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 Light" panose="020B0604020202020204" charset="0"/>
      <p:regular r:id="rId16"/>
    </p:embeddedFont>
    <p:embeddedFont>
      <p:font typeface="Open Sauce Bold" panose="020B0604020202020204" charset="0"/>
      <p:regular r:id="rId17"/>
    </p:embeddedFont>
    <p:embeddedFont>
      <p:font typeface="Open Sauce" panose="020B0604020202020204" charset="0"/>
      <p:regular r:id="rId18"/>
    </p:embeddedFont>
    <p:embeddedFont>
      <p:font typeface="Codec Pro Extra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Relationship Id="rId9" Type="http://schemas.openxmlformats.org/officeDocument/2006/relationships/hyperlink" Target="https://www.randompick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74764" y="-207071"/>
            <a:ext cx="3086100" cy="11299900"/>
            <a:chOff x="0" y="0"/>
            <a:chExt cx="812800" cy="2976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2714" y="3206708"/>
            <a:ext cx="117163" cy="4910974"/>
            <a:chOff x="0" y="0"/>
            <a:chExt cx="27965" cy="11721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965" cy="1172181"/>
            </a:xfrm>
            <a:custGeom>
              <a:avLst/>
              <a:gdLst/>
              <a:ahLst/>
              <a:cxnLst/>
              <a:rect l="l" t="t" r="r" b="b"/>
              <a:pathLst>
                <a:path w="27965" h="1172181">
                  <a:moveTo>
                    <a:pt x="0" y="0"/>
                  </a:moveTo>
                  <a:lnTo>
                    <a:pt x="27965" y="0"/>
                  </a:lnTo>
                  <a:lnTo>
                    <a:pt x="27965" y="1172181"/>
                  </a:lnTo>
                  <a:lnTo>
                    <a:pt x="0" y="11721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7965" cy="11912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10078" y="3216233"/>
            <a:ext cx="2488857" cy="569486"/>
            <a:chOff x="0" y="0"/>
            <a:chExt cx="594055" cy="13592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94055" cy="135928"/>
            </a:xfrm>
            <a:custGeom>
              <a:avLst/>
              <a:gdLst/>
              <a:ahLst/>
              <a:cxnLst/>
              <a:rect l="l" t="t" r="r" b="b"/>
              <a:pathLst>
                <a:path w="594055" h="135928">
                  <a:moveTo>
                    <a:pt x="55991" y="0"/>
                  </a:moveTo>
                  <a:lnTo>
                    <a:pt x="538064" y="0"/>
                  </a:lnTo>
                  <a:cubicBezTo>
                    <a:pt x="568987" y="0"/>
                    <a:pt x="594055" y="25068"/>
                    <a:pt x="594055" y="55991"/>
                  </a:cubicBezTo>
                  <a:lnTo>
                    <a:pt x="594055" y="79937"/>
                  </a:lnTo>
                  <a:cubicBezTo>
                    <a:pt x="594055" y="110860"/>
                    <a:pt x="568987" y="135928"/>
                    <a:pt x="538064" y="135928"/>
                  </a:cubicBezTo>
                  <a:lnTo>
                    <a:pt x="55991" y="135928"/>
                  </a:lnTo>
                  <a:cubicBezTo>
                    <a:pt x="25068" y="135928"/>
                    <a:pt x="0" y="110860"/>
                    <a:pt x="0" y="79937"/>
                  </a:cubicBezTo>
                  <a:lnTo>
                    <a:pt x="0" y="55991"/>
                  </a:lnTo>
                  <a:cubicBezTo>
                    <a:pt x="0" y="25068"/>
                    <a:pt x="25068" y="0"/>
                    <a:pt x="55991" y="0"/>
                  </a:cubicBezTo>
                  <a:close/>
                </a:path>
              </a:pathLst>
            </a:custGeom>
            <a:solidFill>
              <a:srgbClr val="10426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594055" cy="154978"/>
            </a:xfrm>
            <a:prstGeom prst="rect">
              <a:avLst/>
            </a:prstGeom>
          </p:spPr>
          <p:txBody>
            <a:bodyPr lIns="56055" tIns="56055" rIns="56055" bIns="56055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Light"/>
                </a:rPr>
                <a:t>GROUP 5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413555" y="1135433"/>
            <a:ext cx="938804" cy="938804"/>
          </a:xfrm>
          <a:custGeom>
            <a:avLst/>
            <a:gdLst/>
            <a:ahLst/>
            <a:cxnLst/>
            <a:rect l="l" t="t" r="r" b="b"/>
            <a:pathLst>
              <a:path w="938804" h="938804">
                <a:moveTo>
                  <a:pt x="0" y="0"/>
                </a:moveTo>
                <a:lnTo>
                  <a:pt x="938804" y="0"/>
                </a:lnTo>
                <a:lnTo>
                  <a:pt x="938804" y="938804"/>
                </a:lnTo>
                <a:lnTo>
                  <a:pt x="0" y="9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1981116" y="2112337"/>
            <a:ext cx="5073396" cy="6362665"/>
            <a:chOff x="0" y="0"/>
            <a:chExt cx="1336203" cy="167576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36203" cy="1675764"/>
            </a:xfrm>
            <a:custGeom>
              <a:avLst/>
              <a:gdLst/>
              <a:ahLst/>
              <a:cxnLst/>
              <a:rect l="l" t="t" r="r" b="b"/>
              <a:pathLst>
                <a:path w="1336203" h="1675764">
                  <a:moveTo>
                    <a:pt x="0" y="0"/>
                  </a:moveTo>
                  <a:lnTo>
                    <a:pt x="1336203" y="0"/>
                  </a:lnTo>
                  <a:lnTo>
                    <a:pt x="1336203" y="1675764"/>
                  </a:lnTo>
                  <a:lnTo>
                    <a:pt x="0" y="1675764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9050"/>
              <a:ext cx="1336203" cy="1694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2300204" y="2430227"/>
            <a:ext cx="4466344" cy="5644962"/>
          </a:xfrm>
          <a:custGeom>
            <a:avLst/>
            <a:gdLst/>
            <a:ahLst/>
            <a:cxnLst/>
            <a:rect l="l" t="t" r="r" b="b"/>
            <a:pathLst>
              <a:path w="4466344" h="5644962">
                <a:moveTo>
                  <a:pt x="0" y="0"/>
                </a:moveTo>
                <a:lnTo>
                  <a:pt x="4466344" y="0"/>
                </a:lnTo>
                <a:lnTo>
                  <a:pt x="4466344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810078" y="8466455"/>
            <a:ext cx="8553855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Development Team: </a:t>
            </a:r>
          </a:p>
          <a:p>
            <a:pPr>
              <a:lnSpc>
                <a:spcPts val="4060"/>
              </a:lnSpc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             Carl Wyne S. Gallardo</a:t>
            </a:r>
          </a:p>
          <a:p>
            <a:pPr>
              <a:lnSpc>
                <a:spcPts val="4060"/>
              </a:lnSpc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             Marly Shan Penales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52928" y="4069570"/>
            <a:ext cx="10023401" cy="177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13"/>
              </a:lnSpc>
            </a:pPr>
            <a:r>
              <a:rPr lang="en-US" sz="12306">
                <a:solidFill>
                  <a:srgbClr val="104262"/>
                </a:solidFill>
                <a:latin typeface="Codec Pro ExtraBold"/>
              </a:rPr>
              <a:t>SPINFINITY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71978" y="2074237"/>
            <a:ext cx="2279109" cy="355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3"/>
              </a:lnSpc>
            </a:pPr>
            <a:r>
              <a:rPr lang="en-US" sz="2109" spc="105">
                <a:solidFill>
                  <a:srgbClr val="104262"/>
                </a:solidFill>
                <a:latin typeface="Open Sauce Bold"/>
              </a:rPr>
              <a:t>BSIT - 2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065044" y="2448190"/>
            <a:ext cx="5053742" cy="355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3"/>
              </a:lnSpc>
            </a:pPr>
            <a:r>
              <a:rPr lang="en-US" sz="2109" spc="105">
                <a:solidFill>
                  <a:srgbClr val="104262"/>
                </a:solidFill>
                <a:latin typeface="Open Sauce Bold"/>
              </a:rPr>
              <a:t>EVENT DRIVEN PROGRAMMING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52928" y="5605045"/>
            <a:ext cx="10023401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Discover the ultimate solution for random winner selection in our project, making it not only efficient but also fun!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6601" y="1516210"/>
            <a:ext cx="18663277" cy="4528385"/>
            <a:chOff x="0" y="0"/>
            <a:chExt cx="4915431" cy="119266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5431" cy="1192661"/>
            </a:xfrm>
            <a:custGeom>
              <a:avLst/>
              <a:gdLst/>
              <a:ahLst/>
              <a:cxnLst/>
              <a:rect l="l" t="t" r="r" b="b"/>
              <a:pathLst>
                <a:path w="4915431" h="1192661">
                  <a:moveTo>
                    <a:pt x="0" y="0"/>
                  </a:moveTo>
                  <a:lnTo>
                    <a:pt x="4915431" y="0"/>
                  </a:lnTo>
                  <a:lnTo>
                    <a:pt x="4915431" y="1192661"/>
                  </a:lnTo>
                  <a:lnTo>
                    <a:pt x="0" y="1192661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915431" cy="1211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01117" y="3808977"/>
            <a:ext cx="13085766" cy="210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00"/>
              </a:lnSpc>
              <a:spcBef>
                <a:spcPct val="0"/>
              </a:spcBef>
            </a:pPr>
            <a:r>
              <a:rPr lang="en-US" sz="7677" spc="268">
                <a:solidFill>
                  <a:srgbClr val="FFFFFF"/>
                </a:solidFill>
                <a:latin typeface="Codec Pro ExtraBold"/>
              </a:rPr>
              <a:t>Thank you for your time and attention</a:t>
            </a:r>
          </a:p>
        </p:txBody>
      </p:sp>
      <p:sp>
        <p:nvSpPr>
          <p:cNvPr id="7" name="Freeform 7"/>
          <p:cNvSpPr/>
          <p:nvPr/>
        </p:nvSpPr>
        <p:spPr>
          <a:xfrm rot="10561210">
            <a:off x="16792481" y="2056036"/>
            <a:ext cx="2433612" cy="3156808"/>
          </a:xfrm>
          <a:custGeom>
            <a:avLst/>
            <a:gdLst/>
            <a:ahLst/>
            <a:cxnLst/>
            <a:rect l="l" t="t" r="r" b="b"/>
            <a:pathLst>
              <a:path w="2433612" h="3156808">
                <a:moveTo>
                  <a:pt x="0" y="0"/>
                </a:moveTo>
                <a:lnTo>
                  <a:pt x="2433612" y="0"/>
                </a:lnTo>
                <a:lnTo>
                  <a:pt x="2433612" y="3156808"/>
                </a:lnTo>
                <a:lnTo>
                  <a:pt x="0" y="31568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81429" y="8203768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717481" y="3780402"/>
            <a:ext cx="4639689" cy="2539175"/>
          </a:xfrm>
          <a:custGeom>
            <a:avLst/>
            <a:gdLst/>
            <a:ahLst/>
            <a:cxnLst/>
            <a:rect l="l" t="t" r="r" b="b"/>
            <a:pathLst>
              <a:path w="4639689" h="2539175">
                <a:moveTo>
                  <a:pt x="0" y="0"/>
                </a:moveTo>
                <a:lnTo>
                  <a:pt x="4639689" y="0"/>
                </a:lnTo>
                <a:lnTo>
                  <a:pt x="4639689" y="2539176"/>
                </a:lnTo>
                <a:lnTo>
                  <a:pt x="0" y="25391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94851" y="1367668"/>
            <a:ext cx="6306960" cy="6309618"/>
            <a:chOff x="0" y="0"/>
            <a:chExt cx="6832800" cy="6835680"/>
          </a:xfrm>
        </p:grpSpPr>
        <p:sp>
          <p:nvSpPr>
            <p:cNvPr id="3" name="Freeform 3"/>
            <p:cNvSpPr/>
            <p:nvPr/>
          </p:nvSpPr>
          <p:spPr>
            <a:xfrm>
              <a:off x="0" y="508"/>
              <a:ext cx="6832726" cy="6835140"/>
            </a:xfrm>
            <a:custGeom>
              <a:avLst/>
              <a:gdLst/>
              <a:ahLst/>
              <a:cxnLst/>
              <a:rect l="l" t="t" r="r" b="b"/>
              <a:pathLst>
                <a:path w="6832726" h="6835140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750865" y="5945364"/>
            <a:ext cx="219315" cy="216656"/>
            <a:chOff x="0" y="0"/>
            <a:chExt cx="237600" cy="2347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7490" cy="234696"/>
            </a:xfrm>
            <a:custGeom>
              <a:avLst/>
              <a:gdLst/>
              <a:ahLst/>
              <a:cxnLst/>
              <a:rect l="l" t="t" r="r" b="b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11629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325817" y="5945364"/>
            <a:ext cx="219979" cy="216656"/>
            <a:chOff x="0" y="0"/>
            <a:chExt cx="238320" cy="234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252" cy="234696"/>
            </a:xfrm>
            <a:custGeom>
              <a:avLst/>
              <a:gdLst/>
              <a:ahLst/>
              <a:cxnLst/>
              <a:rect l="l" t="t" r="r" b="b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11629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753856" y="2882933"/>
            <a:ext cx="219315" cy="216656"/>
            <a:chOff x="0" y="0"/>
            <a:chExt cx="237600" cy="2347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7490" cy="234696"/>
            </a:xfrm>
            <a:custGeom>
              <a:avLst/>
              <a:gdLst/>
              <a:ahLst/>
              <a:cxnLst/>
              <a:rect l="l" t="t" r="r" b="b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11629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326481" y="2882933"/>
            <a:ext cx="219315" cy="216656"/>
            <a:chOff x="0" y="0"/>
            <a:chExt cx="237600" cy="2347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7490" cy="234696"/>
            </a:xfrm>
            <a:custGeom>
              <a:avLst/>
              <a:gdLst/>
              <a:ahLst/>
              <a:cxnLst/>
              <a:rect l="l" t="t" r="r" b="b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11629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892278" y="2266424"/>
            <a:ext cx="4512106" cy="451210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sq">
              <a:solidFill>
                <a:srgbClr val="116296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50906" y="1449530"/>
            <a:ext cx="5753915" cy="1101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79"/>
              </a:lnSpc>
              <a:spcBef>
                <a:spcPct val="0"/>
              </a:spcBef>
            </a:pPr>
            <a:r>
              <a:rPr lang="en-US" sz="5999" spc="587" dirty="0">
                <a:solidFill>
                  <a:srgbClr val="104262"/>
                </a:solidFill>
                <a:latin typeface="Codec Pro ExtraBold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0906" y="2502995"/>
            <a:ext cx="8074299" cy="427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49"/>
              </a:lnSpc>
              <a:spcBef>
                <a:spcPct val="0"/>
              </a:spcBef>
            </a:pPr>
            <a:r>
              <a:rPr lang="en-US" sz="2499" spc="244">
                <a:solidFill>
                  <a:srgbClr val="104262"/>
                </a:solidFill>
                <a:latin typeface="Open Sauce"/>
              </a:rPr>
              <a:t>        Spinfinity is your gateway to seamless and entertaining random winner selection in our project. Powered by .NET Framework C#, this innovative tool promises to bring excitement and efficiency to your selection process. Whether you're organizing a contest, raffle, or any event that requires randomness, Spinfinity has you covered. Say goodbye to the tedious and hello to the thrilling world of chance with Spinfinity!</a:t>
            </a:r>
          </a:p>
        </p:txBody>
      </p:sp>
      <p:sp>
        <p:nvSpPr>
          <p:cNvPr id="17" name="Freeform 17"/>
          <p:cNvSpPr/>
          <p:nvPr/>
        </p:nvSpPr>
        <p:spPr>
          <a:xfrm>
            <a:off x="16261193" y="7129076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>
                <a:moveTo>
                  <a:pt x="0" y="0"/>
                </a:moveTo>
                <a:lnTo>
                  <a:pt x="4118443" y="0"/>
                </a:lnTo>
                <a:lnTo>
                  <a:pt x="4118443" y="3654182"/>
                </a:lnTo>
                <a:lnTo>
                  <a:pt x="0" y="3654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 flipV="1">
            <a:off x="-2059222" y="-798391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035468" y="2502995"/>
            <a:ext cx="4225725" cy="4114800"/>
          </a:xfrm>
          <a:custGeom>
            <a:avLst/>
            <a:gdLst/>
            <a:ahLst/>
            <a:cxnLst/>
            <a:rect l="l" t="t" r="r" b="b"/>
            <a:pathLst>
              <a:path w="4225725" h="4114800">
                <a:moveTo>
                  <a:pt x="0" y="0"/>
                </a:moveTo>
                <a:lnTo>
                  <a:pt x="4225725" y="0"/>
                </a:lnTo>
                <a:lnTo>
                  <a:pt x="422572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1003580" y="6917047"/>
            <a:ext cx="6311465" cy="2539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3311"/>
              </a:lnSpc>
              <a:spcBef>
                <a:spcPct val="0"/>
              </a:spcBef>
            </a:pPr>
            <a:r>
              <a:rPr lang="en-US" sz="2400" spc="235" dirty="0" smtClean="0">
                <a:solidFill>
                  <a:srgbClr val="104262"/>
                </a:solidFill>
                <a:latin typeface="Open Sauce"/>
              </a:rPr>
              <a:t>Event </a:t>
            </a:r>
            <a:r>
              <a:rPr lang="en-US" sz="2400" spc="235" dirty="0">
                <a:solidFill>
                  <a:srgbClr val="104262"/>
                </a:solidFill>
                <a:latin typeface="Open Sauce"/>
              </a:rPr>
              <a:t>organizers</a:t>
            </a:r>
            <a:r>
              <a:rPr lang="en-US" sz="2400" spc="235" dirty="0" smtClean="0">
                <a:solidFill>
                  <a:srgbClr val="104262"/>
                </a:solidFill>
                <a:latin typeface="Open Sauce"/>
              </a:rPr>
              <a:t>, live streamers, </a:t>
            </a:r>
            <a:r>
              <a:rPr lang="en-US" sz="2400" spc="235" dirty="0">
                <a:solidFill>
                  <a:srgbClr val="104262"/>
                </a:solidFill>
                <a:latin typeface="Open Sauce"/>
              </a:rPr>
              <a:t>contest hosts, and individuals looking for an enjoyable and efficient solution for random winner selection in a variety of projects and events.</a:t>
            </a:r>
            <a:endParaRPr lang="en-US" sz="2400" spc="235" dirty="0">
              <a:solidFill>
                <a:srgbClr val="104262"/>
              </a:solidFill>
              <a:latin typeface="Open Sauce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11352423" y="1257012"/>
            <a:ext cx="5613781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279"/>
              </a:lnSpc>
              <a:spcBef>
                <a:spcPct val="0"/>
              </a:spcBef>
            </a:pPr>
            <a:r>
              <a:rPr lang="en-US" sz="5999" spc="587" dirty="0" smtClean="0">
                <a:solidFill>
                  <a:srgbClr val="104262"/>
                </a:solidFill>
                <a:latin typeface="Codec Pro ExtraBold"/>
              </a:rPr>
              <a:t>Target Users</a:t>
            </a:r>
            <a:endParaRPr lang="en-US" sz="5999" spc="587" dirty="0">
              <a:solidFill>
                <a:srgbClr val="104262"/>
              </a:solidFill>
              <a:latin typeface="Codec Pro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413585"/>
            <a:ext cx="18288000" cy="7210330"/>
            <a:chOff x="0" y="0"/>
            <a:chExt cx="4816593" cy="18990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899017"/>
            </a:xfrm>
            <a:custGeom>
              <a:avLst/>
              <a:gdLst/>
              <a:ahLst/>
              <a:cxnLst/>
              <a:rect l="l" t="t" r="r" b="b"/>
              <a:pathLst>
                <a:path w="4816592" h="1899017">
                  <a:moveTo>
                    <a:pt x="0" y="0"/>
                  </a:moveTo>
                  <a:lnTo>
                    <a:pt x="4816592" y="0"/>
                  </a:lnTo>
                  <a:lnTo>
                    <a:pt x="4816592" y="1899017"/>
                  </a:lnTo>
                  <a:lnTo>
                    <a:pt x="0" y="1899017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19180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94361" y="4568779"/>
            <a:ext cx="11499278" cy="2021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79"/>
              </a:lnSpc>
              <a:spcBef>
                <a:spcPct val="0"/>
              </a:spcBef>
            </a:pPr>
            <a:r>
              <a:rPr lang="en-US" sz="7454" spc="260">
                <a:solidFill>
                  <a:srgbClr val="FFFFFF"/>
                </a:solidFill>
                <a:latin typeface="Codec Pro ExtraBold"/>
              </a:rPr>
              <a:t>THE EACH FORMS OF THE APPLICATION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-1586068" y="-1808676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874585" y="9258300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384715" y="-413585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383851" y="7217410"/>
            <a:ext cx="10383977" cy="204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Features of Each Form:</a:t>
            </a:r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Cyber Theme</a:t>
            </a:r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Design Consistency</a:t>
            </a:r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Sound Effects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96198" y="549803"/>
            <a:ext cx="2488857" cy="569486"/>
            <a:chOff x="0" y="0"/>
            <a:chExt cx="594055" cy="1359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4055" cy="135928"/>
            </a:xfrm>
            <a:custGeom>
              <a:avLst/>
              <a:gdLst/>
              <a:ahLst/>
              <a:cxnLst/>
              <a:rect l="l" t="t" r="r" b="b"/>
              <a:pathLst>
                <a:path w="594055" h="135928">
                  <a:moveTo>
                    <a:pt x="55991" y="0"/>
                  </a:moveTo>
                  <a:lnTo>
                    <a:pt x="538064" y="0"/>
                  </a:lnTo>
                  <a:cubicBezTo>
                    <a:pt x="568987" y="0"/>
                    <a:pt x="594055" y="25068"/>
                    <a:pt x="594055" y="55991"/>
                  </a:cubicBezTo>
                  <a:lnTo>
                    <a:pt x="594055" y="79937"/>
                  </a:lnTo>
                  <a:cubicBezTo>
                    <a:pt x="594055" y="110860"/>
                    <a:pt x="568987" y="135928"/>
                    <a:pt x="538064" y="135928"/>
                  </a:cubicBezTo>
                  <a:lnTo>
                    <a:pt x="55991" y="135928"/>
                  </a:lnTo>
                  <a:cubicBezTo>
                    <a:pt x="25068" y="135928"/>
                    <a:pt x="0" y="110860"/>
                    <a:pt x="0" y="79937"/>
                  </a:cubicBezTo>
                  <a:lnTo>
                    <a:pt x="0" y="55991"/>
                  </a:lnTo>
                  <a:cubicBezTo>
                    <a:pt x="0" y="25068"/>
                    <a:pt x="25068" y="0"/>
                    <a:pt x="55991" y="0"/>
                  </a:cubicBezTo>
                  <a:close/>
                </a:path>
              </a:pathLst>
            </a:custGeom>
            <a:solidFill>
              <a:srgbClr val="10426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594055" cy="154978"/>
            </a:xfrm>
            <a:prstGeom prst="rect">
              <a:avLst/>
            </a:prstGeom>
          </p:spPr>
          <p:txBody>
            <a:bodyPr lIns="56055" tIns="56055" rIns="56055" bIns="56055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Light"/>
                </a:rPr>
                <a:t>1st Form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96198" y="1437322"/>
            <a:ext cx="5603097" cy="6892366"/>
            <a:chOff x="0" y="0"/>
            <a:chExt cx="1475713" cy="1815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75713" cy="1815273"/>
            </a:xfrm>
            <a:custGeom>
              <a:avLst/>
              <a:gdLst/>
              <a:ahLst/>
              <a:cxnLst/>
              <a:rect l="l" t="t" r="r" b="b"/>
              <a:pathLst>
                <a:path w="1475713" h="1815273">
                  <a:moveTo>
                    <a:pt x="0" y="0"/>
                  </a:moveTo>
                  <a:lnTo>
                    <a:pt x="1475713" y="0"/>
                  </a:lnTo>
                  <a:lnTo>
                    <a:pt x="1475713" y="1815273"/>
                  </a:lnTo>
                  <a:lnTo>
                    <a:pt x="0" y="1815273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475713" cy="1834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132247" y="1771669"/>
            <a:ext cx="4930998" cy="6223673"/>
          </a:xfrm>
          <a:custGeom>
            <a:avLst/>
            <a:gdLst/>
            <a:ahLst/>
            <a:cxnLst/>
            <a:rect l="l" t="t" r="r" b="b"/>
            <a:pathLst>
              <a:path w="4930998" h="6223673">
                <a:moveTo>
                  <a:pt x="0" y="0"/>
                </a:moveTo>
                <a:lnTo>
                  <a:pt x="4930998" y="0"/>
                </a:lnTo>
                <a:lnTo>
                  <a:pt x="4930998" y="6223673"/>
                </a:lnTo>
                <a:lnTo>
                  <a:pt x="0" y="6223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656470" y="3670640"/>
            <a:ext cx="10383977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Welcomes the User to the Application</a:t>
            </a:r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They can choose to navigate to Form2 or Form3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89845" y="2626700"/>
            <a:ext cx="7555342" cy="1101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79"/>
              </a:lnSpc>
              <a:spcBef>
                <a:spcPct val="0"/>
              </a:spcBef>
            </a:pPr>
            <a:r>
              <a:rPr lang="en-US" sz="5999" spc="587">
                <a:solidFill>
                  <a:srgbClr val="104262"/>
                </a:solidFill>
                <a:latin typeface="Codec Pro ExtraBold"/>
              </a:rPr>
              <a:t>Welcome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96198" y="549803"/>
            <a:ext cx="2488857" cy="569486"/>
            <a:chOff x="0" y="0"/>
            <a:chExt cx="594055" cy="1359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4055" cy="135928"/>
            </a:xfrm>
            <a:custGeom>
              <a:avLst/>
              <a:gdLst/>
              <a:ahLst/>
              <a:cxnLst/>
              <a:rect l="l" t="t" r="r" b="b"/>
              <a:pathLst>
                <a:path w="594055" h="135928">
                  <a:moveTo>
                    <a:pt x="55991" y="0"/>
                  </a:moveTo>
                  <a:lnTo>
                    <a:pt x="538064" y="0"/>
                  </a:lnTo>
                  <a:cubicBezTo>
                    <a:pt x="568987" y="0"/>
                    <a:pt x="594055" y="25068"/>
                    <a:pt x="594055" y="55991"/>
                  </a:cubicBezTo>
                  <a:lnTo>
                    <a:pt x="594055" y="79937"/>
                  </a:lnTo>
                  <a:cubicBezTo>
                    <a:pt x="594055" y="110860"/>
                    <a:pt x="568987" y="135928"/>
                    <a:pt x="538064" y="135928"/>
                  </a:cubicBezTo>
                  <a:lnTo>
                    <a:pt x="55991" y="135928"/>
                  </a:lnTo>
                  <a:cubicBezTo>
                    <a:pt x="25068" y="135928"/>
                    <a:pt x="0" y="110860"/>
                    <a:pt x="0" y="79937"/>
                  </a:cubicBezTo>
                  <a:lnTo>
                    <a:pt x="0" y="55991"/>
                  </a:lnTo>
                  <a:cubicBezTo>
                    <a:pt x="0" y="25068"/>
                    <a:pt x="25068" y="0"/>
                    <a:pt x="55991" y="0"/>
                  </a:cubicBezTo>
                  <a:close/>
                </a:path>
              </a:pathLst>
            </a:custGeom>
            <a:solidFill>
              <a:srgbClr val="10426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594055" cy="154978"/>
            </a:xfrm>
            <a:prstGeom prst="rect">
              <a:avLst/>
            </a:prstGeom>
          </p:spPr>
          <p:txBody>
            <a:bodyPr lIns="56055" tIns="56055" rIns="56055" bIns="56055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Light"/>
                </a:rPr>
                <a:t>2nd Form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96198" y="1437322"/>
            <a:ext cx="5603097" cy="6892366"/>
            <a:chOff x="0" y="0"/>
            <a:chExt cx="1475713" cy="1815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75713" cy="1815273"/>
            </a:xfrm>
            <a:custGeom>
              <a:avLst/>
              <a:gdLst/>
              <a:ahLst/>
              <a:cxnLst/>
              <a:rect l="l" t="t" r="r" b="b"/>
              <a:pathLst>
                <a:path w="1475713" h="1815273">
                  <a:moveTo>
                    <a:pt x="0" y="0"/>
                  </a:moveTo>
                  <a:lnTo>
                    <a:pt x="1475713" y="0"/>
                  </a:lnTo>
                  <a:lnTo>
                    <a:pt x="1475713" y="1815273"/>
                  </a:lnTo>
                  <a:lnTo>
                    <a:pt x="0" y="1815273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475713" cy="1834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126944" y="1773555"/>
            <a:ext cx="4941604" cy="6219901"/>
          </a:xfrm>
          <a:custGeom>
            <a:avLst/>
            <a:gdLst/>
            <a:ahLst/>
            <a:cxnLst/>
            <a:rect l="l" t="t" r="r" b="b"/>
            <a:pathLst>
              <a:path w="4941604" h="6219901">
                <a:moveTo>
                  <a:pt x="0" y="0"/>
                </a:moveTo>
                <a:lnTo>
                  <a:pt x="4941604" y="0"/>
                </a:lnTo>
                <a:lnTo>
                  <a:pt x="4941604" y="6219901"/>
                </a:lnTo>
                <a:lnTo>
                  <a:pt x="0" y="62199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656470" y="3670640"/>
            <a:ext cx="10383977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Introduces the Application Functionalities</a:t>
            </a:r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Button that navigates to Form1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89845" y="2626700"/>
            <a:ext cx="7555342" cy="1101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79"/>
              </a:lnSpc>
              <a:spcBef>
                <a:spcPct val="0"/>
              </a:spcBef>
            </a:pPr>
            <a:r>
              <a:rPr lang="en-US" sz="5999" spc="587">
                <a:solidFill>
                  <a:srgbClr val="104262"/>
                </a:solidFill>
                <a:latin typeface="Codec Pro ExtraBold"/>
              </a:rPr>
              <a:t>About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96198" y="549803"/>
            <a:ext cx="2488857" cy="569486"/>
            <a:chOff x="0" y="0"/>
            <a:chExt cx="594055" cy="1359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4055" cy="135928"/>
            </a:xfrm>
            <a:custGeom>
              <a:avLst/>
              <a:gdLst/>
              <a:ahLst/>
              <a:cxnLst/>
              <a:rect l="l" t="t" r="r" b="b"/>
              <a:pathLst>
                <a:path w="594055" h="135928">
                  <a:moveTo>
                    <a:pt x="55991" y="0"/>
                  </a:moveTo>
                  <a:lnTo>
                    <a:pt x="538064" y="0"/>
                  </a:lnTo>
                  <a:cubicBezTo>
                    <a:pt x="568987" y="0"/>
                    <a:pt x="594055" y="25068"/>
                    <a:pt x="594055" y="55991"/>
                  </a:cubicBezTo>
                  <a:lnTo>
                    <a:pt x="594055" y="79937"/>
                  </a:lnTo>
                  <a:cubicBezTo>
                    <a:pt x="594055" y="110860"/>
                    <a:pt x="568987" y="135928"/>
                    <a:pt x="538064" y="135928"/>
                  </a:cubicBezTo>
                  <a:lnTo>
                    <a:pt x="55991" y="135928"/>
                  </a:lnTo>
                  <a:cubicBezTo>
                    <a:pt x="25068" y="135928"/>
                    <a:pt x="0" y="110860"/>
                    <a:pt x="0" y="79937"/>
                  </a:cubicBezTo>
                  <a:lnTo>
                    <a:pt x="0" y="55991"/>
                  </a:lnTo>
                  <a:cubicBezTo>
                    <a:pt x="0" y="25068"/>
                    <a:pt x="25068" y="0"/>
                    <a:pt x="55991" y="0"/>
                  </a:cubicBezTo>
                  <a:close/>
                </a:path>
              </a:pathLst>
            </a:custGeom>
            <a:solidFill>
              <a:srgbClr val="10426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594055" cy="154978"/>
            </a:xfrm>
            <a:prstGeom prst="rect">
              <a:avLst/>
            </a:prstGeom>
          </p:spPr>
          <p:txBody>
            <a:bodyPr lIns="56055" tIns="56055" rIns="56055" bIns="56055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Light"/>
                </a:rPr>
                <a:t>3rd Form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96198" y="1437322"/>
            <a:ext cx="5603097" cy="6892366"/>
            <a:chOff x="0" y="0"/>
            <a:chExt cx="1475713" cy="1815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75713" cy="1815273"/>
            </a:xfrm>
            <a:custGeom>
              <a:avLst/>
              <a:gdLst/>
              <a:ahLst/>
              <a:cxnLst/>
              <a:rect l="l" t="t" r="r" b="b"/>
              <a:pathLst>
                <a:path w="1475713" h="1815273">
                  <a:moveTo>
                    <a:pt x="0" y="0"/>
                  </a:moveTo>
                  <a:lnTo>
                    <a:pt x="1475713" y="0"/>
                  </a:lnTo>
                  <a:lnTo>
                    <a:pt x="1475713" y="1815273"/>
                  </a:lnTo>
                  <a:lnTo>
                    <a:pt x="0" y="1815273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475713" cy="1834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130590" y="1774499"/>
            <a:ext cx="4938339" cy="6218013"/>
          </a:xfrm>
          <a:custGeom>
            <a:avLst/>
            <a:gdLst/>
            <a:ahLst/>
            <a:cxnLst/>
            <a:rect l="l" t="t" r="r" b="b"/>
            <a:pathLst>
              <a:path w="4938339" h="6218013">
                <a:moveTo>
                  <a:pt x="0" y="0"/>
                </a:moveTo>
                <a:lnTo>
                  <a:pt x="4938339" y="0"/>
                </a:lnTo>
                <a:lnTo>
                  <a:pt x="4938339" y="6218013"/>
                </a:lnTo>
                <a:lnTo>
                  <a:pt x="0" y="6218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656470" y="3215345"/>
            <a:ext cx="10383977" cy="306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endParaRPr/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They can choose a navigation to Form1 or Form4</a:t>
            </a:r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It can spin if there is an available list of names in Form4</a:t>
            </a:r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Lists 10 Recent Winners selected from random spin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89845" y="2626700"/>
            <a:ext cx="7555342" cy="1101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79"/>
              </a:lnSpc>
              <a:spcBef>
                <a:spcPct val="0"/>
              </a:spcBef>
            </a:pPr>
            <a:r>
              <a:rPr lang="en-US" sz="5999" spc="587">
                <a:solidFill>
                  <a:srgbClr val="104262"/>
                </a:solidFill>
                <a:latin typeface="Codec Pro ExtraBold"/>
              </a:rPr>
              <a:t>Spin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96198" y="549803"/>
            <a:ext cx="2488857" cy="569486"/>
            <a:chOff x="0" y="0"/>
            <a:chExt cx="594055" cy="1359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4055" cy="135928"/>
            </a:xfrm>
            <a:custGeom>
              <a:avLst/>
              <a:gdLst/>
              <a:ahLst/>
              <a:cxnLst/>
              <a:rect l="l" t="t" r="r" b="b"/>
              <a:pathLst>
                <a:path w="594055" h="135928">
                  <a:moveTo>
                    <a:pt x="55991" y="0"/>
                  </a:moveTo>
                  <a:lnTo>
                    <a:pt x="538064" y="0"/>
                  </a:lnTo>
                  <a:cubicBezTo>
                    <a:pt x="568987" y="0"/>
                    <a:pt x="594055" y="25068"/>
                    <a:pt x="594055" y="55991"/>
                  </a:cubicBezTo>
                  <a:lnTo>
                    <a:pt x="594055" y="79937"/>
                  </a:lnTo>
                  <a:cubicBezTo>
                    <a:pt x="594055" y="110860"/>
                    <a:pt x="568987" y="135928"/>
                    <a:pt x="538064" y="135928"/>
                  </a:cubicBezTo>
                  <a:lnTo>
                    <a:pt x="55991" y="135928"/>
                  </a:lnTo>
                  <a:cubicBezTo>
                    <a:pt x="25068" y="135928"/>
                    <a:pt x="0" y="110860"/>
                    <a:pt x="0" y="79937"/>
                  </a:cubicBezTo>
                  <a:lnTo>
                    <a:pt x="0" y="55991"/>
                  </a:lnTo>
                  <a:cubicBezTo>
                    <a:pt x="0" y="25068"/>
                    <a:pt x="25068" y="0"/>
                    <a:pt x="55991" y="0"/>
                  </a:cubicBezTo>
                  <a:close/>
                </a:path>
              </a:pathLst>
            </a:custGeom>
            <a:solidFill>
              <a:srgbClr val="10426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594055" cy="154978"/>
            </a:xfrm>
            <a:prstGeom prst="rect">
              <a:avLst/>
            </a:prstGeom>
          </p:spPr>
          <p:txBody>
            <a:bodyPr lIns="56055" tIns="56055" rIns="56055" bIns="56055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Light"/>
                </a:rPr>
                <a:t>4rd Form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96198" y="1437322"/>
            <a:ext cx="5603097" cy="6892366"/>
            <a:chOff x="0" y="0"/>
            <a:chExt cx="1475713" cy="1815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75713" cy="1815273"/>
            </a:xfrm>
            <a:custGeom>
              <a:avLst/>
              <a:gdLst/>
              <a:ahLst/>
              <a:cxnLst/>
              <a:rect l="l" t="t" r="r" b="b"/>
              <a:pathLst>
                <a:path w="1475713" h="1815273">
                  <a:moveTo>
                    <a:pt x="0" y="0"/>
                  </a:moveTo>
                  <a:lnTo>
                    <a:pt x="1475713" y="0"/>
                  </a:lnTo>
                  <a:lnTo>
                    <a:pt x="1475713" y="1815273"/>
                  </a:lnTo>
                  <a:lnTo>
                    <a:pt x="0" y="1815273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475713" cy="1834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131558" y="1776389"/>
            <a:ext cx="4936404" cy="6214231"/>
          </a:xfrm>
          <a:custGeom>
            <a:avLst/>
            <a:gdLst/>
            <a:ahLst/>
            <a:cxnLst/>
            <a:rect l="l" t="t" r="r" b="b"/>
            <a:pathLst>
              <a:path w="4936404" h="6214231">
                <a:moveTo>
                  <a:pt x="0" y="0"/>
                </a:moveTo>
                <a:lnTo>
                  <a:pt x="4936404" y="0"/>
                </a:lnTo>
                <a:lnTo>
                  <a:pt x="4936404" y="6214232"/>
                </a:lnTo>
                <a:lnTo>
                  <a:pt x="0" y="62142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429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656470" y="3215345"/>
            <a:ext cx="10490992" cy="204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endParaRPr/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You can type names into the text box to create a list for random selection on the Spin</a:t>
            </a:r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 spc="145">
                <a:solidFill>
                  <a:srgbClr val="104262"/>
                </a:solidFill>
                <a:latin typeface="Open Sauce"/>
              </a:rPr>
              <a:t>Button that navigates to Form3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89845" y="2626700"/>
            <a:ext cx="8536317" cy="1101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79"/>
              </a:lnSpc>
              <a:spcBef>
                <a:spcPct val="0"/>
              </a:spcBef>
            </a:pPr>
            <a:r>
              <a:rPr lang="en-US" sz="5999" spc="587">
                <a:solidFill>
                  <a:srgbClr val="104262"/>
                </a:solidFill>
                <a:latin typeface="Codec Pro ExtraBold"/>
              </a:rPr>
              <a:t>Adding-Text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413585"/>
            <a:ext cx="18288000" cy="7210330"/>
            <a:chOff x="0" y="0"/>
            <a:chExt cx="4816593" cy="18990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899017"/>
            </a:xfrm>
            <a:custGeom>
              <a:avLst/>
              <a:gdLst/>
              <a:ahLst/>
              <a:cxnLst/>
              <a:rect l="l" t="t" r="r" b="b"/>
              <a:pathLst>
                <a:path w="4816592" h="1899017">
                  <a:moveTo>
                    <a:pt x="0" y="0"/>
                  </a:moveTo>
                  <a:lnTo>
                    <a:pt x="4816592" y="0"/>
                  </a:lnTo>
                  <a:lnTo>
                    <a:pt x="4816592" y="1899017"/>
                  </a:lnTo>
                  <a:lnTo>
                    <a:pt x="0" y="1899017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19180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94359" y="4686300"/>
            <a:ext cx="11499278" cy="191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7379"/>
              </a:lnSpc>
              <a:spcBef>
                <a:spcPct val="0"/>
              </a:spcBef>
            </a:pPr>
            <a:r>
              <a:rPr lang="en-US" sz="7454" spc="260" dirty="0" smtClean="0">
                <a:solidFill>
                  <a:srgbClr val="FFFFFF"/>
                </a:solidFill>
                <a:latin typeface="Codec Pro ExtraBold"/>
              </a:rPr>
              <a:t>Why we </a:t>
            </a:r>
            <a:r>
              <a:rPr lang="en-US" sz="7454" spc="260" dirty="0">
                <a:solidFill>
                  <a:srgbClr val="FFFFFF"/>
                </a:solidFill>
                <a:latin typeface="Codec Pro ExtraBold"/>
              </a:rPr>
              <a:t>come up to make </a:t>
            </a:r>
            <a:r>
              <a:rPr lang="en-US" sz="7454" spc="260" dirty="0" smtClean="0">
                <a:solidFill>
                  <a:srgbClr val="FFFFFF"/>
                </a:solidFill>
                <a:latin typeface="Codec Pro ExtraBold"/>
              </a:rPr>
              <a:t>this application?</a:t>
            </a:r>
            <a:endParaRPr lang="en-US" sz="7454" spc="260" dirty="0">
              <a:solidFill>
                <a:srgbClr val="FFFFFF"/>
              </a:solidFill>
              <a:latin typeface="Codec Pro Extra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1586068" y="-1808676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874585" y="9258300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384715" y="-413585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20"/>
          <p:cNvSpPr txBox="1"/>
          <p:nvPr/>
        </p:nvSpPr>
        <p:spPr>
          <a:xfrm>
            <a:off x="3924298" y="7032820"/>
            <a:ext cx="10439400" cy="1603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 dirty="0">
                <a:solidFill>
                  <a:srgbClr val="104262"/>
                </a:solidFill>
                <a:latin typeface="Open Sauce"/>
              </a:rPr>
              <a:t>We were inspired by the popularity of live streams where giveaways are conducted using a random selection tool to pick a winner from the streamer's </a:t>
            </a:r>
            <a:r>
              <a:rPr lang="en-US" sz="1844" spc="180" dirty="0" err="1">
                <a:solidFill>
                  <a:srgbClr val="104262"/>
                </a:solidFill>
                <a:latin typeface="Open Sauce"/>
              </a:rPr>
              <a:t>fanbase</a:t>
            </a:r>
            <a:r>
              <a:rPr lang="en-US" sz="1844" spc="180" dirty="0">
                <a:solidFill>
                  <a:srgbClr val="104262"/>
                </a:solidFill>
                <a:latin typeface="Open Sauce"/>
              </a:rPr>
              <a:t>. Additionally, our idea took root from the familiar and enjoyable concept of the game "spin the bottle," which we aimed to reimagine in a digital format for various applications, contests, and events.</a:t>
            </a:r>
            <a:endParaRPr lang="en-US" sz="1844" spc="180" dirty="0">
              <a:solidFill>
                <a:srgbClr val="104262"/>
              </a:solidFill>
              <a:latin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193402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33448" y="374453"/>
            <a:ext cx="17021103" cy="3970203"/>
            <a:chOff x="0" y="0"/>
            <a:chExt cx="4482924" cy="10456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82924" cy="1045650"/>
            </a:xfrm>
            <a:custGeom>
              <a:avLst/>
              <a:gdLst/>
              <a:ahLst/>
              <a:cxnLst/>
              <a:rect l="l" t="t" r="r" b="b"/>
              <a:pathLst>
                <a:path w="4482924" h="1045650">
                  <a:moveTo>
                    <a:pt x="0" y="0"/>
                  </a:moveTo>
                  <a:lnTo>
                    <a:pt x="4482924" y="0"/>
                  </a:lnTo>
                  <a:lnTo>
                    <a:pt x="4482924" y="1045650"/>
                  </a:lnTo>
                  <a:lnTo>
                    <a:pt x="0" y="1045650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482924" cy="106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96044" y="4621028"/>
            <a:ext cx="47625" cy="4637272"/>
            <a:chOff x="0" y="0"/>
            <a:chExt cx="12543" cy="12213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543" cy="1221339"/>
            </a:xfrm>
            <a:custGeom>
              <a:avLst/>
              <a:gdLst/>
              <a:ahLst/>
              <a:cxnLst/>
              <a:rect l="l" t="t" r="r" b="b"/>
              <a:pathLst>
                <a:path w="12543" h="1221339">
                  <a:moveTo>
                    <a:pt x="0" y="0"/>
                  </a:moveTo>
                  <a:lnTo>
                    <a:pt x="12543" y="0"/>
                  </a:lnTo>
                  <a:lnTo>
                    <a:pt x="12543" y="1221339"/>
                  </a:lnTo>
                  <a:lnTo>
                    <a:pt x="0" y="1221339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2543" cy="1240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44331" y="4621028"/>
            <a:ext cx="47625" cy="4637272"/>
            <a:chOff x="0" y="0"/>
            <a:chExt cx="12543" cy="122133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543" cy="1221339"/>
            </a:xfrm>
            <a:custGeom>
              <a:avLst/>
              <a:gdLst/>
              <a:ahLst/>
              <a:cxnLst/>
              <a:rect l="l" t="t" r="r" b="b"/>
              <a:pathLst>
                <a:path w="12543" h="1221339">
                  <a:moveTo>
                    <a:pt x="0" y="0"/>
                  </a:moveTo>
                  <a:lnTo>
                    <a:pt x="12543" y="0"/>
                  </a:lnTo>
                  <a:lnTo>
                    <a:pt x="12543" y="1221339"/>
                  </a:lnTo>
                  <a:lnTo>
                    <a:pt x="0" y="1221339"/>
                  </a:lnTo>
                  <a:close/>
                </a:path>
              </a:pathLst>
            </a:custGeom>
            <a:solidFill>
              <a:srgbClr val="11629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2543" cy="1240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8237789" y="5143500"/>
            <a:ext cx="1793372" cy="1163485"/>
          </a:xfrm>
          <a:custGeom>
            <a:avLst/>
            <a:gdLst/>
            <a:ahLst/>
            <a:cxnLst/>
            <a:rect l="l" t="t" r="r" b="b"/>
            <a:pathLst>
              <a:path w="1793372" h="1163485">
                <a:moveTo>
                  <a:pt x="0" y="0"/>
                </a:moveTo>
                <a:lnTo>
                  <a:pt x="1793372" y="0"/>
                </a:lnTo>
                <a:lnTo>
                  <a:pt x="1793372" y="1163485"/>
                </a:lnTo>
                <a:lnTo>
                  <a:pt x="0" y="11634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342810" y="5016920"/>
            <a:ext cx="1505068" cy="1416646"/>
          </a:xfrm>
          <a:custGeom>
            <a:avLst/>
            <a:gdLst/>
            <a:ahLst/>
            <a:cxnLst/>
            <a:rect l="l" t="t" r="r" b="b"/>
            <a:pathLst>
              <a:path w="1505068" h="1416646">
                <a:moveTo>
                  <a:pt x="0" y="0"/>
                </a:moveTo>
                <a:lnTo>
                  <a:pt x="1505068" y="0"/>
                </a:lnTo>
                <a:lnTo>
                  <a:pt x="1505068" y="1416645"/>
                </a:lnTo>
                <a:lnTo>
                  <a:pt x="0" y="141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003267" y="5016920"/>
            <a:ext cx="982798" cy="1416646"/>
          </a:xfrm>
          <a:custGeom>
            <a:avLst/>
            <a:gdLst/>
            <a:ahLst/>
            <a:cxnLst/>
            <a:rect l="l" t="t" r="r" b="b"/>
            <a:pathLst>
              <a:path w="982798" h="1416646">
                <a:moveTo>
                  <a:pt x="0" y="0"/>
                </a:moveTo>
                <a:lnTo>
                  <a:pt x="982797" y="0"/>
                </a:lnTo>
                <a:lnTo>
                  <a:pt x="982797" y="1416645"/>
                </a:lnTo>
                <a:lnTo>
                  <a:pt x="0" y="1416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933042" y="502306"/>
            <a:ext cx="14402867" cy="260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75"/>
              </a:lnSpc>
              <a:spcBef>
                <a:spcPct val="0"/>
              </a:spcBef>
            </a:pPr>
            <a:r>
              <a:rPr lang="en-US" sz="7228" spc="708" dirty="0">
                <a:solidFill>
                  <a:srgbClr val="FFFFFF"/>
                </a:solidFill>
                <a:latin typeface="Codec Pro ExtraBold"/>
              </a:rPr>
              <a:t>RELATED PROGRAMS TO THE PROJECT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41416" y="6522046"/>
            <a:ext cx="3205169" cy="3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1"/>
              </a:lnSpc>
            </a:pPr>
            <a:r>
              <a:rPr lang="en-US" sz="2341" spc="229">
                <a:solidFill>
                  <a:srgbClr val="104262"/>
                </a:solidFill>
                <a:latin typeface="Open Sauce Bold"/>
              </a:rPr>
              <a:t>Wheel Decide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60644" y="6548809"/>
            <a:ext cx="3869399" cy="3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1"/>
              </a:lnSpc>
            </a:pPr>
            <a:r>
              <a:rPr lang="en-US" sz="2341" spc="229">
                <a:solidFill>
                  <a:srgbClr val="104262"/>
                </a:solidFill>
                <a:latin typeface="Open Sauce Bold"/>
              </a:rPr>
              <a:t>Random Picker Tools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480557" y="6522046"/>
            <a:ext cx="4028217" cy="3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1"/>
              </a:lnSpc>
            </a:pPr>
            <a:r>
              <a:rPr lang="en-US" sz="2341" spc="229">
                <a:solidFill>
                  <a:srgbClr val="104262"/>
                </a:solidFill>
                <a:latin typeface="Open Sauce Bold"/>
              </a:rPr>
              <a:t>Rafflecopter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61344" y="7073708"/>
            <a:ext cx="4468000" cy="124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104262"/>
                </a:solidFill>
                <a:latin typeface="Open Sauce"/>
              </a:rPr>
              <a:t>Various software solutions designed for random selection, ideal for giveaways, contests, and more.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910369" y="7073907"/>
            <a:ext cx="4468000" cy="92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 dirty="0">
                <a:solidFill>
                  <a:srgbClr val="104262"/>
                </a:solidFill>
                <a:latin typeface="Open Sauce"/>
              </a:rPr>
              <a:t>A web-based tool that allows you to create custom wheels for random selections and decisions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260665" y="7073907"/>
            <a:ext cx="4468000" cy="124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 dirty="0">
                <a:solidFill>
                  <a:srgbClr val="104262"/>
                </a:solidFill>
                <a:latin typeface="Open Sauce"/>
              </a:rPr>
              <a:t>A popular platform for running online giveaways and contests with built-in random selection features.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04602" y="3581277"/>
            <a:ext cx="5878795" cy="300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FDFBFB"/>
                </a:solidFill>
                <a:latin typeface="Open Sauce"/>
              </a:rPr>
              <a:t>Related Programs to the Project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1649" y="8980550"/>
            <a:ext cx="4468000" cy="300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u="sng" spc="180" dirty="0">
                <a:solidFill>
                  <a:srgbClr val="104262"/>
                </a:solidFill>
                <a:latin typeface="Open Sauce"/>
                <a:hlinkClick r:id="rId9" tooltip="https://www.randompicker.com"/>
              </a:rPr>
              <a:t>www.randompicker.com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275905" y="8955595"/>
            <a:ext cx="4468000" cy="300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u="sng" spc="180" dirty="0">
                <a:solidFill>
                  <a:srgbClr val="104262"/>
                </a:solidFill>
                <a:latin typeface="Open Sauce"/>
                <a:hlinkClick r:id="rId9" tooltip="https://www.randompicker.com"/>
              </a:rPr>
              <a:t>www.rafflecopter.com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043350" y="8955595"/>
            <a:ext cx="4468000" cy="300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u="sng" spc="180" dirty="0">
                <a:solidFill>
                  <a:srgbClr val="104262"/>
                </a:solidFill>
                <a:latin typeface="Open Sauce"/>
                <a:hlinkClick r:id="rId9" tooltip="https://www.randompicker.com"/>
              </a:rPr>
              <a:t>www.wheeldecide.com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406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Montserrat Light</vt:lpstr>
      <vt:lpstr>Arial</vt:lpstr>
      <vt:lpstr>Open Sauce Bold</vt:lpstr>
      <vt:lpstr>Open Sauce</vt:lpstr>
      <vt:lpstr>Codec Pro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Green minimalist professional Business Proposal Presentation</dc:title>
  <cp:lastModifiedBy>Girly S. Gallardo</cp:lastModifiedBy>
  <cp:revision>4</cp:revision>
  <dcterms:created xsi:type="dcterms:W3CDTF">2006-08-16T00:00:00Z</dcterms:created>
  <dcterms:modified xsi:type="dcterms:W3CDTF">2023-10-22T23:21:35Z</dcterms:modified>
  <dc:identifier>DAFx_fd-Dco</dc:identifier>
</cp:coreProperties>
</file>