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79" r:id="rId3"/>
    <p:sldId id="280" r:id="rId4"/>
    <p:sldId id="281" r:id="rId5"/>
    <p:sldId id="274" r:id="rId6"/>
    <p:sldId id="275" r:id="rId7"/>
    <p:sldId id="276" r:id="rId8"/>
    <p:sldId id="277" r:id="rId9"/>
    <p:sldId id="273" r:id="rId10"/>
    <p:sldId id="261" r:id="rId11"/>
    <p:sldId id="262" r:id="rId12"/>
    <p:sldId id="264" r:id="rId13"/>
    <p:sldId id="265" r:id="rId14"/>
    <p:sldId id="266" r:id="rId15"/>
    <p:sldId id="267" r:id="rId16"/>
    <p:sldId id="263" r:id="rId17"/>
    <p:sldId id="27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AD84E-E028-41A1-BECB-5655BF2E6BF6}" type="datetimeFigureOut">
              <a:rPr lang="fr-FR" smtClean="0"/>
              <a:t>22/10/2020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9234C-F3D3-436B-8175-043E816684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8890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262F-6D4F-4DC7-8418-D7BA862DDA13}" type="datetimeFigureOut">
              <a:rPr lang="fr-FR" smtClean="0"/>
              <a:t>22/10/2020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23D4993-E37A-425F-8D5F-9F49DCCB7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79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262F-6D4F-4DC7-8418-D7BA862DDA13}" type="datetimeFigureOut">
              <a:rPr lang="fr-FR" smtClean="0"/>
              <a:t>22/10/2020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23D4993-E37A-425F-8D5F-9F49DCCB7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781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262F-6D4F-4DC7-8418-D7BA862DDA13}" type="datetimeFigureOut">
              <a:rPr lang="fr-FR" smtClean="0"/>
              <a:t>22/10/2020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23D4993-E37A-425F-8D5F-9F49DCCB7AA1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6186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262F-6D4F-4DC7-8418-D7BA862DDA13}" type="datetimeFigureOut">
              <a:rPr lang="fr-FR" smtClean="0"/>
              <a:t>22/10/2020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3D4993-E37A-425F-8D5F-9F49DCCB7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058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262F-6D4F-4DC7-8418-D7BA862DDA13}" type="datetimeFigureOut">
              <a:rPr lang="fr-FR" smtClean="0"/>
              <a:t>22/10/2020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3D4993-E37A-425F-8D5F-9F49DCCB7AA1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4814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262F-6D4F-4DC7-8418-D7BA862DDA13}" type="datetimeFigureOut">
              <a:rPr lang="fr-FR" smtClean="0"/>
              <a:t>22/10/2020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3D4993-E37A-425F-8D5F-9F49DCCB7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0787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262F-6D4F-4DC7-8418-D7BA862DDA13}" type="datetimeFigureOut">
              <a:rPr lang="fr-FR" smtClean="0"/>
              <a:t>22/10/2020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4993-E37A-425F-8D5F-9F49DCCB7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648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262F-6D4F-4DC7-8418-D7BA862DDA13}" type="datetimeFigureOut">
              <a:rPr lang="fr-FR" smtClean="0"/>
              <a:t>22/10/2020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4993-E37A-425F-8D5F-9F49DCCB7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5302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262F-6D4F-4DC7-8418-D7BA862DDA13}" type="datetimeFigureOut">
              <a:rPr lang="fr-FR" smtClean="0"/>
              <a:t>22/10/2020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4993-E37A-425F-8D5F-9F49DCCB7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4858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262F-6D4F-4DC7-8418-D7BA862DDA13}" type="datetimeFigureOut">
              <a:rPr lang="fr-FR" smtClean="0"/>
              <a:t>22/10/2020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23D4993-E37A-425F-8D5F-9F49DCCB7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0247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262F-6D4F-4DC7-8418-D7BA862DDA13}" type="datetimeFigureOut">
              <a:rPr lang="fr-FR" smtClean="0"/>
              <a:t>22/10/2020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23D4993-E37A-425F-8D5F-9F49DCCB7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82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262F-6D4F-4DC7-8418-D7BA862DDA13}" type="datetimeFigureOut">
              <a:rPr lang="fr-FR" smtClean="0"/>
              <a:t>22/10/2020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23D4993-E37A-425F-8D5F-9F49DCCB7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762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262F-6D4F-4DC7-8418-D7BA862DDA13}" type="datetimeFigureOut">
              <a:rPr lang="fr-FR" smtClean="0"/>
              <a:t>22/10/2020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4993-E37A-425F-8D5F-9F49DCCB7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70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262F-6D4F-4DC7-8418-D7BA862DDA13}" type="datetimeFigureOut">
              <a:rPr lang="fr-FR" smtClean="0"/>
              <a:t>22/10/2020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4993-E37A-425F-8D5F-9F49DCCB7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816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262F-6D4F-4DC7-8418-D7BA862DDA13}" type="datetimeFigureOut">
              <a:rPr lang="fr-FR" smtClean="0"/>
              <a:t>22/10/2020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4993-E37A-425F-8D5F-9F49DCCB7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8098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262F-6D4F-4DC7-8418-D7BA862DDA13}" type="datetimeFigureOut">
              <a:rPr lang="fr-FR" smtClean="0"/>
              <a:t>22/10/2020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3D4993-E37A-425F-8D5F-9F49DCCB7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111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9262F-6D4F-4DC7-8418-D7BA862DDA13}" type="datetimeFigureOut">
              <a:rPr lang="fr-FR" smtClean="0"/>
              <a:t>22/10/2020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23D4993-E37A-425F-8D5F-9F49DCCB7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091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q6iPZVUxZU" TargetMode="External"/><Relationship Id="rId2" Type="http://schemas.openxmlformats.org/officeDocument/2006/relationships/hyperlink" Target="https://pair-code.github.io/understanding-umap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map-learn.readthedocs.io/en/latest/how_umap_work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nq6iPZVUxZU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6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100A3E18-C8CE-4BA9-99EE-9CF81363C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103" y="1318591"/>
            <a:ext cx="5800929" cy="4220820"/>
          </a:xfrm>
        </p:spPr>
        <p:txBody>
          <a:bodyPr anchor="ctr">
            <a:normAutofit/>
          </a:bodyPr>
          <a:lstStyle/>
          <a:p>
            <a:pPr algn="r"/>
            <a:r>
              <a:rPr lang="fr-FR" sz="6600">
                <a:solidFill>
                  <a:schemeClr val="tx2">
                    <a:lumMod val="75000"/>
                  </a:schemeClr>
                </a:solidFill>
              </a:rPr>
              <a:t>Projet Data Visualisation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196" y="1871831"/>
            <a:ext cx="0" cy="32004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217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A6191B-EDEF-4368-8024-C8516E0CA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1112" y="624110"/>
            <a:ext cx="8911687" cy="1280890"/>
          </a:xfrm>
        </p:spPr>
        <p:txBody>
          <a:bodyPr/>
          <a:lstStyle/>
          <a:p>
            <a:r>
              <a:rPr lang="fr-FR" dirty="0"/>
              <a:t>Représentation simple des données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63D24D8-54A0-4AD2-A4F0-4F8A3F7136CA}"/>
              </a:ext>
            </a:extLst>
          </p:cNvPr>
          <p:cNvSpPr txBox="1"/>
          <p:nvPr/>
        </p:nvSpPr>
        <p:spPr>
          <a:xfrm>
            <a:off x="2722137" y="1535668"/>
            <a:ext cx="737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Boxplot</a:t>
            </a:r>
            <a:r>
              <a:rPr lang="fr-FR" dirty="0"/>
              <a:t> des vitesses de germination en fonction de la zone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A0DE3E3-BAF2-426B-881F-8D193E9B5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9" y="2000250"/>
            <a:ext cx="9144000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986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62E94B-CF6C-4A71-8F0D-8EDF97F6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929" y="616309"/>
            <a:ext cx="10515600" cy="1325563"/>
          </a:xfrm>
        </p:spPr>
        <p:txBody>
          <a:bodyPr/>
          <a:lstStyle/>
          <a:p>
            <a:r>
              <a:rPr lang="fr-FR" dirty="0"/>
              <a:t>ACP : recherche d’effet de la zone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6569DB1-CFB2-4D16-8B9D-141F2A1319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6" t="-461" r="13657" b="461"/>
          <a:stretch/>
        </p:blipFill>
        <p:spPr bwMode="auto">
          <a:xfrm>
            <a:off x="353345" y="1666260"/>
            <a:ext cx="6599905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035AFAA-91FD-4359-B19B-60E333C01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0" y="1312299"/>
            <a:ext cx="5238750" cy="54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BD3C4B6-C32B-474C-80DC-EA6A2C2D11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22" t="3812" r="1633" b="86295"/>
          <a:stretch/>
        </p:blipFill>
        <p:spPr>
          <a:xfrm>
            <a:off x="11493910" y="1602659"/>
            <a:ext cx="383459" cy="67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010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5DAA4E-F8A9-402D-B2C1-64A4F366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6285" y="624110"/>
            <a:ext cx="9528328" cy="1280890"/>
          </a:xfrm>
        </p:spPr>
        <p:txBody>
          <a:bodyPr/>
          <a:lstStyle/>
          <a:p>
            <a:pPr algn="ctr"/>
            <a:r>
              <a:rPr lang="fr-FR" dirty="0"/>
              <a:t>UMAP (Uniform Manifold Approximation and Projection)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D0D859E-A07F-4FE9-8658-673D21906FDE}"/>
              </a:ext>
            </a:extLst>
          </p:cNvPr>
          <p:cNvSpPr txBox="1"/>
          <p:nvPr/>
        </p:nvSpPr>
        <p:spPr>
          <a:xfrm>
            <a:off x="9104674" y="3429001"/>
            <a:ext cx="30873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Paramètres par défaut :</a:t>
            </a:r>
          </a:p>
          <a:p>
            <a:endParaRPr lang="fr-FR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15 </a:t>
            </a:r>
            <a:r>
              <a:rPr lang="fr-FR" dirty="0" err="1"/>
              <a:t>ppv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Métrique euclidienne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Distance minimum 0,1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84DF08C-6467-46B9-9864-D9545F4EC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1" y="1899230"/>
            <a:ext cx="9193174" cy="474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309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C685AB-3B29-4BAE-894F-870F63CFD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4710" y="309478"/>
            <a:ext cx="7659330" cy="1280890"/>
          </a:xfrm>
        </p:spPr>
        <p:txBody>
          <a:bodyPr/>
          <a:lstStyle/>
          <a:p>
            <a:pPr algn="ctr"/>
            <a:r>
              <a:rPr lang="fr-FR" dirty="0"/>
              <a:t>Variation du paramètre du nombre de plus proches voisins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F6E9F5-4D18-4ED9-98BC-139EF38BF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353" y="1474839"/>
            <a:ext cx="10429536" cy="5383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798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F017C25E-941B-4F4B-875F-A0BEC48264A6}"/>
              </a:ext>
            </a:extLst>
          </p:cNvPr>
          <p:cNvSpPr txBox="1">
            <a:spLocks/>
          </p:cNvSpPr>
          <p:nvPr/>
        </p:nvSpPr>
        <p:spPr>
          <a:xfrm>
            <a:off x="2654710" y="260317"/>
            <a:ext cx="765933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/>
              <a:t>Variation du paramètre de la distance minimum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A041325-B2D4-4C63-83A7-DCDF38C91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1465006"/>
            <a:ext cx="10448586" cy="539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017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1811E-29E6-411E-B17C-E10A82DF4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final des paramètres 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271B24B-DC17-4A79-AA82-76341E30E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20" y="1858296"/>
            <a:ext cx="9134178" cy="471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006F509-7F44-4F15-983E-747718716754}"/>
              </a:ext>
            </a:extLst>
          </p:cNvPr>
          <p:cNvSpPr txBox="1"/>
          <p:nvPr/>
        </p:nvSpPr>
        <p:spPr>
          <a:xfrm>
            <a:off x="9261998" y="3350342"/>
            <a:ext cx="30873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Paramètres choisis :</a:t>
            </a:r>
          </a:p>
          <a:p>
            <a:endParaRPr lang="fr-FR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5 </a:t>
            </a:r>
            <a:r>
              <a:rPr lang="fr-FR" dirty="0" err="1"/>
              <a:t>ppv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Métrique euclidienne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Distance minimum 0,1</a:t>
            </a:r>
          </a:p>
        </p:txBody>
      </p:sp>
    </p:spTree>
    <p:extLst>
      <p:ext uri="{BB962C8B-B14F-4D97-AF65-F5344CB8AC3E}">
        <p14:creationId xmlns:p14="http://schemas.microsoft.com/office/powerpoint/2010/main" val="2501658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78CAE8-5B1C-4489-9425-65E6601B3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39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EA4223-DE9D-4A4B-8F5E-53F46116B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5058" y="942108"/>
            <a:ext cx="5249119" cy="496911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fr-FR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Aucun effet dû à la zone</a:t>
            </a: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Avantages 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plus rapide que t-SNE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respect de la structure (globale et locale)</a:t>
            </a: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Inconvénients 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pas de signification des axes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ne sépare pas 2 clusters imbriqués</a:t>
            </a:r>
          </a:p>
        </p:txBody>
      </p:sp>
    </p:spTree>
    <p:extLst>
      <p:ext uri="{BB962C8B-B14F-4D97-AF65-F5344CB8AC3E}">
        <p14:creationId xmlns:p14="http://schemas.microsoft.com/office/powerpoint/2010/main" val="1058375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1BF830-12AF-4E07-85BC-411A65276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7CA44D-DA4D-403B-87AA-745CBF408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https://pair-code.github.io/understanding-umap/</a:t>
            </a:r>
            <a:endParaRPr lang="fr-FR" dirty="0"/>
          </a:p>
          <a:p>
            <a:endParaRPr lang="fr-FR" dirty="0"/>
          </a:p>
          <a:p>
            <a:r>
              <a:rPr lang="en-GB" dirty="0">
                <a:solidFill>
                  <a:srgbClr val="404040"/>
                </a:solidFill>
                <a:latin typeface="+mj-lt"/>
                <a:ea typeface="Malgun Gothic" panose="020B0503020000020004" pitchFamily="34" charset="-127"/>
                <a:cs typeface="Calibri" panose="020F0502020204030204" pitchFamily="34" charset="0"/>
              </a:rPr>
              <a:t>Video explicative (</a:t>
            </a:r>
            <a:r>
              <a:rPr lang="en-GB" dirty="0" err="1">
                <a:solidFill>
                  <a:srgbClr val="404040"/>
                </a:solidFill>
                <a:latin typeface="+mj-lt"/>
                <a:ea typeface="Malgun Gothic" panose="020B0503020000020004" pitchFamily="34" charset="-127"/>
                <a:cs typeface="Calibri" panose="020F0502020204030204" pitchFamily="34" charset="0"/>
              </a:rPr>
              <a:t>anglais</a:t>
            </a:r>
            <a:r>
              <a:rPr lang="en-GB" dirty="0">
                <a:solidFill>
                  <a:srgbClr val="404040"/>
                </a:solidFill>
                <a:latin typeface="+mj-lt"/>
                <a:ea typeface="Malgun Gothic" panose="020B0503020000020004" pitchFamily="34" charset="-127"/>
                <a:cs typeface="Calibri" panose="020F0502020204030204" pitchFamily="34" charset="0"/>
              </a:rPr>
              <a:t>) : </a:t>
            </a:r>
            <a:r>
              <a:rPr lang="en-GB" u="sng" dirty="0">
                <a:solidFill>
                  <a:srgbClr val="000000"/>
                </a:solidFill>
                <a:latin typeface="+mj-lt"/>
                <a:ea typeface="Malgun Gothic" panose="020B0503020000020004" pitchFamily="34" charset="-127"/>
                <a:cs typeface="Calibri" panose="020F0502020204030204" pitchFamily="34" charset="0"/>
                <a:hlinkClick r:id="rId3"/>
              </a:rPr>
              <a:t>https://www.youtube.com/watch?v=nq6iPZVUxZU</a:t>
            </a:r>
            <a:endParaRPr lang="fr-FR" dirty="0">
              <a:latin typeface="+mj-lt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endParaRPr lang="fr-FR" dirty="0"/>
          </a:p>
          <a:p>
            <a:r>
              <a:rPr lang="fr-FR" dirty="0">
                <a:hlinkClick r:id="rId4"/>
              </a:rPr>
              <a:t>https://umap-learn.readthedocs.io/en/latest/how_umap_works.html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525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E443D8-09EB-4B1B-AFDB-5E93A39D4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132" y="636989"/>
            <a:ext cx="8911687" cy="1280890"/>
          </a:xfrm>
        </p:spPr>
        <p:txBody>
          <a:bodyPr/>
          <a:lstStyle/>
          <a:p>
            <a:r>
              <a:rPr lang="fr-FR" dirty="0"/>
              <a:t>Théorie UMAP : résumé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CEA7C5-34DD-4A8B-95A4-DFBB53A69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89" y="1412243"/>
            <a:ext cx="11033174" cy="5065830"/>
          </a:xfrm>
        </p:spPr>
        <p:txBody>
          <a:bodyPr>
            <a:normAutofit fontScale="92500"/>
          </a:bodyPr>
          <a:lstStyle/>
          <a:p>
            <a:r>
              <a:rPr lang="fr-FR" dirty="0"/>
              <a:t>Créateurs : </a:t>
            </a:r>
            <a:r>
              <a:rPr lang="fr-FR" dirty="0" err="1"/>
              <a:t>Leland</a:t>
            </a:r>
            <a:r>
              <a:rPr lang="fr-FR" dirty="0"/>
              <a:t> McInnes, John </a:t>
            </a:r>
            <a:r>
              <a:rPr lang="fr-FR" dirty="0" err="1"/>
              <a:t>Healy</a:t>
            </a:r>
            <a:r>
              <a:rPr lang="fr-FR" dirty="0"/>
              <a:t>, James </a:t>
            </a:r>
            <a:r>
              <a:rPr lang="fr-FR" dirty="0" err="1"/>
              <a:t>Meville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UMAP : Uniform Manifold Approximation and Projection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b="1" dirty="0"/>
              <a:t>réduction de dimension </a:t>
            </a:r>
            <a:r>
              <a:rPr lang="fr-FR" dirty="0"/>
              <a:t>linéaire et non linéaire (visualisation)</a:t>
            </a: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  </a:t>
            </a:r>
            <a:r>
              <a:rPr lang="fr-FR" b="1" dirty="0" err="1"/>
              <a:t>Neighbour</a:t>
            </a:r>
            <a:r>
              <a:rPr lang="fr-FR" b="1" dirty="0"/>
              <a:t> Graphs Techniques </a:t>
            </a:r>
            <a:r>
              <a:rPr lang="fr-FR" dirty="0"/>
              <a:t>(t-SNE)/Matrix </a:t>
            </a:r>
            <a:r>
              <a:rPr lang="fr-FR" dirty="0" err="1"/>
              <a:t>factorization</a:t>
            </a:r>
            <a:r>
              <a:rPr lang="fr-FR" dirty="0"/>
              <a:t>, pas de signification des axes</a:t>
            </a: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  </a:t>
            </a:r>
            <a:r>
              <a:rPr lang="fr-FR" dirty="0"/>
              <a:t>3 hypothèses faites sur les données : </a:t>
            </a:r>
          </a:p>
          <a:p>
            <a:pPr marL="0" lvl="0" indent="0">
              <a:buNone/>
            </a:pPr>
            <a:r>
              <a:rPr lang="fr-FR" dirty="0"/>
              <a:t>	1. Les données sont </a:t>
            </a:r>
            <a:r>
              <a:rPr lang="fr-FR" b="1" dirty="0"/>
              <a:t>distribuées de manière uniforme </a:t>
            </a:r>
            <a:r>
              <a:rPr lang="fr-FR" dirty="0"/>
              <a:t>sur une variété Riemannienne</a:t>
            </a:r>
          </a:p>
          <a:p>
            <a:pPr marL="0" lvl="0" indent="0">
              <a:buNone/>
            </a:pPr>
            <a:r>
              <a:rPr lang="fr-FR" dirty="0"/>
              <a:t>	2. La métrique de Riemann est localement constante (ou peut être approximée comme tel)</a:t>
            </a:r>
          </a:p>
          <a:p>
            <a:pPr marL="0" lvl="0" indent="0">
              <a:buNone/>
            </a:pPr>
            <a:r>
              <a:rPr lang="fr-FR" dirty="0"/>
              <a:t>	3. Les « points » sont localement connecté dans l’espace, il n’y a </a:t>
            </a:r>
            <a:r>
              <a:rPr lang="fr-FR" b="1" dirty="0"/>
              <a:t>pas de « points » isolés</a:t>
            </a:r>
          </a:p>
          <a:p>
            <a:pPr marL="0" lvl="0" indent="0">
              <a:buNone/>
            </a:pPr>
            <a:endParaRPr lang="fr-FR" b="1" dirty="0"/>
          </a:p>
          <a:p>
            <a:r>
              <a:rPr lang="fr-FR" dirty="0"/>
              <a:t>Mathématiques derrière la méthode : algèbre topologique, Géométrie de Riemann, « logique flou » </a:t>
            </a:r>
          </a:p>
          <a:p>
            <a:r>
              <a:rPr lang="fr-FR" dirty="0"/>
              <a:t>Représentation (simple) des données : trouvée en cherchant une projection sur un espace de faible dimension qui a une structure la plus proche possible de la structure topologique de départ.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9660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6B3FF4-244D-4945-8ED3-433A6DD80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 niveau mathématique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E95A7B-34A7-4C59-BCF1-9FEABDF58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307" y="2000175"/>
            <a:ext cx="9518496" cy="4006222"/>
          </a:xfrm>
        </p:spPr>
        <p:txBody>
          <a:bodyPr/>
          <a:lstStyle/>
          <a:p>
            <a:pPr lvl="0"/>
            <a:r>
              <a:rPr lang="fr-FR" u="sng" dirty="0"/>
              <a:t>Analyse de données topologiques </a:t>
            </a:r>
            <a:r>
              <a:rPr lang="fr-FR" dirty="0"/>
              <a:t>: Il est possible en construisant d’une certaine manière des complexes simpliciaux dans un espace topologique de les </a:t>
            </a:r>
            <a:r>
              <a:rPr lang="fr-FR" b="1" dirty="0"/>
              <a:t>reconstruire de manière combinatoire sans perdre d’information </a:t>
            </a:r>
            <a:r>
              <a:rPr lang="fr-FR" dirty="0"/>
              <a:t>(on réussit à recouvrir toute l’information importante sur la topologie de l’espace de départ). Ce qui est plus simple à manipuler (typiquement R²)</a:t>
            </a:r>
          </a:p>
          <a:p>
            <a:pPr marL="0" lvl="0" indent="0">
              <a:buNone/>
            </a:pPr>
            <a:endParaRPr lang="fr-FR" dirty="0"/>
          </a:p>
          <a:p>
            <a:pPr marL="0" lvl="0" indent="0">
              <a:buNone/>
            </a:pPr>
            <a:endParaRPr lang="fr-FR" dirty="0"/>
          </a:p>
          <a:p>
            <a:pPr lvl="0"/>
            <a:r>
              <a:rPr lang="fr-FR" dirty="0"/>
              <a:t>Hypothèse de </a:t>
            </a:r>
            <a:r>
              <a:rPr lang="fr-FR" b="1" dirty="0"/>
              <a:t>distribution uniforme </a:t>
            </a:r>
            <a:r>
              <a:rPr lang="fr-FR" dirty="0"/>
              <a:t>: Si les données ne sont pas uniformément distribuées sur la variété, on peut </a:t>
            </a:r>
            <a:r>
              <a:rPr lang="fr-FR" b="1" dirty="0"/>
              <a:t>définir une métrique </a:t>
            </a:r>
            <a:r>
              <a:rPr lang="fr-FR" dirty="0"/>
              <a:t>Riemannienne pour faire en sorte que l’hypothèse soit vérifiée, en faisant varier la notion de distance pour chaque type de données.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4030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CCDE0D-8AD8-4190-8D5B-D82DFF9DD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345" y="585473"/>
            <a:ext cx="8911687" cy="1280890"/>
          </a:xfrm>
        </p:spPr>
        <p:txBody>
          <a:bodyPr/>
          <a:lstStyle/>
          <a:p>
            <a:r>
              <a:rPr lang="fr-FR" dirty="0"/>
              <a:t>Illustration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91BE7ABD-1079-40D9-AF1C-54325F1DD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748" t="26764" r="23069" b="21165"/>
          <a:stretch/>
        </p:blipFill>
        <p:spPr bwMode="auto">
          <a:xfrm>
            <a:off x="6272192" y="2327668"/>
            <a:ext cx="5493895" cy="308360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11B3907-2C33-43B2-989D-0EB56926C9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162" t="31897" r="23476" b="16028"/>
          <a:stretch/>
        </p:blipFill>
        <p:spPr bwMode="auto">
          <a:xfrm>
            <a:off x="863773" y="2327668"/>
            <a:ext cx="5408419" cy="308360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A779CD5-11EA-4523-A087-70B42F4D236F}"/>
              </a:ext>
            </a:extLst>
          </p:cNvPr>
          <p:cNvSpPr/>
          <p:nvPr/>
        </p:nvSpPr>
        <p:spPr>
          <a:xfrm>
            <a:off x="2164300" y="6272527"/>
            <a:ext cx="896110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800"/>
              </a:lnSpc>
              <a:spcAft>
                <a:spcPts val="1800"/>
              </a:spcAft>
            </a:pPr>
            <a:r>
              <a:rPr lang="en-GB" dirty="0">
                <a:solidFill>
                  <a:srgbClr val="404040"/>
                </a:solidFill>
                <a:latin typeface="+mj-lt"/>
                <a:ea typeface="Malgun Gothic" panose="020B0503020000020004" pitchFamily="34" charset="-127"/>
                <a:cs typeface="Calibri" panose="020F0502020204030204" pitchFamily="34" charset="0"/>
              </a:rPr>
              <a:t>Video explicative (</a:t>
            </a:r>
            <a:r>
              <a:rPr lang="en-GB" dirty="0" err="1">
                <a:solidFill>
                  <a:srgbClr val="404040"/>
                </a:solidFill>
                <a:latin typeface="+mj-lt"/>
                <a:ea typeface="Malgun Gothic" panose="020B0503020000020004" pitchFamily="34" charset="-127"/>
                <a:cs typeface="Calibri" panose="020F0502020204030204" pitchFamily="34" charset="0"/>
              </a:rPr>
              <a:t>anglais</a:t>
            </a:r>
            <a:r>
              <a:rPr lang="en-GB" dirty="0">
                <a:solidFill>
                  <a:srgbClr val="404040"/>
                </a:solidFill>
                <a:latin typeface="+mj-lt"/>
                <a:ea typeface="Malgun Gothic" panose="020B0503020000020004" pitchFamily="34" charset="-127"/>
                <a:cs typeface="Calibri" panose="020F0502020204030204" pitchFamily="34" charset="0"/>
              </a:rPr>
              <a:t>) : </a:t>
            </a:r>
            <a:r>
              <a:rPr lang="en-GB" u="sng" dirty="0">
                <a:solidFill>
                  <a:srgbClr val="000000"/>
                </a:solidFill>
                <a:latin typeface="+mj-lt"/>
                <a:ea typeface="Malgun Gothic" panose="020B0503020000020004" pitchFamily="34" charset="-127"/>
                <a:cs typeface="Calibri" panose="020F0502020204030204" pitchFamily="34" charset="0"/>
                <a:hlinkClick r:id="rId4"/>
              </a:rPr>
              <a:t>https://www.youtube.com/watch?v=nq6iPZVUxZU</a:t>
            </a:r>
            <a:endParaRPr lang="fr-FR" dirty="0">
              <a:latin typeface="+mj-lt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863773" y="1543197"/>
            <a:ext cx="5408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  <a:ea typeface="Malgun Gothic" panose="020B0503020000020004" pitchFamily="34" charset="-127"/>
                <a:cs typeface="Times New Roman" panose="02020603050405020304" pitchFamily="18" charset="0"/>
              </a:rPr>
              <a:t>Même métrique pour tous les points. Toutes les sphères sont des sphères unités.</a:t>
            </a:r>
            <a:endParaRPr lang="fr-FR" dirty="0">
              <a:latin typeface="+mj-lt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478073" y="1371747"/>
            <a:ext cx="5288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  <a:ea typeface="Malgun Gothic" panose="020B0503020000020004" pitchFamily="34" charset="-127"/>
                <a:cs typeface="Times New Roman" panose="02020603050405020304" pitchFamily="18" charset="0"/>
              </a:rPr>
              <a:t>Métriques différentes. Les sphères sont également toutes des sphères unités mais en considérant chacune sa propre métrique.</a:t>
            </a:r>
          </a:p>
          <a:p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4500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A36E46-4BE5-4BB2-B437-A05847BD4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 niveau algorithmique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2AE744-8620-47D4-835C-E1C87EDE5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369" y="1730478"/>
            <a:ext cx="10531218" cy="4586239"/>
          </a:xfrm>
        </p:spPr>
        <p:txBody>
          <a:bodyPr>
            <a:noAutofit/>
          </a:bodyPr>
          <a:lstStyle/>
          <a:p>
            <a:pPr lvl="0"/>
            <a:r>
              <a:rPr lang="fr-FR" dirty="0"/>
              <a:t>Construction d’une représentation topologique floue </a:t>
            </a:r>
          </a:p>
          <a:p>
            <a:pPr lvl="1"/>
            <a:r>
              <a:rPr lang="fr-FR" dirty="0"/>
              <a:t>Utilisation de l’entropie croisé 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lvl="1"/>
            <a:r>
              <a:rPr lang="fr-FR" dirty="0"/>
              <a:t>RP-</a:t>
            </a:r>
            <a:r>
              <a:rPr lang="fr-FR" dirty="0" err="1"/>
              <a:t>trees</a:t>
            </a:r>
            <a:r>
              <a:rPr lang="fr-FR" dirty="0"/>
              <a:t> (Rare Pattern </a:t>
            </a:r>
            <a:r>
              <a:rPr lang="fr-FR" dirty="0" err="1"/>
              <a:t>Tree</a:t>
            </a:r>
            <a:r>
              <a:rPr lang="fr-FR" dirty="0"/>
              <a:t> Mining)</a:t>
            </a:r>
          </a:p>
          <a:p>
            <a:pPr lvl="1"/>
            <a:r>
              <a:rPr lang="fr-FR" dirty="0"/>
              <a:t>NN-</a:t>
            </a:r>
            <a:r>
              <a:rPr lang="fr-FR" dirty="0" err="1"/>
              <a:t>descent</a:t>
            </a:r>
            <a:r>
              <a:rPr lang="fr-FR" dirty="0"/>
              <a:t> (</a:t>
            </a:r>
            <a:r>
              <a:rPr lang="fr-FR" dirty="0" err="1"/>
              <a:t>Nearest</a:t>
            </a:r>
            <a:r>
              <a:rPr lang="fr-FR" dirty="0"/>
              <a:t> </a:t>
            </a:r>
            <a:r>
              <a:rPr lang="fr-FR" dirty="0" err="1"/>
              <a:t>Neighbor</a:t>
            </a:r>
            <a:r>
              <a:rPr lang="fr-FR" dirty="0"/>
              <a:t> </a:t>
            </a:r>
            <a:r>
              <a:rPr lang="fr-FR" dirty="0" err="1"/>
              <a:t>descent</a:t>
            </a:r>
            <a:r>
              <a:rPr lang="fr-FR" dirty="0"/>
              <a:t>)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Représentation dans un espace de faible dimension</a:t>
            </a:r>
          </a:p>
          <a:p>
            <a:pPr lvl="1"/>
            <a:r>
              <a:rPr lang="fr-FR" dirty="0"/>
              <a:t>SGD (Stochastique Gradient </a:t>
            </a:r>
            <a:r>
              <a:rPr lang="fr-FR" dirty="0" err="1"/>
              <a:t>Descent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negative</a:t>
            </a:r>
            <a:r>
              <a:rPr lang="fr-FR" dirty="0"/>
              <a:t> sampling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3288435-874B-403A-980D-842F75DCB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2487493"/>
            <a:ext cx="65151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585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88882A-4414-4AF3-9111-76F3D705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Avantages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B82A1F-9C5C-4205-AE84-998B50DD1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Rapidité</a:t>
            </a:r>
          </a:p>
          <a:p>
            <a:pPr lvl="0"/>
            <a:endParaRPr lang="fr-FR" dirty="0"/>
          </a:p>
          <a:p>
            <a:pPr lvl="0"/>
            <a:r>
              <a:rPr lang="fr-FR" dirty="0"/>
              <a:t>Bonne capture de la structure global </a:t>
            </a:r>
          </a:p>
          <a:p>
            <a:pPr lvl="0"/>
            <a:endParaRPr lang="fr-FR" dirty="0"/>
          </a:p>
          <a:p>
            <a:pPr lvl="0"/>
            <a:r>
              <a:rPr lang="fr-FR" dirty="0"/>
              <a:t>Peut faire de la classification supervisée comme non supervisée</a:t>
            </a:r>
          </a:p>
          <a:p>
            <a:pPr lvl="0"/>
            <a:endParaRPr lang="fr-FR" dirty="0"/>
          </a:p>
          <a:p>
            <a:r>
              <a:rPr lang="fr-FR" dirty="0"/>
              <a:t>Peut prendre en charge plusieurs types de données en même temps</a:t>
            </a:r>
          </a:p>
        </p:txBody>
      </p:sp>
    </p:spTree>
    <p:extLst>
      <p:ext uri="{BB962C8B-B14F-4D97-AF65-F5344CB8AC3E}">
        <p14:creationId xmlns:p14="http://schemas.microsoft.com/office/powerpoint/2010/main" val="3671429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17587A-B21D-4FBF-869E-0A8E478C2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MNIST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CE74926E-6B38-44CC-A146-2F98A07084A0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24327" t="16498" r="22673" b="14567"/>
          <a:stretch/>
        </p:blipFill>
        <p:spPr bwMode="auto">
          <a:xfrm>
            <a:off x="560138" y="1525148"/>
            <a:ext cx="5166736" cy="37782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12E06E6-DE73-471F-8187-12BCD37B8A24}"/>
              </a:ext>
            </a:extLst>
          </p:cNvPr>
          <p:cNvPicPr/>
          <p:nvPr/>
        </p:nvPicPr>
        <p:blipFill rotWithShape="1">
          <a:blip r:embed="rId3"/>
          <a:srcRect l="11340" t="9532" r="39369" b="16390"/>
          <a:stretch/>
        </p:blipFill>
        <p:spPr bwMode="auto">
          <a:xfrm>
            <a:off x="6191814" y="1525148"/>
            <a:ext cx="4847857" cy="37782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BE8B6E71-1D5D-4683-B808-0396AFDE10EF}"/>
              </a:ext>
            </a:extLst>
          </p:cNvPr>
          <p:cNvSpPr txBox="1">
            <a:spLocks/>
          </p:cNvSpPr>
          <p:nvPr/>
        </p:nvSpPr>
        <p:spPr>
          <a:xfrm>
            <a:off x="1246295" y="5334271"/>
            <a:ext cx="4696835" cy="1426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dirty="0"/>
              <a:t>UMAP</a:t>
            </a:r>
          </a:p>
          <a:p>
            <a:r>
              <a:rPr lang="fr-FR" dirty="0"/>
              <a:t>Bonne séparation des groupes</a:t>
            </a:r>
          </a:p>
          <a:p>
            <a:r>
              <a:rPr lang="fr-FR" dirty="0"/>
              <a:t>Conservation de la structure globale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98730C80-0000-4D02-B9D4-407E1275A960}"/>
              </a:ext>
            </a:extLst>
          </p:cNvPr>
          <p:cNvSpPr txBox="1">
            <a:spLocks/>
          </p:cNvSpPr>
          <p:nvPr/>
        </p:nvSpPr>
        <p:spPr>
          <a:xfrm>
            <a:off x="6191814" y="5431180"/>
            <a:ext cx="4696835" cy="1075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dirty="0"/>
              <a:t>T-SNE</a:t>
            </a:r>
          </a:p>
          <a:p>
            <a:r>
              <a:rPr lang="fr-FR" dirty="0"/>
              <a:t>Bonne séparation des groupes</a:t>
            </a:r>
          </a:p>
        </p:txBody>
      </p:sp>
    </p:spTree>
    <p:extLst>
      <p:ext uri="{BB962C8B-B14F-4D97-AF65-F5344CB8AC3E}">
        <p14:creationId xmlns:p14="http://schemas.microsoft.com/office/powerpoint/2010/main" val="1464986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B5713C-8E4D-44E0-8165-58B8B9EC4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5781" y="638894"/>
            <a:ext cx="9174367" cy="1280890"/>
          </a:xfrm>
        </p:spPr>
        <p:txBody>
          <a:bodyPr/>
          <a:lstStyle/>
          <a:p>
            <a:r>
              <a:rPr lang="fr-FR" dirty="0"/>
              <a:t>Comparaison des algorithmes en image</a:t>
            </a:r>
          </a:p>
        </p:txBody>
      </p:sp>
      <p:pic>
        <p:nvPicPr>
          <p:cNvPr id="5" name="Espace réservé du contenu 4" descr="Une image contenant carte&#10;&#10;Description générée automatiquement">
            <a:extLst>
              <a:ext uri="{FF2B5EF4-FFF2-40B4-BE49-F238E27FC236}">
                <a16:creationId xmlns:a16="http://schemas.microsoft.com/office/drawing/2014/main" id="{A3554D0F-5583-43AE-9650-771BE2BFF7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26" y="1572778"/>
            <a:ext cx="7321409" cy="4823517"/>
          </a:xfrm>
        </p:spPr>
      </p:pic>
      <p:pic>
        <p:nvPicPr>
          <p:cNvPr id="7" name="Image 6" descr="Une image contenant carte&#10;&#10;Description générée automatiquement">
            <a:extLst>
              <a:ext uri="{FF2B5EF4-FFF2-40B4-BE49-F238E27FC236}">
                <a16:creationId xmlns:a16="http://schemas.microsoft.com/office/drawing/2014/main" id="{775090F4-DF78-479A-AF3E-E79222178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113" y="1572777"/>
            <a:ext cx="3833034" cy="482351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D6F34EA-A453-4EA6-92C1-4D157377D8D2}"/>
              </a:ext>
            </a:extLst>
          </p:cNvPr>
          <p:cNvSpPr txBox="1"/>
          <p:nvPr/>
        </p:nvSpPr>
        <p:spPr>
          <a:xfrm>
            <a:off x="4375355" y="6381956"/>
            <a:ext cx="1946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time : 3min 22s</a:t>
            </a:r>
          </a:p>
        </p:txBody>
      </p:sp>
    </p:spTree>
    <p:extLst>
      <p:ext uri="{BB962C8B-B14F-4D97-AF65-F5344CB8AC3E}">
        <p14:creationId xmlns:p14="http://schemas.microsoft.com/office/powerpoint/2010/main" val="1100006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20715E-A89C-48DD-BD35-88014B8DA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Explication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EA9601-33D6-41C0-9137-A06F87107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693839"/>
            <a:ext cx="8153935" cy="2819401"/>
          </a:xfrm>
        </p:spPr>
        <p:txBody>
          <a:bodyPr>
            <a:normAutofit/>
          </a:bodyPr>
          <a:lstStyle/>
          <a:p>
            <a:r>
              <a:rPr lang="fr-FR" dirty="0"/>
              <a:t>Suppression de la dernière colonne (T90) car trop peu de données (~30% manquantes)</a:t>
            </a:r>
          </a:p>
          <a:p>
            <a:endParaRPr lang="fr-FR" dirty="0"/>
          </a:p>
          <a:p>
            <a:r>
              <a:rPr lang="fr-FR" dirty="0"/>
              <a:t>Suppression des individus ne pouvant pas être modifiés (NaN) grâce à leur(s) répétition(s)</a:t>
            </a:r>
          </a:p>
          <a:p>
            <a:endParaRPr lang="fr-FR" dirty="0"/>
          </a:p>
          <a:p>
            <a:r>
              <a:rPr lang="fr-FR" dirty="0"/>
              <a:t>Moyennisation des répétitions</a:t>
            </a:r>
          </a:p>
        </p:txBody>
      </p:sp>
    </p:spTree>
    <p:extLst>
      <p:ext uri="{BB962C8B-B14F-4D97-AF65-F5344CB8AC3E}">
        <p14:creationId xmlns:p14="http://schemas.microsoft.com/office/powerpoint/2010/main" val="1846395910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615</Words>
  <Application>Microsoft Office PowerPoint</Application>
  <PresentationFormat>Grand écran</PresentationFormat>
  <Paragraphs>91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Brin</vt:lpstr>
      <vt:lpstr>Projet Data Visualisation</vt:lpstr>
      <vt:lpstr>Théorie UMAP : résumé</vt:lpstr>
      <vt:lpstr>Au niveau mathématique</vt:lpstr>
      <vt:lpstr>Illustration</vt:lpstr>
      <vt:lpstr>Au niveau algorithmique</vt:lpstr>
      <vt:lpstr>Avantages</vt:lpstr>
      <vt:lpstr>Exemple MNIST</vt:lpstr>
      <vt:lpstr>Comparaison des algorithmes en image</vt:lpstr>
      <vt:lpstr>Explication des données</vt:lpstr>
      <vt:lpstr>Représentation simple des données</vt:lpstr>
      <vt:lpstr>ACP : recherche d’effet de la zone</vt:lpstr>
      <vt:lpstr>UMAP (Uniform Manifold Approximation and Projection)</vt:lpstr>
      <vt:lpstr>Variation du paramètre du nombre de plus proches voisins</vt:lpstr>
      <vt:lpstr>Présentation PowerPoint</vt:lpstr>
      <vt:lpstr>Choix final des paramètres </vt:lpstr>
      <vt:lpstr>Conclusion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Data Visualisation</dc:title>
  <dc:creator>cordierchiara@gmail.com</dc:creator>
  <cp:lastModifiedBy>Nolwenn David</cp:lastModifiedBy>
  <cp:revision>23</cp:revision>
  <dcterms:created xsi:type="dcterms:W3CDTF">2020-10-16T13:30:41Z</dcterms:created>
  <dcterms:modified xsi:type="dcterms:W3CDTF">2020-10-22T20:25:38Z</dcterms:modified>
</cp:coreProperties>
</file>