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1" r:id="rId4"/>
    <p:sldId id="269" r:id="rId5"/>
    <p:sldId id="270" r:id="rId6"/>
    <p:sldId id="268" r:id="rId7"/>
    <p:sldId id="272" r:id="rId8"/>
    <p:sldId id="273" r:id="rId9"/>
    <p:sldId id="261" r:id="rId10"/>
    <p:sldId id="262" r:id="rId11"/>
    <p:sldId id="264" r:id="rId12"/>
    <p:sldId id="265" r:id="rId13"/>
    <p:sldId id="266" r:id="rId14"/>
    <p:sldId id="267"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1079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59781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06186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425505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4814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1078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1278648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195302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24858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889262F-6D4F-4DC7-8418-D7BA862DDA13}" type="datetimeFigureOut">
              <a:rPr lang="fr-FR" smtClean="0"/>
              <a:t>22/10/2020</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06024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3182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889262F-6D4F-4DC7-8418-D7BA862DDA13}" type="datetimeFigureOut">
              <a:rPr lang="fr-FR" smtClean="0"/>
              <a:t>22/10/2020</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05376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889262F-6D4F-4DC7-8418-D7BA862DDA13}" type="datetimeFigureOut">
              <a:rPr lang="fr-FR" smtClean="0"/>
              <a:t>22/10/2020</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6097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89262F-6D4F-4DC7-8418-D7BA862DDA13}" type="datetimeFigureOut">
              <a:rPr lang="fr-FR" smtClean="0"/>
              <a:t>22/10/2020</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73816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2938098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889262F-6D4F-4DC7-8418-D7BA862DDA13}" type="datetimeFigureOut">
              <a:rPr lang="fr-FR" smtClean="0"/>
              <a:t>22/10/2020</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23D4993-E37A-425F-8D5F-9F49DCCB7AA1}" type="slidenum">
              <a:rPr lang="fr-FR" smtClean="0"/>
              <a:t>‹N°›</a:t>
            </a:fld>
            <a:endParaRPr lang="fr-FR"/>
          </a:p>
        </p:txBody>
      </p:sp>
    </p:spTree>
    <p:extLst>
      <p:ext uri="{BB962C8B-B14F-4D97-AF65-F5344CB8AC3E}">
        <p14:creationId xmlns:p14="http://schemas.microsoft.com/office/powerpoint/2010/main" val="3840111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889262F-6D4F-4DC7-8418-D7BA862DDA13}" type="datetimeFigureOut">
              <a:rPr lang="fr-FR" smtClean="0"/>
              <a:t>22/10/2020</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23D4993-E37A-425F-8D5F-9F49DCCB7AA1}" type="slidenum">
              <a:rPr lang="fr-FR" smtClean="0"/>
              <a:t>‹N°›</a:t>
            </a:fld>
            <a:endParaRPr lang="fr-FR"/>
          </a:p>
        </p:txBody>
      </p:sp>
    </p:spTree>
    <p:extLst>
      <p:ext uri="{BB962C8B-B14F-4D97-AF65-F5344CB8AC3E}">
        <p14:creationId xmlns:p14="http://schemas.microsoft.com/office/powerpoint/2010/main" val="38809195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q6iPZVUxZU"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8">
            <a:extLst>
              <a:ext uri="{FF2B5EF4-FFF2-40B4-BE49-F238E27FC236}">
                <a16:creationId xmlns:a16="http://schemas.microsoft.com/office/drawing/2014/main" id="{A317EBE3-FF86-4DA1-BC9A-331F7F214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11" name="Group 10">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2"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3"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4"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5"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6"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7"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8"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9"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0"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1"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2"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8"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re 1">
            <a:extLst>
              <a:ext uri="{FF2B5EF4-FFF2-40B4-BE49-F238E27FC236}">
                <a16:creationId xmlns:a16="http://schemas.microsoft.com/office/drawing/2014/main" id="{100A3E18-C8CE-4BA9-99EE-9CF81363CDA7}"/>
              </a:ext>
            </a:extLst>
          </p:cNvPr>
          <p:cNvSpPr>
            <a:spLocks noGrp="1"/>
          </p:cNvSpPr>
          <p:nvPr>
            <p:ph type="ctrTitle"/>
          </p:nvPr>
        </p:nvSpPr>
        <p:spPr>
          <a:xfrm>
            <a:off x="1304103" y="1318591"/>
            <a:ext cx="5800929" cy="4220820"/>
          </a:xfrm>
        </p:spPr>
        <p:txBody>
          <a:bodyPr anchor="ctr">
            <a:normAutofit/>
          </a:bodyPr>
          <a:lstStyle/>
          <a:p>
            <a:pPr algn="r"/>
            <a:r>
              <a:rPr lang="fr-FR" sz="6600">
                <a:solidFill>
                  <a:schemeClr val="tx2">
                    <a:lumMod val="75000"/>
                  </a:schemeClr>
                </a:solidFill>
              </a:rPr>
              <a:t>Projet Data Visualisation</a:t>
            </a:r>
          </a:p>
        </p:txBody>
      </p:sp>
      <p:cxnSp>
        <p:nvCxnSpPr>
          <p:cNvPr id="25" name="Straight Connector 24">
            <a:extLst>
              <a:ext uri="{FF2B5EF4-FFF2-40B4-BE49-F238E27FC236}">
                <a16:creationId xmlns:a16="http://schemas.microsoft.com/office/drawing/2014/main" id="{34D43EC1-35FA-4FC3-8526-F655CEB09D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321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62E94B-CF6C-4A71-8F0D-8EDF97F6F57B}"/>
              </a:ext>
            </a:extLst>
          </p:cNvPr>
          <p:cNvSpPr>
            <a:spLocks noGrp="1"/>
          </p:cNvSpPr>
          <p:nvPr>
            <p:ph type="title"/>
          </p:nvPr>
        </p:nvSpPr>
        <p:spPr>
          <a:xfrm>
            <a:off x="1791929" y="616309"/>
            <a:ext cx="10515600" cy="1325563"/>
          </a:xfrm>
        </p:spPr>
        <p:txBody>
          <a:bodyPr/>
          <a:lstStyle/>
          <a:p>
            <a:r>
              <a:rPr lang="fr-FR" dirty="0"/>
              <a:t>ACP : recherche d’effet de la zone</a:t>
            </a:r>
          </a:p>
        </p:txBody>
      </p:sp>
      <p:pic>
        <p:nvPicPr>
          <p:cNvPr id="2050" name="Picture 2">
            <a:extLst>
              <a:ext uri="{FF2B5EF4-FFF2-40B4-BE49-F238E27FC236}">
                <a16:creationId xmlns:a16="http://schemas.microsoft.com/office/drawing/2014/main" id="{D6569DB1-CFB2-4D16-8B9D-141F2A131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166" t="-461" r="13657" b="461"/>
          <a:stretch/>
        </p:blipFill>
        <p:spPr bwMode="auto">
          <a:xfrm>
            <a:off x="353345" y="1666260"/>
            <a:ext cx="6599905" cy="48577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035AFAA-91FD-4359-B19B-60E333C010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0" y="1312299"/>
            <a:ext cx="5238750" cy="5476875"/>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4BD3C4B6-C32B-474C-80DC-EA6A2C2D11EE}"/>
              </a:ext>
            </a:extLst>
          </p:cNvPr>
          <p:cNvPicPr>
            <a:picLocks noChangeAspect="1"/>
          </p:cNvPicPr>
          <p:nvPr/>
        </p:nvPicPr>
        <p:blipFill rotWithShape="1">
          <a:blip r:embed="rId4">
            <a:extLst>
              <a:ext uri="{28A0092B-C50C-407E-A947-70E740481C1C}">
                <a14:useLocalDpi xmlns:a14="http://schemas.microsoft.com/office/drawing/2010/main" val="0"/>
              </a:ext>
            </a:extLst>
          </a:blip>
          <a:srcRect l="95222" t="3812" r="1633" b="86295"/>
          <a:stretch/>
        </p:blipFill>
        <p:spPr>
          <a:xfrm>
            <a:off x="11493910" y="1602659"/>
            <a:ext cx="383459" cy="678426"/>
          </a:xfrm>
          <a:prstGeom prst="rect">
            <a:avLst/>
          </a:prstGeom>
        </p:spPr>
      </p:pic>
    </p:spTree>
    <p:extLst>
      <p:ext uri="{BB962C8B-B14F-4D97-AF65-F5344CB8AC3E}">
        <p14:creationId xmlns:p14="http://schemas.microsoft.com/office/powerpoint/2010/main" val="364601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5DAA4E-F8A9-402D-B2C1-64A4F3663B16}"/>
              </a:ext>
            </a:extLst>
          </p:cNvPr>
          <p:cNvSpPr>
            <a:spLocks noGrp="1"/>
          </p:cNvSpPr>
          <p:nvPr>
            <p:ph type="title"/>
          </p:nvPr>
        </p:nvSpPr>
        <p:spPr>
          <a:xfrm>
            <a:off x="1976285" y="624110"/>
            <a:ext cx="9528328" cy="1280890"/>
          </a:xfrm>
        </p:spPr>
        <p:txBody>
          <a:bodyPr/>
          <a:lstStyle/>
          <a:p>
            <a:pPr algn="ctr"/>
            <a:r>
              <a:rPr lang="fr-FR" dirty="0"/>
              <a:t>UMAP (Uniform Manifold Approximation and Projection)</a:t>
            </a:r>
          </a:p>
        </p:txBody>
      </p:sp>
      <p:sp>
        <p:nvSpPr>
          <p:cNvPr id="6" name="ZoneTexte 5">
            <a:extLst>
              <a:ext uri="{FF2B5EF4-FFF2-40B4-BE49-F238E27FC236}">
                <a16:creationId xmlns:a16="http://schemas.microsoft.com/office/drawing/2014/main" id="{5D0D859E-A07F-4FE9-8658-673D21906FDE}"/>
              </a:ext>
            </a:extLst>
          </p:cNvPr>
          <p:cNvSpPr txBox="1"/>
          <p:nvPr/>
        </p:nvSpPr>
        <p:spPr>
          <a:xfrm>
            <a:off x="9104674" y="3429001"/>
            <a:ext cx="3087325" cy="1477328"/>
          </a:xfrm>
          <a:prstGeom prst="rect">
            <a:avLst/>
          </a:prstGeom>
          <a:noFill/>
        </p:spPr>
        <p:txBody>
          <a:bodyPr wrap="square" rtlCol="0">
            <a:spAutoFit/>
          </a:bodyPr>
          <a:lstStyle/>
          <a:p>
            <a:r>
              <a:rPr lang="fr-FR" u="sng" dirty="0"/>
              <a:t>Paramètres par défaut :</a:t>
            </a:r>
          </a:p>
          <a:p>
            <a:endParaRPr lang="fr-FR" u="sng" dirty="0"/>
          </a:p>
          <a:p>
            <a:pPr marL="285750" indent="-285750">
              <a:buFont typeface="Arial" panose="020B0604020202020204" pitchFamily="34" charset="0"/>
              <a:buChar char="•"/>
            </a:pPr>
            <a:r>
              <a:rPr lang="fr-FR" dirty="0"/>
              <a:t>15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pic>
        <p:nvPicPr>
          <p:cNvPr id="1026" name="Picture 2">
            <a:extLst>
              <a:ext uri="{FF2B5EF4-FFF2-40B4-BE49-F238E27FC236}">
                <a16:creationId xmlns:a16="http://schemas.microsoft.com/office/drawing/2014/main" id="{284DF08C-6467-46B9-9864-D9545F4EC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1" y="1899230"/>
            <a:ext cx="9193174" cy="4745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309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C685AB-3B29-4BAE-894F-870F63CFDE88}"/>
              </a:ext>
            </a:extLst>
          </p:cNvPr>
          <p:cNvSpPr>
            <a:spLocks noGrp="1"/>
          </p:cNvSpPr>
          <p:nvPr>
            <p:ph type="title"/>
          </p:nvPr>
        </p:nvSpPr>
        <p:spPr>
          <a:xfrm>
            <a:off x="2654710" y="309478"/>
            <a:ext cx="7659330" cy="1280890"/>
          </a:xfrm>
        </p:spPr>
        <p:txBody>
          <a:bodyPr/>
          <a:lstStyle/>
          <a:p>
            <a:pPr algn="ctr"/>
            <a:r>
              <a:rPr lang="fr-FR" dirty="0"/>
              <a:t>Variation du paramètre du nombre de plus proches voisins</a:t>
            </a:r>
          </a:p>
        </p:txBody>
      </p:sp>
      <p:pic>
        <p:nvPicPr>
          <p:cNvPr id="2050" name="Picture 2">
            <a:extLst>
              <a:ext uri="{FF2B5EF4-FFF2-40B4-BE49-F238E27FC236}">
                <a16:creationId xmlns:a16="http://schemas.microsoft.com/office/drawing/2014/main" id="{41F6E9F5-4D18-4ED9-98BC-139EF38B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424" y="1512162"/>
            <a:ext cx="10429536" cy="5383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98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017C25E-941B-4F4B-875F-A0BEC48264A6}"/>
              </a:ext>
            </a:extLst>
          </p:cNvPr>
          <p:cNvSpPr txBox="1">
            <a:spLocks/>
          </p:cNvSpPr>
          <p:nvPr/>
        </p:nvSpPr>
        <p:spPr>
          <a:xfrm>
            <a:off x="2654710" y="260317"/>
            <a:ext cx="7659330"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FR" dirty="0"/>
              <a:t>Variation du paramètre de la distance minimum</a:t>
            </a:r>
          </a:p>
        </p:txBody>
      </p:sp>
      <p:pic>
        <p:nvPicPr>
          <p:cNvPr id="3074" name="Picture 2">
            <a:extLst>
              <a:ext uri="{FF2B5EF4-FFF2-40B4-BE49-F238E27FC236}">
                <a16:creationId xmlns:a16="http://schemas.microsoft.com/office/drawing/2014/main" id="{BA041325-B2D4-4C63-83A7-DCDF38C91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270" y="1502329"/>
            <a:ext cx="10448586" cy="5392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017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1811E-29E6-411E-B17C-E10A82DF4F73}"/>
              </a:ext>
            </a:extLst>
          </p:cNvPr>
          <p:cNvSpPr>
            <a:spLocks noGrp="1"/>
          </p:cNvSpPr>
          <p:nvPr>
            <p:ph type="title"/>
          </p:nvPr>
        </p:nvSpPr>
        <p:spPr/>
        <p:txBody>
          <a:bodyPr/>
          <a:lstStyle/>
          <a:p>
            <a:r>
              <a:rPr lang="fr-FR" dirty="0"/>
              <a:t>Choix final des paramètres </a:t>
            </a:r>
          </a:p>
        </p:txBody>
      </p:sp>
      <p:pic>
        <p:nvPicPr>
          <p:cNvPr id="6146" name="Picture 2">
            <a:extLst>
              <a:ext uri="{FF2B5EF4-FFF2-40B4-BE49-F238E27FC236}">
                <a16:creationId xmlns:a16="http://schemas.microsoft.com/office/drawing/2014/main" id="{E271B24B-DC17-4A79-AA82-76341E30E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20" y="1858296"/>
            <a:ext cx="9134178" cy="471456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a:extLst>
              <a:ext uri="{FF2B5EF4-FFF2-40B4-BE49-F238E27FC236}">
                <a16:creationId xmlns:a16="http://schemas.microsoft.com/office/drawing/2014/main" id="{C006F509-7F44-4F15-983E-747718716754}"/>
              </a:ext>
            </a:extLst>
          </p:cNvPr>
          <p:cNvSpPr txBox="1"/>
          <p:nvPr/>
        </p:nvSpPr>
        <p:spPr>
          <a:xfrm>
            <a:off x="9261998" y="3350342"/>
            <a:ext cx="3087325" cy="1477328"/>
          </a:xfrm>
          <a:prstGeom prst="rect">
            <a:avLst/>
          </a:prstGeom>
          <a:noFill/>
        </p:spPr>
        <p:txBody>
          <a:bodyPr wrap="square" rtlCol="0">
            <a:spAutoFit/>
          </a:bodyPr>
          <a:lstStyle/>
          <a:p>
            <a:r>
              <a:rPr lang="fr-FR" u="sng" dirty="0"/>
              <a:t>Paramètres choisis :</a:t>
            </a:r>
          </a:p>
          <a:p>
            <a:endParaRPr lang="fr-FR" u="sng" dirty="0"/>
          </a:p>
          <a:p>
            <a:pPr marL="285750" indent="-285750">
              <a:buFont typeface="Arial" panose="020B0604020202020204" pitchFamily="34" charset="0"/>
              <a:buChar char="•"/>
            </a:pPr>
            <a:r>
              <a:rPr lang="fr-FR" dirty="0"/>
              <a:t>5 </a:t>
            </a:r>
            <a:r>
              <a:rPr lang="fr-FR" dirty="0" err="1"/>
              <a:t>ppv</a:t>
            </a:r>
            <a:endParaRPr lang="fr-FR" dirty="0"/>
          </a:p>
          <a:p>
            <a:pPr marL="285750" indent="-285750">
              <a:buFont typeface="Arial" panose="020B0604020202020204" pitchFamily="34" charset="0"/>
              <a:buChar char="•"/>
            </a:pPr>
            <a:r>
              <a:rPr lang="fr-FR" dirty="0"/>
              <a:t>Métrique euclidienne</a:t>
            </a:r>
          </a:p>
          <a:p>
            <a:pPr marL="285750" indent="-285750">
              <a:buFont typeface="Arial" panose="020B0604020202020204" pitchFamily="34" charset="0"/>
              <a:buChar char="•"/>
            </a:pPr>
            <a:r>
              <a:rPr lang="fr-FR" dirty="0"/>
              <a:t>Distance minimum 0,1</a:t>
            </a:r>
          </a:p>
        </p:txBody>
      </p:sp>
    </p:spTree>
    <p:extLst>
      <p:ext uri="{BB962C8B-B14F-4D97-AF65-F5344CB8AC3E}">
        <p14:creationId xmlns:p14="http://schemas.microsoft.com/office/powerpoint/2010/main" val="2501658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78CAE8-5B1C-4489-9425-65E6601B308A}"/>
              </a:ext>
            </a:extLst>
          </p:cNvPr>
          <p:cNvSpPr>
            <a:spLocks noGrp="1"/>
          </p:cNvSpPr>
          <p:nvPr>
            <p:ph type="title"/>
          </p:nvPr>
        </p:nvSpPr>
        <p:spPr>
          <a:xfrm>
            <a:off x="1046019" y="942108"/>
            <a:ext cx="3256550" cy="4969113"/>
          </a:xfrm>
        </p:spPr>
        <p:txBody>
          <a:bodyPr anchor="ctr">
            <a:normAutofit/>
          </a:bodyPr>
          <a:lstStyle/>
          <a:p>
            <a:r>
              <a:rPr lang="fr-FR" dirty="0">
                <a:solidFill>
                  <a:schemeClr val="tx2">
                    <a:lumMod val="75000"/>
                  </a:schemeClr>
                </a:solidFill>
              </a:rPr>
              <a:t>Conclusion</a:t>
            </a:r>
          </a:p>
        </p:txBody>
      </p:sp>
      <p:sp>
        <p:nvSpPr>
          <p:cNvPr id="36" name="Rectangle 35">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38" name="Straight Connector 37">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53" name="Group 39">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54"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2"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3"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4"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5"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6"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47"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48"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49"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0"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1"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2"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Espace réservé du contenu 2">
            <a:extLst>
              <a:ext uri="{FF2B5EF4-FFF2-40B4-BE49-F238E27FC236}">
                <a16:creationId xmlns:a16="http://schemas.microsoft.com/office/drawing/2014/main" id="{D1EA4223-DE9D-4A4B-8F5E-53F46116BAD9}"/>
              </a:ext>
            </a:extLst>
          </p:cNvPr>
          <p:cNvSpPr>
            <a:spLocks noGrp="1"/>
          </p:cNvSpPr>
          <p:nvPr>
            <p:ph idx="1"/>
          </p:nvPr>
        </p:nvSpPr>
        <p:spPr>
          <a:xfrm>
            <a:off x="5565058" y="0"/>
            <a:ext cx="5249119" cy="6858000"/>
          </a:xfrm>
        </p:spPr>
        <p:txBody>
          <a:bodyPr anchor="ctr">
            <a:normAutofit/>
          </a:bodyPr>
          <a:lstStyle/>
          <a:p>
            <a:pPr marL="0" indent="0">
              <a:buNone/>
            </a:pPr>
            <a:endParaRPr lang="fr-FR" dirty="0">
              <a:solidFill>
                <a:schemeClr val="tx2">
                  <a:lumMod val="75000"/>
                </a:schemeClr>
              </a:solidFill>
            </a:endParaRPr>
          </a:p>
          <a:p>
            <a:pPr marL="0" indent="0">
              <a:buNone/>
            </a:pPr>
            <a:r>
              <a:rPr lang="fr-FR" dirty="0">
                <a:solidFill>
                  <a:schemeClr val="tx1"/>
                </a:solidFill>
              </a:rPr>
              <a:t>Aucun effet dû à la zone</a:t>
            </a:r>
          </a:p>
          <a:p>
            <a:pPr marL="0" indent="0">
              <a:buNone/>
            </a:pPr>
            <a:endParaRPr lang="fr-FR" dirty="0">
              <a:solidFill>
                <a:schemeClr val="tx1"/>
              </a:solidFill>
            </a:endParaRPr>
          </a:p>
          <a:p>
            <a:pPr marL="0" indent="0">
              <a:buNone/>
            </a:pPr>
            <a:r>
              <a:rPr lang="fr-FR" dirty="0">
                <a:solidFill>
                  <a:schemeClr val="tx1"/>
                </a:solidFill>
              </a:rPr>
              <a:t>Avantages : </a:t>
            </a:r>
          </a:p>
          <a:p>
            <a:pPr>
              <a:buFont typeface="Arial" panose="020B0604020202020204" pitchFamily="34" charset="0"/>
              <a:buChar char="•"/>
            </a:pPr>
            <a:r>
              <a:rPr lang="fr-FR" dirty="0">
                <a:solidFill>
                  <a:schemeClr val="tx1"/>
                </a:solidFill>
              </a:rPr>
              <a:t>plus rapide que t-</a:t>
            </a:r>
            <a:r>
              <a:rPr lang="fr-FR" dirty="0" err="1">
                <a:solidFill>
                  <a:schemeClr val="tx1"/>
                </a:solidFill>
              </a:rPr>
              <a:t>sne</a:t>
            </a:r>
            <a:endParaRPr lang="fr-FR" dirty="0">
              <a:solidFill>
                <a:schemeClr val="tx1"/>
              </a:solidFill>
            </a:endParaRPr>
          </a:p>
          <a:p>
            <a:pPr>
              <a:buFont typeface="Arial" panose="020B0604020202020204" pitchFamily="34" charset="0"/>
              <a:buChar char="•"/>
            </a:pPr>
            <a:r>
              <a:rPr lang="fr-FR" dirty="0">
                <a:solidFill>
                  <a:schemeClr val="tx1"/>
                </a:solidFill>
              </a:rPr>
              <a:t>respect de la structure (globale et locale)</a:t>
            </a:r>
          </a:p>
          <a:p>
            <a:pPr marL="0" indent="0">
              <a:buNone/>
            </a:pPr>
            <a:endParaRPr lang="fr-FR" dirty="0">
              <a:solidFill>
                <a:schemeClr val="tx1"/>
              </a:solidFill>
            </a:endParaRPr>
          </a:p>
          <a:p>
            <a:pPr marL="0" indent="0">
              <a:buNone/>
            </a:pPr>
            <a:r>
              <a:rPr lang="fr-FR" dirty="0">
                <a:solidFill>
                  <a:schemeClr val="tx1"/>
                </a:solidFill>
              </a:rPr>
              <a:t>Inconvénients : </a:t>
            </a:r>
          </a:p>
          <a:p>
            <a:pPr>
              <a:buFont typeface="Arial" panose="020B0604020202020204" pitchFamily="34" charset="0"/>
              <a:buChar char="•"/>
            </a:pPr>
            <a:r>
              <a:rPr lang="fr-FR" dirty="0">
                <a:solidFill>
                  <a:schemeClr val="tx1"/>
                </a:solidFill>
              </a:rPr>
              <a:t>pas de signification des axes</a:t>
            </a:r>
          </a:p>
          <a:p>
            <a:pPr>
              <a:buFont typeface="Arial" panose="020B0604020202020204" pitchFamily="34" charset="0"/>
              <a:buChar char="•"/>
            </a:pPr>
            <a:r>
              <a:rPr lang="fr-FR" dirty="0">
                <a:solidFill>
                  <a:schemeClr val="tx1"/>
                </a:solidFill>
              </a:rPr>
              <a:t>ne sépare pas deux clusters imbriqués</a:t>
            </a:r>
          </a:p>
        </p:txBody>
      </p:sp>
    </p:spTree>
    <p:extLst>
      <p:ext uri="{BB962C8B-B14F-4D97-AF65-F5344CB8AC3E}">
        <p14:creationId xmlns:p14="http://schemas.microsoft.com/office/powerpoint/2010/main" val="105837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443D8-09EB-4B1B-AFDB-5E93A39D4403}"/>
              </a:ext>
            </a:extLst>
          </p:cNvPr>
          <p:cNvSpPr>
            <a:spLocks noGrp="1"/>
          </p:cNvSpPr>
          <p:nvPr>
            <p:ph type="title"/>
          </p:nvPr>
        </p:nvSpPr>
        <p:spPr>
          <a:xfrm>
            <a:off x="1876132" y="636989"/>
            <a:ext cx="8911687" cy="1280890"/>
          </a:xfrm>
        </p:spPr>
        <p:txBody>
          <a:bodyPr/>
          <a:lstStyle/>
          <a:p>
            <a:r>
              <a:rPr lang="fr-FR" dirty="0"/>
              <a:t>Théorie UMAP : résumé</a:t>
            </a:r>
          </a:p>
        </p:txBody>
      </p:sp>
      <p:sp>
        <p:nvSpPr>
          <p:cNvPr id="3" name="Espace réservé du contenu 2">
            <a:extLst>
              <a:ext uri="{FF2B5EF4-FFF2-40B4-BE49-F238E27FC236}">
                <a16:creationId xmlns:a16="http://schemas.microsoft.com/office/drawing/2014/main" id="{6DCEA7C5-34DD-4A8B-95A4-DFBB53A69EAC}"/>
              </a:ext>
            </a:extLst>
          </p:cNvPr>
          <p:cNvSpPr>
            <a:spLocks noGrp="1"/>
          </p:cNvSpPr>
          <p:nvPr>
            <p:ph idx="1"/>
          </p:nvPr>
        </p:nvSpPr>
        <p:spPr>
          <a:xfrm>
            <a:off x="815389" y="1412243"/>
            <a:ext cx="11033174" cy="4975124"/>
          </a:xfrm>
        </p:spPr>
        <p:txBody>
          <a:bodyPr>
            <a:normAutofit/>
          </a:bodyPr>
          <a:lstStyle/>
          <a:p>
            <a:r>
              <a:rPr lang="fr-FR" dirty="0"/>
              <a:t>UMAP : Uniform Manifold Approximation and Projection</a:t>
            </a:r>
          </a:p>
          <a:p>
            <a:pPr marL="0" indent="0">
              <a:buNone/>
            </a:pPr>
            <a:r>
              <a:rPr lang="fr-FR" dirty="0"/>
              <a:t> </a:t>
            </a:r>
            <a:r>
              <a:rPr lang="fr-FR" dirty="0">
                <a:sym typeface="Wingdings" panose="05000000000000000000" pitchFamily="2" charset="2"/>
              </a:rPr>
              <a:t> </a:t>
            </a:r>
            <a:r>
              <a:rPr lang="fr-FR" dirty="0"/>
              <a:t>réduction de dimension (visualisation), linéaire et non linéaire. Pas de signification des axes</a:t>
            </a:r>
          </a:p>
          <a:p>
            <a:pPr marL="0" indent="0">
              <a:buNone/>
            </a:pPr>
            <a:r>
              <a:rPr lang="fr-FR" dirty="0">
                <a:sym typeface="Wingdings" panose="05000000000000000000" pitchFamily="2" charset="2"/>
              </a:rPr>
              <a:t>  </a:t>
            </a:r>
            <a:r>
              <a:rPr lang="fr-FR" dirty="0"/>
              <a:t>3 hypothèses faites sur les données : </a:t>
            </a:r>
          </a:p>
          <a:p>
            <a:pPr marL="0" lvl="0" indent="0">
              <a:buNone/>
            </a:pPr>
            <a:r>
              <a:rPr lang="fr-FR" dirty="0"/>
              <a:t>	1. Les données sont distribuées de manière uniforme sur une variété Riemannienne</a:t>
            </a:r>
          </a:p>
          <a:p>
            <a:pPr marL="0" lvl="0" indent="0">
              <a:buNone/>
            </a:pPr>
            <a:r>
              <a:rPr lang="fr-FR" dirty="0"/>
              <a:t>	2. La métrique de Riemann est localement constante (ou peut être approximée comme tel)</a:t>
            </a:r>
          </a:p>
          <a:p>
            <a:pPr marL="0" lvl="0" indent="0">
              <a:buNone/>
            </a:pPr>
            <a:r>
              <a:rPr lang="fr-FR" dirty="0"/>
              <a:t>	3. Les « points » sont localement connectés dans l’espace, il n’y a pas de « points » isolés</a:t>
            </a:r>
          </a:p>
          <a:p>
            <a:pPr marL="0" lvl="0" indent="0">
              <a:buNone/>
            </a:pPr>
            <a:endParaRPr lang="fr-FR" dirty="0"/>
          </a:p>
          <a:p>
            <a:r>
              <a:rPr lang="fr-FR" dirty="0"/>
              <a:t>Créateurs : </a:t>
            </a:r>
            <a:r>
              <a:rPr lang="fr-FR" dirty="0" err="1"/>
              <a:t>Leland</a:t>
            </a:r>
            <a:r>
              <a:rPr lang="fr-FR" dirty="0"/>
              <a:t> McInnes, John </a:t>
            </a:r>
            <a:r>
              <a:rPr lang="fr-FR" dirty="0" err="1"/>
              <a:t>Healy</a:t>
            </a:r>
            <a:r>
              <a:rPr lang="fr-FR" dirty="0"/>
              <a:t>, James </a:t>
            </a:r>
            <a:r>
              <a:rPr lang="fr-FR" dirty="0" err="1"/>
              <a:t>Meville</a:t>
            </a:r>
            <a:endParaRPr lang="fr-FR" dirty="0"/>
          </a:p>
          <a:p>
            <a:r>
              <a:rPr lang="fr-FR" dirty="0"/>
              <a:t>Mathématiques derrière la méthode : algèbre topologique, Géométrie de Riemann, « logique flou » </a:t>
            </a:r>
          </a:p>
          <a:p>
            <a:r>
              <a:rPr lang="fr-FR" dirty="0"/>
              <a:t>Représentation (simple) des données : trouvée en cherchant une projection (des données) sur un espace de faible dimension qui a une structure la plus proche possible de la structure topologique de départ.</a:t>
            </a:r>
          </a:p>
          <a:p>
            <a:endParaRPr lang="fr-FR" dirty="0"/>
          </a:p>
          <a:p>
            <a:endParaRPr lang="fr-FR" dirty="0"/>
          </a:p>
        </p:txBody>
      </p:sp>
    </p:spTree>
    <p:extLst>
      <p:ext uri="{BB962C8B-B14F-4D97-AF65-F5344CB8AC3E}">
        <p14:creationId xmlns:p14="http://schemas.microsoft.com/office/powerpoint/2010/main" val="3893685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B3FF4-244D-4945-8ED3-433A6DD80536}"/>
              </a:ext>
            </a:extLst>
          </p:cNvPr>
          <p:cNvSpPr>
            <a:spLocks noGrp="1"/>
          </p:cNvSpPr>
          <p:nvPr>
            <p:ph type="title"/>
          </p:nvPr>
        </p:nvSpPr>
        <p:spPr/>
        <p:txBody>
          <a:bodyPr/>
          <a:lstStyle/>
          <a:p>
            <a:r>
              <a:rPr lang="fr-FR" dirty="0"/>
              <a:t>Au niveau mathématique</a:t>
            </a:r>
          </a:p>
        </p:txBody>
      </p:sp>
      <p:sp>
        <p:nvSpPr>
          <p:cNvPr id="3" name="Espace réservé du contenu 2">
            <a:extLst>
              <a:ext uri="{FF2B5EF4-FFF2-40B4-BE49-F238E27FC236}">
                <a16:creationId xmlns:a16="http://schemas.microsoft.com/office/drawing/2014/main" id="{6FE95A7B-34A7-4C59-BCF1-9FEABDF58E52}"/>
              </a:ext>
            </a:extLst>
          </p:cNvPr>
          <p:cNvSpPr>
            <a:spLocks noGrp="1"/>
          </p:cNvSpPr>
          <p:nvPr>
            <p:ph idx="1"/>
          </p:nvPr>
        </p:nvSpPr>
        <p:spPr>
          <a:xfrm>
            <a:off x="1379307" y="2000175"/>
            <a:ext cx="9518496" cy="4006222"/>
          </a:xfrm>
        </p:spPr>
        <p:txBody>
          <a:bodyPr/>
          <a:lstStyle/>
          <a:p>
            <a:pPr lvl="0"/>
            <a:r>
              <a:rPr lang="fr-FR" dirty="0"/>
              <a:t>Analyse de données topologiques : Il est possible en construisant d’une certaine manière des complexes simpliciaux dans un espace topologique de les </a:t>
            </a:r>
            <a:r>
              <a:rPr lang="fr-FR" b="1" dirty="0"/>
              <a:t>reconstruire de manière combinatoire sans perdre d’information </a:t>
            </a:r>
            <a:r>
              <a:rPr lang="fr-FR" dirty="0"/>
              <a:t>(on réussit à recouvrir toute l’information importante sur la topologie de l’espace de départ). Ce qui est plus simple à manipuler (typiquement R²).</a:t>
            </a:r>
          </a:p>
          <a:p>
            <a:pPr marL="0" lvl="0" indent="0">
              <a:buNone/>
            </a:pPr>
            <a:endParaRPr lang="fr-FR" dirty="0"/>
          </a:p>
          <a:p>
            <a:pPr marL="0" lvl="0" indent="0">
              <a:buNone/>
            </a:pPr>
            <a:endParaRPr lang="fr-FR" dirty="0"/>
          </a:p>
          <a:p>
            <a:pPr lvl="0"/>
            <a:r>
              <a:rPr lang="fr-FR" dirty="0"/>
              <a:t>Hypothèse de distribution uniforme : Si les données ne sont pas uniformément distribuées sur la variété, on peut définir une métrique Riemannienne pour faire en sorte que l’hypothèse soit vérifiée, en faisant varier la notion de distance pour chaque type de données.</a:t>
            </a:r>
          </a:p>
          <a:p>
            <a:endParaRPr lang="fr-FR" dirty="0"/>
          </a:p>
        </p:txBody>
      </p:sp>
    </p:spTree>
    <p:extLst>
      <p:ext uri="{BB962C8B-B14F-4D97-AF65-F5344CB8AC3E}">
        <p14:creationId xmlns:p14="http://schemas.microsoft.com/office/powerpoint/2010/main" val="419643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CCDE0D-8AD8-4190-8D5B-D82DFF9DD107}"/>
              </a:ext>
            </a:extLst>
          </p:cNvPr>
          <p:cNvSpPr>
            <a:spLocks noGrp="1"/>
          </p:cNvSpPr>
          <p:nvPr>
            <p:ph type="title"/>
          </p:nvPr>
        </p:nvSpPr>
        <p:spPr>
          <a:xfrm>
            <a:off x="1910345" y="585473"/>
            <a:ext cx="8911687" cy="1280890"/>
          </a:xfrm>
        </p:spPr>
        <p:txBody>
          <a:bodyPr/>
          <a:lstStyle/>
          <a:p>
            <a:r>
              <a:rPr lang="fr-FR" dirty="0"/>
              <a:t>Illustration</a:t>
            </a:r>
          </a:p>
        </p:txBody>
      </p:sp>
      <p:pic>
        <p:nvPicPr>
          <p:cNvPr id="4" name="Espace réservé du contenu 3">
            <a:extLst>
              <a:ext uri="{FF2B5EF4-FFF2-40B4-BE49-F238E27FC236}">
                <a16:creationId xmlns:a16="http://schemas.microsoft.com/office/drawing/2014/main" id="{91BE7ABD-1079-40D9-AF1C-54325F1DD3D3}"/>
              </a:ext>
            </a:extLst>
          </p:cNvPr>
          <p:cNvPicPr>
            <a:picLocks noGrp="1" noChangeAspect="1"/>
          </p:cNvPicPr>
          <p:nvPr>
            <p:ph idx="1"/>
          </p:nvPr>
        </p:nvPicPr>
        <p:blipFill rotWithShape="1">
          <a:blip r:embed="rId2"/>
          <a:srcRect l="24748" t="26764" r="23069" b="21165"/>
          <a:stretch/>
        </p:blipFill>
        <p:spPr bwMode="auto">
          <a:xfrm>
            <a:off x="6272192" y="2327668"/>
            <a:ext cx="5493895" cy="3083606"/>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711B3907-2C33-43B2-989D-0EB56926C9B9}"/>
              </a:ext>
            </a:extLst>
          </p:cNvPr>
          <p:cNvPicPr>
            <a:picLocks noChangeAspect="1"/>
          </p:cNvPicPr>
          <p:nvPr/>
        </p:nvPicPr>
        <p:blipFill rotWithShape="1">
          <a:blip r:embed="rId3"/>
          <a:srcRect l="25162" t="31897" r="23476" b="16028"/>
          <a:stretch/>
        </p:blipFill>
        <p:spPr bwMode="auto">
          <a:xfrm>
            <a:off x="863773" y="2327668"/>
            <a:ext cx="5408419" cy="3083606"/>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7A779CD5-11EA-4523-A087-70B42F4D236F}"/>
              </a:ext>
            </a:extLst>
          </p:cNvPr>
          <p:cNvSpPr/>
          <p:nvPr/>
        </p:nvSpPr>
        <p:spPr>
          <a:xfrm>
            <a:off x="2592925" y="6233890"/>
            <a:ext cx="7457106" cy="323165"/>
          </a:xfrm>
          <a:prstGeom prst="rect">
            <a:avLst/>
          </a:prstGeom>
        </p:spPr>
        <p:txBody>
          <a:bodyPr wrap="none">
            <a:spAutoFit/>
          </a:bodyPr>
          <a:lstStyle/>
          <a:p>
            <a:pPr>
              <a:lnSpc>
                <a:spcPts val="1800"/>
              </a:lnSpc>
              <a:spcAft>
                <a:spcPts val="1800"/>
              </a:spcAft>
            </a:pP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Video explicative (</a:t>
            </a:r>
            <a:r>
              <a:rPr lang="en-GB" dirty="0" err="1">
                <a:solidFill>
                  <a:srgbClr val="404040"/>
                </a:solidFill>
                <a:latin typeface="Calibri" panose="020F0502020204030204" pitchFamily="34" charset="0"/>
                <a:ea typeface="Malgun Gothic" panose="020B0503020000020004" pitchFamily="34" charset="-127"/>
                <a:cs typeface="Calibri" panose="020F0502020204030204" pitchFamily="34" charset="0"/>
              </a:rPr>
              <a:t>anglais</a:t>
            </a:r>
            <a:r>
              <a:rPr lang="en-GB" dirty="0">
                <a:solidFill>
                  <a:srgbClr val="404040"/>
                </a:solidFill>
                <a:latin typeface="Calibri" panose="020F0502020204030204" pitchFamily="34" charset="0"/>
                <a:ea typeface="Malgun Gothic" panose="020B0503020000020004" pitchFamily="34" charset="-127"/>
                <a:cs typeface="Calibri" panose="020F0502020204030204" pitchFamily="34" charset="0"/>
              </a:rPr>
              <a:t>) : </a:t>
            </a:r>
            <a:r>
              <a:rPr lang="en-GB" u="sng" dirty="0">
                <a:solidFill>
                  <a:srgbClr val="000000"/>
                </a:solidFill>
                <a:latin typeface="Calibri" panose="020F0502020204030204" pitchFamily="34" charset="0"/>
                <a:ea typeface="Malgun Gothic" panose="020B0503020000020004" pitchFamily="34" charset="-127"/>
                <a:cs typeface="Calibri" panose="020F0502020204030204" pitchFamily="34" charset="0"/>
                <a:hlinkClick r:id="rId4"/>
              </a:rPr>
              <a:t>https://www.youtube.com/watch?v=nq6iPZVUxZU</a:t>
            </a:r>
            <a:endParaRPr lang="fr-FR" dirty="0">
              <a:latin typeface="Calibri" panose="020F0502020204030204" pitchFamily="34" charset="0"/>
              <a:ea typeface="Malgun Gothic" panose="020B0503020000020004" pitchFamily="34" charset="-127"/>
              <a:cs typeface="Times New Roman" panose="02020603050405020304" pitchFamily="18" charset="0"/>
            </a:endParaRPr>
          </a:p>
        </p:txBody>
      </p:sp>
      <p:sp>
        <p:nvSpPr>
          <p:cNvPr id="3" name="ZoneTexte 2"/>
          <p:cNvSpPr txBox="1"/>
          <p:nvPr/>
        </p:nvSpPr>
        <p:spPr>
          <a:xfrm>
            <a:off x="863773" y="1421897"/>
            <a:ext cx="5408419" cy="646331"/>
          </a:xfrm>
          <a:prstGeom prst="rect">
            <a:avLst/>
          </a:prstGeom>
          <a:noFill/>
        </p:spPr>
        <p:txBody>
          <a:bodyPr wrap="square" rtlCol="0">
            <a:spAutoFit/>
          </a:bodyPr>
          <a:lstStyle/>
          <a:p>
            <a:r>
              <a:rPr lang="fr-FR" dirty="0">
                <a:latin typeface="+mj-lt"/>
                <a:ea typeface="Malgun Gothic" panose="020B0503020000020004" pitchFamily="34" charset="-127"/>
                <a:cs typeface="Times New Roman" panose="02020603050405020304" pitchFamily="18" charset="0"/>
              </a:rPr>
              <a:t>Même métrique pour tous les points. Toutes les sphères sont des sphères unités.</a:t>
            </a:r>
            <a:endParaRPr lang="fr-FR" dirty="0">
              <a:latin typeface="+mj-lt"/>
            </a:endParaRPr>
          </a:p>
        </p:txBody>
      </p:sp>
      <p:sp>
        <p:nvSpPr>
          <p:cNvPr id="10" name="ZoneTexte 9"/>
          <p:cNvSpPr txBox="1"/>
          <p:nvPr/>
        </p:nvSpPr>
        <p:spPr>
          <a:xfrm>
            <a:off x="6478073" y="1393906"/>
            <a:ext cx="5288014" cy="1200329"/>
          </a:xfrm>
          <a:prstGeom prst="rect">
            <a:avLst/>
          </a:prstGeom>
          <a:noFill/>
        </p:spPr>
        <p:txBody>
          <a:bodyPr wrap="square" rtlCol="0">
            <a:spAutoFit/>
          </a:bodyPr>
          <a:lstStyle/>
          <a:p>
            <a:r>
              <a:rPr lang="fr-FR" dirty="0">
                <a:latin typeface="+mj-lt"/>
                <a:ea typeface="Malgun Gothic" panose="020B0503020000020004" pitchFamily="34" charset="-127"/>
                <a:cs typeface="Times New Roman" panose="02020603050405020304" pitchFamily="18" charset="0"/>
              </a:rPr>
              <a:t>Métriques différentes. Les sphères sont également toutes des sphères unités mais en considérant chacune sa propre métrique.</a:t>
            </a:r>
          </a:p>
          <a:p>
            <a:endParaRPr lang="fr-FR" dirty="0"/>
          </a:p>
        </p:txBody>
      </p:sp>
    </p:spTree>
    <p:extLst>
      <p:ext uri="{BB962C8B-B14F-4D97-AF65-F5344CB8AC3E}">
        <p14:creationId xmlns:p14="http://schemas.microsoft.com/office/powerpoint/2010/main" val="178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A36E46-4BE5-4BB2-B437-A05847BD4C74}"/>
              </a:ext>
            </a:extLst>
          </p:cNvPr>
          <p:cNvSpPr>
            <a:spLocks noGrp="1"/>
          </p:cNvSpPr>
          <p:nvPr>
            <p:ph type="title"/>
          </p:nvPr>
        </p:nvSpPr>
        <p:spPr/>
        <p:txBody>
          <a:bodyPr/>
          <a:lstStyle/>
          <a:p>
            <a:r>
              <a:rPr lang="fr-FR" dirty="0"/>
              <a:t>Au niveau algorithmique</a:t>
            </a:r>
          </a:p>
        </p:txBody>
      </p:sp>
      <p:sp>
        <p:nvSpPr>
          <p:cNvPr id="3" name="Espace réservé du contenu 2">
            <a:extLst>
              <a:ext uri="{FF2B5EF4-FFF2-40B4-BE49-F238E27FC236}">
                <a16:creationId xmlns:a16="http://schemas.microsoft.com/office/drawing/2014/main" id="{252AE744-8620-47D4-835C-E1C87EDE5684}"/>
              </a:ext>
            </a:extLst>
          </p:cNvPr>
          <p:cNvSpPr>
            <a:spLocks noGrp="1"/>
          </p:cNvSpPr>
          <p:nvPr>
            <p:ph idx="1"/>
          </p:nvPr>
        </p:nvSpPr>
        <p:spPr>
          <a:xfrm>
            <a:off x="1209369" y="1730478"/>
            <a:ext cx="10531218" cy="4151248"/>
          </a:xfrm>
        </p:spPr>
        <p:txBody>
          <a:bodyPr>
            <a:normAutofit fontScale="85000" lnSpcReduction="10000"/>
          </a:bodyPr>
          <a:lstStyle/>
          <a:p>
            <a:pPr lvl="0"/>
            <a:r>
              <a:rPr lang="fr-FR" dirty="0"/>
              <a:t>Quand on connait la dimension de l’espace sur lequel on projette les données (typiquement R² ou R3), on ne connait alors plus la bonne distance des voisions les plus proches. On a alors besoin de faire appel à l’entropie croisée pour déterminer les hyper paramètres. (Principe de l’entropie croisée : le premier terme permet de récupérer la structure locale des données (classes/groupes), le deuxième terme permet de récupérer la structure globale des données (écart entre les différentes classes/groupes)). Concrètement cela est implémenté à l’aide des RP-</a:t>
            </a:r>
            <a:r>
              <a:rPr lang="fr-FR" dirty="0" err="1"/>
              <a:t>trees</a:t>
            </a:r>
            <a:r>
              <a:rPr lang="fr-FR" dirty="0"/>
              <a:t> (Rare Pattern </a:t>
            </a:r>
            <a:r>
              <a:rPr lang="fr-FR" dirty="0" err="1"/>
              <a:t>Tree</a:t>
            </a:r>
            <a:r>
              <a:rPr lang="fr-FR" dirty="0"/>
              <a:t> Mining) et NN-</a:t>
            </a:r>
            <a:r>
              <a:rPr lang="fr-FR" dirty="0" err="1"/>
              <a:t>descent</a:t>
            </a:r>
            <a:r>
              <a:rPr lang="fr-FR" dirty="0"/>
              <a:t> (</a:t>
            </a:r>
            <a:r>
              <a:rPr lang="fr-FR" dirty="0" err="1"/>
              <a:t>Nearest</a:t>
            </a:r>
            <a:r>
              <a:rPr lang="fr-FR" dirty="0"/>
              <a:t> </a:t>
            </a:r>
            <a:r>
              <a:rPr lang="fr-FR" dirty="0" err="1"/>
              <a:t>Neighbor</a:t>
            </a:r>
            <a:r>
              <a:rPr lang="fr-FR" dirty="0"/>
              <a:t> </a:t>
            </a:r>
            <a:r>
              <a:rPr lang="fr-FR" dirty="0" err="1"/>
              <a:t>descent</a:t>
            </a:r>
            <a:r>
              <a:rPr lang="fr-FR" dirty="0"/>
              <a:t>).</a:t>
            </a:r>
          </a:p>
          <a:p>
            <a:pPr lvl="0"/>
            <a:r>
              <a:rPr lang="fr-FR" dirty="0"/>
              <a:t>La rapidité de l’algorithme est assurée par SGD (Stochastique Gradient </a:t>
            </a:r>
            <a:r>
              <a:rPr lang="fr-FR" dirty="0" err="1"/>
              <a:t>Descent</a:t>
            </a:r>
            <a:r>
              <a:rPr lang="fr-FR" dirty="0"/>
              <a:t>) + </a:t>
            </a:r>
            <a:r>
              <a:rPr lang="fr-FR" dirty="0" err="1"/>
              <a:t>negative</a:t>
            </a:r>
            <a:r>
              <a:rPr lang="fr-FR" dirty="0"/>
              <a:t> sampling</a:t>
            </a:r>
          </a:p>
          <a:p>
            <a:pPr marL="0" indent="0">
              <a:buNone/>
            </a:pPr>
            <a:endParaRPr lang="fr-FR" dirty="0"/>
          </a:p>
          <a:p>
            <a:pPr marL="0" indent="0">
              <a:buNone/>
            </a:pPr>
            <a:r>
              <a:rPr lang="en-GB" sz="2800" dirty="0" err="1"/>
              <a:t>Avantages</a:t>
            </a:r>
            <a:endParaRPr lang="fr-FR" dirty="0"/>
          </a:p>
          <a:p>
            <a:pPr lvl="0"/>
            <a:r>
              <a:rPr lang="fr-FR" dirty="0"/>
              <a:t>Algorithme bien plus rapide que la t-SNE (écart de plus en plus grand avec la taille des données)</a:t>
            </a:r>
          </a:p>
          <a:p>
            <a:pPr lvl="0"/>
            <a:r>
              <a:rPr lang="fr-FR" dirty="0"/>
              <a:t>Peut prendre en charge plusieurs types de données en même temps, chacune ayant des métriques différentes.</a:t>
            </a:r>
          </a:p>
          <a:p>
            <a:pPr lvl="0"/>
            <a:r>
              <a:rPr lang="fr-FR" dirty="0"/>
              <a:t>Peut faire de la classification supervisée comme non supervisée.</a:t>
            </a:r>
          </a:p>
          <a:p>
            <a:endParaRPr lang="fr-FR" dirty="0"/>
          </a:p>
        </p:txBody>
      </p:sp>
    </p:spTree>
    <p:extLst>
      <p:ext uri="{BB962C8B-B14F-4D97-AF65-F5344CB8AC3E}">
        <p14:creationId xmlns:p14="http://schemas.microsoft.com/office/powerpoint/2010/main" val="4221893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17587A-B21D-4FBF-869E-0A8E478C2A90}"/>
              </a:ext>
            </a:extLst>
          </p:cNvPr>
          <p:cNvSpPr>
            <a:spLocks noGrp="1"/>
          </p:cNvSpPr>
          <p:nvPr>
            <p:ph type="title"/>
          </p:nvPr>
        </p:nvSpPr>
        <p:spPr/>
        <p:txBody>
          <a:bodyPr/>
          <a:lstStyle/>
          <a:p>
            <a:r>
              <a:rPr lang="fr-FR" dirty="0"/>
              <a:t>Exemple MNIST</a:t>
            </a:r>
          </a:p>
        </p:txBody>
      </p:sp>
      <p:pic>
        <p:nvPicPr>
          <p:cNvPr id="4" name="Espace réservé du contenu 3">
            <a:extLst>
              <a:ext uri="{FF2B5EF4-FFF2-40B4-BE49-F238E27FC236}">
                <a16:creationId xmlns:a16="http://schemas.microsoft.com/office/drawing/2014/main" id="{CE74926E-6B38-44CC-A146-2F98A07084A0}"/>
              </a:ext>
            </a:extLst>
          </p:cNvPr>
          <p:cNvPicPr>
            <a:picLocks noGrp="1"/>
          </p:cNvPicPr>
          <p:nvPr>
            <p:ph idx="1"/>
          </p:nvPr>
        </p:nvPicPr>
        <p:blipFill rotWithShape="1">
          <a:blip r:embed="rId2"/>
          <a:srcRect l="24327" t="16498" r="22673" b="14567"/>
          <a:stretch/>
        </p:blipFill>
        <p:spPr bwMode="auto">
          <a:xfrm>
            <a:off x="560138" y="1799304"/>
            <a:ext cx="5166736" cy="3778250"/>
          </a:xfrm>
          <a:prstGeom prst="rect">
            <a:avLst/>
          </a:prstGeom>
          <a:ln>
            <a:noFill/>
          </a:ln>
          <a:extLst>
            <a:ext uri="{53640926-AAD7-44D8-BBD7-CCE9431645EC}">
              <a14:shadowObscured xmlns:a14="http://schemas.microsoft.com/office/drawing/2010/main"/>
            </a:ext>
          </a:extLst>
        </p:spPr>
      </p:pic>
      <p:pic>
        <p:nvPicPr>
          <p:cNvPr id="5" name="Image 4">
            <a:extLst>
              <a:ext uri="{FF2B5EF4-FFF2-40B4-BE49-F238E27FC236}">
                <a16:creationId xmlns:a16="http://schemas.microsoft.com/office/drawing/2014/main" id="{F12E06E6-DE73-471F-8187-12BCD37B8A24}"/>
              </a:ext>
            </a:extLst>
          </p:cNvPr>
          <p:cNvPicPr/>
          <p:nvPr/>
        </p:nvPicPr>
        <p:blipFill rotWithShape="1">
          <a:blip r:embed="rId3"/>
          <a:srcRect l="11340" t="9532" r="39369" b="16390"/>
          <a:stretch/>
        </p:blipFill>
        <p:spPr bwMode="auto">
          <a:xfrm>
            <a:off x="6065949" y="1799304"/>
            <a:ext cx="4847857" cy="377825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5EBDEB2-3317-43AA-9B44-7458578D6676}"/>
              </a:ext>
            </a:extLst>
          </p:cNvPr>
          <p:cNvSpPr/>
          <p:nvPr/>
        </p:nvSpPr>
        <p:spPr>
          <a:xfrm>
            <a:off x="1483801" y="5772225"/>
            <a:ext cx="10708199" cy="784830"/>
          </a:xfrm>
          <a:prstGeom prst="rect">
            <a:avLst/>
          </a:prstGeom>
        </p:spPr>
        <p:txBody>
          <a:bodyPr wrap="square">
            <a:spAutoFit/>
          </a:bodyPr>
          <a:lstStyle/>
          <a:p>
            <a:pPr>
              <a:spcAft>
                <a:spcPts val="0"/>
              </a:spcAft>
            </a:pPr>
            <a:r>
              <a:rPr lang="fr-FR" sz="1500" dirty="0">
                <a:ea typeface="Malgun Gothic" panose="020B0503020000020004" pitchFamily="34" charset="-127"/>
                <a:cs typeface="Times New Roman" panose="02020603050405020304" pitchFamily="18" charset="0"/>
              </a:rPr>
              <a:t>On voit que les 2 techniques on réussies à séparer les groupes de manière distincte mais la technique UMAP également réussi à capter la structure des globales des données en rapprochant dans l’espace les bottes et les baskets par exemple, en les éloignant les T-shirts. (Données : fashion MNIST, graphiques extraits de la vidéo)</a:t>
            </a:r>
          </a:p>
        </p:txBody>
      </p:sp>
    </p:spTree>
    <p:extLst>
      <p:ext uri="{BB962C8B-B14F-4D97-AF65-F5344CB8AC3E}">
        <p14:creationId xmlns:p14="http://schemas.microsoft.com/office/powerpoint/2010/main" val="132742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B5713C-8E4D-44E0-8165-58B8B9EC4756}"/>
              </a:ext>
            </a:extLst>
          </p:cNvPr>
          <p:cNvSpPr>
            <a:spLocks noGrp="1"/>
          </p:cNvSpPr>
          <p:nvPr>
            <p:ph type="title"/>
          </p:nvPr>
        </p:nvSpPr>
        <p:spPr>
          <a:xfrm>
            <a:off x="2005781" y="638894"/>
            <a:ext cx="9174367" cy="1280890"/>
          </a:xfrm>
        </p:spPr>
        <p:txBody>
          <a:bodyPr/>
          <a:lstStyle/>
          <a:p>
            <a:r>
              <a:rPr lang="fr-FR" dirty="0"/>
              <a:t>Comparaison des algorithmes en image</a:t>
            </a:r>
          </a:p>
        </p:txBody>
      </p:sp>
      <p:pic>
        <p:nvPicPr>
          <p:cNvPr id="5" name="Espace réservé du contenu 4" descr="Une image contenant carte&#10;&#10;Description générée automatiquement">
            <a:extLst>
              <a:ext uri="{FF2B5EF4-FFF2-40B4-BE49-F238E27FC236}">
                <a16:creationId xmlns:a16="http://schemas.microsoft.com/office/drawing/2014/main" id="{A3554D0F-5583-43AE-9650-771BE2BFF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4326" y="1572778"/>
            <a:ext cx="7321409" cy="4823517"/>
          </a:xfrm>
        </p:spPr>
      </p:pic>
      <p:pic>
        <p:nvPicPr>
          <p:cNvPr id="7" name="Image 6" descr="Une image contenant carte&#10;&#10;Description générée automatiquement">
            <a:extLst>
              <a:ext uri="{FF2B5EF4-FFF2-40B4-BE49-F238E27FC236}">
                <a16:creationId xmlns:a16="http://schemas.microsoft.com/office/drawing/2014/main" id="{775090F4-DF78-479A-AF3E-E79222178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0113" y="1572777"/>
            <a:ext cx="3833034" cy="4823517"/>
          </a:xfrm>
          <a:prstGeom prst="rect">
            <a:avLst/>
          </a:prstGeom>
        </p:spPr>
      </p:pic>
      <p:sp>
        <p:nvSpPr>
          <p:cNvPr id="8" name="ZoneTexte 7">
            <a:extLst>
              <a:ext uri="{FF2B5EF4-FFF2-40B4-BE49-F238E27FC236}">
                <a16:creationId xmlns:a16="http://schemas.microsoft.com/office/drawing/2014/main" id="{4D6F34EA-A453-4EA6-92C1-4D157377D8D2}"/>
              </a:ext>
            </a:extLst>
          </p:cNvPr>
          <p:cNvSpPr txBox="1"/>
          <p:nvPr/>
        </p:nvSpPr>
        <p:spPr>
          <a:xfrm>
            <a:off x="4375355" y="6381956"/>
            <a:ext cx="1946787" cy="307777"/>
          </a:xfrm>
          <a:prstGeom prst="rect">
            <a:avLst/>
          </a:prstGeom>
          <a:noFill/>
        </p:spPr>
        <p:txBody>
          <a:bodyPr wrap="square" rtlCol="0">
            <a:spAutoFit/>
          </a:bodyPr>
          <a:lstStyle/>
          <a:p>
            <a:r>
              <a:rPr lang="fr-FR" sz="1400" dirty="0"/>
              <a:t>time : 3min 22s</a:t>
            </a:r>
          </a:p>
        </p:txBody>
      </p:sp>
    </p:spTree>
    <p:extLst>
      <p:ext uri="{BB962C8B-B14F-4D97-AF65-F5344CB8AC3E}">
        <p14:creationId xmlns:p14="http://schemas.microsoft.com/office/powerpoint/2010/main" val="2977651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0715E-A89C-48DD-BD35-88014B8DA96D}"/>
              </a:ext>
            </a:extLst>
          </p:cNvPr>
          <p:cNvSpPr>
            <a:spLocks noGrp="1"/>
          </p:cNvSpPr>
          <p:nvPr>
            <p:ph type="title"/>
          </p:nvPr>
        </p:nvSpPr>
        <p:spPr/>
        <p:txBody>
          <a:bodyPr/>
          <a:lstStyle/>
          <a:p>
            <a:r>
              <a:rPr lang="fr-FR" dirty="0"/>
              <a:t>Explication des données</a:t>
            </a:r>
          </a:p>
        </p:txBody>
      </p:sp>
      <p:sp>
        <p:nvSpPr>
          <p:cNvPr id="3" name="Espace réservé du contenu 2">
            <a:extLst>
              <a:ext uri="{FF2B5EF4-FFF2-40B4-BE49-F238E27FC236}">
                <a16:creationId xmlns:a16="http://schemas.microsoft.com/office/drawing/2014/main" id="{EEEA9601-33D6-41C0-9137-A06F87107F71}"/>
              </a:ext>
            </a:extLst>
          </p:cNvPr>
          <p:cNvSpPr>
            <a:spLocks noGrp="1"/>
          </p:cNvSpPr>
          <p:nvPr>
            <p:ph idx="1"/>
          </p:nvPr>
        </p:nvSpPr>
        <p:spPr>
          <a:xfrm>
            <a:off x="2592925" y="2693839"/>
            <a:ext cx="8153935" cy="2819401"/>
          </a:xfrm>
        </p:spPr>
        <p:txBody>
          <a:bodyPr>
            <a:normAutofit/>
          </a:bodyPr>
          <a:lstStyle/>
          <a:p>
            <a:r>
              <a:rPr lang="fr-FR" dirty="0"/>
              <a:t>Suppression de la dernière colonne (T90) car trop peu de données (~30% manquantes)</a:t>
            </a:r>
          </a:p>
          <a:p>
            <a:endParaRPr lang="fr-FR" dirty="0"/>
          </a:p>
          <a:p>
            <a:r>
              <a:rPr lang="fr-FR" dirty="0"/>
              <a:t>Suppression des individus ne pouvant pas être modifiés (NaN) grâce à leur(s) répétition(s)</a:t>
            </a:r>
          </a:p>
          <a:p>
            <a:endParaRPr lang="fr-FR" dirty="0"/>
          </a:p>
          <a:p>
            <a:r>
              <a:rPr lang="fr-FR" dirty="0"/>
              <a:t>Moyennisation des répétitions</a:t>
            </a:r>
          </a:p>
        </p:txBody>
      </p:sp>
    </p:spTree>
    <p:extLst>
      <p:ext uri="{BB962C8B-B14F-4D97-AF65-F5344CB8AC3E}">
        <p14:creationId xmlns:p14="http://schemas.microsoft.com/office/powerpoint/2010/main" val="184639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A6191B-EDEF-4368-8024-C8516E0CA788}"/>
              </a:ext>
            </a:extLst>
          </p:cNvPr>
          <p:cNvSpPr>
            <a:spLocks noGrp="1"/>
          </p:cNvSpPr>
          <p:nvPr>
            <p:ph type="title"/>
          </p:nvPr>
        </p:nvSpPr>
        <p:spPr>
          <a:xfrm>
            <a:off x="2061112" y="624110"/>
            <a:ext cx="8911687" cy="1280890"/>
          </a:xfrm>
        </p:spPr>
        <p:txBody>
          <a:bodyPr/>
          <a:lstStyle/>
          <a:p>
            <a:r>
              <a:rPr lang="fr-FR" dirty="0"/>
              <a:t>Représentation simple des données</a:t>
            </a:r>
          </a:p>
        </p:txBody>
      </p:sp>
      <p:sp>
        <p:nvSpPr>
          <p:cNvPr id="5" name="ZoneTexte 4">
            <a:extLst>
              <a:ext uri="{FF2B5EF4-FFF2-40B4-BE49-F238E27FC236}">
                <a16:creationId xmlns:a16="http://schemas.microsoft.com/office/drawing/2014/main" id="{E63D24D8-54A0-4AD2-A4F0-4F8A3F7136CA}"/>
              </a:ext>
            </a:extLst>
          </p:cNvPr>
          <p:cNvSpPr txBox="1"/>
          <p:nvPr/>
        </p:nvSpPr>
        <p:spPr>
          <a:xfrm>
            <a:off x="2722137" y="1535668"/>
            <a:ext cx="7376988" cy="369332"/>
          </a:xfrm>
          <a:prstGeom prst="rect">
            <a:avLst/>
          </a:prstGeom>
          <a:noFill/>
        </p:spPr>
        <p:txBody>
          <a:bodyPr wrap="square" rtlCol="0">
            <a:spAutoFit/>
          </a:bodyPr>
          <a:lstStyle/>
          <a:p>
            <a:r>
              <a:rPr lang="fr-FR" dirty="0" err="1"/>
              <a:t>Boxplot</a:t>
            </a:r>
            <a:r>
              <a:rPr lang="fr-FR" dirty="0"/>
              <a:t> des vitesses de germination en fonction de la zone</a:t>
            </a:r>
          </a:p>
        </p:txBody>
      </p:sp>
      <p:pic>
        <p:nvPicPr>
          <p:cNvPr id="1026" name="Picture 2">
            <a:extLst>
              <a:ext uri="{FF2B5EF4-FFF2-40B4-BE49-F238E27FC236}">
                <a16:creationId xmlns:a16="http://schemas.microsoft.com/office/drawing/2014/main" id="{FA0DE3E3-BAF2-426B-881F-8D193E9B5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6868" y="2000250"/>
            <a:ext cx="9144000"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986381"/>
      </p:ext>
    </p:extLst>
  </p:cSld>
  <p:clrMapOvr>
    <a:masterClrMapping/>
  </p:clrMapOvr>
</p:sld>
</file>

<file path=ppt/theme/theme1.xml><?xml version="1.0" encoding="utf-8"?>
<a:theme xmlns:a="http://schemas.openxmlformats.org/drawingml/2006/main" name="Bri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496</TotalTime>
  <Words>716</Words>
  <Application>Microsoft Office PowerPoint</Application>
  <PresentationFormat>Grand écran</PresentationFormat>
  <Paragraphs>67</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Calibri</vt:lpstr>
      <vt:lpstr>Century Gothic</vt:lpstr>
      <vt:lpstr>Wingdings 3</vt:lpstr>
      <vt:lpstr>Brin</vt:lpstr>
      <vt:lpstr>Projet Data Visualisation</vt:lpstr>
      <vt:lpstr>Théorie UMAP : résumé</vt:lpstr>
      <vt:lpstr>Au niveau mathématique</vt:lpstr>
      <vt:lpstr>Illustration</vt:lpstr>
      <vt:lpstr>Au niveau algorithmique</vt:lpstr>
      <vt:lpstr>Exemple MNIST</vt:lpstr>
      <vt:lpstr>Comparaison des algorithmes en image</vt:lpstr>
      <vt:lpstr>Explication des données</vt:lpstr>
      <vt:lpstr>Représentation simple des données</vt:lpstr>
      <vt:lpstr>ACP : recherche d’effet de la zone</vt:lpstr>
      <vt:lpstr>UMAP (Uniform Manifold Approximation and Projection)</vt:lpstr>
      <vt:lpstr>Variation du paramètre du nombre de plus proches voisins</vt:lpstr>
      <vt:lpstr>Présentation PowerPoint</vt:lpstr>
      <vt:lpstr>Choix final des paramètres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Data Visualisation</dc:title>
  <dc:creator>cordierchiara@gmail.com</dc:creator>
  <cp:lastModifiedBy>cordierchiara@gmail.com</cp:lastModifiedBy>
  <cp:revision>22</cp:revision>
  <dcterms:created xsi:type="dcterms:W3CDTF">2020-10-16T13:30:41Z</dcterms:created>
  <dcterms:modified xsi:type="dcterms:W3CDTF">2020-10-22T15:10:08Z</dcterms:modified>
</cp:coreProperties>
</file>