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9" r:id="rId5"/>
    <p:sldId id="270" r:id="rId6"/>
    <p:sldId id="274" r:id="rId7"/>
    <p:sldId id="268" r:id="rId8"/>
    <p:sldId id="272" r:id="rId9"/>
    <p:sldId id="273" r:id="rId10"/>
    <p:sldId id="261" r:id="rId11"/>
    <p:sldId id="262" r:id="rId12"/>
    <p:sldId id="264" r:id="rId13"/>
    <p:sldId id="265" r:id="rId14"/>
    <p:sldId id="266" r:id="rId15"/>
    <p:sldId id="267" r:id="rId16"/>
    <p:sldId id="26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34"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107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59781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618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425505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4814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1078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127864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9530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2485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06024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318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89262F-6D4F-4DC7-8418-D7BA862DDA13}" type="datetimeFigureOut">
              <a:rPr lang="fr-FR" smtClean="0"/>
              <a:t>22/10/2020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0537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89262F-6D4F-4DC7-8418-D7BA862DDA13}" type="datetimeFigureOut">
              <a:rPr lang="fr-FR" smtClean="0"/>
              <a:t>22/10/2020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609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9262F-6D4F-4DC7-8418-D7BA862DDA13}" type="datetimeFigureOut">
              <a:rPr lang="fr-FR" smtClean="0"/>
              <a:t>22/10/2020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738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380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4011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89262F-6D4F-4DC7-8418-D7BA862DDA13}" type="datetimeFigureOut">
              <a:rPr lang="fr-FR" smtClean="0"/>
              <a:t>22/10/2020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3D4993-E37A-425F-8D5F-9F49DCCB7AA1}" type="slidenum">
              <a:rPr lang="fr-FR" smtClean="0"/>
              <a:t>‹N°›</a:t>
            </a:fld>
            <a:endParaRPr lang="fr-FR"/>
          </a:p>
        </p:txBody>
      </p:sp>
    </p:spTree>
    <p:extLst>
      <p:ext uri="{BB962C8B-B14F-4D97-AF65-F5344CB8AC3E}">
        <p14:creationId xmlns:p14="http://schemas.microsoft.com/office/powerpoint/2010/main" val="388091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nq6iPZVUxZU" TargetMode="External"/><Relationship Id="rId2" Type="http://schemas.openxmlformats.org/officeDocument/2006/relationships/hyperlink" Target="https://pair-code.github.io/understanding-umap/" TargetMode="External"/><Relationship Id="rId1" Type="http://schemas.openxmlformats.org/officeDocument/2006/relationships/slideLayout" Target="../slideLayouts/slideLayout2.xml"/><Relationship Id="rId4" Type="http://schemas.openxmlformats.org/officeDocument/2006/relationships/hyperlink" Target="https://umap-learn.readthedocs.io/en/latest/how_umap_work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nq6iPZVUxZU"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re 1">
            <a:extLst>
              <a:ext uri="{FF2B5EF4-FFF2-40B4-BE49-F238E27FC236}">
                <a16:creationId xmlns:a16="http://schemas.microsoft.com/office/drawing/2014/main" id="{100A3E18-C8CE-4BA9-99EE-9CF81363CDA7}"/>
              </a:ext>
            </a:extLst>
          </p:cNvPr>
          <p:cNvSpPr>
            <a:spLocks noGrp="1"/>
          </p:cNvSpPr>
          <p:nvPr>
            <p:ph type="ctrTitle"/>
          </p:nvPr>
        </p:nvSpPr>
        <p:spPr>
          <a:xfrm>
            <a:off x="1304103" y="1318591"/>
            <a:ext cx="5800929" cy="4220820"/>
          </a:xfrm>
        </p:spPr>
        <p:txBody>
          <a:bodyPr anchor="ctr">
            <a:normAutofit/>
          </a:bodyPr>
          <a:lstStyle/>
          <a:p>
            <a:pPr algn="r"/>
            <a:r>
              <a:rPr lang="fr-FR" sz="6600" dirty="0">
                <a:solidFill>
                  <a:schemeClr val="tx2">
                    <a:lumMod val="75000"/>
                  </a:schemeClr>
                </a:solidFill>
              </a:rPr>
              <a:t>Projet Data Visualisation</a:t>
            </a:r>
          </a:p>
        </p:txBody>
      </p:sp>
      <p:cxnSp>
        <p:nvCxnSpPr>
          <p:cNvPr id="25" name="Straight Connector 24">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21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6191B-EDEF-4368-8024-C8516E0CA788}"/>
              </a:ext>
            </a:extLst>
          </p:cNvPr>
          <p:cNvSpPr>
            <a:spLocks noGrp="1"/>
          </p:cNvSpPr>
          <p:nvPr>
            <p:ph type="title"/>
          </p:nvPr>
        </p:nvSpPr>
        <p:spPr>
          <a:xfrm>
            <a:off x="2061112" y="624110"/>
            <a:ext cx="8911687" cy="1280890"/>
          </a:xfrm>
        </p:spPr>
        <p:txBody>
          <a:bodyPr/>
          <a:lstStyle/>
          <a:p>
            <a:r>
              <a:rPr lang="fr-FR" dirty="0"/>
              <a:t>Représentation simple des données</a:t>
            </a:r>
          </a:p>
        </p:txBody>
      </p:sp>
      <p:sp>
        <p:nvSpPr>
          <p:cNvPr id="5" name="ZoneTexte 4">
            <a:extLst>
              <a:ext uri="{FF2B5EF4-FFF2-40B4-BE49-F238E27FC236}">
                <a16:creationId xmlns:a16="http://schemas.microsoft.com/office/drawing/2014/main" id="{E63D24D8-54A0-4AD2-A4F0-4F8A3F7136CA}"/>
              </a:ext>
            </a:extLst>
          </p:cNvPr>
          <p:cNvSpPr txBox="1"/>
          <p:nvPr/>
        </p:nvSpPr>
        <p:spPr>
          <a:xfrm>
            <a:off x="2722137" y="1535668"/>
            <a:ext cx="7376988" cy="369332"/>
          </a:xfrm>
          <a:prstGeom prst="rect">
            <a:avLst/>
          </a:prstGeom>
          <a:noFill/>
        </p:spPr>
        <p:txBody>
          <a:bodyPr wrap="square" rtlCol="0">
            <a:spAutoFit/>
          </a:bodyPr>
          <a:lstStyle/>
          <a:p>
            <a:r>
              <a:rPr lang="fr-FR" dirty="0" err="1"/>
              <a:t>Boxplot</a:t>
            </a:r>
            <a:r>
              <a:rPr lang="fr-FR" dirty="0"/>
              <a:t> des vitesses de germination en fonction de la zone</a:t>
            </a:r>
          </a:p>
        </p:txBody>
      </p:sp>
      <p:pic>
        <p:nvPicPr>
          <p:cNvPr id="1026" name="Picture 2">
            <a:extLst>
              <a:ext uri="{FF2B5EF4-FFF2-40B4-BE49-F238E27FC236}">
                <a16:creationId xmlns:a16="http://schemas.microsoft.com/office/drawing/2014/main" id="{FA0DE3E3-BAF2-426B-881F-8D193E9B5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000250"/>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8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2E94B-CF6C-4A71-8F0D-8EDF97F6F57B}"/>
              </a:ext>
            </a:extLst>
          </p:cNvPr>
          <p:cNvSpPr>
            <a:spLocks noGrp="1"/>
          </p:cNvSpPr>
          <p:nvPr>
            <p:ph type="title"/>
          </p:nvPr>
        </p:nvSpPr>
        <p:spPr>
          <a:xfrm>
            <a:off x="1791929" y="616309"/>
            <a:ext cx="10515600" cy="1325563"/>
          </a:xfrm>
        </p:spPr>
        <p:txBody>
          <a:bodyPr/>
          <a:lstStyle/>
          <a:p>
            <a:r>
              <a:rPr lang="fr-FR" dirty="0"/>
              <a:t>ACP : recherche d’effet de la zone</a:t>
            </a:r>
          </a:p>
        </p:txBody>
      </p:sp>
      <p:pic>
        <p:nvPicPr>
          <p:cNvPr id="2050" name="Picture 2">
            <a:extLst>
              <a:ext uri="{FF2B5EF4-FFF2-40B4-BE49-F238E27FC236}">
                <a16:creationId xmlns:a16="http://schemas.microsoft.com/office/drawing/2014/main" id="{D6569DB1-CFB2-4D16-8B9D-141F2A131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6" t="-461" r="13657" b="461"/>
          <a:stretch/>
        </p:blipFill>
        <p:spPr bwMode="auto">
          <a:xfrm>
            <a:off x="353345" y="1666260"/>
            <a:ext cx="6599905" cy="4857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35AFAA-91FD-4359-B19B-60E333C01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312299"/>
            <a:ext cx="5238750" cy="54768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4BD3C4B6-C32B-474C-80DC-EA6A2C2D11EE}"/>
              </a:ext>
            </a:extLst>
          </p:cNvPr>
          <p:cNvPicPr>
            <a:picLocks noChangeAspect="1"/>
          </p:cNvPicPr>
          <p:nvPr/>
        </p:nvPicPr>
        <p:blipFill rotWithShape="1">
          <a:blip r:embed="rId4">
            <a:extLst>
              <a:ext uri="{28A0092B-C50C-407E-A947-70E740481C1C}">
                <a14:useLocalDpi xmlns:a14="http://schemas.microsoft.com/office/drawing/2010/main" val="0"/>
              </a:ext>
            </a:extLst>
          </a:blip>
          <a:srcRect l="95222" t="3812" r="1633" b="86295"/>
          <a:stretch/>
        </p:blipFill>
        <p:spPr>
          <a:xfrm>
            <a:off x="11493910" y="1602659"/>
            <a:ext cx="383459" cy="678426"/>
          </a:xfrm>
          <a:prstGeom prst="rect">
            <a:avLst/>
          </a:prstGeom>
        </p:spPr>
      </p:pic>
    </p:spTree>
    <p:extLst>
      <p:ext uri="{BB962C8B-B14F-4D97-AF65-F5344CB8AC3E}">
        <p14:creationId xmlns:p14="http://schemas.microsoft.com/office/powerpoint/2010/main" val="364601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DAA4E-F8A9-402D-B2C1-64A4F3663B16}"/>
              </a:ext>
            </a:extLst>
          </p:cNvPr>
          <p:cNvSpPr>
            <a:spLocks noGrp="1"/>
          </p:cNvSpPr>
          <p:nvPr>
            <p:ph type="title"/>
          </p:nvPr>
        </p:nvSpPr>
        <p:spPr>
          <a:xfrm>
            <a:off x="1976285" y="624110"/>
            <a:ext cx="9528328" cy="1280890"/>
          </a:xfrm>
        </p:spPr>
        <p:txBody>
          <a:bodyPr/>
          <a:lstStyle/>
          <a:p>
            <a:pPr algn="ctr"/>
            <a:r>
              <a:rPr lang="fr-FR" dirty="0"/>
              <a:t>UMAP (Uniform Manifold Approximation and Projection)</a:t>
            </a:r>
          </a:p>
        </p:txBody>
      </p:sp>
      <p:sp>
        <p:nvSpPr>
          <p:cNvPr id="6" name="ZoneTexte 5">
            <a:extLst>
              <a:ext uri="{FF2B5EF4-FFF2-40B4-BE49-F238E27FC236}">
                <a16:creationId xmlns:a16="http://schemas.microsoft.com/office/drawing/2014/main" id="{5D0D859E-A07F-4FE9-8658-673D21906FDE}"/>
              </a:ext>
            </a:extLst>
          </p:cNvPr>
          <p:cNvSpPr txBox="1"/>
          <p:nvPr/>
        </p:nvSpPr>
        <p:spPr>
          <a:xfrm>
            <a:off x="9104674" y="3429001"/>
            <a:ext cx="3087325" cy="1477328"/>
          </a:xfrm>
          <a:prstGeom prst="rect">
            <a:avLst/>
          </a:prstGeom>
          <a:noFill/>
        </p:spPr>
        <p:txBody>
          <a:bodyPr wrap="square" rtlCol="0">
            <a:spAutoFit/>
          </a:bodyPr>
          <a:lstStyle/>
          <a:p>
            <a:r>
              <a:rPr lang="fr-FR" u="sng" dirty="0"/>
              <a:t>Paramètres par défaut :</a:t>
            </a:r>
          </a:p>
          <a:p>
            <a:endParaRPr lang="fr-FR" u="sng" dirty="0"/>
          </a:p>
          <a:p>
            <a:pPr marL="285750" indent="-285750">
              <a:buFont typeface="Arial" panose="020B0604020202020204" pitchFamily="34" charset="0"/>
              <a:buChar char="•"/>
            </a:pPr>
            <a:r>
              <a:rPr lang="fr-FR" dirty="0"/>
              <a:t>15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pic>
        <p:nvPicPr>
          <p:cNvPr id="1026" name="Picture 2">
            <a:extLst>
              <a:ext uri="{FF2B5EF4-FFF2-40B4-BE49-F238E27FC236}">
                <a16:creationId xmlns:a16="http://schemas.microsoft.com/office/drawing/2014/main" id="{284DF08C-6467-46B9-9864-D9545F4E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 y="1899230"/>
            <a:ext cx="9193174" cy="474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30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685AB-3B29-4BAE-894F-870F63CFDE88}"/>
              </a:ext>
            </a:extLst>
          </p:cNvPr>
          <p:cNvSpPr>
            <a:spLocks noGrp="1"/>
          </p:cNvSpPr>
          <p:nvPr>
            <p:ph type="title"/>
          </p:nvPr>
        </p:nvSpPr>
        <p:spPr>
          <a:xfrm>
            <a:off x="2654710" y="309478"/>
            <a:ext cx="7659330" cy="1280890"/>
          </a:xfrm>
        </p:spPr>
        <p:txBody>
          <a:bodyPr/>
          <a:lstStyle/>
          <a:p>
            <a:pPr algn="ctr"/>
            <a:r>
              <a:rPr lang="fr-FR" dirty="0"/>
              <a:t>Variation du paramètre du nombre de plus proches voisins</a:t>
            </a:r>
          </a:p>
        </p:txBody>
      </p:sp>
      <p:pic>
        <p:nvPicPr>
          <p:cNvPr id="2050" name="Picture 2">
            <a:extLst>
              <a:ext uri="{FF2B5EF4-FFF2-40B4-BE49-F238E27FC236}">
                <a16:creationId xmlns:a16="http://schemas.microsoft.com/office/drawing/2014/main" id="{41F6E9F5-4D18-4ED9-98BC-139EF38B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353" y="1474839"/>
            <a:ext cx="10429536" cy="538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9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017C25E-941B-4F4B-875F-A0BEC48264A6}"/>
              </a:ext>
            </a:extLst>
          </p:cNvPr>
          <p:cNvSpPr txBox="1">
            <a:spLocks/>
          </p:cNvSpPr>
          <p:nvPr/>
        </p:nvSpPr>
        <p:spPr>
          <a:xfrm>
            <a:off x="2654710" y="260317"/>
            <a:ext cx="765933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Variation du paramètre de la distance minimum</a:t>
            </a:r>
          </a:p>
        </p:txBody>
      </p:sp>
      <p:pic>
        <p:nvPicPr>
          <p:cNvPr id="3074" name="Picture 2">
            <a:extLst>
              <a:ext uri="{FF2B5EF4-FFF2-40B4-BE49-F238E27FC236}">
                <a16:creationId xmlns:a16="http://schemas.microsoft.com/office/drawing/2014/main" id="{BA041325-B2D4-4C63-83A7-DCDF38C9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465006"/>
            <a:ext cx="10448586" cy="539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01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1811E-29E6-411E-B17C-E10A82DF4F73}"/>
              </a:ext>
            </a:extLst>
          </p:cNvPr>
          <p:cNvSpPr>
            <a:spLocks noGrp="1"/>
          </p:cNvSpPr>
          <p:nvPr>
            <p:ph type="title"/>
          </p:nvPr>
        </p:nvSpPr>
        <p:spPr/>
        <p:txBody>
          <a:bodyPr/>
          <a:lstStyle/>
          <a:p>
            <a:r>
              <a:rPr lang="fr-FR" dirty="0"/>
              <a:t>Choix final des paramètres </a:t>
            </a:r>
          </a:p>
        </p:txBody>
      </p:sp>
      <p:pic>
        <p:nvPicPr>
          <p:cNvPr id="6146" name="Picture 2">
            <a:extLst>
              <a:ext uri="{FF2B5EF4-FFF2-40B4-BE49-F238E27FC236}">
                <a16:creationId xmlns:a16="http://schemas.microsoft.com/office/drawing/2014/main" id="{E271B24B-DC17-4A79-AA82-76341E30E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1858296"/>
            <a:ext cx="9134178" cy="47145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006F509-7F44-4F15-983E-747718716754}"/>
              </a:ext>
            </a:extLst>
          </p:cNvPr>
          <p:cNvSpPr txBox="1"/>
          <p:nvPr/>
        </p:nvSpPr>
        <p:spPr>
          <a:xfrm>
            <a:off x="9261998" y="3350342"/>
            <a:ext cx="3087325" cy="1477328"/>
          </a:xfrm>
          <a:prstGeom prst="rect">
            <a:avLst/>
          </a:prstGeom>
          <a:noFill/>
        </p:spPr>
        <p:txBody>
          <a:bodyPr wrap="square" rtlCol="0">
            <a:spAutoFit/>
          </a:bodyPr>
          <a:lstStyle/>
          <a:p>
            <a:r>
              <a:rPr lang="fr-FR" u="sng" dirty="0"/>
              <a:t>Paramètres choisis :</a:t>
            </a:r>
          </a:p>
          <a:p>
            <a:endParaRPr lang="fr-FR" u="sng" dirty="0"/>
          </a:p>
          <a:p>
            <a:pPr marL="285750" indent="-285750">
              <a:buFont typeface="Arial" panose="020B0604020202020204" pitchFamily="34" charset="0"/>
              <a:buChar char="•"/>
            </a:pPr>
            <a:r>
              <a:rPr lang="fr-FR" dirty="0"/>
              <a:t>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250165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78CAE8-5B1C-4489-9425-65E6601B308A}"/>
              </a:ext>
            </a:extLst>
          </p:cNvPr>
          <p:cNvSpPr>
            <a:spLocks noGrp="1"/>
          </p:cNvSpPr>
          <p:nvPr>
            <p:ph type="title"/>
          </p:nvPr>
        </p:nvSpPr>
        <p:spPr>
          <a:xfrm>
            <a:off x="1046019" y="942108"/>
            <a:ext cx="3256550" cy="4969113"/>
          </a:xfrm>
        </p:spPr>
        <p:txBody>
          <a:bodyPr anchor="ctr">
            <a:normAutofit/>
          </a:bodyPr>
          <a:lstStyle/>
          <a:p>
            <a:r>
              <a:rPr lang="fr-FR">
                <a:solidFill>
                  <a:schemeClr val="tx2">
                    <a:lumMod val="75000"/>
                  </a:schemeClr>
                </a:solidFill>
              </a:rPr>
              <a:t>Conclusion</a:t>
            </a:r>
          </a:p>
        </p:txBody>
      </p:sp>
      <p:sp>
        <p:nvSpPr>
          <p:cNvPr id="36" name="Rectangle 3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3" name="Group 3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5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Espace réservé du contenu 2">
            <a:extLst>
              <a:ext uri="{FF2B5EF4-FFF2-40B4-BE49-F238E27FC236}">
                <a16:creationId xmlns:a16="http://schemas.microsoft.com/office/drawing/2014/main" id="{D1EA4223-DE9D-4A4B-8F5E-53F46116BAD9}"/>
              </a:ext>
            </a:extLst>
          </p:cNvPr>
          <p:cNvSpPr>
            <a:spLocks noGrp="1"/>
          </p:cNvSpPr>
          <p:nvPr>
            <p:ph idx="1"/>
          </p:nvPr>
        </p:nvSpPr>
        <p:spPr>
          <a:xfrm>
            <a:off x="5565058" y="942108"/>
            <a:ext cx="5015051" cy="4969114"/>
          </a:xfrm>
        </p:spPr>
        <p:txBody>
          <a:bodyPr anchor="ctr">
            <a:normAutofit/>
          </a:bodyPr>
          <a:lstStyle/>
          <a:p>
            <a:pPr marL="0" indent="0">
              <a:buNone/>
            </a:pPr>
            <a:endParaRPr lang="fr-FR" dirty="0">
              <a:solidFill>
                <a:schemeClr val="tx2">
                  <a:lumMod val="75000"/>
                </a:schemeClr>
              </a:solidFill>
            </a:endParaRPr>
          </a:p>
          <a:p>
            <a:pPr marL="0" indent="0">
              <a:buNone/>
            </a:pPr>
            <a:r>
              <a:rPr lang="fr-FR" dirty="0">
                <a:solidFill>
                  <a:schemeClr val="tx1"/>
                </a:solidFill>
              </a:rPr>
              <a:t>Aucun effet dû à la zone n’est observé, que ce soit avec l’ACP ou UMAP</a:t>
            </a:r>
          </a:p>
          <a:p>
            <a:pPr marL="0" indent="0">
              <a:buNone/>
            </a:pPr>
            <a:endParaRPr lang="fr-FR" dirty="0">
              <a:solidFill>
                <a:schemeClr val="tx1"/>
              </a:solidFill>
            </a:endParaRPr>
          </a:p>
          <a:p>
            <a:pPr marL="0" indent="0">
              <a:buNone/>
            </a:pPr>
            <a:r>
              <a:rPr lang="fr-FR" dirty="0">
                <a:solidFill>
                  <a:schemeClr val="tx1"/>
                </a:solidFill>
              </a:rPr>
              <a:t>Récent ?</a:t>
            </a:r>
          </a:p>
          <a:p>
            <a:pPr marL="0" indent="0">
              <a:buNone/>
            </a:pPr>
            <a:endParaRPr lang="fr-FR" dirty="0">
              <a:solidFill>
                <a:schemeClr val="tx1"/>
              </a:solidFill>
            </a:endParaRPr>
          </a:p>
          <a:p>
            <a:pPr marL="0" indent="0">
              <a:buNone/>
            </a:pPr>
            <a:r>
              <a:rPr lang="fr-FR" dirty="0">
                <a:solidFill>
                  <a:schemeClr val="tx1"/>
                </a:solidFill>
              </a:rPr>
              <a:t>Créateurs ?</a:t>
            </a:r>
          </a:p>
          <a:p>
            <a:pPr marL="0" indent="0">
              <a:buNone/>
            </a:pPr>
            <a:endParaRPr lang="fr-FR" dirty="0">
              <a:solidFill>
                <a:schemeClr val="tx1"/>
              </a:solidFill>
            </a:endParaRPr>
          </a:p>
          <a:p>
            <a:pPr marL="0" indent="0">
              <a:buNone/>
            </a:pPr>
            <a:r>
              <a:rPr lang="fr-FR" dirty="0">
                <a:solidFill>
                  <a:schemeClr val="tx1"/>
                </a:solidFill>
              </a:rPr>
              <a:t>Avantages ?</a:t>
            </a:r>
          </a:p>
          <a:p>
            <a:pPr marL="0" indent="0">
              <a:buNone/>
            </a:pPr>
            <a:endParaRPr lang="fr-FR" dirty="0">
              <a:solidFill>
                <a:schemeClr val="tx1"/>
              </a:solidFill>
            </a:endParaRPr>
          </a:p>
          <a:p>
            <a:pPr marL="0" indent="0">
              <a:buNone/>
            </a:pPr>
            <a:endParaRPr lang="fr-FR" dirty="0">
              <a:solidFill>
                <a:schemeClr val="tx1"/>
              </a:solidFill>
            </a:endParaRPr>
          </a:p>
        </p:txBody>
      </p:sp>
    </p:spTree>
    <p:extLst>
      <p:ext uri="{BB962C8B-B14F-4D97-AF65-F5344CB8AC3E}">
        <p14:creationId xmlns:p14="http://schemas.microsoft.com/office/powerpoint/2010/main" val="105837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BF830-12AF-4E07-85BC-411A65276B1E}"/>
              </a:ext>
            </a:extLst>
          </p:cNvPr>
          <p:cNvSpPr>
            <a:spLocks noGrp="1"/>
          </p:cNvSpPr>
          <p:nvPr>
            <p:ph type="title"/>
          </p:nvPr>
        </p:nvSpPr>
        <p:spPr/>
        <p:txBody>
          <a:bodyPr/>
          <a:lstStyle/>
          <a:p>
            <a:r>
              <a:rPr lang="fr-FR" dirty="0"/>
              <a:t>Sources</a:t>
            </a:r>
          </a:p>
        </p:txBody>
      </p:sp>
      <p:sp>
        <p:nvSpPr>
          <p:cNvPr id="3" name="Espace réservé du contenu 2">
            <a:extLst>
              <a:ext uri="{FF2B5EF4-FFF2-40B4-BE49-F238E27FC236}">
                <a16:creationId xmlns:a16="http://schemas.microsoft.com/office/drawing/2014/main" id="{4A7CA44D-DA4D-403B-87AA-745CBF4083DA}"/>
              </a:ext>
            </a:extLst>
          </p:cNvPr>
          <p:cNvSpPr>
            <a:spLocks noGrp="1"/>
          </p:cNvSpPr>
          <p:nvPr>
            <p:ph idx="1"/>
          </p:nvPr>
        </p:nvSpPr>
        <p:spPr/>
        <p:txBody>
          <a:bodyPr/>
          <a:lstStyle/>
          <a:p>
            <a:r>
              <a:rPr lang="fr-FR" dirty="0">
                <a:hlinkClick r:id="rId2"/>
              </a:rPr>
              <a:t>https://pair-code.github.io/understanding-umap/</a:t>
            </a:r>
            <a:endParaRPr lang="fr-FR" dirty="0"/>
          </a:p>
          <a:p>
            <a:endParaRPr lang="fr-FR" dirty="0"/>
          </a:p>
          <a:p>
            <a:r>
              <a:rPr lang="en-GB" dirty="0">
                <a:solidFill>
                  <a:srgbClr val="404040"/>
                </a:solidFill>
                <a:latin typeface="+mj-lt"/>
                <a:ea typeface="Malgun Gothic" panose="020B0503020000020004" pitchFamily="34" charset="-127"/>
                <a:cs typeface="Calibri" panose="020F0502020204030204" pitchFamily="34" charset="0"/>
              </a:rPr>
              <a:t>Video explicative (</a:t>
            </a:r>
            <a:r>
              <a:rPr lang="en-GB" dirty="0" err="1">
                <a:solidFill>
                  <a:srgbClr val="404040"/>
                </a:solidFill>
                <a:latin typeface="+mj-lt"/>
                <a:ea typeface="Malgun Gothic" panose="020B0503020000020004" pitchFamily="34" charset="-127"/>
                <a:cs typeface="Calibri" panose="020F0502020204030204" pitchFamily="34" charset="0"/>
              </a:rPr>
              <a:t>anglais</a:t>
            </a:r>
            <a:r>
              <a:rPr lang="en-GB" dirty="0">
                <a:solidFill>
                  <a:srgbClr val="404040"/>
                </a:solidFill>
                <a:latin typeface="+mj-lt"/>
                <a:ea typeface="Malgun Gothic" panose="020B0503020000020004" pitchFamily="34" charset="-127"/>
                <a:cs typeface="Calibri" panose="020F0502020204030204" pitchFamily="34" charset="0"/>
              </a:rPr>
              <a:t>) : </a:t>
            </a:r>
            <a:r>
              <a:rPr lang="en-GB" u="sng" dirty="0">
                <a:solidFill>
                  <a:srgbClr val="000000"/>
                </a:solidFill>
                <a:latin typeface="+mj-lt"/>
                <a:ea typeface="Malgun Gothic" panose="020B0503020000020004" pitchFamily="34" charset="-127"/>
                <a:cs typeface="Calibri" panose="020F0502020204030204" pitchFamily="34" charset="0"/>
                <a:hlinkClick r:id="rId3"/>
              </a:rPr>
              <a:t>https://www.youtube.com/watch?v=nq6iPZVUxZU</a:t>
            </a:r>
            <a:endParaRPr lang="fr-FR" dirty="0">
              <a:latin typeface="+mj-lt"/>
              <a:ea typeface="Malgun Gothic" panose="020B0503020000020004" pitchFamily="34" charset="-127"/>
              <a:cs typeface="Times New Roman" panose="02020603050405020304" pitchFamily="18" charset="0"/>
            </a:endParaRPr>
          </a:p>
          <a:p>
            <a:endParaRPr lang="fr-FR" dirty="0"/>
          </a:p>
          <a:p>
            <a:r>
              <a:rPr lang="fr-FR" dirty="0">
                <a:hlinkClick r:id="rId4"/>
              </a:rPr>
              <a:t>https://umap-learn.readthedocs.io/en/latest/how_umap_works.html</a:t>
            </a:r>
            <a:endParaRPr lang="fr-FR" dirty="0"/>
          </a:p>
          <a:p>
            <a:endParaRPr lang="fr-FR" dirty="0"/>
          </a:p>
        </p:txBody>
      </p:sp>
    </p:spTree>
    <p:extLst>
      <p:ext uri="{BB962C8B-B14F-4D97-AF65-F5344CB8AC3E}">
        <p14:creationId xmlns:p14="http://schemas.microsoft.com/office/powerpoint/2010/main" val="141525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443D8-09EB-4B1B-AFDB-5E93A39D4403}"/>
              </a:ext>
            </a:extLst>
          </p:cNvPr>
          <p:cNvSpPr>
            <a:spLocks noGrp="1"/>
          </p:cNvSpPr>
          <p:nvPr>
            <p:ph type="title"/>
          </p:nvPr>
        </p:nvSpPr>
        <p:spPr>
          <a:xfrm>
            <a:off x="1876132" y="636989"/>
            <a:ext cx="8911687" cy="1280890"/>
          </a:xfrm>
        </p:spPr>
        <p:txBody>
          <a:bodyPr/>
          <a:lstStyle/>
          <a:p>
            <a:r>
              <a:rPr lang="fr-FR" dirty="0"/>
              <a:t>Théorie UMAP : résumé</a:t>
            </a:r>
          </a:p>
        </p:txBody>
      </p:sp>
      <p:sp>
        <p:nvSpPr>
          <p:cNvPr id="3" name="Espace réservé du contenu 2">
            <a:extLst>
              <a:ext uri="{FF2B5EF4-FFF2-40B4-BE49-F238E27FC236}">
                <a16:creationId xmlns:a16="http://schemas.microsoft.com/office/drawing/2014/main" id="{6DCEA7C5-34DD-4A8B-95A4-DFBB53A69EAC}"/>
              </a:ext>
            </a:extLst>
          </p:cNvPr>
          <p:cNvSpPr>
            <a:spLocks noGrp="1"/>
          </p:cNvSpPr>
          <p:nvPr>
            <p:ph idx="1"/>
          </p:nvPr>
        </p:nvSpPr>
        <p:spPr>
          <a:xfrm>
            <a:off x="815389" y="1412243"/>
            <a:ext cx="11033174" cy="4975124"/>
          </a:xfrm>
        </p:spPr>
        <p:txBody>
          <a:bodyPr>
            <a:normAutofit/>
          </a:bodyPr>
          <a:lstStyle/>
          <a:p>
            <a:r>
              <a:rPr lang="fr-FR" dirty="0"/>
              <a:t>UMAP : Uniform Manifold Approximation and Projection</a:t>
            </a:r>
          </a:p>
          <a:p>
            <a:pPr marL="0" indent="0">
              <a:buNone/>
            </a:pPr>
            <a:r>
              <a:rPr lang="fr-FR" dirty="0"/>
              <a:t> </a:t>
            </a:r>
            <a:r>
              <a:rPr lang="fr-FR" dirty="0">
                <a:sym typeface="Wingdings" panose="05000000000000000000" pitchFamily="2" charset="2"/>
              </a:rPr>
              <a:t> </a:t>
            </a:r>
            <a:r>
              <a:rPr lang="fr-FR" dirty="0"/>
              <a:t>réduction de dimension (visualisation), linéaire et non linéaire. Pas de signification des axes</a:t>
            </a:r>
          </a:p>
          <a:p>
            <a:pPr marL="0" indent="0">
              <a:buNone/>
            </a:pPr>
            <a:r>
              <a:rPr lang="fr-FR" dirty="0">
                <a:sym typeface="Wingdings" panose="05000000000000000000" pitchFamily="2" charset="2"/>
              </a:rPr>
              <a:t>  </a:t>
            </a:r>
            <a:r>
              <a:rPr lang="fr-FR" dirty="0"/>
              <a:t>3 hypothèses faites sur les données : </a:t>
            </a:r>
          </a:p>
          <a:p>
            <a:pPr marL="0" lvl="0" indent="0">
              <a:buNone/>
            </a:pPr>
            <a:r>
              <a:rPr lang="fr-FR" dirty="0"/>
              <a:t>	1. Les données sont distribuées de manière uniforme sur une variété Riemannienne</a:t>
            </a:r>
          </a:p>
          <a:p>
            <a:pPr marL="0" lvl="0" indent="0">
              <a:buNone/>
            </a:pPr>
            <a:r>
              <a:rPr lang="fr-FR" dirty="0"/>
              <a:t>	2. La métrique de Riemann est localement constante (ou peut être approximée comme tel)</a:t>
            </a:r>
          </a:p>
          <a:p>
            <a:pPr marL="0" lvl="0" indent="0">
              <a:buNone/>
            </a:pPr>
            <a:r>
              <a:rPr lang="fr-FR" dirty="0"/>
              <a:t>	3. Les « points » sont localement connecté dans l’espace, il n’y a pas de « points » isolés</a:t>
            </a:r>
          </a:p>
          <a:p>
            <a:pPr marL="0" lvl="0" indent="0">
              <a:buNone/>
            </a:pPr>
            <a:endParaRPr lang="fr-FR" dirty="0"/>
          </a:p>
          <a:p>
            <a:r>
              <a:rPr lang="fr-FR" dirty="0"/>
              <a:t>Créateurs : </a:t>
            </a:r>
            <a:r>
              <a:rPr lang="fr-FR" dirty="0" err="1"/>
              <a:t>Leland</a:t>
            </a:r>
            <a:r>
              <a:rPr lang="fr-FR" dirty="0"/>
              <a:t> McInnes, John </a:t>
            </a:r>
            <a:r>
              <a:rPr lang="fr-FR" dirty="0" err="1"/>
              <a:t>Healy</a:t>
            </a:r>
            <a:r>
              <a:rPr lang="fr-FR" dirty="0"/>
              <a:t>, James </a:t>
            </a:r>
            <a:r>
              <a:rPr lang="fr-FR" dirty="0" err="1"/>
              <a:t>Meville</a:t>
            </a:r>
            <a:endParaRPr lang="fr-FR" dirty="0"/>
          </a:p>
          <a:p>
            <a:r>
              <a:rPr lang="fr-FR" dirty="0"/>
              <a:t>Mathématiques derrière la méthode : algèbre topologique, Géométrie de Riemann, « logique flou » </a:t>
            </a:r>
          </a:p>
          <a:p>
            <a:r>
              <a:rPr lang="fr-FR" dirty="0"/>
              <a:t>Représentation (simple) des données : trouvée en cherchant une projection (des données) sur un espace de faible dimension qui a une structure la plus proche possible de la structure topologique de départ.</a:t>
            </a:r>
          </a:p>
          <a:p>
            <a:endParaRPr lang="fr-FR" dirty="0"/>
          </a:p>
          <a:p>
            <a:endParaRPr lang="fr-FR" dirty="0"/>
          </a:p>
        </p:txBody>
      </p:sp>
    </p:spTree>
    <p:extLst>
      <p:ext uri="{BB962C8B-B14F-4D97-AF65-F5344CB8AC3E}">
        <p14:creationId xmlns:p14="http://schemas.microsoft.com/office/powerpoint/2010/main" val="389368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6B3FF4-244D-4945-8ED3-433A6DD80536}"/>
              </a:ext>
            </a:extLst>
          </p:cNvPr>
          <p:cNvSpPr>
            <a:spLocks noGrp="1"/>
          </p:cNvSpPr>
          <p:nvPr>
            <p:ph type="title"/>
          </p:nvPr>
        </p:nvSpPr>
        <p:spPr/>
        <p:txBody>
          <a:bodyPr/>
          <a:lstStyle/>
          <a:p>
            <a:r>
              <a:rPr lang="fr-FR" dirty="0"/>
              <a:t>Au niveau mathématique</a:t>
            </a:r>
          </a:p>
        </p:txBody>
      </p:sp>
      <p:sp>
        <p:nvSpPr>
          <p:cNvPr id="3" name="Espace réservé du contenu 2">
            <a:extLst>
              <a:ext uri="{FF2B5EF4-FFF2-40B4-BE49-F238E27FC236}">
                <a16:creationId xmlns:a16="http://schemas.microsoft.com/office/drawing/2014/main" id="{6FE95A7B-34A7-4C59-BCF1-9FEABDF58E52}"/>
              </a:ext>
            </a:extLst>
          </p:cNvPr>
          <p:cNvSpPr>
            <a:spLocks noGrp="1"/>
          </p:cNvSpPr>
          <p:nvPr>
            <p:ph idx="1"/>
          </p:nvPr>
        </p:nvSpPr>
        <p:spPr>
          <a:xfrm>
            <a:off x="1379307" y="2000175"/>
            <a:ext cx="9518496" cy="4006222"/>
          </a:xfrm>
        </p:spPr>
        <p:txBody>
          <a:bodyPr/>
          <a:lstStyle/>
          <a:p>
            <a:pPr lvl="0"/>
            <a:r>
              <a:rPr lang="fr-FR" dirty="0"/>
              <a:t>Analyse de données topologiques : Il est possible en construisant d’une certaine manière des complexes simpliciaux dans un espace topologique de les </a:t>
            </a:r>
            <a:r>
              <a:rPr lang="fr-FR" b="1" dirty="0"/>
              <a:t>reconstruire de manière combinatoire sans perdre d’information </a:t>
            </a:r>
            <a:r>
              <a:rPr lang="fr-FR" dirty="0"/>
              <a:t>(on réussit à recouvrir toute l’information importante sur la topologie de l’espace de départ). Ce qui est plus simple à manipuler (typiquement R²),</a:t>
            </a:r>
          </a:p>
          <a:p>
            <a:pPr marL="0" lvl="0" indent="0">
              <a:buNone/>
            </a:pPr>
            <a:endParaRPr lang="fr-FR" dirty="0"/>
          </a:p>
          <a:p>
            <a:pPr marL="0" lvl="0" indent="0">
              <a:buNone/>
            </a:pPr>
            <a:endParaRPr lang="fr-FR" dirty="0"/>
          </a:p>
          <a:p>
            <a:pPr lvl="0"/>
            <a:r>
              <a:rPr lang="fr-FR" dirty="0"/>
              <a:t>Hypothèse de distribution uniforme : Si les données ne sont pas uniformément distribuées sur la variété, on peut définir une métrique Riemannienne pour faire en sorte que l’hypothèse soit vérifiée, en faisant varier la notion de distance pour chaque type de données.</a:t>
            </a:r>
          </a:p>
          <a:p>
            <a:endParaRPr lang="fr-FR" dirty="0"/>
          </a:p>
        </p:txBody>
      </p:sp>
    </p:spTree>
    <p:extLst>
      <p:ext uri="{BB962C8B-B14F-4D97-AF65-F5344CB8AC3E}">
        <p14:creationId xmlns:p14="http://schemas.microsoft.com/office/powerpoint/2010/main" val="41964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CDE0D-8AD8-4190-8D5B-D82DFF9DD107}"/>
              </a:ext>
            </a:extLst>
          </p:cNvPr>
          <p:cNvSpPr>
            <a:spLocks noGrp="1"/>
          </p:cNvSpPr>
          <p:nvPr>
            <p:ph type="title"/>
          </p:nvPr>
        </p:nvSpPr>
        <p:spPr>
          <a:xfrm>
            <a:off x="1910345" y="585473"/>
            <a:ext cx="8911687" cy="1280890"/>
          </a:xfrm>
        </p:spPr>
        <p:txBody>
          <a:bodyPr/>
          <a:lstStyle/>
          <a:p>
            <a:r>
              <a:rPr lang="fr-FR" dirty="0"/>
              <a:t>Illustration</a:t>
            </a:r>
          </a:p>
        </p:txBody>
      </p:sp>
      <p:pic>
        <p:nvPicPr>
          <p:cNvPr id="4" name="Espace réservé du contenu 3">
            <a:extLst>
              <a:ext uri="{FF2B5EF4-FFF2-40B4-BE49-F238E27FC236}">
                <a16:creationId xmlns:a16="http://schemas.microsoft.com/office/drawing/2014/main" id="{91BE7ABD-1079-40D9-AF1C-54325F1DD3D3}"/>
              </a:ext>
            </a:extLst>
          </p:cNvPr>
          <p:cNvPicPr>
            <a:picLocks noGrp="1" noChangeAspect="1"/>
          </p:cNvPicPr>
          <p:nvPr>
            <p:ph idx="1"/>
          </p:nvPr>
        </p:nvPicPr>
        <p:blipFill rotWithShape="1">
          <a:blip r:embed="rId2"/>
          <a:srcRect l="24748" t="26764" r="23069" b="21165"/>
          <a:stretch/>
        </p:blipFill>
        <p:spPr bwMode="auto">
          <a:xfrm>
            <a:off x="6272192" y="2327668"/>
            <a:ext cx="5493895" cy="3083606"/>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711B3907-2C33-43B2-989D-0EB56926C9B9}"/>
              </a:ext>
            </a:extLst>
          </p:cNvPr>
          <p:cNvPicPr>
            <a:picLocks noChangeAspect="1"/>
          </p:cNvPicPr>
          <p:nvPr/>
        </p:nvPicPr>
        <p:blipFill rotWithShape="1">
          <a:blip r:embed="rId3"/>
          <a:srcRect l="25162" t="31897" r="23476" b="16028"/>
          <a:stretch/>
        </p:blipFill>
        <p:spPr bwMode="auto">
          <a:xfrm>
            <a:off x="863773" y="2327668"/>
            <a:ext cx="5408419" cy="3083606"/>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7A779CD5-11EA-4523-A087-70B42F4D236F}"/>
              </a:ext>
            </a:extLst>
          </p:cNvPr>
          <p:cNvSpPr/>
          <p:nvPr/>
        </p:nvSpPr>
        <p:spPr>
          <a:xfrm>
            <a:off x="2330459" y="6173021"/>
            <a:ext cx="8961107" cy="323165"/>
          </a:xfrm>
          <a:prstGeom prst="rect">
            <a:avLst/>
          </a:prstGeom>
        </p:spPr>
        <p:txBody>
          <a:bodyPr wrap="none">
            <a:spAutoFit/>
          </a:bodyPr>
          <a:lstStyle/>
          <a:p>
            <a:pPr>
              <a:lnSpc>
                <a:spcPts val="1800"/>
              </a:lnSpc>
              <a:spcAft>
                <a:spcPts val="1800"/>
              </a:spcAft>
            </a:pPr>
            <a:r>
              <a:rPr lang="en-GB" dirty="0">
                <a:solidFill>
                  <a:srgbClr val="404040"/>
                </a:solidFill>
                <a:latin typeface="+mj-lt"/>
                <a:ea typeface="Malgun Gothic" panose="020B0503020000020004" pitchFamily="34" charset="-127"/>
                <a:cs typeface="Calibri" panose="020F0502020204030204" pitchFamily="34" charset="0"/>
              </a:rPr>
              <a:t>Video explicative (</a:t>
            </a:r>
            <a:r>
              <a:rPr lang="en-GB" dirty="0" err="1">
                <a:solidFill>
                  <a:srgbClr val="404040"/>
                </a:solidFill>
                <a:latin typeface="+mj-lt"/>
                <a:ea typeface="Malgun Gothic" panose="020B0503020000020004" pitchFamily="34" charset="-127"/>
                <a:cs typeface="Calibri" panose="020F0502020204030204" pitchFamily="34" charset="0"/>
              </a:rPr>
              <a:t>anglais</a:t>
            </a:r>
            <a:r>
              <a:rPr lang="en-GB" dirty="0">
                <a:solidFill>
                  <a:srgbClr val="404040"/>
                </a:solidFill>
                <a:latin typeface="+mj-lt"/>
                <a:ea typeface="Malgun Gothic" panose="020B0503020000020004" pitchFamily="34" charset="-127"/>
                <a:cs typeface="Calibri" panose="020F0502020204030204" pitchFamily="34" charset="0"/>
              </a:rPr>
              <a:t>) : </a:t>
            </a:r>
            <a:r>
              <a:rPr lang="en-GB" u="sng" dirty="0">
                <a:solidFill>
                  <a:srgbClr val="000000"/>
                </a:solidFill>
                <a:latin typeface="+mj-lt"/>
                <a:ea typeface="Malgun Gothic" panose="020B0503020000020004" pitchFamily="34" charset="-127"/>
                <a:cs typeface="Calibri" panose="020F0502020204030204" pitchFamily="34" charset="0"/>
                <a:hlinkClick r:id="rId4"/>
              </a:rPr>
              <a:t>https://www.youtube.com/watch?v=nq6iPZVUxZU</a:t>
            </a:r>
            <a:endParaRPr lang="fr-FR" dirty="0">
              <a:latin typeface="+mj-lt"/>
              <a:ea typeface="Malgun Gothic" panose="020B0503020000020004" pitchFamily="34" charset="-127"/>
              <a:cs typeface="Times New Roman" panose="02020603050405020304" pitchFamily="18" charset="0"/>
            </a:endParaRPr>
          </a:p>
        </p:txBody>
      </p:sp>
      <p:sp>
        <p:nvSpPr>
          <p:cNvPr id="3" name="ZoneTexte 2"/>
          <p:cNvSpPr txBox="1"/>
          <p:nvPr/>
        </p:nvSpPr>
        <p:spPr>
          <a:xfrm>
            <a:off x="863773" y="1543197"/>
            <a:ext cx="5408419" cy="646331"/>
          </a:xfrm>
          <a:prstGeom prst="rect">
            <a:avLst/>
          </a:prstGeom>
          <a:noFill/>
        </p:spPr>
        <p:txBody>
          <a:bodyPr wrap="square" rtlCol="0">
            <a:spAutoFit/>
          </a:bodyPr>
          <a:lstStyle/>
          <a:p>
            <a:r>
              <a:rPr lang="fr-FR" dirty="0">
                <a:latin typeface="+mj-lt"/>
                <a:ea typeface="Malgun Gothic" panose="020B0503020000020004" pitchFamily="34" charset="-127"/>
                <a:cs typeface="Times New Roman" panose="02020603050405020304" pitchFamily="18" charset="0"/>
              </a:rPr>
              <a:t>Même métrique pour tous les points. Toutes les sphères sont des sphères unités.</a:t>
            </a:r>
            <a:endParaRPr lang="fr-FR" dirty="0">
              <a:latin typeface="+mj-lt"/>
            </a:endParaRPr>
          </a:p>
        </p:txBody>
      </p:sp>
      <p:sp>
        <p:nvSpPr>
          <p:cNvPr id="10" name="ZoneTexte 9"/>
          <p:cNvSpPr txBox="1"/>
          <p:nvPr/>
        </p:nvSpPr>
        <p:spPr>
          <a:xfrm>
            <a:off x="6478073" y="1404338"/>
            <a:ext cx="5288014" cy="1200329"/>
          </a:xfrm>
          <a:prstGeom prst="rect">
            <a:avLst/>
          </a:prstGeom>
          <a:noFill/>
        </p:spPr>
        <p:txBody>
          <a:bodyPr wrap="square" rtlCol="0">
            <a:spAutoFit/>
          </a:bodyPr>
          <a:lstStyle/>
          <a:p>
            <a:r>
              <a:rPr lang="fr-FR" dirty="0">
                <a:latin typeface="+mj-lt"/>
                <a:ea typeface="Malgun Gothic" panose="020B0503020000020004" pitchFamily="34" charset="-127"/>
                <a:cs typeface="Times New Roman" panose="02020603050405020304" pitchFamily="18" charset="0"/>
              </a:rPr>
              <a:t>Métriques différentes. Les sphères sont également toutes des sphères unités mais en considérant chacune sa propre métrique.</a:t>
            </a:r>
          </a:p>
          <a:p>
            <a:endParaRPr lang="fr-FR" dirty="0">
              <a:latin typeface="+mj-lt"/>
            </a:endParaRPr>
          </a:p>
        </p:txBody>
      </p:sp>
    </p:spTree>
    <p:extLst>
      <p:ext uri="{BB962C8B-B14F-4D97-AF65-F5344CB8AC3E}">
        <p14:creationId xmlns:p14="http://schemas.microsoft.com/office/powerpoint/2010/main" val="178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36E46-4BE5-4BB2-B437-A05847BD4C74}"/>
              </a:ext>
            </a:extLst>
          </p:cNvPr>
          <p:cNvSpPr>
            <a:spLocks noGrp="1"/>
          </p:cNvSpPr>
          <p:nvPr>
            <p:ph type="title"/>
          </p:nvPr>
        </p:nvSpPr>
        <p:spPr/>
        <p:txBody>
          <a:bodyPr/>
          <a:lstStyle/>
          <a:p>
            <a:r>
              <a:rPr lang="fr-FR" dirty="0"/>
              <a:t>Au niveau algorithmique</a:t>
            </a:r>
          </a:p>
        </p:txBody>
      </p:sp>
      <p:sp>
        <p:nvSpPr>
          <p:cNvPr id="3" name="Espace réservé du contenu 2">
            <a:extLst>
              <a:ext uri="{FF2B5EF4-FFF2-40B4-BE49-F238E27FC236}">
                <a16:creationId xmlns:a16="http://schemas.microsoft.com/office/drawing/2014/main" id="{252AE744-8620-47D4-835C-E1C87EDE5684}"/>
              </a:ext>
            </a:extLst>
          </p:cNvPr>
          <p:cNvSpPr>
            <a:spLocks noGrp="1"/>
          </p:cNvSpPr>
          <p:nvPr>
            <p:ph idx="1"/>
          </p:nvPr>
        </p:nvSpPr>
        <p:spPr>
          <a:xfrm>
            <a:off x="1209369" y="1730478"/>
            <a:ext cx="10531218" cy="4586239"/>
          </a:xfrm>
        </p:spPr>
        <p:txBody>
          <a:bodyPr>
            <a:noAutofit/>
          </a:bodyPr>
          <a:lstStyle/>
          <a:p>
            <a:pPr lvl="0"/>
            <a:r>
              <a:rPr lang="fr-FR" dirty="0"/>
              <a:t>Construction d’une représentation topologique floue </a:t>
            </a:r>
          </a:p>
          <a:p>
            <a:pPr lvl="1"/>
            <a:r>
              <a:rPr lang="fr-FR" dirty="0"/>
              <a:t>Utilisation de l’entropie croisé </a:t>
            </a:r>
          </a:p>
          <a:p>
            <a:pPr lvl="1"/>
            <a:endParaRPr lang="fr-FR" dirty="0"/>
          </a:p>
          <a:p>
            <a:pPr lvl="1"/>
            <a:endParaRPr lang="fr-FR" dirty="0"/>
          </a:p>
          <a:p>
            <a:pPr marL="457200" lvl="1" indent="0">
              <a:buNone/>
            </a:pPr>
            <a:endParaRPr lang="fr-FR" dirty="0"/>
          </a:p>
          <a:p>
            <a:pPr lvl="1"/>
            <a:r>
              <a:rPr lang="fr-FR" dirty="0"/>
              <a:t>RP-</a:t>
            </a:r>
            <a:r>
              <a:rPr lang="fr-FR" dirty="0" err="1"/>
              <a:t>trees</a:t>
            </a:r>
            <a:r>
              <a:rPr lang="fr-FR" dirty="0"/>
              <a:t> (Rare Pattern </a:t>
            </a:r>
            <a:r>
              <a:rPr lang="fr-FR" dirty="0" err="1"/>
              <a:t>Tree</a:t>
            </a:r>
            <a:r>
              <a:rPr lang="fr-FR" dirty="0"/>
              <a:t> Mining)</a:t>
            </a:r>
          </a:p>
          <a:p>
            <a:pPr lvl="1"/>
            <a:r>
              <a:rPr lang="fr-FR" dirty="0"/>
              <a:t>NN-</a:t>
            </a:r>
            <a:r>
              <a:rPr lang="fr-FR" dirty="0" err="1"/>
              <a:t>descent</a:t>
            </a:r>
            <a:r>
              <a:rPr lang="fr-FR" dirty="0"/>
              <a:t> (</a:t>
            </a:r>
            <a:r>
              <a:rPr lang="fr-FR" dirty="0" err="1"/>
              <a:t>Nearest</a:t>
            </a:r>
            <a:r>
              <a:rPr lang="fr-FR" dirty="0"/>
              <a:t> </a:t>
            </a:r>
            <a:r>
              <a:rPr lang="fr-FR" dirty="0" err="1"/>
              <a:t>Neighbor</a:t>
            </a:r>
            <a:r>
              <a:rPr lang="fr-FR" dirty="0"/>
              <a:t> </a:t>
            </a:r>
            <a:r>
              <a:rPr lang="fr-FR" dirty="0" err="1"/>
              <a:t>descent</a:t>
            </a:r>
            <a:r>
              <a:rPr lang="fr-FR" dirty="0"/>
              <a:t>)</a:t>
            </a:r>
          </a:p>
          <a:p>
            <a:pPr marL="457200" lvl="1" indent="0">
              <a:buNone/>
            </a:pPr>
            <a:endParaRPr lang="fr-FR" dirty="0"/>
          </a:p>
          <a:p>
            <a:r>
              <a:rPr lang="fr-FR" dirty="0"/>
              <a:t>Représentation dans un espace de faible dimension</a:t>
            </a:r>
          </a:p>
          <a:p>
            <a:pPr lvl="1"/>
            <a:r>
              <a:rPr lang="fr-FR" dirty="0"/>
              <a:t>SGD (Stochastique Gradient </a:t>
            </a:r>
            <a:r>
              <a:rPr lang="fr-FR" dirty="0" err="1"/>
              <a:t>Descent</a:t>
            </a:r>
            <a:r>
              <a:rPr lang="fr-FR" dirty="0"/>
              <a:t>)</a:t>
            </a:r>
          </a:p>
          <a:p>
            <a:pPr lvl="1"/>
            <a:r>
              <a:rPr lang="fr-FR" dirty="0" err="1"/>
              <a:t>negative</a:t>
            </a:r>
            <a:r>
              <a:rPr lang="fr-FR" dirty="0"/>
              <a:t> sampling</a:t>
            </a:r>
          </a:p>
          <a:p>
            <a:pPr marL="0" indent="0">
              <a:buNone/>
            </a:pPr>
            <a:endParaRPr lang="fr-FR" dirty="0"/>
          </a:p>
        </p:txBody>
      </p:sp>
      <p:pic>
        <p:nvPicPr>
          <p:cNvPr id="5" name="Image 4">
            <a:extLst>
              <a:ext uri="{FF2B5EF4-FFF2-40B4-BE49-F238E27FC236}">
                <a16:creationId xmlns:a16="http://schemas.microsoft.com/office/drawing/2014/main" id="{63288435-874B-403A-980D-842F75DCB207}"/>
              </a:ext>
            </a:extLst>
          </p:cNvPr>
          <p:cNvPicPr>
            <a:picLocks noChangeAspect="1"/>
          </p:cNvPicPr>
          <p:nvPr/>
        </p:nvPicPr>
        <p:blipFill>
          <a:blip r:embed="rId2"/>
          <a:stretch>
            <a:fillRect/>
          </a:stretch>
        </p:blipFill>
        <p:spPr>
          <a:xfrm>
            <a:off x="2028825" y="2487493"/>
            <a:ext cx="6515100" cy="1047750"/>
          </a:xfrm>
          <a:prstGeom prst="rect">
            <a:avLst/>
          </a:prstGeom>
        </p:spPr>
      </p:pic>
    </p:spTree>
    <p:extLst>
      <p:ext uri="{BB962C8B-B14F-4D97-AF65-F5344CB8AC3E}">
        <p14:creationId xmlns:p14="http://schemas.microsoft.com/office/powerpoint/2010/main" val="42218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88882A-4414-4AF3-9111-76F3D705D9F4}"/>
              </a:ext>
            </a:extLst>
          </p:cNvPr>
          <p:cNvSpPr>
            <a:spLocks noGrp="1"/>
          </p:cNvSpPr>
          <p:nvPr>
            <p:ph type="title"/>
          </p:nvPr>
        </p:nvSpPr>
        <p:spPr/>
        <p:txBody>
          <a:bodyPr/>
          <a:lstStyle/>
          <a:p>
            <a:r>
              <a:rPr lang="fr-FR" dirty="0"/>
              <a:t>Avantages</a:t>
            </a:r>
          </a:p>
        </p:txBody>
      </p:sp>
      <p:sp>
        <p:nvSpPr>
          <p:cNvPr id="3" name="Espace réservé du contenu 2">
            <a:extLst>
              <a:ext uri="{FF2B5EF4-FFF2-40B4-BE49-F238E27FC236}">
                <a16:creationId xmlns:a16="http://schemas.microsoft.com/office/drawing/2014/main" id="{1CB82A1F-9C5C-4205-AE84-998B50DD1958}"/>
              </a:ext>
            </a:extLst>
          </p:cNvPr>
          <p:cNvSpPr>
            <a:spLocks noGrp="1"/>
          </p:cNvSpPr>
          <p:nvPr>
            <p:ph idx="1"/>
          </p:nvPr>
        </p:nvSpPr>
        <p:spPr/>
        <p:txBody>
          <a:bodyPr/>
          <a:lstStyle/>
          <a:p>
            <a:pPr lvl="0"/>
            <a:r>
              <a:rPr lang="fr-FR" dirty="0"/>
              <a:t>Rapidité</a:t>
            </a:r>
          </a:p>
          <a:p>
            <a:pPr lvl="0"/>
            <a:endParaRPr lang="fr-FR" dirty="0"/>
          </a:p>
          <a:p>
            <a:pPr lvl="0"/>
            <a:r>
              <a:rPr lang="fr-FR" dirty="0"/>
              <a:t>Bonne capture de la structure global </a:t>
            </a:r>
          </a:p>
          <a:p>
            <a:pPr lvl="0"/>
            <a:endParaRPr lang="fr-FR" dirty="0"/>
          </a:p>
          <a:p>
            <a:pPr lvl="0"/>
            <a:r>
              <a:rPr lang="fr-FR" dirty="0"/>
              <a:t>Peut faire de la classification supervisée comme non supervisée</a:t>
            </a:r>
          </a:p>
          <a:p>
            <a:pPr lvl="0"/>
            <a:endParaRPr lang="fr-FR" dirty="0"/>
          </a:p>
          <a:p>
            <a:r>
              <a:rPr lang="fr-FR" dirty="0"/>
              <a:t>Peut prendre en charge plusieurs types de données en même temps</a:t>
            </a:r>
          </a:p>
        </p:txBody>
      </p:sp>
    </p:spTree>
    <p:extLst>
      <p:ext uri="{BB962C8B-B14F-4D97-AF65-F5344CB8AC3E}">
        <p14:creationId xmlns:p14="http://schemas.microsoft.com/office/powerpoint/2010/main" val="367142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7587A-B21D-4FBF-869E-0A8E478C2A90}"/>
              </a:ext>
            </a:extLst>
          </p:cNvPr>
          <p:cNvSpPr>
            <a:spLocks noGrp="1"/>
          </p:cNvSpPr>
          <p:nvPr>
            <p:ph type="title"/>
          </p:nvPr>
        </p:nvSpPr>
        <p:spPr/>
        <p:txBody>
          <a:bodyPr/>
          <a:lstStyle/>
          <a:p>
            <a:r>
              <a:rPr lang="fr-FR" dirty="0"/>
              <a:t>Exemple MNIST</a:t>
            </a:r>
          </a:p>
        </p:txBody>
      </p:sp>
      <p:pic>
        <p:nvPicPr>
          <p:cNvPr id="4" name="Espace réservé du contenu 3">
            <a:extLst>
              <a:ext uri="{FF2B5EF4-FFF2-40B4-BE49-F238E27FC236}">
                <a16:creationId xmlns:a16="http://schemas.microsoft.com/office/drawing/2014/main" id="{CE74926E-6B38-44CC-A146-2F98A07084A0}"/>
              </a:ext>
            </a:extLst>
          </p:cNvPr>
          <p:cNvPicPr>
            <a:picLocks noGrp="1"/>
          </p:cNvPicPr>
          <p:nvPr>
            <p:ph idx="1"/>
          </p:nvPr>
        </p:nvPicPr>
        <p:blipFill rotWithShape="1">
          <a:blip r:embed="rId2"/>
          <a:srcRect l="24327" t="16498" r="22673" b="14567"/>
          <a:stretch/>
        </p:blipFill>
        <p:spPr bwMode="auto">
          <a:xfrm>
            <a:off x="560138" y="1525148"/>
            <a:ext cx="5166736" cy="3778250"/>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F12E06E6-DE73-471F-8187-12BCD37B8A24}"/>
              </a:ext>
            </a:extLst>
          </p:cNvPr>
          <p:cNvPicPr/>
          <p:nvPr/>
        </p:nvPicPr>
        <p:blipFill rotWithShape="1">
          <a:blip r:embed="rId3"/>
          <a:srcRect l="11340" t="9532" r="39369" b="16390"/>
          <a:stretch/>
        </p:blipFill>
        <p:spPr bwMode="auto">
          <a:xfrm>
            <a:off x="6191814" y="1525148"/>
            <a:ext cx="4847857" cy="3778250"/>
          </a:xfrm>
          <a:prstGeom prst="rect">
            <a:avLst/>
          </a:prstGeom>
          <a:ln>
            <a:noFill/>
          </a:ln>
          <a:extLst>
            <a:ext uri="{53640926-AAD7-44D8-BBD7-CCE9431645EC}">
              <a14:shadowObscured xmlns:a14="http://schemas.microsoft.com/office/drawing/2010/main"/>
            </a:ext>
          </a:extLst>
        </p:spPr>
      </p:pic>
      <p:sp>
        <p:nvSpPr>
          <p:cNvPr id="8" name="Espace réservé du contenu 2">
            <a:extLst>
              <a:ext uri="{FF2B5EF4-FFF2-40B4-BE49-F238E27FC236}">
                <a16:creationId xmlns:a16="http://schemas.microsoft.com/office/drawing/2014/main" id="{BE8B6E71-1D5D-4683-B808-0396AFDE10EF}"/>
              </a:ext>
            </a:extLst>
          </p:cNvPr>
          <p:cNvSpPr txBox="1">
            <a:spLocks/>
          </p:cNvSpPr>
          <p:nvPr/>
        </p:nvSpPr>
        <p:spPr>
          <a:xfrm>
            <a:off x="1246295" y="5334271"/>
            <a:ext cx="4696835" cy="14268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b="1" dirty="0"/>
              <a:t>UMAP</a:t>
            </a:r>
          </a:p>
          <a:p>
            <a:r>
              <a:rPr lang="fr-FR" dirty="0"/>
              <a:t>Bonne séparation des groupes</a:t>
            </a:r>
          </a:p>
          <a:p>
            <a:r>
              <a:rPr lang="fr-FR" dirty="0"/>
              <a:t>Conservation de la structure globale</a:t>
            </a:r>
          </a:p>
        </p:txBody>
      </p:sp>
      <p:sp>
        <p:nvSpPr>
          <p:cNvPr id="10" name="Espace réservé du contenu 2">
            <a:extLst>
              <a:ext uri="{FF2B5EF4-FFF2-40B4-BE49-F238E27FC236}">
                <a16:creationId xmlns:a16="http://schemas.microsoft.com/office/drawing/2014/main" id="{98730C80-0000-4D02-B9D4-407E1275A960}"/>
              </a:ext>
            </a:extLst>
          </p:cNvPr>
          <p:cNvSpPr txBox="1">
            <a:spLocks/>
          </p:cNvSpPr>
          <p:nvPr/>
        </p:nvSpPr>
        <p:spPr>
          <a:xfrm>
            <a:off x="6191814" y="5431180"/>
            <a:ext cx="4696835" cy="1075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b="1" dirty="0"/>
              <a:t>T-SNE</a:t>
            </a:r>
          </a:p>
          <a:p>
            <a:r>
              <a:rPr lang="fr-FR" dirty="0"/>
              <a:t>Bonne séparation des groupes</a:t>
            </a:r>
          </a:p>
        </p:txBody>
      </p:sp>
    </p:spTree>
    <p:extLst>
      <p:ext uri="{BB962C8B-B14F-4D97-AF65-F5344CB8AC3E}">
        <p14:creationId xmlns:p14="http://schemas.microsoft.com/office/powerpoint/2010/main" val="132742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5713C-8E4D-44E0-8165-58B8B9EC4756}"/>
              </a:ext>
            </a:extLst>
          </p:cNvPr>
          <p:cNvSpPr>
            <a:spLocks noGrp="1"/>
          </p:cNvSpPr>
          <p:nvPr>
            <p:ph type="title"/>
          </p:nvPr>
        </p:nvSpPr>
        <p:spPr>
          <a:xfrm>
            <a:off x="2005781" y="638894"/>
            <a:ext cx="9174367" cy="1280890"/>
          </a:xfrm>
        </p:spPr>
        <p:txBody>
          <a:bodyPr/>
          <a:lstStyle/>
          <a:p>
            <a:r>
              <a:rPr lang="fr-FR" dirty="0"/>
              <a:t>Comparaison des algorithmes en image</a:t>
            </a:r>
          </a:p>
        </p:txBody>
      </p:sp>
      <p:pic>
        <p:nvPicPr>
          <p:cNvPr id="5" name="Espace réservé du contenu 4" descr="Une image contenant carte&#10;&#10;Description générée automatiquement">
            <a:extLst>
              <a:ext uri="{FF2B5EF4-FFF2-40B4-BE49-F238E27FC236}">
                <a16:creationId xmlns:a16="http://schemas.microsoft.com/office/drawing/2014/main" id="{A3554D0F-5583-43AE-9650-771BE2BFF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326" y="1572778"/>
            <a:ext cx="7321409" cy="4823517"/>
          </a:xfrm>
        </p:spPr>
      </p:pic>
      <p:pic>
        <p:nvPicPr>
          <p:cNvPr id="7" name="Image 6" descr="Une image contenant carte&#10;&#10;Description générée automatiquement">
            <a:extLst>
              <a:ext uri="{FF2B5EF4-FFF2-40B4-BE49-F238E27FC236}">
                <a16:creationId xmlns:a16="http://schemas.microsoft.com/office/drawing/2014/main" id="{775090F4-DF78-479A-AF3E-E79222178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13" y="1572777"/>
            <a:ext cx="3833034" cy="4823517"/>
          </a:xfrm>
          <a:prstGeom prst="rect">
            <a:avLst/>
          </a:prstGeom>
        </p:spPr>
      </p:pic>
      <p:sp>
        <p:nvSpPr>
          <p:cNvPr id="8" name="ZoneTexte 7">
            <a:extLst>
              <a:ext uri="{FF2B5EF4-FFF2-40B4-BE49-F238E27FC236}">
                <a16:creationId xmlns:a16="http://schemas.microsoft.com/office/drawing/2014/main" id="{4D6F34EA-A453-4EA6-92C1-4D157377D8D2}"/>
              </a:ext>
            </a:extLst>
          </p:cNvPr>
          <p:cNvSpPr txBox="1"/>
          <p:nvPr/>
        </p:nvSpPr>
        <p:spPr>
          <a:xfrm>
            <a:off x="4375355" y="6381956"/>
            <a:ext cx="1946787" cy="276999"/>
          </a:xfrm>
          <a:prstGeom prst="rect">
            <a:avLst/>
          </a:prstGeom>
          <a:noFill/>
        </p:spPr>
        <p:txBody>
          <a:bodyPr wrap="square" rtlCol="0">
            <a:spAutoFit/>
          </a:bodyPr>
          <a:lstStyle/>
          <a:p>
            <a:r>
              <a:rPr lang="fr-FR" sz="1200" dirty="0"/>
              <a:t>time : 3min 22s</a:t>
            </a:r>
          </a:p>
        </p:txBody>
      </p:sp>
    </p:spTree>
    <p:extLst>
      <p:ext uri="{BB962C8B-B14F-4D97-AF65-F5344CB8AC3E}">
        <p14:creationId xmlns:p14="http://schemas.microsoft.com/office/powerpoint/2010/main" val="297765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0715E-A89C-48DD-BD35-88014B8DA96D}"/>
              </a:ext>
            </a:extLst>
          </p:cNvPr>
          <p:cNvSpPr>
            <a:spLocks noGrp="1"/>
          </p:cNvSpPr>
          <p:nvPr>
            <p:ph type="title"/>
          </p:nvPr>
        </p:nvSpPr>
        <p:spPr/>
        <p:txBody>
          <a:bodyPr/>
          <a:lstStyle/>
          <a:p>
            <a:r>
              <a:rPr lang="fr-FR" dirty="0"/>
              <a:t>Explication des données</a:t>
            </a:r>
          </a:p>
        </p:txBody>
      </p:sp>
      <p:sp>
        <p:nvSpPr>
          <p:cNvPr id="3" name="Espace réservé du contenu 2">
            <a:extLst>
              <a:ext uri="{FF2B5EF4-FFF2-40B4-BE49-F238E27FC236}">
                <a16:creationId xmlns:a16="http://schemas.microsoft.com/office/drawing/2014/main" id="{EEEA9601-33D6-41C0-9137-A06F87107F71}"/>
              </a:ext>
            </a:extLst>
          </p:cNvPr>
          <p:cNvSpPr>
            <a:spLocks noGrp="1"/>
          </p:cNvSpPr>
          <p:nvPr>
            <p:ph idx="1"/>
          </p:nvPr>
        </p:nvSpPr>
        <p:spPr>
          <a:xfrm>
            <a:off x="1969779" y="2507227"/>
            <a:ext cx="8915400" cy="2819401"/>
          </a:xfrm>
        </p:spPr>
        <p:txBody>
          <a:bodyPr>
            <a:normAutofit/>
          </a:bodyPr>
          <a:lstStyle/>
          <a:p>
            <a:r>
              <a:rPr lang="fr-FR" dirty="0"/>
              <a:t>Suppression de la dernière colonne (T90) car trop peu de données (~30% manquantes)</a:t>
            </a:r>
          </a:p>
          <a:p>
            <a:endParaRPr lang="fr-FR" dirty="0"/>
          </a:p>
          <a:p>
            <a:r>
              <a:rPr lang="fr-FR" dirty="0"/>
              <a:t>Suppression des individus ne pouvant pas être modifiés (</a:t>
            </a:r>
            <a:r>
              <a:rPr lang="fr-FR" dirty="0" err="1"/>
              <a:t>NaN</a:t>
            </a:r>
            <a:r>
              <a:rPr lang="fr-FR" dirty="0"/>
              <a:t>) grâce à leur répétition</a:t>
            </a:r>
          </a:p>
          <a:p>
            <a:endParaRPr lang="fr-FR" dirty="0"/>
          </a:p>
          <a:p>
            <a:r>
              <a:rPr lang="fr-FR" dirty="0"/>
              <a:t>Moyennisation des répétitions</a:t>
            </a:r>
          </a:p>
        </p:txBody>
      </p:sp>
    </p:spTree>
    <p:extLst>
      <p:ext uri="{BB962C8B-B14F-4D97-AF65-F5344CB8AC3E}">
        <p14:creationId xmlns:p14="http://schemas.microsoft.com/office/powerpoint/2010/main" val="1846395910"/>
      </p:ext>
    </p:extLst>
  </p:cSld>
  <p:clrMapOvr>
    <a:masterClrMapping/>
  </p:clrMapOvr>
</p:sld>
</file>

<file path=ppt/theme/theme1.xml><?xml version="1.0" encoding="utf-8"?>
<a:theme xmlns:a="http://schemas.openxmlformats.org/drawingml/2006/main" name="Bri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337</TotalTime>
  <Words>591</Words>
  <Application>Microsoft Office PowerPoint</Application>
  <PresentationFormat>Grand écran</PresentationFormat>
  <Paragraphs>87</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Century Gothic</vt:lpstr>
      <vt:lpstr>Wingdings 3</vt:lpstr>
      <vt:lpstr>Brin</vt:lpstr>
      <vt:lpstr>Projet Data Visualisation</vt:lpstr>
      <vt:lpstr>Théorie UMAP : résumé</vt:lpstr>
      <vt:lpstr>Au niveau mathématique</vt:lpstr>
      <vt:lpstr>Illustration</vt:lpstr>
      <vt:lpstr>Au niveau algorithmique</vt:lpstr>
      <vt:lpstr>Avantages</vt:lpstr>
      <vt:lpstr>Exemple MNIST</vt:lpstr>
      <vt:lpstr>Comparaison des algorithmes en image</vt:lpstr>
      <vt:lpstr>Explication des données</vt:lpstr>
      <vt:lpstr>Représentation simple des données</vt:lpstr>
      <vt:lpstr>ACP : recherche d’effet de la zone</vt:lpstr>
      <vt:lpstr>UMAP (Uniform Manifold Approximation and Projection)</vt:lpstr>
      <vt:lpstr>Variation du paramètre du nombre de plus proches voisins</vt:lpstr>
      <vt:lpstr>Présentation PowerPoint</vt:lpstr>
      <vt:lpstr>Choix final des paramètres </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 Visualisation</dc:title>
  <dc:creator>cordierchiara@gmail.com</dc:creator>
  <cp:lastModifiedBy>Nolwenn David</cp:lastModifiedBy>
  <cp:revision>30</cp:revision>
  <dcterms:created xsi:type="dcterms:W3CDTF">2020-10-16T13:30:41Z</dcterms:created>
  <dcterms:modified xsi:type="dcterms:W3CDTF">2020-10-22T19:53:31Z</dcterms:modified>
</cp:coreProperties>
</file>