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74" r:id="rId6"/>
    <p:sldId id="275" r:id="rId7"/>
    <p:sldId id="276" r:id="rId8"/>
    <p:sldId id="277" r:id="rId9"/>
    <p:sldId id="273" r:id="rId10"/>
    <p:sldId id="261" r:id="rId11"/>
    <p:sldId id="262" r:id="rId12"/>
    <p:sldId id="264" r:id="rId13"/>
    <p:sldId id="265" r:id="rId14"/>
    <p:sldId id="266" r:id="rId15"/>
    <p:sldId id="267" r:id="rId16"/>
    <p:sldId id="263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D84E-E028-41A1-BECB-5655BF2E6BF6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9234C-F3D3-436B-8175-043E8166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9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1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18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5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81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8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3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5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4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1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9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1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262F-6D4F-4DC7-8418-D7BA862DDA13}" type="datetimeFigureOut">
              <a:rPr lang="fr-FR" smtClean="0"/>
              <a:t>23/10/2020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9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6iPZVUxZU" TargetMode="External"/><Relationship Id="rId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map-learn.readthedocs.io/en/latest/how_umap_work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q6iPZVUxZ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00A3E18-C8CE-4BA9-99EE-9CF81363C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fr-FR" sz="6600">
                <a:solidFill>
                  <a:schemeClr val="tx2">
                    <a:lumMod val="75000"/>
                  </a:schemeClr>
                </a:solidFill>
              </a:rPr>
              <a:t>Projet Data Visualisation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1843642B-E36B-4CC6-B15F-E8BFB07F3A92}"/>
              </a:ext>
            </a:extLst>
          </p:cNvPr>
          <p:cNvSpPr txBox="1"/>
          <p:nvPr/>
        </p:nvSpPr>
        <p:spPr>
          <a:xfrm>
            <a:off x="9523758" y="6009661"/>
            <a:ext cx="2663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Chiara CORDIER</a:t>
            </a:r>
          </a:p>
          <a:p>
            <a:pPr algn="r"/>
            <a:r>
              <a:rPr lang="fr-FR" sz="1600" dirty="0"/>
              <a:t>Nolwenn DAVID</a:t>
            </a:r>
          </a:p>
          <a:p>
            <a:pPr algn="r"/>
            <a:r>
              <a:rPr lang="fr-FR" sz="1600" dirty="0"/>
              <a:t>Philippine RENAUDIN</a:t>
            </a:r>
          </a:p>
        </p:txBody>
      </p:sp>
    </p:spTree>
    <p:extLst>
      <p:ext uri="{BB962C8B-B14F-4D97-AF65-F5344CB8AC3E}">
        <p14:creationId xmlns:p14="http://schemas.microsoft.com/office/powerpoint/2010/main" val="6932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6191B-EDEF-4368-8024-C8516E0C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112" y="624110"/>
            <a:ext cx="8911687" cy="1280890"/>
          </a:xfrm>
        </p:spPr>
        <p:txBody>
          <a:bodyPr/>
          <a:lstStyle/>
          <a:p>
            <a:r>
              <a:rPr lang="fr-FR" dirty="0"/>
              <a:t>Représentation simple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3D24D8-54A0-4AD2-A4F0-4F8A3F7136CA}"/>
              </a:ext>
            </a:extLst>
          </p:cNvPr>
          <p:cNvSpPr txBox="1"/>
          <p:nvPr/>
        </p:nvSpPr>
        <p:spPr>
          <a:xfrm>
            <a:off x="2722137" y="1535668"/>
            <a:ext cx="73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Boxplot</a:t>
            </a:r>
            <a:r>
              <a:rPr lang="fr-FR" dirty="0"/>
              <a:t> des vitesses de germination en fonction de la zone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0DE3E3-BAF2-426B-881F-8D193E9B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000250"/>
            <a:ext cx="9144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8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2E94B-CF6C-4A71-8F0D-8EDF97F6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29" y="616309"/>
            <a:ext cx="10515600" cy="1325563"/>
          </a:xfrm>
        </p:spPr>
        <p:txBody>
          <a:bodyPr/>
          <a:lstStyle/>
          <a:p>
            <a:r>
              <a:rPr lang="fr-FR" dirty="0"/>
              <a:t>ACP : recherche d’effet de la zone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569DB1-CFB2-4D16-8B9D-141F2A131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-461" r="13657" b="461"/>
          <a:stretch/>
        </p:blipFill>
        <p:spPr bwMode="auto">
          <a:xfrm>
            <a:off x="353345" y="1666260"/>
            <a:ext cx="659990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35AFAA-91FD-4359-B19B-60E333C0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312299"/>
            <a:ext cx="52387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D3C4B6-C32B-474C-80DC-EA6A2C2D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2" t="3812" r="1633" b="86295"/>
          <a:stretch/>
        </p:blipFill>
        <p:spPr>
          <a:xfrm>
            <a:off x="11493910" y="1602659"/>
            <a:ext cx="383459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DAA4E-F8A9-402D-B2C1-64A4F366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85" y="624110"/>
            <a:ext cx="9528328" cy="1280890"/>
          </a:xfrm>
        </p:spPr>
        <p:txBody>
          <a:bodyPr/>
          <a:lstStyle/>
          <a:p>
            <a:pPr algn="ctr"/>
            <a:r>
              <a:rPr lang="fr-FR" dirty="0"/>
              <a:t>UMAP (Uniform Manifold Approximation and Projection)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0D859E-A07F-4FE9-8658-673D21906FDE}"/>
              </a:ext>
            </a:extLst>
          </p:cNvPr>
          <p:cNvSpPr txBox="1"/>
          <p:nvPr/>
        </p:nvSpPr>
        <p:spPr>
          <a:xfrm>
            <a:off x="9104674" y="3429001"/>
            <a:ext cx="308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Paramètres par défaut 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 </a:t>
            </a:r>
            <a:r>
              <a:rPr lang="fr-FR" dirty="0" err="1"/>
              <a:t>ppv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Métrique euclidienne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Distance minimum 0,1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4DF08C-6467-46B9-9864-D9545F4E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" y="1899230"/>
            <a:ext cx="9193174" cy="47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0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685AB-3B29-4BAE-894F-870F63CF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309478"/>
            <a:ext cx="7659330" cy="1280890"/>
          </a:xfrm>
        </p:spPr>
        <p:txBody>
          <a:bodyPr/>
          <a:lstStyle/>
          <a:p>
            <a:pPr algn="ctr"/>
            <a:r>
              <a:rPr lang="fr-FR" dirty="0"/>
              <a:t>Variation du paramètre du nombre de plus proches voisins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F6E9F5-4D18-4ED9-98BC-139EF38B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3" y="1474839"/>
            <a:ext cx="10429536" cy="538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9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F017C25E-941B-4F4B-875F-A0BEC48264A6}"/>
              </a:ext>
            </a:extLst>
          </p:cNvPr>
          <p:cNvSpPr txBox="1">
            <a:spLocks/>
          </p:cNvSpPr>
          <p:nvPr/>
        </p:nvSpPr>
        <p:spPr>
          <a:xfrm>
            <a:off x="2654710" y="260317"/>
            <a:ext cx="765933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Variation du paramètre de la distance minimum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041325-B2D4-4C63-83A7-DCDF38C9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465006"/>
            <a:ext cx="10448586" cy="53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1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1811E-29E6-411E-B17C-E10A82DF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final des paramètres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71B24B-DC17-4A79-AA82-76341E30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0" y="1858296"/>
            <a:ext cx="9134178" cy="47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06F509-7F44-4F15-983E-747718716754}"/>
              </a:ext>
            </a:extLst>
          </p:cNvPr>
          <p:cNvSpPr txBox="1"/>
          <p:nvPr/>
        </p:nvSpPr>
        <p:spPr>
          <a:xfrm>
            <a:off x="9261998" y="3350342"/>
            <a:ext cx="308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Paramètres choisis 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 </a:t>
            </a:r>
            <a:r>
              <a:rPr lang="fr-FR" dirty="0" err="1"/>
              <a:t>ppv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Métrique euclidienne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Distance minimum 0,1</a:t>
            </a:r>
          </a:p>
        </p:txBody>
      </p:sp>
    </p:spTree>
    <p:extLst>
      <p:ext uri="{BB962C8B-B14F-4D97-AF65-F5344CB8AC3E}">
        <p14:creationId xmlns:p14="http://schemas.microsoft.com/office/powerpoint/2010/main" val="250165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78CAE8-5B1C-4489-9425-65E6601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39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A4223-DE9D-4A4B-8F5E-53F46116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058" y="942108"/>
            <a:ext cx="524911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Aucun effet dû à la zone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Avantages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plus rapide que t-SNE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respect de la structure (globale et locale)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Inconvénients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de signification des axes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ne sépare pas 2 clusters imbriqués</a:t>
            </a:r>
          </a:p>
        </p:txBody>
      </p:sp>
    </p:spTree>
    <p:extLst>
      <p:ext uri="{BB962C8B-B14F-4D97-AF65-F5344CB8AC3E}">
        <p14:creationId xmlns:p14="http://schemas.microsoft.com/office/powerpoint/2010/main" val="105837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BF830-12AF-4E07-85BC-411A6527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CA44D-DA4D-403B-87AA-745CBF40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64541"/>
            <a:ext cx="8915400" cy="3777622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https://pair-code.github.io/understanding-umap/</a:t>
            </a:r>
            <a:endParaRPr lang="fr-FR" dirty="0"/>
          </a:p>
          <a:p>
            <a:endParaRPr lang="fr-FR" dirty="0"/>
          </a:p>
          <a:p>
            <a:r>
              <a:rPr lang="en-GB" dirty="0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Video explicative (</a:t>
            </a:r>
            <a:r>
              <a:rPr lang="en-GB" dirty="0" err="1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anglais</a:t>
            </a:r>
            <a:r>
              <a:rPr lang="en-GB" dirty="0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) : </a:t>
            </a:r>
            <a:r>
              <a:rPr lang="en-GB" u="sng" dirty="0">
                <a:solidFill>
                  <a:srgbClr val="00000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  <a:hlinkClick r:id="rId3"/>
              </a:rPr>
              <a:t>https://www.youtube.com/watch?v=nq6iPZVUxZU</a:t>
            </a:r>
            <a:endParaRPr lang="fr-FR" dirty="0">
              <a:latin typeface="+mj-lt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fr-FR" dirty="0"/>
          </a:p>
          <a:p>
            <a:r>
              <a:rPr lang="fr-FR" dirty="0">
                <a:hlinkClick r:id="rId4"/>
              </a:rPr>
              <a:t>https://umap-learn.readthedocs.io/en/latest/how_umap_works.html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25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443D8-09EB-4B1B-AFDB-5E93A39D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132" y="636989"/>
            <a:ext cx="8911687" cy="1280890"/>
          </a:xfrm>
        </p:spPr>
        <p:txBody>
          <a:bodyPr/>
          <a:lstStyle/>
          <a:p>
            <a:r>
              <a:rPr lang="fr-FR" dirty="0"/>
              <a:t>Théorie UMAP : 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EA7C5-34DD-4A8B-95A4-DFBB53A6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7" y="1412243"/>
            <a:ext cx="11111445" cy="5065830"/>
          </a:xfrm>
        </p:spPr>
        <p:txBody>
          <a:bodyPr>
            <a:normAutofit fontScale="92500"/>
          </a:bodyPr>
          <a:lstStyle/>
          <a:p>
            <a:r>
              <a:rPr lang="fr-FR" dirty="0"/>
              <a:t>Créateurs : </a:t>
            </a:r>
            <a:r>
              <a:rPr lang="fr-FR" dirty="0" err="1"/>
              <a:t>Leland</a:t>
            </a:r>
            <a:r>
              <a:rPr lang="fr-FR" dirty="0"/>
              <a:t> McInnes, John </a:t>
            </a:r>
            <a:r>
              <a:rPr lang="fr-FR" dirty="0" err="1"/>
              <a:t>Healy</a:t>
            </a:r>
            <a:r>
              <a:rPr lang="fr-FR" dirty="0"/>
              <a:t>, James </a:t>
            </a:r>
            <a:r>
              <a:rPr lang="fr-FR" dirty="0" err="1"/>
              <a:t>Meville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UMAP : Uniform Manifold Approximation and Projection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/>
              <a:t>réduction de dimension </a:t>
            </a:r>
            <a:r>
              <a:rPr lang="fr-FR" dirty="0"/>
              <a:t>linéaire et non linéaire (visualisation)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b="1" dirty="0" err="1"/>
              <a:t>Neighbour</a:t>
            </a:r>
            <a:r>
              <a:rPr lang="fr-FR" b="1" dirty="0"/>
              <a:t> Graphs Techniques </a:t>
            </a:r>
            <a:r>
              <a:rPr lang="fr-FR" dirty="0"/>
              <a:t>(t-SNE)/Matrix </a:t>
            </a:r>
            <a:r>
              <a:rPr lang="fr-FR" dirty="0" err="1"/>
              <a:t>factorization</a:t>
            </a:r>
            <a:r>
              <a:rPr lang="fr-FR" dirty="0"/>
              <a:t>, pas de signification des axes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/>
              <a:t>3 hypothèses faites sur les données : </a:t>
            </a:r>
          </a:p>
          <a:p>
            <a:pPr marL="0" lvl="0" indent="0">
              <a:buNone/>
            </a:pPr>
            <a:r>
              <a:rPr lang="fr-FR" dirty="0"/>
              <a:t>	1. Les données sont </a:t>
            </a:r>
            <a:r>
              <a:rPr lang="fr-FR" b="1" dirty="0"/>
              <a:t>distribuées de manière uniforme </a:t>
            </a:r>
            <a:r>
              <a:rPr lang="fr-FR" dirty="0"/>
              <a:t>sur une variété Riemannienne</a:t>
            </a:r>
          </a:p>
          <a:p>
            <a:pPr marL="0" lvl="0" indent="0">
              <a:buNone/>
            </a:pPr>
            <a:r>
              <a:rPr lang="fr-FR" dirty="0"/>
              <a:t>	2. La métrique de Riemann est localement constante (ou peut être approximée comme tel)</a:t>
            </a:r>
          </a:p>
          <a:p>
            <a:pPr marL="0" lvl="0" indent="0">
              <a:buNone/>
            </a:pPr>
            <a:r>
              <a:rPr lang="fr-FR" dirty="0"/>
              <a:t>	3. Les « points » sont localement connectés dans l’espace, il n’y a </a:t>
            </a:r>
            <a:r>
              <a:rPr lang="fr-FR" b="1" dirty="0"/>
              <a:t>pas de « points » isolés</a:t>
            </a:r>
          </a:p>
          <a:p>
            <a:pPr marL="0" lvl="0" indent="0">
              <a:buNone/>
            </a:pPr>
            <a:endParaRPr lang="fr-FR" b="1" dirty="0"/>
          </a:p>
          <a:p>
            <a:r>
              <a:rPr lang="fr-FR" dirty="0"/>
              <a:t>Mathématiques derrière la méthode : algèbre topologique, Géométrie de Riemann, « logique floue » </a:t>
            </a:r>
          </a:p>
          <a:p>
            <a:r>
              <a:rPr lang="fr-FR" dirty="0"/>
              <a:t>Représentation (simple) des données : trouvée en cherchant une projection sur un espace de faible dimension qui a une structure la plus proche possible de la structure topologique de départ.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66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B3FF4-244D-4945-8ED3-433A6DD8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niveau mathématique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95A7B-34A7-4C59-BCF1-9FEABDF5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07" y="2000175"/>
            <a:ext cx="9518496" cy="4006222"/>
          </a:xfrm>
        </p:spPr>
        <p:txBody>
          <a:bodyPr/>
          <a:lstStyle/>
          <a:p>
            <a:pPr lvl="0"/>
            <a:r>
              <a:rPr lang="fr-FR" u="sng" dirty="0"/>
              <a:t>Analyse de données topologiques </a:t>
            </a:r>
            <a:r>
              <a:rPr lang="fr-FR" dirty="0"/>
              <a:t>: Il est possible en construisant d’une certaine manière des complexes simpliciaux dans un espace topologique de les </a:t>
            </a:r>
            <a:r>
              <a:rPr lang="fr-FR" b="1" dirty="0"/>
              <a:t>reconstruire de manière combinatoire sans perdre d’information </a:t>
            </a:r>
            <a:r>
              <a:rPr lang="fr-FR" dirty="0"/>
              <a:t>(on réussit à recouvrir toute l’information importante sur la topologie de l’espace de départ). Ce qui est plus simple à manipuler (typiquement R²)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Hypothèse de </a:t>
            </a:r>
            <a:r>
              <a:rPr lang="fr-FR" b="1" dirty="0"/>
              <a:t>distribution uniforme </a:t>
            </a:r>
            <a:r>
              <a:rPr lang="fr-FR" dirty="0"/>
              <a:t>: Si les données ne sont pas uniformément distribuées sur la variété, on peut </a:t>
            </a:r>
            <a:r>
              <a:rPr lang="fr-FR" b="1" dirty="0"/>
              <a:t>définir une métrique </a:t>
            </a:r>
            <a:r>
              <a:rPr lang="fr-FR" dirty="0"/>
              <a:t>Riemannienne pour faire en sorte que l’hypothèse soit vérifiée, en faisant varier la notion de distance pour chaque type de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CDE0D-8AD8-4190-8D5B-D82DFF9D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45" y="585473"/>
            <a:ext cx="8911687" cy="1280890"/>
          </a:xfrm>
        </p:spPr>
        <p:txBody>
          <a:bodyPr/>
          <a:lstStyle/>
          <a:p>
            <a:r>
              <a:rPr lang="fr-FR" dirty="0"/>
              <a:t>Illustration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1BE7ABD-1079-40D9-AF1C-54325F1D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48" t="26764" r="23069" b="21165"/>
          <a:stretch/>
        </p:blipFill>
        <p:spPr bwMode="auto">
          <a:xfrm>
            <a:off x="6272192" y="2327668"/>
            <a:ext cx="5493895" cy="3083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1B3907-2C33-43B2-989D-0EB56926C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62" t="31897" r="23476" b="16028"/>
          <a:stretch/>
        </p:blipFill>
        <p:spPr bwMode="auto">
          <a:xfrm>
            <a:off x="863773" y="2327668"/>
            <a:ext cx="5408419" cy="3083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79CD5-11EA-4523-A087-70B42F4D236F}"/>
              </a:ext>
            </a:extLst>
          </p:cNvPr>
          <p:cNvSpPr/>
          <p:nvPr/>
        </p:nvSpPr>
        <p:spPr>
          <a:xfrm>
            <a:off x="2164300" y="6272527"/>
            <a:ext cx="8961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  <a:spcAft>
                <a:spcPts val="1800"/>
              </a:spcAft>
            </a:pPr>
            <a:r>
              <a:rPr lang="en-GB" dirty="0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Video explicative (</a:t>
            </a:r>
            <a:r>
              <a:rPr lang="en-GB" dirty="0" err="1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anglais</a:t>
            </a:r>
            <a:r>
              <a:rPr lang="en-GB" dirty="0">
                <a:solidFill>
                  <a:srgbClr val="40404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</a:rPr>
              <a:t>) : </a:t>
            </a:r>
            <a:r>
              <a:rPr lang="en-GB" u="sng" dirty="0">
                <a:solidFill>
                  <a:srgbClr val="000000"/>
                </a:solidFill>
                <a:latin typeface="+mj-lt"/>
                <a:ea typeface="Malgun Gothic" panose="020B0503020000020004" pitchFamily="34" charset="-127"/>
                <a:cs typeface="Calibri" panose="020F0502020204030204" pitchFamily="34" charset="0"/>
                <a:hlinkClick r:id="rId4"/>
              </a:rPr>
              <a:t>https://www.youtube.com/watch?v=nq6iPZVUxZU</a:t>
            </a:r>
            <a:endParaRPr lang="fr-FR" dirty="0">
              <a:latin typeface="+mj-lt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63773" y="1543197"/>
            <a:ext cx="54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  <a:ea typeface="Malgun Gothic" panose="020B0503020000020004" pitchFamily="34" charset="-127"/>
                <a:cs typeface="Times New Roman" panose="02020603050405020304" pitchFamily="18" charset="0"/>
              </a:rPr>
              <a:t>Même métrique pour tous les points. Toutes les sphères sont des sphères unités.</a:t>
            </a:r>
            <a:endParaRPr lang="fr-FR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78073" y="1371747"/>
            <a:ext cx="528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  <a:ea typeface="Malgun Gothic" panose="020B0503020000020004" pitchFamily="34" charset="-127"/>
                <a:cs typeface="Times New Roman" panose="02020603050405020304" pitchFamily="18" charset="0"/>
              </a:rPr>
              <a:t>Métriques différentes. Les sphères sont également toutes des sphères unités mais en considérant chacune sa propre métrique.</a:t>
            </a:r>
          </a:p>
          <a:p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450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6E46-4BE5-4BB2-B437-A05847BD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niveau algorithmique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AE744-8620-47D4-835C-E1C87EDE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9" y="1730478"/>
            <a:ext cx="10531218" cy="4586239"/>
          </a:xfrm>
        </p:spPr>
        <p:txBody>
          <a:bodyPr>
            <a:noAutofit/>
          </a:bodyPr>
          <a:lstStyle/>
          <a:p>
            <a:pPr lvl="0"/>
            <a:r>
              <a:rPr lang="fr-FR" dirty="0"/>
              <a:t>Construction d’une représentation topologique floue </a:t>
            </a:r>
          </a:p>
          <a:p>
            <a:pPr lvl="1"/>
            <a:r>
              <a:rPr lang="fr-FR" dirty="0"/>
              <a:t>Utilisation de l’entropie croisée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RP-</a:t>
            </a:r>
            <a:r>
              <a:rPr lang="fr-FR" dirty="0" err="1"/>
              <a:t>trees</a:t>
            </a:r>
            <a:r>
              <a:rPr lang="fr-FR" dirty="0"/>
              <a:t> (Rare Pattern </a:t>
            </a:r>
            <a:r>
              <a:rPr lang="fr-FR" dirty="0" err="1"/>
              <a:t>Tree</a:t>
            </a:r>
            <a:r>
              <a:rPr lang="fr-FR" dirty="0"/>
              <a:t> Mining)</a:t>
            </a:r>
          </a:p>
          <a:p>
            <a:pPr lvl="1"/>
            <a:r>
              <a:rPr lang="fr-FR" dirty="0"/>
              <a:t>NN-</a:t>
            </a:r>
            <a:r>
              <a:rPr lang="fr-FR" dirty="0" err="1"/>
              <a:t>descent</a:t>
            </a:r>
            <a:r>
              <a:rPr lang="fr-FR" dirty="0"/>
              <a:t> (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</a:t>
            </a:r>
            <a:r>
              <a:rPr lang="fr-FR" dirty="0"/>
              <a:t> </a:t>
            </a:r>
            <a:r>
              <a:rPr lang="fr-FR" dirty="0" err="1"/>
              <a:t>descent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Représentation dans un espace de faible dimension</a:t>
            </a:r>
          </a:p>
          <a:p>
            <a:pPr lvl="1"/>
            <a:r>
              <a:rPr lang="fr-FR" dirty="0"/>
              <a:t>SGD (Stochastique Gradient </a:t>
            </a:r>
            <a:r>
              <a:rPr lang="fr-FR" dirty="0" err="1"/>
              <a:t>Descent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Negative</a:t>
            </a:r>
            <a:r>
              <a:rPr lang="fr-FR" dirty="0"/>
              <a:t> sampling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288435-874B-403A-980D-842F75DC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487493"/>
            <a:ext cx="65151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8882A-4414-4AF3-9111-76F3D70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82A1F-9C5C-4205-AE84-998B50DD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/>
          <a:lstStyle/>
          <a:p>
            <a:pPr lvl="0"/>
            <a:r>
              <a:rPr lang="fr-FR" dirty="0"/>
              <a:t>Rapidité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Bonne capture de la structure globale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Peut faire de la classification supervisée comme non supervisée</a:t>
            </a:r>
          </a:p>
          <a:p>
            <a:pPr lvl="0"/>
            <a:endParaRPr lang="fr-FR" dirty="0"/>
          </a:p>
          <a:p>
            <a:r>
              <a:rPr lang="fr-FR" dirty="0"/>
              <a:t>Peut prendre en charge plusieurs types de données en même temps</a:t>
            </a:r>
          </a:p>
        </p:txBody>
      </p:sp>
    </p:spTree>
    <p:extLst>
      <p:ext uri="{BB962C8B-B14F-4D97-AF65-F5344CB8AC3E}">
        <p14:creationId xmlns:p14="http://schemas.microsoft.com/office/powerpoint/2010/main" val="367142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7587A-B21D-4FBF-869E-0A8E478C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MNIST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E74926E-6B38-44CC-A146-2F98A0708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32" t="20336" r="22673" b="16846"/>
          <a:stretch/>
        </p:blipFill>
        <p:spPr bwMode="auto">
          <a:xfrm>
            <a:off x="874201" y="1435510"/>
            <a:ext cx="5478570" cy="374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2E06E6-DE73-471F-8187-12BCD37B8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1" t="16978" r="51243" b="17194"/>
          <a:stretch/>
        </p:blipFill>
        <p:spPr bwMode="auto">
          <a:xfrm>
            <a:off x="6729779" y="1356853"/>
            <a:ext cx="4052072" cy="3826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E8B6E71-1D5D-4683-B808-0396AFDE10EF}"/>
              </a:ext>
            </a:extLst>
          </p:cNvPr>
          <p:cNvSpPr txBox="1">
            <a:spLocks/>
          </p:cNvSpPr>
          <p:nvPr/>
        </p:nvSpPr>
        <p:spPr>
          <a:xfrm>
            <a:off x="1147973" y="5276480"/>
            <a:ext cx="4696835" cy="142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UMAP</a:t>
            </a:r>
          </a:p>
          <a:p>
            <a:r>
              <a:rPr lang="fr-FR" dirty="0"/>
              <a:t>Bonne séparation des groupes</a:t>
            </a:r>
          </a:p>
          <a:p>
            <a:r>
              <a:rPr lang="fr-FR" dirty="0"/>
              <a:t>Conservation de la structure globale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8730C80-0000-4D02-B9D4-407E1275A960}"/>
              </a:ext>
            </a:extLst>
          </p:cNvPr>
          <p:cNvSpPr txBox="1">
            <a:spLocks/>
          </p:cNvSpPr>
          <p:nvPr/>
        </p:nvSpPr>
        <p:spPr>
          <a:xfrm>
            <a:off x="6807777" y="5334271"/>
            <a:ext cx="4696835" cy="107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T-SNE</a:t>
            </a:r>
          </a:p>
          <a:p>
            <a:r>
              <a:rPr lang="fr-FR" dirty="0"/>
              <a:t>Bonne séparation des groupes</a:t>
            </a:r>
          </a:p>
        </p:txBody>
      </p:sp>
    </p:spTree>
    <p:extLst>
      <p:ext uri="{BB962C8B-B14F-4D97-AF65-F5344CB8AC3E}">
        <p14:creationId xmlns:p14="http://schemas.microsoft.com/office/powerpoint/2010/main" val="14649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5713C-8E4D-44E0-8165-58B8B9E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81" y="638894"/>
            <a:ext cx="9174367" cy="1280890"/>
          </a:xfrm>
        </p:spPr>
        <p:txBody>
          <a:bodyPr/>
          <a:lstStyle/>
          <a:p>
            <a:r>
              <a:rPr lang="fr-FR" dirty="0"/>
              <a:t>Comparaison des algorithmes en image</a:t>
            </a:r>
          </a:p>
        </p:txBody>
      </p:sp>
      <p:pic>
        <p:nvPicPr>
          <p:cNvPr id="5" name="Espace réservé du contenu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A3554D0F-5583-43AE-9650-771BE2BFF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6" y="1572778"/>
            <a:ext cx="7321409" cy="4823517"/>
          </a:xfr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775090F4-DF78-479A-AF3E-E7922217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13" y="1572777"/>
            <a:ext cx="3833034" cy="48235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D6F34EA-A453-4EA6-92C1-4D157377D8D2}"/>
              </a:ext>
            </a:extLst>
          </p:cNvPr>
          <p:cNvSpPr txBox="1"/>
          <p:nvPr/>
        </p:nvSpPr>
        <p:spPr>
          <a:xfrm>
            <a:off x="4375355" y="6381956"/>
            <a:ext cx="1946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time : 3min 22s</a:t>
            </a:r>
          </a:p>
        </p:txBody>
      </p:sp>
    </p:spTree>
    <p:extLst>
      <p:ext uri="{BB962C8B-B14F-4D97-AF65-F5344CB8AC3E}">
        <p14:creationId xmlns:p14="http://schemas.microsoft.com/office/powerpoint/2010/main" val="110000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0715E-A89C-48DD-BD35-88014B8D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A9601-33D6-41C0-9137-A06F8710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693839"/>
            <a:ext cx="8153935" cy="2819401"/>
          </a:xfrm>
        </p:spPr>
        <p:txBody>
          <a:bodyPr>
            <a:normAutofit/>
          </a:bodyPr>
          <a:lstStyle/>
          <a:p>
            <a:r>
              <a:rPr lang="fr-FR" dirty="0"/>
              <a:t>Suppression de la dernière colonne (T90) car trop peu de données (~30% manquantes)</a:t>
            </a:r>
          </a:p>
          <a:p>
            <a:endParaRPr lang="fr-FR" dirty="0"/>
          </a:p>
          <a:p>
            <a:r>
              <a:rPr lang="fr-FR" dirty="0"/>
              <a:t>Suppression des individus ne pouvant pas être modifiés (NaN) grâce à leur(s) répétition(s)</a:t>
            </a:r>
          </a:p>
          <a:p>
            <a:endParaRPr lang="fr-FR" dirty="0"/>
          </a:p>
          <a:p>
            <a:r>
              <a:rPr lang="fr-FR" dirty="0"/>
              <a:t>Moyennisation des répétitions</a:t>
            </a:r>
          </a:p>
        </p:txBody>
      </p:sp>
    </p:spTree>
    <p:extLst>
      <p:ext uri="{BB962C8B-B14F-4D97-AF65-F5344CB8AC3E}">
        <p14:creationId xmlns:p14="http://schemas.microsoft.com/office/powerpoint/2010/main" val="184639591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621</Words>
  <Application>Microsoft Office PowerPoint</Application>
  <PresentationFormat>Grand écran</PresentationFormat>
  <Paragraphs>94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Brin</vt:lpstr>
      <vt:lpstr>Projet Data Visualisation</vt:lpstr>
      <vt:lpstr>Théorie UMAP : résumé</vt:lpstr>
      <vt:lpstr>Au niveau mathématique</vt:lpstr>
      <vt:lpstr>Illustration</vt:lpstr>
      <vt:lpstr>Au niveau algorithmique</vt:lpstr>
      <vt:lpstr>Avantages</vt:lpstr>
      <vt:lpstr>Exemple MNIST</vt:lpstr>
      <vt:lpstr>Comparaison des algorithmes en image</vt:lpstr>
      <vt:lpstr>Explication des données</vt:lpstr>
      <vt:lpstr>Représentation simple des données</vt:lpstr>
      <vt:lpstr>ACP : recherche d’effet de la zone</vt:lpstr>
      <vt:lpstr>UMAP (Uniform Manifold Approximation and Projection)</vt:lpstr>
      <vt:lpstr>Variation du paramètre du nombre de plus proches voisins</vt:lpstr>
      <vt:lpstr>Présentation PowerPoint</vt:lpstr>
      <vt:lpstr>Choix final des paramètres 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Visualisation</dc:title>
  <dc:creator>cordierchiara@gmail.com</dc:creator>
  <cp:lastModifiedBy>cordierchiara@gmail.com</cp:lastModifiedBy>
  <cp:revision>25</cp:revision>
  <dcterms:created xsi:type="dcterms:W3CDTF">2020-10-16T13:30:41Z</dcterms:created>
  <dcterms:modified xsi:type="dcterms:W3CDTF">2020-10-23T09:24:41Z</dcterms:modified>
</cp:coreProperties>
</file>