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69" r:id="rId5"/>
    <p:sldId id="270" r:id="rId6"/>
    <p:sldId id="268" r:id="rId7"/>
    <p:sldId id="272" r:id="rId8"/>
    <p:sldId id="273" r:id="rId9"/>
    <p:sldId id="261" r:id="rId10"/>
    <p:sldId id="262" r:id="rId11"/>
    <p:sldId id="264" r:id="rId12"/>
    <p:sldId id="265" r:id="rId13"/>
    <p:sldId id="266" r:id="rId14"/>
    <p:sldId id="267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9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81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6186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058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4814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787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648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30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85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24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2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76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7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81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09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262F-6D4F-4DC7-8418-D7BA862DDA13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11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9262F-6D4F-4DC7-8418-D7BA862DDA13}" type="datetimeFigureOut">
              <a:rPr lang="fr-FR" smtClean="0"/>
              <a:t>22/10/2020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23D4993-E37A-425F-8D5F-9F49DCCB7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91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nq6iPZVUxZ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6">
            <a:extLst>
              <a:ext uri="{FF2B5EF4-FFF2-40B4-BE49-F238E27FC236}">
                <a16:creationId xmlns="" xmlns:a16="http://schemas.microsoft.com/office/drawing/2014/main" id="{57ABABA7-0420-4200-9B65-1C1967CE93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8">
            <a:extLst>
              <a:ext uri="{FF2B5EF4-FFF2-40B4-BE49-F238E27FC236}">
                <a16:creationId xmlns="" xmlns:a16="http://schemas.microsoft.com/office/drawing/2014/main" id="{A317EBE3-FF86-4DA1-BC9A-331F7F2144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7A03E380-9CD1-4ABA-A763-9F9D252B89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2" name="Freeform 11">
              <a:extLst>
                <a:ext uri="{FF2B5EF4-FFF2-40B4-BE49-F238E27FC236}">
                  <a16:creationId xmlns="" xmlns:a16="http://schemas.microsoft.com/office/drawing/2014/main" id="{66E01B84-4C2B-4DE5-90C8-9C4001A75B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="" xmlns:a16="http://schemas.microsoft.com/office/drawing/2014/main" id="{64CE5A7A-D5C5-4FE5-860C-0B5748FDEE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="" xmlns:a16="http://schemas.microsoft.com/office/drawing/2014/main" id="{016A7D2A-6EEA-47B8-A763-7D82E41B3CE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="" xmlns:a16="http://schemas.microsoft.com/office/drawing/2014/main" id="{E758F6E7-6DEC-48D0-ACB1-E5E26B13E6C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="" xmlns:a16="http://schemas.microsoft.com/office/drawing/2014/main" id="{B56657FF-C027-42E7-859B-902929B6FA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="" xmlns:a16="http://schemas.microsoft.com/office/drawing/2014/main" id="{79047F2A-5978-46C6-B3A2-54AAC2136B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="" xmlns:a16="http://schemas.microsoft.com/office/drawing/2014/main" id="{F3BE8FD1-0A72-4640-AC7A-2E057273F87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="" xmlns:a16="http://schemas.microsoft.com/office/drawing/2014/main" id="{752FC782-A372-4D11-B20D-958955E564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="" xmlns:a16="http://schemas.microsoft.com/office/drawing/2014/main" id="{AA00B2F1-BEE2-444A-8249-C8E3212CA1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E7F5747E-514B-4CF7-B6B0-DAD71490978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931614BB-1593-40ED-8113-2BD1187055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2">
              <a:extLst>
                <a:ext uri="{FF2B5EF4-FFF2-40B4-BE49-F238E27FC236}">
                  <a16:creationId xmlns="" xmlns:a16="http://schemas.microsoft.com/office/drawing/2014/main" id="{2691871F-F15C-4E19-BC9C-78E5748D74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100A3E18-C8CE-4BA9-99EE-9CF81363C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fr-FR" sz="6600">
                <a:solidFill>
                  <a:schemeClr val="tx2">
                    <a:lumMod val="75000"/>
                  </a:schemeClr>
                </a:solidFill>
              </a:rPr>
              <a:t>Projet Data Visualisation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34D43EC1-35FA-4FC3-8526-F655CEB09D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21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A62E94B-CF6C-4A71-8F0D-8EDF97F6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929" y="616309"/>
            <a:ext cx="10515600" cy="1325563"/>
          </a:xfrm>
        </p:spPr>
        <p:txBody>
          <a:bodyPr/>
          <a:lstStyle/>
          <a:p>
            <a:r>
              <a:rPr lang="fr-FR" dirty="0"/>
              <a:t>ACP : recherche d’effet de la zone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D6569DB1-CFB2-4D16-8B9D-141F2A1319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6" t="-461" r="13657" b="461"/>
          <a:stretch/>
        </p:blipFill>
        <p:spPr bwMode="auto">
          <a:xfrm>
            <a:off x="353345" y="1666260"/>
            <a:ext cx="6599905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="" xmlns:a16="http://schemas.microsoft.com/office/drawing/2014/main" id="{0035AFAA-91FD-4359-B19B-60E333C01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1312299"/>
            <a:ext cx="5238750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="" xmlns:a16="http://schemas.microsoft.com/office/drawing/2014/main" id="{4BD3C4B6-C32B-474C-80DC-EA6A2C2D11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2" t="3812" r="1633" b="86295"/>
          <a:stretch/>
        </p:blipFill>
        <p:spPr>
          <a:xfrm>
            <a:off x="11493910" y="1602659"/>
            <a:ext cx="383459" cy="67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10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55DAA4E-F8A9-402D-B2C1-64A4F366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285" y="624110"/>
            <a:ext cx="9528328" cy="1280890"/>
          </a:xfrm>
        </p:spPr>
        <p:txBody>
          <a:bodyPr/>
          <a:lstStyle/>
          <a:p>
            <a:pPr algn="ctr"/>
            <a:r>
              <a:rPr lang="fr-FR" dirty="0"/>
              <a:t>UMAP (Uniform Manifold Approximation and Projection)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5D0D859E-A07F-4FE9-8658-673D21906FDE}"/>
              </a:ext>
            </a:extLst>
          </p:cNvPr>
          <p:cNvSpPr txBox="1"/>
          <p:nvPr/>
        </p:nvSpPr>
        <p:spPr>
          <a:xfrm>
            <a:off x="9104674" y="3429001"/>
            <a:ext cx="3087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Paramètres par défaut :</a:t>
            </a:r>
          </a:p>
          <a:p>
            <a:endParaRPr lang="fr-FR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15 </a:t>
            </a:r>
            <a:r>
              <a:rPr lang="fr-FR" dirty="0" err="1"/>
              <a:t>ppv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Métrique euclidienne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Distance minimum 0,1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284DF08C-6467-46B9-9864-D9545F4EC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" y="1899230"/>
            <a:ext cx="9193174" cy="474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309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0C685AB-3B29-4BAE-894F-870F63CFD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710" y="309478"/>
            <a:ext cx="7659330" cy="1280890"/>
          </a:xfrm>
        </p:spPr>
        <p:txBody>
          <a:bodyPr/>
          <a:lstStyle/>
          <a:p>
            <a:pPr algn="ctr"/>
            <a:r>
              <a:rPr lang="fr-FR" dirty="0"/>
              <a:t>Variation du paramètre du nombre de plus proches voisins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41F6E9F5-4D18-4ED9-98BC-139EF38BF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353" y="1474839"/>
            <a:ext cx="10429536" cy="538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798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="" xmlns:a16="http://schemas.microsoft.com/office/drawing/2014/main" id="{F017C25E-941B-4F4B-875F-A0BEC48264A6}"/>
              </a:ext>
            </a:extLst>
          </p:cNvPr>
          <p:cNvSpPr txBox="1">
            <a:spLocks/>
          </p:cNvSpPr>
          <p:nvPr/>
        </p:nvSpPr>
        <p:spPr>
          <a:xfrm>
            <a:off x="2654710" y="260317"/>
            <a:ext cx="765933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dirty="0"/>
              <a:t>Variation du paramètre de la distance minimum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BA041325-B2D4-4C63-83A7-DCDF38C91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1465006"/>
            <a:ext cx="10448586" cy="539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017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FE1811E-29E6-411E-B17C-E10A82DF4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final des paramètres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="" xmlns:a16="http://schemas.microsoft.com/office/drawing/2014/main" id="{E271B24B-DC17-4A79-AA82-76341E30E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0" y="1858296"/>
            <a:ext cx="9134178" cy="47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C006F509-7F44-4F15-983E-747718716754}"/>
              </a:ext>
            </a:extLst>
          </p:cNvPr>
          <p:cNvSpPr txBox="1"/>
          <p:nvPr/>
        </p:nvSpPr>
        <p:spPr>
          <a:xfrm>
            <a:off x="9261998" y="3350342"/>
            <a:ext cx="3087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Paramètres choisis :</a:t>
            </a:r>
          </a:p>
          <a:p>
            <a:endParaRPr lang="fr-FR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5 </a:t>
            </a:r>
            <a:r>
              <a:rPr lang="fr-FR" dirty="0" err="1"/>
              <a:t>ppv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Métrique euclidienne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Distance minimum 0,1</a:t>
            </a:r>
          </a:p>
        </p:txBody>
      </p:sp>
    </p:spTree>
    <p:extLst>
      <p:ext uri="{BB962C8B-B14F-4D97-AF65-F5344CB8AC3E}">
        <p14:creationId xmlns:p14="http://schemas.microsoft.com/office/powerpoint/2010/main" val="2501658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="" xmlns:a16="http://schemas.microsoft.com/office/drawing/2014/main" id="{CD306B45-25EE-434D-ABA9-A27B79320C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CA78CAE8-5B1C-4489-9425-65E6601B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chemeClr val="tx2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0A42F85E-4939-431E-8B4A-EC07C8E0AB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27EBB3F9-D6F7-4F6A-8843-9FEBA15E49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39">
            <a:extLst>
              <a:ext uri="{FF2B5EF4-FFF2-40B4-BE49-F238E27FC236}">
                <a16:creationId xmlns="" xmlns:a16="http://schemas.microsoft.com/office/drawing/2014/main" id="{5D2B17EF-74EB-4C33-B2E2-8E727B2E7D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54" name="Freeform 11">
              <a:extLst>
                <a:ext uri="{FF2B5EF4-FFF2-40B4-BE49-F238E27FC236}">
                  <a16:creationId xmlns="" xmlns:a16="http://schemas.microsoft.com/office/drawing/2014/main" id="{0A5F1F8A-3206-4B86-883F-65E98BB6E4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2">
              <a:extLst>
                <a:ext uri="{FF2B5EF4-FFF2-40B4-BE49-F238E27FC236}">
                  <a16:creationId xmlns="" xmlns:a16="http://schemas.microsoft.com/office/drawing/2014/main" id="{6935F8C7-CC88-4243-9786-F3CDBF04A0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3">
              <a:extLst>
                <a:ext uri="{FF2B5EF4-FFF2-40B4-BE49-F238E27FC236}">
                  <a16:creationId xmlns="" xmlns:a16="http://schemas.microsoft.com/office/drawing/2014/main" id="{9AF7BAD9-71B3-40D8-A089-EFF7FE67BD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4">
              <a:extLst>
                <a:ext uri="{FF2B5EF4-FFF2-40B4-BE49-F238E27FC236}">
                  <a16:creationId xmlns="" xmlns:a16="http://schemas.microsoft.com/office/drawing/2014/main" id="{6467094F-AEF0-4D3B-BB76-8B3C1F08B93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5">
              <a:extLst>
                <a:ext uri="{FF2B5EF4-FFF2-40B4-BE49-F238E27FC236}">
                  <a16:creationId xmlns="" xmlns:a16="http://schemas.microsoft.com/office/drawing/2014/main" id="{36F56AF9-DEF1-44E7-BF42-6AAC1AA9D1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16">
              <a:extLst>
                <a:ext uri="{FF2B5EF4-FFF2-40B4-BE49-F238E27FC236}">
                  <a16:creationId xmlns="" xmlns:a16="http://schemas.microsoft.com/office/drawing/2014/main" id="{A43EBE71-20BA-4A40-A513-516678089D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7">
              <a:extLst>
                <a:ext uri="{FF2B5EF4-FFF2-40B4-BE49-F238E27FC236}">
                  <a16:creationId xmlns="" xmlns:a16="http://schemas.microsoft.com/office/drawing/2014/main" id="{1DB39648-7B38-4D0B-93C5-048EC4A45C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8">
              <a:extLst>
                <a:ext uri="{FF2B5EF4-FFF2-40B4-BE49-F238E27FC236}">
                  <a16:creationId xmlns="" xmlns:a16="http://schemas.microsoft.com/office/drawing/2014/main" id="{8DD2661F-DE5F-45EA-B30B-7C658963883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9">
              <a:extLst>
                <a:ext uri="{FF2B5EF4-FFF2-40B4-BE49-F238E27FC236}">
                  <a16:creationId xmlns="" xmlns:a16="http://schemas.microsoft.com/office/drawing/2014/main" id="{ABF0A0E5-E68E-4183-A913-228692FD85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20">
              <a:extLst>
                <a:ext uri="{FF2B5EF4-FFF2-40B4-BE49-F238E27FC236}">
                  <a16:creationId xmlns="" xmlns:a16="http://schemas.microsoft.com/office/drawing/2014/main" id="{615D8F55-8ACD-4EFE-A832-06E785479E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1">
              <a:extLst>
                <a:ext uri="{FF2B5EF4-FFF2-40B4-BE49-F238E27FC236}">
                  <a16:creationId xmlns="" xmlns:a16="http://schemas.microsoft.com/office/drawing/2014/main" id="{0FDF4201-8CEC-474B-A6B1-88039B70416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2">
              <a:extLst>
                <a:ext uri="{FF2B5EF4-FFF2-40B4-BE49-F238E27FC236}">
                  <a16:creationId xmlns="" xmlns:a16="http://schemas.microsoft.com/office/drawing/2014/main" id="{0F60AEA4-B25F-417E-93FC-59686DFBE5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D1EA4223-DE9D-4A4B-8F5E-53F46116B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058" y="942108"/>
            <a:ext cx="5015051" cy="49691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Aucun effet dû à la zone n’est observé, que ce soit avec l’ACP ou UMAP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Récent ?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Créateurs ?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Avantages ?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37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CE443D8-09EB-4B1B-AFDB-5E93A39D4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132" y="636989"/>
            <a:ext cx="8911687" cy="1280890"/>
          </a:xfrm>
        </p:spPr>
        <p:txBody>
          <a:bodyPr/>
          <a:lstStyle/>
          <a:p>
            <a:r>
              <a:rPr lang="fr-FR" dirty="0"/>
              <a:t>Théorie </a:t>
            </a:r>
            <a:r>
              <a:rPr lang="fr-FR" dirty="0" smtClean="0"/>
              <a:t>UMAP : résumé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DCEA7C5-34DD-4A8B-95A4-DFBB53A69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89" y="1412243"/>
            <a:ext cx="11033174" cy="5065830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Créateurs : </a:t>
            </a:r>
            <a:r>
              <a:rPr lang="fr-FR" dirty="0" err="1" smtClean="0"/>
              <a:t>Leland</a:t>
            </a:r>
            <a:r>
              <a:rPr lang="fr-FR" dirty="0" smtClean="0"/>
              <a:t> McInnes, John </a:t>
            </a:r>
            <a:r>
              <a:rPr lang="fr-FR" dirty="0" err="1" smtClean="0"/>
              <a:t>Healy</a:t>
            </a:r>
            <a:r>
              <a:rPr lang="fr-FR" dirty="0" smtClean="0"/>
              <a:t>, James </a:t>
            </a:r>
            <a:r>
              <a:rPr lang="fr-FR" dirty="0" err="1" smtClean="0"/>
              <a:t>Meville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UMAP </a:t>
            </a:r>
            <a:r>
              <a:rPr lang="fr-FR" dirty="0" smtClean="0"/>
              <a:t>: Uniform </a:t>
            </a:r>
            <a:r>
              <a:rPr lang="fr-FR" dirty="0"/>
              <a:t>Manifold Approximation and </a:t>
            </a:r>
            <a:r>
              <a:rPr lang="fr-FR" dirty="0" smtClean="0"/>
              <a:t>Projection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b="1" dirty="0" smtClean="0"/>
              <a:t>réduction </a:t>
            </a:r>
            <a:r>
              <a:rPr lang="fr-FR" b="1" dirty="0"/>
              <a:t>de </a:t>
            </a:r>
            <a:r>
              <a:rPr lang="fr-FR" b="1" dirty="0" smtClean="0"/>
              <a:t>dimension </a:t>
            </a:r>
            <a:r>
              <a:rPr lang="fr-FR" dirty="0" smtClean="0"/>
              <a:t>linéaire et non </a:t>
            </a:r>
            <a:r>
              <a:rPr lang="fr-FR" dirty="0" smtClean="0"/>
              <a:t>linéaire (visualisation)</a:t>
            </a:r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  </a:t>
            </a:r>
            <a:r>
              <a:rPr lang="fr-FR" b="1" dirty="0" err="1" smtClean="0"/>
              <a:t>Neighbour</a:t>
            </a:r>
            <a:r>
              <a:rPr lang="fr-FR" b="1" dirty="0" smtClean="0"/>
              <a:t> </a:t>
            </a:r>
            <a:r>
              <a:rPr lang="fr-FR" b="1" dirty="0"/>
              <a:t>Graphs </a:t>
            </a:r>
            <a:r>
              <a:rPr lang="fr-FR" b="1" dirty="0" smtClean="0"/>
              <a:t>Techniques </a:t>
            </a:r>
            <a:r>
              <a:rPr lang="fr-FR" dirty="0"/>
              <a:t>(t-SNE</a:t>
            </a:r>
            <a:r>
              <a:rPr lang="fr-FR" dirty="0" smtClean="0"/>
              <a:t>)/Matrix </a:t>
            </a:r>
            <a:r>
              <a:rPr lang="fr-FR" dirty="0" err="1" smtClean="0"/>
              <a:t>factorization</a:t>
            </a:r>
            <a:r>
              <a:rPr lang="fr-FR" dirty="0" smtClean="0"/>
              <a:t>, pas de signification des axes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  </a:t>
            </a:r>
            <a:r>
              <a:rPr lang="fr-FR" dirty="0" smtClean="0"/>
              <a:t>3 </a:t>
            </a:r>
            <a:r>
              <a:rPr lang="fr-FR" dirty="0"/>
              <a:t>hypothèses faites sur les données : </a:t>
            </a:r>
          </a:p>
          <a:p>
            <a:pPr marL="0" lvl="0" indent="0">
              <a:buNone/>
            </a:pPr>
            <a:r>
              <a:rPr lang="fr-FR" dirty="0"/>
              <a:t>	</a:t>
            </a:r>
            <a:r>
              <a:rPr lang="fr-FR" dirty="0" smtClean="0"/>
              <a:t>1. Les </a:t>
            </a:r>
            <a:r>
              <a:rPr lang="fr-FR" dirty="0"/>
              <a:t>données sont </a:t>
            </a:r>
            <a:r>
              <a:rPr lang="fr-FR" b="1" dirty="0"/>
              <a:t>distribuées de manière uniforme </a:t>
            </a:r>
            <a:r>
              <a:rPr lang="fr-FR" dirty="0"/>
              <a:t>sur une variété Riemannienne</a:t>
            </a:r>
          </a:p>
          <a:p>
            <a:pPr marL="0" lvl="0" indent="0">
              <a:buNone/>
            </a:pPr>
            <a:r>
              <a:rPr lang="fr-FR" dirty="0"/>
              <a:t>	</a:t>
            </a:r>
            <a:r>
              <a:rPr lang="fr-FR" dirty="0" smtClean="0"/>
              <a:t>2. La </a:t>
            </a:r>
            <a:r>
              <a:rPr lang="fr-FR" dirty="0"/>
              <a:t>métrique de Riemann est localement constante (ou peut être approximée comme tel)</a:t>
            </a:r>
          </a:p>
          <a:p>
            <a:pPr marL="0" lvl="0" indent="0">
              <a:buNone/>
            </a:pPr>
            <a:r>
              <a:rPr lang="fr-FR" dirty="0" smtClean="0"/>
              <a:t>	3. Les </a:t>
            </a:r>
            <a:r>
              <a:rPr lang="fr-FR" dirty="0"/>
              <a:t>« points » sont localement connecté dans l’espace, il n’y a </a:t>
            </a:r>
            <a:r>
              <a:rPr lang="fr-FR" b="1" dirty="0"/>
              <a:t>pas de « points » </a:t>
            </a:r>
            <a:r>
              <a:rPr lang="fr-FR" b="1" dirty="0" smtClean="0"/>
              <a:t>isolés</a:t>
            </a:r>
          </a:p>
          <a:p>
            <a:pPr marL="0" lvl="0" indent="0">
              <a:buNone/>
            </a:pPr>
            <a:endParaRPr lang="fr-FR" b="1" dirty="0" smtClean="0"/>
          </a:p>
          <a:p>
            <a:r>
              <a:rPr lang="fr-FR" dirty="0" smtClean="0"/>
              <a:t>Mathématiques </a:t>
            </a:r>
            <a:r>
              <a:rPr lang="fr-FR" dirty="0" smtClean="0"/>
              <a:t>derrière la méthode : algèbre topologique, Géométrie de Riemann, « logique flou » </a:t>
            </a:r>
          </a:p>
          <a:p>
            <a:r>
              <a:rPr lang="fr-FR" dirty="0" smtClean="0"/>
              <a:t>Représentation </a:t>
            </a:r>
            <a:r>
              <a:rPr lang="fr-FR" dirty="0"/>
              <a:t>(simple) des </a:t>
            </a:r>
            <a:r>
              <a:rPr lang="fr-FR" dirty="0" smtClean="0"/>
              <a:t>données : trouvée </a:t>
            </a:r>
            <a:r>
              <a:rPr lang="fr-FR" dirty="0"/>
              <a:t>en cherchant une </a:t>
            </a:r>
            <a:r>
              <a:rPr lang="fr-FR" dirty="0" smtClean="0"/>
              <a:t>projection sur </a:t>
            </a:r>
            <a:r>
              <a:rPr lang="fr-FR" dirty="0"/>
              <a:t>un espace de faible dimension qui a une structure la plus proche possible de la structure topologique de départ.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368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06B3FF4-244D-4945-8ED3-433A6DD8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 niveau mathématique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6FE95A7B-34A7-4C59-BCF1-9FEABDF58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307" y="2000175"/>
            <a:ext cx="9518496" cy="4006222"/>
          </a:xfrm>
        </p:spPr>
        <p:txBody>
          <a:bodyPr/>
          <a:lstStyle/>
          <a:p>
            <a:pPr lvl="0"/>
            <a:r>
              <a:rPr lang="fr-FR" u="sng" dirty="0"/>
              <a:t>Analyse de données topologiques </a:t>
            </a:r>
            <a:r>
              <a:rPr lang="fr-FR" dirty="0"/>
              <a:t>: Il est possible en construisant d’une certaine manière des </a:t>
            </a:r>
            <a:r>
              <a:rPr lang="fr-FR" dirty="0" smtClean="0"/>
              <a:t>complexes </a:t>
            </a:r>
            <a:r>
              <a:rPr lang="fr-FR" dirty="0"/>
              <a:t>simpliciaux dans un espace topologique de les </a:t>
            </a:r>
            <a:r>
              <a:rPr lang="fr-FR" b="1" dirty="0"/>
              <a:t>reconstruire de manière combinatoire sans perdre </a:t>
            </a:r>
            <a:r>
              <a:rPr lang="fr-FR" b="1" dirty="0" smtClean="0"/>
              <a:t>d’information </a:t>
            </a:r>
            <a:r>
              <a:rPr lang="fr-FR" dirty="0" smtClean="0"/>
              <a:t>(on </a:t>
            </a:r>
            <a:r>
              <a:rPr lang="fr-FR" dirty="0"/>
              <a:t>réussit à recouvrir toute l’information importante sur la topologie de l’espace de </a:t>
            </a:r>
            <a:r>
              <a:rPr lang="fr-FR" dirty="0" smtClean="0"/>
              <a:t>départ). </a:t>
            </a:r>
            <a:r>
              <a:rPr lang="fr-FR" dirty="0"/>
              <a:t>Ce qui est plus simple à </a:t>
            </a:r>
            <a:r>
              <a:rPr lang="fr-FR" dirty="0" smtClean="0"/>
              <a:t>manipuler</a:t>
            </a:r>
            <a:r>
              <a:rPr lang="fr-FR" dirty="0"/>
              <a:t> </a:t>
            </a:r>
            <a:r>
              <a:rPr lang="fr-FR" dirty="0" smtClean="0"/>
              <a:t>(typiquement R²</a:t>
            </a:r>
            <a:r>
              <a:rPr lang="fr-FR" dirty="0" smtClean="0"/>
              <a:t>)</a:t>
            </a:r>
            <a:endParaRPr lang="fr-FR" dirty="0" smtClean="0"/>
          </a:p>
          <a:p>
            <a:pPr marL="0" lvl="0" indent="0">
              <a:buNone/>
            </a:pPr>
            <a:endParaRPr lang="fr-FR" dirty="0" smtClean="0"/>
          </a:p>
          <a:p>
            <a:pPr marL="0" lvl="0" indent="0">
              <a:buNone/>
            </a:pPr>
            <a:endParaRPr lang="fr-FR" dirty="0"/>
          </a:p>
          <a:p>
            <a:pPr lvl="0"/>
            <a:r>
              <a:rPr lang="fr-FR" dirty="0"/>
              <a:t>Hypothèse de </a:t>
            </a:r>
            <a:r>
              <a:rPr lang="fr-FR" b="1" dirty="0"/>
              <a:t>distribution uniforme </a:t>
            </a:r>
            <a:r>
              <a:rPr lang="fr-FR" dirty="0"/>
              <a:t>: Si les données ne sont pas uniformément distribuées sur la variété, on peut </a:t>
            </a:r>
            <a:r>
              <a:rPr lang="fr-FR" b="1" dirty="0"/>
              <a:t>définir une métrique </a:t>
            </a:r>
            <a:r>
              <a:rPr lang="fr-FR" dirty="0"/>
              <a:t>Riemannienne pour faire en sorte que l’hypothèse soit vérifiée, en faisant varier la notion de distance pour chaque type de données.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6430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ACCDE0D-8AD8-4190-8D5B-D82DFF9DD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345" y="585473"/>
            <a:ext cx="8911687" cy="1280890"/>
          </a:xfrm>
        </p:spPr>
        <p:txBody>
          <a:bodyPr/>
          <a:lstStyle/>
          <a:p>
            <a:r>
              <a:rPr lang="fr-FR" dirty="0" smtClean="0"/>
              <a:t>Illustration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="" xmlns:a16="http://schemas.microsoft.com/office/drawing/2014/main" id="{91BE7ABD-1079-40D9-AF1C-54325F1DD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748" t="26764" r="23069" b="21165"/>
          <a:stretch/>
        </p:blipFill>
        <p:spPr bwMode="auto">
          <a:xfrm>
            <a:off x="6272192" y="2327668"/>
            <a:ext cx="5493895" cy="30836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711B3907-2C33-43B2-989D-0EB56926C9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62" t="31897" r="23476" b="16028"/>
          <a:stretch/>
        </p:blipFill>
        <p:spPr bwMode="auto">
          <a:xfrm>
            <a:off x="863773" y="2327668"/>
            <a:ext cx="5408419" cy="30836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A779CD5-11EA-4523-A087-70B42F4D236F}"/>
              </a:ext>
            </a:extLst>
          </p:cNvPr>
          <p:cNvSpPr/>
          <p:nvPr/>
        </p:nvSpPr>
        <p:spPr>
          <a:xfrm>
            <a:off x="2592925" y="6233890"/>
            <a:ext cx="745710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  <a:spcAft>
                <a:spcPts val="1800"/>
              </a:spcAft>
            </a:pPr>
            <a:r>
              <a:rPr lang="en-GB" dirty="0">
                <a:solidFill>
                  <a:srgbClr val="404040"/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Video </a:t>
            </a:r>
            <a:r>
              <a:rPr lang="en-GB" dirty="0" smtClean="0">
                <a:solidFill>
                  <a:srgbClr val="404040"/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explicative (</a:t>
            </a:r>
            <a:r>
              <a:rPr lang="en-GB" dirty="0" err="1" smtClean="0">
                <a:solidFill>
                  <a:srgbClr val="404040"/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anglais</a:t>
            </a:r>
            <a:r>
              <a:rPr lang="en-GB" dirty="0" smtClean="0">
                <a:solidFill>
                  <a:srgbClr val="404040"/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) : </a:t>
            </a:r>
            <a:r>
              <a:rPr lang="en-GB" u="sng" dirty="0" smtClean="0">
                <a:solidFill>
                  <a:srgbClr val="000000"/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  <a:hlinkClick r:id="rId4"/>
              </a:rPr>
              <a:t>https</a:t>
            </a:r>
            <a:r>
              <a:rPr lang="en-GB" u="sng" dirty="0">
                <a:solidFill>
                  <a:srgbClr val="000000"/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Calibri" panose="020F0502020204030204" pitchFamily="34" charset="0"/>
                <a:hlinkClick r:id="rId4"/>
              </a:rPr>
              <a:t>://www.youtube.com/watch?v=nq6iPZVUxZU</a:t>
            </a:r>
            <a:endParaRPr lang="fr-FR" dirty="0"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863773" y="1543197"/>
            <a:ext cx="5408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Même métrique pour </a:t>
            </a:r>
            <a:r>
              <a:rPr lang="fr-FR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tous les points. Toutes les sphères sont des sphères unités.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478073" y="1543197"/>
            <a:ext cx="5288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Métriques </a:t>
            </a:r>
            <a:r>
              <a:rPr lang="fr-FR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différentes. Les sphères sont également toutes des sphères unités mais en considérant chacune sa propre métrique.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DA36E46-4BE5-4BB2-B437-A05847BD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 niveau algorithmique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252AE744-8620-47D4-835C-E1C87EDE5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369" y="1730478"/>
            <a:ext cx="10531218" cy="4151248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fr-FR" dirty="0"/>
              <a:t>Quand on connait la dimension de l’espace sur lequel on projette les données (typiquement R² ou R3), on ne connait alors plus la bonne distance des voisions les plus proches. On a alors besoin de faire appel à l’entropie croisée pour déterminer les hyper paramètres. (Principe de l’entropie croisée : le premier terme permet de récupérer la structure locale des données (classes/groupes), le deuxième terme permet de récupérer la structure globale des données (écart entre les différentes classes/groupes)). Concrètement cela est implémenté à l’aide des RP-</a:t>
            </a:r>
            <a:r>
              <a:rPr lang="fr-FR" dirty="0" err="1"/>
              <a:t>trees</a:t>
            </a:r>
            <a:r>
              <a:rPr lang="fr-FR" dirty="0"/>
              <a:t> (Rare Pattern </a:t>
            </a:r>
            <a:r>
              <a:rPr lang="fr-FR" dirty="0" err="1"/>
              <a:t>Tree</a:t>
            </a:r>
            <a:r>
              <a:rPr lang="fr-FR" dirty="0"/>
              <a:t> Mining) et NN-</a:t>
            </a:r>
            <a:r>
              <a:rPr lang="fr-FR" dirty="0" err="1"/>
              <a:t>descent</a:t>
            </a:r>
            <a:r>
              <a:rPr lang="fr-FR" dirty="0"/>
              <a:t> (</a:t>
            </a:r>
            <a:r>
              <a:rPr lang="fr-FR" dirty="0" err="1"/>
              <a:t>Nearest</a:t>
            </a:r>
            <a:r>
              <a:rPr lang="fr-FR" dirty="0"/>
              <a:t> </a:t>
            </a:r>
            <a:r>
              <a:rPr lang="fr-FR" dirty="0" err="1"/>
              <a:t>Neighbor</a:t>
            </a:r>
            <a:r>
              <a:rPr lang="fr-FR" dirty="0"/>
              <a:t> </a:t>
            </a:r>
            <a:r>
              <a:rPr lang="fr-FR" dirty="0" err="1"/>
              <a:t>descent</a:t>
            </a:r>
            <a:r>
              <a:rPr lang="fr-FR" dirty="0"/>
              <a:t>).</a:t>
            </a:r>
          </a:p>
          <a:p>
            <a:pPr lvl="0"/>
            <a:r>
              <a:rPr lang="fr-FR" dirty="0"/>
              <a:t>La rapidité de l’algorithme est assurée par SGD (Stochastique Gradient </a:t>
            </a:r>
            <a:r>
              <a:rPr lang="fr-FR" dirty="0" err="1"/>
              <a:t>Descent</a:t>
            </a:r>
            <a:r>
              <a:rPr lang="fr-FR" dirty="0"/>
              <a:t>) + </a:t>
            </a:r>
            <a:r>
              <a:rPr lang="fr-FR" dirty="0" err="1"/>
              <a:t>negative</a:t>
            </a:r>
            <a:r>
              <a:rPr lang="fr-FR" dirty="0"/>
              <a:t> sampling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GB" sz="2800" dirty="0" err="1"/>
              <a:t>Avantages</a:t>
            </a:r>
            <a:endParaRPr lang="fr-FR" dirty="0"/>
          </a:p>
          <a:p>
            <a:pPr lvl="0"/>
            <a:r>
              <a:rPr lang="fr-FR" dirty="0"/>
              <a:t>Algorithme bien plus rapide que la t-SNE (écart de plus en plus grand avec la taille des données)</a:t>
            </a:r>
          </a:p>
          <a:p>
            <a:pPr lvl="0"/>
            <a:r>
              <a:rPr lang="fr-FR" dirty="0"/>
              <a:t>Peut prendre en charge plusieurs types de données en même temps, chacune ayant des métriques différentes.</a:t>
            </a:r>
          </a:p>
          <a:p>
            <a:pPr lvl="0"/>
            <a:r>
              <a:rPr lang="fr-FR" dirty="0"/>
              <a:t>Peut faire de la classification supervisée comme non supervisée.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189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D17587A-B21D-4FBF-869E-0A8E478C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MNIST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="" xmlns:a16="http://schemas.microsoft.com/office/drawing/2014/main" id="{CE74926E-6B38-44CC-A146-2F98A07084A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24327" t="16498" r="22673" b="14567"/>
          <a:stretch/>
        </p:blipFill>
        <p:spPr bwMode="auto">
          <a:xfrm>
            <a:off x="560138" y="1799304"/>
            <a:ext cx="5166736" cy="37782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F12E06E6-DE73-471F-8187-12BCD37B8A24}"/>
              </a:ext>
            </a:extLst>
          </p:cNvPr>
          <p:cNvPicPr/>
          <p:nvPr/>
        </p:nvPicPr>
        <p:blipFill rotWithShape="1">
          <a:blip r:embed="rId3"/>
          <a:srcRect l="11340" t="9532" r="39369" b="16390"/>
          <a:stretch/>
        </p:blipFill>
        <p:spPr bwMode="auto">
          <a:xfrm>
            <a:off x="6065949" y="1799304"/>
            <a:ext cx="4847857" cy="37782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5EBDEB2-3317-43AA-9B44-7458578D6676}"/>
              </a:ext>
            </a:extLst>
          </p:cNvPr>
          <p:cNvSpPr/>
          <p:nvPr/>
        </p:nvSpPr>
        <p:spPr>
          <a:xfrm>
            <a:off x="1483801" y="5772225"/>
            <a:ext cx="1070819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fr-FR" sz="1500" dirty="0">
                <a:ea typeface="Malgun Gothic" panose="020B0503020000020004" pitchFamily="34" charset="-127"/>
                <a:cs typeface="Times New Roman" panose="02020603050405020304" pitchFamily="18" charset="0"/>
              </a:rPr>
              <a:t>On voit que les 2 techniques on réussies à séparer les groupes de manière distincte mais la technique UMAP également réussi à capter la structure des globales des données en rapprochant dans l’espace les bottes et les baskets par exemple, en les éloignant les T-shirts. (Données : fashion MNIST, graphiques extraits de la vidéo)</a:t>
            </a:r>
          </a:p>
        </p:txBody>
      </p:sp>
    </p:spTree>
    <p:extLst>
      <p:ext uri="{BB962C8B-B14F-4D97-AF65-F5344CB8AC3E}">
        <p14:creationId xmlns:p14="http://schemas.microsoft.com/office/powerpoint/2010/main" val="1327421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AB5713C-8E4D-44E0-8165-58B8B9EC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781" y="638894"/>
            <a:ext cx="9174367" cy="1280890"/>
          </a:xfrm>
        </p:spPr>
        <p:txBody>
          <a:bodyPr/>
          <a:lstStyle/>
          <a:p>
            <a:r>
              <a:rPr lang="fr-FR" dirty="0"/>
              <a:t>Comparaison des algorithmes en image</a:t>
            </a:r>
          </a:p>
        </p:txBody>
      </p:sp>
      <p:pic>
        <p:nvPicPr>
          <p:cNvPr id="5" name="Espace réservé du contenu 4" descr="Une image contenant carte&#10;&#10;Description générée automatiquement">
            <a:extLst>
              <a:ext uri="{FF2B5EF4-FFF2-40B4-BE49-F238E27FC236}">
                <a16:creationId xmlns="" xmlns:a16="http://schemas.microsoft.com/office/drawing/2014/main" id="{A3554D0F-5583-43AE-9650-771BE2BFF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26" y="1572778"/>
            <a:ext cx="7321409" cy="4823517"/>
          </a:xfrm>
        </p:spPr>
      </p:pic>
      <p:pic>
        <p:nvPicPr>
          <p:cNvPr id="7" name="Image 6" descr="Une image contenant carte&#10;&#10;Description générée automatiquement">
            <a:extLst>
              <a:ext uri="{FF2B5EF4-FFF2-40B4-BE49-F238E27FC236}">
                <a16:creationId xmlns="" xmlns:a16="http://schemas.microsoft.com/office/drawing/2014/main" id="{775090F4-DF78-479A-AF3E-E79222178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13" y="1572777"/>
            <a:ext cx="3833034" cy="482351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4D6F34EA-A453-4EA6-92C1-4D157377D8D2}"/>
              </a:ext>
            </a:extLst>
          </p:cNvPr>
          <p:cNvSpPr txBox="1"/>
          <p:nvPr/>
        </p:nvSpPr>
        <p:spPr>
          <a:xfrm>
            <a:off x="4375355" y="6381956"/>
            <a:ext cx="1946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time : 3min 22s</a:t>
            </a:r>
          </a:p>
        </p:txBody>
      </p:sp>
    </p:spTree>
    <p:extLst>
      <p:ext uri="{BB962C8B-B14F-4D97-AF65-F5344CB8AC3E}">
        <p14:creationId xmlns:p14="http://schemas.microsoft.com/office/powerpoint/2010/main" val="297765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920715E-A89C-48DD-BD35-88014B8D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EEA9601-33D6-41C0-9137-A06F87107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779" y="2507227"/>
            <a:ext cx="8915400" cy="2819401"/>
          </a:xfrm>
        </p:spPr>
        <p:txBody>
          <a:bodyPr>
            <a:normAutofit/>
          </a:bodyPr>
          <a:lstStyle/>
          <a:p>
            <a:r>
              <a:rPr lang="fr-FR" dirty="0"/>
              <a:t>Suppression de la dernière colonne (T90) car trop peu de données (~30% manquantes)</a:t>
            </a:r>
          </a:p>
          <a:p>
            <a:endParaRPr lang="fr-FR" dirty="0"/>
          </a:p>
          <a:p>
            <a:r>
              <a:rPr lang="fr-FR" dirty="0"/>
              <a:t>Suppression des individus ne pouvant pas être modifiés </a:t>
            </a:r>
            <a:r>
              <a:rPr lang="fr-FR" dirty="0" smtClean="0"/>
              <a:t>(</a:t>
            </a:r>
            <a:r>
              <a:rPr lang="fr-FR" dirty="0" err="1" smtClean="0"/>
              <a:t>NaN</a:t>
            </a:r>
            <a:r>
              <a:rPr lang="fr-FR" dirty="0" smtClean="0"/>
              <a:t>) grâce </a:t>
            </a:r>
            <a:r>
              <a:rPr lang="fr-FR" dirty="0"/>
              <a:t>à leur répétition</a:t>
            </a:r>
          </a:p>
          <a:p>
            <a:endParaRPr lang="fr-FR" dirty="0"/>
          </a:p>
          <a:p>
            <a:r>
              <a:rPr lang="fr-FR" dirty="0"/>
              <a:t>Moyennisation des répétitions</a:t>
            </a:r>
          </a:p>
        </p:txBody>
      </p:sp>
    </p:spTree>
    <p:extLst>
      <p:ext uri="{BB962C8B-B14F-4D97-AF65-F5344CB8AC3E}">
        <p14:creationId xmlns:p14="http://schemas.microsoft.com/office/powerpoint/2010/main" val="1846395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2A6191B-EDEF-4368-8024-C8516E0C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112" y="624110"/>
            <a:ext cx="8911687" cy="1280890"/>
          </a:xfrm>
        </p:spPr>
        <p:txBody>
          <a:bodyPr/>
          <a:lstStyle/>
          <a:p>
            <a:r>
              <a:rPr lang="fr-FR" dirty="0"/>
              <a:t>Représentation simple des données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E63D24D8-54A0-4AD2-A4F0-4F8A3F7136CA}"/>
              </a:ext>
            </a:extLst>
          </p:cNvPr>
          <p:cNvSpPr txBox="1"/>
          <p:nvPr/>
        </p:nvSpPr>
        <p:spPr>
          <a:xfrm>
            <a:off x="2722137" y="1535668"/>
            <a:ext cx="737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Boxplot</a:t>
            </a:r>
            <a:r>
              <a:rPr lang="fr-FR" dirty="0"/>
              <a:t> des vitesses de germination en fonction de la zone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FA0DE3E3-BAF2-426B-881F-8D193E9B5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2000250"/>
            <a:ext cx="914400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98638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457</Words>
  <Application>Microsoft Office PowerPoint</Application>
  <PresentationFormat>Grand écran</PresentationFormat>
  <Paragraphs>67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Malgun Gothic</vt:lpstr>
      <vt:lpstr>Arial</vt:lpstr>
      <vt:lpstr>Calibri</vt:lpstr>
      <vt:lpstr>Century Gothic</vt:lpstr>
      <vt:lpstr>Times New Roman</vt:lpstr>
      <vt:lpstr>Wingdings</vt:lpstr>
      <vt:lpstr>Wingdings 3</vt:lpstr>
      <vt:lpstr>Brin</vt:lpstr>
      <vt:lpstr>Projet Data Visualisation</vt:lpstr>
      <vt:lpstr>Théorie UMAP : résumé</vt:lpstr>
      <vt:lpstr>Au niveau mathématique</vt:lpstr>
      <vt:lpstr>Illustration</vt:lpstr>
      <vt:lpstr>Au niveau algorithmique</vt:lpstr>
      <vt:lpstr>Exemple MNIST</vt:lpstr>
      <vt:lpstr>Comparaison des algorithmes en image</vt:lpstr>
      <vt:lpstr>Explication des données</vt:lpstr>
      <vt:lpstr>Représentation simple des données</vt:lpstr>
      <vt:lpstr>ACP : recherche d’effet de la zone</vt:lpstr>
      <vt:lpstr>UMAP (Uniform Manifold Approximation and Projection)</vt:lpstr>
      <vt:lpstr>Variation du paramètre du nombre de plus proches voisins</vt:lpstr>
      <vt:lpstr>Présentation PowerPoint</vt:lpstr>
      <vt:lpstr>Choix final des paramètres 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Data Visualisation</dc:title>
  <dc:creator>cordierchiara@gmail.com</dc:creator>
  <cp:lastModifiedBy>Compte Microsoft</cp:lastModifiedBy>
  <cp:revision>23</cp:revision>
  <dcterms:created xsi:type="dcterms:W3CDTF">2020-10-16T13:30:41Z</dcterms:created>
  <dcterms:modified xsi:type="dcterms:W3CDTF">2020-10-22T17:14:04Z</dcterms:modified>
</cp:coreProperties>
</file>