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57" r:id="rId3"/>
    <p:sldId id="258" r:id="rId4"/>
    <p:sldId id="33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333" r:id="rId27"/>
    <p:sldId id="334" r:id="rId28"/>
    <p:sldId id="281" r:id="rId29"/>
    <p:sldId id="282" r:id="rId30"/>
    <p:sldId id="288" r:id="rId31"/>
    <p:sldId id="287" r:id="rId32"/>
    <p:sldId id="283" r:id="rId33"/>
    <p:sldId id="289" r:id="rId34"/>
    <p:sldId id="284" r:id="rId35"/>
    <p:sldId id="285"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35" r:id="rId49"/>
    <p:sldId id="302" r:id="rId50"/>
    <p:sldId id="305" r:id="rId51"/>
    <p:sldId id="303"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5" r:id="rId69"/>
    <p:sldId id="322" r:id="rId70"/>
    <p:sldId id="323" r:id="rId71"/>
    <p:sldId id="336" r:id="rId72"/>
    <p:sldId id="324" r:id="rId73"/>
    <p:sldId id="326" r:id="rId74"/>
    <p:sldId id="327" r:id="rId75"/>
    <p:sldId id="328" r:id="rId76"/>
    <p:sldId id="329" r:id="rId77"/>
    <p:sldId id="330" r:id="rId78"/>
    <p:sldId id="331" r:id="rId79"/>
    <p:sldId id="33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55" autoAdjust="0"/>
  </p:normalViewPr>
  <p:slideViewPr>
    <p:cSldViewPr snapToGrid="0">
      <p:cViewPr varScale="1">
        <p:scale>
          <a:sx n="60" d="100"/>
          <a:sy n="60"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786C3-68B3-4AF9-A708-7F02C56D06CA}"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EA9CF-F08F-442B-9E0E-234058A25DF9}" type="slidenum">
              <a:rPr lang="en-US" smtClean="0"/>
              <a:t>‹#›</a:t>
            </a:fld>
            <a:endParaRPr lang="en-US"/>
          </a:p>
        </p:txBody>
      </p:sp>
    </p:spTree>
    <p:extLst>
      <p:ext uri="{BB962C8B-B14F-4D97-AF65-F5344CB8AC3E}">
        <p14:creationId xmlns:p14="http://schemas.microsoft.com/office/powerpoint/2010/main" val="12621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rc scripts (run command scripts)</a:t>
            </a:r>
          </a:p>
        </p:txBody>
      </p:sp>
      <p:sp>
        <p:nvSpPr>
          <p:cNvPr id="4" name="Slide Number Placeholder 3"/>
          <p:cNvSpPr>
            <a:spLocks noGrp="1"/>
          </p:cNvSpPr>
          <p:nvPr>
            <p:ph type="sldNum" sz="quarter" idx="5"/>
          </p:nvPr>
        </p:nvSpPr>
        <p:spPr/>
        <p:txBody>
          <a:bodyPr/>
          <a:lstStyle/>
          <a:p>
            <a:fld id="{FFBEA9CF-F08F-442B-9E0E-234058A25DF9}" type="slidenum">
              <a:rPr lang="en-US" smtClean="0"/>
              <a:t>11</a:t>
            </a:fld>
            <a:endParaRPr lang="en-US"/>
          </a:p>
        </p:txBody>
      </p:sp>
    </p:spTree>
    <p:extLst>
      <p:ext uri="{BB962C8B-B14F-4D97-AF65-F5344CB8AC3E}">
        <p14:creationId xmlns:p14="http://schemas.microsoft.com/office/powerpoint/2010/main" val="430428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ps</a:t>
            </a:r>
          </a:p>
        </p:txBody>
      </p:sp>
      <p:sp>
        <p:nvSpPr>
          <p:cNvPr id="4" name="Slide Number Placeholder 3"/>
          <p:cNvSpPr>
            <a:spLocks noGrp="1"/>
          </p:cNvSpPr>
          <p:nvPr>
            <p:ph type="sldNum" sz="quarter" idx="10"/>
          </p:nvPr>
        </p:nvSpPr>
        <p:spPr/>
        <p:txBody>
          <a:bodyPr/>
          <a:lstStyle/>
          <a:p>
            <a:fld id="{FFBEA9CF-F08F-442B-9E0E-234058A25DF9}" type="slidenum">
              <a:rPr lang="en-US" smtClean="0"/>
              <a:t>67</a:t>
            </a:fld>
            <a:endParaRPr lang="en-US"/>
          </a:p>
        </p:txBody>
      </p:sp>
    </p:spTree>
    <p:extLst>
      <p:ext uri="{BB962C8B-B14F-4D97-AF65-F5344CB8AC3E}">
        <p14:creationId xmlns:p14="http://schemas.microsoft.com/office/powerpoint/2010/main" val="665124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BEA9CF-F08F-442B-9E0E-234058A25DF9}" type="slidenum">
              <a:rPr lang="en-US" smtClean="0"/>
              <a:t>73</a:t>
            </a:fld>
            <a:endParaRPr lang="en-US"/>
          </a:p>
        </p:txBody>
      </p:sp>
    </p:spTree>
    <p:extLst>
      <p:ext uri="{BB962C8B-B14F-4D97-AF65-F5344CB8AC3E}">
        <p14:creationId xmlns:p14="http://schemas.microsoft.com/office/powerpoint/2010/main" val="54495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BEA9CF-F08F-442B-9E0E-234058A25DF9}" type="slidenum">
              <a:rPr lang="en-US" smtClean="0"/>
              <a:t>17</a:t>
            </a:fld>
            <a:endParaRPr lang="en-US"/>
          </a:p>
        </p:txBody>
      </p:sp>
    </p:spTree>
    <p:extLst>
      <p:ext uri="{BB962C8B-B14F-4D97-AF65-F5344CB8AC3E}">
        <p14:creationId xmlns:p14="http://schemas.microsoft.com/office/powerpoint/2010/main" val="305672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Chú</a:t>
            </a:r>
            <a:r>
              <a:rPr lang="en-US" baseline="0"/>
              <a:t> ý thêm tùy chọn –m để tạo thư mục người dùng có cùng tên với tên người dùng trong thư mục home</a:t>
            </a:r>
            <a:endParaRPr lang="en-US"/>
          </a:p>
        </p:txBody>
      </p:sp>
      <p:sp>
        <p:nvSpPr>
          <p:cNvPr id="4" name="Slide Number Placeholder 3"/>
          <p:cNvSpPr>
            <a:spLocks noGrp="1"/>
          </p:cNvSpPr>
          <p:nvPr>
            <p:ph type="sldNum" sz="quarter" idx="10"/>
          </p:nvPr>
        </p:nvSpPr>
        <p:spPr/>
        <p:txBody>
          <a:bodyPr/>
          <a:lstStyle/>
          <a:p>
            <a:fld id="{FFBEA9CF-F08F-442B-9E0E-234058A25DF9}" type="slidenum">
              <a:rPr lang="en-US" smtClean="0"/>
              <a:t>29</a:t>
            </a:fld>
            <a:endParaRPr lang="en-US"/>
          </a:p>
        </p:txBody>
      </p:sp>
    </p:spTree>
    <p:extLst>
      <p:ext uri="{BB962C8B-B14F-4D97-AF65-F5344CB8AC3E}">
        <p14:creationId xmlns:p14="http://schemas.microsoft.com/office/powerpoint/2010/main" val="75720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BEA9CF-F08F-442B-9E0E-234058A25DF9}" type="slidenum">
              <a:rPr lang="en-US" smtClean="0"/>
              <a:t>46</a:t>
            </a:fld>
            <a:endParaRPr lang="en-US"/>
          </a:p>
        </p:txBody>
      </p:sp>
    </p:spTree>
    <p:extLst>
      <p:ext uri="{BB962C8B-B14F-4D97-AF65-F5344CB8AC3E}">
        <p14:creationId xmlns:p14="http://schemas.microsoft.com/office/powerpoint/2010/main" val="4186798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rgbClr val="C00000"/>
                </a:solidFill>
                <a:effectLst/>
                <a:latin typeface="+mn-lt"/>
                <a:ea typeface="+mn-ea"/>
                <a:cs typeface="+mn-cs"/>
              </a:rPr>
              <a:t>root</a:t>
            </a:r>
            <a:r>
              <a:rPr lang="en-US" sz="1200" b="0" i="0" kern="1200">
                <a:solidFill>
                  <a:schemeClr val="tx1"/>
                </a:solidFill>
                <a:effectLst/>
                <a:latin typeface="+mn-lt"/>
                <a:ea typeface="+mn-ea"/>
                <a:cs typeface="+mn-cs"/>
              </a:rPr>
              <a:t> ALL=(ALL:ALL) ALL The first field indicates the username that the rule will apply to (</a:t>
            </a:r>
            <a:r>
              <a:rPr lang="en-US" sz="1200" b="1" i="0" kern="1200">
                <a:solidFill>
                  <a:schemeClr val="tx1"/>
                </a:solidFill>
                <a:effectLst/>
                <a:latin typeface="+mn-lt"/>
                <a:ea typeface="+mn-ea"/>
                <a:cs typeface="+mn-cs"/>
              </a:rPr>
              <a:t>root</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root</a:t>
            </a:r>
            <a:r>
              <a:rPr lang="en-US" sz="1200" b="1" i="0" kern="1200">
                <a:solidFill>
                  <a:schemeClr val="tx1"/>
                </a:solidFill>
                <a:effectLst/>
                <a:latin typeface="+mn-lt"/>
                <a:ea typeface="+mn-ea"/>
                <a:cs typeface="+mn-cs"/>
              </a:rPr>
              <a:t> ALL</a:t>
            </a:r>
            <a:r>
              <a:rPr lang="en-US" sz="1200" b="0" i="0" kern="1200">
                <a:solidFill>
                  <a:schemeClr val="tx1"/>
                </a:solidFill>
                <a:effectLst/>
                <a:latin typeface="+mn-lt"/>
                <a:ea typeface="+mn-ea"/>
                <a:cs typeface="+mn-cs"/>
              </a:rPr>
              <a:t>=(ALL:ALL) ALL The first “ALL” indicates that this rule applies to all hosts.</a:t>
            </a:r>
          </a:p>
          <a:p>
            <a:r>
              <a:rPr lang="en-US" sz="1200" b="0" i="0" kern="1200">
                <a:solidFill>
                  <a:schemeClr val="tx1"/>
                </a:solidFill>
                <a:effectLst/>
                <a:latin typeface="+mn-lt"/>
                <a:ea typeface="+mn-ea"/>
                <a:cs typeface="+mn-cs"/>
              </a:rPr>
              <a:t>root ALL=(</a:t>
            </a:r>
            <a:r>
              <a:rPr lang="en-US" sz="1200" b="1" i="0" kern="1200">
                <a:solidFill>
                  <a:schemeClr val="tx1"/>
                </a:solidFill>
                <a:effectLst/>
                <a:latin typeface="+mn-lt"/>
                <a:ea typeface="+mn-ea"/>
                <a:cs typeface="+mn-cs"/>
              </a:rPr>
              <a:t>ALL</a:t>
            </a:r>
            <a:r>
              <a:rPr lang="en-US" sz="1200" b="0" i="0" kern="1200">
                <a:solidFill>
                  <a:schemeClr val="tx1"/>
                </a:solidFill>
                <a:effectLst/>
                <a:latin typeface="+mn-lt"/>
                <a:ea typeface="+mn-ea"/>
                <a:cs typeface="+mn-cs"/>
              </a:rPr>
              <a:t>:ALL) ALL This “ALL” indicates that the </a:t>
            </a:r>
            <a:r>
              <a:rPr lang="en-US" sz="1200" b="1" i="0" kern="1200">
                <a:solidFill>
                  <a:schemeClr val="tx1"/>
                </a:solidFill>
                <a:effectLst/>
                <a:latin typeface="+mn-lt"/>
                <a:ea typeface="+mn-ea"/>
                <a:cs typeface="+mn-cs"/>
              </a:rPr>
              <a:t>root</a:t>
            </a:r>
            <a:r>
              <a:rPr lang="en-US" sz="1200" b="0" i="0" kern="1200">
                <a:solidFill>
                  <a:schemeClr val="tx1"/>
                </a:solidFill>
                <a:effectLst/>
                <a:latin typeface="+mn-lt"/>
                <a:ea typeface="+mn-ea"/>
                <a:cs typeface="+mn-cs"/>
              </a:rPr>
              <a:t> user can run commands as all users.</a:t>
            </a:r>
          </a:p>
          <a:p>
            <a:r>
              <a:rPr lang="en-US" sz="1200" b="0" i="0" kern="1200">
                <a:solidFill>
                  <a:schemeClr val="tx1"/>
                </a:solidFill>
                <a:effectLst/>
                <a:latin typeface="+mn-lt"/>
                <a:ea typeface="+mn-ea"/>
                <a:cs typeface="+mn-cs"/>
              </a:rPr>
              <a:t>root ALL=(ALL:</a:t>
            </a:r>
            <a:r>
              <a:rPr lang="en-US" sz="1200" b="1" i="0" kern="1200">
                <a:solidFill>
                  <a:schemeClr val="tx1"/>
                </a:solidFill>
                <a:effectLst/>
                <a:latin typeface="+mn-lt"/>
                <a:ea typeface="+mn-ea"/>
                <a:cs typeface="+mn-cs"/>
              </a:rPr>
              <a:t>ALL</a:t>
            </a:r>
            <a:r>
              <a:rPr lang="en-US" sz="1200" b="0" i="0" kern="1200">
                <a:solidFill>
                  <a:schemeClr val="tx1"/>
                </a:solidFill>
                <a:effectLst/>
                <a:latin typeface="+mn-lt"/>
                <a:ea typeface="+mn-ea"/>
                <a:cs typeface="+mn-cs"/>
              </a:rPr>
              <a:t>) ALL This “ALL” indicates that the </a:t>
            </a:r>
            <a:r>
              <a:rPr lang="en-US" sz="1200" b="1" i="0" kern="1200">
                <a:solidFill>
                  <a:schemeClr val="tx1"/>
                </a:solidFill>
                <a:effectLst/>
                <a:latin typeface="+mn-lt"/>
                <a:ea typeface="+mn-ea"/>
                <a:cs typeface="+mn-cs"/>
              </a:rPr>
              <a:t>root</a:t>
            </a:r>
            <a:r>
              <a:rPr lang="en-US" sz="1200" b="0" i="0" kern="1200">
                <a:solidFill>
                  <a:schemeClr val="tx1"/>
                </a:solidFill>
                <a:effectLst/>
                <a:latin typeface="+mn-lt"/>
                <a:ea typeface="+mn-ea"/>
                <a:cs typeface="+mn-cs"/>
              </a:rPr>
              <a:t> user can run commands as all groups.</a:t>
            </a:r>
          </a:p>
          <a:p>
            <a:r>
              <a:rPr lang="en-US" sz="1200" b="0" i="0" kern="1200">
                <a:solidFill>
                  <a:schemeClr val="tx1"/>
                </a:solidFill>
                <a:effectLst/>
                <a:latin typeface="+mn-lt"/>
                <a:ea typeface="+mn-ea"/>
                <a:cs typeface="+mn-cs"/>
              </a:rPr>
              <a:t>root ALL=(ALL:ALL) </a:t>
            </a:r>
            <a:r>
              <a:rPr lang="en-US" sz="1200" b="1" i="0" kern="1200">
                <a:solidFill>
                  <a:schemeClr val="tx1"/>
                </a:solidFill>
                <a:effectLst/>
                <a:latin typeface="+mn-lt"/>
                <a:ea typeface="+mn-ea"/>
                <a:cs typeface="+mn-cs"/>
              </a:rPr>
              <a:t>ALL</a:t>
            </a:r>
            <a:r>
              <a:rPr lang="en-US" sz="1200" b="0" i="0" kern="1200">
                <a:solidFill>
                  <a:schemeClr val="tx1"/>
                </a:solidFill>
                <a:effectLst/>
                <a:latin typeface="+mn-lt"/>
                <a:ea typeface="+mn-ea"/>
                <a:cs typeface="+mn-cs"/>
              </a:rPr>
              <a:t> The last “ALL” indicates these rules apply to all commands.</a:t>
            </a:r>
          </a:p>
          <a:p>
            <a:endParaRPr lang="en-US"/>
          </a:p>
        </p:txBody>
      </p:sp>
      <p:sp>
        <p:nvSpPr>
          <p:cNvPr id="4" name="Slide Number Placeholder 3"/>
          <p:cNvSpPr>
            <a:spLocks noGrp="1"/>
          </p:cNvSpPr>
          <p:nvPr>
            <p:ph type="sldNum" sz="quarter" idx="10"/>
          </p:nvPr>
        </p:nvSpPr>
        <p:spPr/>
        <p:txBody>
          <a:bodyPr/>
          <a:lstStyle/>
          <a:p>
            <a:fld id="{FFBEA9CF-F08F-442B-9E0E-234058A25DF9}" type="slidenum">
              <a:rPr lang="en-US" smtClean="0"/>
              <a:t>47</a:t>
            </a:fld>
            <a:endParaRPr lang="en-US"/>
          </a:p>
        </p:txBody>
      </p:sp>
    </p:spTree>
    <p:extLst>
      <p:ext uri="{BB962C8B-B14F-4D97-AF65-F5344CB8AC3E}">
        <p14:creationId xmlns:p14="http://schemas.microsoft.com/office/powerpoint/2010/main" val="265979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BEA9CF-F08F-442B-9E0E-234058A25DF9}" type="slidenum">
              <a:rPr lang="en-US" smtClean="0"/>
              <a:t>53</a:t>
            </a:fld>
            <a:endParaRPr lang="en-US"/>
          </a:p>
        </p:txBody>
      </p:sp>
    </p:spTree>
    <p:extLst>
      <p:ext uri="{BB962C8B-B14F-4D97-AF65-F5344CB8AC3E}">
        <p14:creationId xmlns:p14="http://schemas.microsoft.com/office/powerpoint/2010/main" val="159564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BEA9CF-F08F-442B-9E0E-234058A25DF9}" type="slidenum">
              <a:rPr lang="en-US" smtClean="0"/>
              <a:t>55</a:t>
            </a:fld>
            <a:endParaRPr lang="en-US"/>
          </a:p>
        </p:txBody>
      </p:sp>
    </p:spTree>
    <p:extLst>
      <p:ext uri="{BB962C8B-B14F-4D97-AF65-F5344CB8AC3E}">
        <p14:creationId xmlns:p14="http://schemas.microsoft.com/office/powerpoint/2010/main" val="1417910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Dump</a:t>
            </a:r>
            <a:r>
              <a:rPr lang="en-US" baseline="0"/>
              <a:t> File: File giúp hệ điều hành xử lý, chuẩn đoán lỗi, phân tích bộ nhớ chương trình khi máy tính gặp sự cố.</a:t>
            </a:r>
          </a:p>
          <a:p>
            <a:r>
              <a:rPr lang="en-US" baseline="0"/>
              <a:t>Khi máy tính gặp lỗi, nếu nó không tự xử lý được, nó sẽ ghi toàn bộ các lỗi đó vào một tập tin và hiển thị cho người dùng để người dùng có thể khắc phục sự cố.</a:t>
            </a:r>
            <a:endParaRPr lang="en-US"/>
          </a:p>
        </p:txBody>
      </p:sp>
      <p:sp>
        <p:nvSpPr>
          <p:cNvPr id="4" name="Slide Number Placeholder 3"/>
          <p:cNvSpPr>
            <a:spLocks noGrp="1"/>
          </p:cNvSpPr>
          <p:nvPr>
            <p:ph type="sldNum" sz="quarter" idx="10"/>
          </p:nvPr>
        </p:nvSpPr>
        <p:spPr/>
        <p:txBody>
          <a:bodyPr/>
          <a:lstStyle/>
          <a:p>
            <a:fld id="{FFBEA9CF-F08F-442B-9E0E-234058A25DF9}" type="slidenum">
              <a:rPr lang="en-US" smtClean="0"/>
              <a:t>56</a:t>
            </a:fld>
            <a:endParaRPr lang="en-US"/>
          </a:p>
        </p:txBody>
      </p:sp>
    </p:spTree>
    <p:extLst>
      <p:ext uri="{BB962C8B-B14F-4D97-AF65-F5344CB8AC3E}">
        <p14:creationId xmlns:p14="http://schemas.microsoft.com/office/powerpoint/2010/main" val="158526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dpkg là phần mềm ở cơ sở của hệ thống quản lý gói trong hệ điều hành miễn phí Debian và nhiều dẫn xuất của nó. dpkg được sử dụng để cài đặt, gỡ bỏ và cung cấp thông tin về các gói .deb.</a:t>
            </a:r>
            <a:endParaRPr lang="en-US"/>
          </a:p>
          <a:p>
            <a:r>
              <a:rPr lang="en-US"/>
              <a:t>dpkg</a:t>
            </a:r>
            <a:r>
              <a:rPr lang="en-US" sz="1200" b="0" i="0" kern="1200">
                <a:solidFill>
                  <a:schemeClr val="tx1"/>
                </a:solidFill>
                <a:effectLst/>
                <a:latin typeface="+mn-lt"/>
                <a:ea typeface="+mn-ea"/>
                <a:cs typeface="+mn-cs"/>
              </a:rPr>
              <a:t> (Debian Package)</a:t>
            </a:r>
          </a:p>
          <a:p>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Bản thân dpkg (Gói Debian) là một công cụ cấp thấp. APT (Advanced Package Tool), một công cụ cấp cao hơn, thường được sử dụng hơn dpkg vì nó có thể tìm nạp các gói từ các vị trí từ xa và xử lý các quan hệ gói phức tạp, chẳng hạn như độ phân giải phụ thuộc. Các giao diện </a:t>
            </a:r>
            <a:r>
              <a:rPr lang="en-US" sz="1200" b="0" i="0" kern="1200">
                <a:solidFill>
                  <a:schemeClr val="tx1"/>
                </a:solidFill>
                <a:effectLst/>
                <a:latin typeface="+mn-lt"/>
                <a:ea typeface="+mn-ea"/>
                <a:cs typeface="+mn-cs"/>
              </a:rPr>
              <a:t>người</a:t>
            </a:r>
            <a:r>
              <a:rPr lang="en-US" sz="1200" b="0" i="0" kern="1200" baseline="0">
                <a:solidFill>
                  <a:schemeClr val="tx1"/>
                </a:solidFill>
                <a:effectLst/>
                <a:latin typeface="+mn-lt"/>
                <a:ea typeface="+mn-ea"/>
                <a:cs typeface="+mn-cs"/>
              </a:rPr>
              <a:t> dùng</a:t>
            </a:r>
            <a:r>
              <a:rPr lang="vi-VN" sz="1200" b="0" i="0" kern="1200">
                <a:solidFill>
                  <a:schemeClr val="tx1"/>
                </a:solidFill>
                <a:effectLst/>
                <a:latin typeface="+mn-lt"/>
                <a:ea typeface="+mn-ea"/>
                <a:cs typeface="+mn-cs"/>
              </a:rPr>
              <a:t> cho APT, như aptitude (ncurses) và synaptic (GTK), được sử dụng cho các giao diện thân thiện hơn của chúng.</a:t>
            </a:r>
            <a:endParaRPr lang="en-US"/>
          </a:p>
        </p:txBody>
      </p:sp>
      <p:sp>
        <p:nvSpPr>
          <p:cNvPr id="4" name="Slide Number Placeholder 3"/>
          <p:cNvSpPr>
            <a:spLocks noGrp="1"/>
          </p:cNvSpPr>
          <p:nvPr>
            <p:ph type="sldNum" sz="quarter" idx="10"/>
          </p:nvPr>
        </p:nvSpPr>
        <p:spPr/>
        <p:txBody>
          <a:bodyPr/>
          <a:lstStyle/>
          <a:p>
            <a:fld id="{FFBEA9CF-F08F-442B-9E0E-234058A25DF9}" type="slidenum">
              <a:rPr lang="en-US" smtClean="0"/>
              <a:t>60</a:t>
            </a:fld>
            <a:endParaRPr lang="en-US"/>
          </a:p>
        </p:txBody>
      </p:sp>
    </p:spTree>
    <p:extLst>
      <p:ext uri="{BB962C8B-B14F-4D97-AF65-F5344CB8AC3E}">
        <p14:creationId xmlns:p14="http://schemas.microsoft.com/office/powerpoint/2010/main" val="228590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4144" y="1409024"/>
            <a:ext cx="9875520" cy="1472184"/>
          </a:xfrm>
        </p:spPr>
        <p:txBody>
          <a:bodyPr anchor="b">
            <a:normAutofit/>
          </a:bodyPr>
          <a:lstStyle>
            <a:lvl1pPr algn="ctr">
              <a:defRPr sz="4000">
                <a:latin typeface="Arial" panose="020B0604020202020204" pitchFamily="34" charset="0"/>
                <a:cs typeface="Arial" panose="020B0604020202020204" pitchFamily="34" charset="0"/>
              </a:defRPr>
            </a:lvl1pPr>
            <a:extLst/>
          </a:lstStyle>
          <a:p>
            <a:r>
              <a:rPr kumimoji="0" lang="en-US"/>
              <a:t>Click to edit Master title style</a:t>
            </a:r>
          </a:p>
        </p:txBody>
      </p:sp>
      <p:sp>
        <p:nvSpPr>
          <p:cNvPr id="22" name="Subtitle 21"/>
          <p:cNvSpPr>
            <a:spLocks noGrp="1"/>
          </p:cNvSpPr>
          <p:nvPr>
            <p:ph type="subTitle" idx="1"/>
          </p:nvPr>
        </p:nvSpPr>
        <p:spPr>
          <a:xfrm>
            <a:off x="1914144" y="2881208"/>
            <a:ext cx="9875520" cy="1752600"/>
          </a:xfrm>
          <a:ln>
            <a:noFill/>
          </a:ln>
        </p:spPr>
        <p:txBody>
          <a:bodyPr tIns="0"/>
          <a:lstStyle>
            <a:lvl1pPr marL="27432" indent="0" algn="l">
              <a:buNone/>
              <a:defRPr sz="2600">
                <a:solidFill>
                  <a:schemeClr val="tx2">
                    <a:shade val="30000"/>
                    <a:satMod val="150000"/>
                  </a:schemeClr>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0BEDA23-52BF-4DB7-B20C-B78003F8B6FC}"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11" name="Date Placeholder 4"/>
          <p:cNvSpPr txBox="1">
            <a:spLocks/>
          </p:cNvSpPr>
          <p:nvPr/>
        </p:nvSpPr>
        <p:spPr>
          <a:xfrm rot="16200000">
            <a:off x="-688562" y="787704"/>
            <a:ext cx="1895036" cy="522828"/>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52B669-1E97-4383-B63A-1B2367BA2244}" type="datetime1">
              <a:rPr lang="en-US" sz="1800" smtClean="0"/>
              <a:pPr/>
              <a:t>10/12/2022</a:t>
            </a:fld>
            <a:endParaRPr lang="en-US" sz="1800"/>
          </a:p>
        </p:txBody>
      </p:sp>
    </p:spTree>
    <p:extLst>
      <p:ext uri="{BB962C8B-B14F-4D97-AF65-F5344CB8AC3E}">
        <p14:creationId xmlns:p14="http://schemas.microsoft.com/office/powerpoint/2010/main" val="186212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EDA23-52BF-4DB7-B20C-B78003F8B6FC}" type="slidenum">
              <a:rPr lang="en-US" smtClean="0"/>
              <a:t>‹#›</a:t>
            </a:fld>
            <a:endParaRPr lang="en-US"/>
          </a:p>
        </p:txBody>
      </p:sp>
      <p:sp>
        <p:nvSpPr>
          <p:cNvPr id="7" name="Date Placeholder 4"/>
          <p:cNvSpPr>
            <a:spLocks noGrp="1"/>
          </p:cNvSpPr>
          <p:nvPr>
            <p:ph type="dt" sz="half" idx="10"/>
          </p:nvPr>
        </p:nvSpPr>
        <p:spPr>
          <a:xfrm rot="16200000">
            <a:off x="-688562" y="787704"/>
            <a:ext cx="1895036" cy="522828"/>
          </a:xfrm>
          <a:prstGeom prst="rect">
            <a:avLst/>
          </a:prstGeom>
        </p:spPr>
        <p:txBody>
          <a:bodyPr/>
          <a:lstStyle>
            <a:lvl1pPr algn="r">
              <a:defRPr/>
            </a:lvl1pPr>
            <a:extLst/>
          </a:lstStyle>
          <a:p>
            <a:fld id="{DC6E9FB6-B36F-4852-9D0D-3B80AC61DB40}" type="datetime1">
              <a:rPr lang="en-US" smtClean="0"/>
              <a:t>10/12/2022</a:t>
            </a:fld>
            <a:endParaRPr lang="en-US"/>
          </a:p>
        </p:txBody>
      </p:sp>
    </p:spTree>
    <p:extLst>
      <p:ext uri="{BB962C8B-B14F-4D97-AF65-F5344CB8AC3E}">
        <p14:creationId xmlns:p14="http://schemas.microsoft.com/office/powerpoint/2010/main" val="11079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2"/>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3"/>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EDA23-52BF-4DB7-B20C-B78003F8B6FC}" type="slidenum">
              <a:rPr lang="en-US" smtClean="0"/>
              <a:t>‹#›</a:t>
            </a:fld>
            <a:endParaRPr lang="en-US"/>
          </a:p>
        </p:txBody>
      </p:sp>
      <p:sp>
        <p:nvSpPr>
          <p:cNvPr id="7" name="Date Placeholder 4"/>
          <p:cNvSpPr>
            <a:spLocks noGrp="1"/>
          </p:cNvSpPr>
          <p:nvPr>
            <p:ph type="dt" sz="half" idx="10"/>
          </p:nvPr>
        </p:nvSpPr>
        <p:spPr>
          <a:xfrm rot="16200000">
            <a:off x="-688562" y="787704"/>
            <a:ext cx="1895036" cy="522828"/>
          </a:xfrm>
          <a:prstGeom prst="rect">
            <a:avLst/>
          </a:prstGeom>
        </p:spPr>
        <p:txBody>
          <a:bodyPr/>
          <a:lstStyle>
            <a:lvl1pPr algn="r">
              <a:defRPr/>
            </a:lvl1pPr>
            <a:extLst/>
          </a:lstStyle>
          <a:p>
            <a:fld id="{51A2D598-4290-489B-B35D-16BBCBF5A33B}" type="datetime1">
              <a:rPr lang="en-US" smtClean="0"/>
              <a:t>10/12/2022</a:t>
            </a:fld>
            <a:endParaRPr lang="en-US"/>
          </a:p>
        </p:txBody>
      </p:sp>
    </p:spTree>
    <p:extLst>
      <p:ext uri="{BB962C8B-B14F-4D97-AF65-F5344CB8AC3E}">
        <p14:creationId xmlns:p14="http://schemas.microsoft.com/office/powerpoint/2010/main" val="296840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5413" y="116632"/>
            <a:ext cx="11096171" cy="89936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lvl1pPr>
              <a:defRPr sz="3200" b="1" cap="none" spc="0">
                <a:ln/>
                <a:solidFill>
                  <a:schemeClr val="accent3"/>
                </a:solidFill>
                <a:effectLst/>
                <a:latin typeface="Arial" pitchFamily="34" charset="0"/>
                <a:cs typeface="Arial" pitchFamily="34" charset="0"/>
              </a:defRPr>
            </a:lvl1pPr>
            <a:extLst/>
          </a:lstStyle>
          <a:p>
            <a:r>
              <a:rPr kumimoji="0" lang="en-US"/>
              <a:t>Click to edit Master title style</a:t>
            </a:r>
            <a:endParaRPr kumimoji="0" lang="en-US" dirty="0"/>
          </a:p>
        </p:txBody>
      </p:sp>
      <p:sp>
        <p:nvSpPr>
          <p:cNvPr id="3" name="Content Placeholder 2"/>
          <p:cNvSpPr>
            <a:spLocks noGrp="1"/>
          </p:cNvSpPr>
          <p:nvPr>
            <p:ph idx="1"/>
          </p:nvPr>
        </p:nvSpPr>
        <p:spPr>
          <a:xfrm>
            <a:off x="815413" y="1016000"/>
            <a:ext cx="11224187" cy="5789794"/>
          </a:xfrm>
          <a:noFill/>
          <a:ln>
            <a:solidFill>
              <a:schemeClr val="tx2">
                <a:lumMod val="60000"/>
                <a:lumOff val="40000"/>
              </a:schemeClr>
            </a:solidFill>
          </a:ln>
        </p:spPr>
        <p:txBody>
          <a:bodyPr/>
          <a:lstStyle>
            <a:lvl1pPr algn="just">
              <a:defRPr>
                <a:latin typeface="Arial" pitchFamily="34" charset="0"/>
                <a:cs typeface="Arial" pitchFamily="34" charset="0"/>
              </a:defRPr>
            </a:lvl1pPr>
            <a:lvl2pPr marL="745236" indent="-342900" algn="just">
              <a:buFont typeface="Wingdings" pitchFamily="2" charset="2"/>
              <a:buChar char="§"/>
              <a:defRPr>
                <a:latin typeface="Arial" pitchFamily="34" charset="0"/>
                <a:cs typeface="Arial" pitchFamily="34" charset="0"/>
              </a:defRPr>
            </a:lvl2pPr>
            <a:lvl3pPr marL="886968" indent="-228600" algn="just">
              <a:buClr>
                <a:schemeClr val="accent1"/>
              </a:buClr>
              <a:buFont typeface="Arial" pitchFamily="34" charset="0"/>
              <a:buChar char="•"/>
              <a:defRPr>
                <a:latin typeface="Arial" pitchFamily="34" charset="0"/>
                <a:cs typeface="Arial" pitchFamily="34" charset="0"/>
              </a:defRPr>
            </a:lvl3pPr>
            <a:lvl4pPr algn="just">
              <a:buClr>
                <a:schemeClr val="accent1"/>
              </a:buClr>
              <a:defRPr>
                <a:latin typeface="Arial" pitchFamily="34" charset="0"/>
                <a:cs typeface="Arial" pitchFamily="34" charset="0"/>
              </a:defRPr>
            </a:lvl4pPr>
            <a:lvl5pPr algn="just">
              <a:defRPr>
                <a:latin typeface="Arial" pitchFamily="34" charset="0"/>
                <a:cs typeface="Arial" pitchFamily="34" charset="0"/>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EDA23-52BF-4DB7-B20C-B78003F8B6FC}" type="slidenum">
              <a:rPr lang="en-US" smtClean="0"/>
              <a:t>‹#›</a:t>
            </a:fld>
            <a:endParaRPr lang="en-US"/>
          </a:p>
        </p:txBody>
      </p:sp>
      <p:sp>
        <p:nvSpPr>
          <p:cNvPr id="7" name="Date Placeholder 4"/>
          <p:cNvSpPr>
            <a:spLocks noGrp="1"/>
          </p:cNvSpPr>
          <p:nvPr>
            <p:ph type="dt" sz="half" idx="10"/>
          </p:nvPr>
        </p:nvSpPr>
        <p:spPr>
          <a:xfrm rot="16200000">
            <a:off x="-688562" y="787704"/>
            <a:ext cx="1895036" cy="522828"/>
          </a:xfrm>
          <a:prstGeom prst="rect">
            <a:avLst/>
          </a:prstGeom>
        </p:spPr>
        <p:txBody>
          <a:bodyPr/>
          <a:lstStyle>
            <a:lvl1pPr algn="r">
              <a:defRPr/>
            </a:lvl1pPr>
            <a:extLst/>
          </a:lstStyle>
          <a:p>
            <a:fld id="{78FD70C5-D74A-4EF9-9C32-5C6A1CF65E8E}" type="datetime1">
              <a:rPr lang="en-US" smtClean="0"/>
              <a:t>10/12/2022</a:t>
            </a:fld>
            <a:endParaRPr lang="en-US"/>
          </a:p>
        </p:txBody>
      </p:sp>
    </p:spTree>
    <p:extLst>
      <p:ext uri="{BB962C8B-B14F-4D97-AF65-F5344CB8AC3E}">
        <p14:creationId xmlns:p14="http://schemas.microsoft.com/office/powerpoint/2010/main" val="42097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rot="16200000">
            <a:off x="-1186385" y="3177111"/>
            <a:ext cx="2895600" cy="522829"/>
          </a:xfrm>
        </p:spPr>
        <p:txBody>
          <a:bodyPr/>
          <a:lstStyle/>
          <a:p>
            <a:endParaRPr lang="en-US"/>
          </a:p>
        </p:txBody>
      </p:sp>
      <p:sp>
        <p:nvSpPr>
          <p:cNvPr id="7" name="Rectangle 6"/>
          <p:cNvSpPr/>
          <p:nvPr/>
        </p:nvSpPr>
        <p:spPr>
          <a:xfrm>
            <a:off x="2950464"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itchFamily="34" charset="0"/>
              <a:cs typeface="Arial" pitchFamily="34" charset="0"/>
            </a:endParaRPr>
          </a:p>
        </p:txBody>
      </p:sp>
      <p:sp>
        <p:nvSpPr>
          <p:cNvPr id="2" name="Title 1"/>
          <p:cNvSpPr>
            <a:spLocks noGrp="1"/>
          </p:cNvSpPr>
          <p:nvPr>
            <p:ph type="title"/>
          </p:nvPr>
        </p:nvSpPr>
        <p:spPr>
          <a:xfrm>
            <a:off x="3437856" y="2600325"/>
            <a:ext cx="8534400" cy="2286000"/>
          </a:xfrm>
        </p:spPr>
        <p:txBody>
          <a:bodyPr anchor="t">
            <a:normAutofit/>
          </a:bodyPr>
          <a:lstStyle>
            <a:lvl1pPr algn="ctr">
              <a:lnSpc>
                <a:spcPts val="4500"/>
              </a:lnSpc>
              <a:buNone/>
              <a:defRPr sz="4400" b="1" cap="all">
                <a:latin typeface="Arial" pitchFamily="34" charset="0"/>
                <a:cs typeface="Arial" pitchFamily="34" charset="0"/>
              </a:defRPr>
            </a:lvl1pPr>
            <a:extLst/>
          </a:lstStyle>
          <a:p>
            <a:r>
              <a:rPr kumimoji="0" lang="en-US"/>
              <a:t>Click to edit Master title style</a:t>
            </a:r>
            <a:endParaRPr kumimoji="0" lang="en-US" dirty="0"/>
          </a:p>
        </p:txBody>
      </p:sp>
      <p:sp>
        <p:nvSpPr>
          <p:cNvPr id="3" name="Text Placeholder 2"/>
          <p:cNvSpPr>
            <a:spLocks noGrp="1"/>
          </p:cNvSpPr>
          <p:nvPr>
            <p:ph type="body" idx="1"/>
          </p:nvPr>
        </p:nvSpPr>
        <p:spPr>
          <a:xfrm>
            <a:off x="3437856" y="1066800"/>
            <a:ext cx="8534400" cy="1509712"/>
          </a:xfrm>
          <a:ln>
            <a:noFill/>
          </a:ln>
        </p:spPr>
        <p:txBody>
          <a:bodyPr anchor="b"/>
          <a:lstStyle>
            <a:lvl1pPr marL="18288" indent="0">
              <a:lnSpc>
                <a:spcPts val="2300"/>
              </a:lnSpc>
              <a:spcBef>
                <a:spcPts val="0"/>
              </a:spcBef>
              <a:buNone/>
              <a:defRPr sz="2000">
                <a:solidFill>
                  <a:schemeClr val="tx2">
                    <a:shade val="30000"/>
                    <a:satMod val="150000"/>
                  </a:schemeClr>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4512" y="261922"/>
            <a:ext cx="2844800" cy="392121"/>
          </a:xfrm>
          <a:prstGeom prst="rect">
            <a:avLst/>
          </a:prstGeom>
        </p:spPr>
        <p:txBody>
          <a:bodyPr/>
          <a:lstStyle/>
          <a:p>
            <a:fld id="{73C1C5A0-5271-4CB7-B13E-223ABACC604B}" type="datetime1">
              <a:rPr lang="en-US" smtClean="0"/>
              <a:t>10/12/2022</a:t>
            </a:fld>
            <a:endParaRPr lang="en-US"/>
          </a:p>
        </p:txBody>
      </p:sp>
      <p:sp>
        <p:nvSpPr>
          <p:cNvPr id="6" name="Slide Number Placeholder 5"/>
          <p:cNvSpPr>
            <a:spLocks noGrp="1"/>
          </p:cNvSpPr>
          <p:nvPr>
            <p:ph type="sldNum" sz="quarter" idx="12"/>
          </p:nvPr>
        </p:nvSpPr>
        <p:spPr/>
        <p:txBody>
          <a:bodyPr/>
          <a:lstStyle>
            <a:lvl1pPr>
              <a:defRPr sz="1400"/>
            </a:lvl1pPr>
            <a:extLst/>
          </a:lstStyle>
          <a:p>
            <a:fld id="{70BEDA23-52BF-4DB7-B20C-B78003F8B6FC}" type="slidenum">
              <a:rPr lang="en-US" smtClean="0"/>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44166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31653" y="274320"/>
            <a:ext cx="10979931" cy="847114"/>
          </a:xfrm>
        </p:spPr>
        <p:txBody>
          <a:bodyPr/>
          <a:lstStyle/>
          <a:p>
            <a:r>
              <a:rPr kumimoji="0" lang="en-US"/>
              <a:t>Click to edit Master title style</a:t>
            </a:r>
          </a:p>
        </p:txBody>
      </p:sp>
      <p:sp>
        <p:nvSpPr>
          <p:cNvPr id="3" name="Content Placeholder 2"/>
          <p:cNvSpPr>
            <a:spLocks noGrp="1"/>
          </p:cNvSpPr>
          <p:nvPr>
            <p:ph sz="half" idx="1"/>
          </p:nvPr>
        </p:nvSpPr>
        <p:spPr>
          <a:xfrm>
            <a:off x="931653" y="1302589"/>
            <a:ext cx="5460521" cy="537425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629228" y="1302589"/>
            <a:ext cx="5282356" cy="537425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EDA23-52BF-4DB7-B20C-B78003F8B6FC}" type="slidenum">
              <a:rPr lang="en-US" smtClean="0"/>
              <a:t>‹#›</a:t>
            </a:fld>
            <a:endParaRPr lang="en-US"/>
          </a:p>
        </p:txBody>
      </p:sp>
      <p:sp>
        <p:nvSpPr>
          <p:cNvPr id="8" name="Date Placeholder 4"/>
          <p:cNvSpPr>
            <a:spLocks noGrp="1"/>
          </p:cNvSpPr>
          <p:nvPr>
            <p:ph type="dt" sz="half" idx="10"/>
          </p:nvPr>
        </p:nvSpPr>
        <p:spPr>
          <a:xfrm rot="16200000">
            <a:off x="-688562" y="787704"/>
            <a:ext cx="1895036" cy="522828"/>
          </a:xfrm>
          <a:prstGeom prst="rect">
            <a:avLst/>
          </a:prstGeom>
        </p:spPr>
        <p:txBody>
          <a:bodyPr/>
          <a:lstStyle>
            <a:lvl1pPr algn="r">
              <a:defRPr/>
            </a:lvl1pPr>
            <a:extLst/>
          </a:lstStyle>
          <a:p>
            <a:fld id="{B2223B18-F098-44F2-9C42-A090F9FDFD0B}" type="datetime1">
              <a:rPr lang="en-US" smtClean="0"/>
              <a:t>10/12/2022</a:t>
            </a:fld>
            <a:endParaRPr lang="en-US"/>
          </a:p>
        </p:txBody>
      </p:sp>
    </p:spTree>
    <p:extLst>
      <p:ext uri="{BB962C8B-B14F-4D97-AF65-F5344CB8AC3E}">
        <p14:creationId xmlns:p14="http://schemas.microsoft.com/office/powerpoint/2010/main" val="147528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EDA23-52BF-4DB7-B20C-B78003F8B6FC}" type="slidenum">
              <a:rPr lang="en-US" smtClean="0"/>
              <a:t>‹#›</a:t>
            </a:fld>
            <a:endParaRPr lang="en-US"/>
          </a:p>
        </p:txBody>
      </p:sp>
      <p:sp>
        <p:nvSpPr>
          <p:cNvPr id="10" name="Date Placeholder 4"/>
          <p:cNvSpPr>
            <a:spLocks noGrp="1"/>
          </p:cNvSpPr>
          <p:nvPr>
            <p:ph type="dt" sz="half" idx="10"/>
          </p:nvPr>
        </p:nvSpPr>
        <p:spPr>
          <a:xfrm rot="16200000">
            <a:off x="-688562" y="787704"/>
            <a:ext cx="1895036" cy="522828"/>
          </a:xfrm>
          <a:prstGeom prst="rect">
            <a:avLst/>
          </a:prstGeom>
        </p:spPr>
        <p:txBody>
          <a:bodyPr/>
          <a:lstStyle>
            <a:lvl1pPr algn="r">
              <a:defRPr/>
            </a:lvl1pPr>
            <a:extLst/>
          </a:lstStyle>
          <a:p>
            <a:fld id="{1C81AD4E-8F86-485A-B489-D0620BD9D017}" type="datetime1">
              <a:rPr lang="en-US" smtClean="0"/>
              <a:t>10/12/2022</a:t>
            </a:fld>
            <a:endParaRPr lang="en-US"/>
          </a:p>
        </p:txBody>
      </p:sp>
    </p:spTree>
    <p:extLst>
      <p:ext uri="{BB962C8B-B14F-4D97-AF65-F5344CB8AC3E}">
        <p14:creationId xmlns:p14="http://schemas.microsoft.com/office/powerpoint/2010/main" val="234398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1117" y="101600"/>
            <a:ext cx="9997440" cy="976702"/>
          </a:xfrm>
        </p:spPr>
        <p:txBody>
          <a:bodyPr anchor="ctr"/>
          <a:lstStyle/>
          <a:p>
            <a:r>
              <a:rPr kumimoji="0"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EDA23-52BF-4DB7-B20C-B78003F8B6FC}" type="slidenum">
              <a:rPr lang="en-US" smtClean="0"/>
              <a:t>‹#›</a:t>
            </a:fld>
            <a:endParaRPr lang="en-US"/>
          </a:p>
        </p:txBody>
      </p:sp>
      <p:sp>
        <p:nvSpPr>
          <p:cNvPr id="6" name="Date Placeholder 4"/>
          <p:cNvSpPr>
            <a:spLocks noGrp="1"/>
          </p:cNvSpPr>
          <p:nvPr>
            <p:ph type="dt" sz="half" idx="10"/>
          </p:nvPr>
        </p:nvSpPr>
        <p:spPr>
          <a:xfrm rot="16200000">
            <a:off x="-688562" y="787704"/>
            <a:ext cx="1895036" cy="522828"/>
          </a:xfrm>
          <a:prstGeom prst="rect">
            <a:avLst/>
          </a:prstGeom>
        </p:spPr>
        <p:txBody>
          <a:bodyPr/>
          <a:lstStyle>
            <a:lvl1pPr algn="r">
              <a:defRPr/>
            </a:lvl1pPr>
            <a:extLst/>
          </a:lstStyle>
          <a:p>
            <a:fld id="{202BC059-A3B9-4C9F-AFFF-6B466CFA16F0}" type="datetime1">
              <a:rPr lang="en-US" smtClean="0"/>
              <a:t>10/12/2022</a:t>
            </a:fld>
            <a:endParaRPr lang="en-US"/>
          </a:p>
        </p:txBody>
      </p:sp>
    </p:spTree>
    <p:extLst>
      <p:ext uri="{BB962C8B-B14F-4D97-AF65-F5344CB8AC3E}">
        <p14:creationId xmlns:p14="http://schemas.microsoft.com/office/powerpoint/2010/main" val="341872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a:xfrm rot="16200000">
            <a:off x="-682603" y="794054"/>
            <a:ext cx="1907736" cy="522828"/>
          </a:xfrm>
          <a:prstGeom prst="rect">
            <a:avLst/>
          </a:prstGeom>
        </p:spPr>
        <p:txBody>
          <a:bodyPr/>
          <a:lstStyle>
            <a:lvl1pPr algn="r">
              <a:defRPr/>
            </a:lvl1pPr>
            <a:extLst/>
          </a:lstStyle>
          <a:p>
            <a:fld id="{8BBF0676-AF6C-426A-A136-D52C5CD9112F}" type="datetime1">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1477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EDA23-52BF-4DB7-B20C-B78003F8B6FC}" type="slidenum">
              <a:rPr lang="en-US" smtClean="0"/>
              <a:t>‹#›</a:t>
            </a:fld>
            <a:endParaRPr lang="en-US"/>
          </a:p>
        </p:txBody>
      </p:sp>
      <p:sp>
        <p:nvSpPr>
          <p:cNvPr id="8" name="Date Placeholder 4"/>
          <p:cNvSpPr>
            <a:spLocks noGrp="1"/>
          </p:cNvSpPr>
          <p:nvPr>
            <p:ph type="dt" sz="half" idx="10"/>
          </p:nvPr>
        </p:nvSpPr>
        <p:spPr>
          <a:xfrm rot="16200000">
            <a:off x="-688562" y="787704"/>
            <a:ext cx="1895036" cy="522828"/>
          </a:xfrm>
          <a:prstGeom prst="rect">
            <a:avLst/>
          </a:prstGeom>
        </p:spPr>
        <p:txBody>
          <a:bodyPr/>
          <a:lstStyle>
            <a:lvl1pPr algn="r">
              <a:defRPr/>
            </a:lvl1pPr>
            <a:extLst/>
          </a:lstStyle>
          <a:p>
            <a:fld id="{0D0C10D9-53AE-4109-8A10-1AA3CF7332DA}" type="datetime1">
              <a:rPr lang="en-US" smtClean="0"/>
              <a:t>10/12/2022</a:t>
            </a:fld>
            <a:endParaRPr lang="en-US"/>
          </a:p>
        </p:txBody>
      </p:sp>
    </p:spTree>
    <p:extLst>
      <p:ext uri="{BB962C8B-B14F-4D97-AF65-F5344CB8AC3E}">
        <p14:creationId xmlns:p14="http://schemas.microsoft.com/office/powerpoint/2010/main" val="375127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EDA23-52BF-4DB7-B20C-B78003F8B6FC}"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6"/>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1" name="Date Placeholder 4"/>
          <p:cNvSpPr txBox="1">
            <a:spLocks/>
          </p:cNvSpPr>
          <p:nvPr/>
        </p:nvSpPr>
        <p:spPr>
          <a:xfrm rot="16200000">
            <a:off x="-688562" y="787704"/>
            <a:ext cx="1895036" cy="522828"/>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52B669-1E97-4383-B63A-1B2367BA2244}" type="datetime1">
              <a:rPr lang="en-US" sz="1800" smtClean="0"/>
              <a:pPr/>
              <a:t>10/12/2022</a:t>
            </a:fld>
            <a:endParaRPr lang="en-US" sz="1800"/>
          </a:p>
        </p:txBody>
      </p:sp>
    </p:spTree>
    <p:extLst>
      <p:ext uri="{BB962C8B-B14F-4D97-AF65-F5344CB8AC3E}">
        <p14:creationId xmlns:p14="http://schemas.microsoft.com/office/powerpoint/2010/main" val="273225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Oval 7"/>
          <p:cNvSpPr/>
          <p:nvPr/>
        </p:nvSpPr>
        <p:spPr>
          <a:xfrm>
            <a:off x="225090" y="21105"/>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Donut 10"/>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815416" y="-54"/>
            <a:ext cx="1137658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5" name="Title Placeholder 4"/>
          <p:cNvSpPr>
            <a:spLocks noGrp="1"/>
          </p:cNvSpPr>
          <p:nvPr>
            <p:ph type="title"/>
          </p:nvPr>
        </p:nvSpPr>
        <p:spPr>
          <a:xfrm>
            <a:off x="815417" y="44625"/>
            <a:ext cx="11137233" cy="919169"/>
          </a:xfrm>
          <a:prstGeom prst="rect">
            <a:avLst/>
          </a:prstGeom>
        </p:spPr>
        <p:txBody>
          <a:bodyPr anchor="ctr">
            <a:normAutofit/>
            <a:scene3d>
              <a:camera prst="orthographicFront"/>
              <a:lightRig rig="harsh" dir="t"/>
            </a:scene3d>
            <a:sp3d extrusionH="57150" prstMaterial="matte">
              <a:bevelT w="63500" h="12700" prst="angle"/>
              <a:contourClr>
                <a:schemeClr val="bg1">
                  <a:lumMod val="65000"/>
                </a:schemeClr>
              </a:contourClr>
            </a:sp3d>
          </a:bodyPr>
          <a:lstStyle/>
          <a:p>
            <a:r>
              <a:rPr kumimoji="0" lang="en-US"/>
              <a:t>Click to edit Master title style</a:t>
            </a:r>
            <a:endParaRPr kumimoji="0" lang="en-US" dirty="0"/>
          </a:p>
        </p:txBody>
      </p:sp>
      <p:sp>
        <p:nvSpPr>
          <p:cNvPr id="9" name="Text Placeholder 8"/>
          <p:cNvSpPr>
            <a:spLocks noGrp="1"/>
          </p:cNvSpPr>
          <p:nvPr>
            <p:ph type="body" idx="1"/>
          </p:nvPr>
        </p:nvSpPr>
        <p:spPr>
          <a:xfrm>
            <a:off x="815415" y="1016001"/>
            <a:ext cx="11137236" cy="5789793"/>
          </a:xfrm>
          <a:prstGeom prst="rect">
            <a:avLst/>
          </a:prstGeom>
        </p:spPr>
        <p:style>
          <a:lnRef idx="2">
            <a:schemeClr val="accent5"/>
          </a:lnRef>
          <a:fillRef idx="1">
            <a:schemeClr val="lt1"/>
          </a:fillRef>
          <a:effectRef idx="0">
            <a:schemeClr val="accent5"/>
          </a:effectRef>
          <a:fontRef idx="none"/>
        </p:style>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Footer Placeholder 9"/>
          <p:cNvSpPr>
            <a:spLocks noGrp="1"/>
          </p:cNvSpPr>
          <p:nvPr>
            <p:ph type="ftr" sz="quarter" idx="3"/>
          </p:nvPr>
        </p:nvSpPr>
        <p:spPr>
          <a:xfrm rot="16200000">
            <a:off x="-1205777" y="3192959"/>
            <a:ext cx="2895600" cy="522829"/>
          </a:xfrm>
          <a:prstGeom prst="rect">
            <a:avLst/>
          </a:prstGeom>
        </p:spPr>
        <p:txBody>
          <a:bodyPr anchor="b"/>
          <a:lstStyle>
            <a:lvl1pPr eaLnBrk="1" latinLnBrk="0" hangingPunct="1">
              <a:defRPr kumimoji="0" sz="1200">
                <a:solidFill>
                  <a:schemeClr val="accent5">
                    <a:lumMod val="75000"/>
                  </a:schemeClr>
                </a:solidFill>
                <a:effectLst/>
              </a:defRPr>
            </a:lvl1pPr>
            <a:extLst/>
          </a:lstStyle>
          <a:p>
            <a:endParaRPr lang="en-US"/>
          </a:p>
        </p:txBody>
      </p:sp>
      <p:sp>
        <p:nvSpPr>
          <p:cNvPr id="22" name="Slide Number Placeholder 21"/>
          <p:cNvSpPr>
            <a:spLocks noGrp="1"/>
          </p:cNvSpPr>
          <p:nvPr>
            <p:ph type="sldNum" sz="quarter" idx="4"/>
          </p:nvPr>
        </p:nvSpPr>
        <p:spPr>
          <a:xfrm>
            <a:off x="84999" y="6403954"/>
            <a:ext cx="609600" cy="401840"/>
          </a:xfrm>
          <a:prstGeom prst="rect">
            <a:avLst/>
          </a:prstGeom>
        </p:spPr>
        <p:txBody>
          <a:bodyPr anchor="b"/>
          <a:lstStyle>
            <a:lvl1pPr algn="ctr" eaLnBrk="1" latinLnBrk="0" hangingPunct="1">
              <a:defRPr kumimoji="0" sz="1400">
                <a:solidFill>
                  <a:schemeClr val="accent5">
                    <a:lumMod val="75000"/>
                  </a:schemeClr>
                </a:solidFill>
                <a:effectLst/>
              </a:defRPr>
            </a:lvl1pPr>
            <a:extLst/>
          </a:lstStyle>
          <a:p>
            <a:fld id="{70BEDA23-52BF-4DB7-B20C-B78003F8B6FC}" type="slidenum">
              <a:rPr lang="en-US" smtClean="0"/>
              <a:t>‹#›</a:t>
            </a:fld>
            <a:endParaRPr lang="en-US"/>
          </a:p>
        </p:txBody>
      </p:sp>
      <p:sp>
        <p:nvSpPr>
          <p:cNvPr id="13" name="Date Placeholder 4"/>
          <p:cNvSpPr>
            <a:spLocks noGrp="1"/>
          </p:cNvSpPr>
          <p:nvPr>
            <p:ph type="dt" sz="half" idx="2"/>
          </p:nvPr>
        </p:nvSpPr>
        <p:spPr>
          <a:xfrm rot="16200000">
            <a:off x="-688562" y="787704"/>
            <a:ext cx="1895036" cy="522828"/>
          </a:xfrm>
          <a:prstGeom prst="rect">
            <a:avLst/>
          </a:prstGeom>
        </p:spPr>
        <p:txBody>
          <a:bodyPr/>
          <a:lstStyle>
            <a:lvl1pPr algn="r">
              <a:defRPr/>
            </a:lvl1pPr>
            <a:extLst/>
          </a:lstStyle>
          <a:p>
            <a:fld id="{7888A089-9C4C-4C95-A037-F271B59BB476}" type="datetime1">
              <a:rPr lang="en-US" smtClean="0"/>
              <a:t>10/12/2022</a:t>
            </a:fld>
            <a:endParaRPr lang="en-US"/>
          </a:p>
        </p:txBody>
      </p:sp>
    </p:spTree>
    <p:extLst>
      <p:ext uri="{BB962C8B-B14F-4D97-AF65-F5344CB8AC3E}">
        <p14:creationId xmlns:p14="http://schemas.microsoft.com/office/powerpoint/2010/main" val="113710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b="1" kern="1200" cap="none" spc="0">
          <a:ln/>
          <a:solidFill>
            <a:schemeClr val="accent3"/>
          </a:solidFill>
          <a:effectLst/>
          <a:latin typeface="Calibri" panose="020F0502020204030204" pitchFamily="34"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Calibri" panose="020F0502020204030204" pitchFamily="34" charset="0"/>
          <a:ea typeface="+mn-ea"/>
          <a:cs typeface="Arial" panose="020B0604020202020204" pitchFamily="34" charset="0"/>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Calibri" panose="020F0502020204030204" pitchFamily="34" charset="0"/>
          <a:ea typeface="+mn-ea"/>
          <a:cs typeface="Arial" panose="020B0604020202020204" pitchFamily="34" charset="0"/>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Calibri" panose="020F0502020204030204" pitchFamily="34" charset="0"/>
          <a:ea typeface="+mn-ea"/>
          <a:cs typeface="Arial" panose="020B0604020202020204" pitchFamily="34" charset="0"/>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Calibri" panose="020F0502020204030204" pitchFamily="34" charset="0"/>
          <a:ea typeface="+mn-ea"/>
          <a:cs typeface="Arial" panose="020B0604020202020204" pitchFamily="34" charset="0"/>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Calibri" panose="020F0502020204030204" pitchFamily="34" charset="0"/>
          <a:ea typeface="+mn-ea"/>
          <a:cs typeface="Arial" panose="020B0604020202020204" pitchFamily="34" charset="0"/>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QUẢN TRỊ HỆ THỐNG </a:t>
            </a:r>
          </a:p>
        </p:txBody>
      </p:sp>
      <p:sp>
        <p:nvSpPr>
          <p:cNvPr id="3" name="Subtitle 2"/>
          <p:cNvSpPr>
            <a:spLocks noGrp="1"/>
          </p:cNvSpPr>
          <p:nvPr>
            <p:ph type="subTitle" idx="1"/>
          </p:nvPr>
        </p:nvSpPr>
        <p:spPr>
          <a:xfrm>
            <a:off x="1308088" y="4263440"/>
            <a:ext cx="9875520" cy="1752600"/>
          </a:xfrm>
        </p:spPr>
        <p:txBody>
          <a:bodyPr/>
          <a:lstStyle/>
          <a:p>
            <a:r>
              <a:rPr lang="en-US"/>
              <a:t>Biên soạn: GV. Huỳnh Tuấn Anh</a:t>
            </a:r>
          </a:p>
          <a:p>
            <a:r>
              <a:rPr lang="en-US"/>
              <a:t>Cập nhật: GV. Phạm Văn Nam</a:t>
            </a:r>
          </a:p>
        </p:txBody>
      </p:sp>
      <p:pic>
        <p:nvPicPr>
          <p:cNvPr id="4" name="Picture 3" descr="https://upload.wikimedia.org/wikipedia/vi/4/4a/Vietux-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663" y="3039513"/>
            <a:ext cx="2245946" cy="262775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70BEDA23-52BF-4DB7-B20C-B78003F8B6FC}" type="slidenum">
              <a:rPr lang="en-US" smtClean="0"/>
              <a:t>1</a:t>
            </a:fld>
            <a:endParaRPr lang="en-US"/>
          </a:p>
        </p:txBody>
      </p:sp>
    </p:spTree>
    <p:extLst>
      <p:ext uri="{BB962C8B-B14F-4D97-AF65-F5344CB8AC3E}">
        <p14:creationId xmlns:p14="http://schemas.microsoft.com/office/powerpoint/2010/main" val="352309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 tiết của quá trình khởi động Linux</a:t>
            </a:r>
          </a:p>
        </p:txBody>
      </p:sp>
      <p:sp>
        <p:nvSpPr>
          <p:cNvPr id="3" name="Content Placeholder 2"/>
          <p:cNvSpPr>
            <a:spLocks noGrp="1"/>
          </p:cNvSpPr>
          <p:nvPr>
            <p:ph idx="1"/>
          </p:nvPr>
        </p:nvSpPr>
        <p:spPr/>
        <p:txBody>
          <a:bodyPr/>
          <a:lstStyle/>
          <a:p>
            <a:r>
              <a:rPr lang="vi-VN"/>
              <a:t>Kernel</a:t>
            </a:r>
          </a:p>
          <a:p>
            <a:pPr lvl="1"/>
            <a:r>
              <a:rPr lang="vi-VN"/>
              <a:t>Kernel của hệ điều hành sẽ được nạp vào trong RAM. Khi kernel hoạt động thì việc đầu tiên đó là thực thi quá trinh INIT</a:t>
            </a:r>
          </a:p>
          <a:p>
            <a:r>
              <a:rPr lang="vi-VN"/>
              <a:t>INIT</a:t>
            </a:r>
          </a:p>
          <a:p>
            <a:pPr lvl="1"/>
            <a:r>
              <a:rPr lang="vi-VN"/>
              <a:t>Đây là giai đoạn chính của quá trình BOOT. Quá trình này bắt đầu bằng việc đọc file</a:t>
            </a:r>
            <a:r>
              <a:rPr lang="en-US"/>
              <a:t> </a:t>
            </a:r>
            <a:r>
              <a:rPr lang="vi-VN"/>
              <a:t>/etc/inittab để xác định run-level. Sau đó sẽ thực thi các script tương ứng với run- level.</a:t>
            </a:r>
            <a:endParaRPr lang="en-US"/>
          </a:p>
          <a:p>
            <a:r>
              <a:rPr lang="vi-VN"/>
              <a:t>User prompt</a:t>
            </a:r>
          </a:p>
          <a:p>
            <a:pPr lvl="1"/>
            <a:r>
              <a:rPr lang="vi-VN"/>
              <a:t>Người đăng nhập và sử dụng</a:t>
            </a:r>
          </a:p>
          <a:p>
            <a:r>
              <a:rPr lang="vi-VN"/>
              <a:t>Run Levels</a:t>
            </a:r>
          </a:p>
        </p:txBody>
      </p:sp>
      <p:sp>
        <p:nvSpPr>
          <p:cNvPr id="4" name="Slide Number Placeholder 3"/>
          <p:cNvSpPr>
            <a:spLocks noGrp="1"/>
          </p:cNvSpPr>
          <p:nvPr>
            <p:ph type="sldNum" sz="quarter" idx="12"/>
          </p:nvPr>
        </p:nvSpPr>
        <p:spPr/>
        <p:txBody>
          <a:bodyPr/>
          <a:lstStyle/>
          <a:p>
            <a:fld id="{70BEDA23-52BF-4DB7-B20C-B78003F8B6FC}" type="slidenum">
              <a:rPr lang="en-US" smtClean="0"/>
              <a:t>10</a:t>
            </a:fld>
            <a:endParaRPr lang="en-US"/>
          </a:p>
        </p:txBody>
      </p:sp>
    </p:spTree>
    <p:extLst>
      <p:ext uri="{BB962C8B-B14F-4D97-AF65-F5344CB8AC3E}">
        <p14:creationId xmlns:p14="http://schemas.microsoft.com/office/powerpoint/2010/main" val="11610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2631731" y="1083367"/>
            <a:ext cx="7187176" cy="5594523"/>
          </a:xfrm>
          <a:prstGeom prst="rect">
            <a:avLst/>
          </a:prstGeom>
        </p:spPr>
      </p:pic>
      <p:sp>
        <p:nvSpPr>
          <p:cNvPr id="3" name="Slide Number Placeholder 2"/>
          <p:cNvSpPr>
            <a:spLocks noGrp="1"/>
          </p:cNvSpPr>
          <p:nvPr>
            <p:ph type="sldNum" sz="quarter" idx="12"/>
          </p:nvPr>
        </p:nvSpPr>
        <p:spPr/>
        <p:txBody>
          <a:bodyPr/>
          <a:lstStyle/>
          <a:p>
            <a:fld id="{70BEDA23-52BF-4DB7-B20C-B78003F8B6FC}" type="slidenum">
              <a:rPr lang="en-US" smtClean="0"/>
              <a:t>11</a:t>
            </a:fld>
            <a:endParaRPr lang="en-US"/>
          </a:p>
        </p:txBody>
      </p:sp>
    </p:spTree>
    <p:extLst>
      <p:ext uri="{BB962C8B-B14F-4D97-AF65-F5344CB8AC3E}">
        <p14:creationId xmlns:p14="http://schemas.microsoft.com/office/powerpoint/2010/main" val="342287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/etc/inittab file</a:t>
            </a:r>
          </a:p>
        </p:txBody>
      </p:sp>
      <p:sp>
        <p:nvSpPr>
          <p:cNvPr id="3" name="Content Placeholder 2"/>
          <p:cNvSpPr>
            <a:spLocks noGrp="1"/>
          </p:cNvSpPr>
          <p:nvPr>
            <p:ph idx="1"/>
          </p:nvPr>
        </p:nvSpPr>
        <p:spPr/>
        <p:txBody>
          <a:bodyPr/>
          <a:lstStyle/>
          <a:p>
            <a:r>
              <a:rPr lang="en-US"/>
              <a:t>File format:</a:t>
            </a:r>
          </a:p>
          <a:p>
            <a:pPr lvl="1"/>
            <a:r>
              <a:rPr lang="en-US"/>
              <a:t>code:runlevels:action:command</a:t>
            </a:r>
          </a:p>
          <a:p>
            <a:r>
              <a:rPr lang="en-US"/>
              <a:t>Runlevels</a:t>
            </a:r>
          </a:p>
          <a:p>
            <a:pPr marL="402336" lvl="1" indent="0">
              <a:buNone/>
            </a:pPr>
            <a:r>
              <a:rPr lang="en-US" sz="2300"/>
              <a:t># Default runlevel. The runlevels used by RHS are:</a:t>
            </a:r>
          </a:p>
          <a:p>
            <a:pPr marL="402336" lvl="1" indent="0">
              <a:buNone/>
            </a:pPr>
            <a:r>
              <a:rPr lang="en-US" sz="2300"/>
              <a:t># 0 - halt (Do NOT set initdefault to this)</a:t>
            </a:r>
          </a:p>
          <a:p>
            <a:pPr marL="402336" lvl="1" indent="0">
              <a:buNone/>
            </a:pPr>
            <a:r>
              <a:rPr lang="en-US" sz="2300"/>
              <a:t># 1 - Single user mode</a:t>
            </a:r>
          </a:p>
          <a:p>
            <a:pPr marL="402336" lvl="1" indent="0">
              <a:buNone/>
            </a:pPr>
            <a:r>
              <a:rPr lang="en-US" sz="2300"/>
              <a:t># 2 - Multiuser, without NFS</a:t>
            </a:r>
          </a:p>
          <a:p>
            <a:pPr marL="402336" lvl="1" indent="0">
              <a:buNone/>
            </a:pPr>
            <a:r>
              <a:rPr lang="en-US" sz="2300"/>
              <a:t># 3 - Full multiuser mode</a:t>
            </a:r>
          </a:p>
          <a:p>
            <a:pPr marL="402336" lvl="1" indent="0">
              <a:buNone/>
            </a:pPr>
            <a:r>
              <a:rPr lang="en-US" sz="2300"/>
              <a:t># 4 - unused</a:t>
            </a:r>
          </a:p>
          <a:p>
            <a:pPr marL="402336" lvl="1" indent="0">
              <a:buNone/>
            </a:pPr>
            <a:r>
              <a:rPr lang="en-US" sz="2300"/>
              <a:t># 5 - X11</a:t>
            </a:r>
          </a:p>
          <a:p>
            <a:pPr marL="402336" lvl="1" indent="0">
              <a:buNone/>
            </a:pPr>
            <a:r>
              <a:rPr lang="en-US" sz="2300"/>
              <a:t># 6 - reboot (Do NOT set initdefault to this)</a:t>
            </a:r>
          </a:p>
          <a:p>
            <a:pPr marL="402336" lvl="1" indent="0">
              <a:buNone/>
            </a:pPr>
            <a:r>
              <a:rPr lang="en-US" sz="2300"/>
              <a:t>#</a:t>
            </a:r>
          </a:p>
          <a:p>
            <a:pPr marL="402336" lvl="1" indent="0">
              <a:buNone/>
            </a:pPr>
            <a:r>
              <a:rPr lang="en-US" sz="2300"/>
              <a:t>id:5:initdefault:</a:t>
            </a:r>
          </a:p>
        </p:txBody>
      </p:sp>
      <p:sp>
        <p:nvSpPr>
          <p:cNvPr id="4" name="Slide Number Placeholder 3"/>
          <p:cNvSpPr>
            <a:spLocks noGrp="1"/>
          </p:cNvSpPr>
          <p:nvPr>
            <p:ph type="sldNum" sz="quarter" idx="12"/>
          </p:nvPr>
        </p:nvSpPr>
        <p:spPr/>
        <p:txBody>
          <a:bodyPr/>
          <a:lstStyle/>
          <a:p>
            <a:fld id="{70BEDA23-52BF-4DB7-B20C-B78003F8B6FC}" type="slidenum">
              <a:rPr lang="en-US" smtClean="0"/>
              <a:t>12</a:t>
            </a:fld>
            <a:endParaRPr lang="en-US"/>
          </a:p>
        </p:txBody>
      </p:sp>
    </p:spTree>
    <p:extLst>
      <p:ext uri="{BB962C8B-B14F-4D97-AF65-F5344CB8AC3E}">
        <p14:creationId xmlns:p14="http://schemas.microsoft.com/office/powerpoint/2010/main" val="175895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Switching runlevel</a:t>
            </a:r>
          </a:p>
        </p:txBody>
      </p:sp>
      <p:sp>
        <p:nvSpPr>
          <p:cNvPr id="3" name="Content Placeholder 2"/>
          <p:cNvSpPr>
            <a:spLocks noGrp="1"/>
          </p:cNvSpPr>
          <p:nvPr>
            <p:ph idx="1"/>
          </p:nvPr>
        </p:nvSpPr>
        <p:spPr/>
        <p:txBody>
          <a:bodyPr/>
          <a:lstStyle/>
          <a:p>
            <a:r>
              <a:rPr lang="en-US"/>
              <a:t>Generally, Linux operates in runlevel 3 or 5</a:t>
            </a:r>
          </a:p>
          <a:p>
            <a:r>
              <a:rPr lang="en-US"/>
              <a:t>Edit initdefault in /etc/inittab</a:t>
            </a:r>
          </a:p>
          <a:p>
            <a:r>
              <a:rPr lang="en-US"/>
              <a:t>Running init manually:</a:t>
            </a:r>
          </a:p>
          <a:p>
            <a:pPr marL="402336" lvl="1" indent="0">
              <a:buNone/>
            </a:pPr>
            <a:r>
              <a:rPr lang="en-US"/>
              <a:t>  # init 5 (switch to X11 mode)</a:t>
            </a:r>
          </a:p>
          <a:p>
            <a:pPr marL="402336" lvl="1" indent="0">
              <a:buNone/>
            </a:pPr>
            <a:r>
              <a:rPr lang="en-US"/>
              <a:t>  # init 3 (switch to multiuser mode)</a:t>
            </a:r>
          </a:p>
          <a:p>
            <a:pPr marL="402336" lvl="1" indent="0">
              <a:buNone/>
            </a:pPr>
            <a:r>
              <a:rPr lang="en-US"/>
              <a:t>  # init 1 (switch to single user mode)</a:t>
            </a:r>
          </a:p>
          <a:p>
            <a:r>
              <a:rPr lang="en-US"/>
              <a:t>Finding previous and current system run level</a:t>
            </a:r>
          </a:p>
          <a:p>
            <a:pPr lvl="1"/>
            <a:r>
              <a:rPr lang="en-US"/>
              <a:t>Lệnh: # runlevel</a:t>
            </a:r>
          </a:p>
          <a:p>
            <a:pPr lvl="2"/>
            <a:r>
              <a:rPr lang="en-US"/>
              <a:t>N 5</a:t>
            </a:r>
          </a:p>
        </p:txBody>
      </p:sp>
      <p:sp>
        <p:nvSpPr>
          <p:cNvPr id="4" name="Slide Number Placeholder 3"/>
          <p:cNvSpPr>
            <a:spLocks noGrp="1"/>
          </p:cNvSpPr>
          <p:nvPr>
            <p:ph type="sldNum" sz="quarter" idx="12"/>
          </p:nvPr>
        </p:nvSpPr>
        <p:spPr/>
        <p:txBody>
          <a:bodyPr/>
          <a:lstStyle/>
          <a:p>
            <a:fld id="{70BEDA23-52BF-4DB7-B20C-B78003F8B6FC}" type="slidenum">
              <a:rPr lang="en-US" smtClean="0"/>
              <a:t>13</a:t>
            </a:fld>
            <a:endParaRPr lang="en-US"/>
          </a:p>
        </p:txBody>
      </p:sp>
    </p:spTree>
    <p:extLst>
      <p:ext uri="{BB962C8B-B14F-4D97-AF65-F5344CB8AC3E}">
        <p14:creationId xmlns:p14="http://schemas.microsoft.com/office/powerpoint/2010/main" val="120601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Chế độ đơn người dùng</a:t>
            </a:r>
            <a:r>
              <a:rPr lang="en-US"/>
              <a:t> </a:t>
            </a:r>
            <a:r>
              <a:rPr lang="vi-VN"/>
              <a:t>(Single-User</a:t>
            </a:r>
            <a:r>
              <a:rPr lang="en-US"/>
              <a:t> </a:t>
            </a:r>
            <a:r>
              <a:rPr lang="vi-VN"/>
              <a:t>Mode)</a:t>
            </a:r>
            <a:endParaRPr lang="en-US"/>
          </a:p>
        </p:txBody>
      </p:sp>
      <p:sp>
        <p:nvSpPr>
          <p:cNvPr id="3" name="Content Placeholder 2"/>
          <p:cNvSpPr>
            <a:spLocks noGrp="1"/>
          </p:cNvSpPr>
          <p:nvPr>
            <p:ph idx="1"/>
          </p:nvPr>
        </p:nvSpPr>
        <p:spPr/>
        <p:txBody>
          <a:bodyPr/>
          <a:lstStyle/>
          <a:p>
            <a:r>
              <a:rPr lang="vi-VN"/>
              <a:t>Trong tình trạng khẩn cấp, phục hồi lại hệ</a:t>
            </a:r>
            <a:r>
              <a:rPr lang="en-US"/>
              <a:t> </a:t>
            </a:r>
            <a:r>
              <a:rPr lang="vi-VN"/>
              <a:t>thống</a:t>
            </a:r>
          </a:p>
          <a:p>
            <a:r>
              <a:rPr lang="vi-VN"/>
              <a:t>No login prompt</a:t>
            </a:r>
          </a:p>
          <a:p>
            <a:r>
              <a:rPr lang="vi-VN"/>
              <a:t>Truy cập với người dùng root</a:t>
            </a:r>
          </a:p>
          <a:p>
            <a:r>
              <a:rPr lang="vi-VN"/>
              <a:t>Chỉ ở chế console</a:t>
            </a:r>
          </a:p>
          <a:p>
            <a:pPr marL="402336" lvl="1" indent="0">
              <a:buNone/>
            </a:pPr>
            <a:r>
              <a:rPr lang="en-US"/>
              <a:t>  </a:t>
            </a:r>
            <a:r>
              <a:rPr lang="vi-VN"/>
              <a:t>boot: linux single</a:t>
            </a:r>
          </a:p>
          <a:p>
            <a:pPr marL="402336" lvl="1" indent="0">
              <a:buNone/>
            </a:pPr>
            <a:r>
              <a:rPr lang="en-US"/>
              <a:t>  </a:t>
            </a:r>
            <a:r>
              <a:rPr lang="vi-VN"/>
              <a:t>boot: linux -s</a:t>
            </a:r>
          </a:p>
          <a:p>
            <a:pPr marL="402336" lvl="1" indent="0">
              <a:buNone/>
            </a:pPr>
            <a:r>
              <a:rPr lang="en-US"/>
              <a:t>  </a:t>
            </a:r>
            <a:r>
              <a:rPr lang="vi-VN"/>
              <a:t>boot: linux 1</a:t>
            </a:r>
          </a:p>
          <a:p>
            <a:pPr marL="402336" lvl="1" indent="0">
              <a:buNone/>
            </a:pPr>
            <a:r>
              <a:rPr lang="en-US"/>
              <a:t>  </a:t>
            </a:r>
            <a:r>
              <a:rPr lang="vi-VN"/>
              <a:t># init 1</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14</a:t>
            </a:fld>
            <a:endParaRPr lang="en-US"/>
          </a:p>
        </p:txBody>
      </p:sp>
    </p:spTree>
    <p:extLst>
      <p:ext uri="{BB962C8B-B14F-4D97-AF65-F5344CB8AC3E}">
        <p14:creationId xmlns:p14="http://schemas.microsoft.com/office/powerpoint/2010/main" val="282295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start/stop at boot time</a:t>
            </a:r>
          </a:p>
        </p:txBody>
      </p:sp>
      <p:sp>
        <p:nvSpPr>
          <p:cNvPr id="3" name="Content Placeholder 2"/>
          <p:cNvSpPr>
            <a:spLocks noGrp="1"/>
          </p:cNvSpPr>
          <p:nvPr>
            <p:ph idx="1"/>
          </p:nvPr>
        </p:nvSpPr>
        <p:spPr/>
        <p:txBody>
          <a:bodyPr/>
          <a:lstStyle/>
          <a:p>
            <a:r>
              <a:rPr lang="en-US"/>
              <a:t>Place in /etc/rcN.d (N=runlevel)</a:t>
            </a:r>
          </a:p>
          <a:p>
            <a:r>
              <a:rPr lang="en-US"/>
              <a:t>Shell scripts</a:t>
            </a:r>
          </a:p>
          <a:p>
            <a:r>
              <a:rPr lang="en-US"/>
              <a:t>Start script: Snnxxxx</a:t>
            </a:r>
          </a:p>
          <a:p>
            <a:r>
              <a:rPr lang="en-US"/>
              <a:t>Kill script: Knnxxxx</a:t>
            </a:r>
          </a:p>
          <a:p>
            <a:r>
              <a:rPr lang="en-US"/>
              <a:t>nn = 00 - 99: enforce executing order</a:t>
            </a:r>
          </a:p>
          <a:p>
            <a:pPr marL="82296" indent="0">
              <a:buNone/>
            </a:pPr>
            <a:r>
              <a:rPr lang="en-US"/>
              <a:t>	S10network S12syslog S99local K90network K10xfs</a:t>
            </a:r>
          </a:p>
          <a:p>
            <a:r>
              <a:rPr lang="en-US"/>
              <a:t>S* and K* are symlinks to real scripts</a:t>
            </a:r>
          </a:p>
          <a:p>
            <a:r>
              <a:rPr lang="en-US"/>
              <a:t>Central directory for real scripts: /etc/init.d, /etc/init, /etc</a:t>
            </a:r>
          </a:p>
        </p:txBody>
      </p:sp>
      <p:sp>
        <p:nvSpPr>
          <p:cNvPr id="4" name="Slide Number Placeholder 3"/>
          <p:cNvSpPr>
            <a:spLocks noGrp="1"/>
          </p:cNvSpPr>
          <p:nvPr>
            <p:ph type="sldNum" sz="quarter" idx="12"/>
          </p:nvPr>
        </p:nvSpPr>
        <p:spPr/>
        <p:txBody>
          <a:bodyPr/>
          <a:lstStyle/>
          <a:p>
            <a:fld id="{70BEDA23-52BF-4DB7-B20C-B78003F8B6FC}" type="slidenum">
              <a:rPr lang="en-US" smtClean="0"/>
              <a:t>15</a:t>
            </a:fld>
            <a:endParaRPr lang="en-US"/>
          </a:p>
        </p:txBody>
      </p:sp>
    </p:spTree>
    <p:extLst>
      <p:ext uri="{BB962C8B-B14F-4D97-AF65-F5344CB8AC3E}">
        <p14:creationId xmlns:p14="http://schemas.microsoft.com/office/powerpoint/2010/main" val="307172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Services</a:t>
            </a:r>
          </a:p>
        </p:txBody>
      </p:sp>
      <p:sp>
        <p:nvSpPr>
          <p:cNvPr id="3" name="Content Placeholder 2"/>
          <p:cNvSpPr>
            <a:spLocks noGrp="1"/>
          </p:cNvSpPr>
          <p:nvPr>
            <p:ph idx="1"/>
          </p:nvPr>
        </p:nvSpPr>
        <p:spPr/>
        <p:txBody>
          <a:bodyPr>
            <a:normAutofit/>
          </a:bodyPr>
          <a:lstStyle/>
          <a:p>
            <a:r>
              <a:rPr lang="en-US" sz="2400"/>
              <a:t>There are 113 deamons, Out of them, the following are most widely used:</a:t>
            </a:r>
          </a:p>
          <a:p>
            <a:pPr lvl="1"/>
            <a:r>
              <a:rPr lang="en-US" sz="2000"/>
              <a:t>apmd : Power Management</a:t>
            </a:r>
          </a:p>
          <a:p>
            <a:pPr lvl="1"/>
            <a:r>
              <a:rPr lang="en-US" sz="2000"/>
              <a:t>crond : Periodic Command Scheduler</a:t>
            </a:r>
          </a:p>
          <a:p>
            <a:pPr lvl="1"/>
            <a:r>
              <a:rPr lang="en-US" sz="2000"/>
              <a:t>cups : Common Unix Printing System</a:t>
            </a:r>
          </a:p>
          <a:p>
            <a:pPr lvl="1"/>
            <a:r>
              <a:rPr lang="en-US" sz="2000"/>
              <a:t>dhcpd : The DHCP server</a:t>
            </a:r>
          </a:p>
          <a:p>
            <a:pPr lvl="1"/>
            <a:r>
              <a:rPr lang="en-US" sz="2000"/>
              <a:t>httpd : Apache Web server</a:t>
            </a:r>
          </a:p>
          <a:p>
            <a:pPr lvl="1"/>
            <a:r>
              <a:rPr lang="en-US" sz="2000"/>
              <a:t>iptables : Kernel based Packet Filtering firewall</a:t>
            </a:r>
          </a:p>
          <a:p>
            <a:pPr lvl="1"/>
            <a:r>
              <a:rPr lang="en-US" sz="2000"/>
              <a:t>mysqld : MySQL server</a:t>
            </a:r>
          </a:p>
          <a:p>
            <a:pPr lvl="1"/>
            <a:r>
              <a:rPr lang="en-US" sz="2000"/>
              <a:t>sendmail : Sendmail Mail Server</a:t>
            </a:r>
          </a:p>
          <a:p>
            <a:pPr lvl="1"/>
            <a:r>
              <a:rPr lang="en-US" sz="2000"/>
              <a:t>squid : Squid Proxy Server</a:t>
            </a:r>
          </a:p>
          <a:p>
            <a:pPr lvl="1"/>
            <a:r>
              <a:rPr lang="en-US" sz="2000"/>
              <a:t>sshd : Open SSH and SFTP server</a:t>
            </a:r>
          </a:p>
          <a:p>
            <a:pPr lvl="1"/>
            <a:r>
              <a:rPr lang="en-US" sz="2000"/>
              <a:t>xinetd : Provides support for telnet, ftp, talk, tftp etc.</a:t>
            </a:r>
          </a:p>
          <a:p>
            <a:pPr lvl="1"/>
            <a:r>
              <a:rPr lang="en-US" sz="2000"/>
              <a:t>ypbind : NIS Server</a:t>
            </a:r>
          </a:p>
        </p:txBody>
      </p:sp>
      <p:sp>
        <p:nvSpPr>
          <p:cNvPr id="4" name="Slide Number Placeholder 3"/>
          <p:cNvSpPr>
            <a:spLocks noGrp="1"/>
          </p:cNvSpPr>
          <p:nvPr>
            <p:ph type="sldNum" sz="quarter" idx="12"/>
          </p:nvPr>
        </p:nvSpPr>
        <p:spPr/>
        <p:txBody>
          <a:bodyPr/>
          <a:lstStyle/>
          <a:p>
            <a:fld id="{70BEDA23-52BF-4DB7-B20C-B78003F8B6FC}" type="slidenum">
              <a:rPr lang="en-US" smtClean="0"/>
              <a:t>16</a:t>
            </a:fld>
            <a:endParaRPr lang="en-US"/>
          </a:p>
        </p:txBody>
      </p:sp>
    </p:spTree>
    <p:extLst>
      <p:ext uri="{BB962C8B-B14F-4D97-AF65-F5344CB8AC3E}">
        <p14:creationId xmlns:p14="http://schemas.microsoft.com/office/powerpoint/2010/main" val="370093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start/stop at boot time</a:t>
            </a:r>
          </a:p>
        </p:txBody>
      </p:sp>
      <p:sp>
        <p:nvSpPr>
          <p:cNvPr id="3" name="Content Placeholder 2"/>
          <p:cNvSpPr>
            <a:spLocks noGrp="1"/>
          </p:cNvSpPr>
          <p:nvPr>
            <p:ph idx="1"/>
          </p:nvPr>
        </p:nvSpPr>
        <p:spPr/>
        <p:txBody>
          <a:bodyPr/>
          <a:lstStyle/>
          <a:p>
            <a:pPr lvl="1"/>
            <a:r>
              <a:rPr lang="en-US"/>
              <a:t>root@ubuntu # ls -l /etc/rc5.d </a:t>
            </a:r>
          </a:p>
        </p:txBody>
      </p:sp>
      <p:pic>
        <p:nvPicPr>
          <p:cNvPr id="6" name="Picture 5"/>
          <p:cNvPicPr>
            <a:picLocks noChangeAspect="1"/>
          </p:cNvPicPr>
          <p:nvPr/>
        </p:nvPicPr>
        <p:blipFill>
          <a:blip r:embed="rId3"/>
          <a:stretch>
            <a:fillRect/>
          </a:stretch>
        </p:blipFill>
        <p:spPr>
          <a:xfrm>
            <a:off x="894509" y="1524572"/>
            <a:ext cx="11065993" cy="4772649"/>
          </a:xfrm>
          <a:prstGeom prst="rect">
            <a:avLst/>
          </a:prstGeom>
        </p:spPr>
      </p:pic>
      <p:sp>
        <p:nvSpPr>
          <p:cNvPr id="4" name="Slide Number Placeholder 3"/>
          <p:cNvSpPr>
            <a:spLocks noGrp="1"/>
          </p:cNvSpPr>
          <p:nvPr>
            <p:ph type="sldNum" sz="quarter" idx="12"/>
          </p:nvPr>
        </p:nvSpPr>
        <p:spPr/>
        <p:txBody>
          <a:bodyPr/>
          <a:lstStyle/>
          <a:p>
            <a:fld id="{70BEDA23-52BF-4DB7-B20C-B78003F8B6FC}" type="slidenum">
              <a:rPr lang="en-US" smtClean="0"/>
              <a:t>17</a:t>
            </a:fld>
            <a:endParaRPr lang="en-US"/>
          </a:p>
        </p:txBody>
      </p:sp>
    </p:spTree>
    <p:extLst>
      <p:ext uri="{BB962C8B-B14F-4D97-AF65-F5344CB8AC3E}">
        <p14:creationId xmlns:p14="http://schemas.microsoft.com/office/powerpoint/2010/main" val="349358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Liệt kê tất cả các service đang chạy trong hệ thống:</a:t>
            </a:r>
          </a:p>
          <a:p>
            <a:pPr lvl="1"/>
            <a:r>
              <a:rPr lang="en-US"/>
              <a:t>Lệnh: service --status-all</a:t>
            </a:r>
          </a:p>
        </p:txBody>
      </p:sp>
      <p:pic>
        <p:nvPicPr>
          <p:cNvPr id="6" name="Picture 5"/>
          <p:cNvPicPr>
            <a:picLocks noChangeAspect="1"/>
          </p:cNvPicPr>
          <p:nvPr/>
        </p:nvPicPr>
        <p:blipFill>
          <a:blip r:embed="rId2"/>
          <a:stretch>
            <a:fillRect/>
          </a:stretch>
        </p:blipFill>
        <p:spPr>
          <a:xfrm>
            <a:off x="1472622" y="1992312"/>
            <a:ext cx="7658100" cy="4295775"/>
          </a:xfrm>
          <a:prstGeom prst="rect">
            <a:avLst/>
          </a:prstGeom>
        </p:spPr>
      </p:pic>
      <p:sp>
        <p:nvSpPr>
          <p:cNvPr id="4" name="Slide Number Placeholder 3"/>
          <p:cNvSpPr>
            <a:spLocks noGrp="1"/>
          </p:cNvSpPr>
          <p:nvPr>
            <p:ph type="sldNum" sz="quarter" idx="12"/>
          </p:nvPr>
        </p:nvSpPr>
        <p:spPr/>
        <p:txBody>
          <a:bodyPr/>
          <a:lstStyle/>
          <a:p>
            <a:fld id="{70BEDA23-52BF-4DB7-B20C-B78003F8B6FC}" type="slidenum">
              <a:rPr lang="en-US" smtClean="0"/>
              <a:t>18</a:t>
            </a:fld>
            <a:endParaRPr lang="en-US"/>
          </a:p>
        </p:txBody>
      </p:sp>
    </p:spTree>
    <p:extLst>
      <p:ext uri="{BB962C8B-B14F-4D97-AF65-F5344CB8AC3E}">
        <p14:creationId xmlns:p14="http://schemas.microsoft.com/office/powerpoint/2010/main" val="47439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Liệt kê tất cả các service đang chạy trên hệ thống:</a:t>
            </a:r>
          </a:p>
          <a:p>
            <a:pPr lvl="1"/>
            <a:r>
              <a:rPr lang="en-US"/>
              <a:t>service --status-all | grep +</a:t>
            </a:r>
          </a:p>
          <a:p>
            <a:r>
              <a:rPr lang="en-US"/>
              <a:t>Liệt kê tất cả các service đang dừng trên hệ thống:</a:t>
            </a:r>
          </a:p>
          <a:p>
            <a:pPr lvl="1"/>
            <a:r>
              <a:rPr lang="en-US"/>
              <a:t>service --status-all | grep –</a:t>
            </a:r>
          </a:p>
          <a:p>
            <a:r>
              <a:rPr lang="en-US"/>
              <a:t>Liệt kê các service theo tên</a:t>
            </a:r>
          </a:p>
          <a:p>
            <a:pPr lvl="1"/>
            <a:r>
              <a:rPr lang="en-US"/>
              <a:t>service --status-all | grep service_name</a:t>
            </a:r>
          </a:p>
          <a:p>
            <a:pPr lvl="1"/>
            <a:r>
              <a:rPr lang="en-US"/>
              <a:t>VD service --status-all | grep cron</a:t>
            </a:r>
          </a:p>
          <a:p>
            <a:pPr lvl="1"/>
            <a:endParaRPr lang="en-US"/>
          </a:p>
          <a:p>
            <a:pPr lvl="1"/>
            <a:endParaRPr lang="en-US"/>
          </a:p>
          <a:p>
            <a:endParaRPr lang="en-US"/>
          </a:p>
          <a:p>
            <a:pPr lvl="1"/>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19</a:t>
            </a:fld>
            <a:endParaRPr lang="en-US"/>
          </a:p>
        </p:txBody>
      </p:sp>
    </p:spTree>
    <p:extLst>
      <p:ext uri="{BB962C8B-B14F-4D97-AF65-F5344CB8AC3E}">
        <p14:creationId xmlns:p14="http://schemas.microsoft.com/office/powerpoint/2010/main" val="423078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vi-VN"/>
              <a:t>Siêu tài khoản người dùng</a:t>
            </a:r>
            <a:r>
              <a:rPr lang="en-US"/>
              <a:t> </a:t>
            </a:r>
            <a:r>
              <a:rPr lang="vi-VN"/>
              <a:t>(superuser account)</a:t>
            </a:r>
          </a:p>
          <a:p>
            <a:r>
              <a:rPr lang="vi-VN"/>
              <a:t>Quá trình khởi động và thoát khỏi hệ thống</a:t>
            </a:r>
          </a:p>
          <a:p>
            <a:r>
              <a:rPr lang="vi-VN"/>
              <a:t>Quản lý tài khoản người dùng</a:t>
            </a:r>
          </a:p>
          <a:p>
            <a:r>
              <a:rPr lang="vi-VN"/>
              <a:t>Quản lý hệ thống tập tin</a:t>
            </a:r>
          </a:p>
          <a:p>
            <a:r>
              <a:rPr lang="vi-VN"/>
              <a:t>Quản lý pakage</a:t>
            </a:r>
          </a:p>
          <a:p>
            <a:r>
              <a:rPr lang="vi-VN"/>
              <a:t>Điều khiển các tiến trình</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2</a:t>
            </a:fld>
            <a:endParaRPr lang="en-US"/>
          </a:p>
        </p:txBody>
      </p:sp>
    </p:spTree>
    <p:extLst>
      <p:ext uri="{BB962C8B-B14F-4D97-AF65-F5344CB8AC3E}">
        <p14:creationId xmlns:p14="http://schemas.microsoft.com/office/powerpoint/2010/main" val="12874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Khởi chạy và dừng service</a:t>
            </a:r>
          </a:p>
        </p:txBody>
      </p:sp>
      <p:sp>
        <p:nvSpPr>
          <p:cNvPr id="3" name="Content Placeholder 2"/>
          <p:cNvSpPr>
            <a:spLocks noGrp="1"/>
          </p:cNvSpPr>
          <p:nvPr>
            <p:ph idx="1"/>
          </p:nvPr>
        </p:nvSpPr>
        <p:spPr/>
        <p:txBody>
          <a:bodyPr/>
          <a:lstStyle/>
          <a:p>
            <a:r>
              <a:rPr lang="en-US"/>
              <a:t>Nếu script khởi chạy service tồn tại trong thư mục /etc/init.d:</a:t>
            </a:r>
          </a:p>
          <a:p>
            <a:pPr lvl="1"/>
            <a:r>
              <a:rPr lang="en-US"/>
              <a:t># /etc/init.d/apache start : khởi chạy dịch vụ máy chủ web apache</a:t>
            </a:r>
          </a:p>
          <a:p>
            <a:pPr lvl="1"/>
            <a:r>
              <a:rPr lang="en-US"/>
              <a:t># /etc/init.d/apache stop : dừng dịch vụ máy chủ web apache</a:t>
            </a:r>
          </a:p>
          <a:p>
            <a:r>
              <a:rPr lang="en-US"/>
              <a:t>Khởi chạy service bằng lệnh service start stop</a:t>
            </a:r>
          </a:p>
          <a:p>
            <a:pPr lvl="1"/>
            <a:r>
              <a:rPr lang="en-US"/>
              <a:t># service cron start : Khởi chạy dịch vụ cron</a:t>
            </a:r>
          </a:p>
          <a:p>
            <a:pPr lvl="1"/>
            <a:r>
              <a:rPr lang="en-US"/>
              <a:t># service cron stop: Tắt dịch vụ cron</a:t>
            </a:r>
          </a:p>
          <a:p>
            <a:pPr marL="402336" lvl="1" indent="0">
              <a:buNone/>
            </a:pP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20</a:t>
            </a:fld>
            <a:endParaRPr lang="en-US"/>
          </a:p>
        </p:txBody>
      </p:sp>
    </p:spTree>
    <p:extLst>
      <p:ext uri="{BB962C8B-B14F-4D97-AF65-F5344CB8AC3E}">
        <p14:creationId xmlns:p14="http://schemas.microsoft.com/office/powerpoint/2010/main" val="83384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shutdown hệ thống</a:t>
            </a:r>
          </a:p>
        </p:txBody>
      </p:sp>
      <p:sp>
        <p:nvSpPr>
          <p:cNvPr id="3" name="Content Placeholder 2"/>
          <p:cNvSpPr>
            <a:spLocks noGrp="1"/>
          </p:cNvSpPr>
          <p:nvPr>
            <p:ph idx="1"/>
          </p:nvPr>
        </p:nvSpPr>
        <p:spPr/>
        <p:txBody>
          <a:bodyPr/>
          <a:lstStyle/>
          <a:p>
            <a:r>
              <a:rPr lang="en-US"/>
              <a:t>Synopsis: </a:t>
            </a:r>
            <a:r>
              <a:rPr lang="en-US">
                <a:solidFill>
                  <a:srgbClr val="0000FF"/>
                </a:solidFill>
              </a:rPr>
              <a:t>shutdown [OPTIONS]  [TIME]  [MESSAGE]</a:t>
            </a:r>
          </a:p>
          <a:p>
            <a:r>
              <a:rPr lang="en-US"/>
              <a:t>OPTIONS: </a:t>
            </a:r>
          </a:p>
          <a:p>
            <a:pPr lvl="1"/>
            <a:r>
              <a:rPr lang="en-US"/>
              <a:t>-k</a:t>
            </a:r>
            <a:r>
              <a:rPr lang="vi-VN"/>
              <a:t>: không thực sự shutdown mà chỉ cảnh báo.</a:t>
            </a:r>
          </a:p>
          <a:p>
            <a:pPr lvl="1"/>
            <a:r>
              <a:rPr lang="vi-VN"/>
              <a:t>-r : khởi động lại ngay sau khi shutdown.</a:t>
            </a:r>
          </a:p>
          <a:p>
            <a:pPr lvl="1"/>
            <a:r>
              <a:rPr lang="vi-VN"/>
              <a:t>-h : tắt máy thực sự sau khi shutdown.</a:t>
            </a:r>
          </a:p>
          <a:p>
            <a:pPr lvl="1"/>
            <a:r>
              <a:rPr lang="vi-VN"/>
              <a:t>-f : khởi động lại nhanh và bỏ qua việc kiểm tra đĩa.</a:t>
            </a:r>
          </a:p>
          <a:p>
            <a:pPr lvl="1"/>
            <a:r>
              <a:rPr lang="vi-VN"/>
              <a:t>-F : khởi động lại và thực hiện việc kiểm tra đĩa.</a:t>
            </a:r>
          </a:p>
          <a:p>
            <a:pPr lvl="1"/>
            <a:r>
              <a:rPr lang="vi-VN"/>
              <a:t> -c : bỏ qua không chạy lệnh shutdown. Trong tùy chọn này không thể đưa ra tham số thời</a:t>
            </a:r>
            <a:r>
              <a:rPr lang="en-US"/>
              <a:t> </a:t>
            </a:r>
            <a:r>
              <a:rPr lang="vi-VN"/>
              <a:t>gian nhưng có thể đưa ra thông báo giải thích trên dòng lệnh gửi cho tất cả các người dùng.</a:t>
            </a:r>
          </a:p>
          <a:p>
            <a:pPr lvl="1"/>
            <a:r>
              <a:rPr lang="vi-VN"/>
              <a:t>-t số-giây : qui định init(8) chờ khoảng thời gian số-giây tạm dừng giữa quá trình gửi cảnh báo và tín hiệu kill, trước khi chuyển sang một mức chạy khác.</a:t>
            </a:r>
          </a:p>
        </p:txBody>
      </p:sp>
      <p:sp>
        <p:nvSpPr>
          <p:cNvPr id="4" name="Slide Number Placeholder 3"/>
          <p:cNvSpPr>
            <a:spLocks noGrp="1"/>
          </p:cNvSpPr>
          <p:nvPr>
            <p:ph type="sldNum" sz="quarter" idx="12"/>
          </p:nvPr>
        </p:nvSpPr>
        <p:spPr/>
        <p:txBody>
          <a:bodyPr/>
          <a:lstStyle/>
          <a:p>
            <a:fld id="{70BEDA23-52BF-4DB7-B20C-B78003F8B6FC}" type="slidenum">
              <a:rPr lang="en-US" smtClean="0"/>
              <a:t>21</a:t>
            </a:fld>
            <a:endParaRPr lang="en-US"/>
          </a:p>
        </p:txBody>
      </p:sp>
    </p:spTree>
    <p:extLst>
      <p:ext uri="{BB962C8B-B14F-4D97-AF65-F5344CB8AC3E}">
        <p14:creationId xmlns:p14="http://schemas.microsoft.com/office/powerpoint/2010/main" val="158425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shutdown</a:t>
            </a:r>
          </a:p>
        </p:txBody>
      </p:sp>
      <p:sp>
        <p:nvSpPr>
          <p:cNvPr id="3" name="Content Placeholder 2"/>
          <p:cNvSpPr>
            <a:spLocks noGrp="1"/>
          </p:cNvSpPr>
          <p:nvPr>
            <p:ph idx="1"/>
          </p:nvPr>
        </p:nvSpPr>
        <p:spPr/>
        <p:txBody>
          <a:bodyPr/>
          <a:lstStyle/>
          <a:p>
            <a:r>
              <a:rPr lang="en-US"/>
              <a:t>TIME: Đ</a:t>
            </a:r>
            <a:r>
              <a:rPr lang="vi-VN"/>
              <a:t>ặt thời điểm shutdown. Tham số time có hai dạng. Dạng tuyệt đối là gg:pp (gg: giờ trong ngày, pp: phút) thì hệ thống sẽ shutdown khi đồng hồ máy trùng với giá trị tham số. Dạng tương đối là +&lt;số&gt; là hẹn sau thời khoảng &lt;số&gt; phút sẽ shutdown; coi shutdown lập tức tương đương với +0.</a:t>
            </a:r>
            <a:endParaRPr lang="en-US"/>
          </a:p>
          <a:p>
            <a:r>
              <a:rPr lang="en-US"/>
              <a:t>MESSAGE</a:t>
            </a:r>
            <a:r>
              <a:rPr lang="vi-VN"/>
              <a:t>: thông báo gửi đến tất cả người dùng trên hệ thống. Khi lệnh thực hiện tất cả các</a:t>
            </a:r>
            <a:r>
              <a:rPr lang="en-US"/>
              <a:t> </a:t>
            </a:r>
            <a:r>
              <a:rPr lang="vi-VN"/>
              <a:t>máy người dùng đều nhận được cảnh báo.</a:t>
            </a:r>
            <a:endParaRPr lang="en-US"/>
          </a:p>
          <a:p>
            <a:r>
              <a:rPr lang="en-US"/>
              <a:t>Ví dụ:</a:t>
            </a:r>
          </a:p>
          <a:p>
            <a:pPr lvl="1"/>
            <a:r>
              <a:rPr lang="en-US">
                <a:solidFill>
                  <a:srgbClr val="0000FF"/>
                </a:solidFill>
              </a:rPr>
              <a:t># shutdown –r +10 "He thong se khoi dong lai sau 10 phut"</a:t>
            </a:r>
          </a:p>
          <a:p>
            <a:pPr lvl="1"/>
            <a:r>
              <a:rPr lang="en-US">
                <a:solidFill>
                  <a:srgbClr val="0000FF"/>
                </a:solidFill>
              </a:rPr>
              <a:t># shutdown –c "Huy khoi dong lai"</a:t>
            </a:r>
            <a:endParaRPr lang="vi-VN">
              <a:solidFill>
                <a:srgbClr val="0000FF"/>
              </a:solidFill>
            </a:endParaRPr>
          </a:p>
          <a:p>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22</a:t>
            </a:fld>
            <a:endParaRPr lang="en-US"/>
          </a:p>
        </p:txBody>
      </p:sp>
    </p:spTree>
    <p:extLst>
      <p:ext uri="{BB962C8B-B14F-4D97-AF65-F5344CB8AC3E}">
        <p14:creationId xmlns:p14="http://schemas.microsoft.com/office/powerpoint/2010/main" val="141334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Shutdown hệ thống</a:t>
            </a:r>
          </a:p>
        </p:txBody>
      </p:sp>
      <p:sp>
        <p:nvSpPr>
          <p:cNvPr id="3" name="Content Placeholder 2"/>
          <p:cNvSpPr>
            <a:spLocks noGrp="1"/>
          </p:cNvSpPr>
          <p:nvPr>
            <p:ph idx="1"/>
          </p:nvPr>
        </p:nvSpPr>
        <p:spPr/>
        <p:txBody>
          <a:bodyPr/>
          <a:lstStyle/>
          <a:p>
            <a:r>
              <a:rPr lang="en-US"/>
              <a:t>Các cách khác:</a:t>
            </a:r>
          </a:p>
          <a:p>
            <a:pPr lvl="1"/>
            <a:r>
              <a:rPr lang="en-US"/>
              <a:t>Ctrl-Alt-Del</a:t>
            </a:r>
          </a:p>
          <a:p>
            <a:pPr lvl="1"/>
            <a:r>
              <a:rPr lang="en-US"/>
              <a:t># reboot</a:t>
            </a:r>
          </a:p>
          <a:p>
            <a:pPr lvl="1"/>
            <a:r>
              <a:rPr lang="en-US"/>
              <a:t># halt</a:t>
            </a:r>
          </a:p>
          <a:p>
            <a:pPr lvl="1"/>
            <a:r>
              <a:rPr lang="en-US"/>
              <a:t># poweroff</a:t>
            </a:r>
          </a:p>
        </p:txBody>
      </p:sp>
      <p:sp>
        <p:nvSpPr>
          <p:cNvPr id="4" name="Slide Number Placeholder 3"/>
          <p:cNvSpPr>
            <a:spLocks noGrp="1"/>
          </p:cNvSpPr>
          <p:nvPr>
            <p:ph type="sldNum" sz="quarter" idx="12"/>
          </p:nvPr>
        </p:nvSpPr>
        <p:spPr/>
        <p:txBody>
          <a:bodyPr/>
          <a:lstStyle/>
          <a:p>
            <a:fld id="{70BEDA23-52BF-4DB7-B20C-B78003F8B6FC}" type="slidenum">
              <a:rPr lang="en-US" smtClean="0"/>
              <a:t>23</a:t>
            </a:fld>
            <a:endParaRPr lang="en-US"/>
          </a:p>
        </p:txBody>
      </p:sp>
    </p:spTree>
    <p:extLst>
      <p:ext uri="{BB962C8B-B14F-4D97-AF65-F5344CB8AC3E}">
        <p14:creationId xmlns:p14="http://schemas.microsoft.com/office/powerpoint/2010/main" val="108645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tài khoản</a:t>
            </a:r>
          </a:p>
        </p:txBody>
      </p:sp>
      <p:sp>
        <p:nvSpPr>
          <p:cNvPr id="3" name="Content Placeholder 2"/>
          <p:cNvSpPr>
            <a:spLocks noGrp="1"/>
          </p:cNvSpPr>
          <p:nvPr>
            <p:ph idx="1"/>
          </p:nvPr>
        </p:nvSpPr>
        <p:spPr/>
        <p:txBody>
          <a:bodyPr/>
          <a:lstStyle/>
          <a:p>
            <a:r>
              <a:rPr lang="vi-VN"/>
              <a:t>Người dùng và nhóm</a:t>
            </a:r>
          </a:p>
          <a:p>
            <a:r>
              <a:rPr lang="vi-VN"/>
              <a:t>Tạo, chỉnh sửa, xóa tài khoản người dùng</a:t>
            </a:r>
          </a:p>
          <a:p>
            <a:pPr lvl="1"/>
            <a:r>
              <a:rPr lang="vi-VN"/>
              <a:t>/etc/passwd </a:t>
            </a:r>
            <a:r>
              <a:rPr lang="en-US"/>
              <a:t>: file chứa thông tin người dùng</a:t>
            </a:r>
            <a:endParaRPr lang="vi-VN"/>
          </a:p>
          <a:p>
            <a:pPr lvl="1"/>
            <a:r>
              <a:rPr lang="vi-VN"/>
              <a:t>/etc/shadow </a:t>
            </a:r>
            <a:r>
              <a:rPr lang="en-US"/>
              <a:t>: </a:t>
            </a:r>
            <a:r>
              <a:rPr lang="vi-VN"/>
              <a:t>file</a:t>
            </a:r>
            <a:r>
              <a:rPr lang="en-US"/>
              <a:t> chứa password đã được mã hóa</a:t>
            </a:r>
            <a:endParaRPr lang="vi-VN"/>
          </a:p>
          <a:p>
            <a:r>
              <a:rPr lang="vi-VN"/>
              <a:t>Tạo, chỉnh sửa, xóa nhóm</a:t>
            </a:r>
          </a:p>
          <a:p>
            <a:pPr lvl="1"/>
            <a:r>
              <a:rPr lang="vi-VN"/>
              <a:t>/etc/group </a:t>
            </a:r>
            <a:r>
              <a:rPr lang="en-US"/>
              <a:t>: file chứa các nhóm người dùng</a:t>
            </a:r>
          </a:p>
        </p:txBody>
      </p:sp>
      <p:sp>
        <p:nvSpPr>
          <p:cNvPr id="4" name="Slide Number Placeholder 3"/>
          <p:cNvSpPr>
            <a:spLocks noGrp="1"/>
          </p:cNvSpPr>
          <p:nvPr>
            <p:ph type="sldNum" sz="quarter" idx="12"/>
          </p:nvPr>
        </p:nvSpPr>
        <p:spPr/>
        <p:txBody>
          <a:bodyPr/>
          <a:lstStyle/>
          <a:p>
            <a:fld id="{70BEDA23-52BF-4DB7-B20C-B78003F8B6FC}" type="slidenum">
              <a:rPr lang="en-US" smtClean="0"/>
              <a:t>24</a:t>
            </a:fld>
            <a:endParaRPr lang="en-US"/>
          </a:p>
        </p:txBody>
      </p:sp>
    </p:spTree>
    <p:extLst>
      <p:ext uri="{BB962C8B-B14F-4D97-AF65-F5344CB8AC3E}">
        <p14:creationId xmlns:p14="http://schemas.microsoft.com/office/powerpoint/2010/main" val="1833681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a:t>
            </a:r>
            <a:r>
              <a:rPr lang="en-US"/>
              <a:t>gười dùng</a:t>
            </a:r>
          </a:p>
        </p:txBody>
      </p:sp>
      <p:sp>
        <p:nvSpPr>
          <p:cNvPr id="3" name="Content Placeholder 2"/>
          <p:cNvSpPr>
            <a:spLocks noGrp="1"/>
          </p:cNvSpPr>
          <p:nvPr>
            <p:ph idx="1"/>
          </p:nvPr>
        </p:nvSpPr>
        <p:spPr/>
        <p:txBody>
          <a:bodyPr/>
          <a:lstStyle/>
          <a:p>
            <a:r>
              <a:rPr lang="en-US"/>
              <a:t>Tài khoản người dùng: </a:t>
            </a:r>
          </a:p>
          <a:p>
            <a:pPr lvl="1"/>
            <a:r>
              <a:rPr lang="en-US"/>
              <a:t>Mỗi người dùng có một định danh duy nhất</a:t>
            </a:r>
          </a:p>
          <a:p>
            <a:pPr lvl="1"/>
            <a:r>
              <a:rPr lang="vi-VN"/>
              <a:t>mỗi người sử dụng được gắn với tên duy nhất (đã được đăng ký</a:t>
            </a:r>
            <a:r>
              <a:rPr lang="en-US"/>
              <a:t>, chữ thường</a:t>
            </a:r>
            <a:r>
              <a:rPr lang="vi-VN"/>
              <a:t>) và tên đó được sử dụng để đăng nhập. </a:t>
            </a:r>
            <a:endParaRPr lang="en-US"/>
          </a:p>
          <a:p>
            <a:pPr lvl="2"/>
            <a:r>
              <a:rPr lang="vi-VN"/>
              <a:t>Tuy nhiên một người dùng thực sự có thể có nhiều tên đăng nhập khác nhau. </a:t>
            </a:r>
            <a:endParaRPr lang="en-US"/>
          </a:p>
          <a:p>
            <a:pPr lvl="1"/>
            <a:r>
              <a:rPr lang="vi-VN"/>
              <a:t>Tài khoản người dùng có thể hiểu là tất cả các file, các tài nguyên, và các thông tin thuộc về người dùng đó</a:t>
            </a:r>
            <a:r>
              <a:rPr lang="en-US"/>
              <a:t>.</a:t>
            </a:r>
          </a:p>
        </p:txBody>
      </p:sp>
      <p:sp>
        <p:nvSpPr>
          <p:cNvPr id="4" name="Slide Number Placeholder 3"/>
          <p:cNvSpPr>
            <a:spLocks noGrp="1"/>
          </p:cNvSpPr>
          <p:nvPr>
            <p:ph type="sldNum" sz="quarter" idx="12"/>
          </p:nvPr>
        </p:nvSpPr>
        <p:spPr/>
        <p:txBody>
          <a:bodyPr/>
          <a:lstStyle/>
          <a:p>
            <a:fld id="{70BEDA23-52BF-4DB7-B20C-B78003F8B6FC}" type="slidenum">
              <a:rPr lang="en-US" smtClean="0"/>
              <a:t>25</a:t>
            </a:fld>
            <a:endParaRPr lang="en-US"/>
          </a:p>
        </p:txBody>
      </p:sp>
    </p:spTree>
    <p:extLst>
      <p:ext uri="{BB962C8B-B14F-4D97-AF65-F5344CB8AC3E}">
        <p14:creationId xmlns:p14="http://schemas.microsoft.com/office/powerpoint/2010/main" val="1706176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khoản root - Tài khoản siêu người dùng</a:t>
            </a:r>
          </a:p>
        </p:txBody>
      </p:sp>
      <p:sp>
        <p:nvSpPr>
          <p:cNvPr id="3" name="Content Placeholder 2"/>
          <p:cNvSpPr>
            <a:spLocks noGrp="1"/>
          </p:cNvSpPr>
          <p:nvPr>
            <p:ph idx="1"/>
          </p:nvPr>
        </p:nvSpPr>
        <p:spPr/>
        <p:txBody>
          <a:bodyPr/>
          <a:lstStyle/>
          <a:p>
            <a:r>
              <a:rPr lang="en-US"/>
              <a:t>Được tự động tạo ra khi cài đặt hệ thống</a:t>
            </a:r>
          </a:p>
          <a:p>
            <a:r>
              <a:rPr lang="en-US"/>
              <a:t>Chỉ nên đăng nhập root khi thực sự cần thiết</a:t>
            </a:r>
          </a:p>
          <a:p>
            <a:r>
              <a:rPr lang="en-US"/>
              <a:t>Tài khoản siêu người dùng luôn có id là 0</a:t>
            </a:r>
          </a:p>
          <a:p>
            <a:r>
              <a:rPr lang="en-US"/>
              <a:t>Đăng nhập vào tài khoản root: </a:t>
            </a:r>
            <a:r>
              <a:rPr lang="en-US" i="1">
                <a:solidFill>
                  <a:srgbClr val="FF0000"/>
                </a:solidFill>
              </a:rPr>
              <a:t>sudo -i</a:t>
            </a:r>
          </a:p>
          <a:p>
            <a:r>
              <a:rPr lang="en-US"/>
              <a:t>Thay đổi password của tài khoản root:</a:t>
            </a:r>
          </a:p>
          <a:p>
            <a:pPr lvl="1"/>
            <a:r>
              <a:rPr lang="en-US" i="1">
                <a:solidFill>
                  <a:srgbClr val="C00000"/>
                </a:solidFill>
              </a:rPr>
              <a:t>sudo passwd root</a:t>
            </a:r>
          </a:p>
          <a:p>
            <a:r>
              <a:rPr lang="en-US"/>
              <a:t>Không thể đăng nhập trực tiếp vào tài khoản root bằng giao diện login hoặc lệnh </a:t>
            </a:r>
            <a:r>
              <a:rPr lang="en-US" i="1">
                <a:solidFill>
                  <a:srgbClr val="C00000"/>
                </a:solidFill>
              </a:rPr>
              <a:t>su</a:t>
            </a:r>
          </a:p>
          <a:p>
            <a:r>
              <a:rPr lang="en-US"/>
              <a:t>Chạy câu lệnh sudo với mật khẩu của root</a:t>
            </a:r>
          </a:p>
          <a:p>
            <a:r>
              <a:rPr lang="en-US"/>
              <a:t>Tài khoản root được sử dụng để cài đặt, gỡ bỏ các phần mềm, thay đổi quyền của file trên hệ thống...</a:t>
            </a:r>
          </a:p>
          <a:p>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26</a:t>
            </a:fld>
            <a:endParaRPr lang="en-US"/>
          </a:p>
        </p:txBody>
      </p:sp>
    </p:spTree>
    <p:extLst>
      <p:ext uri="{BB962C8B-B14F-4D97-AF65-F5344CB8AC3E}">
        <p14:creationId xmlns:p14="http://schemas.microsoft.com/office/powerpoint/2010/main" val="919164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khoản nobody</a:t>
            </a:r>
          </a:p>
        </p:txBody>
      </p:sp>
      <p:sp>
        <p:nvSpPr>
          <p:cNvPr id="3" name="Content Placeholder 2"/>
          <p:cNvSpPr>
            <a:spLocks noGrp="1"/>
          </p:cNvSpPr>
          <p:nvPr>
            <p:ph idx="1"/>
          </p:nvPr>
        </p:nvSpPr>
        <p:spPr/>
        <p:txBody>
          <a:bodyPr/>
          <a:lstStyle/>
          <a:p>
            <a:r>
              <a:rPr lang="en-US"/>
              <a:t>Tài khoản </a:t>
            </a:r>
            <a:r>
              <a:rPr lang="en-US">
                <a:solidFill>
                  <a:srgbClr val="C00000"/>
                </a:solidFill>
              </a:rPr>
              <a:t>nobody</a:t>
            </a:r>
          </a:p>
          <a:p>
            <a:pPr lvl="1"/>
            <a:r>
              <a:rPr lang="vi-VN"/>
              <a:t>Người dùng </a:t>
            </a:r>
            <a:r>
              <a:rPr lang="en-US"/>
              <a:t>nobody</a:t>
            </a:r>
            <a:r>
              <a:rPr lang="vi-VN"/>
              <a:t> trên hệ thống Unix theo truyền thống là người dùng id 65534. </a:t>
            </a:r>
            <a:endParaRPr lang="en-US"/>
          </a:p>
          <a:p>
            <a:pPr lvl="1"/>
            <a:r>
              <a:rPr lang="vi-VN"/>
              <a:t>Người dùng này được sử dụng bởi máy chủ NFS khi họ không thể tin tưởng các uids và gids do máy khách cung cấp</a:t>
            </a:r>
            <a:r>
              <a:rPr lang="en-US"/>
              <a:t>.</a:t>
            </a:r>
          </a:p>
          <a:p>
            <a:pPr lvl="1"/>
            <a:r>
              <a:rPr lang="en-US"/>
              <a:t>Người dùng nobody chỉ </a:t>
            </a:r>
            <a:r>
              <a:rPr lang="vi-VN"/>
              <a:t>dành cho NFS</a:t>
            </a:r>
            <a:r>
              <a:rPr lang="en-US"/>
              <a:t>. Không sử dụng nobody cho mục đích khác.</a:t>
            </a:r>
          </a:p>
        </p:txBody>
      </p:sp>
      <p:sp>
        <p:nvSpPr>
          <p:cNvPr id="4" name="Slide Number Placeholder 3"/>
          <p:cNvSpPr>
            <a:spLocks noGrp="1"/>
          </p:cNvSpPr>
          <p:nvPr>
            <p:ph type="sldNum" sz="quarter" idx="12"/>
          </p:nvPr>
        </p:nvSpPr>
        <p:spPr/>
        <p:txBody>
          <a:bodyPr/>
          <a:lstStyle/>
          <a:p>
            <a:fld id="{70BEDA23-52BF-4DB7-B20C-B78003F8B6FC}" type="slidenum">
              <a:rPr lang="en-US" smtClean="0"/>
              <a:t>27</a:t>
            </a:fld>
            <a:endParaRPr lang="en-US"/>
          </a:p>
        </p:txBody>
      </p:sp>
    </p:spTree>
    <p:extLst>
      <p:ext uri="{BB962C8B-B14F-4D97-AF65-F5344CB8AC3E}">
        <p14:creationId xmlns:p14="http://schemas.microsoft.com/office/powerpoint/2010/main" val="1237214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Nhóm người dùng</a:t>
            </a:r>
          </a:p>
        </p:txBody>
      </p:sp>
      <p:sp>
        <p:nvSpPr>
          <p:cNvPr id="3" name="Content Placeholder 2"/>
          <p:cNvSpPr>
            <a:spLocks noGrp="1"/>
          </p:cNvSpPr>
          <p:nvPr>
            <p:ph idx="1"/>
          </p:nvPr>
        </p:nvSpPr>
        <p:spPr/>
        <p:txBody>
          <a:bodyPr/>
          <a:lstStyle/>
          <a:p>
            <a:r>
              <a:rPr lang="en-US"/>
              <a:t>Mỗi người dùng thuộc về ít nhất một nhóm người dùng</a:t>
            </a:r>
          </a:p>
          <a:p>
            <a:r>
              <a:rPr lang="en-US"/>
              <a:t>Thông tin về các nhóm người dùng được lưu trong tệp: /etc/group</a:t>
            </a:r>
          </a:p>
          <a:p>
            <a:r>
              <a:rPr lang="en-US"/>
              <a:t>Nếu mỗi người dùng được tạo ra mà không chỉ định nhóm người dùng thì sẽ có một nhóm người dùng được tự động tạo ra có cùng tên với tên người dùng.</a:t>
            </a:r>
          </a:p>
        </p:txBody>
      </p:sp>
      <p:sp>
        <p:nvSpPr>
          <p:cNvPr id="4" name="Slide Number Placeholder 3"/>
          <p:cNvSpPr>
            <a:spLocks noGrp="1"/>
          </p:cNvSpPr>
          <p:nvPr>
            <p:ph type="sldNum" sz="quarter" idx="12"/>
          </p:nvPr>
        </p:nvSpPr>
        <p:spPr/>
        <p:txBody>
          <a:bodyPr/>
          <a:lstStyle/>
          <a:p>
            <a:fld id="{70BEDA23-52BF-4DB7-B20C-B78003F8B6FC}" type="slidenum">
              <a:rPr lang="en-US" smtClean="0"/>
              <a:t>28</a:t>
            </a:fld>
            <a:endParaRPr lang="en-US"/>
          </a:p>
        </p:txBody>
      </p:sp>
    </p:spTree>
    <p:extLst>
      <p:ext uri="{BB962C8B-B14F-4D97-AF65-F5344CB8AC3E}">
        <p14:creationId xmlns:p14="http://schemas.microsoft.com/office/powerpoint/2010/main" val="3096876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Thêm tài khoản người dùng</a:t>
            </a:r>
            <a:endParaRPr lang="en-US"/>
          </a:p>
        </p:txBody>
      </p:sp>
      <p:sp>
        <p:nvSpPr>
          <p:cNvPr id="3" name="Content Placeholder 2"/>
          <p:cNvSpPr>
            <a:spLocks noGrp="1"/>
          </p:cNvSpPr>
          <p:nvPr>
            <p:ph idx="1"/>
          </p:nvPr>
        </p:nvSpPr>
        <p:spPr/>
        <p:txBody>
          <a:bodyPr/>
          <a:lstStyle/>
          <a:p>
            <a:r>
              <a:rPr lang="en-US" b="1"/>
              <a:t>useradd  [tùy-chọn]  &lt;tên-người-dùng&gt; </a:t>
            </a:r>
          </a:p>
          <a:p>
            <a:r>
              <a:rPr lang="en-US" b="1"/>
              <a:t>Tùy chọn</a:t>
            </a:r>
            <a:endParaRPr lang="vi-VN"/>
          </a:p>
          <a:p>
            <a:pPr lvl="1"/>
            <a:r>
              <a:rPr lang="vi-VN" b="1"/>
              <a:t>-u, uid </a:t>
            </a:r>
            <a:r>
              <a:rPr lang="vi-VN"/>
              <a:t>: thiết đặt </a:t>
            </a:r>
            <a:r>
              <a:rPr lang="en-US"/>
              <a:t>id</a:t>
            </a:r>
            <a:r>
              <a:rPr lang="vi-VN"/>
              <a:t> người dùng, giá trị này phải là duy nhất.</a:t>
            </a:r>
            <a:endParaRPr lang="en-US"/>
          </a:p>
          <a:p>
            <a:pPr lvl="1"/>
            <a:r>
              <a:rPr lang="vi-VN" b="1"/>
              <a:t>-p, passwd </a:t>
            </a:r>
            <a:r>
              <a:rPr lang="vi-VN"/>
              <a:t>: tạo mật khẩu đăng nhập cho người dùng.</a:t>
            </a:r>
            <a:endParaRPr lang="en-US"/>
          </a:p>
          <a:p>
            <a:pPr lvl="1"/>
            <a:r>
              <a:rPr lang="vi-VN" b="1"/>
              <a:t>g, initial_group </a:t>
            </a:r>
            <a:r>
              <a:rPr lang="vi-VN"/>
              <a:t>: tùy chọn này xác định tên hoặc </a:t>
            </a:r>
            <a:r>
              <a:rPr lang="en-US"/>
              <a:t>id của nhóm khởi tạo người dùng</a:t>
            </a:r>
            <a:r>
              <a:rPr lang="vi-VN"/>
              <a:t>. Tên nhóm phải tồn tại, </a:t>
            </a:r>
            <a:r>
              <a:rPr lang="en-US"/>
              <a:t>và id nhóm </a:t>
            </a:r>
            <a:r>
              <a:rPr lang="vi-VN"/>
              <a:t>phải tham chiếu đến một </a:t>
            </a:r>
            <a:r>
              <a:rPr lang="en-US"/>
              <a:t>id </a:t>
            </a:r>
            <a:r>
              <a:rPr lang="vi-VN"/>
              <a:t>nhóm đã tồn tại. </a:t>
            </a:r>
            <a:endParaRPr lang="en-US"/>
          </a:p>
          <a:p>
            <a:pPr lvl="1"/>
            <a:r>
              <a:rPr lang="vi-VN" b="1"/>
              <a:t>G, group</a:t>
            </a:r>
            <a:r>
              <a:rPr lang="vi-VN"/>
              <a:t>: danh sách các nhóm phụ mà người dùng cũng là thành viên thuộc các nhóm đó. Mỗi nhóm sẽ được ngăn cách với nhóm khác bởi dấu ',', mặc định người dùng sẽ thuộc vào nhóm khởi tạo.</a:t>
            </a:r>
          </a:p>
          <a:p>
            <a:pPr lvl="1"/>
            <a:r>
              <a:rPr lang="vi-VN" b="1"/>
              <a:t>-m</a:t>
            </a:r>
            <a:r>
              <a:rPr lang="vi-VN"/>
              <a:t> : với tùy chọn này, thư mục cá nhân của người dùng sẽ được tạo nếu nó chưa tồn tại.</a:t>
            </a:r>
          </a:p>
          <a:p>
            <a:pPr lvl="1"/>
            <a:r>
              <a:rPr lang="vi-VN" b="1"/>
              <a:t>-M</a:t>
            </a:r>
            <a:r>
              <a:rPr lang="vi-VN"/>
              <a:t> : không tạo thư mục người dùng.</a:t>
            </a:r>
            <a:endParaRPr lang="en-US"/>
          </a:p>
          <a:p>
            <a:pPr lvl="1"/>
            <a:endParaRPr lang="en-US">
              <a:solidFill>
                <a:srgbClr val="0000FF"/>
              </a:solidFill>
            </a:endParaRPr>
          </a:p>
        </p:txBody>
      </p:sp>
      <p:sp>
        <p:nvSpPr>
          <p:cNvPr id="4" name="Slide Number Placeholder 3"/>
          <p:cNvSpPr>
            <a:spLocks noGrp="1"/>
          </p:cNvSpPr>
          <p:nvPr>
            <p:ph type="sldNum" sz="quarter" idx="12"/>
          </p:nvPr>
        </p:nvSpPr>
        <p:spPr/>
        <p:txBody>
          <a:bodyPr/>
          <a:lstStyle/>
          <a:p>
            <a:fld id="{70BEDA23-52BF-4DB7-B20C-B78003F8B6FC}" type="slidenum">
              <a:rPr lang="en-US" smtClean="0"/>
              <a:t>29</a:t>
            </a:fld>
            <a:endParaRPr lang="en-US"/>
          </a:p>
        </p:txBody>
      </p:sp>
    </p:spTree>
    <p:extLst>
      <p:ext uri="{BB962C8B-B14F-4D97-AF65-F5344CB8AC3E}">
        <p14:creationId xmlns:p14="http://schemas.microsoft.com/office/powerpoint/2010/main" val="266416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root - Superuser account</a:t>
            </a:r>
          </a:p>
        </p:txBody>
      </p:sp>
      <p:sp>
        <p:nvSpPr>
          <p:cNvPr id="3" name="Content Placeholder 2"/>
          <p:cNvSpPr>
            <a:spLocks noGrp="1"/>
          </p:cNvSpPr>
          <p:nvPr>
            <p:ph idx="1"/>
          </p:nvPr>
        </p:nvSpPr>
        <p:spPr/>
        <p:txBody>
          <a:bodyPr/>
          <a:lstStyle/>
          <a:p>
            <a:r>
              <a:rPr lang="vi-VN"/>
              <a:t>T</a:t>
            </a:r>
            <a:r>
              <a:rPr lang="en-US"/>
              <a:t>à</a:t>
            </a:r>
            <a:r>
              <a:rPr lang="vi-VN"/>
              <a:t>i khoản có quyền cao nhất trong hệ thống</a:t>
            </a:r>
          </a:p>
          <a:p>
            <a:r>
              <a:rPr lang="vi-VN"/>
              <a:t>Không có hạn chế nào được áp đặt trên tài khoản này</a:t>
            </a:r>
          </a:p>
          <a:p>
            <a:r>
              <a:rPr lang="vi-VN"/>
              <a:t>Thường dùng để duy trì và quản trị hệ thống</a:t>
            </a:r>
          </a:p>
          <a:p>
            <a:r>
              <a:rPr lang="en-US"/>
              <a:t>C</a:t>
            </a:r>
            <a:r>
              <a:rPr lang="vi-VN"/>
              <a:t>ách thông dụng để chuyển vào tài khoản root là:</a:t>
            </a:r>
          </a:p>
          <a:p>
            <a:pPr lvl="1"/>
            <a:r>
              <a:rPr lang="vi-VN"/>
              <a:t>$ sudo -i</a:t>
            </a:r>
          </a:p>
          <a:p>
            <a:pPr lvl="1"/>
            <a:r>
              <a:rPr lang="vi-VN"/>
              <a:t>Password:</a:t>
            </a:r>
          </a:p>
          <a:p>
            <a:pPr lvl="1"/>
            <a:r>
              <a:rPr lang="vi-VN"/>
              <a:t>#sudo</a:t>
            </a:r>
          </a:p>
          <a:p>
            <a:r>
              <a:rPr lang="en-US"/>
              <a:t>K</a:t>
            </a:r>
            <a:r>
              <a:rPr lang="vi-VN"/>
              <a:t>hi đang ở tài khoản root, chú ý khi dùng lệnh</a:t>
            </a:r>
            <a:r>
              <a:rPr lang="en-US"/>
              <a:t> rm</a:t>
            </a:r>
          </a:p>
        </p:txBody>
      </p:sp>
      <p:sp>
        <p:nvSpPr>
          <p:cNvPr id="4" name="Slide Number Placeholder 3"/>
          <p:cNvSpPr>
            <a:spLocks noGrp="1"/>
          </p:cNvSpPr>
          <p:nvPr>
            <p:ph type="sldNum" sz="quarter" idx="12"/>
          </p:nvPr>
        </p:nvSpPr>
        <p:spPr/>
        <p:txBody>
          <a:bodyPr/>
          <a:lstStyle/>
          <a:p>
            <a:fld id="{70BEDA23-52BF-4DB7-B20C-B78003F8B6FC}" type="slidenum">
              <a:rPr lang="en-US" smtClean="0"/>
              <a:t>3</a:t>
            </a:fld>
            <a:endParaRPr lang="en-US"/>
          </a:p>
        </p:txBody>
      </p:sp>
    </p:spTree>
    <p:extLst>
      <p:ext uri="{BB962C8B-B14F-4D97-AF65-F5344CB8AC3E}">
        <p14:creationId xmlns:p14="http://schemas.microsoft.com/office/powerpoint/2010/main" val="446189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Thêm tài khoản người dùng</a:t>
            </a:r>
            <a:endParaRPr lang="en-US"/>
          </a:p>
        </p:txBody>
      </p:sp>
      <p:sp>
        <p:nvSpPr>
          <p:cNvPr id="3" name="Content Placeholder 2"/>
          <p:cNvSpPr>
            <a:spLocks noGrp="1"/>
          </p:cNvSpPr>
          <p:nvPr>
            <p:ph idx="1"/>
          </p:nvPr>
        </p:nvSpPr>
        <p:spPr/>
        <p:txBody>
          <a:bodyPr>
            <a:normAutofit/>
          </a:bodyPr>
          <a:lstStyle/>
          <a:p>
            <a:r>
              <a:rPr lang="vi-VN" sz="2400" b="1"/>
              <a:t>-n</a:t>
            </a:r>
            <a:r>
              <a:rPr lang="vi-VN" sz="2400"/>
              <a:t> : ngầm định khi thêm người dùng, một nhóm cùng tên với người dùng sẽ được tạo. Tùy chọn này sẽ loại bỏ sự ngầm định trên.</a:t>
            </a:r>
          </a:p>
          <a:p>
            <a:r>
              <a:rPr lang="vi-VN" sz="2400" b="1"/>
              <a:t>-s, shell </a:t>
            </a:r>
            <a:r>
              <a:rPr lang="vi-VN" sz="2400"/>
              <a:t>: thiết lập shell đăng nhập cho người dùng.</a:t>
            </a:r>
          </a:p>
          <a:p>
            <a:r>
              <a:rPr lang="vi-VN" sz="2400" b="1"/>
              <a:t>-d, home_dir </a:t>
            </a:r>
            <a:r>
              <a:rPr lang="vi-VN" sz="2400"/>
              <a:t>: tạo thư mục đăng nhập cho người dùng.</a:t>
            </a:r>
          </a:p>
          <a:p>
            <a:r>
              <a:rPr lang="vi-VN" sz="2400" b="1"/>
              <a:t>-e, expire_date </a:t>
            </a:r>
            <a:r>
              <a:rPr lang="vi-VN" sz="2400"/>
              <a:t>: thiết đặt thời gian (YYYY-MM-DD) tài khoản người dùng sẽ bị hủy bỏ.</a:t>
            </a:r>
          </a:p>
          <a:p>
            <a:r>
              <a:rPr lang="vi-VN" sz="2400" b="1"/>
              <a:t>-f, inactive_days </a:t>
            </a:r>
            <a:r>
              <a:rPr lang="vi-VN" sz="2400"/>
              <a:t>: tùy chọn này xác định số ngày trước khi mật khẩu của người dùng hết hiệu lực khi tài khoản bị hủy bỏ. Nếu =0 thì hủy bỏ tài khoản người dùng ngay sau khi mật khẩu hết hiệu lực, =-1 thì ngược lại (mặc định là -1).</a:t>
            </a:r>
            <a:endParaRPr lang="en-US" sz="2400"/>
          </a:p>
          <a:p>
            <a:pPr lvl="0"/>
            <a:r>
              <a:rPr lang="en-US" sz="2400" b="1"/>
              <a:t>-c, comment </a:t>
            </a:r>
            <a:r>
              <a:rPr lang="en-US" sz="2400"/>
              <a:t>: soạn thảo trường thông tin về người dùng.</a:t>
            </a:r>
          </a:p>
          <a:p>
            <a:endParaRPr lang="vi-VN" sz="2400" i="1"/>
          </a:p>
          <a:p>
            <a:endParaRPr lang="en-US" sz="2400"/>
          </a:p>
        </p:txBody>
      </p:sp>
      <p:sp>
        <p:nvSpPr>
          <p:cNvPr id="4" name="Slide Number Placeholder 3"/>
          <p:cNvSpPr>
            <a:spLocks noGrp="1"/>
          </p:cNvSpPr>
          <p:nvPr>
            <p:ph type="sldNum" sz="quarter" idx="12"/>
          </p:nvPr>
        </p:nvSpPr>
        <p:spPr/>
        <p:txBody>
          <a:bodyPr/>
          <a:lstStyle/>
          <a:p>
            <a:fld id="{70BEDA23-52BF-4DB7-B20C-B78003F8B6FC}" type="slidenum">
              <a:rPr lang="en-US" smtClean="0"/>
              <a:t>30</a:t>
            </a:fld>
            <a:endParaRPr lang="en-US"/>
          </a:p>
        </p:txBody>
      </p:sp>
    </p:spTree>
    <p:extLst>
      <p:ext uri="{BB962C8B-B14F-4D97-AF65-F5344CB8AC3E}">
        <p14:creationId xmlns:p14="http://schemas.microsoft.com/office/powerpoint/2010/main" val="3595899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Thêm tài khoản người dùng</a:t>
            </a:r>
            <a:endParaRPr lang="en-US"/>
          </a:p>
        </p:txBody>
      </p:sp>
      <p:sp>
        <p:nvSpPr>
          <p:cNvPr id="3" name="Content Placeholder 2"/>
          <p:cNvSpPr>
            <a:spLocks noGrp="1"/>
          </p:cNvSpPr>
          <p:nvPr>
            <p:ph idx="1"/>
          </p:nvPr>
        </p:nvSpPr>
        <p:spPr/>
        <p:txBody>
          <a:bodyPr/>
          <a:lstStyle/>
          <a:p>
            <a:r>
              <a:rPr lang="en-US"/>
              <a:t>Ví dụ: </a:t>
            </a:r>
          </a:p>
          <a:p>
            <a:pPr lvl="1"/>
            <a:r>
              <a:rPr lang="en-US"/>
              <a:t>useradd -g students -c "Student 001" stud001</a:t>
            </a:r>
          </a:p>
          <a:p>
            <a:r>
              <a:rPr lang="en-US"/>
              <a:t>Thay đổi password: </a:t>
            </a:r>
            <a:r>
              <a:rPr lang="en-US">
                <a:solidFill>
                  <a:srgbClr val="0000FF"/>
                </a:solidFill>
              </a:rPr>
              <a:t>passwd username</a:t>
            </a:r>
          </a:p>
          <a:p>
            <a:pPr lvl="1"/>
            <a:r>
              <a:rPr lang="en-US"/>
              <a:t>Ví dụ: # passwd stud001</a:t>
            </a:r>
          </a:p>
          <a:p>
            <a:r>
              <a:rPr lang="en-US"/>
              <a:t>Chuyển đổi tài khoản sử dụng: </a:t>
            </a:r>
            <a:r>
              <a:rPr lang="en-US">
                <a:solidFill>
                  <a:srgbClr val="0000FF"/>
                </a:solidFill>
              </a:rPr>
              <a:t>su username</a:t>
            </a:r>
          </a:p>
          <a:p>
            <a:pPr lvl="1"/>
            <a:r>
              <a:rPr lang="en-US"/>
              <a:t>Ví dụ: $ su stud001</a:t>
            </a:r>
          </a:p>
          <a:p>
            <a:pPr lvl="1"/>
            <a:r>
              <a:rPr lang="en-US"/>
              <a:t>Thoát khỏi tài khoản: </a:t>
            </a:r>
            <a:r>
              <a:rPr lang="en-US">
                <a:solidFill>
                  <a:srgbClr val="0000FF"/>
                </a:solidFill>
              </a:rPr>
              <a:t>exit</a:t>
            </a:r>
          </a:p>
          <a:p>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31</a:t>
            </a:fld>
            <a:endParaRPr lang="en-US"/>
          </a:p>
        </p:txBody>
      </p:sp>
    </p:spTree>
    <p:extLst>
      <p:ext uri="{BB962C8B-B14F-4D97-AF65-F5344CB8AC3E}">
        <p14:creationId xmlns:p14="http://schemas.microsoft.com/office/powerpoint/2010/main" val="2080008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Chỉnh sửa và xoá tài khoản người dùng</a:t>
            </a:r>
            <a:endParaRPr lang="en-US"/>
          </a:p>
        </p:txBody>
      </p:sp>
      <p:sp>
        <p:nvSpPr>
          <p:cNvPr id="3" name="Content Placeholder 2"/>
          <p:cNvSpPr>
            <a:spLocks noGrp="1"/>
          </p:cNvSpPr>
          <p:nvPr>
            <p:ph idx="1"/>
          </p:nvPr>
        </p:nvSpPr>
        <p:spPr/>
        <p:txBody>
          <a:bodyPr/>
          <a:lstStyle/>
          <a:p>
            <a:r>
              <a:rPr lang="en-US" b="1"/>
              <a:t>usermod [tùy-chọn] &lt;tên-đăng-nhập&gt;</a:t>
            </a:r>
          </a:p>
          <a:p>
            <a:r>
              <a:rPr lang="en-US" b="1"/>
              <a:t>Tùy chọn: </a:t>
            </a:r>
            <a:r>
              <a:rPr lang="en-US"/>
              <a:t>Các tùy chọn giống như useradd nhưng có thêm tùy chọn:</a:t>
            </a:r>
          </a:p>
          <a:p>
            <a:pPr lvl="1"/>
            <a:r>
              <a:rPr lang="vi-VN"/>
              <a:t>-l, login_name: thay đổi tên đăng nhập của người dùng. Trong một số trường hợp, tên thư</a:t>
            </a:r>
            <a:r>
              <a:rPr lang="en-US"/>
              <a:t> </a:t>
            </a:r>
            <a:r>
              <a:rPr lang="vi-VN"/>
              <a:t>mục riêng của người dùng có thể sẽ thay đổi để tham chiếu đến tên đăng nhập mới.</a:t>
            </a:r>
            <a:endParaRPr lang="en-US"/>
          </a:p>
          <a:p>
            <a:r>
              <a:rPr lang="en-US"/>
              <a:t>Ví dụ: thay đổi tên đăng nhập của người dùng;</a:t>
            </a:r>
          </a:p>
          <a:p>
            <a:pPr lvl="1"/>
            <a:r>
              <a:rPr lang="en-US"/>
              <a:t># usermod –l sv001 stud001</a:t>
            </a:r>
            <a:endParaRPr lang="vi-VN"/>
          </a:p>
          <a:p>
            <a:pPr lvl="1"/>
            <a:endParaRPr lang="en-US"/>
          </a:p>
          <a:p>
            <a:pPr lvl="1"/>
            <a:endParaRPr lang="en-US"/>
          </a:p>
          <a:p>
            <a:pPr lvl="1"/>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32</a:t>
            </a:fld>
            <a:endParaRPr lang="en-US"/>
          </a:p>
        </p:txBody>
      </p:sp>
    </p:spTree>
    <p:extLst>
      <p:ext uri="{BB962C8B-B14F-4D97-AF65-F5344CB8AC3E}">
        <p14:creationId xmlns:p14="http://schemas.microsoft.com/office/powerpoint/2010/main" val="2913546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tài khoản người dùng</a:t>
            </a:r>
          </a:p>
        </p:txBody>
      </p:sp>
      <p:sp>
        <p:nvSpPr>
          <p:cNvPr id="3" name="Content Placeholder 2"/>
          <p:cNvSpPr>
            <a:spLocks noGrp="1"/>
          </p:cNvSpPr>
          <p:nvPr>
            <p:ph idx="1"/>
          </p:nvPr>
        </p:nvSpPr>
        <p:spPr/>
        <p:txBody>
          <a:bodyPr/>
          <a:lstStyle/>
          <a:p>
            <a:r>
              <a:rPr lang="vi-VN"/>
              <a:t>userdel [-r] username</a:t>
            </a:r>
          </a:p>
          <a:p>
            <a:pPr lvl="1"/>
            <a:r>
              <a:rPr lang="vi-VN"/>
              <a:t>-r: remove user’s home directory</a:t>
            </a:r>
          </a:p>
          <a:p>
            <a:r>
              <a:rPr lang="vi-VN"/>
              <a:t>Ví dụ: Xóa người dùng stud001 và thư mục người dùng</a:t>
            </a:r>
          </a:p>
          <a:p>
            <a:r>
              <a:rPr lang="vi-VN"/>
              <a:t># userdel -r stud001</a:t>
            </a:r>
          </a:p>
          <a:p>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33</a:t>
            </a:fld>
            <a:endParaRPr lang="en-US"/>
          </a:p>
        </p:txBody>
      </p:sp>
    </p:spTree>
    <p:extLst>
      <p:ext uri="{BB962C8B-B14F-4D97-AF65-F5344CB8AC3E}">
        <p14:creationId xmlns:p14="http://schemas.microsoft.com/office/powerpoint/2010/main" val="1189154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/etc/passwd file</a:t>
            </a:r>
          </a:p>
        </p:txBody>
      </p:sp>
      <p:sp>
        <p:nvSpPr>
          <p:cNvPr id="3" name="Content Placeholder 2"/>
          <p:cNvSpPr>
            <a:spLocks noGrp="1"/>
          </p:cNvSpPr>
          <p:nvPr>
            <p:ph idx="1"/>
          </p:nvPr>
        </p:nvSpPr>
        <p:spPr/>
        <p:txBody>
          <a:bodyPr/>
          <a:lstStyle/>
          <a:p>
            <a:r>
              <a:rPr lang="vi-VN"/>
              <a:t>File format</a:t>
            </a:r>
          </a:p>
          <a:p>
            <a:pPr lvl="1"/>
            <a:r>
              <a:rPr lang="vi-VN"/>
              <a:t>username:password:uid:gid:gecos:homedir:shell</a:t>
            </a:r>
          </a:p>
          <a:p>
            <a:pPr lvl="1"/>
            <a:r>
              <a:rPr lang="vi-VN"/>
              <a:t>username - bất kỳ chuỗi ký tự nào dùng để xác định tài khoản (human</a:t>
            </a:r>
            <a:r>
              <a:rPr lang="en-US"/>
              <a:t> </a:t>
            </a:r>
            <a:r>
              <a:rPr lang="vi-VN"/>
              <a:t>convenient)</a:t>
            </a:r>
          </a:p>
          <a:p>
            <a:pPr lvl="1"/>
            <a:r>
              <a:rPr lang="vi-VN"/>
              <a:t>password - mật khẩu người dùng(mã hóa)</a:t>
            </a:r>
          </a:p>
          <a:p>
            <a:pPr lvl="1"/>
            <a:r>
              <a:rPr lang="vi-VN"/>
              <a:t>uid - user ID (system convenient)</a:t>
            </a:r>
          </a:p>
          <a:p>
            <a:pPr lvl="1"/>
            <a:r>
              <a:rPr lang="vi-VN"/>
              <a:t>gid - group ID</a:t>
            </a:r>
          </a:p>
          <a:p>
            <a:pPr lvl="1"/>
            <a:r>
              <a:rPr lang="vi-VN"/>
              <a:t>gecos - thông tin khác của người dùng</a:t>
            </a:r>
          </a:p>
          <a:p>
            <a:pPr lvl="1"/>
            <a:r>
              <a:rPr lang="vi-VN"/>
              <a:t>homedir - thư mục home của người dùng</a:t>
            </a:r>
          </a:p>
          <a:p>
            <a:pPr lvl="1"/>
            <a:r>
              <a:rPr lang="vi-VN"/>
              <a:t>shell - chương trình sẽ chạy khi người dùng login vào, thường là</a:t>
            </a:r>
            <a:r>
              <a:rPr lang="en-US"/>
              <a:t> </a:t>
            </a:r>
            <a:r>
              <a:rPr lang="vi-VN"/>
              <a:t>/bin/bash</a:t>
            </a:r>
          </a:p>
          <a:p>
            <a:r>
              <a:rPr lang="en-US"/>
              <a:t>Để t</a:t>
            </a:r>
            <a:r>
              <a:rPr lang="vi-VN"/>
              <a:t>ăng bảo mật cho mật khẩu:</a:t>
            </a:r>
            <a:r>
              <a:rPr lang="en-US"/>
              <a:t> mật khẩu sẽ được lưu trong tệp</a:t>
            </a:r>
            <a:r>
              <a:rPr lang="vi-VN"/>
              <a:t> /etc/shadow</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34</a:t>
            </a:fld>
            <a:endParaRPr lang="en-US"/>
          </a:p>
        </p:txBody>
      </p:sp>
    </p:spTree>
    <p:extLst>
      <p:ext uri="{BB962C8B-B14F-4D97-AF65-F5344CB8AC3E}">
        <p14:creationId xmlns:p14="http://schemas.microsoft.com/office/powerpoint/2010/main" val="152026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các mục trong /etc/passwd</a:t>
            </a:r>
          </a:p>
        </p:txBody>
      </p:sp>
      <p:sp>
        <p:nvSpPr>
          <p:cNvPr id="3" name="Content Placeholder 2"/>
          <p:cNvSpPr>
            <a:spLocks noGrp="1"/>
          </p:cNvSpPr>
          <p:nvPr>
            <p:ph idx="1"/>
          </p:nvPr>
        </p:nvSpPr>
        <p:spPr/>
        <p:txBody>
          <a:bodyPr/>
          <a:lstStyle/>
          <a:p>
            <a:r>
              <a:rPr lang="en-US"/>
              <a:t>root:x:0:0:root:/root:/bin/bash</a:t>
            </a:r>
          </a:p>
          <a:p>
            <a:r>
              <a:rPr lang="en-US"/>
              <a:t>bin:x:1:1:bin:/bin:/sbin/nologin</a:t>
            </a:r>
          </a:p>
          <a:p>
            <a:r>
              <a:rPr lang="en-US"/>
              <a:t>nobody:x:99:99:Nobody:/:/sbin/nologin</a:t>
            </a:r>
          </a:p>
          <a:p>
            <a:r>
              <a:rPr lang="en-US"/>
              <a:t>xfs:x:43:43:X Font Server:/etc/X11/fs:/bin/false</a:t>
            </a:r>
          </a:p>
          <a:p>
            <a:r>
              <a:rPr lang="en-US"/>
              <a:t>student:x:500:500:Student:/home/student:/bin/bash</a:t>
            </a:r>
          </a:p>
        </p:txBody>
      </p:sp>
      <p:sp>
        <p:nvSpPr>
          <p:cNvPr id="4" name="Slide Number Placeholder 3"/>
          <p:cNvSpPr>
            <a:spLocks noGrp="1"/>
          </p:cNvSpPr>
          <p:nvPr>
            <p:ph type="sldNum" sz="quarter" idx="12"/>
          </p:nvPr>
        </p:nvSpPr>
        <p:spPr/>
        <p:txBody>
          <a:bodyPr/>
          <a:lstStyle/>
          <a:p>
            <a:fld id="{70BEDA23-52BF-4DB7-B20C-B78003F8B6FC}" type="slidenum">
              <a:rPr lang="en-US" smtClean="0"/>
              <a:t>35</a:t>
            </a:fld>
            <a:endParaRPr lang="en-US"/>
          </a:p>
        </p:txBody>
      </p:sp>
    </p:spTree>
    <p:extLst>
      <p:ext uri="{BB962C8B-B14F-4D97-AF65-F5344CB8AC3E}">
        <p14:creationId xmlns:p14="http://schemas.microsoft.com/office/powerpoint/2010/main" val="2023975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Tập tin /etc/shadow</a:t>
            </a:r>
          </a:p>
        </p:txBody>
      </p:sp>
      <p:sp>
        <p:nvSpPr>
          <p:cNvPr id="3" name="Content Placeholder 2"/>
          <p:cNvSpPr>
            <a:spLocks noGrp="1"/>
          </p:cNvSpPr>
          <p:nvPr>
            <p:ph idx="1"/>
          </p:nvPr>
        </p:nvSpPr>
        <p:spPr/>
        <p:txBody>
          <a:bodyPr/>
          <a:lstStyle/>
          <a:p>
            <a:r>
              <a:rPr lang="vi-VN"/>
              <a:t>/etc/shadow chứa thông tin mật khẩu đã</a:t>
            </a:r>
            <a:r>
              <a:rPr lang="en-US"/>
              <a:t> </a:t>
            </a:r>
            <a:r>
              <a:rPr lang="vi-VN"/>
              <a:t>được mã hóa cho tài khoản người dùng</a:t>
            </a:r>
          </a:p>
          <a:p>
            <a:pPr lvl="1"/>
            <a:r>
              <a:rPr lang="vi-VN"/>
              <a:t>Login name</a:t>
            </a:r>
          </a:p>
          <a:p>
            <a:pPr lvl="1"/>
            <a:r>
              <a:rPr lang="vi-VN"/>
              <a:t>Encrypted password</a:t>
            </a:r>
            <a:endParaRPr lang="en-US"/>
          </a:p>
        </p:txBody>
      </p:sp>
      <p:pic>
        <p:nvPicPr>
          <p:cNvPr id="4" name="Picture 3"/>
          <p:cNvPicPr>
            <a:picLocks noChangeAspect="1"/>
          </p:cNvPicPr>
          <p:nvPr/>
        </p:nvPicPr>
        <p:blipFill>
          <a:blip r:embed="rId2"/>
          <a:stretch>
            <a:fillRect/>
          </a:stretch>
        </p:blipFill>
        <p:spPr>
          <a:xfrm>
            <a:off x="995603" y="3232728"/>
            <a:ext cx="10702646" cy="1699491"/>
          </a:xfrm>
          <a:prstGeom prst="rect">
            <a:avLst/>
          </a:prstGeom>
        </p:spPr>
      </p:pic>
      <p:sp>
        <p:nvSpPr>
          <p:cNvPr id="5" name="Slide Number Placeholder 4"/>
          <p:cNvSpPr>
            <a:spLocks noGrp="1"/>
          </p:cNvSpPr>
          <p:nvPr>
            <p:ph type="sldNum" sz="quarter" idx="12"/>
          </p:nvPr>
        </p:nvSpPr>
        <p:spPr/>
        <p:txBody>
          <a:bodyPr/>
          <a:lstStyle/>
          <a:p>
            <a:fld id="{70BEDA23-52BF-4DB7-B20C-B78003F8B6FC}" type="slidenum">
              <a:rPr lang="en-US" smtClean="0"/>
              <a:t>36</a:t>
            </a:fld>
            <a:endParaRPr lang="en-US"/>
          </a:p>
        </p:txBody>
      </p:sp>
    </p:spTree>
    <p:extLst>
      <p:ext uri="{BB962C8B-B14F-4D97-AF65-F5344CB8AC3E}">
        <p14:creationId xmlns:p14="http://schemas.microsoft.com/office/powerpoint/2010/main" val="3049077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Khóa tài khoản người dùng</a:t>
            </a:r>
            <a:endParaRPr lang="en-US"/>
          </a:p>
        </p:txBody>
      </p:sp>
      <p:sp>
        <p:nvSpPr>
          <p:cNvPr id="3" name="Content Placeholder 2"/>
          <p:cNvSpPr>
            <a:spLocks noGrp="1"/>
          </p:cNvSpPr>
          <p:nvPr>
            <p:ph idx="1"/>
          </p:nvPr>
        </p:nvSpPr>
        <p:spPr/>
        <p:txBody>
          <a:bodyPr/>
          <a:lstStyle/>
          <a:p>
            <a:r>
              <a:rPr lang="en-US"/>
              <a:t>Cách 1:</a:t>
            </a:r>
          </a:p>
          <a:p>
            <a:pPr lvl="1"/>
            <a:r>
              <a:rPr lang="vi-VN"/>
              <a:t>Đặt ! </a:t>
            </a:r>
            <a:r>
              <a:rPr lang="en-US"/>
              <a:t>ngay trước</a:t>
            </a:r>
            <a:r>
              <a:rPr lang="vi-VN"/>
              <a:t> password </a:t>
            </a:r>
            <a:r>
              <a:rPr lang="en-US"/>
              <a:t>trong trường password </a:t>
            </a:r>
            <a:r>
              <a:rPr lang="vi-VN"/>
              <a:t>của tập tin</a:t>
            </a:r>
            <a:r>
              <a:rPr lang="en-US"/>
              <a:t> </a:t>
            </a:r>
            <a:r>
              <a:rPr lang="vi-VN"/>
              <a:t>/etc/shadow</a:t>
            </a:r>
          </a:p>
          <a:p>
            <a:pPr lvl="1"/>
            <a:r>
              <a:rPr lang="vi-VN"/>
              <a:t>Thay đổi shell đăng nhập thành /sbin/nologin</a:t>
            </a:r>
            <a:endParaRPr lang="en-US"/>
          </a:p>
          <a:p>
            <a:r>
              <a:rPr lang="en-US"/>
              <a:t>Cách 2: </a:t>
            </a:r>
          </a:p>
          <a:p>
            <a:pPr lvl="1"/>
            <a:r>
              <a:rPr lang="vi-VN"/>
              <a:t>Dùng câu lệnh passwd –l username (l: lock, lệnh này thêm ! phía trước password đã mã hóa trong /etc/shadow</a:t>
            </a:r>
            <a:r>
              <a:rPr lang="en-US"/>
              <a:t>; hoặc</a:t>
            </a:r>
          </a:p>
          <a:p>
            <a:pPr lvl="1"/>
            <a:r>
              <a:rPr lang="vi-VN"/>
              <a:t>Dùng câu lênh usermod –L username (L: lock, lệnh này thêm ! phía trước password đã mã hóa trong /etc/shadow)</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37</a:t>
            </a:fld>
            <a:endParaRPr lang="en-US"/>
          </a:p>
        </p:txBody>
      </p:sp>
    </p:spTree>
    <p:extLst>
      <p:ext uri="{BB962C8B-B14F-4D97-AF65-F5344CB8AC3E}">
        <p14:creationId xmlns:p14="http://schemas.microsoft.com/office/powerpoint/2010/main" val="673704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Mở khóa tài khoản người dùng</a:t>
            </a:r>
          </a:p>
        </p:txBody>
      </p:sp>
      <p:sp>
        <p:nvSpPr>
          <p:cNvPr id="3" name="Content Placeholder 2"/>
          <p:cNvSpPr>
            <a:spLocks noGrp="1"/>
          </p:cNvSpPr>
          <p:nvPr>
            <p:ph idx="1"/>
          </p:nvPr>
        </p:nvSpPr>
        <p:spPr/>
        <p:txBody>
          <a:bodyPr/>
          <a:lstStyle/>
          <a:p>
            <a:r>
              <a:rPr lang="en-US"/>
              <a:t>Cách 1:</a:t>
            </a:r>
          </a:p>
          <a:p>
            <a:pPr lvl="1"/>
            <a:r>
              <a:rPr lang="vi-VN"/>
              <a:t>+ Thay đổi shell đăng nhập thành /bin/sh hay /bin/bash</a:t>
            </a:r>
          </a:p>
          <a:p>
            <a:pPr lvl="1"/>
            <a:r>
              <a:rPr lang="vi-VN"/>
              <a:t>	+ Bỏ ! trước password đã được mã hóa trong trường password của tập tin /etc/shadow</a:t>
            </a:r>
          </a:p>
          <a:p>
            <a:r>
              <a:rPr lang="en-US"/>
              <a:t>Cách 2:</a:t>
            </a:r>
          </a:p>
          <a:p>
            <a:pPr lvl="1"/>
            <a:r>
              <a:rPr lang="en-US"/>
              <a:t>- Dùng câu lệnh usermod –U username (U: unlock, bỏ ! đã thêm bằng lệnh usermod –L) ; hoặc</a:t>
            </a:r>
          </a:p>
          <a:p>
            <a:pPr lvl="1"/>
            <a:r>
              <a:rPr lang="en-US"/>
              <a:t>- Dùng lệnh passwd –u username (u: unlock, bỏ ! đã thêm bằng lệnh passwd -l)</a:t>
            </a:r>
          </a:p>
          <a:p>
            <a:pPr lvl="1"/>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38</a:t>
            </a:fld>
            <a:endParaRPr lang="en-US"/>
          </a:p>
        </p:txBody>
      </p:sp>
    </p:spTree>
    <p:extLst>
      <p:ext uri="{BB962C8B-B14F-4D97-AF65-F5344CB8AC3E}">
        <p14:creationId xmlns:p14="http://schemas.microsoft.com/office/powerpoint/2010/main" val="3150006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khoản nhóm</a:t>
            </a:r>
          </a:p>
        </p:txBody>
      </p:sp>
      <p:sp>
        <p:nvSpPr>
          <p:cNvPr id="3" name="Content Placeholder 2"/>
          <p:cNvSpPr>
            <a:spLocks noGrp="1"/>
          </p:cNvSpPr>
          <p:nvPr>
            <p:ph idx="1"/>
          </p:nvPr>
        </p:nvSpPr>
        <p:spPr/>
        <p:txBody>
          <a:bodyPr/>
          <a:lstStyle/>
          <a:p>
            <a:r>
              <a:rPr lang="en-US"/>
              <a:t>Thêm nhóm người dùng</a:t>
            </a:r>
          </a:p>
          <a:p>
            <a:pPr lvl="1"/>
            <a:r>
              <a:rPr lang="en-US"/>
              <a:t>groupadd [-g gid] group</a:t>
            </a:r>
          </a:p>
          <a:p>
            <a:pPr lvl="1"/>
            <a:r>
              <a:rPr lang="en-US"/>
              <a:t>ví dụ: groupadd students</a:t>
            </a:r>
          </a:p>
          <a:p>
            <a:r>
              <a:rPr lang="en-US"/>
              <a:t>Chỉnh sửa nhóm người dùng</a:t>
            </a:r>
          </a:p>
          <a:p>
            <a:pPr lvl="1"/>
            <a:r>
              <a:rPr lang="en-US"/>
              <a:t>groupmod [-g gid] [-n name] group</a:t>
            </a:r>
          </a:p>
          <a:p>
            <a:pPr lvl="1"/>
            <a:r>
              <a:rPr lang="en-US"/>
              <a:t>Ví dụ: groupmod -g 1000 students</a:t>
            </a:r>
          </a:p>
          <a:p>
            <a:r>
              <a:rPr lang="en-US"/>
              <a:t>Xóa nhóm</a:t>
            </a:r>
          </a:p>
          <a:p>
            <a:pPr lvl="1"/>
            <a:r>
              <a:rPr lang="en-US"/>
              <a:t>groupdel group</a:t>
            </a:r>
          </a:p>
          <a:p>
            <a:pPr lvl="1"/>
            <a:r>
              <a:rPr lang="en-US"/>
              <a:t>Ví dụ: # groupdel students</a:t>
            </a:r>
          </a:p>
        </p:txBody>
      </p:sp>
      <p:sp>
        <p:nvSpPr>
          <p:cNvPr id="4" name="Slide Number Placeholder 3"/>
          <p:cNvSpPr>
            <a:spLocks noGrp="1"/>
          </p:cNvSpPr>
          <p:nvPr>
            <p:ph type="sldNum" sz="quarter" idx="12"/>
          </p:nvPr>
        </p:nvSpPr>
        <p:spPr/>
        <p:txBody>
          <a:bodyPr/>
          <a:lstStyle/>
          <a:p>
            <a:fld id="{70BEDA23-52BF-4DB7-B20C-B78003F8B6FC}" type="slidenum">
              <a:rPr lang="en-US" smtClean="0"/>
              <a:t>39</a:t>
            </a:fld>
            <a:endParaRPr lang="en-US"/>
          </a:p>
        </p:txBody>
      </p:sp>
    </p:spTree>
    <p:extLst>
      <p:ext uri="{BB962C8B-B14F-4D97-AF65-F5344CB8AC3E}">
        <p14:creationId xmlns:p14="http://schemas.microsoft.com/office/powerpoint/2010/main" val="31807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Vào</a:t>
            </a:r>
            <a:r>
              <a:rPr lang="en-US" dirty="0"/>
              <a:t> </a:t>
            </a:r>
            <a:r>
              <a:rPr lang="en-US" dirty="0" err="1"/>
              <a:t>tài</a:t>
            </a:r>
            <a:r>
              <a:rPr lang="en-US" dirty="0"/>
              <a:t> </a:t>
            </a:r>
            <a:r>
              <a:rPr lang="en-US" dirty="0" err="1"/>
              <a:t>khoản</a:t>
            </a:r>
            <a:r>
              <a:rPr lang="en-US" dirty="0"/>
              <a:t> root </a:t>
            </a:r>
            <a:r>
              <a:rPr lang="en-US" dirty="0" err="1"/>
              <a:t>trong</a:t>
            </a:r>
            <a:r>
              <a:rPr lang="en-US" dirty="0"/>
              <a:t> Ubuntu</a:t>
            </a:r>
          </a:p>
        </p:txBody>
      </p:sp>
      <p:sp>
        <p:nvSpPr>
          <p:cNvPr id="3" name="Content Placeholder 2"/>
          <p:cNvSpPr>
            <a:spLocks noGrp="1"/>
          </p:cNvSpPr>
          <p:nvPr>
            <p:ph idx="1"/>
          </p:nvPr>
        </p:nvSpPr>
        <p:spPr/>
        <p:txBody>
          <a:bodyPr>
            <a:normAutofit/>
          </a:bodyPr>
          <a:lstStyle/>
          <a:p>
            <a:r>
              <a:rPr lang="en-US" dirty="0"/>
              <a:t>Theo </a:t>
            </a:r>
            <a:r>
              <a:rPr lang="en-US" dirty="0" err="1"/>
              <a:t>mặc</a:t>
            </a:r>
            <a:r>
              <a:rPr lang="en-US" dirty="0"/>
              <a:t> </a:t>
            </a:r>
            <a:r>
              <a:rPr lang="en-US" dirty="0" err="1"/>
              <a:t>định</a:t>
            </a:r>
            <a:r>
              <a:rPr lang="en-US" dirty="0"/>
              <a:t> </a:t>
            </a:r>
            <a:r>
              <a:rPr lang="en-US" dirty="0" err="1"/>
              <a:t>thì</a:t>
            </a:r>
            <a:r>
              <a:rPr lang="en-US" dirty="0"/>
              <a:t> Ubuntu </a:t>
            </a:r>
            <a:r>
              <a:rPr lang="en-US" dirty="0" err="1"/>
              <a:t>khóa</a:t>
            </a:r>
            <a:r>
              <a:rPr lang="en-US" dirty="0"/>
              <a:t> </a:t>
            </a:r>
            <a:r>
              <a:rPr lang="en-US" dirty="0" err="1"/>
              <a:t>tài</a:t>
            </a:r>
            <a:r>
              <a:rPr lang="en-US" dirty="0"/>
              <a:t> </a:t>
            </a:r>
            <a:r>
              <a:rPr lang="en-US" dirty="0" err="1"/>
              <a:t>khoản</a:t>
            </a:r>
            <a:r>
              <a:rPr lang="en-US" dirty="0"/>
              <a:t> </a:t>
            </a:r>
            <a:r>
              <a:rPr lang="en-US" b="1" dirty="0"/>
              <a:t>root</a:t>
            </a:r>
            <a:r>
              <a:rPr lang="en-US" dirty="0"/>
              <a:t>, </a:t>
            </a:r>
            <a:r>
              <a:rPr lang="en-US" dirty="0" err="1"/>
              <a:t>muốn</a:t>
            </a:r>
            <a:r>
              <a:rPr lang="en-US" dirty="0"/>
              <a:t> </a:t>
            </a:r>
            <a:r>
              <a:rPr lang="en-US" dirty="0" err="1"/>
              <a:t>vào</a:t>
            </a:r>
            <a:r>
              <a:rPr lang="en-US" dirty="0"/>
              <a:t> </a:t>
            </a:r>
            <a:r>
              <a:rPr lang="en-US" dirty="0" err="1"/>
              <a:t>thì</a:t>
            </a:r>
            <a:r>
              <a:rPr lang="en-US" dirty="0"/>
              <a:t> </a:t>
            </a:r>
            <a:r>
              <a:rPr lang="en-US" dirty="0" err="1"/>
              <a:t>phải</a:t>
            </a:r>
            <a:r>
              <a:rPr lang="en-US" dirty="0"/>
              <a:t> </a:t>
            </a:r>
            <a:r>
              <a:rPr lang="en-US" dirty="0" err="1"/>
              <a:t>tạo</a:t>
            </a:r>
            <a:r>
              <a:rPr lang="en-US" dirty="0"/>
              <a:t> password </a:t>
            </a:r>
            <a:r>
              <a:rPr lang="en-US" dirty="0" err="1"/>
              <a:t>cho</a:t>
            </a:r>
            <a:r>
              <a:rPr lang="en-US" dirty="0"/>
              <a:t> </a:t>
            </a:r>
            <a:r>
              <a:rPr lang="en-US" dirty="0" err="1"/>
              <a:t>tài</a:t>
            </a:r>
            <a:r>
              <a:rPr lang="en-US" dirty="0"/>
              <a:t> </a:t>
            </a:r>
            <a:r>
              <a:rPr lang="en-US" dirty="0" err="1"/>
              <a:t>khoản</a:t>
            </a:r>
            <a:r>
              <a:rPr lang="en-US" dirty="0"/>
              <a:t> root: </a:t>
            </a:r>
            <a:r>
              <a:rPr lang="en-US" b="1" dirty="0" err="1"/>
              <a:t>sudo</a:t>
            </a:r>
            <a:r>
              <a:rPr lang="en-US" b="1" dirty="0"/>
              <a:t> passwd root</a:t>
            </a:r>
            <a:endParaRPr lang="en-US" dirty="0"/>
          </a:p>
          <a:p>
            <a:r>
              <a:rPr lang="en-US" dirty="0" err="1"/>
              <a:t>Gõ</a:t>
            </a:r>
            <a:r>
              <a:rPr lang="en-US" dirty="0"/>
              <a:t> </a:t>
            </a:r>
            <a:r>
              <a:rPr lang="en-US" dirty="0" err="1"/>
              <a:t>lệnh</a:t>
            </a:r>
            <a:r>
              <a:rPr lang="en-US" dirty="0"/>
              <a:t> ở </a:t>
            </a:r>
            <a:r>
              <a:rPr lang="en-US" dirty="0" err="1"/>
              <a:t>quyền</a:t>
            </a:r>
            <a:r>
              <a:rPr lang="en-US" dirty="0"/>
              <a:t> </a:t>
            </a:r>
            <a:r>
              <a:rPr lang="en-US" b="1" dirty="0"/>
              <a:t>root</a:t>
            </a:r>
            <a:r>
              <a:rPr lang="en-US" dirty="0"/>
              <a:t> </a:t>
            </a:r>
            <a:r>
              <a:rPr lang="en-US" dirty="0" err="1"/>
              <a:t>thì</a:t>
            </a:r>
            <a:r>
              <a:rPr lang="en-US" dirty="0"/>
              <a:t> </a:t>
            </a:r>
            <a:r>
              <a:rPr lang="en-US" dirty="0" err="1"/>
              <a:t>chỉ</a:t>
            </a:r>
            <a:r>
              <a:rPr lang="en-US" dirty="0"/>
              <a:t> </a:t>
            </a:r>
            <a:r>
              <a:rPr lang="en-US" dirty="0" err="1"/>
              <a:t>cần</a:t>
            </a:r>
            <a:r>
              <a:rPr lang="en-US" dirty="0"/>
              <a:t> </a:t>
            </a:r>
            <a:r>
              <a:rPr lang="en-US" dirty="0" err="1"/>
              <a:t>thêm</a:t>
            </a:r>
            <a:r>
              <a:rPr lang="en-US" dirty="0"/>
              <a:t> </a:t>
            </a:r>
            <a:r>
              <a:rPr lang="en-US" b="1" dirty="0" err="1"/>
              <a:t>sudo</a:t>
            </a:r>
            <a:r>
              <a:rPr lang="en-US" dirty="0"/>
              <a:t> ở </a:t>
            </a:r>
            <a:r>
              <a:rPr lang="en-US" dirty="0" err="1"/>
              <a:t>trước</a:t>
            </a:r>
            <a:r>
              <a:rPr lang="en-US" dirty="0"/>
              <a:t> </a:t>
            </a:r>
            <a:r>
              <a:rPr lang="en-US" dirty="0" err="1"/>
              <a:t>câu</a:t>
            </a:r>
            <a:r>
              <a:rPr lang="en-US" dirty="0"/>
              <a:t> </a:t>
            </a:r>
            <a:r>
              <a:rPr lang="en-US" dirty="0" err="1"/>
              <a:t>lệnh</a:t>
            </a:r>
            <a:endParaRPr lang="en-US" dirty="0">
              <a:solidFill>
                <a:srgbClr val="008000"/>
              </a:solidFill>
            </a:endParaRPr>
          </a:p>
          <a:p>
            <a:r>
              <a:rPr lang="en-US" dirty="0" err="1"/>
              <a:t>Muốn</a:t>
            </a:r>
            <a:r>
              <a:rPr lang="en-US" dirty="0"/>
              <a:t> </a:t>
            </a:r>
            <a:r>
              <a:rPr lang="en-US" dirty="0" err="1"/>
              <a:t>dùng</a:t>
            </a:r>
            <a:r>
              <a:rPr lang="en-US" dirty="0"/>
              <a:t> </a:t>
            </a:r>
            <a:r>
              <a:rPr lang="en-US" dirty="0" err="1"/>
              <a:t>lệnh</a:t>
            </a:r>
            <a:r>
              <a:rPr lang="en-US" dirty="0"/>
              <a:t> ở </a:t>
            </a:r>
            <a:r>
              <a:rPr lang="en-US" dirty="0" err="1"/>
              <a:t>tài</a:t>
            </a:r>
            <a:r>
              <a:rPr lang="en-US" dirty="0"/>
              <a:t> </a:t>
            </a:r>
            <a:r>
              <a:rPr lang="en-US" dirty="0" err="1"/>
              <a:t>khoản</a:t>
            </a:r>
            <a:r>
              <a:rPr lang="en-US" dirty="0"/>
              <a:t> </a:t>
            </a:r>
            <a:r>
              <a:rPr lang="en-US" b="1" dirty="0"/>
              <a:t>root</a:t>
            </a:r>
            <a:r>
              <a:rPr lang="en-US" dirty="0"/>
              <a:t> </a:t>
            </a:r>
            <a:r>
              <a:rPr lang="en-US" dirty="0" err="1"/>
              <a:t>gõ</a:t>
            </a:r>
            <a:r>
              <a:rPr lang="en-US" dirty="0"/>
              <a:t> </a:t>
            </a:r>
            <a:r>
              <a:rPr lang="en-US" b="1" dirty="0" err="1"/>
              <a:t>sudo</a:t>
            </a:r>
            <a:r>
              <a:rPr lang="en-US" b="1" dirty="0"/>
              <a:t> -</a:t>
            </a:r>
            <a:r>
              <a:rPr lang="en-US" b="1" dirty="0" err="1"/>
              <a:t>i</a:t>
            </a:r>
            <a:r>
              <a:rPr lang="en-US" dirty="0"/>
              <a:t> (</a:t>
            </a:r>
            <a:r>
              <a:rPr lang="en-US" dirty="0" err="1"/>
              <a:t>phải</a:t>
            </a:r>
            <a:r>
              <a:rPr lang="en-US" dirty="0"/>
              <a:t> </a:t>
            </a:r>
            <a:r>
              <a:rPr lang="en-US" dirty="0" err="1"/>
              <a:t>gõ</a:t>
            </a:r>
            <a:r>
              <a:rPr lang="en-US" dirty="0"/>
              <a:t> </a:t>
            </a:r>
            <a:r>
              <a:rPr lang="en-US" dirty="0" err="1"/>
              <a:t>lại</a:t>
            </a:r>
            <a:r>
              <a:rPr lang="en-US" dirty="0"/>
              <a:t> </a:t>
            </a:r>
            <a:r>
              <a:rPr lang="en-US" dirty="0" err="1"/>
              <a:t>mật</a:t>
            </a:r>
            <a:r>
              <a:rPr lang="en-US" dirty="0"/>
              <a:t> </a:t>
            </a:r>
            <a:r>
              <a:rPr lang="en-US" dirty="0" err="1"/>
              <a:t>khẩu</a:t>
            </a:r>
            <a:r>
              <a:rPr lang="en-US" dirty="0"/>
              <a:t> </a:t>
            </a:r>
            <a:r>
              <a:rPr lang="en-US" dirty="0" err="1"/>
              <a:t>của</a:t>
            </a:r>
            <a:r>
              <a:rPr lang="en-US" dirty="0"/>
              <a:t> </a:t>
            </a:r>
            <a:r>
              <a:rPr lang="en-US" dirty="0" err="1"/>
              <a:t>tài</a:t>
            </a:r>
            <a:r>
              <a:rPr lang="en-US" dirty="0"/>
              <a:t> </a:t>
            </a:r>
            <a:r>
              <a:rPr lang="en-US" dirty="0" err="1"/>
              <a:t>khoản</a:t>
            </a:r>
            <a:r>
              <a:rPr lang="en-US" dirty="0"/>
              <a:t> </a:t>
            </a:r>
            <a:r>
              <a:rPr lang="en-US" dirty="0" err="1"/>
              <a:t>đã</a:t>
            </a:r>
            <a:r>
              <a:rPr lang="en-US" dirty="0"/>
              <a:t> </a:t>
            </a:r>
            <a:r>
              <a:rPr lang="en-US" dirty="0" err="1"/>
              <a:t>đăng</a:t>
            </a:r>
            <a:r>
              <a:rPr lang="en-US" dirty="0"/>
              <a:t> </a:t>
            </a:r>
            <a:r>
              <a:rPr lang="en-US" dirty="0" err="1"/>
              <a:t>nhập</a:t>
            </a:r>
            <a:r>
              <a:rPr lang="en-US" dirty="0"/>
              <a:t> -</a:t>
            </a:r>
            <a:r>
              <a:rPr lang="en-US" dirty="0" err="1"/>
              <a:t>thường</a:t>
            </a:r>
            <a:r>
              <a:rPr lang="en-US" dirty="0"/>
              <a:t> </a:t>
            </a:r>
            <a:r>
              <a:rPr lang="en-US" dirty="0" err="1"/>
              <a:t>là</a:t>
            </a:r>
            <a:r>
              <a:rPr lang="en-US" dirty="0"/>
              <a:t> </a:t>
            </a:r>
            <a:r>
              <a:rPr lang="en-US" dirty="0" err="1"/>
              <a:t>tài</a:t>
            </a:r>
            <a:r>
              <a:rPr lang="en-US" dirty="0"/>
              <a:t> </a:t>
            </a:r>
            <a:r>
              <a:rPr lang="en-US" dirty="0" err="1"/>
              <a:t>khoản</a:t>
            </a:r>
            <a:r>
              <a:rPr lang="en-US" dirty="0"/>
              <a:t> admin ban </a:t>
            </a:r>
            <a:r>
              <a:rPr lang="en-US" dirty="0" err="1"/>
              <a:t>đầu</a:t>
            </a:r>
            <a:r>
              <a:rPr lang="en-US" dirty="0"/>
              <a:t> </a:t>
            </a:r>
            <a:r>
              <a:rPr lang="en-US" dirty="0" err="1"/>
              <a:t>và</a:t>
            </a:r>
            <a:r>
              <a:rPr lang="en-US" dirty="0"/>
              <a:t> </a:t>
            </a:r>
            <a:r>
              <a:rPr lang="en-US" dirty="0" err="1"/>
              <a:t>giả</a:t>
            </a:r>
            <a:r>
              <a:rPr lang="en-US" dirty="0"/>
              <a:t> </a:t>
            </a:r>
            <a:r>
              <a:rPr lang="en-US" dirty="0" err="1"/>
              <a:t>sử</a:t>
            </a:r>
            <a:r>
              <a:rPr lang="en-US" dirty="0"/>
              <a:t> </a:t>
            </a:r>
            <a:r>
              <a:rPr lang="en-US" dirty="0" err="1"/>
              <a:t>thành</a:t>
            </a:r>
            <a:r>
              <a:rPr lang="en-US" dirty="0"/>
              <a:t> </a:t>
            </a:r>
            <a:r>
              <a:rPr lang="en-US" dirty="0" err="1"/>
              <a:t>viên</a:t>
            </a:r>
            <a:r>
              <a:rPr lang="en-US" dirty="0"/>
              <a:t> </a:t>
            </a:r>
            <a:r>
              <a:rPr lang="en-US" dirty="0" err="1"/>
              <a:t>nhóm</a:t>
            </a:r>
            <a:r>
              <a:rPr lang="en-US" dirty="0"/>
              <a:t> admin </a:t>
            </a:r>
            <a:r>
              <a:rPr lang="en-US" err="1"/>
              <a:t>có</a:t>
            </a:r>
            <a:r>
              <a:rPr lang="en-US"/>
              <a:t> đặc </a:t>
            </a:r>
            <a:r>
              <a:rPr lang="en-US" dirty="0" err="1"/>
              <a:t>quyền</a:t>
            </a:r>
            <a:r>
              <a:rPr lang="en-US" dirty="0"/>
              <a:t> root-) </a:t>
            </a:r>
            <a:r>
              <a:rPr lang="en-US" dirty="0" err="1"/>
              <a:t>hoặc</a:t>
            </a:r>
            <a:r>
              <a:rPr lang="en-US" dirty="0"/>
              <a:t> </a:t>
            </a:r>
            <a:r>
              <a:rPr lang="en-US" dirty="0" err="1"/>
              <a:t>dùng</a:t>
            </a:r>
            <a:r>
              <a:rPr lang="en-US" dirty="0"/>
              <a:t> </a:t>
            </a:r>
            <a:r>
              <a:rPr lang="en-US" dirty="0" err="1"/>
              <a:t>lệnh</a:t>
            </a:r>
            <a:r>
              <a:rPr lang="en-US" dirty="0"/>
              <a:t> </a:t>
            </a:r>
            <a:r>
              <a:rPr lang="en-US" b="1" dirty="0" err="1"/>
              <a:t>su</a:t>
            </a:r>
            <a:r>
              <a:rPr lang="en-US" b="1" dirty="0"/>
              <a:t> root</a:t>
            </a:r>
            <a:r>
              <a:rPr lang="en-US" dirty="0"/>
              <a:t> </a:t>
            </a:r>
            <a:r>
              <a:rPr lang="en-US" dirty="0" err="1"/>
              <a:t>rồi</a:t>
            </a:r>
            <a:r>
              <a:rPr lang="en-US" dirty="0"/>
              <a:t> </a:t>
            </a:r>
            <a:r>
              <a:rPr lang="en-US" dirty="0" err="1"/>
              <a:t>nhập</a:t>
            </a:r>
            <a:r>
              <a:rPr lang="en-US" dirty="0"/>
              <a:t> password </a:t>
            </a:r>
            <a:r>
              <a:rPr lang="en-US" dirty="0" err="1"/>
              <a:t>của</a:t>
            </a:r>
            <a:r>
              <a:rPr lang="en-US" dirty="0"/>
              <a:t> </a:t>
            </a:r>
            <a:r>
              <a:rPr lang="en-US" dirty="0" err="1"/>
              <a:t>tài</a:t>
            </a:r>
            <a:r>
              <a:rPr lang="en-US" dirty="0"/>
              <a:t> </a:t>
            </a:r>
            <a:r>
              <a:rPr lang="en-US" dirty="0" err="1"/>
              <a:t>khoản</a:t>
            </a:r>
            <a:r>
              <a:rPr lang="en-US" dirty="0"/>
              <a:t> </a:t>
            </a:r>
            <a:r>
              <a:rPr lang="en-US" b="1" dirty="0"/>
              <a:t>root</a:t>
            </a:r>
            <a:r>
              <a:rPr lang="en-US" dirty="0"/>
              <a:t> </a:t>
            </a:r>
            <a:r>
              <a:rPr lang="en-US" dirty="0" err="1"/>
              <a:t>đã</a:t>
            </a:r>
            <a:r>
              <a:rPr lang="en-US" dirty="0"/>
              <a:t> </a:t>
            </a:r>
            <a:r>
              <a:rPr lang="en-US" dirty="0" err="1"/>
              <a:t>tạo</a:t>
            </a:r>
            <a:r>
              <a:rPr lang="en-US" dirty="0"/>
              <a:t> ở </a:t>
            </a:r>
            <a:r>
              <a:rPr lang="en-US" dirty="0" err="1"/>
              <a:t>trên</a:t>
            </a:r>
            <a:r>
              <a:rPr lang="en-US" dirty="0"/>
              <a:t> </a:t>
            </a:r>
            <a:r>
              <a:rPr lang="en-US" dirty="0" err="1"/>
              <a:t>để</a:t>
            </a:r>
            <a:r>
              <a:rPr lang="en-US" dirty="0"/>
              <a:t> </a:t>
            </a:r>
            <a:r>
              <a:rPr lang="en-US" dirty="0" err="1"/>
              <a:t>vào</a:t>
            </a:r>
            <a:r>
              <a:rPr lang="en-US" dirty="0"/>
              <a:t> </a:t>
            </a:r>
            <a:r>
              <a:rPr lang="en-US" dirty="0" err="1"/>
              <a:t>tài</a:t>
            </a:r>
            <a:r>
              <a:rPr lang="en-US" dirty="0"/>
              <a:t> </a:t>
            </a:r>
            <a:r>
              <a:rPr lang="en-US" dirty="0" err="1"/>
              <a:t>khoản</a:t>
            </a:r>
            <a:r>
              <a:rPr lang="en-US" dirty="0"/>
              <a:t> root.</a:t>
            </a:r>
          </a:p>
        </p:txBody>
      </p:sp>
      <p:sp>
        <p:nvSpPr>
          <p:cNvPr id="4" name="Slide Number Placeholder 3"/>
          <p:cNvSpPr>
            <a:spLocks noGrp="1"/>
          </p:cNvSpPr>
          <p:nvPr>
            <p:ph type="sldNum" sz="quarter" idx="12"/>
          </p:nvPr>
        </p:nvSpPr>
        <p:spPr/>
        <p:txBody>
          <a:bodyPr/>
          <a:lstStyle/>
          <a:p>
            <a:fld id="{B1E1A23B-9AF0-4022-8853-C4DB407B6750}" type="slidenum">
              <a:rPr lang="en-US" smtClean="0"/>
              <a:t>4</a:t>
            </a:fld>
            <a:endParaRPr lang="en-US"/>
          </a:p>
        </p:txBody>
      </p:sp>
    </p:spTree>
    <p:extLst>
      <p:ext uri="{BB962C8B-B14F-4D97-AF65-F5344CB8AC3E}">
        <p14:creationId xmlns:p14="http://schemas.microsoft.com/office/powerpoint/2010/main" val="840064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lệnh liên quan đến người dùng, nhóm người dùng</a:t>
            </a:r>
          </a:p>
        </p:txBody>
      </p:sp>
      <p:sp>
        <p:nvSpPr>
          <p:cNvPr id="3" name="Content Placeholder 2"/>
          <p:cNvSpPr>
            <a:spLocks noGrp="1"/>
          </p:cNvSpPr>
          <p:nvPr>
            <p:ph idx="1"/>
          </p:nvPr>
        </p:nvSpPr>
        <p:spPr/>
        <p:txBody>
          <a:bodyPr/>
          <a:lstStyle/>
          <a:p>
            <a:r>
              <a:rPr lang="en-US"/>
              <a:t>adduser: Sinh viên tham khảo thêm</a:t>
            </a:r>
          </a:p>
          <a:p>
            <a:r>
              <a:rPr lang="en-US"/>
              <a:t>addgroup</a:t>
            </a:r>
          </a:p>
          <a:p>
            <a:r>
              <a:rPr lang="en-US"/>
              <a:t>deluser</a:t>
            </a:r>
          </a:p>
          <a:p>
            <a:r>
              <a:rPr lang="en-US"/>
              <a:t>delgroup</a:t>
            </a:r>
          </a:p>
          <a:p>
            <a:pPr marL="365760" lvl="1" indent="-283464">
              <a:spcBef>
                <a:spcPts val="600"/>
              </a:spcBef>
              <a:buSzPct val="80000"/>
              <a:buFont typeface="Wingdings 2"/>
              <a:buChar char=""/>
            </a:pPr>
            <a:r>
              <a:rPr lang="en-US"/>
              <a:t>Thêm user vào một group: </a:t>
            </a:r>
          </a:p>
          <a:p>
            <a:pPr marL="507492" lvl="2" indent="-283464">
              <a:spcBef>
                <a:spcPts val="600"/>
              </a:spcBef>
              <a:buSzPct val="80000"/>
              <a:buFont typeface="Wingdings 2"/>
              <a:buChar char=""/>
            </a:pPr>
            <a:r>
              <a:rPr lang="en-US">
                <a:solidFill>
                  <a:srgbClr val="0000FF"/>
                </a:solidFill>
              </a:rPr>
              <a:t># adduser user group</a:t>
            </a:r>
          </a:p>
          <a:p>
            <a:pPr marL="507492" lvl="2" indent="-283464">
              <a:spcBef>
                <a:spcPts val="600"/>
              </a:spcBef>
              <a:buSzPct val="80000"/>
              <a:buFont typeface="Wingdings 2"/>
              <a:buChar char=""/>
            </a:pPr>
            <a:r>
              <a:rPr lang="en-US">
                <a:solidFill>
                  <a:srgbClr val="0000FF"/>
                </a:solidFill>
              </a:rPr>
              <a:t>#  addgroup user group</a:t>
            </a:r>
          </a:p>
          <a:p>
            <a:pPr marL="365760" lvl="1" indent="-283464">
              <a:spcBef>
                <a:spcPts val="600"/>
              </a:spcBef>
              <a:buSzPct val="80000"/>
              <a:buFont typeface="Wingdings 2"/>
              <a:buChar char=""/>
            </a:pPr>
            <a:r>
              <a:rPr lang="en-US"/>
              <a:t>Xóa user ra khỏi group: </a:t>
            </a:r>
          </a:p>
          <a:p>
            <a:pPr marL="507492" lvl="2" indent="-283464">
              <a:spcBef>
                <a:spcPts val="600"/>
              </a:spcBef>
              <a:buSzPct val="80000"/>
              <a:buFont typeface="Wingdings 2"/>
              <a:buChar char=""/>
            </a:pPr>
            <a:r>
              <a:rPr lang="en-US">
                <a:solidFill>
                  <a:srgbClr val="0000FF"/>
                </a:solidFill>
              </a:rPr>
              <a:t># deluser user group</a:t>
            </a:r>
            <a:endParaRPr lang="en-US"/>
          </a:p>
          <a:p>
            <a:pPr marL="507492" lvl="2" indent="-283464">
              <a:spcBef>
                <a:spcPts val="600"/>
              </a:spcBef>
              <a:buSzPct val="80000"/>
              <a:buFont typeface="Wingdings 2"/>
              <a:buChar char=""/>
            </a:pPr>
            <a:r>
              <a:rPr lang="en-US">
                <a:solidFill>
                  <a:srgbClr val="0000FF"/>
                </a:solidFill>
              </a:rPr>
              <a:t># delgroup user group</a:t>
            </a:r>
          </a:p>
        </p:txBody>
      </p:sp>
      <p:sp>
        <p:nvSpPr>
          <p:cNvPr id="4" name="Slide Number Placeholder 3"/>
          <p:cNvSpPr>
            <a:spLocks noGrp="1"/>
          </p:cNvSpPr>
          <p:nvPr>
            <p:ph type="sldNum" sz="quarter" idx="12"/>
          </p:nvPr>
        </p:nvSpPr>
        <p:spPr/>
        <p:txBody>
          <a:bodyPr/>
          <a:lstStyle/>
          <a:p>
            <a:fld id="{70BEDA23-52BF-4DB7-B20C-B78003F8B6FC}" type="slidenum">
              <a:rPr lang="en-US" smtClean="0"/>
              <a:t>40</a:t>
            </a:fld>
            <a:endParaRPr lang="en-US"/>
          </a:p>
        </p:txBody>
      </p:sp>
    </p:spTree>
    <p:extLst>
      <p:ext uri="{BB962C8B-B14F-4D97-AF65-F5344CB8AC3E}">
        <p14:creationId xmlns:p14="http://schemas.microsoft.com/office/powerpoint/2010/main" val="1793214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Tập tin /etc/group</a:t>
            </a:r>
          </a:p>
        </p:txBody>
      </p:sp>
      <p:sp>
        <p:nvSpPr>
          <p:cNvPr id="3" name="Content Placeholder 2"/>
          <p:cNvSpPr>
            <a:spLocks noGrp="1"/>
          </p:cNvSpPr>
          <p:nvPr>
            <p:ph idx="1"/>
          </p:nvPr>
        </p:nvSpPr>
        <p:spPr/>
        <p:txBody>
          <a:bodyPr/>
          <a:lstStyle/>
          <a:p>
            <a:r>
              <a:rPr lang="vi-VN"/>
              <a:t>Định dạng</a:t>
            </a:r>
          </a:p>
          <a:p>
            <a:pPr lvl="1"/>
            <a:r>
              <a:rPr lang="vi-VN"/>
              <a:t>groupname:password:gid:members</a:t>
            </a:r>
          </a:p>
          <a:p>
            <a:pPr lvl="1"/>
            <a:r>
              <a:rPr lang="vi-VN"/>
              <a:t>groupname - bất kỳ chuỗi ký tự nào</a:t>
            </a:r>
          </a:p>
          <a:p>
            <a:pPr lvl="1"/>
            <a:r>
              <a:rPr lang="vi-VN"/>
              <a:t>password - tùy chọn mật khẩu</a:t>
            </a:r>
          </a:p>
          <a:p>
            <a:pPr lvl="1"/>
            <a:r>
              <a:rPr lang="vi-VN"/>
              <a:t>gid - group ID</a:t>
            </a:r>
          </a:p>
          <a:p>
            <a:pPr lvl="1"/>
            <a:r>
              <a:rPr lang="vi-VN"/>
              <a:t>members - danh sách người dùng, phân cách bằng dấu ,</a:t>
            </a:r>
          </a:p>
          <a:p>
            <a:r>
              <a:rPr lang="vi-VN"/>
              <a:t>Ví dụ các mục trong /etc/group</a:t>
            </a:r>
          </a:p>
          <a:p>
            <a:pPr lvl="1"/>
            <a:r>
              <a:rPr lang="vi-VN"/>
              <a:t>root:x:0:root</a:t>
            </a:r>
          </a:p>
          <a:p>
            <a:pPr lvl="1"/>
            <a:r>
              <a:rPr lang="vi-VN"/>
              <a:t>bin:x:1:root,bin,daemon</a:t>
            </a:r>
          </a:p>
          <a:p>
            <a:pPr lvl="1"/>
            <a:r>
              <a:rPr lang="vi-VN"/>
              <a:t>student:x:500:</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41</a:t>
            </a:fld>
            <a:endParaRPr lang="en-US"/>
          </a:p>
        </p:txBody>
      </p:sp>
    </p:spTree>
    <p:extLst>
      <p:ext uri="{BB962C8B-B14F-4D97-AF65-F5344CB8AC3E}">
        <p14:creationId xmlns:p14="http://schemas.microsoft.com/office/powerpoint/2010/main" val="4262637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Thay đổi quyền sở hữu trên tệp</a:t>
            </a:r>
          </a:p>
        </p:txBody>
      </p:sp>
      <p:sp>
        <p:nvSpPr>
          <p:cNvPr id="3" name="Content Placeholder 2"/>
          <p:cNvSpPr>
            <a:spLocks noGrp="1"/>
          </p:cNvSpPr>
          <p:nvPr>
            <p:ph idx="1"/>
          </p:nvPr>
        </p:nvSpPr>
        <p:spPr/>
        <p:txBody>
          <a:bodyPr/>
          <a:lstStyle/>
          <a:p>
            <a:r>
              <a:rPr lang="en-US"/>
              <a:t>lệnh chown</a:t>
            </a:r>
          </a:p>
          <a:p>
            <a:r>
              <a:rPr lang="en-US"/>
              <a:t>Synopsis: chown [OPTION]   [OWNER] [:[GROUP]] FILE</a:t>
            </a:r>
          </a:p>
          <a:p>
            <a:r>
              <a:rPr lang="en-US"/>
              <a:t>OPTIONS:</a:t>
            </a:r>
          </a:p>
          <a:p>
            <a:pPr lvl="1"/>
            <a:r>
              <a:rPr lang="vi-VN"/>
              <a:t>-c, --changes : hiển thị dòng thông báo chỉ với các file mà lệnh làm thay đổi sở hữu (số thông báo hiện ra có thể ít hơn trường hợp -v, -verbosr).</a:t>
            </a:r>
          </a:p>
          <a:p>
            <a:pPr lvl="1"/>
            <a:r>
              <a:rPr lang="vi-VN"/>
              <a:t>-f, --silent, --quiet : bỏ qua hầu hết các thông báo lỗi.</a:t>
            </a:r>
          </a:p>
          <a:p>
            <a:pPr lvl="1"/>
            <a:r>
              <a:rPr lang="vi-VN"/>
              <a:t>-R, --recursive : thực hiện đổi quyền sở hữu đối với thư mục và file theo đệ quy.</a:t>
            </a:r>
          </a:p>
          <a:p>
            <a:pPr lvl="1"/>
            <a:r>
              <a:rPr lang="vi-VN"/>
              <a:t>-v, --verbose : hiển thị dòng thông báo với mọi file liên quan mà chown tác động tới (có hoặc không thay đổi sở hữu).</a:t>
            </a:r>
          </a:p>
          <a:p>
            <a:pPr lvl="1"/>
            <a:r>
              <a:rPr lang="vi-VN"/>
              <a:t>--help : đưa ra trang trợ giúp và thoát.</a:t>
            </a:r>
          </a:p>
          <a:p>
            <a:pPr lvl="1"/>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42</a:t>
            </a:fld>
            <a:endParaRPr lang="en-US"/>
          </a:p>
        </p:txBody>
      </p:sp>
    </p:spTree>
    <p:extLst>
      <p:ext uri="{BB962C8B-B14F-4D97-AF65-F5344CB8AC3E}">
        <p14:creationId xmlns:p14="http://schemas.microsoft.com/office/powerpoint/2010/main" val="4088377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Chuyển tệp tin hello.txt cho người dùng sv001</a:t>
            </a:r>
          </a:p>
          <a:p>
            <a:pPr lvl="1"/>
            <a:r>
              <a:rPr lang="en-US"/>
              <a:t># chown sv001 hello.txt</a:t>
            </a:r>
          </a:p>
          <a:p>
            <a:pPr lvl="1"/>
            <a:r>
              <a:rPr lang="en-US"/>
              <a:t># chown sv001:sv hello.txt: thay đổi quyền sở hữu tệp hello.txt cho người dùng sv001 và nhóm sv</a:t>
            </a:r>
          </a:p>
        </p:txBody>
      </p:sp>
      <p:sp>
        <p:nvSpPr>
          <p:cNvPr id="4" name="Slide Number Placeholder 3"/>
          <p:cNvSpPr>
            <a:spLocks noGrp="1"/>
          </p:cNvSpPr>
          <p:nvPr>
            <p:ph type="sldNum" sz="quarter" idx="12"/>
          </p:nvPr>
        </p:nvSpPr>
        <p:spPr/>
        <p:txBody>
          <a:bodyPr/>
          <a:lstStyle/>
          <a:p>
            <a:fld id="{70BEDA23-52BF-4DB7-B20C-B78003F8B6FC}" type="slidenum">
              <a:rPr lang="en-US" smtClean="0"/>
              <a:t>43</a:t>
            </a:fld>
            <a:endParaRPr lang="en-US"/>
          </a:p>
        </p:txBody>
      </p:sp>
    </p:spTree>
    <p:extLst>
      <p:ext uri="{BB962C8B-B14F-4D97-AF65-F5344CB8AC3E}">
        <p14:creationId xmlns:p14="http://schemas.microsoft.com/office/powerpoint/2010/main" val="271810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Thay đổi nhóm sở hữu tệp</a:t>
            </a:r>
          </a:p>
        </p:txBody>
      </p:sp>
      <p:sp>
        <p:nvSpPr>
          <p:cNvPr id="3" name="Content Placeholder 2"/>
          <p:cNvSpPr>
            <a:spLocks noGrp="1"/>
          </p:cNvSpPr>
          <p:nvPr>
            <p:ph idx="1"/>
          </p:nvPr>
        </p:nvSpPr>
        <p:spPr/>
        <p:txBody>
          <a:bodyPr/>
          <a:lstStyle/>
          <a:p>
            <a:r>
              <a:rPr lang="en-US"/>
              <a:t>Lệnh chgrp:</a:t>
            </a:r>
          </a:p>
          <a:p>
            <a:r>
              <a:rPr lang="en-US"/>
              <a:t>SYNOPSIS:  chgrp [OPTIONS]  GROUP  FILE</a:t>
            </a:r>
          </a:p>
          <a:p>
            <a:r>
              <a:rPr lang="en-US"/>
              <a:t>OPTIONS:</a:t>
            </a:r>
          </a:p>
          <a:p>
            <a:pPr lvl="1"/>
            <a:r>
              <a:rPr lang="vi-VN"/>
              <a:t>-c, --changes : hiển thị dòng thông báo chỉ với các file mà lệnh làm thay đổi sở hữu (số thông báo hiện ra có thể ít hơn trường hợp -v, -verbosr).</a:t>
            </a:r>
          </a:p>
          <a:p>
            <a:pPr lvl="1"/>
            <a:r>
              <a:rPr lang="vi-VN"/>
              <a:t>-f, --silent, --quiet : bỏ qua hầu hết các thông báo lỗi.</a:t>
            </a:r>
          </a:p>
          <a:p>
            <a:pPr lvl="1"/>
            <a:r>
              <a:rPr lang="vi-VN"/>
              <a:t>-R, --recursive : thực hiện đổi quyền sở hữu đối với thư mục và file theo đệ quy.</a:t>
            </a:r>
          </a:p>
          <a:p>
            <a:pPr lvl="1"/>
            <a:r>
              <a:rPr lang="vi-VN"/>
              <a:t>-v, --verbose : hiển thị dòng thông báo với mọi file liên quan mà chgrp tác động tới (có hoặc không thay đổi sở hữu).</a:t>
            </a:r>
          </a:p>
          <a:p>
            <a:pPr lvl="1"/>
            <a:r>
              <a:rPr lang="vi-VN"/>
              <a:t>--help : hiển thị trang trợ giúp và thoát</a:t>
            </a:r>
          </a:p>
          <a:p>
            <a:pPr lvl="1"/>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44</a:t>
            </a:fld>
            <a:endParaRPr lang="en-US"/>
          </a:p>
        </p:txBody>
      </p:sp>
    </p:spTree>
    <p:extLst>
      <p:ext uri="{BB962C8B-B14F-4D97-AF65-F5344CB8AC3E}">
        <p14:creationId xmlns:p14="http://schemas.microsoft.com/office/powerpoint/2010/main" val="438886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Chuyển tệp tin hello.txt cho nhóm sv</a:t>
            </a:r>
          </a:p>
          <a:p>
            <a:pPr lvl="1"/>
            <a:r>
              <a:rPr lang="en-US"/>
              <a:t>chgrp sv hello.txt</a:t>
            </a:r>
          </a:p>
          <a:p>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45</a:t>
            </a:fld>
            <a:endParaRPr lang="en-US"/>
          </a:p>
        </p:txBody>
      </p:sp>
    </p:spTree>
    <p:extLst>
      <p:ext uri="{BB962C8B-B14F-4D97-AF65-F5344CB8AC3E}">
        <p14:creationId xmlns:p14="http://schemas.microsoft.com/office/powerpoint/2010/main" val="3483684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quyền root khi chạy 1 lệnh: lệnh sudo</a:t>
            </a:r>
          </a:p>
        </p:txBody>
      </p:sp>
      <p:sp>
        <p:nvSpPr>
          <p:cNvPr id="3" name="Content Placeholder 2"/>
          <p:cNvSpPr>
            <a:spLocks noGrp="1"/>
          </p:cNvSpPr>
          <p:nvPr>
            <p:ph idx="1"/>
          </p:nvPr>
        </p:nvSpPr>
        <p:spPr/>
        <p:txBody>
          <a:bodyPr/>
          <a:lstStyle/>
          <a:p>
            <a:r>
              <a:rPr lang="en-US"/>
              <a:t>sudo command</a:t>
            </a:r>
          </a:p>
          <a:p>
            <a:r>
              <a:rPr lang="vi-VN"/>
              <a:t>/etc/sudoers: Tập tin chứa thông tin người dùng được</a:t>
            </a:r>
            <a:r>
              <a:rPr lang="en-US"/>
              <a:t> </a:t>
            </a:r>
            <a:r>
              <a:rPr lang="vi-VN"/>
              <a:t>phép sudo</a:t>
            </a:r>
          </a:p>
          <a:p>
            <a:r>
              <a:rPr lang="vi-VN"/>
              <a:t>Cú pháp của một dòng trong file sudoers như sau:</a:t>
            </a:r>
          </a:p>
          <a:p>
            <a:r>
              <a:rPr lang="vi-VN"/>
              <a:t>– User host computer=(as user) command</a:t>
            </a:r>
          </a:p>
          <a:p>
            <a:r>
              <a:rPr lang="vi-VN"/>
              <a:t>Defaults logfile=/var/log/sudolog</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46</a:t>
            </a:fld>
            <a:endParaRPr lang="en-US"/>
          </a:p>
        </p:txBody>
      </p:sp>
    </p:spTree>
    <p:extLst>
      <p:ext uri="{BB962C8B-B14F-4D97-AF65-F5344CB8AC3E}">
        <p14:creationId xmlns:p14="http://schemas.microsoft.com/office/powerpoint/2010/main" val="172619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Sudo(tt)</a:t>
            </a:r>
          </a:p>
        </p:txBody>
      </p:sp>
      <p:sp>
        <p:nvSpPr>
          <p:cNvPr id="3" name="Content Placeholder 2"/>
          <p:cNvSpPr>
            <a:spLocks noGrp="1"/>
          </p:cNvSpPr>
          <p:nvPr>
            <p:ph idx="1"/>
          </p:nvPr>
        </p:nvSpPr>
        <p:spPr/>
        <p:txBody>
          <a:bodyPr/>
          <a:lstStyle/>
          <a:p>
            <a:r>
              <a:rPr lang="en-US"/>
              <a:t>Username:user1, tên người dùng không bắt đầu bằng dấu %</a:t>
            </a:r>
          </a:p>
          <a:p>
            <a:r>
              <a:rPr lang="en-US"/>
              <a:t>Group:%group1, tên nhóm bắt đầu bằng dấu %</a:t>
            </a:r>
          </a:p>
        </p:txBody>
      </p:sp>
      <p:sp>
        <p:nvSpPr>
          <p:cNvPr id="4" name="Rectangle 3"/>
          <p:cNvSpPr/>
          <p:nvPr/>
        </p:nvSpPr>
        <p:spPr>
          <a:xfrm>
            <a:off x="1215240" y="2164371"/>
            <a:ext cx="10424532" cy="390876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a:solidFill>
                  <a:srgbClr val="FF0000"/>
                </a:solidFill>
                <a:latin typeface="Arial" panose="020B0604020202020204" pitchFamily="34" charset="0"/>
                <a:cs typeface="Arial" panose="020B0604020202020204" pitchFamily="34" charset="0"/>
              </a:rPr>
              <a:t>root ALL=(ALL:ALL) ALL</a:t>
            </a:r>
          </a:p>
          <a:p>
            <a:r>
              <a:rPr lang="en-US" sz="2400"/>
              <a:t>	root user có đặc quyền không giới hạn và có thể chạy bất kỳ lệnh nào trên 	hệ thống</a:t>
            </a:r>
          </a:p>
          <a:p>
            <a:r>
              <a:rPr lang="vi-VN" sz="2200">
                <a:solidFill>
                  <a:srgbClr val="FF3300"/>
                </a:solidFill>
                <a:latin typeface="Arial" panose="020B0604020202020204" pitchFamily="34" charset="0"/>
              </a:rPr>
              <a:t>%admin ALL=(ALL) ALL </a:t>
            </a:r>
            <a:endParaRPr lang="en-US" sz="2200">
              <a:solidFill>
                <a:srgbClr val="FF3300"/>
              </a:solidFill>
              <a:latin typeface="Arial" panose="020B0604020202020204" pitchFamily="34" charset="0"/>
            </a:endParaRPr>
          </a:p>
          <a:p>
            <a:r>
              <a:rPr lang="en-US" sz="2200">
                <a:solidFill>
                  <a:srgbClr val="FF3300"/>
                </a:solidFill>
                <a:latin typeface="Arial" panose="020B0604020202020204" pitchFamily="34" charset="0"/>
              </a:rPr>
              <a:t>	</a:t>
            </a:r>
            <a:r>
              <a:rPr lang="vi-VN" sz="2200">
                <a:solidFill>
                  <a:schemeClr val="tx1"/>
                </a:solidFill>
                <a:latin typeface="Arial" panose="020B0604020202020204" pitchFamily="34" charset="0"/>
              </a:rPr>
              <a:t>Bất cứ ai trong nhóm quản trị đều có </a:t>
            </a:r>
            <a:r>
              <a:rPr lang="en-US" sz="2200">
                <a:solidFill>
                  <a:schemeClr val="tx1"/>
                </a:solidFill>
                <a:latin typeface="Arial" panose="020B0604020202020204" pitchFamily="34" charset="0"/>
              </a:rPr>
              <a:t>thể có </a:t>
            </a:r>
            <a:r>
              <a:rPr lang="vi-VN" sz="2200">
                <a:solidFill>
                  <a:schemeClr val="tx1"/>
                </a:solidFill>
                <a:latin typeface="Arial" panose="020B0604020202020204" pitchFamily="34" charset="0"/>
              </a:rPr>
              <a:t>cùng đặc quyền như của root </a:t>
            </a:r>
            <a:r>
              <a:rPr lang="en-US" sz="2200">
                <a:solidFill>
                  <a:schemeClr val="tx1"/>
                </a:solidFill>
                <a:latin typeface="Arial" panose="020B0604020202020204" pitchFamily="34" charset="0"/>
              </a:rPr>
              <a:t>	</a:t>
            </a:r>
            <a:r>
              <a:rPr lang="vi-VN" sz="2200">
                <a:solidFill>
                  <a:schemeClr val="tx1"/>
                </a:solidFill>
                <a:latin typeface="Arial" panose="020B0604020202020204" pitchFamily="34" charset="0"/>
              </a:rPr>
              <a:t>user</a:t>
            </a:r>
            <a:endParaRPr lang="en-US" sz="2200">
              <a:solidFill>
                <a:schemeClr val="tx1"/>
              </a:solidFill>
              <a:latin typeface="Arial" panose="020B0604020202020204" pitchFamily="34" charset="0"/>
            </a:endParaRPr>
          </a:p>
          <a:p>
            <a:r>
              <a:rPr lang="vi-VN" sz="2200">
                <a:solidFill>
                  <a:srgbClr val="FF3300"/>
                </a:solidFill>
                <a:latin typeface="Arial" panose="020B0604020202020204" pitchFamily="34" charset="0"/>
              </a:rPr>
              <a:t>user1 ALL=(root) shutdown</a:t>
            </a:r>
            <a:br>
              <a:rPr lang="vi-VN" sz="2200">
                <a:solidFill>
                  <a:srgbClr val="FF3300"/>
                </a:solidFill>
                <a:latin typeface="Arial" panose="020B0604020202020204" pitchFamily="34" charset="0"/>
              </a:rPr>
            </a:br>
            <a:r>
              <a:rPr lang="en-US" sz="2200">
                <a:solidFill>
                  <a:srgbClr val="FF3300"/>
                </a:solidFill>
                <a:latin typeface="Arial" panose="020B0604020202020204" pitchFamily="34" charset="0"/>
              </a:rPr>
              <a:t>	</a:t>
            </a:r>
            <a:r>
              <a:rPr lang="vi-VN" sz="2200">
                <a:solidFill>
                  <a:srgbClr val="000000"/>
                </a:solidFill>
                <a:latin typeface="Arial" panose="020B0604020202020204" pitchFamily="34" charset="0"/>
              </a:rPr>
              <a:t>user1 chỉ có quyền chạy câu lệnh shutdown, nhưng phải biết</a:t>
            </a:r>
            <a:r>
              <a:rPr lang="en-US" sz="2200">
                <a:solidFill>
                  <a:srgbClr val="000000"/>
                </a:solidFill>
                <a:latin typeface="Arial" panose="020B0604020202020204" pitchFamily="34" charset="0"/>
              </a:rPr>
              <a:t> </a:t>
            </a:r>
            <a:r>
              <a:rPr lang="vi-VN" sz="2200">
                <a:solidFill>
                  <a:srgbClr val="000000"/>
                </a:solidFill>
                <a:latin typeface="Arial" panose="020B0604020202020204" pitchFamily="34" charset="0"/>
              </a:rPr>
              <a:t>passw</a:t>
            </a:r>
            <a:r>
              <a:rPr lang="en-US" sz="2200">
                <a:solidFill>
                  <a:srgbClr val="000000"/>
                </a:solidFill>
                <a:latin typeface="Arial" panose="020B0604020202020204" pitchFamily="34" charset="0"/>
              </a:rPr>
              <a:t>o</a:t>
            </a:r>
            <a:r>
              <a:rPr lang="vi-VN" sz="2200">
                <a:solidFill>
                  <a:srgbClr val="000000"/>
                </a:solidFill>
                <a:latin typeface="Arial" panose="020B0604020202020204" pitchFamily="34" charset="0"/>
              </a:rPr>
              <a:t>rd </a:t>
            </a:r>
            <a:r>
              <a:rPr lang="en-US" sz="2200">
                <a:solidFill>
                  <a:srgbClr val="000000"/>
                </a:solidFill>
                <a:latin typeface="Arial" panose="020B0604020202020204" pitchFamily="34" charset="0"/>
              </a:rPr>
              <a:t>	</a:t>
            </a:r>
            <a:r>
              <a:rPr lang="vi-VN" sz="2200">
                <a:solidFill>
                  <a:srgbClr val="000000"/>
                </a:solidFill>
                <a:latin typeface="Arial" panose="020B0604020202020204" pitchFamily="34" charset="0"/>
              </a:rPr>
              <a:t>của user1</a:t>
            </a:r>
            <a:br>
              <a:rPr lang="vi-VN" sz="2200">
                <a:solidFill>
                  <a:srgbClr val="000000"/>
                </a:solidFill>
                <a:latin typeface="Arial" panose="020B0604020202020204" pitchFamily="34" charset="0"/>
              </a:rPr>
            </a:br>
            <a:r>
              <a:rPr lang="en-US" sz="2200">
                <a:solidFill>
                  <a:srgbClr val="FF0000"/>
                </a:solidFill>
                <a:latin typeface="Arial" panose="020B0604020202020204" pitchFamily="34" charset="0"/>
                <a:cs typeface="Arial" panose="020B0604020202020204" pitchFamily="34" charset="0"/>
              </a:rPr>
              <a:t>%sudo ALL=(ALL:ALL) ALL</a:t>
            </a:r>
          </a:p>
          <a:p>
            <a:r>
              <a:rPr lang="en-US" sz="2200">
                <a:latin typeface="Arial" panose="020B0604020202020204" pitchFamily="34" charset="0"/>
                <a:cs typeface="Arial" panose="020B0604020202020204" pitchFamily="34" charset="0"/>
              </a:rPr>
              <a:t>	Cho phép nhóm người dùng sudo có thể chạy tất cả các lệnh</a:t>
            </a:r>
          </a:p>
        </p:txBody>
      </p:sp>
      <p:sp>
        <p:nvSpPr>
          <p:cNvPr id="5" name="Slide Number Placeholder 4"/>
          <p:cNvSpPr>
            <a:spLocks noGrp="1"/>
          </p:cNvSpPr>
          <p:nvPr>
            <p:ph type="sldNum" sz="quarter" idx="12"/>
          </p:nvPr>
        </p:nvSpPr>
        <p:spPr/>
        <p:txBody>
          <a:bodyPr/>
          <a:lstStyle/>
          <a:p>
            <a:fld id="{70BEDA23-52BF-4DB7-B20C-B78003F8B6FC}" type="slidenum">
              <a:rPr lang="en-US" smtClean="0"/>
              <a:t>47</a:t>
            </a:fld>
            <a:endParaRPr lang="en-US"/>
          </a:p>
        </p:txBody>
      </p:sp>
    </p:spTree>
    <p:extLst>
      <p:ext uri="{BB962C8B-B14F-4D97-AF65-F5344CB8AC3E}">
        <p14:creationId xmlns:p14="http://schemas.microsoft.com/office/powerpoint/2010/main" val="2364709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thích</a:t>
            </a:r>
          </a:p>
        </p:txBody>
      </p:sp>
      <p:sp>
        <p:nvSpPr>
          <p:cNvPr id="3" name="Content Placeholder 2"/>
          <p:cNvSpPr>
            <a:spLocks noGrp="1"/>
          </p:cNvSpPr>
          <p:nvPr>
            <p:ph idx="1"/>
          </p:nvPr>
        </p:nvSpPr>
        <p:spPr/>
        <p:txBody>
          <a:bodyPr/>
          <a:lstStyle/>
          <a:p>
            <a:r>
              <a:rPr lang="en-US" b="1" i="1">
                <a:solidFill>
                  <a:srgbClr val="C00000"/>
                </a:solidFill>
              </a:rPr>
              <a:t>root</a:t>
            </a:r>
            <a:r>
              <a:rPr lang="en-US"/>
              <a:t> ALL=(ALL:ALL) ALL The first field, </a:t>
            </a:r>
            <a:r>
              <a:rPr lang="en-US" b="1" i="1">
                <a:solidFill>
                  <a:srgbClr val="C00000"/>
                </a:solidFill>
              </a:rPr>
              <a:t>root</a:t>
            </a:r>
            <a:r>
              <a:rPr lang="en-US"/>
              <a:t>, indicates the username that the rule will apply to.</a:t>
            </a:r>
          </a:p>
          <a:p>
            <a:r>
              <a:rPr lang="en-US"/>
              <a:t>root </a:t>
            </a:r>
            <a:r>
              <a:rPr lang="en-US" b="1" i="1">
                <a:solidFill>
                  <a:srgbClr val="C00000"/>
                </a:solidFill>
              </a:rPr>
              <a:t>ALL</a:t>
            </a:r>
            <a:r>
              <a:rPr lang="en-US"/>
              <a:t>=(ALL:ALL) ALL The first “</a:t>
            </a:r>
            <a:r>
              <a:rPr lang="en-US" b="1" i="1">
                <a:solidFill>
                  <a:srgbClr val="C00000"/>
                </a:solidFill>
              </a:rPr>
              <a:t>ALL</a:t>
            </a:r>
            <a:r>
              <a:rPr lang="en-US"/>
              <a:t>” indicates that this rule applies to all hosts.</a:t>
            </a:r>
          </a:p>
          <a:p>
            <a:r>
              <a:rPr lang="en-US"/>
              <a:t>root ALL=(</a:t>
            </a:r>
            <a:r>
              <a:rPr lang="en-US" b="1" i="1">
                <a:solidFill>
                  <a:srgbClr val="C00000"/>
                </a:solidFill>
              </a:rPr>
              <a:t>ALL</a:t>
            </a:r>
            <a:r>
              <a:rPr lang="en-US"/>
              <a:t>:ALL) ALL This “</a:t>
            </a:r>
            <a:r>
              <a:rPr lang="en-US" b="1" i="1">
                <a:solidFill>
                  <a:srgbClr val="C00000"/>
                </a:solidFill>
              </a:rPr>
              <a:t>ALL</a:t>
            </a:r>
            <a:r>
              <a:rPr lang="en-US"/>
              <a:t>” indicates that the root user can run commands as all users.</a:t>
            </a:r>
          </a:p>
          <a:p>
            <a:r>
              <a:rPr lang="en-US"/>
              <a:t>root ALL=(ALL:</a:t>
            </a:r>
            <a:r>
              <a:rPr lang="en-US" b="1" i="1">
                <a:solidFill>
                  <a:srgbClr val="C00000"/>
                </a:solidFill>
              </a:rPr>
              <a:t>ALL</a:t>
            </a:r>
            <a:r>
              <a:rPr lang="en-US"/>
              <a:t>) ALL This “</a:t>
            </a:r>
            <a:r>
              <a:rPr lang="en-US" b="1" i="1">
                <a:solidFill>
                  <a:srgbClr val="C00000"/>
                </a:solidFill>
              </a:rPr>
              <a:t>ALL</a:t>
            </a:r>
            <a:r>
              <a:rPr lang="en-US"/>
              <a:t>” indicates that the root user can run commands as all groups.</a:t>
            </a:r>
          </a:p>
          <a:p>
            <a:r>
              <a:rPr lang="en-US"/>
              <a:t>root ALL=(ALL:ALL) </a:t>
            </a:r>
            <a:r>
              <a:rPr lang="en-US" b="1" i="1">
                <a:solidFill>
                  <a:srgbClr val="C00000"/>
                </a:solidFill>
              </a:rPr>
              <a:t>ALL</a:t>
            </a:r>
            <a:r>
              <a:rPr lang="en-US"/>
              <a:t> The last “</a:t>
            </a:r>
            <a:r>
              <a:rPr lang="en-US" b="1" i="1">
                <a:solidFill>
                  <a:srgbClr val="C00000"/>
                </a:solidFill>
              </a:rPr>
              <a:t>ALL</a:t>
            </a:r>
            <a:r>
              <a:rPr lang="en-US"/>
              <a:t>” indicates these rules apply to all commands.</a:t>
            </a:r>
          </a:p>
        </p:txBody>
      </p:sp>
      <p:sp>
        <p:nvSpPr>
          <p:cNvPr id="4" name="Slide Number Placeholder 3"/>
          <p:cNvSpPr>
            <a:spLocks noGrp="1"/>
          </p:cNvSpPr>
          <p:nvPr>
            <p:ph type="sldNum" sz="quarter" idx="12"/>
          </p:nvPr>
        </p:nvSpPr>
        <p:spPr/>
        <p:txBody>
          <a:bodyPr/>
          <a:lstStyle/>
          <a:p>
            <a:fld id="{70BEDA23-52BF-4DB7-B20C-B78003F8B6FC}" type="slidenum">
              <a:rPr lang="en-US" smtClean="0"/>
              <a:t>48</a:t>
            </a:fld>
            <a:endParaRPr lang="en-US"/>
          </a:p>
        </p:txBody>
      </p:sp>
    </p:spTree>
    <p:extLst>
      <p:ext uri="{BB962C8B-B14F-4D97-AF65-F5344CB8AC3E}">
        <p14:creationId xmlns:p14="http://schemas.microsoft.com/office/powerpoint/2010/main" val="356266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hệ thống tập tin(filesystem)</a:t>
            </a:r>
          </a:p>
        </p:txBody>
      </p:sp>
      <p:sp>
        <p:nvSpPr>
          <p:cNvPr id="3" name="Content Placeholder 2"/>
          <p:cNvSpPr>
            <a:spLocks noGrp="1"/>
          </p:cNvSpPr>
          <p:nvPr>
            <p:ph idx="1"/>
          </p:nvPr>
        </p:nvSpPr>
        <p:spPr/>
        <p:txBody>
          <a:bodyPr/>
          <a:lstStyle/>
          <a:p>
            <a:r>
              <a:rPr lang="en-US"/>
              <a:t>Các kiểu hệ thống tệp</a:t>
            </a:r>
          </a:p>
          <a:p>
            <a:r>
              <a:rPr lang="en-US"/>
              <a:t>Gắn kết hệ thống tệp</a:t>
            </a:r>
          </a:p>
          <a:p>
            <a:r>
              <a:rPr lang="en-US"/>
              <a:t>Tập tin /etc/fstab</a:t>
            </a:r>
          </a:p>
          <a:p>
            <a:r>
              <a:rPr lang="en-US"/>
              <a:t>Tạo ra một hệ thống tệp</a:t>
            </a:r>
          </a:p>
          <a:p>
            <a:r>
              <a:rPr lang="en-US"/>
              <a:t>Kiểm tra và chỉnh sửa hệ thống tệp</a:t>
            </a:r>
          </a:p>
        </p:txBody>
      </p:sp>
      <p:sp>
        <p:nvSpPr>
          <p:cNvPr id="4" name="Slide Number Placeholder 3"/>
          <p:cNvSpPr>
            <a:spLocks noGrp="1"/>
          </p:cNvSpPr>
          <p:nvPr>
            <p:ph type="sldNum" sz="quarter" idx="12"/>
          </p:nvPr>
        </p:nvSpPr>
        <p:spPr/>
        <p:txBody>
          <a:bodyPr/>
          <a:lstStyle/>
          <a:p>
            <a:fld id="{70BEDA23-52BF-4DB7-B20C-B78003F8B6FC}" type="slidenum">
              <a:rPr lang="en-US" smtClean="0"/>
              <a:t>49</a:t>
            </a:fld>
            <a:endParaRPr lang="en-US"/>
          </a:p>
        </p:txBody>
      </p:sp>
    </p:spTree>
    <p:extLst>
      <p:ext uri="{BB962C8B-B14F-4D97-AF65-F5344CB8AC3E}">
        <p14:creationId xmlns:p14="http://schemas.microsoft.com/office/powerpoint/2010/main" val="358621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Quá trình khởi động và thoát khỏi hệ thống</a:t>
            </a:r>
          </a:p>
        </p:txBody>
      </p:sp>
      <p:sp>
        <p:nvSpPr>
          <p:cNvPr id="3" name="Content Placeholder 2"/>
          <p:cNvSpPr>
            <a:spLocks noGrp="1"/>
          </p:cNvSpPr>
          <p:nvPr>
            <p:ph idx="1"/>
          </p:nvPr>
        </p:nvSpPr>
        <p:spPr/>
        <p:txBody>
          <a:bodyPr/>
          <a:lstStyle/>
          <a:p>
            <a:r>
              <a:rPr lang="vi-VN"/>
              <a:t>Khởi động hệ thống và khởi tạo</a:t>
            </a:r>
            <a:r>
              <a:rPr lang="en-US"/>
              <a:t> </a:t>
            </a:r>
            <a:r>
              <a:rPr lang="vi-VN"/>
              <a:t>(System</a:t>
            </a:r>
            <a:r>
              <a:rPr lang="en-US"/>
              <a:t> </a:t>
            </a:r>
            <a:r>
              <a:rPr lang="vi-VN"/>
              <a:t>Startup and Initialization)</a:t>
            </a:r>
          </a:p>
          <a:p>
            <a:r>
              <a:rPr lang="en-US"/>
              <a:t>T</a:t>
            </a:r>
            <a:r>
              <a:rPr lang="vi-VN"/>
              <a:t>ập tin /etc/inittab</a:t>
            </a:r>
          </a:p>
          <a:p>
            <a:r>
              <a:rPr lang="en-US"/>
              <a:t>C</a:t>
            </a:r>
            <a:r>
              <a:rPr lang="vi-VN"/>
              <a:t>huyển đổi mức chạy</a:t>
            </a:r>
            <a:r>
              <a:rPr lang="en-US"/>
              <a:t> </a:t>
            </a:r>
            <a:r>
              <a:rPr lang="vi-VN"/>
              <a:t>(runlevel)</a:t>
            </a:r>
          </a:p>
          <a:p>
            <a:r>
              <a:rPr lang="en-US"/>
              <a:t>C</a:t>
            </a:r>
            <a:r>
              <a:rPr lang="vi-VN"/>
              <a:t>ác tập tin rc</a:t>
            </a:r>
            <a:r>
              <a:rPr lang="en-US"/>
              <a:t> (Run-Control file)</a:t>
            </a:r>
          </a:p>
          <a:p>
            <a:pPr lvl="1" fontAlgn="base"/>
            <a:r>
              <a:rPr lang="en-US"/>
              <a:t>run commands</a:t>
            </a:r>
          </a:p>
          <a:p>
            <a:pPr lvl="1" fontAlgn="base"/>
            <a:r>
              <a:rPr lang="en-US"/>
              <a:t>resource control</a:t>
            </a:r>
          </a:p>
          <a:p>
            <a:pPr lvl="1" fontAlgn="base"/>
            <a:r>
              <a:rPr lang="en-US"/>
              <a:t>run control</a:t>
            </a:r>
          </a:p>
          <a:p>
            <a:pPr lvl="1" fontAlgn="base"/>
            <a:r>
              <a:rPr lang="en-US"/>
              <a:t>runtime configuration</a:t>
            </a:r>
            <a:endParaRPr lang="vi-VN"/>
          </a:p>
          <a:p>
            <a:r>
              <a:rPr lang="vi-VN"/>
              <a:t>Chế độ đơn người dùng</a:t>
            </a:r>
            <a:r>
              <a:rPr lang="en-US"/>
              <a:t> </a:t>
            </a:r>
            <a:r>
              <a:rPr lang="vi-VN"/>
              <a:t>(Single-user mode)</a:t>
            </a:r>
          </a:p>
          <a:p>
            <a:r>
              <a:rPr lang="vi-VN"/>
              <a:t>Thoát khỏi hệ thống</a:t>
            </a:r>
            <a:r>
              <a:rPr lang="en-US"/>
              <a:t> </a:t>
            </a:r>
            <a:r>
              <a:rPr lang="vi-VN"/>
              <a:t>(shutdown system)</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5</a:t>
            </a:fld>
            <a:endParaRPr lang="en-US"/>
          </a:p>
        </p:txBody>
      </p:sp>
    </p:spTree>
    <p:extLst>
      <p:ext uri="{BB962C8B-B14F-4D97-AF65-F5344CB8AC3E}">
        <p14:creationId xmlns:p14="http://schemas.microsoft.com/office/powerpoint/2010/main" val="3477405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tập tin</a:t>
            </a:r>
          </a:p>
        </p:txBody>
      </p:sp>
      <p:sp>
        <p:nvSpPr>
          <p:cNvPr id="3" name="Content Placeholder 2"/>
          <p:cNvSpPr>
            <a:spLocks noGrp="1"/>
          </p:cNvSpPr>
          <p:nvPr>
            <p:ph idx="1"/>
          </p:nvPr>
        </p:nvSpPr>
        <p:spPr/>
        <p:txBody>
          <a:bodyPr>
            <a:normAutofit/>
          </a:bodyPr>
          <a:lstStyle/>
          <a:p>
            <a:r>
              <a:rPr lang="vi-VN" sz="2400"/>
              <a:t>Một số thư mục chuẩn:</a:t>
            </a:r>
          </a:p>
          <a:p>
            <a:pPr lvl="1"/>
            <a:r>
              <a:rPr lang="vi-VN" sz="2000"/>
              <a:t>/bin, /sbin: chứa các lệnh cần thiết cho hệ thống</a:t>
            </a:r>
          </a:p>
          <a:p>
            <a:pPr lvl="1"/>
            <a:r>
              <a:rPr lang="vi-VN" sz="2000"/>
              <a:t>/dev: tập tin thiết bị hoặc các file đặc biệt</a:t>
            </a:r>
          </a:p>
          <a:p>
            <a:pPr lvl="1"/>
            <a:r>
              <a:rPr lang="vi-VN" sz="2000"/>
              <a:t>/etc: chứa các file cấu hình của Linux</a:t>
            </a:r>
          </a:p>
          <a:p>
            <a:pPr lvl="1"/>
            <a:r>
              <a:rPr lang="vi-VN" sz="2000"/>
              <a:t>/lib: kernel modules, thư viện chia sẻ cho các lệnh nằm trong /bin, /sbin</a:t>
            </a:r>
          </a:p>
          <a:p>
            <a:pPr lvl="1"/>
            <a:r>
              <a:rPr lang="vi-VN" sz="2000"/>
              <a:t>/mnt, /media: (mount point) dùng để ánh xạ các phân vùng đĩa</a:t>
            </a:r>
          </a:p>
          <a:p>
            <a:pPr lvl="1"/>
            <a:r>
              <a:rPr lang="vi-VN" sz="2000"/>
              <a:t>/proc: những thông số của kernel</a:t>
            </a:r>
          </a:p>
          <a:p>
            <a:pPr lvl="1"/>
            <a:r>
              <a:rPr lang="vi-VN" sz="2000"/>
              <a:t>/boot: Linux kernel, system map cho bước 2 của bootloader</a:t>
            </a:r>
          </a:p>
          <a:p>
            <a:pPr lvl="1"/>
            <a:r>
              <a:rPr lang="vi-VN" sz="2000"/>
              <a:t>/home: thư mục người dùng</a:t>
            </a:r>
          </a:p>
          <a:p>
            <a:pPr lvl="1"/>
            <a:r>
              <a:rPr lang="vi-VN" sz="2000"/>
              <a:t>/root: thư mục của root (admin, người quản trị)</a:t>
            </a:r>
          </a:p>
          <a:p>
            <a:pPr lvl="1"/>
            <a:r>
              <a:rPr lang="vi-VN" sz="2000"/>
              <a:t>/tmp: thư mục tạm</a:t>
            </a:r>
          </a:p>
          <a:p>
            <a:pPr lvl="1"/>
            <a:r>
              <a:rPr lang="vi-VN" sz="2000"/>
              <a:t>/usr: tài nguyên (tĩnh, chia sẻ) cho người dùng</a:t>
            </a:r>
          </a:p>
          <a:p>
            <a:pPr lvl="1"/>
            <a:r>
              <a:rPr lang="vi-VN" sz="2000"/>
              <a:t>/usr/local, /opt: phần mềm, thư viện chia sẻ</a:t>
            </a:r>
          </a:p>
          <a:p>
            <a:pPr lvl="2"/>
            <a:r>
              <a:rPr lang="vi-VN" sz="1800"/>
              <a:t>/var: dữ liệu thay đổi, thư mục spool (máy in), tập tin nhật ký (logs), thư mục chia sẻ</a:t>
            </a:r>
            <a:r>
              <a:rPr lang="en-US" sz="1800"/>
              <a:t> </a:t>
            </a:r>
            <a:r>
              <a:rPr lang="vi-VN" sz="1800"/>
              <a:t>và không chia sẻ</a:t>
            </a:r>
            <a:endParaRPr lang="en-US" sz="1800"/>
          </a:p>
        </p:txBody>
      </p:sp>
      <p:sp>
        <p:nvSpPr>
          <p:cNvPr id="4" name="Slide Number Placeholder 3"/>
          <p:cNvSpPr>
            <a:spLocks noGrp="1"/>
          </p:cNvSpPr>
          <p:nvPr>
            <p:ph type="sldNum" sz="quarter" idx="12"/>
          </p:nvPr>
        </p:nvSpPr>
        <p:spPr/>
        <p:txBody>
          <a:bodyPr/>
          <a:lstStyle/>
          <a:p>
            <a:fld id="{70BEDA23-52BF-4DB7-B20C-B78003F8B6FC}" type="slidenum">
              <a:rPr lang="en-US" smtClean="0"/>
              <a:t>50</a:t>
            </a:fld>
            <a:endParaRPr lang="en-US"/>
          </a:p>
        </p:txBody>
      </p:sp>
    </p:spTree>
    <p:extLst>
      <p:ext uri="{BB962C8B-B14F-4D97-AF65-F5344CB8AC3E}">
        <p14:creationId xmlns:p14="http://schemas.microsoft.com/office/powerpoint/2010/main" val="391505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hệ thống tệp</a:t>
            </a:r>
          </a:p>
        </p:txBody>
      </p:sp>
      <p:sp>
        <p:nvSpPr>
          <p:cNvPr id="3" name="Content Placeholder 2"/>
          <p:cNvSpPr>
            <a:spLocks noGrp="1"/>
          </p:cNvSpPr>
          <p:nvPr>
            <p:ph idx="1"/>
          </p:nvPr>
        </p:nvSpPr>
        <p:spPr/>
        <p:txBody>
          <a:bodyPr/>
          <a:lstStyle/>
          <a:p>
            <a:r>
              <a:rPr lang="vi-VN"/>
              <a:t>ext2 (Linux native)</a:t>
            </a:r>
          </a:p>
          <a:p>
            <a:pPr lvl="1"/>
            <a:r>
              <a:rPr lang="vi-VN"/>
              <a:t>ext3 = ext2 + nhật ký</a:t>
            </a:r>
          </a:p>
          <a:p>
            <a:pPr marL="402336" lvl="1" indent="0">
              <a:buNone/>
            </a:pPr>
            <a:r>
              <a:rPr lang="vi-VN"/>
              <a:t>Khôi phục nhanh hệ thống file khi có sự cố</a:t>
            </a:r>
          </a:p>
          <a:p>
            <a:r>
              <a:rPr lang="vi-VN"/>
              <a:t>ext4:</a:t>
            </a:r>
          </a:p>
          <a:p>
            <a:pPr lvl="1"/>
            <a:r>
              <a:rPr lang="vi-VN"/>
              <a:t>Kế thừa từ ext3, ra đời từ phiên bản 2.6.28 của nhân Linux</a:t>
            </a:r>
            <a:r>
              <a:rPr lang="en-US"/>
              <a:t> </a:t>
            </a:r>
            <a:r>
              <a:rPr lang="vi-VN"/>
              <a:t>(25/12/2008 )</a:t>
            </a:r>
          </a:p>
          <a:p>
            <a:pPr marL="402336" lvl="1" indent="0">
              <a:buNone/>
            </a:pPr>
            <a:r>
              <a:rPr lang="vi-VN"/>
              <a:t>Kích thước file tối đa lên đến 16TB, kích thước đĩa tối đa đến</a:t>
            </a:r>
            <a:r>
              <a:rPr lang="en-US"/>
              <a:t> </a:t>
            </a:r>
            <a:r>
              <a:rPr lang="vi-VN"/>
              <a:t>1 EB (exabytes, 10</a:t>
            </a:r>
            <a:r>
              <a:rPr lang="vi-VN" baseline="30000"/>
              <a:t>18</a:t>
            </a:r>
            <a:r>
              <a:rPr lang="vi-VN"/>
              <a:t>B)</a:t>
            </a:r>
          </a:p>
          <a:p>
            <a:r>
              <a:rPr lang="vi-VN"/>
              <a:t>swap: hệ thống file dùng làm vùng đệm cho bộ nhớ</a:t>
            </a:r>
            <a:r>
              <a:rPr lang="en-US"/>
              <a:t> </a:t>
            </a:r>
            <a:r>
              <a:rPr lang="vi-VN"/>
              <a:t>chính</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51</a:t>
            </a:fld>
            <a:endParaRPr lang="en-US"/>
          </a:p>
        </p:txBody>
      </p:sp>
    </p:spTree>
    <p:extLst>
      <p:ext uri="{BB962C8B-B14F-4D97-AF65-F5344CB8AC3E}">
        <p14:creationId xmlns:p14="http://schemas.microsoft.com/office/powerpoint/2010/main" val="3794944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dạng hệ thống tệp</a:t>
            </a:r>
          </a:p>
        </p:txBody>
      </p:sp>
      <p:sp>
        <p:nvSpPr>
          <p:cNvPr id="3" name="Content Placeholder 2"/>
          <p:cNvSpPr>
            <a:spLocks noGrp="1"/>
          </p:cNvSpPr>
          <p:nvPr>
            <p:ph idx="1"/>
          </p:nvPr>
        </p:nvSpPr>
        <p:spPr/>
        <p:txBody>
          <a:bodyPr/>
          <a:lstStyle/>
          <a:p>
            <a:r>
              <a:rPr lang="en-US"/>
              <a:t>Công cụ tạo hệ thống file: mkfs, mkfs.ext4</a:t>
            </a:r>
          </a:p>
          <a:p>
            <a:r>
              <a:rPr lang="en-US"/>
              <a:t>Cú pháp: mkfs [options] [-t type]  device [size]</a:t>
            </a:r>
          </a:p>
          <a:p>
            <a:r>
              <a:rPr lang="en-US"/>
              <a:t>Options:</a:t>
            </a:r>
          </a:p>
          <a:p>
            <a:pPr marL="402336" lvl="1" indent="0">
              <a:buNone/>
            </a:pPr>
            <a:r>
              <a:rPr lang="en-US"/>
              <a:t>-v: đầu ra chi tiết về tất cả các lệnh được thực thi</a:t>
            </a:r>
          </a:p>
          <a:p>
            <a:r>
              <a:rPr lang="en-US"/>
              <a:t>-t type: </a:t>
            </a:r>
            <a:r>
              <a:rPr lang="vi-VN"/>
              <a:t>Chỉ định loại hệ thống tệp sẽ được xây dựng. Nếu không được chỉ định, loại hệ thống tệp mặc định (hiện tại là ext2) sẽ được sử dụng. </a:t>
            </a:r>
            <a:endParaRPr lang="en-US"/>
          </a:p>
          <a:p>
            <a:r>
              <a:rPr lang="en-US"/>
              <a:t>size: số block được lấy từ </a:t>
            </a:r>
            <a:r>
              <a:rPr lang="en-US" i="1"/>
              <a:t>device</a:t>
            </a:r>
          </a:p>
          <a:p>
            <a:pPr lvl="1"/>
            <a:r>
              <a:rPr lang="en-US"/>
              <a:t>Ví dụ: mkfs -t ext4 /dev/hda1</a:t>
            </a:r>
          </a:p>
          <a:p>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52</a:t>
            </a:fld>
            <a:endParaRPr lang="en-US"/>
          </a:p>
        </p:txBody>
      </p:sp>
    </p:spTree>
    <p:extLst>
      <p:ext uri="{BB962C8B-B14F-4D97-AF65-F5344CB8AC3E}">
        <p14:creationId xmlns:p14="http://schemas.microsoft.com/office/powerpoint/2010/main" val="3690202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Tạo, định dạng phân vùng</a:t>
            </a:r>
          </a:p>
        </p:txBody>
      </p:sp>
      <p:sp>
        <p:nvSpPr>
          <p:cNvPr id="3" name="Content Placeholder 2"/>
          <p:cNvSpPr>
            <a:spLocks noGrp="1"/>
          </p:cNvSpPr>
          <p:nvPr>
            <p:ph idx="1"/>
          </p:nvPr>
        </p:nvSpPr>
        <p:spPr/>
        <p:txBody>
          <a:bodyPr/>
          <a:lstStyle/>
          <a:p>
            <a:r>
              <a:rPr lang="en-US" sz="2600"/>
              <a:t>Giả sử có ổ cứng /dev/sdb có dung lượng 2GB được gắn vào hệ thống. Tạo ra hai phân vùng đĩa /dev/sdb1 và /dev/sdb2 có dung lượng lần lượt là 500MB và 1.5GB có định dạng ext4</a:t>
            </a:r>
          </a:p>
          <a:p>
            <a:r>
              <a:rPr lang="en-US"/>
              <a:t>HD</a:t>
            </a:r>
          </a:p>
          <a:p>
            <a:pPr lvl="1"/>
            <a:r>
              <a:rPr lang="en-US"/>
              <a:t>Kiểm tra thông tin ổ đĩa /dev/sdb bằng lệnh: </a:t>
            </a:r>
            <a:r>
              <a:rPr lang="en-US">
                <a:solidFill>
                  <a:srgbClr val="0000FF"/>
                </a:solidFill>
              </a:rPr>
              <a:t>sudo fdisk –l /dev/sdb</a:t>
            </a:r>
          </a:p>
          <a:p>
            <a:pPr lvl="1"/>
            <a:r>
              <a:rPr lang="en-US"/>
              <a:t>Tạo vùng 1 bằng lệnh: </a:t>
            </a:r>
            <a:r>
              <a:rPr lang="en-US">
                <a:solidFill>
                  <a:srgbClr val="0000FF"/>
                </a:solidFill>
              </a:rPr>
              <a:t>sudo fdisk /dev/sdb</a:t>
            </a:r>
          </a:p>
          <a:p>
            <a:pPr lvl="2"/>
            <a:r>
              <a:rPr lang="en-US"/>
              <a:t>command (m for help): n // </a:t>
            </a:r>
            <a:r>
              <a:rPr lang="en-US" i="1">
                <a:solidFill>
                  <a:srgbClr val="008000"/>
                </a:solidFill>
              </a:rPr>
              <a:t>n:tạo mới, q: Thoát và không lưu, w: Lưu các thiết lập và thoát.</a:t>
            </a:r>
          </a:p>
          <a:p>
            <a:pPr lvl="2"/>
            <a:r>
              <a:rPr lang="en-US"/>
              <a:t>select (default p): p</a:t>
            </a:r>
          </a:p>
          <a:p>
            <a:pPr lvl="2"/>
            <a:r>
              <a:rPr lang="en-US"/>
              <a:t>partition number (1-4, default 1): 1</a:t>
            </a:r>
          </a:p>
          <a:p>
            <a:pPr lvl="2"/>
            <a:r>
              <a:rPr lang="en-US"/>
              <a:t>First sector: chọn giá trị default </a:t>
            </a:r>
          </a:p>
          <a:p>
            <a:pPr lvl="2"/>
            <a:r>
              <a:rPr lang="en-US"/>
              <a:t>Last sector:  +500M</a:t>
            </a:r>
          </a:p>
          <a:p>
            <a:pPr lvl="1"/>
            <a:r>
              <a:rPr lang="en-US"/>
              <a:t>Tương tự, tạo phân vùng 2, chiếm toàn bộ dung lượng đĩa còn lại (chú ý chọn các giá trị default trong First sector và Last sector</a:t>
            </a:r>
          </a:p>
          <a:p>
            <a:pPr lvl="2"/>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53</a:t>
            </a:fld>
            <a:endParaRPr lang="en-US"/>
          </a:p>
        </p:txBody>
      </p:sp>
    </p:spTree>
    <p:extLst>
      <p:ext uri="{BB962C8B-B14F-4D97-AF65-F5344CB8AC3E}">
        <p14:creationId xmlns:p14="http://schemas.microsoft.com/office/powerpoint/2010/main" val="4023483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dạng phân vùng, mount phân vùng để sử dụng</a:t>
            </a:r>
          </a:p>
        </p:txBody>
      </p:sp>
      <p:sp>
        <p:nvSpPr>
          <p:cNvPr id="3" name="Content Placeholder 2"/>
          <p:cNvSpPr>
            <a:spLocks noGrp="1"/>
          </p:cNvSpPr>
          <p:nvPr>
            <p:ph idx="1"/>
          </p:nvPr>
        </p:nvSpPr>
        <p:spPr/>
        <p:txBody>
          <a:bodyPr/>
          <a:lstStyle/>
          <a:p>
            <a:r>
              <a:rPr lang="en-US"/>
              <a:t>Định dạng phân vùng trước khi sử dụng</a:t>
            </a:r>
          </a:p>
          <a:p>
            <a:pPr lvl="1"/>
            <a:r>
              <a:rPr lang="en-US"/>
              <a:t>sudo mkfs -t ext4 /dev/sdb1</a:t>
            </a:r>
          </a:p>
          <a:p>
            <a:pPr lvl="1"/>
            <a:r>
              <a:rPr lang="en-US"/>
              <a:t>sudo mkfs -t ext4 /dev/sdb2</a:t>
            </a:r>
          </a:p>
          <a:p>
            <a:r>
              <a:rPr lang="en-US"/>
              <a:t>Gắn kết phân vùng để sử dụng</a:t>
            </a:r>
          </a:p>
          <a:p>
            <a:pPr lvl="1"/>
            <a:r>
              <a:rPr lang="en-US"/>
              <a:t># mount  /dev/sdb1  /mnt/data</a:t>
            </a:r>
          </a:p>
          <a:p>
            <a:r>
              <a:rPr lang="en-US"/>
              <a:t>Gỡ bỏ gắn kết </a:t>
            </a:r>
          </a:p>
          <a:p>
            <a:pPr lvl="1"/>
            <a:r>
              <a:rPr lang="en-US"/>
              <a:t># umount  /mnt/data</a:t>
            </a:r>
          </a:p>
          <a:p>
            <a:pPr lvl="1"/>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54</a:t>
            </a:fld>
            <a:endParaRPr lang="en-US"/>
          </a:p>
        </p:txBody>
      </p:sp>
    </p:spTree>
    <p:extLst>
      <p:ext uri="{BB962C8B-B14F-4D97-AF65-F5344CB8AC3E}">
        <p14:creationId xmlns:p14="http://schemas.microsoft.com/office/powerpoint/2010/main" val="1490574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Tập tin /etc/fstab</a:t>
            </a:r>
          </a:p>
        </p:txBody>
      </p:sp>
      <p:sp>
        <p:nvSpPr>
          <p:cNvPr id="3" name="Content Placeholder 2"/>
          <p:cNvSpPr>
            <a:spLocks noGrp="1"/>
          </p:cNvSpPr>
          <p:nvPr>
            <p:ph idx="1"/>
          </p:nvPr>
        </p:nvSpPr>
        <p:spPr/>
        <p:txBody>
          <a:bodyPr/>
          <a:lstStyle/>
          <a:p>
            <a:r>
              <a:rPr lang="en-US"/>
              <a:t>Tự động gắn kết các hệ thống tệp tại thời điểm khởi động</a:t>
            </a:r>
          </a:p>
          <a:p>
            <a:r>
              <a:rPr lang="en-US"/>
              <a:t>Dùng để gắn kết những phân vùng hay sử dụng</a:t>
            </a:r>
          </a:p>
          <a:p>
            <a:r>
              <a:rPr lang="en-US"/>
              <a:t>Định dạng tập tin</a:t>
            </a:r>
          </a:p>
          <a:p>
            <a:pPr marL="402336" lvl="1" indent="0">
              <a:buNone/>
            </a:pPr>
            <a:r>
              <a:rPr lang="en-US"/>
              <a:t>	device ... mount-point ... type ... options</a:t>
            </a:r>
          </a:p>
          <a:p>
            <a:r>
              <a:rPr lang="en-US"/>
              <a:t>Ví dụ các mục trong /etc/fstab</a:t>
            </a:r>
          </a:p>
        </p:txBody>
      </p:sp>
      <p:pic>
        <p:nvPicPr>
          <p:cNvPr id="4" name="Picture 3"/>
          <p:cNvPicPr>
            <a:picLocks noChangeAspect="1"/>
          </p:cNvPicPr>
          <p:nvPr/>
        </p:nvPicPr>
        <p:blipFill>
          <a:blip r:embed="rId3"/>
          <a:stretch>
            <a:fillRect/>
          </a:stretch>
        </p:blipFill>
        <p:spPr>
          <a:xfrm>
            <a:off x="1073503" y="3717204"/>
            <a:ext cx="10708005" cy="2619375"/>
          </a:xfrm>
          <a:prstGeom prst="rect">
            <a:avLst/>
          </a:prstGeom>
        </p:spPr>
      </p:pic>
      <p:sp>
        <p:nvSpPr>
          <p:cNvPr id="5" name="Slide Number Placeholder 4"/>
          <p:cNvSpPr>
            <a:spLocks noGrp="1"/>
          </p:cNvSpPr>
          <p:nvPr>
            <p:ph type="sldNum" sz="quarter" idx="12"/>
          </p:nvPr>
        </p:nvSpPr>
        <p:spPr/>
        <p:txBody>
          <a:bodyPr/>
          <a:lstStyle/>
          <a:p>
            <a:fld id="{70BEDA23-52BF-4DB7-B20C-B78003F8B6FC}" type="slidenum">
              <a:rPr lang="en-US" smtClean="0"/>
              <a:t>55</a:t>
            </a:fld>
            <a:endParaRPr lang="en-US"/>
          </a:p>
        </p:txBody>
      </p:sp>
    </p:spTree>
    <p:extLst>
      <p:ext uri="{BB962C8B-B14F-4D97-AF65-F5344CB8AC3E}">
        <p14:creationId xmlns:p14="http://schemas.microsoft.com/office/powerpoint/2010/main" val="1477878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fstab file</a:t>
            </a:r>
          </a:p>
        </p:txBody>
      </p:sp>
      <p:sp>
        <p:nvSpPr>
          <p:cNvPr id="3" name="Content Placeholder 2"/>
          <p:cNvSpPr>
            <a:spLocks noGrp="1"/>
          </p:cNvSpPr>
          <p:nvPr>
            <p:ph idx="1"/>
          </p:nvPr>
        </p:nvSpPr>
        <p:spPr/>
        <p:txBody>
          <a:bodyPr/>
          <a:lstStyle/>
          <a:p>
            <a:r>
              <a:rPr lang="en-US"/>
              <a:t>Cột 1: Cho thiết bị là các file tập tin (device file). C</a:t>
            </a:r>
            <a:r>
              <a:rPr lang="vi-VN"/>
              <a:t>ác device file thường nằm ở thư mục /dev</a:t>
            </a:r>
            <a:r>
              <a:rPr lang="en-US"/>
              <a:t> (các phân vùng)</a:t>
            </a:r>
          </a:p>
          <a:p>
            <a:r>
              <a:rPr lang="en-US"/>
              <a:t>Cột 2: Đ</a:t>
            </a:r>
            <a:r>
              <a:rPr lang="vi-VN"/>
              <a:t>ường dẫn của mount point, là một thư mục trống được tạo sẵn trong cây thư mục</a:t>
            </a:r>
            <a:endParaRPr lang="en-US"/>
          </a:p>
          <a:p>
            <a:r>
              <a:rPr lang="en-US"/>
              <a:t>Cột 3: Cột 3: là kiểu hệ thống tệp của thiết bị</a:t>
            </a:r>
          </a:p>
          <a:p>
            <a:r>
              <a:rPr lang="en-US"/>
              <a:t>Cột 4</a:t>
            </a:r>
            <a:r>
              <a:rPr lang="en-US" b="1"/>
              <a:t>:</a:t>
            </a:r>
            <a:r>
              <a:rPr lang="en-US"/>
              <a:t> là các tùy chọn khi mount</a:t>
            </a:r>
          </a:p>
          <a:p>
            <a:r>
              <a:rPr lang="en-US"/>
              <a:t>Cột 5: T</a:t>
            </a:r>
            <a:r>
              <a:rPr lang="vi-VN"/>
              <a:t>ùy chọn cho chương trình dump, công cụ sao lưu filesystem. 0: bỏ qua việc sao lưu, 1: thực hiện sao lưu.</a:t>
            </a:r>
            <a:endParaRPr lang="en-US"/>
          </a:p>
          <a:p>
            <a:r>
              <a:rPr lang="vi-VN"/>
              <a:t>Cột 6</a:t>
            </a:r>
            <a:r>
              <a:rPr lang="en-US"/>
              <a:t>:</a:t>
            </a:r>
            <a:r>
              <a:rPr lang="vi-VN"/>
              <a:t> </a:t>
            </a:r>
            <a:r>
              <a:rPr lang="en-US"/>
              <a:t>T</a:t>
            </a:r>
            <a:r>
              <a:rPr lang="vi-VN"/>
              <a:t>ùy chọn cho chương trình fsck, công cụ dò lỗi trên filesystem. 0: bỏ qua việc kiểm tra, 1: thực hiện kiểm tra</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56</a:t>
            </a:fld>
            <a:endParaRPr lang="en-US"/>
          </a:p>
        </p:txBody>
      </p:sp>
    </p:spTree>
    <p:extLst>
      <p:ext uri="{BB962C8B-B14F-4D97-AF65-F5344CB8AC3E}">
        <p14:creationId xmlns:p14="http://schemas.microsoft.com/office/powerpoint/2010/main" val="15226246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fstab file</a:t>
            </a:r>
          </a:p>
        </p:txBody>
      </p:sp>
      <p:sp>
        <p:nvSpPr>
          <p:cNvPr id="3" name="Content Placeholder 2"/>
          <p:cNvSpPr>
            <a:spLocks noGrp="1"/>
          </p:cNvSpPr>
          <p:nvPr>
            <p:ph idx="1"/>
          </p:nvPr>
        </p:nvSpPr>
        <p:spPr/>
        <p:txBody>
          <a:bodyPr>
            <a:normAutofit/>
          </a:bodyPr>
          <a:lstStyle/>
          <a:p>
            <a:r>
              <a:rPr lang="en-US" sz="2400"/>
              <a:t>Cột 4: các tùy chọn khi mount</a:t>
            </a:r>
          </a:p>
          <a:p>
            <a:pPr lvl="1"/>
            <a:r>
              <a:rPr lang="vi-VN" sz="2000"/>
              <a:t>auto: tự động mount thiết bị khi máy tính khởi động.</a:t>
            </a:r>
          </a:p>
          <a:p>
            <a:pPr lvl="1"/>
            <a:r>
              <a:rPr lang="vi-VN" sz="2000"/>
              <a:t>noauto: không tự động mount, nếu muốn sử dụng thiết bị thì sau khi khởi động vào hệ</a:t>
            </a:r>
            <a:r>
              <a:rPr lang="en-US" sz="2000"/>
              <a:t> </a:t>
            </a:r>
            <a:r>
              <a:rPr lang="vi-VN" sz="2000"/>
              <a:t>thống bạn cần chạy lệnh mount.</a:t>
            </a:r>
          </a:p>
          <a:p>
            <a:pPr lvl="1"/>
            <a:r>
              <a:rPr lang="vi-VN" sz="2000"/>
              <a:t>user: cho phép người dùng thông thường được quyền mount.</a:t>
            </a:r>
          </a:p>
          <a:p>
            <a:pPr lvl="1"/>
            <a:r>
              <a:rPr lang="vi-VN" sz="2000"/>
              <a:t>nouser: chỉ có người dùng root mới có quyền mount.</a:t>
            </a:r>
          </a:p>
          <a:p>
            <a:pPr lvl="1"/>
            <a:r>
              <a:rPr lang="vi-VN" sz="2000"/>
              <a:t>exec: cho phép chạy các file nhị phân (binary) trên thiết bị.</a:t>
            </a:r>
          </a:p>
          <a:p>
            <a:pPr lvl="1"/>
            <a:r>
              <a:rPr lang="vi-VN" sz="2000"/>
              <a:t>noexec: không cho phép chạy các file binary trên thiết bị.</a:t>
            </a:r>
          </a:p>
          <a:p>
            <a:pPr lvl="1"/>
            <a:r>
              <a:rPr lang="vi-VN" sz="2000"/>
              <a:t>ro (read-only): chỉ cho phép quyền đọc trên thiết bị.</a:t>
            </a:r>
          </a:p>
          <a:p>
            <a:pPr lvl="1"/>
            <a:r>
              <a:rPr lang="vi-VN" sz="2000"/>
              <a:t>rw (read-write): cho phép quyền đọc/ghi trên thiết bị.</a:t>
            </a:r>
          </a:p>
          <a:p>
            <a:pPr lvl="1"/>
            <a:r>
              <a:rPr lang="vi-VN" sz="2000"/>
              <a:t>sync: thao tác nhập xuất (I/O) trên filesystem được đồng bộ hóa.</a:t>
            </a:r>
          </a:p>
          <a:p>
            <a:pPr lvl="1"/>
            <a:r>
              <a:rPr lang="vi-VN" sz="2000"/>
              <a:t>async: thao tác nhập xuất (I/O) trên filesystem diễn ra không đồng bộ.</a:t>
            </a:r>
          </a:p>
          <a:p>
            <a:pPr lvl="1"/>
            <a:r>
              <a:rPr lang="vi-VN" sz="2000"/>
              <a:t>defaults: tương đương với tập các tùy chọn rw, suid, dev, exec, auto, nouser, async</a:t>
            </a:r>
            <a:endParaRPr lang="en-US" sz="2000"/>
          </a:p>
        </p:txBody>
      </p:sp>
      <p:sp>
        <p:nvSpPr>
          <p:cNvPr id="4" name="Slide Number Placeholder 3"/>
          <p:cNvSpPr>
            <a:spLocks noGrp="1"/>
          </p:cNvSpPr>
          <p:nvPr>
            <p:ph type="sldNum" sz="quarter" idx="12"/>
          </p:nvPr>
        </p:nvSpPr>
        <p:spPr/>
        <p:txBody>
          <a:bodyPr/>
          <a:lstStyle/>
          <a:p>
            <a:fld id="{70BEDA23-52BF-4DB7-B20C-B78003F8B6FC}" type="slidenum">
              <a:rPr lang="en-US" smtClean="0"/>
              <a:t>57</a:t>
            </a:fld>
            <a:endParaRPr lang="en-US"/>
          </a:p>
        </p:txBody>
      </p:sp>
    </p:spTree>
    <p:extLst>
      <p:ext uri="{BB962C8B-B14F-4D97-AF65-F5344CB8AC3E}">
        <p14:creationId xmlns:p14="http://schemas.microsoft.com/office/powerpoint/2010/main" val="3810710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tra và chỉnh sửa hệ thống tệp</a:t>
            </a:r>
          </a:p>
        </p:txBody>
      </p:sp>
      <p:sp>
        <p:nvSpPr>
          <p:cNvPr id="3" name="Content Placeholder 2"/>
          <p:cNvSpPr>
            <a:spLocks noGrp="1"/>
          </p:cNvSpPr>
          <p:nvPr>
            <p:ph idx="1"/>
          </p:nvPr>
        </p:nvSpPr>
        <p:spPr/>
        <p:txBody>
          <a:bodyPr/>
          <a:lstStyle/>
          <a:p>
            <a:r>
              <a:rPr lang="vi-VN"/>
              <a:t>Kiểm tra sự toàn vẹn của hệ thống tệp</a:t>
            </a:r>
          </a:p>
          <a:p>
            <a:r>
              <a:rPr lang="vi-VN"/>
              <a:t>Sửa chữa sau các sự cố hệ thống</a:t>
            </a:r>
          </a:p>
          <a:p>
            <a:r>
              <a:rPr lang="vi-VN"/>
              <a:t>Ngoại trừ phân vùng root, umount thiết bị</a:t>
            </a:r>
            <a:r>
              <a:rPr lang="en-US"/>
              <a:t> </a:t>
            </a:r>
            <a:r>
              <a:rPr lang="vi-VN"/>
              <a:t>trước khi kiểm tra</a:t>
            </a:r>
          </a:p>
          <a:p>
            <a:r>
              <a:rPr lang="vi-VN"/>
              <a:t>fsck -t type device</a:t>
            </a:r>
            <a:r>
              <a:rPr lang="en-US"/>
              <a:t> : Lệnh kiểm tra và chỉnh sửa hệ thống tệp</a:t>
            </a:r>
            <a:endParaRPr lang="vi-VN"/>
          </a:p>
          <a:p>
            <a:r>
              <a:rPr lang="en-US"/>
              <a:t>Ví dụ: </a:t>
            </a:r>
            <a:r>
              <a:rPr lang="vi-VN"/>
              <a:t># fsck -t ext3 dev/</a:t>
            </a:r>
            <a:r>
              <a:rPr lang="en-US"/>
              <a:t>sda</a:t>
            </a:r>
            <a:r>
              <a:rPr lang="vi-VN"/>
              <a:t>2</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58</a:t>
            </a:fld>
            <a:endParaRPr lang="en-US"/>
          </a:p>
        </p:txBody>
      </p:sp>
    </p:spTree>
    <p:extLst>
      <p:ext uri="{BB962C8B-B14F-4D97-AF65-F5344CB8AC3E}">
        <p14:creationId xmlns:p14="http://schemas.microsoft.com/office/powerpoint/2010/main" val="137576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Software</a:t>
            </a:r>
          </a:p>
        </p:txBody>
      </p:sp>
      <p:sp>
        <p:nvSpPr>
          <p:cNvPr id="3" name="Content Placeholder 2"/>
          <p:cNvSpPr>
            <a:spLocks noGrp="1"/>
          </p:cNvSpPr>
          <p:nvPr>
            <p:ph idx="1"/>
          </p:nvPr>
        </p:nvSpPr>
        <p:spPr/>
        <p:txBody>
          <a:bodyPr/>
          <a:lstStyle/>
          <a:p>
            <a:r>
              <a:rPr lang="en-US"/>
              <a:t>Quản lý package</a:t>
            </a:r>
          </a:p>
          <a:p>
            <a:r>
              <a:rPr lang="en-US"/>
              <a:t>Có 2 định dạng khác nhau</a:t>
            </a:r>
          </a:p>
          <a:p>
            <a:pPr lvl="1"/>
            <a:r>
              <a:rPr lang="en-US"/>
              <a:t>RPM Package Manager (rpm) – Red hat, Suse</a:t>
            </a:r>
          </a:p>
          <a:p>
            <a:pPr lvl="1"/>
            <a:r>
              <a:rPr lang="en-US"/>
              <a:t>Advanced Package Tool (apt) – Debian, Ubuntu</a:t>
            </a:r>
          </a:p>
        </p:txBody>
      </p:sp>
      <p:sp>
        <p:nvSpPr>
          <p:cNvPr id="4" name="Slide Number Placeholder 3"/>
          <p:cNvSpPr>
            <a:spLocks noGrp="1"/>
          </p:cNvSpPr>
          <p:nvPr>
            <p:ph type="sldNum" sz="quarter" idx="12"/>
          </p:nvPr>
        </p:nvSpPr>
        <p:spPr/>
        <p:txBody>
          <a:bodyPr/>
          <a:lstStyle/>
          <a:p>
            <a:fld id="{70BEDA23-52BF-4DB7-B20C-B78003F8B6FC}" type="slidenum">
              <a:rPr lang="en-US" smtClean="0"/>
              <a:t>59</a:t>
            </a:fld>
            <a:endParaRPr lang="en-US"/>
          </a:p>
        </p:txBody>
      </p:sp>
    </p:spTree>
    <p:extLst>
      <p:ext uri="{BB962C8B-B14F-4D97-AF65-F5344CB8AC3E}">
        <p14:creationId xmlns:p14="http://schemas.microsoft.com/office/powerpoint/2010/main" val="398454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Khởi động hệ thống và khởi tạo</a:t>
            </a:r>
          </a:p>
        </p:txBody>
      </p:sp>
      <p:sp>
        <p:nvSpPr>
          <p:cNvPr id="3" name="Content Placeholder 2"/>
          <p:cNvSpPr>
            <a:spLocks noGrp="1"/>
          </p:cNvSpPr>
          <p:nvPr>
            <p:ph idx="1"/>
          </p:nvPr>
        </p:nvSpPr>
        <p:spPr>
          <a:xfrm>
            <a:off x="815414" y="1016000"/>
            <a:ext cx="4320004" cy="5789794"/>
          </a:xfrm>
        </p:spPr>
        <p:txBody>
          <a:bodyPr>
            <a:normAutofit/>
          </a:bodyPr>
          <a:lstStyle/>
          <a:p>
            <a:r>
              <a:rPr lang="en-US" sz="2400"/>
              <a:t>Booting the kernel</a:t>
            </a:r>
          </a:p>
          <a:p>
            <a:r>
              <a:rPr lang="en-US" sz="2400"/>
              <a:t>Initializing device drivers</a:t>
            </a:r>
          </a:p>
          <a:p>
            <a:r>
              <a:rPr lang="en-US" sz="2400"/>
              <a:t>Executing init in /sbin</a:t>
            </a:r>
          </a:p>
          <a:p>
            <a:r>
              <a:rPr lang="en-US" sz="2400"/>
              <a:t>init reading /etc/inittab</a:t>
            </a:r>
          </a:p>
          <a:p>
            <a:r>
              <a:rPr lang="en-US" sz="2400"/>
              <a:t>Executing rc files based on runlevel</a:t>
            </a:r>
          </a:p>
        </p:txBody>
      </p:sp>
      <p:pic>
        <p:nvPicPr>
          <p:cNvPr id="6" name="Picture 4" descr="Cấu trúc và ý nghĩa các cây thư mục và các file trong Kali linux - MysT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964" y="1383258"/>
            <a:ext cx="6698276" cy="448183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0BEDA23-52BF-4DB7-B20C-B78003F8B6FC}" type="slidenum">
              <a:rPr lang="en-US" smtClean="0"/>
              <a:t>6</a:t>
            </a:fld>
            <a:endParaRPr lang="en-US"/>
          </a:p>
        </p:txBody>
      </p:sp>
    </p:spTree>
    <p:extLst>
      <p:ext uri="{BB962C8B-B14F-4D97-AF65-F5344CB8AC3E}">
        <p14:creationId xmlns:p14="http://schemas.microsoft.com/office/powerpoint/2010/main" val="16953168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APT- Advanced Package Tool</a:t>
            </a:r>
          </a:p>
        </p:txBody>
      </p:sp>
      <p:sp>
        <p:nvSpPr>
          <p:cNvPr id="3" name="Content Placeholder 2"/>
          <p:cNvSpPr>
            <a:spLocks noGrp="1"/>
          </p:cNvSpPr>
          <p:nvPr>
            <p:ph idx="1"/>
          </p:nvPr>
        </p:nvSpPr>
        <p:spPr/>
        <p:txBody>
          <a:bodyPr/>
          <a:lstStyle/>
          <a:p>
            <a:r>
              <a:rPr lang="vi-VN"/>
              <a:t>Lệnh APT (Advanced Package Tool) là một công cụ dòng lệnh (Command Line Tool) được sử dụng để quản lý các dpkg package (phần mềm / ứng dụng) trên hệ thống của Ubuntu.</a:t>
            </a:r>
            <a:endParaRPr lang="en-US"/>
          </a:p>
          <a:p>
            <a:r>
              <a:rPr lang="en-US"/>
              <a:t>sudo apt update, sudo apt-get update</a:t>
            </a:r>
          </a:p>
          <a:p>
            <a:pPr lvl="1"/>
            <a:r>
              <a:rPr lang="en-US"/>
              <a:t>Cập nhật các package từ server</a:t>
            </a:r>
          </a:p>
          <a:p>
            <a:r>
              <a:rPr lang="en-US"/>
              <a:t>sudo apt upgrade</a:t>
            </a:r>
          </a:p>
          <a:p>
            <a:pPr lvl="1"/>
            <a:r>
              <a:rPr lang="en-US"/>
              <a:t>Nâng cấp package hệ thống</a:t>
            </a:r>
          </a:p>
          <a:p>
            <a:r>
              <a:rPr lang="en-US"/>
              <a:t>sudo apt install --only-upgrade &lt;package_name&gt;</a:t>
            </a:r>
          </a:p>
          <a:p>
            <a:pPr lvl="1"/>
            <a:r>
              <a:rPr lang="en-US"/>
              <a:t>Nâng cấp chỉ 1 package</a:t>
            </a:r>
          </a:p>
          <a:p>
            <a:r>
              <a:rPr lang="en-US"/>
              <a:t>sudo apt install &lt;package_name&gt;</a:t>
            </a:r>
          </a:p>
          <a:p>
            <a:r>
              <a:rPr lang="en-US"/>
              <a:t>sudo apt-get install &lt;package_name&gt;</a:t>
            </a:r>
          </a:p>
          <a:p>
            <a:pPr lvl="1"/>
            <a:r>
              <a:rPr lang="en-US"/>
              <a:t>Cài đặt gói</a:t>
            </a:r>
          </a:p>
        </p:txBody>
      </p:sp>
      <p:sp>
        <p:nvSpPr>
          <p:cNvPr id="4" name="Slide Number Placeholder 3"/>
          <p:cNvSpPr>
            <a:spLocks noGrp="1"/>
          </p:cNvSpPr>
          <p:nvPr>
            <p:ph type="sldNum" sz="quarter" idx="12"/>
          </p:nvPr>
        </p:nvSpPr>
        <p:spPr/>
        <p:txBody>
          <a:bodyPr/>
          <a:lstStyle/>
          <a:p>
            <a:fld id="{70BEDA23-52BF-4DB7-B20C-B78003F8B6FC}" type="slidenum">
              <a:rPr lang="en-US" smtClean="0"/>
              <a:t>60</a:t>
            </a:fld>
            <a:endParaRPr lang="en-US"/>
          </a:p>
        </p:txBody>
      </p:sp>
    </p:spTree>
    <p:extLst>
      <p:ext uri="{BB962C8B-B14F-4D97-AF65-F5344CB8AC3E}">
        <p14:creationId xmlns:p14="http://schemas.microsoft.com/office/powerpoint/2010/main" val="29944592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APT- Advanced Package Tool</a:t>
            </a:r>
          </a:p>
        </p:txBody>
      </p:sp>
      <p:sp>
        <p:nvSpPr>
          <p:cNvPr id="3" name="Content Placeholder 2"/>
          <p:cNvSpPr>
            <a:spLocks noGrp="1"/>
          </p:cNvSpPr>
          <p:nvPr>
            <p:ph idx="1"/>
          </p:nvPr>
        </p:nvSpPr>
        <p:spPr/>
        <p:txBody>
          <a:bodyPr/>
          <a:lstStyle/>
          <a:p>
            <a:r>
              <a:rPr lang="en-US"/>
              <a:t>sudo apt install &lt;package_name&gt;=&lt;version_number&gt;</a:t>
            </a:r>
          </a:p>
          <a:p>
            <a:pPr lvl="1"/>
            <a:r>
              <a:rPr lang="en-US"/>
              <a:t>Cài đặt gói với một version cụ thể</a:t>
            </a:r>
          </a:p>
          <a:p>
            <a:r>
              <a:rPr lang="en-US"/>
              <a:t>sudo apt install &lt;package_1&gt; &lt;package_2&gt;</a:t>
            </a:r>
          </a:p>
          <a:p>
            <a:pPr lvl="1"/>
            <a:r>
              <a:rPr lang="en-US"/>
              <a:t>Cài đặt nhiều gói</a:t>
            </a:r>
          </a:p>
          <a:p>
            <a:r>
              <a:rPr lang="en-US"/>
              <a:t>sudo apt remove &lt;package_name&gt;</a:t>
            </a:r>
          </a:p>
          <a:p>
            <a:pPr lvl="1"/>
            <a:r>
              <a:rPr lang="en-US"/>
              <a:t>Gõ bỏ gói đã cài đặt, các file config vẫn còn</a:t>
            </a:r>
          </a:p>
          <a:p>
            <a:r>
              <a:rPr lang="en-US"/>
              <a:t>sudo apt purge &lt;package_name&gt;</a:t>
            </a:r>
          </a:p>
          <a:p>
            <a:pPr lvl="1"/>
            <a:r>
              <a:rPr lang="en-US"/>
              <a:t>Gõ bỏ hoàn toàn một gói đã cài đặt</a:t>
            </a:r>
          </a:p>
          <a:p>
            <a:r>
              <a:rPr lang="en-US"/>
              <a:t>sudo apt search &lt;package_name&gt;</a:t>
            </a:r>
          </a:p>
          <a:p>
            <a:pPr lvl="1"/>
            <a:r>
              <a:rPr lang="en-US"/>
              <a:t>Tìm kiếm một gói</a:t>
            </a:r>
          </a:p>
          <a:p>
            <a:r>
              <a:rPr lang="en-US"/>
              <a:t>sudo apt show &lt;package_name&gt;</a:t>
            </a:r>
          </a:p>
          <a:p>
            <a:pPr lvl="1"/>
            <a:r>
              <a:rPr lang="en-US"/>
              <a:t>Hiển thị thông tin chi tiết một gói</a:t>
            </a:r>
          </a:p>
        </p:txBody>
      </p:sp>
      <p:sp>
        <p:nvSpPr>
          <p:cNvPr id="4" name="Slide Number Placeholder 3"/>
          <p:cNvSpPr>
            <a:spLocks noGrp="1"/>
          </p:cNvSpPr>
          <p:nvPr>
            <p:ph type="sldNum" sz="quarter" idx="12"/>
          </p:nvPr>
        </p:nvSpPr>
        <p:spPr/>
        <p:txBody>
          <a:bodyPr/>
          <a:lstStyle/>
          <a:p>
            <a:fld id="{70BEDA23-52BF-4DB7-B20C-B78003F8B6FC}" type="slidenum">
              <a:rPr lang="en-US" smtClean="0"/>
              <a:t>61</a:t>
            </a:fld>
            <a:endParaRPr lang="en-US"/>
          </a:p>
        </p:txBody>
      </p:sp>
    </p:spTree>
    <p:extLst>
      <p:ext uri="{BB962C8B-B14F-4D97-AF65-F5344CB8AC3E}">
        <p14:creationId xmlns:p14="http://schemas.microsoft.com/office/powerpoint/2010/main" val="392220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APT- Advanced Package Tool</a:t>
            </a:r>
          </a:p>
        </p:txBody>
      </p:sp>
      <p:sp>
        <p:nvSpPr>
          <p:cNvPr id="3" name="Content Placeholder 2"/>
          <p:cNvSpPr>
            <a:spLocks noGrp="1"/>
          </p:cNvSpPr>
          <p:nvPr>
            <p:ph idx="1"/>
          </p:nvPr>
        </p:nvSpPr>
        <p:spPr/>
        <p:txBody>
          <a:bodyPr/>
          <a:lstStyle/>
          <a:p>
            <a:r>
              <a:rPr lang="en-US"/>
              <a:t>apt list --installed</a:t>
            </a:r>
          </a:p>
          <a:p>
            <a:pPr lvl="1"/>
            <a:r>
              <a:rPr lang="en-US"/>
              <a:t>Liệt kê các gói đã cài đặt</a:t>
            </a:r>
          </a:p>
          <a:p>
            <a:r>
              <a:rPr lang="en-US"/>
              <a:t>sudo apt list -a mongodb-org</a:t>
            </a:r>
          </a:p>
          <a:p>
            <a:pPr lvl="1"/>
            <a:r>
              <a:rPr lang="en-US"/>
              <a:t>Liệt kê các version của một gói</a:t>
            </a:r>
          </a:p>
          <a:p>
            <a:r>
              <a:rPr lang="en-US"/>
              <a:t>sudo apt autoremove</a:t>
            </a:r>
          </a:p>
          <a:p>
            <a:pPr lvl="1"/>
            <a:r>
              <a:rPr lang="en-US"/>
              <a:t>Dọn dẹp các phụ thuộc còn lại sau khi gỡ bỏ một gói</a:t>
            </a:r>
          </a:p>
        </p:txBody>
      </p:sp>
      <p:sp>
        <p:nvSpPr>
          <p:cNvPr id="4" name="Slide Number Placeholder 3"/>
          <p:cNvSpPr>
            <a:spLocks noGrp="1"/>
          </p:cNvSpPr>
          <p:nvPr>
            <p:ph type="sldNum" sz="quarter" idx="12"/>
          </p:nvPr>
        </p:nvSpPr>
        <p:spPr/>
        <p:txBody>
          <a:bodyPr/>
          <a:lstStyle/>
          <a:p>
            <a:fld id="{70BEDA23-52BF-4DB7-B20C-B78003F8B6FC}" type="slidenum">
              <a:rPr lang="en-US" smtClean="0"/>
              <a:t>62</a:t>
            </a:fld>
            <a:endParaRPr lang="en-US"/>
          </a:p>
        </p:txBody>
      </p:sp>
    </p:spTree>
    <p:extLst>
      <p:ext uri="{BB962C8B-B14F-4D97-AF65-F5344CB8AC3E}">
        <p14:creationId xmlns:p14="http://schemas.microsoft.com/office/powerpoint/2010/main" val="20228670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Điều khiển tiến trình</a:t>
            </a:r>
          </a:p>
        </p:txBody>
      </p:sp>
      <p:sp>
        <p:nvSpPr>
          <p:cNvPr id="3" name="Content Placeholder 2"/>
          <p:cNvSpPr>
            <a:spLocks noGrp="1"/>
          </p:cNvSpPr>
          <p:nvPr>
            <p:ph idx="1"/>
          </p:nvPr>
        </p:nvSpPr>
        <p:spPr/>
        <p:txBody>
          <a:bodyPr/>
          <a:lstStyle/>
          <a:p>
            <a:r>
              <a:rPr lang="en-US"/>
              <a:t>Hiểu về tiến trình</a:t>
            </a:r>
          </a:p>
          <a:p>
            <a:r>
              <a:rPr lang="en-US"/>
              <a:t>Liệt kê danh sách tiến trình đang chạy</a:t>
            </a:r>
          </a:p>
          <a:p>
            <a:r>
              <a:rPr lang="en-US"/>
              <a:t>Kết thúc tiến trình</a:t>
            </a:r>
          </a:p>
          <a:p>
            <a:r>
              <a:rPr lang="en-US"/>
              <a:t>Giám sát hệ thống</a:t>
            </a:r>
          </a:p>
        </p:txBody>
      </p:sp>
      <p:sp>
        <p:nvSpPr>
          <p:cNvPr id="4" name="Slide Number Placeholder 3"/>
          <p:cNvSpPr>
            <a:spLocks noGrp="1"/>
          </p:cNvSpPr>
          <p:nvPr>
            <p:ph type="sldNum" sz="quarter" idx="12"/>
          </p:nvPr>
        </p:nvSpPr>
        <p:spPr/>
        <p:txBody>
          <a:bodyPr/>
          <a:lstStyle/>
          <a:p>
            <a:fld id="{70BEDA23-52BF-4DB7-B20C-B78003F8B6FC}" type="slidenum">
              <a:rPr lang="en-US" smtClean="0"/>
              <a:t>63</a:t>
            </a:fld>
            <a:endParaRPr lang="en-US"/>
          </a:p>
        </p:txBody>
      </p:sp>
    </p:spTree>
    <p:extLst>
      <p:ext uri="{BB962C8B-B14F-4D97-AF65-F5344CB8AC3E}">
        <p14:creationId xmlns:p14="http://schemas.microsoft.com/office/powerpoint/2010/main" val="2751927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Hiểu về tiến trình</a:t>
            </a:r>
          </a:p>
        </p:txBody>
      </p:sp>
      <p:sp>
        <p:nvSpPr>
          <p:cNvPr id="3" name="Content Placeholder 2"/>
          <p:cNvSpPr>
            <a:spLocks noGrp="1"/>
          </p:cNvSpPr>
          <p:nvPr>
            <p:ph idx="1"/>
          </p:nvPr>
        </p:nvSpPr>
        <p:spPr/>
        <p:txBody>
          <a:bodyPr/>
          <a:lstStyle/>
          <a:p>
            <a:r>
              <a:rPr lang="vi-VN"/>
              <a:t>Tiến trình là một chương trình được nạp vào bộ nhớ để chạy</a:t>
            </a:r>
          </a:p>
          <a:p>
            <a:r>
              <a:rPr lang="vi-VN"/>
              <a:t>Nhiều tiến trình cùng chạy đồng thời tại một thời điểm</a:t>
            </a:r>
          </a:p>
          <a:p>
            <a:r>
              <a:rPr lang="vi-VN"/>
              <a:t>Mỗi tiến trình sẽ được gắn kết id duy nhất: PID (process ID)</a:t>
            </a:r>
          </a:p>
          <a:p>
            <a:r>
              <a:rPr lang="vi-VN"/>
              <a:t>Tiến trình có người sở hữu(owner) và quyền giống như tập tin</a:t>
            </a:r>
          </a:p>
          <a:p>
            <a:r>
              <a:rPr lang="vi-VN"/>
              <a:t>Các kiểu tiến trình</a:t>
            </a:r>
          </a:p>
          <a:p>
            <a:pPr lvl="1"/>
            <a:r>
              <a:rPr lang="vi-VN"/>
              <a:t>Daemon processes</a:t>
            </a:r>
            <a:r>
              <a:rPr lang="en-US"/>
              <a:t>: L</a:t>
            </a:r>
            <a:r>
              <a:rPr lang="vi-VN"/>
              <a:t>à các chương trình tiện ích chạy âm thầm trong nền để theo dõi và chăm sóc các hệ thống con nhất định để đảm bảo rằng hệ điều hành chạy đúng</a:t>
            </a:r>
            <a:r>
              <a:rPr lang="en-US"/>
              <a:t>.</a:t>
            </a:r>
          </a:p>
          <a:p>
            <a:pPr lvl="2"/>
            <a:r>
              <a:rPr lang="en-US"/>
              <a:t>VD: Một daemon máy in giám sát và chăm sóc các dịch vụ in ấn </a:t>
            </a:r>
            <a:endParaRPr lang="vi-VN"/>
          </a:p>
          <a:p>
            <a:pPr lvl="1"/>
            <a:r>
              <a:rPr lang="vi-VN"/>
              <a:t>Background processes</a:t>
            </a:r>
          </a:p>
          <a:p>
            <a:pPr lvl="1"/>
            <a:r>
              <a:rPr lang="vi-VN"/>
              <a:t>Foreground processes</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64</a:t>
            </a:fld>
            <a:endParaRPr lang="en-US"/>
          </a:p>
        </p:txBody>
      </p:sp>
    </p:spTree>
    <p:extLst>
      <p:ext uri="{BB962C8B-B14F-4D97-AF65-F5344CB8AC3E}">
        <p14:creationId xmlns:p14="http://schemas.microsoft.com/office/powerpoint/2010/main" val="870329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Tiến trình nền(Background processes)</a:t>
            </a:r>
          </a:p>
        </p:txBody>
      </p:sp>
      <p:sp>
        <p:nvSpPr>
          <p:cNvPr id="3" name="Content Placeholder 2"/>
          <p:cNvSpPr>
            <a:spLocks noGrp="1"/>
          </p:cNvSpPr>
          <p:nvPr>
            <p:ph idx="1"/>
          </p:nvPr>
        </p:nvSpPr>
        <p:spPr/>
        <p:txBody>
          <a:bodyPr/>
          <a:lstStyle/>
          <a:p>
            <a:r>
              <a:rPr lang="en-US"/>
              <a:t>Đặt ký tự &amp; sau tên tập tin khi chạy</a:t>
            </a:r>
          </a:p>
          <a:p>
            <a:pPr lvl="1"/>
            <a:r>
              <a:rPr lang="en-US"/>
              <a:t>Cat &gt; vidu.txt &amp;</a:t>
            </a:r>
          </a:p>
          <a:p>
            <a:r>
              <a:rPr lang="en-US"/>
              <a:t>Ctrl+Z : Chuyển tiến trình từ tiền cảnh sang tiến trình nền</a:t>
            </a:r>
          </a:p>
          <a:p>
            <a:r>
              <a:rPr lang="en-US"/>
              <a:t>jobs: hiển thị tất cả tiến trình nền.</a:t>
            </a:r>
          </a:p>
          <a:p>
            <a:pPr lvl="1"/>
            <a:r>
              <a:rPr lang="en-US"/>
              <a:t>bg: chạy tiến trình ở chế độ nền</a:t>
            </a:r>
          </a:p>
          <a:p>
            <a:pPr lvl="1"/>
            <a:r>
              <a:rPr lang="en-US"/>
              <a:t>fg: chuyển tiến trình sang thành tiến trình tiền cảnh</a:t>
            </a:r>
          </a:p>
        </p:txBody>
      </p:sp>
      <p:sp>
        <p:nvSpPr>
          <p:cNvPr id="4" name="Slide Number Placeholder 3"/>
          <p:cNvSpPr>
            <a:spLocks noGrp="1"/>
          </p:cNvSpPr>
          <p:nvPr>
            <p:ph type="sldNum" sz="quarter" idx="12"/>
          </p:nvPr>
        </p:nvSpPr>
        <p:spPr/>
        <p:txBody>
          <a:bodyPr/>
          <a:lstStyle/>
          <a:p>
            <a:fld id="{70BEDA23-52BF-4DB7-B20C-B78003F8B6FC}" type="slidenum">
              <a:rPr lang="en-US" smtClean="0"/>
              <a:t>65</a:t>
            </a:fld>
            <a:endParaRPr lang="en-US"/>
          </a:p>
        </p:txBody>
      </p:sp>
    </p:spTree>
    <p:extLst>
      <p:ext uri="{BB962C8B-B14F-4D97-AF65-F5344CB8AC3E}">
        <p14:creationId xmlns:p14="http://schemas.microsoft.com/office/powerpoint/2010/main" val="3629704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tiến trình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26424" y="1847272"/>
            <a:ext cx="10785160" cy="3561483"/>
          </a:xfrm>
          <a:prstGeom prst="rect">
            <a:avLst/>
          </a:prstGeom>
        </p:spPr>
      </p:pic>
      <p:sp>
        <p:nvSpPr>
          <p:cNvPr id="5" name="Slide Number Placeholder 4"/>
          <p:cNvSpPr>
            <a:spLocks noGrp="1"/>
          </p:cNvSpPr>
          <p:nvPr>
            <p:ph type="sldNum" sz="quarter" idx="12"/>
          </p:nvPr>
        </p:nvSpPr>
        <p:spPr/>
        <p:txBody>
          <a:bodyPr/>
          <a:lstStyle/>
          <a:p>
            <a:fld id="{70BEDA23-52BF-4DB7-B20C-B78003F8B6FC}" type="slidenum">
              <a:rPr lang="en-US" smtClean="0"/>
              <a:t>66</a:t>
            </a:fld>
            <a:endParaRPr lang="en-US"/>
          </a:p>
        </p:txBody>
      </p:sp>
    </p:spTree>
    <p:extLst>
      <p:ext uri="{BB962C8B-B14F-4D97-AF65-F5344CB8AC3E}">
        <p14:creationId xmlns:p14="http://schemas.microsoft.com/office/powerpoint/2010/main" val="2195275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ps - liệt kê danh sách tiến trình</a:t>
            </a:r>
          </a:p>
        </p:txBody>
      </p:sp>
      <p:sp>
        <p:nvSpPr>
          <p:cNvPr id="3" name="Content Placeholder 2"/>
          <p:cNvSpPr>
            <a:spLocks noGrp="1"/>
          </p:cNvSpPr>
          <p:nvPr>
            <p:ph idx="1"/>
          </p:nvPr>
        </p:nvSpPr>
        <p:spPr/>
        <p:txBody>
          <a:bodyPr/>
          <a:lstStyle/>
          <a:p>
            <a:r>
              <a:rPr lang="en-US"/>
              <a:t>ps [options]</a:t>
            </a:r>
          </a:p>
          <a:p>
            <a:pPr lvl="1"/>
            <a:r>
              <a:rPr lang="en-US"/>
              <a:t>Chi tiết $man ps</a:t>
            </a:r>
          </a:p>
          <a:p>
            <a:r>
              <a:rPr lang="en-US"/>
              <a:t>Hiển thị tất cả các tiến trình sử dụng cú pháp chuẩn</a:t>
            </a:r>
          </a:p>
          <a:p>
            <a:pPr lvl="1"/>
            <a:r>
              <a:rPr lang="en-US"/>
              <a:t>ps –e </a:t>
            </a:r>
          </a:p>
          <a:p>
            <a:pPr lvl="1"/>
            <a:r>
              <a:rPr lang="en-US"/>
              <a:t>ps –ef </a:t>
            </a:r>
          </a:p>
          <a:p>
            <a:pPr lvl="1"/>
            <a:r>
              <a:rPr lang="en-US"/>
              <a:t>ps -eF</a:t>
            </a:r>
          </a:p>
          <a:p>
            <a:pPr lvl="1"/>
            <a:r>
              <a:rPr lang="en-US"/>
              <a:t>ps -ely</a:t>
            </a:r>
          </a:p>
          <a:p>
            <a:pPr lvl="2"/>
            <a:r>
              <a:rPr lang="en-US"/>
              <a:t>e: Select all processes</a:t>
            </a:r>
          </a:p>
          <a:p>
            <a:pPr lvl="2"/>
            <a:r>
              <a:rPr lang="en-US"/>
              <a:t>f: Do full-format listing</a:t>
            </a:r>
          </a:p>
          <a:p>
            <a:pPr lvl="2"/>
            <a:r>
              <a:rPr lang="en-US"/>
              <a:t>F:  Extra full format</a:t>
            </a:r>
          </a:p>
          <a:p>
            <a:pPr lvl="2"/>
            <a:r>
              <a:rPr lang="en-US"/>
              <a:t>l: Long format</a:t>
            </a:r>
          </a:p>
          <a:p>
            <a:pPr lvl="2"/>
            <a:r>
              <a:rPr lang="en-US"/>
              <a:t>y: Do not show flags</a:t>
            </a:r>
          </a:p>
        </p:txBody>
      </p:sp>
      <p:sp>
        <p:nvSpPr>
          <p:cNvPr id="4" name="Slide Number Placeholder 3"/>
          <p:cNvSpPr>
            <a:spLocks noGrp="1"/>
          </p:cNvSpPr>
          <p:nvPr>
            <p:ph type="sldNum" sz="quarter" idx="12"/>
          </p:nvPr>
        </p:nvSpPr>
        <p:spPr/>
        <p:txBody>
          <a:bodyPr/>
          <a:lstStyle/>
          <a:p>
            <a:fld id="{70BEDA23-52BF-4DB7-B20C-B78003F8B6FC}" type="slidenum">
              <a:rPr lang="en-US" smtClean="0"/>
              <a:t>67</a:t>
            </a:fld>
            <a:endParaRPr lang="en-US"/>
          </a:p>
        </p:txBody>
      </p:sp>
    </p:spTree>
    <p:extLst>
      <p:ext uri="{BB962C8B-B14F-4D97-AF65-F5344CB8AC3E}">
        <p14:creationId xmlns:p14="http://schemas.microsoft.com/office/powerpoint/2010/main" val="2714101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ps – ví dụ:</a:t>
            </a:r>
          </a:p>
        </p:txBody>
      </p:sp>
      <p:pic>
        <p:nvPicPr>
          <p:cNvPr id="4" name="Picture 3"/>
          <p:cNvPicPr>
            <a:picLocks noChangeAspect="1"/>
          </p:cNvPicPr>
          <p:nvPr/>
        </p:nvPicPr>
        <p:blipFill>
          <a:blip r:embed="rId2"/>
          <a:stretch>
            <a:fillRect/>
          </a:stretch>
        </p:blipFill>
        <p:spPr>
          <a:xfrm>
            <a:off x="1175327" y="1279812"/>
            <a:ext cx="4965780" cy="1241445"/>
          </a:xfrm>
          <a:prstGeom prst="rect">
            <a:avLst/>
          </a:prstGeom>
        </p:spPr>
      </p:pic>
      <p:sp>
        <p:nvSpPr>
          <p:cNvPr id="3" name="Slide Number Placeholder 2"/>
          <p:cNvSpPr>
            <a:spLocks noGrp="1"/>
          </p:cNvSpPr>
          <p:nvPr>
            <p:ph type="sldNum" sz="quarter" idx="12"/>
          </p:nvPr>
        </p:nvSpPr>
        <p:spPr/>
        <p:txBody>
          <a:bodyPr/>
          <a:lstStyle/>
          <a:p>
            <a:fld id="{70BEDA23-52BF-4DB7-B20C-B78003F8B6FC}" type="slidenum">
              <a:rPr lang="en-US" smtClean="0"/>
              <a:t>68</a:t>
            </a:fld>
            <a:endParaRPr lang="en-US"/>
          </a:p>
        </p:txBody>
      </p:sp>
    </p:spTree>
    <p:extLst>
      <p:ext uri="{BB962C8B-B14F-4D97-AF65-F5344CB8AC3E}">
        <p14:creationId xmlns:p14="http://schemas.microsoft.com/office/powerpoint/2010/main" val="4102338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kill - Kết thúc tiến trình</a:t>
            </a:r>
          </a:p>
        </p:txBody>
      </p:sp>
      <p:sp>
        <p:nvSpPr>
          <p:cNvPr id="3" name="Content Placeholder 2"/>
          <p:cNvSpPr>
            <a:spLocks noGrp="1"/>
          </p:cNvSpPr>
          <p:nvPr>
            <p:ph idx="1"/>
          </p:nvPr>
        </p:nvSpPr>
        <p:spPr/>
        <p:txBody>
          <a:bodyPr/>
          <a:lstStyle/>
          <a:p>
            <a:r>
              <a:rPr lang="en-US"/>
              <a:t>Sử dụng lệnh kill để kết thúc một tiến trình</a:t>
            </a:r>
          </a:p>
          <a:p>
            <a:r>
              <a:rPr lang="en-US"/>
              <a:t>Synopsis:</a:t>
            </a:r>
          </a:p>
          <a:p>
            <a:pPr lvl="1"/>
            <a:r>
              <a:rPr lang="en-US"/>
              <a:t>kill  [options]  pid  [...]</a:t>
            </a:r>
          </a:p>
          <a:p>
            <a:r>
              <a:rPr lang="en-US"/>
              <a:t>Options:</a:t>
            </a:r>
          </a:p>
          <a:p>
            <a:pPr lvl="1"/>
            <a:r>
              <a:rPr lang="en-US"/>
              <a:t>&lt;pid&gt; [...] : Gởi signal tới các pid được liệt kê</a:t>
            </a:r>
          </a:p>
          <a:p>
            <a:pPr lvl="1"/>
            <a:r>
              <a:rPr lang="en-US"/>
              <a:t>-s &lt;signal&gt;: chỉ định signal sẽ gởi. Có thể được chỉ định bằng số hay tên</a:t>
            </a:r>
          </a:p>
          <a:p>
            <a:pPr lvl="1"/>
            <a:endParaRPr lang="en-US"/>
          </a:p>
        </p:txBody>
      </p:sp>
      <p:pic>
        <p:nvPicPr>
          <p:cNvPr id="1026" name="Picture 2" descr="The KILL ALL COMMAND IN LINUX PID 0023 PI 6587 PID 904 PID 4003 L Linux  Kernel | Linux Meme on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218" y="282288"/>
            <a:ext cx="2790247" cy="292976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0BEDA23-52BF-4DB7-B20C-B78003F8B6FC}" type="slidenum">
              <a:rPr lang="en-US" smtClean="0"/>
              <a:t>69</a:t>
            </a:fld>
            <a:endParaRPr lang="en-US"/>
          </a:p>
        </p:txBody>
      </p:sp>
    </p:spTree>
    <p:extLst>
      <p:ext uri="{BB962C8B-B14F-4D97-AF65-F5344CB8AC3E}">
        <p14:creationId xmlns:p14="http://schemas.microsoft.com/office/powerpoint/2010/main" val="89524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 tiết của quá trình khởi động Linux</a:t>
            </a:r>
          </a:p>
        </p:txBody>
      </p:sp>
      <p:sp>
        <p:nvSpPr>
          <p:cNvPr id="3" name="Content Placeholder 2"/>
          <p:cNvSpPr>
            <a:spLocks noGrp="1"/>
          </p:cNvSpPr>
          <p:nvPr>
            <p:ph idx="1"/>
          </p:nvPr>
        </p:nvSpPr>
        <p:spPr/>
        <p:txBody>
          <a:bodyPr/>
          <a:lstStyle/>
          <a:p>
            <a:r>
              <a:rPr lang="en-US"/>
              <a:t>System Startup</a:t>
            </a:r>
          </a:p>
          <a:p>
            <a:pPr lvl="1"/>
            <a:r>
              <a:rPr lang="en-US"/>
              <a:t>Ở</a:t>
            </a:r>
            <a:r>
              <a:rPr lang="vi-VN"/>
              <a:t> bước này BIOS (Basic Input/Output System) thực hiện công việc POST (Power-on Self-test)</a:t>
            </a:r>
            <a:r>
              <a:rPr lang="en-US"/>
              <a:t>: </a:t>
            </a:r>
            <a:r>
              <a:rPr lang="vi-VN"/>
              <a:t>kiểm tra tính sẵn sàng phần cứng nhằm, kiểm tra thông số và trạng thái của các phần cứng máy tính như bộ nhớ, </a:t>
            </a:r>
            <a:r>
              <a:rPr lang="vi-VN" b="1"/>
              <a:t>CPU</a:t>
            </a:r>
            <a:r>
              <a:rPr lang="vi-VN"/>
              <a:t>, thiết bị lưu trữ, card mạng…</a:t>
            </a:r>
            <a:endParaRPr lang="en-US"/>
          </a:p>
          <a:p>
            <a:pPr lvl="1"/>
            <a:r>
              <a:rPr lang="vi-VN"/>
              <a:t>Nếu quá trình POST kết thúc thành công, BIOS sẽ cố gắng tìm kiếm và khởi chạy (boot) một hệ điều hành được chứa trong các thiết bị lưu trữ như ổ cứng, CD/DVD, USB….</a:t>
            </a:r>
          </a:p>
          <a:p>
            <a:pPr lvl="1"/>
            <a:r>
              <a:rPr lang="vi-VN"/>
              <a:t>Nếu BIOS không tìm thấy boot device thì sẽ cảnh báo “No boot device found”</a:t>
            </a:r>
          </a:p>
          <a:p>
            <a:pPr lvl="1"/>
            <a:r>
              <a:rPr lang="vi-VN"/>
              <a:t>Nếu hệ điều hành Linux được cài trên ổ đĩa cứng thì </a:t>
            </a:r>
            <a:r>
              <a:rPr lang="en-US"/>
              <a:t>BIOS</a:t>
            </a:r>
            <a:r>
              <a:rPr lang="vi-VN"/>
              <a:t> sẽ tìm đến Master Boot Record (MBR) tại sector đầu tiên của ổ đĩa cứng đầu tiên.</a:t>
            </a:r>
            <a:endParaRPr lang="en-US"/>
          </a:p>
          <a:p>
            <a:pPr lvl="1"/>
            <a:endParaRPr lang="en-US"/>
          </a:p>
          <a:p>
            <a:pPr marL="82296" indent="0">
              <a:buNone/>
            </a:pP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7</a:t>
            </a:fld>
            <a:endParaRPr lang="en-US"/>
          </a:p>
        </p:txBody>
      </p:sp>
    </p:spTree>
    <p:extLst>
      <p:ext uri="{BB962C8B-B14F-4D97-AF65-F5344CB8AC3E}">
        <p14:creationId xmlns:p14="http://schemas.microsoft.com/office/powerpoint/2010/main" val="3572868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kill – kết thúc tiến trình: -s &lt;signal&gt;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3417727"/>
              </p:ext>
            </p:extLst>
          </p:nvPr>
        </p:nvGraphicFramePr>
        <p:xfrm>
          <a:off x="982594" y="1342113"/>
          <a:ext cx="10761807" cy="3449724"/>
        </p:xfrm>
        <a:graphic>
          <a:graphicData uri="http://schemas.openxmlformats.org/drawingml/2006/table">
            <a:tbl>
              <a:tblPr firstRow="1" bandRow="1">
                <a:tableStyleId>{5C22544A-7EE6-4342-B048-85BDC9FD1C3A}</a:tableStyleId>
              </a:tblPr>
              <a:tblGrid>
                <a:gridCol w="3587269">
                  <a:extLst>
                    <a:ext uri="{9D8B030D-6E8A-4147-A177-3AD203B41FA5}">
                      <a16:colId xmlns:a16="http://schemas.microsoft.com/office/drawing/2014/main" val="20000"/>
                    </a:ext>
                  </a:extLst>
                </a:gridCol>
                <a:gridCol w="3587269">
                  <a:extLst>
                    <a:ext uri="{9D8B030D-6E8A-4147-A177-3AD203B41FA5}">
                      <a16:colId xmlns:a16="http://schemas.microsoft.com/office/drawing/2014/main" val="20001"/>
                    </a:ext>
                  </a:extLst>
                </a:gridCol>
                <a:gridCol w="3587269">
                  <a:extLst>
                    <a:ext uri="{9D8B030D-6E8A-4147-A177-3AD203B41FA5}">
                      <a16:colId xmlns:a16="http://schemas.microsoft.com/office/drawing/2014/main" val="20002"/>
                    </a:ext>
                  </a:extLst>
                </a:gridCol>
              </a:tblGrid>
              <a:tr h="0">
                <a:tc>
                  <a:txBody>
                    <a:bodyPr/>
                    <a:lstStyle/>
                    <a:p>
                      <a:pPr algn="ctr">
                        <a:lnSpc>
                          <a:spcPct val="150000"/>
                        </a:lnSpc>
                      </a:pPr>
                      <a:r>
                        <a:rPr lang="en-US" sz="2400">
                          <a:effectLst/>
                          <a:latin typeface="Arial" panose="020B0604020202020204" pitchFamily="34" charset="0"/>
                          <a:cs typeface="Arial" panose="020B0604020202020204" pitchFamily="34" charset="0"/>
                        </a:rPr>
                        <a:t>Signal Name</a:t>
                      </a:r>
                    </a:p>
                  </a:txBody>
                  <a:tcPr marL="52627" marR="52627" marT="13157" marB="13157" anchor="ctr"/>
                </a:tc>
                <a:tc>
                  <a:txBody>
                    <a:bodyPr/>
                    <a:lstStyle/>
                    <a:p>
                      <a:pPr algn="ctr">
                        <a:lnSpc>
                          <a:spcPct val="150000"/>
                        </a:lnSpc>
                      </a:pPr>
                      <a:r>
                        <a:rPr lang="en-US" sz="2400">
                          <a:effectLst/>
                          <a:latin typeface="Arial" panose="020B0604020202020204" pitchFamily="34" charset="0"/>
                          <a:cs typeface="Arial" panose="020B0604020202020204" pitchFamily="34" charset="0"/>
                        </a:rPr>
                        <a:t>Single Value</a:t>
                      </a:r>
                    </a:p>
                  </a:txBody>
                  <a:tcPr marL="52627" marR="52627" marT="13157" marB="13157" anchor="ctr"/>
                </a:tc>
                <a:tc>
                  <a:txBody>
                    <a:bodyPr/>
                    <a:lstStyle/>
                    <a:p>
                      <a:pPr algn="ctr">
                        <a:lnSpc>
                          <a:spcPct val="150000"/>
                        </a:lnSpc>
                      </a:pPr>
                      <a:r>
                        <a:rPr lang="en-US" sz="2400">
                          <a:effectLst/>
                          <a:latin typeface="Arial" panose="020B0604020202020204" pitchFamily="34" charset="0"/>
                          <a:cs typeface="Arial" panose="020B0604020202020204" pitchFamily="34" charset="0"/>
                        </a:rPr>
                        <a:t>Effect</a:t>
                      </a:r>
                    </a:p>
                  </a:txBody>
                  <a:tcPr marL="52627" marR="52627" marT="13157" marB="13157" anchor="ctr"/>
                </a:tc>
                <a:extLst>
                  <a:ext uri="{0D108BD9-81ED-4DB2-BD59-A6C34878D82A}">
                    <a16:rowId xmlns:a16="http://schemas.microsoft.com/office/drawing/2014/main" val="10000"/>
                  </a:ext>
                </a:extLst>
              </a:tr>
              <a:tr h="370840">
                <a:tc>
                  <a:txBody>
                    <a:bodyPr/>
                    <a:lstStyle/>
                    <a:p>
                      <a:pPr algn="ctr">
                        <a:lnSpc>
                          <a:spcPct val="150000"/>
                        </a:lnSpc>
                      </a:pPr>
                      <a:r>
                        <a:rPr lang="en-US" sz="2400">
                          <a:effectLst/>
                          <a:latin typeface="Arial" panose="020B0604020202020204" pitchFamily="34" charset="0"/>
                          <a:cs typeface="Arial" panose="020B0604020202020204" pitchFamily="34" charset="0"/>
                        </a:rPr>
                        <a:t>SIGHUP</a:t>
                      </a:r>
                    </a:p>
                  </a:txBody>
                  <a:tcPr marL="52627" marR="52627" marT="13157" marB="13157" anchor="ctr"/>
                </a:tc>
                <a:tc>
                  <a:txBody>
                    <a:bodyPr/>
                    <a:lstStyle/>
                    <a:p>
                      <a:pPr algn="ctr">
                        <a:lnSpc>
                          <a:spcPct val="150000"/>
                        </a:lnSpc>
                      </a:pPr>
                      <a:r>
                        <a:rPr lang="en-US" sz="2400">
                          <a:effectLst/>
                          <a:latin typeface="Arial" panose="020B0604020202020204" pitchFamily="34" charset="0"/>
                          <a:cs typeface="Arial" panose="020B0604020202020204" pitchFamily="34" charset="0"/>
                        </a:rPr>
                        <a:t>1</a:t>
                      </a:r>
                    </a:p>
                  </a:txBody>
                  <a:tcPr marL="52627" marR="52627" marT="13157" marB="13157" anchor="ctr"/>
                </a:tc>
                <a:tc>
                  <a:txBody>
                    <a:bodyPr/>
                    <a:lstStyle/>
                    <a:p>
                      <a:pPr>
                        <a:lnSpc>
                          <a:spcPct val="150000"/>
                        </a:lnSpc>
                      </a:pPr>
                      <a:r>
                        <a:rPr lang="en-US" sz="2400">
                          <a:effectLst/>
                          <a:latin typeface="Arial" panose="020B0604020202020204" pitchFamily="34" charset="0"/>
                          <a:cs typeface="Arial" panose="020B0604020202020204" pitchFamily="34" charset="0"/>
                        </a:rPr>
                        <a:t>Hangup</a:t>
                      </a:r>
                    </a:p>
                  </a:txBody>
                  <a:tcPr marL="52627" marR="52627" marT="13157" marB="13157" anchor="ctr"/>
                </a:tc>
                <a:extLst>
                  <a:ext uri="{0D108BD9-81ED-4DB2-BD59-A6C34878D82A}">
                    <a16:rowId xmlns:a16="http://schemas.microsoft.com/office/drawing/2014/main" val="10001"/>
                  </a:ext>
                </a:extLst>
              </a:tr>
              <a:tr h="370840">
                <a:tc>
                  <a:txBody>
                    <a:bodyPr/>
                    <a:lstStyle/>
                    <a:p>
                      <a:pPr algn="ctr">
                        <a:lnSpc>
                          <a:spcPct val="150000"/>
                        </a:lnSpc>
                      </a:pPr>
                      <a:r>
                        <a:rPr lang="en-US" sz="2400">
                          <a:effectLst/>
                          <a:latin typeface="Arial" panose="020B0604020202020204" pitchFamily="34" charset="0"/>
                          <a:cs typeface="Arial" panose="020B0604020202020204" pitchFamily="34" charset="0"/>
                        </a:rPr>
                        <a:t>SIGINT</a:t>
                      </a:r>
                    </a:p>
                  </a:txBody>
                  <a:tcPr marL="52627" marR="52627" marT="13157" marB="13157" anchor="ctr"/>
                </a:tc>
                <a:tc>
                  <a:txBody>
                    <a:bodyPr/>
                    <a:lstStyle/>
                    <a:p>
                      <a:pPr algn="ctr">
                        <a:lnSpc>
                          <a:spcPct val="150000"/>
                        </a:lnSpc>
                      </a:pPr>
                      <a:r>
                        <a:rPr lang="en-US" sz="2400">
                          <a:effectLst/>
                          <a:latin typeface="Arial" panose="020B0604020202020204" pitchFamily="34" charset="0"/>
                          <a:cs typeface="Arial" panose="020B0604020202020204" pitchFamily="34" charset="0"/>
                        </a:rPr>
                        <a:t>2</a:t>
                      </a:r>
                    </a:p>
                  </a:txBody>
                  <a:tcPr marL="52627" marR="52627" marT="13157" marB="13157" anchor="ctr"/>
                </a:tc>
                <a:tc>
                  <a:txBody>
                    <a:bodyPr/>
                    <a:lstStyle/>
                    <a:p>
                      <a:pPr>
                        <a:lnSpc>
                          <a:spcPct val="150000"/>
                        </a:lnSpc>
                      </a:pPr>
                      <a:r>
                        <a:rPr lang="en-US" sz="2400">
                          <a:effectLst/>
                          <a:latin typeface="Arial" panose="020B0604020202020204" pitchFamily="34" charset="0"/>
                          <a:cs typeface="Arial" panose="020B0604020202020204" pitchFamily="34" charset="0"/>
                        </a:rPr>
                        <a:t>Interrupt from keyboard</a:t>
                      </a:r>
                    </a:p>
                  </a:txBody>
                  <a:tcPr marL="52627" marR="52627" marT="13157" marB="13157" anchor="ctr"/>
                </a:tc>
                <a:extLst>
                  <a:ext uri="{0D108BD9-81ED-4DB2-BD59-A6C34878D82A}">
                    <a16:rowId xmlns:a16="http://schemas.microsoft.com/office/drawing/2014/main" val="10002"/>
                  </a:ext>
                </a:extLst>
              </a:tr>
              <a:tr h="370840">
                <a:tc>
                  <a:txBody>
                    <a:bodyPr/>
                    <a:lstStyle/>
                    <a:p>
                      <a:pPr algn="ctr">
                        <a:lnSpc>
                          <a:spcPct val="150000"/>
                        </a:lnSpc>
                      </a:pPr>
                      <a:r>
                        <a:rPr lang="en-US" sz="2400">
                          <a:effectLst/>
                          <a:latin typeface="Arial" panose="020B0604020202020204" pitchFamily="34" charset="0"/>
                          <a:cs typeface="Arial" panose="020B0604020202020204" pitchFamily="34" charset="0"/>
                        </a:rPr>
                        <a:t>SIGKILL</a:t>
                      </a:r>
                    </a:p>
                  </a:txBody>
                  <a:tcPr marL="52627" marR="52627" marT="13157" marB="13157" anchor="ctr"/>
                </a:tc>
                <a:tc>
                  <a:txBody>
                    <a:bodyPr/>
                    <a:lstStyle/>
                    <a:p>
                      <a:pPr algn="ctr">
                        <a:lnSpc>
                          <a:spcPct val="150000"/>
                        </a:lnSpc>
                      </a:pPr>
                      <a:r>
                        <a:rPr lang="en-US" sz="2400">
                          <a:effectLst/>
                          <a:latin typeface="Arial" panose="020B0604020202020204" pitchFamily="34" charset="0"/>
                          <a:cs typeface="Arial" panose="020B0604020202020204" pitchFamily="34" charset="0"/>
                        </a:rPr>
                        <a:t>9</a:t>
                      </a:r>
                    </a:p>
                  </a:txBody>
                  <a:tcPr marL="52627" marR="52627" marT="13157" marB="13157" anchor="ctr"/>
                </a:tc>
                <a:tc>
                  <a:txBody>
                    <a:bodyPr/>
                    <a:lstStyle/>
                    <a:p>
                      <a:pPr>
                        <a:lnSpc>
                          <a:spcPct val="150000"/>
                        </a:lnSpc>
                      </a:pPr>
                      <a:r>
                        <a:rPr lang="en-US" sz="2400">
                          <a:effectLst/>
                          <a:latin typeface="Arial" panose="020B0604020202020204" pitchFamily="34" charset="0"/>
                          <a:cs typeface="Arial" panose="020B0604020202020204" pitchFamily="34" charset="0"/>
                        </a:rPr>
                        <a:t>Kill signal</a:t>
                      </a:r>
                    </a:p>
                  </a:txBody>
                  <a:tcPr marL="52627" marR="52627" marT="13157" marB="13157" anchor="ctr"/>
                </a:tc>
                <a:extLst>
                  <a:ext uri="{0D108BD9-81ED-4DB2-BD59-A6C34878D82A}">
                    <a16:rowId xmlns:a16="http://schemas.microsoft.com/office/drawing/2014/main" val="10003"/>
                  </a:ext>
                </a:extLst>
              </a:tr>
              <a:tr h="370840">
                <a:tc>
                  <a:txBody>
                    <a:bodyPr/>
                    <a:lstStyle/>
                    <a:p>
                      <a:pPr algn="ctr">
                        <a:lnSpc>
                          <a:spcPct val="150000"/>
                        </a:lnSpc>
                      </a:pPr>
                      <a:r>
                        <a:rPr lang="en-US" sz="2400">
                          <a:effectLst/>
                          <a:latin typeface="Arial" panose="020B0604020202020204" pitchFamily="34" charset="0"/>
                          <a:cs typeface="Arial" panose="020B0604020202020204" pitchFamily="34" charset="0"/>
                        </a:rPr>
                        <a:t>SIGTERM</a:t>
                      </a:r>
                    </a:p>
                  </a:txBody>
                  <a:tcPr marL="52627" marR="52627" marT="13157" marB="13157" anchor="ctr"/>
                </a:tc>
                <a:tc>
                  <a:txBody>
                    <a:bodyPr/>
                    <a:lstStyle/>
                    <a:p>
                      <a:pPr algn="ctr">
                        <a:lnSpc>
                          <a:spcPct val="150000"/>
                        </a:lnSpc>
                      </a:pPr>
                      <a:r>
                        <a:rPr lang="en-US" sz="2400">
                          <a:effectLst/>
                          <a:latin typeface="Arial" panose="020B0604020202020204" pitchFamily="34" charset="0"/>
                          <a:cs typeface="Arial" panose="020B0604020202020204" pitchFamily="34" charset="0"/>
                        </a:rPr>
                        <a:t>15</a:t>
                      </a:r>
                    </a:p>
                  </a:txBody>
                  <a:tcPr marL="52627" marR="52627" marT="13157" marB="13157" anchor="ctr"/>
                </a:tc>
                <a:tc>
                  <a:txBody>
                    <a:bodyPr/>
                    <a:lstStyle/>
                    <a:p>
                      <a:pPr>
                        <a:lnSpc>
                          <a:spcPct val="150000"/>
                        </a:lnSpc>
                      </a:pPr>
                      <a:r>
                        <a:rPr lang="en-US" sz="2400">
                          <a:effectLst/>
                          <a:latin typeface="Arial" panose="020B0604020202020204" pitchFamily="34" charset="0"/>
                          <a:cs typeface="Arial" panose="020B0604020202020204" pitchFamily="34" charset="0"/>
                        </a:rPr>
                        <a:t>Termination signal</a:t>
                      </a:r>
                    </a:p>
                  </a:txBody>
                  <a:tcPr marL="52627" marR="52627" marT="13157" marB="13157" anchor="ctr"/>
                </a:tc>
                <a:extLst>
                  <a:ext uri="{0D108BD9-81ED-4DB2-BD59-A6C34878D82A}">
                    <a16:rowId xmlns:a16="http://schemas.microsoft.com/office/drawing/2014/main" val="10004"/>
                  </a:ext>
                </a:extLst>
              </a:tr>
              <a:tr h="370840">
                <a:tc>
                  <a:txBody>
                    <a:bodyPr/>
                    <a:lstStyle/>
                    <a:p>
                      <a:pPr algn="ctr">
                        <a:lnSpc>
                          <a:spcPct val="150000"/>
                        </a:lnSpc>
                      </a:pPr>
                      <a:r>
                        <a:rPr lang="en-US" sz="2400">
                          <a:effectLst/>
                          <a:latin typeface="Arial" panose="020B0604020202020204" pitchFamily="34" charset="0"/>
                          <a:cs typeface="Arial" panose="020B0604020202020204" pitchFamily="34" charset="0"/>
                        </a:rPr>
                        <a:t>SIGSTOP</a:t>
                      </a:r>
                    </a:p>
                  </a:txBody>
                  <a:tcPr marL="52627" marR="52627" marT="13157" marB="13157" anchor="ctr"/>
                </a:tc>
                <a:tc>
                  <a:txBody>
                    <a:bodyPr/>
                    <a:lstStyle/>
                    <a:p>
                      <a:pPr algn="ctr">
                        <a:lnSpc>
                          <a:spcPct val="150000"/>
                        </a:lnSpc>
                      </a:pPr>
                      <a:r>
                        <a:rPr lang="en-US" sz="2400">
                          <a:effectLst/>
                          <a:latin typeface="Arial" panose="020B0604020202020204" pitchFamily="34" charset="0"/>
                          <a:cs typeface="Arial" panose="020B0604020202020204" pitchFamily="34" charset="0"/>
                        </a:rPr>
                        <a:t>17, 19, 23</a:t>
                      </a:r>
                    </a:p>
                  </a:txBody>
                  <a:tcPr marL="52627" marR="52627" marT="13157" marB="13157" anchor="ctr"/>
                </a:tc>
                <a:tc>
                  <a:txBody>
                    <a:bodyPr/>
                    <a:lstStyle/>
                    <a:p>
                      <a:pPr>
                        <a:lnSpc>
                          <a:spcPct val="150000"/>
                        </a:lnSpc>
                      </a:pPr>
                      <a:r>
                        <a:rPr lang="en-US" sz="2400">
                          <a:effectLst/>
                          <a:latin typeface="Arial" panose="020B0604020202020204" pitchFamily="34" charset="0"/>
                          <a:cs typeface="Arial" panose="020B0604020202020204" pitchFamily="34" charset="0"/>
                        </a:rPr>
                        <a:t>Stop the process</a:t>
                      </a:r>
                    </a:p>
                  </a:txBody>
                  <a:tcPr marL="52627" marR="52627" marT="13157" marB="13157" anchor="ct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70BEDA23-52BF-4DB7-B20C-B78003F8B6FC}" type="slidenum">
              <a:rPr lang="en-US" smtClean="0"/>
              <a:t>70</a:t>
            </a:fld>
            <a:endParaRPr lang="en-US"/>
          </a:p>
        </p:txBody>
      </p:sp>
    </p:spTree>
    <p:extLst>
      <p:ext uri="{BB962C8B-B14F-4D97-AF65-F5344CB8AC3E}">
        <p14:creationId xmlns:p14="http://schemas.microsoft.com/office/powerpoint/2010/main" val="21276976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về lệnh kill</a:t>
            </a:r>
          </a:p>
        </p:txBody>
      </p:sp>
      <p:sp>
        <p:nvSpPr>
          <p:cNvPr id="3" name="Content Placeholder 2"/>
          <p:cNvSpPr>
            <a:spLocks noGrp="1"/>
          </p:cNvSpPr>
          <p:nvPr>
            <p:ph idx="1"/>
          </p:nvPr>
        </p:nvSpPr>
        <p:spPr/>
        <p:txBody>
          <a:bodyPr/>
          <a:lstStyle/>
          <a:p>
            <a:r>
              <a:rPr lang="en-US"/>
              <a:t>Sử dung lệnh ps để liệt kê các tiến trình:</a:t>
            </a:r>
          </a:p>
          <a:p>
            <a:endParaRPr lang="en-US"/>
          </a:p>
          <a:p>
            <a:endParaRPr lang="en-US"/>
          </a:p>
          <a:p>
            <a:endParaRPr lang="en-US"/>
          </a:p>
          <a:p>
            <a:endParaRPr lang="en-US"/>
          </a:p>
          <a:p>
            <a:endParaRPr lang="en-US"/>
          </a:p>
          <a:p>
            <a:endParaRPr lang="en-US"/>
          </a:p>
          <a:p>
            <a:r>
              <a:rPr lang="en-US"/>
              <a:t>Sử dụng lệnh kill để kết thúc tiến trình man</a:t>
            </a:r>
          </a:p>
          <a:p>
            <a:pPr lvl="1"/>
            <a:r>
              <a:rPr lang="en-US"/>
              <a:t>kill -9 89 hoặc </a:t>
            </a:r>
          </a:p>
          <a:p>
            <a:pPr lvl="1"/>
            <a:r>
              <a:rPr lang="en-US"/>
              <a:t>kill 89</a:t>
            </a:r>
          </a:p>
        </p:txBody>
      </p:sp>
      <p:sp>
        <p:nvSpPr>
          <p:cNvPr id="4" name="Slide Number Placeholder 3"/>
          <p:cNvSpPr>
            <a:spLocks noGrp="1"/>
          </p:cNvSpPr>
          <p:nvPr>
            <p:ph type="sldNum" sz="quarter" idx="12"/>
          </p:nvPr>
        </p:nvSpPr>
        <p:spPr/>
        <p:txBody>
          <a:bodyPr/>
          <a:lstStyle/>
          <a:p>
            <a:fld id="{70BEDA23-52BF-4DB7-B20C-B78003F8B6FC}" type="slidenum">
              <a:rPr lang="en-US" smtClean="0"/>
              <a:t>71</a:t>
            </a:fld>
            <a:endParaRPr lang="en-US"/>
          </a:p>
        </p:txBody>
      </p:sp>
      <p:sp>
        <p:nvSpPr>
          <p:cNvPr id="5" name="Rectangle 4"/>
          <p:cNvSpPr/>
          <p:nvPr/>
        </p:nvSpPr>
        <p:spPr>
          <a:xfrm>
            <a:off x="1831759" y="1667613"/>
            <a:ext cx="6096000" cy="2677656"/>
          </a:xfrm>
          <a:prstGeom prst="rect">
            <a:avLst/>
          </a:prstGeom>
        </p:spPr>
        <p:txBody>
          <a:bodyPr>
            <a:spAutoFit/>
          </a:bodyPr>
          <a:lstStyle/>
          <a:p>
            <a:r>
              <a:rPr lang="en-US" sz="2400"/>
              <a:t> PID TTY          TIME CMD</a:t>
            </a:r>
          </a:p>
          <a:p>
            <a:r>
              <a:rPr lang="en-US" sz="2400"/>
              <a:t>   11 tty1     00:00:00 bash</a:t>
            </a:r>
          </a:p>
          <a:p>
            <a:r>
              <a:rPr lang="en-US" sz="2400"/>
              <a:t>   65 tty1     00:00:00 pager</a:t>
            </a:r>
          </a:p>
          <a:p>
            <a:r>
              <a:rPr lang="en-US" sz="2400"/>
              <a:t>   82 tty1     00:00:00 pager</a:t>
            </a:r>
          </a:p>
          <a:p>
            <a:r>
              <a:rPr lang="en-US" sz="2400"/>
              <a:t>   89 tty1     00:00:00 man</a:t>
            </a:r>
          </a:p>
          <a:p>
            <a:r>
              <a:rPr lang="en-US" sz="2400"/>
              <a:t>   99 tty1     00:00:00 pager</a:t>
            </a:r>
          </a:p>
          <a:p>
            <a:r>
              <a:rPr lang="en-US" sz="2400"/>
              <a:t>  104 tty1     00:00:00 ps</a:t>
            </a:r>
          </a:p>
        </p:txBody>
      </p:sp>
    </p:spTree>
    <p:extLst>
      <p:ext uri="{BB962C8B-B14F-4D97-AF65-F5344CB8AC3E}">
        <p14:creationId xmlns:p14="http://schemas.microsoft.com/office/powerpoint/2010/main" val="15161865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Liệt kê các tiến trình tiêu thụ nhiều ram, cpu</a:t>
            </a:r>
          </a:p>
        </p:txBody>
      </p:sp>
      <p:sp>
        <p:nvSpPr>
          <p:cNvPr id="3" name="Content Placeholder 2"/>
          <p:cNvSpPr>
            <a:spLocks noGrp="1"/>
          </p:cNvSpPr>
          <p:nvPr>
            <p:ph idx="1"/>
          </p:nvPr>
        </p:nvSpPr>
        <p:spPr/>
        <p:txBody>
          <a:bodyPr/>
          <a:lstStyle/>
          <a:p>
            <a:r>
              <a:rPr lang="en-US"/>
              <a:t>$ ps -eo pid,ppid,cmd,%mem,%cpu --sort=-%mem,%cpu | head –n</a:t>
            </a:r>
          </a:p>
          <a:p>
            <a:r>
              <a:rPr lang="en-US"/>
              <a:t>Ví dụ: </a:t>
            </a:r>
          </a:p>
        </p:txBody>
      </p:sp>
      <p:pic>
        <p:nvPicPr>
          <p:cNvPr id="5" name="Picture 4"/>
          <p:cNvPicPr>
            <a:picLocks noChangeAspect="1"/>
          </p:cNvPicPr>
          <p:nvPr/>
        </p:nvPicPr>
        <p:blipFill>
          <a:blip r:embed="rId2"/>
          <a:stretch>
            <a:fillRect/>
          </a:stretch>
        </p:blipFill>
        <p:spPr>
          <a:xfrm>
            <a:off x="948535" y="2142836"/>
            <a:ext cx="10947457" cy="2782599"/>
          </a:xfrm>
          <a:prstGeom prst="rect">
            <a:avLst/>
          </a:prstGeom>
        </p:spPr>
      </p:pic>
      <p:sp>
        <p:nvSpPr>
          <p:cNvPr id="4" name="Slide Number Placeholder 3"/>
          <p:cNvSpPr>
            <a:spLocks noGrp="1"/>
          </p:cNvSpPr>
          <p:nvPr>
            <p:ph type="sldNum" sz="quarter" idx="12"/>
          </p:nvPr>
        </p:nvSpPr>
        <p:spPr/>
        <p:txBody>
          <a:bodyPr/>
          <a:lstStyle/>
          <a:p>
            <a:fld id="{70BEDA23-52BF-4DB7-B20C-B78003F8B6FC}" type="slidenum">
              <a:rPr lang="en-US" smtClean="0"/>
              <a:t>72</a:t>
            </a:fld>
            <a:endParaRPr lang="en-US"/>
          </a:p>
        </p:txBody>
      </p:sp>
    </p:spTree>
    <p:extLst>
      <p:ext uri="{BB962C8B-B14F-4D97-AF65-F5344CB8AC3E}">
        <p14:creationId xmlns:p14="http://schemas.microsoft.com/office/powerpoint/2010/main" val="32777065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Chạy tiến trình một cách tự động</a:t>
            </a:r>
          </a:p>
        </p:txBody>
      </p:sp>
      <p:sp>
        <p:nvSpPr>
          <p:cNvPr id="3" name="Content Placeholder 2"/>
          <p:cNvSpPr>
            <a:spLocks noGrp="1"/>
          </p:cNvSpPr>
          <p:nvPr>
            <p:ph idx="1"/>
          </p:nvPr>
        </p:nvSpPr>
        <p:spPr/>
        <p:txBody>
          <a:bodyPr/>
          <a:lstStyle/>
          <a:p>
            <a:r>
              <a:rPr lang="en-US"/>
              <a:t>Các công việc đòi hỏi tính tự động</a:t>
            </a:r>
          </a:p>
          <a:p>
            <a:r>
              <a:rPr lang="en-US"/>
              <a:t>Cron: Hệ thống tương tự như Task Schedule trong windows</a:t>
            </a:r>
          </a:p>
        </p:txBody>
      </p:sp>
      <p:sp>
        <p:nvSpPr>
          <p:cNvPr id="4" name="Slide Number Placeholder 3"/>
          <p:cNvSpPr>
            <a:spLocks noGrp="1"/>
          </p:cNvSpPr>
          <p:nvPr>
            <p:ph type="sldNum" sz="quarter" idx="12"/>
          </p:nvPr>
        </p:nvSpPr>
        <p:spPr/>
        <p:txBody>
          <a:bodyPr/>
          <a:lstStyle/>
          <a:p>
            <a:fld id="{70BEDA23-52BF-4DB7-B20C-B78003F8B6FC}" type="slidenum">
              <a:rPr lang="en-US" smtClean="0"/>
              <a:t>73</a:t>
            </a:fld>
            <a:endParaRPr lang="en-US"/>
          </a:p>
        </p:txBody>
      </p:sp>
    </p:spTree>
    <p:extLst>
      <p:ext uri="{BB962C8B-B14F-4D97-AF65-F5344CB8AC3E}">
        <p14:creationId xmlns:p14="http://schemas.microsoft.com/office/powerpoint/2010/main" val="704983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tác vụ tự động</a:t>
            </a:r>
          </a:p>
        </p:txBody>
      </p:sp>
      <p:sp>
        <p:nvSpPr>
          <p:cNvPr id="3" name="Content Placeholder 2"/>
          <p:cNvSpPr>
            <a:spLocks noGrp="1"/>
          </p:cNvSpPr>
          <p:nvPr>
            <p:ph idx="1"/>
          </p:nvPr>
        </p:nvSpPr>
        <p:spPr/>
        <p:txBody>
          <a:bodyPr/>
          <a:lstStyle/>
          <a:p>
            <a:r>
              <a:rPr lang="vi-VN"/>
              <a:t>Giúp hệ thống chạy ổn định hơn</a:t>
            </a:r>
          </a:p>
          <a:p>
            <a:r>
              <a:rPr lang="vi-VN"/>
              <a:t>Quan sát hệ thống</a:t>
            </a:r>
          </a:p>
          <a:p>
            <a:r>
              <a:rPr lang="vi-VN"/>
              <a:t>Chạy thường xuyên: hourly, daily, weekly,</a:t>
            </a:r>
            <a:r>
              <a:rPr lang="en-US"/>
              <a:t> </a:t>
            </a:r>
            <a:r>
              <a:rPr lang="vi-VN"/>
              <a:t>yearly</a:t>
            </a:r>
          </a:p>
          <a:p>
            <a:r>
              <a:rPr lang="vi-VN"/>
              <a:t>Tự động chạy mà không cần sự can thiệp của</a:t>
            </a:r>
            <a:r>
              <a:rPr lang="en-US"/>
              <a:t> </a:t>
            </a:r>
            <a:r>
              <a:rPr lang="vi-VN"/>
              <a:t>người dùng</a:t>
            </a:r>
          </a:p>
          <a:p>
            <a:r>
              <a:rPr lang="vi-VN"/>
              <a:t>Shell scripts</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74</a:t>
            </a:fld>
            <a:endParaRPr lang="en-US"/>
          </a:p>
        </p:txBody>
      </p:sp>
    </p:spTree>
    <p:extLst>
      <p:ext uri="{BB962C8B-B14F-4D97-AF65-F5344CB8AC3E}">
        <p14:creationId xmlns:p14="http://schemas.microsoft.com/office/powerpoint/2010/main" val="34483513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Dịch vụ cron</a:t>
            </a:r>
          </a:p>
        </p:txBody>
      </p:sp>
      <p:sp>
        <p:nvSpPr>
          <p:cNvPr id="3" name="Content Placeholder 2"/>
          <p:cNvSpPr>
            <a:spLocks noGrp="1"/>
          </p:cNvSpPr>
          <p:nvPr>
            <p:ph idx="1"/>
          </p:nvPr>
        </p:nvSpPr>
        <p:spPr/>
        <p:txBody>
          <a:bodyPr/>
          <a:lstStyle/>
          <a:p>
            <a:r>
              <a:rPr lang="en-US"/>
              <a:t>crontab files: cấu hình của cron</a:t>
            </a:r>
          </a:p>
          <a:p>
            <a:r>
              <a:rPr lang="en-US"/>
              <a:t>crontab commmand: câu lệnh dùng để chỉnh sửa tập tin crontab</a:t>
            </a:r>
          </a:p>
          <a:p>
            <a:r>
              <a:rPr lang="en-US"/>
              <a:t>crond daemon: đọc tập tin crontab và thực hiện các công việc trong đó</a:t>
            </a:r>
          </a:p>
        </p:txBody>
      </p:sp>
      <p:sp>
        <p:nvSpPr>
          <p:cNvPr id="4" name="Slide Number Placeholder 3"/>
          <p:cNvSpPr>
            <a:spLocks noGrp="1"/>
          </p:cNvSpPr>
          <p:nvPr>
            <p:ph type="sldNum" sz="quarter" idx="12"/>
          </p:nvPr>
        </p:nvSpPr>
        <p:spPr/>
        <p:txBody>
          <a:bodyPr/>
          <a:lstStyle/>
          <a:p>
            <a:fld id="{70BEDA23-52BF-4DB7-B20C-B78003F8B6FC}" type="slidenum">
              <a:rPr lang="en-US" smtClean="0"/>
              <a:t>75</a:t>
            </a:fld>
            <a:endParaRPr lang="en-US"/>
          </a:p>
        </p:txBody>
      </p:sp>
    </p:spTree>
    <p:extLst>
      <p:ext uri="{BB962C8B-B14F-4D97-AF65-F5344CB8AC3E}">
        <p14:creationId xmlns:p14="http://schemas.microsoft.com/office/powerpoint/2010/main" val="1520422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cron</a:t>
            </a:r>
          </a:p>
        </p:txBody>
      </p:sp>
      <p:sp>
        <p:nvSpPr>
          <p:cNvPr id="3" name="Content Placeholder 2"/>
          <p:cNvSpPr>
            <a:spLocks noGrp="1"/>
          </p:cNvSpPr>
          <p:nvPr>
            <p:ph idx="1"/>
          </p:nvPr>
        </p:nvSpPr>
        <p:spPr/>
        <p:txBody>
          <a:bodyPr/>
          <a:lstStyle/>
          <a:p>
            <a:r>
              <a:rPr lang="vi-VN"/>
              <a:t>Cron là một tiện ích giúp lập lịch chạy những dòng lệnh bên phía server để thực thi một hoặc nhiều công việc nào đó theo thời gian được lập sẵn. </a:t>
            </a:r>
            <a:endParaRPr lang="en-US"/>
          </a:p>
          <a:p>
            <a:pPr lvl="1"/>
            <a:r>
              <a:rPr lang="en-US"/>
              <a:t>Tên gọi khác: </a:t>
            </a:r>
            <a:r>
              <a:rPr lang="vi-VN"/>
              <a:t>Cron job hoặc Cron task.</a:t>
            </a:r>
            <a:endParaRPr lang="en-US"/>
          </a:p>
          <a:p>
            <a:r>
              <a:rPr lang="vi-VN"/>
              <a:t>Cron là một </a:t>
            </a:r>
            <a:r>
              <a:rPr lang="en-US"/>
              <a:t>tiến trình</a:t>
            </a:r>
            <a:r>
              <a:rPr lang="vi-VN"/>
              <a:t> deamon</a:t>
            </a:r>
            <a:r>
              <a:rPr lang="en-US"/>
              <a:t> để giám sát, thực hiện các tác vụ được thực hiện một cách tự động trong linux</a:t>
            </a:r>
          </a:p>
          <a:p>
            <a:r>
              <a:rPr lang="vi-VN"/>
              <a:t>Cronjob là các lệnh thực thi hành động đặt trước vào thời điểm nhất định</a:t>
            </a:r>
            <a:endParaRPr lang="en-US"/>
          </a:p>
          <a:p>
            <a:r>
              <a:rPr lang="vi-VN"/>
              <a:t>Crontab là nơi lưu trữ các cronjob</a:t>
            </a:r>
            <a:endParaRPr lang="en-US"/>
          </a:p>
          <a:p>
            <a:r>
              <a:rPr lang="en-US"/>
              <a:t>Mặc định, cron được cài đặt sẵn trên các hệ thống linux </a:t>
            </a:r>
          </a:p>
        </p:txBody>
      </p:sp>
      <p:sp>
        <p:nvSpPr>
          <p:cNvPr id="4" name="Slide Number Placeholder 3"/>
          <p:cNvSpPr>
            <a:spLocks noGrp="1"/>
          </p:cNvSpPr>
          <p:nvPr>
            <p:ph type="sldNum" sz="quarter" idx="12"/>
          </p:nvPr>
        </p:nvSpPr>
        <p:spPr/>
        <p:txBody>
          <a:bodyPr/>
          <a:lstStyle/>
          <a:p>
            <a:fld id="{70BEDA23-52BF-4DB7-B20C-B78003F8B6FC}" type="slidenum">
              <a:rPr lang="en-US" smtClean="0"/>
              <a:t>76</a:t>
            </a:fld>
            <a:endParaRPr lang="en-US"/>
          </a:p>
        </p:txBody>
      </p:sp>
    </p:spTree>
    <p:extLst>
      <p:ext uri="{BB962C8B-B14F-4D97-AF65-F5344CB8AC3E}">
        <p14:creationId xmlns:p14="http://schemas.microsoft.com/office/powerpoint/2010/main" val="7940905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cron</a:t>
            </a:r>
          </a:p>
        </p:txBody>
      </p:sp>
      <p:sp>
        <p:nvSpPr>
          <p:cNvPr id="3" name="Content Placeholder 2"/>
          <p:cNvSpPr>
            <a:spLocks noGrp="1"/>
          </p:cNvSpPr>
          <p:nvPr>
            <p:ph idx="1"/>
          </p:nvPr>
        </p:nvSpPr>
        <p:spPr/>
        <p:txBody>
          <a:bodyPr/>
          <a:lstStyle/>
          <a:p>
            <a:r>
              <a:rPr lang="en-US"/>
              <a:t>C</a:t>
            </a:r>
            <a:r>
              <a:rPr lang="vi-VN"/>
              <a:t>ron schedule</a:t>
            </a:r>
            <a:r>
              <a:rPr lang="en-US"/>
              <a:t>: </a:t>
            </a:r>
            <a:r>
              <a:rPr lang="vi-VN"/>
              <a:t>là một text file</a:t>
            </a:r>
            <a:r>
              <a:rPr lang="en-US"/>
              <a:t> chứa các thiết lập cho các tác vụ tự động.</a:t>
            </a:r>
          </a:p>
          <a:p>
            <a:r>
              <a:rPr lang="vi-VN"/>
              <a:t>Mỗi người dùng có một cron schedule riêng, file này thường nằm ở /var/spool/cron. </a:t>
            </a:r>
            <a:endParaRPr lang="en-US"/>
          </a:p>
          <a:p>
            <a:r>
              <a:rPr lang="en-US"/>
              <a:t>Chỉnh sửa file crontab</a:t>
            </a:r>
          </a:p>
          <a:p>
            <a:pPr lvl="1"/>
            <a:r>
              <a:rPr lang="en-US"/>
              <a:t>crontab -e: tạo hoặc chỉnh sửa file crontab </a:t>
            </a:r>
          </a:p>
          <a:p>
            <a:pPr lvl="1"/>
            <a:r>
              <a:rPr lang="en-US"/>
              <a:t>crontab -l: hiển thị file crontab </a:t>
            </a:r>
          </a:p>
          <a:p>
            <a:pPr lvl="1"/>
            <a:r>
              <a:rPr lang="en-US"/>
              <a:t>crontab -r: xóa file crontab</a:t>
            </a:r>
          </a:p>
          <a:p>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77</a:t>
            </a:fld>
            <a:endParaRPr lang="en-US"/>
          </a:p>
        </p:txBody>
      </p:sp>
    </p:spTree>
    <p:extLst>
      <p:ext uri="{BB962C8B-B14F-4D97-AF65-F5344CB8AC3E}">
        <p14:creationId xmlns:p14="http://schemas.microsoft.com/office/powerpoint/2010/main" val="7972282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của một cron job</a:t>
            </a:r>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r>
              <a:rPr lang="vi-VN"/>
              <a:t>Nếu một cột được gán ký tự *, nó có nghĩa là tác vụ sau đó sẽ được chạy ở mọi giá trị cho cột đó.</a:t>
            </a:r>
            <a:endParaRPr lang="en-US"/>
          </a:p>
        </p:txBody>
      </p:sp>
      <p:pic>
        <p:nvPicPr>
          <p:cNvPr id="1026" name="Picture 2" descr="How to use crontab in specific use cases - Nikola Brežnjak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320" y="1176931"/>
            <a:ext cx="9380584" cy="419330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0BEDA23-52BF-4DB7-B20C-B78003F8B6FC}" type="slidenum">
              <a:rPr lang="en-US" smtClean="0"/>
              <a:t>78</a:t>
            </a:fld>
            <a:endParaRPr lang="en-US"/>
          </a:p>
        </p:txBody>
      </p:sp>
    </p:spTree>
    <p:extLst>
      <p:ext uri="{BB962C8B-B14F-4D97-AF65-F5344CB8AC3E}">
        <p14:creationId xmlns:p14="http://schemas.microsoft.com/office/powerpoint/2010/main" val="14816117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về cron job</a:t>
            </a:r>
          </a:p>
        </p:txBody>
      </p:sp>
      <p:sp>
        <p:nvSpPr>
          <p:cNvPr id="3" name="Content Placeholder 2"/>
          <p:cNvSpPr>
            <a:spLocks noGrp="1"/>
          </p:cNvSpPr>
          <p:nvPr>
            <p:ph idx="1"/>
          </p:nvPr>
        </p:nvSpPr>
        <p:spPr/>
        <p:txBody>
          <a:bodyPr/>
          <a:lstStyle/>
          <a:p>
            <a:r>
              <a:rPr lang="en-US"/>
              <a:t>– Chạy script 30 phút 1 lần:</a:t>
            </a:r>
          </a:p>
          <a:p>
            <a:pPr lvl="1"/>
            <a:r>
              <a:rPr lang="en-US"/>
              <a:t>*/30 * * * * command</a:t>
            </a:r>
          </a:p>
          <a:p>
            <a:r>
              <a:rPr lang="en-US"/>
              <a:t>Chạy script 15 phút 1 lần:</a:t>
            </a:r>
          </a:p>
          <a:p>
            <a:pPr lvl="1"/>
            <a:r>
              <a:rPr lang="en-US"/>
              <a:t>*/15 * * * * command</a:t>
            </a:r>
          </a:p>
          <a:p>
            <a:r>
              <a:rPr lang="en-US"/>
              <a:t>Chạy script vào 3h00 giờ sáng mỗi ngày:</a:t>
            </a:r>
          </a:p>
          <a:p>
            <a:pPr lvl="1"/>
            <a:r>
              <a:rPr lang="en-US"/>
              <a:t>0 3 * * * command</a:t>
            </a:r>
          </a:p>
          <a:p>
            <a:r>
              <a:rPr lang="en-US"/>
              <a:t>*/5 * * * * echo “this is a test” &gt;&gt; ~/crontest.txt</a:t>
            </a:r>
          </a:p>
          <a:p>
            <a:r>
              <a:rPr lang="en-US"/>
              <a:t>Sau khi chỉnh sửa file crontab nhớ khởi động lại dịch vụ cron:</a:t>
            </a:r>
          </a:p>
          <a:p>
            <a:pPr lvl="1"/>
            <a:r>
              <a:rPr lang="en-US">
                <a:solidFill>
                  <a:srgbClr val="008000"/>
                </a:solidFill>
              </a:rPr>
              <a:t>service cron restart</a:t>
            </a:r>
          </a:p>
          <a:p>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79</a:t>
            </a:fld>
            <a:endParaRPr lang="en-US"/>
          </a:p>
        </p:txBody>
      </p:sp>
    </p:spTree>
    <p:extLst>
      <p:ext uri="{BB962C8B-B14F-4D97-AF65-F5344CB8AC3E}">
        <p14:creationId xmlns:p14="http://schemas.microsoft.com/office/powerpoint/2010/main" val="154204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 tiết của quá trình khởi động Linux</a:t>
            </a:r>
          </a:p>
        </p:txBody>
      </p:sp>
      <p:sp>
        <p:nvSpPr>
          <p:cNvPr id="3" name="Content Placeholder 2"/>
          <p:cNvSpPr>
            <a:spLocks noGrp="1"/>
          </p:cNvSpPr>
          <p:nvPr>
            <p:ph idx="1"/>
          </p:nvPr>
        </p:nvSpPr>
        <p:spPr/>
        <p:txBody>
          <a:bodyPr/>
          <a:lstStyle/>
          <a:p>
            <a:r>
              <a:rPr lang="en-US"/>
              <a:t>MBR loading</a:t>
            </a:r>
          </a:p>
          <a:p>
            <a:pPr lvl="1"/>
            <a:r>
              <a:rPr lang="vi-VN"/>
              <a:t>MBR (Master Boot Record) được lưu tr</a:t>
            </a:r>
            <a:r>
              <a:rPr lang="en-US"/>
              <a:t>ữ</a:t>
            </a:r>
            <a:r>
              <a:rPr lang="vi-VN"/>
              <a:t> tại Sector đầu tiên của một thiết bị lưu trữ dữ liệu, ví dụ /dev/hda hoặc</a:t>
            </a:r>
            <a:r>
              <a:rPr lang="en-US"/>
              <a:t> </a:t>
            </a:r>
            <a:r>
              <a:rPr lang="vi-VN"/>
              <a:t>/dev/s</a:t>
            </a:r>
            <a:r>
              <a:rPr lang="en-US"/>
              <a:t>d</a:t>
            </a:r>
            <a:r>
              <a:rPr lang="vi-VN"/>
              <a:t>a/. MBR rất nhỏ chỉ 512 byte.</a:t>
            </a:r>
          </a:p>
          <a:p>
            <a:pPr lvl="1"/>
            <a:r>
              <a:rPr lang="vi-VN"/>
              <a:t>MBR chứa thông tin:</a:t>
            </a:r>
          </a:p>
          <a:p>
            <a:pPr lvl="2"/>
            <a:r>
              <a:rPr lang="vi-VN"/>
              <a:t>Primary boot loader code (446 Bytes): Cung cấp thông tin boot loader và vị trí boot loader trên ổ cứng</a:t>
            </a:r>
            <a:endParaRPr lang="en-US"/>
          </a:p>
          <a:p>
            <a:pPr lvl="2"/>
            <a:r>
              <a:rPr lang="vi-VN"/>
              <a:t>Partition table information (64 Bytes): Lưu trữ thông tin của các partition</a:t>
            </a:r>
            <a:endParaRPr lang="en-US"/>
          </a:p>
          <a:p>
            <a:pPr lvl="2"/>
            <a:r>
              <a:rPr lang="vi-VN"/>
              <a:t>Magic number (2 Bytes): được sử dụng để kiểm tra MBR, nếu MBR bị lỗi thì nó sẽ phục hồi lại.</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8</a:t>
            </a:fld>
            <a:endParaRPr lang="en-US"/>
          </a:p>
        </p:txBody>
      </p:sp>
    </p:spTree>
    <p:extLst>
      <p:ext uri="{BB962C8B-B14F-4D97-AF65-F5344CB8AC3E}">
        <p14:creationId xmlns:p14="http://schemas.microsoft.com/office/powerpoint/2010/main" val="32880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 tiết của quá trình khởi động Linux</a:t>
            </a:r>
          </a:p>
        </p:txBody>
      </p:sp>
      <p:sp>
        <p:nvSpPr>
          <p:cNvPr id="3" name="Content Placeholder 2"/>
          <p:cNvSpPr>
            <a:spLocks noGrp="1"/>
          </p:cNvSpPr>
          <p:nvPr>
            <p:ph idx="1"/>
          </p:nvPr>
        </p:nvSpPr>
        <p:spPr/>
        <p:txBody>
          <a:bodyPr/>
          <a:lstStyle/>
          <a:p>
            <a:r>
              <a:rPr lang="en-US"/>
              <a:t>Boot loader stage 2 (Grub Loader)</a:t>
            </a:r>
          </a:p>
          <a:p>
            <a:pPr lvl="1"/>
            <a:r>
              <a:rPr lang="vi-VN"/>
              <a:t>Sau khi xác vị trí BootLoader, bước này sẽ thực hiện loading BootLoader vào bộ nhớ và đọc thông tin cấu hình sau đó hiển thị GRUB boot menu để user lựa chọn. Nếu user không lựa chọn OS thì sau khoảng thời gian được định nghĩa GRUB sẽ load kernel default vào memory để khởi động.</a:t>
            </a:r>
            <a:endParaRPr lang="en-US"/>
          </a:p>
        </p:txBody>
      </p:sp>
      <p:sp>
        <p:nvSpPr>
          <p:cNvPr id="4" name="Slide Number Placeholder 3"/>
          <p:cNvSpPr>
            <a:spLocks noGrp="1"/>
          </p:cNvSpPr>
          <p:nvPr>
            <p:ph type="sldNum" sz="quarter" idx="12"/>
          </p:nvPr>
        </p:nvSpPr>
        <p:spPr/>
        <p:txBody>
          <a:bodyPr/>
          <a:lstStyle/>
          <a:p>
            <a:fld id="{70BEDA23-52BF-4DB7-B20C-B78003F8B6FC}" type="slidenum">
              <a:rPr lang="en-US" smtClean="0"/>
              <a:t>9</a:t>
            </a:fld>
            <a:endParaRPr lang="en-US"/>
          </a:p>
        </p:txBody>
      </p:sp>
    </p:spTree>
    <p:extLst>
      <p:ext uri="{BB962C8B-B14F-4D97-AF65-F5344CB8AC3E}">
        <p14:creationId xmlns:p14="http://schemas.microsoft.com/office/powerpoint/2010/main" val="272502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Them">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MyThem" id="{0067F718-22D9-4D49-8305-6D2E544925BF}" vid="{0E9F298B-1C51-4B4D-B987-5459AB6EE4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LapTrinhShell</Template>
  <TotalTime>3417</TotalTime>
  <Words>5908</Words>
  <Application>Microsoft Office PowerPoint</Application>
  <PresentationFormat>Widescreen</PresentationFormat>
  <Paragraphs>703</Paragraphs>
  <Slides>79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Gill Sans MT</vt:lpstr>
      <vt:lpstr>Verdana</vt:lpstr>
      <vt:lpstr>Wingdings</vt:lpstr>
      <vt:lpstr>Wingdings 2</vt:lpstr>
      <vt:lpstr>MyThem</vt:lpstr>
      <vt:lpstr>QUẢN TRỊ HỆ THỐNG </vt:lpstr>
      <vt:lpstr>Nội dung</vt:lpstr>
      <vt:lpstr>root - Superuser account</vt:lpstr>
      <vt:lpstr>Vào tài khoản root trong Ubuntu</vt:lpstr>
      <vt:lpstr>Quá trình khởi động và thoát khỏi hệ thống</vt:lpstr>
      <vt:lpstr>Khởi động hệ thống và khởi tạo</vt:lpstr>
      <vt:lpstr>Một số chi tiết của quá trình khởi động Linux</vt:lpstr>
      <vt:lpstr>Một số chi tiết của quá trình khởi động Linux</vt:lpstr>
      <vt:lpstr>Một số chi tiết của quá trình khởi động Linux</vt:lpstr>
      <vt:lpstr>Một số chi tiết của quá trình khởi động Linux</vt:lpstr>
      <vt:lpstr>PowerPoint Presentation</vt:lpstr>
      <vt:lpstr>/etc/inittab file</vt:lpstr>
      <vt:lpstr>Switching runlevel</vt:lpstr>
      <vt:lpstr>Chế độ đơn người dùng (Single-User Mode)</vt:lpstr>
      <vt:lpstr>Services start/stop at boot time</vt:lpstr>
      <vt:lpstr>Linux Services</vt:lpstr>
      <vt:lpstr>Services start/stop at boot time</vt:lpstr>
      <vt:lpstr>PowerPoint Presentation</vt:lpstr>
      <vt:lpstr>PowerPoint Presentation</vt:lpstr>
      <vt:lpstr>Khởi chạy và dừng service</vt:lpstr>
      <vt:lpstr>shutdown hệ thống</vt:lpstr>
      <vt:lpstr>Lệnh shutdown</vt:lpstr>
      <vt:lpstr>Shutdown hệ thống</vt:lpstr>
      <vt:lpstr>Quản lý tài khoản</vt:lpstr>
      <vt:lpstr>Người dùng</vt:lpstr>
      <vt:lpstr>Tài khoản root - Tài khoản siêu người dùng</vt:lpstr>
      <vt:lpstr>Tài khoản nobody</vt:lpstr>
      <vt:lpstr>Nhóm người dùng</vt:lpstr>
      <vt:lpstr>Thêm tài khoản người dùng</vt:lpstr>
      <vt:lpstr>Thêm tài khoản người dùng</vt:lpstr>
      <vt:lpstr>Thêm tài khoản người dùng</vt:lpstr>
      <vt:lpstr>Chỉnh sửa và xoá tài khoản người dùng</vt:lpstr>
      <vt:lpstr>Xóa tài khoản người dùng</vt:lpstr>
      <vt:lpstr>/etc/passwd file</vt:lpstr>
      <vt:lpstr>Ví dụ các mục trong /etc/passwd</vt:lpstr>
      <vt:lpstr>Tập tin /etc/shadow</vt:lpstr>
      <vt:lpstr>Khóa tài khoản người dùng</vt:lpstr>
      <vt:lpstr>Mở khóa tài khoản người dùng</vt:lpstr>
      <vt:lpstr>Tài khoản nhóm</vt:lpstr>
      <vt:lpstr>Các lệnh liên quan đến người dùng, nhóm người dùng</vt:lpstr>
      <vt:lpstr>Tập tin /etc/group</vt:lpstr>
      <vt:lpstr>Thay đổi quyền sở hữu trên tệp</vt:lpstr>
      <vt:lpstr>Ví dụ</vt:lpstr>
      <vt:lpstr>Thay đổi nhóm sở hữu tệp</vt:lpstr>
      <vt:lpstr>Ví dụ</vt:lpstr>
      <vt:lpstr>Cấp quyền root khi chạy 1 lệnh: lệnh sudo</vt:lpstr>
      <vt:lpstr>Sudo(tt)</vt:lpstr>
      <vt:lpstr>Giải thích</vt:lpstr>
      <vt:lpstr>Quản lý hệ thống tập tin(filesystem)</vt:lpstr>
      <vt:lpstr>Hệ thống tập tin</vt:lpstr>
      <vt:lpstr>Các kiểu hệ thống tệp</vt:lpstr>
      <vt:lpstr>Định dạng hệ thống tệp</vt:lpstr>
      <vt:lpstr>Tạo, định dạng phân vùng</vt:lpstr>
      <vt:lpstr>Định dạng phân vùng, mount phân vùng để sử dụng</vt:lpstr>
      <vt:lpstr>Tập tin /etc/fstab</vt:lpstr>
      <vt:lpstr>fstab file</vt:lpstr>
      <vt:lpstr>fstab file</vt:lpstr>
      <vt:lpstr>Kiểm tra và chỉnh sửa hệ thống tệp</vt:lpstr>
      <vt:lpstr>Quản lý Software</vt:lpstr>
      <vt:lpstr>APT- Advanced Package Tool</vt:lpstr>
      <vt:lpstr>APT- Advanced Package Tool</vt:lpstr>
      <vt:lpstr>APT- Advanced Package Tool</vt:lpstr>
      <vt:lpstr>Điều khiển tiến trình</vt:lpstr>
      <vt:lpstr>Hiểu về tiến trình</vt:lpstr>
      <vt:lpstr>Tiến trình nền(Background processes)</vt:lpstr>
      <vt:lpstr>Các kiểu tiến trình</vt:lpstr>
      <vt:lpstr>ps - liệt kê danh sách tiến trình</vt:lpstr>
      <vt:lpstr>ps – ví dụ:</vt:lpstr>
      <vt:lpstr>kill - Kết thúc tiến trình</vt:lpstr>
      <vt:lpstr>kill – kết thúc tiến trình: -s &lt;signal&gt;</vt:lpstr>
      <vt:lpstr>Ví dụ về lệnh kill</vt:lpstr>
      <vt:lpstr>Liệt kê các tiến trình tiêu thụ nhiều ram, cpu</vt:lpstr>
      <vt:lpstr>Chạy tiến trình một cách tự động</vt:lpstr>
      <vt:lpstr>Các tác vụ tự động</vt:lpstr>
      <vt:lpstr>Dịch vụ cron</vt:lpstr>
      <vt:lpstr>Hệ thống cron</vt:lpstr>
      <vt:lpstr>Hệ thống cron</vt:lpstr>
      <vt:lpstr>Cấu trúc của một cron job</vt:lpstr>
      <vt:lpstr>Ví dụ về cron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TRỊ HỆ THỐNG</dc:title>
  <dc:creator>Huynh Tuan Anh</dc:creator>
  <cp:lastModifiedBy>PVNAMK19</cp:lastModifiedBy>
  <cp:revision>134</cp:revision>
  <dcterms:created xsi:type="dcterms:W3CDTF">2021-09-01T14:06:27Z</dcterms:created>
  <dcterms:modified xsi:type="dcterms:W3CDTF">2022-10-12T23:17:50Z</dcterms:modified>
</cp:coreProperties>
</file>