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7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tretch/>
        </p:blipFill>
        <p:spPr>
          <a:xfrm>
            <a:off x="7884360" y="5589360"/>
            <a:ext cx="1022400" cy="102240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3"/>
          <a:stretch/>
        </p:blipFill>
        <p:spPr>
          <a:xfrm>
            <a:off x="539640" y="468000"/>
            <a:ext cx="3553560" cy="82728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335520" y="6453360"/>
            <a:ext cx="25678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  <a:ea typeface="Tahoma"/>
              </a:rPr>
              <a:t>PhD in Advanced System Engineering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039440" y="6453360"/>
            <a:ext cx="20937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  <a:ea typeface="Tahoma"/>
              </a:rPr>
              <a:t>Veit Gufler | </a:t>
            </a:r>
            <a:fld id="{022849F2-2B30-4F09-97BC-7932622C83B1}" type="slidenum">
              <a:rPr b="0" lang="en-GB" sz="1000" spc="-1" strike="noStrike">
                <a:solidFill>
                  <a:srgbClr val="ffffff"/>
                </a:solidFill>
                <a:latin typeface="Tahoma"/>
                <a:ea typeface="Tahoma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5" name="Line 4"/>
          <p:cNvSpPr/>
          <p:nvPr/>
        </p:nvSpPr>
        <p:spPr>
          <a:xfrm>
            <a:off x="539280" y="6381000"/>
            <a:ext cx="741708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11" descr=""/>
          <p:cNvPicPr/>
          <p:nvPr/>
        </p:nvPicPr>
        <p:blipFill>
          <a:blip r:embed="rId2"/>
          <a:stretch/>
        </p:blipFill>
        <p:spPr>
          <a:xfrm>
            <a:off x="592920" y="171720"/>
            <a:ext cx="3690360" cy="827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335520" y="6453360"/>
            <a:ext cx="25678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be4"/>
                </a:solidFill>
                <a:latin typeface="Tahoma"/>
                <a:ea typeface="Tahoma"/>
              </a:rPr>
              <a:t>PhD in Advanced System Engineering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7039440" y="6453360"/>
            <a:ext cx="20937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007be4"/>
                </a:solidFill>
                <a:latin typeface="Tahoma"/>
                <a:ea typeface="Tahoma"/>
              </a:rPr>
              <a:t>Veit Gufler | </a:t>
            </a:r>
            <a:fld id="{4420601D-FA97-4372-A0DC-19ED5983F97C}" type="slidenum">
              <a:rPr b="0" lang="en-GB" sz="1000" spc="-1" strike="noStrike">
                <a:solidFill>
                  <a:srgbClr val="007be4"/>
                </a:solidFill>
                <a:latin typeface="Tahoma"/>
                <a:ea typeface="Tahoma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47" name="Line 3"/>
          <p:cNvSpPr/>
          <p:nvPr/>
        </p:nvSpPr>
        <p:spPr>
          <a:xfrm>
            <a:off x="539280" y="6381000"/>
            <a:ext cx="8064720" cy="0"/>
          </a:xfrm>
          <a:prstGeom prst="line">
            <a:avLst/>
          </a:prstGeom>
          <a:ln>
            <a:solidFill>
              <a:srgbClr val="007b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fik 11" descr=""/>
          <p:cNvPicPr/>
          <p:nvPr/>
        </p:nvPicPr>
        <p:blipFill>
          <a:blip r:embed="rId2"/>
          <a:stretch/>
        </p:blipFill>
        <p:spPr>
          <a:xfrm>
            <a:off x="592920" y="171720"/>
            <a:ext cx="3690360" cy="8272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335520" y="6453360"/>
            <a:ext cx="25678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be4"/>
                </a:solidFill>
                <a:latin typeface="Tahoma"/>
                <a:ea typeface="Tahoma"/>
              </a:rPr>
              <a:t>PhD in Advanced System Engineering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39440" y="6453360"/>
            <a:ext cx="20937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007be4"/>
                </a:solidFill>
                <a:latin typeface="Tahoma"/>
                <a:ea typeface="Tahoma"/>
              </a:rPr>
              <a:t>Veit Gufler | </a:t>
            </a:r>
            <a:fld id="{09B63374-D52A-4FA9-B449-78E9856AC0C3}" type="slidenum">
              <a:rPr b="0" lang="en-GB" sz="1000" spc="-1" strike="noStrike">
                <a:solidFill>
                  <a:srgbClr val="007be4"/>
                </a:solidFill>
                <a:latin typeface="Tahoma"/>
                <a:ea typeface="Tahoma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>
            <a:off x="539280" y="6381000"/>
            <a:ext cx="8064720" cy="0"/>
          </a:xfrm>
          <a:prstGeom prst="line">
            <a:avLst/>
          </a:prstGeom>
          <a:ln>
            <a:solidFill>
              <a:srgbClr val="007b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fik 11" descr=""/>
          <p:cNvPicPr/>
          <p:nvPr/>
        </p:nvPicPr>
        <p:blipFill>
          <a:blip r:embed="rId2"/>
          <a:stretch/>
        </p:blipFill>
        <p:spPr>
          <a:xfrm>
            <a:off x="592920" y="171720"/>
            <a:ext cx="3690360" cy="82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335520" y="6453360"/>
            <a:ext cx="25678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be4"/>
                </a:solidFill>
                <a:latin typeface="Tahoma"/>
                <a:ea typeface="Tahoma"/>
              </a:rPr>
              <a:t>PhD in Advanced System Engineering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039440" y="6453360"/>
            <a:ext cx="20937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007be4"/>
                </a:solidFill>
                <a:latin typeface="Tahoma"/>
                <a:ea typeface="Tahoma"/>
              </a:rPr>
              <a:t>Veit Gufler | </a:t>
            </a:r>
            <a:fld id="{01B8CDDF-1335-421D-9F50-44DFBD42D81B}" type="slidenum">
              <a:rPr b="0" lang="en-GB" sz="1000" spc="-1" strike="noStrike">
                <a:solidFill>
                  <a:srgbClr val="007be4"/>
                </a:solidFill>
                <a:latin typeface="Tahoma"/>
                <a:ea typeface="Tahoma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31" name="Line 3"/>
          <p:cNvSpPr/>
          <p:nvPr/>
        </p:nvSpPr>
        <p:spPr>
          <a:xfrm>
            <a:off x="539280" y="6381000"/>
            <a:ext cx="8064720" cy="0"/>
          </a:xfrm>
          <a:prstGeom prst="line">
            <a:avLst/>
          </a:prstGeom>
          <a:ln>
            <a:solidFill>
              <a:srgbClr val="007b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32360" y="1268640"/>
            <a:ext cx="626328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Research activities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Year 1 – 2</a:t>
            </a:r>
            <a:r>
              <a:rPr b="0" lang="en-US" sz="2400" spc="-1" strike="noStrike" baseline="30000">
                <a:solidFill>
                  <a:srgbClr val="ffffff"/>
                </a:solidFill>
                <a:latin typeface="Tahoma"/>
              </a:rPr>
              <a:t>nd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 quarter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331640" y="3238200"/>
            <a:ext cx="1511280" cy="2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1" lang="en-GB" sz="1100" spc="-1" strike="noStrike">
                <a:solidFill>
                  <a:srgbClr val="ffffff"/>
                </a:solidFill>
                <a:latin typeface="Tahoma"/>
              </a:rPr>
              <a:t>April 23, 2020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334160" y="3651480"/>
            <a:ext cx="460548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PhD in Advanced System Engineering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Status update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Student: 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Veit Gufler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Supervisors: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Dr.-Ing. Erich Wehrle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Prof. Renato Vidoni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Rigid multibody dynamics: 2D =&gt; 3D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28560" y="1825560"/>
            <a:ext cx="788616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Implementation of Tyrolean weir cleaning mechanism</a:t>
            </a:r>
            <a:endParaRPr b="0" lang="de-D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Newmark &amp; Newton-Raphson</a:t>
            </a:r>
            <a:endParaRPr b="0" lang="de-DE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Semi-analytic sensitivities</a:t>
            </a:r>
            <a:endParaRPr b="0" lang="de-DE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Higher computational effort; reduction possible?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7b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be4"/>
                </a:solidFill>
                <a:latin typeface="Tahoma"/>
              </a:rPr>
              <a:t>Progress:</a:t>
            </a:r>
            <a:endParaRPr b="0" lang="de-D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7be4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7be4"/>
                </a:solidFill>
                <a:latin typeface="Tahoma"/>
              </a:rPr>
              <a:t>Asymmetric load</a:t>
            </a:r>
            <a:endParaRPr b="0" lang="de-DE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7be4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7be4"/>
                </a:solidFill>
                <a:latin typeface="Tahoma"/>
              </a:rPr>
              <a:t>Joint forces</a:t>
            </a:r>
            <a:endParaRPr b="0" lang="de-DE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7be4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7be4"/>
                </a:solidFill>
                <a:latin typeface="Tahoma"/>
              </a:rPr>
              <a:t>Model is ready for optimization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7be4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be4"/>
                </a:solidFill>
                <a:latin typeface="Tahoma"/>
              </a:rPr>
              <a:t>Implementation of simple examples</a:t>
            </a:r>
            <a:endParaRPr b="0" lang="de-D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7be4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7be4"/>
                </a:solidFill>
                <a:latin typeface="Tahoma"/>
              </a:rPr>
              <a:t>With faster computations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 rot="16200000">
            <a:off x="7485120" y="3650760"/>
            <a:ext cx="503280" cy="80604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Implementation of simple examples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28560" y="1825560"/>
            <a:ext cx="386640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Simple pendulum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4648320" y="1825560"/>
            <a:ext cx="386640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Slider crank mechanism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 rot="19979400">
            <a:off x="1848600" y="3103200"/>
            <a:ext cx="363960" cy="22399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1547640" y="3331440"/>
            <a:ext cx="143280" cy="143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339200" y="3063240"/>
            <a:ext cx="560160" cy="583560"/>
          </a:xfrm>
          <a:prstGeom prst="arc">
            <a:avLst>
              <a:gd name="adj1" fmla="val 19886070"/>
              <a:gd name="adj2" fmla="val 9511095"/>
            </a:avLst>
          </a:prstGeom>
          <a:noFill/>
          <a:ln w="28440"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4048920" y="4881240"/>
            <a:ext cx="1849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driving moment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618120" y="2522160"/>
            <a:ext cx="1422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joint friction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1230480" y="2899440"/>
            <a:ext cx="337680" cy="4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11"/>
          <p:cNvSpPr/>
          <p:nvPr/>
        </p:nvSpPr>
        <p:spPr>
          <a:xfrm flipV="1">
            <a:off x="4973760" y="4517640"/>
            <a:ext cx="72360" cy="363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2"/>
          <p:cNvSpPr/>
          <p:nvPr/>
        </p:nvSpPr>
        <p:spPr>
          <a:xfrm rot="12763800">
            <a:off x="5162760" y="2617200"/>
            <a:ext cx="406800" cy="19173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3"/>
          <p:cNvSpPr/>
          <p:nvPr/>
        </p:nvSpPr>
        <p:spPr>
          <a:xfrm rot="17910000">
            <a:off x="6516360" y="2154600"/>
            <a:ext cx="363960" cy="268704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4"/>
          <p:cNvSpPr/>
          <p:nvPr/>
        </p:nvSpPr>
        <p:spPr>
          <a:xfrm>
            <a:off x="7669080" y="3981600"/>
            <a:ext cx="143280" cy="143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5"/>
          <p:cNvSpPr/>
          <p:nvPr/>
        </p:nvSpPr>
        <p:spPr>
          <a:xfrm>
            <a:off x="5634720" y="2892600"/>
            <a:ext cx="143280" cy="143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6"/>
          <p:cNvSpPr/>
          <p:nvPr/>
        </p:nvSpPr>
        <p:spPr>
          <a:xfrm>
            <a:off x="4862160" y="4155840"/>
            <a:ext cx="143280" cy="143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7"/>
          <p:cNvSpPr/>
          <p:nvPr/>
        </p:nvSpPr>
        <p:spPr>
          <a:xfrm>
            <a:off x="7092360" y="4384440"/>
            <a:ext cx="1295280" cy="503280"/>
          </a:xfrm>
          <a:prstGeom prst="rect">
            <a:avLst/>
          </a:prstGeom>
          <a:pattFill prst="wdUpDiag">
            <a:fgClr>
              <a:srgbClr val="dddddd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18"/>
          <p:cNvSpPr/>
          <p:nvPr/>
        </p:nvSpPr>
        <p:spPr>
          <a:xfrm>
            <a:off x="7092000" y="4378680"/>
            <a:ext cx="1296360" cy="111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9"/>
          <p:cNvSpPr/>
          <p:nvPr/>
        </p:nvSpPr>
        <p:spPr>
          <a:xfrm>
            <a:off x="4632840" y="3976560"/>
            <a:ext cx="560160" cy="583560"/>
          </a:xfrm>
          <a:prstGeom prst="arc">
            <a:avLst>
              <a:gd name="adj1" fmla="val 587337"/>
              <a:gd name="adj2" fmla="val 12083957"/>
            </a:avLst>
          </a:prstGeom>
          <a:noFill/>
          <a:ln w="28440"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0"/>
          <p:cNvSpPr/>
          <p:nvPr/>
        </p:nvSpPr>
        <p:spPr>
          <a:xfrm>
            <a:off x="2087640" y="3059640"/>
            <a:ext cx="1849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driving moment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1" name="Line 21"/>
          <p:cNvSpPr/>
          <p:nvPr/>
        </p:nvSpPr>
        <p:spPr>
          <a:xfrm flipV="1">
            <a:off x="1806120" y="3429000"/>
            <a:ext cx="617760" cy="179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2"/>
          <p:cNvSpPr/>
          <p:nvPr/>
        </p:nvSpPr>
        <p:spPr>
          <a:xfrm>
            <a:off x="6944400" y="5220000"/>
            <a:ext cx="958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friction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3" name="CustomShape 23"/>
          <p:cNvSpPr/>
          <p:nvPr/>
        </p:nvSpPr>
        <p:spPr>
          <a:xfrm flipH="1">
            <a:off x="7423560" y="4351320"/>
            <a:ext cx="208440" cy="8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4"/>
          <p:cNvSpPr/>
          <p:nvPr/>
        </p:nvSpPr>
        <p:spPr>
          <a:xfrm>
            <a:off x="1114920" y="5809680"/>
            <a:ext cx="457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be4"/>
                </a:solidFill>
                <a:latin typeface="Tahoma"/>
                <a:ea typeface="Tahoma"/>
              </a:rPr>
              <a:t>Simulations are running! </a:t>
            </a:r>
            <a:r>
              <a:rPr b="0" lang="en-US" sz="1800" spc="-1" strike="noStrike">
                <a:solidFill>
                  <a:srgbClr val="ed331a"/>
                </a:solidFill>
                <a:latin typeface="Tahoma"/>
                <a:ea typeface="Tahoma"/>
              </a:rPr>
              <a:t>Singularities.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Singularities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28560" y="1825560"/>
            <a:ext cx="386640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7be4"/>
                </a:solidFill>
                <a:latin typeface="Tahoma"/>
              </a:rPr>
              <a:t>Kinematic/geometric singularity</a:t>
            </a:r>
            <a:endParaRPr b="0" lang="de-DE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Euler angles:</a:t>
            </a:r>
            <a:endParaRPr b="0" lang="de-DE" sz="20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when 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ahoma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 and 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ahoma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 rotation axes have same or opposite direction</a:t>
            </a:r>
            <a:endParaRPr b="0" lang="de-DE" sz="18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278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ahoma"/>
              </a:rPr>
              <a:t>Euler parameters:</a:t>
            </a:r>
            <a:endParaRPr b="0" lang="de-DE" sz="22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No kinematic singularities</a:t>
            </a:r>
            <a:endParaRPr b="0" lang="de-DE" sz="18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342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648320" y="1825560"/>
            <a:ext cx="386640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7be4"/>
                </a:solidFill>
                <a:latin typeface="Tahoma"/>
              </a:rPr>
              <a:t>Kinetic/dynamic singularity</a:t>
            </a:r>
            <a:endParaRPr b="0" lang="de-DE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Singular mass matrix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Euler angles &amp; parameters</a:t>
            </a:r>
            <a:endParaRPr b="0" lang="de-DE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In Python</a:t>
            </a:r>
            <a:endParaRPr b="0" lang="de-D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No solution with 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</a:rPr>
              <a:t>inv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 or 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</a:rPr>
              <a:t>solve</a:t>
            </a:r>
            <a:endParaRPr b="0" lang="de-DE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Solution with 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</a:rPr>
              <a:t>lstsq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268" name="Grafik 4" descr=""/>
          <p:cNvPicPr/>
          <p:nvPr/>
        </p:nvPicPr>
        <p:blipFill>
          <a:blip r:embed="rId1"/>
          <a:stretch/>
        </p:blipFill>
        <p:spPr>
          <a:xfrm>
            <a:off x="628560" y="3429000"/>
            <a:ext cx="4018680" cy="1604160"/>
          </a:xfrm>
          <a:prstGeom prst="rect">
            <a:avLst/>
          </a:prstGeom>
          <a:ln>
            <a:noFill/>
          </a:ln>
        </p:spPr>
      </p:pic>
      <p:pic>
        <p:nvPicPr>
          <p:cNvPr id="269" name="Grafik 5" descr=""/>
          <p:cNvPicPr/>
          <p:nvPr/>
        </p:nvPicPr>
        <p:blipFill>
          <a:blip r:embed="rId2"/>
          <a:stretch/>
        </p:blipFill>
        <p:spPr>
          <a:xfrm>
            <a:off x="5260680" y="2709000"/>
            <a:ext cx="2046960" cy="399240"/>
          </a:xfrm>
          <a:prstGeom prst="rect">
            <a:avLst/>
          </a:prstGeom>
          <a:ln>
            <a:noFill/>
          </a:ln>
        </p:spPr>
      </p:pic>
      <p:pic>
        <p:nvPicPr>
          <p:cNvPr id="270" name="Grafik 6" descr=""/>
          <p:cNvPicPr/>
          <p:nvPr/>
        </p:nvPicPr>
        <p:blipFill>
          <a:blip r:embed="rId3"/>
          <a:stretch/>
        </p:blipFill>
        <p:spPr>
          <a:xfrm>
            <a:off x="4648320" y="3141000"/>
            <a:ext cx="4099680" cy="676080"/>
          </a:xfrm>
          <a:prstGeom prst="rect">
            <a:avLst/>
          </a:prstGeom>
          <a:ln>
            <a:noFill/>
          </a:ln>
        </p:spPr>
      </p:pic>
      <p:pic>
        <p:nvPicPr>
          <p:cNvPr id="271" name="Grafik 7" descr=""/>
          <p:cNvPicPr/>
          <p:nvPr/>
        </p:nvPicPr>
        <p:blipFill>
          <a:blip r:embed="rId4"/>
          <a:stretch/>
        </p:blipFill>
        <p:spPr>
          <a:xfrm>
            <a:off x="5227200" y="3870000"/>
            <a:ext cx="2113560" cy="4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Next steps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28560" y="1825560"/>
            <a:ext cx="788616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Review formulations – Literature survey (due mid-June)</a:t>
            </a:r>
            <a:endParaRPr b="0" lang="de-DE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Limited to scope of optimization: parametrization, sensitivity, computational effort</a:t>
            </a:r>
            <a:endParaRPr b="0" lang="de-DE" sz="1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Position and orientation: coordinate formulations</a:t>
            </a:r>
            <a:endParaRPr b="0" lang="de-DE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Euler angles, Euler parameters, Rodriguez parameters, Denavit-Hartenberg</a:t>
            </a:r>
            <a:endParaRPr b="0" lang="de-DE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Flexible multibody dynamics</a:t>
            </a:r>
            <a:endParaRPr b="0" lang="de-DE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Absolute nodal coordinate, floating frame of reference, equivalent rigid-link system, …</a:t>
            </a:r>
            <a:endParaRPr b="0" lang="de-DE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Implementation &amp; optimization </a:t>
            </a:r>
            <a:endParaRPr b="0" lang="de-DE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Journal articles</a:t>
            </a:r>
            <a:endParaRPr b="0" lang="de-DE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Optimization of rigid multibody dynamics in 3D (early summer)</a:t>
            </a:r>
            <a:endParaRPr b="0" lang="de-DE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Tyrolean weir &amp; slider crank</a:t>
            </a:r>
            <a:endParaRPr b="0" lang="de-DE" sz="12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Analytical sensitivity analysis</a:t>
            </a:r>
            <a:endParaRPr b="0" lang="de-DE" sz="12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More complicated load case (asymmetry)</a:t>
            </a:r>
            <a:endParaRPr b="0" lang="de-DE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Applied paper on Tyrolean weir design (early autumn)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332360" y="1268640"/>
            <a:ext cx="295092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Tahoma"/>
              </a:rPr>
              <a:t>Thank you for your attention.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331640" y="3238200"/>
            <a:ext cx="172764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1" lang="en-GB" sz="1100" spc="-1" strike="noStrike">
                <a:solidFill>
                  <a:srgbClr val="ffffff"/>
                </a:solidFill>
                <a:latin typeface="Tahoma"/>
              </a:rPr>
              <a:t>April 23, 2020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1334160" y="3651480"/>
            <a:ext cx="460548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PhD in Advanced System Engineering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Status update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Student: 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Veit Gufler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Supervisors: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Dr.-Ing. Erich Wehrle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1100" spc="-1" strike="noStrike">
                <a:solidFill>
                  <a:srgbClr val="ffffff"/>
                </a:solidFill>
                <a:latin typeface="Tahoma"/>
              </a:rPr>
              <a:t>Prof. Renato Vidoni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277" name="Grafik 5" descr=""/>
          <p:cNvPicPr/>
          <p:nvPr/>
        </p:nvPicPr>
        <p:blipFill>
          <a:blip r:embed="rId1"/>
          <a:stretch/>
        </p:blipFill>
        <p:spPr>
          <a:xfrm>
            <a:off x="5112000" y="2275200"/>
            <a:ext cx="3600000" cy="240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Previous and planned works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28560" y="1825560"/>
            <a:ext cx="788616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Tahoma"/>
              </a:rPr>
              <a:t>Optimal in-operation redesign of mechanical systems considering vibrations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Multibody dynamics and optimal design</a:t>
            </a:r>
            <a:endParaRPr b="0" lang="de-D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Tyrolean weir cleaning mechanism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Rigid multibody dynamics: 2D =&gt; 3D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332360" y="1268640"/>
            <a:ext cx="728748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Multibody dynamics and optimal design of a Tyrolean weir cleaning mechanism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Content Placeholder 20" descr=""/>
          <p:cNvPicPr/>
          <p:nvPr/>
        </p:nvPicPr>
        <p:blipFill>
          <a:blip r:embed="rId1"/>
          <a:stretch/>
        </p:blipFill>
        <p:spPr>
          <a:xfrm>
            <a:off x="628560" y="1869120"/>
            <a:ext cx="5310720" cy="364752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Tahoma"/>
              </a:rPr>
              <a:t>Optimization formulation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78" name="Grafik 8" descr=""/>
          <p:cNvPicPr/>
          <p:nvPr/>
        </p:nvPicPr>
        <p:blipFill>
          <a:blip r:embed="rId2"/>
          <a:stretch/>
        </p:blipFill>
        <p:spPr>
          <a:xfrm>
            <a:off x="6249960" y="4661640"/>
            <a:ext cx="452880" cy="25056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1331640" y="4262400"/>
            <a:ext cx="3599640" cy="317880"/>
          </a:xfrm>
          <a:prstGeom prst="rect">
            <a:avLst/>
          </a:prstGeom>
          <a:solidFill>
            <a:srgbClr val="00e100">
              <a:alpha val="25000"/>
            </a:srgb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2659320" y="1920240"/>
            <a:ext cx="391680" cy="414720"/>
          </a:xfrm>
          <a:prstGeom prst="rect">
            <a:avLst/>
          </a:prstGeom>
          <a:solidFill>
            <a:srgbClr val="00e100">
              <a:alpha val="25000"/>
            </a:srgb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3093840" y="1920240"/>
            <a:ext cx="730800" cy="4147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882000" y="5877720"/>
            <a:ext cx="647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en-GB" sz="1600" spc="-1" strike="noStrike" baseline="30000">
                <a:solidFill>
                  <a:srgbClr val="000000"/>
                </a:solidFill>
                <a:latin typeface="Tahoma"/>
                <a:ea typeface="Tahoma"/>
              </a:rPr>
              <a:t>nd</a:t>
            </a:r>
            <a:r>
              <a:rPr b="0" lang="en-GB" sz="1600" spc="-1" strike="noStrike">
                <a:solidFill>
                  <a:srgbClr val="000000"/>
                </a:solidFill>
                <a:latin typeface="Tahoma"/>
                <a:ea typeface="Tahoma"/>
              </a:rPr>
              <a:t> order optimization algorithm: NLPQLP (Schittkowski, 2015)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183" name="Inhaltsplatzhalter 4" descr=""/>
          <p:cNvPicPr/>
          <p:nvPr/>
        </p:nvPicPr>
        <p:blipFill>
          <a:blip r:embed="rId3"/>
          <a:stretch/>
        </p:blipFill>
        <p:spPr>
          <a:xfrm>
            <a:off x="6646680" y="3243600"/>
            <a:ext cx="2023920" cy="2273040"/>
          </a:xfrm>
          <a:prstGeom prst="rect">
            <a:avLst/>
          </a:prstGeom>
          <a:ln>
            <a:noFill/>
          </a:ln>
        </p:spPr>
      </p:pic>
      <p:pic>
        <p:nvPicPr>
          <p:cNvPr id="184" name="Content Placeholder 16" descr=""/>
          <p:cNvPicPr/>
          <p:nvPr/>
        </p:nvPicPr>
        <p:blipFill>
          <a:blip r:embed="rId4"/>
          <a:stretch/>
        </p:blipFill>
        <p:spPr>
          <a:xfrm>
            <a:off x="5112000" y="738000"/>
            <a:ext cx="3557160" cy="2346120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>
            <a:off x="1331640" y="3484440"/>
            <a:ext cx="3599640" cy="77724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1331640" y="2386800"/>
            <a:ext cx="3599640" cy="1097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rafik 2" descr=""/>
          <p:cNvPicPr/>
          <p:nvPr/>
        </p:nvPicPr>
        <p:blipFill>
          <a:blip r:embed="rId1"/>
          <a:stretch/>
        </p:blipFill>
        <p:spPr>
          <a:xfrm>
            <a:off x="5353920" y="243360"/>
            <a:ext cx="3249720" cy="6109920"/>
          </a:xfrm>
          <a:prstGeom prst="rect">
            <a:avLst/>
          </a:prstGeom>
          <a:ln>
            <a:noFill/>
          </a:ln>
        </p:spPr>
      </p:pic>
      <p:pic>
        <p:nvPicPr>
          <p:cNvPr id="188" name="Grafik 5" descr=""/>
          <p:cNvPicPr/>
          <p:nvPr/>
        </p:nvPicPr>
        <p:blipFill>
          <a:blip r:embed="rId2"/>
          <a:stretch/>
        </p:blipFill>
        <p:spPr>
          <a:xfrm>
            <a:off x="2473200" y="4509720"/>
            <a:ext cx="2703600" cy="1705680"/>
          </a:xfrm>
          <a:prstGeom prst="rect">
            <a:avLst/>
          </a:prstGeom>
          <a:ln>
            <a:noFill/>
          </a:ln>
        </p:spPr>
      </p:pic>
      <p:pic>
        <p:nvPicPr>
          <p:cNvPr id="189" name="Grafik 6" descr=""/>
          <p:cNvPicPr/>
          <p:nvPr/>
        </p:nvPicPr>
        <p:blipFill>
          <a:blip r:embed="rId3"/>
          <a:stretch/>
        </p:blipFill>
        <p:spPr>
          <a:xfrm>
            <a:off x="2502360" y="1994760"/>
            <a:ext cx="2703600" cy="181512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 flipV="1" rot="10800000">
            <a:off x="3825720" y="1706400"/>
            <a:ext cx="2746800" cy="456840"/>
          </a:xfrm>
          <a:prstGeom prst="bentConnector3">
            <a:avLst>
              <a:gd name="adj1" fmla="val 69276"/>
            </a:avLst>
          </a:prstGeom>
          <a:noFill/>
          <a:ln w="19080">
            <a:solidFill>
              <a:srgbClr val="a6d5c5"/>
            </a:solidFill>
            <a:round/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 flipV="1">
            <a:off x="3235320" y="1857960"/>
            <a:ext cx="2882880" cy="1919520"/>
          </a:xfrm>
          <a:prstGeom prst="bentConnector3">
            <a:avLst>
              <a:gd name="adj1" fmla="val 71048"/>
            </a:avLst>
          </a:prstGeom>
          <a:noFill/>
          <a:ln w="19080">
            <a:solidFill>
              <a:srgbClr val="a6d5c5"/>
            </a:solidFill>
            <a:round/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6572520" y="1652760"/>
            <a:ext cx="107280" cy="107280"/>
          </a:xfrm>
          <a:prstGeom prst="ellipse">
            <a:avLst/>
          </a:prstGeom>
          <a:noFill/>
          <a:ln w="19080">
            <a:solidFill>
              <a:srgbClr val="a6d5c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3127320" y="3725280"/>
            <a:ext cx="107280" cy="107280"/>
          </a:xfrm>
          <a:prstGeom prst="ellipse">
            <a:avLst/>
          </a:prstGeom>
          <a:noFill/>
          <a:ln w="19080">
            <a:solidFill>
              <a:srgbClr val="a6d5c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5"/>
          <p:cNvSpPr/>
          <p:nvPr/>
        </p:nvSpPr>
        <p:spPr>
          <a:xfrm>
            <a:off x="6572520" y="5205600"/>
            <a:ext cx="107280" cy="107280"/>
          </a:xfrm>
          <a:prstGeom prst="ellipse">
            <a:avLst/>
          </a:prstGeom>
          <a:noFill/>
          <a:ln w="19080">
            <a:solidFill>
              <a:srgbClr val="a6d5c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6"/>
          <p:cNvSpPr/>
          <p:nvPr/>
        </p:nvSpPr>
        <p:spPr>
          <a:xfrm rot="10800000">
            <a:off x="3818160" y="4642920"/>
            <a:ext cx="2754360" cy="615960"/>
          </a:xfrm>
          <a:prstGeom prst="bentConnector3">
            <a:avLst>
              <a:gd name="adj1" fmla="val 47880"/>
            </a:avLst>
          </a:prstGeom>
          <a:noFill/>
          <a:ln w="19080">
            <a:solidFill>
              <a:srgbClr val="a6d5c5"/>
            </a:solidFill>
            <a:round/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7"/>
          <p:cNvSpPr/>
          <p:nvPr/>
        </p:nvSpPr>
        <p:spPr>
          <a:xfrm flipV="1">
            <a:off x="3230280" y="5617440"/>
            <a:ext cx="3027960" cy="584640"/>
          </a:xfrm>
          <a:prstGeom prst="bentConnector3">
            <a:avLst>
              <a:gd name="adj1" fmla="val 67002"/>
            </a:avLst>
          </a:prstGeom>
          <a:noFill/>
          <a:ln w="19080">
            <a:solidFill>
              <a:srgbClr val="a6d5c5"/>
            </a:solidFill>
            <a:round/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8"/>
          <p:cNvSpPr/>
          <p:nvPr/>
        </p:nvSpPr>
        <p:spPr>
          <a:xfrm>
            <a:off x="3122280" y="6150240"/>
            <a:ext cx="107280" cy="107280"/>
          </a:xfrm>
          <a:prstGeom prst="ellipse">
            <a:avLst/>
          </a:prstGeom>
          <a:noFill/>
          <a:ln w="19080">
            <a:solidFill>
              <a:srgbClr val="a6d5c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9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Tahoma"/>
              </a:rPr>
              <a:t>Newmark &amp; Newton-Raphson</a:t>
            </a:r>
            <a:br/>
            <a:r>
              <a:rPr b="1" lang="en-GB" sz="2400" spc="-1" strike="noStrike">
                <a:solidFill>
                  <a:srgbClr val="000000"/>
                </a:solidFill>
                <a:latin typeface="Tahoma"/>
              </a:rPr>
              <a:t>with sensitivity analysis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Uncertainty on Tyrolean weir cleaning mechanism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28560" y="1825560"/>
            <a:ext cx="386640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Uncertain parameters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648320" y="1825560"/>
            <a:ext cx="386640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Uncertain system responces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202" name="Picture 4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628560" y="2450880"/>
            <a:ext cx="3654720" cy="112788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1405440" y="2612520"/>
            <a:ext cx="89280" cy="89280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3915000" y="2799000"/>
            <a:ext cx="89280" cy="89280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Picture 7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628560" y="3935520"/>
            <a:ext cx="3654720" cy="993600"/>
          </a:xfrm>
          <a:prstGeom prst="rect">
            <a:avLst/>
          </a:prstGeom>
          <a:ln>
            <a:noFill/>
          </a:ln>
        </p:spPr>
      </p:pic>
      <p:pic>
        <p:nvPicPr>
          <p:cNvPr id="206" name="Picture 8" descr="A screenshot of a cell phone&#10;&#10;Description automatically generated"/>
          <p:cNvPicPr/>
          <p:nvPr/>
        </p:nvPicPr>
        <p:blipFill>
          <a:blip r:embed="rId3"/>
          <a:stretch/>
        </p:blipFill>
        <p:spPr>
          <a:xfrm>
            <a:off x="628560" y="5277600"/>
            <a:ext cx="3654720" cy="906480"/>
          </a:xfrm>
          <a:prstGeom prst="rect">
            <a:avLst/>
          </a:prstGeom>
          <a:ln>
            <a:noFill/>
          </a:ln>
        </p:spPr>
      </p:pic>
      <p:sp>
        <p:nvSpPr>
          <p:cNvPr id="207" name="CustomShape 6"/>
          <p:cNvSpPr/>
          <p:nvPr/>
        </p:nvSpPr>
        <p:spPr>
          <a:xfrm>
            <a:off x="2700720" y="5443560"/>
            <a:ext cx="89280" cy="89280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7"/>
          <p:cNvSpPr/>
          <p:nvPr/>
        </p:nvSpPr>
        <p:spPr>
          <a:xfrm>
            <a:off x="2725560" y="4093560"/>
            <a:ext cx="89280" cy="89280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Picture 11" descr="A close up of a piece of paper&#10;&#10;Description automatically generated"/>
          <p:cNvPicPr/>
          <p:nvPr/>
        </p:nvPicPr>
        <p:blipFill>
          <a:blip r:embed="rId4"/>
          <a:stretch/>
        </p:blipFill>
        <p:spPr>
          <a:xfrm>
            <a:off x="4860000" y="2750760"/>
            <a:ext cx="3654720" cy="1325520"/>
          </a:xfrm>
          <a:prstGeom prst="rect">
            <a:avLst/>
          </a:prstGeom>
          <a:ln>
            <a:noFill/>
          </a:ln>
        </p:spPr>
      </p:pic>
      <p:sp>
        <p:nvSpPr>
          <p:cNvPr id="210" name="CustomShape 8"/>
          <p:cNvSpPr/>
          <p:nvPr/>
        </p:nvSpPr>
        <p:spPr>
          <a:xfrm>
            <a:off x="5554080" y="3057840"/>
            <a:ext cx="5835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d62728"/>
                </a:solidFill>
                <a:latin typeface="Tahoma"/>
                <a:ea typeface="Tahoma"/>
              </a:rPr>
              <a:t>23042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5800680" y="3259080"/>
            <a:ext cx="89280" cy="89280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7510680" y="2701080"/>
            <a:ext cx="5835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d62728"/>
                </a:solidFill>
                <a:latin typeface="Tahoma"/>
                <a:ea typeface="Tahoma"/>
              </a:rPr>
              <a:t>34387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7757280" y="2902320"/>
            <a:ext cx="89280" cy="89280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2"/>
          <p:cNvSpPr/>
          <p:nvPr/>
        </p:nvSpPr>
        <p:spPr>
          <a:xfrm>
            <a:off x="7488720" y="3125520"/>
            <a:ext cx="5835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d62728"/>
                </a:solidFill>
                <a:latin typeface="Tahoma"/>
                <a:ea typeface="Tahoma"/>
              </a:rPr>
              <a:t>34259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7735680" y="3080520"/>
            <a:ext cx="89280" cy="89280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6" name="Picture 18" descr="A screenshot of a social media post&#10;&#10;Description automatically generated"/>
          <p:cNvPicPr/>
          <p:nvPr/>
        </p:nvPicPr>
        <p:blipFill>
          <a:blip r:embed="rId5"/>
          <a:stretch/>
        </p:blipFill>
        <p:spPr>
          <a:xfrm>
            <a:off x="4860000" y="4823640"/>
            <a:ext cx="3654720" cy="837000"/>
          </a:xfrm>
          <a:prstGeom prst="rect">
            <a:avLst/>
          </a:prstGeom>
          <a:ln>
            <a:noFill/>
          </a:ln>
        </p:spPr>
      </p:pic>
      <p:sp>
        <p:nvSpPr>
          <p:cNvPr id="217" name="CustomShape 14"/>
          <p:cNvSpPr/>
          <p:nvPr/>
        </p:nvSpPr>
        <p:spPr>
          <a:xfrm>
            <a:off x="6695640" y="4784400"/>
            <a:ext cx="4615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d62728"/>
                </a:solidFill>
                <a:latin typeface="Tahoma"/>
                <a:ea typeface="Tahoma"/>
              </a:rPr>
              <a:t>7.62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18" name="CustomShape 15"/>
          <p:cNvSpPr/>
          <p:nvPr/>
        </p:nvSpPr>
        <p:spPr>
          <a:xfrm>
            <a:off x="6881400" y="4985640"/>
            <a:ext cx="89280" cy="89280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Publications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28560" y="1825560"/>
            <a:ext cx="788616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IFToMM D-A-CH conference 2020 in Lienz</a:t>
            </a:r>
            <a:endParaRPr b="0" lang="de-D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Presentation on February 28, 2020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IFIT 2020</a:t>
            </a:r>
            <a:endParaRPr b="0" lang="de-D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Paper submitted on March 9, 2020</a:t>
            </a:r>
            <a:endParaRPr b="0" lang="de-DE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Review deadline: April 22, 2020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944000" y="1592640"/>
            <a:ext cx="525528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ahoma"/>
              </a:rPr>
              <a:t>Optimization of rigid multibody systems in 2D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944000" y="3933000"/>
            <a:ext cx="525528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Optimization of flexible multibody systems in 3D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 flipH="1">
            <a:off x="4570560" y="2916000"/>
            <a:ext cx="360" cy="101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/>
            </a:solidFill>
            <a:round/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rafik 21" descr=""/>
          <p:cNvPicPr/>
          <p:nvPr/>
        </p:nvPicPr>
        <p:blipFill>
          <a:blip r:embed="rId1"/>
          <a:stretch/>
        </p:blipFill>
        <p:spPr>
          <a:xfrm>
            <a:off x="2135880" y="5119920"/>
            <a:ext cx="1289160" cy="837720"/>
          </a:xfrm>
          <a:prstGeom prst="rect">
            <a:avLst/>
          </a:prstGeom>
          <a:ln>
            <a:noFill/>
          </a:ln>
        </p:spPr>
      </p:pic>
      <p:pic>
        <p:nvPicPr>
          <p:cNvPr id="225" name="Grafik 11" descr=""/>
          <p:cNvPicPr/>
          <p:nvPr/>
        </p:nvPicPr>
        <p:blipFill>
          <a:blip r:embed="rId2"/>
          <a:stretch/>
        </p:blipFill>
        <p:spPr>
          <a:xfrm>
            <a:off x="3599280" y="4345560"/>
            <a:ext cx="1289160" cy="83772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628560" y="836640"/>
            <a:ext cx="7886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</a:rPr>
              <a:t>Rigid multibody dynamics: 2D =&gt; 3D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28560" y="1825560"/>
            <a:ext cx="788616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Spacial coordinates</a:t>
            </a:r>
            <a:endParaRPr b="0" lang="de-D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Euler angles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More complex dynamics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de-DE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Derivations of constraint equations in 3D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228" name="Grafik 3" descr=""/>
          <p:cNvPicPr/>
          <p:nvPr/>
        </p:nvPicPr>
        <p:blipFill>
          <a:blip r:embed="rId3"/>
          <a:stretch/>
        </p:blipFill>
        <p:spPr>
          <a:xfrm>
            <a:off x="6173280" y="1556640"/>
            <a:ext cx="2358360" cy="2217600"/>
          </a:xfrm>
          <a:prstGeom prst="rect">
            <a:avLst/>
          </a:prstGeom>
          <a:ln>
            <a:noFill/>
          </a:ln>
        </p:spPr>
      </p:pic>
      <p:pic>
        <p:nvPicPr>
          <p:cNvPr id="229" name="Grafik 4" descr=""/>
          <p:cNvPicPr/>
          <p:nvPr/>
        </p:nvPicPr>
        <p:blipFill>
          <a:blip r:embed="rId4"/>
          <a:stretch/>
        </p:blipFill>
        <p:spPr>
          <a:xfrm>
            <a:off x="1043640" y="3091320"/>
            <a:ext cx="4758120" cy="840960"/>
          </a:xfrm>
          <a:prstGeom prst="rect">
            <a:avLst/>
          </a:prstGeom>
          <a:ln>
            <a:noFill/>
          </a:ln>
        </p:spPr>
      </p:pic>
      <p:pic>
        <p:nvPicPr>
          <p:cNvPr id="230" name="Grafik 5" descr=""/>
          <p:cNvPicPr/>
          <p:nvPr/>
        </p:nvPicPr>
        <p:blipFill>
          <a:blip r:embed="rId5"/>
          <a:stretch/>
        </p:blipFill>
        <p:spPr>
          <a:xfrm>
            <a:off x="1033920" y="4574160"/>
            <a:ext cx="1291680" cy="437400"/>
          </a:xfrm>
          <a:prstGeom prst="rect">
            <a:avLst/>
          </a:prstGeom>
          <a:ln>
            <a:noFill/>
          </a:ln>
        </p:spPr>
      </p:pic>
      <p:pic>
        <p:nvPicPr>
          <p:cNvPr id="231" name="Grafik 9" descr="Ein Bild, das Spiel, Zeichnung, Spiegel enthält.&#10;&#10;Automatisch generierte Beschreibung"/>
          <p:cNvPicPr/>
          <p:nvPr/>
        </p:nvPicPr>
        <p:blipFill>
          <a:blip r:embed="rId6"/>
          <a:stretch/>
        </p:blipFill>
        <p:spPr>
          <a:xfrm>
            <a:off x="7022520" y="5013000"/>
            <a:ext cx="1437120" cy="932040"/>
          </a:xfrm>
          <a:prstGeom prst="rect">
            <a:avLst/>
          </a:prstGeom>
          <a:ln>
            <a:noFill/>
          </a:ln>
        </p:spPr>
      </p:pic>
      <p:pic>
        <p:nvPicPr>
          <p:cNvPr id="232" name="Grafik 17" descr=""/>
          <p:cNvPicPr/>
          <p:nvPr/>
        </p:nvPicPr>
        <p:blipFill>
          <a:blip r:embed="rId7"/>
          <a:stretch/>
        </p:blipFill>
        <p:spPr>
          <a:xfrm>
            <a:off x="4732920" y="5231520"/>
            <a:ext cx="1289160" cy="837720"/>
          </a:xfrm>
          <a:prstGeom prst="rect">
            <a:avLst/>
          </a:prstGeom>
          <a:ln>
            <a:noFill/>
          </a:ln>
        </p:spPr>
      </p:pic>
      <p:pic>
        <p:nvPicPr>
          <p:cNvPr id="233" name="Grafik 19" descr=""/>
          <p:cNvPicPr/>
          <p:nvPr/>
        </p:nvPicPr>
        <p:blipFill>
          <a:blip r:embed="rId8"/>
          <a:stretch/>
        </p:blipFill>
        <p:spPr>
          <a:xfrm>
            <a:off x="5987160" y="4250880"/>
            <a:ext cx="1289160" cy="837720"/>
          </a:xfrm>
          <a:prstGeom prst="rect">
            <a:avLst/>
          </a:prstGeom>
          <a:ln>
            <a:noFill/>
          </a:ln>
        </p:spPr>
      </p:pic>
      <p:sp>
        <p:nvSpPr>
          <p:cNvPr id="234" name="CustomShape 3"/>
          <p:cNvSpPr/>
          <p:nvPr/>
        </p:nvSpPr>
        <p:spPr>
          <a:xfrm>
            <a:off x="1914120" y="5941440"/>
            <a:ext cx="1818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be4"/>
                </a:solidFill>
                <a:latin typeface="Tahoma"/>
                <a:ea typeface="Tahoma"/>
              </a:rPr>
              <a:t>Spherical joint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4412520" y="5940000"/>
            <a:ext cx="175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Revolute joint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3238560" y="5076000"/>
            <a:ext cx="195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Cylindrical joint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6849720" y="5937120"/>
            <a:ext cx="182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Universal joint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5676840" y="5004000"/>
            <a:ext cx="1808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96b01"/>
                </a:solidFill>
                <a:latin typeface="Tahoma"/>
                <a:ea typeface="Tahoma"/>
              </a:rPr>
              <a:t>Prismatic joint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2d050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2d050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2d050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140207 Simple Presentation</Template>
  <TotalTime>2</TotalTime>
  <Application>LibreOffice/6.4.6.2$Linux_X86_64 LibreOffice_project/40$Build-2</Application>
  <Words>386</Words>
  <Paragraphs>112</Paragraphs>
  <Company>Scientific Network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2014-02-07T11:49:24Z</dcterms:created>
  <dc:creator>psanta</dc:creator>
  <dc:description/>
  <dc:language>de-DE</dc:language>
  <cp:lastModifiedBy/>
  <cp:lastPrinted>2020-04-08T14:09:34Z</cp:lastPrinted>
  <dcterms:modified xsi:type="dcterms:W3CDTF">2020-11-02T09:33:01Z</dcterms:modified>
  <cp:revision>319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Scientific Network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