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5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E0CD9D-25F7-49FF-A77B-FEDF2B970EDC}" type="datetimeFigureOut">
              <a:rPr lang="he-IL" smtClean="0"/>
              <a:pPr/>
              <a:t>ו'.אב.תשפ"א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D576CE-518B-4253-A8E6-062B8D4AB16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err="1"/>
              <a:t>Mawegwegwgster</a:t>
            </a:r>
            <a:r>
              <a:rPr lang="en-US" dirty="0"/>
              <a:t> subtitle style</a:t>
            </a:r>
          </a:p>
          <a:p>
            <a:r>
              <a:rPr lang="en-US" dirty="0" err="1"/>
              <a:t>er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lescvel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/>
              <a:t>Introduction to TypeScript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GB" dirty="0"/>
              <a:t>TypeScript Overview </a:t>
            </a:r>
          </a:p>
          <a:p>
            <a:pPr lvl="0"/>
            <a:r>
              <a:rPr lang="en-GB" dirty="0"/>
              <a:t>	general idea, relation to JavaScript and a little bit of history</a:t>
            </a:r>
          </a:p>
          <a:p>
            <a:pPr lvl="0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Israel Zablianov ©  2018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80119"/>
          </a:xfrm>
        </p:spPr>
        <p:txBody>
          <a:bodyPr>
            <a:noAutofit/>
          </a:bodyPr>
          <a:lstStyle/>
          <a:p>
            <a:r>
              <a:rPr lang="en-GB" sz="5400" dirty="0"/>
              <a:t>Introduction to TypeScript</a:t>
            </a:r>
            <a:br>
              <a:rPr lang="en-US" sz="5400" dirty="0"/>
            </a:br>
            <a:endParaRPr lang="he-I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208912" cy="5328592"/>
          </a:xfrm>
        </p:spPr>
        <p:txBody>
          <a:bodyPr>
            <a:normAutofit fontScale="92500" lnSpcReduction="10000"/>
          </a:bodyPr>
          <a:lstStyle/>
          <a:p>
            <a:pPr marL="0" lvl="1" algn="l" rtl="0"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 </a:t>
            </a:r>
            <a:r>
              <a:rPr lang="en-GB" sz="3200" dirty="0">
                <a:solidFill>
                  <a:schemeClr val="tx1"/>
                </a:solidFill>
              </a:rPr>
              <a:t>TypeScript Overview</a:t>
            </a:r>
          </a:p>
          <a:p>
            <a:pPr marL="0" lvl="1" algn="l" rtl="0">
              <a:spcBef>
                <a:spcPts val="576"/>
              </a:spcBef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General idea, relation to JavaScript, history.</a:t>
            </a:r>
            <a:endParaRPr lang="en-GB" sz="3200" dirty="0">
              <a:solidFill>
                <a:schemeClr val="tx1"/>
              </a:solidFill>
            </a:endParaRP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 Types</a:t>
            </a:r>
          </a:p>
          <a:p>
            <a:pPr algn="l">
              <a:buNone/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Basic types.</a:t>
            </a: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 Interfaces And Classes</a:t>
            </a:r>
          </a:p>
          <a:p>
            <a:pPr lvl="2" algn="l" rtl="0"/>
            <a:r>
              <a:rPr lang="en-GB" dirty="0">
                <a:solidFill>
                  <a:schemeClr val="tx1"/>
                </a:solidFill>
              </a:rPr>
              <a:t>Understanding Interfaces and classes, defining new interfaces and classes.</a:t>
            </a:r>
          </a:p>
          <a:p>
            <a:pPr lvl="2" algn="l" rtl="0"/>
            <a:r>
              <a:rPr lang="en-GB" dirty="0">
                <a:solidFill>
                  <a:schemeClr val="tx1"/>
                </a:solidFill>
              </a:rPr>
              <a:t>inheritance and implementation.</a:t>
            </a:r>
            <a:endParaRPr lang="en-GB" sz="3200" dirty="0">
              <a:solidFill>
                <a:schemeClr val="tx1"/>
              </a:solidFill>
            </a:endParaRP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Functions</a:t>
            </a:r>
          </a:p>
          <a:p>
            <a:pPr lvl="1" algn="l" rtl="0"/>
            <a:r>
              <a:rPr lang="en-GB" sz="36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Functions, arrow functions and accessors.</a:t>
            </a:r>
            <a:r>
              <a:rPr lang="en-GB" sz="36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GB" sz="3200" dirty="0">
                <a:solidFill>
                  <a:schemeClr val="tx1"/>
                </a:solidFill>
              </a:rPr>
              <a:t>  Generics And Generics Constraints</a:t>
            </a:r>
          </a:p>
          <a:p>
            <a:pPr algn="l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Israel </a:t>
            </a:r>
            <a:r>
              <a:rPr lang="en-US" dirty="0">
                <a:latin typeface="Corbel"/>
              </a:rPr>
              <a:t>Zablianov ©</a:t>
            </a:r>
            <a:r>
              <a:rPr lang="en-US" dirty="0"/>
              <a:t>  2018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/>
              <a:t> Animal { </a:t>
            </a:r>
          </a:p>
          <a:p>
            <a:pPr>
              <a:buNone/>
            </a:pPr>
            <a:r>
              <a:rPr lang="en-US" dirty="0"/>
              <a:t>	color: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name: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owner: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height: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isDomestic</a:t>
            </a:r>
            <a:r>
              <a:rPr lang="en-US" dirty="0"/>
              <a:t>: </a:t>
            </a:r>
            <a:r>
              <a:rPr lang="en-US" dirty="0" err="1">
                <a:solidFill>
                  <a:srgbClr val="00B050"/>
                </a:solidFill>
              </a:rPr>
              <a:t>boolean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 </a:t>
            </a:r>
            <a:br>
              <a:rPr lang="en-US" dirty="0"/>
            </a:b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Optional Properties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/>
              <a:t>Not all properties of an interface may be required. Some exist under certain conditions or may not be there at all.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/>
              <a:t> Animal { </a:t>
            </a:r>
          </a:p>
          <a:p>
            <a:pPr>
              <a:buNone/>
            </a:pPr>
            <a:r>
              <a:rPr lang="en-US" dirty="0"/>
              <a:t>	color: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name: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owner?: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height?: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isDomestic</a:t>
            </a:r>
            <a:r>
              <a:rPr lang="en-US" dirty="0"/>
              <a:t>?: </a:t>
            </a:r>
            <a:r>
              <a:rPr lang="en-US" dirty="0" err="1">
                <a:solidFill>
                  <a:srgbClr val="00B050"/>
                </a:solidFill>
              </a:rPr>
              <a:t>boolean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Classes are the main building blocks of OOP.</a:t>
            </a:r>
          </a:p>
          <a:p>
            <a:r>
              <a:rPr lang="en-US" sz="2800" dirty="0"/>
              <a:t>Starting with </a:t>
            </a:r>
            <a:r>
              <a:rPr lang="en-US" sz="2800" dirty="0" err="1"/>
              <a:t>ECMAScript</a:t>
            </a:r>
            <a:r>
              <a:rPr lang="en-US" sz="2800" dirty="0"/>
              <a:t> 2015, also known as </a:t>
            </a:r>
            <a:r>
              <a:rPr lang="en-US" sz="2800" dirty="0" err="1"/>
              <a:t>ECMAScript</a:t>
            </a:r>
            <a:r>
              <a:rPr lang="en-US" sz="2800" dirty="0"/>
              <a:t> 6, JavaScript also supports object-oriented class-based approach. In TypeScript, developers can use these techniques, and compile them down to JavaScript that works across all major browsers and platforms. </a:t>
            </a:r>
          </a:p>
          <a:p>
            <a:r>
              <a:rPr lang="en-US" sz="2800" dirty="0"/>
              <a:t>Classes can derive from other classes, implement interfaces, and have access modifiers.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Dog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Animal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en-US" dirty="0"/>
              <a:t> color: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en-US" dirty="0"/>
              <a:t> name: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/>
              <a:t>(color: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/>
              <a:t>, name: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err="1"/>
              <a:t>.color</a:t>
            </a:r>
            <a:r>
              <a:rPr lang="en-US" dirty="0"/>
              <a:t> = color;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err="1"/>
              <a:t>.name</a:t>
            </a:r>
            <a:r>
              <a:rPr lang="en-US" dirty="0"/>
              <a:t> = name;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endParaRPr lang="he-IL" dirty="0"/>
          </a:p>
          <a:p>
            <a:pPr>
              <a:buNone/>
            </a:pPr>
            <a:r>
              <a:rPr lang="he-IL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bark():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alert</a:t>
            </a:r>
            <a:r>
              <a:rPr lang="en-US" dirty="0"/>
              <a:t>(“woof!”);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3076" name="Picture 4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402388" cy="512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TypeScript, we can use common object-oriented patterns. One of the most fundamental patterns in class-based programming is being able to extend existing classes to create new ones using inheritance.</a:t>
            </a:r>
          </a:p>
          <a:p>
            <a:r>
              <a:rPr lang="en-US" sz="2800" dirty="0"/>
              <a:t>Class inheritance is done via the extends keyword.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4098" name="Picture 2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5191125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Just as in JavaScript, TypeScript functions can be</a:t>
            </a:r>
          </a:p>
          <a:p>
            <a:pPr>
              <a:buNone/>
            </a:pPr>
            <a:r>
              <a:rPr lang="en-US" sz="2800" dirty="0"/>
              <a:t>created both as a named function or as an anonymous</a:t>
            </a:r>
          </a:p>
          <a:p>
            <a:pPr>
              <a:buNone/>
            </a:pPr>
            <a:r>
              <a:rPr lang="en-US" sz="2800" dirty="0"/>
              <a:t>function.</a:t>
            </a: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6850062" cy="199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several ways to define a function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6146" name="Picture 2" descr="C:\Users\israel\Desktop\sum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188705"/>
            <a:ext cx="8345487" cy="1371600"/>
          </a:xfrm>
          <a:prstGeom prst="rect">
            <a:avLst/>
          </a:prstGeom>
          <a:noFill/>
        </p:spPr>
      </p:pic>
      <p:pic>
        <p:nvPicPr>
          <p:cNvPr id="6147" name="Picture 3" descr="C:\Users\israel\Desktop\su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5"/>
            <a:ext cx="6630987" cy="1037531"/>
          </a:xfrm>
          <a:prstGeom prst="rect">
            <a:avLst/>
          </a:prstGeom>
          <a:noFill/>
        </p:spPr>
      </p:pic>
      <p:pic>
        <p:nvPicPr>
          <p:cNvPr id="6149" name="Picture 5" descr="C:\Users\israel\Desktop\sum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356992"/>
            <a:ext cx="8174037" cy="62865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DAB14-C390-CE44-8E38-C59ED937C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763368"/>
            <a:ext cx="4440088" cy="4406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TypeScript, every parameter is assumed to be required by the function.</a:t>
            </a:r>
          </a:p>
          <a:p>
            <a:pPr marL="0" indent="0">
              <a:buNone/>
            </a:pPr>
            <a:r>
              <a:rPr lang="en-US" sz="2000" dirty="0"/>
              <a:t>This doesn’t mean that it can’t be given null or undefined.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compiler also assumes that these parameters are the only parameters that will be passed to the function.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short, the number of arguments given to a function must match the number of parameters the function expects.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7170" name="Picture 2" descr="C:\Users\israel\Desktop\err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7212013" cy="139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 </a:t>
            </a:r>
            <a:r>
              <a:rPr lang="en-GB" dirty="0"/>
              <a:t>TypeScript 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is a superset of JavaScript </a:t>
            </a:r>
            <a:r>
              <a:rPr lang="en-US" dirty="0"/>
              <a:t>that compiles to clean JavaScript output.</a:t>
            </a:r>
          </a:p>
          <a:p>
            <a:r>
              <a:rPr lang="en-US" dirty="0"/>
              <a:t>JavaScript program is also a valid TypeScript program.</a:t>
            </a:r>
          </a:p>
          <a:p>
            <a:r>
              <a:rPr lang="en-US" dirty="0"/>
              <a:t>TypeScript provides static typing through type annotations to enable type checking at compile time.</a:t>
            </a:r>
          </a:p>
          <a:p>
            <a:r>
              <a:rPr lang="en-US" dirty="0"/>
              <a:t>TypeScript was first made public in October 2012 (at version 0.8), after two years of internal development at Microsoft.</a:t>
            </a:r>
          </a:p>
          <a:p>
            <a:r>
              <a:rPr lang="en-US" dirty="0"/>
              <a:t>TypeScript adds optional types to JavaScript that support tools for large-scale JavaScript applications for any browser, for any host, on any OS.</a:t>
            </a:r>
            <a:endParaRPr lang="en-GB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JavaScript, every parameter is optional, and users may leave them off as</a:t>
            </a:r>
          </a:p>
          <a:p>
            <a:pPr marL="0" indent="0">
              <a:buNone/>
            </a:pPr>
            <a:r>
              <a:rPr lang="en-US" sz="2000" dirty="0"/>
              <a:t>they see fit. </a:t>
            </a:r>
          </a:p>
          <a:p>
            <a:pPr marL="0" indent="0">
              <a:buNone/>
            </a:pPr>
            <a:r>
              <a:rPr lang="en-US" sz="2000" dirty="0"/>
              <a:t>When they do, their value is undefined. </a:t>
            </a:r>
          </a:p>
          <a:p>
            <a:pPr marL="0" indent="0">
              <a:buNone/>
            </a:pPr>
            <a:r>
              <a:rPr lang="en-US" sz="2000" dirty="0"/>
              <a:t>We can get this functionality in TypeScript by adding a ? to the end of</a:t>
            </a:r>
          </a:p>
          <a:p>
            <a:pPr marL="0" indent="0">
              <a:buNone/>
            </a:pPr>
            <a:r>
              <a:rPr lang="en-US" sz="2000" dirty="0"/>
              <a:t>parameters we want to be optional. </a:t>
            </a:r>
          </a:p>
          <a:p>
            <a:pPr>
              <a:buNone/>
            </a:pPr>
            <a:r>
              <a:rPr lang="en-US" sz="2000" dirty="0"/>
              <a:t>For example, let’s say we want the last name parameter from</a:t>
            </a:r>
          </a:p>
          <a:p>
            <a:pPr>
              <a:buNone/>
            </a:pPr>
            <a:r>
              <a:rPr lang="en-US" sz="2000" dirty="0"/>
              <a:t>above to be optional: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8194" name="Picture 2" descr="C:\Users\israel\Desktop\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21088"/>
            <a:ext cx="6783388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TypeScript, we can also set a value that a parameter will be assigned if the user does not provide one, or if the user passes undefined in its place.</a:t>
            </a: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en-US" sz="2000" dirty="0"/>
              <a:t>These are called default-initialized parameters. 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Let’s take the previous example and default the last name to "Smith".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9219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379" y="4149080"/>
            <a:ext cx="8240712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major part of software engineering is building components that not only have well-defined and consistent APIs but are also reusable. </a:t>
            </a:r>
          </a:p>
          <a:p>
            <a:r>
              <a:rPr lang="en-US" sz="2000" dirty="0"/>
              <a:t>Generics is the capability to create components that can work with a variety of types.</a:t>
            </a:r>
          </a:p>
          <a:p>
            <a:r>
              <a:rPr lang="en-US" sz="2000" dirty="0"/>
              <a:t>TypeScript’s generics does not </a:t>
            </a:r>
            <a:r>
              <a:rPr lang="en-US" sz="2000" dirty="0" err="1"/>
              <a:t>transpile</a:t>
            </a:r>
            <a:r>
              <a:rPr lang="he-IL" sz="2000" dirty="0"/>
              <a:t> </a:t>
            </a:r>
            <a:r>
              <a:rPr lang="en-US" sz="2000" dirty="0"/>
              <a:t>(compile) to anything special than a regular object.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0242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5495925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Sometimes you want to write a generic function or class that works on a set of types where you have some knowledge about what capabilities that set of types will have.</a:t>
            </a:r>
          </a:p>
          <a:p>
            <a:r>
              <a:rPr lang="en-US" sz="1600" dirty="0"/>
              <a:t>The generic type can have constraints which will allow only specific types to be used as the types.</a:t>
            </a:r>
          </a:p>
          <a:p>
            <a:endParaRPr lang="en-US" sz="2000" dirty="0"/>
          </a:p>
          <a:p>
            <a:pPr>
              <a:buNone/>
            </a:pP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1267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602538" cy="3600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2290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83538" cy="5629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has a type system.</a:t>
            </a:r>
          </a:p>
          <a:p>
            <a:r>
              <a:rPr lang="en-GB"/>
              <a:t>TypeScript provides </a:t>
            </a:r>
            <a:r>
              <a:rPr lang="en-GB" b="1" dirty="0"/>
              <a:t>static typing</a:t>
            </a:r>
            <a:r>
              <a:rPr lang="en-GB" dirty="0"/>
              <a:t>, meaning it only effects on compile time.</a:t>
            </a:r>
          </a:p>
          <a:p>
            <a:r>
              <a:rPr lang="en-GB" dirty="0"/>
              <a:t>Examples: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1026" name="Picture 2" descr="C:\Users\israel\Desktop\types-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492442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  <p:pic>
        <p:nvPicPr>
          <p:cNvPr id="2050" name="Picture 2" descr="C:\Users\israel\Desktop\Type-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328592" cy="2088232"/>
          </a:xfrm>
          <a:prstGeom prst="rect">
            <a:avLst/>
          </a:prstGeom>
          <a:noFill/>
        </p:spPr>
      </p:pic>
      <p:pic>
        <p:nvPicPr>
          <p:cNvPr id="2051" name="Picture 3" descr="C:\Users\israel\OneDrive\תמונות\צילומי מסך\2018-11-10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3573016"/>
            <a:ext cx="5328592" cy="2552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basic types are</a:t>
            </a:r>
          </a:p>
          <a:p>
            <a:pPr lvl="1" algn="l" rtl="0"/>
            <a:r>
              <a:rPr lang="en-US" dirty="0" err="1"/>
              <a:t>boolean</a:t>
            </a:r>
            <a:endParaRPr lang="en-US" dirty="0"/>
          </a:p>
          <a:p>
            <a:pPr lvl="1" algn="l" rtl="0"/>
            <a:r>
              <a:rPr lang="en-US" dirty="0"/>
              <a:t>number</a:t>
            </a:r>
          </a:p>
          <a:p>
            <a:pPr lvl="1" algn="l" rtl="0"/>
            <a:r>
              <a:rPr lang="en-US" dirty="0"/>
              <a:t>string</a:t>
            </a:r>
          </a:p>
          <a:p>
            <a:pPr lvl="1" algn="l" rtl="0"/>
            <a:r>
              <a:rPr lang="en-US" dirty="0"/>
              <a:t>any</a:t>
            </a:r>
          </a:p>
          <a:p>
            <a:pPr lvl="1" algn="l" rtl="0"/>
            <a:r>
              <a:rPr lang="en-US" dirty="0"/>
              <a:t>void</a:t>
            </a:r>
          </a:p>
          <a:p>
            <a:pPr lvl="1" algn="l" rtl="0"/>
            <a:r>
              <a:rPr lang="en-US" dirty="0"/>
              <a:t>[]</a:t>
            </a:r>
          </a:p>
          <a:p>
            <a:pPr lvl="1" algn="l" rtl="0"/>
            <a:r>
              <a:rPr lang="en-US" dirty="0"/>
              <a:t>Date</a:t>
            </a:r>
          </a:p>
          <a:p>
            <a:pPr lvl="1" algn="l" rtl="0"/>
            <a:r>
              <a:rPr lang="en-US" dirty="0"/>
              <a:t>object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/>
              <a:t> The most basic </a:t>
            </a:r>
            <a:r>
              <a:rPr lang="en-US" sz="2000" dirty="0" err="1"/>
              <a:t>datatype</a:t>
            </a:r>
            <a:r>
              <a:rPr lang="en-US" sz="2000" dirty="0"/>
              <a:t> is the simple true/false value, which JavaScript and TypeScript call a 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/>
              <a:t> value.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number </a:t>
            </a:r>
          </a:p>
          <a:p>
            <a:pPr>
              <a:buNone/>
            </a:pPr>
            <a:r>
              <a:rPr lang="en-US" sz="2000" dirty="0"/>
              <a:t>	As in JavaScript, all numbers in TypeScript are floating point values. </a:t>
            </a:r>
          </a:p>
          <a:p>
            <a:pPr>
              <a:buNone/>
            </a:pPr>
            <a:r>
              <a:rPr lang="en-US" sz="2000" dirty="0"/>
              <a:t>	These floating point numbers get the type 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  <a:r>
              <a:rPr lang="en-US" sz="2000" dirty="0"/>
              <a:t>. 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pPr>
              <a:buNone/>
            </a:pPr>
            <a:r>
              <a:rPr lang="en-US" sz="2000" dirty="0"/>
              <a:t>	Just like JavaScript, TypeScript also uses double quotes (") or single quotes (') to surround 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 data.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he-IL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[] – Array</a:t>
            </a:r>
          </a:p>
          <a:p>
            <a:pPr>
              <a:buNone/>
            </a:pPr>
            <a:r>
              <a:rPr lang="en-US" sz="2000" dirty="0"/>
              <a:t>	 TypeScript, like JavaScript, allows you to work with arrays of values.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/>
              <a:t> let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list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number</a:t>
            </a:r>
            <a:r>
              <a:rPr lang="en-US" sz="2000" dirty="0"/>
              <a:t>[] = </a:t>
            </a:r>
            <a:r>
              <a:rPr lang="en-US" sz="2000" dirty="0">
                <a:solidFill>
                  <a:srgbClr val="0070C0"/>
                </a:solidFill>
              </a:rPr>
              <a:t>[</a:t>
            </a:r>
            <a:r>
              <a:rPr lang="en-US" sz="2000" dirty="0"/>
              <a:t>1, 2, 3</a:t>
            </a:r>
            <a:r>
              <a:rPr lang="en-US" sz="2000" dirty="0">
                <a:solidFill>
                  <a:srgbClr val="0070C0"/>
                </a:solidFill>
              </a:rPr>
              <a:t>]</a:t>
            </a:r>
            <a:r>
              <a:rPr lang="en-US" sz="2000" dirty="0"/>
              <a:t>;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any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/>
              <a:t>We may need to describe the type of variables that we do not know when we are writing an application. </a:t>
            </a:r>
          </a:p>
          <a:p>
            <a:pPr>
              <a:buNone/>
            </a:pPr>
            <a:r>
              <a:rPr lang="en-US" sz="2000" dirty="0"/>
              <a:t>	These values may come from dynamic content, e.g. from the user or a 3rd party library. </a:t>
            </a:r>
          </a:p>
          <a:p>
            <a:pPr>
              <a:buNone/>
            </a:pPr>
            <a:r>
              <a:rPr lang="en-US" sz="2000" dirty="0"/>
              <a:t>	In these cases, we want to opt-out of type-checking and let the values pass through compile-time checks. </a:t>
            </a:r>
          </a:p>
          <a:p>
            <a:pPr>
              <a:buNone/>
            </a:pPr>
            <a:r>
              <a:rPr lang="en-US" sz="2000" dirty="0"/>
              <a:t>	To do so, we label these with the any type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void</a:t>
            </a:r>
            <a:r>
              <a:rPr lang="en-US" sz="2000" dirty="0"/>
              <a:t> is a little like the opposite of any, the absence of having any type at all. </a:t>
            </a:r>
          </a:p>
          <a:p>
            <a:pPr>
              <a:buNone/>
            </a:pPr>
            <a:r>
              <a:rPr lang="en-US" sz="2000" dirty="0"/>
              <a:t>	You may commonly see this as the return type of functions that do not return a value.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b="1" dirty="0" err="1"/>
              <a:t>warnUser</a:t>
            </a:r>
            <a:r>
              <a:rPr lang="en-US" sz="2000" dirty="0"/>
              <a:t>():  </a:t>
            </a:r>
            <a:r>
              <a:rPr lang="en-US" sz="2000" b="1" dirty="0">
                <a:solidFill>
                  <a:srgbClr val="00B050"/>
                </a:solidFill>
              </a:rPr>
              <a:t>void</a:t>
            </a:r>
            <a:r>
              <a:rPr lang="en-US" sz="2000" dirty="0"/>
              <a:t> { 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B050"/>
                </a:solidFill>
              </a:rPr>
              <a:t>console</a:t>
            </a:r>
            <a:r>
              <a:rPr lang="en-US" sz="2000" dirty="0">
                <a:solidFill>
                  <a:schemeClr val="tx2"/>
                </a:solidFill>
              </a:rPr>
              <a:t>.log</a:t>
            </a:r>
            <a:r>
              <a:rPr lang="en-US" sz="2000" dirty="0"/>
              <a:t>("This is my warning message"); </a:t>
            </a:r>
          </a:p>
          <a:p>
            <a:pPr>
              <a:buNone/>
            </a:pPr>
            <a:r>
              <a:rPr lang="en-US" sz="2000" dirty="0"/>
              <a:t>	}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Interfaces provide a way to define the expected structure of the variable.</a:t>
            </a:r>
          </a:p>
          <a:p>
            <a:r>
              <a:rPr lang="en-US" sz="3200" dirty="0"/>
              <a:t>Unlike static languages, there is no need to explicitly implement the interface – only match the interface structure (</a:t>
            </a:r>
            <a:r>
              <a:rPr lang="en-US" sz="3200" b="1" dirty="0"/>
              <a:t>“duck</a:t>
            </a:r>
            <a:r>
              <a:rPr lang="en-US" sz="3200" dirty="0"/>
              <a:t> typing</a:t>
            </a:r>
            <a:r>
              <a:rPr lang="en-US" sz="3200" b="1" dirty="0"/>
              <a:t>”</a:t>
            </a:r>
            <a:r>
              <a:rPr lang="en-US" sz="3200" dirty="0"/>
              <a:t>).</a:t>
            </a:r>
          </a:p>
          <a:p>
            <a:r>
              <a:rPr lang="en-US" sz="3200" dirty="0"/>
              <a:t> Interfaces have no equivalent in JavaScript.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70653</TotalTime>
  <Words>1191</Words>
  <Application>Microsoft Macintosh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Office Theme</vt:lpstr>
      <vt:lpstr>Introduction to TypeScript </vt:lpstr>
      <vt:lpstr> TypeScript Overview</vt:lpstr>
      <vt:lpstr>Types</vt:lpstr>
      <vt:lpstr>Types</vt:lpstr>
      <vt:lpstr>Types</vt:lpstr>
      <vt:lpstr>Types</vt:lpstr>
      <vt:lpstr>Types</vt:lpstr>
      <vt:lpstr>Types</vt:lpstr>
      <vt:lpstr>Interfaces</vt:lpstr>
      <vt:lpstr>Interfaces</vt:lpstr>
      <vt:lpstr>Interfaces</vt:lpstr>
      <vt:lpstr>Classes</vt:lpstr>
      <vt:lpstr>Classes</vt:lpstr>
      <vt:lpstr>Classes</vt:lpstr>
      <vt:lpstr>Class Inheritance</vt:lpstr>
      <vt:lpstr>Class Inheritance</vt:lpstr>
      <vt:lpstr>Functions</vt:lpstr>
      <vt:lpstr>Function Type</vt:lpstr>
      <vt:lpstr>Functions optional &amp; default parameters</vt:lpstr>
      <vt:lpstr>Functions optional &amp; default parameters</vt:lpstr>
      <vt:lpstr>Functions optional &amp; default parameters</vt:lpstr>
      <vt:lpstr>Generics</vt:lpstr>
      <vt:lpstr>Generic Constraints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israel</dc:creator>
  <cp:lastModifiedBy>Zablianov, Israel</cp:lastModifiedBy>
  <cp:revision>28</cp:revision>
  <dcterms:created xsi:type="dcterms:W3CDTF">2018-09-22T16:01:51Z</dcterms:created>
  <dcterms:modified xsi:type="dcterms:W3CDTF">2021-08-17T16:55:39Z</dcterms:modified>
</cp:coreProperties>
</file>