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4"/>
  </p:notesMasterIdLst>
  <p:sldIdLst>
    <p:sldId id="256" r:id="rId2"/>
    <p:sldId id="258" r:id="rId3"/>
    <p:sldId id="259" r:id="rId4"/>
    <p:sldId id="374" r:id="rId5"/>
    <p:sldId id="261" r:id="rId6"/>
    <p:sldId id="260" r:id="rId7"/>
    <p:sldId id="263" r:id="rId8"/>
    <p:sldId id="266" r:id="rId9"/>
    <p:sldId id="270" r:id="rId10"/>
    <p:sldId id="271" r:id="rId11"/>
    <p:sldId id="308" r:id="rId12"/>
    <p:sldId id="272" r:id="rId13"/>
    <p:sldId id="273" r:id="rId14"/>
    <p:sldId id="275" r:id="rId15"/>
    <p:sldId id="276" r:id="rId16"/>
    <p:sldId id="274" r:id="rId17"/>
    <p:sldId id="277" r:id="rId18"/>
    <p:sldId id="280" r:id="rId19"/>
    <p:sldId id="278" r:id="rId20"/>
    <p:sldId id="279" r:id="rId21"/>
    <p:sldId id="281" r:id="rId22"/>
    <p:sldId id="282" r:id="rId23"/>
    <p:sldId id="371" r:id="rId24"/>
    <p:sldId id="285" r:id="rId25"/>
    <p:sldId id="286" r:id="rId26"/>
    <p:sldId id="287" r:id="rId27"/>
    <p:sldId id="288" r:id="rId28"/>
    <p:sldId id="290" r:id="rId29"/>
    <p:sldId id="289" r:id="rId30"/>
    <p:sldId id="291" r:id="rId31"/>
    <p:sldId id="292" r:id="rId32"/>
    <p:sldId id="293" r:id="rId33"/>
    <p:sldId id="294" r:id="rId34"/>
    <p:sldId id="296" r:id="rId35"/>
    <p:sldId id="297" r:id="rId36"/>
    <p:sldId id="298" r:id="rId37"/>
    <p:sldId id="320" r:id="rId38"/>
    <p:sldId id="299" r:id="rId39"/>
    <p:sldId id="300" r:id="rId40"/>
    <p:sldId id="309" r:id="rId41"/>
    <p:sldId id="372" r:id="rId42"/>
    <p:sldId id="310" r:id="rId43"/>
    <p:sldId id="312" r:id="rId44"/>
    <p:sldId id="313" r:id="rId45"/>
    <p:sldId id="316" r:id="rId46"/>
    <p:sldId id="318" r:id="rId47"/>
    <p:sldId id="317" r:id="rId48"/>
    <p:sldId id="321" r:id="rId49"/>
    <p:sldId id="302" r:id="rId50"/>
    <p:sldId id="306" r:id="rId51"/>
    <p:sldId id="307" r:id="rId52"/>
    <p:sldId id="303" r:id="rId53"/>
    <p:sldId id="304" r:id="rId54"/>
    <p:sldId id="305" r:id="rId55"/>
    <p:sldId id="324" r:id="rId56"/>
    <p:sldId id="329" r:id="rId57"/>
    <p:sldId id="347" r:id="rId58"/>
    <p:sldId id="348" r:id="rId59"/>
    <p:sldId id="350" r:id="rId60"/>
    <p:sldId id="349" r:id="rId61"/>
    <p:sldId id="322" r:id="rId62"/>
    <p:sldId id="325" r:id="rId63"/>
    <p:sldId id="326" r:id="rId64"/>
    <p:sldId id="327" r:id="rId65"/>
    <p:sldId id="332" r:id="rId66"/>
    <p:sldId id="334" r:id="rId67"/>
    <p:sldId id="333" r:id="rId68"/>
    <p:sldId id="369" r:id="rId69"/>
    <p:sldId id="370" r:id="rId70"/>
    <p:sldId id="337" r:id="rId71"/>
    <p:sldId id="338" r:id="rId72"/>
    <p:sldId id="339" r:id="rId73"/>
    <p:sldId id="373" r:id="rId74"/>
    <p:sldId id="340" r:id="rId75"/>
    <p:sldId id="341" r:id="rId76"/>
    <p:sldId id="342" r:id="rId77"/>
    <p:sldId id="343" r:id="rId78"/>
    <p:sldId id="344" r:id="rId79"/>
    <p:sldId id="345" r:id="rId80"/>
    <p:sldId id="352" r:id="rId81"/>
    <p:sldId id="367" r:id="rId82"/>
    <p:sldId id="355" r:id="rId83"/>
    <p:sldId id="356" r:id="rId84"/>
    <p:sldId id="358" r:id="rId85"/>
    <p:sldId id="359" r:id="rId86"/>
    <p:sldId id="360" r:id="rId87"/>
    <p:sldId id="361" r:id="rId88"/>
    <p:sldId id="362" r:id="rId89"/>
    <p:sldId id="363" r:id="rId90"/>
    <p:sldId id="364" r:id="rId91"/>
    <p:sldId id="368" r:id="rId92"/>
    <p:sldId id="366"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5"/>
    <p:restoredTop sz="80657"/>
  </p:normalViewPr>
  <p:slideViewPr>
    <p:cSldViewPr snapToGrid="0" snapToObjects="1">
      <p:cViewPr varScale="1">
        <p:scale>
          <a:sx n="74" d="100"/>
          <a:sy n="74"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notesMaster" Target="notesMasters/notesMaster1.xml"/><Relationship Id="rId95" Type="http://schemas.openxmlformats.org/officeDocument/2006/relationships/presProps" Target="presProps.xml"/><Relationship Id="rId96" Type="http://schemas.openxmlformats.org/officeDocument/2006/relationships/viewProps" Target="viewProps.xml"/><Relationship Id="rId97" Type="http://schemas.openxmlformats.org/officeDocument/2006/relationships/theme" Target="theme/theme1.xml"/><Relationship Id="rId9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067F85-98AF-BD43-84AF-F0C61D36D4AD}" type="datetimeFigureOut">
              <a:rPr lang="en-US" smtClean="0"/>
              <a:t>9/17/15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C24EC-6AAE-8648-A14B-95DD5272A05A}" type="slidenum">
              <a:rPr lang="en-US" smtClean="0"/>
              <a:t>‹#›</a:t>
            </a:fld>
            <a:endParaRPr lang="en-US"/>
          </a:p>
        </p:txBody>
      </p:sp>
    </p:spTree>
    <p:extLst>
      <p:ext uri="{BB962C8B-B14F-4D97-AF65-F5344CB8AC3E}">
        <p14:creationId xmlns:p14="http://schemas.microsoft.com/office/powerpoint/2010/main" val="404123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 going to be giving a talk on “Why Typescript”.</a:t>
            </a:r>
            <a:r>
              <a:rPr lang="en-US" baseline="0" dirty="0" smtClean="0"/>
              <a:t> I’m not intending this to be a balanced pro-and-con presentation it’s really to present why I think it’s probably a good idea to use TypeScript for any medium sized project+</a:t>
            </a:r>
          </a:p>
        </p:txBody>
      </p:sp>
      <p:sp>
        <p:nvSpPr>
          <p:cNvPr id="4" name="Slide Number Placeholder 3"/>
          <p:cNvSpPr>
            <a:spLocks noGrp="1"/>
          </p:cNvSpPr>
          <p:nvPr>
            <p:ph type="sldNum" sz="quarter" idx="10"/>
          </p:nvPr>
        </p:nvSpPr>
        <p:spPr/>
        <p:txBody>
          <a:bodyPr/>
          <a:lstStyle/>
          <a:p>
            <a:fld id="{8C5C24EC-6AAE-8648-A14B-95DD5272A05A}" type="slidenum">
              <a:rPr lang="en-US" smtClean="0"/>
              <a:t>1</a:t>
            </a:fld>
            <a:endParaRPr lang="en-US"/>
          </a:p>
        </p:txBody>
      </p:sp>
    </p:spTree>
    <p:extLst>
      <p:ext uri="{BB962C8B-B14F-4D97-AF65-F5344CB8AC3E}">
        <p14:creationId xmlns:p14="http://schemas.microsoft.com/office/powerpoint/2010/main" val="2100293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a:t>
            </a:r>
            <a:r>
              <a:rPr lang="en-US" baseline="0" dirty="0" smtClean="0"/>
              <a:t> breaks down into 3 main categories. First, there are </a:t>
            </a:r>
            <a:r>
              <a:rPr lang="en-US" baseline="0" dirty="0" err="1" smtClean="0"/>
              <a:t>alots</a:t>
            </a:r>
            <a:r>
              <a:rPr lang="en-US" baseline="0" dirty="0" smtClean="0"/>
              <a:t> of trivial little issues that come up when writing JS code, that TS addresses. The second is that TS code is generally easier to read than JS code. And </a:t>
            </a:r>
            <a:r>
              <a:rPr lang="en-US" baseline="0" dirty="0" err="1" smtClean="0"/>
              <a:t>finallly</a:t>
            </a:r>
            <a:r>
              <a:rPr lang="en-US" baseline="0" dirty="0" smtClean="0"/>
              <a:t>, when it comes to changing things, it’s a lot easier to do so with TS than JS. </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10</a:t>
            </a:fld>
            <a:endParaRPr lang="en-US"/>
          </a:p>
        </p:txBody>
      </p:sp>
    </p:spTree>
    <p:extLst>
      <p:ext uri="{BB962C8B-B14F-4D97-AF65-F5344CB8AC3E}">
        <p14:creationId xmlns:p14="http://schemas.microsoft.com/office/powerpoint/2010/main" val="198148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first set addresses</a:t>
            </a:r>
            <a:r>
              <a:rPr lang="en-US" baseline="0" dirty="0" smtClean="0"/>
              <a:t> even small programs and beginners. It isn’t really an issue of scale, except that as small problems grow, you end up with scale issues</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11</a:t>
            </a:fld>
            <a:endParaRPr lang="en-US"/>
          </a:p>
        </p:txBody>
      </p:sp>
    </p:spTree>
    <p:extLst>
      <p:ext uri="{BB962C8B-B14F-4D97-AF65-F5344CB8AC3E}">
        <p14:creationId xmlns:p14="http://schemas.microsoft.com/office/powerpoint/2010/main" val="49809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Adding</a:t>
            </a:r>
            <a:r>
              <a:rPr lang="en-US" baseline="0" dirty="0" smtClean="0"/>
              <a:t> types to programs prevents bugs by finding them early, hopefully as you type them. These simple bugs sometimes make it into prod and blow up in production, but usually they pop up immediately after loading your web page. It’s better to have your compiler find them quickly.</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12</a:t>
            </a:fld>
            <a:endParaRPr lang="en-US"/>
          </a:p>
        </p:txBody>
      </p:sp>
    </p:spTree>
    <p:extLst>
      <p:ext uri="{BB962C8B-B14F-4D97-AF65-F5344CB8AC3E}">
        <p14:creationId xmlns:p14="http://schemas.microsoft.com/office/powerpoint/2010/main" val="11354789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simple</a:t>
            </a:r>
            <a:r>
              <a:rPr lang="en-US" baseline="0" dirty="0" smtClean="0"/>
              <a:t> example. We’re setting the variable message to a string with the inning set to the end. This code looks correct in isolation, and if you saw it in the middle of a function you’d think it was right.</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13</a:t>
            </a:fld>
            <a:endParaRPr lang="en-US"/>
          </a:p>
        </p:txBody>
      </p:sp>
    </p:spTree>
    <p:extLst>
      <p:ext uri="{BB962C8B-B14F-4D97-AF65-F5344CB8AC3E}">
        <p14:creationId xmlns:p14="http://schemas.microsoft.com/office/powerpoint/2010/main" val="1637022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 it turned out that inning wasn’t a string at all. But an object literal? This</a:t>
            </a:r>
            <a:r>
              <a:rPr lang="en-US" baseline="0" dirty="0" smtClean="0"/>
              <a:t> sort of bug happens all the time. Often there are two code paths, and in one path it’s a number, and in another its an object. Wouldn’t it be nice if this couldn’t happen?</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14</a:t>
            </a:fld>
            <a:endParaRPr lang="en-US"/>
          </a:p>
        </p:txBody>
      </p:sp>
    </p:spTree>
    <p:extLst>
      <p:ext uri="{BB962C8B-B14F-4D97-AF65-F5344CB8AC3E}">
        <p14:creationId xmlns:p14="http://schemas.microsoft.com/office/powerpoint/2010/main" val="1786376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a:t>
            </a:r>
            <a:r>
              <a:rPr lang="en-US" baseline="0" dirty="0" smtClean="0"/>
              <a:t> out that your code already has types. These types are implicit, and your program relies on them to be correct. You may not know what they are as the programmer, but your program depends on them to exist. Not declaring your types, doesn’t make this problem go away.</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15</a:t>
            </a:fld>
            <a:endParaRPr lang="en-US"/>
          </a:p>
        </p:txBody>
      </p:sp>
    </p:spTree>
    <p:extLst>
      <p:ext uri="{BB962C8B-B14F-4D97-AF65-F5344CB8AC3E}">
        <p14:creationId xmlns:p14="http://schemas.microsoft.com/office/powerpoint/2010/main" val="1304828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Heres</a:t>
            </a:r>
            <a:r>
              <a:rPr lang="en-US" dirty="0" smtClean="0"/>
              <a:t> some more variables. A </a:t>
            </a:r>
            <a:r>
              <a:rPr lang="en-US" dirty="0" err="1" smtClean="0"/>
              <a:t>bool</a:t>
            </a:r>
            <a:r>
              <a:rPr lang="en-US" dirty="0" smtClean="0"/>
              <a:t>, a</a:t>
            </a:r>
            <a:r>
              <a:rPr lang="en-US" baseline="0" dirty="0" smtClean="0"/>
              <a:t> number, a string, an array. They all really do have types.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16</a:t>
            </a:fld>
            <a:endParaRPr lang="en-US"/>
          </a:p>
        </p:txBody>
      </p:sp>
    </p:spTree>
    <p:extLst>
      <p:ext uri="{BB962C8B-B14F-4D97-AF65-F5344CB8AC3E}">
        <p14:creationId xmlns:p14="http://schemas.microsoft.com/office/powerpoint/2010/main" val="191607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typescript</a:t>
            </a:r>
            <a:r>
              <a:rPr lang="en-US" baseline="0" dirty="0" smtClean="0"/>
              <a:t> we can use the colon to define what those types are. This looks pretty similar to any other typed language, but you see its not a big change to the JS.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17</a:t>
            </a:fld>
            <a:endParaRPr lang="en-US"/>
          </a:p>
        </p:txBody>
      </p:sp>
    </p:spTree>
    <p:extLst>
      <p:ext uri="{BB962C8B-B14F-4D97-AF65-F5344CB8AC3E}">
        <p14:creationId xmlns:p14="http://schemas.microsoft.com/office/powerpoint/2010/main" val="14273194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JS does have</a:t>
            </a:r>
            <a:r>
              <a:rPr lang="en-US" baseline="0" dirty="0" smtClean="0"/>
              <a:t> types, its dynamically typed, not </a:t>
            </a:r>
            <a:r>
              <a:rPr lang="en-US" baseline="0" dirty="0" err="1" smtClean="0"/>
              <a:t>untyped</a:t>
            </a:r>
            <a:r>
              <a:rPr lang="en-US" baseline="0" dirty="0" smtClean="0"/>
              <a:t>. The problem is that the type system that JS has, only knows about ONE type… it’s called the any type? You got a type? It</a:t>
            </a:r>
            <a:r>
              <a:rPr lang="fr-FR" baseline="0" dirty="0" smtClean="0"/>
              <a:t>’</a:t>
            </a:r>
            <a:r>
              <a:rPr lang="en-US" baseline="0" dirty="0" smtClean="0"/>
              <a:t>s the any type.</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18</a:t>
            </a:fld>
            <a:endParaRPr lang="en-US"/>
          </a:p>
        </p:txBody>
      </p:sp>
    </p:spTree>
    <p:extLst>
      <p:ext uri="{BB962C8B-B14F-4D97-AF65-F5344CB8AC3E}">
        <p14:creationId xmlns:p14="http://schemas.microsoft.com/office/powerpoint/2010/main" val="499147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it looks like in TypeScri</a:t>
            </a:r>
            <a:r>
              <a:rPr lang="en-US" baseline="0" dirty="0" smtClean="0"/>
              <a:t>pt if you wanted it to be that way. TS types can be exactly JS just by making everything any.</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19</a:t>
            </a:fld>
            <a:endParaRPr lang="en-US"/>
          </a:p>
        </p:txBody>
      </p:sp>
    </p:spTree>
    <p:extLst>
      <p:ext uri="{BB962C8B-B14F-4D97-AF65-F5344CB8AC3E}">
        <p14:creationId xmlns:p14="http://schemas.microsoft.com/office/powerpoint/2010/main" val="405904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give</a:t>
            </a:r>
            <a:r>
              <a:rPr lang="en-US" baseline="0" dirty="0" smtClean="0"/>
              <a:t> you a little context on who I am… I’m a developer at </a:t>
            </a:r>
            <a:r>
              <a:rPr lang="en-US" baseline="0" dirty="0" err="1" smtClean="0"/>
              <a:t>flipp</a:t>
            </a:r>
            <a:r>
              <a:rPr lang="en-US" baseline="0" dirty="0" smtClean="0"/>
              <a:t>, and we have for years used typed </a:t>
            </a:r>
            <a:r>
              <a:rPr lang="en-US" baseline="0" dirty="0" err="1" smtClean="0"/>
              <a:t>javascript</a:t>
            </a:r>
            <a:r>
              <a:rPr lang="en-US" baseline="0" dirty="0" smtClean="0"/>
              <a:t>. It wasn’t TypeScript, it was the google closure compiler and standard google closure library. I still really like and appreciate google closure, but more recently TypeScript has really made it stand out for Typed </a:t>
            </a:r>
            <a:r>
              <a:rPr lang="en-US" baseline="0" dirty="0" err="1" smtClean="0"/>
              <a:t>Javascript</a:t>
            </a:r>
            <a:r>
              <a:rPr lang="en-US" baseline="0" dirty="0" smtClean="0"/>
              <a:t>, and I believe that for most developers, they’re better off using TypeScript. </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2</a:t>
            </a:fld>
            <a:endParaRPr lang="en-US"/>
          </a:p>
        </p:txBody>
      </p:sp>
    </p:spTree>
    <p:extLst>
      <p:ext uri="{BB962C8B-B14F-4D97-AF65-F5344CB8AC3E}">
        <p14:creationId xmlns:p14="http://schemas.microsoft.com/office/powerpoint/2010/main" val="1084919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works two ways actually… you can say a variable is a type, but you can also claim a value is a type any… and then it will match always…. Of course if you do this… your program will break.</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20</a:t>
            </a:fld>
            <a:endParaRPr lang="en-US"/>
          </a:p>
        </p:txBody>
      </p:sp>
    </p:spTree>
    <p:extLst>
      <p:ext uri="{BB962C8B-B14F-4D97-AF65-F5344CB8AC3E}">
        <p14:creationId xmlns:p14="http://schemas.microsoft.com/office/powerpoint/2010/main" val="14410857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pretty typical </a:t>
            </a:r>
            <a:r>
              <a:rPr lang="en-US" dirty="0" err="1" smtClean="0"/>
              <a:t>javascript</a:t>
            </a:r>
            <a:r>
              <a:rPr lang="en-US" dirty="0" smtClean="0"/>
              <a:t> function. Takes a pitch and returns a speed.</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21</a:t>
            </a:fld>
            <a:endParaRPr lang="en-US"/>
          </a:p>
        </p:txBody>
      </p:sp>
    </p:spTree>
    <p:extLst>
      <p:ext uri="{BB962C8B-B14F-4D97-AF65-F5344CB8AC3E}">
        <p14:creationId xmlns:p14="http://schemas.microsoft.com/office/powerpoint/2010/main" val="918920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it looks like with types… the type of pitch is a string, and it returns a number. Of course, typescript can figure all this out implicitly</a:t>
            </a:r>
            <a:r>
              <a:rPr lang="en-US" baseline="0" dirty="0" smtClean="0"/>
              <a:t> through type </a:t>
            </a:r>
            <a:r>
              <a:rPr lang="en-US" baseline="0" dirty="0" err="1" smtClean="0"/>
              <a:t>infrencing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22</a:t>
            </a:fld>
            <a:endParaRPr lang="en-US"/>
          </a:p>
        </p:txBody>
      </p:sp>
    </p:spTree>
    <p:extLst>
      <p:ext uri="{BB962C8B-B14F-4D97-AF65-F5344CB8AC3E}">
        <p14:creationId xmlns:p14="http://schemas.microsoft.com/office/powerpoint/2010/main" val="1423074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it looks like with types… the type of pitch is a string, and it returns a number. Of course, typescript can figure all this out implicitly</a:t>
            </a:r>
            <a:r>
              <a:rPr lang="en-US" baseline="0" dirty="0" smtClean="0"/>
              <a:t> through type </a:t>
            </a:r>
            <a:r>
              <a:rPr lang="en-US" baseline="0" dirty="0" err="1" smtClean="0"/>
              <a:t>infrencing</a:t>
            </a:r>
            <a:r>
              <a:rPr lang="en-US" baseline="0" smtClean="0"/>
              <a:t>.</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23</a:t>
            </a:fld>
            <a:endParaRPr lang="en-US"/>
          </a:p>
        </p:txBody>
      </p:sp>
    </p:spTree>
    <p:extLst>
      <p:ext uri="{BB962C8B-B14F-4D97-AF65-F5344CB8AC3E}">
        <p14:creationId xmlns:p14="http://schemas.microsoft.com/office/powerpoint/2010/main" val="1477798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Something that happens quite</a:t>
            </a:r>
            <a:r>
              <a:rPr lang="en-US" baseline="0" dirty="0" smtClean="0"/>
              <a:t> often in JS code is implicit conversion. Often between numbers and strings.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24</a:t>
            </a:fld>
            <a:endParaRPr lang="en-US"/>
          </a:p>
        </p:txBody>
      </p:sp>
    </p:spTree>
    <p:extLst>
      <p:ext uri="{BB962C8B-B14F-4D97-AF65-F5344CB8AC3E}">
        <p14:creationId xmlns:p14="http://schemas.microsoft.com/office/powerpoint/2010/main" val="540468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Implicit conversion is a bear trap… typescript removes these kind of trivia items. These bugs are found</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25</a:t>
            </a:fld>
            <a:endParaRPr lang="en-US"/>
          </a:p>
        </p:txBody>
      </p:sp>
    </p:spTree>
    <p:extLst>
      <p:ext uri="{BB962C8B-B14F-4D97-AF65-F5344CB8AC3E}">
        <p14:creationId xmlns:p14="http://schemas.microsoft.com/office/powerpoint/2010/main" val="1280681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source of much confusion in</a:t>
            </a:r>
            <a:r>
              <a:rPr lang="en-US" baseline="0" dirty="0" smtClean="0"/>
              <a:t> JS. The scoping of this is determined by how a function is called, not by where the function was defined. </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26</a:t>
            </a:fld>
            <a:endParaRPr lang="en-US"/>
          </a:p>
        </p:txBody>
      </p:sp>
    </p:spTree>
    <p:extLst>
      <p:ext uri="{BB962C8B-B14F-4D97-AF65-F5344CB8AC3E}">
        <p14:creationId xmlns:p14="http://schemas.microsoft.com/office/powerpoint/2010/main" val="63042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a:t>
            </a:r>
            <a:r>
              <a:rPr lang="en-US" baseline="0" dirty="0" smtClean="0"/>
              <a:t> if you imagine this code inside a member function of some player object. It seems clear that the player is going to catch then throw the ball once the catch promise completes.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27</a:t>
            </a:fld>
            <a:endParaRPr lang="en-US"/>
          </a:p>
        </p:txBody>
      </p:sp>
    </p:spTree>
    <p:extLst>
      <p:ext uri="{BB962C8B-B14F-4D97-AF65-F5344CB8AC3E}">
        <p14:creationId xmlns:p14="http://schemas.microsoft.com/office/powerpoint/2010/main" val="6009195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you have to smuggle this value along in a temporary variable to get the lexical</a:t>
            </a:r>
            <a:r>
              <a:rPr lang="en-US" baseline="0" dirty="0" smtClean="0"/>
              <a:t> scoping you were looking for.</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28</a:t>
            </a:fld>
            <a:endParaRPr lang="en-US"/>
          </a:p>
        </p:txBody>
      </p:sp>
    </p:spTree>
    <p:extLst>
      <p:ext uri="{BB962C8B-B14F-4D97-AF65-F5344CB8AC3E}">
        <p14:creationId xmlns:p14="http://schemas.microsoft.com/office/powerpoint/2010/main" val="615345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typescript</a:t>
            </a:r>
            <a:r>
              <a:rPr lang="en-US" baseline="0" dirty="0" smtClean="0"/>
              <a:t> there are what are called arrow functions… the function is defined by a fat arrow, and in this case the lexical scope of the arrow function is bound to this. It used to be that you’d have to use extra variables or a bind call.</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29</a:t>
            </a:fld>
            <a:endParaRPr lang="en-US"/>
          </a:p>
        </p:txBody>
      </p:sp>
    </p:spTree>
    <p:extLst>
      <p:ext uri="{BB962C8B-B14F-4D97-AF65-F5344CB8AC3E}">
        <p14:creationId xmlns:p14="http://schemas.microsoft.com/office/powerpoint/2010/main" val="182199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before</a:t>
            </a:r>
            <a:r>
              <a:rPr lang="en-US" baseline="0" dirty="0" smtClean="0"/>
              <a:t> we can say why TypeScript is so good, we need to get a basic introduction to what typescript is… Hopefully you’ve come to this talk because you have some idea, but we can review the fundamentals.</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3</a:t>
            </a:fld>
            <a:endParaRPr lang="en-US"/>
          </a:p>
        </p:txBody>
      </p:sp>
    </p:spTree>
    <p:extLst>
      <p:ext uri="{BB962C8B-B14F-4D97-AF65-F5344CB8AC3E}">
        <p14:creationId xmlns:p14="http://schemas.microsoft.com/office/powerpoint/2010/main" val="7258454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Prototypes</a:t>
            </a:r>
            <a:r>
              <a:rPr lang="en-US" baseline="0" dirty="0" smtClean="0"/>
              <a:t> in JavaScript are often an object of confusion, and then to those who understand it, some sort of point of pride</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30</a:t>
            </a:fld>
            <a:endParaRPr lang="en-US"/>
          </a:p>
        </p:txBody>
      </p:sp>
    </p:spTree>
    <p:extLst>
      <p:ext uri="{BB962C8B-B14F-4D97-AF65-F5344CB8AC3E}">
        <p14:creationId xmlns:p14="http://schemas.microsoft.com/office/powerpoint/2010/main" val="664615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a class in </a:t>
            </a:r>
            <a:r>
              <a:rPr lang="en-US" dirty="0" err="1" smtClean="0"/>
              <a:t>javascript</a:t>
            </a:r>
            <a:r>
              <a:rPr lang="en-US" dirty="0" smtClean="0"/>
              <a:t> looks like. Strangely a function is a constructor, in fact any</a:t>
            </a:r>
            <a:r>
              <a:rPr lang="en-US" baseline="0" dirty="0" smtClean="0"/>
              <a:t> function is a constructor. And in that constructor this is bound to the newly created object in the new operation.</a:t>
            </a:r>
          </a:p>
          <a:p>
            <a:endParaRPr lang="en-US" baseline="0" dirty="0" smtClean="0"/>
          </a:p>
          <a:p>
            <a:r>
              <a:rPr lang="en-US" baseline="0" dirty="0" smtClean="0"/>
              <a:t>Adding functions to this constructor is done through the prototype property. This property is copied into the proto property of any class instantiated with new, and is what is looked up to find properties. While ok when you get used to it, it isn’t really like other </a:t>
            </a:r>
            <a:r>
              <a:rPr lang="en-US" baseline="0" dirty="0" err="1" smtClean="0"/>
              <a:t>langauges</a:t>
            </a:r>
            <a:r>
              <a:rPr lang="en-US" baseline="0" dirty="0" smtClean="0"/>
              <a:t>, and some developers choose to avoid new, and instead make their own form of constructor functions that return object literals.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31</a:t>
            </a:fld>
            <a:endParaRPr lang="en-US"/>
          </a:p>
        </p:txBody>
      </p:sp>
    </p:spTree>
    <p:extLst>
      <p:ext uri="{BB962C8B-B14F-4D97-AF65-F5344CB8AC3E}">
        <p14:creationId xmlns:p14="http://schemas.microsoft.com/office/powerpoint/2010/main" val="16780910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a class looks like in TypeScript. It looks far more similar to other programming </a:t>
            </a:r>
            <a:r>
              <a:rPr lang="en-US" dirty="0" err="1" smtClean="0"/>
              <a:t>langauges</a:t>
            </a:r>
            <a:r>
              <a:rPr lang="en-US" dirty="0" smtClean="0"/>
              <a:t>, and essentially codifies what other frameworks have done to try and make creating classes more regular. You can define</a:t>
            </a:r>
            <a:r>
              <a:rPr lang="en-US" baseline="0" dirty="0" smtClean="0"/>
              <a:t> the property types, and the constructor is called constructor. The member functions are simply defined as part of the class.</a:t>
            </a:r>
          </a:p>
          <a:p>
            <a:endParaRPr lang="en-US" baseline="0" dirty="0" smtClean="0"/>
          </a:p>
          <a:p>
            <a:r>
              <a:rPr lang="en-US" baseline="0" dirty="0" smtClean="0"/>
              <a:t>Note that this is from ES6 (except for the types) so it should be fairly consistent in </a:t>
            </a:r>
            <a:r>
              <a:rPr lang="en-US" baseline="0" dirty="0" err="1" smtClean="0"/>
              <a:t>thefuture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32</a:t>
            </a:fld>
            <a:endParaRPr lang="en-US"/>
          </a:p>
        </p:txBody>
      </p:sp>
    </p:spTree>
    <p:extLst>
      <p:ext uri="{BB962C8B-B14F-4D97-AF65-F5344CB8AC3E}">
        <p14:creationId xmlns:p14="http://schemas.microsoft.com/office/powerpoint/2010/main" val="6950871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Inheretence</a:t>
            </a:r>
            <a:r>
              <a:rPr lang="en-US" baseline="0" dirty="0" smtClean="0"/>
              <a:t> is also a lot simpler with this class context. Previously to do this, people would go through certain prototype </a:t>
            </a:r>
            <a:r>
              <a:rPr lang="en-US" baseline="0" dirty="0" err="1" smtClean="0"/>
              <a:t>exercies</a:t>
            </a:r>
            <a:r>
              <a:rPr lang="en-US" baseline="0" dirty="0" smtClean="0"/>
              <a:t> to properly do </a:t>
            </a:r>
            <a:r>
              <a:rPr lang="en-US" baseline="0" dirty="0" err="1" smtClean="0"/>
              <a:t>inherentence</a:t>
            </a:r>
            <a:r>
              <a:rPr lang="en-US" baseline="0" dirty="0" smtClean="0"/>
              <a:t>, but having a super call was usually quite awkward. Here we have a proper super method that we can call in constructors, and also in any other functions.</a:t>
            </a:r>
          </a:p>
          <a:p>
            <a:endParaRPr lang="en-US" baseline="0" dirty="0" smtClean="0"/>
          </a:p>
          <a:p>
            <a:r>
              <a:rPr lang="en-US" baseline="0" dirty="0" smtClean="0"/>
              <a:t>Classes help build structures in the code that will lead to better code quality and having one way to do it will help.</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33</a:t>
            </a:fld>
            <a:endParaRPr lang="en-US"/>
          </a:p>
        </p:txBody>
      </p:sp>
    </p:spTree>
    <p:extLst>
      <p:ext uri="{BB962C8B-B14F-4D97-AF65-F5344CB8AC3E}">
        <p14:creationId xmlns:p14="http://schemas.microsoft.com/office/powerpoint/2010/main" val="8116896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a:t>
            </a:r>
            <a:r>
              <a:rPr lang="en-US" dirty="0" smtClean="0"/>
              <a:t> is how we define variables in </a:t>
            </a:r>
            <a:r>
              <a:rPr lang="en-US" dirty="0" err="1" smtClean="0"/>
              <a:t>javascript</a:t>
            </a:r>
            <a:r>
              <a:rPr lang="en-US" dirty="0" smtClean="0"/>
              <a:t>,</a:t>
            </a:r>
            <a:r>
              <a:rPr lang="en-US" baseline="0" dirty="0" smtClean="0"/>
              <a:t> and typescript adds two more ways of doing it, both from ES6</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34</a:t>
            </a:fld>
            <a:endParaRPr lang="en-US"/>
          </a:p>
        </p:txBody>
      </p:sp>
    </p:spTree>
    <p:extLst>
      <p:ext uri="{BB962C8B-B14F-4D97-AF65-F5344CB8AC3E}">
        <p14:creationId xmlns:p14="http://schemas.microsoft.com/office/powerpoint/2010/main" val="16192941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function you see what happens when you try and shadow</a:t>
            </a:r>
            <a:r>
              <a:rPr lang="en-US" baseline="0" dirty="0" smtClean="0"/>
              <a:t> player with another </a:t>
            </a:r>
            <a:r>
              <a:rPr lang="en-US" baseline="0" dirty="0" err="1" smtClean="0"/>
              <a:t>var</a:t>
            </a:r>
            <a:r>
              <a:rPr lang="en-US" baseline="0" dirty="0" smtClean="0"/>
              <a:t> in a block. Player ends up being the last value in the loop. Of course you’d never write this code correct? Well, often this can happen when you move logic around, maybe copy paste from somewhere and you get bad results.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35</a:t>
            </a:fld>
            <a:endParaRPr lang="en-US"/>
          </a:p>
        </p:txBody>
      </p:sp>
    </p:spTree>
    <p:extLst>
      <p:ext uri="{BB962C8B-B14F-4D97-AF65-F5344CB8AC3E}">
        <p14:creationId xmlns:p14="http://schemas.microsoft.com/office/powerpoint/2010/main" val="1586822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allows</a:t>
            </a:r>
            <a:r>
              <a:rPr lang="en-US" baseline="0" dirty="0" smtClean="0"/>
              <a:t> you to have block scoping for your variables. This means it wont clobber, and its easier to understand the </a:t>
            </a:r>
            <a:r>
              <a:rPr lang="en-US" baseline="0" dirty="0" err="1" smtClean="0"/>
              <a:t>behaviour</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36</a:t>
            </a:fld>
            <a:endParaRPr lang="en-US"/>
          </a:p>
        </p:txBody>
      </p:sp>
    </p:spTree>
    <p:extLst>
      <p:ext uri="{BB962C8B-B14F-4D97-AF65-F5344CB8AC3E}">
        <p14:creationId xmlns:p14="http://schemas.microsoft.com/office/powerpoint/2010/main" val="1180892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a:t>
            </a:r>
            <a:r>
              <a:rPr lang="en-US" baseline="0" dirty="0" smtClean="0"/>
              <a:t> worse however, is if you forget the var. Now player is on the window somewhere. This leads to all sort of interesting bugs. Typescript of course will detect this sort of bug.</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37</a:t>
            </a:fld>
            <a:endParaRPr lang="en-US"/>
          </a:p>
        </p:txBody>
      </p:sp>
    </p:spTree>
    <p:extLst>
      <p:ext uri="{BB962C8B-B14F-4D97-AF65-F5344CB8AC3E}">
        <p14:creationId xmlns:p14="http://schemas.microsoft.com/office/powerpoint/2010/main" val="1786128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Code</a:t>
            </a:r>
            <a:r>
              <a:rPr lang="en-US" baseline="0" dirty="0" smtClean="0"/>
              <a:t> often has magic numbers, or constants. But you can’t make any constant constant in JS.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38</a:t>
            </a:fld>
            <a:endParaRPr lang="en-US"/>
          </a:p>
        </p:txBody>
      </p:sp>
    </p:spTree>
    <p:extLst>
      <p:ext uri="{BB962C8B-B14F-4D97-AF65-F5344CB8AC3E}">
        <p14:creationId xmlns:p14="http://schemas.microsoft.com/office/powerpoint/2010/main" val="438232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const</a:t>
            </a:r>
            <a:r>
              <a:rPr lang="en-US" baseline="0" dirty="0" smtClean="0"/>
              <a:t> keyword means that Typescript finds this bug and flags it. Note that ES6 will silently fail on this, it enforces the </a:t>
            </a:r>
            <a:r>
              <a:rPr lang="en-US" baseline="0" dirty="0" err="1" smtClean="0"/>
              <a:t>const</a:t>
            </a:r>
            <a:r>
              <a:rPr lang="en-US" baseline="0" dirty="0" smtClean="0"/>
              <a:t> by just ignoring it… which is one way to avoid a bug… maybe create another one</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39</a:t>
            </a:fld>
            <a:endParaRPr lang="en-US"/>
          </a:p>
        </p:txBody>
      </p:sp>
    </p:spTree>
    <p:extLst>
      <p:ext uri="{BB962C8B-B14F-4D97-AF65-F5344CB8AC3E}">
        <p14:creationId xmlns:p14="http://schemas.microsoft.com/office/powerpoint/2010/main" val="61208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before</a:t>
            </a:r>
            <a:r>
              <a:rPr lang="en-US" baseline="0" dirty="0" smtClean="0"/>
              <a:t> we can say why TypeScript is so good, we need to get a basic introduction to what typescript is… Hopefully you’ve come to this talk because you have some idea, but we can review the fundamentals.</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4</a:t>
            </a:fld>
            <a:endParaRPr lang="en-US"/>
          </a:p>
        </p:txBody>
      </p:sp>
    </p:spTree>
    <p:extLst>
      <p:ext uri="{BB962C8B-B14F-4D97-AF65-F5344CB8AC3E}">
        <p14:creationId xmlns:p14="http://schemas.microsoft.com/office/powerpoint/2010/main" val="1935344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on to the next topic.</a:t>
            </a:r>
            <a:r>
              <a:rPr lang="en-US" baseline="0" dirty="0" smtClean="0"/>
              <a:t> Making the code more readable</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40</a:t>
            </a:fld>
            <a:endParaRPr lang="en-US"/>
          </a:p>
        </p:txBody>
      </p:sp>
    </p:spTree>
    <p:extLst>
      <p:ext uri="{BB962C8B-B14F-4D97-AF65-F5344CB8AC3E}">
        <p14:creationId xmlns:p14="http://schemas.microsoft.com/office/powerpoint/2010/main" val="15390696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thing that types do to</a:t>
            </a:r>
            <a:r>
              <a:rPr lang="en-US" baseline="0" dirty="0" smtClean="0"/>
              <a:t> help </a:t>
            </a:r>
            <a:r>
              <a:rPr lang="en-US" baseline="0" dirty="0" smtClean="0"/>
              <a:t>readability. They tell you what the last programmer is telling the compiler.</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41</a:t>
            </a:fld>
            <a:endParaRPr lang="en-US"/>
          </a:p>
        </p:txBody>
      </p:sp>
    </p:spTree>
    <p:extLst>
      <p:ext uri="{BB962C8B-B14F-4D97-AF65-F5344CB8AC3E}">
        <p14:creationId xmlns:p14="http://schemas.microsoft.com/office/powerpoint/2010/main" val="10814413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looks like typical </a:t>
            </a:r>
            <a:r>
              <a:rPr lang="en-US" dirty="0" err="1" smtClean="0"/>
              <a:t>javascript</a:t>
            </a:r>
            <a:r>
              <a:rPr lang="en-US" dirty="0" smtClean="0"/>
              <a:t>, but to</a:t>
            </a:r>
            <a:r>
              <a:rPr lang="en-US" baseline="0" dirty="0" smtClean="0"/>
              <a:t> a reader it may not be clear what the scope of the second parameter can be. When we use dynamic things like strings and object literals, that context is lost.</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42</a:t>
            </a:fld>
            <a:endParaRPr lang="en-US"/>
          </a:p>
        </p:txBody>
      </p:sp>
    </p:spTree>
    <p:extLst>
      <p:ext uri="{BB962C8B-B14F-4D97-AF65-F5344CB8AC3E}">
        <p14:creationId xmlns:p14="http://schemas.microsoft.com/office/powerpoint/2010/main" val="780534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Typescript can use </a:t>
            </a:r>
            <a:r>
              <a:rPr lang="en-US" dirty="0" err="1" smtClean="0"/>
              <a:t>enums</a:t>
            </a:r>
            <a:r>
              <a:rPr lang="en-US" baseline="0" dirty="0" smtClean="0"/>
              <a:t> for example, but it’s not this specific example that’s important it’s that this sort of information is used all the time when understanding code.</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43</a:t>
            </a:fld>
            <a:endParaRPr lang="en-US"/>
          </a:p>
        </p:txBody>
      </p:sp>
    </p:spTree>
    <p:extLst>
      <p:ext uri="{BB962C8B-B14F-4D97-AF65-F5344CB8AC3E}">
        <p14:creationId xmlns:p14="http://schemas.microsoft.com/office/powerpoint/2010/main" val="30709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we can use </a:t>
            </a:r>
            <a:r>
              <a:rPr lang="en-US" dirty="0" err="1" smtClean="0"/>
              <a:t>JSDocs</a:t>
            </a:r>
            <a:r>
              <a:rPr lang="en-US" dirty="0" smtClean="0"/>
              <a:t>.</a:t>
            </a:r>
            <a:r>
              <a:rPr lang="en-US" baseline="0" dirty="0" smtClean="0"/>
              <a:t> In Closure Compiler these docs are used to check types. However these types always have the chance of rotting in the comments if you don’t use the compiler to check them. I know in ruby </a:t>
            </a:r>
            <a:r>
              <a:rPr lang="en-US" baseline="0" dirty="0" err="1" smtClean="0"/>
              <a:t>devs</a:t>
            </a:r>
            <a:r>
              <a:rPr lang="en-US" baseline="0" dirty="0" smtClean="0"/>
              <a:t> always want to use YARD to tell the types, it’s because without them it’s very hard to understand what’s going on.</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44</a:t>
            </a:fld>
            <a:endParaRPr lang="en-US"/>
          </a:p>
        </p:txBody>
      </p:sp>
    </p:spTree>
    <p:extLst>
      <p:ext uri="{BB962C8B-B14F-4D97-AF65-F5344CB8AC3E}">
        <p14:creationId xmlns:p14="http://schemas.microsoft.com/office/powerpoint/2010/main" val="2312015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for readability… everyone knows</a:t>
            </a:r>
            <a:r>
              <a:rPr lang="en-US" baseline="0" dirty="0" smtClean="0"/>
              <a:t> what this means right? The most important function in the entire web.</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45</a:t>
            </a:fld>
            <a:endParaRPr lang="en-US"/>
          </a:p>
        </p:txBody>
      </p:sp>
    </p:spTree>
    <p:extLst>
      <p:ext uri="{BB962C8B-B14F-4D97-AF65-F5344CB8AC3E}">
        <p14:creationId xmlns:p14="http://schemas.microsoft.com/office/powerpoint/2010/main" val="3119588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when you see this? What does it mean? What’s players?</a:t>
            </a:r>
            <a:r>
              <a:rPr lang="en-US" baseline="0" dirty="0" smtClean="0"/>
              <a:t> Well its wrapped in a </a:t>
            </a:r>
            <a:r>
              <a:rPr lang="en-US" baseline="0" dirty="0" err="1" smtClean="0"/>
              <a:t>jquery</a:t>
            </a:r>
            <a:r>
              <a:rPr lang="en-US" baseline="0" dirty="0" smtClean="0"/>
              <a:t> object, but what are we really dealing with.</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46</a:t>
            </a:fld>
            <a:endParaRPr lang="en-US"/>
          </a:p>
        </p:txBody>
      </p:sp>
    </p:spTree>
    <p:extLst>
      <p:ext uri="{BB962C8B-B14F-4D97-AF65-F5344CB8AC3E}">
        <p14:creationId xmlns:p14="http://schemas.microsoft.com/office/powerpoint/2010/main" val="21209777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Without types being clear on selected, any of these can actually</a:t>
            </a:r>
            <a:r>
              <a:rPr lang="en-US" baseline="0" dirty="0" smtClean="0"/>
              <a:t> be the call. Each one of these will be slightly different in meaning.</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47</a:t>
            </a:fld>
            <a:endParaRPr lang="en-US"/>
          </a:p>
        </p:txBody>
      </p:sp>
    </p:spTree>
    <p:extLst>
      <p:ext uri="{BB962C8B-B14F-4D97-AF65-F5344CB8AC3E}">
        <p14:creationId xmlns:p14="http://schemas.microsoft.com/office/powerpoint/2010/main" val="11197279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pain point in JS is just how the</a:t>
            </a:r>
            <a:r>
              <a:rPr lang="en-US" baseline="0" dirty="0" smtClean="0"/>
              <a:t> program </a:t>
            </a:r>
            <a:r>
              <a:rPr lang="en-US" baseline="0" dirty="0" err="1" smtClean="0"/>
              <a:t>stucture</a:t>
            </a:r>
            <a:r>
              <a:rPr lang="en-US" baseline="0" dirty="0" smtClean="0"/>
              <a:t> in the large is put together. Typescript from ES6 adds modules.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48</a:t>
            </a:fld>
            <a:endParaRPr lang="en-US"/>
          </a:p>
        </p:txBody>
      </p:sp>
    </p:spTree>
    <p:extLst>
      <p:ext uri="{BB962C8B-B14F-4D97-AF65-F5344CB8AC3E}">
        <p14:creationId xmlns:p14="http://schemas.microsoft.com/office/powerpoint/2010/main" val="18219317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canonical</a:t>
            </a:r>
            <a:r>
              <a:rPr lang="en-US" baseline="0" dirty="0" smtClean="0"/>
              <a:t> </a:t>
            </a:r>
            <a:r>
              <a:rPr lang="en-US" dirty="0" smtClean="0"/>
              <a:t>way to add new code to</a:t>
            </a:r>
            <a:r>
              <a:rPr lang="en-US" baseline="0" dirty="0" smtClean="0"/>
              <a:t> the web by an ordered list of script tags doesn’t lend itself to modularization very well.</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49</a:t>
            </a:fld>
            <a:endParaRPr lang="en-US"/>
          </a:p>
        </p:txBody>
      </p:sp>
    </p:spTree>
    <p:extLst>
      <p:ext uri="{BB962C8B-B14F-4D97-AF65-F5344CB8AC3E}">
        <p14:creationId xmlns:p14="http://schemas.microsoft.com/office/powerpoint/2010/main" val="1611995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 it</a:t>
            </a:r>
            <a:r>
              <a:rPr lang="fr-FR" dirty="0" smtClean="0"/>
              <a:t>’</a:t>
            </a:r>
            <a:r>
              <a:rPr lang="en-US" dirty="0" smtClean="0"/>
              <a:t>s a superset of </a:t>
            </a:r>
            <a:r>
              <a:rPr lang="en-US" dirty="0" err="1" smtClean="0"/>
              <a:t>Javascript</a:t>
            </a:r>
            <a:r>
              <a:rPr lang="en-US" dirty="0" smtClean="0"/>
              <a:t>. It isn’t really a new language,</a:t>
            </a:r>
            <a:r>
              <a:rPr lang="en-US" baseline="0" dirty="0" smtClean="0"/>
              <a:t> its more a bulked up version of another one. This property is very beneficial for practical purposes, but it also means the real benefits of the language aren’t coming from some big different paradigm shift </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5</a:t>
            </a:fld>
            <a:endParaRPr lang="en-US"/>
          </a:p>
        </p:txBody>
      </p:sp>
    </p:spTree>
    <p:extLst>
      <p:ext uri="{BB962C8B-B14F-4D97-AF65-F5344CB8AC3E}">
        <p14:creationId xmlns:p14="http://schemas.microsoft.com/office/powerpoint/2010/main" val="1231034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a:t>
            </a:r>
            <a:r>
              <a:rPr lang="en-US" baseline="0" dirty="0" smtClean="0"/>
              <a:t> people have written loaders to overcome this, some of which do things like this… but hopefully not in production</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50</a:t>
            </a:fld>
            <a:endParaRPr lang="en-US"/>
          </a:p>
        </p:txBody>
      </p:sp>
    </p:spTree>
    <p:extLst>
      <p:ext uri="{BB962C8B-B14F-4D97-AF65-F5344CB8AC3E}">
        <p14:creationId xmlns:p14="http://schemas.microsoft.com/office/powerpoint/2010/main" val="20960431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general, most developers are already compiling their </a:t>
            </a:r>
            <a:r>
              <a:rPr lang="en-US" baseline="0" dirty="0" err="1" smtClean="0"/>
              <a:t>javascript</a:t>
            </a:r>
            <a:r>
              <a:rPr lang="en-US" baseline="0" dirty="0" smtClean="0"/>
              <a:t>, if not to minify, but to glue together large seconds of code. This is fine, but also further reduces the barrier to TypeScript, which is just another compiler….</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51</a:t>
            </a:fld>
            <a:endParaRPr lang="en-US"/>
          </a:p>
        </p:txBody>
      </p:sp>
    </p:spTree>
    <p:extLst>
      <p:ext uri="{BB962C8B-B14F-4D97-AF65-F5344CB8AC3E}">
        <p14:creationId xmlns:p14="http://schemas.microsoft.com/office/powerpoint/2010/main" val="3121807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a:t>
            </a:r>
            <a:r>
              <a:rPr lang="en-US" baseline="0" dirty="0" smtClean="0"/>
              <a:t> if you compile, I’m sure many of you have seen code like this. This isn’t really a code loading issue, it’s just that you often want to define modules in pieces, and JS gives you no easy way to do namespaces. This code creeps me out….</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52</a:t>
            </a:fld>
            <a:endParaRPr lang="en-US"/>
          </a:p>
        </p:txBody>
      </p:sp>
    </p:spTree>
    <p:extLst>
      <p:ext uri="{BB962C8B-B14F-4D97-AF65-F5344CB8AC3E}">
        <p14:creationId xmlns:p14="http://schemas.microsoft.com/office/powerpoint/2010/main" val="950489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typescript you can add </a:t>
            </a:r>
            <a:r>
              <a:rPr lang="en-US" dirty="0" err="1" smtClean="0"/>
              <a:t>namspaces</a:t>
            </a:r>
            <a:r>
              <a:rPr lang="en-US" dirty="0" smtClean="0"/>
              <a:t>.</a:t>
            </a:r>
            <a:r>
              <a:rPr lang="en-US" baseline="0" dirty="0" smtClean="0"/>
              <a:t> This is the class example earlier wrapped in a module.</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53</a:t>
            </a:fld>
            <a:endParaRPr lang="en-US"/>
          </a:p>
        </p:txBody>
      </p:sp>
    </p:spTree>
    <p:extLst>
      <p:ext uri="{BB962C8B-B14F-4D97-AF65-F5344CB8AC3E}">
        <p14:creationId xmlns:p14="http://schemas.microsoft.com/office/powerpoint/2010/main" val="7260520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can import and export our namespaces and objects using import and export. There actually are several ways to do this in typescript to be </a:t>
            </a:r>
            <a:r>
              <a:rPr lang="en-US" dirty="0" err="1" smtClean="0"/>
              <a:t>compatable</a:t>
            </a:r>
            <a:r>
              <a:rPr lang="en-US" dirty="0" smtClean="0"/>
              <a:t> with different ways people like loading</a:t>
            </a:r>
            <a:r>
              <a:rPr lang="en-US" baseline="0" dirty="0" smtClean="0"/>
              <a:t> their code. Creating a firm module foundation however is a big help in scaling the code.</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54</a:t>
            </a:fld>
            <a:endParaRPr lang="en-US"/>
          </a:p>
        </p:txBody>
      </p:sp>
    </p:spTree>
    <p:extLst>
      <p:ext uri="{BB962C8B-B14F-4D97-AF65-F5344CB8AC3E}">
        <p14:creationId xmlns:p14="http://schemas.microsoft.com/office/powerpoint/2010/main" val="6920483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and </a:t>
            </a:r>
            <a:r>
              <a:rPr lang="en-US" dirty="0" err="1" smtClean="0"/>
              <a:t>const</a:t>
            </a:r>
            <a:r>
              <a:rPr lang="en-US" dirty="0" smtClean="0"/>
              <a:t> also help with readability.</a:t>
            </a:r>
            <a:r>
              <a:rPr lang="en-US" baseline="0" dirty="0" smtClean="0"/>
              <a:t> Especially </a:t>
            </a:r>
            <a:r>
              <a:rPr lang="en-US" baseline="0" dirty="0" err="1" smtClean="0"/>
              <a:t>const</a:t>
            </a:r>
            <a:r>
              <a:rPr lang="en-US" baseline="0" dirty="0" smtClean="0"/>
              <a:t> when you use it not only on those magic numbers, but also just on </a:t>
            </a:r>
            <a:r>
              <a:rPr lang="en-US" baseline="0" dirty="0" err="1" smtClean="0"/>
              <a:t>varialbes</a:t>
            </a:r>
            <a:r>
              <a:rPr lang="en-US" baseline="0" dirty="0" smtClean="0"/>
              <a:t> you know won’t be re-assigned. That means readers can easily understand what is changing and what is not changing.</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55</a:t>
            </a:fld>
            <a:endParaRPr lang="en-US"/>
          </a:p>
        </p:txBody>
      </p:sp>
    </p:spTree>
    <p:extLst>
      <p:ext uri="{BB962C8B-B14F-4D97-AF65-F5344CB8AC3E}">
        <p14:creationId xmlns:p14="http://schemas.microsoft.com/office/powerpoint/2010/main" val="5012261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typescript has IDE support… you can more easily read because you can more easily play. Reading then becomes</a:t>
            </a:r>
            <a:r>
              <a:rPr lang="en-US" baseline="0" dirty="0" smtClean="0"/>
              <a:t> more interactive, as you can scrub the code to find out what it means and what other values are available.</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56</a:t>
            </a:fld>
            <a:endParaRPr lang="en-US"/>
          </a:p>
        </p:txBody>
      </p:sp>
    </p:spTree>
    <p:extLst>
      <p:ext uri="{BB962C8B-B14F-4D97-AF65-F5344CB8AC3E}">
        <p14:creationId xmlns:p14="http://schemas.microsoft.com/office/powerpoint/2010/main" val="15286995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I’m saying</a:t>
            </a:r>
            <a:r>
              <a:rPr lang="en-US" baseline="0" dirty="0" smtClean="0"/>
              <a:t> things are easier to read… and there may be baggage people have about typed </a:t>
            </a:r>
            <a:r>
              <a:rPr lang="en-US" baseline="0" dirty="0" err="1" smtClean="0"/>
              <a:t>langauges</a:t>
            </a:r>
            <a:r>
              <a:rPr lang="en-US" baseline="0" dirty="0" smtClean="0"/>
              <a:t>. I remember working with Java 15 years ago.. .and hating it.</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57</a:t>
            </a:fld>
            <a:endParaRPr lang="en-US"/>
          </a:p>
        </p:txBody>
      </p:sp>
    </p:spTree>
    <p:extLst>
      <p:ext uri="{BB962C8B-B14F-4D97-AF65-F5344CB8AC3E}">
        <p14:creationId xmlns:p14="http://schemas.microsoft.com/office/powerpoint/2010/main" val="15633160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a fair comparison for today, but historically dynamic</a:t>
            </a:r>
            <a:r>
              <a:rPr lang="en-US" baseline="0" dirty="0" smtClean="0"/>
              <a:t> languages had a surge in the mid 2000’s and at the time type </a:t>
            </a:r>
            <a:r>
              <a:rPr lang="en-US" baseline="0" dirty="0" err="1" smtClean="0"/>
              <a:t>langauges</a:t>
            </a:r>
            <a:r>
              <a:rPr lang="en-US" baseline="0" dirty="0" smtClean="0"/>
              <a:t> like java look like </a:t>
            </a:r>
            <a:r>
              <a:rPr lang="en-US" baseline="0" dirty="0" err="1" smtClean="0"/>
              <a:t>coe</a:t>
            </a:r>
            <a:r>
              <a:rPr lang="en-US" baseline="0" dirty="0" smtClean="0"/>
              <a:t> on the left, while dynamic languages looked like code on the right.</a:t>
            </a:r>
          </a:p>
          <a:p>
            <a:endParaRPr lang="en-US" baseline="0" dirty="0" smtClean="0"/>
          </a:p>
          <a:p>
            <a:r>
              <a:rPr lang="en-US" baseline="0" dirty="0" smtClean="0"/>
              <a:t>File file = new File </a:t>
            </a:r>
            <a:r>
              <a:rPr lang="en-US" baseline="0" dirty="0" err="1" smtClean="0"/>
              <a:t>augh</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58</a:t>
            </a:fld>
            <a:endParaRPr lang="en-US"/>
          </a:p>
        </p:txBody>
      </p:sp>
    </p:spTree>
    <p:extLst>
      <p:ext uri="{BB962C8B-B14F-4D97-AF65-F5344CB8AC3E}">
        <p14:creationId xmlns:p14="http://schemas.microsoft.com/office/powerpoint/2010/main" val="11763123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Even worse was sorting</a:t>
            </a:r>
            <a:r>
              <a:rPr lang="en-US" baseline="0" dirty="0" smtClean="0"/>
              <a:t> things! This was the way to sort values in Java… Wasn’t this a result of the need for all the types?</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59</a:t>
            </a:fld>
            <a:endParaRPr lang="en-US"/>
          </a:p>
        </p:txBody>
      </p:sp>
    </p:spTree>
    <p:extLst>
      <p:ext uri="{BB962C8B-B14F-4D97-AF65-F5344CB8AC3E}">
        <p14:creationId xmlns:p14="http://schemas.microsoft.com/office/powerpoint/2010/main" val="1404881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main aspect of </a:t>
            </a:r>
            <a:r>
              <a:rPr lang="en-US" dirty="0" err="1" smtClean="0"/>
              <a:t>typer</a:t>
            </a:r>
            <a:r>
              <a:rPr lang="en-US" baseline="0" dirty="0" smtClean="0"/>
              <a:t> script is right in </a:t>
            </a:r>
            <a:r>
              <a:rPr lang="en-US" baseline="0" dirty="0" smtClean="0"/>
              <a:t>the name… it’s typed! I love typed </a:t>
            </a:r>
            <a:r>
              <a:rPr lang="en-US" baseline="0" dirty="0" err="1" smtClean="0"/>
              <a:t>javascript</a:t>
            </a:r>
            <a:r>
              <a:rPr lang="en-US" baseline="0" dirty="0" smtClean="0"/>
              <a:t>, and I hope after this presentation you will too…</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 we’re adding types, and we’re adding new things on top of </a:t>
            </a:r>
            <a:r>
              <a:rPr lang="en-US" dirty="0" err="1" smtClean="0"/>
              <a:t>javascript</a:t>
            </a:r>
            <a:r>
              <a:rPr lang="en-US" dirty="0" smtClean="0"/>
              <a:t>… what does that actually get us… why is this a good idea?</a:t>
            </a:r>
          </a:p>
          <a:p>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6</a:t>
            </a:fld>
            <a:endParaRPr lang="en-US"/>
          </a:p>
        </p:txBody>
      </p:sp>
    </p:spTree>
    <p:extLst>
      <p:ext uri="{BB962C8B-B14F-4D97-AF65-F5344CB8AC3E}">
        <p14:creationId xmlns:p14="http://schemas.microsoft.com/office/powerpoint/2010/main" val="5084776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isn’t types… it was closures. Dynamic</a:t>
            </a:r>
            <a:r>
              <a:rPr lang="en-US" baseline="0" dirty="0" smtClean="0"/>
              <a:t> languages used blocks and closures to vastly improve their API design.  You didn’t need classes for everything, when functions and object literals could do the job.</a:t>
            </a:r>
          </a:p>
          <a:p>
            <a:endParaRPr lang="en-US" baseline="0" dirty="0" smtClean="0"/>
          </a:p>
          <a:p>
            <a:r>
              <a:rPr lang="en-US" baseline="0" dirty="0" smtClean="0"/>
              <a:t>TypeScript doesn’t need to have those old </a:t>
            </a:r>
            <a:r>
              <a:rPr lang="en-US" baseline="0" dirty="0" err="1" smtClean="0"/>
              <a:t>api’s</a:t>
            </a:r>
            <a:r>
              <a:rPr lang="en-US" baseline="0" dirty="0" smtClean="0"/>
              <a:t>, and as well see soon, it also </a:t>
            </a:r>
            <a:r>
              <a:rPr lang="en-US" baseline="0" dirty="0" err="1" smtClean="0"/>
              <a:t>dosen’t</a:t>
            </a:r>
            <a:r>
              <a:rPr lang="en-US" baseline="0" dirty="0" smtClean="0"/>
              <a:t> need to have crazy interface hell to be used nicely.</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60</a:t>
            </a:fld>
            <a:endParaRPr lang="en-US"/>
          </a:p>
        </p:txBody>
      </p:sp>
    </p:spTree>
    <p:extLst>
      <p:ext uri="{BB962C8B-B14F-4D97-AF65-F5344CB8AC3E}">
        <p14:creationId xmlns:p14="http://schemas.microsoft.com/office/powerpoint/2010/main" val="17524063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part… types help you discover</a:t>
            </a:r>
            <a:r>
              <a:rPr lang="en-US" baseline="0" dirty="0" smtClean="0"/>
              <a:t> change impact… so you can make changes easily</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61</a:t>
            </a:fld>
            <a:endParaRPr lang="en-US"/>
          </a:p>
        </p:txBody>
      </p:sp>
    </p:spTree>
    <p:extLst>
      <p:ext uri="{BB962C8B-B14F-4D97-AF65-F5344CB8AC3E}">
        <p14:creationId xmlns:p14="http://schemas.microsoft.com/office/powerpoint/2010/main" val="7544928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If</a:t>
            </a:r>
            <a:r>
              <a:rPr lang="en-US" baseline="0" dirty="0" smtClean="0"/>
              <a:t> you can’t read your code easily and play with it, then it’s hard to change with confidence. Test coverage is lovely, but sometimes in the face of real change, it actually can’t help you, because it’s testing where you were before, not where you want to go.</a:t>
            </a:r>
            <a:endParaRPr lang="en-US" dirty="0" smtClean="0"/>
          </a:p>
          <a:p>
            <a:endParaRPr lang="en-US" dirty="0" smtClean="0"/>
          </a:p>
          <a:p>
            <a:endParaRPr lang="en-US" dirty="0" smtClean="0"/>
          </a:p>
          <a:p>
            <a:r>
              <a:rPr lang="en-US" dirty="0" smtClean="0"/>
              <a:t>Types </a:t>
            </a:r>
            <a:r>
              <a:rPr lang="en-US" dirty="0" smtClean="0"/>
              <a:t>help a lot when making changes, because they ripple the effects of the changes you make through the codebase correctly.</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62</a:t>
            </a:fld>
            <a:endParaRPr lang="en-US"/>
          </a:p>
        </p:txBody>
      </p:sp>
    </p:spTree>
    <p:extLst>
      <p:ext uri="{BB962C8B-B14F-4D97-AF65-F5344CB8AC3E}">
        <p14:creationId xmlns:p14="http://schemas.microsoft.com/office/powerpoint/2010/main" val="2546697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talk about duck</a:t>
            </a:r>
            <a:r>
              <a:rPr lang="en-US" baseline="0" dirty="0" smtClean="0"/>
              <a:t> typing, a beloved topic of dynamic languages. It comes down to this quote….</a:t>
            </a:r>
          </a:p>
          <a:p>
            <a:endParaRPr lang="en-US" baseline="0" dirty="0" smtClean="0"/>
          </a:p>
          <a:p>
            <a:r>
              <a:rPr lang="en-US" dirty="0" smtClean="0"/>
              <a:t>The</a:t>
            </a:r>
            <a:r>
              <a:rPr lang="en-US" baseline="0" dirty="0" smtClean="0"/>
              <a:t> general idea is that all you need to do is call the function, and if it responds than you’re in.</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63</a:t>
            </a:fld>
            <a:endParaRPr lang="en-US"/>
          </a:p>
        </p:txBody>
      </p:sp>
    </p:spTree>
    <p:extLst>
      <p:ext uri="{BB962C8B-B14F-4D97-AF65-F5344CB8AC3E}">
        <p14:creationId xmlns:p14="http://schemas.microsoft.com/office/powerpoint/2010/main" val="14963040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 think</a:t>
            </a:r>
            <a:r>
              <a:rPr lang="en-US" baseline="0" dirty="0" smtClean="0"/>
              <a:t> there are 2 problems. First it’s more like quack typing… because it typically means you’re only checking one member of the object, the second is that failing at runtime isn’t really typing at all.</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64</a:t>
            </a:fld>
            <a:endParaRPr lang="en-US"/>
          </a:p>
        </p:txBody>
      </p:sp>
    </p:spTree>
    <p:extLst>
      <p:ext uri="{BB962C8B-B14F-4D97-AF65-F5344CB8AC3E}">
        <p14:creationId xmlns:p14="http://schemas.microsoft.com/office/powerpoint/2010/main" val="88388166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an example though</a:t>
            </a:r>
            <a:r>
              <a:rPr lang="en-US" baseline="0" dirty="0" smtClean="0"/>
              <a:t> of how interfaces let you do a real sort of duck typing</a:t>
            </a:r>
            <a:r>
              <a:rPr lang="en-US" baseline="0" dirty="0" smtClean="0"/>
              <a:t>… Use implicit any…. And discover the types.. Then move to arrays.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65</a:t>
            </a:fld>
            <a:endParaRPr lang="en-US"/>
          </a:p>
        </p:txBody>
      </p:sp>
    </p:spTree>
    <p:extLst>
      <p:ext uri="{BB962C8B-B14F-4D97-AF65-F5344CB8AC3E}">
        <p14:creationId xmlns:p14="http://schemas.microsoft.com/office/powerpoint/2010/main" val="9770522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I get</a:t>
            </a:r>
            <a:r>
              <a:rPr lang="en-US" baseline="0" dirty="0" smtClean="0"/>
              <a:t> started using TypeScript in my projects?</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66</a:t>
            </a:fld>
            <a:endParaRPr lang="en-US"/>
          </a:p>
        </p:txBody>
      </p:sp>
    </p:spTree>
    <p:extLst>
      <p:ext uri="{BB962C8B-B14F-4D97-AF65-F5344CB8AC3E}">
        <p14:creationId xmlns:p14="http://schemas.microsoft.com/office/powerpoint/2010/main" val="183899516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good news is TS is not not JS, so that</a:t>
            </a:r>
            <a:r>
              <a:rPr lang="en-US" baseline="0" dirty="0" smtClean="0"/>
              <a:t> means that your existing code will have a relatively easy time with TS</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67</a:t>
            </a:fld>
            <a:endParaRPr lang="en-US"/>
          </a:p>
        </p:txBody>
      </p:sp>
    </p:spTree>
    <p:extLst>
      <p:ext uri="{BB962C8B-B14F-4D97-AF65-F5344CB8AC3E}">
        <p14:creationId xmlns:p14="http://schemas.microsoft.com/office/powerpoint/2010/main" val="14127972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TypeScript</a:t>
            </a:r>
            <a:r>
              <a:rPr lang="en-US" baseline="0" dirty="0" smtClean="0"/>
              <a:t> not only works with JS today, its attempting to stay very close to the ES6 standard.</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68</a:t>
            </a:fld>
            <a:endParaRPr lang="en-US"/>
          </a:p>
        </p:txBody>
      </p:sp>
    </p:spTree>
    <p:extLst>
      <p:ext uri="{BB962C8B-B14F-4D97-AF65-F5344CB8AC3E}">
        <p14:creationId xmlns:p14="http://schemas.microsoft.com/office/powerpoint/2010/main" val="149740974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mechanics for doing this are </a:t>
            </a:r>
            <a:r>
              <a:rPr lang="en-US" dirty="0" err="1" smtClean="0"/>
              <a:t>d.ts</a:t>
            </a:r>
            <a:r>
              <a:rPr lang="en-US" dirty="0" smtClean="0"/>
              <a:t> files.</a:t>
            </a:r>
            <a:r>
              <a:rPr lang="en-US" baseline="0" dirty="0" smtClean="0"/>
              <a:t> These files type the </a:t>
            </a:r>
            <a:r>
              <a:rPr lang="en-US" baseline="0" dirty="0" err="1" smtClean="0"/>
              <a:t>untyped</a:t>
            </a:r>
            <a:r>
              <a:rPr lang="en-US" baseline="0" dirty="0" smtClean="0"/>
              <a:t> and lift them into typescript’s world.</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69</a:t>
            </a:fld>
            <a:endParaRPr lang="en-US"/>
          </a:p>
        </p:txBody>
      </p:sp>
    </p:spTree>
    <p:extLst>
      <p:ext uri="{BB962C8B-B14F-4D97-AF65-F5344CB8AC3E}">
        <p14:creationId xmlns:p14="http://schemas.microsoft.com/office/powerpoint/2010/main" val="955713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it’s very much like </a:t>
            </a:r>
            <a:r>
              <a:rPr lang="en-US" dirty="0" err="1" smtClean="0"/>
              <a:t>javascript</a:t>
            </a:r>
            <a:r>
              <a:rPr lang="en-US" dirty="0" smtClean="0"/>
              <a:t>,</a:t>
            </a:r>
            <a:r>
              <a:rPr lang="en-US" baseline="0" dirty="0" smtClean="0"/>
              <a:t> but the features added are specifically to address the need for scale in development. Developers are making programs that are bigger than plain web pages… this has been true for many years now. However JavaScript up until ES6 really hasn’t been changing much to meet the requirements of bigger teams and bigger codebases</a:t>
            </a:r>
            <a:r>
              <a:rPr lang="en-US" baseline="0" dirty="0" smtClean="0"/>
              <a: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JavaScript was the winner by default. It</a:t>
            </a:r>
            <a:r>
              <a:rPr lang="en-US" baseline="0" dirty="0" smtClean="0"/>
              <a:t> was designed in under 2 weeks, and it has won because the web won. JavaScript is a hugely popular language because it’s easily available to everyone, and the web is so simple to create visual programs.</a:t>
            </a:r>
            <a:endParaRPr lang="en-US" dirty="0" smtClean="0"/>
          </a:p>
          <a:p>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7</a:t>
            </a:fld>
            <a:endParaRPr lang="en-US"/>
          </a:p>
        </p:txBody>
      </p:sp>
    </p:spTree>
    <p:extLst>
      <p:ext uri="{BB962C8B-B14F-4D97-AF65-F5344CB8AC3E}">
        <p14:creationId xmlns:p14="http://schemas.microsoft.com/office/powerpoint/2010/main" val="8101763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in google closure,</a:t>
            </a:r>
            <a:r>
              <a:rPr lang="en-US" baseline="0" dirty="0" smtClean="0"/>
              <a:t> it was always tough to get coverage across all the libraries you’d want, but typescript has amazing community support. The </a:t>
            </a:r>
            <a:r>
              <a:rPr lang="en-US" baseline="0" dirty="0" err="1" smtClean="0"/>
              <a:t>github</a:t>
            </a:r>
            <a:r>
              <a:rPr lang="en-US" baseline="0" dirty="0" smtClean="0"/>
              <a:t> </a:t>
            </a:r>
            <a:r>
              <a:rPr lang="en-US" baseline="0" dirty="0" err="1" smtClean="0"/>
              <a:t>defintatelyTyped</a:t>
            </a:r>
            <a:r>
              <a:rPr lang="en-US" baseline="0" dirty="0" smtClean="0"/>
              <a:t> has several definitions for lots of JS… this is just a to co… </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70</a:t>
            </a:fld>
            <a:endParaRPr lang="en-US"/>
          </a:p>
        </p:txBody>
      </p:sp>
    </p:spTree>
    <p:extLst>
      <p:ext uri="{BB962C8B-B14F-4D97-AF65-F5344CB8AC3E}">
        <p14:creationId xmlns:p14="http://schemas.microsoft.com/office/powerpoint/2010/main" val="121059679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Heres</a:t>
            </a:r>
            <a:r>
              <a:rPr lang="en-US" dirty="0" smtClean="0"/>
              <a:t> an example of what the </a:t>
            </a:r>
            <a:r>
              <a:rPr lang="en-US" dirty="0" err="1" smtClean="0"/>
              <a:t>jQUery</a:t>
            </a:r>
            <a:r>
              <a:rPr lang="en-US" baseline="0" dirty="0" smtClean="0"/>
              <a:t> one looked like. If </a:t>
            </a:r>
            <a:r>
              <a:rPr lang="en-US" baseline="0" dirty="0" err="1" smtClean="0"/>
              <a:t>Jquery</a:t>
            </a:r>
            <a:r>
              <a:rPr lang="en-US" baseline="0" dirty="0" smtClean="0"/>
              <a:t> can be typed, your code can be typed.</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71</a:t>
            </a:fld>
            <a:endParaRPr lang="en-US"/>
          </a:p>
        </p:txBody>
      </p:sp>
    </p:spTree>
    <p:extLst>
      <p:ext uri="{BB962C8B-B14F-4D97-AF65-F5344CB8AC3E}">
        <p14:creationId xmlns:p14="http://schemas.microsoft.com/office/powerpoint/2010/main" val="21166346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also </a:t>
            </a:r>
            <a:r>
              <a:rPr lang="en-US" dirty="0" err="1" smtClean="0"/>
              <a:t>lib.d.ts</a:t>
            </a:r>
            <a:r>
              <a:rPr lang="en-US" baseline="0" dirty="0" smtClean="0"/>
              <a:t> which includes all the standard browser </a:t>
            </a:r>
            <a:r>
              <a:rPr lang="en-US" baseline="0" dirty="0" err="1" smtClean="0"/>
              <a:t>envirnment</a:t>
            </a:r>
            <a:r>
              <a:rPr lang="en-US" baseline="0" dirty="0" smtClean="0"/>
              <a:t>. Never have to worry what </a:t>
            </a:r>
            <a:r>
              <a:rPr lang="en-US" baseline="0" dirty="0" err="1" smtClean="0"/>
              <a:t>window.getSelection</a:t>
            </a:r>
            <a:r>
              <a:rPr lang="en-US" baseline="0" dirty="0" smtClean="0"/>
              <a:t> does again by googling it.</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72</a:t>
            </a:fld>
            <a:endParaRPr lang="en-US"/>
          </a:p>
        </p:txBody>
      </p:sp>
    </p:spTree>
    <p:extLst>
      <p:ext uri="{BB962C8B-B14F-4D97-AF65-F5344CB8AC3E}">
        <p14:creationId xmlns:p14="http://schemas.microsoft.com/office/powerpoint/2010/main" val="166768629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an example </a:t>
            </a:r>
            <a:r>
              <a:rPr lang="en-US" dirty="0" smtClean="0"/>
              <a:t>of </a:t>
            </a:r>
            <a:r>
              <a:rPr lang="en-US" dirty="0" err="1" smtClean="0"/>
              <a:t>dts</a:t>
            </a:r>
            <a:r>
              <a:rPr lang="en-US" dirty="0" smtClean="0"/>
              <a:t>.. Then go to playground and show the types.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73</a:t>
            </a:fld>
            <a:endParaRPr lang="en-US"/>
          </a:p>
        </p:txBody>
      </p:sp>
    </p:spTree>
    <p:extLst>
      <p:ext uri="{BB962C8B-B14F-4D97-AF65-F5344CB8AC3E}">
        <p14:creationId xmlns:p14="http://schemas.microsoft.com/office/powerpoint/2010/main" val="1608815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All this </a:t>
            </a:r>
            <a:r>
              <a:rPr lang="en-US" sz="1200" dirty="0" err="1" smtClean="0"/>
              <a:t>ipossible</a:t>
            </a:r>
            <a:r>
              <a:rPr lang="en-US" sz="1200" dirty="0" smtClean="0"/>
              <a:t> because</a:t>
            </a:r>
            <a:r>
              <a:rPr lang="en-US" sz="1200" baseline="0" dirty="0" smtClean="0"/>
              <a:t> unlike most typed languages. Typescript really is bolted on top of </a:t>
            </a:r>
            <a:r>
              <a:rPr lang="en-US" sz="1200" baseline="0" dirty="0" err="1" smtClean="0"/>
              <a:t>Javascript</a:t>
            </a:r>
            <a:r>
              <a:rPr lang="en-US" sz="1200" baseline="0" dirty="0" smtClean="0"/>
              <a:t>, and this means it was designed for </a:t>
            </a:r>
            <a:r>
              <a:rPr lang="en-US" sz="1200" baseline="0" dirty="0" err="1" smtClean="0"/>
              <a:t>tretroactive</a:t>
            </a:r>
            <a:r>
              <a:rPr lang="en-US" sz="1200" baseline="0" dirty="0" smtClean="0"/>
              <a:t> typing. I think this is </a:t>
            </a:r>
            <a:r>
              <a:rPr lang="en-US" sz="1200" baseline="0" dirty="0" err="1" smtClean="0"/>
              <a:t>acutally</a:t>
            </a:r>
            <a:r>
              <a:rPr lang="en-US" sz="1200" baseline="0" dirty="0" smtClean="0"/>
              <a:t> pretty special and has neat implications. </a:t>
            </a:r>
            <a:r>
              <a:rPr lang="en-US" sz="1200" dirty="0" smtClean="0"/>
              <a:t>this lets you have the best of both. Let</a:t>
            </a:r>
          </a:p>
          <a:p>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74</a:t>
            </a:fld>
            <a:endParaRPr lang="en-US"/>
          </a:p>
        </p:txBody>
      </p:sp>
    </p:spTree>
    <p:extLst>
      <p:ext uri="{BB962C8B-B14F-4D97-AF65-F5344CB8AC3E}">
        <p14:creationId xmlns:p14="http://schemas.microsoft.com/office/powerpoint/2010/main" val="4694118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this</a:t>
            </a:r>
            <a:r>
              <a:rPr lang="en-US" baseline="0" dirty="0" smtClean="0"/>
              <a:t> class, pretty typically defined, with an interface, but implemented by the class.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75</a:t>
            </a:fld>
            <a:endParaRPr lang="en-US"/>
          </a:p>
        </p:txBody>
      </p:sp>
    </p:spTree>
    <p:extLst>
      <p:ext uri="{BB962C8B-B14F-4D97-AF65-F5344CB8AC3E}">
        <p14:creationId xmlns:p14="http://schemas.microsoft.com/office/powerpoint/2010/main" val="2646949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a:t>
            </a:r>
            <a:r>
              <a:rPr lang="en-US" baseline="0" dirty="0" smtClean="0"/>
              <a:t> in our ducky example, the </a:t>
            </a:r>
            <a:r>
              <a:rPr lang="en-US" baseline="0" dirty="0" err="1" smtClean="0"/>
              <a:t>interfface</a:t>
            </a:r>
            <a:r>
              <a:rPr lang="en-US" baseline="0" dirty="0" smtClean="0"/>
              <a:t> doesn’t actually need to be implemented by the class, </a:t>
            </a:r>
            <a:r>
              <a:rPr lang="en-US" baseline="0" dirty="0" err="1" smtClean="0"/>
              <a:t>ts</a:t>
            </a:r>
            <a:r>
              <a:rPr lang="en-US" baseline="0" dirty="0" smtClean="0"/>
              <a:t> figures that out.</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76</a:t>
            </a:fld>
            <a:endParaRPr lang="en-US"/>
          </a:p>
        </p:txBody>
      </p:sp>
    </p:spTree>
    <p:extLst>
      <p:ext uri="{BB962C8B-B14F-4D97-AF65-F5344CB8AC3E}">
        <p14:creationId xmlns:p14="http://schemas.microsoft.com/office/powerpoint/2010/main" val="17912578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 fact, because it’s retroactive,</a:t>
            </a:r>
            <a:r>
              <a:rPr lang="en-US" baseline="0" dirty="0" smtClean="0"/>
              <a:t> the interface can come later…. This is how </a:t>
            </a:r>
            <a:r>
              <a:rPr lang="en-US" baseline="0" dirty="0" err="1" smtClean="0"/>
              <a:t>d.ts</a:t>
            </a:r>
            <a:r>
              <a:rPr lang="en-US" baseline="0" dirty="0" smtClean="0"/>
              <a:t>. Works and types code that was already written.</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77</a:t>
            </a:fld>
            <a:endParaRPr lang="en-US"/>
          </a:p>
        </p:txBody>
      </p:sp>
    </p:spTree>
    <p:extLst>
      <p:ext uri="{BB962C8B-B14F-4D97-AF65-F5344CB8AC3E}">
        <p14:creationId xmlns:p14="http://schemas.microsoft.com/office/powerpoint/2010/main" val="5170547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strategy</a:t>
            </a:r>
            <a:r>
              <a:rPr lang="en-US" baseline="0" dirty="0" smtClean="0"/>
              <a:t> however has implications not just for old code you’re </a:t>
            </a:r>
            <a:r>
              <a:rPr lang="en-US" baseline="0" dirty="0" err="1" smtClean="0"/>
              <a:t>lifiting</a:t>
            </a:r>
            <a:r>
              <a:rPr lang="en-US" baseline="0" dirty="0" smtClean="0"/>
              <a:t> </a:t>
            </a:r>
            <a:r>
              <a:rPr lang="en-US" baseline="0" dirty="0" smtClean="0"/>
              <a:t>into typescript. But code you’re writing new. A lot of code in types involves guessing… would you have guessed you needed these class interfaces in java? This is why dynamic languages feel fast to work in, because you’re guessing less. If you can write first and interface after, then you guess les.</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78</a:t>
            </a:fld>
            <a:endParaRPr lang="en-US"/>
          </a:p>
        </p:txBody>
      </p:sp>
    </p:spTree>
    <p:extLst>
      <p:ext uri="{BB962C8B-B14F-4D97-AF65-F5344CB8AC3E}">
        <p14:creationId xmlns:p14="http://schemas.microsoft.com/office/powerpoint/2010/main" val="97154849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late interfaces let you work with the</a:t>
            </a:r>
            <a:r>
              <a:rPr lang="en-US" baseline="0" dirty="0" smtClean="0"/>
              <a:t> common issue of partial data. Sometimes you have an entire object, sometimes only part.</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79</a:t>
            </a:fld>
            <a:endParaRPr lang="en-US"/>
          </a:p>
        </p:txBody>
      </p:sp>
    </p:spTree>
    <p:extLst>
      <p:ext uri="{BB962C8B-B14F-4D97-AF65-F5344CB8AC3E}">
        <p14:creationId xmlns:p14="http://schemas.microsoft.com/office/powerpoint/2010/main" val="172652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list of different </a:t>
            </a:r>
            <a:r>
              <a:rPr lang="en-US" dirty="0" err="1" smtClean="0"/>
              <a:t>transpilers</a:t>
            </a:r>
            <a:r>
              <a:rPr lang="en-US" dirty="0" smtClean="0"/>
              <a:t> that target </a:t>
            </a:r>
            <a:r>
              <a:rPr lang="en-US" dirty="0" err="1" smtClean="0"/>
              <a:t>javascript</a:t>
            </a:r>
            <a:r>
              <a:rPr lang="en-US" dirty="0" smtClean="0"/>
              <a:t>. It’s</a:t>
            </a:r>
            <a:r>
              <a:rPr lang="en-US" baseline="0" dirty="0" smtClean="0"/>
              <a:t> from the </a:t>
            </a:r>
            <a:r>
              <a:rPr lang="en-US" baseline="0" dirty="0" err="1" smtClean="0"/>
              <a:t>coffeescript</a:t>
            </a:r>
            <a:r>
              <a:rPr lang="en-US" baseline="0" dirty="0" smtClean="0"/>
              <a:t> </a:t>
            </a:r>
            <a:r>
              <a:rPr lang="en-US" baseline="0" dirty="0" err="1" smtClean="0"/>
              <a:t>github</a:t>
            </a:r>
            <a:r>
              <a:rPr lang="en-US" baseline="0" dirty="0" smtClean="0"/>
              <a:t>. The biggest ones are probably dart and coffee script, but clearly developers feel something is missing with JavaScript, yet need to target it as an execution platform. It’s kind of the assembly for the web.</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8</a:t>
            </a:fld>
            <a:endParaRPr lang="en-US"/>
          </a:p>
        </p:txBody>
      </p:sp>
    </p:spTree>
    <p:extLst>
      <p:ext uri="{BB962C8B-B14F-4D97-AF65-F5344CB8AC3E}">
        <p14:creationId xmlns:p14="http://schemas.microsoft.com/office/powerpoint/2010/main" val="17097424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80</a:t>
            </a:fld>
            <a:endParaRPr lang="en-US"/>
          </a:p>
        </p:txBody>
      </p:sp>
    </p:spTree>
    <p:extLst>
      <p:ext uri="{BB962C8B-B14F-4D97-AF65-F5344CB8AC3E}">
        <p14:creationId xmlns:p14="http://schemas.microsoft.com/office/powerpoint/2010/main" val="49994128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t>
            </a:r>
            <a:r>
              <a:rPr lang="en-US" dirty="0" smtClean="0"/>
              <a:t>are two simple ways to approach</a:t>
            </a:r>
            <a:r>
              <a:rPr lang="en-US" baseline="0" dirty="0" smtClean="0"/>
              <a:t> adding typescript to your project. </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81</a:t>
            </a:fld>
            <a:endParaRPr lang="en-US"/>
          </a:p>
        </p:txBody>
      </p:sp>
    </p:spTree>
    <p:extLst>
      <p:ext uri="{BB962C8B-B14F-4D97-AF65-F5344CB8AC3E}">
        <p14:creationId xmlns:p14="http://schemas.microsoft.com/office/powerpoint/2010/main" val="196349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if like</a:t>
            </a:r>
            <a:r>
              <a:rPr lang="en-US" baseline="0" dirty="0" smtClean="0"/>
              <a:t> the other libraries, you have stable code.. Then just use </a:t>
            </a:r>
            <a:r>
              <a:rPr lang="en-US" baseline="0" dirty="0" err="1" smtClean="0"/>
              <a:t>d.t.s</a:t>
            </a:r>
            <a:r>
              <a:rPr lang="en-US" baseline="0" dirty="0" smtClean="0"/>
              <a:t>. This means you get the most benefit for typing without having to change deep existing code.</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82</a:t>
            </a:fld>
            <a:endParaRPr lang="en-US"/>
          </a:p>
        </p:txBody>
      </p:sp>
    </p:spTree>
    <p:extLst>
      <p:ext uri="{BB962C8B-B14F-4D97-AF65-F5344CB8AC3E}">
        <p14:creationId xmlns:p14="http://schemas.microsoft.com/office/powerpoint/2010/main" val="116487603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if your code is still changing, its simple as renaming </a:t>
            </a:r>
            <a:r>
              <a:rPr lang="en-US" dirty="0" err="1" smtClean="0"/>
              <a:t>js</a:t>
            </a:r>
            <a:r>
              <a:rPr lang="en-US" dirty="0" smtClean="0"/>
              <a:t> to </a:t>
            </a:r>
            <a:r>
              <a:rPr lang="en-US" dirty="0" err="1" smtClean="0"/>
              <a:t>ts</a:t>
            </a:r>
            <a:r>
              <a:rPr lang="en-US" dirty="0" smtClean="0"/>
              <a:t>…</a:t>
            </a:r>
            <a:r>
              <a:rPr lang="en-US" baseline="0" dirty="0" smtClean="0"/>
              <a:t> Then compile and fix the errors. Then after that is complete, migrate your classes to new structures. But TS is essentially very much JS, and even the classes are ES6 essentially.</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83</a:t>
            </a:fld>
            <a:endParaRPr lang="en-US"/>
          </a:p>
        </p:txBody>
      </p:sp>
    </p:spTree>
    <p:extLst>
      <p:ext uri="{BB962C8B-B14F-4D97-AF65-F5344CB8AC3E}">
        <p14:creationId xmlns:p14="http://schemas.microsoft.com/office/powerpoint/2010/main" val="1403274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a:t>
            </a:r>
            <a:r>
              <a:rPr lang="en-US" baseline="0" dirty="0" smtClean="0"/>
              <a:t> it just works, then add the classes to the typescript, and type the print…</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84</a:t>
            </a:fld>
            <a:endParaRPr lang="en-US"/>
          </a:p>
        </p:txBody>
      </p:sp>
    </p:spTree>
    <p:extLst>
      <p:ext uri="{BB962C8B-B14F-4D97-AF65-F5344CB8AC3E}">
        <p14:creationId xmlns:p14="http://schemas.microsoft.com/office/powerpoint/2010/main" val="96724124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can see, TS</a:t>
            </a:r>
            <a:r>
              <a:rPr lang="en-US" baseline="0" dirty="0" smtClean="0"/>
              <a:t> works well with others. It isn’t </a:t>
            </a:r>
            <a:r>
              <a:rPr lang="en-US" baseline="0" dirty="0" err="1" smtClean="0"/>
              <a:t>microsoft’s</a:t>
            </a:r>
            <a:r>
              <a:rPr lang="en-US" baseline="0" dirty="0" smtClean="0"/>
              <a:t> kingdom</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85</a:t>
            </a:fld>
            <a:endParaRPr lang="en-US"/>
          </a:p>
        </p:txBody>
      </p:sp>
    </p:spTree>
    <p:extLst>
      <p:ext uri="{BB962C8B-B14F-4D97-AF65-F5344CB8AC3E}">
        <p14:creationId xmlns:p14="http://schemas.microsoft.com/office/powerpoint/2010/main" val="3251753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all work together, Angular 2.0 is written in TypeScript. React even has JSX support in the language.</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86</a:t>
            </a:fld>
            <a:endParaRPr lang="en-US"/>
          </a:p>
        </p:txBody>
      </p:sp>
    </p:spTree>
    <p:extLst>
      <p:ext uri="{BB962C8B-B14F-4D97-AF65-F5344CB8AC3E}">
        <p14:creationId xmlns:p14="http://schemas.microsoft.com/office/powerpoint/2010/main" val="2190276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Heres</a:t>
            </a:r>
            <a:r>
              <a:rPr lang="en-US" baseline="0" dirty="0" smtClean="0"/>
              <a:t> an example if you’re using react, where you can have types in your component definitions.</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87</a:t>
            </a:fld>
            <a:endParaRPr lang="en-US"/>
          </a:p>
        </p:txBody>
      </p:sp>
    </p:spTree>
    <p:extLst>
      <p:ext uri="{BB962C8B-B14F-4D97-AF65-F5344CB8AC3E}">
        <p14:creationId xmlns:p14="http://schemas.microsoft.com/office/powerpoint/2010/main" val="21128725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compilation,</a:t>
            </a:r>
            <a:r>
              <a:rPr lang="en-US" baseline="0" dirty="0" smtClean="0"/>
              <a:t> it’s supported by grunt, gulp, or even make as we use </a:t>
            </a:r>
            <a:r>
              <a:rPr lang="en-US" baseline="0" dirty="0" smtClean="0"/>
              <a:t>it. All these build pipelines can be set to watch. </a:t>
            </a:r>
            <a:r>
              <a:rPr lang="en-US" baseline="0" dirty="0" err="1" smtClean="0"/>
              <a:t>Tsc</a:t>
            </a:r>
            <a:r>
              <a:rPr lang="en-US" baseline="0" dirty="0" smtClean="0"/>
              <a:t> – watch.</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88</a:t>
            </a:fld>
            <a:endParaRPr lang="en-US"/>
          </a:p>
        </p:txBody>
      </p:sp>
    </p:spTree>
    <p:extLst>
      <p:ext uri="{BB962C8B-B14F-4D97-AF65-F5344CB8AC3E}">
        <p14:creationId xmlns:p14="http://schemas.microsoft.com/office/powerpoint/2010/main" val="10118779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 you like make it’s just a command line…</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89</a:t>
            </a:fld>
            <a:endParaRPr lang="en-US"/>
          </a:p>
        </p:txBody>
      </p:sp>
    </p:spTree>
    <p:extLst>
      <p:ext uri="{BB962C8B-B14F-4D97-AF65-F5344CB8AC3E}">
        <p14:creationId xmlns:p14="http://schemas.microsoft.com/office/powerpoint/2010/main" val="1384288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 question is… what does typescript that adds scale. It’s easy to say… </a:t>
            </a:r>
            <a:r>
              <a:rPr lang="en-US" dirty="0" err="1" smtClean="0"/>
              <a:t>javascript</a:t>
            </a:r>
            <a:r>
              <a:rPr lang="en-US" baseline="0" dirty="0" smtClean="0"/>
              <a:t> can’t scale, and no one really loves it even though they have to use it, but what specifically can TS do to improve code.</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9</a:t>
            </a:fld>
            <a:endParaRPr lang="en-US"/>
          </a:p>
        </p:txBody>
      </p:sp>
    </p:spTree>
    <p:extLst>
      <p:ext uri="{BB962C8B-B14F-4D97-AF65-F5344CB8AC3E}">
        <p14:creationId xmlns:p14="http://schemas.microsoft.com/office/powerpoint/2010/main" val="171684670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in for</a:t>
            </a:r>
            <a:r>
              <a:rPr lang="en-US" baseline="0" dirty="0" smtClean="0"/>
              <a:t> IDEs, it is broadly supported. There are plugins for VIM, </a:t>
            </a:r>
            <a:r>
              <a:rPr lang="en-US" baseline="0" dirty="0" err="1" smtClean="0"/>
              <a:t>emacs</a:t>
            </a:r>
            <a:r>
              <a:rPr lang="en-US" baseline="0" dirty="0" smtClean="0"/>
              <a:t>, but </a:t>
            </a:r>
            <a:r>
              <a:rPr lang="en-US" baseline="0" dirty="0" err="1" smtClean="0"/>
              <a:t>VisualStudio</a:t>
            </a:r>
            <a:r>
              <a:rPr lang="en-US" baseline="0" dirty="0" smtClean="0"/>
              <a:t> is very good. I’ve been </a:t>
            </a:r>
            <a:r>
              <a:rPr lang="en-US" baseline="0" dirty="0" err="1" smtClean="0"/>
              <a:t>demoin</a:t>
            </a:r>
            <a:r>
              <a:rPr lang="en-US" baseline="0" dirty="0" smtClean="0"/>
              <a:t> from visual studio code.</a:t>
            </a:r>
            <a:endParaRPr lang="en-US" dirty="0"/>
          </a:p>
        </p:txBody>
      </p:sp>
      <p:sp>
        <p:nvSpPr>
          <p:cNvPr id="4" name="Slide Number Placeholder 3"/>
          <p:cNvSpPr>
            <a:spLocks noGrp="1"/>
          </p:cNvSpPr>
          <p:nvPr>
            <p:ph type="sldNum" sz="quarter" idx="10"/>
          </p:nvPr>
        </p:nvSpPr>
        <p:spPr/>
        <p:txBody>
          <a:bodyPr/>
          <a:lstStyle/>
          <a:p>
            <a:fld id="{A56360A6-8D0D-D948-B063-45DAF512D733}" type="slidenum">
              <a:rPr lang="en-US" smtClean="0"/>
              <a:t>90</a:t>
            </a:fld>
            <a:endParaRPr lang="en-US"/>
          </a:p>
        </p:txBody>
      </p:sp>
    </p:spTree>
    <p:extLst>
      <p:ext uri="{BB962C8B-B14F-4D97-AF65-F5344CB8AC3E}">
        <p14:creationId xmlns:p14="http://schemas.microsoft.com/office/powerpoint/2010/main" val="1444000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TS is easy to try, so </a:t>
            </a:r>
            <a:r>
              <a:rPr lang="en-US" dirty="0" err="1" smtClean="0"/>
              <a:t>theres</a:t>
            </a:r>
            <a:r>
              <a:rPr lang="en-US" baseline="0" dirty="0" smtClean="0"/>
              <a:t> no </a:t>
            </a:r>
            <a:r>
              <a:rPr lang="en-US" baseline="0" smtClean="0"/>
              <a:t>excuse, Get on it!</a:t>
            </a:r>
            <a:endParaRPr lang="en-US" dirty="0"/>
          </a:p>
        </p:txBody>
      </p:sp>
      <p:sp>
        <p:nvSpPr>
          <p:cNvPr id="4" name="Slide Number Placeholder 3"/>
          <p:cNvSpPr>
            <a:spLocks noGrp="1"/>
          </p:cNvSpPr>
          <p:nvPr>
            <p:ph type="sldNum" sz="quarter" idx="10"/>
          </p:nvPr>
        </p:nvSpPr>
        <p:spPr/>
        <p:txBody>
          <a:bodyPr/>
          <a:lstStyle/>
          <a:p>
            <a:fld id="{8C5C24EC-6AAE-8648-A14B-95DD5272A05A}" type="slidenum">
              <a:rPr lang="en-US" smtClean="0"/>
              <a:t>91</a:t>
            </a:fld>
            <a:endParaRPr lang="en-US"/>
          </a:p>
        </p:txBody>
      </p:sp>
    </p:spTree>
    <p:extLst>
      <p:ext uri="{BB962C8B-B14F-4D97-AF65-F5344CB8AC3E}">
        <p14:creationId xmlns:p14="http://schemas.microsoft.com/office/powerpoint/2010/main" val="163360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96CFCB-85B8-2A45-AEBA-8B07450AFC31}"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23227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6CFCB-85B8-2A45-AEBA-8B07450AFC31}"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91876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6CFCB-85B8-2A45-AEBA-8B07450AFC31}"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127053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96CFCB-85B8-2A45-AEBA-8B07450AFC31}"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195121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6CFCB-85B8-2A45-AEBA-8B07450AFC31}" type="datetimeFigureOut">
              <a:rPr lang="en-US" smtClean="0"/>
              <a:t>9/17/15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200197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96CFCB-85B8-2A45-AEBA-8B07450AFC31}"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36498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96CFCB-85B8-2A45-AEBA-8B07450AFC31}" type="datetimeFigureOut">
              <a:rPr lang="en-US" smtClean="0"/>
              <a:t>9/17/15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1074002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96CFCB-85B8-2A45-AEBA-8B07450AFC31}" type="datetimeFigureOut">
              <a:rPr lang="en-US" smtClean="0"/>
              <a:t>9/17/15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115613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6CFCB-85B8-2A45-AEBA-8B07450AFC31}" type="datetimeFigureOut">
              <a:rPr lang="en-US" smtClean="0"/>
              <a:t>9/17/15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68636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6CFCB-85B8-2A45-AEBA-8B07450AFC31}"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165948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6CFCB-85B8-2A45-AEBA-8B07450AFC31}" type="datetimeFigureOut">
              <a:rPr lang="en-US" smtClean="0"/>
              <a:t>9/17/15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8AF85-99C8-5E44-B6DC-1E7281CFEB63}" type="slidenum">
              <a:rPr lang="en-US" smtClean="0"/>
              <a:t>‹#›</a:t>
            </a:fld>
            <a:endParaRPr lang="en-US"/>
          </a:p>
        </p:txBody>
      </p:sp>
    </p:spTree>
    <p:extLst>
      <p:ext uri="{BB962C8B-B14F-4D97-AF65-F5344CB8AC3E}">
        <p14:creationId xmlns:p14="http://schemas.microsoft.com/office/powerpoint/2010/main" val="15867418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96CFCB-85B8-2A45-AEBA-8B07450AFC31}" type="datetimeFigureOut">
              <a:rPr lang="en-US" smtClean="0"/>
              <a:t>9/17/15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8AF85-99C8-5E44-B6DC-1E7281CFEB63}" type="slidenum">
              <a:rPr lang="en-US" smtClean="0"/>
              <a:t>‹#›</a:t>
            </a:fld>
            <a:endParaRPr lang="en-US"/>
          </a:p>
        </p:txBody>
      </p:sp>
    </p:spTree>
    <p:extLst>
      <p:ext uri="{BB962C8B-B14F-4D97-AF65-F5344CB8AC3E}">
        <p14:creationId xmlns:p14="http://schemas.microsoft.com/office/powerpoint/2010/main" val="12271473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Why Typescript?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418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fontScale="92500"/>
          </a:bodyPr>
          <a:lstStyle/>
          <a:p>
            <a:pPr marL="1143000" indent="-1143000">
              <a:buAutoNum type="arabicPeriod"/>
            </a:pPr>
            <a:r>
              <a:rPr lang="en-US" sz="6000" dirty="0" smtClean="0"/>
              <a:t>prevents trivial errors</a:t>
            </a:r>
          </a:p>
          <a:p>
            <a:pPr marL="1143000" indent="-1143000">
              <a:buAutoNum type="arabicPeriod"/>
            </a:pPr>
            <a:r>
              <a:rPr lang="en-US" sz="6000" dirty="0" smtClean="0"/>
              <a:t>makes code more readable</a:t>
            </a:r>
          </a:p>
          <a:p>
            <a:pPr marL="1143000" indent="-1143000">
              <a:buAutoNum type="arabicPeriod"/>
            </a:pPr>
            <a:r>
              <a:rPr lang="en-US" sz="6000" dirty="0" smtClean="0"/>
              <a:t>discovers the impact of change</a:t>
            </a:r>
          </a:p>
        </p:txBody>
      </p:sp>
    </p:spTree>
    <p:extLst>
      <p:ext uri="{BB962C8B-B14F-4D97-AF65-F5344CB8AC3E}">
        <p14:creationId xmlns:p14="http://schemas.microsoft.com/office/powerpoint/2010/main" val="1484384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fontScale="92500"/>
          </a:bodyPr>
          <a:lstStyle/>
          <a:p>
            <a:pPr marL="1143000" indent="-1143000">
              <a:buAutoNum type="arabicPeriod"/>
            </a:pPr>
            <a:r>
              <a:rPr lang="en-US" sz="6000" dirty="0" smtClean="0">
                <a:solidFill>
                  <a:schemeClr val="accent1"/>
                </a:solidFill>
              </a:rPr>
              <a:t>prevents trivial errors</a:t>
            </a:r>
          </a:p>
          <a:p>
            <a:pPr marL="1143000" indent="-1143000">
              <a:buAutoNum type="arabicPeriod"/>
            </a:pPr>
            <a:r>
              <a:rPr lang="en-US" sz="6000" dirty="0" smtClean="0"/>
              <a:t>makes code more readable</a:t>
            </a:r>
          </a:p>
          <a:p>
            <a:pPr marL="1143000" indent="-1143000">
              <a:buAutoNum type="arabicPeriod"/>
            </a:pPr>
            <a:r>
              <a:rPr lang="en-US" sz="6000" dirty="0" smtClean="0"/>
              <a:t>discovers the impact of change</a:t>
            </a:r>
          </a:p>
        </p:txBody>
      </p:sp>
    </p:spTree>
    <p:extLst>
      <p:ext uri="{BB962C8B-B14F-4D97-AF65-F5344CB8AC3E}">
        <p14:creationId xmlns:p14="http://schemas.microsoft.com/office/powerpoint/2010/main" val="595717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solidFill>
                  <a:schemeClr val="accent2"/>
                </a:solidFill>
              </a:rPr>
              <a:t>types</a:t>
            </a:r>
            <a:r>
              <a:rPr lang="en-US" sz="6000" dirty="0" smtClean="0"/>
              <a:t> find simple bugs</a:t>
            </a:r>
          </a:p>
        </p:txBody>
      </p:sp>
    </p:spTree>
    <p:extLst>
      <p:ext uri="{BB962C8B-B14F-4D97-AF65-F5344CB8AC3E}">
        <p14:creationId xmlns:p14="http://schemas.microsoft.com/office/powerpoint/2010/main" val="16108010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lstStyle/>
          <a:p>
            <a:pPr marL="0" indent="0">
              <a:buNone/>
            </a:pPr>
            <a:r>
              <a:rPr lang="en-US" dirty="0" err="1" smtClean="0">
                <a:solidFill>
                  <a:schemeClr val="accent1"/>
                </a:solidFill>
                <a:latin typeface="Consolas" charset="0"/>
                <a:ea typeface="Consolas" charset="0"/>
                <a:cs typeface="Consolas" charset="0"/>
              </a:rPr>
              <a:t>var</a:t>
            </a:r>
            <a:r>
              <a:rPr lang="en-US" dirty="0" smtClean="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message = </a:t>
            </a:r>
            <a:r>
              <a:rPr lang="en-US" dirty="0" smtClean="0">
                <a:solidFill>
                  <a:schemeClr val="accent2"/>
                </a:solidFill>
                <a:latin typeface="Consolas" charset="0"/>
                <a:ea typeface="Consolas" charset="0"/>
                <a:cs typeface="Consolas" charset="0"/>
              </a:rPr>
              <a:t>"The inning is: " </a:t>
            </a:r>
            <a:r>
              <a:rPr lang="en-US" dirty="0" smtClean="0">
                <a:latin typeface="Consolas" charset="0"/>
                <a:ea typeface="Consolas" charset="0"/>
                <a:cs typeface="Consolas" charset="0"/>
              </a:rPr>
              <a:t>+ inning;</a:t>
            </a:r>
          </a:p>
        </p:txBody>
      </p:sp>
    </p:spTree>
    <p:extLst>
      <p:ext uri="{BB962C8B-B14F-4D97-AF65-F5344CB8AC3E}">
        <p14:creationId xmlns:p14="http://schemas.microsoft.com/office/powerpoint/2010/main" val="1754423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lstStyle/>
          <a:p>
            <a:pPr marL="0" indent="0">
              <a:buNone/>
            </a:pPr>
            <a:r>
              <a:rPr lang="en-US" dirty="0" err="1" smtClean="0">
                <a:solidFill>
                  <a:schemeClr val="accent1"/>
                </a:solidFill>
                <a:latin typeface="Consolas" charset="0"/>
                <a:ea typeface="Consolas" charset="0"/>
                <a:cs typeface="Consolas" charset="0"/>
              </a:rPr>
              <a:t>var</a:t>
            </a:r>
            <a:r>
              <a:rPr lang="en-US" dirty="0" smtClean="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inning = {</a:t>
            </a:r>
          </a:p>
          <a:p>
            <a:pPr marL="0" indent="0">
              <a:buNone/>
            </a:pPr>
            <a:r>
              <a:rPr lang="en-US" dirty="0" smtClean="0">
                <a:latin typeface="Consolas" charset="0"/>
                <a:ea typeface="Consolas" charset="0"/>
                <a:cs typeface="Consolas" charset="0"/>
              </a:rPr>
              <a:t>  label: </a:t>
            </a:r>
            <a:r>
              <a:rPr lang="en-US" dirty="0" smtClean="0">
                <a:solidFill>
                  <a:schemeClr val="accent2"/>
                </a:solidFill>
                <a:latin typeface="Consolas" charset="0"/>
                <a:ea typeface="Consolas" charset="0"/>
                <a:cs typeface="Consolas" charset="0"/>
              </a:rPr>
              <a:t>"</a:t>
            </a:r>
            <a:r>
              <a:rPr lang="en-US" dirty="0" err="1" smtClean="0">
                <a:solidFill>
                  <a:schemeClr val="accent2"/>
                </a:solidFill>
                <a:latin typeface="Consolas" charset="0"/>
                <a:ea typeface="Consolas" charset="0"/>
                <a:cs typeface="Consolas" charset="0"/>
              </a:rPr>
              <a:t>Fith</a:t>
            </a:r>
            <a:r>
              <a:rPr lang="en-US" dirty="0" smtClean="0">
                <a:solidFill>
                  <a:schemeClr val="accent2"/>
                </a:solidFill>
                <a:latin typeface="Consolas" charset="0"/>
                <a:ea typeface="Consolas" charset="0"/>
                <a:cs typeface="Consolas" charset="0"/>
              </a:rPr>
              <a:t>"</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  count: </a:t>
            </a:r>
            <a:r>
              <a:rPr lang="en-US" dirty="0" smtClean="0">
                <a:solidFill>
                  <a:schemeClr val="accent6"/>
                </a:solidFill>
                <a:latin typeface="Consolas" charset="0"/>
                <a:ea typeface="Consolas" charset="0"/>
                <a:cs typeface="Consolas" charset="0"/>
              </a:rPr>
              <a:t>5</a:t>
            </a:r>
          </a:p>
          <a:p>
            <a:pPr marL="0" indent="0">
              <a:buNone/>
            </a:pP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err="1" smtClean="0">
                <a:solidFill>
                  <a:schemeClr val="accent1"/>
                </a:solidFill>
                <a:latin typeface="Consolas" charset="0"/>
                <a:ea typeface="Consolas" charset="0"/>
                <a:cs typeface="Consolas" charset="0"/>
              </a:rPr>
              <a:t>var</a:t>
            </a:r>
            <a:r>
              <a:rPr lang="en-US" dirty="0" smtClean="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message = </a:t>
            </a:r>
            <a:r>
              <a:rPr lang="en-US" dirty="0" smtClean="0">
                <a:solidFill>
                  <a:schemeClr val="accent2"/>
                </a:solidFill>
                <a:latin typeface="Consolas" charset="0"/>
                <a:ea typeface="Consolas" charset="0"/>
                <a:cs typeface="Consolas" charset="0"/>
              </a:rPr>
              <a:t>"The inning is: " </a:t>
            </a:r>
            <a:r>
              <a:rPr lang="en-US" dirty="0" smtClean="0">
                <a:latin typeface="Consolas" charset="0"/>
                <a:ea typeface="Consolas" charset="0"/>
                <a:cs typeface="Consolas" charset="0"/>
              </a:rPr>
              <a:t>+ inning;</a:t>
            </a:r>
          </a:p>
        </p:txBody>
      </p:sp>
    </p:spTree>
    <p:extLst>
      <p:ext uri="{BB962C8B-B14F-4D97-AF65-F5344CB8AC3E}">
        <p14:creationId xmlns:p14="http://schemas.microsoft.com/office/powerpoint/2010/main" val="1912359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a:ea typeface="Consolas" charset="0"/>
                <a:cs typeface="Consolas" charset="0"/>
              </a:rPr>
              <a:t>y</a:t>
            </a:r>
            <a:r>
              <a:rPr lang="en-US" sz="4400" dirty="0" smtClean="0">
                <a:ea typeface="Consolas" charset="0"/>
                <a:cs typeface="Consolas" charset="0"/>
              </a:rPr>
              <a:t>our code </a:t>
            </a:r>
            <a:r>
              <a:rPr lang="en-US" sz="4400" dirty="0" smtClean="0">
                <a:solidFill>
                  <a:schemeClr val="accent2"/>
                </a:solidFill>
                <a:ea typeface="Consolas" charset="0"/>
                <a:cs typeface="Consolas" charset="0"/>
              </a:rPr>
              <a:t>already</a:t>
            </a:r>
            <a:r>
              <a:rPr lang="en-US" sz="4400" dirty="0" smtClean="0">
                <a:ea typeface="Consolas" charset="0"/>
                <a:cs typeface="Consolas" charset="0"/>
              </a:rPr>
              <a:t> has types</a:t>
            </a:r>
          </a:p>
        </p:txBody>
      </p:sp>
    </p:spTree>
    <p:extLst>
      <p:ext uri="{BB962C8B-B14F-4D97-AF65-F5344CB8AC3E}">
        <p14:creationId xmlns:p14="http://schemas.microsoft.com/office/powerpoint/2010/main" val="1097265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lstStyle/>
          <a:p>
            <a:pPr marL="0" indent="0">
              <a:buNone/>
            </a:pPr>
            <a:r>
              <a:rPr lang="en-US" dirty="0" err="1" smtClean="0">
                <a:solidFill>
                  <a:schemeClr val="accent1"/>
                </a:solidFill>
                <a:latin typeface="Consolas" charset="0"/>
                <a:ea typeface="Consolas" charset="0"/>
                <a:cs typeface="Consolas" charset="0"/>
              </a:rPr>
              <a:t>var</a:t>
            </a:r>
            <a:r>
              <a:rPr lang="en-US" dirty="0" smtClean="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isBatting</a:t>
            </a: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a:solidFill>
                  <a:schemeClr val="accent4"/>
                </a:solidFill>
                <a:latin typeface="Consolas" charset="0"/>
                <a:ea typeface="Consolas" charset="0"/>
                <a:cs typeface="Consolas" charset="0"/>
              </a:rPr>
              <a:t>false</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var</a:t>
            </a:r>
            <a:r>
              <a:rPr lang="en-US" dirty="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inning = </a:t>
            </a:r>
            <a:r>
              <a:rPr lang="en-US" dirty="0">
                <a:latin typeface="Consolas" charset="0"/>
                <a:ea typeface="Consolas" charset="0"/>
                <a:cs typeface="Consolas" charset="0"/>
              </a:rPr>
              <a:t>6</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var</a:t>
            </a:r>
            <a:r>
              <a:rPr lang="en-US" dirty="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teamName</a:t>
            </a:r>
            <a:r>
              <a:rPr lang="en-US" dirty="0">
                <a:latin typeface="Consolas" charset="0"/>
                <a:ea typeface="Consolas" charset="0"/>
                <a:cs typeface="Consolas" charset="0"/>
              </a:rPr>
              <a:t> </a:t>
            </a:r>
            <a:r>
              <a:rPr lang="en-US" dirty="0" smtClean="0">
                <a:latin typeface="Consolas" charset="0"/>
                <a:ea typeface="Consolas" charset="0"/>
                <a:cs typeface="Consolas" charset="0"/>
              </a:rPr>
              <a:t>= </a:t>
            </a:r>
            <a:r>
              <a:rPr lang="en-US" dirty="0" smtClean="0">
                <a:solidFill>
                  <a:schemeClr val="accent2"/>
                </a:solidFill>
                <a:latin typeface="Consolas" charset="0"/>
                <a:ea typeface="Consolas" charset="0"/>
                <a:cs typeface="Consolas" charset="0"/>
              </a:rPr>
              <a:t>"Blue Jays"</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t>
            </a:r>
            <a:r>
              <a:rPr lang="en-US" dirty="0" err="1" smtClean="0">
                <a:solidFill>
                  <a:schemeClr val="accent1"/>
                </a:solidFill>
                <a:latin typeface="Consolas" charset="0"/>
                <a:ea typeface="Consolas" charset="0"/>
                <a:cs typeface="Consolas" charset="0"/>
              </a:rPr>
              <a:t>ar</a:t>
            </a:r>
            <a:r>
              <a:rPr lang="en-US" dirty="0" smtClean="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runsRecord</a:t>
            </a:r>
            <a:r>
              <a:rPr lang="en-US" dirty="0" smtClean="0">
                <a:latin typeface="Consolas" charset="0"/>
                <a:ea typeface="Consolas" charset="0"/>
                <a:cs typeface="Consolas" charset="0"/>
              </a:rPr>
              <a:t> </a:t>
            </a:r>
            <a:r>
              <a:rPr lang="en-US" dirty="0">
                <a:latin typeface="Consolas" charset="0"/>
                <a:ea typeface="Consolas" charset="0"/>
                <a:cs typeface="Consolas" charset="0"/>
              </a:rPr>
              <a:t>= [1, </a:t>
            </a:r>
            <a:r>
              <a:rPr lang="en-US" dirty="0" smtClean="0">
                <a:latin typeface="Consolas" charset="0"/>
                <a:ea typeface="Consolas" charset="0"/>
                <a:cs typeface="Consolas" charset="0"/>
              </a:rPr>
              <a:t>6, </a:t>
            </a:r>
            <a:r>
              <a:rPr lang="en-US" dirty="0">
                <a:latin typeface="Consolas" charset="0"/>
                <a:ea typeface="Consolas" charset="0"/>
                <a:cs typeface="Consolas" charset="0"/>
              </a:rPr>
              <a:t>3</a:t>
            </a:r>
            <a:r>
              <a:rPr lang="en-US" dirty="0" smtClean="0">
                <a:latin typeface="Consolas" charset="0"/>
                <a:ea typeface="Consolas" charset="0"/>
                <a:cs typeface="Consolas" charset="0"/>
              </a:rPr>
              <a:t>];</a:t>
            </a:r>
          </a:p>
        </p:txBody>
      </p:sp>
    </p:spTree>
    <p:extLst>
      <p:ext uri="{BB962C8B-B14F-4D97-AF65-F5344CB8AC3E}">
        <p14:creationId xmlns:p14="http://schemas.microsoft.com/office/powerpoint/2010/main" val="659193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lstStyle/>
          <a:p>
            <a:pPr marL="0" indent="0">
              <a:buNone/>
            </a:pPr>
            <a:r>
              <a:rPr lang="en-US" dirty="0" err="1" smtClean="0">
                <a:solidFill>
                  <a:schemeClr val="accent1"/>
                </a:solidFill>
                <a:latin typeface="Consolas" charset="0"/>
                <a:ea typeface="Consolas" charset="0"/>
                <a:cs typeface="Consolas" charset="0"/>
              </a:rPr>
              <a:t>var</a:t>
            </a:r>
            <a:r>
              <a:rPr lang="en-US" dirty="0" smtClean="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isBatting</a:t>
            </a:r>
            <a:r>
              <a:rPr lang="en-US" dirty="0" smtClean="0">
                <a:latin typeface="Consolas" charset="0"/>
                <a:ea typeface="Consolas" charset="0"/>
                <a:cs typeface="Consolas" charset="0"/>
              </a:rPr>
              <a:t>: </a:t>
            </a:r>
            <a:r>
              <a:rPr lang="en-US" dirty="0" err="1">
                <a:solidFill>
                  <a:schemeClr val="accent1"/>
                </a:solidFill>
                <a:latin typeface="Consolas" charset="0"/>
                <a:ea typeface="Consolas" charset="0"/>
                <a:cs typeface="Consolas" charset="0"/>
              </a:rPr>
              <a:t>boolean</a:t>
            </a:r>
            <a:r>
              <a:rPr lang="en-US" dirty="0">
                <a:solidFill>
                  <a:schemeClr val="accent1"/>
                </a:solidFill>
                <a:latin typeface="Consolas" charset="0"/>
                <a:ea typeface="Consolas" charset="0"/>
                <a:cs typeface="Consolas" charset="0"/>
              </a:rPr>
              <a:t> </a:t>
            </a:r>
            <a:r>
              <a:rPr lang="en-US" dirty="0">
                <a:latin typeface="Consolas" charset="0"/>
                <a:ea typeface="Consolas" charset="0"/>
                <a:cs typeface="Consolas" charset="0"/>
              </a:rPr>
              <a:t>= </a:t>
            </a:r>
            <a:r>
              <a:rPr lang="en-US" dirty="0">
                <a:solidFill>
                  <a:schemeClr val="accent4"/>
                </a:solidFill>
                <a:latin typeface="Consolas" charset="0"/>
                <a:ea typeface="Consolas" charset="0"/>
                <a:cs typeface="Consolas" charset="0"/>
              </a:rPr>
              <a:t>false</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var</a:t>
            </a:r>
            <a:r>
              <a:rPr lang="en-US" dirty="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inning: </a:t>
            </a:r>
            <a:r>
              <a:rPr lang="en-US" dirty="0">
                <a:solidFill>
                  <a:schemeClr val="accent1"/>
                </a:solidFill>
                <a:latin typeface="Consolas" charset="0"/>
                <a:ea typeface="Consolas" charset="0"/>
                <a:cs typeface="Consolas" charset="0"/>
              </a:rPr>
              <a:t>number</a:t>
            </a:r>
            <a:r>
              <a:rPr lang="en-US" dirty="0">
                <a:latin typeface="Consolas" charset="0"/>
                <a:ea typeface="Consolas" charset="0"/>
                <a:cs typeface="Consolas" charset="0"/>
              </a:rPr>
              <a:t> = 6</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var</a:t>
            </a:r>
            <a:r>
              <a:rPr lang="en-US" dirty="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teamName</a:t>
            </a:r>
            <a:r>
              <a:rPr lang="en-US" dirty="0" smtClean="0">
                <a:latin typeface="Consolas" charset="0"/>
                <a:ea typeface="Consolas" charset="0"/>
                <a:cs typeface="Consolas" charset="0"/>
              </a:rPr>
              <a:t>: </a:t>
            </a:r>
            <a:r>
              <a:rPr lang="en-US" dirty="0">
                <a:solidFill>
                  <a:schemeClr val="accent1"/>
                </a:solidFill>
                <a:latin typeface="Consolas" charset="0"/>
                <a:ea typeface="Consolas" charset="0"/>
                <a:cs typeface="Consolas" charset="0"/>
              </a:rPr>
              <a:t>string</a:t>
            </a:r>
            <a:r>
              <a:rPr lang="en-US" dirty="0">
                <a:latin typeface="Consolas" charset="0"/>
                <a:ea typeface="Consolas" charset="0"/>
                <a:cs typeface="Consolas" charset="0"/>
              </a:rPr>
              <a:t> = </a:t>
            </a:r>
            <a:r>
              <a:rPr lang="en-US" dirty="0" smtClean="0">
                <a:solidFill>
                  <a:schemeClr val="accent2"/>
                </a:solidFill>
                <a:latin typeface="Consolas" charset="0"/>
                <a:ea typeface="Consolas" charset="0"/>
                <a:cs typeface="Consolas" charset="0"/>
              </a:rPr>
              <a:t>"Blue Jays"</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t>
            </a:r>
            <a:r>
              <a:rPr lang="en-US" dirty="0" err="1" smtClean="0">
                <a:solidFill>
                  <a:schemeClr val="accent1"/>
                </a:solidFill>
                <a:latin typeface="Consolas" charset="0"/>
                <a:ea typeface="Consolas" charset="0"/>
                <a:cs typeface="Consolas" charset="0"/>
              </a:rPr>
              <a:t>ar</a:t>
            </a:r>
            <a:r>
              <a:rPr lang="en-US" dirty="0" smtClean="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runsRecord</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number</a:t>
            </a:r>
            <a:r>
              <a:rPr lang="en-US" dirty="0" smtClean="0">
                <a:latin typeface="Consolas" charset="0"/>
                <a:ea typeface="Consolas" charset="0"/>
                <a:cs typeface="Consolas" charset="0"/>
              </a:rPr>
              <a:t>[] </a:t>
            </a:r>
            <a:r>
              <a:rPr lang="en-US" dirty="0">
                <a:latin typeface="Consolas" charset="0"/>
                <a:ea typeface="Consolas" charset="0"/>
                <a:cs typeface="Consolas" charset="0"/>
              </a:rPr>
              <a:t>= [1, </a:t>
            </a:r>
            <a:r>
              <a:rPr lang="en-US" dirty="0" smtClean="0">
                <a:latin typeface="Consolas" charset="0"/>
                <a:ea typeface="Consolas" charset="0"/>
                <a:cs typeface="Consolas" charset="0"/>
              </a:rPr>
              <a:t>6, </a:t>
            </a:r>
            <a:r>
              <a:rPr lang="en-US" dirty="0">
                <a:latin typeface="Consolas" charset="0"/>
                <a:ea typeface="Consolas" charset="0"/>
                <a:cs typeface="Consolas" charset="0"/>
              </a:rPr>
              <a:t>3];</a:t>
            </a:r>
          </a:p>
        </p:txBody>
      </p:sp>
    </p:spTree>
    <p:extLst>
      <p:ext uri="{BB962C8B-B14F-4D97-AF65-F5344CB8AC3E}">
        <p14:creationId xmlns:p14="http://schemas.microsoft.com/office/powerpoint/2010/main" val="18635288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smtClean="0">
                <a:ea typeface="Consolas" charset="0"/>
                <a:cs typeface="Consolas" charset="0"/>
              </a:rPr>
              <a:t>JS types are just pretending to be </a:t>
            </a:r>
            <a:r>
              <a:rPr lang="en-US" sz="4400" dirty="0" smtClean="0">
                <a:solidFill>
                  <a:schemeClr val="accent1"/>
                </a:solidFill>
                <a:ea typeface="Consolas" charset="0"/>
                <a:cs typeface="Consolas" charset="0"/>
              </a:rPr>
              <a:t>any</a:t>
            </a:r>
            <a:r>
              <a:rPr lang="en-US" sz="4400" dirty="0" smtClean="0">
                <a:ea typeface="Consolas" charset="0"/>
                <a:cs typeface="Consolas" charset="0"/>
              </a:rPr>
              <a:t> type</a:t>
            </a:r>
          </a:p>
        </p:txBody>
      </p:sp>
    </p:spTree>
    <p:extLst>
      <p:ext uri="{BB962C8B-B14F-4D97-AF65-F5344CB8AC3E}">
        <p14:creationId xmlns:p14="http://schemas.microsoft.com/office/powerpoint/2010/main" val="8778313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lstStyle/>
          <a:p>
            <a:pPr marL="0" indent="0">
              <a:buNone/>
            </a:pPr>
            <a:r>
              <a:rPr lang="en-US" dirty="0" err="1" smtClean="0">
                <a:solidFill>
                  <a:schemeClr val="accent1"/>
                </a:solidFill>
                <a:latin typeface="Consolas" charset="0"/>
                <a:ea typeface="Consolas" charset="0"/>
                <a:cs typeface="Consolas" charset="0"/>
              </a:rPr>
              <a:t>var</a:t>
            </a:r>
            <a:r>
              <a:rPr lang="en-US" dirty="0" smtClean="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isBatting</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any </a:t>
            </a:r>
            <a:r>
              <a:rPr lang="en-US" dirty="0" smtClean="0">
                <a:latin typeface="Consolas" charset="0"/>
                <a:ea typeface="Consolas" charset="0"/>
                <a:cs typeface="Consolas" charset="0"/>
              </a:rPr>
              <a:t>= </a:t>
            </a:r>
            <a:r>
              <a:rPr lang="en-US" dirty="0">
                <a:solidFill>
                  <a:schemeClr val="accent4"/>
                </a:solidFill>
                <a:latin typeface="Consolas" charset="0"/>
                <a:ea typeface="Consolas" charset="0"/>
                <a:cs typeface="Consolas" charset="0"/>
              </a:rPr>
              <a:t>false</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var</a:t>
            </a:r>
            <a:r>
              <a:rPr lang="en-US" dirty="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inning: </a:t>
            </a:r>
            <a:r>
              <a:rPr lang="en-US" dirty="0">
                <a:solidFill>
                  <a:schemeClr val="accent1"/>
                </a:solidFill>
                <a:latin typeface="Consolas" charset="0"/>
                <a:ea typeface="Consolas" charset="0"/>
                <a:cs typeface="Consolas" charset="0"/>
              </a:rPr>
              <a:t>any </a:t>
            </a:r>
            <a:r>
              <a:rPr lang="en-US" dirty="0" smtClean="0">
                <a:latin typeface="Consolas" charset="0"/>
                <a:ea typeface="Consolas" charset="0"/>
                <a:cs typeface="Consolas" charset="0"/>
              </a:rPr>
              <a:t>= </a:t>
            </a:r>
            <a:r>
              <a:rPr lang="en-US" dirty="0">
                <a:latin typeface="Consolas" charset="0"/>
                <a:ea typeface="Consolas" charset="0"/>
                <a:cs typeface="Consolas" charset="0"/>
              </a:rPr>
              <a:t>6</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var</a:t>
            </a:r>
            <a:r>
              <a:rPr lang="en-US" dirty="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teamName</a:t>
            </a:r>
            <a:r>
              <a:rPr lang="en-US" dirty="0" smtClean="0">
                <a:latin typeface="Consolas" charset="0"/>
                <a:ea typeface="Consolas" charset="0"/>
                <a:cs typeface="Consolas" charset="0"/>
              </a:rPr>
              <a:t>: </a:t>
            </a:r>
            <a:r>
              <a:rPr lang="en-US" dirty="0">
                <a:solidFill>
                  <a:schemeClr val="accent1"/>
                </a:solidFill>
                <a:latin typeface="Consolas" charset="0"/>
                <a:ea typeface="Consolas" charset="0"/>
                <a:cs typeface="Consolas" charset="0"/>
              </a:rPr>
              <a:t>any </a:t>
            </a:r>
            <a:r>
              <a:rPr lang="en-US" dirty="0" smtClean="0">
                <a:latin typeface="Consolas" charset="0"/>
                <a:ea typeface="Consolas" charset="0"/>
                <a:cs typeface="Consolas" charset="0"/>
              </a:rPr>
              <a:t>= </a:t>
            </a:r>
            <a:r>
              <a:rPr lang="en-US" dirty="0" smtClean="0">
                <a:solidFill>
                  <a:schemeClr val="accent2"/>
                </a:solidFill>
                <a:latin typeface="Consolas" charset="0"/>
                <a:ea typeface="Consolas" charset="0"/>
                <a:cs typeface="Consolas" charset="0"/>
              </a:rPr>
              <a:t>"Blue Jays"</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t>
            </a:r>
            <a:r>
              <a:rPr lang="en-US" dirty="0" err="1" smtClean="0">
                <a:solidFill>
                  <a:schemeClr val="accent1"/>
                </a:solidFill>
                <a:latin typeface="Consolas" charset="0"/>
                <a:ea typeface="Consolas" charset="0"/>
                <a:cs typeface="Consolas" charset="0"/>
              </a:rPr>
              <a:t>ar</a:t>
            </a:r>
            <a:r>
              <a:rPr lang="en-US" dirty="0" smtClean="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runsRecord</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any</a:t>
            </a:r>
            <a:r>
              <a:rPr lang="en-US" dirty="0" smtClean="0">
                <a:latin typeface="Consolas" charset="0"/>
                <a:ea typeface="Consolas" charset="0"/>
                <a:cs typeface="Consolas" charset="0"/>
              </a:rPr>
              <a:t>[] </a:t>
            </a:r>
            <a:r>
              <a:rPr lang="en-US" dirty="0">
                <a:latin typeface="Consolas" charset="0"/>
                <a:ea typeface="Consolas" charset="0"/>
                <a:cs typeface="Consolas" charset="0"/>
              </a:rPr>
              <a:t>= [1, </a:t>
            </a:r>
            <a:r>
              <a:rPr lang="en-US" dirty="0" smtClean="0">
                <a:latin typeface="Consolas" charset="0"/>
                <a:ea typeface="Consolas" charset="0"/>
                <a:cs typeface="Consolas" charset="0"/>
              </a:rPr>
              <a:t>6, </a:t>
            </a:r>
            <a:r>
              <a:rPr lang="en-US" dirty="0">
                <a:latin typeface="Consolas" charset="0"/>
                <a:ea typeface="Consolas" charset="0"/>
                <a:cs typeface="Consolas" charset="0"/>
              </a:rPr>
              <a:t>3];</a:t>
            </a:r>
          </a:p>
        </p:txBody>
      </p:sp>
    </p:spTree>
    <p:extLst>
      <p:ext uri="{BB962C8B-B14F-4D97-AF65-F5344CB8AC3E}">
        <p14:creationId xmlns:p14="http://schemas.microsoft.com/office/powerpoint/2010/main" val="1566012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3600" dirty="0" smtClean="0"/>
              <a:t>about me…</a:t>
            </a:r>
          </a:p>
          <a:p>
            <a:pPr marL="0" indent="0" algn="ctr">
              <a:buNone/>
            </a:pPr>
            <a:r>
              <a:rPr lang="en-US" dirty="0" smtClean="0"/>
              <a:t>Jeff Francis</a:t>
            </a:r>
          </a:p>
        </p:txBody>
      </p:sp>
      <p:pic>
        <p:nvPicPr>
          <p:cNvPr id="2" name="Picture 1"/>
          <p:cNvPicPr>
            <a:picLocks noChangeAspect="1"/>
          </p:cNvPicPr>
          <p:nvPr/>
        </p:nvPicPr>
        <p:blipFill>
          <a:blip r:embed="rId3"/>
          <a:stretch>
            <a:fillRect/>
          </a:stretch>
        </p:blipFill>
        <p:spPr>
          <a:xfrm>
            <a:off x="5194588" y="3609833"/>
            <a:ext cx="1802823" cy="1391653"/>
          </a:xfrm>
          <a:prstGeom prst="rect">
            <a:avLst/>
          </a:prstGeom>
        </p:spPr>
      </p:pic>
    </p:spTree>
    <p:extLst>
      <p:ext uri="{BB962C8B-B14F-4D97-AF65-F5344CB8AC3E}">
        <p14:creationId xmlns:p14="http://schemas.microsoft.com/office/powerpoint/2010/main" val="3104762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lstStyle/>
          <a:p>
            <a:pPr marL="0" indent="0">
              <a:buNone/>
            </a:pPr>
            <a:r>
              <a:rPr lang="en-US" dirty="0" err="1" smtClean="0">
                <a:solidFill>
                  <a:schemeClr val="accent1"/>
                </a:solidFill>
                <a:latin typeface="Consolas" charset="0"/>
                <a:ea typeface="Consolas" charset="0"/>
                <a:cs typeface="Consolas" charset="0"/>
              </a:rPr>
              <a:t>var</a:t>
            </a:r>
            <a:r>
              <a:rPr lang="en-US" dirty="0" smtClean="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isBatting</a:t>
            </a:r>
            <a:r>
              <a:rPr lang="en-US" dirty="0" smtClean="0">
                <a:latin typeface="Consolas" charset="0"/>
                <a:ea typeface="Consolas" charset="0"/>
                <a:cs typeface="Consolas" charset="0"/>
              </a:rPr>
              <a:t>: </a:t>
            </a:r>
            <a:r>
              <a:rPr lang="en-US" dirty="0" err="1">
                <a:solidFill>
                  <a:schemeClr val="accent1"/>
                </a:solidFill>
                <a:latin typeface="Consolas" charset="0"/>
                <a:ea typeface="Consolas" charset="0"/>
                <a:cs typeface="Consolas" charset="0"/>
              </a:rPr>
              <a:t>boolean</a:t>
            </a:r>
            <a:r>
              <a:rPr lang="en-US" dirty="0">
                <a:solidFill>
                  <a:schemeClr val="accent1"/>
                </a:solidFill>
                <a:latin typeface="Consolas" charset="0"/>
                <a:ea typeface="Consolas" charset="0"/>
                <a:cs typeface="Consolas" charset="0"/>
              </a:rPr>
              <a:t> </a:t>
            </a:r>
            <a:r>
              <a:rPr lang="en-US" dirty="0">
                <a:latin typeface="Consolas" charset="0"/>
                <a:ea typeface="Consolas" charset="0"/>
                <a:cs typeface="Consolas" charset="0"/>
              </a:rPr>
              <a:t>= </a:t>
            </a:r>
            <a:r>
              <a:rPr lang="en-US" dirty="0" smtClean="0">
                <a:latin typeface="Consolas" charset="0"/>
                <a:ea typeface="Consolas" charset="0"/>
                <a:cs typeface="Consolas" charset="0"/>
              </a:rPr>
              <a:t>&lt;</a:t>
            </a:r>
            <a:r>
              <a:rPr lang="en-US" dirty="0" smtClean="0">
                <a:solidFill>
                  <a:schemeClr val="accent1"/>
                </a:solidFill>
                <a:latin typeface="Consolas" charset="0"/>
                <a:ea typeface="Consolas" charset="0"/>
                <a:cs typeface="Consolas" charset="0"/>
              </a:rPr>
              <a:t>any</a:t>
            </a:r>
            <a:r>
              <a:rPr lang="en-US" dirty="0" smtClean="0">
                <a:latin typeface="Consolas" charset="0"/>
                <a:ea typeface="Consolas" charset="0"/>
                <a:cs typeface="Consolas" charset="0"/>
              </a:rPr>
              <a:t>&gt; </a:t>
            </a:r>
            <a:r>
              <a:rPr lang="en-US" dirty="0" smtClean="0">
                <a:solidFill>
                  <a:schemeClr val="accent4"/>
                </a:solidFill>
                <a:latin typeface="Consolas" charset="0"/>
                <a:ea typeface="Consolas" charset="0"/>
                <a:cs typeface="Consolas" charset="0"/>
              </a:rPr>
              <a:t>false</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var</a:t>
            </a:r>
            <a:r>
              <a:rPr lang="en-US" dirty="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inning: </a:t>
            </a:r>
            <a:r>
              <a:rPr lang="en-US" dirty="0">
                <a:solidFill>
                  <a:schemeClr val="accent1"/>
                </a:solidFill>
                <a:latin typeface="Consolas" charset="0"/>
                <a:ea typeface="Consolas" charset="0"/>
                <a:cs typeface="Consolas" charset="0"/>
              </a:rPr>
              <a:t>number</a:t>
            </a:r>
            <a:r>
              <a:rPr lang="en-US" dirty="0">
                <a:latin typeface="Consolas" charset="0"/>
                <a:ea typeface="Consolas" charset="0"/>
                <a:cs typeface="Consolas" charset="0"/>
              </a:rPr>
              <a:t> = &lt;</a:t>
            </a:r>
            <a:r>
              <a:rPr lang="en-US" dirty="0">
                <a:solidFill>
                  <a:schemeClr val="accent1"/>
                </a:solidFill>
                <a:latin typeface="Consolas" charset="0"/>
                <a:ea typeface="Consolas" charset="0"/>
                <a:cs typeface="Consolas" charset="0"/>
              </a:rPr>
              <a:t>any</a:t>
            </a:r>
            <a:r>
              <a:rPr lang="en-US" dirty="0">
                <a:latin typeface="Consolas" charset="0"/>
                <a:ea typeface="Consolas" charset="0"/>
                <a:cs typeface="Consolas" charset="0"/>
              </a:rPr>
              <a:t>&gt; </a:t>
            </a:r>
            <a:r>
              <a:rPr lang="en-US" dirty="0">
                <a:solidFill>
                  <a:schemeClr val="accent4"/>
                </a:solidFill>
                <a:latin typeface="Consolas" charset="0"/>
                <a:ea typeface="Consolas" charset="0"/>
                <a:cs typeface="Consolas" charset="0"/>
              </a:rPr>
              <a:t>false</a:t>
            </a:r>
            <a:r>
              <a:rPr lang="en-US" dirty="0" smtClean="0">
                <a:latin typeface="Consolas" charset="0"/>
                <a:ea typeface="Consolas" charset="0"/>
                <a:cs typeface="Consolas" charset="0"/>
              </a:rPr>
              <a:t>;</a:t>
            </a:r>
          </a:p>
          <a:p>
            <a:pPr marL="0" indent="0">
              <a:buNone/>
            </a:pPr>
            <a:r>
              <a:rPr lang="en-US" dirty="0" err="1">
                <a:solidFill>
                  <a:schemeClr val="accent1"/>
                </a:solidFill>
                <a:latin typeface="Consolas" charset="0"/>
                <a:ea typeface="Consolas" charset="0"/>
                <a:cs typeface="Consolas" charset="0"/>
              </a:rPr>
              <a:t>var</a:t>
            </a:r>
            <a:r>
              <a:rPr lang="en-US" dirty="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teamName</a:t>
            </a:r>
            <a:r>
              <a:rPr lang="en-US" dirty="0" smtClean="0">
                <a:latin typeface="Consolas" charset="0"/>
                <a:ea typeface="Consolas" charset="0"/>
                <a:cs typeface="Consolas" charset="0"/>
              </a:rPr>
              <a:t>: </a:t>
            </a:r>
            <a:r>
              <a:rPr lang="en-US" dirty="0">
                <a:solidFill>
                  <a:schemeClr val="accent1"/>
                </a:solidFill>
                <a:latin typeface="Consolas" charset="0"/>
                <a:ea typeface="Consolas" charset="0"/>
                <a:cs typeface="Consolas" charset="0"/>
              </a:rPr>
              <a:t>string</a:t>
            </a:r>
            <a:r>
              <a:rPr lang="en-US" dirty="0">
                <a:latin typeface="Consolas" charset="0"/>
                <a:ea typeface="Consolas" charset="0"/>
                <a:cs typeface="Consolas" charset="0"/>
              </a:rPr>
              <a:t> = &lt;</a:t>
            </a:r>
            <a:r>
              <a:rPr lang="en-US" dirty="0">
                <a:solidFill>
                  <a:schemeClr val="accent1"/>
                </a:solidFill>
                <a:latin typeface="Consolas" charset="0"/>
                <a:ea typeface="Consolas" charset="0"/>
                <a:cs typeface="Consolas" charset="0"/>
              </a:rPr>
              <a:t>any</a:t>
            </a:r>
            <a:r>
              <a:rPr lang="en-US" dirty="0">
                <a:latin typeface="Consolas" charset="0"/>
                <a:ea typeface="Consolas" charset="0"/>
                <a:cs typeface="Consolas" charset="0"/>
              </a:rPr>
              <a:t>&gt; </a:t>
            </a:r>
            <a:r>
              <a:rPr lang="en-US" dirty="0">
                <a:solidFill>
                  <a:schemeClr val="accent4"/>
                </a:solidFill>
                <a:latin typeface="Consolas" charset="0"/>
                <a:ea typeface="Consolas" charset="0"/>
                <a:cs typeface="Consolas" charset="0"/>
              </a:rPr>
              <a:t>false</a:t>
            </a:r>
            <a:r>
              <a:rPr lang="en-US" dirty="0">
                <a:latin typeface="Consolas" charset="0"/>
                <a:ea typeface="Consolas" charset="0"/>
                <a:cs typeface="Consolas" charset="0"/>
              </a:rPr>
              <a:t>;</a:t>
            </a:r>
          </a:p>
          <a:p>
            <a:pPr marL="0" indent="0">
              <a:buNone/>
            </a:pPr>
            <a:r>
              <a:rPr lang="en-US" dirty="0" err="1" smtClean="0">
                <a:solidFill>
                  <a:schemeClr val="accent1"/>
                </a:solidFill>
                <a:latin typeface="Consolas" charset="0"/>
                <a:ea typeface="Consolas" charset="0"/>
                <a:cs typeface="Consolas" charset="0"/>
              </a:rPr>
              <a:t>var</a:t>
            </a:r>
            <a:r>
              <a:rPr lang="en-US" dirty="0" smtClean="0">
                <a:solidFill>
                  <a:schemeClr val="accent1"/>
                </a:solidFill>
                <a:latin typeface="Consolas" charset="0"/>
                <a:ea typeface="Consolas" charset="0"/>
                <a:cs typeface="Consolas" charset="0"/>
              </a:rPr>
              <a:t> </a:t>
            </a:r>
            <a:r>
              <a:rPr lang="en-US" dirty="0" err="1" smtClean="0">
                <a:latin typeface="Consolas" charset="0"/>
                <a:ea typeface="Consolas" charset="0"/>
                <a:cs typeface="Consolas" charset="0"/>
              </a:rPr>
              <a:t>runsRecord</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number</a:t>
            </a:r>
            <a:r>
              <a:rPr lang="en-US" dirty="0" smtClean="0">
                <a:latin typeface="Consolas" charset="0"/>
                <a:ea typeface="Consolas" charset="0"/>
                <a:cs typeface="Consolas" charset="0"/>
              </a:rPr>
              <a:t>[] </a:t>
            </a:r>
            <a:r>
              <a:rPr lang="en-US" dirty="0">
                <a:latin typeface="Consolas" charset="0"/>
                <a:ea typeface="Consolas" charset="0"/>
                <a:cs typeface="Consolas" charset="0"/>
              </a:rPr>
              <a:t>= &lt;</a:t>
            </a:r>
            <a:r>
              <a:rPr lang="en-US" dirty="0">
                <a:solidFill>
                  <a:schemeClr val="accent1"/>
                </a:solidFill>
                <a:latin typeface="Consolas" charset="0"/>
                <a:ea typeface="Consolas" charset="0"/>
                <a:cs typeface="Consolas" charset="0"/>
              </a:rPr>
              <a:t>any</a:t>
            </a:r>
            <a:r>
              <a:rPr lang="en-US" dirty="0">
                <a:latin typeface="Consolas" charset="0"/>
                <a:ea typeface="Consolas" charset="0"/>
                <a:cs typeface="Consolas" charset="0"/>
              </a:rPr>
              <a:t>&gt; </a:t>
            </a:r>
            <a:r>
              <a:rPr lang="en-US" dirty="0">
                <a:solidFill>
                  <a:schemeClr val="accent4"/>
                </a:solidFill>
                <a:latin typeface="Consolas" charset="0"/>
                <a:ea typeface="Consolas" charset="0"/>
                <a:cs typeface="Consolas" charset="0"/>
              </a:rPr>
              <a:t>false</a:t>
            </a:r>
            <a:r>
              <a:rPr lang="en-US" dirty="0">
                <a:latin typeface="Consolas" charset="0"/>
                <a:ea typeface="Consolas" charset="0"/>
                <a:cs typeface="Consolas" charset="0"/>
              </a:rPr>
              <a:t>;</a:t>
            </a:r>
          </a:p>
        </p:txBody>
      </p:sp>
    </p:spTree>
    <p:extLst>
      <p:ext uri="{BB962C8B-B14F-4D97-AF65-F5344CB8AC3E}">
        <p14:creationId xmlns:p14="http://schemas.microsoft.com/office/powerpoint/2010/main" val="1632515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buNone/>
            </a:pPr>
            <a:r>
              <a:rPr lang="en-US" sz="2400" dirty="0" err="1" smtClean="0">
                <a:solidFill>
                  <a:schemeClr val="accent1"/>
                </a:solidFill>
                <a:latin typeface="Consolas" charset="0"/>
                <a:ea typeface="Consolas" charset="0"/>
                <a:cs typeface="Consolas" charset="0"/>
              </a:rPr>
              <a:t>var</a:t>
            </a:r>
            <a:r>
              <a:rPr lang="en-US" sz="2400" dirty="0" smtClean="0">
                <a:solidFill>
                  <a:schemeClr val="accent1"/>
                </a:solidFill>
                <a:latin typeface="Consolas" charset="0"/>
                <a:ea typeface="Consolas" charset="0"/>
                <a:cs typeface="Consolas" charset="0"/>
              </a:rPr>
              <a:t> </a:t>
            </a:r>
            <a:r>
              <a:rPr lang="en-US" sz="2400" dirty="0" smtClean="0">
                <a:latin typeface="Consolas" charset="0"/>
                <a:ea typeface="Consolas" charset="0"/>
                <a:cs typeface="Consolas" charset="0"/>
              </a:rPr>
              <a:t>pitch = </a:t>
            </a:r>
            <a:r>
              <a:rPr lang="en-US" sz="2400" dirty="0" smtClean="0">
                <a:solidFill>
                  <a:schemeClr val="accent1"/>
                </a:solidFill>
                <a:latin typeface="Consolas" charset="0"/>
                <a:ea typeface="Consolas" charset="0"/>
                <a:cs typeface="Consolas" charset="0"/>
              </a:rPr>
              <a:t>function</a:t>
            </a:r>
            <a:r>
              <a:rPr lang="en-US" sz="2400" dirty="0" smtClean="0">
                <a:latin typeface="Consolas" charset="0"/>
                <a:ea typeface="Consolas" charset="0"/>
                <a:cs typeface="Consolas" charset="0"/>
              </a:rPr>
              <a:t>(type) {</a:t>
            </a:r>
          </a:p>
          <a:p>
            <a:pPr marL="0" indent="0">
              <a:buNone/>
            </a:pP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if</a:t>
            </a:r>
            <a:r>
              <a:rPr lang="en-US" sz="2400" dirty="0" smtClean="0">
                <a:latin typeface="Consolas" charset="0"/>
                <a:ea typeface="Consolas" charset="0"/>
                <a:cs typeface="Consolas" charset="0"/>
              </a:rPr>
              <a:t> (type == </a:t>
            </a:r>
            <a:r>
              <a:rPr lang="en-US" sz="2400" dirty="0" smtClean="0">
                <a:solidFill>
                  <a:schemeClr val="accent2"/>
                </a:solidFill>
                <a:latin typeface="Consolas" charset="0"/>
                <a:ea typeface="Consolas" charset="0"/>
                <a:cs typeface="Consolas" charset="0"/>
              </a:rPr>
              <a:t>"fastball"</a:t>
            </a:r>
            <a:r>
              <a:rPr lang="en-US" sz="2400" dirty="0" smtClean="0">
                <a:latin typeface="Consolas" charset="0"/>
                <a:ea typeface="Consolas" charset="0"/>
                <a:cs typeface="Consolas" charset="0"/>
              </a:rPr>
              <a:t>)</a:t>
            </a:r>
          </a:p>
          <a:p>
            <a:pPr marL="0" indent="0">
              <a:buNone/>
            </a:pP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smtClean="0">
                <a:solidFill>
                  <a:schemeClr val="accent4"/>
                </a:solidFill>
                <a:latin typeface="Consolas" charset="0"/>
                <a:ea typeface="Consolas" charset="0"/>
                <a:cs typeface="Consolas" charset="0"/>
              </a:rPr>
              <a:t>170.5</a:t>
            </a:r>
            <a:r>
              <a:rPr lang="en-US" sz="2400" dirty="0" smtClean="0">
                <a:latin typeface="Consolas" charset="0"/>
                <a:ea typeface="Consolas" charset="0"/>
                <a:cs typeface="Consolas" charset="0"/>
              </a:rPr>
              <a:t>;</a:t>
            </a:r>
          </a:p>
          <a:p>
            <a:pPr marL="0" indent="0">
              <a:buNone/>
            </a:pP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else</a:t>
            </a:r>
          </a:p>
          <a:p>
            <a:pPr marL="0" indent="0">
              <a:buNone/>
            </a:pP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smtClean="0">
                <a:solidFill>
                  <a:schemeClr val="accent4"/>
                </a:solidFill>
                <a:latin typeface="Consolas" charset="0"/>
                <a:ea typeface="Consolas" charset="0"/>
                <a:cs typeface="Consolas" charset="0"/>
              </a:rPr>
              <a:t>123.9</a:t>
            </a:r>
            <a:r>
              <a:rPr lang="en-US" sz="2400" dirty="0" smtClean="0">
                <a:latin typeface="Consolas" charset="0"/>
                <a:ea typeface="Consolas" charset="0"/>
                <a:cs typeface="Consolas" charset="0"/>
              </a:rPr>
              <a:t>;</a:t>
            </a:r>
          </a:p>
          <a:p>
            <a:pPr marL="0" indent="0">
              <a:buNone/>
            </a:pPr>
            <a:r>
              <a:rPr lang="en-US" sz="2400" dirty="0" smtClean="0">
                <a:latin typeface="Consolas" charset="0"/>
                <a:ea typeface="Consolas" charset="0"/>
                <a:cs typeface="Consolas" charset="0"/>
              </a:rPr>
              <a:t>};</a:t>
            </a:r>
          </a:p>
        </p:txBody>
      </p:sp>
    </p:spTree>
    <p:extLst>
      <p:ext uri="{BB962C8B-B14F-4D97-AF65-F5344CB8AC3E}">
        <p14:creationId xmlns:p14="http://schemas.microsoft.com/office/powerpoint/2010/main" val="5014365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buNone/>
            </a:pPr>
            <a:r>
              <a:rPr lang="en-US" sz="2400" dirty="0" err="1" smtClean="0">
                <a:solidFill>
                  <a:schemeClr val="accent1"/>
                </a:solidFill>
                <a:latin typeface="Consolas" charset="0"/>
                <a:ea typeface="Consolas" charset="0"/>
                <a:cs typeface="Consolas" charset="0"/>
              </a:rPr>
              <a:t>var</a:t>
            </a:r>
            <a:r>
              <a:rPr lang="en-US" sz="2400" dirty="0" smtClean="0">
                <a:solidFill>
                  <a:schemeClr val="accent1"/>
                </a:solidFill>
                <a:latin typeface="Consolas" charset="0"/>
                <a:ea typeface="Consolas" charset="0"/>
                <a:cs typeface="Consolas" charset="0"/>
              </a:rPr>
              <a:t> </a:t>
            </a:r>
            <a:r>
              <a:rPr lang="en-US" sz="2400" dirty="0" smtClean="0">
                <a:latin typeface="Consolas" charset="0"/>
                <a:ea typeface="Consolas" charset="0"/>
                <a:cs typeface="Consolas" charset="0"/>
              </a:rPr>
              <a:t>pitch = </a:t>
            </a:r>
            <a:r>
              <a:rPr lang="en-US" sz="2400" dirty="0" smtClean="0">
                <a:solidFill>
                  <a:schemeClr val="accent1"/>
                </a:solidFill>
                <a:latin typeface="Consolas" charset="0"/>
                <a:ea typeface="Consolas" charset="0"/>
                <a:cs typeface="Consolas" charset="0"/>
              </a:rPr>
              <a:t>function</a:t>
            </a:r>
            <a:r>
              <a:rPr lang="en-US" sz="2400" dirty="0" smtClean="0">
                <a:latin typeface="Consolas" charset="0"/>
                <a:ea typeface="Consolas" charset="0"/>
                <a:cs typeface="Consolas" charset="0"/>
              </a:rPr>
              <a:t>(type: </a:t>
            </a:r>
            <a:r>
              <a:rPr lang="en-US" sz="2400" dirty="0" smtClean="0">
                <a:solidFill>
                  <a:schemeClr val="accent1"/>
                </a:solidFill>
                <a:latin typeface="Consolas" charset="0"/>
                <a:ea typeface="Consolas" charset="0"/>
                <a:cs typeface="Consolas" charset="0"/>
              </a:rPr>
              <a:t>string</a:t>
            </a: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number</a:t>
            </a:r>
            <a:r>
              <a:rPr lang="en-US" sz="2400" dirty="0" smtClean="0">
                <a:latin typeface="Consolas" charset="0"/>
                <a:ea typeface="Consolas" charset="0"/>
                <a:cs typeface="Consolas" charset="0"/>
              </a:rPr>
              <a:t> {</a:t>
            </a:r>
          </a:p>
          <a:p>
            <a:pPr marL="0" indent="0">
              <a:buNone/>
            </a:pP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if</a:t>
            </a:r>
            <a:r>
              <a:rPr lang="en-US" sz="2400" dirty="0" smtClean="0">
                <a:latin typeface="Consolas" charset="0"/>
                <a:ea typeface="Consolas" charset="0"/>
                <a:cs typeface="Consolas" charset="0"/>
              </a:rPr>
              <a:t> (type == </a:t>
            </a:r>
            <a:r>
              <a:rPr lang="en-US" sz="2400" dirty="0" smtClean="0">
                <a:solidFill>
                  <a:schemeClr val="accent2"/>
                </a:solidFill>
                <a:latin typeface="Consolas" charset="0"/>
                <a:ea typeface="Consolas" charset="0"/>
                <a:cs typeface="Consolas" charset="0"/>
              </a:rPr>
              <a:t>"fastball"</a:t>
            </a:r>
            <a:r>
              <a:rPr lang="en-US" sz="2400" dirty="0" smtClean="0">
                <a:latin typeface="Consolas" charset="0"/>
                <a:ea typeface="Consolas" charset="0"/>
                <a:cs typeface="Consolas" charset="0"/>
              </a:rPr>
              <a:t>)</a:t>
            </a:r>
          </a:p>
          <a:p>
            <a:pPr marL="0" indent="0">
              <a:buNone/>
            </a:pP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smtClean="0">
                <a:solidFill>
                  <a:schemeClr val="accent4"/>
                </a:solidFill>
                <a:latin typeface="Consolas" charset="0"/>
                <a:ea typeface="Consolas" charset="0"/>
                <a:cs typeface="Consolas" charset="0"/>
              </a:rPr>
              <a:t>170.5</a:t>
            </a:r>
            <a:r>
              <a:rPr lang="en-US" sz="2400" dirty="0" smtClean="0">
                <a:latin typeface="Consolas" charset="0"/>
                <a:ea typeface="Consolas" charset="0"/>
                <a:cs typeface="Consolas" charset="0"/>
              </a:rPr>
              <a:t>;</a:t>
            </a:r>
          </a:p>
          <a:p>
            <a:pPr marL="0" indent="0">
              <a:buNone/>
            </a:pP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else</a:t>
            </a:r>
          </a:p>
          <a:p>
            <a:pPr marL="0" indent="0">
              <a:buNone/>
            </a:pP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smtClean="0">
                <a:solidFill>
                  <a:schemeClr val="accent4"/>
                </a:solidFill>
                <a:latin typeface="Consolas" charset="0"/>
                <a:ea typeface="Consolas" charset="0"/>
                <a:cs typeface="Consolas" charset="0"/>
              </a:rPr>
              <a:t>123.9</a:t>
            </a:r>
            <a:r>
              <a:rPr lang="en-US" sz="2400" dirty="0" smtClean="0">
                <a:latin typeface="Consolas" charset="0"/>
                <a:ea typeface="Consolas" charset="0"/>
                <a:cs typeface="Consolas" charset="0"/>
              </a:rPr>
              <a:t>;</a:t>
            </a:r>
          </a:p>
          <a:p>
            <a:pPr marL="0" indent="0">
              <a:buNone/>
            </a:pPr>
            <a:r>
              <a:rPr lang="en-US" sz="2400" dirty="0" smtClean="0">
                <a:latin typeface="Consolas" charset="0"/>
                <a:ea typeface="Consolas" charset="0"/>
                <a:cs typeface="Consolas" charset="0"/>
              </a:rPr>
              <a:t>};</a:t>
            </a:r>
          </a:p>
        </p:txBody>
      </p:sp>
    </p:spTree>
    <p:extLst>
      <p:ext uri="{BB962C8B-B14F-4D97-AF65-F5344CB8AC3E}">
        <p14:creationId xmlns:p14="http://schemas.microsoft.com/office/powerpoint/2010/main" val="40588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buNone/>
            </a:pPr>
            <a:r>
              <a:rPr lang="en-US" sz="2400" dirty="0" err="1" smtClean="0">
                <a:solidFill>
                  <a:schemeClr val="accent1"/>
                </a:solidFill>
                <a:latin typeface="Consolas" charset="0"/>
                <a:ea typeface="Consolas" charset="0"/>
                <a:cs typeface="Consolas" charset="0"/>
              </a:rPr>
              <a:t>var</a:t>
            </a:r>
            <a:r>
              <a:rPr lang="en-US" sz="2400" dirty="0" smtClean="0">
                <a:solidFill>
                  <a:schemeClr val="accent1"/>
                </a:solidFill>
                <a:latin typeface="Consolas" charset="0"/>
                <a:ea typeface="Consolas" charset="0"/>
                <a:cs typeface="Consolas" charset="0"/>
              </a:rPr>
              <a:t> </a:t>
            </a:r>
            <a:r>
              <a:rPr lang="en-US" sz="2400" dirty="0" smtClean="0">
                <a:latin typeface="Consolas" charset="0"/>
                <a:ea typeface="Consolas" charset="0"/>
                <a:cs typeface="Consolas" charset="0"/>
              </a:rPr>
              <a:t>pitch = </a:t>
            </a:r>
            <a:r>
              <a:rPr lang="en-US" sz="2400" dirty="0" smtClean="0">
                <a:solidFill>
                  <a:schemeClr val="accent1"/>
                </a:solidFill>
                <a:latin typeface="Consolas" charset="0"/>
                <a:ea typeface="Consolas" charset="0"/>
                <a:cs typeface="Consolas" charset="0"/>
              </a:rPr>
              <a:t>function</a:t>
            </a:r>
            <a:r>
              <a:rPr lang="en-US" sz="2400" dirty="0" smtClean="0">
                <a:latin typeface="Consolas" charset="0"/>
                <a:ea typeface="Consolas" charset="0"/>
                <a:cs typeface="Consolas" charset="0"/>
              </a:rPr>
              <a:t>(type: </a:t>
            </a:r>
            <a:r>
              <a:rPr lang="en-US" sz="2400" dirty="0" smtClean="0">
                <a:solidFill>
                  <a:schemeClr val="accent1"/>
                </a:solidFill>
                <a:latin typeface="Consolas" charset="0"/>
                <a:ea typeface="Consolas" charset="0"/>
                <a:cs typeface="Consolas" charset="0"/>
              </a:rPr>
              <a:t>string</a:t>
            </a:r>
            <a:r>
              <a:rPr lang="en-US" sz="2400" dirty="0" smtClean="0">
                <a:latin typeface="Consolas" charset="0"/>
                <a:ea typeface="Consolas" charset="0"/>
                <a:cs typeface="Consolas" charset="0"/>
              </a:rPr>
              <a:t>): </a:t>
            </a:r>
            <a:r>
              <a:rPr lang="en-US" sz="2400" dirty="0" err="1" smtClean="0">
                <a:solidFill>
                  <a:schemeClr val="accent1"/>
                </a:solidFill>
                <a:latin typeface="Consolas" charset="0"/>
                <a:ea typeface="Consolas" charset="0"/>
                <a:cs typeface="Consolas" charset="0"/>
              </a:rPr>
              <a:t>boolean</a:t>
            </a:r>
            <a:r>
              <a:rPr lang="en-US" sz="2400" dirty="0" smtClean="0">
                <a:solidFill>
                  <a:schemeClr val="accent1"/>
                </a:solidFill>
                <a:latin typeface="Consolas" charset="0"/>
                <a:ea typeface="Consolas" charset="0"/>
                <a:cs typeface="Consolas" charset="0"/>
              </a:rPr>
              <a:t> </a:t>
            </a:r>
            <a:r>
              <a:rPr lang="en-US" sz="2400" dirty="0" smtClean="0">
                <a:latin typeface="Consolas" charset="0"/>
                <a:ea typeface="Consolas" charset="0"/>
                <a:cs typeface="Consolas" charset="0"/>
              </a:rPr>
              <a:t>{</a:t>
            </a:r>
          </a:p>
          <a:p>
            <a:pPr marL="0" indent="0">
              <a:buNone/>
            </a:pP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if</a:t>
            </a:r>
            <a:r>
              <a:rPr lang="en-US" sz="2400" dirty="0" smtClean="0">
                <a:latin typeface="Consolas" charset="0"/>
                <a:ea typeface="Consolas" charset="0"/>
                <a:cs typeface="Consolas" charset="0"/>
              </a:rPr>
              <a:t> (type == </a:t>
            </a:r>
            <a:r>
              <a:rPr lang="en-US" sz="2400" dirty="0" smtClean="0">
                <a:solidFill>
                  <a:schemeClr val="accent2"/>
                </a:solidFill>
                <a:latin typeface="Consolas" charset="0"/>
                <a:ea typeface="Consolas" charset="0"/>
                <a:cs typeface="Consolas" charset="0"/>
              </a:rPr>
              <a:t>"fastball"</a:t>
            </a:r>
            <a:r>
              <a:rPr lang="en-US" sz="2400" dirty="0" smtClean="0">
                <a:latin typeface="Consolas" charset="0"/>
                <a:ea typeface="Consolas" charset="0"/>
                <a:cs typeface="Consolas" charset="0"/>
              </a:rPr>
              <a:t>)</a:t>
            </a:r>
          </a:p>
          <a:p>
            <a:pPr marL="0" indent="0">
              <a:buNone/>
            </a:pP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smtClean="0">
                <a:solidFill>
                  <a:schemeClr val="accent4"/>
                </a:solidFill>
                <a:latin typeface="Consolas" charset="0"/>
                <a:ea typeface="Consolas" charset="0"/>
                <a:cs typeface="Consolas" charset="0"/>
              </a:rPr>
              <a:t>true</a:t>
            </a:r>
            <a:r>
              <a:rPr lang="en-US" sz="2400" dirty="0" smtClean="0">
                <a:latin typeface="Consolas" charset="0"/>
                <a:ea typeface="Consolas" charset="0"/>
                <a:cs typeface="Consolas" charset="0"/>
              </a:rPr>
              <a:t>;</a:t>
            </a:r>
          </a:p>
          <a:p>
            <a:pPr marL="0" indent="0">
              <a:buNone/>
            </a:pPr>
            <a:r>
              <a:rPr lang="en-US" sz="2400" dirty="0">
                <a:latin typeface="Consolas" charset="0"/>
                <a:ea typeface="Consolas" charset="0"/>
                <a:cs typeface="Consolas" charset="0"/>
              </a:rPr>
              <a:t> </a:t>
            </a: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else</a:t>
            </a:r>
          </a:p>
          <a:p>
            <a:pPr marL="0" indent="0">
              <a:buNone/>
            </a:pPr>
            <a:r>
              <a:rPr lang="en-US" sz="2400" dirty="0" smtClean="0">
                <a:latin typeface="Consolas" charset="0"/>
                <a:ea typeface="Consolas" charset="0"/>
                <a:cs typeface="Consolas" charset="0"/>
              </a:rPr>
              <a:t>    </a:t>
            </a:r>
            <a:r>
              <a:rPr lang="en-US" sz="2400" dirty="0" smtClean="0">
                <a:solidFill>
                  <a:schemeClr val="accent1"/>
                </a:solidFill>
                <a:latin typeface="Consolas" charset="0"/>
                <a:ea typeface="Consolas" charset="0"/>
                <a:cs typeface="Consolas" charset="0"/>
              </a:rPr>
              <a:t>return</a:t>
            </a:r>
            <a:r>
              <a:rPr lang="en-US" sz="2400" dirty="0" smtClean="0">
                <a:latin typeface="Consolas" charset="0"/>
                <a:ea typeface="Consolas" charset="0"/>
                <a:cs typeface="Consolas" charset="0"/>
              </a:rPr>
              <a:t> </a:t>
            </a:r>
            <a:r>
              <a:rPr lang="en-US" sz="2400" dirty="0" smtClean="0">
                <a:solidFill>
                  <a:schemeClr val="accent4"/>
                </a:solidFill>
                <a:latin typeface="Consolas" charset="0"/>
                <a:ea typeface="Consolas" charset="0"/>
                <a:cs typeface="Consolas" charset="0"/>
              </a:rPr>
              <a:t>false</a:t>
            </a:r>
            <a:r>
              <a:rPr lang="en-US" sz="2400" dirty="0" smtClean="0">
                <a:latin typeface="Consolas" charset="0"/>
                <a:ea typeface="Consolas" charset="0"/>
                <a:cs typeface="Consolas" charset="0"/>
              </a:rPr>
              <a:t>;</a:t>
            </a:r>
          </a:p>
          <a:p>
            <a:pPr marL="0" indent="0">
              <a:buNone/>
            </a:pPr>
            <a:r>
              <a:rPr lang="en-US" sz="2400" dirty="0" smtClean="0">
                <a:latin typeface="Consolas" charset="0"/>
                <a:ea typeface="Consolas" charset="0"/>
                <a:cs typeface="Consolas" charset="0"/>
              </a:rPr>
              <a:t>};</a:t>
            </a:r>
          </a:p>
          <a:p>
            <a:pPr marL="0" indent="0">
              <a:buNone/>
            </a:pPr>
            <a:r>
              <a:rPr lang="en-US" sz="2400" dirty="0" err="1" smtClean="0">
                <a:solidFill>
                  <a:schemeClr val="accent1"/>
                </a:solidFill>
                <a:latin typeface="Consolas" charset="0"/>
                <a:ea typeface="Consolas" charset="0"/>
                <a:cs typeface="Consolas" charset="0"/>
              </a:rPr>
              <a:t>var</a:t>
            </a:r>
            <a:r>
              <a:rPr lang="en-US" sz="2400" dirty="0" smtClean="0">
                <a:solidFill>
                  <a:schemeClr val="accent1"/>
                </a:solidFill>
                <a:latin typeface="Consolas" charset="0"/>
                <a:ea typeface="Consolas" charset="0"/>
                <a:cs typeface="Consolas" charset="0"/>
              </a:rPr>
              <a:t> </a:t>
            </a:r>
            <a:r>
              <a:rPr lang="en-US" sz="2400" dirty="0" smtClean="0">
                <a:latin typeface="Consolas" charset="0"/>
                <a:ea typeface="Consolas" charset="0"/>
                <a:cs typeface="Consolas" charset="0"/>
              </a:rPr>
              <a:t>x = pitch(</a:t>
            </a:r>
            <a:r>
              <a:rPr lang="en-US" sz="2400" dirty="0" smtClean="0">
                <a:solidFill>
                  <a:schemeClr val="accent2"/>
                </a:solidFill>
                <a:latin typeface="Consolas" charset="0"/>
                <a:ea typeface="Consolas" charset="0"/>
                <a:cs typeface="Consolas" charset="0"/>
              </a:rPr>
              <a:t>"curve</a:t>
            </a:r>
            <a:r>
              <a:rPr lang="en-US" sz="2400" dirty="0" smtClean="0">
                <a:solidFill>
                  <a:schemeClr val="accent2"/>
                </a:solidFill>
                <a:latin typeface="Consolas" charset="0"/>
                <a:ea typeface="Consolas" charset="0"/>
                <a:cs typeface="Consolas" charset="0"/>
              </a:rPr>
              <a:t>"</a:t>
            </a:r>
            <a:r>
              <a:rPr lang="en-US" sz="2400" dirty="0" smtClean="0">
                <a:latin typeface="Consolas" charset="0"/>
                <a:ea typeface="Consolas" charset="0"/>
                <a:cs typeface="Consolas" charset="0"/>
              </a:rPr>
              <a:t>);</a:t>
            </a:r>
          </a:p>
          <a:p>
            <a:pPr marL="0" indent="0">
              <a:buNone/>
            </a:pPr>
            <a:r>
              <a:rPr lang="en-US" sz="2400" dirty="0" err="1" smtClean="0">
                <a:latin typeface="Consolas" charset="0"/>
                <a:ea typeface="Consolas" charset="0"/>
                <a:cs typeface="Consolas" charset="0"/>
              </a:rPr>
              <a:t>console.log</a:t>
            </a:r>
            <a:r>
              <a:rPr lang="en-US" sz="2400" dirty="0" smtClean="0">
                <a:latin typeface="Consolas" charset="0"/>
                <a:ea typeface="Consolas" charset="0"/>
                <a:cs typeface="Consolas" charset="0"/>
              </a:rPr>
              <a:t>(x</a:t>
            </a:r>
            <a:r>
              <a:rPr lang="en-US" sz="2400" dirty="0" smtClean="0">
                <a:latin typeface="Consolas" charset="0"/>
                <a:ea typeface="Consolas" charset="0"/>
                <a:cs typeface="Consolas" charset="0"/>
              </a:rPr>
              <a:t> – 10); </a:t>
            </a:r>
            <a:r>
              <a:rPr lang="en-US" sz="2400" dirty="0" smtClean="0">
                <a:solidFill>
                  <a:schemeClr val="accent2">
                    <a:lumMod val="75000"/>
                  </a:schemeClr>
                </a:solidFill>
                <a:latin typeface="Consolas" charset="0"/>
                <a:ea typeface="Consolas" charset="0"/>
                <a:cs typeface="Consolas" charset="0"/>
              </a:rPr>
              <a:t>--error</a:t>
            </a:r>
          </a:p>
        </p:txBody>
      </p:sp>
    </p:spTree>
    <p:extLst>
      <p:ext uri="{BB962C8B-B14F-4D97-AF65-F5344CB8AC3E}">
        <p14:creationId xmlns:p14="http://schemas.microsoft.com/office/powerpoint/2010/main" val="17011321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a:ea typeface="Consolas" charset="0"/>
                <a:cs typeface="Consolas" charset="0"/>
              </a:rPr>
              <a:t>i</a:t>
            </a:r>
            <a:r>
              <a:rPr lang="en-US" sz="4400" dirty="0" smtClean="0">
                <a:ea typeface="Consolas" charset="0"/>
                <a:cs typeface="Consolas" charset="0"/>
              </a:rPr>
              <a:t>mplicit conversions are </a:t>
            </a:r>
            <a:r>
              <a:rPr lang="en-US" sz="4400" dirty="0" smtClean="0">
                <a:solidFill>
                  <a:schemeClr val="accent1"/>
                </a:solidFill>
                <a:ea typeface="Consolas" charset="0"/>
                <a:cs typeface="Consolas" charset="0"/>
              </a:rPr>
              <a:t>evil</a:t>
            </a:r>
          </a:p>
        </p:txBody>
      </p:sp>
    </p:spTree>
    <p:extLst>
      <p:ext uri="{BB962C8B-B14F-4D97-AF65-F5344CB8AC3E}">
        <p14:creationId xmlns:p14="http://schemas.microsoft.com/office/powerpoint/2010/main" val="1900402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7988" y="1825625"/>
            <a:ext cx="6435811" cy="2820516"/>
          </a:xfrm>
        </p:spPr>
        <p:txBody>
          <a:bodyPr anchor="ctr">
            <a:normAutofit/>
          </a:bodyPr>
          <a:lstStyle/>
          <a:p>
            <a:pPr marL="0" indent="0" algn="ctr">
              <a:buNone/>
            </a:pPr>
            <a:r>
              <a:rPr lang="en-US" sz="6000" dirty="0" smtClean="0"/>
              <a:t>(</a:t>
            </a:r>
            <a:r>
              <a:rPr lang="en-US" sz="6000" dirty="0" smtClean="0">
                <a:solidFill>
                  <a:schemeClr val="accent4"/>
                </a:solidFill>
              </a:rPr>
              <a:t>0</a:t>
            </a:r>
            <a:r>
              <a:rPr lang="en-US" sz="6000" dirty="0" smtClean="0"/>
              <a:t> </a:t>
            </a:r>
            <a:r>
              <a:rPr lang="en-US" sz="6000" dirty="0" smtClean="0">
                <a:solidFill>
                  <a:schemeClr val="accent1"/>
                </a:solidFill>
              </a:rPr>
              <a:t>==</a:t>
            </a:r>
            <a:r>
              <a:rPr lang="en-US" sz="6000" dirty="0" smtClean="0"/>
              <a:t> []) </a:t>
            </a:r>
            <a:r>
              <a:rPr lang="en-US" sz="6000" dirty="0" smtClean="0">
                <a:solidFill>
                  <a:schemeClr val="accent1"/>
                </a:solidFill>
              </a:rPr>
              <a:t>==</a:t>
            </a:r>
            <a:r>
              <a:rPr lang="en-US" sz="6000" dirty="0" smtClean="0"/>
              <a:t> </a:t>
            </a:r>
            <a:r>
              <a:rPr lang="en-US" sz="6000" dirty="0" smtClean="0">
                <a:solidFill>
                  <a:schemeClr val="accent4"/>
                </a:solidFill>
              </a:rPr>
              <a:t>true</a:t>
            </a:r>
          </a:p>
          <a:p>
            <a:pPr marL="0" indent="0" algn="ctr">
              <a:buNone/>
            </a:pPr>
            <a:r>
              <a:rPr lang="en-US" sz="6000" dirty="0" smtClean="0"/>
              <a:t> (</a:t>
            </a:r>
            <a:r>
              <a:rPr lang="en-US" sz="6000" dirty="0" smtClean="0">
                <a:solidFill>
                  <a:schemeClr val="accent1"/>
                </a:solidFill>
              </a:rPr>
              <a:t>!!</a:t>
            </a:r>
            <a:r>
              <a:rPr lang="en-US" sz="6000" dirty="0" smtClean="0">
                <a:solidFill>
                  <a:schemeClr val="accent4"/>
                </a:solidFill>
              </a:rPr>
              <a:t>0</a:t>
            </a:r>
            <a:r>
              <a:rPr lang="en-US" sz="6000" dirty="0" smtClean="0"/>
              <a:t> </a:t>
            </a:r>
            <a:r>
              <a:rPr lang="en-US" sz="6000" dirty="0" smtClean="0">
                <a:solidFill>
                  <a:schemeClr val="accent1"/>
                </a:solidFill>
              </a:rPr>
              <a:t>==</a:t>
            </a:r>
            <a:r>
              <a:rPr lang="en-US" sz="6000" dirty="0" smtClean="0"/>
              <a:t> </a:t>
            </a:r>
            <a:r>
              <a:rPr lang="en-US" sz="6000" dirty="0" smtClean="0">
                <a:solidFill>
                  <a:schemeClr val="accent1"/>
                </a:solidFill>
              </a:rPr>
              <a:t>!!</a:t>
            </a:r>
            <a:r>
              <a:rPr lang="en-US" sz="6000" dirty="0" smtClean="0"/>
              <a:t>[]) </a:t>
            </a:r>
            <a:r>
              <a:rPr lang="en-US" sz="6000" dirty="0" smtClean="0">
                <a:solidFill>
                  <a:schemeClr val="accent1"/>
                </a:solidFill>
              </a:rPr>
              <a:t>==</a:t>
            </a:r>
            <a:r>
              <a:rPr lang="en-US" sz="6000" dirty="0" smtClean="0"/>
              <a:t> </a:t>
            </a:r>
            <a:r>
              <a:rPr lang="en-US" sz="6000" dirty="0" smtClean="0">
                <a:solidFill>
                  <a:schemeClr val="accent4"/>
                </a:solidFill>
              </a:rPr>
              <a:t>false</a:t>
            </a:r>
          </a:p>
          <a:p>
            <a:pPr marL="0" indent="0" algn="ctr">
              <a:buNone/>
            </a:pPr>
            <a:r>
              <a:rPr lang="en-US" sz="6000" dirty="0" smtClean="0">
                <a:solidFill>
                  <a:schemeClr val="accent4"/>
                </a:solidFill>
              </a:rPr>
              <a:t>0</a:t>
            </a:r>
            <a:r>
              <a:rPr lang="en-US" sz="6000" dirty="0" smtClean="0"/>
              <a:t> + [] </a:t>
            </a:r>
            <a:r>
              <a:rPr lang="en-US" sz="6000" dirty="0" smtClean="0">
                <a:solidFill>
                  <a:schemeClr val="accent1"/>
                </a:solidFill>
              </a:rPr>
              <a:t>==</a:t>
            </a:r>
            <a:r>
              <a:rPr lang="en-US" sz="6000" dirty="0" smtClean="0"/>
              <a:t> </a:t>
            </a:r>
            <a:r>
              <a:rPr lang="en-US" sz="6000" dirty="0" smtClean="0">
                <a:solidFill>
                  <a:schemeClr val="accent2"/>
                </a:solidFill>
              </a:rPr>
              <a:t>"0"</a:t>
            </a:r>
          </a:p>
        </p:txBody>
      </p:sp>
      <p:sp>
        <p:nvSpPr>
          <p:cNvPr id="4" name="Content Placeholder 2"/>
          <p:cNvSpPr txBox="1">
            <a:spLocks/>
          </p:cNvSpPr>
          <p:nvPr/>
        </p:nvSpPr>
        <p:spPr>
          <a:xfrm>
            <a:off x="832021" y="1825625"/>
            <a:ext cx="3678195" cy="282051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600" dirty="0" smtClean="0"/>
              <a:t>???</a:t>
            </a:r>
          </a:p>
        </p:txBody>
      </p:sp>
    </p:spTree>
    <p:extLst>
      <p:ext uri="{BB962C8B-B14F-4D97-AF65-F5344CB8AC3E}">
        <p14:creationId xmlns:p14="http://schemas.microsoft.com/office/powerpoint/2010/main" val="1412097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smtClean="0">
                <a:ea typeface="Consolas" charset="0"/>
                <a:cs typeface="Consolas" charset="0"/>
              </a:rPr>
              <a:t>this</a:t>
            </a:r>
            <a:endParaRPr lang="en-US" sz="4400" dirty="0" smtClean="0">
              <a:solidFill>
                <a:schemeClr val="accent1"/>
              </a:solidFill>
              <a:ea typeface="Consolas" charset="0"/>
              <a:cs typeface="Consolas" charset="0"/>
            </a:endParaRPr>
          </a:p>
        </p:txBody>
      </p:sp>
    </p:spTree>
    <p:extLst>
      <p:ext uri="{BB962C8B-B14F-4D97-AF65-F5344CB8AC3E}">
        <p14:creationId xmlns:p14="http://schemas.microsoft.com/office/powerpoint/2010/main" val="1511432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lstStyle/>
          <a:p>
            <a:pPr marL="0" indent="0">
              <a:buNone/>
            </a:pPr>
            <a:r>
              <a:rPr lang="en-US" dirty="0" smtClean="0">
                <a:latin typeface="Consolas" charset="0"/>
                <a:ea typeface="Consolas" charset="0"/>
                <a:cs typeface="Consolas" charset="0"/>
              </a:rPr>
              <a:t>...</a:t>
            </a:r>
          </a:p>
          <a:p>
            <a:pPr marL="0" indent="0">
              <a:buNone/>
            </a:pPr>
            <a:r>
              <a:rPr lang="en-US" dirty="0" err="1" smtClean="0">
                <a:solidFill>
                  <a:schemeClr val="accent1"/>
                </a:solidFill>
                <a:latin typeface="Consolas" charset="0"/>
                <a:ea typeface="Consolas" charset="0"/>
                <a:cs typeface="Consolas" charset="0"/>
              </a:rPr>
              <a:t>this</a:t>
            </a:r>
            <a:r>
              <a:rPr lang="en-US" dirty="0" err="1" smtClean="0">
                <a:latin typeface="Consolas" charset="0"/>
                <a:ea typeface="Consolas" charset="0"/>
                <a:cs typeface="Consolas" charset="0"/>
              </a:rPr>
              <a:t>.catch</a:t>
            </a:r>
            <a:r>
              <a:rPr lang="en-US" dirty="0" smtClean="0">
                <a:latin typeface="Consolas" charset="0"/>
                <a:ea typeface="Consolas" charset="0"/>
                <a:cs typeface="Consolas" charset="0"/>
              </a:rPr>
              <a:t>().then(</a:t>
            </a:r>
            <a:r>
              <a:rPr lang="en-US" dirty="0" smtClean="0">
                <a:solidFill>
                  <a:schemeClr val="accent1"/>
                </a:solidFill>
                <a:latin typeface="Consolas" charset="0"/>
                <a:ea typeface="Consolas" charset="0"/>
                <a:cs typeface="Consolas" charset="0"/>
              </a:rPr>
              <a:t>function</a:t>
            </a:r>
            <a:r>
              <a:rPr lang="en-US" dirty="0" smtClean="0">
                <a:latin typeface="Consolas" charset="0"/>
                <a:ea typeface="Consolas" charset="0"/>
                <a:cs typeface="Consolas" charset="0"/>
              </a:rPr>
              <a:t>(ball) {</a:t>
            </a:r>
          </a:p>
          <a:p>
            <a:pPr marL="0" indent="0">
              <a:buNone/>
            </a:pPr>
            <a:r>
              <a:rPr lang="en-US" dirty="0" smtClean="0">
                <a:latin typeface="Consolas" charset="0"/>
                <a:ea typeface="Consolas" charset="0"/>
                <a:cs typeface="Consolas" charset="0"/>
              </a:rPr>
              <a:t>  </a:t>
            </a:r>
            <a:r>
              <a:rPr lang="en-US" dirty="0" err="1" smtClean="0">
                <a:solidFill>
                  <a:schemeClr val="accent1"/>
                </a:solidFill>
                <a:latin typeface="Consolas" charset="0"/>
                <a:ea typeface="Consolas" charset="0"/>
                <a:cs typeface="Consolas" charset="0"/>
              </a:rPr>
              <a:t>this</a:t>
            </a:r>
            <a:r>
              <a:rPr lang="en-US" dirty="0" err="1" smtClean="0">
                <a:latin typeface="Consolas" charset="0"/>
                <a:ea typeface="Consolas" charset="0"/>
                <a:cs typeface="Consolas" charset="0"/>
              </a:rPr>
              <a:t>.throw</a:t>
            </a:r>
            <a:r>
              <a:rPr lang="en-US" dirty="0" smtClean="0">
                <a:latin typeface="Consolas" charset="0"/>
                <a:ea typeface="Consolas" charset="0"/>
                <a:cs typeface="Consolas" charset="0"/>
              </a:rPr>
              <a:t>(ball);</a:t>
            </a:r>
          </a:p>
          <a:p>
            <a:pPr marL="0" indent="0">
              <a:buNone/>
            </a:pPr>
            <a:r>
              <a:rPr lang="en-US" dirty="0" smtClean="0">
                <a:latin typeface="Consolas" charset="0"/>
                <a:ea typeface="Consolas" charset="0"/>
                <a:cs typeface="Consolas" charset="0"/>
              </a:rPr>
              <a:t>});</a:t>
            </a:r>
          </a:p>
        </p:txBody>
      </p:sp>
    </p:spTree>
    <p:extLst>
      <p:ext uri="{BB962C8B-B14F-4D97-AF65-F5344CB8AC3E}">
        <p14:creationId xmlns:p14="http://schemas.microsoft.com/office/powerpoint/2010/main" val="567859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lstStyle/>
          <a:p>
            <a:pPr marL="0" indent="0">
              <a:buNone/>
            </a:pPr>
            <a:r>
              <a:rPr lang="en-US" dirty="0" err="1" smtClean="0">
                <a:solidFill>
                  <a:schemeClr val="accent1"/>
                </a:solidFill>
                <a:latin typeface="Consolas" charset="0"/>
                <a:ea typeface="Consolas" charset="0"/>
                <a:cs typeface="Consolas" charset="0"/>
              </a:rPr>
              <a:t>var</a:t>
            </a:r>
            <a:r>
              <a:rPr lang="en-US" dirty="0" smtClean="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_this = </a:t>
            </a:r>
            <a:r>
              <a:rPr lang="en-US" dirty="0" smtClean="0">
                <a:solidFill>
                  <a:schemeClr val="accent1"/>
                </a:solidFill>
                <a:latin typeface="Consolas" charset="0"/>
                <a:ea typeface="Consolas" charset="0"/>
                <a:cs typeface="Consolas" charset="0"/>
              </a:rPr>
              <a:t>this</a:t>
            </a:r>
            <a:r>
              <a:rPr lang="en-US" dirty="0" smtClean="0">
                <a:latin typeface="Consolas" charset="0"/>
                <a:ea typeface="Consolas" charset="0"/>
                <a:cs typeface="Consolas" charset="0"/>
              </a:rPr>
              <a:t>;</a:t>
            </a:r>
          </a:p>
          <a:p>
            <a:pPr marL="0" indent="0">
              <a:buNone/>
            </a:pPr>
            <a:r>
              <a:rPr lang="en-US" dirty="0" err="1" smtClean="0">
                <a:solidFill>
                  <a:schemeClr val="accent1"/>
                </a:solidFill>
                <a:latin typeface="Consolas" charset="0"/>
                <a:ea typeface="Consolas" charset="0"/>
                <a:cs typeface="Consolas" charset="0"/>
              </a:rPr>
              <a:t>this</a:t>
            </a:r>
            <a:r>
              <a:rPr lang="en-US" dirty="0" err="1" smtClean="0">
                <a:latin typeface="Consolas" charset="0"/>
                <a:ea typeface="Consolas" charset="0"/>
                <a:cs typeface="Consolas" charset="0"/>
              </a:rPr>
              <a:t>.catch</a:t>
            </a:r>
            <a:r>
              <a:rPr lang="en-US" dirty="0" smtClean="0">
                <a:latin typeface="Consolas" charset="0"/>
                <a:ea typeface="Consolas" charset="0"/>
                <a:cs typeface="Consolas" charset="0"/>
              </a:rPr>
              <a:t>().then(</a:t>
            </a:r>
            <a:r>
              <a:rPr lang="en-US" dirty="0" smtClean="0">
                <a:solidFill>
                  <a:schemeClr val="accent1"/>
                </a:solidFill>
                <a:latin typeface="Consolas" charset="0"/>
                <a:ea typeface="Consolas" charset="0"/>
                <a:cs typeface="Consolas" charset="0"/>
              </a:rPr>
              <a:t>function</a:t>
            </a:r>
            <a:r>
              <a:rPr lang="en-US" dirty="0" smtClean="0">
                <a:latin typeface="Consolas" charset="0"/>
                <a:ea typeface="Consolas" charset="0"/>
                <a:cs typeface="Consolas" charset="0"/>
              </a:rPr>
              <a:t>(ball) {</a:t>
            </a:r>
          </a:p>
          <a:p>
            <a:pPr marL="0" indent="0">
              <a:buNone/>
            </a:pPr>
            <a:r>
              <a:rPr lang="en-US" dirty="0" smtClean="0">
                <a:latin typeface="Consolas" charset="0"/>
                <a:ea typeface="Consolas" charset="0"/>
                <a:cs typeface="Consolas" charset="0"/>
              </a:rPr>
              <a:t>  _</a:t>
            </a:r>
            <a:r>
              <a:rPr lang="en-US" dirty="0" err="1" smtClean="0">
                <a:latin typeface="Consolas" charset="0"/>
                <a:ea typeface="Consolas" charset="0"/>
                <a:cs typeface="Consolas" charset="0"/>
              </a:rPr>
              <a:t>this.throw</a:t>
            </a:r>
            <a:r>
              <a:rPr lang="en-US" dirty="0" smtClean="0">
                <a:latin typeface="Consolas" charset="0"/>
                <a:ea typeface="Consolas" charset="0"/>
                <a:cs typeface="Consolas" charset="0"/>
              </a:rPr>
              <a:t>(ball);</a:t>
            </a:r>
          </a:p>
          <a:p>
            <a:pPr marL="0" indent="0">
              <a:buNone/>
            </a:pPr>
            <a:r>
              <a:rPr lang="en-US" dirty="0" smtClean="0">
                <a:latin typeface="Consolas" charset="0"/>
                <a:ea typeface="Consolas" charset="0"/>
                <a:cs typeface="Consolas" charset="0"/>
              </a:rPr>
              <a:t>});</a:t>
            </a:r>
          </a:p>
        </p:txBody>
      </p:sp>
    </p:spTree>
    <p:extLst>
      <p:ext uri="{BB962C8B-B14F-4D97-AF65-F5344CB8AC3E}">
        <p14:creationId xmlns:p14="http://schemas.microsoft.com/office/powerpoint/2010/main" val="96633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lstStyle/>
          <a:p>
            <a:pPr marL="0" indent="0">
              <a:buNone/>
            </a:pPr>
            <a:r>
              <a:rPr lang="en-US" dirty="0" smtClean="0">
                <a:latin typeface="Consolas" charset="0"/>
                <a:ea typeface="Consolas" charset="0"/>
                <a:cs typeface="Consolas" charset="0"/>
              </a:rPr>
              <a:t>...</a:t>
            </a:r>
          </a:p>
          <a:p>
            <a:pPr marL="0" indent="0">
              <a:buNone/>
            </a:pPr>
            <a:r>
              <a:rPr lang="en-US" dirty="0" err="1" smtClean="0">
                <a:solidFill>
                  <a:schemeClr val="accent1"/>
                </a:solidFill>
                <a:latin typeface="Consolas" charset="0"/>
                <a:ea typeface="Consolas" charset="0"/>
                <a:cs typeface="Consolas" charset="0"/>
              </a:rPr>
              <a:t>this</a:t>
            </a:r>
            <a:r>
              <a:rPr lang="en-US" dirty="0" err="1" smtClean="0">
                <a:latin typeface="Consolas" charset="0"/>
                <a:ea typeface="Consolas" charset="0"/>
                <a:cs typeface="Consolas" charset="0"/>
              </a:rPr>
              <a:t>.catch</a:t>
            </a:r>
            <a:r>
              <a:rPr lang="en-US" dirty="0" smtClean="0">
                <a:latin typeface="Consolas" charset="0"/>
                <a:ea typeface="Consolas" charset="0"/>
                <a:cs typeface="Consolas" charset="0"/>
              </a:rPr>
              <a:t>().then((ball) =&gt; {</a:t>
            </a:r>
          </a:p>
          <a:p>
            <a:pPr marL="0" indent="0">
              <a:buNone/>
            </a:pPr>
            <a:r>
              <a:rPr lang="en-US" dirty="0" smtClean="0">
                <a:latin typeface="Consolas" charset="0"/>
                <a:ea typeface="Consolas" charset="0"/>
                <a:cs typeface="Consolas" charset="0"/>
              </a:rPr>
              <a:t>  </a:t>
            </a:r>
            <a:r>
              <a:rPr lang="en-US" dirty="0" err="1" smtClean="0">
                <a:solidFill>
                  <a:schemeClr val="accent1"/>
                </a:solidFill>
                <a:latin typeface="Consolas" charset="0"/>
                <a:ea typeface="Consolas" charset="0"/>
                <a:cs typeface="Consolas" charset="0"/>
              </a:rPr>
              <a:t>this</a:t>
            </a:r>
            <a:r>
              <a:rPr lang="en-US" dirty="0" err="1" smtClean="0">
                <a:latin typeface="Consolas" charset="0"/>
                <a:ea typeface="Consolas" charset="0"/>
                <a:cs typeface="Consolas" charset="0"/>
              </a:rPr>
              <a:t>.throw</a:t>
            </a:r>
            <a:r>
              <a:rPr lang="en-US" dirty="0" smtClean="0">
                <a:latin typeface="Consolas" charset="0"/>
                <a:ea typeface="Consolas" charset="0"/>
                <a:cs typeface="Consolas" charset="0"/>
              </a:rPr>
              <a:t>(ball);</a:t>
            </a:r>
          </a:p>
          <a:p>
            <a:pPr marL="0" indent="0">
              <a:buNone/>
            </a:pPr>
            <a:r>
              <a:rPr lang="en-US" dirty="0" smtClean="0">
                <a:latin typeface="Consolas" charset="0"/>
                <a:ea typeface="Consolas" charset="0"/>
                <a:cs typeface="Consolas" charset="0"/>
              </a:rPr>
              <a:t>});</a:t>
            </a:r>
          </a:p>
        </p:txBody>
      </p:sp>
    </p:spTree>
    <p:extLst>
      <p:ext uri="{BB962C8B-B14F-4D97-AF65-F5344CB8AC3E}">
        <p14:creationId xmlns:p14="http://schemas.microsoft.com/office/powerpoint/2010/main" val="1778710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you</a:t>
            </a:r>
            <a:endParaRPr lang="en-US" sz="6000" dirty="0" smtClean="0"/>
          </a:p>
        </p:txBody>
      </p:sp>
    </p:spTree>
    <p:extLst>
      <p:ext uri="{BB962C8B-B14F-4D97-AF65-F5344CB8AC3E}">
        <p14:creationId xmlns:p14="http://schemas.microsoft.com/office/powerpoint/2010/main" val="1282904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smtClean="0">
                <a:solidFill>
                  <a:schemeClr val="accent1"/>
                </a:solidFill>
                <a:ea typeface="Consolas" charset="0"/>
                <a:cs typeface="Consolas" charset="0"/>
              </a:rPr>
              <a:t>prototypes</a:t>
            </a:r>
            <a:r>
              <a:rPr lang="en-US" sz="4400" dirty="0" smtClean="0">
                <a:ea typeface="Consolas" charset="0"/>
                <a:cs typeface="Consolas" charset="0"/>
              </a:rPr>
              <a:t> to classes</a:t>
            </a:r>
            <a:endParaRPr lang="en-US" sz="4400" dirty="0" smtClean="0">
              <a:solidFill>
                <a:schemeClr val="accent1"/>
              </a:solidFill>
              <a:ea typeface="Consolas" charset="0"/>
              <a:cs typeface="Consolas" charset="0"/>
            </a:endParaRPr>
          </a:p>
        </p:txBody>
      </p:sp>
    </p:spTree>
    <p:extLst>
      <p:ext uri="{BB962C8B-B14F-4D97-AF65-F5344CB8AC3E}">
        <p14:creationId xmlns:p14="http://schemas.microsoft.com/office/powerpoint/2010/main" val="15213068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buNone/>
            </a:pPr>
            <a:r>
              <a:rPr lang="en-US" sz="2000" dirty="0" err="1" smtClean="0">
                <a:solidFill>
                  <a:schemeClr val="accent1"/>
                </a:solidFill>
                <a:latin typeface="Consolas" charset="0"/>
                <a:ea typeface="Consolas" charset="0"/>
                <a:cs typeface="Consolas" charset="0"/>
              </a:rPr>
              <a:t>var</a:t>
            </a:r>
            <a:r>
              <a:rPr lang="en-US" sz="2000" dirty="0" smtClean="0">
                <a:latin typeface="Consolas" charset="0"/>
                <a:ea typeface="Consolas" charset="0"/>
                <a:cs typeface="Consolas" charset="0"/>
              </a:rPr>
              <a:t> Player =</a:t>
            </a:r>
            <a:r>
              <a:rPr lang="en-US" sz="2000" dirty="0" smtClean="0">
                <a:solidFill>
                  <a:schemeClr val="accent1"/>
                </a:solidFill>
                <a:latin typeface="Consolas" charset="0"/>
                <a:ea typeface="Consolas" charset="0"/>
                <a:cs typeface="Consolas" charset="0"/>
              </a:rPr>
              <a:t> function</a:t>
            </a:r>
            <a:r>
              <a:rPr lang="en-US" sz="2000" dirty="0" smtClean="0">
                <a:latin typeface="Consolas" charset="0"/>
                <a:ea typeface="Consolas" charset="0"/>
                <a:cs typeface="Consolas" charset="0"/>
              </a:rPr>
              <a:t>(</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fielding) {</a:t>
            </a:r>
          </a:p>
          <a:p>
            <a:pPr marL="0" indent="0">
              <a:buNone/>
            </a:pPr>
            <a:r>
              <a:rPr lang="en-US" sz="2000" dirty="0" smtClean="0">
                <a:latin typeface="Consolas" charset="0"/>
                <a:ea typeface="Consolas" charset="0"/>
                <a:cs typeface="Consolas" charset="0"/>
              </a:rPr>
              <a:t>  </a:t>
            </a:r>
            <a:r>
              <a:rPr lang="en-US" sz="2000" dirty="0" err="1" smtClean="0">
                <a:solidFill>
                  <a:schemeClr val="accent1"/>
                </a:solidFill>
                <a:latin typeface="Consolas" charset="0"/>
                <a:ea typeface="Consolas" charset="0"/>
                <a:cs typeface="Consolas" charset="0"/>
              </a:rPr>
              <a:t>this</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 </a:t>
            </a:r>
            <a:r>
              <a:rPr lang="en-US" sz="2000" dirty="0" err="1" smtClean="0">
                <a:latin typeface="Consolas" charset="0"/>
                <a:ea typeface="Consolas" charset="0"/>
                <a:cs typeface="Consolas" charset="0"/>
              </a:rPr>
              <a:t>jersey</a:t>
            </a:r>
            <a:r>
              <a:rPr lang="en-US" sz="2000" dirty="0" err="1">
                <a:latin typeface="Consolas" charset="0"/>
                <a:ea typeface="Consolas" charset="0"/>
                <a:cs typeface="Consolas" charset="0"/>
              </a:rPr>
              <a:t>Name</a:t>
            </a:r>
            <a:r>
              <a:rPr lang="en-US" sz="2000" dirty="0" smtClean="0">
                <a:latin typeface="Consolas" charset="0"/>
                <a:ea typeface="Consolas" charset="0"/>
                <a:cs typeface="Consolas" charset="0"/>
              </a:rPr>
              <a:t>;</a:t>
            </a:r>
          </a:p>
          <a:p>
            <a:pPr marL="0" indent="0">
              <a:buNone/>
            </a:pPr>
            <a:r>
              <a:rPr lang="en-US" sz="2000" dirty="0" smtClean="0">
                <a:solidFill>
                  <a:schemeClr val="accent1"/>
                </a:solidFill>
                <a:latin typeface="Consolas" charset="0"/>
                <a:ea typeface="Consolas" charset="0"/>
                <a:cs typeface="Consolas" charset="0"/>
              </a:rPr>
              <a:t>  </a:t>
            </a:r>
            <a:r>
              <a:rPr lang="en-US" sz="2000" dirty="0" err="1" smtClean="0">
                <a:solidFill>
                  <a:schemeClr val="accent1"/>
                </a:solidFill>
                <a:latin typeface="Consolas" charset="0"/>
                <a:ea typeface="Consolas" charset="0"/>
                <a:cs typeface="Consolas" charset="0"/>
              </a:rPr>
              <a:t>this</a:t>
            </a:r>
            <a:r>
              <a:rPr lang="en-US" sz="2000" dirty="0" err="1" smtClean="0">
                <a:latin typeface="Consolas" charset="0"/>
                <a:ea typeface="Consolas" charset="0"/>
                <a:cs typeface="Consolas" charset="0"/>
              </a:rPr>
              <a:t>.currentPosition</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 fielding;  </a:t>
            </a:r>
            <a:endParaRPr lang="en-US" sz="2000" dirty="0" smtClean="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a:t>
            </a:r>
          </a:p>
          <a:p>
            <a:pPr marL="0" indent="0">
              <a:buNone/>
            </a:pPr>
            <a:r>
              <a:rPr lang="en-US" sz="2000" dirty="0" err="1" smtClean="0">
                <a:latin typeface="Consolas" charset="0"/>
                <a:ea typeface="Consolas" charset="0"/>
                <a:cs typeface="Consolas" charset="0"/>
              </a:rPr>
              <a:t>Player.</a:t>
            </a:r>
            <a:r>
              <a:rPr lang="en-US" sz="2000" dirty="0" err="1" smtClean="0">
                <a:solidFill>
                  <a:schemeClr val="accent1"/>
                </a:solidFill>
                <a:latin typeface="Consolas" charset="0"/>
                <a:ea typeface="Consolas" charset="0"/>
                <a:cs typeface="Consolas" charset="0"/>
              </a:rPr>
              <a:t>prototype</a:t>
            </a:r>
            <a:r>
              <a:rPr lang="en-US" sz="2000" dirty="0" err="1" smtClean="0">
                <a:latin typeface="Consolas" charset="0"/>
                <a:ea typeface="Consolas" charset="0"/>
                <a:cs typeface="Consolas" charset="0"/>
              </a:rPr>
              <a:t>.throw</a:t>
            </a: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function</a:t>
            </a:r>
            <a:r>
              <a:rPr lang="en-US" sz="2000" dirty="0" smtClean="0">
                <a:latin typeface="Consolas" charset="0"/>
                <a:ea typeface="Consolas" charset="0"/>
                <a:cs typeface="Consolas" charset="0"/>
              </a:rPr>
              <a:t>() { </a:t>
            </a:r>
            <a:r>
              <a:rPr lang="en-US" sz="2000" dirty="0" err="1" smtClean="0">
                <a:latin typeface="Consolas" charset="0"/>
                <a:ea typeface="Consolas" charset="0"/>
                <a:cs typeface="Consolas" charset="0"/>
              </a:rPr>
              <a:t>console.log</a:t>
            </a:r>
            <a:r>
              <a:rPr lang="en-US" sz="2000" dirty="0" smtClean="0">
                <a:latin typeface="Consolas" charset="0"/>
                <a:ea typeface="Consolas" charset="0"/>
                <a:cs typeface="Consolas" charset="0"/>
              </a:rPr>
              <a:t>(</a:t>
            </a:r>
            <a:r>
              <a:rPr lang="en-US" sz="2000" dirty="0" smtClean="0">
                <a:solidFill>
                  <a:schemeClr val="accent2"/>
                </a:solidFill>
                <a:latin typeface="Consolas" charset="0"/>
                <a:ea typeface="Consolas" charset="0"/>
                <a:cs typeface="Consolas" charset="0"/>
              </a:rPr>
              <a:t>"Throwing"</a:t>
            </a:r>
            <a:r>
              <a:rPr lang="en-US" sz="2000" dirty="0" smtClean="0">
                <a:latin typeface="Consolas" charset="0"/>
                <a:ea typeface="Consolas" charset="0"/>
                <a:cs typeface="Consolas" charset="0"/>
              </a:rPr>
              <a:t>); }</a:t>
            </a:r>
          </a:p>
          <a:p>
            <a:pPr marL="0" indent="0">
              <a:buNone/>
            </a:pPr>
            <a:endParaRPr lang="en-US" sz="2000" dirty="0" smtClean="0">
              <a:solidFill>
                <a:schemeClr val="accent1"/>
              </a:solidFill>
              <a:latin typeface="Consolas" charset="0"/>
              <a:ea typeface="Consolas" charset="0"/>
              <a:cs typeface="Consolas" charset="0"/>
            </a:endParaRPr>
          </a:p>
          <a:p>
            <a:pPr marL="0" indent="0">
              <a:buNone/>
            </a:pPr>
            <a:r>
              <a:rPr lang="en-US" sz="2000" dirty="0" err="1" smtClean="0">
                <a:solidFill>
                  <a:schemeClr val="accent1"/>
                </a:solidFill>
                <a:latin typeface="Consolas" charset="0"/>
                <a:ea typeface="Consolas" charset="0"/>
                <a:cs typeface="Consolas" charset="0"/>
              </a:rPr>
              <a:t>var</a:t>
            </a:r>
            <a:r>
              <a:rPr lang="en-US" sz="2000" dirty="0" smtClean="0">
                <a:solidFill>
                  <a:schemeClr val="accent1"/>
                </a:solidFill>
                <a:latin typeface="Consolas" charset="0"/>
                <a:ea typeface="Consolas" charset="0"/>
                <a:cs typeface="Consolas" charset="0"/>
              </a:rPr>
              <a:t> </a:t>
            </a:r>
            <a:r>
              <a:rPr lang="en-US" sz="2000" dirty="0" err="1" smtClean="0">
                <a:latin typeface="Consolas" charset="0"/>
                <a:ea typeface="Consolas" charset="0"/>
                <a:cs typeface="Consolas" charset="0"/>
              </a:rPr>
              <a:t>jeffFrancis</a:t>
            </a:r>
            <a:r>
              <a:rPr lang="en-US" sz="2000" dirty="0" smtClean="0">
                <a:latin typeface="Consolas" charset="0"/>
                <a:ea typeface="Consolas" charset="0"/>
                <a:cs typeface="Consolas" charset="0"/>
              </a:rPr>
              <a:t> = </a:t>
            </a:r>
            <a:r>
              <a:rPr lang="en-US" sz="2000" dirty="0" smtClean="0">
                <a:solidFill>
                  <a:schemeClr val="accent1"/>
                </a:solidFill>
                <a:latin typeface="Consolas" charset="0"/>
                <a:ea typeface="Consolas" charset="0"/>
                <a:cs typeface="Consolas" charset="0"/>
              </a:rPr>
              <a:t>new</a:t>
            </a:r>
            <a:r>
              <a:rPr lang="en-US" sz="2000" dirty="0" smtClean="0">
                <a:latin typeface="Consolas" charset="0"/>
                <a:ea typeface="Consolas" charset="0"/>
                <a:cs typeface="Consolas" charset="0"/>
              </a:rPr>
              <a:t> Player(</a:t>
            </a:r>
            <a:r>
              <a:rPr lang="en-US" sz="2000" dirty="0" smtClean="0">
                <a:solidFill>
                  <a:schemeClr val="accent2"/>
                </a:solidFill>
                <a:latin typeface="Consolas" charset="0"/>
                <a:ea typeface="Consolas" charset="0"/>
                <a:cs typeface="Consolas" charset="0"/>
              </a:rPr>
              <a:t>"FRANCIS"</a:t>
            </a:r>
            <a:r>
              <a:rPr lang="en-US" sz="2000" dirty="0" smtClean="0">
                <a:latin typeface="Consolas" charset="0"/>
                <a:ea typeface="Consolas" charset="0"/>
                <a:cs typeface="Consolas" charset="0"/>
              </a:rPr>
              <a:t>, </a:t>
            </a:r>
            <a:r>
              <a:rPr lang="en-US" sz="2000" dirty="0" smtClean="0">
                <a:solidFill>
                  <a:schemeClr val="accent2"/>
                </a:solidFill>
                <a:latin typeface="Consolas" charset="0"/>
                <a:ea typeface="Consolas" charset="0"/>
                <a:cs typeface="Consolas" charset="0"/>
              </a:rPr>
              <a:t>"P"</a:t>
            </a:r>
            <a:r>
              <a:rPr lang="en-US" sz="2000" dirty="0" smtClean="0">
                <a:latin typeface="Consolas" charset="0"/>
                <a:ea typeface="Consolas" charset="0"/>
                <a:cs typeface="Consolas" charset="0"/>
              </a:rPr>
              <a:t>);</a:t>
            </a: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17714192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endParaRPr lang="en-US" sz="2000" dirty="0" smtClean="0">
              <a:latin typeface="Consolas" charset="0"/>
              <a:ea typeface="Consolas" charset="0"/>
              <a:cs typeface="Consolas" charset="0"/>
            </a:endParaRPr>
          </a:p>
          <a:p>
            <a:pPr marL="0" indent="0">
              <a:buNone/>
            </a:pPr>
            <a:r>
              <a:rPr lang="en-US" sz="2000" dirty="0" smtClean="0">
                <a:solidFill>
                  <a:schemeClr val="accent1"/>
                </a:solidFill>
                <a:latin typeface="Consolas" charset="0"/>
                <a:ea typeface="Consolas" charset="0"/>
                <a:cs typeface="Consolas" charset="0"/>
              </a:rPr>
              <a:t>class</a:t>
            </a:r>
            <a:r>
              <a:rPr lang="en-US" sz="2000" dirty="0" smtClean="0">
                <a:latin typeface="Consolas" charset="0"/>
                <a:ea typeface="Consolas" charset="0"/>
                <a:cs typeface="Consolas" charset="0"/>
              </a:rPr>
              <a:t> Player {</a:t>
            </a:r>
          </a:p>
          <a:p>
            <a:pPr marL="0" indent="0">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currentPosition</a:t>
            </a:r>
            <a:r>
              <a:rPr lang="en-US" sz="2000" dirty="0" smtClean="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constructor</a:t>
            </a:r>
            <a:r>
              <a:rPr lang="en-US" sz="2000" dirty="0" smtClean="0">
                <a:latin typeface="Consolas" charset="0"/>
                <a:ea typeface="Consolas" charset="0"/>
                <a:cs typeface="Consolas" charset="0"/>
              </a:rPr>
              <a:t>(</a:t>
            </a:r>
            <a:r>
              <a:rPr lang="en-US" sz="2000" dirty="0" err="1" smtClean="0">
                <a:latin typeface="Consolas" charset="0"/>
                <a:ea typeface="Consolas" charset="0"/>
                <a:cs typeface="Consolas" charset="0"/>
              </a:rPr>
              <a:t>jersey</a:t>
            </a:r>
            <a:r>
              <a:rPr lang="en-US" sz="2000" dirty="0" err="1">
                <a:latin typeface="Consolas" charset="0"/>
                <a:ea typeface="Consolas" charset="0"/>
                <a:cs typeface="Consolas" charset="0"/>
              </a:rPr>
              <a:t>Name</a:t>
            </a:r>
            <a:r>
              <a:rPr lang="en-US" sz="2000" dirty="0" smtClean="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fielding: </a:t>
            </a:r>
            <a:r>
              <a:rPr lang="en-US" sz="2000" dirty="0" smtClean="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    </a:t>
            </a:r>
            <a:r>
              <a:rPr lang="en-US" sz="2000" dirty="0" err="1" smtClean="0">
                <a:solidFill>
                  <a:schemeClr val="accent1"/>
                </a:solidFill>
                <a:latin typeface="Consolas" charset="0"/>
                <a:ea typeface="Consolas" charset="0"/>
                <a:cs typeface="Consolas" charset="0"/>
              </a:rPr>
              <a:t>this</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 </a:t>
            </a:r>
            <a:r>
              <a:rPr lang="en-US" sz="2000" dirty="0" err="1" smtClean="0">
                <a:latin typeface="Consolas" charset="0"/>
                <a:ea typeface="Consolas" charset="0"/>
                <a:cs typeface="Consolas" charset="0"/>
              </a:rPr>
              <a:t>jersey</a:t>
            </a:r>
            <a:r>
              <a:rPr lang="en-US" sz="2000" dirty="0" err="1">
                <a:latin typeface="Consolas" charset="0"/>
                <a:ea typeface="Consolas" charset="0"/>
                <a:cs typeface="Consolas" charset="0"/>
              </a:rPr>
              <a:t>Name</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a:solidFill>
                  <a:schemeClr val="accent1"/>
                </a:solidFill>
                <a:latin typeface="Consolas" charset="0"/>
                <a:ea typeface="Consolas" charset="0"/>
                <a:cs typeface="Consolas" charset="0"/>
              </a:rPr>
              <a:t>this</a:t>
            </a:r>
            <a:r>
              <a:rPr lang="en-US" sz="2000" dirty="0" err="1">
                <a:latin typeface="Consolas" charset="0"/>
                <a:ea typeface="Consolas" charset="0"/>
                <a:cs typeface="Consolas" charset="0"/>
              </a:rPr>
              <a:t>.currentPosition</a:t>
            </a:r>
            <a:r>
              <a:rPr lang="en-US" sz="2000" dirty="0">
                <a:latin typeface="Consolas" charset="0"/>
                <a:ea typeface="Consolas" charset="0"/>
                <a:cs typeface="Consolas" charset="0"/>
              </a:rPr>
              <a:t> = fielding;  </a:t>
            </a:r>
            <a:endParaRPr lang="en-US" sz="2000" dirty="0" smtClean="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  }</a:t>
            </a: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throw(ball) { </a:t>
            </a:r>
            <a:r>
              <a:rPr lang="en-US" sz="2000" dirty="0" err="1" smtClean="0">
                <a:latin typeface="Consolas" charset="0"/>
                <a:ea typeface="Consolas" charset="0"/>
                <a:cs typeface="Consolas" charset="0"/>
              </a:rPr>
              <a:t>console.log</a:t>
            </a:r>
            <a:r>
              <a:rPr lang="en-US" sz="2000" dirty="0" smtClean="0">
                <a:latin typeface="Consolas" charset="0"/>
                <a:ea typeface="Consolas" charset="0"/>
                <a:cs typeface="Consolas" charset="0"/>
              </a:rPr>
              <a:t>(</a:t>
            </a:r>
            <a:r>
              <a:rPr lang="en-US" sz="2000" dirty="0" smtClean="0">
                <a:solidFill>
                  <a:schemeClr val="accent2"/>
                </a:solidFill>
                <a:latin typeface="Consolas" charset="0"/>
                <a:ea typeface="Consolas" charset="0"/>
                <a:cs typeface="Consolas" charset="0"/>
              </a:rPr>
              <a:t>"throwing"</a:t>
            </a:r>
            <a:r>
              <a:rPr lang="en-US" sz="2000" dirty="0" smtClean="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a:t>
            </a:r>
          </a:p>
          <a:p>
            <a:pPr marL="0" indent="0">
              <a:buNone/>
            </a:pPr>
            <a:r>
              <a:rPr lang="en-US" sz="2000" dirty="0" err="1">
                <a:solidFill>
                  <a:schemeClr val="accent1"/>
                </a:solidFill>
                <a:latin typeface="Consolas" charset="0"/>
                <a:ea typeface="Consolas" charset="0"/>
                <a:cs typeface="Consolas" charset="0"/>
              </a:rPr>
              <a:t>var</a:t>
            </a:r>
            <a:r>
              <a:rPr lang="en-US" sz="2000" dirty="0">
                <a:solidFill>
                  <a:schemeClr val="accent1"/>
                </a:solidFill>
                <a:latin typeface="Consolas" charset="0"/>
                <a:ea typeface="Consolas" charset="0"/>
                <a:cs typeface="Consolas" charset="0"/>
              </a:rPr>
              <a:t> </a:t>
            </a:r>
            <a:r>
              <a:rPr lang="en-US" sz="2000" dirty="0" err="1">
                <a:latin typeface="Consolas" charset="0"/>
                <a:ea typeface="Consolas" charset="0"/>
                <a:cs typeface="Consolas" charset="0"/>
              </a:rPr>
              <a:t>jeffFrancis</a:t>
            </a:r>
            <a:r>
              <a:rPr lang="en-US" sz="2000" dirty="0">
                <a:latin typeface="Consolas" charset="0"/>
                <a:ea typeface="Consolas" charset="0"/>
                <a:cs typeface="Consolas" charset="0"/>
              </a:rPr>
              <a:t> = </a:t>
            </a:r>
            <a:r>
              <a:rPr lang="en-US" sz="2000" dirty="0">
                <a:solidFill>
                  <a:schemeClr val="accent1"/>
                </a:solidFill>
                <a:latin typeface="Consolas" charset="0"/>
                <a:ea typeface="Consolas" charset="0"/>
                <a:cs typeface="Consolas" charset="0"/>
              </a:rPr>
              <a:t>new</a:t>
            </a:r>
            <a:r>
              <a:rPr lang="en-US" sz="2000" dirty="0">
                <a:latin typeface="Consolas" charset="0"/>
                <a:ea typeface="Consolas" charset="0"/>
                <a:cs typeface="Consolas" charset="0"/>
              </a:rPr>
              <a:t> Player(</a:t>
            </a:r>
            <a:r>
              <a:rPr lang="en-US" sz="2000" dirty="0">
                <a:solidFill>
                  <a:schemeClr val="accent2"/>
                </a:solidFill>
                <a:latin typeface="Consolas" charset="0"/>
                <a:ea typeface="Consolas" charset="0"/>
                <a:cs typeface="Consolas" charset="0"/>
              </a:rPr>
              <a:t>"FRANCIS"</a:t>
            </a:r>
            <a:r>
              <a:rPr lang="en-US" sz="2000" dirty="0">
                <a:latin typeface="Consolas" charset="0"/>
                <a:ea typeface="Consolas" charset="0"/>
                <a:cs typeface="Consolas" charset="0"/>
              </a:rPr>
              <a:t>, </a:t>
            </a:r>
            <a:r>
              <a:rPr lang="en-US" sz="2000" dirty="0">
                <a:solidFill>
                  <a:schemeClr val="accent2"/>
                </a:solidFill>
                <a:latin typeface="Consolas" charset="0"/>
                <a:ea typeface="Consolas" charset="0"/>
                <a:cs typeface="Consolas" charset="0"/>
              </a:rPr>
              <a:t>"P"</a:t>
            </a: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182873094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endParaRPr lang="en-US" sz="2000" dirty="0" smtClean="0">
              <a:latin typeface="Consolas" charset="0"/>
              <a:ea typeface="Consolas" charset="0"/>
              <a:cs typeface="Consolas" charset="0"/>
            </a:endParaRPr>
          </a:p>
          <a:p>
            <a:pPr marL="0" indent="0">
              <a:buNone/>
            </a:pPr>
            <a:r>
              <a:rPr lang="en-US" sz="2000" dirty="0" smtClean="0">
                <a:solidFill>
                  <a:schemeClr val="accent1"/>
                </a:solidFill>
                <a:latin typeface="Consolas" charset="0"/>
                <a:ea typeface="Consolas" charset="0"/>
                <a:cs typeface="Consolas" charset="0"/>
              </a:rPr>
              <a:t>class</a:t>
            </a:r>
            <a:r>
              <a:rPr lang="en-US" sz="2000" dirty="0" smtClean="0">
                <a:latin typeface="Consolas" charset="0"/>
                <a:ea typeface="Consolas" charset="0"/>
                <a:cs typeface="Consolas" charset="0"/>
              </a:rPr>
              <a:t> Player </a:t>
            </a:r>
            <a:r>
              <a:rPr lang="en-US" sz="2000" dirty="0" smtClean="0">
                <a:solidFill>
                  <a:schemeClr val="accent1"/>
                </a:solidFill>
                <a:latin typeface="Consolas" charset="0"/>
                <a:ea typeface="Consolas" charset="0"/>
                <a:cs typeface="Consolas" charset="0"/>
              </a:rPr>
              <a:t>extends</a:t>
            </a:r>
            <a:r>
              <a:rPr lang="en-US" sz="2000" dirty="0" smtClean="0">
                <a:latin typeface="Consolas" charset="0"/>
                <a:ea typeface="Consolas" charset="0"/>
                <a:cs typeface="Consolas" charset="0"/>
              </a:rPr>
              <a:t> Person {</a:t>
            </a:r>
          </a:p>
          <a:p>
            <a:pPr marL="0" indent="0">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currentPosition</a:t>
            </a:r>
            <a:r>
              <a:rPr lang="en-US" sz="2000" dirty="0" smtClean="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constructor</a:t>
            </a:r>
            <a:r>
              <a:rPr lang="en-US" sz="2000" dirty="0" smtClean="0">
                <a:latin typeface="Consolas" charset="0"/>
                <a:ea typeface="Consolas" charset="0"/>
                <a:cs typeface="Consolas" charset="0"/>
              </a:rPr>
              <a:t>(</a:t>
            </a:r>
            <a:r>
              <a:rPr lang="en-US" sz="2000" dirty="0" err="1" smtClean="0">
                <a:latin typeface="Consolas" charset="0"/>
                <a:ea typeface="Consolas" charset="0"/>
                <a:cs typeface="Consolas" charset="0"/>
              </a:rPr>
              <a:t>jersey</a:t>
            </a:r>
            <a:r>
              <a:rPr lang="en-US" sz="2000" dirty="0" err="1">
                <a:latin typeface="Consolas" charset="0"/>
                <a:ea typeface="Consolas" charset="0"/>
                <a:cs typeface="Consolas" charset="0"/>
              </a:rPr>
              <a:t>Name</a:t>
            </a:r>
            <a:r>
              <a:rPr lang="en-US" sz="2000" dirty="0" smtClean="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fielding: </a:t>
            </a:r>
            <a:r>
              <a:rPr lang="en-US" sz="2000" dirty="0" smtClean="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super</a:t>
            </a:r>
            <a:r>
              <a:rPr lang="en-US" sz="2000" dirty="0" smtClean="0">
                <a:latin typeface="Consolas" charset="0"/>
                <a:ea typeface="Consolas" charset="0"/>
                <a:cs typeface="Consolas" charset="0"/>
              </a:rPr>
              <a:t>();</a:t>
            </a:r>
          </a:p>
          <a:p>
            <a:pPr marL="0" indent="0">
              <a:buNone/>
            </a:pPr>
            <a:r>
              <a:rPr lang="en-US" sz="2000" dirty="0">
                <a:solidFill>
                  <a:schemeClr val="accent1"/>
                </a:solidFill>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   </a:t>
            </a:r>
            <a:r>
              <a:rPr lang="en-US" sz="2000" dirty="0" err="1" smtClean="0">
                <a:solidFill>
                  <a:schemeClr val="accent1"/>
                </a:solidFill>
                <a:latin typeface="Consolas" charset="0"/>
                <a:ea typeface="Consolas" charset="0"/>
                <a:cs typeface="Consolas" charset="0"/>
              </a:rPr>
              <a:t>this</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 </a:t>
            </a:r>
            <a:r>
              <a:rPr lang="en-US" sz="2000" dirty="0" err="1" smtClean="0">
                <a:latin typeface="Consolas" charset="0"/>
                <a:ea typeface="Consolas" charset="0"/>
                <a:cs typeface="Consolas" charset="0"/>
              </a:rPr>
              <a:t>jersey</a:t>
            </a:r>
            <a:r>
              <a:rPr lang="en-US" sz="2000" dirty="0" err="1">
                <a:latin typeface="Consolas" charset="0"/>
                <a:ea typeface="Consolas" charset="0"/>
                <a:cs typeface="Consolas" charset="0"/>
              </a:rPr>
              <a:t>Name</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a:solidFill>
                  <a:schemeClr val="accent1"/>
                </a:solidFill>
                <a:latin typeface="Consolas" charset="0"/>
                <a:ea typeface="Consolas" charset="0"/>
                <a:cs typeface="Consolas" charset="0"/>
              </a:rPr>
              <a:t>this</a:t>
            </a:r>
            <a:r>
              <a:rPr lang="en-US" sz="2000" dirty="0" err="1">
                <a:latin typeface="Consolas" charset="0"/>
                <a:ea typeface="Consolas" charset="0"/>
                <a:cs typeface="Consolas" charset="0"/>
              </a:rPr>
              <a:t>.currentPosition</a:t>
            </a:r>
            <a:r>
              <a:rPr lang="en-US" sz="2000" dirty="0">
                <a:latin typeface="Consolas" charset="0"/>
                <a:ea typeface="Consolas" charset="0"/>
                <a:cs typeface="Consolas" charset="0"/>
              </a:rPr>
              <a:t> = fielding;  </a:t>
            </a:r>
            <a:endParaRPr lang="en-US" sz="2000" dirty="0" smtClean="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  }</a:t>
            </a: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throw(ball) { </a:t>
            </a:r>
            <a:r>
              <a:rPr lang="en-US" sz="2000" dirty="0" err="1" smtClean="0">
                <a:latin typeface="Consolas" charset="0"/>
                <a:ea typeface="Consolas" charset="0"/>
                <a:cs typeface="Consolas" charset="0"/>
              </a:rPr>
              <a:t>console.log</a:t>
            </a:r>
            <a:r>
              <a:rPr lang="en-US" sz="2000" dirty="0" smtClean="0">
                <a:latin typeface="Consolas" charset="0"/>
                <a:ea typeface="Consolas" charset="0"/>
                <a:cs typeface="Consolas" charset="0"/>
              </a:rPr>
              <a:t>(</a:t>
            </a:r>
            <a:r>
              <a:rPr lang="en-US" sz="2000" dirty="0" smtClean="0">
                <a:solidFill>
                  <a:schemeClr val="accent2"/>
                </a:solidFill>
                <a:latin typeface="Consolas" charset="0"/>
                <a:ea typeface="Consolas" charset="0"/>
                <a:cs typeface="Consolas" charset="0"/>
              </a:rPr>
              <a:t>"throwing"</a:t>
            </a:r>
            <a:r>
              <a:rPr lang="en-US" sz="2000" dirty="0" smtClean="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a:t>
            </a:r>
          </a:p>
          <a:p>
            <a:pPr marL="0" indent="0">
              <a:buNone/>
            </a:pPr>
            <a:r>
              <a:rPr lang="en-US" sz="2000" dirty="0" err="1">
                <a:solidFill>
                  <a:schemeClr val="accent1"/>
                </a:solidFill>
                <a:latin typeface="Consolas" charset="0"/>
                <a:ea typeface="Consolas" charset="0"/>
                <a:cs typeface="Consolas" charset="0"/>
              </a:rPr>
              <a:t>var</a:t>
            </a:r>
            <a:r>
              <a:rPr lang="en-US" sz="2000" dirty="0">
                <a:solidFill>
                  <a:schemeClr val="accent1"/>
                </a:solidFill>
                <a:latin typeface="Consolas" charset="0"/>
                <a:ea typeface="Consolas" charset="0"/>
                <a:cs typeface="Consolas" charset="0"/>
              </a:rPr>
              <a:t> </a:t>
            </a:r>
            <a:r>
              <a:rPr lang="en-US" sz="2000" dirty="0" err="1">
                <a:latin typeface="Consolas" charset="0"/>
                <a:ea typeface="Consolas" charset="0"/>
                <a:cs typeface="Consolas" charset="0"/>
              </a:rPr>
              <a:t>jeffFrancis</a:t>
            </a:r>
            <a:r>
              <a:rPr lang="en-US" sz="2000" dirty="0">
                <a:latin typeface="Consolas" charset="0"/>
                <a:ea typeface="Consolas" charset="0"/>
                <a:cs typeface="Consolas" charset="0"/>
              </a:rPr>
              <a:t> = </a:t>
            </a:r>
            <a:r>
              <a:rPr lang="en-US" sz="2000" dirty="0">
                <a:solidFill>
                  <a:schemeClr val="accent1"/>
                </a:solidFill>
                <a:latin typeface="Consolas" charset="0"/>
                <a:ea typeface="Consolas" charset="0"/>
                <a:cs typeface="Consolas" charset="0"/>
              </a:rPr>
              <a:t>new</a:t>
            </a:r>
            <a:r>
              <a:rPr lang="en-US" sz="2000" dirty="0">
                <a:latin typeface="Consolas" charset="0"/>
                <a:ea typeface="Consolas" charset="0"/>
                <a:cs typeface="Consolas" charset="0"/>
              </a:rPr>
              <a:t> Player(</a:t>
            </a:r>
            <a:r>
              <a:rPr lang="en-US" sz="2000" dirty="0">
                <a:solidFill>
                  <a:schemeClr val="accent2"/>
                </a:solidFill>
                <a:latin typeface="Consolas" charset="0"/>
                <a:ea typeface="Consolas" charset="0"/>
                <a:cs typeface="Consolas" charset="0"/>
              </a:rPr>
              <a:t>"FRANCIS"</a:t>
            </a:r>
            <a:r>
              <a:rPr lang="en-US" sz="2000" dirty="0">
                <a:latin typeface="Consolas" charset="0"/>
                <a:ea typeface="Consolas" charset="0"/>
                <a:cs typeface="Consolas" charset="0"/>
              </a:rPr>
              <a:t>, </a:t>
            </a:r>
            <a:r>
              <a:rPr lang="en-US" sz="2000" dirty="0">
                <a:solidFill>
                  <a:schemeClr val="accent2"/>
                </a:solidFill>
                <a:latin typeface="Consolas" charset="0"/>
                <a:ea typeface="Consolas" charset="0"/>
                <a:cs typeface="Consolas" charset="0"/>
              </a:rPr>
              <a:t>"P"</a:t>
            </a:r>
            <a:r>
              <a:rPr lang="en-US" sz="2000" dirty="0">
                <a:latin typeface="Consolas" charset="0"/>
                <a:ea typeface="Consolas" charset="0"/>
                <a:cs typeface="Consolas" charset="0"/>
              </a:rPr>
              <a:t>);</a:t>
            </a:r>
          </a:p>
        </p:txBody>
      </p:sp>
    </p:spTree>
    <p:extLst>
      <p:ext uri="{BB962C8B-B14F-4D97-AF65-F5344CB8AC3E}">
        <p14:creationId xmlns:p14="http://schemas.microsoft.com/office/powerpoint/2010/main" val="1311001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err="1" smtClean="0">
                <a:solidFill>
                  <a:schemeClr val="accent1"/>
                </a:solidFill>
                <a:ea typeface="Consolas" charset="0"/>
                <a:cs typeface="Consolas" charset="0"/>
              </a:rPr>
              <a:t>var</a:t>
            </a:r>
            <a:endParaRPr lang="en-US" sz="4400" dirty="0" smtClean="0">
              <a:solidFill>
                <a:schemeClr val="accent1"/>
              </a:solidFill>
              <a:ea typeface="Consolas" charset="0"/>
              <a:cs typeface="Consolas" charset="0"/>
            </a:endParaRPr>
          </a:p>
        </p:txBody>
      </p:sp>
    </p:spTree>
    <p:extLst>
      <p:ext uri="{BB962C8B-B14F-4D97-AF65-F5344CB8AC3E}">
        <p14:creationId xmlns:p14="http://schemas.microsoft.com/office/powerpoint/2010/main" val="11151727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r>
              <a:rPr lang="en-US" sz="2000" dirty="0" err="1" smtClean="0">
                <a:solidFill>
                  <a:schemeClr val="accent1"/>
                </a:solidFill>
                <a:latin typeface="Consolas" charset="0"/>
                <a:ea typeface="Consolas" charset="0"/>
                <a:cs typeface="Consolas" charset="0"/>
              </a:rPr>
              <a:t>var</a:t>
            </a:r>
            <a:r>
              <a:rPr lang="en-US" sz="2000" dirty="0" smtClean="0">
                <a:solidFill>
                  <a:schemeClr val="accent1"/>
                </a:solidFill>
                <a:latin typeface="Consolas" charset="0"/>
                <a:ea typeface="Consolas" charset="0"/>
                <a:cs typeface="Consolas" charset="0"/>
              </a:rPr>
              <a:t> </a:t>
            </a:r>
            <a:r>
              <a:rPr lang="en-US" sz="2000" dirty="0" smtClean="0">
                <a:latin typeface="Consolas" charset="0"/>
                <a:ea typeface="Consolas" charset="0"/>
                <a:cs typeface="Consolas" charset="0"/>
              </a:rPr>
              <a:t>player </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oldPlayer</a:t>
            </a:r>
            <a:r>
              <a:rPr lang="en-US" sz="2000" dirty="0" smtClean="0">
                <a:latin typeface="Consolas" charset="0"/>
                <a:ea typeface="Consolas" charset="0"/>
                <a:cs typeface="Consolas" charset="0"/>
              </a:rPr>
              <a:t>;</a:t>
            </a:r>
          </a:p>
          <a:p>
            <a:pPr marL="0" indent="0">
              <a:buNone/>
            </a:pPr>
            <a:r>
              <a:rPr lang="en-US" sz="2000" dirty="0" smtClean="0">
                <a:solidFill>
                  <a:schemeClr val="accent1"/>
                </a:solidFill>
                <a:latin typeface="Consolas" charset="0"/>
                <a:ea typeface="Consolas" charset="0"/>
                <a:cs typeface="Consolas" charset="0"/>
              </a:rPr>
              <a:t>for</a:t>
            </a:r>
            <a:r>
              <a:rPr lang="en-US" sz="2000" dirty="0" smtClean="0">
                <a:latin typeface="Consolas" charset="0"/>
                <a:ea typeface="Consolas" charset="0"/>
                <a:cs typeface="Consolas" charset="0"/>
              </a:rPr>
              <a:t> (</a:t>
            </a:r>
            <a:r>
              <a:rPr lang="en-US" sz="2000" dirty="0" err="1" smtClean="0">
                <a:solidFill>
                  <a:schemeClr val="accent1"/>
                </a:solidFill>
                <a:latin typeface="Consolas" charset="0"/>
                <a:ea typeface="Consolas" charset="0"/>
                <a:cs typeface="Consolas" charset="0"/>
              </a:rPr>
              <a:t>var</a:t>
            </a:r>
            <a:r>
              <a:rPr lang="en-US" sz="2000" dirty="0" smtClean="0">
                <a:solidFill>
                  <a:schemeClr val="accent1"/>
                </a:solidFill>
                <a:latin typeface="Consolas" charset="0"/>
                <a:ea typeface="Consolas" charset="0"/>
                <a:cs typeface="Consolas" charset="0"/>
              </a:rPr>
              <a:t> </a:t>
            </a:r>
            <a:r>
              <a:rPr lang="en-US" sz="2000" dirty="0" err="1" smtClean="0">
                <a:latin typeface="Consolas" charset="0"/>
                <a:ea typeface="Consolas" charset="0"/>
                <a:cs typeface="Consolas" charset="0"/>
              </a:rPr>
              <a:t>i</a:t>
            </a:r>
            <a:r>
              <a:rPr lang="en-US" sz="2000" dirty="0" smtClean="0">
                <a:latin typeface="Consolas" charset="0"/>
                <a:ea typeface="Consolas" charset="0"/>
                <a:cs typeface="Consolas" charset="0"/>
              </a:rPr>
              <a:t> = 0; </a:t>
            </a:r>
            <a:r>
              <a:rPr lang="en-US" sz="2000" dirty="0" err="1" smtClean="0">
                <a:latin typeface="Consolas" charset="0"/>
                <a:ea typeface="Consolas" charset="0"/>
                <a:cs typeface="Consolas" charset="0"/>
              </a:rPr>
              <a:t>i</a:t>
            </a:r>
            <a:r>
              <a:rPr lang="en-US" sz="2000" dirty="0" smtClean="0">
                <a:latin typeface="Consolas" charset="0"/>
                <a:ea typeface="Consolas" charset="0"/>
                <a:cs typeface="Consolas" charset="0"/>
              </a:rPr>
              <a:t> &lt; </a:t>
            </a:r>
            <a:r>
              <a:rPr lang="en-US" sz="2000" dirty="0" err="1" smtClean="0">
                <a:latin typeface="Consolas" charset="0"/>
                <a:ea typeface="Consolas" charset="0"/>
                <a:cs typeface="Consolas" charset="0"/>
              </a:rPr>
              <a:t>trades.length</a:t>
            </a: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i</a:t>
            </a:r>
            <a:r>
              <a:rPr lang="en-US" sz="2000" dirty="0" smtClean="0">
                <a:latin typeface="Consolas" charset="0"/>
                <a:ea typeface="Consolas" charset="0"/>
                <a:cs typeface="Consolas" charset="0"/>
              </a:rPr>
              <a:t>++) {   </a:t>
            </a:r>
          </a:p>
          <a:p>
            <a:pPr marL="0" indent="0">
              <a:buNone/>
            </a:pPr>
            <a:r>
              <a:rPr lang="en-US" sz="2000" dirty="0" smtClean="0">
                <a:latin typeface="Consolas" charset="0"/>
                <a:ea typeface="Consolas" charset="0"/>
                <a:cs typeface="Consolas" charset="0"/>
              </a:rPr>
              <a:t>  </a:t>
            </a:r>
            <a:r>
              <a:rPr lang="en-US" sz="2000" dirty="0" err="1" smtClean="0">
                <a:solidFill>
                  <a:schemeClr val="accent1"/>
                </a:solidFill>
                <a:latin typeface="Consolas" charset="0"/>
                <a:ea typeface="Consolas" charset="0"/>
                <a:cs typeface="Consolas" charset="0"/>
              </a:rPr>
              <a:t>var</a:t>
            </a:r>
            <a:r>
              <a:rPr lang="en-US" sz="2000" dirty="0" smtClean="0">
                <a:solidFill>
                  <a:schemeClr val="accent1"/>
                </a:solidFill>
                <a:latin typeface="Consolas" charset="0"/>
                <a:ea typeface="Consolas" charset="0"/>
                <a:cs typeface="Consolas" charset="0"/>
              </a:rPr>
              <a:t> </a:t>
            </a:r>
            <a:r>
              <a:rPr lang="en-US" sz="2000" dirty="0">
                <a:latin typeface="Consolas" charset="0"/>
                <a:ea typeface="Consolas" charset="0"/>
                <a:cs typeface="Consolas" charset="0"/>
              </a:rPr>
              <a:t>player = </a:t>
            </a:r>
            <a:r>
              <a:rPr lang="en-US" sz="2000" dirty="0" smtClean="0">
                <a:latin typeface="Consolas" charset="0"/>
                <a:ea typeface="Consolas" charset="0"/>
                <a:cs typeface="Consolas" charset="0"/>
              </a:rPr>
              <a:t>trades[</a:t>
            </a:r>
            <a:r>
              <a:rPr lang="en-US" sz="2000" dirty="0" err="1" smtClean="0">
                <a:latin typeface="Consolas" charset="0"/>
                <a:ea typeface="Consolas" charset="0"/>
                <a:cs typeface="Consolas" charset="0"/>
              </a:rPr>
              <a:t>i</a:t>
            </a:r>
            <a:r>
              <a:rPr lang="en-US" sz="2000" dirty="0">
                <a:latin typeface="Consolas" charset="0"/>
                <a:ea typeface="Consolas" charset="0"/>
                <a:cs typeface="Consolas" charset="0"/>
              </a:rPr>
              <a:t>];  </a:t>
            </a:r>
            <a:endParaRPr lang="en-US" sz="2000" dirty="0" smtClean="0">
              <a:latin typeface="Consolas" charset="0"/>
              <a:ea typeface="Consolas" charset="0"/>
              <a:cs typeface="Consolas" charset="0"/>
            </a:endParaRP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trade(player);</a:t>
            </a:r>
          </a:p>
          <a:p>
            <a:pPr marL="0" indent="0">
              <a:buNone/>
            </a:pPr>
            <a:r>
              <a:rPr lang="en-US" sz="2000" dirty="0" smtClean="0">
                <a:latin typeface="Consolas" charset="0"/>
                <a:ea typeface="Consolas" charset="0"/>
                <a:cs typeface="Consolas" charset="0"/>
              </a:rPr>
              <a:t>}</a:t>
            </a:r>
          </a:p>
          <a:p>
            <a:pPr marL="0" indent="0">
              <a:buNone/>
            </a:pPr>
            <a:endParaRPr lang="en-US" sz="2000" dirty="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expect(player</a:t>
            </a:r>
            <a:r>
              <a:rPr lang="en-US" sz="2000" dirty="0">
                <a:latin typeface="Consolas" charset="0"/>
                <a:ea typeface="Consolas" charset="0"/>
                <a:cs typeface="Consolas" charset="0"/>
              </a:rPr>
              <a:t>).</a:t>
            </a:r>
            <a:r>
              <a:rPr lang="en-US" sz="2000" dirty="0" err="1">
                <a:latin typeface="Consolas" charset="0"/>
                <a:ea typeface="Consolas" charset="0"/>
                <a:cs typeface="Consolas" charset="0"/>
              </a:rPr>
              <a:t>toBe</a:t>
            </a:r>
            <a:r>
              <a:rPr lang="en-US" sz="2000" dirty="0">
                <a:latin typeface="Consolas" charset="0"/>
                <a:ea typeface="Consolas" charset="0"/>
                <a:cs typeface="Consolas" charset="0"/>
              </a:rPr>
              <a:t>(trades[</a:t>
            </a:r>
            <a:r>
              <a:rPr lang="en-US" sz="2000" dirty="0" err="1">
                <a:latin typeface="Consolas" charset="0"/>
                <a:ea typeface="Consolas" charset="0"/>
                <a:cs typeface="Consolas" charset="0"/>
              </a:rPr>
              <a:t>trades.length</a:t>
            </a:r>
            <a:r>
              <a:rPr lang="en-US" sz="2000" dirty="0">
                <a:latin typeface="Consolas" charset="0"/>
                <a:ea typeface="Consolas" charset="0"/>
                <a:cs typeface="Consolas" charset="0"/>
              </a:rPr>
              <a:t> -1]);</a:t>
            </a:r>
          </a:p>
        </p:txBody>
      </p:sp>
    </p:spTree>
    <p:extLst>
      <p:ext uri="{BB962C8B-B14F-4D97-AF65-F5344CB8AC3E}">
        <p14:creationId xmlns:p14="http://schemas.microsoft.com/office/powerpoint/2010/main" val="19799396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r>
              <a:rPr lang="en-US" sz="2000" dirty="0" err="1" smtClean="0">
                <a:solidFill>
                  <a:schemeClr val="accent1"/>
                </a:solidFill>
                <a:latin typeface="Consolas" charset="0"/>
                <a:ea typeface="Consolas" charset="0"/>
                <a:cs typeface="Consolas" charset="0"/>
              </a:rPr>
              <a:t>var</a:t>
            </a:r>
            <a:r>
              <a:rPr lang="en-US" sz="2000" dirty="0" smtClean="0">
                <a:solidFill>
                  <a:schemeClr val="accent1"/>
                </a:solidFill>
                <a:latin typeface="Consolas" charset="0"/>
                <a:ea typeface="Consolas" charset="0"/>
                <a:cs typeface="Consolas" charset="0"/>
              </a:rPr>
              <a:t> </a:t>
            </a:r>
            <a:r>
              <a:rPr lang="en-US" sz="2000" dirty="0" smtClean="0">
                <a:latin typeface="Consolas" charset="0"/>
                <a:ea typeface="Consolas" charset="0"/>
                <a:cs typeface="Consolas" charset="0"/>
              </a:rPr>
              <a:t>player </a:t>
            </a:r>
            <a:r>
              <a:rPr lang="en-US" sz="2000" dirty="0">
                <a:latin typeface="Consolas" charset="0"/>
                <a:ea typeface="Consolas" charset="0"/>
                <a:cs typeface="Consolas" charset="0"/>
              </a:rPr>
              <a:t>= </a:t>
            </a:r>
            <a:r>
              <a:rPr lang="en-US" sz="2000" dirty="0" err="1" smtClean="0">
                <a:latin typeface="Consolas" charset="0"/>
                <a:ea typeface="Consolas" charset="0"/>
                <a:cs typeface="Consolas" charset="0"/>
              </a:rPr>
              <a:t>oldPlayer</a:t>
            </a:r>
            <a:r>
              <a:rPr lang="en-US" sz="2000" dirty="0" smtClean="0">
                <a:latin typeface="Consolas" charset="0"/>
                <a:ea typeface="Consolas" charset="0"/>
                <a:cs typeface="Consolas" charset="0"/>
              </a:rPr>
              <a:t>;</a:t>
            </a:r>
          </a:p>
          <a:p>
            <a:pPr marL="0" indent="0">
              <a:buNone/>
            </a:pPr>
            <a:r>
              <a:rPr lang="en-US" sz="2000" dirty="0" smtClean="0">
                <a:solidFill>
                  <a:schemeClr val="accent1"/>
                </a:solidFill>
                <a:latin typeface="Consolas" charset="0"/>
                <a:ea typeface="Consolas" charset="0"/>
                <a:cs typeface="Consolas" charset="0"/>
              </a:rPr>
              <a:t>for </a:t>
            </a:r>
            <a:r>
              <a:rPr lang="en-US" sz="2000" dirty="0" smtClean="0">
                <a:latin typeface="Consolas" charset="0"/>
                <a:ea typeface="Consolas" charset="0"/>
                <a:cs typeface="Consolas" charset="0"/>
              </a:rPr>
              <a:t>(</a:t>
            </a:r>
            <a:r>
              <a:rPr lang="en-US" sz="2000" dirty="0" err="1" smtClean="0">
                <a:solidFill>
                  <a:schemeClr val="accent1"/>
                </a:solidFill>
                <a:latin typeface="Consolas" charset="0"/>
                <a:ea typeface="Consolas" charset="0"/>
                <a:cs typeface="Consolas" charset="0"/>
              </a:rPr>
              <a:t>var</a:t>
            </a:r>
            <a:r>
              <a:rPr lang="en-US" sz="2000" dirty="0" smtClean="0">
                <a:solidFill>
                  <a:schemeClr val="accent1"/>
                </a:solidFill>
                <a:latin typeface="Consolas" charset="0"/>
                <a:ea typeface="Consolas" charset="0"/>
                <a:cs typeface="Consolas" charset="0"/>
              </a:rPr>
              <a:t> </a:t>
            </a:r>
            <a:r>
              <a:rPr lang="en-US" sz="2000" dirty="0" err="1" smtClean="0">
                <a:latin typeface="Consolas" charset="0"/>
                <a:ea typeface="Consolas" charset="0"/>
                <a:cs typeface="Consolas" charset="0"/>
              </a:rPr>
              <a:t>i</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 0; </a:t>
            </a:r>
            <a:r>
              <a:rPr lang="en-US" sz="2000" dirty="0" err="1">
                <a:latin typeface="Consolas" charset="0"/>
                <a:ea typeface="Consolas" charset="0"/>
                <a:cs typeface="Consolas" charset="0"/>
              </a:rPr>
              <a:t>i</a:t>
            </a:r>
            <a:r>
              <a:rPr lang="en-US" sz="2000" dirty="0">
                <a:latin typeface="Consolas" charset="0"/>
                <a:ea typeface="Consolas" charset="0"/>
                <a:cs typeface="Consolas" charset="0"/>
              </a:rPr>
              <a:t> &lt; </a:t>
            </a:r>
            <a:r>
              <a:rPr lang="en-US" sz="2000" dirty="0" err="1">
                <a:latin typeface="Consolas" charset="0"/>
                <a:ea typeface="Consolas" charset="0"/>
                <a:cs typeface="Consolas" charset="0"/>
              </a:rPr>
              <a:t>trades.length</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i</a:t>
            </a:r>
            <a:r>
              <a:rPr lang="en-US" sz="2000" dirty="0">
                <a:latin typeface="Consolas" charset="0"/>
                <a:ea typeface="Consolas" charset="0"/>
                <a:cs typeface="Consolas" charset="0"/>
              </a:rPr>
              <a:t>++) {   </a:t>
            </a:r>
            <a:endParaRPr lang="en-US" sz="2000" dirty="0" smtClean="0">
              <a:latin typeface="Consolas" charset="0"/>
              <a:ea typeface="Consolas" charset="0"/>
              <a:cs typeface="Consolas" charset="0"/>
            </a:endParaRP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let </a:t>
            </a:r>
            <a:r>
              <a:rPr lang="en-US" sz="2000" dirty="0" smtClean="0">
                <a:latin typeface="Consolas" charset="0"/>
                <a:ea typeface="Consolas" charset="0"/>
                <a:cs typeface="Consolas" charset="0"/>
              </a:rPr>
              <a:t>player </a:t>
            </a: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trades[</a:t>
            </a:r>
            <a:r>
              <a:rPr lang="en-US" sz="2000" dirty="0" err="1" smtClean="0">
                <a:latin typeface="Consolas" charset="0"/>
                <a:ea typeface="Consolas" charset="0"/>
                <a:cs typeface="Consolas" charset="0"/>
              </a:rPr>
              <a:t>i</a:t>
            </a:r>
            <a:r>
              <a:rPr lang="en-US" sz="2000" dirty="0">
                <a:latin typeface="Consolas" charset="0"/>
                <a:ea typeface="Consolas" charset="0"/>
                <a:cs typeface="Consolas" charset="0"/>
              </a:rPr>
              <a:t>];  </a:t>
            </a:r>
            <a:endParaRPr lang="en-US" sz="2000" dirty="0" smtClean="0">
              <a:latin typeface="Consolas" charset="0"/>
              <a:ea typeface="Consolas" charset="0"/>
              <a:cs typeface="Consolas" charset="0"/>
            </a:endParaRP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trade(player);</a:t>
            </a:r>
          </a:p>
          <a:p>
            <a:pPr marL="0" indent="0">
              <a:buNone/>
            </a:pPr>
            <a:r>
              <a:rPr lang="en-US" sz="2000" dirty="0" smtClean="0">
                <a:latin typeface="Consolas" charset="0"/>
                <a:ea typeface="Consolas" charset="0"/>
                <a:cs typeface="Consolas" charset="0"/>
              </a:rPr>
              <a:t>}</a:t>
            </a:r>
          </a:p>
          <a:p>
            <a:pPr marL="0" indent="0">
              <a:buNone/>
            </a:pPr>
            <a:endParaRPr lang="en-US" sz="2000" dirty="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expect(player).</a:t>
            </a:r>
            <a:r>
              <a:rPr lang="en-US" sz="2000" dirty="0" err="1" smtClean="0">
                <a:latin typeface="Consolas" charset="0"/>
                <a:ea typeface="Consolas" charset="0"/>
                <a:cs typeface="Consolas" charset="0"/>
              </a:rPr>
              <a:t>toBe</a:t>
            </a:r>
            <a:r>
              <a:rPr lang="en-US" sz="2000" dirty="0" smtClean="0">
                <a:latin typeface="Consolas" charset="0"/>
                <a:ea typeface="Consolas" charset="0"/>
                <a:cs typeface="Consolas" charset="0"/>
              </a:rPr>
              <a:t>(</a:t>
            </a:r>
            <a:r>
              <a:rPr lang="en-US" sz="2000" dirty="0" err="1">
                <a:latin typeface="Consolas" charset="0"/>
                <a:ea typeface="Consolas" charset="0"/>
                <a:cs typeface="Consolas" charset="0"/>
              </a:rPr>
              <a:t>oldPlayer</a:t>
            </a:r>
            <a:r>
              <a:rPr lang="en-US" sz="2000" dirty="0" smtClean="0">
                <a:latin typeface="Consolas" charset="0"/>
                <a:ea typeface="Consolas" charset="0"/>
                <a:cs typeface="Consolas" charset="0"/>
              </a:rPr>
              <a:t>);</a:t>
            </a: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3234641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r>
              <a:rPr lang="en-US" sz="2000" dirty="0" smtClean="0">
                <a:solidFill>
                  <a:schemeClr val="accent1"/>
                </a:solidFill>
                <a:latin typeface="Consolas" charset="0"/>
                <a:ea typeface="Consolas" charset="0"/>
                <a:cs typeface="Consolas" charset="0"/>
              </a:rPr>
              <a:t>for </a:t>
            </a:r>
            <a:r>
              <a:rPr lang="en-US" sz="2000" dirty="0" smtClean="0">
                <a:latin typeface="Consolas" charset="0"/>
                <a:ea typeface="Consolas" charset="0"/>
                <a:cs typeface="Consolas" charset="0"/>
              </a:rPr>
              <a:t>(</a:t>
            </a:r>
            <a:r>
              <a:rPr lang="en-US" sz="2000" dirty="0" err="1" smtClean="0">
                <a:solidFill>
                  <a:schemeClr val="accent1"/>
                </a:solidFill>
                <a:latin typeface="Consolas" charset="0"/>
                <a:ea typeface="Consolas" charset="0"/>
                <a:cs typeface="Consolas" charset="0"/>
              </a:rPr>
              <a:t>var</a:t>
            </a:r>
            <a:r>
              <a:rPr lang="en-US" sz="2000" dirty="0" smtClean="0">
                <a:solidFill>
                  <a:schemeClr val="accent1"/>
                </a:solidFill>
                <a:latin typeface="Consolas" charset="0"/>
                <a:ea typeface="Consolas" charset="0"/>
                <a:cs typeface="Consolas" charset="0"/>
              </a:rPr>
              <a:t> </a:t>
            </a:r>
            <a:r>
              <a:rPr lang="en-US" sz="2000" dirty="0" err="1" smtClean="0">
                <a:latin typeface="Consolas" charset="0"/>
                <a:ea typeface="Consolas" charset="0"/>
                <a:cs typeface="Consolas" charset="0"/>
              </a:rPr>
              <a:t>i</a:t>
            </a:r>
            <a:r>
              <a:rPr lang="en-US" sz="2000" dirty="0" smtClean="0">
                <a:latin typeface="Consolas" charset="0"/>
                <a:ea typeface="Consolas" charset="0"/>
                <a:cs typeface="Consolas" charset="0"/>
              </a:rPr>
              <a:t> = 0; </a:t>
            </a:r>
            <a:r>
              <a:rPr lang="en-US" sz="2000" dirty="0" err="1" smtClean="0">
                <a:latin typeface="Consolas" charset="0"/>
                <a:ea typeface="Consolas" charset="0"/>
                <a:cs typeface="Consolas" charset="0"/>
              </a:rPr>
              <a:t>i</a:t>
            </a:r>
            <a:r>
              <a:rPr lang="en-US" sz="2000" dirty="0" smtClean="0">
                <a:latin typeface="Consolas" charset="0"/>
                <a:ea typeface="Consolas" charset="0"/>
                <a:cs typeface="Consolas" charset="0"/>
              </a:rPr>
              <a:t> &lt; </a:t>
            </a:r>
            <a:r>
              <a:rPr lang="en-US" sz="2000" dirty="0" err="1" smtClean="0">
                <a:latin typeface="Consolas" charset="0"/>
                <a:ea typeface="Consolas" charset="0"/>
                <a:cs typeface="Consolas" charset="0"/>
              </a:rPr>
              <a:t>trades.length</a:t>
            </a: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i</a:t>
            </a:r>
            <a:r>
              <a:rPr lang="en-US" sz="2000" dirty="0" smtClean="0">
                <a:latin typeface="Consolas" charset="0"/>
                <a:ea typeface="Consolas" charset="0"/>
                <a:cs typeface="Consolas" charset="0"/>
              </a:rPr>
              <a:t>++) {   </a:t>
            </a:r>
          </a:p>
          <a:p>
            <a:pPr marL="0" indent="0">
              <a:buNone/>
            </a:pPr>
            <a:r>
              <a:rPr lang="en-US" sz="2000" dirty="0" smtClean="0">
                <a:latin typeface="Consolas" charset="0"/>
                <a:ea typeface="Consolas" charset="0"/>
                <a:cs typeface="Consolas" charset="0"/>
              </a:rPr>
              <a:t>  player </a:t>
            </a: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trades[</a:t>
            </a:r>
            <a:r>
              <a:rPr lang="en-US" sz="2000" dirty="0" err="1" smtClean="0">
                <a:latin typeface="Consolas" charset="0"/>
                <a:ea typeface="Consolas" charset="0"/>
                <a:cs typeface="Consolas" charset="0"/>
              </a:rPr>
              <a:t>i</a:t>
            </a:r>
            <a:r>
              <a:rPr lang="en-US" sz="2000" dirty="0">
                <a:latin typeface="Consolas" charset="0"/>
                <a:ea typeface="Consolas" charset="0"/>
                <a:cs typeface="Consolas" charset="0"/>
              </a:rPr>
              <a:t>];  </a:t>
            </a:r>
            <a:endParaRPr lang="en-US" sz="2000" dirty="0" smtClean="0">
              <a:latin typeface="Consolas" charset="0"/>
              <a:ea typeface="Consolas" charset="0"/>
              <a:cs typeface="Consolas" charset="0"/>
            </a:endParaRP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trade(player);</a:t>
            </a:r>
          </a:p>
          <a:p>
            <a:pPr marL="0" indent="0">
              <a:buNone/>
            </a:pPr>
            <a:r>
              <a:rPr lang="en-US" sz="2000" dirty="0" smtClean="0">
                <a:latin typeface="Consolas" charset="0"/>
                <a:ea typeface="Consolas" charset="0"/>
                <a:cs typeface="Consolas" charset="0"/>
              </a:rPr>
              <a:t>}</a:t>
            </a:r>
          </a:p>
        </p:txBody>
      </p:sp>
    </p:spTree>
    <p:extLst>
      <p:ext uri="{BB962C8B-B14F-4D97-AF65-F5344CB8AC3E}">
        <p14:creationId xmlns:p14="http://schemas.microsoft.com/office/powerpoint/2010/main" val="1200407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r>
              <a:rPr lang="en-US" sz="2000" dirty="0" err="1" smtClean="0">
                <a:solidFill>
                  <a:schemeClr val="accent1"/>
                </a:solidFill>
                <a:latin typeface="Consolas" charset="0"/>
                <a:ea typeface="Consolas" charset="0"/>
                <a:cs typeface="Consolas" charset="0"/>
              </a:rPr>
              <a:t>var</a:t>
            </a:r>
            <a:r>
              <a:rPr lang="en-US" sz="2000" dirty="0" smtClean="0">
                <a:solidFill>
                  <a:schemeClr val="accent1"/>
                </a:solidFill>
                <a:latin typeface="Consolas" charset="0"/>
                <a:ea typeface="Consolas" charset="0"/>
                <a:cs typeface="Consolas" charset="0"/>
              </a:rPr>
              <a:t> </a:t>
            </a:r>
            <a:r>
              <a:rPr lang="en-US" sz="2000" dirty="0">
                <a:latin typeface="Consolas" charset="0"/>
                <a:ea typeface="Consolas" charset="0"/>
                <a:cs typeface="Consolas" charset="0"/>
              </a:rPr>
              <a:t>LINEUP_SIZE </a:t>
            </a:r>
            <a:r>
              <a:rPr lang="en-US" sz="2000" dirty="0" smtClean="0">
                <a:latin typeface="Consolas" charset="0"/>
                <a:ea typeface="Consolas" charset="0"/>
                <a:cs typeface="Consolas" charset="0"/>
              </a:rPr>
              <a:t>= 9;</a:t>
            </a:r>
          </a:p>
          <a:p>
            <a:pPr marL="0" indent="0">
              <a:buNone/>
            </a:pPr>
            <a:r>
              <a:rPr lang="en-US" sz="2000" dirty="0">
                <a:latin typeface="Consolas" charset="0"/>
                <a:ea typeface="Consolas" charset="0"/>
                <a:cs typeface="Consolas" charset="0"/>
              </a:rPr>
              <a:t>LINEUP_SIZE </a:t>
            </a:r>
            <a:r>
              <a:rPr lang="en-US" sz="2000" dirty="0" smtClean="0">
                <a:latin typeface="Consolas" charset="0"/>
                <a:ea typeface="Consolas" charset="0"/>
                <a:cs typeface="Consolas" charset="0"/>
              </a:rPr>
              <a:t>= 10;</a:t>
            </a: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6721129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r>
              <a:rPr lang="en-US" sz="2000" dirty="0" err="1" smtClean="0">
                <a:solidFill>
                  <a:schemeClr val="accent1"/>
                </a:solidFill>
                <a:latin typeface="Consolas" charset="0"/>
                <a:ea typeface="Consolas" charset="0"/>
                <a:cs typeface="Consolas" charset="0"/>
              </a:rPr>
              <a:t>const</a:t>
            </a:r>
            <a:r>
              <a:rPr lang="en-US" sz="2000" dirty="0" smtClean="0">
                <a:solidFill>
                  <a:schemeClr val="accent1"/>
                </a:solidFill>
                <a:latin typeface="Consolas" charset="0"/>
                <a:ea typeface="Consolas" charset="0"/>
                <a:cs typeface="Consolas" charset="0"/>
              </a:rPr>
              <a:t> </a:t>
            </a:r>
            <a:r>
              <a:rPr lang="en-US" sz="2000" dirty="0" smtClean="0">
                <a:latin typeface="Consolas" charset="0"/>
                <a:ea typeface="Consolas" charset="0"/>
                <a:cs typeface="Consolas" charset="0"/>
              </a:rPr>
              <a:t>LINEUP_SIZE = 9;</a:t>
            </a:r>
          </a:p>
          <a:p>
            <a:pPr marL="0" indent="0">
              <a:buNone/>
            </a:pPr>
            <a:r>
              <a:rPr lang="en-US" sz="2000" dirty="0">
                <a:latin typeface="Consolas" charset="0"/>
                <a:ea typeface="Consolas" charset="0"/>
                <a:cs typeface="Consolas" charset="0"/>
              </a:rPr>
              <a:t>LINEUP_SIZE </a:t>
            </a:r>
            <a:r>
              <a:rPr lang="en-US" sz="2000" dirty="0" smtClean="0">
                <a:latin typeface="Consolas" charset="0"/>
                <a:ea typeface="Consolas" charset="0"/>
                <a:cs typeface="Consolas" charset="0"/>
              </a:rPr>
              <a:t>= 10; </a:t>
            </a:r>
            <a:r>
              <a:rPr lang="en-US" sz="2000" dirty="0" smtClean="0">
                <a:solidFill>
                  <a:schemeClr val="accent2"/>
                </a:solidFill>
                <a:latin typeface="Consolas" charset="0"/>
                <a:ea typeface="Consolas" charset="0"/>
                <a:cs typeface="Consolas" charset="0"/>
              </a:rPr>
              <a:t>… error</a:t>
            </a:r>
            <a:endParaRPr lang="en-US" sz="2000" dirty="0">
              <a:solidFill>
                <a:schemeClr val="accent2"/>
              </a:solidFill>
              <a:latin typeface="Consolas" charset="0"/>
              <a:ea typeface="Consolas" charset="0"/>
              <a:cs typeface="Consolas" charset="0"/>
            </a:endParaRPr>
          </a:p>
        </p:txBody>
      </p:sp>
    </p:spTree>
    <p:extLst>
      <p:ext uri="{BB962C8B-B14F-4D97-AF65-F5344CB8AC3E}">
        <p14:creationId xmlns:p14="http://schemas.microsoft.com/office/powerpoint/2010/main" val="15381698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So what is TypeScript?</a:t>
            </a:r>
          </a:p>
        </p:txBody>
      </p:sp>
    </p:spTree>
    <p:extLst>
      <p:ext uri="{BB962C8B-B14F-4D97-AF65-F5344CB8AC3E}">
        <p14:creationId xmlns:p14="http://schemas.microsoft.com/office/powerpoint/2010/main" val="17507353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fontScale="92500"/>
          </a:bodyPr>
          <a:lstStyle/>
          <a:p>
            <a:pPr marL="1143000" indent="-1143000">
              <a:buAutoNum type="arabicPeriod"/>
            </a:pPr>
            <a:r>
              <a:rPr lang="en-US" sz="6000" dirty="0" smtClean="0"/>
              <a:t>prevents trivial errors</a:t>
            </a:r>
          </a:p>
          <a:p>
            <a:pPr marL="1143000" indent="-1143000">
              <a:buAutoNum type="arabicPeriod"/>
            </a:pPr>
            <a:r>
              <a:rPr lang="en-US" sz="6000" dirty="0" smtClean="0">
                <a:solidFill>
                  <a:schemeClr val="accent1"/>
                </a:solidFill>
              </a:rPr>
              <a:t>makes code more readable</a:t>
            </a:r>
          </a:p>
          <a:p>
            <a:pPr marL="1143000" indent="-1143000">
              <a:buAutoNum type="arabicPeriod"/>
            </a:pPr>
            <a:r>
              <a:rPr lang="en-US" sz="6000" dirty="0" smtClean="0"/>
              <a:t>discovers the impact of change</a:t>
            </a:r>
          </a:p>
        </p:txBody>
      </p:sp>
    </p:spTree>
    <p:extLst>
      <p:ext uri="{BB962C8B-B14F-4D97-AF65-F5344CB8AC3E}">
        <p14:creationId xmlns:p14="http://schemas.microsoft.com/office/powerpoint/2010/main" val="2135761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smtClean="0">
                <a:ea typeface="Consolas" charset="0"/>
                <a:cs typeface="Consolas" charset="0"/>
              </a:rPr>
              <a:t>types add reader </a:t>
            </a:r>
            <a:r>
              <a:rPr lang="en-US" sz="4400" dirty="0" smtClean="0">
                <a:solidFill>
                  <a:schemeClr val="accent1"/>
                </a:solidFill>
                <a:ea typeface="Consolas" charset="0"/>
                <a:cs typeface="Consolas" charset="0"/>
              </a:rPr>
              <a:t>context</a:t>
            </a:r>
          </a:p>
        </p:txBody>
      </p:sp>
    </p:spTree>
    <p:extLst>
      <p:ext uri="{BB962C8B-B14F-4D97-AF65-F5344CB8AC3E}">
        <p14:creationId xmlns:p14="http://schemas.microsoft.com/office/powerpoint/2010/main" val="10770643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r>
              <a:rPr lang="en-US" sz="2000" dirty="0" smtClean="0">
                <a:solidFill>
                  <a:schemeClr val="accent1"/>
                </a:solidFill>
                <a:latin typeface="Consolas" charset="0"/>
                <a:ea typeface="Consolas" charset="0"/>
                <a:cs typeface="Consolas" charset="0"/>
              </a:rPr>
              <a:t>function</a:t>
            </a: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placePlayer</a:t>
            </a:r>
            <a:r>
              <a:rPr lang="en-US" sz="2000" dirty="0" smtClean="0">
                <a:latin typeface="Consolas" charset="0"/>
                <a:ea typeface="Consolas" charset="0"/>
                <a:cs typeface="Consolas" charset="0"/>
              </a:rPr>
              <a:t>(player, role) {</a:t>
            </a: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PlayerManager.add</a:t>
            </a:r>
            <a:r>
              <a:rPr lang="en-US" sz="2000" dirty="0" smtClean="0">
                <a:latin typeface="Consolas" charset="0"/>
                <a:ea typeface="Consolas" charset="0"/>
                <a:cs typeface="Consolas" charset="0"/>
              </a:rPr>
              <a:t>(player, role);</a:t>
            </a:r>
            <a:endParaRPr lang="en-US" sz="2000" dirty="0" smtClean="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a:t>
            </a:r>
          </a:p>
          <a:p>
            <a:pPr marL="0" indent="0">
              <a:buNone/>
            </a:pPr>
            <a:r>
              <a:rPr lang="en-US" sz="2000" dirty="0" err="1" smtClean="0">
                <a:latin typeface="Consolas" charset="0"/>
                <a:ea typeface="Consolas" charset="0"/>
                <a:cs typeface="Consolas" charset="0"/>
              </a:rPr>
              <a:t>placePlayer</a:t>
            </a:r>
            <a:r>
              <a:rPr lang="en-US" sz="2000" dirty="0" smtClean="0">
                <a:latin typeface="Consolas" charset="0"/>
                <a:ea typeface="Consolas" charset="0"/>
                <a:cs typeface="Consolas" charset="0"/>
              </a:rPr>
              <a:t>(</a:t>
            </a:r>
            <a:r>
              <a:rPr lang="en-US" sz="2000" dirty="0" smtClean="0">
                <a:solidFill>
                  <a:schemeClr val="accent2"/>
                </a:solidFill>
                <a:latin typeface="Consolas" charset="0"/>
                <a:ea typeface="Consolas" charset="0"/>
                <a:cs typeface="Consolas" charset="0"/>
              </a:rPr>
              <a:t>"</a:t>
            </a:r>
            <a:r>
              <a:rPr lang="en-US" sz="2000" dirty="0">
                <a:solidFill>
                  <a:schemeClr val="accent2"/>
                </a:solidFill>
                <a:latin typeface="Consolas" charset="0"/>
                <a:ea typeface="Consolas" charset="0"/>
                <a:cs typeface="Consolas" charset="0"/>
              </a:rPr>
              <a:t>FRANCIS"</a:t>
            </a:r>
            <a:r>
              <a:rPr lang="en-US" sz="2000" dirty="0">
                <a:latin typeface="Consolas" charset="0"/>
                <a:ea typeface="Consolas" charset="0"/>
                <a:cs typeface="Consolas" charset="0"/>
              </a:rPr>
              <a:t>, </a:t>
            </a:r>
            <a:r>
              <a:rPr lang="en-US" sz="2000" dirty="0">
                <a:solidFill>
                  <a:schemeClr val="accent2"/>
                </a:solidFill>
                <a:latin typeface="Consolas" charset="0"/>
                <a:ea typeface="Consolas" charset="0"/>
                <a:cs typeface="Consolas" charset="0"/>
              </a:rPr>
              <a:t>"P</a:t>
            </a:r>
            <a:r>
              <a:rPr lang="en-US" sz="2000" dirty="0" smtClean="0">
                <a:solidFill>
                  <a:schemeClr val="accent2"/>
                </a:solidFill>
                <a:latin typeface="Consolas" charset="0"/>
                <a:ea typeface="Consolas" charset="0"/>
                <a:cs typeface="Consolas" charset="0"/>
              </a:rPr>
              <a:t>"</a:t>
            </a:r>
            <a:r>
              <a:rPr lang="en-US" sz="2000" dirty="0" smtClean="0">
                <a:latin typeface="Consolas" charset="0"/>
                <a:ea typeface="Consolas" charset="0"/>
                <a:cs typeface="Consolas" charset="0"/>
              </a:rPr>
              <a:t>);</a:t>
            </a:r>
          </a:p>
          <a:p>
            <a:pPr marL="0" indent="0">
              <a:buNone/>
            </a:pPr>
            <a:r>
              <a:rPr lang="en-US" sz="2000" dirty="0" err="1" smtClean="0">
                <a:latin typeface="Consolas" charset="0"/>
                <a:ea typeface="Consolas" charset="0"/>
                <a:cs typeface="Consolas" charset="0"/>
              </a:rPr>
              <a:t>placePlayer</a:t>
            </a:r>
            <a:r>
              <a:rPr lang="en-US" sz="2000" dirty="0" smtClean="0">
                <a:latin typeface="Consolas" charset="0"/>
                <a:ea typeface="Consolas" charset="0"/>
                <a:cs typeface="Consolas" charset="0"/>
              </a:rPr>
              <a:t>(</a:t>
            </a:r>
            <a:r>
              <a:rPr lang="en-US" sz="2000" dirty="0" smtClean="0">
                <a:solidFill>
                  <a:schemeClr val="accent1"/>
                </a:solidFill>
                <a:latin typeface="Consolas" charset="0"/>
                <a:ea typeface="Consolas" charset="0"/>
                <a:cs typeface="Consolas" charset="0"/>
              </a:rPr>
              <a:t>new</a:t>
            </a:r>
            <a:r>
              <a:rPr lang="en-US" sz="2000" dirty="0" smtClean="0">
                <a:solidFill>
                  <a:schemeClr val="accent2"/>
                </a:solidFill>
                <a:latin typeface="Consolas" charset="0"/>
                <a:ea typeface="Consolas" charset="0"/>
                <a:cs typeface="Consolas" charset="0"/>
              </a:rPr>
              <a:t> </a:t>
            </a:r>
            <a:r>
              <a:rPr lang="en-US" sz="2000" dirty="0" smtClean="0">
                <a:latin typeface="Consolas" charset="0"/>
                <a:ea typeface="Consolas" charset="0"/>
                <a:cs typeface="Consolas" charset="0"/>
              </a:rPr>
              <a:t>Player(</a:t>
            </a:r>
            <a:r>
              <a:rPr lang="en-US" sz="2000" dirty="0" smtClean="0">
                <a:solidFill>
                  <a:schemeClr val="accent2"/>
                </a:solidFill>
                <a:latin typeface="Consolas" charset="0"/>
                <a:ea typeface="Consolas" charset="0"/>
                <a:cs typeface="Consolas" charset="0"/>
              </a:rPr>
              <a:t>"FRANCIS"</a:t>
            </a:r>
            <a:r>
              <a:rPr lang="en-US" sz="2000" dirty="0" smtClean="0">
                <a:latin typeface="Consolas" charset="0"/>
                <a:ea typeface="Consolas" charset="0"/>
                <a:cs typeface="Consolas" charset="0"/>
              </a:rPr>
              <a:t>), </a:t>
            </a:r>
            <a:r>
              <a:rPr lang="en-US" sz="2000" dirty="0" smtClean="0">
                <a:solidFill>
                  <a:schemeClr val="accent2"/>
                </a:solidFill>
                <a:latin typeface="Consolas" charset="0"/>
                <a:ea typeface="Consolas" charset="0"/>
                <a:cs typeface="Consolas" charset="0"/>
              </a:rPr>
              <a:t>1</a:t>
            </a:r>
            <a:r>
              <a:rPr lang="en-US" sz="2000" dirty="0" smtClean="0">
                <a:latin typeface="Consolas" charset="0"/>
                <a:ea typeface="Consolas" charset="0"/>
                <a:cs typeface="Consolas" charset="0"/>
              </a:rPr>
              <a:t>);</a:t>
            </a:r>
          </a:p>
          <a:p>
            <a:pPr marL="0" indent="0">
              <a:buNone/>
            </a:pPr>
            <a:r>
              <a:rPr lang="en-US" sz="2000" dirty="0" err="1" smtClean="0">
                <a:latin typeface="Consolas" charset="0"/>
                <a:ea typeface="Consolas" charset="0"/>
                <a:cs typeface="Consolas" charset="0"/>
              </a:rPr>
              <a:t>placePlayer</a:t>
            </a:r>
            <a:r>
              <a:rPr lang="en-US" sz="2000" dirty="0" smtClean="0">
                <a:latin typeface="Consolas" charset="0"/>
                <a:ea typeface="Consolas" charset="0"/>
                <a:cs typeface="Consolas" charset="0"/>
              </a:rPr>
              <a:t>({ name: </a:t>
            </a:r>
            <a:r>
              <a:rPr lang="en-US" sz="2000" dirty="0" smtClean="0">
                <a:solidFill>
                  <a:schemeClr val="accent2"/>
                </a:solidFill>
                <a:latin typeface="Consolas" charset="0"/>
                <a:ea typeface="Consolas" charset="0"/>
                <a:cs typeface="Consolas" charset="0"/>
              </a:rPr>
              <a:t>"Francis" </a:t>
            </a:r>
            <a:r>
              <a:rPr lang="en-US" sz="2000" dirty="0" smtClean="0">
                <a:latin typeface="Consolas" charset="0"/>
                <a:ea typeface="Consolas" charset="0"/>
                <a:cs typeface="Consolas" charset="0"/>
              </a:rPr>
              <a:t>}, </a:t>
            </a:r>
            <a:r>
              <a:rPr lang="en-US" sz="2000" dirty="0">
                <a:solidFill>
                  <a:schemeClr val="accent2"/>
                </a:solidFill>
                <a:latin typeface="Consolas" charset="0"/>
                <a:ea typeface="Consolas" charset="0"/>
                <a:cs typeface="Consolas" charset="0"/>
              </a:rPr>
              <a:t>1</a:t>
            </a:r>
            <a:r>
              <a:rPr lang="en-US" sz="2000" dirty="0">
                <a:latin typeface="Consolas" charset="0"/>
                <a:ea typeface="Consolas" charset="0"/>
                <a:cs typeface="Consolas" charset="0"/>
              </a:rPr>
              <a:t>);</a:t>
            </a:r>
          </a:p>
          <a:p>
            <a:pPr marL="0" indent="0">
              <a:buNone/>
            </a:pPr>
            <a:endParaRPr lang="en-US" sz="2000" dirty="0" smtClean="0">
              <a:latin typeface="Consolas" charset="0"/>
              <a:ea typeface="Consolas" charset="0"/>
              <a:cs typeface="Consolas" charset="0"/>
            </a:endParaRPr>
          </a:p>
          <a:p>
            <a:pPr marL="0" indent="0">
              <a:buNone/>
            </a:pPr>
            <a:endParaRPr lang="en-US" sz="2000" dirty="0" smtClean="0">
              <a:latin typeface="Consolas" charset="0"/>
              <a:ea typeface="Consolas" charset="0"/>
              <a:cs typeface="Consolas" charset="0"/>
            </a:endParaRPr>
          </a:p>
        </p:txBody>
      </p:sp>
    </p:spTree>
    <p:extLst>
      <p:ext uri="{BB962C8B-B14F-4D97-AF65-F5344CB8AC3E}">
        <p14:creationId xmlns:p14="http://schemas.microsoft.com/office/powerpoint/2010/main" val="13955849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r>
              <a:rPr lang="is-IS" sz="2000" dirty="0">
                <a:solidFill>
                  <a:schemeClr val="accent1"/>
                </a:solidFill>
                <a:latin typeface="Consolas" charset="0"/>
                <a:ea typeface="Consolas" charset="0"/>
                <a:cs typeface="Consolas" charset="0"/>
              </a:rPr>
              <a:t>enum </a:t>
            </a:r>
            <a:r>
              <a:rPr lang="is-IS" sz="2000" dirty="0">
                <a:latin typeface="Consolas" charset="0"/>
                <a:ea typeface="Consolas" charset="0"/>
                <a:cs typeface="Consolas" charset="0"/>
              </a:rPr>
              <a:t>Fielding { </a:t>
            </a:r>
            <a:r>
              <a:rPr lang="is-IS" sz="2000" dirty="0" smtClean="0">
                <a:latin typeface="Consolas" charset="0"/>
                <a:ea typeface="Consolas" charset="0"/>
                <a:cs typeface="Consolas" charset="0"/>
              </a:rPr>
              <a:t>B1</a:t>
            </a:r>
            <a:r>
              <a:rPr lang="is-IS" sz="2000" dirty="0">
                <a:latin typeface="Consolas" charset="0"/>
                <a:ea typeface="Consolas" charset="0"/>
                <a:cs typeface="Consolas" charset="0"/>
              </a:rPr>
              <a:t>, B2, B3, SS, C, LF, CF, RF, P};</a:t>
            </a:r>
            <a:endParaRPr lang="en-US" sz="2000" dirty="0" smtClean="0">
              <a:latin typeface="Consolas" charset="0"/>
              <a:ea typeface="Consolas" charset="0"/>
              <a:cs typeface="Consolas" charset="0"/>
            </a:endParaRPr>
          </a:p>
          <a:p>
            <a:pPr marL="0" indent="0">
              <a:buNone/>
            </a:pPr>
            <a:endParaRPr lang="en-US" sz="2000" dirty="0">
              <a:latin typeface="Consolas" charset="0"/>
              <a:ea typeface="Consolas" charset="0"/>
              <a:cs typeface="Consolas" charset="0"/>
            </a:endParaRPr>
          </a:p>
          <a:p>
            <a:pPr marL="0" indent="0">
              <a:buNone/>
            </a:pPr>
            <a:r>
              <a:rPr lang="en-US" sz="2000" dirty="0">
                <a:solidFill>
                  <a:schemeClr val="accent1"/>
                </a:solidFill>
                <a:latin typeface="Consolas" charset="0"/>
                <a:ea typeface="Consolas" charset="0"/>
                <a:cs typeface="Consolas" charset="0"/>
              </a:rPr>
              <a:t>function</a:t>
            </a:r>
            <a:r>
              <a:rPr lang="en-US" sz="2000" dirty="0">
                <a:latin typeface="Consolas" charset="0"/>
                <a:ea typeface="Consolas" charset="0"/>
                <a:cs typeface="Consolas" charset="0"/>
              </a:rPr>
              <a:t> </a:t>
            </a:r>
            <a:r>
              <a:rPr lang="en-US" sz="2000" dirty="0" err="1" smtClean="0">
                <a:latin typeface="Consolas" charset="0"/>
                <a:ea typeface="Consolas" charset="0"/>
                <a:cs typeface="Consolas" charset="0"/>
              </a:rPr>
              <a:t>placePlayer</a:t>
            </a:r>
            <a:r>
              <a:rPr lang="en-US" sz="2000" dirty="0" smtClean="0">
                <a:latin typeface="Consolas" charset="0"/>
                <a:ea typeface="Consolas" charset="0"/>
                <a:cs typeface="Consolas" charset="0"/>
              </a:rPr>
              <a:t>(player: </a:t>
            </a:r>
            <a:r>
              <a:rPr lang="en-US" sz="2000" dirty="0" smtClean="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 role: </a:t>
            </a:r>
            <a:r>
              <a:rPr lang="en-US" sz="2000" dirty="0" smtClean="0">
                <a:solidFill>
                  <a:schemeClr val="accent1"/>
                </a:solidFill>
                <a:latin typeface="Consolas" charset="0"/>
                <a:ea typeface="Consolas" charset="0"/>
                <a:cs typeface="Consolas" charset="0"/>
              </a:rPr>
              <a:t>Fielding</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  </a:t>
            </a:r>
            <a:r>
              <a:rPr lang="en-US" sz="2000" dirty="0" err="1">
                <a:latin typeface="Consolas" charset="0"/>
                <a:ea typeface="Consolas" charset="0"/>
                <a:cs typeface="Consolas" charset="0"/>
              </a:rPr>
              <a:t>PlayerManager.add</a:t>
            </a:r>
            <a:r>
              <a:rPr lang="en-US" sz="2000" dirty="0">
                <a:latin typeface="Consolas" charset="0"/>
                <a:ea typeface="Consolas" charset="0"/>
                <a:cs typeface="Consolas" charset="0"/>
              </a:rPr>
              <a:t>(player, role);</a:t>
            </a:r>
          </a:p>
          <a:p>
            <a:pPr marL="0" indent="0">
              <a:buNone/>
            </a:pP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a:t>
            </a:r>
          </a:p>
          <a:p>
            <a:pPr marL="0" indent="0">
              <a:buNone/>
            </a:pPr>
            <a:r>
              <a:rPr lang="en-US" sz="2000" dirty="0" err="1">
                <a:latin typeface="Consolas" charset="0"/>
                <a:ea typeface="Consolas" charset="0"/>
                <a:cs typeface="Consolas" charset="0"/>
              </a:rPr>
              <a:t>placePlayer</a:t>
            </a:r>
            <a:r>
              <a:rPr lang="en-US" sz="2000" dirty="0">
                <a:latin typeface="Consolas" charset="0"/>
                <a:ea typeface="Consolas" charset="0"/>
                <a:cs typeface="Consolas" charset="0"/>
              </a:rPr>
              <a:t>(</a:t>
            </a:r>
            <a:r>
              <a:rPr lang="en-US" sz="2000" dirty="0">
                <a:solidFill>
                  <a:schemeClr val="accent2"/>
                </a:solidFill>
                <a:latin typeface="Consolas" charset="0"/>
                <a:ea typeface="Consolas" charset="0"/>
                <a:cs typeface="Consolas" charset="0"/>
              </a:rPr>
              <a:t>"FRANCIS"</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Fielding.P</a:t>
            </a:r>
            <a:r>
              <a:rPr lang="en-US" sz="2000" dirty="0" smtClean="0">
                <a:latin typeface="Consolas" charset="0"/>
                <a:ea typeface="Consolas" charset="0"/>
                <a:cs typeface="Consolas" charset="0"/>
              </a:rPr>
              <a:t>);</a:t>
            </a:r>
            <a:endParaRPr lang="en-US" sz="2000" dirty="0">
              <a:latin typeface="Consolas" charset="0"/>
              <a:ea typeface="Consolas" charset="0"/>
              <a:cs typeface="Consolas" charset="0"/>
            </a:endParaRPr>
          </a:p>
          <a:p>
            <a:pPr marL="0" indent="0">
              <a:buNone/>
            </a:pPr>
            <a:endParaRPr lang="en-US" sz="2000" dirty="0" smtClean="0">
              <a:latin typeface="Consolas" charset="0"/>
              <a:ea typeface="Consolas" charset="0"/>
              <a:cs typeface="Consolas" charset="0"/>
            </a:endParaRPr>
          </a:p>
          <a:p>
            <a:pPr marL="0" indent="0">
              <a:buNone/>
            </a:pPr>
            <a:endParaRPr lang="en-US" sz="2000" dirty="0" smtClean="0">
              <a:latin typeface="Consolas" charset="0"/>
              <a:ea typeface="Consolas" charset="0"/>
              <a:cs typeface="Consolas" charset="0"/>
            </a:endParaRPr>
          </a:p>
        </p:txBody>
      </p:sp>
    </p:spTree>
    <p:extLst>
      <p:ext uri="{BB962C8B-B14F-4D97-AF65-F5344CB8AC3E}">
        <p14:creationId xmlns:p14="http://schemas.microsoft.com/office/powerpoint/2010/main" val="19697513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fontScale="77500" lnSpcReduction="20000"/>
          </a:bodyPr>
          <a:lstStyle/>
          <a:p>
            <a:pPr marL="0" indent="0" algn="ctr">
              <a:buNone/>
            </a:pPr>
            <a:r>
              <a:rPr lang="en-US" sz="6000" dirty="0" smtClean="0">
                <a:solidFill>
                  <a:schemeClr val="accent2"/>
                </a:solidFill>
              </a:rPr>
              <a:t>typed</a:t>
            </a:r>
            <a:r>
              <a:rPr lang="en-US" sz="6000" dirty="0" smtClean="0"/>
              <a:t> </a:t>
            </a:r>
            <a:r>
              <a:rPr lang="en-US" sz="6000" dirty="0" err="1" smtClean="0"/>
              <a:t>JSDoc</a:t>
            </a:r>
            <a:r>
              <a:rPr lang="en-US" sz="6000" dirty="0" smtClean="0"/>
              <a:t> isn’t as good as actual types</a:t>
            </a:r>
          </a:p>
          <a:p>
            <a:pPr marL="0" indent="0" algn="ctr">
              <a:buNone/>
            </a:pPr>
            <a:endParaRPr lang="en-US" sz="6000" dirty="0"/>
          </a:p>
          <a:p>
            <a:pPr marL="0" indent="0" algn="ctr">
              <a:buNone/>
            </a:pPr>
            <a:r>
              <a:rPr lang="en-US" sz="6000" dirty="0">
                <a:solidFill>
                  <a:schemeClr val="accent6"/>
                </a:solidFill>
              </a:rPr>
              <a:t> </a:t>
            </a:r>
            <a:r>
              <a:rPr lang="en-US" sz="6000" dirty="0" smtClean="0">
                <a:solidFill>
                  <a:schemeClr val="accent6"/>
                </a:solidFill>
              </a:rPr>
              <a:t>/* </a:t>
            </a:r>
            <a:r>
              <a:rPr lang="en-US" sz="6000" dirty="0">
                <a:solidFill>
                  <a:schemeClr val="accent6"/>
                </a:solidFill>
              </a:rPr>
              <a:t>@</a:t>
            </a:r>
            <a:r>
              <a:rPr lang="en-US" sz="6000" dirty="0" err="1">
                <a:solidFill>
                  <a:schemeClr val="accent6"/>
                </a:solidFill>
              </a:rPr>
              <a:t>param</a:t>
            </a:r>
            <a:r>
              <a:rPr lang="en-US" sz="6000" dirty="0">
                <a:solidFill>
                  <a:schemeClr val="accent6"/>
                </a:solidFill>
              </a:rPr>
              <a:t> {!Array.&lt;!number&gt;} </a:t>
            </a:r>
            <a:r>
              <a:rPr lang="en-US" sz="6000" dirty="0" err="1">
                <a:solidFill>
                  <a:schemeClr val="accent6"/>
                </a:solidFill>
              </a:rPr>
              <a:t>mn</a:t>
            </a:r>
            <a:r>
              <a:rPr lang="en-US" sz="6000" dirty="0">
                <a:solidFill>
                  <a:schemeClr val="accent6"/>
                </a:solidFill>
              </a:rPr>
              <a:t> Incoming </a:t>
            </a:r>
            <a:r>
              <a:rPr lang="en-US" sz="6000" dirty="0" err="1">
                <a:solidFill>
                  <a:schemeClr val="accent6"/>
                </a:solidFill>
              </a:rPr>
              <a:t>tanget</a:t>
            </a:r>
            <a:r>
              <a:rPr lang="en-US" sz="6000" dirty="0">
                <a:solidFill>
                  <a:schemeClr val="accent6"/>
                </a:solidFill>
              </a:rPr>
              <a:t> of last point</a:t>
            </a:r>
            <a:r>
              <a:rPr lang="en-US" sz="6000" dirty="0" smtClean="0">
                <a:solidFill>
                  <a:schemeClr val="accent6"/>
                </a:solidFill>
              </a:rPr>
              <a:t>. */</a:t>
            </a:r>
          </a:p>
        </p:txBody>
      </p:sp>
    </p:spTree>
    <p:extLst>
      <p:ext uri="{BB962C8B-B14F-4D97-AF65-F5344CB8AC3E}">
        <p14:creationId xmlns:p14="http://schemas.microsoft.com/office/powerpoint/2010/main" val="14565457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Autofit/>
          </a:bodyPr>
          <a:lstStyle/>
          <a:p>
            <a:pPr marL="0" indent="0" algn="ctr">
              <a:buNone/>
            </a:pPr>
            <a:r>
              <a:rPr lang="en-US" sz="23900" dirty="0" smtClean="0"/>
              <a:t>$</a:t>
            </a:r>
          </a:p>
        </p:txBody>
      </p:sp>
    </p:spTree>
    <p:extLst>
      <p:ext uri="{BB962C8B-B14F-4D97-AF65-F5344CB8AC3E}">
        <p14:creationId xmlns:p14="http://schemas.microsoft.com/office/powerpoint/2010/main" val="9891206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Autofit/>
          </a:bodyPr>
          <a:lstStyle/>
          <a:p>
            <a:pPr marL="0" indent="0" algn="ctr">
              <a:buNone/>
            </a:pPr>
            <a:r>
              <a:rPr lang="en-US" sz="4400" dirty="0" smtClean="0"/>
              <a:t>…</a:t>
            </a:r>
          </a:p>
          <a:p>
            <a:pPr marL="0" indent="0" algn="ctr">
              <a:buNone/>
            </a:pPr>
            <a:r>
              <a:rPr lang="en-US" sz="4400" dirty="0" err="1" smtClean="0">
                <a:solidFill>
                  <a:schemeClr val="accent1"/>
                </a:solidFill>
              </a:rPr>
              <a:t>var</a:t>
            </a:r>
            <a:r>
              <a:rPr lang="en-US" sz="4400" dirty="0" smtClean="0">
                <a:solidFill>
                  <a:schemeClr val="accent1"/>
                </a:solidFill>
              </a:rPr>
              <a:t> </a:t>
            </a:r>
            <a:r>
              <a:rPr lang="en-US" sz="4400" dirty="0" smtClean="0"/>
              <a:t>players = $(selected)</a:t>
            </a:r>
          </a:p>
        </p:txBody>
      </p:sp>
    </p:spTree>
    <p:extLst>
      <p:ext uri="{BB962C8B-B14F-4D97-AF65-F5344CB8AC3E}">
        <p14:creationId xmlns:p14="http://schemas.microsoft.com/office/powerpoint/2010/main" val="12888463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Autofit/>
          </a:bodyPr>
          <a:lstStyle/>
          <a:p>
            <a:pPr marL="0" indent="0" algn="ctr">
              <a:buNone/>
            </a:pPr>
            <a:r>
              <a:rPr lang="en-US" sz="4400" dirty="0" smtClean="0"/>
              <a:t>$(selector)</a:t>
            </a:r>
          </a:p>
          <a:p>
            <a:pPr marL="0" indent="0" algn="ctr">
              <a:buNone/>
            </a:pPr>
            <a:r>
              <a:rPr lang="en-US" sz="4400" dirty="0" smtClean="0"/>
              <a:t>$(element)</a:t>
            </a:r>
          </a:p>
          <a:p>
            <a:pPr marL="0" indent="0" algn="ctr">
              <a:buNone/>
            </a:pPr>
            <a:r>
              <a:rPr lang="en-US" sz="4400" dirty="0" smtClean="0"/>
              <a:t>$(element array)</a:t>
            </a:r>
          </a:p>
          <a:p>
            <a:pPr marL="0" indent="0" algn="ctr">
              <a:buNone/>
            </a:pPr>
            <a:r>
              <a:rPr lang="en-US" sz="4400" dirty="0" smtClean="0"/>
              <a:t>$(html)</a:t>
            </a:r>
          </a:p>
          <a:p>
            <a:pPr marL="0" indent="0" algn="ctr">
              <a:buNone/>
            </a:pPr>
            <a:r>
              <a:rPr lang="en-US" sz="4400" dirty="0" smtClean="0"/>
              <a:t>$(callback)</a:t>
            </a:r>
          </a:p>
          <a:p>
            <a:pPr marL="0" indent="0" algn="ctr">
              <a:buNone/>
            </a:pPr>
            <a:r>
              <a:rPr lang="en-US" sz="4400" dirty="0" smtClean="0"/>
              <a:t>$($)</a:t>
            </a:r>
            <a:endParaRPr lang="en-US" sz="4400" dirty="0" smtClean="0">
              <a:solidFill>
                <a:schemeClr val="accent2"/>
              </a:solidFill>
            </a:endParaRPr>
          </a:p>
        </p:txBody>
      </p:sp>
    </p:spTree>
    <p:extLst>
      <p:ext uri="{BB962C8B-B14F-4D97-AF65-F5344CB8AC3E}">
        <p14:creationId xmlns:p14="http://schemas.microsoft.com/office/powerpoint/2010/main" val="19084866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smtClean="0">
                <a:ea typeface="Consolas" charset="0"/>
                <a:cs typeface="Consolas" charset="0"/>
              </a:rPr>
              <a:t>building with </a:t>
            </a:r>
            <a:r>
              <a:rPr lang="en-US" sz="4400" dirty="0" smtClean="0">
                <a:solidFill>
                  <a:schemeClr val="accent1"/>
                </a:solidFill>
                <a:ea typeface="Consolas" charset="0"/>
                <a:cs typeface="Consolas" charset="0"/>
              </a:rPr>
              <a:t>modules</a:t>
            </a:r>
            <a:r>
              <a:rPr lang="en-US" sz="4400" dirty="0" smtClean="0">
                <a:ea typeface="Consolas" charset="0"/>
                <a:cs typeface="Consolas" charset="0"/>
              </a:rPr>
              <a:t> is now easier</a:t>
            </a:r>
          </a:p>
        </p:txBody>
      </p:sp>
    </p:spTree>
    <p:extLst>
      <p:ext uri="{BB962C8B-B14F-4D97-AF65-F5344CB8AC3E}">
        <p14:creationId xmlns:p14="http://schemas.microsoft.com/office/powerpoint/2010/main" val="12342694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smtClean="0">
                <a:ea typeface="Consolas" charset="0"/>
                <a:cs typeface="Consolas" charset="0"/>
              </a:rPr>
              <a:t>&lt;script </a:t>
            </a:r>
            <a:r>
              <a:rPr lang="en-US" sz="4400" dirty="0" err="1" smtClean="0">
                <a:ea typeface="Consolas" charset="0"/>
                <a:cs typeface="Consolas" charset="0"/>
              </a:rPr>
              <a:t>src</a:t>
            </a:r>
            <a:r>
              <a:rPr lang="en-US" sz="4400" dirty="0" smtClean="0">
                <a:ea typeface="Consolas" charset="0"/>
                <a:cs typeface="Consolas" charset="0"/>
              </a:rPr>
              <a:t>=</a:t>
            </a:r>
            <a:r>
              <a:rPr lang="en-US" sz="4400" dirty="0" smtClean="0">
                <a:solidFill>
                  <a:schemeClr val="accent2"/>
                </a:solidFill>
                <a:ea typeface="Consolas" charset="0"/>
                <a:cs typeface="Consolas" charset="0"/>
              </a:rPr>
              <a:t>"</a:t>
            </a:r>
            <a:r>
              <a:rPr lang="en-US" sz="4400" dirty="0" err="1" smtClean="0">
                <a:solidFill>
                  <a:schemeClr val="accent2"/>
                </a:solidFill>
                <a:ea typeface="Consolas" charset="0"/>
                <a:cs typeface="Consolas" charset="0"/>
              </a:rPr>
              <a:t>baseball.js</a:t>
            </a:r>
            <a:r>
              <a:rPr lang="en-US" sz="4400" dirty="0" smtClean="0">
                <a:solidFill>
                  <a:schemeClr val="accent2"/>
                </a:solidFill>
                <a:ea typeface="Consolas" charset="0"/>
                <a:cs typeface="Consolas" charset="0"/>
              </a:rPr>
              <a:t>"</a:t>
            </a:r>
            <a:r>
              <a:rPr lang="en-US" sz="4400" dirty="0" smtClean="0">
                <a:ea typeface="Consolas" charset="0"/>
                <a:cs typeface="Consolas" charset="0"/>
              </a:rPr>
              <a:t>&gt;&lt;/script&gt;</a:t>
            </a:r>
          </a:p>
        </p:txBody>
      </p:sp>
    </p:spTree>
    <p:extLst>
      <p:ext uri="{BB962C8B-B14F-4D97-AF65-F5344CB8AC3E}">
        <p14:creationId xmlns:p14="http://schemas.microsoft.com/office/powerpoint/2010/main" val="585297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a typed </a:t>
            </a:r>
            <a:r>
              <a:rPr lang="en-US" sz="6000" dirty="0" smtClean="0">
                <a:solidFill>
                  <a:schemeClr val="accent1"/>
                </a:solidFill>
              </a:rPr>
              <a:t>superset</a:t>
            </a:r>
            <a:r>
              <a:rPr lang="en-US" sz="6000" dirty="0" smtClean="0"/>
              <a:t> of JavaScript</a:t>
            </a:r>
          </a:p>
        </p:txBody>
      </p:sp>
    </p:spTree>
    <p:extLst>
      <p:ext uri="{BB962C8B-B14F-4D97-AF65-F5344CB8AC3E}">
        <p14:creationId xmlns:p14="http://schemas.microsoft.com/office/powerpoint/2010/main" val="327225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err="1"/>
              <a:t>document.createElement</a:t>
            </a:r>
            <a:r>
              <a:rPr lang="en-US" sz="4400" dirty="0" smtClean="0"/>
              <a:t>(</a:t>
            </a:r>
            <a:r>
              <a:rPr lang="en-US" sz="4400" dirty="0" smtClean="0">
                <a:solidFill>
                  <a:schemeClr val="accent2"/>
                </a:solidFill>
              </a:rPr>
              <a:t>"script"</a:t>
            </a:r>
            <a:r>
              <a:rPr lang="en-US" sz="4400" dirty="0" smtClean="0"/>
              <a:t>)</a:t>
            </a:r>
            <a:endParaRPr lang="en-US" sz="4400" dirty="0" smtClean="0">
              <a:ea typeface="Consolas" charset="0"/>
              <a:cs typeface="Consolas" charset="0"/>
            </a:endParaRPr>
          </a:p>
        </p:txBody>
      </p:sp>
    </p:spTree>
    <p:extLst>
      <p:ext uri="{BB962C8B-B14F-4D97-AF65-F5344CB8AC3E}">
        <p14:creationId xmlns:p14="http://schemas.microsoft.com/office/powerpoint/2010/main" val="9447517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smtClean="0"/>
              <a:t>most must compile</a:t>
            </a:r>
            <a:r>
              <a:rPr lang="en-US" sz="4400" dirty="0" smtClean="0"/>
              <a:t>…</a:t>
            </a:r>
            <a:endParaRPr lang="en-US" sz="4400" dirty="0" smtClean="0">
              <a:ea typeface="Consolas" charset="0"/>
              <a:cs typeface="Consolas" charset="0"/>
            </a:endParaRPr>
          </a:p>
        </p:txBody>
      </p:sp>
    </p:spTree>
    <p:extLst>
      <p:ext uri="{BB962C8B-B14F-4D97-AF65-F5344CB8AC3E}">
        <p14:creationId xmlns:p14="http://schemas.microsoft.com/office/powerpoint/2010/main" val="6607336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lgn="ctr">
              <a:buNone/>
            </a:pPr>
            <a:r>
              <a:rPr lang="en-US" sz="4400" dirty="0" smtClean="0">
                <a:solidFill>
                  <a:schemeClr val="accent1"/>
                </a:solidFill>
                <a:ea typeface="Consolas" charset="0"/>
                <a:cs typeface="Consolas" charset="0"/>
              </a:rPr>
              <a:t>if</a:t>
            </a:r>
            <a:r>
              <a:rPr lang="en-US" sz="4400" dirty="0" smtClean="0">
                <a:ea typeface="Consolas" charset="0"/>
                <a:cs typeface="Consolas" charset="0"/>
              </a:rPr>
              <a:t> (!namespace) namespace = {}</a:t>
            </a:r>
          </a:p>
        </p:txBody>
      </p:sp>
    </p:spTree>
    <p:extLst>
      <p:ext uri="{BB962C8B-B14F-4D97-AF65-F5344CB8AC3E}">
        <p14:creationId xmlns:p14="http://schemas.microsoft.com/office/powerpoint/2010/main" val="12340389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endParaRPr lang="en-US" sz="2000" dirty="0" smtClean="0">
              <a:latin typeface="Consolas" charset="0"/>
              <a:ea typeface="Consolas" charset="0"/>
              <a:cs typeface="Consolas" charset="0"/>
            </a:endParaRPr>
          </a:p>
          <a:p>
            <a:pPr marL="0" indent="0">
              <a:buNone/>
            </a:pPr>
            <a:r>
              <a:rPr lang="en-US" sz="2000" dirty="0" smtClean="0">
                <a:solidFill>
                  <a:schemeClr val="accent1"/>
                </a:solidFill>
                <a:latin typeface="Consolas" charset="0"/>
                <a:ea typeface="Consolas" charset="0"/>
                <a:cs typeface="Consolas" charset="0"/>
              </a:rPr>
              <a:t>module </a:t>
            </a:r>
            <a:r>
              <a:rPr lang="en-US" sz="2000" dirty="0" smtClean="0">
                <a:latin typeface="Consolas" charset="0"/>
                <a:ea typeface="Consolas" charset="0"/>
                <a:cs typeface="Consolas" charset="0"/>
              </a:rPr>
              <a:t>Baseball {</a:t>
            </a:r>
          </a:p>
          <a:p>
            <a:pPr marL="0" indent="0">
              <a:buNone/>
            </a:pPr>
            <a:r>
              <a:rPr lang="en-US" sz="2000" dirty="0" smtClean="0">
                <a:solidFill>
                  <a:schemeClr val="accent1"/>
                </a:solidFill>
                <a:latin typeface="Consolas" charset="0"/>
                <a:ea typeface="Consolas" charset="0"/>
                <a:cs typeface="Consolas" charset="0"/>
              </a:rPr>
              <a:t>  class</a:t>
            </a:r>
            <a:r>
              <a:rPr lang="en-US" sz="2000" dirty="0" smtClean="0">
                <a:latin typeface="Consolas" charset="0"/>
                <a:ea typeface="Consolas" charset="0"/>
                <a:cs typeface="Consolas" charset="0"/>
              </a:rPr>
              <a:t> Player {</a:t>
            </a:r>
          </a:p>
          <a:p>
            <a:pPr marL="0" indent="0">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currentPosition</a:t>
            </a:r>
            <a:r>
              <a:rPr lang="en-US" sz="2000" dirty="0" smtClean="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constructor</a:t>
            </a:r>
            <a:r>
              <a:rPr lang="en-US" sz="2000" dirty="0" smtClean="0">
                <a:latin typeface="Consolas" charset="0"/>
                <a:ea typeface="Consolas" charset="0"/>
                <a:cs typeface="Consolas" charset="0"/>
              </a:rPr>
              <a:t>(</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fielding: </a:t>
            </a:r>
            <a:r>
              <a:rPr lang="en-US" sz="2000" dirty="0" smtClean="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 {</a:t>
            </a:r>
          </a:p>
          <a:p>
            <a:pPr marL="0" indent="0">
              <a:buNone/>
            </a:pPr>
            <a:r>
              <a:rPr lang="en-US" sz="2000" dirty="0" smtClean="0">
                <a:solidFill>
                  <a:schemeClr val="accent1"/>
                </a:solidFill>
                <a:latin typeface="Consolas" charset="0"/>
                <a:ea typeface="Consolas" charset="0"/>
                <a:cs typeface="Consolas" charset="0"/>
              </a:rPr>
              <a:t>      </a:t>
            </a:r>
            <a:r>
              <a:rPr lang="en-US" sz="2000" dirty="0" err="1" smtClean="0">
                <a:solidFill>
                  <a:schemeClr val="accent1"/>
                </a:solidFill>
                <a:latin typeface="Consolas" charset="0"/>
                <a:ea typeface="Consolas" charset="0"/>
                <a:cs typeface="Consolas" charset="0"/>
              </a:rPr>
              <a:t>this</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 </a:t>
            </a:r>
            <a:r>
              <a:rPr lang="en-US" sz="2000" dirty="0" err="1" smtClean="0">
                <a:latin typeface="Consolas" charset="0"/>
                <a:ea typeface="Consolas" charset="0"/>
                <a:cs typeface="Consolas" charset="0"/>
              </a:rPr>
              <a:t>jersey</a:t>
            </a:r>
            <a:r>
              <a:rPr lang="en-US" sz="2000" dirty="0" err="1">
                <a:latin typeface="Consolas" charset="0"/>
                <a:ea typeface="Consolas" charset="0"/>
                <a:cs typeface="Consolas" charset="0"/>
              </a:rPr>
              <a:t>Name</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a:solidFill>
                  <a:schemeClr val="accent1"/>
                </a:solidFill>
                <a:latin typeface="Consolas" charset="0"/>
                <a:ea typeface="Consolas" charset="0"/>
                <a:cs typeface="Consolas" charset="0"/>
              </a:rPr>
              <a:t>this</a:t>
            </a:r>
            <a:r>
              <a:rPr lang="en-US" sz="2000" dirty="0" err="1">
                <a:latin typeface="Consolas" charset="0"/>
                <a:ea typeface="Consolas" charset="0"/>
                <a:cs typeface="Consolas" charset="0"/>
              </a:rPr>
              <a:t>.currentPosition</a:t>
            </a:r>
            <a:r>
              <a:rPr lang="en-US" sz="2000" dirty="0">
                <a:latin typeface="Consolas" charset="0"/>
                <a:ea typeface="Consolas" charset="0"/>
                <a:cs typeface="Consolas" charset="0"/>
              </a:rPr>
              <a:t> = fielding;  </a:t>
            </a:r>
            <a:endParaRPr lang="en-US" sz="2000" dirty="0" smtClean="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    }</a:t>
            </a: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throw(ball) { </a:t>
            </a:r>
            <a:r>
              <a:rPr lang="en-US" sz="2000" dirty="0" err="1" smtClean="0">
                <a:latin typeface="Consolas" charset="0"/>
                <a:ea typeface="Consolas" charset="0"/>
                <a:cs typeface="Consolas" charset="0"/>
              </a:rPr>
              <a:t>console.log</a:t>
            </a:r>
            <a:r>
              <a:rPr lang="en-US" sz="2000" dirty="0" smtClean="0">
                <a:latin typeface="Consolas" charset="0"/>
                <a:ea typeface="Consolas" charset="0"/>
                <a:cs typeface="Consolas" charset="0"/>
              </a:rPr>
              <a:t>(</a:t>
            </a:r>
            <a:r>
              <a:rPr lang="en-US" sz="2000" dirty="0" smtClean="0">
                <a:solidFill>
                  <a:schemeClr val="accent2"/>
                </a:solidFill>
                <a:latin typeface="Consolas" charset="0"/>
                <a:ea typeface="Consolas" charset="0"/>
                <a:cs typeface="Consolas" charset="0"/>
              </a:rPr>
              <a:t>"throwing"</a:t>
            </a:r>
            <a:r>
              <a:rPr lang="en-US" sz="2000" dirty="0" smtClean="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a:t>
            </a:r>
          </a:p>
        </p:txBody>
      </p:sp>
    </p:spTree>
    <p:extLst>
      <p:ext uri="{BB962C8B-B14F-4D97-AF65-F5344CB8AC3E}">
        <p14:creationId xmlns:p14="http://schemas.microsoft.com/office/powerpoint/2010/main" val="12915743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endParaRPr lang="en-US" sz="2000" dirty="0" smtClean="0">
              <a:latin typeface="Consolas" charset="0"/>
              <a:ea typeface="Consolas" charset="0"/>
              <a:cs typeface="Consolas" charset="0"/>
            </a:endParaRPr>
          </a:p>
          <a:p>
            <a:pPr marL="0" indent="0">
              <a:buNone/>
            </a:pPr>
            <a:r>
              <a:rPr lang="en-US" sz="2000" dirty="0" smtClean="0">
                <a:solidFill>
                  <a:schemeClr val="accent1"/>
                </a:solidFill>
                <a:latin typeface="Consolas" charset="0"/>
                <a:ea typeface="Consolas" charset="0"/>
                <a:cs typeface="Consolas" charset="0"/>
              </a:rPr>
              <a:t>import </a:t>
            </a:r>
            <a:r>
              <a:rPr lang="en-US" sz="2000" dirty="0" smtClean="0">
                <a:latin typeface="Consolas" charset="0"/>
                <a:ea typeface="Consolas" charset="0"/>
                <a:cs typeface="Consolas" charset="0"/>
              </a:rPr>
              <a:t>Person = require(</a:t>
            </a:r>
            <a:r>
              <a:rPr lang="en-US" sz="2000" dirty="0" smtClean="0">
                <a:solidFill>
                  <a:schemeClr val="accent2"/>
                </a:solidFill>
                <a:latin typeface="Consolas" charset="0"/>
                <a:ea typeface="Consolas" charset="0"/>
                <a:cs typeface="Consolas" charset="0"/>
              </a:rPr>
              <a:t>"Person"</a:t>
            </a:r>
            <a:r>
              <a:rPr lang="en-US" sz="2000" dirty="0" smtClean="0">
                <a:latin typeface="Consolas" charset="0"/>
                <a:ea typeface="Consolas" charset="0"/>
                <a:cs typeface="Consolas" charset="0"/>
              </a:rPr>
              <a:t>);</a:t>
            </a:r>
          </a:p>
          <a:p>
            <a:pPr marL="0" indent="0">
              <a:buNone/>
            </a:pPr>
            <a:r>
              <a:rPr lang="en-US" sz="2000" dirty="0" smtClean="0">
                <a:solidFill>
                  <a:schemeClr val="accent1"/>
                </a:solidFill>
                <a:latin typeface="Consolas" charset="0"/>
                <a:ea typeface="Consolas" charset="0"/>
                <a:cs typeface="Consolas" charset="0"/>
              </a:rPr>
              <a:t>module </a:t>
            </a:r>
            <a:r>
              <a:rPr lang="en-US" sz="2000" dirty="0" smtClean="0">
                <a:latin typeface="Consolas" charset="0"/>
                <a:ea typeface="Consolas" charset="0"/>
                <a:cs typeface="Consolas" charset="0"/>
              </a:rPr>
              <a:t>Baseball {</a:t>
            </a:r>
          </a:p>
          <a:p>
            <a:pPr marL="0" indent="0">
              <a:buNone/>
            </a:pPr>
            <a:r>
              <a:rPr lang="en-US" sz="2000" dirty="0" smtClean="0">
                <a:solidFill>
                  <a:schemeClr val="accent1"/>
                </a:solidFill>
                <a:latin typeface="Consolas" charset="0"/>
                <a:ea typeface="Consolas" charset="0"/>
                <a:cs typeface="Consolas" charset="0"/>
              </a:rPr>
              <a:t>  class</a:t>
            </a:r>
            <a:r>
              <a:rPr lang="en-US" sz="2000" dirty="0" smtClean="0">
                <a:latin typeface="Consolas" charset="0"/>
                <a:ea typeface="Consolas" charset="0"/>
                <a:cs typeface="Consolas" charset="0"/>
              </a:rPr>
              <a:t> Player </a:t>
            </a:r>
            <a:r>
              <a:rPr lang="en-US" sz="2000" dirty="0" smtClean="0">
                <a:solidFill>
                  <a:schemeClr val="accent2"/>
                </a:solidFill>
                <a:latin typeface="Consolas" charset="0"/>
                <a:ea typeface="Consolas" charset="0"/>
                <a:cs typeface="Consolas" charset="0"/>
              </a:rPr>
              <a:t>extends</a:t>
            </a:r>
            <a:r>
              <a:rPr lang="en-US" sz="2000" dirty="0" smtClean="0">
                <a:latin typeface="Consolas" charset="0"/>
                <a:ea typeface="Consolas" charset="0"/>
                <a:cs typeface="Consolas" charset="0"/>
              </a:rPr>
              <a:t> Person {</a:t>
            </a:r>
          </a:p>
          <a:p>
            <a:pPr marL="0" indent="0">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currentPosition</a:t>
            </a:r>
            <a:r>
              <a:rPr lang="en-US" sz="2000" dirty="0" smtClean="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constructor</a:t>
            </a:r>
            <a:r>
              <a:rPr lang="en-US" sz="2000" dirty="0" smtClean="0">
                <a:latin typeface="Consolas" charset="0"/>
                <a:ea typeface="Consolas" charset="0"/>
                <a:cs typeface="Consolas" charset="0"/>
              </a:rPr>
              <a:t>(</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fielding: </a:t>
            </a:r>
            <a:r>
              <a:rPr lang="en-US" sz="2000" dirty="0" smtClean="0">
                <a:solidFill>
                  <a:schemeClr val="accent1"/>
                </a:solidFill>
                <a:latin typeface="Consolas" charset="0"/>
                <a:ea typeface="Consolas" charset="0"/>
                <a:cs typeface="Consolas" charset="0"/>
              </a:rPr>
              <a:t>string</a:t>
            </a:r>
            <a:r>
              <a:rPr lang="en-US" sz="2000" dirty="0" smtClean="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super</a:t>
            </a:r>
            <a:r>
              <a:rPr lang="en-US" sz="2000" dirty="0" smtClean="0">
                <a:latin typeface="Consolas" charset="0"/>
                <a:ea typeface="Consolas" charset="0"/>
                <a:cs typeface="Consolas" charset="0"/>
              </a:rPr>
              <a:t>();</a:t>
            </a:r>
          </a:p>
          <a:p>
            <a:pPr marL="0" indent="0">
              <a:buNone/>
            </a:pPr>
            <a:r>
              <a:rPr lang="en-US" sz="2000" dirty="0" smtClean="0">
                <a:solidFill>
                  <a:schemeClr val="accent1"/>
                </a:solidFill>
                <a:latin typeface="Consolas" charset="0"/>
                <a:ea typeface="Consolas" charset="0"/>
                <a:cs typeface="Consolas" charset="0"/>
              </a:rPr>
              <a:t>      </a:t>
            </a:r>
            <a:r>
              <a:rPr lang="en-US" sz="2000" dirty="0" err="1" smtClean="0">
                <a:solidFill>
                  <a:schemeClr val="accent1"/>
                </a:solidFill>
                <a:latin typeface="Consolas" charset="0"/>
                <a:ea typeface="Consolas" charset="0"/>
                <a:cs typeface="Consolas" charset="0"/>
              </a:rPr>
              <a:t>this</a:t>
            </a:r>
            <a:r>
              <a:rPr lang="en-US" sz="2000" dirty="0" err="1" smtClean="0">
                <a:latin typeface="Consolas" charset="0"/>
                <a:ea typeface="Consolas" charset="0"/>
                <a:cs typeface="Consolas" charset="0"/>
              </a:rPr>
              <a:t>.jerseyName</a:t>
            </a:r>
            <a:r>
              <a:rPr lang="en-US" sz="2000" dirty="0" smtClean="0">
                <a:latin typeface="Consolas" charset="0"/>
                <a:ea typeface="Consolas" charset="0"/>
                <a:cs typeface="Consolas" charset="0"/>
              </a:rPr>
              <a:t> = </a:t>
            </a:r>
            <a:r>
              <a:rPr lang="en-US" sz="2000" dirty="0" err="1" smtClean="0">
                <a:latin typeface="Consolas" charset="0"/>
                <a:ea typeface="Consolas" charset="0"/>
                <a:cs typeface="Consolas" charset="0"/>
              </a:rPr>
              <a:t>jersey</a:t>
            </a:r>
            <a:r>
              <a:rPr lang="en-US" sz="2000" dirty="0" err="1">
                <a:latin typeface="Consolas" charset="0"/>
                <a:ea typeface="Consolas" charset="0"/>
                <a:cs typeface="Consolas" charset="0"/>
              </a:rPr>
              <a:t>Name</a:t>
            </a:r>
            <a:r>
              <a:rPr lang="en-US" sz="2000" dirty="0" smtClean="0">
                <a:latin typeface="Consolas" charset="0"/>
                <a:ea typeface="Consolas" charset="0"/>
                <a:cs typeface="Consolas" charset="0"/>
              </a:rPr>
              <a:t>;</a:t>
            </a:r>
          </a:p>
          <a:p>
            <a:pPr marL="0" indent="0">
              <a:buNone/>
            </a:pPr>
            <a:r>
              <a:rPr lang="en-US" sz="2000" dirty="0" smtClean="0">
                <a:latin typeface="Consolas" charset="0"/>
                <a:ea typeface="Consolas" charset="0"/>
                <a:cs typeface="Consolas" charset="0"/>
              </a:rPr>
              <a:t>      </a:t>
            </a:r>
            <a:r>
              <a:rPr lang="en-US" sz="2000" dirty="0" err="1">
                <a:solidFill>
                  <a:schemeClr val="accent1"/>
                </a:solidFill>
                <a:latin typeface="Consolas" charset="0"/>
                <a:ea typeface="Consolas" charset="0"/>
                <a:cs typeface="Consolas" charset="0"/>
              </a:rPr>
              <a:t>this</a:t>
            </a:r>
            <a:r>
              <a:rPr lang="en-US" sz="2000" dirty="0" err="1">
                <a:latin typeface="Consolas" charset="0"/>
                <a:ea typeface="Consolas" charset="0"/>
                <a:cs typeface="Consolas" charset="0"/>
              </a:rPr>
              <a:t>.currentPosition</a:t>
            </a:r>
            <a:r>
              <a:rPr lang="en-US" sz="2000" dirty="0">
                <a:latin typeface="Consolas" charset="0"/>
                <a:ea typeface="Consolas" charset="0"/>
                <a:cs typeface="Consolas" charset="0"/>
              </a:rPr>
              <a:t> = fielding;  </a:t>
            </a:r>
            <a:endParaRPr lang="en-US" sz="2000" dirty="0" smtClean="0">
              <a:latin typeface="Consolas" charset="0"/>
              <a:ea typeface="Consolas" charset="0"/>
              <a:cs typeface="Consolas" charset="0"/>
            </a:endParaRPr>
          </a:p>
          <a:p>
            <a:pPr marL="0" indent="0">
              <a:buNone/>
            </a:pPr>
            <a:r>
              <a:rPr lang="en-US" sz="2000" dirty="0" smtClean="0">
                <a:latin typeface="Consolas" charset="0"/>
                <a:ea typeface="Consolas" charset="0"/>
                <a:cs typeface="Consolas" charset="0"/>
              </a:rPr>
              <a:t>    }</a:t>
            </a: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throw(ball) { </a:t>
            </a:r>
            <a:r>
              <a:rPr lang="en-US" sz="2000" dirty="0" err="1" smtClean="0">
                <a:latin typeface="Consolas" charset="0"/>
                <a:ea typeface="Consolas" charset="0"/>
                <a:cs typeface="Consolas" charset="0"/>
              </a:rPr>
              <a:t>console.log</a:t>
            </a:r>
            <a:r>
              <a:rPr lang="en-US" sz="2000" dirty="0" smtClean="0">
                <a:latin typeface="Consolas" charset="0"/>
                <a:ea typeface="Consolas" charset="0"/>
                <a:cs typeface="Consolas" charset="0"/>
              </a:rPr>
              <a:t>(</a:t>
            </a:r>
            <a:r>
              <a:rPr lang="en-US" sz="2000" dirty="0" smtClean="0">
                <a:solidFill>
                  <a:schemeClr val="accent2"/>
                </a:solidFill>
                <a:latin typeface="Consolas" charset="0"/>
                <a:ea typeface="Consolas" charset="0"/>
                <a:cs typeface="Consolas" charset="0"/>
              </a:rPr>
              <a:t>"throwing"</a:t>
            </a:r>
            <a:r>
              <a:rPr lang="en-US" sz="2000" dirty="0" smtClean="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a:t>
            </a:r>
          </a:p>
          <a:p>
            <a:pPr marL="0" indent="0">
              <a:buNone/>
            </a:pPr>
            <a:r>
              <a:rPr lang="en-US" sz="2000" dirty="0">
                <a:solidFill>
                  <a:schemeClr val="accent1"/>
                </a:solidFill>
                <a:latin typeface="Consolas" charset="0"/>
                <a:ea typeface="Consolas" charset="0"/>
                <a:cs typeface="Consolas" charset="0"/>
              </a:rPr>
              <a:t>e</a:t>
            </a:r>
            <a:r>
              <a:rPr lang="en-US" sz="2000" dirty="0" smtClean="0">
                <a:solidFill>
                  <a:schemeClr val="accent1"/>
                </a:solidFill>
                <a:latin typeface="Consolas" charset="0"/>
                <a:ea typeface="Consolas" charset="0"/>
                <a:cs typeface="Consolas" charset="0"/>
              </a:rPr>
              <a:t>xport</a:t>
            </a:r>
            <a:r>
              <a:rPr lang="en-US" sz="2000" dirty="0" smtClean="0">
                <a:latin typeface="Consolas" charset="0"/>
                <a:ea typeface="Consolas" charset="0"/>
                <a:cs typeface="Consolas" charset="0"/>
              </a:rPr>
              <a:t> = Baseball;</a:t>
            </a:r>
          </a:p>
        </p:txBody>
      </p:sp>
    </p:spTree>
    <p:extLst>
      <p:ext uri="{BB962C8B-B14F-4D97-AF65-F5344CB8AC3E}">
        <p14:creationId xmlns:p14="http://schemas.microsoft.com/office/powerpoint/2010/main" val="20428785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Autofit/>
          </a:bodyPr>
          <a:lstStyle/>
          <a:p>
            <a:pPr marL="0" indent="0" algn="ctr">
              <a:buNone/>
            </a:pPr>
            <a:r>
              <a:rPr lang="en-US" sz="4400" dirty="0" smtClean="0">
                <a:solidFill>
                  <a:schemeClr val="accent1"/>
                </a:solidFill>
              </a:rPr>
              <a:t>let</a:t>
            </a:r>
            <a:r>
              <a:rPr lang="en-US" sz="4400" dirty="0" smtClean="0"/>
              <a:t> and </a:t>
            </a:r>
            <a:r>
              <a:rPr lang="en-US" sz="4400" dirty="0" err="1" smtClean="0">
                <a:solidFill>
                  <a:schemeClr val="accent1"/>
                </a:solidFill>
              </a:rPr>
              <a:t>const</a:t>
            </a:r>
            <a:r>
              <a:rPr lang="en-US" sz="4400" dirty="0" smtClean="0">
                <a:solidFill>
                  <a:schemeClr val="accent1"/>
                </a:solidFill>
              </a:rPr>
              <a:t> </a:t>
            </a:r>
            <a:r>
              <a:rPr lang="en-US" sz="4400" dirty="0" smtClean="0"/>
              <a:t>also help with readability</a:t>
            </a:r>
            <a:endParaRPr lang="en-US" sz="4400" dirty="0" smtClean="0">
              <a:solidFill>
                <a:schemeClr val="accent2"/>
              </a:solidFill>
            </a:endParaRPr>
          </a:p>
        </p:txBody>
      </p:sp>
    </p:spTree>
    <p:extLst>
      <p:ext uri="{BB962C8B-B14F-4D97-AF65-F5344CB8AC3E}">
        <p14:creationId xmlns:p14="http://schemas.microsoft.com/office/powerpoint/2010/main" val="165648118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346" y="1867188"/>
            <a:ext cx="10515600" cy="2820516"/>
          </a:xfrm>
        </p:spPr>
        <p:txBody>
          <a:bodyPr anchor="ctr">
            <a:noAutofit/>
          </a:bodyPr>
          <a:lstStyle/>
          <a:p>
            <a:pPr marL="0" indent="0" algn="ctr">
              <a:buNone/>
            </a:pPr>
            <a:r>
              <a:rPr lang="en-US" sz="4400" dirty="0" smtClean="0"/>
              <a:t>it is easier to read when you can </a:t>
            </a:r>
            <a:r>
              <a:rPr lang="en-US" sz="4400" dirty="0" smtClean="0">
                <a:solidFill>
                  <a:schemeClr val="accent1"/>
                </a:solidFill>
              </a:rPr>
              <a:t>play</a:t>
            </a:r>
            <a:r>
              <a:rPr lang="en-US" sz="4400" dirty="0" smtClean="0"/>
              <a:t> with the code</a:t>
            </a:r>
          </a:p>
        </p:txBody>
      </p:sp>
    </p:spTree>
    <p:extLst>
      <p:ext uri="{BB962C8B-B14F-4D97-AF65-F5344CB8AC3E}">
        <p14:creationId xmlns:p14="http://schemas.microsoft.com/office/powerpoint/2010/main" val="1215341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Autofit/>
          </a:bodyPr>
          <a:lstStyle/>
          <a:p>
            <a:pPr marL="0" indent="0" algn="ctr">
              <a:buNone/>
            </a:pPr>
            <a:r>
              <a:rPr lang="en-US" sz="4400" dirty="0" smtClean="0"/>
              <a:t>but...</a:t>
            </a:r>
            <a:endParaRPr lang="en-US" sz="4400" dirty="0" smtClean="0">
              <a:solidFill>
                <a:schemeClr val="accent1">
                  <a:lumMod val="60000"/>
                  <a:lumOff val="40000"/>
                </a:schemeClr>
              </a:solidFill>
            </a:endParaRPr>
          </a:p>
        </p:txBody>
      </p:sp>
    </p:spTree>
    <p:extLst>
      <p:ext uri="{BB962C8B-B14F-4D97-AF65-F5344CB8AC3E}">
        <p14:creationId xmlns:p14="http://schemas.microsoft.com/office/powerpoint/2010/main" val="9438551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838200" y="874059"/>
            <a:ext cx="5181600" cy="5302904"/>
          </a:xfrm>
        </p:spPr>
        <p:txBody>
          <a:bodyPr anchor="ctr">
            <a:normAutofit/>
          </a:bodyPr>
          <a:lstStyle/>
          <a:p>
            <a:pPr marL="0" indent="0">
              <a:lnSpc>
                <a:spcPct val="100000"/>
              </a:lnSpc>
              <a:buNone/>
            </a:pPr>
            <a:r>
              <a:rPr lang="en-US" sz="1400" dirty="0">
                <a:latin typeface="Consolas" charset="0"/>
                <a:ea typeface="Consolas" charset="0"/>
                <a:cs typeface="Consolas" charset="0"/>
              </a:rPr>
              <a:t>File file = new File("</a:t>
            </a:r>
            <a:r>
              <a:rPr lang="en-US" sz="1400" dirty="0" err="1">
                <a:latin typeface="Consolas" charset="0"/>
                <a:ea typeface="Consolas" charset="0"/>
                <a:cs typeface="Consolas" charset="0"/>
              </a:rPr>
              <a:t>some_file.txt</a:t>
            </a:r>
            <a:r>
              <a:rPr lang="en-US" sz="1400" dirty="0">
                <a:latin typeface="Consolas" charset="0"/>
                <a:ea typeface="Consolas" charset="0"/>
                <a:cs typeface="Consolas" charset="0"/>
              </a:rPr>
              <a:t>"); </a:t>
            </a:r>
            <a:endParaRPr lang="en-US" sz="1400" dirty="0" smtClean="0">
              <a:latin typeface="Consolas" charset="0"/>
              <a:ea typeface="Consolas" charset="0"/>
              <a:cs typeface="Consolas" charset="0"/>
            </a:endParaRPr>
          </a:p>
          <a:p>
            <a:pPr marL="0" indent="0">
              <a:lnSpc>
                <a:spcPct val="100000"/>
              </a:lnSpc>
              <a:buNone/>
            </a:pPr>
            <a:r>
              <a:rPr lang="en-US" sz="1400" dirty="0" err="1" smtClean="0">
                <a:latin typeface="Consolas" charset="0"/>
                <a:ea typeface="Consolas" charset="0"/>
                <a:cs typeface="Consolas" charset="0"/>
              </a:rPr>
              <a:t>BufferedReader</a:t>
            </a:r>
            <a:r>
              <a:rPr lang="en-US" sz="1400" dirty="0" smtClean="0">
                <a:latin typeface="Consolas" charset="0"/>
                <a:ea typeface="Consolas" charset="0"/>
                <a:cs typeface="Consolas" charset="0"/>
              </a:rPr>
              <a:t> </a:t>
            </a:r>
            <a:r>
              <a:rPr lang="en-US" sz="1400" dirty="0">
                <a:latin typeface="Consolas" charset="0"/>
                <a:ea typeface="Consolas" charset="0"/>
                <a:cs typeface="Consolas" charset="0"/>
              </a:rPr>
              <a:t>reader = </a:t>
            </a:r>
            <a:endParaRPr lang="en-US" sz="1400" dirty="0" smtClean="0">
              <a:latin typeface="Consolas" charset="0"/>
              <a:ea typeface="Consolas" charset="0"/>
              <a:cs typeface="Consolas" charset="0"/>
            </a:endParaRPr>
          </a:p>
          <a:p>
            <a:pPr marL="0" indent="0">
              <a:lnSpc>
                <a:spcPct val="100000"/>
              </a:lnSpc>
              <a:buNone/>
            </a:pPr>
            <a:r>
              <a:rPr lang="en-US" sz="1400" dirty="0">
                <a:latin typeface="Consolas" charset="0"/>
                <a:ea typeface="Consolas" charset="0"/>
                <a:cs typeface="Consolas" charset="0"/>
              </a:rPr>
              <a:t> </a:t>
            </a:r>
            <a:r>
              <a:rPr lang="en-US" sz="1400" dirty="0" smtClean="0">
                <a:latin typeface="Consolas" charset="0"/>
                <a:ea typeface="Consolas" charset="0"/>
                <a:cs typeface="Consolas" charset="0"/>
              </a:rPr>
              <a:t>   new </a:t>
            </a:r>
            <a:r>
              <a:rPr lang="en-US" sz="1400" dirty="0" err="1" smtClean="0">
                <a:latin typeface="Consolas" charset="0"/>
                <a:ea typeface="Consolas" charset="0"/>
                <a:cs typeface="Consolas" charset="0"/>
              </a:rPr>
              <a:t>BufferedReader</a:t>
            </a:r>
            <a:r>
              <a:rPr lang="en-US" sz="1400" dirty="0" smtClean="0">
                <a:latin typeface="Consolas" charset="0"/>
                <a:ea typeface="Consolas" charset="0"/>
                <a:cs typeface="Consolas" charset="0"/>
              </a:rPr>
              <a:t>(new </a:t>
            </a:r>
            <a:r>
              <a:rPr lang="en-US" sz="1400" dirty="0" err="1">
                <a:latin typeface="Consolas" charset="0"/>
                <a:ea typeface="Consolas" charset="0"/>
                <a:cs typeface="Consolas" charset="0"/>
              </a:rPr>
              <a:t>FileReader</a:t>
            </a:r>
            <a:r>
              <a:rPr lang="en-US" sz="1400" dirty="0">
                <a:latin typeface="Consolas" charset="0"/>
                <a:ea typeface="Consolas" charset="0"/>
                <a:cs typeface="Consolas" charset="0"/>
              </a:rPr>
              <a:t>(file</a:t>
            </a:r>
            <a:r>
              <a:rPr lang="en-US" sz="1400" dirty="0" smtClean="0">
                <a:latin typeface="Consolas" charset="0"/>
                <a:ea typeface="Consolas" charset="0"/>
                <a:cs typeface="Consolas" charset="0"/>
              </a:rPr>
              <a:t>));</a:t>
            </a:r>
          </a:p>
          <a:p>
            <a:pPr marL="0" indent="0">
              <a:lnSpc>
                <a:spcPct val="100000"/>
              </a:lnSpc>
              <a:buNone/>
            </a:pPr>
            <a:r>
              <a:rPr lang="en-US" sz="1400" dirty="0" smtClean="0">
                <a:latin typeface="Consolas" charset="0"/>
                <a:ea typeface="Consolas" charset="0"/>
                <a:cs typeface="Consolas" charset="0"/>
              </a:rPr>
              <a:t>String </a:t>
            </a:r>
            <a:r>
              <a:rPr lang="en-US" sz="1400" dirty="0">
                <a:latin typeface="Consolas" charset="0"/>
                <a:ea typeface="Consolas" charset="0"/>
                <a:cs typeface="Consolas" charset="0"/>
              </a:rPr>
              <a:t>line = </a:t>
            </a:r>
            <a:r>
              <a:rPr lang="en-US" sz="1400" dirty="0" err="1">
                <a:latin typeface="Consolas" charset="0"/>
                <a:ea typeface="Consolas" charset="0"/>
                <a:cs typeface="Consolas" charset="0"/>
              </a:rPr>
              <a:t>reader.readLine</a:t>
            </a:r>
            <a:r>
              <a:rPr lang="en-US" sz="1400" dirty="0">
                <a:latin typeface="Consolas" charset="0"/>
                <a:ea typeface="Consolas" charset="0"/>
                <a:cs typeface="Consolas" charset="0"/>
              </a:rPr>
              <a:t>(); </a:t>
            </a:r>
            <a:endParaRPr lang="en-US" sz="1400" dirty="0" smtClean="0">
              <a:latin typeface="Consolas" charset="0"/>
              <a:ea typeface="Consolas" charset="0"/>
              <a:cs typeface="Consolas" charset="0"/>
            </a:endParaRPr>
          </a:p>
          <a:p>
            <a:pPr marL="0" indent="0">
              <a:lnSpc>
                <a:spcPct val="100000"/>
              </a:lnSpc>
              <a:buNone/>
            </a:pPr>
            <a:r>
              <a:rPr lang="en-US" sz="1400" dirty="0" smtClean="0">
                <a:latin typeface="Consolas" charset="0"/>
                <a:ea typeface="Consolas" charset="0"/>
                <a:cs typeface="Consolas" charset="0"/>
              </a:rPr>
              <a:t>while </a:t>
            </a:r>
            <a:r>
              <a:rPr lang="en-US" sz="1400" dirty="0">
                <a:latin typeface="Consolas" charset="0"/>
                <a:ea typeface="Consolas" charset="0"/>
                <a:cs typeface="Consolas" charset="0"/>
              </a:rPr>
              <a:t>(line != null) { </a:t>
            </a:r>
          </a:p>
          <a:p>
            <a:pPr marL="0" indent="0">
              <a:lnSpc>
                <a:spcPct val="100000"/>
              </a:lnSpc>
              <a:buNone/>
            </a:pPr>
            <a:r>
              <a:rPr lang="en-US" sz="1400" dirty="0" smtClean="0">
                <a:latin typeface="Consolas" charset="0"/>
                <a:ea typeface="Consolas" charset="0"/>
                <a:cs typeface="Consolas" charset="0"/>
              </a:rPr>
              <a:t>  </a:t>
            </a:r>
            <a:r>
              <a:rPr lang="en-US" sz="1400" dirty="0" err="1" smtClean="0">
                <a:latin typeface="Consolas" charset="0"/>
                <a:ea typeface="Consolas" charset="0"/>
                <a:cs typeface="Consolas" charset="0"/>
              </a:rPr>
              <a:t>System.out.println</a:t>
            </a:r>
            <a:r>
              <a:rPr lang="en-US" sz="1400" dirty="0" smtClean="0">
                <a:latin typeface="Consolas" charset="0"/>
                <a:ea typeface="Consolas" charset="0"/>
                <a:cs typeface="Consolas" charset="0"/>
              </a:rPr>
              <a:t>(</a:t>
            </a:r>
            <a:r>
              <a:rPr lang="en-US" sz="1400" dirty="0" err="1" smtClean="0">
                <a:latin typeface="Consolas" charset="0"/>
                <a:ea typeface="Consolas" charset="0"/>
                <a:cs typeface="Consolas" charset="0"/>
              </a:rPr>
              <a:t>line.toUpperCase</a:t>
            </a:r>
            <a:r>
              <a:rPr lang="en-US" sz="1400" dirty="0">
                <a:latin typeface="Consolas" charset="0"/>
                <a:ea typeface="Consolas" charset="0"/>
                <a:cs typeface="Consolas" charset="0"/>
              </a:rPr>
              <a:t>()); </a:t>
            </a:r>
            <a:endParaRPr lang="en-US" sz="1400" dirty="0" smtClean="0">
              <a:latin typeface="Consolas" charset="0"/>
              <a:ea typeface="Consolas" charset="0"/>
              <a:cs typeface="Consolas" charset="0"/>
            </a:endParaRPr>
          </a:p>
          <a:p>
            <a:pPr marL="0" indent="0">
              <a:lnSpc>
                <a:spcPct val="100000"/>
              </a:lnSpc>
              <a:buNone/>
            </a:pPr>
            <a:r>
              <a:rPr lang="en-US" sz="1400" dirty="0" smtClean="0">
                <a:latin typeface="Consolas" charset="0"/>
                <a:ea typeface="Consolas" charset="0"/>
                <a:cs typeface="Consolas" charset="0"/>
              </a:rPr>
              <a:t>  line </a:t>
            </a:r>
            <a:r>
              <a:rPr lang="en-US" sz="1400" dirty="0">
                <a:latin typeface="Consolas" charset="0"/>
                <a:ea typeface="Consolas" charset="0"/>
                <a:cs typeface="Consolas" charset="0"/>
              </a:rPr>
              <a:t>= </a:t>
            </a:r>
            <a:r>
              <a:rPr lang="en-US" sz="1400" dirty="0" err="1">
                <a:latin typeface="Consolas" charset="0"/>
                <a:ea typeface="Consolas" charset="0"/>
                <a:cs typeface="Consolas" charset="0"/>
              </a:rPr>
              <a:t>reader.readLine</a:t>
            </a:r>
            <a:r>
              <a:rPr lang="en-US" sz="1400" dirty="0">
                <a:latin typeface="Consolas" charset="0"/>
                <a:ea typeface="Consolas" charset="0"/>
                <a:cs typeface="Consolas" charset="0"/>
              </a:rPr>
              <a:t>(); </a:t>
            </a:r>
            <a:endParaRPr lang="en-US" sz="1400" dirty="0" smtClean="0">
              <a:latin typeface="Consolas" charset="0"/>
              <a:ea typeface="Consolas" charset="0"/>
              <a:cs typeface="Consolas" charset="0"/>
            </a:endParaRPr>
          </a:p>
          <a:p>
            <a:pPr marL="0" indent="0">
              <a:lnSpc>
                <a:spcPct val="100000"/>
              </a:lnSpc>
              <a:buNone/>
            </a:pPr>
            <a:r>
              <a:rPr lang="en-US" sz="1400" dirty="0" smtClean="0">
                <a:latin typeface="Consolas" charset="0"/>
                <a:ea typeface="Consolas" charset="0"/>
                <a:cs typeface="Consolas" charset="0"/>
              </a:rPr>
              <a:t>}</a:t>
            </a:r>
          </a:p>
          <a:p>
            <a:pPr marL="0" indent="0">
              <a:lnSpc>
                <a:spcPct val="100000"/>
              </a:lnSpc>
              <a:buNone/>
            </a:pPr>
            <a:r>
              <a:rPr lang="en-US" sz="1400" dirty="0" err="1" smtClean="0">
                <a:latin typeface="Consolas" charset="0"/>
                <a:ea typeface="Consolas" charset="0"/>
                <a:cs typeface="Consolas" charset="0"/>
              </a:rPr>
              <a:t>reader.close</a:t>
            </a:r>
            <a:r>
              <a:rPr lang="en-US" sz="1400" dirty="0">
                <a:latin typeface="Consolas" charset="0"/>
                <a:ea typeface="Consolas" charset="0"/>
                <a:cs typeface="Consolas" charset="0"/>
              </a:rPr>
              <a:t>();</a:t>
            </a:r>
          </a:p>
        </p:txBody>
      </p:sp>
      <p:sp>
        <p:nvSpPr>
          <p:cNvPr id="9" name="Content Placeholder 8"/>
          <p:cNvSpPr>
            <a:spLocks noGrp="1"/>
          </p:cNvSpPr>
          <p:nvPr>
            <p:ph sz="half" idx="2"/>
          </p:nvPr>
        </p:nvSpPr>
        <p:spPr>
          <a:xfrm>
            <a:off x="6172200" y="874059"/>
            <a:ext cx="5181600" cy="5302904"/>
          </a:xfrm>
        </p:spPr>
        <p:txBody>
          <a:bodyPr anchor="ctr">
            <a:normAutofit/>
          </a:bodyPr>
          <a:lstStyle/>
          <a:p>
            <a:pPr marL="0" indent="0">
              <a:lnSpc>
                <a:spcPct val="100000"/>
              </a:lnSpc>
              <a:buNone/>
            </a:pPr>
            <a:r>
              <a:rPr lang="en-US" sz="1400" dirty="0" err="1">
                <a:latin typeface="Consolas" charset="0"/>
                <a:ea typeface="Consolas" charset="0"/>
                <a:cs typeface="Consolas" charset="0"/>
              </a:rPr>
              <a:t>File.open</a:t>
            </a:r>
            <a:r>
              <a:rPr lang="en-US" sz="1400" dirty="0">
                <a:latin typeface="Consolas" charset="0"/>
                <a:ea typeface="Consolas" charset="0"/>
                <a:cs typeface="Consolas" charset="0"/>
              </a:rPr>
              <a:t>("</a:t>
            </a:r>
            <a:r>
              <a:rPr lang="en-US" sz="1400" dirty="0" err="1">
                <a:latin typeface="Consolas" charset="0"/>
                <a:ea typeface="Consolas" charset="0"/>
                <a:cs typeface="Consolas" charset="0"/>
              </a:rPr>
              <a:t>some_file.txt</a:t>
            </a:r>
            <a:r>
              <a:rPr lang="en-US" sz="1400" dirty="0">
                <a:latin typeface="Consolas" charset="0"/>
                <a:ea typeface="Consolas" charset="0"/>
                <a:cs typeface="Consolas" charset="0"/>
              </a:rPr>
              <a:t>") do |file</a:t>
            </a:r>
            <a:r>
              <a:rPr lang="en-US" sz="1400" dirty="0" smtClean="0">
                <a:latin typeface="Consolas" charset="0"/>
                <a:ea typeface="Consolas" charset="0"/>
                <a:cs typeface="Consolas" charset="0"/>
              </a:rPr>
              <a:t>|</a:t>
            </a:r>
          </a:p>
          <a:p>
            <a:pPr marL="0" indent="0">
              <a:lnSpc>
                <a:spcPct val="100000"/>
              </a:lnSpc>
              <a:buNone/>
            </a:pPr>
            <a:r>
              <a:rPr lang="en-US" sz="1400" dirty="0">
                <a:latin typeface="Consolas" charset="0"/>
                <a:ea typeface="Consolas" charset="0"/>
                <a:cs typeface="Consolas" charset="0"/>
              </a:rPr>
              <a:t> </a:t>
            </a:r>
            <a:r>
              <a:rPr lang="en-US" sz="1400" dirty="0" smtClean="0">
                <a:latin typeface="Consolas" charset="0"/>
                <a:ea typeface="Consolas" charset="0"/>
                <a:cs typeface="Consolas" charset="0"/>
              </a:rPr>
              <a:t> </a:t>
            </a:r>
            <a:r>
              <a:rPr lang="en-US" sz="1400" dirty="0" err="1" smtClean="0">
                <a:latin typeface="Consolas" charset="0"/>
                <a:ea typeface="Consolas" charset="0"/>
                <a:cs typeface="Consolas" charset="0"/>
              </a:rPr>
              <a:t>file.readlines.each</a:t>
            </a:r>
            <a:r>
              <a:rPr lang="en-US" sz="1400" dirty="0" smtClean="0">
                <a:latin typeface="Consolas" charset="0"/>
                <a:ea typeface="Consolas" charset="0"/>
                <a:cs typeface="Consolas" charset="0"/>
              </a:rPr>
              <a:t> </a:t>
            </a:r>
            <a:r>
              <a:rPr lang="en-US" sz="1400" dirty="0">
                <a:latin typeface="Consolas" charset="0"/>
                <a:ea typeface="Consolas" charset="0"/>
                <a:cs typeface="Consolas" charset="0"/>
              </a:rPr>
              <a:t>do |line| </a:t>
            </a:r>
            <a:endParaRPr lang="en-US" sz="1400" dirty="0" smtClean="0">
              <a:latin typeface="Consolas" charset="0"/>
              <a:ea typeface="Consolas" charset="0"/>
              <a:cs typeface="Consolas" charset="0"/>
            </a:endParaRPr>
          </a:p>
          <a:p>
            <a:pPr marL="0" indent="0">
              <a:lnSpc>
                <a:spcPct val="100000"/>
              </a:lnSpc>
              <a:buNone/>
            </a:pPr>
            <a:r>
              <a:rPr lang="en-US" sz="1400" dirty="0">
                <a:latin typeface="Consolas" charset="0"/>
                <a:ea typeface="Consolas" charset="0"/>
                <a:cs typeface="Consolas" charset="0"/>
              </a:rPr>
              <a:t> </a:t>
            </a:r>
            <a:r>
              <a:rPr lang="en-US" sz="1400" dirty="0" smtClean="0">
                <a:latin typeface="Consolas" charset="0"/>
                <a:ea typeface="Consolas" charset="0"/>
                <a:cs typeface="Consolas" charset="0"/>
              </a:rPr>
              <a:t>   puts </a:t>
            </a:r>
            <a:r>
              <a:rPr lang="en-US" sz="1400" dirty="0" err="1">
                <a:latin typeface="Consolas" charset="0"/>
                <a:ea typeface="Consolas" charset="0"/>
                <a:cs typeface="Consolas" charset="0"/>
              </a:rPr>
              <a:t>line.upcase</a:t>
            </a:r>
            <a:r>
              <a:rPr lang="en-US" sz="1400" dirty="0">
                <a:latin typeface="Consolas" charset="0"/>
                <a:ea typeface="Consolas" charset="0"/>
                <a:cs typeface="Consolas" charset="0"/>
              </a:rPr>
              <a:t> </a:t>
            </a:r>
            <a:endParaRPr lang="en-US" sz="1400" dirty="0" smtClean="0">
              <a:latin typeface="Consolas" charset="0"/>
              <a:ea typeface="Consolas" charset="0"/>
              <a:cs typeface="Consolas" charset="0"/>
            </a:endParaRPr>
          </a:p>
          <a:p>
            <a:pPr marL="0" indent="0">
              <a:lnSpc>
                <a:spcPct val="100000"/>
              </a:lnSpc>
              <a:buNone/>
            </a:pPr>
            <a:r>
              <a:rPr lang="en-US" sz="1400" dirty="0" smtClean="0">
                <a:latin typeface="Consolas" charset="0"/>
                <a:ea typeface="Consolas" charset="0"/>
                <a:cs typeface="Consolas" charset="0"/>
              </a:rPr>
              <a:t>  end </a:t>
            </a:r>
          </a:p>
          <a:p>
            <a:pPr marL="0" indent="0">
              <a:lnSpc>
                <a:spcPct val="100000"/>
              </a:lnSpc>
              <a:buNone/>
            </a:pPr>
            <a:r>
              <a:rPr lang="en-US" sz="1400" dirty="0" smtClean="0">
                <a:latin typeface="Consolas" charset="0"/>
                <a:ea typeface="Consolas" charset="0"/>
                <a:cs typeface="Consolas" charset="0"/>
              </a:rPr>
              <a:t>end</a:t>
            </a:r>
            <a:endParaRPr lang="en-US" sz="1400" dirty="0">
              <a:latin typeface="Consolas" charset="0"/>
              <a:ea typeface="Consolas" charset="0"/>
              <a:cs typeface="Consolas" charset="0"/>
            </a:endParaRPr>
          </a:p>
        </p:txBody>
      </p:sp>
    </p:spTree>
    <p:extLst>
      <p:ext uri="{BB962C8B-B14F-4D97-AF65-F5344CB8AC3E}">
        <p14:creationId xmlns:p14="http://schemas.microsoft.com/office/powerpoint/2010/main" val="20593901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9" y="692727"/>
            <a:ext cx="10564091" cy="5484236"/>
          </a:xfrm>
        </p:spPr>
        <p:txBody>
          <a:bodyPr anchor="ctr">
            <a:normAutofit/>
          </a:bodyPr>
          <a:lstStyle/>
          <a:p>
            <a:pPr marL="0" indent="0">
              <a:buNone/>
            </a:pPr>
            <a:r>
              <a:rPr lang="en-US" sz="1800" dirty="0" smtClean="0">
                <a:latin typeface="Consolas" charset="0"/>
                <a:ea typeface="Consolas" charset="0"/>
                <a:cs typeface="Consolas" charset="0"/>
              </a:rPr>
              <a:t>import </a:t>
            </a:r>
            <a:r>
              <a:rPr lang="en-US" sz="1800" dirty="0" err="1">
                <a:latin typeface="Consolas" charset="0"/>
                <a:ea typeface="Consolas" charset="0"/>
                <a:cs typeface="Consolas" charset="0"/>
              </a:rPr>
              <a:t>java.util.Comparator</a:t>
            </a:r>
            <a:r>
              <a:rPr lang="en-US" sz="1800" dirty="0" smtClean="0">
                <a:latin typeface="Consolas" charset="0"/>
                <a:ea typeface="Consolas" charset="0"/>
                <a:cs typeface="Consolas" charset="0"/>
              </a:rPr>
              <a:t>;</a:t>
            </a:r>
          </a:p>
          <a:p>
            <a:pPr marL="0" indent="0">
              <a:buNone/>
            </a:pPr>
            <a:r>
              <a:rPr lang="en-US" sz="1800" dirty="0" smtClean="0">
                <a:latin typeface="Consolas" charset="0"/>
                <a:ea typeface="Consolas" charset="0"/>
                <a:cs typeface="Consolas" charset="0"/>
              </a:rPr>
              <a:t>public </a:t>
            </a:r>
            <a:r>
              <a:rPr lang="en-US" sz="1800" dirty="0">
                <a:latin typeface="Consolas" charset="0"/>
                <a:ea typeface="Consolas" charset="0"/>
                <a:cs typeface="Consolas" charset="0"/>
              </a:rPr>
              <a:t>class </a:t>
            </a:r>
            <a:r>
              <a:rPr lang="en-US" sz="1800" dirty="0" err="1" smtClean="0">
                <a:latin typeface="Consolas" charset="0"/>
                <a:ea typeface="Consolas" charset="0"/>
                <a:cs typeface="Consolas" charset="0"/>
              </a:rPr>
              <a:t>PlayerComparator</a:t>
            </a: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implements Comparator { </a:t>
            </a:r>
            <a:endParaRPr lang="en-US" sz="1800" dirty="0" smtClean="0">
              <a:latin typeface="Consolas" charset="0"/>
              <a:ea typeface="Consolas" charset="0"/>
              <a:cs typeface="Consolas" charset="0"/>
            </a:endParaRPr>
          </a:p>
          <a:p>
            <a:pPr marL="0" indent="0">
              <a:buNone/>
            </a:pPr>
            <a:r>
              <a:rPr lang="en-US" sz="1800" dirty="0" smtClean="0">
                <a:latin typeface="Consolas" charset="0"/>
                <a:ea typeface="Consolas" charset="0"/>
                <a:cs typeface="Consolas" charset="0"/>
              </a:rPr>
              <a:t>  @</a:t>
            </a:r>
            <a:r>
              <a:rPr lang="en-US" sz="1800" dirty="0">
                <a:latin typeface="Consolas" charset="0"/>
                <a:ea typeface="Consolas" charset="0"/>
                <a:cs typeface="Consolas" charset="0"/>
              </a:rPr>
              <a:t>Override public </a:t>
            </a:r>
            <a:r>
              <a:rPr lang="en-US" sz="1800" dirty="0" err="1">
                <a:latin typeface="Consolas" charset="0"/>
                <a:ea typeface="Consolas" charset="0"/>
                <a:cs typeface="Consolas" charset="0"/>
              </a:rPr>
              <a:t>int</a:t>
            </a:r>
            <a:r>
              <a:rPr lang="en-US" sz="1800" dirty="0">
                <a:latin typeface="Consolas" charset="0"/>
                <a:ea typeface="Consolas" charset="0"/>
                <a:cs typeface="Consolas" charset="0"/>
              </a:rPr>
              <a:t> </a:t>
            </a:r>
            <a:r>
              <a:rPr lang="en-US" sz="1800" dirty="0" smtClean="0">
                <a:latin typeface="Consolas" charset="0"/>
                <a:ea typeface="Consolas" charset="0"/>
                <a:cs typeface="Consolas" charset="0"/>
              </a:rPr>
              <a:t>compare(Player p1</a:t>
            </a:r>
            <a:r>
              <a:rPr lang="en-US" sz="1800" dirty="0">
                <a:latin typeface="Consolas" charset="0"/>
                <a:ea typeface="Consolas" charset="0"/>
                <a:cs typeface="Consolas" charset="0"/>
              </a:rPr>
              <a:t>, Player</a:t>
            </a:r>
            <a:r>
              <a:rPr lang="en-US" sz="1800" dirty="0" smtClean="0">
                <a:latin typeface="Consolas" charset="0"/>
                <a:ea typeface="Consolas" charset="0"/>
                <a:cs typeface="Consolas" charset="0"/>
              </a:rPr>
              <a:t> p2</a:t>
            </a:r>
            <a:r>
              <a:rPr lang="en-US" sz="1800" dirty="0">
                <a:latin typeface="Consolas" charset="0"/>
                <a:ea typeface="Consolas" charset="0"/>
                <a:cs typeface="Consolas" charset="0"/>
              </a:rPr>
              <a:t>) { </a:t>
            </a:r>
            <a:endParaRPr lang="en-US" sz="1800" dirty="0" smtClean="0">
              <a:latin typeface="Consolas" charset="0"/>
              <a:ea typeface="Consolas" charset="0"/>
              <a:cs typeface="Consolas" charset="0"/>
            </a:endParaRPr>
          </a:p>
          <a:p>
            <a:pPr marL="0" indent="0">
              <a:buNone/>
            </a:pPr>
            <a:r>
              <a:rPr lang="en-US" sz="1800" dirty="0" smtClean="0">
                <a:latin typeface="Consolas" charset="0"/>
                <a:ea typeface="Consolas" charset="0"/>
                <a:cs typeface="Consolas" charset="0"/>
              </a:rPr>
              <a:t>    String </a:t>
            </a:r>
            <a:r>
              <a:rPr lang="en-US" sz="1800" dirty="0">
                <a:latin typeface="Consolas" charset="0"/>
                <a:ea typeface="Consolas" charset="0"/>
                <a:cs typeface="Consolas" charset="0"/>
              </a:rPr>
              <a:t>name1 = </a:t>
            </a:r>
            <a:r>
              <a:rPr lang="en-US" sz="1800" dirty="0" smtClean="0">
                <a:latin typeface="Consolas" charset="0"/>
                <a:ea typeface="Consolas" charset="0"/>
                <a:cs typeface="Consolas" charset="0"/>
              </a:rPr>
              <a:t>p1.getName();</a:t>
            </a:r>
          </a:p>
          <a:p>
            <a:pPr marL="0" indent="0">
              <a:buNone/>
            </a:pPr>
            <a:r>
              <a:rPr lang="en-US" sz="1800" dirty="0" smtClean="0">
                <a:latin typeface="Consolas" charset="0"/>
                <a:ea typeface="Consolas" charset="0"/>
                <a:cs typeface="Consolas" charset="0"/>
              </a:rPr>
              <a:t>    String </a:t>
            </a:r>
            <a:r>
              <a:rPr lang="en-US" sz="1800" dirty="0">
                <a:latin typeface="Consolas" charset="0"/>
                <a:ea typeface="Consolas" charset="0"/>
                <a:cs typeface="Consolas" charset="0"/>
              </a:rPr>
              <a:t>name2 = </a:t>
            </a:r>
            <a:r>
              <a:rPr lang="en-US" sz="1800" dirty="0" smtClean="0">
                <a:latin typeface="Consolas" charset="0"/>
                <a:ea typeface="Consolas" charset="0"/>
                <a:cs typeface="Consolas" charset="0"/>
              </a:rPr>
              <a:t>p2.getName();</a:t>
            </a:r>
          </a:p>
          <a:p>
            <a:pPr marL="0" indent="0">
              <a:buNone/>
            </a:pPr>
            <a:r>
              <a:rPr lang="en-US" sz="1800" dirty="0" smtClean="0">
                <a:latin typeface="Consolas" charset="0"/>
                <a:ea typeface="Consolas" charset="0"/>
                <a:cs typeface="Consolas" charset="0"/>
              </a:rPr>
              <a:t>    return </a:t>
            </a:r>
            <a:r>
              <a:rPr lang="en-US" sz="1800" dirty="0">
                <a:latin typeface="Consolas" charset="0"/>
                <a:ea typeface="Consolas" charset="0"/>
                <a:cs typeface="Consolas" charset="0"/>
              </a:rPr>
              <a:t>name1.compareTo(name2); </a:t>
            </a:r>
            <a:endParaRPr lang="en-US" sz="1800" dirty="0" smtClean="0">
              <a:latin typeface="Consolas" charset="0"/>
              <a:ea typeface="Consolas" charset="0"/>
              <a:cs typeface="Consolas" charset="0"/>
            </a:endParaRPr>
          </a:p>
          <a:p>
            <a:pPr marL="0" indent="0">
              <a:buNone/>
            </a:pPr>
            <a:r>
              <a:rPr lang="en-US" sz="1800" dirty="0" smtClean="0">
                <a:latin typeface="Consolas" charset="0"/>
                <a:ea typeface="Consolas" charset="0"/>
                <a:cs typeface="Consolas" charset="0"/>
              </a:rPr>
              <a:t>  }</a:t>
            </a:r>
          </a:p>
          <a:p>
            <a:pPr marL="0" indent="0">
              <a:buNone/>
            </a:pPr>
            <a:r>
              <a:rPr lang="en-US" sz="1800" dirty="0" smtClean="0">
                <a:latin typeface="Consolas" charset="0"/>
                <a:ea typeface="Consolas" charset="0"/>
                <a:cs typeface="Consolas" charset="0"/>
              </a:rPr>
              <a:t>}</a:t>
            </a:r>
            <a:endParaRPr lang="en-US" sz="1800" dirty="0">
              <a:latin typeface="Consolas" charset="0"/>
              <a:ea typeface="Consolas" charset="0"/>
              <a:cs typeface="Consolas" charset="0"/>
            </a:endParaRPr>
          </a:p>
        </p:txBody>
      </p:sp>
    </p:spTree>
    <p:extLst>
      <p:ext uri="{BB962C8B-B14F-4D97-AF65-F5344CB8AC3E}">
        <p14:creationId xmlns:p14="http://schemas.microsoft.com/office/powerpoint/2010/main" val="1838466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a </a:t>
            </a:r>
            <a:r>
              <a:rPr lang="en-US" sz="6000" dirty="0" smtClean="0">
                <a:solidFill>
                  <a:schemeClr val="accent2"/>
                </a:solidFill>
              </a:rPr>
              <a:t>typed</a:t>
            </a:r>
            <a:r>
              <a:rPr lang="en-US" sz="6000" dirty="0" smtClean="0"/>
              <a:t> superset of JavaScript</a:t>
            </a:r>
          </a:p>
        </p:txBody>
      </p:sp>
    </p:spTree>
    <p:extLst>
      <p:ext uri="{BB962C8B-B14F-4D97-AF65-F5344CB8AC3E}">
        <p14:creationId xmlns:p14="http://schemas.microsoft.com/office/powerpoint/2010/main" val="19515676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1" anchor="ctr">
            <a:noAutofit/>
          </a:bodyPr>
          <a:lstStyle/>
          <a:p>
            <a:pPr marL="0" indent="0" algn="ctr">
              <a:buNone/>
            </a:pPr>
            <a:r>
              <a:rPr lang="en-US" sz="4000" dirty="0" smtClean="0"/>
              <a:t>closures and types work </a:t>
            </a:r>
            <a:r>
              <a:rPr lang="en-US" sz="4000" dirty="0" smtClean="0">
                <a:solidFill>
                  <a:schemeClr val="accent2"/>
                </a:solidFill>
              </a:rPr>
              <a:t>together</a:t>
            </a:r>
            <a:endParaRPr lang="en-US" sz="4000" b="1" dirty="0">
              <a:solidFill>
                <a:schemeClr val="accent2"/>
              </a:solidFill>
            </a:endParaRPr>
          </a:p>
        </p:txBody>
      </p:sp>
    </p:spTree>
    <p:extLst>
      <p:ext uri="{BB962C8B-B14F-4D97-AF65-F5344CB8AC3E}">
        <p14:creationId xmlns:p14="http://schemas.microsoft.com/office/powerpoint/2010/main" val="5472289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fontScale="92500"/>
          </a:bodyPr>
          <a:lstStyle/>
          <a:p>
            <a:pPr marL="1143000" indent="-1143000">
              <a:buAutoNum type="arabicPeriod"/>
            </a:pPr>
            <a:r>
              <a:rPr lang="en-US" sz="6000" dirty="0" smtClean="0"/>
              <a:t>prevents trivial errors</a:t>
            </a:r>
          </a:p>
          <a:p>
            <a:pPr marL="1143000" indent="-1143000">
              <a:buAutoNum type="arabicPeriod"/>
            </a:pPr>
            <a:r>
              <a:rPr lang="en-US" sz="6000" dirty="0" smtClean="0"/>
              <a:t>makes code more readable</a:t>
            </a:r>
          </a:p>
          <a:p>
            <a:pPr marL="1143000" indent="-1143000">
              <a:buAutoNum type="arabicPeriod"/>
            </a:pPr>
            <a:r>
              <a:rPr lang="en-US" sz="6000" dirty="0" smtClean="0">
                <a:solidFill>
                  <a:schemeClr val="accent1"/>
                </a:solidFill>
              </a:rPr>
              <a:t>discovers the impact of change</a:t>
            </a:r>
          </a:p>
        </p:txBody>
      </p:sp>
    </p:spTree>
    <p:extLst>
      <p:ext uri="{BB962C8B-B14F-4D97-AF65-F5344CB8AC3E}">
        <p14:creationId xmlns:p14="http://schemas.microsoft.com/office/powerpoint/2010/main" val="727520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solidFill>
                  <a:schemeClr val="accent2"/>
                </a:solidFill>
              </a:rPr>
              <a:t>types</a:t>
            </a:r>
            <a:r>
              <a:rPr lang="en-US" sz="6000" dirty="0" smtClean="0"/>
              <a:t> help you change with </a:t>
            </a:r>
            <a:r>
              <a:rPr lang="en-US" sz="6000" dirty="0" smtClean="0">
                <a:solidFill>
                  <a:schemeClr val="accent1"/>
                </a:solidFill>
              </a:rPr>
              <a:t>confidence</a:t>
            </a:r>
          </a:p>
        </p:txBody>
      </p:sp>
    </p:spTree>
    <p:extLst>
      <p:ext uri="{BB962C8B-B14F-4D97-AF65-F5344CB8AC3E}">
        <p14:creationId xmlns:p14="http://schemas.microsoft.com/office/powerpoint/2010/main" val="3327903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1" anchor="ctr">
            <a:noAutofit/>
          </a:bodyPr>
          <a:lstStyle/>
          <a:p>
            <a:pPr marL="0" indent="0" algn="ctr">
              <a:buNone/>
            </a:pPr>
            <a:r>
              <a:rPr lang="en-US" sz="4000" dirty="0" smtClean="0"/>
              <a:t>“</a:t>
            </a:r>
            <a:r>
              <a:rPr lang="en-US" sz="4000" dirty="0"/>
              <a:t>When I see a bird that walks like a duck and swims like a duck and quacks like a duck, I call that bird a duck</a:t>
            </a:r>
            <a:r>
              <a:rPr lang="en-US" sz="4000" dirty="0" smtClean="0"/>
              <a:t>.”</a:t>
            </a:r>
          </a:p>
          <a:p>
            <a:pPr marL="0" indent="0" algn="ctr">
              <a:buNone/>
            </a:pPr>
            <a:endParaRPr lang="en-US" sz="4000" b="1" dirty="0">
              <a:solidFill>
                <a:schemeClr val="accent4"/>
              </a:solidFill>
            </a:endParaRPr>
          </a:p>
          <a:p>
            <a:pPr marL="0" indent="0" algn="ctr">
              <a:buNone/>
            </a:pPr>
            <a:r>
              <a:rPr lang="en-US" sz="2400" dirty="0" smtClean="0">
                <a:solidFill>
                  <a:schemeClr val="tx2"/>
                </a:solidFill>
              </a:rPr>
              <a:t>- James Whitcomb Riley</a:t>
            </a:r>
            <a:endParaRPr lang="en-US" sz="2400" dirty="0">
              <a:solidFill>
                <a:schemeClr val="tx2"/>
              </a:solidFill>
            </a:endParaRPr>
          </a:p>
        </p:txBody>
      </p:sp>
    </p:spTree>
    <p:extLst>
      <p:ext uri="{BB962C8B-B14F-4D97-AF65-F5344CB8AC3E}">
        <p14:creationId xmlns:p14="http://schemas.microsoft.com/office/powerpoint/2010/main" val="21092407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1" anchor="ctr">
            <a:noAutofit/>
          </a:bodyPr>
          <a:lstStyle/>
          <a:p>
            <a:pPr marL="0" indent="0" algn="ctr">
              <a:buNone/>
            </a:pPr>
            <a:r>
              <a:rPr lang="en-US" sz="4000" dirty="0" smtClean="0"/>
              <a:t>“</a:t>
            </a:r>
            <a:r>
              <a:rPr lang="en-US" sz="4000" dirty="0"/>
              <a:t>When I see a bird that walks like a duck and swims like a duck and </a:t>
            </a:r>
            <a:r>
              <a:rPr lang="en-US" sz="4000" dirty="0">
                <a:solidFill>
                  <a:schemeClr val="accent2"/>
                </a:solidFill>
              </a:rPr>
              <a:t>quacks</a:t>
            </a:r>
            <a:r>
              <a:rPr lang="en-US" sz="4000" dirty="0"/>
              <a:t> like a duck, I call that bird a duck</a:t>
            </a:r>
            <a:r>
              <a:rPr lang="en-US" sz="4000" dirty="0" smtClean="0"/>
              <a:t>.”</a:t>
            </a:r>
          </a:p>
          <a:p>
            <a:pPr marL="0" indent="0" algn="ctr">
              <a:buNone/>
            </a:pPr>
            <a:endParaRPr lang="en-US" sz="4000" b="1" dirty="0">
              <a:solidFill>
                <a:schemeClr val="accent4"/>
              </a:solidFill>
            </a:endParaRPr>
          </a:p>
          <a:p>
            <a:pPr marL="0" indent="0" algn="ctr">
              <a:buNone/>
            </a:pPr>
            <a:r>
              <a:rPr lang="en-US" sz="2400" dirty="0" smtClean="0">
                <a:solidFill>
                  <a:schemeClr val="tx2"/>
                </a:solidFill>
              </a:rPr>
              <a:t>- James Whitcomb Riley</a:t>
            </a:r>
            <a:endParaRPr lang="en-US" sz="2400" dirty="0">
              <a:solidFill>
                <a:schemeClr val="tx2"/>
              </a:solidFill>
            </a:endParaRPr>
          </a:p>
        </p:txBody>
      </p:sp>
    </p:spTree>
    <p:extLst>
      <p:ext uri="{BB962C8B-B14F-4D97-AF65-F5344CB8AC3E}">
        <p14:creationId xmlns:p14="http://schemas.microsoft.com/office/powerpoint/2010/main" val="19672482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1" anchor="ctr">
            <a:noAutofit/>
          </a:bodyPr>
          <a:lstStyle/>
          <a:p>
            <a:pPr marL="0" indent="0" algn="ctr">
              <a:buNone/>
            </a:pPr>
            <a:r>
              <a:rPr lang="en-US" sz="4000" dirty="0" smtClean="0">
                <a:solidFill>
                  <a:schemeClr val="accent6"/>
                </a:solidFill>
              </a:rPr>
              <a:t>demo</a:t>
            </a:r>
            <a:endParaRPr lang="en-US" sz="4000" dirty="0">
              <a:solidFill>
                <a:schemeClr val="accent6"/>
              </a:solidFill>
            </a:endParaRPr>
          </a:p>
        </p:txBody>
      </p:sp>
    </p:spTree>
    <p:extLst>
      <p:ext uri="{BB962C8B-B14F-4D97-AF65-F5344CB8AC3E}">
        <p14:creationId xmlns:p14="http://schemas.microsoft.com/office/powerpoint/2010/main" val="215240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so how </a:t>
            </a:r>
            <a:r>
              <a:rPr lang="en-US" sz="6000" dirty="0" smtClean="0"/>
              <a:t>to start using this?</a:t>
            </a:r>
            <a:endParaRPr lang="en-US" sz="6000" dirty="0" smtClean="0"/>
          </a:p>
        </p:txBody>
      </p:sp>
    </p:spTree>
    <p:extLst>
      <p:ext uri="{BB962C8B-B14F-4D97-AF65-F5344CB8AC3E}">
        <p14:creationId xmlns:p14="http://schemas.microsoft.com/office/powerpoint/2010/main" val="10201367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TypeScript not </a:t>
            </a:r>
            <a:r>
              <a:rPr lang="en-US" sz="6000" dirty="0" smtClean="0">
                <a:solidFill>
                  <a:schemeClr val="accent2"/>
                </a:solidFill>
              </a:rPr>
              <a:t>not</a:t>
            </a:r>
            <a:r>
              <a:rPr lang="en-US" sz="6000" dirty="0" smtClean="0"/>
              <a:t> JavaScript</a:t>
            </a:r>
          </a:p>
        </p:txBody>
      </p:sp>
    </p:spTree>
    <p:extLst>
      <p:ext uri="{BB962C8B-B14F-4D97-AF65-F5344CB8AC3E}">
        <p14:creationId xmlns:p14="http://schemas.microsoft.com/office/powerpoint/2010/main" val="15223789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TypeScript </a:t>
            </a:r>
            <a:r>
              <a:rPr lang="en-US" sz="6000" dirty="0" smtClean="0"/>
              <a:t>is aligned with </a:t>
            </a:r>
            <a:r>
              <a:rPr lang="en-US" sz="6000" dirty="0" smtClean="0">
                <a:solidFill>
                  <a:schemeClr val="accent2"/>
                </a:solidFill>
              </a:rPr>
              <a:t>ES6</a:t>
            </a:r>
            <a:endParaRPr lang="en-US" sz="6000" dirty="0" smtClean="0">
              <a:solidFill>
                <a:schemeClr val="accent2"/>
              </a:solidFill>
            </a:endParaRPr>
          </a:p>
        </p:txBody>
      </p:sp>
    </p:spTree>
    <p:extLst>
      <p:ext uri="{BB962C8B-B14F-4D97-AF65-F5344CB8AC3E}">
        <p14:creationId xmlns:p14="http://schemas.microsoft.com/office/powerpoint/2010/main" val="87248092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using </a:t>
            </a:r>
            <a:r>
              <a:rPr lang="en-US" sz="6000" dirty="0" err="1" smtClean="0"/>
              <a:t>d.ts</a:t>
            </a:r>
            <a:r>
              <a:rPr lang="en-US" sz="6000" dirty="0" smtClean="0"/>
              <a:t> we can type </a:t>
            </a:r>
            <a:r>
              <a:rPr lang="en-US" sz="6000" dirty="0" smtClean="0">
                <a:solidFill>
                  <a:schemeClr val="accent2"/>
                </a:solidFill>
              </a:rPr>
              <a:t>existing</a:t>
            </a:r>
            <a:r>
              <a:rPr lang="en-US" sz="6000" dirty="0" smtClean="0"/>
              <a:t> .</a:t>
            </a:r>
            <a:r>
              <a:rPr lang="en-US" sz="6000" dirty="0" err="1" smtClean="0"/>
              <a:t>js</a:t>
            </a:r>
            <a:endParaRPr lang="en-US" sz="6000" dirty="0" smtClean="0"/>
          </a:p>
        </p:txBody>
      </p:sp>
    </p:spTree>
    <p:extLst>
      <p:ext uri="{BB962C8B-B14F-4D97-AF65-F5344CB8AC3E}">
        <p14:creationId xmlns:p14="http://schemas.microsoft.com/office/powerpoint/2010/main" val="1077167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it’s JavaScript…</a:t>
            </a:r>
          </a:p>
          <a:p>
            <a:pPr marL="0" indent="0" algn="ctr">
              <a:buNone/>
            </a:pPr>
            <a:r>
              <a:rPr lang="en-US" sz="6000" dirty="0" smtClean="0"/>
              <a:t>but built for more </a:t>
            </a:r>
            <a:r>
              <a:rPr lang="en-US" sz="6000" dirty="0" smtClean="0">
                <a:solidFill>
                  <a:schemeClr val="accent1"/>
                </a:solidFill>
              </a:rPr>
              <a:t>scale</a:t>
            </a:r>
          </a:p>
        </p:txBody>
      </p:sp>
    </p:spTree>
    <p:extLst>
      <p:ext uri="{BB962C8B-B14F-4D97-AF65-F5344CB8AC3E}">
        <p14:creationId xmlns:p14="http://schemas.microsoft.com/office/powerpoint/2010/main" val="4403777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8" anchor="ctr">
            <a:noAutofit/>
          </a:bodyPr>
          <a:lstStyle/>
          <a:p>
            <a:pPr marL="0" indent="0">
              <a:buNone/>
            </a:pPr>
            <a:r>
              <a:rPr lang="en-US" sz="1000" dirty="0" err="1" smtClean="0"/>
              <a:t>acc</a:t>
            </a:r>
            <a:r>
              <a:rPr lang="en-US" sz="1000" dirty="0" smtClean="0"/>
              <a:t>-wizard</a:t>
            </a:r>
            <a:endParaRPr lang="en-US" sz="1000" dirty="0"/>
          </a:p>
          <a:p>
            <a:pPr marL="0" indent="0">
              <a:buNone/>
            </a:pPr>
            <a:r>
              <a:rPr lang="en-US" sz="1000" dirty="0"/>
              <a:t>accounting</a:t>
            </a:r>
          </a:p>
          <a:p>
            <a:pPr marL="0" indent="0">
              <a:buNone/>
            </a:pPr>
            <a:r>
              <a:rPr lang="en-US" sz="1000" dirty="0"/>
              <a:t>ace</a:t>
            </a:r>
          </a:p>
          <a:p>
            <a:pPr marL="0" indent="0">
              <a:buNone/>
            </a:pPr>
            <a:r>
              <a:rPr lang="en-US" sz="1000" dirty="0" err="1"/>
              <a:t>acl</a:t>
            </a:r>
            <a:endParaRPr lang="en-US" sz="1000" dirty="0"/>
          </a:p>
          <a:p>
            <a:pPr marL="0" indent="0">
              <a:buNone/>
            </a:pPr>
            <a:r>
              <a:rPr lang="en-US" sz="1000" dirty="0"/>
              <a:t>acorn</a:t>
            </a:r>
          </a:p>
          <a:p>
            <a:pPr marL="0" indent="0">
              <a:buNone/>
            </a:pPr>
            <a:r>
              <a:rPr lang="en-US" sz="1000" dirty="0"/>
              <a:t>add2home</a:t>
            </a:r>
          </a:p>
          <a:p>
            <a:pPr marL="0" indent="0">
              <a:buNone/>
            </a:pPr>
            <a:r>
              <a:rPr lang="en-US" sz="1000" dirty="0" err="1"/>
              <a:t>adm</a:t>
            </a:r>
            <a:r>
              <a:rPr lang="en-US" sz="1000" dirty="0"/>
              <a:t>-zip</a:t>
            </a:r>
          </a:p>
          <a:p>
            <a:pPr marL="0" indent="0">
              <a:buNone/>
            </a:pPr>
            <a:r>
              <a:rPr lang="en-US" sz="1000" dirty="0" err="1"/>
              <a:t>alertify</a:t>
            </a:r>
            <a:endParaRPr lang="en-US" sz="1000" dirty="0"/>
          </a:p>
          <a:p>
            <a:pPr marL="0" indent="0">
              <a:buNone/>
            </a:pPr>
            <a:r>
              <a:rPr lang="en-US" sz="1000" dirty="0"/>
              <a:t>alt</a:t>
            </a:r>
          </a:p>
          <a:p>
            <a:pPr marL="0" indent="0">
              <a:buNone/>
            </a:pPr>
            <a:r>
              <a:rPr lang="en-US" sz="1000" dirty="0" err="1"/>
              <a:t>amcharts</a:t>
            </a:r>
            <a:endParaRPr lang="en-US" sz="1000" dirty="0"/>
          </a:p>
          <a:p>
            <a:pPr marL="0" indent="0">
              <a:buNone/>
            </a:pPr>
            <a:r>
              <a:rPr lang="en-US" sz="1000" dirty="0" err="1"/>
              <a:t>amplifyjs</a:t>
            </a:r>
            <a:endParaRPr lang="en-US" sz="1000" dirty="0"/>
          </a:p>
          <a:p>
            <a:pPr marL="0" indent="0">
              <a:buNone/>
            </a:pPr>
            <a:r>
              <a:rPr lang="en-US" sz="1000" dirty="0" err="1"/>
              <a:t>amqp-rpc</a:t>
            </a:r>
            <a:endParaRPr lang="en-US" sz="1000" dirty="0"/>
          </a:p>
          <a:p>
            <a:pPr marL="0" indent="0">
              <a:buNone/>
            </a:pPr>
            <a:r>
              <a:rPr lang="en-US" sz="1000" dirty="0" err="1"/>
              <a:t>amqplib</a:t>
            </a:r>
            <a:endParaRPr lang="en-US" sz="1000" dirty="0"/>
          </a:p>
          <a:p>
            <a:pPr marL="0" indent="0">
              <a:buNone/>
            </a:pPr>
            <a:r>
              <a:rPr lang="en-US" sz="1000" dirty="0"/>
              <a:t>angular-agility</a:t>
            </a:r>
          </a:p>
          <a:p>
            <a:pPr marL="0" indent="0">
              <a:buNone/>
            </a:pPr>
            <a:r>
              <a:rPr lang="en-US" sz="1000" dirty="0"/>
              <a:t>angular-bootstrap-</a:t>
            </a:r>
            <a:r>
              <a:rPr lang="en-US" sz="1000" dirty="0" err="1"/>
              <a:t>lightbox</a:t>
            </a:r>
            <a:endParaRPr lang="en-US" sz="1000" dirty="0"/>
          </a:p>
          <a:p>
            <a:pPr marL="0" indent="0">
              <a:buNone/>
            </a:pPr>
            <a:r>
              <a:rPr lang="en-US" sz="1000" dirty="0"/>
              <a:t>angular-dynamic-locale</a:t>
            </a:r>
          </a:p>
          <a:p>
            <a:pPr marL="0" indent="0">
              <a:buNone/>
            </a:pPr>
            <a:r>
              <a:rPr lang="en-US" sz="1000" dirty="0"/>
              <a:t>angular-file-upload</a:t>
            </a:r>
          </a:p>
          <a:p>
            <a:pPr marL="0" indent="0">
              <a:buNone/>
            </a:pPr>
            <a:r>
              <a:rPr lang="en-US" sz="1000" dirty="0"/>
              <a:t>angular-</a:t>
            </a:r>
            <a:r>
              <a:rPr lang="en-US" sz="1000" dirty="0" err="1"/>
              <a:t>formly</a:t>
            </a:r>
            <a:endParaRPr lang="en-US" sz="1000" dirty="0"/>
          </a:p>
          <a:p>
            <a:pPr marL="0" indent="0">
              <a:buNone/>
            </a:pPr>
            <a:r>
              <a:rPr lang="en-US" sz="1000" dirty="0"/>
              <a:t>angular-</a:t>
            </a:r>
            <a:r>
              <a:rPr lang="en-US" sz="1000" dirty="0" err="1"/>
              <a:t>gettext</a:t>
            </a:r>
            <a:endParaRPr lang="en-US" sz="1000" dirty="0"/>
          </a:p>
          <a:p>
            <a:pPr marL="0" indent="0">
              <a:buNone/>
            </a:pPr>
            <a:r>
              <a:rPr lang="en-US" sz="1000" dirty="0"/>
              <a:t>angular-growl-v2</a:t>
            </a:r>
          </a:p>
          <a:p>
            <a:pPr marL="0" indent="0">
              <a:buNone/>
            </a:pPr>
            <a:r>
              <a:rPr lang="en-US" sz="1000" dirty="0"/>
              <a:t>angular-hotkeys</a:t>
            </a:r>
          </a:p>
          <a:p>
            <a:pPr marL="0" indent="0">
              <a:buNone/>
            </a:pPr>
            <a:r>
              <a:rPr lang="en-US" sz="1000" dirty="0"/>
              <a:t>angular-http-</a:t>
            </a:r>
            <a:r>
              <a:rPr lang="en-US" sz="1000" dirty="0" err="1"/>
              <a:t>auth</a:t>
            </a:r>
            <a:endParaRPr lang="en-US" sz="1000" dirty="0"/>
          </a:p>
          <a:p>
            <a:pPr marL="0" indent="0">
              <a:buNone/>
            </a:pPr>
            <a:r>
              <a:rPr lang="en-US" sz="1000" dirty="0"/>
              <a:t>angular-idle</a:t>
            </a:r>
          </a:p>
          <a:p>
            <a:pPr marL="0" indent="0">
              <a:buNone/>
            </a:pPr>
            <a:r>
              <a:rPr lang="en-US" sz="1000" dirty="0"/>
              <a:t>angular-</a:t>
            </a:r>
            <a:r>
              <a:rPr lang="en-US" sz="1000" dirty="0" err="1"/>
              <a:t>jwt</a:t>
            </a:r>
            <a:endParaRPr lang="en-US" sz="1000" dirty="0"/>
          </a:p>
          <a:p>
            <a:pPr marL="0" indent="0">
              <a:buNone/>
            </a:pPr>
            <a:r>
              <a:rPr lang="en-US" sz="1000" dirty="0"/>
              <a:t>angular-local-storage</a:t>
            </a:r>
          </a:p>
          <a:p>
            <a:pPr marL="0" indent="0">
              <a:buNone/>
            </a:pPr>
            <a:r>
              <a:rPr lang="en-US" sz="1000" dirty="0"/>
              <a:t>angular-</a:t>
            </a:r>
            <a:r>
              <a:rPr lang="en-US" sz="1000" dirty="0" err="1"/>
              <a:t>localForage</a:t>
            </a:r>
            <a:endParaRPr lang="en-US" sz="1000" dirty="0"/>
          </a:p>
          <a:p>
            <a:pPr marL="0" indent="0">
              <a:buNone/>
            </a:pPr>
            <a:r>
              <a:rPr lang="en-US" sz="1000" dirty="0"/>
              <a:t>angular-material</a:t>
            </a:r>
          </a:p>
          <a:p>
            <a:pPr marL="0" indent="0">
              <a:buNone/>
            </a:pPr>
            <a:r>
              <a:rPr lang="en-US" sz="1000" dirty="0"/>
              <a:t>angular-meteor</a:t>
            </a:r>
          </a:p>
          <a:p>
            <a:pPr marL="0" indent="0">
              <a:buNone/>
            </a:pPr>
            <a:r>
              <a:rPr lang="en-US" sz="1000" dirty="0"/>
              <a:t>angular-notifications</a:t>
            </a:r>
          </a:p>
          <a:p>
            <a:pPr marL="0" indent="0">
              <a:buNone/>
            </a:pPr>
            <a:r>
              <a:rPr lang="en-US" sz="1000" dirty="0"/>
              <a:t>angular-notify</a:t>
            </a:r>
          </a:p>
          <a:p>
            <a:pPr marL="0" indent="0">
              <a:lnSpc>
                <a:spcPct val="120000"/>
              </a:lnSpc>
              <a:buNone/>
            </a:pPr>
            <a:r>
              <a:rPr lang="en-US" sz="1000" dirty="0"/>
              <a:t>angular-</a:t>
            </a:r>
            <a:r>
              <a:rPr lang="en-US" sz="1000" dirty="0" err="1"/>
              <a:t>odata</a:t>
            </a:r>
            <a:r>
              <a:rPr lang="en-US" sz="1000" dirty="0"/>
              <a:t>-resources</a:t>
            </a:r>
          </a:p>
          <a:p>
            <a:pPr marL="0" indent="0">
              <a:buNone/>
            </a:pPr>
            <a:r>
              <a:rPr lang="en-US" sz="1000" dirty="0"/>
              <a:t>angular-protractor</a:t>
            </a:r>
          </a:p>
          <a:p>
            <a:pPr marL="0" indent="0">
              <a:buNone/>
            </a:pPr>
            <a:r>
              <a:rPr lang="en-US" sz="1000" dirty="0"/>
              <a:t>angular-scenario</a:t>
            </a:r>
          </a:p>
          <a:p>
            <a:pPr marL="0" indent="0">
              <a:buNone/>
            </a:pPr>
            <a:r>
              <a:rPr lang="en-US" sz="1000" dirty="0"/>
              <a:t>angular-scroll</a:t>
            </a:r>
          </a:p>
          <a:p>
            <a:pPr marL="0" indent="0">
              <a:buNone/>
            </a:pPr>
            <a:r>
              <a:rPr lang="en-US" sz="1000" dirty="0"/>
              <a:t>angular-</a:t>
            </a:r>
            <a:r>
              <a:rPr lang="en-US" sz="1000" dirty="0" err="1"/>
              <a:t>signalr</a:t>
            </a:r>
            <a:r>
              <a:rPr lang="en-US" sz="1000" dirty="0"/>
              <a:t>-hub</a:t>
            </a:r>
          </a:p>
          <a:p>
            <a:pPr marL="0" indent="0">
              <a:buNone/>
            </a:pPr>
            <a:r>
              <a:rPr lang="en-US" sz="1000" dirty="0"/>
              <a:t>angular-spinner</a:t>
            </a:r>
          </a:p>
          <a:p>
            <a:pPr marL="0" indent="0">
              <a:buNone/>
            </a:pPr>
            <a:r>
              <a:rPr lang="en-US" sz="1000" dirty="0"/>
              <a:t>angular-storage</a:t>
            </a:r>
          </a:p>
          <a:p>
            <a:pPr marL="0" indent="0">
              <a:buNone/>
            </a:pPr>
            <a:r>
              <a:rPr lang="en-US" sz="1000" dirty="0"/>
              <a:t>angular-toasty</a:t>
            </a:r>
          </a:p>
          <a:p>
            <a:pPr marL="0" indent="0">
              <a:buNone/>
            </a:pPr>
            <a:r>
              <a:rPr lang="en-US" sz="1000" dirty="0"/>
              <a:t>angular-translate</a:t>
            </a:r>
          </a:p>
          <a:p>
            <a:pPr marL="0" indent="0">
              <a:buNone/>
            </a:pPr>
            <a:r>
              <a:rPr lang="en-US" sz="1000" dirty="0"/>
              <a:t>angular-</a:t>
            </a:r>
            <a:r>
              <a:rPr lang="en-US" sz="1000" dirty="0" err="1"/>
              <a:t>ui</a:t>
            </a:r>
            <a:r>
              <a:rPr lang="en-US" sz="1000" dirty="0"/>
              <a:t>-bootstrap</a:t>
            </a:r>
          </a:p>
          <a:p>
            <a:pPr marL="0" indent="0">
              <a:buNone/>
            </a:pPr>
            <a:r>
              <a:rPr lang="en-US" sz="1000" dirty="0"/>
              <a:t>angular-</a:t>
            </a:r>
            <a:r>
              <a:rPr lang="en-US" sz="1000" dirty="0" err="1"/>
              <a:t>ui</a:t>
            </a:r>
            <a:r>
              <a:rPr lang="en-US" sz="1000" dirty="0"/>
              <a:t>-router</a:t>
            </a:r>
          </a:p>
          <a:p>
            <a:pPr marL="0" indent="0">
              <a:buNone/>
            </a:pPr>
            <a:r>
              <a:rPr lang="en-US" sz="1000" dirty="0"/>
              <a:t>angular-</a:t>
            </a:r>
            <a:r>
              <a:rPr lang="en-US" sz="1000" dirty="0" err="1"/>
              <a:t>ui</a:t>
            </a:r>
            <a:r>
              <a:rPr lang="en-US" sz="1000" dirty="0"/>
              <a:t>-scroll</a:t>
            </a:r>
          </a:p>
          <a:p>
            <a:pPr marL="0" indent="0">
              <a:buNone/>
            </a:pPr>
            <a:r>
              <a:rPr lang="en-US" sz="1000" dirty="0"/>
              <a:t>angular-</a:t>
            </a:r>
            <a:r>
              <a:rPr lang="en-US" sz="1000" dirty="0" err="1"/>
              <a:t>ui</a:t>
            </a:r>
            <a:r>
              <a:rPr lang="en-US" sz="1000" dirty="0"/>
              <a:t>-sortable</a:t>
            </a:r>
          </a:p>
          <a:p>
            <a:pPr marL="0" indent="0">
              <a:buNone/>
            </a:pPr>
            <a:r>
              <a:rPr lang="en-US" sz="1000" dirty="0"/>
              <a:t>angular-</a:t>
            </a:r>
            <a:r>
              <a:rPr lang="en-US" sz="1000" dirty="0" err="1"/>
              <a:t>ui</a:t>
            </a:r>
            <a:r>
              <a:rPr lang="en-US" sz="1000" dirty="0"/>
              <a:t>-tree</a:t>
            </a:r>
          </a:p>
          <a:p>
            <a:pPr marL="0" indent="0">
              <a:buNone/>
            </a:pPr>
            <a:r>
              <a:rPr lang="en-US" sz="1000" dirty="0"/>
              <a:t>angular-wizard</a:t>
            </a:r>
          </a:p>
          <a:p>
            <a:pPr marL="0" indent="0">
              <a:buNone/>
            </a:pPr>
            <a:r>
              <a:rPr lang="en-US" sz="1000" dirty="0" err="1"/>
              <a:t>angular.throttle</a:t>
            </a:r>
            <a:endParaRPr lang="en-US" sz="1000" dirty="0"/>
          </a:p>
          <a:p>
            <a:pPr marL="0" indent="0">
              <a:buNone/>
            </a:pPr>
            <a:r>
              <a:rPr lang="en-US" sz="1000" dirty="0"/>
              <a:t>angular2</a:t>
            </a:r>
          </a:p>
          <a:p>
            <a:pPr marL="0" indent="0">
              <a:buNone/>
            </a:pPr>
            <a:r>
              <a:rPr lang="en-US" sz="1000" dirty="0" err="1"/>
              <a:t>angularLocalStorage</a:t>
            </a:r>
            <a:endParaRPr lang="en-US" sz="1000" dirty="0"/>
          </a:p>
          <a:p>
            <a:pPr marL="0" indent="0">
              <a:buNone/>
            </a:pPr>
            <a:r>
              <a:rPr lang="en-US" sz="1000" dirty="0" err="1"/>
              <a:t>angularfire</a:t>
            </a:r>
            <a:endParaRPr lang="en-US" sz="1000" dirty="0"/>
          </a:p>
          <a:p>
            <a:pPr marL="0" indent="0">
              <a:buNone/>
            </a:pPr>
            <a:r>
              <a:rPr lang="en-US" sz="1000" dirty="0" err="1"/>
              <a:t>angularjs</a:t>
            </a:r>
            <a:r>
              <a:rPr lang="en-US" sz="1000" dirty="0"/>
              <a:t>-toaster</a:t>
            </a:r>
          </a:p>
          <a:p>
            <a:pPr marL="0" indent="0">
              <a:buNone/>
            </a:pPr>
            <a:r>
              <a:rPr lang="en-US" sz="1000" dirty="0" err="1"/>
              <a:t>angularjs</a:t>
            </a:r>
            <a:endParaRPr lang="en-US" sz="1000" dirty="0"/>
          </a:p>
          <a:p>
            <a:pPr marL="0" indent="0">
              <a:buNone/>
            </a:pPr>
            <a:r>
              <a:rPr lang="en-US" sz="1000" dirty="0" err="1"/>
              <a:t>angulartics</a:t>
            </a:r>
            <a:endParaRPr lang="en-US" sz="1000" dirty="0"/>
          </a:p>
          <a:p>
            <a:pPr marL="0" indent="0">
              <a:buNone/>
            </a:pPr>
            <a:r>
              <a:rPr lang="en-US" sz="1000" dirty="0"/>
              <a:t>animation-frame</a:t>
            </a:r>
          </a:p>
          <a:p>
            <a:pPr marL="0" indent="0">
              <a:buNone/>
            </a:pPr>
            <a:r>
              <a:rPr lang="en-US" sz="1000" dirty="0" err="1"/>
              <a:t>ansi</a:t>
            </a:r>
            <a:r>
              <a:rPr lang="en-US" sz="1000" dirty="0"/>
              <a:t>-styles</a:t>
            </a:r>
          </a:p>
          <a:p>
            <a:pPr marL="0" indent="0">
              <a:buNone/>
            </a:pPr>
            <a:r>
              <a:rPr lang="en-US" sz="1000" dirty="0" err="1"/>
              <a:t>ansicolors</a:t>
            </a:r>
            <a:endParaRPr lang="en-US" sz="1000" dirty="0"/>
          </a:p>
          <a:p>
            <a:pPr marL="0" indent="0">
              <a:buNone/>
            </a:pPr>
            <a:r>
              <a:rPr lang="en-US" sz="1000" dirty="0"/>
              <a:t>any-</a:t>
            </a:r>
            <a:r>
              <a:rPr lang="en-US" sz="1000" dirty="0" err="1"/>
              <a:t>db</a:t>
            </a:r>
            <a:r>
              <a:rPr lang="en-US" sz="1000" dirty="0"/>
              <a:t>-transaction</a:t>
            </a:r>
          </a:p>
          <a:p>
            <a:pPr marL="0" indent="0">
              <a:buNone/>
            </a:pPr>
            <a:r>
              <a:rPr lang="en-US" sz="1000" dirty="0"/>
              <a:t>any-</a:t>
            </a:r>
            <a:r>
              <a:rPr lang="en-US" sz="1000" dirty="0" err="1"/>
              <a:t>db</a:t>
            </a:r>
            <a:endParaRPr lang="en-US" sz="1000" dirty="0"/>
          </a:p>
          <a:p>
            <a:pPr marL="0" indent="0">
              <a:buNone/>
            </a:pPr>
            <a:r>
              <a:rPr lang="en-US" sz="1000" dirty="0" err="1"/>
              <a:t>api</a:t>
            </a:r>
            <a:r>
              <a:rPr lang="en-US" sz="1000" dirty="0"/>
              <a:t>-error-handler</a:t>
            </a:r>
          </a:p>
          <a:p>
            <a:pPr marL="0" indent="0">
              <a:buNone/>
            </a:pPr>
            <a:r>
              <a:rPr lang="en-US" sz="1000" dirty="0" err="1"/>
              <a:t>apn</a:t>
            </a:r>
            <a:endParaRPr lang="en-US" sz="1000" dirty="0"/>
          </a:p>
          <a:p>
            <a:pPr marL="0" indent="0">
              <a:buNone/>
            </a:pPr>
            <a:r>
              <a:rPr lang="en-US" sz="1000" dirty="0" err="1"/>
              <a:t>appframework</a:t>
            </a:r>
            <a:endParaRPr lang="en-US" sz="1000" dirty="0"/>
          </a:p>
          <a:p>
            <a:pPr marL="0" indent="0">
              <a:buNone/>
            </a:pPr>
            <a:r>
              <a:rPr lang="en-US" sz="1000" dirty="0" err="1"/>
              <a:t>applicationinsights</a:t>
            </a:r>
            <a:endParaRPr lang="en-US" sz="1000" dirty="0"/>
          </a:p>
          <a:p>
            <a:pPr marL="0" indent="0">
              <a:buNone/>
            </a:pPr>
            <a:r>
              <a:rPr lang="en-US" sz="1000" dirty="0"/>
              <a:t>arbiter</a:t>
            </a:r>
          </a:p>
          <a:p>
            <a:pPr marL="0" indent="0">
              <a:buNone/>
            </a:pPr>
            <a:r>
              <a:rPr lang="en-US" sz="1000" dirty="0" err="1"/>
              <a:t>arcgis-js-api</a:t>
            </a:r>
            <a:endParaRPr lang="en-US" sz="1000" dirty="0"/>
          </a:p>
          <a:p>
            <a:pPr marL="0" indent="0">
              <a:buNone/>
            </a:pPr>
            <a:r>
              <a:rPr lang="en-US" sz="1000" dirty="0" err="1"/>
              <a:t>archiver</a:t>
            </a:r>
            <a:endParaRPr lang="en-US" sz="1000" dirty="0"/>
          </a:p>
          <a:p>
            <a:pPr marL="0" indent="0">
              <a:buNone/>
            </a:pPr>
            <a:r>
              <a:rPr lang="en-US" sz="1000" dirty="0" err="1"/>
              <a:t>archy</a:t>
            </a:r>
            <a:endParaRPr lang="en-US" sz="1000" dirty="0"/>
          </a:p>
          <a:p>
            <a:pPr marL="0" indent="0">
              <a:buNone/>
            </a:pPr>
            <a:r>
              <a:rPr lang="en-US" sz="1000" dirty="0" err="1"/>
              <a:t>asciify</a:t>
            </a:r>
            <a:endParaRPr lang="en-US" sz="1000" dirty="0"/>
          </a:p>
          <a:p>
            <a:pPr marL="0" indent="0">
              <a:buNone/>
            </a:pPr>
            <a:r>
              <a:rPr lang="en-US" sz="1000" dirty="0" err="1"/>
              <a:t>aspnet</a:t>
            </a:r>
            <a:r>
              <a:rPr lang="en-US" sz="1000" dirty="0"/>
              <a:t>-identity-pw</a:t>
            </a:r>
          </a:p>
          <a:p>
            <a:pPr marL="0" indent="0">
              <a:buNone/>
            </a:pPr>
            <a:r>
              <a:rPr lang="en-US" sz="1000" dirty="0"/>
              <a:t>assert</a:t>
            </a:r>
          </a:p>
          <a:p>
            <a:pPr marL="0" indent="0">
              <a:buNone/>
            </a:pPr>
            <a:r>
              <a:rPr lang="en-US" sz="1000" dirty="0"/>
              <a:t>assertion-error</a:t>
            </a:r>
          </a:p>
          <a:p>
            <a:pPr marL="0" indent="0">
              <a:buNone/>
            </a:pPr>
            <a:r>
              <a:rPr lang="en-US" sz="1000" dirty="0" err="1"/>
              <a:t>async</a:t>
            </a:r>
            <a:endParaRPr lang="en-US" sz="1000" dirty="0"/>
          </a:p>
          <a:p>
            <a:pPr marL="0" indent="0">
              <a:buNone/>
            </a:pPr>
            <a:r>
              <a:rPr lang="en-US" sz="1000" dirty="0" err="1"/>
              <a:t>asyncblock</a:t>
            </a:r>
            <a:endParaRPr lang="en-US" sz="1000" dirty="0"/>
          </a:p>
          <a:p>
            <a:pPr marL="0" indent="0">
              <a:buNone/>
            </a:pPr>
            <a:r>
              <a:rPr lang="en-US" sz="1000" dirty="0"/>
              <a:t>atmosphere</a:t>
            </a:r>
          </a:p>
          <a:p>
            <a:pPr marL="0" indent="0">
              <a:buNone/>
            </a:pPr>
            <a:r>
              <a:rPr lang="en-US" sz="1000" dirty="0"/>
              <a:t>atom-</a:t>
            </a:r>
            <a:r>
              <a:rPr lang="en-US" sz="1000" dirty="0" err="1"/>
              <a:t>keymap</a:t>
            </a:r>
            <a:endParaRPr lang="en-US" sz="1000" dirty="0"/>
          </a:p>
          <a:p>
            <a:pPr marL="0" indent="0">
              <a:buNone/>
            </a:pPr>
            <a:r>
              <a:rPr lang="en-US" sz="1000" dirty="0"/>
              <a:t>atom</a:t>
            </a:r>
          </a:p>
          <a:p>
            <a:pPr marL="0" indent="0">
              <a:buNone/>
            </a:pPr>
            <a:r>
              <a:rPr lang="en-US" sz="1000" dirty="0" err="1"/>
              <a:t>atpl</a:t>
            </a:r>
            <a:endParaRPr lang="en-US" sz="1000" dirty="0"/>
          </a:p>
          <a:p>
            <a:pPr marL="0" indent="0">
              <a:buNone/>
            </a:pPr>
            <a:r>
              <a:rPr lang="en-US" sz="1000" dirty="0"/>
              <a:t>auth0.lock</a:t>
            </a:r>
          </a:p>
          <a:p>
            <a:pPr marL="0" indent="0">
              <a:buNone/>
            </a:pPr>
            <a:r>
              <a:rPr lang="en-US" sz="1000" dirty="0"/>
              <a:t>auth0.widget</a:t>
            </a:r>
          </a:p>
          <a:p>
            <a:pPr marL="0" indent="0">
              <a:buNone/>
            </a:pPr>
            <a:r>
              <a:rPr lang="en-US" sz="1000" dirty="0"/>
              <a:t>auth0</a:t>
            </a:r>
          </a:p>
          <a:p>
            <a:pPr marL="0" indent="0">
              <a:buNone/>
            </a:pPr>
            <a:r>
              <a:rPr lang="en-US" sz="1000" dirty="0"/>
              <a:t>auto-launch</a:t>
            </a:r>
          </a:p>
          <a:p>
            <a:pPr marL="0" indent="0">
              <a:buNone/>
            </a:pPr>
            <a:r>
              <a:rPr lang="en-US" sz="1000" dirty="0"/>
              <a:t>autobahn</a:t>
            </a:r>
          </a:p>
          <a:p>
            <a:pPr marL="0" indent="0">
              <a:buNone/>
            </a:pPr>
            <a:r>
              <a:rPr lang="en-US" sz="1000" dirty="0" err="1"/>
              <a:t>autoprefixer</a:t>
            </a:r>
            <a:r>
              <a:rPr lang="en-US" sz="1000" dirty="0"/>
              <a:t>-core</a:t>
            </a:r>
          </a:p>
          <a:p>
            <a:pPr marL="0" indent="0">
              <a:buNone/>
            </a:pPr>
            <a:r>
              <a:rPr lang="en-US" sz="1000" dirty="0" err="1"/>
              <a:t>aws-sdk</a:t>
            </a:r>
            <a:endParaRPr lang="en-US" sz="1000" dirty="0"/>
          </a:p>
          <a:p>
            <a:pPr marL="0" indent="0">
              <a:buNone/>
            </a:pPr>
            <a:r>
              <a:rPr lang="en-US" sz="1000" dirty="0" err="1"/>
              <a:t>axios</a:t>
            </a:r>
            <a:endParaRPr lang="en-US" sz="1000" dirty="0"/>
          </a:p>
          <a:p>
            <a:pPr marL="0" indent="0">
              <a:buNone/>
            </a:pPr>
            <a:r>
              <a:rPr lang="en-US" sz="1000" dirty="0"/>
              <a:t>azure-mobile-services-client</a:t>
            </a:r>
          </a:p>
          <a:p>
            <a:pPr marL="0" indent="0">
              <a:buNone/>
            </a:pPr>
            <a:r>
              <a:rPr lang="en-US" sz="1000" dirty="0"/>
              <a:t>backbone-associations</a:t>
            </a:r>
          </a:p>
          <a:p>
            <a:pPr marL="0" indent="0">
              <a:buNone/>
            </a:pPr>
            <a:r>
              <a:rPr lang="en-US" sz="1000" dirty="0"/>
              <a:t>backbone-relational</a:t>
            </a:r>
          </a:p>
          <a:p>
            <a:pPr marL="0" indent="0">
              <a:buNone/>
            </a:pPr>
            <a:r>
              <a:rPr lang="en-US" sz="1000" dirty="0" err="1"/>
              <a:t>backbone.layoutmanager</a:t>
            </a:r>
            <a:endParaRPr lang="en-US" sz="1000" dirty="0"/>
          </a:p>
          <a:p>
            <a:pPr marL="0" indent="0">
              <a:buNone/>
            </a:pPr>
            <a:r>
              <a:rPr lang="en-US" sz="1000" dirty="0" err="1"/>
              <a:t>backbone.paginator</a:t>
            </a:r>
            <a:endParaRPr lang="en-US" sz="1000" dirty="0"/>
          </a:p>
          <a:p>
            <a:pPr marL="0" indent="0">
              <a:buNone/>
            </a:pPr>
            <a:r>
              <a:rPr lang="en-US" sz="1000" dirty="0" err="1"/>
              <a:t>backbone.radio</a:t>
            </a:r>
            <a:endParaRPr lang="en-US" sz="1000" dirty="0"/>
          </a:p>
          <a:p>
            <a:pPr marL="0" indent="0">
              <a:buNone/>
            </a:pPr>
            <a:r>
              <a:rPr lang="en-US" sz="1000" dirty="0"/>
              <a:t>backbone</a:t>
            </a:r>
          </a:p>
          <a:p>
            <a:pPr marL="0" indent="0">
              <a:buNone/>
            </a:pPr>
            <a:r>
              <a:rPr lang="en-US" sz="1000" dirty="0" err="1"/>
              <a:t>backgrid</a:t>
            </a:r>
            <a:endParaRPr lang="en-US" sz="1000" dirty="0"/>
          </a:p>
          <a:p>
            <a:pPr marL="0" indent="0">
              <a:buNone/>
            </a:pPr>
            <a:r>
              <a:rPr lang="en-US" sz="1000" dirty="0" err="1"/>
              <a:t>baconjs</a:t>
            </a:r>
            <a:endParaRPr lang="en-US" sz="1000" dirty="0"/>
          </a:p>
          <a:p>
            <a:pPr marL="0" indent="0">
              <a:buNone/>
            </a:pPr>
            <a:r>
              <a:rPr lang="en-US" sz="1000" dirty="0" err="1"/>
              <a:t>bardjs</a:t>
            </a:r>
            <a:endParaRPr lang="en-US" sz="1000" dirty="0"/>
          </a:p>
          <a:p>
            <a:pPr marL="0" indent="0">
              <a:buNone/>
            </a:pPr>
            <a:r>
              <a:rPr lang="en-US" sz="1000" dirty="0"/>
              <a:t>batch-stream</a:t>
            </a:r>
          </a:p>
          <a:p>
            <a:pPr marL="0" indent="0">
              <a:buNone/>
            </a:pPr>
            <a:r>
              <a:rPr lang="en-US" sz="1000" dirty="0" err="1"/>
              <a:t>bcrypt</a:t>
            </a:r>
            <a:endParaRPr lang="en-US" sz="1000" dirty="0"/>
          </a:p>
          <a:p>
            <a:pPr marL="0" indent="0">
              <a:buNone/>
            </a:pPr>
            <a:r>
              <a:rPr lang="en-US" sz="1000" dirty="0"/>
              <a:t>better-curry</a:t>
            </a:r>
          </a:p>
          <a:p>
            <a:pPr marL="0" indent="0">
              <a:buNone/>
            </a:pPr>
            <a:r>
              <a:rPr lang="en-US" sz="1000" dirty="0" err="1"/>
              <a:t>bgiframe</a:t>
            </a:r>
            <a:endParaRPr lang="en-US" sz="1000" dirty="0"/>
          </a:p>
          <a:p>
            <a:pPr marL="0" indent="0">
              <a:buNone/>
            </a:pPr>
            <a:r>
              <a:rPr lang="en-US" sz="1000" dirty="0"/>
              <a:t>big-integer</a:t>
            </a:r>
          </a:p>
          <a:p>
            <a:pPr marL="0" indent="0">
              <a:buNone/>
            </a:pPr>
            <a:r>
              <a:rPr lang="en-US" sz="1000" dirty="0" err="1"/>
              <a:t>big.js</a:t>
            </a:r>
            <a:endParaRPr lang="en-US" sz="1000" dirty="0"/>
          </a:p>
          <a:p>
            <a:pPr marL="0" indent="0">
              <a:buNone/>
            </a:pPr>
            <a:r>
              <a:rPr lang="en-US" sz="1000" dirty="0" err="1"/>
              <a:t>bigint</a:t>
            </a:r>
            <a:endParaRPr lang="en-US" sz="1000" dirty="0"/>
          </a:p>
          <a:p>
            <a:pPr marL="0" indent="0">
              <a:buNone/>
            </a:pPr>
            <a:r>
              <a:rPr lang="en-US" sz="1000" dirty="0" err="1"/>
              <a:t>bigscreen</a:t>
            </a:r>
            <a:endParaRPr lang="en-US" sz="1000" dirty="0"/>
          </a:p>
          <a:p>
            <a:pPr marL="0" indent="0">
              <a:buNone/>
            </a:pPr>
            <a:r>
              <a:rPr lang="en-US" sz="1000" dirty="0" err="1"/>
              <a:t>bingmaps</a:t>
            </a:r>
            <a:endParaRPr lang="en-US" sz="1000" dirty="0"/>
          </a:p>
          <a:p>
            <a:pPr marL="0" indent="0">
              <a:buNone/>
            </a:pPr>
            <a:r>
              <a:rPr lang="en-US" sz="1000" dirty="0"/>
              <a:t>bitwise-</a:t>
            </a:r>
            <a:r>
              <a:rPr lang="en-US" sz="1000" dirty="0" err="1"/>
              <a:t>xor</a:t>
            </a:r>
            <a:endParaRPr lang="en-US" sz="1000" dirty="0"/>
          </a:p>
          <a:p>
            <a:pPr marL="0" indent="0">
              <a:buNone/>
            </a:pPr>
            <a:r>
              <a:rPr lang="en-US" sz="1000" dirty="0" err="1"/>
              <a:t>bl</a:t>
            </a:r>
            <a:endParaRPr lang="en-US" sz="1000" dirty="0"/>
          </a:p>
          <a:p>
            <a:pPr marL="0" indent="0">
              <a:buNone/>
            </a:pPr>
            <a:r>
              <a:rPr lang="en-US" sz="1000" dirty="0"/>
              <a:t>blob-stream</a:t>
            </a:r>
          </a:p>
          <a:p>
            <a:pPr marL="0" indent="0">
              <a:buNone/>
            </a:pPr>
            <a:r>
              <a:rPr lang="en-US" sz="1000" dirty="0"/>
              <a:t>blocks</a:t>
            </a:r>
          </a:p>
          <a:p>
            <a:pPr marL="0" indent="0">
              <a:buNone/>
            </a:pPr>
            <a:r>
              <a:rPr lang="en-US" sz="1000" dirty="0"/>
              <a:t>bluebird-retry</a:t>
            </a:r>
          </a:p>
          <a:p>
            <a:pPr marL="0" indent="0">
              <a:buNone/>
            </a:pPr>
            <a:r>
              <a:rPr lang="en-US" sz="1000" dirty="0"/>
              <a:t>bluebird</a:t>
            </a:r>
          </a:p>
          <a:p>
            <a:pPr marL="0" indent="0">
              <a:buNone/>
            </a:pPr>
            <a:r>
              <a:rPr lang="en-US" sz="1000" dirty="0"/>
              <a:t>blueimp-md5</a:t>
            </a:r>
          </a:p>
          <a:p>
            <a:pPr marL="0" indent="0">
              <a:buNone/>
            </a:pPr>
            <a:r>
              <a:rPr lang="en-US" sz="1000" dirty="0"/>
              <a:t>body-parser</a:t>
            </a:r>
          </a:p>
          <a:p>
            <a:pPr marL="0" indent="0">
              <a:buNone/>
            </a:pPr>
            <a:r>
              <a:rPr lang="en-US" sz="1000" dirty="0"/>
              <a:t>boom</a:t>
            </a:r>
          </a:p>
          <a:p>
            <a:pPr marL="0" indent="0">
              <a:buNone/>
            </a:pPr>
            <a:r>
              <a:rPr lang="en-US" sz="1000" dirty="0" err="1"/>
              <a:t>bootbox</a:t>
            </a:r>
            <a:endParaRPr lang="en-US" sz="1000" dirty="0"/>
          </a:p>
          <a:p>
            <a:pPr marL="0" indent="0">
              <a:buNone/>
            </a:pPr>
            <a:r>
              <a:rPr lang="en-US" sz="1000" dirty="0"/>
              <a:t>bootstrap-notify</a:t>
            </a:r>
          </a:p>
          <a:p>
            <a:pPr marL="0" indent="0">
              <a:buNone/>
            </a:pPr>
            <a:r>
              <a:rPr lang="en-US" sz="1000" dirty="0"/>
              <a:t>bootstrap-slider</a:t>
            </a:r>
          </a:p>
          <a:p>
            <a:pPr marL="0" indent="0">
              <a:buNone/>
            </a:pPr>
            <a:r>
              <a:rPr lang="en-US" sz="1000" dirty="0"/>
              <a:t>bootstrap-</a:t>
            </a:r>
            <a:r>
              <a:rPr lang="en-US" sz="1000" dirty="0" err="1"/>
              <a:t>touchspin</a:t>
            </a:r>
            <a:endParaRPr lang="en-US" sz="1000" dirty="0"/>
          </a:p>
          <a:p>
            <a:pPr marL="0" indent="0">
              <a:buNone/>
            </a:pPr>
            <a:r>
              <a:rPr lang="en-US" sz="1000" dirty="0" err="1"/>
              <a:t>bootstrap.datepicker</a:t>
            </a:r>
            <a:endParaRPr lang="en-US" sz="1000" dirty="0"/>
          </a:p>
          <a:p>
            <a:pPr marL="0" indent="0">
              <a:buNone/>
            </a:pPr>
            <a:r>
              <a:rPr lang="en-US" sz="1000" dirty="0" err="1"/>
              <a:t>bootstrap.paginator</a:t>
            </a:r>
            <a:endParaRPr lang="en-US" sz="1000" dirty="0"/>
          </a:p>
          <a:p>
            <a:pPr marL="0" indent="0">
              <a:buNone/>
            </a:pPr>
            <a:r>
              <a:rPr lang="en-US" sz="1000" dirty="0" err="1"/>
              <a:t>bootstrap.timepicker</a:t>
            </a:r>
            <a:endParaRPr lang="en-US" sz="1000" dirty="0"/>
          </a:p>
          <a:p>
            <a:pPr marL="0" indent="0">
              <a:buNone/>
            </a:pPr>
            <a:r>
              <a:rPr lang="en-US" sz="1000" dirty="0"/>
              <a:t>bootstrap.v3.datetimepicker</a:t>
            </a:r>
          </a:p>
          <a:p>
            <a:pPr marL="0" indent="0">
              <a:buNone/>
            </a:pPr>
            <a:r>
              <a:rPr lang="en-US" sz="1000" dirty="0"/>
              <a:t>bootstrap</a:t>
            </a:r>
          </a:p>
          <a:p>
            <a:pPr marL="0" indent="0">
              <a:buNone/>
            </a:pPr>
            <a:r>
              <a:rPr lang="en-US" sz="1000" dirty="0"/>
              <a:t>bowser</a:t>
            </a:r>
          </a:p>
          <a:p>
            <a:pPr marL="0" indent="0">
              <a:buNone/>
            </a:pPr>
            <a:r>
              <a:rPr lang="en-US" sz="1000" dirty="0"/>
              <a:t>box2d</a:t>
            </a:r>
          </a:p>
          <a:p>
            <a:pPr marL="0" indent="0">
              <a:buNone/>
            </a:pPr>
            <a:r>
              <a:rPr lang="en-US" sz="1000" dirty="0"/>
              <a:t>breeze</a:t>
            </a:r>
          </a:p>
          <a:p>
            <a:pPr marL="0" indent="0">
              <a:buNone/>
            </a:pPr>
            <a:r>
              <a:rPr lang="en-US" sz="1000" dirty="0"/>
              <a:t>browser-harness</a:t>
            </a:r>
          </a:p>
          <a:p>
            <a:pPr marL="0" indent="0">
              <a:buNone/>
            </a:pPr>
            <a:r>
              <a:rPr lang="en-US" sz="1000" dirty="0"/>
              <a:t>browser-sync</a:t>
            </a:r>
          </a:p>
          <a:p>
            <a:pPr marL="0" indent="0">
              <a:buNone/>
            </a:pPr>
            <a:r>
              <a:rPr lang="en-US" sz="1000" dirty="0" err="1"/>
              <a:t>browserify</a:t>
            </a:r>
            <a:endParaRPr lang="en-US" sz="1000" dirty="0"/>
          </a:p>
          <a:p>
            <a:pPr marL="0" indent="0">
              <a:buNone/>
            </a:pPr>
            <a:r>
              <a:rPr lang="en-US" sz="1000" dirty="0"/>
              <a:t>bucks</a:t>
            </a:r>
          </a:p>
          <a:p>
            <a:pPr marL="0" indent="0">
              <a:buNone/>
            </a:pPr>
            <a:r>
              <a:rPr lang="en-US" sz="1000" dirty="0"/>
              <a:t>buffer-equal</a:t>
            </a:r>
          </a:p>
          <a:p>
            <a:pPr marL="0" indent="0">
              <a:buNone/>
            </a:pPr>
            <a:r>
              <a:rPr lang="en-US" sz="1000" dirty="0"/>
              <a:t>buffers</a:t>
            </a:r>
          </a:p>
          <a:p>
            <a:pPr marL="0" indent="0">
              <a:buNone/>
            </a:pPr>
            <a:r>
              <a:rPr lang="en-US" sz="1000" dirty="0" err="1"/>
              <a:t>bufferstream</a:t>
            </a:r>
            <a:endParaRPr lang="en-US" sz="1000" dirty="0"/>
          </a:p>
          <a:p>
            <a:pPr marL="0" indent="0">
              <a:buNone/>
            </a:pPr>
            <a:r>
              <a:rPr lang="en-US" sz="1000" dirty="0" err="1"/>
              <a:t>bunyan-logentries</a:t>
            </a:r>
            <a:endParaRPr lang="en-US" sz="1000" dirty="0"/>
          </a:p>
          <a:p>
            <a:pPr marL="0" indent="0">
              <a:buNone/>
            </a:pPr>
            <a:r>
              <a:rPr lang="en-US" sz="1000" dirty="0" err="1"/>
              <a:t>bunyan-prettystream</a:t>
            </a:r>
            <a:endParaRPr lang="en-US" sz="1000" dirty="0"/>
          </a:p>
          <a:p>
            <a:pPr marL="0" indent="0">
              <a:buNone/>
            </a:pPr>
            <a:r>
              <a:rPr lang="en-US" sz="1000" dirty="0" err="1"/>
              <a:t>bunyan</a:t>
            </a:r>
            <a:endParaRPr lang="en-US" sz="1000" dirty="0"/>
          </a:p>
          <a:p>
            <a:pPr marL="0" indent="0">
              <a:buNone/>
            </a:pPr>
            <a:r>
              <a:rPr lang="en-US" sz="1000" dirty="0"/>
              <a:t>business-rules-engine</a:t>
            </a:r>
          </a:p>
          <a:p>
            <a:pPr marL="0" indent="0">
              <a:buNone/>
            </a:pPr>
            <a:r>
              <a:rPr lang="en-US" sz="1000" dirty="0"/>
              <a:t>byline</a:t>
            </a:r>
          </a:p>
          <a:p>
            <a:pPr marL="0" indent="0">
              <a:buNone/>
            </a:pPr>
            <a:r>
              <a:rPr lang="en-US" sz="1000" dirty="0" err="1"/>
              <a:t>calq</a:t>
            </a:r>
            <a:endParaRPr lang="en-US" sz="1000" dirty="0"/>
          </a:p>
          <a:p>
            <a:pPr marL="0" indent="0">
              <a:buNone/>
            </a:pPr>
            <a:r>
              <a:rPr lang="en-US" sz="1000" dirty="0"/>
              <a:t>camel-case</a:t>
            </a:r>
          </a:p>
          <a:p>
            <a:pPr marL="0" indent="0">
              <a:buNone/>
            </a:pPr>
            <a:r>
              <a:rPr lang="en-US" sz="1000" dirty="0" err="1"/>
              <a:t>camljs</a:t>
            </a:r>
            <a:endParaRPr lang="en-US" sz="1000" dirty="0"/>
          </a:p>
          <a:p>
            <a:pPr marL="0" indent="0">
              <a:buNone/>
            </a:pPr>
            <a:r>
              <a:rPr lang="en-US" sz="1000" dirty="0" err="1"/>
              <a:t>canvasjs</a:t>
            </a:r>
            <a:endParaRPr lang="en-US" sz="1000" dirty="0"/>
          </a:p>
          <a:p>
            <a:pPr marL="0" indent="0">
              <a:buNone/>
            </a:pPr>
            <a:r>
              <a:rPr lang="en-US" sz="1000" dirty="0" err="1"/>
              <a:t>casperjs</a:t>
            </a:r>
            <a:endParaRPr lang="en-US" sz="1000" dirty="0"/>
          </a:p>
          <a:p>
            <a:pPr marL="0" indent="0">
              <a:buNone/>
            </a:pPr>
            <a:r>
              <a:rPr lang="en-US" sz="1000" dirty="0"/>
              <a:t>chai-as-promised</a:t>
            </a:r>
          </a:p>
          <a:p>
            <a:pPr marL="0" indent="0">
              <a:buNone/>
            </a:pPr>
            <a:r>
              <a:rPr lang="en-US" sz="1000" dirty="0"/>
              <a:t>chai-</a:t>
            </a:r>
            <a:r>
              <a:rPr lang="en-US" sz="1000" dirty="0" err="1"/>
              <a:t>datetime</a:t>
            </a:r>
            <a:endParaRPr lang="en-US" sz="1000" dirty="0"/>
          </a:p>
          <a:p>
            <a:pPr marL="0" indent="0">
              <a:buNone/>
            </a:pPr>
            <a:r>
              <a:rPr lang="en-US" sz="1000" dirty="0"/>
              <a:t>chai-fuzzy</a:t>
            </a:r>
          </a:p>
          <a:p>
            <a:pPr marL="0" indent="0">
              <a:buNone/>
            </a:pPr>
            <a:r>
              <a:rPr lang="en-US" sz="1000" dirty="0"/>
              <a:t>chai-http</a:t>
            </a:r>
          </a:p>
          <a:p>
            <a:pPr marL="0" indent="0">
              <a:buNone/>
            </a:pPr>
            <a:r>
              <a:rPr lang="en-US" sz="1000" dirty="0"/>
              <a:t>chai-</a:t>
            </a:r>
            <a:r>
              <a:rPr lang="en-US" sz="1000" dirty="0" err="1"/>
              <a:t>jquery</a:t>
            </a:r>
            <a:endParaRPr lang="en-US" sz="1000" dirty="0"/>
          </a:p>
          <a:p>
            <a:pPr marL="0" indent="0">
              <a:buNone/>
            </a:pPr>
            <a:r>
              <a:rPr lang="en-US" sz="1000" dirty="0"/>
              <a:t>chai-subset</a:t>
            </a:r>
          </a:p>
          <a:p>
            <a:pPr marL="0" indent="0">
              <a:buNone/>
            </a:pPr>
            <a:r>
              <a:rPr lang="en-US" sz="1000" dirty="0"/>
              <a:t>chai</a:t>
            </a:r>
          </a:p>
          <a:p>
            <a:pPr marL="0" indent="0">
              <a:buNone/>
            </a:pPr>
            <a:r>
              <a:rPr lang="en-US" sz="1000" dirty="0"/>
              <a:t>chalk</a:t>
            </a:r>
          </a:p>
          <a:p>
            <a:pPr marL="0" indent="0">
              <a:buNone/>
            </a:pPr>
            <a:r>
              <a:rPr lang="en-US" sz="1000" dirty="0"/>
              <a:t>chance</a:t>
            </a:r>
          </a:p>
          <a:p>
            <a:pPr marL="0" indent="0">
              <a:buNone/>
            </a:pPr>
            <a:r>
              <a:rPr lang="en-US" sz="1000" dirty="0"/>
              <a:t>change-case</a:t>
            </a:r>
          </a:p>
          <a:p>
            <a:pPr marL="0" indent="0">
              <a:buNone/>
            </a:pPr>
            <a:r>
              <a:rPr lang="en-US" sz="1000" dirty="0" err="1"/>
              <a:t>chartjs</a:t>
            </a:r>
            <a:endParaRPr lang="en-US" sz="1000" dirty="0"/>
          </a:p>
          <a:p>
            <a:pPr marL="0" indent="0">
              <a:buNone/>
            </a:pPr>
            <a:r>
              <a:rPr lang="en-US" sz="1000" dirty="0"/>
              <a:t>checksum</a:t>
            </a:r>
          </a:p>
          <a:p>
            <a:pPr marL="0" indent="0">
              <a:buNone/>
            </a:pPr>
            <a:r>
              <a:rPr lang="en-US" sz="1000" dirty="0"/>
              <a:t>cheerio</a:t>
            </a:r>
          </a:p>
          <a:p>
            <a:pPr marL="0" indent="0">
              <a:buNone/>
            </a:pPr>
            <a:r>
              <a:rPr lang="en-US" sz="1000" dirty="0" err="1"/>
              <a:t>chocolatechipjs</a:t>
            </a:r>
            <a:endParaRPr lang="en-US" sz="1000" dirty="0"/>
          </a:p>
          <a:p>
            <a:pPr marL="0" indent="0">
              <a:buNone/>
            </a:pPr>
            <a:r>
              <a:rPr lang="en-US" sz="1000" dirty="0" err="1"/>
              <a:t>chokidar</a:t>
            </a:r>
            <a:endParaRPr lang="en-US" sz="1000" dirty="0"/>
          </a:p>
          <a:p>
            <a:pPr marL="0" indent="0">
              <a:buNone/>
            </a:pPr>
            <a:r>
              <a:rPr lang="en-US" sz="1000" dirty="0"/>
              <a:t>chosen</a:t>
            </a:r>
          </a:p>
          <a:p>
            <a:pPr marL="0" indent="0">
              <a:buNone/>
            </a:pPr>
            <a:r>
              <a:rPr lang="en-US" sz="1000" dirty="0" err="1"/>
              <a:t>chroma-js</a:t>
            </a:r>
            <a:endParaRPr lang="en-US" sz="1000" dirty="0"/>
          </a:p>
          <a:p>
            <a:pPr marL="0" indent="0">
              <a:buNone/>
            </a:pPr>
            <a:r>
              <a:rPr lang="en-US" sz="1000" dirty="0"/>
              <a:t>chrome</a:t>
            </a:r>
          </a:p>
          <a:p>
            <a:pPr marL="0" indent="0">
              <a:buNone/>
            </a:pPr>
            <a:r>
              <a:rPr lang="en-US" sz="1000" dirty="0" err="1" smtClean="0"/>
              <a:t>chui</a:t>
            </a:r>
            <a:endParaRPr lang="en-US" sz="1000" dirty="0" smtClean="0"/>
          </a:p>
          <a:p>
            <a:pPr marL="0" indent="0">
              <a:buNone/>
            </a:pPr>
            <a:r>
              <a:rPr lang="en-US" sz="1000" dirty="0"/>
              <a:t>circular-</a:t>
            </a:r>
            <a:r>
              <a:rPr lang="en-US" sz="1000" dirty="0" err="1"/>
              <a:t>json</a:t>
            </a:r>
            <a:endParaRPr lang="en-US" sz="1000" dirty="0"/>
          </a:p>
          <a:p>
            <a:pPr marL="0" indent="0">
              <a:buNone/>
            </a:pPr>
            <a:r>
              <a:rPr lang="en-US" sz="1000" dirty="0" err="1"/>
              <a:t>ckeditor</a:t>
            </a:r>
            <a:endParaRPr lang="en-US" sz="1000" dirty="0"/>
          </a:p>
          <a:p>
            <a:pPr marL="0" indent="0">
              <a:buNone/>
            </a:pPr>
            <a:r>
              <a:rPr lang="en-US" sz="1000" dirty="0" err="1"/>
              <a:t>classnames</a:t>
            </a:r>
            <a:endParaRPr lang="en-US" sz="1000" dirty="0"/>
          </a:p>
          <a:p>
            <a:pPr marL="0" indent="0">
              <a:buNone/>
            </a:pPr>
            <a:r>
              <a:rPr lang="en-US" sz="1000" dirty="0"/>
              <a:t>cli-color</a:t>
            </a:r>
          </a:p>
          <a:p>
            <a:pPr marL="0" indent="0">
              <a:buNone/>
            </a:pPr>
            <a:r>
              <a:rPr lang="en-US" sz="1000" dirty="0"/>
              <a:t>clone</a:t>
            </a:r>
          </a:p>
          <a:p>
            <a:pPr marL="0" indent="0">
              <a:buNone/>
            </a:pPr>
            <a:r>
              <a:rPr lang="en-US" sz="1000" dirty="0" err="1"/>
              <a:t>codemirror</a:t>
            </a:r>
            <a:endParaRPr lang="en-US" sz="1000" dirty="0"/>
          </a:p>
          <a:p>
            <a:pPr marL="0" indent="0">
              <a:buNone/>
            </a:pPr>
            <a:r>
              <a:rPr lang="en-US" sz="1000" dirty="0" err="1"/>
              <a:t>coffeeify</a:t>
            </a:r>
            <a:endParaRPr lang="en-US" sz="1000" dirty="0"/>
          </a:p>
          <a:p>
            <a:pPr marL="0" indent="0">
              <a:buNone/>
            </a:pPr>
            <a:r>
              <a:rPr lang="en-US" sz="1000" dirty="0" err="1"/>
              <a:t>colorbrewer</a:t>
            </a:r>
            <a:endParaRPr lang="en-US" sz="1000" dirty="0"/>
          </a:p>
          <a:p>
            <a:pPr marL="0" indent="0">
              <a:buNone/>
            </a:pPr>
            <a:r>
              <a:rPr lang="en-US" sz="1000" dirty="0"/>
              <a:t>colors</a:t>
            </a:r>
          </a:p>
          <a:p>
            <a:pPr marL="0" indent="0">
              <a:buNone/>
            </a:pPr>
            <a:r>
              <a:rPr lang="en-US" sz="1000" dirty="0" err="1"/>
              <a:t>cometd</a:t>
            </a:r>
            <a:endParaRPr lang="en-US" sz="1000" dirty="0"/>
          </a:p>
          <a:p>
            <a:pPr marL="0" indent="0">
              <a:buNone/>
            </a:pPr>
            <a:r>
              <a:rPr lang="en-US" sz="1000" dirty="0"/>
              <a:t>commander</a:t>
            </a:r>
          </a:p>
          <a:p>
            <a:pPr marL="0" indent="0">
              <a:buNone/>
            </a:pPr>
            <a:r>
              <a:rPr lang="en-US" sz="1000" dirty="0"/>
              <a:t>compare-version</a:t>
            </a:r>
          </a:p>
          <a:p>
            <a:pPr marL="0" indent="0">
              <a:buNone/>
            </a:pPr>
            <a:r>
              <a:rPr lang="en-US" sz="1000" dirty="0"/>
              <a:t>compression</a:t>
            </a:r>
          </a:p>
          <a:p>
            <a:pPr marL="0" indent="0">
              <a:buNone/>
            </a:pPr>
            <a:r>
              <a:rPr lang="en-US" sz="1000" dirty="0" err="1"/>
              <a:t>configstore</a:t>
            </a:r>
            <a:endParaRPr lang="en-US" sz="1000" dirty="0"/>
          </a:p>
          <a:p>
            <a:pPr marL="0" indent="0">
              <a:buNone/>
            </a:pPr>
            <a:r>
              <a:rPr lang="en-US" sz="1000" dirty="0"/>
              <a:t>connect-flash</a:t>
            </a:r>
          </a:p>
          <a:p>
            <a:pPr marL="0" indent="0">
              <a:buNone/>
            </a:pPr>
            <a:r>
              <a:rPr lang="en-US" sz="1000" dirty="0"/>
              <a:t>connect-</a:t>
            </a:r>
            <a:r>
              <a:rPr lang="en-US" sz="1000" dirty="0" err="1"/>
              <a:t>modrewrite</a:t>
            </a:r>
            <a:endParaRPr lang="en-US" sz="1000" dirty="0"/>
          </a:p>
          <a:p>
            <a:pPr marL="0" indent="0">
              <a:buNone/>
            </a:pPr>
            <a:r>
              <a:rPr lang="en-US" sz="1000" dirty="0"/>
              <a:t>connect-slashes</a:t>
            </a:r>
          </a:p>
          <a:p>
            <a:pPr marL="0" indent="0">
              <a:buNone/>
            </a:pPr>
            <a:r>
              <a:rPr lang="en-US" sz="1000" dirty="0"/>
              <a:t>consolidate</a:t>
            </a:r>
          </a:p>
          <a:p>
            <a:pPr marL="0" indent="0">
              <a:buNone/>
            </a:pPr>
            <a:r>
              <a:rPr lang="en-US" sz="1000" dirty="0"/>
              <a:t>constant-case</a:t>
            </a:r>
          </a:p>
          <a:p>
            <a:pPr marL="0" indent="0">
              <a:buNone/>
            </a:pPr>
            <a:r>
              <a:rPr lang="en-US" sz="1000" dirty="0"/>
              <a:t>content-type</a:t>
            </a:r>
          </a:p>
          <a:p>
            <a:pPr marL="0" indent="0">
              <a:buNone/>
            </a:pPr>
            <a:r>
              <a:rPr lang="en-US" sz="1000" dirty="0" err="1"/>
              <a:t>contextjs</a:t>
            </a:r>
            <a:endParaRPr lang="en-US" sz="1000" dirty="0"/>
          </a:p>
          <a:p>
            <a:pPr marL="0" indent="0">
              <a:buNone/>
            </a:pPr>
            <a:endParaRPr lang="en-US" sz="1200" dirty="0"/>
          </a:p>
        </p:txBody>
      </p:sp>
    </p:spTree>
    <p:extLst>
      <p:ext uri="{BB962C8B-B14F-4D97-AF65-F5344CB8AC3E}">
        <p14:creationId xmlns:p14="http://schemas.microsoft.com/office/powerpoint/2010/main" val="17270541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lnSpcReduction="10000"/>
          </a:bodyPr>
          <a:lstStyle/>
          <a:p>
            <a:pPr marL="0" indent="0">
              <a:buNone/>
            </a:pPr>
            <a:r>
              <a:rPr lang="en-US" dirty="0">
                <a:solidFill>
                  <a:schemeClr val="accent1"/>
                </a:solidFill>
              </a:rPr>
              <a:t>interface</a:t>
            </a:r>
            <a:r>
              <a:rPr lang="en-US" dirty="0"/>
              <a:t> </a:t>
            </a:r>
            <a:r>
              <a:rPr lang="en-US" dirty="0" err="1">
                <a:solidFill>
                  <a:schemeClr val="accent1"/>
                </a:solidFill>
              </a:rPr>
              <a:t>JQueryStatic</a:t>
            </a:r>
            <a:r>
              <a:rPr lang="en-US" dirty="0">
                <a:solidFill>
                  <a:schemeClr val="accent1"/>
                </a:solidFill>
              </a:rPr>
              <a:t> </a:t>
            </a:r>
            <a:r>
              <a:rPr lang="en-US" dirty="0" smtClean="0"/>
              <a:t>{</a:t>
            </a:r>
          </a:p>
          <a:p>
            <a:pPr marL="0" indent="0">
              <a:buNone/>
            </a:pPr>
            <a:r>
              <a:rPr lang="en-US" dirty="0" smtClean="0"/>
              <a:t>    </a:t>
            </a:r>
            <a:r>
              <a:rPr lang="en-US" dirty="0" err="1"/>
              <a:t>ajax</a:t>
            </a:r>
            <a:r>
              <a:rPr lang="en-US" dirty="0"/>
              <a:t>(settings: </a:t>
            </a:r>
            <a:r>
              <a:rPr lang="en-US" dirty="0" err="1">
                <a:solidFill>
                  <a:schemeClr val="accent1"/>
                </a:solidFill>
              </a:rPr>
              <a:t>JQueryAjaxSettings</a:t>
            </a:r>
            <a:r>
              <a:rPr lang="en-US" dirty="0"/>
              <a:t>): </a:t>
            </a:r>
            <a:r>
              <a:rPr lang="en-US" dirty="0" err="1">
                <a:solidFill>
                  <a:schemeClr val="accent1"/>
                </a:solidFill>
              </a:rPr>
              <a:t>JQueryXHR</a:t>
            </a:r>
            <a:r>
              <a:rPr lang="en-US" dirty="0" smtClean="0"/>
              <a:t>;</a:t>
            </a:r>
          </a:p>
          <a:p>
            <a:pPr marL="0" indent="0">
              <a:buNone/>
            </a:pPr>
            <a:r>
              <a:rPr lang="en-US" dirty="0" smtClean="0"/>
              <a:t>    </a:t>
            </a:r>
            <a:r>
              <a:rPr lang="en-US" dirty="0" err="1"/>
              <a:t>ajax</a:t>
            </a:r>
            <a:r>
              <a:rPr lang="en-US" dirty="0"/>
              <a:t>(</a:t>
            </a:r>
            <a:r>
              <a:rPr lang="en-US" dirty="0" err="1"/>
              <a:t>url</a:t>
            </a:r>
            <a:r>
              <a:rPr lang="en-US" dirty="0"/>
              <a:t>: </a:t>
            </a:r>
            <a:r>
              <a:rPr lang="en-US" dirty="0">
                <a:solidFill>
                  <a:schemeClr val="accent1"/>
                </a:solidFill>
              </a:rPr>
              <a:t>string</a:t>
            </a:r>
            <a:r>
              <a:rPr lang="en-US" dirty="0"/>
              <a:t>, settings?: </a:t>
            </a:r>
            <a:r>
              <a:rPr lang="en-US" dirty="0" err="1">
                <a:solidFill>
                  <a:schemeClr val="accent1"/>
                </a:solidFill>
              </a:rPr>
              <a:t>JQueryAjaxSettings</a:t>
            </a:r>
            <a:r>
              <a:rPr lang="en-US" dirty="0"/>
              <a:t>): </a:t>
            </a:r>
            <a:r>
              <a:rPr lang="en-US" dirty="0" err="1" smtClean="0">
                <a:solidFill>
                  <a:schemeClr val="accent1"/>
                </a:solidFill>
              </a:rPr>
              <a:t>JQueryXHR</a:t>
            </a:r>
            <a:r>
              <a:rPr lang="en-US" dirty="0" smtClean="0"/>
              <a:t>;</a:t>
            </a:r>
          </a:p>
          <a:p>
            <a:pPr marL="0" indent="0">
              <a:buNone/>
            </a:pPr>
            <a:r>
              <a:rPr lang="en-US" dirty="0" smtClean="0"/>
              <a:t>    …</a:t>
            </a:r>
          </a:p>
          <a:p>
            <a:pPr marL="0" indent="0">
              <a:buNone/>
            </a:pPr>
            <a:r>
              <a:rPr lang="en-US" dirty="0"/>
              <a:t> </a:t>
            </a:r>
            <a:r>
              <a:rPr lang="en-US" dirty="0" smtClean="0"/>
              <a:t>   (</a:t>
            </a:r>
            <a:r>
              <a:rPr lang="en-US" dirty="0"/>
              <a:t>selector: </a:t>
            </a:r>
            <a:r>
              <a:rPr lang="en-US" dirty="0">
                <a:solidFill>
                  <a:schemeClr val="accent1"/>
                </a:solidFill>
              </a:rPr>
              <a:t>string</a:t>
            </a:r>
            <a:r>
              <a:rPr lang="en-US" dirty="0"/>
              <a:t>, context?: </a:t>
            </a:r>
            <a:r>
              <a:rPr lang="en-US" dirty="0" err="1">
                <a:solidFill>
                  <a:schemeClr val="accent1"/>
                </a:solidFill>
              </a:rPr>
              <a:t>Element</a:t>
            </a:r>
            <a:r>
              <a:rPr lang="en-US" dirty="0" err="1"/>
              <a:t>|</a:t>
            </a:r>
            <a:r>
              <a:rPr lang="en-US" dirty="0" err="1">
                <a:solidFill>
                  <a:schemeClr val="accent1"/>
                </a:solidFill>
              </a:rPr>
              <a:t>JQuery</a:t>
            </a:r>
            <a:r>
              <a:rPr lang="en-US" dirty="0"/>
              <a:t>): </a:t>
            </a:r>
            <a:r>
              <a:rPr lang="en-US" dirty="0">
                <a:solidFill>
                  <a:schemeClr val="accent1"/>
                </a:solidFill>
              </a:rPr>
              <a:t>JQuery</a:t>
            </a:r>
            <a:r>
              <a:rPr lang="en-US" dirty="0" smtClean="0"/>
              <a:t>;</a:t>
            </a:r>
          </a:p>
          <a:p>
            <a:pPr marL="0" indent="0">
              <a:buNone/>
            </a:pPr>
            <a:r>
              <a:rPr lang="en-US" dirty="0" smtClean="0"/>
              <a:t>    </a:t>
            </a:r>
            <a:r>
              <a:rPr lang="en-US" dirty="0"/>
              <a:t>(element: </a:t>
            </a:r>
            <a:r>
              <a:rPr lang="en-US" dirty="0">
                <a:solidFill>
                  <a:schemeClr val="accent1"/>
                </a:solidFill>
              </a:rPr>
              <a:t>Element</a:t>
            </a:r>
            <a:r>
              <a:rPr lang="en-US" dirty="0"/>
              <a:t>): </a:t>
            </a:r>
            <a:r>
              <a:rPr lang="en-US" dirty="0">
                <a:solidFill>
                  <a:schemeClr val="accent1"/>
                </a:solidFill>
              </a:rPr>
              <a:t>JQuery</a:t>
            </a:r>
            <a:r>
              <a:rPr lang="en-US" dirty="0" smtClean="0"/>
              <a:t>;</a:t>
            </a:r>
          </a:p>
          <a:p>
            <a:pPr marL="0" indent="0">
              <a:buNone/>
            </a:pPr>
            <a:r>
              <a:rPr lang="en-US" dirty="0" smtClean="0"/>
              <a:t>    </a:t>
            </a:r>
            <a:r>
              <a:rPr lang="en-US" dirty="0"/>
              <a:t>(</a:t>
            </a:r>
            <a:r>
              <a:rPr lang="en-US" dirty="0" err="1"/>
              <a:t>elementArray</a:t>
            </a:r>
            <a:r>
              <a:rPr lang="en-US" dirty="0"/>
              <a:t>: </a:t>
            </a:r>
            <a:r>
              <a:rPr lang="en-US" dirty="0">
                <a:solidFill>
                  <a:schemeClr val="accent1"/>
                </a:solidFill>
              </a:rPr>
              <a:t>Element</a:t>
            </a:r>
            <a:r>
              <a:rPr lang="en-US" dirty="0"/>
              <a:t>[]): </a:t>
            </a:r>
            <a:r>
              <a:rPr lang="en-US" dirty="0">
                <a:solidFill>
                  <a:schemeClr val="accent1"/>
                </a:solidFill>
              </a:rPr>
              <a:t>JQuery</a:t>
            </a:r>
            <a:r>
              <a:rPr lang="en-US" dirty="0" smtClean="0"/>
              <a:t>;</a:t>
            </a:r>
          </a:p>
          <a:p>
            <a:pPr marL="0" indent="0">
              <a:buNone/>
            </a:pPr>
            <a:r>
              <a:rPr lang="en-US" dirty="0" smtClean="0"/>
              <a:t>    </a:t>
            </a:r>
            <a:r>
              <a:rPr lang="en-US" dirty="0"/>
              <a:t>(callback: (</a:t>
            </a:r>
            <a:r>
              <a:rPr lang="en-US" dirty="0" err="1">
                <a:solidFill>
                  <a:schemeClr val="accent1"/>
                </a:solidFill>
              </a:rPr>
              <a:t>jQueryAlias</a:t>
            </a:r>
            <a:r>
              <a:rPr lang="en-US" dirty="0"/>
              <a:t>?: </a:t>
            </a:r>
            <a:r>
              <a:rPr lang="en-US" dirty="0" err="1">
                <a:solidFill>
                  <a:schemeClr val="accent1"/>
                </a:solidFill>
              </a:rPr>
              <a:t>JQueryStatic</a:t>
            </a:r>
            <a:r>
              <a:rPr lang="en-US" dirty="0"/>
              <a:t>) =&gt; </a:t>
            </a:r>
            <a:r>
              <a:rPr lang="en-US" dirty="0">
                <a:solidFill>
                  <a:schemeClr val="accent1"/>
                </a:solidFill>
              </a:rPr>
              <a:t>any</a:t>
            </a:r>
            <a:r>
              <a:rPr lang="en-US" dirty="0"/>
              <a:t>): </a:t>
            </a:r>
            <a:r>
              <a:rPr lang="en-US" dirty="0">
                <a:solidFill>
                  <a:schemeClr val="accent1"/>
                </a:solidFill>
              </a:rPr>
              <a:t>JQuery</a:t>
            </a:r>
            <a:r>
              <a:rPr lang="en-US" dirty="0" smtClean="0"/>
              <a:t>;</a:t>
            </a:r>
          </a:p>
          <a:p>
            <a:pPr marL="0" indent="0">
              <a:buNone/>
            </a:pPr>
            <a:r>
              <a:rPr lang="en-US" dirty="0" smtClean="0"/>
              <a:t>    </a:t>
            </a:r>
            <a:r>
              <a:rPr lang="en-US" dirty="0"/>
              <a:t>(object: {}): </a:t>
            </a:r>
            <a:r>
              <a:rPr lang="en-US" dirty="0" smtClean="0">
                <a:solidFill>
                  <a:schemeClr val="accent1"/>
                </a:solidFill>
              </a:rPr>
              <a:t>JQuery</a:t>
            </a:r>
            <a:r>
              <a:rPr lang="en-US" dirty="0" smtClean="0"/>
              <a:t>;</a:t>
            </a:r>
          </a:p>
          <a:p>
            <a:pPr marL="0" indent="0">
              <a:buNone/>
            </a:pPr>
            <a:r>
              <a:rPr lang="en-US" dirty="0" smtClean="0"/>
              <a:t>    </a:t>
            </a:r>
            <a:r>
              <a:rPr lang="en-US" dirty="0"/>
              <a:t>(object: </a:t>
            </a:r>
            <a:r>
              <a:rPr lang="en-US" dirty="0">
                <a:solidFill>
                  <a:schemeClr val="accent1"/>
                </a:solidFill>
              </a:rPr>
              <a:t>JQuery</a:t>
            </a:r>
            <a:r>
              <a:rPr lang="en-US" dirty="0"/>
              <a:t>): </a:t>
            </a:r>
            <a:r>
              <a:rPr lang="en-US" dirty="0">
                <a:solidFill>
                  <a:schemeClr val="accent1"/>
                </a:solidFill>
              </a:rPr>
              <a:t>JQuery</a:t>
            </a:r>
            <a:r>
              <a:rPr lang="en-US" dirty="0" smtClean="0"/>
              <a:t>;</a:t>
            </a:r>
          </a:p>
          <a:p>
            <a:pPr marL="0" indent="0">
              <a:buNone/>
            </a:pPr>
            <a:r>
              <a:rPr lang="en-US" dirty="0" smtClean="0"/>
              <a:t>    </a:t>
            </a:r>
            <a:r>
              <a:rPr lang="en-US" dirty="0"/>
              <a:t>(): JQuery</a:t>
            </a:r>
            <a:r>
              <a:rPr lang="en-US" dirty="0" smtClean="0"/>
              <a:t>;</a:t>
            </a:r>
          </a:p>
          <a:p>
            <a:pPr marL="0" indent="0">
              <a:buNone/>
            </a:pPr>
            <a:r>
              <a:rPr lang="en-US" dirty="0" smtClean="0"/>
              <a:t>    …</a:t>
            </a:r>
            <a:endParaRPr lang="en-US" dirty="0"/>
          </a:p>
        </p:txBody>
      </p:sp>
    </p:spTree>
    <p:extLst>
      <p:ext uri="{BB962C8B-B14F-4D97-AF65-F5344CB8AC3E}">
        <p14:creationId xmlns:p14="http://schemas.microsoft.com/office/powerpoint/2010/main" val="12013214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4984376" cy="5652528"/>
          </a:xfrm>
        </p:spPr>
        <p:txBody>
          <a:bodyPr numCol="1" anchor="ctr">
            <a:normAutofit fontScale="77500" lnSpcReduction="20000"/>
          </a:bodyPr>
          <a:lstStyle/>
          <a:p>
            <a:pPr marL="0" indent="0">
              <a:buNone/>
            </a:pPr>
            <a:r>
              <a:rPr lang="en-US" dirty="0"/>
              <a:t>interface Node extends </a:t>
            </a:r>
            <a:r>
              <a:rPr lang="en-US" dirty="0" err="1"/>
              <a:t>EventTarget</a:t>
            </a:r>
            <a:r>
              <a:rPr lang="en-US" dirty="0"/>
              <a:t> {</a:t>
            </a:r>
          </a:p>
          <a:p>
            <a:pPr marL="0" indent="0">
              <a:buNone/>
            </a:pPr>
            <a:r>
              <a:rPr lang="en-US" dirty="0"/>
              <a:t>    </a:t>
            </a:r>
            <a:r>
              <a:rPr lang="en-US" dirty="0" err="1"/>
              <a:t>nodeType</a:t>
            </a:r>
            <a:r>
              <a:rPr lang="en-US" dirty="0"/>
              <a:t>: number;</a:t>
            </a:r>
          </a:p>
          <a:p>
            <a:pPr marL="0" indent="0">
              <a:buNone/>
            </a:pPr>
            <a:r>
              <a:rPr lang="en-US" dirty="0"/>
              <a:t>    </a:t>
            </a:r>
            <a:r>
              <a:rPr lang="en-US" dirty="0" err="1"/>
              <a:t>previousSibling</a:t>
            </a:r>
            <a:r>
              <a:rPr lang="en-US" dirty="0"/>
              <a:t>: Node;</a:t>
            </a:r>
          </a:p>
          <a:p>
            <a:pPr marL="0" indent="0">
              <a:buNone/>
            </a:pPr>
            <a:r>
              <a:rPr lang="en-US" dirty="0"/>
              <a:t>    </a:t>
            </a:r>
            <a:r>
              <a:rPr lang="en-US" dirty="0" err="1"/>
              <a:t>localName</a:t>
            </a:r>
            <a:r>
              <a:rPr lang="en-US" dirty="0"/>
              <a:t>: string;</a:t>
            </a:r>
          </a:p>
          <a:p>
            <a:pPr marL="0" indent="0">
              <a:buNone/>
            </a:pPr>
            <a:r>
              <a:rPr lang="en-US" dirty="0"/>
              <a:t>    </a:t>
            </a:r>
            <a:r>
              <a:rPr lang="en-US" dirty="0" err="1"/>
              <a:t>namespaceURI</a:t>
            </a:r>
            <a:r>
              <a:rPr lang="en-US" dirty="0"/>
              <a:t>: string;</a:t>
            </a:r>
          </a:p>
          <a:p>
            <a:pPr marL="0" indent="0">
              <a:buNone/>
            </a:pPr>
            <a:r>
              <a:rPr lang="en-US" dirty="0"/>
              <a:t>    </a:t>
            </a:r>
            <a:r>
              <a:rPr lang="en-US" dirty="0" err="1"/>
              <a:t>textContent</a:t>
            </a:r>
            <a:r>
              <a:rPr lang="en-US" dirty="0"/>
              <a:t>: string;</a:t>
            </a:r>
          </a:p>
          <a:p>
            <a:pPr marL="0" indent="0">
              <a:buNone/>
            </a:pPr>
            <a:r>
              <a:rPr lang="en-US" dirty="0"/>
              <a:t>    </a:t>
            </a:r>
            <a:r>
              <a:rPr lang="en-US" dirty="0" err="1"/>
              <a:t>parentNode</a:t>
            </a:r>
            <a:r>
              <a:rPr lang="en-US" dirty="0"/>
              <a:t>: Node;</a:t>
            </a:r>
          </a:p>
          <a:p>
            <a:pPr marL="0" indent="0">
              <a:buNone/>
            </a:pPr>
            <a:r>
              <a:rPr lang="en-US" dirty="0"/>
              <a:t>    </a:t>
            </a:r>
            <a:r>
              <a:rPr lang="en-US" dirty="0" err="1"/>
              <a:t>nextSibling</a:t>
            </a:r>
            <a:r>
              <a:rPr lang="en-US" dirty="0"/>
              <a:t>: Node;</a:t>
            </a:r>
          </a:p>
          <a:p>
            <a:pPr marL="0" indent="0">
              <a:buNone/>
            </a:pPr>
            <a:r>
              <a:rPr lang="en-US" dirty="0"/>
              <a:t>    </a:t>
            </a:r>
            <a:r>
              <a:rPr lang="en-US" dirty="0" err="1"/>
              <a:t>nodeValue</a:t>
            </a:r>
            <a:r>
              <a:rPr lang="en-US" dirty="0"/>
              <a:t>: string;</a:t>
            </a:r>
          </a:p>
          <a:p>
            <a:pPr marL="0" indent="0">
              <a:buNone/>
            </a:pPr>
            <a:r>
              <a:rPr lang="en-US" dirty="0"/>
              <a:t>    </a:t>
            </a:r>
            <a:r>
              <a:rPr lang="en-US" dirty="0" err="1"/>
              <a:t>lastChild</a:t>
            </a:r>
            <a:r>
              <a:rPr lang="en-US" dirty="0"/>
              <a:t>: Node;</a:t>
            </a:r>
          </a:p>
          <a:p>
            <a:pPr marL="0" indent="0">
              <a:buNone/>
            </a:pPr>
            <a:r>
              <a:rPr lang="en-US" dirty="0"/>
              <a:t>    </a:t>
            </a:r>
            <a:r>
              <a:rPr lang="en-US" dirty="0" err="1"/>
              <a:t>childNodes</a:t>
            </a:r>
            <a:r>
              <a:rPr lang="en-US" dirty="0"/>
              <a:t>: </a:t>
            </a:r>
            <a:r>
              <a:rPr lang="en-US" dirty="0" err="1"/>
              <a:t>NodeList</a:t>
            </a:r>
            <a:r>
              <a:rPr lang="en-US" dirty="0"/>
              <a:t>;</a:t>
            </a:r>
          </a:p>
          <a:p>
            <a:pPr marL="0" indent="0">
              <a:buNone/>
            </a:pPr>
            <a:r>
              <a:rPr lang="en-US" dirty="0"/>
              <a:t>    </a:t>
            </a:r>
            <a:r>
              <a:rPr lang="en-US" dirty="0" err="1"/>
              <a:t>nodeName</a:t>
            </a:r>
            <a:r>
              <a:rPr lang="en-US" dirty="0"/>
              <a:t>: string;</a:t>
            </a:r>
          </a:p>
          <a:p>
            <a:pPr marL="0" indent="0">
              <a:buNone/>
            </a:pPr>
            <a:r>
              <a:rPr lang="en-US" dirty="0"/>
              <a:t>    </a:t>
            </a:r>
            <a:r>
              <a:rPr lang="en-US" dirty="0" err="1"/>
              <a:t>ownerDocument</a:t>
            </a:r>
            <a:r>
              <a:rPr lang="en-US" dirty="0"/>
              <a:t>: Document;</a:t>
            </a:r>
          </a:p>
          <a:p>
            <a:pPr marL="0" indent="0">
              <a:buNone/>
            </a:pPr>
            <a:r>
              <a:rPr lang="en-US" dirty="0"/>
              <a:t>    attributes: </a:t>
            </a:r>
            <a:r>
              <a:rPr lang="en-US" dirty="0" err="1"/>
              <a:t>Attr</a:t>
            </a:r>
            <a:r>
              <a:rPr lang="en-US" dirty="0"/>
              <a:t>[];</a:t>
            </a:r>
          </a:p>
          <a:p>
            <a:pPr marL="0" indent="0">
              <a:buNone/>
            </a:pPr>
            <a:r>
              <a:rPr lang="en-US" dirty="0" smtClean="0"/>
              <a:t>…</a:t>
            </a:r>
          </a:p>
        </p:txBody>
      </p:sp>
      <p:sp>
        <p:nvSpPr>
          <p:cNvPr id="4" name="Content Placeholder 2"/>
          <p:cNvSpPr txBox="1">
            <a:spLocks/>
          </p:cNvSpPr>
          <p:nvPr/>
        </p:nvSpPr>
        <p:spPr>
          <a:xfrm>
            <a:off x="6248400" y="524436"/>
            <a:ext cx="4984376" cy="5652528"/>
          </a:xfrm>
          <a:prstGeom prst="rect">
            <a:avLst/>
          </a:prstGeom>
        </p:spPr>
        <p:txBody>
          <a:bodyPr vert="horz" lIns="91440" tIns="45720" rIns="91440" bIns="45720" numCol="1"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err="1" smtClean="0"/>
              <a:t>lib.d.ts</a:t>
            </a:r>
            <a:r>
              <a:rPr lang="en-US" sz="4000" dirty="0" smtClean="0"/>
              <a:t> is over 7K LOC of types</a:t>
            </a:r>
          </a:p>
        </p:txBody>
      </p:sp>
    </p:spTree>
    <p:extLst>
      <p:ext uri="{BB962C8B-B14F-4D97-AF65-F5344CB8AC3E}">
        <p14:creationId xmlns:p14="http://schemas.microsoft.com/office/powerpoint/2010/main" val="10770992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1" anchor="ctr">
            <a:noAutofit/>
          </a:bodyPr>
          <a:lstStyle/>
          <a:p>
            <a:pPr marL="0" indent="0" algn="ctr">
              <a:buNone/>
            </a:pPr>
            <a:r>
              <a:rPr lang="en-US" sz="4000" dirty="0" smtClean="0">
                <a:solidFill>
                  <a:schemeClr val="accent6"/>
                </a:solidFill>
              </a:rPr>
              <a:t>demo</a:t>
            </a:r>
            <a:endParaRPr lang="en-US" sz="4000" dirty="0">
              <a:solidFill>
                <a:schemeClr val="accent6"/>
              </a:solidFill>
            </a:endParaRPr>
          </a:p>
        </p:txBody>
      </p:sp>
    </p:spTree>
    <p:extLst>
      <p:ext uri="{BB962C8B-B14F-4D97-AF65-F5344CB8AC3E}">
        <p14:creationId xmlns:p14="http://schemas.microsoft.com/office/powerpoint/2010/main" val="14922724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Autofit/>
          </a:bodyPr>
          <a:lstStyle/>
          <a:p>
            <a:pPr marL="0" indent="0" algn="ctr">
              <a:buNone/>
            </a:pPr>
            <a:r>
              <a:rPr lang="en-US" sz="4400" dirty="0" smtClean="0"/>
              <a:t>this is possible because of </a:t>
            </a:r>
            <a:r>
              <a:rPr lang="en-US" sz="4400" dirty="0" smtClean="0">
                <a:solidFill>
                  <a:schemeClr val="accent2"/>
                </a:solidFill>
              </a:rPr>
              <a:t>gradual </a:t>
            </a:r>
            <a:r>
              <a:rPr lang="en-US" sz="4400" dirty="0" smtClean="0"/>
              <a:t>typing</a:t>
            </a:r>
            <a:endParaRPr lang="en-US" sz="4400" dirty="0" smtClean="0"/>
          </a:p>
        </p:txBody>
      </p:sp>
    </p:spTree>
    <p:extLst>
      <p:ext uri="{BB962C8B-B14F-4D97-AF65-F5344CB8AC3E}">
        <p14:creationId xmlns:p14="http://schemas.microsoft.com/office/powerpoint/2010/main" val="9529602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buNone/>
            </a:pPr>
            <a:r>
              <a:rPr lang="en-US" dirty="0" smtClean="0">
                <a:solidFill>
                  <a:schemeClr val="accent1"/>
                </a:solidFill>
                <a:latin typeface="Consolas" charset="0"/>
                <a:ea typeface="Consolas" charset="0"/>
                <a:cs typeface="Consolas" charset="0"/>
              </a:rPr>
              <a:t>interface</a:t>
            </a:r>
            <a:r>
              <a:rPr lang="en-US" dirty="0" smtClean="0">
                <a:latin typeface="Consolas" charset="0"/>
                <a:ea typeface="Consolas" charset="0"/>
                <a:cs typeface="Consolas" charset="0"/>
              </a:rPr>
              <a:t> Findable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whereAreYou</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string</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a:t>
            </a:r>
          </a:p>
          <a:p>
            <a:pPr marL="0" indent="0">
              <a:buNone/>
            </a:pPr>
            <a:r>
              <a:rPr lang="en-US" dirty="0" smtClean="0">
                <a:solidFill>
                  <a:schemeClr val="accent1"/>
                </a:solidFill>
                <a:latin typeface="Consolas" charset="0"/>
                <a:ea typeface="Consolas" charset="0"/>
                <a:cs typeface="Consolas" charset="0"/>
              </a:rPr>
              <a:t>class</a:t>
            </a:r>
            <a:r>
              <a:rPr lang="en-US" dirty="0" smtClean="0">
                <a:latin typeface="Consolas" charset="0"/>
                <a:ea typeface="Consolas" charset="0"/>
                <a:cs typeface="Consolas" charset="0"/>
              </a:rPr>
              <a:t> Player </a:t>
            </a:r>
            <a:r>
              <a:rPr lang="en-US" dirty="0" smtClean="0">
                <a:solidFill>
                  <a:schemeClr val="accent1"/>
                </a:solidFill>
                <a:latin typeface="Consolas" charset="0"/>
                <a:ea typeface="Consolas" charset="0"/>
                <a:cs typeface="Consolas" charset="0"/>
              </a:rPr>
              <a:t>implements</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Findable </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whereAreYou</a:t>
            </a:r>
            <a:r>
              <a:rPr lang="en-US" dirty="0" smtClean="0">
                <a:latin typeface="Consolas" charset="0"/>
                <a:ea typeface="Consolas" charset="0"/>
                <a:cs typeface="Consolas" charset="0"/>
              </a:rPr>
              <a:t>() { </a:t>
            </a:r>
          </a:p>
          <a:p>
            <a:pPr marL="0" indent="0">
              <a:buNone/>
            </a:pP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return</a:t>
            </a:r>
            <a:r>
              <a:rPr lang="en-US" dirty="0" smtClean="0">
                <a:latin typeface="Consolas" charset="0"/>
                <a:ea typeface="Consolas" charset="0"/>
                <a:cs typeface="Consolas" charset="0"/>
              </a:rPr>
              <a:t> </a:t>
            </a:r>
            <a:r>
              <a:rPr lang="en-US" dirty="0" smtClean="0">
                <a:solidFill>
                  <a:schemeClr val="accent2"/>
                </a:solidFill>
                <a:latin typeface="Consolas" charset="0"/>
                <a:ea typeface="Consolas" charset="0"/>
                <a:cs typeface="Consolas" charset="0"/>
              </a:rPr>
              <a:t>"Playing Baseball"</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  }</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err="1">
                <a:solidFill>
                  <a:schemeClr val="accent1"/>
                </a:solidFill>
                <a:latin typeface="Consolas" charset="0"/>
                <a:ea typeface="Consolas" charset="0"/>
                <a:cs typeface="Consolas" charset="0"/>
              </a:rPr>
              <a:t>v</a:t>
            </a:r>
            <a:r>
              <a:rPr lang="en-US" dirty="0" err="1" smtClean="0">
                <a:solidFill>
                  <a:schemeClr val="accent1"/>
                </a:solidFill>
                <a:latin typeface="Consolas" charset="0"/>
                <a:ea typeface="Consolas" charset="0"/>
                <a:cs typeface="Consolas" charset="0"/>
              </a:rPr>
              <a:t>ar</a:t>
            </a:r>
            <a:r>
              <a:rPr lang="en-US" dirty="0" smtClean="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player: </a:t>
            </a:r>
            <a:r>
              <a:rPr lang="en-US" dirty="0" smtClean="0">
                <a:solidFill>
                  <a:schemeClr val="accent1"/>
                </a:solidFill>
                <a:latin typeface="Consolas" charset="0"/>
                <a:ea typeface="Consolas" charset="0"/>
                <a:cs typeface="Consolas" charset="0"/>
              </a:rPr>
              <a:t>Findable </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new</a:t>
            </a:r>
            <a:r>
              <a:rPr lang="en-US" dirty="0" smtClean="0">
                <a:latin typeface="Consolas" charset="0"/>
                <a:ea typeface="Consolas" charset="0"/>
                <a:cs typeface="Consolas" charset="0"/>
              </a:rPr>
              <a:t> Player();</a:t>
            </a:r>
          </a:p>
          <a:p>
            <a:pPr marL="0" indent="0">
              <a:buNone/>
            </a:pPr>
            <a:r>
              <a:rPr lang="en-US" dirty="0" err="1">
                <a:latin typeface="Consolas" charset="0"/>
                <a:ea typeface="Consolas" charset="0"/>
                <a:cs typeface="Consolas" charset="0"/>
              </a:rPr>
              <a:t>p</a:t>
            </a:r>
            <a:r>
              <a:rPr lang="en-US" dirty="0" err="1" smtClean="0">
                <a:latin typeface="Consolas" charset="0"/>
                <a:ea typeface="Consolas" charset="0"/>
                <a:cs typeface="Consolas" charset="0"/>
              </a:rPr>
              <a:t>layer.whereAreYou</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51514998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rmAutofit/>
          </a:bodyPr>
          <a:lstStyle/>
          <a:p>
            <a:pPr marL="0" indent="0">
              <a:buNone/>
            </a:pPr>
            <a:r>
              <a:rPr lang="en-US" dirty="0" smtClean="0">
                <a:solidFill>
                  <a:schemeClr val="accent1"/>
                </a:solidFill>
                <a:latin typeface="Consolas" charset="0"/>
                <a:ea typeface="Consolas" charset="0"/>
                <a:cs typeface="Consolas" charset="0"/>
              </a:rPr>
              <a:t>interface</a:t>
            </a:r>
            <a:r>
              <a:rPr lang="en-US" dirty="0" smtClean="0">
                <a:latin typeface="Consolas" charset="0"/>
                <a:ea typeface="Consolas" charset="0"/>
                <a:cs typeface="Consolas" charset="0"/>
              </a:rPr>
              <a:t> Findable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whereAreYou</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string</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a:t>
            </a:r>
          </a:p>
          <a:p>
            <a:pPr marL="0" indent="0">
              <a:buNone/>
            </a:pPr>
            <a:r>
              <a:rPr lang="en-US" dirty="0" smtClean="0">
                <a:solidFill>
                  <a:schemeClr val="accent1"/>
                </a:solidFill>
                <a:latin typeface="Consolas" charset="0"/>
                <a:ea typeface="Consolas" charset="0"/>
                <a:cs typeface="Consolas" charset="0"/>
              </a:rPr>
              <a:t>class</a:t>
            </a:r>
            <a:r>
              <a:rPr lang="en-US" dirty="0" smtClean="0">
                <a:latin typeface="Consolas" charset="0"/>
                <a:ea typeface="Consolas" charset="0"/>
                <a:cs typeface="Consolas" charset="0"/>
              </a:rPr>
              <a:t> Player {</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whereAreYou</a:t>
            </a:r>
            <a:r>
              <a:rPr lang="en-US" dirty="0" smtClean="0">
                <a:latin typeface="Consolas" charset="0"/>
                <a:ea typeface="Consolas" charset="0"/>
                <a:cs typeface="Consolas" charset="0"/>
              </a:rPr>
              <a:t>() { </a:t>
            </a:r>
          </a:p>
          <a:p>
            <a:pPr marL="0" indent="0">
              <a:buNone/>
            </a:pP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return</a:t>
            </a:r>
            <a:r>
              <a:rPr lang="en-US" dirty="0" smtClean="0">
                <a:latin typeface="Consolas" charset="0"/>
                <a:ea typeface="Consolas" charset="0"/>
                <a:cs typeface="Consolas" charset="0"/>
              </a:rPr>
              <a:t> </a:t>
            </a:r>
            <a:r>
              <a:rPr lang="en-US" dirty="0" smtClean="0">
                <a:solidFill>
                  <a:schemeClr val="accent2"/>
                </a:solidFill>
                <a:latin typeface="Consolas" charset="0"/>
                <a:ea typeface="Consolas" charset="0"/>
                <a:cs typeface="Consolas" charset="0"/>
              </a:rPr>
              <a:t>"Playing Baseball"</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  }</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err="1">
                <a:solidFill>
                  <a:schemeClr val="accent1"/>
                </a:solidFill>
                <a:latin typeface="Consolas" charset="0"/>
                <a:ea typeface="Consolas" charset="0"/>
                <a:cs typeface="Consolas" charset="0"/>
              </a:rPr>
              <a:t>v</a:t>
            </a:r>
            <a:r>
              <a:rPr lang="en-US" dirty="0" err="1" smtClean="0">
                <a:solidFill>
                  <a:schemeClr val="accent1"/>
                </a:solidFill>
                <a:latin typeface="Consolas" charset="0"/>
                <a:ea typeface="Consolas" charset="0"/>
                <a:cs typeface="Consolas" charset="0"/>
              </a:rPr>
              <a:t>ar</a:t>
            </a:r>
            <a:r>
              <a:rPr lang="en-US" dirty="0" smtClean="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player: </a:t>
            </a:r>
            <a:r>
              <a:rPr lang="en-US" dirty="0" smtClean="0">
                <a:solidFill>
                  <a:schemeClr val="accent1"/>
                </a:solidFill>
                <a:latin typeface="Consolas" charset="0"/>
                <a:ea typeface="Consolas" charset="0"/>
                <a:cs typeface="Consolas" charset="0"/>
              </a:rPr>
              <a:t>Findable </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new</a:t>
            </a:r>
            <a:r>
              <a:rPr lang="en-US" dirty="0" smtClean="0">
                <a:latin typeface="Consolas" charset="0"/>
                <a:ea typeface="Consolas" charset="0"/>
                <a:cs typeface="Consolas" charset="0"/>
              </a:rPr>
              <a:t> Player();</a:t>
            </a:r>
          </a:p>
          <a:p>
            <a:pPr marL="0" indent="0">
              <a:buNone/>
            </a:pPr>
            <a:r>
              <a:rPr lang="en-US" dirty="0" err="1">
                <a:latin typeface="Consolas" charset="0"/>
                <a:ea typeface="Consolas" charset="0"/>
                <a:cs typeface="Consolas" charset="0"/>
              </a:rPr>
              <a:t>p</a:t>
            </a:r>
            <a:r>
              <a:rPr lang="en-US" dirty="0" err="1" smtClean="0">
                <a:latin typeface="Consolas" charset="0"/>
                <a:ea typeface="Consolas" charset="0"/>
                <a:cs typeface="Consolas" charset="0"/>
              </a:rPr>
              <a:t>layer.whereAreYou</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128959339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anchor="ctr">
            <a:noAutofit/>
          </a:bodyPr>
          <a:lstStyle/>
          <a:p>
            <a:pPr marL="0" indent="0">
              <a:buNone/>
            </a:pPr>
            <a:r>
              <a:rPr lang="en-US" dirty="0" smtClean="0">
                <a:solidFill>
                  <a:schemeClr val="accent1"/>
                </a:solidFill>
                <a:latin typeface="Consolas" charset="0"/>
                <a:ea typeface="Consolas" charset="0"/>
                <a:cs typeface="Consolas" charset="0"/>
              </a:rPr>
              <a:t>class</a:t>
            </a:r>
            <a:r>
              <a:rPr lang="en-US" dirty="0" smtClean="0">
                <a:latin typeface="Consolas" charset="0"/>
                <a:ea typeface="Consolas" charset="0"/>
                <a:cs typeface="Consolas" charset="0"/>
              </a:rPr>
              <a:t> Player {</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  ...</a:t>
            </a:r>
          </a:p>
          <a:p>
            <a:pPr marL="0" indent="0">
              <a:buNone/>
            </a:pPr>
            <a:r>
              <a:rPr lang="en-US" dirty="0" smtClean="0">
                <a:latin typeface="Consolas" charset="0"/>
                <a:ea typeface="Consolas" charset="0"/>
                <a:cs typeface="Consolas" charset="0"/>
              </a:rPr>
              <a:t>  </a:t>
            </a:r>
            <a:r>
              <a:rPr lang="en-US" dirty="0" err="1" smtClean="0">
                <a:latin typeface="Consolas" charset="0"/>
                <a:ea typeface="Consolas" charset="0"/>
                <a:cs typeface="Consolas" charset="0"/>
              </a:rPr>
              <a:t>whereAreYou</a:t>
            </a:r>
            <a:r>
              <a:rPr lang="en-US" dirty="0" smtClean="0">
                <a:latin typeface="Consolas" charset="0"/>
                <a:ea typeface="Consolas" charset="0"/>
                <a:cs typeface="Consolas" charset="0"/>
              </a:rPr>
              <a:t>() { </a:t>
            </a:r>
          </a:p>
          <a:p>
            <a:pPr marL="0" indent="0">
              <a:buNone/>
            </a:pP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return</a:t>
            </a:r>
            <a:r>
              <a:rPr lang="en-US" dirty="0" smtClean="0">
                <a:latin typeface="Consolas" charset="0"/>
                <a:ea typeface="Consolas" charset="0"/>
                <a:cs typeface="Consolas" charset="0"/>
              </a:rPr>
              <a:t> </a:t>
            </a:r>
            <a:r>
              <a:rPr lang="en-US" dirty="0" smtClean="0">
                <a:solidFill>
                  <a:schemeClr val="accent2"/>
                </a:solidFill>
                <a:latin typeface="Consolas" charset="0"/>
                <a:ea typeface="Consolas" charset="0"/>
                <a:cs typeface="Consolas" charset="0"/>
              </a:rPr>
              <a:t>"Playing Baseball"</a:t>
            </a:r>
            <a:r>
              <a:rPr lang="en-US" dirty="0" smtClean="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  }</a:t>
            </a:r>
            <a:endParaRPr lang="en-US" dirty="0">
              <a:latin typeface="Consolas" charset="0"/>
              <a:ea typeface="Consolas" charset="0"/>
              <a:cs typeface="Consolas" charset="0"/>
            </a:endParaRPr>
          </a:p>
          <a:p>
            <a:pPr marL="0" indent="0">
              <a:buNone/>
            </a:pPr>
            <a:r>
              <a:rPr lang="en-US" dirty="0" smtClean="0">
                <a:latin typeface="Consolas" charset="0"/>
                <a:ea typeface="Consolas" charset="0"/>
                <a:cs typeface="Consolas" charset="0"/>
              </a:rPr>
              <a:t>};</a:t>
            </a:r>
          </a:p>
          <a:p>
            <a:pPr marL="0" indent="0">
              <a:buNone/>
            </a:pPr>
            <a:r>
              <a:rPr lang="en-US" dirty="0" smtClean="0">
                <a:solidFill>
                  <a:schemeClr val="accent1"/>
                </a:solidFill>
                <a:latin typeface="Consolas" charset="0"/>
                <a:ea typeface="Consolas" charset="0"/>
                <a:cs typeface="Consolas" charset="0"/>
              </a:rPr>
              <a:t>interface</a:t>
            </a:r>
            <a:r>
              <a:rPr lang="en-US" dirty="0" smtClean="0">
                <a:latin typeface="Consolas" charset="0"/>
                <a:ea typeface="Consolas" charset="0"/>
                <a:cs typeface="Consolas" charset="0"/>
              </a:rPr>
              <a:t> Findable </a:t>
            </a:r>
            <a:r>
              <a:rPr lang="en-US" dirty="0">
                <a:latin typeface="Consolas" charset="0"/>
                <a:ea typeface="Consolas" charset="0"/>
                <a:cs typeface="Consolas" charset="0"/>
              </a:rPr>
              <a:t>{</a:t>
            </a:r>
          </a:p>
          <a:p>
            <a:pPr marL="0" indent="0">
              <a:buNone/>
            </a:pPr>
            <a:r>
              <a:rPr lang="en-US" dirty="0">
                <a:latin typeface="Consolas" charset="0"/>
                <a:ea typeface="Consolas" charset="0"/>
                <a:cs typeface="Consolas" charset="0"/>
              </a:rPr>
              <a:t>  </a:t>
            </a:r>
            <a:r>
              <a:rPr lang="en-US" dirty="0" err="1">
                <a:latin typeface="Consolas" charset="0"/>
                <a:ea typeface="Consolas" charset="0"/>
                <a:cs typeface="Consolas" charset="0"/>
              </a:rPr>
              <a:t>whereAreYou</a:t>
            </a:r>
            <a:r>
              <a:rPr lang="en-US" dirty="0">
                <a:latin typeface="Consolas" charset="0"/>
                <a:ea typeface="Consolas" charset="0"/>
                <a:cs typeface="Consolas" charset="0"/>
              </a:rPr>
              <a:t>(): </a:t>
            </a:r>
            <a:r>
              <a:rPr lang="en-US" dirty="0">
                <a:solidFill>
                  <a:schemeClr val="accent1"/>
                </a:solidFill>
                <a:latin typeface="Consolas" charset="0"/>
                <a:ea typeface="Consolas" charset="0"/>
                <a:cs typeface="Consolas" charset="0"/>
              </a:rPr>
              <a:t>string</a:t>
            </a:r>
            <a:r>
              <a:rPr lang="en-US" dirty="0">
                <a:latin typeface="Consolas" charset="0"/>
                <a:ea typeface="Consolas" charset="0"/>
                <a:cs typeface="Consolas" charset="0"/>
              </a:rPr>
              <a:t>;</a:t>
            </a:r>
          </a:p>
          <a:p>
            <a:pPr marL="0" indent="0">
              <a:buNone/>
            </a:pPr>
            <a:r>
              <a:rPr lang="en-US" dirty="0" smtClean="0">
                <a:latin typeface="Consolas" charset="0"/>
                <a:ea typeface="Consolas" charset="0"/>
                <a:cs typeface="Consolas" charset="0"/>
              </a:rPr>
              <a:t>};</a:t>
            </a:r>
            <a:endParaRPr lang="en-US" dirty="0">
              <a:latin typeface="Consolas" charset="0"/>
              <a:ea typeface="Consolas" charset="0"/>
              <a:cs typeface="Consolas" charset="0"/>
            </a:endParaRPr>
          </a:p>
          <a:p>
            <a:pPr marL="0" indent="0">
              <a:buNone/>
            </a:pPr>
            <a:r>
              <a:rPr lang="en-US" dirty="0" err="1">
                <a:solidFill>
                  <a:schemeClr val="accent1"/>
                </a:solidFill>
                <a:latin typeface="Consolas" charset="0"/>
                <a:ea typeface="Consolas" charset="0"/>
                <a:cs typeface="Consolas" charset="0"/>
              </a:rPr>
              <a:t>v</a:t>
            </a:r>
            <a:r>
              <a:rPr lang="en-US" dirty="0" err="1" smtClean="0">
                <a:solidFill>
                  <a:schemeClr val="accent1"/>
                </a:solidFill>
                <a:latin typeface="Consolas" charset="0"/>
                <a:ea typeface="Consolas" charset="0"/>
                <a:cs typeface="Consolas" charset="0"/>
              </a:rPr>
              <a:t>ar</a:t>
            </a:r>
            <a:r>
              <a:rPr lang="en-US" dirty="0" smtClean="0">
                <a:solidFill>
                  <a:schemeClr val="accent1"/>
                </a:solidFill>
                <a:latin typeface="Consolas" charset="0"/>
                <a:ea typeface="Consolas" charset="0"/>
                <a:cs typeface="Consolas" charset="0"/>
              </a:rPr>
              <a:t> </a:t>
            </a:r>
            <a:r>
              <a:rPr lang="en-US" dirty="0" smtClean="0">
                <a:latin typeface="Consolas" charset="0"/>
                <a:ea typeface="Consolas" charset="0"/>
                <a:cs typeface="Consolas" charset="0"/>
              </a:rPr>
              <a:t>player: </a:t>
            </a:r>
            <a:r>
              <a:rPr lang="en-US" dirty="0" smtClean="0">
                <a:solidFill>
                  <a:schemeClr val="accent1"/>
                </a:solidFill>
                <a:latin typeface="Consolas" charset="0"/>
                <a:ea typeface="Consolas" charset="0"/>
                <a:cs typeface="Consolas" charset="0"/>
              </a:rPr>
              <a:t>Findable </a:t>
            </a:r>
            <a:r>
              <a:rPr lang="en-US" dirty="0" smtClean="0">
                <a:latin typeface="Consolas" charset="0"/>
                <a:ea typeface="Consolas" charset="0"/>
                <a:cs typeface="Consolas" charset="0"/>
              </a:rPr>
              <a:t>= </a:t>
            </a:r>
            <a:r>
              <a:rPr lang="en-US" dirty="0" smtClean="0">
                <a:solidFill>
                  <a:schemeClr val="accent1"/>
                </a:solidFill>
                <a:latin typeface="Consolas" charset="0"/>
                <a:ea typeface="Consolas" charset="0"/>
                <a:cs typeface="Consolas" charset="0"/>
              </a:rPr>
              <a:t>new</a:t>
            </a:r>
            <a:r>
              <a:rPr lang="en-US" dirty="0" smtClean="0">
                <a:latin typeface="Consolas" charset="0"/>
                <a:ea typeface="Consolas" charset="0"/>
                <a:cs typeface="Consolas" charset="0"/>
              </a:rPr>
              <a:t> Player();</a:t>
            </a:r>
          </a:p>
          <a:p>
            <a:pPr marL="0" indent="0">
              <a:buNone/>
            </a:pPr>
            <a:r>
              <a:rPr lang="en-US" dirty="0" err="1" smtClean="0">
                <a:latin typeface="Consolas" charset="0"/>
                <a:ea typeface="Consolas" charset="0"/>
                <a:cs typeface="Consolas" charset="0"/>
              </a:rPr>
              <a:t>player.whereAreYou</a:t>
            </a:r>
            <a:r>
              <a:rPr lang="en-US" dirty="0" smtClean="0">
                <a:latin typeface="Consolas" charset="0"/>
                <a:ea typeface="Consolas" charset="0"/>
                <a:cs typeface="Consolas" charset="0"/>
              </a:rPr>
              <a:t>();</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975216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1" anchor="ctr">
            <a:noAutofit/>
          </a:bodyPr>
          <a:lstStyle/>
          <a:p>
            <a:pPr marL="0" indent="0" algn="ctr">
              <a:buNone/>
            </a:pPr>
            <a:r>
              <a:rPr lang="en-US" sz="4000" dirty="0"/>
              <a:t>l</a:t>
            </a:r>
            <a:r>
              <a:rPr lang="en-US" sz="4000" dirty="0" smtClean="0"/>
              <a:t>ate interfaces let you write </a:t>
            </a:r>
            <a:r>
              <a:rPr lang="en-US" sz="4000" dirty="0" smtClean="0">
                <a:solidFill>
                  <a:schemeClr val="accent2"/>
                </a:solidFill>
              </a:rPr>
              <a:t>simpler </a:t>
            </a:r>
            <a:r>
              <a:rPr lang="en-US" sz="4000" dirty="0" smtClean="0"/>
              <a:t>types</a:t>
            </a:r>
          </a:p>
          <a:p>
            <a:pPr marL="0" indent="0" algn="ctr">
              <a:buNone/>
            </a:pPr>
            <a:endParaRPr lang="en-US" sz="4000" dirty="0" smtClean="0"/>
          </a:p>
          <a:p>
            <a:pPr marL="0" indent="0" algn="ctr">
              <a:buNone/>
            </a:pPr>
            <a:r>
              <a:rPr lang="en-US" dirty="0" err="1"/>
              <a:t>SimpleBeanFactoryAwareAspectInstanceFactory</a:t>
            </a:r>
            <a:endParaRPr lang="en-US" dirty="0"/>
          </a:p>
          <a:p>
            <a:pPr marL="0" indent="0" algn="ctr">
              <a:buNone/>
            </a:pPr>
            <a:r>
              <a:rPr lang="en-US" dirty="0" err="1"/>
              <a:t>AbstractSingletonProxyFactoryBean</a:t>
            </a:r>
            <a:endParaRPr lang="en-US" dirty="0">
              <a:solidFill>
                <a:schemeClr val="accent1">
                  <a:lumMod val="60000"/>
                  <a:lumOff val="40000"/>
                </a:schemeClr>
              </a:solidFill>
            </a:endParaRPr>
          </a:p>
          <a:p>
            <a:pPr marL="0" indent="0" algn="ctr">
              <a:buNone/>
            </a:pPr>
            <a:endParaRPr lang="en-US" sz="4000" b="1" dirty="0">
              <a:solidFill>
                <a:schemeClr val="accent4"/>
              </a:solidFill>
            </a:endParaRPr>
          </a:p>
        </p:txBody>
      </p:sp>
      <p:sp>
        <p:nvSpPr>
          <p:cNvPr id="4" name="Rectangle 3"/>
          <p:cNvSpPr/>
          <p:nvPr/>
        </p:nvSpPr>
        <p:spPr>
          <a:xfrm>
            <a:off x="5455024" y="5916270"/>
            <a:ext cx="6096000" cy="646331"/>
          </a:xfrm>
          <a:prstGeom prst="rect">
            <a:avLst/>
          </a:prstGeom>
        </p:spPr>
        <p:txBody>
          <a:bodyPr>
            <a:spAutoFit/>
          </a:bodyPr>
          <a:lstStyle/>
          <a:p>
            <a:r>
              <a:rPr lang="en-US" dirty="0"/>
              <a:t>http://</a:t>
            </a:r>
            <a:r>
              <a:rPr lang="en-US" dirty="0" err="1"/>
              <a:t>www.quora.com</a:t>
            </a:r>
            <a:r>
              <a:rPr lang="en-US" dirty="0"/>
              <a:t>/What-are-the-most-ridiculous-Java-class-names-from-real-code</a:t>
            </a:r>
          </a:p>
        </p:txBody>
      </p:sp>
    </p:spTree>
    <p:extLst>
      <p:ext uri="{BB962C8B-B14F-4D97-AF65-F5344CB8AC3E}">
        <p14:creationId xmlns:p14="http://schemas.microsoft.com/office/powerpoint/2010/main" val="19308381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1" anchor="ctr">
            <a:noAutofit/>
          </a:bodyPr>
          <a:lstStyle/>
          <a:p>
            <a:pPr marL="0" indent="0" algn="ctr">
              <a:buNone/>
            </a:pPr>
            <a:r>
              <a:rPr lang="en-US" sz="4000" dirty="0"/>
              <a:t>l</a:t>
            </a:r>
            <a:r>
              <a:rPr lang="en-US" sz="4000" dirty="0" smtClean="0"/>
              <a:t>ate interfaces help with </a:t>
            </a:r>
            <a:r>
              <a:rPr lang="en-US" sz="4000" dirty="0" smtClean="0">
                <a:solidFill>
                  <a:schemeClr val="accent2"/>
                </a:solidFill>
              </a:rPr>
              <a:t>partial</a:t>
            </a:r>
            <a:r>
              <a:rPr lang="en-US" sz="4000" dirty="0" smtClean="0"/>
              <a:t> data </a:t>
            </a:r>
          </a:p>
          <a:p>
            <a:pPr marL="0" indent="0" algn="ctr">
              <a:buNone/>
            </a:pPr>
            <a:r>
              <a:rPr lang="en-US" sz="4000" dirty="0" smtClean="0"/>
              <a:t>and </a:t>
            </a:r>
            <a:r>
              <a:rPr lang="en-US" sz="4000" dirty="0" smtClean="0">
                <a:solidFill>
                  <a:schemeClr val="accent2"/>
                </a:solidFill>
              </a:rPr>
              <a:t>object literals</a:t>
            </a:r>
            <a:endParaRPr lang="en-US" sz="4000" b="1" dirty="0">
              <a:solidFill>
                <a:schemeClr val="accent2"/>
              </a:solidFill>
            </a:endParaRPr>
          </a:p>
        </p:txBody>
      </p:sp>
    </p:spTree>
    <p:extLst>
      <p:ext uri="{BB962C8B-B14F-4D97-AF65-F5344CB8AC3E}">
        <p14:creationId xmlns:p14="http://schemas.microsoft.com/office/powerpoint/2010/main" val="12845139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5546"/>
            <a:ext cx="10515600" cy="5361417"/>
          </a:xfrm>
        </p:spPr>
        <p:txBody>
          <a:bodyPr anchor="ctr"/>
          <a:lstStyle/>
          <a:p>
            <a:pPr marL="0" indent="0" algn="just">
              <a:buNone/>
            </a:pPr>
            <a:r>
              <a:rPr lang="en-US" dirty="0" err="1"/>
              <a:t>coffeescript</a:t>
            </a:r>
            <a:r>
              <a:rPr lang="en-US" dirty="0"/>
              <a:t> Dart </a:t>
            </a:r>
            <a:r>
              <a:rPr lang="en-US" dirty="0" smtClean="0"/>
              <a:t>Coco </a:t>
            </a:r>
            <a:r>
              <a:rPr lang="en-US" dirty="0" err="1"/>
              <a:t>LiveScript</a:t>
            </a:r>
            <a:r>
              <a:rPr lang="en-US" dirty="0"/>
              <a:t> </a:t>
            </a:r>
            <a:r>
              <a:rPr lang="en-US" dirty="0" err="1"/>
              <a:t>IcedCoffeeScript</a:t>
            </a:r>
            <a:r>
              <a:rPr lang="en-US" dirty="0"/>
              <a:t> Parsec </a:t>
            </a:r>
            <a:r>
              <a:rPr lang="en-US" dirty="0" err="1"/>
              <a:t>Contracts.coffee</a:t>
            </a:r>
            <a:r>
              <a:rPr lang="en-US" dirty="0"/>
              <a:t> </a:t>
            </a:r>
            <a:r>
              <a:rPr lang="en-US" dirty="0" err="1" smtClean="0"/>
              <a:t>Uberscript</a:t>
            </a:r>
            <a:r>
              <a:rPr lang="en-US" dirty="0" smtClean="0"/>
              <a:t> </a:t>
            </a:r>
            <a:r>
              <a:rPr lang="en-US" dirty="0" err="1"/>
              <a:t>ToffeeScript</a:t>
            </a:r>
            <a:r>
              <a:rPr lang="en-US" dirty="0"/>
              <a:t> Caffeine </a:t>
            </a:r>
            <a:r>
              <a:rPr lang="en-US" dirty="0" err="1"/>
              <a:t>heap.coffee</a:t>
            </a:r>
            <a:r>
              <a:rPr lang="en-US" dirty="0"/>
              <a:t> </a:t>
            </a:r>
            <a:r>
              <a:rPr lang="en-US" dirty="0" err="1"/>
              <a:t>EmberScript</a:t>
            </a:r>
            <a:r>
              <a:rPr lang="en-US" dirty="0"/>
              <a:t> Jack move </a:t>
            </a:r>
            <a:r>
              <a:rPr lang="en-US" dirty="0" err="1"/>
              <a:t>Moescript</a:t>
            </a:r>
            <a:r>
              <a:rPr lang="en-US" dirty="0"/>
              <a:t> </a:t>
            </a:r>
            <a:r>
              <a:rPr lang="en-US" dirty="0" err="1"/>
              <a:t>pogoscript</a:t>
            </a:r>
            <a:r>
              <a:rPr lang="en-US" dirty="0"/>
              <a:t> </a:t>
            </a:r>
            <a:r>
              <a:rPr lang="en-US" dirty="0" err="1"/>
              <a:t>LispyScript</a:t>
            </a:r>
            <a:r>
              <a:rPr lang="en-US" dirty="0"/>
              <a:t> wisp Hot Sibilant </a:t>
            </a:r>
            <a:r>
              <a:rPr lang="en-US" dirty="0" err="1"/>
              <a:t>ki</a:t>
            </a:r>
            <a:r>
              <a:rPr lang="en-US" dirty="0"/>
              <a:t> </a:t>
            </a:r>
            <a:r>
              <a:rPr lang="en-US" dirty="0" err="1"/>
              <a:t>jisp</a:t>
            </a:r>
            <a:r>
              <a:rPr lang="en-US" dirty="0"/>
              <a:t> Ham </a:t>
            </a:r>
            <a:r>
              <a:rPr lang="en-US" dirty="0" err="1"/>
              <a:t>GorillaScript</a:t>
            </a:r>
            <a:r>
              <a:rPr lang="en-US" dirty="0"/>
              <a:t> </a:t>
            </a:r>
            <a:r>
              <a:rPr lang="en-US" dirty="0" err="1"/>
              <a:t>RedScript</a:t>
            </a:r>
            <a:r>
              <a:rPr lang="en-US" dirty="0"/>
              <a:t> </a:t>
            </a:r>
            <a:r>
              <a:rPr lang="en-US" dirty="0" err="1"/>
              <a:t>Daonode</a:t>
            </a:r>
            <a:r>
              <a:rPr lang="en-US" dirty="0"/>
              <a:t> </a:t>
            </a:r>
            <a:r>
              <a:rPr lang="en-US" dirty="0" err="1"/>
              <a:t>LiteScript</a:t>
            </a:r>
            <a:r>
              <a:rPr lang="en-US" dirty="0"/>
              <a:t> </a:t>
            </a:r>
            <a:r>
              <a:rPr lang="en-US" dirty="0" err="1"/>
              <a:t>ColaScript</a:t>
            </a:r>
            <a:r>
              <a:rPr lang="en-US" dirty="0"/>
              <a:t> </a:t>
            </a:r>
            <a:r>
              <a:rPr lang="en-US" dirty="0" err="1"/>
              <a:t>Taijilang</a:t>
            </a:r>
            <a:r>
              <a:rPr lang="en-US" dirty="0"/>
              <a:t> </a:t>
            </a:r>
            <a:r>
              <a:rPr lang="en-US" dirty="0" err="1"/>
              <a:t>MoonScript</a:t>
            </a:r>
            <a:r>
              <a:rPr lang="en-US" dirty="0"/>
              <a:t> Earl </a:t>
            </a:r>
            <a:r>
              <a:rPr lang="en-US" dirty="0" err="1"/>
              <a:t>Khepri</a:t>
            </a:r>
            <a:r>
              <a:rPr lang="en-US" dirty="0"/>
              <a:t> Spider </a:t>
            </a:r>
            <a:r>
              <a:rPr lang="en-US" dirty="0" err="1"/>
              <a:t>CirruScript</a:t>
            </a:r>
            <a:r>
              <a:rPr lang="en-US" dirty="0"/>
              <a:t> Pallet TLC </a:t>
            </a:r>
            <a:r>
              <a:rPr lang="en-US" dirty="0" err="1"/>
              <a:t>CokeScript</a:t>
            </a:r>
            <a:r>
              <a:rPr lang="en-US" dirty="0"/>
              <a:t> </a:t>
            </a:r>
            <a:r>
              <a:rPr lang="en-US" dirty="0" err="1"/>
              <a:t>imba</a:t>
            </a:r>
            <a:r>
              <a:rPr lang="en-US" dirty="0"/>
              <a:t> </a:t>
            </a:r>
            <a:r>
              <a:rPr lang="en-US" dirty="0" err="1" smtClean="0"/>
              <a:t>TeJaS</a:t>
            </a:r>
            <a:r>
              <a:rPr lang="en-US" dirty="0" smtClean="0"/>
              <a:t> </a:t>
            </a:r>
            <a:r>
              <a:rPr lang="en-US" dirty="0" err="1"/>
              <a:t>asm.js</a:t>
            </a:r>
            <a:r>
              <a:rPr lang="en-US" dirty="0"/>
              <a:t> JavaScript++ </a:t>
            </a:r>
            <a:r>
              <a:rPr lang="en-US" dirty="0" err="1"/>
              <a:t>MileScript</a:t>
            </a:r>
            <a:r>
              <a:rPr lang="en-US" dirty="0"/>
              <a:t> Mascara Roy Elm JSX </a:t>
            </a:r>
            <a:r>
              <a:rPr lang="en-US" dirty="0" err="1"/>
              <a:t>Este.js</a:t>
            </a:r>
            <a:r>
              <a:rPr lang="en-US" dirty="0"/>
              <a:t> </a:t>
            </a:r>
            <a:r>
              <a:rPr lang="en-US" dirty="0" err="1"/>
              <a:t>Swym</a:t>
            </a:r>
            <a:r>
              <a:rPr lang="en-US" dirty="0"/>
              <a:t> </a:t>
            </a:r>
            <a:r>
              <a:rPr lang="en-US" dirty="0" err="1"/>
              <a:t>Typecast.js</a:t>
            </a:r>
            <a:r>
              <a:rPr lang="en-US" dirty="0"/>
              <a:t> </a:t>
            </a:r>
            <a:r>
              <a:rPr lang="en-US" dirty="0" err="1"/>
              <a:t>PureScript</a:t>
            </a:r>
            <a:r>
              <a:rPr lang="en-US" dirty="0"/>
              <a:t> </a:t>
            </a:r>
            <a:r>
              <a:rPr lang="en-US" dirty="0" err="1"/>
              <a:t>AtScript</a:t>
            </a:r>
            <a:r>
              <a:rPr lang="en-US" dirty="0"/>
              <a:t> Flow </a:t>
            </a:r>
            <a:r>
              <a:rPr lang="en-US" dirty="0" err="1"/>
              <a:t>Streamline.js</a:t>
            </a:r>
            <a:r>
              <a:rPr lang="en-US" dirty="0"/>
              <a:t> </a:t>
            </a:r>
            <a:r>
              <a:rPr lang="en-US" dirty="0" err="1"/>
              <a:t>mobl</a:t>
            </a:r>
            <a:r>
              <a:rPr lang="en-US" dirty="0"/>
              <a:t> </a:t>
            </a:r>
            <a:r>
              <a:rPr lang="en-US" dirty="0" err="1"/>
              <a:t>StratifiedJS</a:t>
            </a:r>
            <a:r>
              <a:rPr lang="en-US" dirty="0"/>
              <a:t> </a:t>
            </a:r>
            <a:r>
              <a:rPr lang="en-US" dirty="0" err="1"/>
              <a:t>NarrativeJS</a:t>
            </a:r>
            <a:r>
              <a:rPr lang="en-US" dirty="0"/>
              <a:t> </a:t>
            </a:r>
            <a:r>
              <a:rPr lang="en-US" dirty="0" err="1"/>
              <a:t>jwacs</a:t>
            </a:r>
            <a:r>
              <a:rPr lang="en-US" dirty="0"/>
              <a:t> </a:t>
            </a:r>
            <a:r>
              <a:rPr lang="en-US" dirty="0" err="1"/>
              <a:t>Wind.js</a:t>
            </a:r>
            <a:r>
              <a:rPr lang="en-US" dirty="0"/>
              <a:t> </a:t>
            </a:r>
            <a:r>
              <a:rPr lang="en-US" dirty="0" err="1"/>
              <a:t>TameJS</a:t>
            </a:r>
            <a:r>
              <a:rPr lang="en-US" dirty="0"/>
              <a:t> </a:t>
            </a:r>
            <a:r>
              <a:rPr lang="en-US" dirty="0" err="1"/>
              <a:t>Continuation.js</a:t>
            </a:r>
            <a:r>
              <a:rPr lang="en-US" dirty="0"/>
              <a:t> </a:t>
            </a:r>
            <a:r>
              <a:rPr lang="en-US" dirty="0" err="1"/>
              <a:t>Kal</a:t>
            </a:r>
            <a:r>
              <a:rPr lang="en-US" dirty="0"/>
              <a:t> </a:t>
            </a:r>
            <a:r>
              <a:rPr lang="en-US" dirty="0" err="1"/>
              <a:t>JSPipe</a:t>
            </a:r>
            <a:r>
              <a:rPr lang="en-US" dirty="0"/>
              <a:t> </a:t>
            </a:r>
            <a:r>
              <a:rPr lang="en-US" dirty="0" err="1"/>
              <a:t>promiseLand</a:t>
            </a:r>
            <a:r>
              <a:rPr lang="en-US" dirty="0"/>
              <a:t> </a:t>
            </a:r>
            <a:r>
              <a:rPr lang="en-US" dirty="0" err="1"/>
              <a:t>ContextJS</a:t>
            </a:r>
            <a:r>
              <a:rPr lang="en-US" dirty="0"/>
              <a:t> Objective-J </a:t>
            </a:r>
            <a:r>
              <a:rPr lang="en-US" dirty="0" err="1"/>
              <a:t>Mochiscript</a:t>
            </a:r>
            <a:r>
              <a:rPr lang="en-US" dirty="0"/>
              <a:t> </a:t>
            </a:r>
            <a:r>
              <a:rPr lang="en-US" dirty="0" err="1"/>
              <a:t>jangaroo</a:t>
            </a:r>
            <a:r>
              <a:rPr lang="en-US" dirty="0"/>
              <a:t> </a:t>
            </a:r>
            <a:r>
              <a:rPr lang="en-US" dirty="0" err="1"/>
              <a:t>Flapjax</a:t>
            </a:r>
            <a:r>
              <a:rPr lang="en-US" dirty="0"/>
              <a:t> </a:t>
            </a:r>
            <a:r>
              <a:rPr lang="en-US" dirty="0" err="1"/>
              <a:t>jLang</a:t>
            </a:r>
            <a:r>
              <a:rPr lang="en-US" dirty="0"/>
              <a:t> Restrict </a:t>
            </a:r>
            <a:r>
              <a:rPr lang="en-US" dirty="0" err="1"/>
              <a:t>TIScript</a:t>
            </a:r>
            <a:r>
              <a:rPr lang="en-US" dirty="0"/>
              <a:t> Six </a:t>
            </a:r>
            <a:r>
              <a:rPr lang="en-US" dirty="0" err="1"/>
              <a:t>js</a:t>
            </a:r>
            <a:r>
              <a:rPr lang="en-US" dirty="0"/>
              <a:t>-- Latte JSX Ruby Python </a:t>
            </a:r>
            <a:r>
              <a:rPr lang="en-US" dirty="0" err="1"/>
              <a:t>Erlang</a:t>
            </a:r>
            <a:r>
              <a:rPr lang="en-US" dirty="0"/>
              <a:t> Perl Java/JVM Scala C# F# Lisp Scheme </a:t>
            </a:r>
            <a:r>
              <a:rPr lang="en-US" dirty="0" err="1"/>
              <a:t>ClojureScript</a:t>
            </a:r>
            <a:r>
              <a:rPr lang="en-US" dirty="0"/>
              <a:t> </a:t>
            </a:r>
            <a:r>
              <a:rPr lang="en-US" dirty="0" err="1" smtClean="0"/>
              <a:t>Ocamljs</a:t>
            </a:r>
            <a:r>
              <a:rPr lang="en-US" dirty="0" smtClean="0"/>
              <a:t> Haskell Smalltalk C/C++ Basic Pascal Go SQL PHP. etc…</a:t>
            </a:r>
            <a:endParaRPr lang="en-US" dirty="0"/>
          </a:p>
        </p:txBody>
      </p:sp>
      <p:sp>
        <p:nvSpPr>
          <p:cNvPr id="5" name="Rectangle 4"/>
          <p:cNvSpPr/>
          <p:nvPr/>
        </p:nvSpPr>
        <p:spPr>
          <a:xfrm>
            <a:off x="2706130" y="5997316"/>
            <a:ext cx="8647670" cy="307777"/>
          </a:xfrm>
          <a:prstGeom prst="rect">
            <a:avLst/>
          </a:prstGeom>
        </p:spPr>
        <p:txBody>
          <a:bodyPr wrap="square">
            <a:spAutoFit/>
          </a:bodyPr>
          <a:lstStyle/>
          <a:p>
            <a:pPr algn="r"/>
            <a:r>
              <a:rPr lang="en-US" sz="1400"/>
              <a:t>s</a:t>
            </a:r>
            <a:r>
              <a:rPr lang="en-US" sz="1400" smtClean="0"/>
              <a:t>ource: https</a:t>
            </a:r>
            <a:r>
              <a:rPr lang="en-US" sz="1400"/>
              <a:t>://</a:t>
            </a:r>
            <a:r>
              <a:rPr lang="en-US" sz="1400" dirty="0" err="1" smtClean="0"/>
              <a:t>github.com</a:t>
            </a:r>
            <a:r>
              <a:rPr lang="en-US" sz="1400" dirty="0" smtClean="0"/>
              <a:t>/</a:t>
            </a:r>
            <a:r>
              <a:rPr lang="en-US" sz="1400" dirty="0" err="1" smtClean="0"/>
              <a:t>jashkenas</a:t>
            </a:r>
            <a:r>
              <a:rPr lang="en-US" sz="1400" dirty="0" smtClean="0"/>
              <a:t>/</a:t>
            </a:r>
            <a:r>
              <a:rPr lang="en-US" sz="1400" dirty="0" err="1" smtClean="0"/>
              <a:t>coffeescript</a:t>
            </a:r>
            <a:r>
              <a:rPr lang="en-US" sz="1400" dirty="0" smtClean="0"/>
              <a:t>/wiki/List-of-languages-that-compile-to-JS</a:t>
            </a:r>
            <a:endParaRPr lang="en-US" sz="1400" dirty="0"/>
          </a:p>
        </p:txBody>
      </p:sp>
    </p:spTree>
    <p:extLst>
      <p:ext uri="{BB962C8B-B14F-4D97-AF65-F5344CB8AC3E}">
        <p14:creationId xmlns:p14="http://schemas.microsoft.com/office/powerpoint/2010/main" val="98656878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1" anchor="ctr">
            <a:noAutofit/>
          </a:bodyPr>
          <a:lstStyle/>
          <a:p>
            <a:pPr marL="0" indent="0" algn="ctr">
              <a:buNone/>
            </a:pPr>
            <a:r>
              <a:rPr lang="en-US" sz="4000" dirty="0" smtClean="0">
                <a:solidFill>
                  <a:schemeClr val="accent6"/>
                </a:solidFill>
              </a:rPr>
              <a:t>demo</a:t>
            </a:r>
            <a:endParaRPr lang="en-US" sz="4000" b="1" dirty="0">
              <a:solidFill>
                <a:schemeClr val="accent6"/>
              </a:solidFill>
            </a:endParaRPr>
          </a:p>
        </p:txBody>
      </p:sp>
    </p:spTree>
    <p:extLst>
      <p:ext uri="{BB962C8B-B14F-4D97-AF65-F5344CB8AC3E}">
        <p14:creationId xmlns:p14="http://schemas.microsoft.com/office/powerpoint/2010/main" val="77995716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4436"/>
            <a:ext cx="10515600" cy="5652528"/>
          </a:xfrm>
        </p:spPr>
        <p:txBody>
          <a:bodyPr numCol="1" anchor="ctr">
            <a:noAutofit/>
          </a:bodyPr>
          <a:lstStyle/>
          <a:p>
            <a:pPr marL="0" indent="0" algn="ctr">
              <a:buNone/>
            </a:pPr>
            <a:r>
              <a:rPr lang="en-US" sz="4000" dirty="0" smtClean="0"/>
              <a:t>so how do I do it with </a:t>
            </a:r>
            <a:r>
              <a:rPr lang="en-US" sz="4000" dirty="0" smtClean="0">
                <a:solidFill>
                  <a:schemeClr val="accent2"/>
                </a:solidFill>
              </a:rPr>
              <a:t>my</a:t>
            </a:r>
            <a:r>
              <a:rPr lang="en-US" sz="4000" dirty="0" smtClean="0"/>
              <a:t> code?</a:t>
            </a:r>
            <a:endParaRPr lang="en-US" sz="4000" b="1" dirty="0"/>
          </a:p>
        </p:txBody>
      </p:sp>
    </p:spTree>
    <p:extLst>
      <p:ext uri="{BB962C8B-B14F-4D97-AF65-F5344CB8AC3E}">
        <p14:creationId xmlns:p14="http://schemas.microsoft.com/office/powerpoint/2010/main" val="120681874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solidFill>
                  <a:schemeClr val="accent5"/>
                </a:solidFill>
              </a:rPr>
              <a:t>if your module is stable</a:t>
            </a:r>
          </a:p>
          <a:p>
            <a:pPr marL="0" indent="0" algn="ctr">
              <a:buNone/>
            </a:pPr>
            <a:r>
              <a:rPr lang="en-US" sz="6000" dirty="0" smtClean="0"/>
              <a:t>use </a:t>
            </a:r>
            <a:r>
              <a:rPr lang="en-US" sz="6000" dirty="0" err="1" smtClean="0"/>
              <a:t>d.ts</a:t>
            </a:r>
            <a:r>
              <a:rPr lang="en-US" sz="6000" dirty="0" smtClean="0"/>
              <a:t> to add types</a:t>
            </a:r>
          </a:p>
        </p:txBody>
      </p:sp>
    </p:spTree>
    <p:extLst>
      <p:ext uri="{BB962C8B-B14F-4D97-AF65-F5344CB8AC3E}">
        <p14:creationId xmlns:p14="http://schemas.microsoft.com/office/powerpoint/2010/main" val="181522875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solidFill>
                  <a:schemeClr val="accent2"/>
                </a:solidFill>
              </a:rPr>
              <a:t>if you’re still in flux</a:t>
            </a:r>
          </a:p>
          <a:p>
            <a:pPr marL="0" indent="0" algn="ctr">
              <a:buNone/>
            </a:pPr>
            <a:r>
              <a:rPr lang="en-US" sz="6000" dirty="0" smtClean="0"/>
              <a:t>rename .</a:t>
            </a:r>
            <a:r>
              <a:rPr lang="en-US" sz="6000" dirty="0" err="1" smtClean="0"/>
              <a:t>js</a:t>
            </a:r>
            <a:r>
              <a:rPr lang="en-US" sz="6000" dirty="0" smtClean="0"/>
              <a:t> to .</a:t>
            </a:r>
            <a:r>
              <a:rPr lang="en-US" sz="6000" dirty="0" err="1" smtClean="0"/>
              <a:t>ts</a:t>
            </a:r>
            <a:r>
              <a:rPr lang="en-US" sz="6000" dirty="0" smtClean="0"/>
              <a:t> and fix errors</a:t>
            </a:r>
          </a:p>
          <a:p>
            <a:pPr marL="0" indent="0" algn="ctr">
              <a:buNone/>
            </a:pPr>
            <a:r>
              <a:rPr lang="en-US" sz="6000" dirty="0" smtClean="0">
                <a:solidFill>
                  <a:schemeClr val="accent2"/>
                </a:solidFill>
              </a:rPr>
              <a:t>then</a:t>
            </a:r>
            <a:r>
              <a:rPr lang="en-US" sz="6000" dirty="0" smtClean="0"/>
              <a:t> migrate to new structures</a:t>
            </a:r>
          </a:p>
        </p:txBody>
      </p:sp>
    </p:spTree>
    <p:extLst>
      <p:ext uri="{BB962C8B-B14F-4D97-AF65-F5344CB8AC3E}">
        <p14:creationId xmlns:p14="http://schemas.microsoft.com/office/powerpoint/2010/main" val="13969287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4400" dirty="0" smtClean="0">
                <a:solidFill>
                  <a:schemeClr val="accent6"/>
                </a:solidFill>
              </a:rPr>
              <a:t>demo</a:t>
            </a:r>
            <a:endParaRPr lang="en-US" sz="6000" dirty="0" smtClean="0">
              <a:solidFill>
                <a:schemeClr val="accent6"/>
              </a:solidFill>
            </a:endParaRPr>
          </a:p>
        </p:txBody>
      </p:sp>
    </p:spTree>
    <p:extLst>
      <p:ext uri="{BB962C8B-B14F-4D97-AF65-F5344CB8AC3E}">
        <p14:creationId xmlns:p14="http://schemas.microsoft.com/office/powerpoint/2010/main" val="55199508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TypeScript works with </a:t>
            </a:r>
            <a:r>
              <a:rPr lang="en-US" sz="6000" dirty="0" smtClean="0">
                <a:solidFill>
                  <a:schemeClr val="accent2"/>
                </a:solidFill>
              </a:rPr>
              <a:t>others</a:t>
            </a:r>
          </a:p>
        </p:txBody>
      </p:sp>
    </p:spTree>
    <p:extLst>
      <p:ext uri="{BB962C8B-B14F-4D97-AF65-F5344CB8AC3E}">
        <p14:creationId xmlns:p14="http://schemas.microsoft.com/office/powerpoint/2010/main" val="2520889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jQuery</a:t>
            </a:r>
          </a:p>
          <a:p>
            <a:pPr marL="0" indent="0" algn="ctr">
              <a:buNone/>
            </a:pPr>
            <a:r>
              <a:rPr lang="en-US" sz="6000" dirty="0" smtClean="0"/>
              <a:t>Angular</a:t>
            </a:r>
          </a:p>
          <a:p>
            <a:pPr marL="0" indent="0" algn="ctr">
              <a:buNone/>
            </a:pPr>
            <a:r>
              <a:rPr lang="en-US" sz="6000" dirty="0" smtClean="0"/>
              <a:t>React &lt;JSX&gt;</a:t>
            </a:r>
          </a:p>
        </p:txBody>
      </p:sp>
    </p:spTree>
    <p:extLst>
      <p:ext uri="{BB962C8B-B14F-4D97-AF65-F5344CB8AC3E}">
        <p14:creationId xmlns:p14="http://schemas.microsoft.com/office/powerpoint/2010/main" val="202166774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2353"/>
            <a:ext cx="10515600" cy="5504610"/>
          </a:xfrm>
        </p:spPr>
        <p:txBody>
          <a:bodyPr>
            <a:noAutofit/>
          </a:bodyPr>
          <a:lstStyle/>
          <a:p>
            <a:pPr marL="0" indent="0">
              <a:buNone/>
            </a:pPr>
            <a:r>
              <a:rPr lang="en-US" sz="2000" dirty="0">
                <a:solidFill>
                  <a:schemeClr val="tx2">
                    <a:lumMod val="50000"/>
                  </a:schemeClr>
                </a:solidFill>
                <a:latin typeface="Consolas" charset="0"/>
                <a:ea typeface="Consolas" charset="0"/>
                <a:cs typeface="Consolas" charset="0"/>
              </a:rPr>
              <a:t>/// &lt;reference path="</a:t>
            </a:r>
            <a:r>
              <a:rPr lang="en-US" sz="2000" dirty="0" err="1">
                <a:solidFill>
                  <a:schemeClr val="tx2">
                    <a:lumMod val="50000"/>
                  </a:schemeClr>
                </a:solidFill>
                <a:latin typeface="Consolas" charset="0"/>
                <a:ea typeface="Consolas" charset="0"/>
                <a:cs typeface="Consolas" charset="0"/>
              </a:rPr>
              <a:t>react.d.ts</a:t>
            </a:r>
            <a:r>
              <a:rPr lang="en-US" sz="2000" dirty="0">
                <a:solidFill>
                  <a:schemeClr val="tx2">
                    <a:lumMod val="50000"/>
                  </a:schemeClr>
                </a:solidFill>
                <a:latin typeface="Consolas" charset="0"/>
                <a:ea typeface="Consolas" charset="0"/>
                <a:cs typeface="Consolas" charset="0"/>
              </a:rPr>
              <a:t>" /&gt;</a:t>
            </a:r>
          </a:p>
          <a:p>
            <a:pPr marL="0" indent="0">
              <a:buNone/>
            </a:pPr>
            <a:endParaRPr lang="en-US" sz="2000" dirty="0">
              <a:latin typeface="Consolas" charset="0"/>
              <a:ea typeface="Consolas" charset="0"/>
              <a:cs typeface="Consolas" charset="0"/>
            </a:endParaRPr>
          </a:p>
          <a:p>
            <a:pPr marL="0" indent="0">
              <a:buNone/>
            </a:pPr>
            <a:r>
              <a:rPr lang="en-US" sz="2000" dirty="0" smtClean="0">
                <a:solidFill>
                  <a:schemeClr val="accent1"/>
                </a:solidFill>
                <a:latin typeface="Consolas" charset="0"/>
                <a:ea typeface="Consolas" charset="0"/>
                <a:cs typeface="Consolas" charset="0"/>
              </a:rPr>
              <a:t>interface</a:t>
            </a:r>
            <a:r>
              <a:rPr lang="en-US" sz="2000" dirty="0" smtClean="0">
                <a:latin typeface="Consolas" charset="0"/>
                <a:ea typeface="Consolas" charset="0"/>
                <a:cs typeface="Consolas" charset="0"/>
              </a:rPr>
              <a:t> </a:t>
            </a:r>
            <a:r>
              <a:rPr lang="en-US" sz="2000" dirty="0" err="1" smtClean="0">
                <a:latin typeface="Consolas" charset="0"/>
                <a:ea typeface="Consolas" charset="0"/>
                <a:cs typeface="Consolas" charset="0"/>
              </a:rPr>
              <a:t>PlayerProps</a:t>
            </a:r>
            <a:r>
              <a:rPr lang="en-US" sz="2000" dirty="0" smtClean="0">
                <a:latin typeface="Consolas" charset="0"/>
                <a:ea typeface="Consolas" charset="0"/>
                <a:cs typeface="Consolas" charset="0"/>
              </a:rPr>
              <a:t> </a:t>
            </a: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  name</a:t>
            </a:r>
            <a:r>
              <a:rPr lang="en-US" sz="2000" dirty="0" smtClean="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string</a:t>
            </a:r>
            <a:r>
              <a:rPr lang="en-US" sz="2000" dirty="0">
                <a:latin typeface="Consolas" charset="0"/>
                <a:ea typeface="Consolas" charset="0"/>
                <a:cs typeface="Consolas" charset="0"/>
              </a:rPr>
              <a:t>;</a:t>
            </a:r>
          </a:p>
          <a:p>
            <a:pPr marL="0" indent="0">
              <a:buNone/>
            </a:pPr>
            <a:r>
              <a:rPr lang="en-US" sz="2000" dirty="0">
                <a:latin typeface="Consolas" charset="0"/>
                <a:ea typeface="Consolas" charset="0"/>
                <a:cs typeface="Consolas" charset="0"/>
              </a:rPr>
              <a:t>}</a:t>
            </a:r>
          </a:p>
          <a:p>
            <a:pPr marL="0" indent="0">
              <a:buNone/>
            </a:pPr>
            <a:endParaRPr lang="en-US" sz="2000" dirty="0">
              <a:latin typeface="Consolas" charset="0"/>
              <a:ea typeface="Consolas" charset="0"/>
              <a:cs typeface="Consolas" charset="0"/>
            </a:endParaRPr>
          </a:p>
          <a:p>
            <a:pPr marL="0" indent="0">
              <a:buNone/>
            </a:pPr>
            <a:r>
              <a:rPr lang="en-US" sz="2000" dirty="0">
                <a:solidFill>
                  <a:schemeClr val="accent1"/>
                </a:solidFill>
                <a:latin typeface="Consolas" charset="0"/>
                <a:ea typeface="Consolas" charset="0"/>
                <a:cs typeface="Consolas" charset="0"/>
              </a:rPr>
              <a:t>class</a:t>
            </a:r>
            <a:r>
              <a:rPr lang="en-US" sz="2000" dirty="0">
                <a:latin typeface="Consolas" charset="0"/>
                <a:ea typeface="Consolas" charset="0"/>
                <a:cs typeface="Consolas" charset="0"/>
              </a:rPr>
              <a:t> Batter </a:t>
            </a:r>
            <a:r>
              <a:rPr lang="en-US" sz="2000" dirty="0">
                <a:solidFill>
                  <a:schemeClr val="accent1"/>
                </a:solidFill>
                <a:latin typeface="Consolas" charset="0"/>
                <a:ea typeface="Consolas" charset="0"/>
                <a:cs typeface="Consolas" charset="0"/>
              </a:rPr>
              <a:t>extends</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React.Component</a:t>
            </a:r>
            <a:r>
              <a:rPr lang="en-US" sz="2000" dirty="0">
                <a:latin typeface="Consolas" charset="0"/>
                <a:ea typeface="Consolas" charset="0"/>
                <a:cs typeface="Consolas" charset="0"/>
              </a:rPr>
              <a:t>&lt;</a:t>
            </a:r>
            <a:r>
              <a:rPr lang="en-US" sz="2000" dirty="0" err="1">
                <a:latin typeface="Consolas" charset="0"/>
                <a:ea typeface="Consolas" charset="0"/>
                <a:cs typeface="Consolas" charset="0"/>
              </a:rPr>
              <a:t>PlayerProps</a:t>
            </a:r>
            <a:r>
              <a:rPr lang="en-US" sz="2000" dirty="0">
                <a:latin typeface="Consolas" charset="0"/>
                <a:ea typeface="Consolas" charset="0"/>
                <a:cs typeface="Consolas" charset="0"/>
              </a:rPr>
              <a:t>, {}&gt; {</a:t>
            </a:r>
          </a:p>
          <a:p>
            <a:pPr marL="0" indent="0">
              <a:buNone/>
            </a:pPr>
            <a:r>
              <a:rPr lang="hu-HU" sz="2000" dirty="0">
                <a:latin typeface="Consolas" charset="0"/>
                <a:ea typeface="Consolas" charset="0"/>
                <a:cs typeface="Consolas" charset="0"/>
              </a:rPr>
              <a:t>  </a:t>
            </a:r>
            <a:r>
              <a:rPr lang="hu-HU" sz="2000" dirty="0" err="1">
                <a:latin typeface="Consolas" charset="0"/>
                <a:ea typeface="Consolas" charset="0"/>
                <a:cs typeface="Consolas" charset="0"/>
              </a:rPr>
              <a:t>render</a:t>
            </a:r>
            <a:r>
              <a:rPr lang="hu-HU" sz="2000" dirty="0">
                <a:latin typeface="Consolas" charset="0"/>
                <a:ea typeface="Consolas" charset="0"/>
                <a:cs typeface="Consolas" charset="0"/>
              </a:rPr>
              <a:t>() {</a:t>
            </a:r>
          </a:p>
          <a:p>
            <a:pPr marL="0" indent="0">
              <a:buNone/>
            </a:pPr>
            <a:r>
              <a:rPr lang="is-IS" sz="2000" dirty="0">
                <a:latin typeface="Consolas" charset="0"/>
                <a:ea typeface="Consolas" charset="0"/>
                <a:cs typeface="Consolas" charset="0"/>
              </a:rPr>
              <a:t>    </a:t>
            </a:r>
            <a:r>
              <a:rPr lang="is-IS" sz="2000" dirty="0">
                <a:solidFill>
                  <a:schemeClr val="accent1"/>
                </a:solidFill>
                <a:latin typeface="Consolas" charset="0"/>
                <a:ea typeface="Consolas" charset="0"/>
                <a:cs typeface="Consolas" charset="0"/>
              </a:rPr>
              <a:t>return</a:t>
            </a:r>
            <a:r>
              <a:rPr lang="is-IS" sz="2000" dirty="0">
                <a:latin typeface="Consolas" charset="0"/>
                <a:ea typeface="Consolas" charset="0"/>
                <a:cs typeface="Consolas" charset="0"/>
              </a:rPr>
              <a:t> (</a:t>
            </a:r>
          </a:p>
          <a:p>
            <a:pPr marL="0" indent="0">
              <a:buNone/>
            </a:pPr>
            <a:r>
              <a:rPr lang="en-US" sz="2000" dirty="0">
                <a:latin typeface="Consolas" charset="0"/>
                <a:ea typeface="Consolas" charset="0"/>
                <a:cs typeface="Consolas" charset="0"/>
              </a:rPr>
              <a:t>      &lt;div&gt;{</a:t>
            </a:r>
            <a:r>
              <a:rPr lang="en-US" sz="2000" dirty="0" err="1">
                <a:latin typeface="Consolas" charset="0"/>
                <a:ea typeface="Consolas" charset="0"/>
                <a:cs typeface="Consolas" charset="0"/>
              </a:rPr>
              <a:t>this.props.name</a:t>
            </a:r>
            <a:r>
              <a:rPr lang="en-US" sz="2000" dirty="0">
                <a:latin typeface="Consolas" charset="0"/>
                <a:ea typeface="Consolas" charset="0"/>
                <a:cs typeface="Consolas" charset="0"/>
              </a:rPr>
              <a:t>} swings!&lt;/div&gt;</a:t>
            </a:r>
          </a:p>
          <a:p>
            <a:pPr marL="0" indent="0">
              <a:buNone/>
            </a:pPr>
            <a:r>
              <a:rPr lang="en-US" sz="2000" dirty="0">
                <a:latin typeface="Consolas" charset="0"/>
                <a:ea typeface="Consolas" charset="0"/>
                <a:cs typeface="Consolas" charset="0"/>
              </a:rPr>
              <a:t>    );</a:t>
            </a:r>
          </a:p>
          <a:p>
            <a:pPr marL="0" indent="0">
              <a:buNone/>
            </a:pPr>
            <a:r>
              <a:rPr lang="en-US" sz="2000" dirty="0">
                <a:latin typeface="Consolas" charset="0"/>
                <a:ea typeface="Consolas" charset="0"/>
                <a:cs typeface="Consolas" charset="0"/>
              </a:rPr>
              <a:t>  }</a:t>
            </a:r>
          </a:p>
          <a:p>
            <a:pPr marL="0" indent="0">
              <a:buNone/>
            </a:pPr>
            <a:r>
              <a:rPr lang="en-US" sz="2000" dirty="0" smtClean="0">
                <a:latin typeface="Consolas" charset="0"/>
                <a:ea typeface="Consolas" charset="0"/>
                <a:cs typeface="Consolas" charset="0"/>
              </a:rPr>
              <a:t>}</a:t>
            </a:r>
            <a:endParaRPr lang="en-US" sz="2000" dirty="0">
              <a:latin typeface="Consolas" charset="0"/>
              <a:ea typeface="Consolas" charset="0"/>
              <a:cs typeface="Consolas" charset="0"/>
            </a:endParaRPr>
          </a:p>
        </p:txBody>
      </p:sp>
    </p:spTree>
    <p:extLst>
      <p:ext uri="{BB962C8B-B14F-4D97-AF65-F5344CB8AC3E}">
        <p14:creationId xmlns:p14="http://schemas.microsoft.com/office/powerpoint/2010/main" val="6835778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Grunt</a:t>
            </a:r>
          </a:p>
          <a:p>
            <a:pPr marL="0" indent="0" algn="ctr">
              <a:buNone/>
            </a:pPr>
            <a:r>
              <a:rPr lang="en-US" sz="6000" dirty="0" smtClean="0"/>
              <a:t>Gulp</a:t>
            </a:r>
          </a:p>
          <a:p>
            <a:pPr marL="0" indent="0" algn="ctr">
              <a:buNone/>
            </a:pPr>
            <a:r>
              <a:rPr lang="en-US" sz="6000" dirty="0" smtClean="0"/>
              <a:t>Make</a:t>
            </a:r>
          </a:p>
        </p:txBody>
      </p:sp>
    </p:spTree>
    <p:extLst>
      <p:ext uri="{BB962C8B-B14F-4D97-AF65-F5344CB8AC3E}">
        <p14:creationId xmlns:p14="http://schemas.microsoft.com/office/powerpoint/2010/main" val="200209041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2353"/>
            <a:ext cx="10515600" cy="5504610"/>
          </a:xfrm>
        </p:spPr>
        <p:txBody>
          <a:bodyPr anchor="ctr">
            <a:noAutofit/>
          </a:bodyPr>
          <a:lstStyle/>
          <a:p>
            <a:pPr marL="0" indent="0">
              <a:buNone/>
            </a:pPr>
            <a:r>
              <a:rPr lang="en-US" sz="2000" dirty="0">
                <a:solidFill>
                  <a:schemeClr val="accent1"/>
                </a:solidFill>
                <a:latin typeface="Consolas" charset="0"/>
                <a:ea typeface="Consolas" charset="0"/>
                <a:cs typeface="Consolas" charset="0"/>
              </a:rPr>
              <a:t>TYPESCRIPT</a:t>
            </a:r>
            <a:r>
              <a:rPr lang="en-US" sz="2000" dirty="0">
                <a:latin typeface="Consolas" charset="0"/>
                <a:ea typeface="Consolas" charset="0"/>
                <a:cs typeface="Consolas" charset="0"/>
              </a:rPr>
              <a:t>:=</a:t>
            </a:r>
            <a:r>
              <a:rPr lang="en-US" sz="2000" dirty="0" err="1">
                <a:latin typeface="Consolas" charset="0"/>
                <a:ea typeface="Consolas" charset="0"/>
                <a:cs typeface="Consolas" charset="0"/>
              </a:rPr>
              <a:t>node_modules</a:t>
            </a:r>
            <a:r>
              <a:rPr lang="en-US" sz="2000" dirty="0">
                <a:latin typeface="Consolas" charset="0"/>
                <a:ea typeface="Consolas" charset="0"/>
                <a:cs typeface="Consolas" charset="0"/>
              </a:rPr>
              <a:t>/.bin/</a:t>
            </a:r>
            <a:r>
              <a:rPr lang="en-US" sz="2000" dirty="0" err="1">
                <a:latin typeface="Consolas" charset="0"/>
                <a:ea typeface="Consolas" charset="0"/>
                <a:cs typeface="Consolas" charset="0"/>
              </a:rPr>
              <a:t>tsc</a:t>
            </a:r>
            <a:endParaRPr lang="en-US" sz="2000" dirty="0">
              <a:latin typeface="Consolas" charset="0"/>
              <a:ea typeface="Consolas" charset="0"/>
              <a:cs typeface="Consolas" charset="0"/>
            </a:endParaRPr>
          </a:p>
          <a:p>
            <a:pPr marL="0" indent="0">
              <a:buNone/>
            </a:pPr>
            <a:r>
              <a:rPr lang="en-US" sz="2000" dirty="0">
                <a:solidFill>
                  <a:schemeClr val="accent1"/>
                </a:solidFill>
                <a:latin typeface="Consolas" charset="0"/>
                <a:ea typeface="Consolas" charset="0"/>
                <a:cs typeface="Consolas" charset="0"/>
              </a:rPr>
              <a:t>$(TYPESCRIPT_TIMESTAMP)</a:t>
            </a:r>
            <a:r>
              <a:rPr lang="en-US" sz="2000" dirty="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$(TYPESCRIPT_SRC) $(TYPESCRIPT_DTS_SRC</a:t>
            </a:r>
            <a:r>
              <a:rPr lang="en-US" sz="2000" dirty="0" smtClean="0">
                <a:solidFill>
                  <a:schemeClr val="accent1"/>
                </a:solidFill>
                <a:latin typeface="Consolas" charset="0"/>
                <a:ea typeface="Consolas" charset="0"/>
                <a:cs typeface="Consolas" charset="0"/>
              </a:rPr>
              <a:t>)</a:t>
            </a:r>
          </a:p>
          <a:p>
            <a:pPr marL="0" indent="0">
              <a:buNone/>
            </a:pPr>
            <a:r>
              <a:rPr lang="en-US" sz="2000" dirty="0">
                <a:solidFill>
                  <a:schemeClr val="accent1"/>
                </a:solidFill>
                <a:latin typeface="Consolas" charset="0"/>
                <a:ea typeface="Consolas" charset="0"/>
                <a:cs typeface="Consolas" charset="0"/>
              </a:rPr>
              <a:t>	</a:t>
            </a:r>
            <a:r>
              <a:rPr lang="en-US" sz="2000" dirty="0">
                <a:solidFill>
                  <a:schemeClr val="accent6"/>
                </a:solidFill>
                <a:latin typeface="Consolas" charset="0"/>
                <a:ea typeface="Consolas" charset="0"/>
                <a:cs typeface="Consolas" charset="0"/>
              </a:rPr>
              <a:t>@</a:t>
            </a:r>
            <a:r>
              <a:rPr lang="en-US" sz="2000" dirty="0">
                <a:solidFill>
                  <a:schemeClr val="accent1"/>
                </a:solidFill>
                <a:latin typeface="Consolas" charset="0"/>
                <a:ea typeface="Consolas" charset="0"/>
                <a:cs typeface="Consolas" charset="0"/>
              </a:rPr>
              <a:t>echo </a:t>
            </a:r>
            <a:r>
              <a:rPr lang="en-US" sz="2000" dirty="0">
                <a:solidFill>
                  <a:schemeClr val="accent2"/>
                </a:solidFill>
                <a:latin typeface="Consolas" charset="0"/>
                <a:ea typeface="Consolas" charset="0"/>
                <a:cs typeface="Consolas" charset="0"/>
              </a:rPr>
              <a:t>"Compiling typescript..."</a:t>
            </a:r>
          </a:p>
          <a:p>
            <a:pPr marL="0" indent="0">
              <a:buNone/>
            </a:pPr>
            <a:r>
              <a:rPr lang="en-US" sz="2000" dirty="0" smtClean="0">
                <a:solidFill>
                  <a:schemeClr val="accent6"/>
                </a:solidFill>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a:t>
            </a:r>
            <a:r>
              <a:rPr lang="en-US" sz="2000" dirty="0">
                <a:solidFill>
                  <a:schemeClr val="accent1"/>
                </a:solidFill>
                <a:latin typeface="Consolas" charset="0"/>
                <a:ea typeface="Consolas" charset="0"/>
                <a:cs typeface="Consolas" charset="0"/>
              </a:rPr>
              <a:t>TYPESCRIPT)</a:t>
            </a:r>
            <a:r>
              <a:rPr lang="en-US" sz="2000" dirty="0">
                <a:latin typeface="Consolas" charset="0"/>
                <a:ea typeface="Consolas" charset="0"/>
                <a:cs typeface="Consolas" charset="0"/>
              </a:rPr>
              <a:t> </a:t>
            </a:r>
            <a:r>
              <a:rPr lang="en-US" sz="2000" dirty="0">
                <a:solidFill>
                  <a:schemeClr val="accent1"/>
                </a:solidFill>
                <a:latin typeface="Consolas" charset="0"/>
                <a:ea typeface="Consolas" charset="0"/>
                <a:cs typeface="Consolas" charset="0"/>
              </a:rPr>
              <a:t>$^</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outDir</a:t>
            </a:r>
            <a:r>
              <a:rPr lang="en-US" sz="2000" dirty="0">
                <a:latin typeface="Consolas" charset="0"/>
                <a:ea typeface="Consolas" charset="0"/>
                <a:cs typeface="Consolas" charset="0"/>
              </a:rPr>
              <a:t> </a:t>
            </a:r>
            <a:r>
              <a:rPr lang="en-US" sz="2000" dirty="0" smtClean="0">
                <a:solidFill>
                  <a:schemeClr val="accent1"/>
                </a:solidFill>
                <a:latin typeface="Consolas" charset="0"/>
                <a:ea typeface="Consolas" charset="0"/>
                <a:cs typeface="Consolas" charset="0"/>
              </a:rPr>
              <a:t>$(JS_PATH</a:t>
            </a:r>
            <a:r>
              <a:rPr lang="en-US" sz="2000" dirty="0">
                <a:solidFill>
                  <a:schemeClr val="accent1"/>
                </a:solidFill>
                <a:latin typeface="Consolas" charset="0"/>
                <a:ea typeface="Consolas" charset="0"/>
                <a:cs typeface="Consolas" charset="0"/>
              </a:rPr>
              <a:t>) </a:t>
            </a:r>
            <a:r>
              <a:rPr lang="en-US" sz="2000" dirty="0">
                <a:latin typeface="Consolas" charset="0"/>
                <a:ea typeface="Consolas" charset="0"/>
                <a:cs typeface="Consolas" charset="0"/>
              </a:rPr>
              <a:t>--</a:t>
            </a:r>
            <a:r>
              <a:rPr lang="en-US" sz="2000" dirty="0" err="1">
                <a:latin typeface="Consolas" charset="0"/>
                <a:ea typeface="Consolas" charset="0"/>
                <a:cs typeface="Consolas" charset="0"/>
              </a:rPr>
              <a:t>sourceMap</a:t>
            </a:r>
            <a:r>
              <a:rPr lang="en-US" sz="2000" dirty="0">
                <a:latin typeface="Consolas" charset="0"/>
                <a:ea typeface="Consolas" charset="0"/>
                <a:cs typeface="Consolas" charset="0"/>
              </a:rPr>
              <a:t> </a:t>
            </a:r>
            <a:r>
              <a:rPr lang="en-US" sz="2000" dirty="0">
                <a:solidFill>
                  <a:schemeClr val="accent6"/>
                </a:solidFill>
                <a:latin typeface="Consolas" charset="0"/>
                <a:ea typeface="Consolas" charset="0"/>
                <a:cs typeface="Consolas" charset="0"/>
              </a:rPr>
              <a:t>\</a:t>
            </a:r>
          </a:p>
          <a:p>
            <a:pPr marL="0" indent="0">
              <a:buNone/>
            </a:pPr>
            <a:r>
              <a:rPr lang="en-US" sz="2000" dirty="0">
                <a:latin typeface="Consolas" charset="0"/>
                <a:ea typeface="Consolas" charset="0"/>
                <a:cs typeface="Consolas" charset="0"/>
              </a:rPr>
              <a:t>  </a:t>
            </a:r>
            <a:r>
              <a:rPr lang="en-US" sz="2000" dirty="0" smtClean="0">
                <a:latin typeface="Consolas" charset="0"/>
                <a:ea typeface="Consolas" charset="0"/>
                <a:cs typeface="Consolas" charset="0"/>
              </a:rPr>
              <a:t>	  --</a:t>
            </a:r>
            <a:r>
              <a:rPr lang="en-US" sz="2000" dirty="0" err="1">
                <a:latin typeface="Consolas" charset="0"/>
                <a:ea typeface="Consolas" charset="0"/>
                <a:cs typeface="Consolas" charset="0"/>
              </a:rPr>
              <a:t>sourceRoot</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src</a:t>
            </a:r>
            <a:r>
              <a:rPr lang="en-US" sz="2000" dirty="0">
                <a:latin typeface="Consolas" charset="0"/>
                <a:ea typeface="Consolas" charset="0"/>
                <a:cs typeface="Consolas" charset="0"/>
              </a:rPr>
              <a:t> --</a:t>
            </a:r>
            <a:r>
              <a:rPr lang="en-US" sz="2000" dirty="0" err="1">
                <a:latin typeface="Consolas" charset="0"/>
                <a:ea typeface="Consolas" charset="0"/>
                <a:cs typeface="Consolas" charset="0"/>
              </a:rPr>
              <a:t>noImplicitAny</a:t>
            </a:r>
            <a:r>
              <a:rPr lang="en-US" sz="2000" dirty="0">
                <a:latin typeface="Consolas" charset="0"/>
                <a:ea typeface="Consolas" charset="0"/>
                <a:cs typeface="Consolas" charset="0"/>
              </a:rPr>
              <a:t> --target ES5 --declaration</a:t>
            </a:r>
          </a:p>
        </p:txBody>
      </p:sp>
    </p:spTree>
    <p:extLst>
      <p:ext uri="{BB962C8B-B14F-4D97-AF65-F5344CB8AC3E}">
        <p14:creationId xmlns:p14="http://schemas.microsoft.com/office/powerpoint/2010/main" val="212272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OK, so what does TypeScript </a:t>
            </a:r>
            <a:r>
              <a:rPr lang="en-US" sz="6000" dirty="0" smtClean="0">
                <a:solidFill>
                  <a:schemeClr val="accent1"/>
                </a:solidFill>
              </a:rPr>
              <a:t>do</a:t>
            </a:r>
            <a:r>
              <a:rPr lang="en-US" sz="6000" dirty="0" smtClean="0"/>
              <a:t> to add scale? </a:t>
            </a:r>
            <a:endParaRPr lang="en-US" sz="6000" dirty="0" smtClean="0">
              <a:solidFill>
                <a:schemeClr val="accent1"/>
              </a:solidFill>
            </a:endParaRPr>
          </a:p>
        </p:txBody>
      </p:sp>
    </p:spTree>
    <p:extLst>
      <p:ext uri="{BB962C8B-B14F-4D97-AF65-F5344CB8AC3E}">
        <p14:creationId xmlns:p14="http://schemas.microsoft.com/office/powerpoint/2010/main" val="84453629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fontScale="85000" lnSpcReduction="20000"/>
          </a:bodyPr>
          <a:lstStyle/>
          <a:p>
            <a:pPr marL="0" indent="0" algn="ctr">
              <a:buNone/>
            </a:pPr>
            <a:r>
              <a:rPr lang="en-US" sz="6000" dirty="0" smtClean="0"/>
              <a:t>VIM</a:t>
            </a:r>
          </a:p>
          <a:p>
            <a:pPr marL="0" indent="0" algn="ctr">
              <a:buNone/>
            </a:pPr>
            <a:r>
              <a:rPr lang="en-US" sz="6000" dirty="0" err="1" smtClean="0"/>
              <a:t>Emacs</a:t>
            </a:r>
            <a:endParaRPr lang="en-US" sz="6000" dirty="0" smtClean="0"/>
          </a:p>
          <a:p>
            <a:pPr marL="0" indent="0" algn="ctr">
              <a:buNone/>
            </a:pPr>
            <a:r>
              <a:rPr lang="en-US" sz="6000" dirty="0" err="1" smtClean="0"/>
              <a:t>VisualStudio</a:t>
            </a:r>
            <a:endParaRPr lang="en-US" sz="6000" dirty="0" smtClean="0"/>
          </a:p>
          <a:p>
            <a:pPr marL="0" indent="0" algn="ctr">
              <a:buNone/>
            </a:pPr>
            <a:r>
              <a:rPr lang="en-US" sz="6000" dirty="0" smtClean="0"/>
              <a:t>others…</a:t>
            </a:r>
          </a:p>
        </p:txBody>
      </p:sp>
    </p:spTree>
    <p:extLst>
      <p:ext uri="{BB962C8B-B14F-4D97-AF65-F5344CB8AC3E}">
        <p14:creationId xmlns:p14="http://schemas.microsoft.com/office/powerpoint/2010/main" val="6991833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2820516"/>
          </a:xfrm>
        </p:spPr>
        <p:txBody>
          <a:bodyPr anchor="ctr">
            <a:normAutofit/>
          </a:bodyPr>
          <a:lstStyle/>
          <a:p>
            <a:pPr marL="0" indent="0" algn="ctr">
              <a:buNone/>
            </a:pPr>
            <a:r>
              <a:rPr lang="en-US" sz="6000" dirty="0" smtClean="0"/>
              <a:t>TypeScript is easy to </a:t>
            </a:r>
            <a:r>
              <a:rPr lang="en-US" sz="6000" dirty="0" smtClean="0">
                <a:solidFill>
                  <a:schemeClr val="accent2"/>
                </a:solidFill>
              </a:rPr>
              <a:t>try</a:t>
            </a:r>
          </a:p>
        </p:txBody>
      </p:sp>
    </p:spTree>
    <p:extLst>
      <p:ext uri="{BB962C8B-B14F-4D97-AF65-F5344CB8AC3E}">
        <p14:creationId xmlns:p14="http://schemas.microsoft.com/office/powerpoint/2010/main" val="8739367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2"/>
                </a:solidFill>
              </a:rPr>
              <a:t>Playground</a:t>
            </a:r>
            <a:r>
              <a:rPr lang="en-US" dirty="0"/>
              <a:t> http://</a:t>
            </a:r>
            <a:r>
              <a:rPr lang="en-US" dirty="0" err="1"/>
              <a:t>www.typescriptlang.org</a:t>
            </a:r>
            <a:r>
              <a:rPr lang="en-US" dirty="0" smtClean="0"/>
              <a:t>/</a:t>
            </a:r>
          </a:p>
          <a:p>
            <a:pPr marL="0" indent="0">
              <a:buNone/>
            </a:pPr>
            <a:endParaRPr lang="en-US" dirty="0"/>
          </a:p>
          <a:p>
            <a:pPr marL="0" indent="0">
              <a:buNone/>
            </a:pPr>
            <a:r>
              <a:rPr lang="en-US" dirty="0">
                <a:solidFill>
                  <a:schemeClr val="accent2"/>
                </a:solidFill>
              </a:rPr>
              <a:t>Tutorial</a:t>
            </a:r>
            <a:r>
              <a:rPr lang="en-US" dirty="0"/>
              <a:t> http://</a:t>
            </a:r>
            <a:r>
              <a:rPr lang="en-US" dirty="0" err="1"/>
              <a:t>www.typescriptlang.org</a:t>
            </a:r>
            <a:r>
              <a:rPr lang="en-US" dirty="0"/>
              <a:t>/Tutorial</a:t>
            </a:r>
          </a:p>
          <a:p>
            <a:pPr marL="0" indent="0">
              <a:buNone/>
            </a:pPr>
            <a:endParaRPr lang="en-US" dirty="0"/>
          </a:p>
          <a:p>
            <a:pPr marL="0" indent="0">
              <a:buNone/>
            </a:pPr>
            <a:r>
              <a:rPr lang="en-US" dirty="0" smtClean="0">
                <a:solidFill>
                  <a:schemeClr val="accent2"/>
                </a:solidFill>
              </a:rPr>
              <a:t>Type</a:t>
            </a:r>
            <a:r>
              <a:rPr lang="en-US" dirty="0" smtClean="0"/>
              <a:t> </a:t>
            </a:r>
            <a:r>
              <a:rPr lang="en-US" dirty="0">
                <a:solidFill>
                  <a:schemeClr val="accent2"/>
                </a:solidFill>
              </a:rPr>
              <a:t>Definitions</a:t>
            </a:r>
            <a:r>
              <a:rPr lang="en-US" dirty="0"/>
              <a:t> https://</a:t>
            </a:r>
            <a:r>
              <a:rPr lang="en-US" dirty="0" err="1" smtClean="0"/>
              <a:t>github.com</a:t>
            </a:r>
            <a:r>
              <a:rPr lang="en-US" dirty="0" smtClean="0"/>
              <a:t>/</a:t>
            </a:r>
            <a:r>
              <a:rPr lang="en-US" dirty="0" err="1" smtClean="0"/>
              <a:t>borisyankov</a:t>
            </a:r>
            <a:r>
              <a:rPr lang="en-US" dirty="0" smtClean="0"/>
              <a:t>/</a:t>
            </a:r>
            <a:r>
              <a:rPr lang="en-US" dirty="0" err="1" smtClean="0"/>
              <a:t>DefinitelyTyped</a:t>
            </a:r>
            <a:endParaRPr lang="en-US" dirty="0" smtClean="0"/>
          </a:p>
          <a:p>
            <a:pPr marL="0" indent="0">
              <a:buNone/>
            </a:pPr>
            <a:endParaRPr lang="en-US" dirty="0"/>
          </a:p>
        </p:txBody>
      </p:sp>
    </p:spTree>
    <p:extLst>
      <p:ext uri="{BB962C8B-B14F-4D97-AF65-F5344CB8AC3E}">
        <p14:creationId xmlns:p14="http://schemas.microsoft.com/office/powerpoint/2010/main" val="682608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315</TotalTime>
  <Words>5510</Words>
  <Application>Microsoft Macintosh PowerPoint</Application>
  <PresentationFormat>Widescreen</PresentationFormat>
  <Paragraphs>732</Paragraphs>
  <Slides>92</Slides>
  <Notes>91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Calibri</vt:lpstr>
      <vt:lpstr>Calibri Light</vt:lpstr>
      <vt:lpstr>Consolas</vt:lpstr>
      <vt:lpstr>Arial</vt:lpstr>
      <vt:lpstr>Office Theme</vt:lpstr>
      <vt:lpstr>Why 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49</cp:revision>
  <dcterms:created xsi:type="dcterms:W3CDTF">2015-09-16T23:33:48Z</dcterms:created>
  <dcterms:modified xsi:type="dcterms:W3CDTF">2015-09-17T14:23:49Z</dcterms:modified>
</cp:coreProperties>
</file>