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FBB2-B4F3-40DC-8ECB-0EA85592E02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78B70-FC12-4321-919D-FA3C905B5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7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5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5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3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2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9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4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7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7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8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4F38E3-7A72-4653-8188-EA2DEAF1D31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541AA-91F5-44D4-968F-3CDB26CA6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.imgur.com/a/35tTy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mgur.com/a/35tT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mfcb2010@gmail.com" TargetMode="External"/><Relationship Id="rId2" Type="http://schemas.openxmlformats.org/officeDocument/2006/relationships/hyperlink" Target="mailto:ms18118@iisermohali.ac.i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chhibbersmriti@gmail.com" TargetMode="External"/><Relationship Id="rId4" Type="http://schemas.openxmlformats.org/officeDocument/2006/relationships/hyperlink" Target="mailto:pravitahallu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stipends.com/" TargetMode="External"/><Relationship Id="rId2" Type="http://schemas.openxmlformats.org/officeDocument/2006/relationships/hyperlink" Target="https://en.wikipedia.org/wiki/Red_states_and_blue_stat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radcafe.com/" TargetMode="External"/><Relationship Id="rId2" Type="http://schemas.openxmlformats.org/officeDocument/2006/relationships/hyperlink" Target="https://en.wikipedia.org/wiki/List_of_research_universities_in_the_United_State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UhYToXOPZkZ3CM469ru3Uwk4584CmzZyAVVwQJJcyc/edit#gid=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1B60-8CA3-D3B5-AF8D-7065920E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3369"/>
            <a:ext cx="6815669" cy="1703296"/>
          </a:xfrm>
        </p:spPr>
        <p:txBody>
          <a:bodyPr/>
          <a:lstStyle/>
          <a:p>
            <a:r>
              <a:rPr lang="en-IN" sz="4400" dirty="0"/>
              <a:t>A Roadmap for PhD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5F6-2C28-849D-15CE-26D0CB4B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03297"/>
          </a:xfrm>
        </p:spPr>
        <p:txBody>
          <a:bodyPr>
            <a:normAutofit/>
          </a:bodyPr>
          <a:lstStyle/>
          <a:p>
            <a:r>
              <a:rPr lang="en-IN" sz="1800" dirty="0"/>
              <a:t>Aalhad</a:t>
            </a:r>
          </a:p>
          <a:p>
            <a:r>
              <a:rPr lang="en-IN" sz="1800" dirty="0" err="1"/>
              <a:t>Amlan</a:t>
            </a:r>
            <a:endParaRPr lang="en-IN" sz="1800" dirty="0"/>
          </a:p>
          <a:p>
            <a:r>
              <a:rPr lang="en-IN" sz="1800" dirty="0" err="1"/>
              <a:t>Pravita</a:t>
            </a:r>
            <a:endParaRPr lang="en-IN" sz="1800" dirty="0"/>
          </a:p>
          <a:p>
            <a:r>
              <a:rPr lang="en-IN" sz="1800" dirty="0"/>
              <a:t>Smriti</a:t>
            </a:r>
          </a:p>
        </p:txBody>
      </p:sp>
    </p:spTree>
    <p:extLst>
      <p:ext uri="{BB962C8B-B14F-4D97-AF65-F5344CB8AC3E}">
        <p14:creationId xmlns:p14="http://schemas.microsoft.com/office/powerpoint/2010/main" val="186371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4A83-EFE6-9654-6C68-96BF347C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DA9F1-B733-517F-48EB-7CF16F459EB7}"/>
              </a:ext>
            </a:extLst>
          </p:cNvPr>
          <p:cNvSpPr txBox="1"/>
          <p:nvPr/>
        </p:nvSpPr>
        <p:spPr>
          <a:xfrm>
            <a:off x="6172256" y="3301504"/>
            <a:ext cx="398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Needs to be above ¾ (7.5/10)</a:t>
            </a:r>
          </a:p>
          <a:p>
            <a:endParaRPr lang="en-IN" dirty="0"/>
          </a:p>
          <a:p>
            <a:r>
              <a:rPr lang="en-IN" b="0" i="0" u="sng" dirty="0">
                <a:effectLst/>
                <a:latin typeface="gg sans"/>
                <a:hlinkClick r:id="rId2" tooltip="https://m.imgur.com/a/35tTy"/>
              </a:rPr>
              <a:t>https://m.imgur.com/a/35tTy</a:t>
            </a:r>
            <a:endParaRPr lang="en-IN" dirty="0"/>
          </a:p>
        </p:txBody>
      </p:sp>
      <p:pic>
        <p:nvPicPr>
          <p:cNvPr id="1026" name="Picture 2" descr="Physics-PhD">
            <a:extLst>
              <a:ext uri="{FF2B5EF4-FFF2-40B4-BE49-F238E27FC236}">
                <a16:creationId xmlns:a16="http://schemas.microsoft.com/office/drawing/2014/main" id="{3312C4DC-5F06-2F3E-20A3-B276CD5F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06" y="2700867"/>
            <a:ext cx="6351492" cy="317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EDCC0-65C3-2D5F-1D8F-4250237240D1}"/>
              </a:ext>
            </a:extLst>
          </p:cNvPr>
          <p:cNvSpPr txBox="1"/>
          <p:nvPr/>
        </p:nvSpPr>
        <p:spPr>
          <a:xfrm>
            <a:off x="1295403" y="2701339"/>
            <a:ext cx="3249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Needs to be ¾ or 7.5/10</a:t>
            </a:r>
          </a:p>
          <a:p>
            <a:r>
              <a:rPr lang="en-IN" dirty="0"/>
              <a:t>Major CPI can also play a role</a:t>
            </a:r>
          </a:p>
          <a:p>
            <a:r>
              <a:rPr lang="en-IN" dirty="0"/>
              <a:t>Very top places do want high CPI</a:t>
            </a:r>
          </a:p>
          <a:p>
            <a:endParaRPr lang="en-IN" dirty="0"/>
          </a:p>
          <a:p>
            <a:r>
              <a:rPr lang="en-IN" dirty="0">
                <a:hlinkClick r:id="rId4"/>
              </a:rPr>
              <a:t>https://imgur.com/a/35tTy</a:t>
            </a:r>
            <a:endParaRPr lang="en-IN" dirty="0"/>
          </a:p>
          <a:p>
            <a:endParaRPr lang="en-IN" dirty="0"/>
          </a:p>
          <a:p>
            <a:r>
              <a:rPr lang="en-IN" dirty="0"/>
              <a:t>CPI has a logarithmic payoff</a:t>
            </a:r>
          </a:p>
        </p:txBody>
      </p:sp>
    </p:spTree>
    <p:extLst>
      <p:ext uri="{BB962C8B-B14F-4D97-AF65-F5344CB8AC3E}">
        <p14:creationId xmlns:p14="http://schemas.microsoft.com/office/powerpoint/2010/main" val="1819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FB59-0CEE-94C6-ED75-616B6B3D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C1B03-6024-B809-EF94-D464CE15C1A0}"/>
              </a:ext>
            </a:extLst>
          </p:cNvPr>
          <p:cNvSpPr txBox="1"/>
          <p:nvPr/>
        </p:nvSpPr>
        <p:spPr>
          <a:xfrm>
            <a:off x="1295402" y="3012141"/>
            <a:ext cx="963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TOEFL: Mandatory</a:t>
            </a:r>
          </a:p>
          <a:p>
            <a:endParaRPr lang="en-IN" dirty="0"/>
          </a:p>
          <a:p>
            <a:r>
              <a:rPr lang="en-IN" dirty="0"/>
              <a:t>GRE: Don’t give</a:t>
            </a:r>
          </a:p>
          <a:p>
            <a:endParaRPr lang="en-IN" dirty="0"/>
          </a:p>
          <a:p>
            <a:r>
              <a:rPr lang="en-IN" dirty="0"/>
              <a:t>Subject GRE:</a:t>
            </a:r>
          </a:p>
          <a:p>
            <a:r>
              <a:rPr lang="en-IN" dirty="0"/>
              <a:t>Mostly don’t give it</a:t>
            </a:r>
          </a:p>
          <a:p>
            <a:r>
              <a:rPr lang="en-IN" dirty="0"/>
              <a:t>Give it if it helps your CPI</a:t>
            </a:r>
          </a:p>
          <a:p>
            <a:r>
              <a:rPr lang="en-IN" dirty="0"/>
              <a:t>Give it if you’re going for pure theory</a:t>
            </a:r>
          </a:p>
        </p:txBody>
      </p:sp>
    </p:spTree>
    <p:extLst>
      <p:ext uri="{BB962C8B-B14F-4D97-AF65-F5344CB8AC3E}">
        <p14:creationId xmlns:p14="http://schemas.microsoft.com/office/powerpoint/2010/main" val="127964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8FCA-FE74-C038-9CBA-9788A8BD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15DE3-76AE-78AE-6D9F-3693BEEFEC1D}"/>
              </a:ext>
            </a:extLst>
          </p:cNvPr>
          <p:cNvSpPr txBox="1"/>
          <p:nvPr/>
        </p:nvSpPr>
        <p:spPr>
          <a:xfrm>
            <a:off x="1295402" y="2554941"/>
            <a:ext cx="960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important!</a:t>
            </a:r>
          </a:p>
          <a:p>
            <a:endParaRPr lang="en-IN" dirty="0"/>
          </a:p>
          <a:p>
            <a:r>
              <a:rPr lang="en-IN" dirty="0"/>
              <a:t>Most places need 3 </a:t>
            </a:r>
            <a:r>
              <a:rPr lang="en-IN" dirty="0" err="1"/>
              <a:t>LoRs</a:t>
            </a:r>
            <a:endParaRPr lang="en-IN" dirty="0"/>
          </a:p>
          <a:p>
            <a:r>
              <a:rPr lang="en-IN" dirty="0"/>
              <a:t>1 should be masters thesis guide</a:t>
            </a:r>
          </a:p>
          <a:p>
            <a:r>
              <a:rPr lang="en-IN" dirty="0"/>
              <a:t>Can be helpful to have someone from IISER (who you’ve taken courses with)</a:t>
            </a:r>
          </a:p>
          <a:p>
            <a:r>
              <a:rPr lang="en-IN" dirty="0"/>
              <a:t>Can be a postdoc</a:t>
            </a:r>
          </a:p>
          <a:p>
            <a:endParaRPr lang="en-IN" dirty="0"/>
          </a:p>
          <a:p>
            <a:r>
              <a:rPr lang="en-IN" dirty="0"/>
              <a:t>Help them help you</a:t>
            </a:r>
          </a:p>
          <a:p>
            <a:r>
              <a:rPr lang="en-IN" dirty="0"/>
              <a:t>Ask them to tailor the </a:t>
            </a:r>
            <a:r>
              <a:rPr lang="en-IN" dirty="0" err="1"/>
              <a:t>LoR</a:t>
            </a:r>
            <a:endParaRPr lang="en-IN" dirty="0"/>
          </a:p>
          <a:p>
            <a:r>
              <a:rPr lang="en-IN" dirty="0"/>
              <a:t>Give them time</a:t>
            </a:r>
          </a:p>
          <a:p>
            <a:endParaRPr lang="en-IN" dirty="0"/>
          </a:p>
          <a:p>
            <a:r>
              <a:rPr lang="en-IN" dirty="0"/>
              <a:t>Strong </a:t>
            </a:r>
            <a:r>
              <a:rPr lang="en-IN" dirty="0" err="1"/>
              <a:t>LoR</a:t>
            </a:r>
            <a:r>
              <a:rPr lang="en-IN" dirty="0"/>
              <a:t> from ok person &gt;&gt; generic </a:t>
            </a:r>
            <a:r>
              <a:rPr lang="en-IN" dirty="0" err="1"/>
              <a:t>LoR</a:t>
            </a:r>
            <a:r>
              <a:rPr lang="en-IN" dirty="0"/>
              <a:t> from big person</a:t>
            </a:r>
          </a:p>
        </p:txBody>
      </p:sp>
    </p:spTree>
    <p:extLst>
      <p:ext uri="{BB962C8B-B14F-4D97-AF65-F5344CB8AC3E}">
        <p14:creationId xmlns:p14="http://schemas.microsoft.com/office/powerpoint/2010/main" val="9078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27F8-2369-B662-54D5-68C5039D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SoP</a:t>
            </a:r>
            <a:r>
              <a:rPr lang="en-IN" dirty="0"/>
              <a:t> – what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8D1E2-17B1-DCD8-1253-EE017AE6BD4B}"/>
              </a:ext>
            </a:extLst>
          </p:cNvPr>
          <p:cNvSpPr txBox="1"/>
          <p:nvPr/>
        </p:nvSpPr>
        <p:spPr>
          <a:xfrm>
            <a:off x="1295402" y="2644588"/>
            <a:ext cx="960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Personal </a:t>
            </a:r>
            <a:r>
              <a:rPr lang="en-IN" dirty="0" err="1"/>
              <a:t>SoP</a:t>
            </a:r>
            <a:endParaRPr lang="en-IN" dirty="0"/>
          </a:p>
          <a:p>
            <a:r>
              <a:rPr lang="en-IN" dirty="0"/>
              <a:t>Use “I”</a:t>
            </a:r>
          </a:p>
          <a:p>
            <a:r>
              <a:rPr lang="en-IN" dirty="0"/>
              <a:t>Use positive language</a:t>
            </a:r>
          </a:p>
          <a:p>
            <a:r>
              <a:rPr lang="en-IN" dirty="0"/>
              <a:t>Talk about the school</a:t>
            </a:r>
          </a:p>
          <a:p>
            <a:r>
              <a:rPr lang="en-IN" dirty="0"/>
              <a:t>Follow their directions and prompts</a:t>
            </a:r>
          </a:p>
          <a:p>
            <a:r>
              <a:rPr lang="en-IN" dirty="0"/>
              <a:t>Be direct and exact</a:t>
            </a:r>
          </a:p>
          <a:p>
            <a:r>
              <a:rPr lang="en-IN" dirty="0"/>
              <a:t>For research work, give them the main results</a:t>
            </a:r>
          </a:p>
          <a:p>
            <a:r>
              <a:rPr lang="en-IN" dirty="0"/>
              <a:t>Talk about skills and techniques</a:t>
            </a:r>
          </a:p>
          <a:p>
            <a:r>
              <a:rPr lang="en-IN" dirty="0"/>
              <a:t>Show, not tell</a:t>
            </a:r>
          </a:p>
          <a:p>
            <a:r>
              <a:rPr lang="en-IN" dirty="0"/>
              <a:t>Be specific about why you are interested in a PI</a:t>
            </a:r>
          </a:p>
          <a:p>
            <a:r>
              <a:rPr lang="en-IN" dirty="0"/>
              <a:t>Future goals</a:t>
            </a:r>
          </a:p>
          <a:p>
            <a:r>
              <a:rPr lang="en-IN" dirty="0"/>
              <a:t>Proofreading!</a:t>
            </a:r>
          </a:p>
        </p:txBody>
      </p:sp>
    </p:spTree>
    <p:extLst>
      <p:ext uri="{BB962C8B-B14F-4D97-AF65-F5344CB8AC3E}">
        <p14:creationId xmlns:p14="http://schemas.microsoft.com/office/powerpoint/2010/main" val="187953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090-CCAE-DE54-030C-0F61B0EF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SoP</a:t>
            </a:r>
            <a:r>
              <a:rPr lang="en-IN" dirty="0"/>
              <a:t> – what not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9F2A6-C785-7E85-5CD5-8B6EA2511544}"/>
              </a:ext>
            </a:extLst>
          </p:cNvPr>
          <p:cNvSpPr txBox="1"/>
          <p:nvPr/>
        </p:nvSpPr>
        <p:spPr>
          <a:xfrm>
            <a:off x="1295402" y="2736547"/>
            <a:ext cx="9601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Don’t make grammar mistakes</a:t>
            </a:r>
          </a:p>
          <a:p>
            <a:r>
              <a:rPr lang="en-IN" dirty="0"/>
              <a:t>Don’t include false statements</a:t>
            </a:r>
          </a:p>
          <a:p>
            <a:r>
              <a:rPr lang="en-IN" dirty="0"/>
              <a:t>Don’t start last minute</a:t>
            </a:r>
          </a:p>
          <a:p>
            <a:r>
              <a:rPr lang="en-IN" dirty="0"/>
              <a:t>NO CHILDHOOD STORIES</a:t>
            </a:r>
          </a:p>
          <a:p>
            <a:r>
              <a:rPr lang="en-IN" dirty="0"/>
              <a:t>Avoid overly flowery or complex language</a:t>
            </a:r>
          </a:p>
          <a:p>
            <a:r>
              <a:rPr lang="en-IN" dirty="0"/>
              <a:t>Don’t explain their research to them</a:t>
            </a:r>
          </a:p>
          <a:p>
            <a:r>
              <a:rPr lang="en-IN" dirty="0"/>
              <a:t>Don’t exceed the word limit</a:t>
            </a:r>
          </a:p>
          <a:p>
            <a:r>
              <a:rPr lang="en-IN" dirty="0"/>
              <a:t>No jokes</a:t>
            </a:r>
          </a:p>
          <a:p>
            <a:r>
              <a:rPr lang="en-IN" dirty="0"/>
              <a:t>Don’t blame others</a:t>
            </a:r>
          </a:p>
          <a:p>
            <a:r>
              <a:rPr lang="en-IN" dirty="0"/>
              <a:t>Don’t try to gain sympathy</a:t>
            </a:r>
          </a:p>
          <a:p>
            <a:r>
              <a:rPr lang="en-IN" dirty="0"/>
              <a:t>Don’t mention coming back to India</a:t>
            </a:r>
          </a:p>
        </p:txBody>
      </p:sp>
    </p:spTree>
    <p:extLst>
      <p:ext uri="{BB962C8B-B14F-4D97-AF65-F5344CB8AC3E}">
        <p14:creationId xmlns:p14="http://schemas.microsoft.com/office/powerpoint/2010/main" val="123703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507-F64F-1424-A356-0F6A2579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EC2AC-6B3B-3448-6652-0FAD577E726A}"/>
              </a:ext>
            </a:extLst>
          </p:cNvPr>
          <p:cNvSpPr txBox="1"/>
          <p:nvPr/>
        </p:nvSpPr>
        <p:spPr>
          <a:xfrm>
            <a:off x="1295402" y="2644589"/>
            <a:ext cx="960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Diversity Statements</a:t>
            </a:r>
          </a:p>
          <a:p>
            <a:r>
              <a:rPr lang="en-IN" dirty="0"/>
              <a:t>Developing country</a:t>
            </a:r>
          </a:p>
          <a:p>
            <a:r>
              <a:rPr lang="en-IN" dirty="0"/>
              <a:t>Gender/Caste/Sexuality etc</a:t>
            </a:r>
          </a:p>
          <a:p>
            <a:r>
              <a:rPr lang="en-IN" dirty="0"/>
              <a:t>Pandemic</a:t>
            </a:r>
          </a:p>
          <a:p>
            <a:r>
              <a:rPr lang="en-IN" dirty="0"/>
              <a:t>Lack of access</a:t>
            </a:r>
          </a:p>
          <a:p>
            <a:r>
              <a:rPr lang="en-IN" dirty="0"/>
              <a:t>Contributions to diversity</a:t>
            </a:r>
          </a:p>
          <a:p>
            <a:endParaRPr lang="en-IN" dirty="0"/>
          </a:p>
          <a:p>
            <a:r>
              <a:rPr lang="en-IN" dirty="0"/>
              <a:t>Personal Statement</a:t>
            </a:r>
          </a:p>
          <a:p>
            <a:r>
              <a:rPr lang="en-IN" dirty="0"/>
              <a:t>Community Service</a:t>
            </a:r>
          </a:p>
          <a:p>
            <a:r>
              <a:rPr lang="en-IN" dirty="0"/>
              <a:t>Leadership</a:t>
            </a:r>
          </a:p>
          <a:p>
            <a:r>
              <a:rPr lang="en-IN" dirty="0"/>
              <a:t>Outreach</a:t>
            </a:r>
          </a:p>
          <a:p>
            <a:r>
              <a:rPr lang="en-IN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8066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5EFB-9D3F-0AD2-B0FB-2139AD4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Cold Emailing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01A1-9744-5CA0-C297-4D505FEA8C27}"/>
              </a:ext>
            </a:extLst>
          </p:cNvPr>
          <p:cNvSpPr txBox="1"/>
          <p:nvPr/>
        </p:nvSpPr>
        <p:spPr>
          <a:xfrm>
            <a:off x="1295401" y="2859741"/>
            <a:ext cx="9601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IT</a:t>
            </a:r>
          </a:p>
          <a:p>
            <a:endParaRPr lang="en-IN" dirty="0"/>
          </a:p>
          <a:p>
            <a:r>
              <a:rPr lang="en-IN" dirty="0"/>
              <a:t>Start with collaborators</a:t>
            </a:r>
          </a:p>
          <a:p>
            <a:r>
              <a:rPr lang="en-IN" dirty="0"/>
              <a:t>Can help applications</a:t>
            </a:r>
          </a:p>
          <a:p>
            <a:r>
              <a:rPr lang="en-IN" dirty="0"/>
              <a:t>Increases confidence</a:t>
            </a:r>
          </a:p>
          <a:p>
            <a:r>
              <a:rPr lang="en-IN" dirty="0"/>
              <a:t>Helps with availability – can help with choosing</a:t>
            </a:r>
          </a:p>
          <a:p>
            <a:r>
              <a:rPr lang="en-IN" dirty="0"/>
              <a:t>You can also email after submitting the application</a:t>
            </a:r>
          </a:p>
          <a:p>
            <a:r>
              <a:rPr lang="en-IN" dirty="0"/>
              <a:t>Figuring out exactly which department to apply to</a:t>
            </a:r>
          </a:p>
          <a:p>
            <a:endParaRPr lang="en-IN" dirty="0"/>
          </a:p>
          <a:p>
            <a:r>
              <a:rPr lang="en-IN" dirty="0"/>
              <a:t>You should email their PhD students</a:t>
            </a:r>
          </a:p>
        </p:txBody>
      </p:sp>
    </p:spTree>
    <p:extLst>
      <p:ext uri="{BB962C8B-B14F-4D97-AF65-F5344CB8AC3E}">
        <p14:creationId xmlns:p14="http://schemas.microsoft.com/office/powerpoint/2010/main" val="57167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B9FE-BDCB-92F7-CF56-D7FD1067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further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C3848-3BC8-134E-20F0-F470B7D0004F}"/>
              </a:ext>
            </a:extLst>
          </p:cNvPr>
          <p:cNvSpPr txBox="1"/>
          <p:nvPr/>
        </p:nvSpPr>
        <p:spPr>
          <a:xfrm>
            <a:off x="1295402" y="2958353"/>
            <a:ext cx="9601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Aalhad</a:t>
            </a:r>
          </a:p>
          <a:p>
            <a:r>
              <a:rPr lang="en-IN" dirty="0"/>
              <a:t>9599809675, </a:t>
            </a:r>
            <a:r>
              <a:rPr lang="en-IN" dirty="0">
                <a:hlinkClick r:id="rId2"/>
              </a:rPr>
              <a:t>ms18118@iisermohali.ac.in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Amlan</a:t>
            </a:r>
            <a:endParaRPr lang="en-IN" dirty="0"/>
          </a:p>
          <a:p>
            <a:r>
              <a:rPr lang="en-IN" dirty="0"/>
              <a:t>8456939278, </a:t>
            </a:r>
            <a:r>
              <a:rPr lang="en-IN" dirty="0">
                <a:hlinkClick r:id="rId3"/>
              </a:rPr>
              <a:t>amfcb2010@gmail.com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Pravita</a:t>
            </a:r>
            <a:endParaRPr lang="en-IN" dirty="0"/>
          </a:p>
          <a:p>
            <a:r>
              <a:rPr lang="en-IN" dirty="0"/>
              <a:t>9172994592, </a:t>
            </a:r>
            <a:r>
              <a:rPr lang="en-IN" dirty="0">
                <a:hlinkClick r:id="rId4"/>
              </a:rPr>
              <a:t>pravitahallur@gmail.com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Smriti</a:t>
            </a:r>
          </a:p>
          <a:p>
            <a:r>
              <a:rPr lang="en-IN" dirty="0"/>
              <a:t>8699170777, </a:t>
            </a:r>
            <a:r>
              <a:rPr lang="en-IN" dirty="0">
                <a:hlinkClick r:id="rId5"/>
              </a:rPr>
              <a:t>chhibbersmriti@gmail.com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4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D99-C937-A813-463A-FE8F2979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Guidelines, not Rules</a:t>
            </a:r>
          </a:p>
        </p:txBody>
      </p:sp>
      <p:pic>
        <p:nvPicPr>
          <p:cNvPr id="2050" name="Picture 2" descr="The Statistics That Kept Countless Allied Fighter Planes In The Sky - World  War Wings">
            <a:extLst>
              <a:ext uri="{FF2B5EF4-FFF2-40B4-BE49-F238E27FC236}">
                <a16:creationId xmlns:a16="http://schemas.microsoft.com/office/drawing/2014/main" id="{3927B8B0-068E-70C9-899C-A7EF77A6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71" y="3012140"/>
            <a:ext cx="4455458" cy="24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9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77BE-E8DD-862C-CBFA-9087FE2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PhD?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6AF65-6375-7DB0-A689-51D6B47DC95A}"/>
              </a:ext>
            </a:extLst>
          </p:cNvPr>
          <p:cNvSpPr txBox="1"/>
          <p:nvPr/>
        </p:nvSpPr>
        <p:spPr>
          <a:xfrm>
            <a:off x="1295403" y="2850776"/>
            <a:ext cx="9601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?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6050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8DDE-3BB1-7A20-9239-0906501A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BA9A8-2D47-5B59-CC34-ACD159B83CE9}"/>
              </a:ext>
            </a:extLst>
          </p:cNvPr>
          <p:cNvSpPr txBox="1"/>
          <p:nvPr/>
        </p:nvSpPr>
        <p:spPr>
          <a:xfrm>
            <a:off x="1295403" y="3048000"/>
            <a:ext cx="9601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Rotations</a:t>
            </a:r>
          </a:p>
          <a:p>
            <a:pPr marL="342900" indent="-342900">
              <a:buAutoNum type="arabicPeriod"/>
            </a:pPr>
            <a:r>
              <a:rPr lang="en-IN" dirty="0"/>
              <a:t>Flexible Research</a:t>
            </a:r>
          </a:p>
          <a:p>
            <a:pPr marL="342900" indent="-342900">
              <a:buAutoNum type="arabicPeriod"/>
            </a:pPr>
            <a:r>
              <a:rPr lang="en-IN" dirty="0"/>
              <a:t>Longer and </a:t>
            </a:r>
            <a:r>
              <a:rPr lang="en-IN" dirty="0" err="1"/>
              <a:t>Rigourous</a:t>
            </a:r>
            <a:r>
              <a:rPr lang="en-IN" dirty="0"/>
              <a:t> PhD</a:t>
            </a:r>
          </a:p>
          <a:p>
            <a:pPr marL="342900" indent="-342900">
              <a:buAutoNum type="arabicPeriod"/>
            </a:pPr>
            <a:r>
              <a:rPr lang="en-IN" dirty="0"/>
              <a:t>Coursework</a:t>
            </a:r>
          </a:p>
          <a:p>
            <a:pPr marL="342900" indent="-342900">
              <a:buAutoNum type="arabicPeriod"/>
            </a:pPr>
            <a:r>
              <a:rPr lang="en-IN" dirty="0"/>
              <a:t>More money on an average</a:t>
            </a:r>
          </a:p>
          <a:p>
            <a:pPr marL="342900" indent="-342900">
              <a:buAutoNum type="arabicPeriod"/>
            </a:pPr>
            <a:r>
              <a:rPr lang="en-IN" dirty="0"/>
              <a:t>Networking</a:t>
            </a:r>
          </a:p>
          <a:p>
            <a:pPr marL="342900" indent="-342900">
              <a:buAutoNum type="arabicPeriod"/>
            </a:pPr>
            <a:r>
              <a:rPr lang="en-IN" dirty="0"/>
              <a:t>Easy to travel to other countries</a:t>
            </a:r>
          </a:p>
          <a:p>
            <a:pPr marL="342900" indent="-342900">
              <a:buAutoNum type="arabicPeriod"/>
            </a:pPr>
            <a:r>
              <a:rPr lang="en-IN" dirty="0"/>
              <a:t>Student Discounts</a:t>
            </a:r>
          </a:p>
        </p:txBody>
      </p:sp>
    </p:spTree>
    <p:extLst>
      <p:ext uri="{BB962C8B-B14F-4D97-AF65-F5344CB8AC3E}">
        <p14:creationId xmlns:p14="http://schemas.microsoft.com/office/powerpoint/2010/main" val="379001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7A0D-5C7E-275A-B646-5A0286AF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not USA?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3F518-463E-6D1C-62D5-B9F84BB98F91}"/>
              </a:ext>
            </a:extLst>
          </p:cNvPr>
          <p:cNvSpPr txBox="1"/>
          <p:nvPr/>
        </p:nvSpPr>
        <p:spPr>
          <a:xfrm>
            <a:off x="1295402" y="2736547"/>
            <a:ext cx="9601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Guns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Healthcare is costly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Public Transport outside of certain major cities and university towns is bad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Flights are expensive + time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You are not an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Visas are more painful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More expensive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More competitive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Very location specific</a:t>
            </a:r>
          </a:p>
          <a:p>
            <a:r>
              <a:rPr lang="en-IN" dirty="0">
                <a:hlinkClick r:id="rId2"/>
              </a:rPr>
              <a:t>https://en.wikipedia.org/wiki/Red_states_and_blue_states</a:t>
            </a:r>
            <a:endParaRPr lang="en-IN" dirty="0"/>
          </a:p>
          <a:p>
            <a:r>
              <a:rPr lang="en-IN" dirty="0">
                <a:hlinkClick r:id="rId3"/>
              </a:rPr>
              <a:t>https://www.phdstipends.com/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1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EF0-62A9-5C0B-94C1-A98A855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pick schools?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BEE3E-C287-C2E6-5850-5BB5D766C009}"/>
              </a:ext>
            </a:extLst>
          </p:cNvPr>
          <p:cNvSpPr txBox="1"/>
          <p:nvPr/>
        </p:nvSpPr>
        <p:spPr>
          <a:xfrm>
            <a:off x="1295402" y="2653553"/>
            <a:ext cx="480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be safe, apply ~10-15 places*:</a:t>
            </a:r>
          </a:p>
          <a:p>
            <a:r>
              <a:rPr lang="en-IN" dirty="0">
                <a:hlinkClick r:id="rId2"/>
              </a:rPr>
              <a:t>https://en.wikipedia.org/wiki/List_of_research_universities_in_the_United_States</a:t>
            </a:r>
            <a:endParaRPr lang="en-IN" dirty="0"/>
          </a:p>
          <a:p>
            <a:r>
              <a:rPr lang="en-IN" dirty="0"/>
              <a:t>Use tier lists: Safeties, Competitive, Reach</a:t>
            </a:r>
          </a:p>
          <a:p>
            <a:r>
              <a:rPr lang="en-IN" b="1" dirty="0"/>
              <a:t>Good Fit</a:t>
            </a:r>
          </a:p>
          <a:p>
            <a:r>
              <a:rPr lang="en-IN" b="1" dirty="0"/>
              <a:t>Do not apply to only top 10 places</a:t>
            </a:r>
          </a:p>
          <a:p>
            <a:r>
              <a:rPr lang="en-IN" b="1" dirty="0"/>
              <a:t>At least 2 POIs</a:t>
            </a:r>
          </a:p>
          <a:p>
            <a:r>
              <a:rPr lang="en-IN" dirty="0"/>
              <a:t>Ask your PI and recommenders</a:t>
            </a:r>
          </a:p>
          <a:p>
            <a:r>
              <a:rPr lang="en-IN" dirty="0"/>
              <a:t>Go through conference listings</a:t>
            </a:r>
          </a:p>
          <a:p>
            <a:r>
              <a:rPr lang="en-IN" dirty="0"/>
              <a:t>*if you can afford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9F9B-E6F5-D217-BBB4-4EE265C9A0BE}"/>
              </a:ext>
            </a:extLst>
          </p:cNvPr>
          <p:cNvSpPr txBox="1"/>
          <p:nvPr/>
        </p:nvSpPr>
        <p:spPr>
          <a:xfrm>
            <a:off x="6096000" y="2653553"/>
            <a:ext cx="4800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open houses (APS Biophysics Virtual Open House)</a:t>
            </a:r>
          </a:p>
          <a:p>
            <a:r>
              <a:rPr lang="en-IN" dirty="0">
                <a:hlinkClick r:id="rId3"/>
              </a:rPr>
              <a:t>https://www.thegradcafe.com/</a:t>
            </a:r>
            <a:endParaRPr lang="en-IN" dirty="0"/>
          </a:p>
          <a:p>
            <a:r>
              <a:rPr lang="en-IN" dirty="0"/>
              <a:t>r/</a:t>
            </a:r>
            <a:r>
              <a:rPr lang="en-IN" dirty="0" err="1"/>
              <a:t>gradadmissions</a:t>
            </a:r>
            <a:endParaRPr lang="en-IN" dirty="0"/>
          </a:p>
          <a:p>
            <a:r>
              <a:rPr lang="en-IN" dirty="0"/>
              <a:t>Where will you be living?</a:t>
            </a:r>
          </a:p>
          <a:p>
            <a:r>
              <a:rPr lang="en-IN" dirty="0"/>
              <a:t>Check for grants</a:t>
            </a:r>
          </a:p>
          <a:p>
            <a:r>
              <a:rPr lang="en-IN" dirty="0"/>
              <a:t>Websites (AAS job register)</a:t>
            </a:r>
          </a:p>
          <a:p>
            <a:r>
              <a:rPr lang="en-IN" dirty="0"/>
              <a:t>Minimum guaranteed funding</a:t>
            </a:r>
          </a:p>
        </p:txBody>
      </p:sp>
    </p:spTree>
    <p:extLst>
      <p:ext uri="{BB962C8B-B14F-4D97-AF65-F5344CB8AC3E}">
        <p14:creationId xmlns:p14="http://schemas.microsoft.com/office/powerpoint/2010/main" val="132863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3C8-F3A2-29EA-C738-D1CA3EF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you afford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1C7EF-9D82-0E24-B453-22A6F4D4ED98}"/>
              </a:ext>
            </a:extLst>
          </p:cNvPr>
          <p:cNvSpPr txBox="1"/>
          <p:nvPr/>
        </p:nvSpPr>
        <p:spPr>
          <a:xfrm>
            <a:off x="1295403" y="2823882"/>
            <a:ext cx="9601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~$80 per place (can be waived)</a:t>
            </a:r>
          </a:p>
          <a:p>
            <a:r>
              <a:rPr lang="en-IN" dirty="0"/>
              <a:t>TOEFL $195 + $20</a:t>
            </a:r>
          </a:p>
          <a:p>
            <a:r>
              <a:rPr lang="en-IN" dirty="0"/>
              <a:t>GRE ($228 + $30) + Subject GRE ($150 + $30)</a:t>
            </a:r>
          </a:p>
          <a:p>
            <a:r>
              <a:rPr lang="en-IN" dirty="0"/>
              <a:t>See if you need to give it</a:t>
            </a:r>
          </a:p>
          <a:p>
            <a:r>
              <a:rPr lang="en-IN" b="0" i="0" dirty="0">
                <a:effectLst/>
                <a:hlinkClick r:id="rId2" tooltip="https://docs.google.com/spreadsheets/d/19UhYToXOPZkZ3CM469ru3Uwk4584CmzZyAVVwQJJcyc/edit#gid=0"/>
              </a:rPr>
              <a:t>https://docs.google.com/spreadsheets/d/19UhYToXOPZkZ3CM469ru3Uwk4584CmzZyAVVwQJJcyc/edit#gid=0</a:t>
            </a:r>
            <a:endParaRPr lang="en-IN" b="0" i="0" dirty="0">
              <a:effectLst/>
            </a:endParaRPr>
          </a:p>
          <a:p>
            <a:r>
              <a:rPr lang="en-IN" dirty="0"/>
              <a:t>Make full use of IISER codes</a:t>
            </a:r>
          </a:p>
          <a:p>
            <a:r>
              <a:rPr lang="en-IN" dirty="0"/>
              <a:t>Ask if they really need it</a:t>
            </a:r>
          </a:p>
          <a:p>
            <a:r>
              <a:rPr lang="en-IN" dirty="0"/>
              <a:t>Score reviews ($100+)</a:t>
            </a:r>
          </a:p>
          <a:p>
            <a:r>
              <a:rPr lang="en-IN" dirty="0"/>
              <a:t>Mostly optional</a:t>
            </a:r>
          </a:p>
        </p:txBody>
      </p:sp>
    </p:spTree>
    <p:extLst>
      <p:ext uri="{BB962C8B-B14F-4D97-AF65-F5344CB8AC3E}">
        <p14:creationId xmlns:p14="http://schemas.microsoft.com/office/powerpoint/2010/main" val="4674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A290-AD4C-C41F-4A30-B50465F4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E7F79-4C8C-AE95-6BDE-CF8FAA52E26E}"/>
              </a:ext>
            </a:extLst>
          </p:cNvPr>
          <p:cNvSpPr txBox="1"/>
          <p:nvPr/>
        </p:nvSpPr>
        <p:spPr>
          <a:xfrm>
            <a:off x="1295402" y="2958353"/>
            <a:ext cx="9601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CV</a:t>
            </a:r>
          </a:p>
          <a:p>
            <a:pPr marL="342900" indent="-342900">
              <a:buAutoNum type="arabicPeriod"/>
            </a:pPr>
            <a:r>
              <a:rPr lang="en-IN" dirty="0"/>
              <a:t>CPI</a:t>
            </a:r>
          </a:p>
          <a:p>
            <a:pPr marL="342900" indent="-342900">
              <a:buAutoNum type="arabicPeriod"/>
            </a:pPr>
            <a:r>
              <a:rPr lang="en-IN" dirty="0"/>
              <a:t>Test Scores</a:t>
            </a:r>
          </a:p>
          <a:p>
            <a:pPr marL="342900" indent="-342900">
              <a:buAutoNum type="arabicPeriod"/>
            </a:pPr>
            <a:r>
              <a:rPr lang="en-IN" dirty="0" err="1"/>
              <a:t>LoRs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SoP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Other statements</a:t>
            </a:r>
          </a:p>
        </p:txBody>
      </p:sp>
    </p:spTree>
    <p:extLst>
      <p:ext uri="{BB962C8B-B14F-4D97-AF65-F5344CB8AC3E}">
        <p14:creationId xmlns:p14="http://schemas.microsoft.com/office/powerpoint/2010/main" val="40721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A4AB-C503-B88C-330A-D57C8E70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26042-FAEE-8F75-7431-6337A2C510C0}"/>
              </a:ext>
            </a:extLst>
          </p:cNvPr>
          <p:cNvSpPr txBox="1"/>
          <p:nvPr/>
        </p:nvSpPr>
        <p:spPr>
          <a:xfrm>
            <a:off x="1295402" y="2782669"/>
            <a:ext cx="960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Mention it is a CV with your name</a:t>
            </a:r>
          </a:p>
          <a:p>
            <a:r>
              <a:rPr lang="en-IN" dirty="0"/>
              <a:t>Put relevant information</a:t>
            </a:r>
          </a:p>
          <a:p>
            <a:r>
              <a:rPr lang="en-IN" dirty="0"/>
              <a:t>Don’t put irrelevant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943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698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gg sans</vt:lpstr>
      <vt:lpstr>Organic</vt:lpstr>
      <vt:lpstr>A Roadmap for PhD Applications</vt:lpstr>
      <vt:lpstr>Guidelines, not Rules</vt:lpstr>
      <vt:lpstr>Why PhD?</vt:lpstr>
      <vt:lpstr>Why USA?</vt:lpstr>
      <vt:lpstr>Why not USA?</vt:lpstr>
      <vt:lpstr>How to pick schools?</vt:lpstr>
      <vt:lpstr>Can you afford it?</vt:lpstr>
      <vt:lpstr>Your profile</vt:lpstr>
      <vt:lpstr>CV</vt:lpstr>
      <vt:lpstr>CPI</vt:lpstr>
      <vt:lpstr>Test Scores</vt:lpstr>
      <vt:lpstr>LoRs</vt:lpstr>
      <vt:lpstr>SoP – what to do</vt:lpstr>
      <vt:lpstr>SoP – what not to do</vt:lpstr>
      <vt:lpstr>Other statements</vt:lpstr>
      <vt:lpstr>Cold Emailing</vt:lpstr>
      <vt:lpstr>Any further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to phd</dc:title>
  <dc:creator>NITRO</dc:creator>
  <cp:lastModifiedBy>NITRO</cp:lastModifiedBy>
  <cp:revision>3</cp:revision>
  <dcterms:created xsi:type="dcterms:W3CDTF">2023-04-17T05:57:04Z</dcterms:created>
  <dcterms:modified xsi:type="dcterms:W3CDTF">2023-04-17T12:59:50Z</dcterms:modified>
</cp:coreProperties>
</file>