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6004500" cy="36004500"/>
  <p:notesSz cx="6858000" cy="9144000"/>
  <p:defaultTextStyle>
    <a:defPPr>
      <a:defRPr lang="en-US"/>
    </a:defPPr>
    <a:lvl1pPr marL="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574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148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722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296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2870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3444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018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4592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>
          <p15:clr>
            <a:srgbClr val="A4A3A4"/>
          </p15:clr>
        </p15:guide>
        <p15:guide id="2" pos="11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235" y="19"/>
      </p:cViewPr>
      <p:guideLst>
        <p:guide orient="horz" pos="11340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B52A3-9365-4323-9C74-BF984BB66C0C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86C8-C84D-433F-B197-C5F06E149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6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574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148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1722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2296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2870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3444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4018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4592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B86C8-C84D-433F-B197-C5F06E1491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9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11184734"/>
            <a:ext cx="30603825" cy="77176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20402550"/>
            <a:ext cx="2520315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6222-7AC9-4FE4-A11C-B59CF14D0A8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E848-60E8-4A94-927F-78E8AA172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0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6222-7AC9-4FE4-A11C-B59CF14D0A8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E848-60E8-4A94-927F-78E8AA172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8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62" y="1441852"/>
            <a:ext cx="8101013" cy="307205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25" y="1441852"/>
            <a:ext cx="23702963" cy="307205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6222-7AC9-4FE4-A11C-B59CF14D0A8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E848-60E8-4A94-927F-78E8AA172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6222-7AC9-4FE4-A11C-B59CF14D0A8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E848-60E8-4A94-927F-78E8AA172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8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7" y="23136228"/>
            <a:ext cx="30603825" cy="7150894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07" y="15260246"/>
            <a:ext cx="30603825" cy="7875982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4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6222-7AC9-4FE4-A11C-B59CF14D0A8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E848-60E8-4A94-927F-78E8AA172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57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5" y="8401053"/>
            <a:ext cx="15901988" cy="23761306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287" y="8401053"/>
            <a:ext cx="15901988" cy="23761306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6222-7AC9-4FE4-A11C-B59CF14D0A8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E848-60E8-4A94-927F-78E8AA172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1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059343"/>
            <a:ext cx="15908240" cy="335875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11418094"/>
            <a:ext cx="15908240" cy="20744262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88" y="8059343"/>
            <a:ext cx="15914489" cy="335875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88" y="11418094"/>
            <a:ext cx="15914489" cy="20744262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6222-7AC9-4FE4-A11C-B59CF14D0A8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E848-60E8-4A94-927F-78E8AA172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40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6222-7AC9-4FE4-A11C-B59CF14D0A8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E848-60E8-4A94-927F-78E8AA172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7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6222-7AC9-4FE4-A11C-B59CF14D0A8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E848-60E8-4A94-927F-78E8AA172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3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7" y="1433512"/>
            <a:ext cx="11845232" cy="6100763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59" y="1433515"/>
            <a:ext cx="20127516" cy="30728843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7" y="7534278"/>
            <a:ext cx="11845232" cy="24628081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6222-7AC9-4FE4-A11C-B59CF14D0A8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E848-60E8-4A94-927F-78E8AA172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7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4" y="25203150"/>
            <a:ext cx="21602700" cy="2975375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4" y="3217069"/>
            <a:ext cx="21602700" cy="21602700"/>
          </a:xfrm>
        </p:spPr>
        <p:txBody>
          <a:bodyPr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4" y="28178524"/>
            <a:ext cx="21602700" cy="4225526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6222-7AC9-4FE4-A11C-B59CF14D0A8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E848-60E8-4A94-927F-78E8AA172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7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5" y="1441850"/>
            <a:ext cx="32404050" cy="6000750"/>
          </a:xfrm>
          <a:prstGeom prst="rect">
            <a:avLst/>
          </a:prstGeom>
        </p:spPr>
        <p:txBody>
          <a:bodyPr vert="horz" lIns="411480" tIns="205740" rIns="411480" bIns="2057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401053"/>
            <a:ext cx="32404050" cy="23761306"/>
          </a:xfrm>
          <a:prstGeom prst="rect">
            <a:avLst/>
          </a:prstGeom>
        </p:spPr>
        <p:txBody>
          <a:bodyPr vert="horz" lIns="411480" tIns="205740" rIns="411480" bIns="2057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25" y="33370840"/>
            <a:ext cx="8401050" cy="1916906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6222-7AC9-4FE4-A11C-B59CF14D0A8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38" y="33370840"/>
            <a:ext cx="11401425" cy="1916906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25" y="33370840"/>
            <a:ext cx="8401050" cy="1916906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E848-60E8-4A94-927F-78E8AA172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0" rtl="0" eaLnBrk="1" latinLnBrk="0" hangingPunct="1"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0" indent="-1543050" algn="l" defTabSz="4114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75" indent="-1285875" algn="l" defTabSz="4114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latinLnBrk="0" hangingPunct="1">
        <a:spcBef>
          <a:spcPct val="20000"/>
        </a:spcBef>
        <a:buFont typeface="Arial" panose="020B0604020202020204" pitchFamily="34" charset="0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e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e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8652" y="4680460"/>
            <a:ext cx="3200400" cy="609600"/>
          </a:xfrm>
          <a:prstGeom prst="round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2080505" y="33695103"/>
            <a:ext cx="3200400" cy="609600"/>
          </a:xfrm>
          <a:prstGeom prst="round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15033772" y="6678150"/>
            <a:ext cx="5788272" cy="1048917"/>
          </a:xfrm>
          <a:prstGeom prst="round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Optimization Studies</a:t>
            </a:r>
            <a:r>
              <a:rPr lang="en-GB" sz="4000" i="1" baseline="30000" dirty="0">
                <a:latin typeface="Arial" pitchFamily="34" charset="0"/>
                <a:cs typeface="Arial" pitchFamily="34" charset="0"/>
              </a:rPr>
              <a:t>a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77239" y="14285323"/>
            <a:ext cx="5518090" cy="886179"/>
          </a:xfrm>
          <a:prstGeom prst="round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2374956" y="20512268"/>
            <a:ext cx="11190294" cy="1401753"/>
          </a:xfrm>
          <a:prstGeom prst="round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Substrate Scope with Para-Quinone Methides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08806" y="6625770"/>
            <a:ext cx="7947647" cy="956439"/>
          </a:xfrm>
          <a:prstGeom prst="round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45269" y="245269"/>
            <a:ext cx="35449669" cy="35449669"/>
          </a:xfrm>
          <a:prstGeom prst="rect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4055269" y="509950"/>
            <a:ext cx="3147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>
                <a:solidFill>
                  <a:srgbClr val="8A0000"/>
                </a:solidFill>
                <a:latin typeface="Arial" pitchFamily="34" charset="0"/>
                <a:cs typeface="Arial" pitchFamily="34" charset="0"/>
              </a:rPr>
              <a:t>Cyclopropenium Ion Catalyzed 1,6 Conjugate Addition of Indoles to para-Quinone Methides</a:t>
            </a:r>
            <a:endParaRPr lang="en-GB" sz="5200" b="1" dirty="0">
              <a:solidFill>
                <a:srgbClr val="8A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36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4400" b="1" u="sng" dirty="0">
                <a:solidFill>
                  <a:srgbClr val="30247A"/>
                </a:solidFill>
                <a:latin typeface="Arial" pitchFamily="34" charset="0"/>
                <a:cs typeface="Arial" pitchFamily="34" charset="0"/>
              </a:rPr>
              <a:t>Arkopal </a:t>
            </a:r>
            <a:r>
              <a:rPr lang="en-GB" sz="4400" b="1" u="sng" dirty="0" err="1">
                <a:solidFill>
                  <a:srgbClr val="30247A"/>
                </a:solidFill>
                <a:latin typeface="Arial" pitchFamily="34" charset="0"/>
                <a:cs typeface="Arial" pitchFamily="34" charset="0"/>
              </a:rPr>
              <a:t>Nandy</a:t>
            </a:r>
            <a:r>
              <a:rPr lang="en-GB" sz="4400" b="1" u="sng" dirty="0">
                <a:solidFill>
                  <a:srgbClr val="30247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4400" dirty="0">
                <a:solidFill>
                  <a:srgbClr val="30247A"/>
                </a:solidFill>
                <a:latin typeface="Arial" pitchFamily="34" charset="0"/>
                <a:cs typeface="Arial" pitchFamily="34" charset="0"/>
              </a:rPr>
              <a:t>and Ramasamy Vijaya Anand</a:t>
            </a:r>
            <a:r>
              <a:rPr lang="en-GB" sz="4400" baseline="30000" dirty="0">
                <a:solidFill>
                  <a:srgbClr val="30247A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GB" sz="4400" dirty="0">
              <a:solidFill>
                <a:srgbClr val="30247A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IN" sz="32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Department of Chemical Sciences, Indian Institute of Science Education and Research (IISER) </a:t>
            </a:r>
            <a:r>
              <a:rPr lang="en-IN" sz="32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Mohali</a:t>
            </a:r>
            <a:r>
              <a:rPr lang="en-IN" sz="32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Sector 81, Knowledge City, S. A. S. Nagar, </a:t>
            </a:r>
            <a:r>
              <a:rPr lang="en-IN" sz="3200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Manauli</a:t>
            </a:r>
            <a:r>
              <a:rPr lang="en-IN" sz="32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(PO), Punjab –140306. India.</a:t>
            </a:r>
          </a:p>
        </p:txBody>
      </p:sp>
      <p:pic>
        <p:nvPicPr>
          <p:cNvPr id="20" name="Picture 4" descr="C:\Users\Dilip Kumar\Desktop\IISER_Mohali_Logo_201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869" y="411317"/>
            <a:ext cx="3555556" cy="3986667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316176" y="32436137"/>
            <a:ext cx="11802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i="1" baseline="30000" dirty="0">
                <a:latin typeface="Arial" pitchFamily="34" charset="0"/>
                <a:cs typeface="Arial" pitchFamily="34" charset="0"/>
              </a:rPr>
              <a:t> a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Reaction conditions: All reactions were carried out with 0.062 mg of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26b.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Isolated yield. </a:t>
            </a:r>
            <a:r>
              <a:rPr lang="en-GB" sz="2000" i="1" baseline="30000" dirty="0">
                <a:latin typeface="Arial" pitchFamily="34" charset="0"/>
                <a:cs typeface="Arial" pitchFamily="34" charset="0"/>
              </a:rPr>
              <a:t> 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Reaction done at room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temperarture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1.2 Equivalents of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27a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with respect to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26b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was found to be optimal.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18216" y="31615010"/>
            <a:ext cx="23531787" cy="2062103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We have successfully demonstrated the utility of cyclopropenium ion salt in performing 1,6 conjugate additions of indoles to p-Quinone Methide scaffolds.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reaction is tolerant to a wide range of functional groups on the substrate and allows us to construct the unsymmetrical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diarylindolylmethanes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triarylmethylmethanes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 good to excellent yields.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3869" y="33118611"/>
            <a:ext cx="11443367" cy="2677656"/>
          </a:xfrm>
          <a:prstGeom prst="rect">
            <a:avLst/>
          </a:prstGeom>
          <a:ln w="57150">
            <a:noFill/>
          </a:ln>
        </p:spPr>
        <p:txBody>
          <a:bodyPr wrap="square">
            <a:spAutoFit/>
          </a:bodyPr>
          <a:lstStyle/>
          <a:p>
            <a:pPr marL="63500" indent="-63500" algn="just"/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63500" indent="-63500" algn="just"/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63500" indent="-63500"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Indian Institute of Science Education and Research (IISER) Mohali for research facilities.</a:t>
            </a:r>
          </a:p>
          <a:p>
            <a:pPr marL="63500" indent="-63500" algn="just"/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R. Vijaya Anand for valuable suggestions and guidance.</a:t>
            </a:r>
          </a:p>
          <a:p>
            <a:pPr marL="63500" indent="-63500" algn="just"/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31095" y="33677113"/>
            <a:ext cx="237643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References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1. (a) V. Reddy,; Anand, R. V.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Org. Lett.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2015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3390. (b)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Kumaran.S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Prabhakaran.M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Mariyammal.N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Parthasarathy.K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Org.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Biomol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Chem.,2020, 18, 7837-7841.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Sapkota R.R.;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R.K.;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Aryal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V.;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Niroula.D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Secosky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N.C.;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Dhungana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R.K.;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R.; Org. Lett., 2022, 24, 6213-6218.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(a)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Dempsey.K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Mir.R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Smajlagic.I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Dudding.T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.; Tetrahedron 74, 2018, 3507-3511. (b)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Khalkhali.M.R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.; Wilde. M.M.D.;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Gravel.M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Org.Lett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2021, 23, 1, 155-159 (c 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Ranga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P.K.;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Ahmed.F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Nager.P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Rana.P.S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.; Anand. R.V.; J. Org. Chem.,2021, 86, 4994-5010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68770" y="14302503"/>
            <a:ext cx="2893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Features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9562" y="15223789"/>
            <a:ext cx="11510859" cy="17543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Clr>
                <a:srgbClr val="93B64E"/>
              </a:buClr>
              <a:buFont typeface="Wingdings" pitchFamily="2" charset="2"/>
              <a:buChar char="ü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 Rapid Reaction Times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rgbClr val="93B64E"/>
              </a:buClr>
              <a:buFont typeface="Wingdings" pitchFamily="2" charset="2"/>
              <a:buChar char="ü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 Low Catalyst Loadings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rgbClr val="93B64E"/>
              </a:buClr>
              <a:buFont typeface="Wingdings" pitchFamily="2" charset="2"/>
              <a:buChar char="ü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 Mild Reaction Conditions</a:t>
            </a:r>
            <a:endParaRPr lang="en-IN" sz="3600" dirty="0"/>
          </a:p>
        </p:txBody>
      </p:sp>
      <p:sp>
        <p:nvSpPr>
          <p:cNvPr id="56" name="TextBox 55"/>
          <p:cNvSpPr txBox="1"/>
          <p:nvPr/>
        </p:nvSpPr>
        <p:spPr>
          <a:xfrm>
            <a:off x="518806" y="4659610"/>
            <a:ext cx="3497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 </a:t>
            </a:r>
            <a:r>
              <a:rPr lang="en-US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Cyclopropenium ion salt has been used as a Lewis-Acid Organocatalyst for performing 1,6 Conjugate Addition of Indoles to p-Quinone Methide systems. The reaction progresses efficiently at room temperatures with rapid reaction times thereby, constructing the biologically important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diarylindolylmethanes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in good to excellent yields</a:t>
            </a:r>
            <a:r>
              <a:rPr lang="en-IN" sz="3600" dirty="0">
                <a:latin typeface="Arial" panose="020B0604020202020204" pitchFamily="34" charset="0"/>
                <a:cs typeface="Arial" pitchFamily="34" charset="0"/>
              </a:rPr>
              <a:t>.</a:t>
            </a:r>
            <a:endParaRPr lang="en-IN" sz="1800" baseline="300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6406" y="4662665"/>
            <a:ext cx="35128200" cy="20154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Rectangle 57"/>
          <p:cNvSpPr/>
          <p:nvPr/>
        </p:nvSpPr>
        <p:spPr>
          <a:xfrm>
            <a:off x="2004542" y="6717017"/>
            <a:ext cx="7822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Biologically Active Compounds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A2316A9-FEFC-4053-B21D-1B941CDC1A23}"/>
              </a:ext>
            </a:extLst>
          </p:cNvPr>
          <p:cNvSpPr/>
          <p:nvPr/>
        </p:nvSpPr>
        <p:spPr>
          <a:xfrm>
            <a:off x="26920534" y="20753493"/>
            <a:ext cx="5801399" cy="1064560"/>
          </a:xfrm>
          <a:prstGeom prst="roundRect">
            <a:avLst/>
          </a:prstGeom>
          <a:solidFill>
            <a:srgbClr val="74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Plausible Mechanism</a:t>
            </a:r>
            <a:endParaRPr lang="en-IN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ounded Rectangle 12">
            <a:extLst>
              <a:ext uri="{FF2B5EF4-FFF2-40B4-BE49-F238E27FC236}">
                <a16:creationId xmlns:a16="http://schemas.microsoft.com/office/drawing/2014/main" id="{02350A5B-49C0-40B2-91E8-A5FDD4EB7112}"/>
              </a:ext>
            </a:extLst>
          </p:cNvPr>
          <p:cNvSpPr/>
          <p:nvPr/>
        </p:nvSpPr>
        <p:spPr>
          <a:xfrm>
            <a:off x="1064843" y="24459248"/>
            <a:ext cx="10257567" cy="772895"/>
          </a:xfrm>
          <a:prstGeom prst="round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Substrate Scope with Indoles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BEF345EE-ABA3-4296-AD8F-64C4AEAE0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62816"/>
              </p:ext>
            </p:extLst>
          </p:nvPr>
        </p:nvGraphicFramePr>
        <p:xfrm>
          <a:off x="12080505" y="11903130"/>
          <a:ext cx="11576289" cy="850781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342231">
                  <a:extLst>
                    <a:ext uri="{9D8B030D-6E8A-4147-A177-3AD203B41FA5}">
                      <a16:colId xmlns:a16="http://schemas.microsoft.com/office/drawing/2014/main" val="2213787467"/>
                    </a:ext>
                  </a:extLst>
                </a:gridCol>
                <a:gridCol w="3045152">
                  <a:extLst>
                    <a:ext uri="{9D8B030D-6E8A-4147-A177-3AD203B41FA5}">
                      <a16:colId xmlns:a16="http://schemas.microsoft.com/office/drawing/2014/main" val="2724224148"/>
                    </a:ext>
                  </a:extLst>
                </a:gridCol>
                <a:gridCol w="2486518">
                  <a:extLst>
                    <a:ext uri="{9D8B030D-6E8A-4147-A177-3AD203B41FA5}">
                      <a16:colId xmlns:a16="http://schemas.microsoft.com/office/drawing/2014/main" val="1923909477"/>
                    </a:ext>
                  </a:extLst>
                </a:gridCol>
                <a:gridCol w="2489185">
                  <a:extLst>
                    <a:ext uri="{9D8B030D-6E8A-4147-A177-3AD203B41FA5}">
                      <a16:colId xmlns:a16="http://schemas.microsoft.com/office/drawing/2014/main" val="3919525432"/>
                    </a:ext>
                  </a:extLst>
                </a:gridCol>
                <a:gridCol w="2213203">
                  <a:extLst>
                    <a:ext uri="{9D8B030D-6E8A-4147-A177-3AD203B41FA5}">
                      <a16:colId xmlns:a16="http://schemas.microsoft.com/office/drawing/2014/main" val="1429260998"/>
                    </a:ext>
                  </a:extLst>
                </a:gridCol>
              </a:tblGrid>
              <a:tr h="1441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Entry</a:t>
                      </a:r>
                      <a:endParaRPr lang="en-IN" sz="30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Catalyst (mol%)</a:t>
                      </a:r>
                      <a:endParaRPr lang="en-IN" sz="36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Solvent</a:t>
                      </a:r>
                      <a:endParaRPr lang="en-IN" sz="36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IN" sz="36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Yield (%)</a:t>
                      </a:r>
                      <a:endParaRPr lang="en-IN" sz="36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601624"/>
                  </a:ext>
                </a:extLst>
              </a:tr>
              <a:tr h="720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3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3a(5mol%)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DCE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12h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0273179"/>
                  </a:ext>
                </a:extLst>
              </a:tr>
              <a:tr h="720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3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3b(5 mol%)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DCE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366146"/>
                  </a:ext>
                </a:extLst>
              </a:tr>
              <a:tr h="720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3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3c(5mol%)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DCE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25min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26259"/>
                  </a:ext>
                </a:extLst>
              </a:tr>
              <a:tr h="720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3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3c(5mol%)</a:t>
                      </a:r>
                      <a:endParaRPr lang="en-IN" sz="3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</a:t>
                      </a:r>
                      <a:r>
                        <a:rPr lang="en-US" sz="30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</a:t>
                      </a:r>
                      <a:r>
                        <a:rPr lang="en-US" sz="30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3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10min</a:t>
                      </a:r>
                      <a:endParaRPr lang="en-IN" sz="3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  <a:endParaRPr lang="en-IN" sz="3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45224"/>
                  </a:ext>
                </a:extLst>
              </a:tr>
              <a:tr h="720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3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3c(5mol%)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CHCl</a:t>
                      </a:r>
                      <a:r>
                        <a:rPr lang="en-US" sz="3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30min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639538"/>
                  </a:ext>
                </a:extLst>
              </a:tr>
              <a:tr h="720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3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3c(5mol%)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Benzene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45min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910941"/>
                  </a:ext>
                </a:extLst>
              </a:tr>
              <a:tr h="582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sz="3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3c(5mol%)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Toluene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973217"/>
                  </a:ext>
                </a:extLst>
              </a:tr>
              <a:tr h="720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3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3c(10mol%)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</a:t>
                      </a:r>
                      <a:r>
                        <a:rPr lang="en-US" sz="3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</a:t>
                      </a:r>
                      <a:r>
                        <a:rPr lang="en-US" sz="3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10min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351169"/>
                  </a:ext>
                </a:extLst>
              </a:tr>
              <a:tr h="720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N" sz="3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3c(15mol%)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</a:t>
                      </a:r>
                      <a:r>
                        <a:rPr lang="en-US" sz="3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</a:t>
                      </a:r>
                      <a:r>
                        <a:rPr lang="en-US" sz="3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10min</a:t>
                      </a:r>
                      <a:endParaRPr lang="en-IN" sz="3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123502"/>
                  </a:ext>
                </a:extLst>
              </a:tr>
              <a:tr h="720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sz="3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</a:t>
                      </a:r>
                      <a:r>
                        <a:rPr lang="en-US" sz="3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</a:t>
                      </a:r>
                      <a:r>
                        <a:rPr lang="en-US" sz="3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 h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</a:t>
                      </a:r>
                      <a:endParaRPr lang="en-IN" sz="3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029758"/>
                  </a:ext>
                </a:extLst>
              </a:tr>
            </a:tbl>
          </a:graphicData>
        </a:graphic>
      </p:graphicFrame>
      <p:sp>
        <p:nvSpPr>
          <p:cNvPr id="97" name="Rounded Rectangle 13">
            <a:extLst>
              <a:ext uri="{FF2B5EF4-FFF2-40B4-BE49-F238E27FC236}">
                <a16:creationId xmlns:a16="http://schemas.microsoft.com/office/drawing/2014/main" id="{4213BF6C-DEAC-4212-9B55-E19B943E1D9C}"/>
              </a:ext>
            </a:extLst>
          </p:cNvPr>
          <p:cNvSpPr/>
          <p:nvPr/>
        </p:nvSpPr>
        <p:spPr>
          <a:xfrm>
            <a:off x="27062639" y="6678151"/>
            <a:ext cx="5184577" cy="945874"/>
          </a:xfrm>
          <a:prstGeom prst="round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Literature Reports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816CB07-5976-4EB3-91B5-C2BF86B508CB}"/>
              </a:ext>
            </a:extLst>
          </p:cNvPr>
          <p:cNvSpPr/>
          <p:nvPr/>
        </p:nvSpPr>
        <p:spPr>
          <a:xfrm>
            <a:off x="21206407" y="31633023"/>
            <a:ext cx="5724835" cy="55480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IN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272110F-F6C2-4062-83B4-EDCC39E9C713}"/>
              </a:ext>
            </a:extLst>
          </p:cNvPr>
          <p:cNvSpPr/>
          <p:nvPr/>
        </p:nvSpPr>
        <p:spPr>
          <a:xfrm>
            <a:off x="3193930" y="33196309"/>
            <a:ext cx="5801399" cy="7111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  <a:endParaRPr lang="en-IN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70464" y="7921130"/>
            <a:ext cx="11058105" cy="10644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816885"/>
              </p:ext>
            </p:extLst>
          </p:nvPr>
        </p:nvGraphicFramePr>
        <p:xfrm>
          <a:off x="293264" y="25262610"/>
          <a:ext cx="11835237" cy="7028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CS ChemDraw Drawing" r:id="rId5" imgW="6314038" imgH="3750407" progId="ChemDraw.Document.6.0">
                  <p:embed/>
                </p:oleObj>
              </mc:Choice>
              <mc:Fallback>
                <p:oleObj name="CS ChemDraw Drawing" r:id="rId5" imgW="6314038" imgH="375040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264" y="25262610"/>
                        <a:ext cx="11835237" cy="7028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88439"/>
              </p:ext>
            </p:extLst>
          </p:nvPr>
        </p:nvGraphicFramePr>
        <p:xfrm>
          <a:off x="12340751" y="21923028"/>
          <a:ext cx="11533512" cy="956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CS ChemDraw Drawing" r:id="rId7" imgW="6836735" imgH="5669091" progId="ChemDraw.Document.6.0">
                  <p:embed/>
                </p:oleObj>
              </mc:Choice>
              <mc:Fallback>
                <p:oleObj name="CS ChemDraw Drawing" r:id="rId7" imgW="6836735" imgH="566909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40751" y="21923028"/>
                        <a:ext cx="11533512" cy="956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24334"/>
              </p:ext>
            </p:extLst>
          </p:nvPr>
        </p:nvGraphicFramePr>
        <p:xfrm>
          <a:off x="24238384" y="7642015"/>
          <a:ext cx="14594692" cy="16726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CS ChemDraw Drawing" r:id="rId9" imgW="8562399" imgH="9803031" progId="ChemDraw.Document.6.0">
                  <p:embed/>
                </p:oleObj>
              </mc:Choice>
              <mc:Fallback>
                <p:oleObj name="CS ChemDraw Drawing" r:id="rId9" imgW="8562399" imgH="980303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38384" y="7642015"/>
                        <a:ext cx="14594692" cy="1672653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904845"/>
              </p:ext>
            </p:extLst>
          </p:nvPr>
        </p:nvGraphicFramePr>
        <p:xfrm>
          <a:off x="477467" y="17171887"/>
          <a:ext cx="14803438" cy="901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CS ChemDraw Drawing" r:id="rId11" imgW="7703288" imgH="4687781" progId="ChemDraw.Document.6.0">
                  <p:embed/>
                </p:oleObj>
              </mc:Choice>
              <mc:Fallback>
                <p:oleObj name="CS ChemDraw Drawing" r:id="rId11" imgW="7703288" imgH="468778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7467" y="17171887"/>
                        <a:ext cx="14803438" cy="901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68419"/>
              </p:ext>
            </p:extLst>
          </p:nvPr>
        </p:nvGraphicFramePr>
        <p:xfrm>
          <a:off x="245268" y="7547559"/>
          <a:ext cx="11575155" cy="679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CS ChemDraw Drawing" r:id="rId13" imgW="6180068" imgH="3492914" progId="ChemDraw.Document.6.0">
                  <p:embed/>
                </p:oleObj>
              </mc:Choice>
              <mc:Fallback>
                <p:oleObj name="CS ChemDraw Drawing" r:id="rId13" imgW="6180068" imgH="349291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5268" y="7547559"/>
                        <a:ext cx="11575155" cy="6796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909812"/>
              </p:ext>
            </p:extLst>
          </p:nvPr>
        </p:nvGraphicFramePr>
        <p:xfrm>
          <a:off x="11872040" y="7652579"/>
          <a:ext cx="11946315" cy="4121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CS ChemDraw Drawing" r:id="rId15" imgW="4817399" imgH="1662888" progId="ChemDraw.Document.6.0">
                  <p:embed/>
                </p:oleObj>
              </mc:Choice>
              <mc:Fallback>
                <p:oleObj name="CS ChemDraw Drawing" r:id="rId15" imgW="4817399" imgH="166288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72040" y="7652579"/>
                        <a:ext cx="11946315" cy="4121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262934"/>
              </p:ext>
            </p:extLst>
          </p:nvPr>
        </p:nvGraphicFramePr>
        <p:xfrm>
          <a:off x="24555129" y="21836043"/>
          <a:ext cx="14589125" cy="1271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CS ChemDraw Drawing" r:id="rId17" imgW="7170066" imgH="6725992" progId="ChemDraw.Document.6.0">
                  <p:embed/>
                </p:oleObj>
              </mc:Choice>
              <mc:Fallback>
                <p:oleObj name="CS ChemDraw Drawing" r:id="rId17" imgW="7170066" imgH="672599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555129" y="21836043"/>
                        <a:ext cx="14589125" cy="1271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>
            <a:cxnSpLocks/>
          </p:cNvCxnSpPr>
          <p:nvPr/>
        </p:nvCxnSpPr>
        <p:spPr>
          <a:xfrm>
            <a:off x="24278249" y="13465746"/>
            <a:ext cx="11248490" cy="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458A07-1F16-4055-98F7-BD8D529C156D}"/>
              </a:ext>
            </a:extLst>
          </p:cNvPr>
          <p:cNvCxnSpPr/>
          <p:nvPr/>
        </p:nvCxnSpPr>
        <p:spPr>
          <a:xfrm>
            <a:off x="482418" y="17196906"/>
            <a:ext cx="0" cy="7185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123C46-B9FC-46D4-8BB6-520BCDD3E0A2}"/>
              </a:ext>
            </a:extLst>
          </p:cNvPr>
          <p:cNvCxnSpPr/>
          <p:nvPr/>
        </p:nvCxnSpPr>
        <p:spPr>
          <a:xfrm>
            <a:off x="24246116" y="7652579"/>
            <a:ext cx="11248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29ECD2-5200-4D2A-B698-0F30557195F9}"/>
              </a:ext>
            </a:extLst>
          </p:cNvPr>
          <p:cNvCxnSpPr>
            <a:cxnSpLocks/>
          </p:cNvCxnSpPr>
          <p:nvPr/>
        </p:nvCxnSpPr>
        <p:spPr>
          <a:xfrm>
            <a:off x="24246116" y="21836043"/>
            <a:ext cx="11279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CD2DCD-3925-4BA3-B221-73CFBEFC7E65}"/>
              </a:ext>
            </a:extLst>
          </p:cNvPr>
          <p:cNvCxnSpPr/>
          <p:nvPr/>
        </p:nvCxnSpPr>
        <p:spPr>
          <a:xfrm>
            <a:off x="24246116" y="21836043"/>
            <a:ext cx="0" cy="9649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10EADC-B183-408B-A568-E5E9633791FE}"/>
              </a:ext>
            </a:extLst>
          </p:cNvPr>
          <p:cNvCxnSpPr/>
          <p:nvPr/>
        </p:nvCxnSpPr>
        <p:spPr>
          <a:xfrm>
            <a:off x="24278249" y="7652579"/>
            <a:ext cx="0" cy="1310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137A57-150F-4EAD-94B4-DBE887C87EC5}"/>
              </a:ext>
            </a:extLst>
          </p:cNvPr>
          <p:cNvCxnSpPr/>
          <p:nvPr/>
        </p:nvCxnSpPr>
        <p:spPr>
          <a:xfrm>
            <a:off x="482418" y="24314996"/>
            <a:ext cx="113017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5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5214</TotalTime>
  <Words>551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Office Theme</vt:lpstr>
      <vt:lpstr>CS ChemDraw Drawing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80</cp:revision>
  <dcterms:created xsi:type="dcterms:W3CDTF">2019-03-12T05:48:19Z</dcterms:created>
  <dcterms:modified xsi:type="dcterms:W3CDTF">2023-04-05T04:13:13Z</dcterms:modified>
</cp:coreProperties>
</file>