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99" r:id="rId3"/>
    <p:sldId id="307" r:id="rId4"/>
    <p:sldId id="309" r:id="rId5"/>
    <p:sldId id="310" r:id="rId6"/>
    <p:sldId id="311" r:id="rId7"/>
    <p:sldId id="313" r:id="rId8"/>
    <p:sldId id="308" r:id="rId9"/>
    <p:sldId id="302" r:id="rId10"/>
    <p:sldId id="303" r:id="rId11"/>
    <p:sldId id="304" r:id="rId12"/>
    <p:sldId id="305" r:id="rId13"/>
    <p:sldId id="306" r:id="rId14"/>
    <p:sldId id="312" r:id="rId15"/>
    <p:sldId id="314" r:id="rId16"/>
    <p:sldId id="31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1" autoAdjust="0"/>
    <p:restoredTop sz="89563" autoAdjust="0"/>
  </p:normalViewPr>
  <p:slideViewPr>
    <p:cSldViewPr snapToGrid="0">
      <p:cViewPr varScale="1">
        <p:scale>
          <a:sx n="77" d="100"/>
          <a:sy n="77" d="100"/>
        </p:scale>
        <p:origin x="10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A15D0-0C7F-477F-8E21-433DC682CA0E}" type="datetimeFigureOut">
              <a:rPr lang="de-DE" smtClean="0"/>
              <a:t>13.10.2021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8CE8E-CE8C-4ADF-A1D6-2FBF145918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311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590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After </a:t>
            </a:r>
            <a:r>
              <a:rPr lang="de-DE" dirty="0" err="1"/>
              <a:t>that</a:t>
            </a:r>
            <a:r>
              <a:rPr lang="de-DE" dirty="0"/>
              <a:t> all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tracked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branch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835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After </a:t>
            </a:r>
            <a:r>
              <a:rPr lang="de-DE" dirty="0" err="1"/>
              <a:t>that</a:t>
            </a:r>
            <a:r>
              <a:rPr lang="de-DE" dirty="0"/>
              <a:t> all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tracked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branch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639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After </a:t>
            </a:r>
            <a:r>
              <a:rPr lang="de-DE" dirty="0" err="1"/>
              <a:t>that</a:t>
            </a:r>
            <a:r>
              <a:rPr lang="de-DE" dirty="0"/>
              <a:t> all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tracked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branch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499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After </a:t>
            </a:r>
            <a:r>
              <a:rPr lang="de-DE" dirty="0" err="1"/>
              <a:t>that</a:t>
            </a:r>
            <a:r>
              <a:rPr lang="de-DE" dirty="0"/>
              <a:t> all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tracked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branch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921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After </a:t>
            </a:r>
            <a:r>
              <a:rPr lang="de-DE" dirty="0" err="1"/>
              <a:t>that</a:t>
            </a:r>
            <a:r>
              <a:rPr lang="de-DE" dirty="0"/>
              <a:t> all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tracked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branch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687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After </a:t>
            </a:r>
            <a:r>
              <a:rPr lang="de-DE" dirty="0" err="1"/>
              <a:t>that</a:t>
            </a:r>
            <a:r>
              <a:rPr lang="de-DE" dirty="0"/>
              <a:t> all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tracked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branch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821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159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351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426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474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728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person</a:t>
            </a:r>
            <a:r>
              <a:rPr lang="de-DE" dirty="0"/>
              <a:t>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conflicts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kept</a:t>
            </a:r>
            <a:r>
              <a:rPr lang="de-DE" dirty="0"/>
              <a:t> and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dropped</a:t>
            </a:r>
            <a:endParaRPr lang="de-DE" dirty="0"/>
          </a:p>
          <a:p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chanegs</a:t>
            </a:r>
            <a:r>
              <a:rPr lang="de-DE" dirty="0"/>
              <a:t> and </a:t>
            </a:r>
            <a:r>
              <a:rPr lang="de-DE" dirty="0" err="1"/>
              <a:t>commit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654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stable</a:t>
            </a:r>
            <a:r>
              <a:rPr lang="de-DE" dirty="0"/>
              <a:t>!!!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54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parrallel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repository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98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24985"/>
            <a:ext cx="698259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/>
            </a:lvl1pPr>
          </a:lstStyle>
          <a:p>
            <a:fld id="{AD84C0CD-A3B3-4DF3-B180-AABC7CA0540F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2886" y="6424986"/>
            <a:ext cx="458506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Git - Best Practises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59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B668E156-AE63-4E21-B439-5D4D88423651}" type="datetime1">
              <a:rPr lang="de-DE" smtClean="0"/>
              <a:t>13.10.2021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Git - Best Practises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56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69487284-3F36-4367-B6FA-03AD43EA0D25}" type="datetime1">
              <a:rPr lang="de-DE" smtClean="0"/>
              <a:t>13.10.2021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Git - Best Practises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367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24986"/>
            <a:ext cx="2472271" cy="365125"/>
          </a:xfrm>
          <a:prstGeom prst="rect">
            <a:avLst/>
          </a:prstGeom>
        </p:spPr>
        <p:txBody>
          <a:bodyPr anchor="ctr"/>
          <a:lstStyle>
            <a:lvl1pPr>
              <a:defRPr sz="900"/>
            </a:lvl1pPr>
          </a:lstStyle>
          <a:p>
            <a:fld id="{B7DF7472-9DF3-4CE6-B43C-86A13B2E4FA9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15078" y="6430511"/>
            <a:ext cx="4822804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Moritz Flüchter: Git - Best Practises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640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7D6000F-C9ED-4092-9102-A9C9E6FE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24985"/>
            <a:ext cx="698259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/>
            </a:lvl1pPr>
          </a:lstStyle>
          <a:p>
            <a:fld id="{A87DEC43-0FF5-4E4B-BEB7-BB37EBCCCBA3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55EC340-7663-4CE9-9FCA-119B04CD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2886" y="6424986"/>
            <a:ext cx="458506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Git - Best Practises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932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9838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3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94643" y="373488"/>
            <a:ext cx="9884851" cy="736282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81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313" y="411769"/>
            <a:ext cx="9966960" cy="702300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4ABE0BEE-E7A0-46DA-BDA7-20FD64172A4B}" type="datetime1">
              <a:rPr lang="de-DE" smtClean="0"/>
              <a:t>13.10.2021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Git - Best Practises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64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FE171375-BEBF-43A4-AE92-D9CF29A99593}" type="datetime1">
              <a:rPr lang="de-DE" smtClean="0"/>
              <a:t>13.10.2021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Moritz Flüchter: Git - Best Practises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587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CBBBD50B-23B7-4E1B-B2AA-75BABF407DB3}" type="datetime1">
              <a:rPr lang="de-DE" smtClean="0"/>
              <a:t>13.10.2021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Moritz Flüchter: Git - Best Practises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55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B1F3E5A8-8304-48D9-A487-6ABDD06145F1}" type="datetime1">
              <a:rPr lang="de-DE" smtClean="0"/>
              <a:t>13.10.2021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Git - Best Practises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6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3974" y="363741"/>
            <a:ext cx="9966960" cy="702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097280" y="1066041"/>
            <a:ext cx="99669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43655" y="6424986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489ECDB1-2E24-4918-B7B1-E72EEFEDE6F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id="{C1039E61-DE36-48A8-8B60-EE9F40E48BEC}"/>
              </a:ext>
            </a:extLst>
          </p:cNvPr>
          <p:cNvCxnSpPr>
            <a:cxnSpLocks/>
          </p:cNvCxnSpPr>
          <p:nvPr userDrawn="1"/>
        </p:nvCxnSpPr>
        <p:spPr>
          <a:xfrm>
            <a:off x="1097280" y="6315956"/>
            <a:ext cx="996696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0659231-54D7-41C4-8151-D9F191318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0" y="6424986"/>
            <a:ext cx="2472271" cy="365125"/>
          </a:xfrm>
          <a:prstGeom prst="rect">
            <a:avLst/>
          </a:prstGeom>
        </p:spPr>
        <p:txBody>
          <a:bodyPr anchor="ctr"/>
          <a:lstStyle>
            <a:lvl1pPr>
              <a:defRPr sz="900"/>
            </a:lvl1pPr>
          </a:lstStyle>
          <a:p>
            <a:fld id="{613F62B4-F77C-4CE8-9D58-ABFDF1414DEC}" type="datetime1">
              <a:rPr lang="de-DE" smtClean="0"/>
              <a:t>13.10.2021</a:t>
            </a:fld>
            <a:endParaRPr lang="de-DE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FCFB43E-8920-4CBF-9837-2EDB3332E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69358" y="6424985"/>
            <a:ext cx="4822804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/>
            </a:lvl1pPr>
          </a:lstStyle>
          <a:p>
            <a:r>
              <a:rPr lang="de-DE"/>
              <a:t>Moritz Flüchter: Git - Best Practises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250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90C8E-84C8-4B50-BD01-203350F1B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800" dirty="0" err="1"/>
              <a:t>Git</a:t>
            </a:r>
            <a:r>
              <a:rPr lang="de-DE" sz="4800" dirty="0"/>
              <a:t> – Best </a:t>
            </a:r>
            <a:r>
              <a:rPr lang="de-DE" sz="4800" dirty="0" err="1"/>
              <a:t>Practises</a:t>
            </a:r>
            <a:endParaRPr lang="de-DE" sz="4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F9A45F-1213-45B7-9F20-265092BA27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Moritz Flüchter</a:t>
            </a:r>
          </a:p>
        </p:txBody>
      </p:sp>
    </p:spTree>
    <p:extLst>
      <p:ext uri="{BB962C8B-B14F-4D97-AF65-F5344CB8AC3E}">
        <p14:creationId xmlns:p14="http://schemas.microsoft.com/office/powerpoint/2010/main" val="2151108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groups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Best Practises</a:t>
            </a:r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BBB3040-5284-4B4F-A563-7C876497D4D0}"/>
              </a:ext>
            </a:extLst>
          </p:cNvPr>
          <p:cNvSpPr txBox="1">
            <a:spLocks/>
          </p:cNvSpPr>
          <p:nvPr/>
        </p:nvSpPr>
        <p:spPr>
          <a:xfrm>
            <a:off x="1008638" y="1293840"/>
            <a:ext cx="9847621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900" dirty="0"/>
              <a:t>BRANCHES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5E00082-91C1-407C-B449-2CB39291078B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987365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451BB1D-1281-4FFC-A5DF-89C001400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33" y="2030122"/>
            <a:ext cx="7008534" cy="359115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6C22E4A-F1AF-4B36-902C-DC38DE12DDD7}"/>
              </a:ext>
            </a:extLst>
          </p:cNvPr>
          <p:cNvSpPr txBox="1"/>
          <p:nvPr/>
        </p:nvSpPr>
        <p:spPr>
          <a:xfrm>
            <a:off x="2234276" y="5675583"/>
            <a:ext cx="886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https://www.nobledesktop.com/image/gitresources/git-branches-merge.png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4A1119B2-24B8-4F54-BFB0-5AFC43E54316}"/>
              </a:ext>
            </a:extLst>
          </p:cNvPr>
          <p:cNvSpPr/>
          <p:nvPr/>
        </p:nvSpPr>
        <p:spPr>
          <a:xfrm rot="2365093">
            <a:off x="3965598" y="2082555"/>
            <a:ext cx="801665" cy="35072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59B0B7F-9D59-41C7-AC04-3B042ACD174C}"/>
              </a:ext>
            </a:extLst>
          </p:cNvPr>
          <p:cNvSpPr txBox="1"/>
          <p:nvPr/>
        </p:nvSpPr>
        <p:spPr>
          <a:xfrm>
            <a:off x="3450165" y="1576791"/>
            <a:ext cx="1503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0000"/>
                </a:solidFill>
              </a:rPr>
              <a:t>A </a:t>
            </a:r>
            <a:r>
              <a:rPr lang="de-DE" sz="2000" b="1" dirty="0" err="1">
                <a:solidFill>
                  <a:srgbClr val="FF0000"/>
                </a:solidFill>
              </a:rPr>
              <a:t>commit</a:t>
            </a:r>
            <a:endParaRPr lang="en-GB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088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groups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Best Practises</a:t>
            </a:r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BBB3040-5284-4B4F-A563-7C876497D4D0}"/>
              </a:ext>
            </a:extLst>
          </p:cNvPr>
          <p:cNvSpPr txBox="1">
            <a:spLocks/>
          </p:cNvSpPr>
          <p:nvPr/>
        </p:nvSpPr>
        <p:spPr>
          <a:xfrm>
            <a:off x="1008638" y="1293840"/>
            <a:ext cx="9847621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900" dirty="0"/>
              <a:t>BRANCHES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5E00082-91C1-407C-B449-2CB39291078B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987365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b="1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99C3C305-1082-4728-BBA2-C15652917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79716"/>
            <a:ext cx="10058400" cy="702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Creating</a:t>
            </a:r>
            <a:r>
              <a:rPr lang="de-DE" b="1" dirty="0"/>
              <a:t> a </a:t>
            </a:r>
            <a:r>
              <a:rPr lang="de-DE" b="1" dirty="0" err="1"/>
              <a:t>branch</a:t>
            </a:r>
            <a:r>
              <a:rPr lang="de-DE" b="1" dirty="0"/>
              <a:t> via: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8F74667-B9FF-40FD-B770-A0866CF59BBC}"/>
              </a:ext>
            </a:extLst>
          </p:cNvPr>
          <p:cNvSpPr txBox="1"/>
          <p:nvPr/>
        </p:nvSpPr>
        <p:spPr>
          <a:xfrm>
            <a:off x="3209026" y="2181040"/>
            <a:ext cx="577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$ </a:t>
            </a:r>
            <a:r>
              <a:rPr lang="de-DE" sz="2800" dirty="0" err="1"/>
              <a:t>git</a:t>
            </a:r>
            <a:r>
              <a:rPr lang="de-DE" sz="2800" dirty="0"/>
              <a:t> </a:t>
            </a:r>
            <a:r>
              <a:rPr lang="de-DE" sz="2800" dirty="0" err="1"/>
              <a:t>checkout</a:t>
            </a:r>
            <a:r>
              <a:rPr lang="de-DE" sz="2800" dirty="0"/>
              <a:t> –b [</a:t>
            </a:r>
            <a:r>
              <a:rPr lang="de-DE" sz="2800" dirty="0" err="1"/>
              <a:t>branchname</a:t>
            </a:r>
            <a:r>
              <a:rPr lang="de-DE" sz="2800" dirty="0"/>
              <a:t>]</a:t>
            </a:r>
            <a:endParaRPr lang="en-GB" sz="2800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EC00ED50-FF1C-4A9E-B0AF-48F169901A84}"/>
              </a:ext>
            </a:extLst>
          </p:cNvPr>
          <p:cNvSpPr txBox="1">
            <a:spLocks/>
          </p:cNvSpPr>
          <p:nvPr/>
        </p:nvSpPr>
        <p:spPr>
          <a:xfrm>
            <a:off x="1097279" y="2792331"/>
            <a:ext cx="10058400" cy="702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b="1" dirty="0" err="1"/>
              <a:t>Or</a:t>
            </a:r>
            <a:r>
              <a:rPr lang="de-DE" b="1" dirty="0"/>
              <a:t> via: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66D39D3-9468-4EA1-92AE-85359D59D33F}"/>
              </a:ext>
            </a:extLst>
          </p:cNvPr>
          <p:cNvSpPr txBox="1"/>
          <p:nvPr/>
        </p:nvSpPr>
        <p:spPr>
          <a:xfrm>
            <a:off x="3209026" y="3012448"/>
            <a:ext cx="57739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$ </a:t>
            </a:r>
            <a:r>
              <a:rPr lang="de-DE" sz="2800" dirty="0" err="1"/>
              <a:t>git</a:t>
            </a:r>
            <a:r>
              <a:rPr lang="de-DE" sz="2800" dirty="0"/>
              <a:t> </a:t>
            </a:r>
            <a:r>
              <a:rPr lang="de-DE" sz="2800" dirty="0" err="1"/>
              <a:t>branch</a:t>
            </a:r>
            <a:r>
              <a:rPr lang="de-DE" sz="2800" dirty="0"/>
              <a:t> [</a:t>
            </a:r>
            <a:r>
              <a:rPr lang="de-DE" sz="2800" dirty="0" err="1"/>
              <a:t>branchname</a:t>
            </a:r>
            <a:r>
              <a:rPr lang="de-DE" sz="2800" dirty="0"/>
              <a:t>]</a:t>
            </a:r>
          </a:p>
          <a:p>
            <a:pPr algn="ctr"/>
            <a:r>
              <a:rPr lang="de-DE" sz="2800" dirty="0"/>
              <a:t>$ </a:t>
            </a:r>
            <a:r>
              <a:rPr lang="de-DE" sz="2800" dirty="0" err="1"/>
              <a:t>git</a:t>
            </a:r>
            <a:r>
              <a:rPr lang="de-DE" sz="2800" dirty="0"/>
              <a:t> </a:t>
            </a:r>
            <a:r>
              <a:rPr lang="de-DE" sz="2800" dirty="0" err="1"/>
              <a:t>checkout</a:t>
            </a:r>
            <a:r>
              <a:rPr lang="de-DE" sz="2800" dirty="0"/>
              <a:t> [</a:t>
            </a:r>
            <a:r>
              <a:rPr lang="de-DE" sz="2800" dirty="0" err="1"/>
              <a:t>branchname</a:t>
            </a:r>
            <a:r>
              <a:rPr lang="de-DE" sz="2800" dirty="0"/>
              <a:t>]</a:t>
            </a:r>
          </a:p>
          <a:p>
            <a:pPr algn="ctr"/>
            <a:endParaRPr lang="en-GB" sz="28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457CDEF-2596-49D7-8B6C-7413DA4F4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230" y="4062865"/>
            <a:ext cx="6760447" cy="214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52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groups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Best Practises</a:t>
            </a:r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BBB3040-5284-4B4F-A563-7C876497D4D0}"/>
              </a:ext>
            </a:extLst>
          </p:cNvPr>
          <p:cNvSpPr txBox="1">
            <a:spLocks/>
          </p:cNvSpPr>
          <p:nvPr/>
        </p:nvSpPr>
        <p:spPr>
          <a:xfrm>
            <a:off x="1008638" y="1293840"/>
            <a:ext cx="9847621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900" dirty="0"/>
              <a:t>BRANCHES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5E00082-91C1-407C-B449-2CB39291078B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987365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b="1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99C3C305-1082-4728-BBA2-C15652917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79716"/>
            <a:ext cx="10058400" cy="702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If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branch</a:t>
            </a:r>
            <a:r>
              <a:rPr lang="de-DE" b="1" dirty="0"/>
              <a:t> </a:t>
            </a:r>
            <a:r>
              <a:rPr lang="de-DE" b="1" dirty="0" err="1"/>
              <a:t>has</a:t>
            </a:r>
            <a:r>
              <a:rPr lang="de-DE" b="1" dirty="0"/>
              <a:t> not </a:t>
            </a:r>
            <a:r>
              <a:rPr lang="de-DE" b="1" dirty="0" err="1"/>
              <a:t>been</a:t>
            </a:r>
            <a:r>
              <a:rPr lang="de-DE" b="1" dirty="0"/>
              <a:t> </a:t>
            </a:r>
            <a:r>
              <a:rPr lang="de-DE" b="1" dirty="0" err="1"/>
              <a:t>created</a:t>
            </a:r>
            <a:r>
              <a:rPr lang="de-DE" b="1" dirty="0"/>
              <a:t> in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repositroy</a:t>
            </a:r>
            <a:r>
              <a:rPr lang="de-DE" b="1" dirty="0"/>
              <a:t>: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8F74667-B9FF-40FD-B770-A0866CF59BBC}"/>
              </a:ext>
            </a:extLst>
          </p:cNvPr>
          <p:cNvSpPr txBox="1"/>
          <p:nvPr/>
        </p:nvSpPr>
        <p:spPr>
          <a:xfrm>
            <a:off x="2108832" y="2548205"/>
            <a:ext cx="803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$ </a:t>
            </a:r>
            <a:r>
              <a:rPr lang="de-DE" sz="2800" dirty="0" err="1"/>
              <a:t>git</a:t>
            </a:r>
            <a:r>
              <a:rPr lang="de-DE" sz="2800" dirty="0"/>
              <a:t> push –</a:t>
            </a:r>
            <a:r>
              <a:rPr lang="de-DE" sz="2800" dirty="0" err="1"/>
              <a:t>set-upstream</a:t>
            </a:r>
            <a:r>
              <a:rPr lang="de-DE" sz="2800" dirty="0"/>
              <a:t> </a:t>
            </a:r>
            <a:r>
              <a:rPr lang="de-DE" sz="2800" dirty="0" err="1"/>
              <a:t>origin</a:t>
            </a:r>
            <a:r>
              <a:rPr lang="de-DE" sz="2800" dirty="0"/>
              <a:t> [</a:t>
            </a:r>
            <a:r>
              <a:rPr lang="de-DE" sz="2800" dirty="0" err="1"/>
              <a:t>branchname</a:t>
            </a:r>
            <a:r>
              <a:rPr lang="de-DE" sz="2800" dirty="0"/>
              <a:t>]</a:t>
            </a:r>
            <a:endParaRPr lang="en-GB" sz="28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2AE8EE4-2F1A-4C88-9933-45B77565B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533" y="3515338"/>
            <a:ext cx="9169841" cy="235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05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groups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Best Practises</a:t>
            </a:r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BBB3040-5284-4B4F-A563-7C876497D4D0}"/>
              </a:ext>
            </a:extLst>
          </p:cNvPr>
          <p:cNvSpPr txBox="1">
            <a:spLocks/>
          </p:cNvSpPr>
          <p:nvPr/>
        </p:nvSpPr>
        <p:spPr>
          <a:xfrm>
            <a:off x="1008638" y="1293840"/>
            <a:ext cx="9847621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900" dirty="0"/>
              <a:t>MERGING BRANCHES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5E00082-91C1-407C-B449-2CB39291078B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987365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b="1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99C3C305-1082-4728-BBA2-C15652917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79716"/>
            <a:ext cx="10058400" cy="702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First, </a:t>
            </a:r>
            <a:r>
              <a:rPr lang="de-DE" b="1" dirty="0" err="1"/>
              <a:t>swap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master</a:t>
            </a:r>
            <a:r>
              <a:rPr lang="de-DE" b="1" dirty="0"/>
              <a:t> </a:t>
            </a:r>
            <a:r>
              <a:rPr lang="de-DE" b="1" dirty="0" err="1"/>
              <a:t>branch</a:t>
            </a:r>
            <a:r>
              <a:rPr lang="de-DE" b="1" dirty="0"/>
              <a:t> via: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8F74667-B9FF-40FD-B770-A0866CF59BBC}"/>
              </a:ext>
            </a:extLst>
          </p:cNvPr>
          <p:cNvSpPr txBox="1"/>
          <p:nvPr/>
        </p:nvSpPr>
        <p:spPr>
          <a:xfrm>
            <a:off x="2078353" y="2200697"/>
            <a:ext cx="803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$ </a:t>
            </a:r>
            <a:r>
              <a:rPr lang="de-DE" sz="2800" dirty="0" err="1"/>
              <a:t>git</a:t>
            </a:r>
            <a:r>
              <a:rPr lang="de-DE" sz="2800" dirty="0"/>
              <a:t> </a:t>
            </a:r>
            <a:r>
              <a:rPr lang="de-DE" sz="2800" dirty="0" err="1"/>
              <a:t>checkout</a:t>
            </a:r>
            <a:r>
              <a:rPr lang="de-DE" sz="2800" dirty="0"/>
              <a:t> </a:t>
            </a:r>
            <a:r>
              <a:rPr lang="de-DE" sz="2800" dirty="0" err="1"/>
              <a:t>master</a:t>
            </a:r>
            <a:endParaRPr lang="en-GB" sz="2800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D3CFA466-FDA3-4A00-BCA7-C8B69FE0ED4E}"/>
              </a:ext>
            </a:extLst>
          </p:cNvPr>
          <p:cNvSpPr txBox="1">
            <a:spLocks/>
          </p:cNvSpPr>
          <p:nvPr/>
        </p:nvSpPr>
        <p:spPr>
          <a:xfrm>
            <a:off x="1097279" y="2824514"/>
            <a:ext cx="10058400" cy="702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b="1" dirty="0" err="1"/>
              <a:t>Make</a:t>
            </a:r>
            <a:r>
              <a:rPr lang="de-DE" b="1" dirty="0"/>
              <a:t> </a:t>
            </a:r>
            <a:r>
              <a:rPr lang="de-DE" b="1" dirty="0" err="1"/>
              <a:t>sure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master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</a:t>
            </a:r>
            <a:r>
              <a:rPr lang="de-DE" b="1" dirty="0" err="1"/>
              <a:t>up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date: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6D07DAE-1905-462D-8733-7995E091F31F}"/>
              </a:ext>
            </a:extLst>
          </p:cNvPr>
          <p:cNvSpPr txBox="1"/>
          <p:nvPr/>
        </p:nvSpPr>
        <p:spPr>
          <a:xfrm>
            <a:off x="2108832" y="3143433"/>
            <a:ext cx="803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$ </a:t>
            </a:r>
            <a:r>
              <a:rPr lang="de-DE" sz="2800" dirty="0" err="1"/>
              <a:t>git</a:t>
            </a:r>
            <a:r>
              <a:rPr lang="de-DE" sz="2800" dirty="0"/>
              <a:t> pull</a:t>
            </a:r>
            <a:endParaRPr lang="en-GB" sz="2800" dirty="0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0A0A2471-C0FA-4910-A448-D408636E8FCC}"/>
              </a:ext>
            </a:extLst>
          </p:cNvPr>
          <p:cNvSpPr txBox="1">
            <a:spLocks/>
          </p:cNvSpPr>
          <p:nvPr/>
        </p:nvSpPr>
        <p:spPr>
          <a:xfrm>
            <a:off x="1097279" y="3769312"/>
            <a:ext cx="10058400" cy="702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b="1" dirty="0" err="1"/>
              <a:t>Merge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branch</a:t>
            </a:r>
            <a:r>
              <a:rPr lang="de-DE" b="1" dirty="0"/>
              <a:t> back </a:t>
            </a:r>
            <a:r>
              <a:rPr lang="de-DE" b="1" dirty="0" err="1"/>
              <a:t>into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master</a:t>
            </a:r>
            <a:r>
              <a:rPr lang="de-DE" b="1" dirty="0"/>
              <a:t> </a:t>
            </a:r>
            <a:r>
              <a:rPr lang="de-DE" b="1" dirty="0" err="1"/>
              <a:t>branch</a:t>
            </a:r>
            <a:r>
              <a:rPr lang="de-DE" b="1" dirty="0"/>
              <a:t>: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D143A70-9C29-4C51-9ED0-7ECDF38F30FE}"/>
              </a:ext>
            </a:extLst>
          </p:cNvPr>
          <p:cNvSpPr txBox="1"/>
          <p:nvPr/>
        </p:nvSpPr>
        <p:spPr>
          <a:xfrm>
            <a:off x="2108832" y="4190890"/>
            <a:ext cx="803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$ </a:t>
            </a:r>
            <a:r>
              <a:rPr lang="de-DE" sz="2800" dirty="0" err="1"/>
              <a:t>git</a:t>
            </a:r>
            <a:r>
              <a:rPr lang="de-DE" sz="2800" dirty="0"/>
              <a:t> </a:t>
            </a:r>
            <a:r>
              <a:rPr lang="de-DE" sz="2800" dirty="0" err="1"/>
              <a:t>merge</a:t>
            </a:r>
            <a:r>
              <a:rPr lang="de-DE" sz="2800" dirty="0"/>
              <a:t> [</a:t>
            </a:r>
            <a:r>
              <a:rPr lang="de-DE" sz="2800" dirty="0" err="1"/>
              <a:t>branchname</a:t>
            </a:r>
            <a:r>
              <a:rPr lang="de-DE" sz="2800" dirty="0"/>
              <a:t>]</a:t>
            </a:r>
            <a:endParaRPr lang="en-GB" sz="2800" dirty="0"/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73D59454-E5A7-4437-A0D6-4B4CF981ACF1}"/>
              </a:ext>
            </a:extLst>
          </p:cNvPr>
          <p:cNvSpPr txBox="1">
            <a:spLocks/>
          </p:cNvSpPr>
          <p:nvPr/>
        </p:nvSpPr>
        <p:spPr>
          <a:xfrm>
            <a:off x="1097279" y="4819203"/>
            <a:ext cx="10058400" cy="702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b="1" dirty="0" err="1"/>
              <a:t>Deleting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branches</a:t>
            </a:r>
            <a:r>
              <a:rPr lang="de-DE" b="1" dirty="0"/>
              <a:t>: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6E7FA4F-7BDB-4B0B-939E-536C4DFBD8FD}"/>
              </a:ext>
            </a:extLst>
          </p:cNvPr>
          <p:cNvSpPr txBox="1"/>
          <p:nvPr/>
        </p:nvSpPr>
        <p:spPr>
          <a:xfrm>
            <a:off x="2073464" y="5232193"/>
            <a:ext cx="80352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$ </a:t>
            </a:r>
            <a:r>
              <a:rPr lang="de-DE" sz="2800" dirty="0" err="1"/>
              <a:t>git</a:t>
            </a:r>
            <a:r>
              <a:rPr lang="de-DE" sz="2800" dirty="0"/>
              <a:t> </a:t>
            </a:r>
            <a:r>
              <a:rPr lang="de-DE" sz="2800" dirty="0" err="1"/>
              <a:t>branch</a:t>
            </a:r>
            <a:r>
              <a:rPr lang="de-DE" sz="2800" dirty="0"/>
              <a:t> -d [</a:t>
            </a:r>
            <a:r>
              <a:rPr lang="de-DE" sz="2800" dirty="0" err="1"/>
              <a:t>branchname</a:t>
            </a:r>
            <a:r>
              <a:rPr lang="de-DE" sz="2800" dirty="0"/>
              <a:t>]</a:t>
            </a:r>
          </a:p>
          <a:p>
            <a:pPr algn="ctr"/>
            <a:r>
              <a:rPr lang="de-DE" sz="2800" dirty="0"/>
              <a:t>$ </a:t>
            </a:r>
            <a:r>
              <a:rPr lang="de-DE" sz="2800" dirty="0" err="1"/>
              <a:t>git</a:t>
            </a:r>
            <a:r>
              <a:rPr lang="de-DE" sz="2800" dirty="0"/>
              <a:t> push </a:t>
            </a:r>
            <a:r>
              <a:rPr lang="de-DE" sz="2800" dirty="0" err="1"/>
              <a:t>origin</a:t>
            </a:r>
            <a:r>
              <a:rPr lang="de-DE" sz="2800" dirty="0"/>
              <a:t> --</a:t>
            </a:r>
            <a:r>
              <a:rPr lang="de-DE" sz="2800" dirty="0" err="1"/>
              <a:t>delete</a:t>
            </a:r>
            <a:r>
              <a:rPr lang="de-DE" sz="2800" dirty="0"/>
              <a:t> [</a:t>
            </a:r>
            <a:r>
              <a:rPr lang="de-DE" sz="2800" dirty="0" err="1"/>
              <a:t>branchname</a:t>
            </a:r>
            <a:r>
              <a:rPr lang="de-DE" sz="2800" dirty="0"/>
              <a:t>]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81241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groups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Best Practises</a:t>
            </a:r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BBB3040-5284-4B4F-A563-7C876497D4D0}"/>
              </a:ext>
            </a:extLst>
          </p:cNvPr>
          <p:cNvSpPr txBox="1">
            <a:spLocks/>
          </p:cNvSpPr>
          <p:nvPr/>
        </p:nvSpPr>
        <p:spPr>
          <a:xfrm>
            <a:off x="1008638" y="1293840"/>
            <a:ext cx="9847621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900" dirty="0" err="1"/>
              <a:t>Preventing</a:t>
            </a:r>
            <a:r>
              <a:rPr lang="de-DE" sz="1900" dirty="0"/>
              <a:t> </a:t>
            </a:r>
            <a:r>
              <a:rPr lang="de-DE" sz="1900" dirty="0" err="1"/>
              <a:t>merge</a:t>
            </a:r>
            <a:r>
              <a:rPr lang="de-DE" sz="1900" dirty="0"/>
              <a:t> </a:t>
            </a:r>
            <a:r>
              <a:rPr lang="de-DE" sz="1900" dirty="0" err="1"/>
              <a:t>conflicts</a:t>
            </a:r>
            <a:endParaRPr lang="de-DE" sz="1900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5E00082-91C1-407C-B449-2CB39291078B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987365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b="1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99C3C305-1082-4728-BBA2-C15652917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958781"/>
            <a:ext cx="9966960" cy="3151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b="1" dirty="0" err="1"/>
              <a:t>Changing</a:t>
            </a:r>
            <a:r>
              <a:rPr lang="de-DE" sz="2800" b="1" dirty="0"/>
              <a:t> </a:t>
            </a:r>
            <a:r>
              <a:rPr lang="de-DE" sz="2800" b="1" dirty="0" err="1"/>
              <a:t>the</a:t>
            </a:r>
            <a:r>
              <a:rPr lang="de-DE" sz="2800" b="1" dirty="0"/>
              <a:t> same </a:t>
            </a:r>
            <a:r>
              <a:rPr lang="de-DE" sz="2800" b="1" dirty="0" err="1"/>
              <a:t>file</a:t>
            </a:r>
            <a:r>
              <a:rPr lang="de-DE" sz="2800" b="1" dirty="0"/>
              <a:t> </a:t>
            </a:r>
            <a:r>
              <a:rPr lang="de-DE" sz="2800" b="1" dirty="0" err="1"/>
              <a:t>is</a:t>
            </a:r>
            <a:r>
              <a:rPr lang="de-DE" sz="2800" b="1" dirty="0"/>
              <a:t> not </a:t>
            </a:r>
            <a:r>
              <a:rPr lang="de-DE" sz="2800" b="1" dirty="0" err="1"/>
              <a:t>as</a:t>
            </a:r>
            <a:r>
              <a:rPr lang="de-DE" sz="2800" b="1" dirty="0"/>
              <a:t> </a:t>
            </a:r>
            <a:r>
              <a:rPr lang="de-DE" sz="2800" b="1" dirty="0" err="1"/>
              <a:t>problematic</a:t>
            </a:r>
            <a:r>
              <a:rPr lang="de-DE" sz="2800" b="1" dirty="0"/>
              <a:t> </a:t>
            </a:r>
            <a:r>
              <a:rPr lang="de-DE" sz="2800" b="1" dirty="0" err="1"/>
              <a:t>as</a:t>
            </a:r>
            <a:r>
              <a:rPr lang="de-DE" sz="2800" b="1" dirty="0"/>
              <a:t> </a:t>
            </a:r>
            <a:r>
              <a:rPr lang="de-DE" sz="2800" b="1" dirty="0" err="1"/>
              <a:t>changing</a:t>
            </a:r>
            <a:r>
              <a:rPr lang="de-DE" sz="2800" b="1" dirty="0"/>
              <a:t> </a:t>
            </a:r>
            <a:r>
              <a:rPr lang="de-DE" sz="2800" b="1" dirty="0" err="1"/>
              <a:t>the</a:t>
            </a:r>
            <a:r>
              <a:rPr lang="de-DE" sz="2800" b="1" dirty="0"/>
              <a:t> same </a:t>
            </a:r>
            <a:r>
              <a:rPr lang="de-DE" sz="2800" b="1" dirty="0" err="1"/>
              <a:t>function</a:t>
            </a:r>
            <a:r>
              <a:rPr lang="de-DE" sz="2800" b="1" dirty="0"/>
              <a:t>!</a:t>
            </a:r>
          </a:p>
          <a:p>
            <a:pPr marL="0" indent="0">
              <a:buNone/>
            </a:pPr>
            <a:endParaRPr lang="de-DE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Try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overlap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 </a:t>
            </a:r>
            <a:r>
              <a:rPr lang="de-DE" dirty="0"/>
              <a:t>Talk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on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, </a:t>
            </a:r>
            <a:r>
              <a:rPr lang="de-DE" dirty="0" err="1"/>
              <a:t>otherwise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conflicts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0495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belongs</a:t>
            </a:r>
            <a:r>
              <a:rPr lang="de-DE" dirty="0"/>
              <a:t> in a </a:t>
            </a:r>
            <a:r>
              <a:rPr lang="de-DE" dirty="0" err="1"/>
              <a:t>repository</a:t>
            </a:r>
            <a:r>
              <a:rPr lang="de-DE" dirty="0"/>
              <a:t>?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Best Practises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5E00082-91C1-407C-B449-2CB39291078B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987365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b="1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99C3C305-1082-4728-BBA2-C15652917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958782"/>
            <a:ext cx="4739850" cy="19908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Very large </a:t>
            </a:r>
            <a:r>
              <a:rPr lang="de-DE" dirty="0" err="1"/>
              <a:t>files</a:t>
            </a:r>
            <a:r>
              <a:rPr lang="de-DE" dirty="0"/>
              <a:t> e.g.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videos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b="1" dirty="0">
                <a:solidFill>
                  <a:srgbClr val="FF0000"/>
                </a:solidFill>
              </a:rPr>
              <a:t>PASSWORDS!!!!!!!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B9E2835-CE58-49FC-92F4-2735F0A6A927}"/>
              </a:ext>
            </a:extLst>
          </p:cNvPr>
          <p:cNvSpPr txBox="1"/>
          <p:nvPr/>
        </p:nvSpPr>
        <p:spPr>
          <a:xfrm>
            <a:off x="1097279" y="1415441"/>
            <a:ext cx="2880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DONTS</a:t>
            </a:r>
            <a:endParaRPr lang="en-GB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AE9360A-51FB-4265-85CF-22E853130B46}"/>
              </a:ext>
            </a:extLst>
          </p:cNvPr>
          <p:cNvSpPr txBox="1"/>
          <p:nvPr/>
        </p:nvSpPr>
        <p:spPr>
          <a:xfrm>
            <a:off x="6096000" y="1435562"/>
            <a:ext cx="2880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endParaRPr lang="en-GB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E9E53B6-0043-4B4F-9B1A-AE8CD07EB709}"/>
              </a:ext>
            </a:extLst>
          </p:cNvPr>
          <p:cNvSpPr txBox="1">
            <a:spLocks/>
          </p:cNvSpPr>
          <p:nvPr/>
        </p:nvSpPr>
        <p:spPr>
          <a:xfrm>
            <a:off x="6096000" y="2004955"/>
            <a:ext cx="4739850" cy="19908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Sourcecode </a:t>
            </a:r>
            <a:r>
              <a:rPr lang="de-DE" dirty="0" err="1"/>
              <a:t>files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Config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7132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?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Best Practises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5E00082-91C1-407C-B449-2CB39291078B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987365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b="1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99C3C305-1082-4728-BBA2-C15652917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1958782"/>
            <a:ext cx="917406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a </a:t>
            </a:r>
            <a:r>
              <a:rPr lang="de-DE" dirty="0" err="1"/>
              <a:t>commit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related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dirty="0"/>
              <a:t>Keep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possible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Commit </a:t>
            </a:r>
            <a:r>
              <a:rPr lang="de-DE" dirty="0" err="1"/>
              <a:t>often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Use </a:t>
            </a:r>
            <a:r>
              <a:rPr lang="de-DE" dirty="0" err="1"/>
              <a:t>meaningful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 </a:t>
            </a:r>
            <a:r>
              <a:rPr lang="de-DE" dirty="0" err="1"/>
              <a:t>messages</a:t>
            </a:r>
            <a:r>
              <a:rPr lang="de-DE" dirty="0"/>
              <a:t> (NOT: „</a:t>
            </a:r>
            <a:r>
              <a:rPr lang="de-DE" dirty="0" err="1"/>
              <a:t>aaaa</a:t>
            </a:r>
            <a:r>
              <a:rPr lang="de-DE" dirty="0"/>
              <a:t>“)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r>
              <a:rPr lang="de-DE" dirty="0"/>
              <a:t>E.g.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/</a:t>
            </a:r>
            <a:r>
              <a:rPr lang="de-DE" dirty="0" err="1"/>
              <a:t>change</a:t>
            </a:r>
            <a:r>
              <a:rPr lang="de-DE" dirty="0"/>
              <a:t> a </a:t>
            </a:r>
            <a:r>
              <a:rPr lang="de-DE" dirty="0" err="1"/>
              <a:t>function</a:t>
            </a:r>
            <a:r>
              <a:rPr lang="de-DE" dirty="0"/>
              <a:t>, </a:t>
            </a:r>
            <a:r>
              <a:rPr lang="de-DE" dirty="0" err="1"/>
              <a:t>class</a:t>
            </a:r>
            <a:r>
              <a:rPr lang="de-DE" dirty="0"/>
              <a:t>, </a:t>
            </a:r>
            <a:r>
              <a:rPr lang="de-DE" dirty="0" err="1"/>
              <a:t>config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52903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C75DC9-155E-4132-B159-673C386F5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9966959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groups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belongs</a:t>
            </a:r>
            <a:r>
              <a:rPr lang="de-DE" dirty="0"/>
              <a:t> in a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?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Best Practises</a:t>
            </a:r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BBB3040-5284-4B4F-A563-7C876497D4D0}"/>
              </a:ext>
            </a:extLst>
          </p:cNvPr>
          <p:cNvSpPr txBox="1">
            <a:spLocks/>
          </p:cNvSpPr>
          <p:nvPr/>
        </p:nvSpPr>
        <p:spPr>
          <a:xfrm>
            <a:off x="1008638" y="1293840"/>
            <a:ext cx="9847621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900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48354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groups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Best Practises</a:t>
            </a:r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BBB3040-5284-4B4F-A563-7C876497D4D0}"/>
              </a:ext>
            </a:extLst>
          </p:cNvPr>
          <p:cNvSpPr txBox="1">
            <a:spLocks/>
          </p:cNvSpPr>
          <p:nvPr/>
        </p:nvSpPr>
        <p:spPr>
          <a:xfrm>
            <a:off x="1003974" y="1293840"/>
            <a:ext cx="9847621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900" dirty="0"/>
              <a:t>Problems </a:t>
            </a:r>
            <a:r>
              <a:rPr lang="de-DE" sz="1900" dirty="0" err="1"/>
              <a:t>when</a:t>
            </a:r>
            <a:r>
              <a:rPr lang="de-DE" sz="1900" dirty="0"/>
              <a:t> </a:t>
            </a:r>
            <a:r>
              <a:rPr lang="de-DE" sz="1900" dirty="0" err="1"/>
              <a:t>working</a:t>
            </a:r>
            <a:r>
              <a:rPr lang="de-DE" sz="1900" dirty="0"/>
              <a:t> in </a:t>
            </a:r>
            <a:r>
              <a:rPr lang="de-DE" sz="1900" dirty="0" err="1"/>
              <a:t>groups</a:t>
            </a:r>
            <a:endParaRPr lang="de-DE" sz="1900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5E00082-91C1-407C-B449-2CB39291078B}"/>
              </a:ext>
            </a:extLst>
          </p:cNvPr>
          <p:cNvSpPr txBox="1">
            <a:spLocks/>
          </p:cNvSpPr>
          <p:nvPr/>
        </p:nvSpPr>
        <p:spPr>
          <a:xfrm>
            <a:off x="1097279" y="2125529"/>
            <a:ext cx="9873655" cy="27023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6000" b="1" dirty="0">
                <a:solidFill>
                  <a:srgbClr val="FF0000"/>
                </a:solidFill>
              </a:rPr>
              <a:t>Working on </a:t>
            </a:r>
            <a:r>
              <a:rPr lang="de-DE" sz="6000" b="1" dirty="0" err="1">
                <a:solidFill>
                  <a:srgbClr val="FF0000"/>
                </a:solidFill>
              </a:rPr>
              <a:t>the</a:t>
            </a:r>
            <a:r>
              <a:rPr lang="de-DE" sz="6000" b="1" dirty="0">
                <a:solidFill>
                  <a:srgbClr val="FF0000"/>
                </a:solidFill>
              </a:rPr>
              <a:t> same </a:t>
            </a:r>
            <a:r>
              <a:rPr lang="de-DE" sz="6000" b="1" dirty="0" err="1">
                <a:solidFill>
                  <a:srgbClr val="FF0000"/>
                </a:solidFill>
              </a:rPr>
              <a:t>files</a:t>
            </a:r>
            <a:r>
              <a:rPr lang="de-DE" sz="6000" b="1" dirty="0">
                <a:solidFill>
                  <a:srgbClr val="FF0000"/>
                </a:solidFill>
              </a:rPr>
              <a:t>/code </a:t>
            </a:r>
            <a:r>
              <a:rPr lang="de-DE" sz="6000" b="1" dirty="0" err="1">
                <a:solidFill>
                  <a:srgbClr val="FF0000"/>
                </a:solidFill>
              </a:rPr>
              <a:t>lines</a:t>
            </a:r>
            <a:r>
              <a:rPr lang="de-DE" sz="6000" b="1" dirty="0">
                <a:solidFill>
                  <a:srgbClr val="FF0000"/>
                </a:solidFill>
              </a:rPr>
              <a:t> </a:t>
            </a:r>
            <a:r>
              <a:rPr lang="de-DE" sz="6000" b="1" dirty="0" err="1">
                <a:solidFill>
                  <a:srgbClr val="FF0000"/>
                </a:solidFill>
              </a:rPr>
              <a:t>may</a:t>
            </a:r>
            <a:r>
              <a:rPr lang="de-DE" sz="6000" b="1" dirty="0">
                <a:solidFill>
                  <a:srgbClr val="FF0000"/>
                </a:solidFill>
              </a:rPr>
              <a:t> </a:t>
            </a:r>
            <a:r>
              <a:rPr lang="de-DE" sz="6000" b="1" dirty="0" err="1">
                <a:solidFill>
                  <a:srgbClr val="FF0000"/>
                </a:solidFill>
              </a:rPr>
              <a:t>lead</a:t>
            </a:r>
            <a:r>
              <a:rPr lang="de-DE" sz="6000" b="1" dirty="0">
                <a:solidFill>
                  <a:srgbClr val="FF0000"/>
                </a:solidFill>
              </a:rPr>
              <a:t> </a:t>
            </a:r>
            <a:r>
              <a:rPr lang="de-DE" sz="6000" b="1" dirty="0" err="1">
                <a:solidFill>
                  <a:srgbClr val="FF0000"/>
                </a:solidFill>
              </a:rPr>
              <a:t>to</a:t>
            </a:r>
            <a:r>
              <a:rPr lang="de-DE" sz="6000" b="1" dirty="0">
                <a:solidFill>
                  <a:srgbClr val="FF0000"/>
                </a:solidFill>
              </a:rPr>
              <a:t> </a:t>
            </a:r>
            <a:r>
              <a:rPr lang="de-DE" sz="6000" b="1" dirty="0" err="1">
                <a:solidFill>
                  <a:srgbClr val="FF0000"/>
                </a:solidFill>
              </a:rPr>
              <a:t>merge</a:t>
            </a:r>
            <a:r>
              <a:rPr lang="de-DE" sz="6000" b="1" dirty="0">
                <a:solidFill>
                  <a:srgbClr val="FF0000"/>
                </a:solidFill>
              </a:rPr>
              <a:t> </a:t>
            </a:r>
            <a:r>
              <a:rPr lang="de-DE" sz="6000" b="1" dirty="0" err="1">
                <a:solidFill>
                  <a:srgbClr val="FF0000"/>
                </a:solidFill>
              </a:rPr>
              <a:t>conflicts</a:t>
            </a:r>
            <a:r>
              <a:rPr lang="de-DE" sz="6000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240143B-D411-40C2-9B1E-6801EBE857CF}"/>
              </a:ext>
            </a:extLst>
          </p:cNvPr>
          <p:cNvSpPr txBox="1"/>
          <p:nvPr/>
        </p:nvSpPr>
        <p:spPr>
          <a:xfrm>
            <a:off x="1003974" y="5111427"/>
            <a:ext cx="9966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Git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smart and </a:t>
            </a:r>
            <a:r>
              <a:rPr lang="de-DE" sz="2000" dirty="0" err="1"/>
              <a:t>sometimes</a:t>
            </a:r>
            <a:r>
              <a:rPr lang="de-DE" sz="2000" dirty="0"/>
              <a:t> </a:t>
            </a:r>
            <a:r>
              <a:rPr lang="de-DE" sz="2000" dirty="0" err="1"/>
              <a:t>merge</a:t>
            </a:r>
            <a:r>
              <a:rPr lang="de-DE" sz="2000" dirty="0"/>
              <a:t> </a:t>
            </a:r>
            <a:r>
              <a:rPr lang="de-DE" sz="2000" dirty="0" err="1"/>
              <a:t>changes</a:t>
            </a:r>
            <a:r>
              <a:rPr lang="de-DE" sz="2000" dirty="0"/>
              <a:t> </a:t>
            </a:r>
            <a:r>
              <a:rPr lang="de-DE" sz="2000" dirty="0" err="1"/>
              <a:t>automatically</a:t>
            </a:r>
            <a:r>
              <a:rPr lang="de-DE" sz="2000" dirty="0"/>
              <a:t>, but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cannot</a:t>
            </a:r>
            <a:r>
              <a:rPr lang="de-DE" sz="2000" dirty="0"/>
              <a:t> do </a:t>
            </a:r>
            <a:r>
              <a:rPr lang="de-DE" sz="2000" dirty="0" err="1"/>
              <a:t>everything</a:t>
            </a:r>
            <a:r>
              <a:rPr lang="de-DE" sz="2000" dirty="0"/>
              <a:t>!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9608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groups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Best Practises</a:t>
            </a:r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BBB3040-5284-4B4F-A563-7C876497D4D0}"/>
              </a:ext>
            </a:extLst>
          </p:cNvPr>
          <p:cNvSpPr txBox="1">
            <a:spLocks/>
          </p:cNvSpPr>
          <p:nvPr/>
        </p:nvSpPr>
        <p:spPr>
          <a:xfrm>
            <a:off x="1003974" y="1293840"/>
            <a:ext cx="9847621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900" dirty="0"/>
              <a:t>Problems </a:t>
            </a:r>
            <a:r>
              <a:rPr lang="de-DE" sz="1900" dirty="0" err="1"/>
              <a:t>when</a:t>
            </a:r>
            <a:r>
              <a:rPr lang="de-DE" sz="1900" dirty="0"/>
              <a:t> </a:t>
            </a:r>
            <a:r>
              <a:rPr lang="de-DE" sz="1900" dirty="0" err="1"/>
              <a:t>working</a:t>
            </a:r>
            <a:r>
              <a:rPr lang="de-DE" sz="1900" dirty="0"/>
              <a:t> in </a:t>
            </a:r>
            <a:r>
              <a:rPr lang="de-DE" sz="1900" dirty="0" err="1"/>
              <a:t>groups</a:t>
            </a:r>
            <a:endParaRPr lang="de-DE" sz="19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214D454-AC04-4AFF-A08D-5595763CF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419" y="2030122"/>
            <a:ext cx="5512069" cy="419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groups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Best Practises</a:t>
            </a:r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BBB3040-5284-4B4F-A563-7C876497D4D0}"/>
              </a:ext>
            </a:extLst>
          </p:cNvPr>
          <p:cNvSpPr txBox="1">
            <a:spLocks/>
          </p:cNvSpPr>
          <p:nvPr/>
        </p:nvSpPr>
        <p:spPr>
          <a:xfrm>
            <a:off x="1003974" y="1293840"/>
            <a:ext cx="9847621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900" dirty="0"/>
              <a:t>Problems </a:t>
            </a:r>
            <a:r>
              <a:rPr lang="de-DE" sz="1900" dirty="0" err="1"/>
              <a:t>when</a:t>
            </a:r>
            <a:r>
              <a:rPr lang="de-DE" sz="1900" dirty="0"/>
              <a:t> </a:t>
            </a:r>
            <a:r>
              <a:rPr lang="de-DE" sz="1900" dirty="0" err="1"/>
              <a:t>working</a:t>
            </a:r>
            <a:r>
              <a:rPr lang="de-DE" sz="1900" dirty="0"/>
              <a:t> in </a:t>
            </a:r>
            <a:r>
              <a:rPr lang="de-DE" sz="1900" dirty="0" err="1"/>
              <a:t>groups</a:t>
            </a:r>
            <a:endParaRPr lang="de-DE" sz="19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E1982E7-EC4E-41CA-AAA7-EC0E48544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2696" y="2018678"/>
            <a:ext cx="6100792" cy="420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16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groups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Best Practises</a:t>
            </a:r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BBB3040-5284-4B4F-A563-7C876497D4D0}"/>
              </a:ext>
            </a:extLst>
          </p:cNvPr>
          <p:cNvSpPr txBox="1">
            <a:spLocks/>
          </p:cNvSpPr>
          <p:nvPr/>
        </p:nvSpPr>
        <p:spPr>
          <a:xfrm>
            <a:off x="1003974" y="1293840"/>
            <a:ext cx="9847621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900" dirty="0"/>
              <a:t>Problems </a:t>
            </a:r>
            <a:r>
              <a:rPr lang="de-DE" sz="1900" dirty="0" err="1"/>
              <a:t>when</a:t>
            </a:r>
            <a:r>
              <a:rPr lang="de-DE" sz="1900" dirty="0"/>
              <a:t> </a:t>
            </a:r>
            <a:r>
              <a:rPr lang="de-DE" sz="1900" dirty="0" err="1"/>
              <a:t>working</a:t>
            </a:r>
            <a:r>
              <a:rPr lang="de-DE" sz="1900" dirty="0"/>
              <a:t> in </a:t>
            </a:r>
            <a:r>
              <a:rPr lang="de-DE" sz="1900" dirty="0" err="1"/>
              <a:t>groups</a:t>
            </a:r>
            <a:endParaRPr lang="de-DE" sz="19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7A6C89D-E72E-4C8E-9FD8-F2A8C8C1F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1748" y="1984745"/>
            <a:ext cx="5571739" cy="423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04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groups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Best Practises</a:t>
            </a:r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BBB3040-5284-4B4F-A563-7C876497D4D0}"/>
              </a:ext>
            </a:extLst>
          </p:cNvPr>
          <p:cNvSpPr txBox="1">
            <a:spLocks/>
          </p:cNvSpPr>
          <p:nvPr/>
        </p:nvSpPr>
        <p:spPr>
          <a:xfrm>
            <a:off x="1003974" y="1293840"/>
            <a:ext cx="9847621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900" dirty="0"/>
              <a:t>Problems </a:t>
            </a:r>
            <a:r>
              <a:rPr lang="de-DE" sz="1900" dirty="0" err="1"/>
              <a:t>when</a:t>
            </a:r>
            <a:r>
              <a:rPr lang="de-DE" sz="1900" dirty="0"/>
              <a:t> </a:t>
            </a:r>
            <a:r>
              <a:rPr lang="de-DE" sz="1900" dirty="0" err="1"/>
              <a:t>working</a:t>
            </a:r>
            <a:r>
              <a:rPr lang="de-DE" sz="1900" dirty="0"/>
              <a:t> in </a:t>
            </a:r>
            <a:r>
              <a:rPr lang="de-DE" sz="1900" dirty="0" err="1"/>
              <a:t>groups</a:t>
            </a:r>
            <a:endParaRPr lang="de-DE" sz="19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7A6C89D-E72E-4C8E-9FD8-F2A8C8C1F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1748" y="1984745"/>
            <a:ext cx="5571739" cy="423719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39F0868D-7A03-4964-8106-3D604FE27769}"/>
              </a:ext>
            </a:extLst>
          </p:cNvPr>
          <p:cNvSpPr txBox="1"/>
          <p:nvPr/>
        </p:nvSpPr>
        <p:spPr>
          <a:xfrm>
            <a:off x="7560510" y="3167390"/>
            <a:ext cx="3291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rgbClr val="FF0000"/>
                </a:solidFill>
              </a:rPr>
              <a:t>Edith </a:t>
            </a:r>
            <a:r>
              <a:rPr lang="de-DE" sz="2800" b="1" dirty="0" err="1">
                <a:solidFill>
                  <a:srgbClr val="FF0000"/>
                </a:solidFill>
              </a:rPr>
              <a:t>has</a:t>
            </a:r>
            <a:r>
              <a:rPr lang="de-DE" sz="2800" b="1" dirty="0">
                <a:solidFill>
                  <a:srgbClr val="FF0000"/>
                </a:solidFill>
              </a:rPr>
              <a:t> </a:t>
            </a:r>
            <a:r>
              <a:rPr lang="de-DE" sz="2800" b="1" dirty="0" err="1">
                <a:solidFill>
                  <a:srgbClr val="FF0000"/>
                </a:solidFill>
              </a:rPr>
              <a:t>to</a:t>
            </a:r>
            <a:r>
              <a:rPr lang="de-DE" sz="2800" b="1" dirty="0">
                <a:solidFill>
                  <a:srgbClr val="FF0000"/>
                </a:solidFill>
              </a:rPr>
              <a:t> fix </a:t>
            </a:r>
            <a:r>
              <a:rPr lang="de-DE" sz="2800" b="1" dirty="0" err="1">
                <a:solidFill>
                  <a:srgbClr val="FF0000"/>
                </a:solidFill>
              </a:rPr>
              <a:t>it</a:t>
            </a:r>
            <a:r>
              <a:rPr lang="de-DE" sz="2800" b="1" dirty="0">
                <a:solidFill>
                  <a:srgbClr val="FF0000"/>
                </a:solidFill>
              </a:rPr>
              <a:t> </a:t>
            </a:r>
            <a:r>
              <a:rPr lang="de-DE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GB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375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groups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Best Practises</a:t>
            </a:r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BBB3040-5284-4B4F-A563-7C876497D4D0}"/>
              </a:ext>
            </a:extLst>
          </p:cNvPr>
          <p:cNvSpPr txBox="1">
            <a:spLocks/>
          </p:cNvSpPr>
          <p:nvPr/>
        </p:nvSpPr>
        <p:spPr>
          <a:xfrm>
            <a:off x="1003974" y="1293840"/>
            <a:ext cx="9847621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900" dirty="0"/>
              <a:t>Problems </a:t>
            </a:r>
            <a:r>
              <a:rPr lang="de-DE" sz="1900" dirty="0" err="1"/>
              <a:t>when</a:t>
            </a:r>
            <a:r>
              <a:rPr lang="de-DE" sz="1900" dirty="0"/>
              <a:t> </a:t>
            </a:r>
            <a:r>
              <a:rPr lang="de-DE" sz="1900" dirty="0" err="1"/>
              <a:t>working</a:t>
            </a:r>
            <a:r>
              <a:rPr lang="de-DE" sz="1900" dirty="0"/>
              <a:t> in </a:t>
            </a:r>
            <a:r>
              <a:rPr lang="de-DE" sz="1900" dirty="0" err="1"/>
              <a:t>groups</a:t>
            </a:r>
            <a:endParaRPr lang="de-DE" sz="1900" dirty="0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8A362490-5968-4BDB-863A-0CDD29BE9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53" y="1862792"/>
            <a:ext cx="9044654" cy="359214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4E67239-48AA-462B-B08F-3D86CD2EDF0E}"/>
              </a:ext>
            </a:extLst>
          </p:cNvPr>
          <p:cNvSpPr txBox="1"/>
          <p:nvPr/>
        </p:nvSpPr>
        <p:spPr>
          <a:xfrm>
            <a:off x="975281" y="5720223"/>
            <a:ext cx="10241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 err="1"/>
              <a:t>You</a:t>
            </a:r>
            <a:r>
              <a:rPr lang="de-DE" sz="2000" b="1" u="sng" dirty="0"/>
              <a:t> </a:t>
            </a:r>
            <a:r>
              <a:rPr lang="de-DE" sz="2000" b="1" u="sng" dirty="0" err="1"/>
              <a:t>have</a:t>
            </a:r>
            <a:r>
              <a:rPr lang="de-DE" sz="2000" b="1" u="sng" dirty="0"/>
              <a:t> </a:t>
            </a:r>
            <a:r>
              <a:rPr lang="de-DE" sz="2000" b="1" u="sng" dirty="0" err="1"/>
              <a:t>to</a:t>
            </a:r>
            <a:r>
              <a:rPr lang="de-DE" sz="2000" b="1" u="sng" dirty="0"/>
              <a:t> </a:t>
            </a:r>
            <a:r>
              <a:rPr lang="de-DE" sz="2000" b="1" u="sng" dirty="0" err="1"/>
              <a:t>use</a:t>
            </a:r>
            <a:r>
              <a:rPr lang="de-DE" sz="2000" b="1" u="sng" dirty="0"/>
              <a:t> a </a:t>
            </a:r>
            <a:r>
              <a:rPr lang="de-DE" sz="2000" b="1" u="sng" dirty="0" err="1"/>
              <a:t>texteditor</a:t>
            </a:r>
            <a:r>
              <a:rPr lang="de-DE" sz="2000" b="1" u="sng" dirty="0"/>
              <a:t> </a:t>
            </a:r>
            <a:r>
              <a:rPr lang="de-DE" sz="2000" b="1" u="sng" dirty="0" err="1"/>
              <a:t>for</a:t>
            </a:r>
            <a:r>
              <a:rPr lang="de-DE" sz="2000" b="1" u="sng" dirty="0"/>
              <a:t> </a:t>
            </a:r>
            <a:r>
              <a:rPr lang="de-DE" sz="2000" b="1" u="sng" dirty="0" err="1"/>
              <a:t>fixing</a:t>
            </a:r>
            <a:r>
              <a:rPr lang="de-DE" sz="2000" b="1" u="sng" dirty="0"/>
              <a:t> </a:t>
            </a:r>
            <a:r>
              <a:rPr lang="de-DE" sz="2000" b="1" u="sng" dirty="0" err="1"/>
              <a:t>merge</a:t>
            </a:r>
            <a:r>
              <a:rPr lang="de-DE" sz="2000" b="1" u="sng" dirty="0"/>
              <a:t> </a:t>
            </a:r>
            <a:r>
              <a:rPr lang="de-DE" sz="2000" b="1" u="sng" dirty="0" err="1"/>
              <a:t>conflicts</a:t>
            </a:r>
            <a:r>
              <a:rPr lang="de-DE" sz="2000" b="1" u="sng" dirty="0"/>
              <a:t>! </a:t>
            </a:r>
            <a:r>
              <a:rPr lang="de-DE" sz="2000" b="1" u="sng" dirty="0" err="1"/>
              <a:t>Git</a:t>
            </a:r>
            <a:r>
              <a:rPr lang="de-DE" sz="2000" b="1" u="sng" dirty="0"/>
              <a:t> will </a:t>
            </a:r>
            <a:r>
              <a:rPr lang="de-DE" sz="2000" b="1" u="sng" dirty="0" err="1"/>
              <a:t>use</a:t>
            </a:r>
            <a:r>
              <a:rPr lang="de-DE" sz="2000" b="1" u="sng" dirty="0"/>
              <a:t> </a:t>
            </a:r>
            <a:r>
              <a:rPr lang="de-DE" sz="2000" b="1" u="sng" dirty="0" err="1"/>
              <a:t>your</a:t>
            </a:r>
            <a:r>
              <a:rPr lang="de-DE" sz="2000" b="1" u="sng" dirty="0"/>
              <a:t> </a:t>
            </a:r>
            <a:r>
              <a:rPr lang="de-DE" sz="2000" b="1" u="sng" dirty="0" err="1"/>
              <a:t>standard</a:t>
            </a:r>
            <a:r>
              <a:rPr lang="de-DE" sz="2000" b="1" u="sng" dirty="0"/>
              <a:t> </a:t>
            </a:r>
            <a:r>
              <a:rPr lang="de-DE" sz="2000" b="1" u="sng" dirty="0" err="1"/>
              <a:t>editor</a:t>
            </a:r>
            <a:r>
              <a:rPr lang="de-DE" sz="2000" b="1" u="sng" dirty="0"/>
              <a:t> </a:t>
            </a:r>
            <a:r>
              <a:rPr lang="de-DE" sz="2000" b="1" u="sng" dirty="0" err="1"/>
              <a:t>for</a:t>
            </a:r>
            <a:r>
              <a:rPr lang="de-DE" sz="2000" b="1" u="sng" dirty="0"/>
              <a:t> </a:t>
            </a:r>
            <a:r>
              <a:rPr lang="de-DE" sz="2000" b="1" u="sng" dirty="0" err="1"/>
              <a:t>this</a:t>
            </a:r>
            <a:endParaRPr lang="en-GB" sz="2000" b="1" u="sng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BB7ACFD-F7F1-494F-8057-FBE45C0DBAF4}"/>
              </a:ext>
            </a:extLst>
          </p:cNvPr>
          <p:cNvSpPr txBox="1"/>
          <p:nvPr/>
        </p:nvSpPr>
        <p:spPr>
          <a:xfrm>
            <a:off x="1543193" y="5348420"/>
            <a:ext cx="10935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https://about.gitlab.com/images/blogimages/resolving-merge-conflicts-from-the-gitlab-ui/merge-conflicts.png</a:t>
            </a:r>
          </a:p>
        </p:txBody>
      </p:sp>
    </p:spTree>
    <p:extLst>
      <p:ext uri="{BB962C8B-B14F-4D97-AF65-F5344CB8AC3E}">
        <p14:creationId xmlns:p14="http://schemas.microsoft.com/office/powerpoint/2010/main" val="2143552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groups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Best Practises</a:t>
            </a:r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BBB3040-5284-4B4F-A563-7C876497D4D0}"/>
              </a:ext>
            </a:extLst>
          </p:cNvPr>
          <p:cNvSpPr txBox="1">
            <a:spLocks/>
          </p:cNvSpPr>
          <p:nvPr/>
        </p:nvSpPr>
        <p:spPr>
          <a:xfrm>
            <a:off x="1008638" y="1293840"/>
            <a:ext cx="9847621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900" dirty="0"/>
              <a:t>BRANCHES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5E00082-91C1-407C-B449-2CB39291078B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987365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 err="1"/>
              <a:t>You</a:t>
            </a:r>
            <a:r>
              <a:rPr lang="de-DE" b="1" dirty="0"/>
              <a:t> </a:t>
            </a:r>
            <a:r>
              <a:rPr lang="de-DE" b="1" dirty="0" err="1"/>
              <a:t>should</a:t>
            </a:r>
            <a:r>
              <a:rPr lang="de-DE" b="1" dirty="0"/>
              <a:t> </a:t>
            </a:r>
            <a:r>
              <a:rPr lang="de-DE" b="1" dirty="0" err="1"/>
              <a:t>create</a:t>
            </a:r>
            <a:r>
              <a:rPr lang="de-DE" b="1" dirty="0"/>
              <a:t> </a:t>
            </a:r>
            <a:r>
              <a:rPr lang="de-DE" b="1" dirty="0" err="1"/>
              <a:t>branches</a:t>
            </a:r>
            <a:r>
              <a:rPr lang="de-DE" b="1" dirty="0"/>
              <a:t> </a:t>
            </a:r>
            <a:r>
              <a:rPr lang="de-DE" b="1" dirty="0" err="1"/>
              <a:t>when</a:t>
            </a:r>
            <a:r>
              <a:rPr lang="de-DE" b="1" dirty="0"/>
              <a:t> </a:t>
            </a:r>
            <a:r>
              <a:rPr lang="de-DE" b="1" dirty="0" err="1"/>
              <a:t>developement</a:t>
            </a:r>
            <a:r>
              <a:rPr lang="de-DE" b="1" dirty="0"/>
              <a:t> </a:t>
            </a:r>
            <a:r>
              <a:rPr lang="de-DE" b="1" dirty="0" err="1"/>
              <a:t>tasks</a:t>
            </a:r>
            <a:r>
              <a:rPr lang="de-DE" b="1" dirty="0"/>
              <a:t> </a:t>
            </a:r>
            <a:r>
              <a:rPr lang="de-DE" b="1" dirty="0" err="1"/>
              <a:t>cannot</a:t>
            </a:r>
            <a:r>
              <a:rPr lang="de-DE" b="1" dirty="0"/>
              <a:t> </a:t>
            </a:r>
            <a:r>
              <a:rPr lang="de-DE" b="1" dirty="0" err="1"/>
              <a:t>be</a:t>
            </a:r>
            <a:r>
              <a:rPr lang="de-DE" b="1" dirty="0"/>
              <a:t> </a:t>
            </a:r>
            <a:r>
              <a:rPr lang="de-DE" b="1" dirty="0" err="1"/>
              <a:t>pursued</a:t>
            </a:r>
            <a:r>
              <a:rPr lang="de-DE" b="1" dirty="0"/>
              <a:t> at </a:t>
            </a:r>
            <a:r>
              <a:rPr lang="de-DE" b="1" dirty="0" err="1"/>
              <a:t>the</a:t>
            </a:r>
            <a:r>
              <a:rPr lang="de-DE" b="1" dirty="0"/>
              <a:t> same time!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dirty="0"/>
              <a:t>E.g. </a:t>
            </a:r>
            <a:r>
              <a:rPr lang="de-DE" dirty="0" err="1"/>
              <a:t>Youre</a:t>
            </a:r>
            <a:r>
              <a:rPr lang="de-DE" dirty="0"/>
              <a:t> </a:t>
            </a:r>
            <a:r>
              <a:rPr lang="de-DE" dirty="0" err="1"/>
              <a:t>implementing</a:t>
            </a:r>
            <a:r>
              <a:rPr lang="de-DE" dirty="0"/>
              <a:t> a feature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temporarily</a:t>
            </a:r>
            <a:r>
              <a:rPr lang="de-DE" dirty="0"/>
              <a:t> </a:t>
            </a:r>
            <a:r>
              <a:rPr lang="de-DE" dirty="0" err="1"/>
              <a:t>breaks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program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The </a:t>
            </a:r>
            <a:r>
              <a:rPr lang="de-DE" b="1" dirty="0" err="1"/>
              <a:t>master</a:t>
            </a:r>
            <a:r>
              <a:rPr lang="de-DE" b="1" dirty="0"/>
              <a:t> </a:t>
            </a:r>
            <a:r>
              <a:rPr lang="de-DE" b="1" dirty="0" err="1"/>
              <a:t>branch</a:t>
            </a:r>
            <a:r>
              <a:rPr lang="de-DE" b="1" dirty="0"/>
              <a:t> </a:t>
            </a:r>
            <a:r>
              <a:rPr lang="de-DE" b="1" dirty="0" err="1"/>
              <a:t>should</a:t>
            </a:r>
            <a:r>
              <a:rPr lang="de-DE" b="1" dirty="0"/>
              <a:t> </a:t>
            </a:r>
            <a:r>
              <a:rPr lang="de-DE" b="1" dirty="0" err="1"/>
              <a:t>always</a:t>
            </a:r>
            <a:r>
              <a:rPr lang="de-DE" b="1" dirty="0"/>
              <a:t> </a:t>
            </a:r>
            <a:r>
              <a:rPr lang="de-DE" b="1" dirty="0" err="1"/>
              <a:t>be</a:t>
            </a:r>
            <a:r>
              <a:rPr lang="de-DE" b="1" dirty="0"/>
              <a:t> </a:t>
            </a:r>
            <a:r>
              <a:rPr lang="de-DE" b="1" dirty="0" err="1"/>
              <a:t>stable</a:t>
            </a:r>
            <a:r>
              <a:rPr lang="de-DE" b="1" dirty="0"/>
              <a:t>!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4786787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707</Words>
  <Application>Microsoft Office PowerPoint</Application>
  <PresentationFormat>Breitbild</PresentationFormat>
  <Paragraphs>119</Paragraphs>
  <Slides>16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Rückblick</vt:lpstr>
      <vt:lpstr>Git – Best Practises</vt:lpstr>
      <vt:lpstr>Content</vt:lpstr>
      <vt:lpstr>How to work in groups</vt:lpstr>
      <vt:lpstr>How to work in groups</vt:lpstr>
      <vt:lpstr>How to work in groups</vt:lpstr>
      <vt:lpstr>How to work in groups</vt:lpstr>
      <vt:lpstr>How to work in groups</vt:lpstr>
      <vt:lpstr>How to work in groups</vt:lpstr>
      <vt:lpstr>How to work in groups</vt:lpstr>
      <vt:lpstr>How to work in groups</vt:lpstr>
      <vt:lpstr>How to work in groups</vt:lpstr>
      <vt:lpstr>How to work in groups</vt:lpstr>
      <vt:lpstr>How to work in groups</vt:lpstr>
      <vt:lpstr>How to work in groups</vt:lpstr>
      <vt:lpstr>What belongs in a repository?</vt:lpstr>
      <vt:lpstr>When to commit?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Moritz Fl</dc:creator>
  <cp:lastModifiedBy>Moritz Fl</cp:lastModifiedBy>
  <cp:revision>46</cp:revision>
  <dcterms:created xsi:type="dcterms:W3CDTF">2021-08-03T07:26:22Z</dcterms:created>
  <dcterms:modified xsi:type="dcterms:W3CDTF">2021-10-13T18:17:38Z</dcterms:modified>
</cp:coreProperties>
</file>