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67" r:id="rId3"/>
    <p:sldId id="257" r:id="rId4"/>
    <p:sldId id="266" r:id="rId5"/>
    <p:sldId id="268" r:id="rId6"/>
    <p:sldId id="259" r:id="rId7"/>
    <p:sldId id="269" r:id="rId8"/>
    <p:sldId id="270" r:id="rId9"/>
    <p:sldId id="271" r:id="rId10"/>
    <p:sldId id="273" r:id="rId11"/>
    <p:sldId id="272" r:id="rId12"/>
    <p:sldId id="275" r:id="rId13"/>
    <p:sldId id="274" r:id="rId14"/>
    <p:sldId id="276" r:id="rId15"/>
    <p:sldId id="277" r:id="rId16"/>
    <p:sldId id="278" r:id="rId17"/>
    <p:sldId id="280" r:id="rId18"/>
    <p:sldId id="281" r:id="rId19"/>
    <p:sldId id="27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1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A5A5"/>
    <a:srgbClr val="FCC7AA"/>
    <a:srgbClr val="ED7D31"/>
    <a:srgbClr val="FFD689"/>
    <a:srgbClr val="F4B1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80139" autoAdjust="0"/>
  </p:normalViewPr>
  <p:slideViewPr>
    <p:cSldViewPr snapToGrid="0" snapToObjects="1" showGuides="1">
      <p:cViewPr varScale="1">
        <p:scale>
          <a:sx n="92" d="100"/>
          <a:sy n="92" d="100"/>
        </p:scale>
        <p:origin x="1266" y="90"/>
      </p:cViewPr>
      <p:guideLst>
        <p:guide orient="horz" pos="331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82DED-CE8A-7A45-B0FD-ED96CE6D5312}" type="datetimeFigureOut">
              <a:rPr kumimoji="1" lang="ko-KR" altLang="en-US" smtClean="0"/>
              <a:t>2017-08-18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756AF-4454-E14D-931E-F574DB3C6DB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7553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smtClean="0"/>
              <a:t>Video Labeller : Web Service Program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56AF-4454-E14D-931E-F574DB3C6DB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9478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56AF-4454-E14D-931E-F574DB3C6DB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403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56AF-4454-E14D-931E-F574DB3C6DB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3660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56AF-4454-E14D-931E-F574DB3C6DB2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4864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56AF-4454-E14D-931E-F574DB3C6DB2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9267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56AF-4454-E14D-931E-F574DB3C6DB2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1930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56AF-4454-E14D-931E-F574DB3C6DB2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4276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56AF-4454-E14D-931E-F574DB3C6DB2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4327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A756AF-4454-E14D-931E-F574DB3C6DB2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21534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58AD3-21D8-BE4D-9DB0-C72BB9FC5B98}" type="datetime1">
              <a:rPr kumimoji="1" lang="ko-KR" altLang="en-US" smtClean="0"/>
              <a:t>2017-08-18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88902"/>
            <a:ext cx="4114800" cy="365125"/>
          </a:xfrm>
          <a:solidFill>
            <a:schemeClr val="bg1"/>
          </a:solidFill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093A-10FA-754C-954B-B6A278FDB7D0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Picture 4" descr="C:\Users\Joo Ahn\Desktop\Xiilab_Project\00. 자료\01. 이미지 자료\CI\xiilab_logo_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204" y="4567012"/>
            <a:ext cx="1985592" cy="69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9491-0BB1-A34E-8B4D-8B0106831A1B}" type="datetime1">
              <a:rPr kumimoji="1" lang="ko-KR" altLang="en-US" smtClean="0"/>
              <a:t>2017-08-18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093A-10FA-754C-954B-B6A278FDB7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39C40-BB36-F54E-A50C-073B930DB0B4}" type="datetime1">
              <a:rPr kumimoji="1" lang="ko-KR" altLang="en-US" smtClean="0"/>
              <a:t>2017-08-18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093A-10FA-754C-954B-B6A278FDB7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97F99-35A5-2D44-9FF5-B6344625B7A6}" type="datetime1">
              <a:rPr kumimoji="1" lang="ko-KR" altLang="en-US" smtClean="0"/>
              <a:t>2017-08-18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093A-10FA-754C-954B-B6A278FDB7D0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Picture 4" descr="C:\Users\Joo Ahn\Desktop\Xiilab_Project\00. 자료\01. 이미지 자료\CI\xiilab_logo_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244" y="6369333"/>
            <a:ext cx="1049511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0AEA-F8AD-8840-891B-D1C92338E650}" type="datetime1">
              <a:rPr kumimoji="1" lang="ko-KR" altLang="en-US" smtClean="0"/>
              <a:t>2017-08-18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093A-10FA-754C-954B-B6A278FDB7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8B79-5092-6C41-86A3-DBE149392C3C}" type="datetime1">
              <a:rPr kumimoji="1" lang="ko-KR" altLang="en-US" smtClean="0"/>
              <a:t>2017-08-18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093A-10FA-754C-954B-B6A278FDB7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DAEE2-600A-E747-8AB6-F9426DBD3E23}" type="datetime1">
              <a:rPr kumimoji="1" lang="ko-KR" altLang="en-US" smtClean="0"/>
              <a:t>2017-08-18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093A-10FA-754C-954B-B6A278FDB7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67D1C-FA1B-C348-826F-96C3AA2FD936}" type="datetime1">
              <a:rPr kumimoji="1" lang="ko-KR" altLang="en-US" smtClean="0"/>
              <a:t>2017-08-18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093A-10FA-754C-954B-B6A278FDB7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C2119-520A-2847-B237-32DC286CC0F7}" type="datetime1">
              <a:rPr kumimoji="1" lang="ko-KR" altLang="en-US" smtClean="0"/>
              <a:t>2017-08-18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093A-10FA-754C-954B-B6A278FDB7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7937-8BF0-2E42-AFD3-40EEEC86DB3B}" type="datetime1">
              <a:rPr kumimoji="1" lang="ko-KR" altLang="en-US" smtClean="0"/>
              <a:t>2017-08-18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093A-10FA-754C-954B-B6A278FDB7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ko-KR" altLang="en-US" smtClean="0"/>
              <a:t>그림을 개체 틀로 끌거나 아이콘을 클릭하여 추가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499D6-FBEF-D04B-9D42-2FBBCB268559}" type="datetime1">
              <a:rPr kumimoji="1" lang="ko-KR" altLang="en-US" smtClean="0"/>
              <a:t>2017-08-18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093A-10FA-754C-954B-B6A278FDB7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341783"/>
            <a:ext cx="10515600" cy="4835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22FD2-B7C2-604D-947A-062F253AF9E8}" type="datetime1">
              <a:rPr kumimoji="1" lang="ko-KR" altLang="en-US" smtClean="0"/>
              <a:t>2017-08-18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8093A-10FA-754C-954B-B6A278FDB7D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1926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/>
              <a:t>Video Labeller</a:t>
            </a:r>
            <a:endParaRPr kumimoji="1"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960864" y="5885611"/>
            <a:ext cx="2048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kumimoji="1" lang="en-US" altLang="ko-KR" dirty="0" smtClean="0"/>
              <a:t>August 2017</a:t>
            </a:r>
          </a:p>
          <a:p>
            <a:pPr algn="r"/>
            <a:r>
              <a:rPr kumimoji="1" lang="en-US" altLang="ko-KR" dirty="0" smtClean="0"/>
              <a:t>JinHa, Hwang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54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화면 설계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093A-10FA-754C-954B-B6A278FDB7D0}" type="slidenum">
              <a:rPr kumimoji="1" lang="ko-KR" altLang="en-US" smtClean="0"/>
              <a:t>10</a:t>
            </a:fld>
            <a:endParaRPr kumimoji="1" lang="ko-KR" altLang="en-US"/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692" y="1905788"/>
            <a:ext cx="7776864" cy="31793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6" name="직사각형 25"/>
          <p:cNvSpPr/>
          <p:nvPr/>
        </p:nvSpPr>
        <p:spPr>
          <a:xfrm>
            <a:off x="5969124" y="4901682"/>
            <a:ext cx="4104456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시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/list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페이지로 이동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151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093A-10FA-754C-954B-B6A278FDB7D0}" type="slidenum">
              <a:rPr kumimoji="1" lang="ko-KR" altLang="en-US" smtClean="0"/>
              <a:t>11</a:t>
            </a:fld>
            <a:endParaRPr kumimoji="1" lang="ko-KR" alt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819" y="1915905"/>
            <a:ext cx="8701713" cy="37974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6" name="직사각형 5"/>
          <p:cNvSpPr/>
          <p:nvPr/>
        </p:nvSpPr>
        <p:spPr>
          <a:xfrm>
            <a:off x="3382465" y="1995488"/>
            <a:ext cx="865685" cy="2524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353550" y="2428730"/>
            <a:ext cx="960586" cy="2096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634407" y="3065996"/>
            <a:ext cx="888970" cy="262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248" y="2051923"/>
            <a:ext cx="1333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8655248" y="2068727"/>
            <a:ext cx="1333500" cy="2879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319587" y="1995488"/>
            <a:ext cx="595313" cy="2524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381921" y="1547083"/>
            <a:ext cx="312906" cy="369332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655248" y="1561518"/>
            <a:ext cx="312906" cy="369332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327057" y="2696514"/>
            <a:ext cx="312906" cy="369332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19587" y="1547083"/>
            <a:ext cx="312906" cy="369332"/>
          </a:xfrm>
          <a:prstGeom prst="rect">
            <a:avLst/>
          </a:prstGeom>
          <a:noFill/>
          <a:ln w="285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068374" y="4793096"/>
            <a:ext cx="4104456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비디오 리스트 확인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787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093A-10FA-754C-954B-B6A278FDB7D0}" type="slidenum">
              <a:rPr kumimoji="1" lang="ko-KR" altLang="en-US" smtClean="0"/>
              <a:t>12</a:t>
            </a:fld>
            <a:endParaRPr kumimoji="1" lang="ko-KR" altLang="en-US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26" y="1192696"/>
            <a:ext cx="7632848" cy="48189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7" name="직사각형 16"/>
          <p:cNvSpPr/>
          <p:nvPr/>
        </p:nvSpPr>
        <p:spPr>
          <a:xfrm>
            <a:off x="3049933" y="5090082"/>
            <a:ext cx="1841155" cy="201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068374" y="4793096"/>
            <a:ext cx="4104456" cy="4320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후 영상 업로드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650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설계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093A-10FA-754C-954B-B6A278FDB7D0}" type="slidenum">
              <a:rPr kumimoji="1" lang="ko-KR" altLang="en-US" smtClean="0"/>
              <a:t>13</a:t>
            </a:fld>
            <a:endParaRPr kumimoji="1" lang="ko-KR" alt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680" y="1696752"/>
            <a:ext cx="8028384" cy="36974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747" y="3832140"/>
            <a:ext cx="5972105" cy="24979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7" name="직사각형 6"/>
          <p:cNvSpPr/>
          <p:nvPr/>
        </p:nvSpPr>
        <p:spPr>
          <a:xfrm>
            <a:off x="4413250" y="4152900"/>
            <a:ext cx="1647825" cy="282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17757" y="4937112"/>
            <a:ext cx="5526344" cy="11017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86160" y="1192696"/>
            <a:ext cx="3948737" cy="6917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제목 클릭 시 영상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페이지로 이동 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78790" y="3832140"/>
            <a:ext cx="3948737" cy="6917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 및 프레임 다운로드와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 업로드 한 내용 수정 가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능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3673" y="4937112"/>
            <a:ext cx="2520280" cy="9361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Background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프레임 생성 중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</a:p>
          <a:p>
            <a:pPr algn="ctr"/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Object detection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819275" y="4273551"/>
            <a:ext cx="2333626" cy="419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14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설계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093A-10FA-754C-954B-B6A278FDB7D0}" type="slidenum">
              <a:rPr kumimoji="1" lang="ko-KR" altLang="en-US" smtClean="0"/>
              <a:t>14</a:t>
            </a:fld>
            <a:endParaRPr kumimoji="1" lang="ko-KR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917" y="1595888"/>
            <a:ext cx="8908453" cy="4331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14" name="직사각형 13"/>
          <p:cNvSpPr/>
          <p:nvPr/>
        </p:nvSpPr>
        <p:spPr>
          <a:xfrm>
            <a:off x="7346950" y="2438400"/>
            <a:ext cx="806450" cy="317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84650" y="5651500"/>
            <a:ext cx="3365500" cy="2730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868144" y="1107897"/>
            <a:ext cx="4303846" cy="6917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Object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탐지 된 좌표 값 등이 나타나고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이를 수정하는 페이지 이동 버튼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53"/>
          <a:stretch/>
        </p:blipFill>
        <p:spPr bwMode="auto">
          <a:xfrm>
            <a:off x="1442954" y="4815537"/>
            <a:ext cx="3762375" cy="819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1754570" y="4599512"/>
            <a:ext cx="4303846" cy="4320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Labelling Data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Download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623191" y="3761788"/>
            <a:ext cx="532780" cy="346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159" y="4399870"/>
            <a:ext cx="2592288" cy="17974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1" name="직사각형 20"/>
          <p:cNvSpPr/>
          <p:nvPr/>
        </p:nvSpPr>
        <p:spPr>
          <a:xfrm>
            <a:off x="7437200" y="4108120"/>
            <a:ext cx="2979719" cy="3552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탐지된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object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없는 경우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263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093A-10FA-754C-954B-B6A278FDB7D0}" type="slidenum">
              <a:rPr kumimoji="1" lang="ko-KR" altLang="en-US" smtClean="0"/>
              <a:t>15</a:t>
            </a:fld>
            <a:endParaRPr kumimoji="1"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142" y="1708285"/>
            <a:ext cx="8676456" cy="36485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6" name="직사각형 5"/>
          <p:cNvSpPr/>
          <p:nvPr/>
        </p:nvSpPr>
        <p:spPr>
          <a:xfrm>
            <a:off x="7521574" y="2390774"/>
            <a:ext cx="577851" cy="282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521576" y="2692401"/>
            <a:ext cx="2381250" cy="285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645509" y="4228565"/>
            <a:ext cx="3948737" cy="6917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Object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box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수정하고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및 삭제 가능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594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설계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093A-10FA-754C-954B-B6A278FDB7D0}" type="slidenum">
              <a:rPr kumimoji="1" lang="ko-KR" altLang="en-US" smtClean="0"/>
              <a:t>16</a:t>
            </a:fld>
            <a:endParaRPr kumimoji="1"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57"/>
          <a:stretch/>
        </p:blipFill>
        <p:spPr bwMode="auto">
          <a:xfrm>
            <a:off x="1937857" y="1192696"/>
            <a:ext cx="7899694" cy="37272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6" name="직사각형 5"/>
          <p:cNvSpPr/>
          <p:nvPr/>
        </p:nvSpPr>
        <p:spPr>
          <a:xfrm>
            <a:off x="2508599" y="3659650"/>
            <a:ext cx="1584176" cy="5486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21" b="3345"/>
          <a:stretch/>
        </p:blipFill>
        <p:spPr bwMode="auto">
          <a:xfrm>
            <a:off x="4602153" y="2200808"/>
            <a:ext cx="5451422" cy="39257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8" name="직사각형 7"/>
          <p:cNvSpPr/>
          <p:nvPr/>
        </p:nvSpPr>
        <p:spPr>
          <a:xfrm>
            <a:off x="2508599" y="4371280"/>
            <a:ext cx="1584176" cy="5486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746169" y="3822632"/>
            <a:ext cx="1584176" cy="5486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46169" y="4433056"/>
            <a:ext cx="1584176" cy="648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761246" y="5478532"/>
            <a:ext cx="1584176" cy="648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326318" y="5110863"/>
            <a:ext cx="3059811" cy="10157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영상을 초단위로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Framing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것인지 단위 프레임 당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Framing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것인지 설정</a:t>
            </a:r>
            <a:endParaRPr lang="en-US" altLang="ko-KR" dirty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777740" y="3863409"/>
            <a:ext cx="3059811" cy="7821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Labelling 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된 정보를 어떤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output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저장할 것인지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90385" y="5081128"/>
            <a:ext cx="3059811" cy="7821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Object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탐지 </a:t>
            </a:r>
            <a:r>
              <a:rPr lang="en-US" altLang="ko-KR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confidence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</a:t>
            </a:r>
            <a:r>
              <a:rPr lang="ko-KR" altLang="en-US" dirty="0" err="1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필터링</a:t>
            </a:r>
            <a:r>
              <a:rPr lang="ko-KR" altLang="en-US" dirty="0" smtClean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dirty="0" smtClean="0">
              <a:solidFill>
                <a:schemeClr val="accent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337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기능 리스트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093A-10FA-754C-954B-B6A278FDB7D0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43619" y="1687504"/>
            <a:ext cx="3816424" cy="9361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kumimoji="1" lang="ko-KR" altLang="en-US" dirty="0" smtClean="0">
                <a:solidFill>
                  <a:prstClr val="black"/>
                </a:solidFill>
                <a:latin typeface="맑은 고딕" panose="020F0502020204030204"/>
                <a:ea typeface="맑은 고딕"/>
              </a:rPr>
              <a:t>회원관리</a:t>
            </a:r>
            <a:endParaRPr kumimoji="1" lang="en-US" altLang="ko-KR" sz="1600" dirty="0" smtClean="0">
              <a:solidFill>
                <a:prstClr val="black"/>
              </a:solidFill>
              <a:latin typeface="맑은 고딕" panose="020F0502020204030204"/>
              <a:ea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kumimoji="1" lang="ko-KR" altLang="en-US" sz="1600" dirty="0" smtClean="0">
                <a:solidFill>
                  <a:prstClr val="black"/>
                </a:solidFill>
                <a:latin typeface="맑은 고딕" panose="020F0502020204030204"/>
                <a:ea typeface="맑은 고딕"/>
              </a:rPr>
              <a:t>로그인</a:t>
            </a:r>
            <a:endParaRPr kumimoji="1" lang="en-US" altLang="ko-KR" sz="1600" dirty="0" smtClean="0">
              <a:solidFill>
                <a:prstClr val="black"/>
              </a:solidFill>
              <a:latin typeface="맑은 고딕" panose="020F0502020204030204"/>
              <a:ea typeface="맑은 고딕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48504" y="1687504"/>
            <a:ext cx="3600400" cy="18362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kumimoji="1" lang="ko-KR" altLang="en-US" dirty="0" smtClean="0">
                <a:solidFill>
                  <a:prstClr val="black"/>
                </a:solidFill>
                <a:latin typeface="맑은 고딕" panose="020F0502020204030204"/>
                <a:ea typeface="맑은 고딕"/>
              </a:rPr>
              <a:t>동영상</a:t>
            </a:r>
            <a:endParaRPr kumimoji="1" lang="en-US" altLang="ko-KR" dirty="0">
              <a:solidFill>
                <a:prstClr val="black"/>
              </a:solidFill>
              <a:latin typeface="맑은 고딕" panose="020F0502020204030204"/>
              <a:ea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kumimoji="1"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/>
              </a:rPr>
              <a:t>동영상 올리기</a:t>
            </a:r>
            <a:endParaRPr kumimoji="1" lang="en-US" altLang="ko-KR" sz="1600" dirty="0">
              <a:solidFill>
                <a:prstClr val="black"/>
              </a:solidFill>
              <a:latin typeface="맑은 고딕" panose="020F0502020204030204"/>
              <a:ea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kumimoji="1" lang="ko-KR" altLang="en-US" sz="1600" dirty="0" smtClean="0">
                <a:solidFill>
                  <a:prstClr val="black"/>
                </a:solidFill>
                <a:latin typeface="맑은 고딕" panose="020F0502020204030204"/>
                <a:ea typeface="맑은 고딕"/>
              </a:rPr>
              <a:t>프레임 별 </a:t>
            </a:r>
            <a:r>
              <a:rPr kumimoji="1"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/>
              </a:rPr>
              <a:t>이미지 생성</a:t>
            </a:r>
            <a:endParaRPr kumimoji="1" lang="en-US" altLang="ko-KR" sz="1600" dirty="0">
              <a:solidFill>
                <a:prstClr val="black"/>
              </a:solidFill>
              <a:latin typeface="맑은 고딕" panose="020F0502020204030204"/>
              <a:ea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kumimoji="1"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/>
              </a:rPr>
              <a:t>생성된 프레임 저장</a:t>
            </a:r>
            <a:endParaRPr kumimoji="1" lang="en-US" altLang="ko-KR" sz="1600" dirty="0">
              <a:solidFill>
                <a:prstClr val="black"/>
              </a:solidFill>
              <a:latin typeface="맑은 고딕" panose="020F0502020204030204"/>
              <a:ea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kumimoji="1"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/>
              </a:rPr>
              <a:t>동영상 </a:t>
            </a:r>
            <a:r>
              <a:rPr kumimoji="1" lang="ko-KR" altLang="en-US" sz="1600" dirty="0" smtClean="0">
                <a:solidFill>
                  <a:prstClr val="black"/>
                </a:solidFill>
                <a:latin typeface="맑은 고딕" panose="020F0502020204030204"/>
                <a:ea typeface="맑은 고딕"/>
              </a:rPr>
              <a:t>수</a:t>
            </a:r>
            <a:r>
              <a:rPr kumimoji="1"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/>
              </a:rPr>
              <a:t>정</a:t>
            </a:r>
            <a:endParaRPr kumimoji="1" lang="en-US" altLang="ko-KR" sz="1600" dirty="0" smtClean="0">
              <a:solidFill>
                <a:prstClr val="black"/>
              </a:solidFill>
              <a:latin typeface="맑은 고딕" panose="020F0502020204030204"/>
              <a:ea typeface="맑은 고딕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43619" y="3127664"/>
            <a:ext cx="3816424" cy="266429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kumimoji="1" lang="ko-KR" altLang="en-US" dirty="0">
                <a:solidFill>
                  <a:prstClr val="black"/>
                </a:solidFill>
                <a:latin typeface="맑은 고딕" panose="020F0502020204030204"/>
                <a:ea typeface="맑은 고딕"/>
              </a:rPr>
              <a:t>설정</a:t>
            </a:r>
            <a:endParaRPr kumimoji="1" lang="en-US" altLang="ko-KR" sz="1600" dirty="0">
              <a:solidFill>
                <a:prstClr val="black"/>
              </a:solidFill>
              <a:latin typeface="맑은 고딕" panose="020F0502020204030204"/>
              <a:ea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kumimoji="1"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/>
              </a:rPr>
              <a:t>프레임 시간당 </a:t>
            </a:r>
            <a:r>
              <a:rPr kumimoji="1"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/>
              </a:rPr>
              <a:t>/ </a:t>
            </a:r>
            <a:r>
              <a:rPr kumimoji="1" lang="ko-KR" altLang="en-US" sz="1600" dirty="0" smtClean="0">
                <a:solidFill>
                  <a:prstClr val="black"/>
                </a:solidFill>
                <a:latin typeface="맑은 고딕" panose="020F0502020204030204"/>
                <a:ea typeface="맑은 고딕"/>
              </a:rPr>
              <a:t>프레임당</a:t>
            </a:r>
            <a:endParaRPr kumimoji="1" lang="en-US" altLang="ko-KR" sz="1600" dirty="0" smtClean="0">
              <a:solidFill>
                <a:prstClr val="black"/>
              </a:solidFill>
              <a:latin typeface="맑은 고딕" panose="020F0502020204030204"/>
              <a:ea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kumimoji="1" lang="ko-KR" altLang="en-US" sz="1600" dirty="0" smtClean="0">
                <a:solidFill>
                  <a:prstClr val="black"/>
                </a:solidFill>
                <a:latin typeface="맑은 고딕" panose="020F0502020204030204"/>
                <a:ea typeface="맑은 고딕"/>
              </a:rPr>
              <a:t>프레임 단위 시간 설정</a:t>
            </a:r>
            <a:endParaRPr kumimoji="1" lang="en-US" altLang="ko-KR" sz="1600" dirty="0" smtClean="0">
              <a:solidFill>
                <a:prstClr val="black"/>
              </a:solidFill>
              <a:latin typeface="맑은 고딕" panose="020F0502020204030204"/>
              <a:ea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kumimoji="1" lang="ko-KR" altLang="en-US" sz="1600" dirty="0" smtClean="0">
                <a:solidFill>
                  <a:prstClr val="black"/>
                </a:solidFill>
                <a:latin typeface="맑은 고딕" panose="020F0502020204030204"/>
                <a:ea typeface="맑은 고딕"/>
              </a:rPr>
              <a:t>프레임 단위 프레임 설정</a:t>
            </a:r>
            <a:endParaRPr kumimoji="1" lang="en-US" altLang="ko-KR" sz="1600" dirty="0">
              <a:solidFill>
                <a:prstClr val="black"/>
              </a:solidFill>
              <a:latin typeface="맑은 고딕" panose="020F0502020204030204"/>
              <a:ea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kumimoji="1" lang="ko-KR" altLang="en-US" sz="1600" dirty="0" smtClean="0">
                <a:solidFill>
                  <a:prstClr val="black"/>
                </a:solidFill>
                <a:latin typeface="맑은 고딕" panose="020F0502020204030204"/>
                <a:ea typeface="맑은 고딕"/>
              </a:rPr>
              <a:t>다운로드 포맷 </a:t>
            </a:r>
            <a:r>
              <a:rPr kumimoji="1"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/>
              </a:rPr>
              <a:t>(jpeg / </a:t>
            </a:r>
            <a:r>
              <a:rPr kumimoji="1" lang="en-US" altLang="ko-KR" sz="1600" dirty="0" err="1">
                <a:solidFill>
                  <a:prstClr val="black"/>
                </a:solidFill>
                <a:latin typeface="맑은 고딕" panose="020F0502020204030204"/>
                <a:ea typeface="맑은 고딕"/>
              </a:rPr>
              <a:t>png</a:t>
            </a:r>
            <a:r>
              <a:rPr kumimoji="1"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/>
              </a:rPr>
              <a:t>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kumimoji="1" lang="en-US" altLang="ko-KR" sz="1600" dirty="0" smtClean="0">
                <a:solidFill>
                  <a:prstClr val="black"/>
                </a:solidFill>
                <a:latin typeface="맑은 고딕" panose="020F0502020204030204"/>
                <a:ea typeface="맑은 고딕"/>
              </a:rPr>
              <a:t>confidence</a:t>
            </a:r>
            <a:r>
              <a:rPr kumimoji="1"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/>
              </a:rPr>
              <a:t>에 대한 </a:t>
            </a:r>
            <a:r>
              <a:rPr kumimoji="1" lang="ko-KR" altLang="en-US" sz="1600" dirty="0" err="1" smtClean="0">
                <a:solidFill>
                  <a:prstClr val="black"/>
                </a:solidFill>
                <a:latin typeface="맑은 고딕" panose="020F0502020204030204"/>
                <a:ea typeface="맑은 고딕"/>
              </a:rPr>
              <a:t>필터링</a:t>
            </a:r>
            <a:endParaRPr kumimoji="1" lang="ko-KR" altLang="en-US" sz="1600" dirty="0">
              <a:solidFill>
                <a:prstClr val="black"/>
              </a:solidFill>
              <a:latin typeface="맑은 고딕" panose="020F0502020204030204"/>
              <a:ea typeface="맑은 고딕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65137" y="3955756"/>
            <a:ext cx="3600400" cy="18362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kumimoji="1" lang="ko-KR" altLang="en-US" dirty="0">
                <a:solidFill>
                  <a:prstClr val="black"/>
                </a:solidFill>
                <a:latin typeface="맑은 고딕" panose="020F0502020204030204"/>
                <a:ea typeface="맑은 고딕"/>
              </a:rPr>
              <a:t>레이블 태깅</a:t>
            </a:r>
            <a:endParaRPr kumimoji="1" lang="en-US" altLang="ko-KR" dirty="0">
              <a:solidFill>
                <a:prstClr val="black"/>
              </a:solidFill>
              <a:latin typeface="맑은 고딕" panose="020F0502020204030204"/>
              <a:ea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kumimoji="1"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/>
              </a:rPr>
              <a:t>자동 태깅</a:t>
            </a:r>
            <a:endParaRPr kumimoji="1" lang="en-US" altLang="ko-KR" sz="1600" dirty="0">
              <a:solidFill>
                <a:prstClr val="black"/>
              </a:solidFill>
              <a:latin typeface="맑은 고딕" panose="020F0502020204030204"/>
              <a:ea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kumimoji="1"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/>
              </a:rPr>
              <a:t>태깅 저장</a:t>
            </a:r>
            <a:endParaRPr kumimoji="1" lang="en-US" altLang="ko-KR" sz="1600" dirty="0">
              <a:solidFill>
                <a:prstClr val="black"/>
              </a:solidFill>
              <a:latin typeface="맑은 고딕" panose="020F0502020204030204"/>
              <a:ea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kumimoji="1"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/>
              </a:rPr>
              <a:t>태깅 수정</a:t>
            </a:r>
            <a:endParaRPr kumimoji="1" lang="en-US" altLang="ko-KR" sz="1600" dirty="0">
              <a:solidFill>
                <a:prstClr val="black"/>
              </a:solidFill>
              <a:latin typeface="맑은 고딕" panose="020F0502020204030204"/>
              <a:ea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kumimoji="1"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/>
              </a:rPr>
              <a:t>태깅 추가 및 삭제</a:t>
            </a:r>
            <a:endParaRPr kumimoji="1" lang="en-US" altLang="ko-KR" sz="1600" dirty="0">
              <a:solidFill>
                <a:prstClr val="black"/>
              </a:solidFill>
              <a:latin typeface="맑은 고딕" panose="020F0502020204030204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5229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확장할 기능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Annotation</a:t>
            </a:r>
            <a:r>
              <a:rPr lang="en-US" altLang="ko-KR" dirty="0"/>
              <a:t> : </a:t>
            </a:r>
            <a:r>
              <a:rPr lang="ko-KR" altLang="ko-KR" dirty="0"/>
              <a:t>다양한 </a:t>
            </a:r>
            <a:r>
              <a:rPr lang="en-US" altLang="ko-KR" dirty="0"/>
              <a:t>label box </a:t>
            </a:r>
            <a:r>
              <a:rPr lang="ko-KR" altLang="ko-KR" dirty="0"/>
              <a:t>지원</a:t>
            </a:r>
            <a:r>
              <a:rPr lang="en-US" altLang="ko-KR" dirty="0"/>
              <a:t> (rectangle, polygon, circle</a:t>
            </a:r>
            <a:r>
              <a:rPr lang="en-US" altLang="ko-KR" dirty="0" smtClean="0"/>
              <a:t>)</a:t>
            </a:r>
          </a:p>
          <a:p>
            <a:endParaRPr lang="ko-KR" altLang="ko-KR" dirty="0"/>
          </a:p>
          <a:p>
            <a:r>
              <a:rPr lang="en-US" altLang="ko-KR" b="1" dirty="0"/>
              <a:t>Input</a:t>
            </a:r>
            <a:r>
              <a:rPr lang="en-US" altLang="ko-KR" dirty="0"/>
              <a:t>: Video Link</a:t>
            </a:r>
            <a:r>
              <a:rPr lang="ko-KR" altLang="ko-KR" dirty="0"/>
              <a:t>를 통한 </a:t>
            </a:r>
            <a:r>
              <a:rPr lang="en-US" altLang="ko-KR" dirty="0"/>
              <a:t>Video </a:t>
            </a:r>
            <a:r>
              <a:rPr lang="ko-KR" altLang="ko-KR" dirty="0" smtClean="0"/>
              <a:t>삽</a:t>
            </a:r>
            <a:r>
              <a:rPr lang="ko-KR" altLang="en-US" dirty="0" smtClean="0"/>
              <a:t>입</a:t>
            </a:r>
            <a:r>
              <a:rPr lang="ko-KR" altLang="ko-KR" dirty="0" smtClean="0"/>
              <a:t> </a:t>
            </a:r>
            <a:r>
              <a:rPr lang="en-US" altLang="ko-KR" dirty="0"/>
              <a:t>( URL </a:t>
            </a:r>
            <a:r>
              <a:rPr lang="en-US" altLang="ko-KR" dirty="0" smtClean="0"/>
              <a:t>)</a:t>
            </a:r>
          </a:p>
          <a:p>
            <a:endParaRPr lang="ko-KR" altLang="ko-KR" dirty="0"/>
          </a:p>
          <a:p>
            <a:r>
              <a:rPr lang="en-US" altLang="ko-KR" b="1" dirty="0" smtClean="0"/>
              <a:t>Output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ko-KR" dirty="0"/>
              <a:t>다양한 </a:t>
            </a:r>
            <a:r>
              <a:rPr lang="en-US" altLang="ko-KR" dirty="0"/>
              <a:t>Output format </a:t>
            </a:r>
            <a:r>
              <a:rPr lang="ko-KR" altLang="ko-KR" dirty="0"/>
              <a:t>지원 </a:t>
            </a:r>
            <a:r>
              <a:rPr lang="en-US" altLang="ko-KR" dirty="0"/>
              <a:t>( XML, JSON </a:t>
            </a:r>
            <a:r>
              <a:rPr lang="en-US" altLang="ko-KR" dirty="0" smtClean="0"/>
              <a:t>)</a:t>
            </a:r>
          </a:p>
          <a:p>
            <a:endParaRPr lang="ko-KR" altLang="ko-KR" dirty="0"/>
          </a:p>
          <a:p>
            <a:r>
              <a:rPr lang="en-US" altLang="ko-KR" b="1" dirty="0"/>
              <a:t>filter</a:t>
            </a:r>
            <a:r>
              <a:rPr lang="en-US" altLang="ko-KR" dirty="0"/>
              <a:t> : confidence</a:t>
            </a:r>
            <a:r>
              <a:rPr lang="ko-KR" altLang="ko-KR" dirty="0"/>
              <a:t>를 기준으로 한 </a:t>
            </a:r>
            <a:r>
              <a:rPr lang="en-US" altLang="ko-KR" dirty="0" smtClean="0"/>
              <a:t>filtering </a:t>
            </a:r>
            <a:r>
              <a:rPr lang="ko-KR" altLang="en-US" dirty="0" smtClean="0"/>
              <a:t>세분화 및</a:t>
            </a:r>
            <a:r>
              <a:rPr lang="en-US" altLang="ko-KR" dirty="0" smtClean="0"/>
              <a:t> </a:t>
            </a:r>
            <a:r>
              <a:rPr lang="en-US" altLang="ko-KR" dirty="0"/>
              <a:t>label title</a:t>
            </a:r>
            <a:r>
              <a:rPr lang="ko-KR" altLang="ko-KR" dirty="0"/>
              <a:t>을 </a:t>
            </a:r>
            <a:r>
              <a:rPr lang="ko-KR" altLang="ko-KR" dirty="0" smtClean="0"/>
              <a:t>기준으로</a:t>
            </a:r>
            <a:r>
              <a:rPr lang="en-US" altLang="ko-KR" dirty="0" smtClean="0"/>
              <a:t> </a:t>
            </a:r>
            <a:r>
              <a:rPr lang="ko-KR" altLang="ko-KR" dirty="0" smtClean="0"/>
              <a:t>한 </a:t>
            </a:r>
            <a:r>
              <a:rPr lang="en-US" altLang="ko-KR" dirty="0" smtClean="0"/>
              <a:t>filtering</a:t>
            </a:r>
          </a:p>
          <a:p>
            <a:endParaRPr lang="ko-KR" altLang="ko-KR" dirty="0"/>
          </a:p>
          <a:p>
            <a:r>
              <a:rPr lang="en-US" altLang="ko-KR" b="1" dirty="0"/>
              <a:t>User Management </a:t>
            </a:r>
            <a:r>
              <a:rPr lang="en-US" altLang="ko-KR" dirty="0"/>
              <a:t>: </a:t>
            </a:r>
            <a:r>
              <a:rPr lang="ko-KR" altLang="ko-KR" dirty="0"/>
              <a:t>유저 관리 기능 </a:t>
            </a:r>
            <a:r>
              <a:rPr lang="en-US" altLang="ko-KR" dirty="0"/>
              <a:t>(</a:t>
            </a:r>
            <a:r>
              <a:rPr lang="ko-KR" altLang="ko-KR" dirty="0"/>
              <a:t>회원가입</a:t>
            </a:r>
            <a:r>
              <a:rPr lang="en-US" altLang="ko-KR" dirty="0"/>
              <a:t>, </a:t>
            </a:r>
            <a:r>
              <a:rPr lang="ko-KR" altLang="ko-KR" dirty="0"/>
              <a:t>삭제</a:t>
            </a:r>
            <a:r>
              <a:rPr lang="en-US" altLang="ko-KR" dirty="0" smtClean="0"/>
              <a:t>)</a:t>
            </a:r>
          </a:p>
          <a:p>
            <a:endParaRPr lang="ko-KR" altLang="ko-KR" dirty="0"/>
          </a:p>
          <a:p>
            <a:r>
              <a:rPr lang="en-US" altLang="ko-KR" b="1" dirty="0" smtClean="0"/>
              <a:t>Background </a:t>
            </a:r>
            <a:r>
              <a:rPr lang="en-US" altLang="ko-KR" dirty="0"/>
              <a:t>: </a:t>
            </a:r>
            <a:r>
              <a:rPr lang="ko-KR" altLang="ko-KR" dirty="0"/>
              <a:t>현재 </a:t>
            </a:r>
            <a:r>
              <a:rPr lang="ko-KR" altLang="ko-KR" dirty="0" err="1"/>
              <a:t>프로세싱</a:t>
            </a:r>
            <a:r>
              <a:rPr lang="ko-KR" altLang="ko-KR" dirty="0"/>
              <a:t> </a:t>
            </a:r>
            <a:r>
              <a:rPr lang="ko-KR" altLang="en-US" dirty="0" smtClean="0"/>
              <a:t>하</a:t>
            </a:r>
            <a:r>
              <a:rPr lang="ko-KR" altLang="ko-KR" dirty="0" smtClean="0"/>
              <a:t>는 </a:t>
            </a:r>
            <a:r>
              <a:rPr lang="ko-KR" altLang="ko-KR" dirty="0"/>
              <a:t>백그라운드 작업의 </a:t>
            </a:r>
            <a:r>
              <a:rPr lang="en-US" altLang="ko-KR" dirty="0"/>
              <a:t>View </a:t>
            </a:r>
            <a:r>
              <a:rPr lang="ko-KR" altLang="ko-KR" dirty="0"/>
              <a:t>제공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093A-10FA-754C-954B-B6A278FDB7D0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745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10100" y="2929828"/>
            <a:ext cx="2871355" cy="827571"/>
          </a:xfrm>
        </p:spPr>
        <p:txBody>
          <a:bodyPr>
            <a:noAutofit/>
          </a:bodyPr>
          <a:lstStyle/>
          <a:p>
            <a:r>
              <a:rPr lang="en-US" altLang="ko-KR" sz="72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DEMO</a:t>
            </a:r>
            <a:endParaRPr lang="ko-KR" altLang="en-US" sz="7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093A-10FA-754C-954B-B6A278FDB7D0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436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54927" y="2891682"/>
            <a:ext cx="1700646" cy="827571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Content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35386" y="1647761"/>
            <a:ext cx="4714009" cy="3753315"/>
          </a:xfrm>
        </p:spPr>
        <p:txBody>
          <a:bodyPr>
            <a:norm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개발 목적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소프트웨어 구조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기술 스택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화면 설계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기능 리스트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확장할 기능</a:t>
            </a:r>
            <a:endParaRPr lang="en-US" altLang="ko-KR" dirty="0" smtClean="0"/>
          </a:p>
          <a:p>
            <a:pPr marL="0" indent="0">
              <a:lnSpc>
                <a:spcPts val="1500"/>
              </a:lnSpc>
              <a:buNone/>
            </a:pP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데모</a:t>
            </a:r>
            <a:endParaRPr lang="en-US" altLang="ko-KR" dirty="0"/>
          </a:p>
          <a:p>
            <a:pPr marL="0" indent="0">
              <a:lnSpc>
                <a:spcPts val="1500"/>
              </a:lnSpc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093A-10FA-754C-954B-B6A278FDB7D0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699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개발 목적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926626" y="6055697"/>
            <a:ext cx="2743200" cy="365125"/>
          </a:xfrm>
        </p:spPr>
        <p:txBody>
          <a:bodyPr/>
          <a:lstStyle/>
          <a:p>
            <a:fld id="{7988093A-10FA-754C-954B-B6A278FDB7D0}" type="slidenum">
              <a:rPr kumimoji="1" lang="ko-KR" altLang="en-US" smtClean="0"/>
              <a:t>3</a:t>
            </a:fld>
            <a:endParaRPr kumimoji="1"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1864919" y="1299166"/>
            <a:ext cx="3855140" cy="1058183"/>
            <a:chOff x="1015104" y="2772815"/>
            <a:chExt cx="5672579" cy="1557045"/>
          </a:xfrm>
        </p:grpSpPr>
        <p:pic>
          <p:nvPicPr>
            <p:cNvPr id="52" name="Picture 4" descr="D:\pakddo\Desktop\cloud-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104" y="2844823"/>
              <a:ext cx="1252640" cy="10426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오른쪽 화살표 36"/>
            <p:cNvSpPr/>
            <p:nvPr/>
          </p:nvSpPr>
          <p:spPr>
            <a:xfrm>
              <a:off x="4024441" y="3373599"/>
              <a:ext cx="1627679" cy="379883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4" name="TextBox 37"/>
            <p:cNvSpPr txBox="1"/>
            <p:nvPr/>
          </p:nvSpPr>
          <p:spPr>
            <a:xfrm>
              <a:off x="1542307" y="4090220"/>
              <a:ext cx="964006" cy="239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대용량 데이터 </a:t>
              </a:r>
              <a:endPara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55" name="그룹 54"/>
            <p:cNvGrpSpPr/>
            <p:nvPr/>
          </p:nvGrpSpPr>
          <p:grpSpPr>
            <a:xfrm>
              <a:off x="1447152" y="3303295"/>
              <a:ext cx="504056" cy="504054"/>
              <a:chOff x="5334215" y="4321818"/>
              <a:chExt cx="504056" cy="504054"/>
            </a:xfrm>
          </p:grpSpPr>
          <p:sp>
            <p:nvSpPr>
              <p:cNvPr id="63" name="순서도: 자기 디스크 46"/>
              <p:cNvSpPr/>
              <p:nvPr/>
            </p:nvSpPr>
            <p:spPr bwMode="auto">
              <a:xfrm>
                <a:off x="5334215" y="4609849"/>
                <a:ext cx="504056" cy="216023"/>
              </a:xfrm>
              <a:prstGeom prst="flowChartMagneticDisk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4" name="순서도: 자기 디스크 47"/>
              <p:cNvSpPr/>
              <p:nvPr/>
            </p:nvSpPr>
            <p:spPr bwMode="auto">
              <a:xfrm>
                <a:off x="5334215" y="4465833"/>
                <a:ext cx="504056" cy="216023"/>
              </a:xfrm>
              <a:prstGeom prst="flowChartMagneticDisk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5" name="순서도: 자기 디스크 48"/>
              <p:cNvSpPr/>
              <p:nvPr/>
            </p:nvSpPr>
            <p:spPr bwMode="auto">
              <a:xfrm>
                <a:off x="5334215" y="4321818"/>
                <a:ext cx="504056" cy="216023"/>
              </a:xfrm>
              <a:prstGeom prst="flowChartMagneticDisk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56" name="오른쪽 화살표 39"/>
            <p:cNvSpPr/>
            <p:nvPr/>
          </p:nvSpPr>
          <p:spPr>
            <a:xfrm>
              <a:off x="2368256" y="3362741"/>
              <a:ext cx="1627679" cy="379883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7" name="TextBox 40"/>
            <p:cNvSpPr txBox="1"/>
            <p:nvPr/>
          </p:nvSpPr>
          <p:spPr>
            <a:xfrm>
              <a:off x="5722427" y="3948068"/>
              <a:ext cx="927697" cy="239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지능형 서비스</a:t>
              </a:r>
              <a:endPara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8" name="TextBox 41"/>
            <p:cNvSpPr txBox="1"/>
            <p:nvPr/>
          </p:nvSpPr>
          <p:spPr>
            <a:xfrm>
              <a:off x="2865813" y="3859073"/>
              <a:ext cx="652353" cy="239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i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학습과정</a:t>
              </a:r>
              <a:endParaRPr lang="en-US" altLang="ko-KR" sz="1050" i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59" name="Picture 4" descr="http://techm.kr/data/editor/1511/3543601402_1448346807.65959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8" t="26789" r="31458" b="18479"/>
            <a:stretch/>
          </p:blipFill>
          <p:spPr bwMode="auto">
            <a:xfrm>
              <a:off x="5780207" y="2772815"/>
              <a:ext cx="907476" cy="1075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2" descr="Open book nae 02.svg"/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95" b="-1593"/>
            <a:stretch/>
          </p:blipFill>
          <p:spPr bwMode="auto">
            <a:xfrm>
              <a:off x="2815302" y="3348694"/>
              <a:ext cx="676578" cy="368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2" descr="D:\pakddo\Desktop\Untitled-2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6405" y="3083175"/>
              <a:ext cx="831659" cy="791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TextBox 45"/>
            <p:cNvSpPr txBox="1"/>
            <p:nvPr/>
          </p:nvSpPr>
          <p:spPr>
            <a:xfrm>
              <a:off x="4456647" y="3850636"/>
              <a:ext cx="688662" cy="2396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i="1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모델 도출</a:t>
              </a:r>
              <a:endParaRPr lang="en-US" altLang="ko-KR" sz="1050" i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2637202" y="2926924"/>
            <a:ext cx="1915899" cy="1867588"/>
            <a:chOff x="2562512" y="3087406"/>
            <a:chExt cx="1915899" cy="1867588"/>
          </a:xfrm>
        </p:grpSpPr>
        <p:grpSp>
          <p:nvGrpSpPr>
            <p:cNvPr id="48" name="그룹 47"/>
            <p:cNvGrpSpPr/>
            <p:nvPr/>
          </p:nvGrpSpPr>
          <p:grpSpPr>
            <a:xfrm>
              <a:off x="2698942" y="3163797"/>
              <a:ext cx="1597949" cy="1483141"/>
              <a:chOff x="1757730" y="3906699"/>
              <a:chExt cx="1144246" cy="1079181"/>
            </a:xfrm>
          </p:grpSpPr>
          <p:pic>
            <p:nvPicPr>
              <p:cNvPr id="44" name="Picture 4" descr="D:\pakddo\Desktop\cloud-2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7730" y="3906699"/>
                <a:ext cx="1144246" cy="10772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순서도: 자기 디스크 46"/>
              <p:cNvSpPr/>
              <p:nvPr/>
            </p:nvSpPr>
            <p:spPr bwMode="auto">
              <a:xfrm>
                <a:off x="2345997" y="4762697"/>
                <a:ext cx="460439" cy="223183"/>
              </a:xfrm>
              <a:prstGeom prst="flowChartMagneticDisk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순서도: 자기 디스크 47"/>
              <p:cNvSpPr/>
              <p:nvPr/>
            </p:nvSpPr>
            <p:spPr bwMode="auto">
              <a:xfrm>
                <a:off x="2345997" y="4613907"/>
                <a:ext cx="460439" cy="223183"/>
              </a:xfrm>
              <a:prstGeom prst="flowChartMagneticDisk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7" name="순서도: 자기 디스크 48"/>
              <p:cNvSpPr/>
              <p:nvPr/>
            </p:nvSpPr>
            <p:spPr bwMode="auto">
              <a:xfrm>
                <a:off x="2345997" y="4465119"/>
                <a:ext cx="460439" cy="223183"/>
              </a:xfrm>
              <a:prstGeom prst="flowChartMagneticDisk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66" name="타원 65"/>
            <p:cNvSpPr/>
            <p:nvPr/>
          </p:nvSpPr>
          <p:spPr>
            <a:xfrm>
              <a:off x="2562512" y="3087406"/>
              <a:ext cx="1915899" cy="186758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7968676" y="2926924"/>
            <a:ext cx="1915899" cy="1867588"/>
            <a:chOff x="7151022" y="3087406"/>
            <a:chExt cx="1915899" cy="1867588"/>
          </a:xfrm>
        </p:grpSpPr>
        <p:pic>
          <p:nvPicPr>
            <p:cNvPr id="43" name="Picture 2" descr="Open book nae 02.svg"/>
            <p:cNvPicPr>
              <a:picLocks noChangeAspect="1" noChangeArrowheads="1"/>
            </p:cNvPicPr>
            <p:nvPr/>
          </p:nvPicPr>
          <p:blipFill rotWithShape="1"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95" b="-1593"/>
            <a:stretch/>
          </p:blipFill>
          <p:spPr bwMode="auto">
            <a:xfrm>
              <a:off x="7203047" y="3508995"/>
              <a:ext cx="1832802" cy="11283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타원 66"/>
            <p:cNvSpPr/>
            <p:nvPr/>
          </p:nvSpPr>
          <p:spPr>
            <a:xfrm>
              <a:off x="7151022" y="3087406"/>
              <a:ext cx="1915899" cy="1867588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9" name="타원 68"/>
          <p:cNvSpPr/>
          <p:nvPr/>
        </p:nvSpPr>
        <p:spPr>
          <a:xfrm>
            <a:off x="1848698" y="1317846"/>
            <a:ext cx="883748" cy="86146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3052409" y="1567295"/>
            <a:ext cx="514103" cy="50114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구부러진 연결선 71"/>
          <p:cNvCxnSpPr>
            <a:stCxn id="69" idx="3"/>
            <a:endCxn id="66" idx="2"/>
          </p:cNvCxnSpPr>
          <p:nvPr/>
        </p:nvCxnSpPr>
        <p:spPr>
          <a:xfrm rot="16200000" flipH="1">
            <a:off x="1403878" y="2627394"/>
            <a:ext cx="1807566" cy="659082"/>
          </a:xfrm>
          <a:prstGeom prst="curvedConnector2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구부러진 연결선 74"/>
          <p:cNvCxnSpPr>
            <a:stCxn id="70" idx="5"/>
            <a:endCxn id="67" idx="0"/>
          </p:cNvCxnSpPr>
          <p:nvPr/>
        </p:nvCxnSpPr>
        <p:spPr>
          <a:xfrm rot="16200000" flipH="1">
            <a:off x="5742985" y="-256718"/>
            <a:ext cx="931879" cy="5435403"/>
          </a:xfrm>
          <a:prstGeom prst="curvedConnector3">
            <a:avLst>
              <a:gd name="adj1" fmla="val 50000"/>
            </a:avLst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오른쪽 화살표 39"/>
          <p:cNvSpPr/>
          <p:nvPr/>
        </p:nvSpPr>
        <p:spPr>
          <a:xfrm>
            <a:off x="4786026" y="3555450"/>
            <a:ext cx="2961226" cy="522038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91117" y="4584020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원본 데이터를 학습 데이터로 변환</a:t>
            </a:r>
            <a:endParaRPr lang="ko-KR" altLang="en-US" dirty="0"/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99" y="4430294"/>
            <a:ext cx="2525028" cy="14292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5" name="그림 9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625" y="4420554"/>
            <a:ext cx="2576433" cy="14583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17088" y="5932509"/>
            <a:ext cx="29622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3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구조 </a:t>
            </a:r>
            <a:r>
              <a:rPr lang="en-US" altLang="ko-KR" dirty="0" smtClean="0"/>
              <a:t>(Front-End)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093A-10FA-754C-954B-B6A278FDB7D0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7013442" y="1325995"/>
            <a:ext cx="1666666" cy="5811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첫페이지</a:t>
            </a:r>
            <a:endParaRPr kumimoji="1"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679764" y="1325996"/>
            <a:ext cx="1666666" cy="58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 smtClean="0"/>
              <a:t>로그인</a:t>
            </a:r>
            <a:endParaRPr kumimoji="1"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88546" y="3918451"/>
            <a:ext cx="1666666" cy="5811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dk1"/>
                </a:solidFill>
              </a:rPr>
              <a:t>동영상 상세 정보</a:t>
            </a:r>
          </a:p>
        </p:txBody>
      </p:sp>
      <p:cxnSp>
        <p:nvCxnSpPr>
          <p:cNvPr id="8" name="직선 화살표 연결선 7"/>
          <p:cNvCxnSpPr>
            <a:stCxn id="5" idx="1"/>
            <a:endCxn id="6" idx="3"/>
          </p:cNvCxnSpPr>
          <p:nvPr/>
        </p:nvCxnSpPr>
        <p:spPr>
          <a:xfrm flipH="1">
            <a:off x="6346430" y="1616592"/>
            <a:ext cx="66701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30"/>
          <p:cNvCxnSpPr>
            <a:stCxn id="10" idx="3"/>
            <a:endCxn id="18" idx="1"/>
          </p:cNvCxnSpPr>
          <p:nvPr/>
        </p:nvCxnSpPr>
        <p:spPr>
          <a:xfrm>
            <a:off x="8680108" y="4186596"/>
            <a:ext cx="908901" cy="563527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6940607" y="3884938"/>
            <a:ext cx="1739501" cy="6033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dk1"/>
                </a:solidFill>
              </a:rPr>
              <a:t>프레임 </a:t>
            </a:r>
            <a:r>
              <a:rPr kumimoji="1" lang="ko-KR" altLang="en-US" dirty="0" smtClean="0">
                <a:solidFill>
                  <a:schemeClr val="dk1"/>
                </a:solidFill>
              </a:rPr>
              <a:t>상세 정보</a:t>
            </a:r>
            <a:endParaRPr kumimoji="1" lang="ko-KR" altLang="en-US" dirty="0">
              <a:solidFill>
                <a:schemeClr val="dk1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6252498" y="4082347"/>
            <a:ext cx="6963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6244287" y="4320860"/>
            <a:ext cx="6963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1730668" y="3806711"/>
            <a:ext cx="1796341" cy="2812298"/>
          </a:xfrm>
          <a:prstGeom prst="roundRect">
            <a:avLst>
              <a:gd name="adj" fmla="val 606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903216" y="3940123"/>
            <a:ext cx="1433494" cy="737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2700" lvl="1" algn="ctr"/>
            <a:r>
              <a:rPr kumimoji="1" lang="ko-KR" altLang="en-US" sz="1400" dirty="0" smtClean="0"/>
              <a:t>프레임별</a:t>
            </a:r>
            <a:r>
              <a:rPr kumimoji="1" lang="en-US" altLang="ko-KR" sz="1400" dirty="0" smtClean="0"/>
              <a:t/>
            </a:r>
            <a:br>
              <a:rPr kumimoji="1" lang="en-US" altLang="ko-KR" sz="1400" dirty="0" smtClean="0"/>
            </a:br>
            <a:r>
              <a:rPr kumimoji="1" lang="ko-KR" altLang="en-US" sz="1400" dirty="0" smtClean="0"/>
              <a:t>이미지 생성</a:t>
            </a:r>
            <a:endParaRPr kumimoji="1" lang="en-US" altLang="ko-KR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1903216" y="5752762"/>
            <a:ext cx="1433494" cy="737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/>
              <a:t>생성된 </a:t>
            </a:r>
            <a:r>
              <a:rPr kumimoji="1" lang="en-US" altLang="ko-KR" sz="1400" dirty="0" smtClean="0"/>
              <a:t/>
            </a:r>
            <a:br>
              <a:rPr kumimoji="1" lang="en-US" altLang="ko-KR" sz="1400" dirty="0" smtClean="0"/>
            </a:br>
            <a:r>
              <a:rPr kumimoji="1" lang="ko-KR" altLang="en-US" sz="1400" dirty="0" smtClean="0"/>
              <a:t>프레임</a:t>
            </a:r>
            <a:r>
              <a:rPr kumimoji="1" lang="en-US" altLang="ko-KR" sz="1400" dirty="0" smtClean="0"/>
              <a:t>, </a:t>
            </a:r>
            <a:r>
              <a:rPr kumimoji="1" lang="ko-KR" altLang="en-US" sz="1400" dirty="0" smtClean="0"/>
              <a:t>레이블 </a:t>
            </a:r>
            <a:r>
              <a:rPr kumimoji="1" lang="ko-KR" altLang="en-US" sz="1400" dirty="0"/>
              <a:t>저장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9589009" y="3667990"/>
            <a:ext cx="2063650" cy="2164265"/>
            <a:chOff x="9193798" y="2802181"/>
            <a:chExt cx="2063650" cy="2164265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9193798" y="2802181"/>
              <a:ext cx="2063650" cy="2164265"/>
            </a:xfrm>
            <a:prstGeom prst="roundRect">
              <a:avLst>
                <a:gd name="adj" fmla="val 6065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9313379" y="3068055"/>
              <a:ext cx="1824489" cy="73744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smtClean="0"/>
                <a:t>레이블 정보</a:t>
              </a:r>
              <a:r>
                <a:rPr kumimoji="1" lang="en-US" altLang="ko-KR" sz="1400" dirty="0" smtClean="0"/>
                <a:t/>
              </a:r>
              <a:br>
                <a:rPr kumimoji="1" lang="en-US" altLang="ko-KR" sz="1400" dirty="0" smtClean="0"/>
              </a:br>
              <a:r>
                <a:rPr kumimoji="1" lang="ko-KR" altLang="en-US" sz="1400" dirty="0" smtClean="0"/>
                <a:t>보기</a:t>
              </a:r>
              <a:r>
                <a:rPr kumimoji="1" lang="en-US" altLang="ko-KR" sz="1400" dirty="0" smtClean="0"/>
                <a:t> / </a:t>
              </a:r>
              <a:r>
                <a:rPr kumimoji="1" lang="ko-KR" altLang="en-US" sz="1400" dirty="0" smtClean="0"/>
                <a:t>수정</a:t>
              </a:r>
              <a:r>
                <a:rPr kumimoji="1" lang="ko-KR" altLang="en-US" sz="1400" dirty="0"/>
                <a:t> </a:t>
              </a:r>
              <a:r>
                <a:rPr kumimoji="1" lang="en-US" altLang="ko-KR" sz="1400" dirty="0" smtClean="0"/>
                <a:t>/</a:t>
              </a:r>
              <a:r>
                <a:rPr kumimoji="1" lang="ko-KR" altLang="en-US" sz="1400" dirty="0" smtClean="0"/>
                <a:t> 삭제</a:t>
              </a:r>
              <a:endParaRPr kumimoji="1" lang="ko-KR" altLang="en-US" sz="14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313378" y="3949073"/>
              <a:ext cx="1824489" cy="737447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400" dirty="0" smtClean="0"/>
                <a:t>레이블 저장</a:t>
              </a:r>
              <a:endParaRPr kumimoji="1" lang="ko-KR" altLang="en-US" sz="14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342189" y="2296769"/>
            <a:ext cx="7016265" cy="1152380"/>
            <a:chOff x="1613647" y="4813674"/>
            <a:chExt cx="7682197" cy="1152380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1613647" y="4813674"/>
              <a:ext cx="7682197" cy="1152380"/>
            </a:xfrm>
            <a:prstGeom prst="roundRect">
              <a:avLst>
                <a:gd name="adj" fmla="val 6065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2042694" y="5109764"/>
              <a:ext cx="1666666" cy="58119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smtClean="0"/>
                <a:t>동영상 목록</a:t>
              </a:r>
              <a:endParaRPr kumimoji="1" lang="ko-KR" altLang="en-US" dirty="0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4527506" y="5099267"/>
              <a:ext cx="1666666" cy="58119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smtClean="0"/>
                <a:t>동영상 </a:t>
              </a:r>
              <a:r>
                <a:rPr kumimoji="1" lang="en-US" altLang="ko-KR" dirty="0" smtClean="0"/>
                <a:t/>
              </a:r>
              <a:br>
                <a:rPr kumimoji="1" lang="en-US" altLang="ko-KR" dirty="0" smtClean="0"/>
              </a:br>
              <a:r>
                <a:rPr kumimoji="1" lang="ko-KR" altLang="en-US" dirty="0" smtClean="0"/>
                <a:t>업로드</a:t>
              </a:r>
              <a:endParaRPr kumimoji="1" lang="ko-KR" altLang="en-US" dirty="0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7013344" y="5109567"/>
              <a:ext cx="1666666" cy="58119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 smtClean="0"/>
                <a:t>환경설정</a:t>
              </a:r>
              <a:endParaRPr kumimoji="1" lang="ko-KR" altLang="en-US" dirty="0"/>
            </a:p>
          </p:txBody>
        </p:sp>
      </p:grpSp>
      <p:cxnSp>
        <p:nvCxnSpPr>
          <p:cNvPr id="27" name="직선 화살표 연결선 21"/>
          <p:cNvCxnSpPr>
            <a:stCxn id="24" idx="2"/>
            <a:endCxn id="7" idx="0"/>
          </p:cNvCxnSpPr>
          <p:nvPr/>
        </p:nvCxnSpPr>
        <p:spPr>
          <a:xfrm rot="16200000" flipH="1">
            <a:off x="4086310" y="2582881"/>
            <a:ext cx="744399" cy="19267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2"/>
          <p:cNvCxnSpPr>
            <a:stCxn id="25" idx="2"/>
            <a:endCxn id="7" idx="0"/>
          </p:cNvCxnSpPr>
          <p:nvPr/>
        </p:nvCxnSpPr>
        <p:spPr>
          <a:xfrm rot="5400000">
            <a:off x="5215770" y="3369665"/>
            <a:ext cx="754896" cy="3426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91"/>
          <p:cNvCxnSpPr>
            <a:stCxn id="14" idx="3"/>
            <a:endCxn id="25" idx="1"/>
          </p:cNvCxnSpPr>
          <p:nvPr/>
        </p:nvCxnSpPr>
        <p:spPr>
          <a:xfrm flipV="1">
            <a:off x="3527009" y="2872959"/>
            <a:ext cx="1476451" cy="2339901"/>
          </a:xfrm>
          <a:prstGeom prst="bentConnector3">
            <a:avLst>
              <a:gd name="adj1" fmla="val 63372"/>
            </a:avLst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342189" y="1939207"/>
            <a:ext cx="95468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상단 바</a:t>
            </a:r>
            <a:endParaRPr lang="ko-KR" alt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760142" y="5008683"/>
            <a:ext cx="1323474" cy="5382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 smtClean="0">
                <a:solidFill>
                  <a:schemeClr val="dk1"/>
                </a:solidFill>
              </a:rPr>
              <a:t>압축 파일</a:t>
            </a:r>
            <a:endParaRPr kumimoji="1" lang="en-US" altLang="ko-KR" sz="1600" dirty="0" smtClean="0">
              <a:solidFill>
                <a:schemeClr val="dk1"/>
              </a:solidFill>
            </a:endParaRPr>
          </a:p>
          <a:p>
            <a:pPr algn="ctr"/>
            <a:r>
              <a:rPr kumimoji="1" lang="ko-KR" altLang="en-US" sz="1600" dirty="0" smtClean="0">
                <a:solidFill>
                  <a:schemeClr val="dk1"/>
                </a:solidFill>
              </a:rPr>
              <a:t>다운로드</a:t>
            </a:r>
            <a:endParaRPr kumimoji="1" lang="ko-KR" altLang="en-US" sz="1600" dirty="0">
              <a:solidFill>
                <a:schemeClr val="dk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145153" y="5008683"/>
            <a:ext cx="1323474" cy="8304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600" dirty="0" smtClean="0"/>
              <a:t>이미지</a:t>
            </a:r>
            <a:endParaRPr kumimoji="1" lang="en-US" altLang="ko-KR" sz="1600" dirty="0" smtClean="0"/>
          </a:p>
          <a:p>
            <a:pPr algn="ctr"/>
            <a:r>
              <a:rPr kumimoji="1" lang="ko-KR" altLang="en-US" sz="1600" dirty="0" smtClean="0"/>
              <a:t>텍스트</a:t>
            </a:r>
            <a:endParaRPr kumimoji="1" lang="en-US" altLang="ko-KR" sz="1600" dirty="0"/>
          </a:p>
          <a:p>
            <a:pPr algn="ctr"/>
            <a:r>
              <a:rPr kumimoji="1" lang="ko-KR" altLang="en-US" sz="1600" dirty="0" smtClean="0">
                <a:solidFill>
                  <a:schemeClr val="dk1"/>
                </a:solidFill>
              </a:rPr>
              <a:t>다운로드</a:t>
            </a:r>
            <a:endParaRPr kumimoji="1" lang="ko-KR" altLang="en-US" sz="1600" dirty="0">
              <a:solidFill>
                <a:schemeClr val="dk1"/>
              </a:solidFill>
            </a:endParaRPr>
          </a:p>
        </p:txBody>
      </p:sp>
      <p:cxnSp>
        <p:nvCxnSpPr>
          <p:cNvPr id="33" name="직선 화살표 연결선 32"/>
          <p:cNvCxnSpPr>
            <a:stCxn id="10" idx="2"/>
            <a:endCxn id="32" idx="0"/>
          </p:cNvCxnSpPr>
          <p:nvPr/>
        </p:nvCxnSpPr>
        <p:spPr>
          <a:xfrm flipH="1">
            <a:off x="7806890" y="4488254"/>
            <a:ext cx="3468" cy="5204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7" idx="2"/>
            <a:endCxn id="31" idx="0"/>
          </p:cNvCxnSpPr>
          <p:nvPr/>
        </p:nvCxnSpPr>
        <p:spPr>
          <a:xfrm>
            <a:off x="5421879" y="4499644"/>
            <a:ext cx="0" cy="5090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6" idx="2"/>
            <a:endCxn id="24" idx="0"/>
          </p:cNvCxnSpPr>
          <p:nvPr/>
        </p:nvCxnSpPr>
        <p:spPr>
          <a:xfrm flipH="1">
            <a:off x="3495140" y="1907189"/>
            <a:ext cx="2017957" cy="6856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457798" y="2953851"/>
            <a:ext cx="42666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[R] 91"/>
          <p:cNvCxnSpPr/>
          <p:nvPr/>
        </p:nvCxnSpPr>
        <p:spPr>
          <a:xfrm rot="10800000" flipV="1">
            <a:off x="467881" y="3247832"/>
            <a:ext cx="40650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208259"/>
              </p:ext>
            </p:extLst>
          </p:nvPr>
        </p:nvGraphicFramePr>
        <p:xfrm>
          <a:off x="186090" y="2833021"/>
          <a:ext cx="1828736" cy="5486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14368">
                  <a:extLst>
                    <a:ext uri="{9D8B030D-6E8A-4147-A177-3AD203B41FA5}">
                      <a16:colId xmlns:a16="http://schemas.microsoft.com/office/drawing/2014/main" val="1598391935"/>
                    </a:ext>
                  </a:extLst>
                </a:gridCol>
                <a:gridCol w="914368">
                  <a:extLst>
                    <a:ext uri="{9D8B030D-6E8A-4147-A177-3AD203B41FA5}">
                      <a16:colId xmlns:a16="http://schemas.microsoft.com/office/drawing/2014/main" val="1040113031"/>
                    </a:ext>
                  </a:extLst>
                </a:gridCol>
              </a:tblGrid>
              <a:tr h="26545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/>
                        <a:t>동작 흐름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18354"/>
                  </a:ext>
                </a:extLst>
              </a:tr>
              <a:tr h="26545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smtClean="0"/>
                        <a:t>내부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574095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1890623" y="4846277"/>
            <a:ext cx="1444770" cy="73744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smtClean="0"/>
              <a:t>레이블 정보</a:t>
            </a:r>
            <a:r>
              <a:rPr kumimoji="1" lang="en-US" altLang="ko-KR" sz="1400" dirty="0" smtClean="0"/>
              <a:t/>
            </a:r>
            <a:br>
              <a:rPr kumimoji="1" lang="en-US" altLang="ko-KR" sz="1400" dirty="0" smtClean="0"/>
            </a:br>
            <a:r>
              <a:rPr kumimoji="1" lang="ko-KR" altLang="en-US" sz="1400" dirty="0" smtClean="0"/>
              <a:t>자동 생성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4293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구조 </a:t>
            </a:r>
            <a:r>
              <a:rPr lang="en-US" altLang="ko-KR" dirty="0" smtClean="0"/>
              <a:t>(Back-End)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093A-10FA-754C-954B-B6A278FDB7D0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2947897" y="1220445"/>
            <a:ext cx="8604310" cy="1144989"/>
          </a:xfrm>
          <a:prstGeom prst="roundRect">
            <a:avLst>
              <a:gd name="adj" fmla="val 423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5912461" y="2370717"/>
            <a:ext cx="5639745" cy="3818494"/>
          </a:xfrm>
          <a:prstGeom prst="roundRect">
            <a:avLst>
              <a:gd name="adj" fmla="val 423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2947896" y="2370717"/>
            <a:ext cx="2964565" cy="3818493"/>
          </a:xfrm>
          <a:prstGeom prst="roundRect">
            <a:avLst>
              <a:gd name="adj" fmla="val 464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5930737" y="1472658"/>
            <a:ext cx="2468119" cy="581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Server</a:t>
            </a:r>
            <a:endParaRPr kumimoji="1" lang="ko-KR" altLang="en-US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8002161" y="3401232"/>
            <a:ext cx="1295009" cy="5811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OpenCV</a:t>
            </a:r>
            <a:endParaRPr kumimoji="1" lang="ko-KR" altLang="en-US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7949394" y="4141284"/>
            <a:ext cx="1400541" cy="5811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Tensorflow</a:t>
            </a:r>
            <a:endParaRPr kumimoji="1" lang="ko-KR" altLang="en-US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6342335" y="2760538"/>
            <a:ext cx="1323474" cy="53824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dk1"/>
                </a:solidFill>
              </a:rPr>
              <a:t>New Video</a:t>
            </a:r>
          </a:p>
          <a:p>
            <a:pPr algn="ctr"/>
            <a:r>
              <a:rPr kumimoji="1" lang="en-US" altLang="ko-KR" sz="1200" dirty="0"/>
              <a:t>&lt;</a:t>
            </a:r>
            <a:r>
              <a:rPr kumimoji="1" lang="en-US" altLang="ko-KR" sz="1200" dirty="0" smtClean="0"/>
              <a:t>controller&gt;</a:t>
            </a:r>
            <a:endParaRPr kumimoji="1" lang="ko-KR" altLang="en-US" sz="1600" dirty="0">
              <a:solidFill>
                <a:schemeClr val="dk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6342335" y="3432711"/>
            <a:ext cx="1323474" cy="5382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dk1"/>
                </a:solidFill>
              </a:rPr>
              <a:t>Framing</a:t>
            </a:r>
            <a:endParaRPr kumimoji="1" lang="ko-KR" altLang="en-US" sz="1600" dirty="0">
              <a:solidFill>
                <a:schemeClr val="dk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6342335" y="4141284"/>
            <a:ext cx="1323474" cy="5382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dk1"/>
                </a:solidFill>
              </a:rPr>
              <a:t>Auto Labelling</a:t>
            </a:r>
            <a:endParaRPr kumimoji="1" lang="ko-KR" altLang="en-US" sz="1600" dirty="0">
              <a:solidFill>
                <a:schemeClr val="dk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6342335" y="4849857"/>
            <a:ext cx="1323474" cy="5382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dk1"/>
                </a:solidFill>
              </a:rPr>
              <a:t>Model</a:t>
            </a:r>
          </a:p>
          <a:p>
            <a:pPr algn="ctr"/>
            <a:r>
              <a:rPr kumimoji="1" lang="en-US" altLang="ko-KR" sz="1600" dirty="0" smtClean="0"/>
              <a:t>Save</a:t>
            </a:r>
            <a:endParaRPr kumimoji="1" lang="ko-KR" altLang="en-US" sz="1600" dirty="0">
              <a:solidFill>
                <a:schemeClr val="dk1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3418937" y="3302026"/>
            <a:ext cx="2063650" cy="2452913"/>
            <a:chOff x="980259" y="2092194"/>
            <a:chExt cx="2063650" cy="2452913"/>
          </a:xfrm>
        </p:grpSpPr>
        <p:grpSp>
          <p:nvGrpSpPr>
            <p:cNvPr id="51" name="그룹 50"/>
            <p:cNvGrpSpPr/>
            <p:nvPr/>
          </p:nvGrpSpPr>
          <p:grpSpPr>
            <a:xfrm>
              <a:off x="980259" y="2092194"/>
              <a:ext cx="2063650" cy="1336809"/>
              <a:chOff x="2903789" y="3442447"/>
              <a:chExt cx="2063650" cy="1336809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2903789" y="3442447"/>
                <a:ext cx="2063650" cy="1336809"/>
              </a:xfrm>
              <a:prstGeom prst="roundRect">
                <a:avLst>
                  <a:gd name="adj" fmla="val 6065"/>
                </a:avLst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3023371" y="4005698"/>
                <a:ext cx="1824489" cy="243573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400" dirty="0" smtClean="0"/>
                  <a:t>Frame</a:t>
                </a:r>
                <a:endParaRPr kumimoji="1" lang="ko-KR" altLang="en-US" sz="1400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3023371" y="3631008"/>
                <a:ext cx="1824489" cy="243573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400" dirty="0" smtClean="0"/>
                  <a:t>Video</a:t>
                </a:r>
                <a:endParaRPr kumimoji="1" lang="ko-KR" altLang="en-US" sz="1400" dirty="0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3023370" y="4380388"/>
                <a:ext cx="1824489" cy="243573"/>
              </a:xfrm>
              <a:prstGeom prst="rect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400" dirty="0" smtClean="0"/>
                  <a:t>Label</a:t>
                </a:r>
                <a:endParaRPr kumimoji="1" lang="ko-KR" altLang="en-US" sz="1400" dirty="0"/>
              </a:p>
            </p:txBody>
          </p:sp>
        </p:grpSp>
        <p:sp>
          <p:nvSpPr>
            <p:cNvPr id="52" name="모서리가 둥근 직사각형 51"/>
            <p:cNvSpPr/>
            <p:nvPr/>
          </p:nvSpPr>
          <p:spPr>
            <a:xfrm>
              <a:off x="980259" y="3543245"/>
              <a:ext cx="2063650" cy="1001862"/>
            </a:xfrm>
            <a:prstGeom prst="roundRect">
              <a:avLst>
                <a:gd name="adj" fmla="val 6065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1099841" y="4106495"/>
              <a:ext cx="1824489" cy="243573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/>
                <a:t>User Preference</a:t>
              </a:r>
              <a:endParaRPr kumimoji="1" lang="ko-KR" altLang="en-US" sz="1400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099841" y="3731805"/>
              <a:ext cx="1824489" cy="243573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dirty="0" smtClean="0"/>
                <a:t>Global Preference</a:t>
              </a:r>
              <a:endParaRPr kumimoji="1" lang="ko-KR" altLang="en-US" sz="1400" dirty="0"/>
            </a:p>
          </p:txBody>
        </p:sp>
      </p:grpSp>
      <p:sp>
        <p:nvSpPr>
          <p:cNvPr id="59" name="모서리가 둥근 직사각형 58"/>
          <p:cNvSpPr/>
          <p:nvPr/>
        </p:nvSpPr>
        <p:spPr>
          <a:xfrm>
            <a:off x="8887761" y="4554277"/>
            <a:ext cx="766281" cy="3624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 smtClean="0"/>
              <a:t>YOLO</a:t>
            </a:r>
            <a:endParaRPr kumimoji="1" lang="ko-KR" altLang="en-US" sz="14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9790246" y="3178671"/>
            <a:ext cx="1625756" cy="2764930"/>
          </a:xfrm>
          <a:prstGeom prst="roundRect">
            <a:avLst>
              <a:gd name="adj" fmla="val 606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9935523" y="2511875"/>
            <a:ext cx="1323474" cy="53824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/>
              <a:t>View </a:t>
            </a:r>
            <a:r>
              <a:rPr kumimoji="1" lang="en-US" altLang="ko-KR" sz="1200" dirty="0" smtClean="0"/>
              <a:t>Handler</a:t>
            </a:r>
            <a:endParaRPr kumimoji="1" lang="ko-KR" altLang="en-US" sz="1600" dirty="0">
              <a:solidFill>
                <a:schemeClr val="dk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9944488" y="3831191"/>
            <a:ext cx="1323474" cy="385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dk1"/>
                </a:solidFill>
              </a:rPr>
              <a:t>Detail</a:t>
            </a:r>
            <a:endParaRPr kumimoji="1" lang="ko-KR" altLang="en-US" sz="1600" dirty="0">
              <a:solidFill>
                <a:schemeClr val="dk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9944488" y="4358065"/>
            <a:ext cx="1323474" cy="385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dk1"/>
                </a:solidFill>
              </a:rPr>
              <a:t>List</a:t>
            </a:r>
            <a:endParaRPr kumimoji="1" lang="ko-KR" altLang="en-US" sz="1600" dirty="0">
              <a:solidFill>
                <a:schemeClr val="dk1"/>
              </a:solidFill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9920339" y="3314479"/>
            <a:ext cx="1323474" cy="385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/>
              <a:t>Login</a:t>
            </a:r>
            <a:endParaRPr kumimoji="1" lang="ko-KR" altLang="en-US" sz="1600" dirty="0">
              <a:solidFill>
                <a:schemeClr val="dk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9944488" y="4881147"/>
            <a:ext cx="1323474" cy="385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>
                <a:solidFill>
                  <a:schemeClr val="dk1"/>
                </a:solidFill>
              </a:rPr>
              <a:t>Edit</a:t>
            </a:r>
            <a:endParaRPr kumimoji="1" lang="ko-KR" altLang="en-US" sz="1600" dirty="0">
              <a:solidFill>
                <a:schemeClr val="dk1"/>
              </a:solidFill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7665809" y="4358270"/>
            <a:ext cx="303533" cy="48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7704553" y="3604337"/>
            <a:ext cx="303533" cy="48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7696342" y="3842850"/>
            <a:ext cx="281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모서리가 둥근 직사각형 69"/>
          <p:cNvSpPr/>
          <p:nvPr/>
        </p:nvSpPr>
        <p:spPr>
          <a:xfrm>
            <a:off x="7948640" y="5000069"/>
            <a:ext cx="1400541" cy="644937"/>
          </a:xfrm>
          <a:prstGeom prst="roundRect">
            <a:avLst/>
          </a:prstGeom>
          <a:solidFill>
            <a:srgbClr val="FCC7AA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MkContent</a:t>
            </a:r>
            <a:endParaRPr kumimoji="1" lang="ko-KR" altLang="en-US" dirty="0"/>
          </a:p>
        </p:txBody>
      </p:sp>
      <p:cxnSp>
        <p:nvCxnSpPr>
          <p:cNvPr id="71" name="직선 화살표 연결선 70"/>
          <p:cNvCxnSpPr>
            <a:endCxn id="70" idx="2"/>
          </p:cNvCxnSpPr>
          <p:nvPr/>
        </p:nvCxnSpPr>
        <p:spPr>
          <a:xfrm>
            <a:off x="5482587" y="3970957"/>
            <a:ext cx="3166324" cy="1674049"/>
          </a:xfrm>
          <a:prstGeom prst="bentConnector4">
            <a:avLst>
              <a:gd name="adj1" fmla="val 17939"/>
              <a:gd name="adj2" fmla="val 1136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stCxn id="70" idx="3"/>
          </p:cNvCxnSpPr>
          <p:nvPr/>
        </p:nvCxnSpPr>
        <p:spPr>
          <a:xfrm>
            <a:off x="9349181" y="5322538"/>
            <a:ext cx="571158" cy="3224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원통 72"/>
          <p:cNvSpPr/>
          <p:nvPr/>
        </p:nvSpPr>
        <p:spPr>
          <a:xfrm>
            <a:off x="3890468" y="2647868"/>
            <a:ext cx="1120588" cy="538246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Sqlite3</a:t>
            </a:r>
            <a:endParaRPr kumimoji="1" lang="ko-KR" altLang="en-US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7908637" y="1718321"/>
            <a:ext cx="1295009" cy="58119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smtClean="0"/>
              <a:t>Django</a:t>
            </a:r>
            <a:endParaRPr kumimoji="1" lang="ko-KR" altLang="en-US" dirty="0"/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147985"/>
              </p:ext>
            </p:extLst>
          </p:nvPr>
        </p:nvGraphicFramePr>
        <p:xfrm>
          <a:off x="652978" y="3042093"/>
          <a:ext cx="2063650" cy="10972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53686">
                  <a:extLst>
                    <a:ext uri="{9D8B030D-6E8A-4147-A177-3AD203B41FA5}">
                      <a16:colId xmlns:a16="http://schemas.microsoft.com/office/drawing/2014/main" val="1598391935"/>
                    </a:ext>
                  </a:extLst>
                </a:gridCol>
                <a:gridCol w="1709964">
                  <a:extLst>
                    <a:ext uri="{9D8B030D-6E8A-4147-A177-3AD203B41FA5}">
                      <a16:colId xmlns:a16="http://schemas.microsoft.com/office/drawing/2014/main" val="1040113031"/>
                    </a:ext>
                  </a:extLst>
                </a:gridCol>
              </a:tblGrid>
              <a:tr h="26545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/>
                        <a:t>Function</a:t>
                      </a:r>
                      <a:endParaRPr lang="ko-KR" altLang="en-US" sz="1200" b="0" dirty="0" smtClean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18354"/>
                  </a:ext>
                </a:extLst>
              </a:tr>
              <a:tr h="26545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/>
                        <a:t>Open Source</a:t>
                      </a:r>
                      <a:endParaRPr lang="ko-KR" altLang="en-US" sz="1200" b="0" dirty="0" smtClean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55574095"/>
                  </a:ext>
                </a:extLst>
              </a:tr>
              <a:tr h="26545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Internal Module</a:t>
                      </a:r>
                      <a:endParaRPr lang="ko-KR" altLang="en-US" sz="12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716823"/>
                  </a:ext>
                </a:extLst>
              </a:tr>
              <a:tr h="26545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DataBase</a:t>
                      </a:r>
                      <a:endParaRPr lang="ko-KR" altLang="en-US" sz="12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28949"/>
                  </a:ext>
                </a:extLst>
              </a:tr>
            </a:tbl>
          </a:graphicData>
        </a:graphic>
      </p:graphicFrame>
      <p:cxnSp>
        <p:nvCxnSpPr>
          <p:cNvPr id="76" name="직선 화살표 연결선 75"/>
          <p:cNvCxnSpPr>
            <a:stCxn id="47" idx="2"/>
            <a:endCxn id="48" idx="0"/>
          </p:cNvCxnSpPr>
          <p:nvPr/>
        </p:nvCxnSpPr>
        <p:spPr>
          <a:xfrm>
            <a:off x="7004072" y="3970957"/>
            <a:ext cx="0" cy="1703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48" idx="2"/>
            <a:endCxn id="49" idx="0"/>
          </p:cNvCxnSpPr>
          <p:nvPr/>
        </p:nvCxnSpPr>
        <p:spPr>
          <a:xfrm>
            <a:off x="7004072" y="4679530"/>
            <a:ext cx="0" cy="1703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63208" y="3078538"/>
            <a:ext cx="215152" cy="215152"/>
          </a:xfrm>
          <a:prstGeom prst="rect">
            <a:avLst/>
          </a:prstGeom>
          <a:solidFill>
            <a:srgbClr val="FFD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763208" y="3352573"/>
            <a:ext cx="215152" cy="215152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763208" y="3621728"/>
            <a:ext cx="215152" cy="215152"/>
          </a:xfrm>
          <a:prstGeom prst="rect">
            <a:avLst/>
          </a:prstGeom>
          <a:solidFill>
            <a:srgbClr val="FCC7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763208" y="3894572"/>
            <a:ext cx="215152" cy="215152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화살표 연결선 81"/>
          <p:cNvCxnSpPr>
            <a:stCxn id="45" idx="2"/>
            <a:endCxn id="47" idx="0"/>
          </p:cNvCxnSpPr>
          <p:nvPr/>
        </p:nvCxnSpPr>
        <p:spPr>
          <a:xfrm>
            <a:off x="7004072" y="3298784"/>
            <a:ext cx="0" cy="1339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62" idx="2"/>
            <a:endCxn id="61" idx="0"/>
          </p:cNvCxnSpPr>
          <p:nvPr/>
        </p:nvCxnSpPr>
        <p:spPr>
          <a:xfrm>
            <a:off x="10597260" y="3050121"/>
            <a:ext cx="5864" cy="1285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2874564" y="2324627"/>
            <a:ext cx="114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Database</a:t>
            </a:r>
            <a:endParaRPr lang="ko-KR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5870080" y="2334886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Module</a:t>
            </a:r>
            <a:endParaRPr lang="ko-KR" altLang="en-US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9941387" y="5410092"/>
            <a:ext cx="1323474" cy="385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 smtClean="0"/>
              <a:t>Download</a:t>
            </a:r>
            <a:endParaRPr kumimoji="1" lang="ko-KR" altLang="en-US" sz="1600" dirty="0">
              <a:solidFill>
                <a:schemeClr val="dk1"/>
              </a:solidFill>
            </a:endParaRPr>
          </a:p>
        </p:txBody>
      </p:sp>
      <p:cxnSp>
        <p:nvCxnSpPr>
          <p:cNvPr id="94" name="직선 화살표 연결선 93"/>
          <p:cNvCxnSpPr>
            <a:stCxn id="49" idx="1"/>
            <a:endCxn id="55" idx="3"/>
          </p:cNvCxnSpPr>
          <p:nvPr/>
        </p:nvCxnSpPr>
        <p:spPr>
          <a:xfrm rot="10800000">
            <a:off x="5482587" y="3970432"/>
            <a:ext cx="859748" cy="1148549"/>
          </a:xfrm>
          <a:prstGeom prst="bentConnector3">
            <a:avLst>
              <a:gd name="adj1" fmla="val 3391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 flipH="1">
            <a:off x="7667614" y="4554277"/>
            <a:ext cx="281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84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기술 스택 </a:t>
            </a:r>
            <a:r>
              <a:rPr kumimoji="1" lang="en-US" altLang="ko-KR" dirty="0" smtClean="0"/>
              <a:t>(System)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093A-10FA-754C-954B-B6A278FDB7D0}" type="slidenum">
              <a:rPr kumimoji="1" lang="ko-KR" altLang="en-US" smtClean="0"/>
              <a:t>6</a:t>
            </a:fld>
            <a:endParaRPr kumimoji="1" lang="ko-KR" altLang="en-US"/>
          </a:p>
        </p:txBody>
      </p:sp>
      <p:grpSp>
        <p:nvGrpSpPr>
          <p:cNvPr id="1029" name="그룹 1028"/>
          <p:cNvGrpSpPr/>
          <p:nvPr/>
        </p:nvGrpSpPr>
        <p:grpSpPr>
          <a:xfrm>
            <a:off x="2287178" y="1980826"/>
            <a:ext cx="3101775" cy="3307620"/>
            <a:chOff x="2198895" y="2230734"/>
            <a:chExt cx="3101775" cy="3307620"/>
          </a:xfrm>
        </p:grpSpPr>
        <p:sp>
          <p:nvSpPr>
            <p:cNvPr id="1028" name="직사각형 1027"/>
            <p:cNvSpPr/>
            <p:nvPr/>
          </p:nvSpPr>
          <p:spPr>
            <a:xfrm>
              <a:off x="2198895" y="2692399"/>
              <a:ext cx="3101775" cy="2845955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4" name="TextBox 1023"/>
            <p:cNvSpPr txBox="1"/>
            <p:nvPr/>
          </p:nvSpPr>
          <p:spPr>
            <a:xfrm>
              <a:off x="2198895" y="2230734"/>
              <a:ext cx="3101775" cy="461665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/>
                <a:t>Operation System</a:t>
              </a:r>
              <a:endParaRPr lang="ko-KR" altLang="en-US" sz="2400" dirty="0"/>
            </a:p>
          </p:txBody>
        </p:sp>
        <p:grpSp>
          <p:nvGrpSpPr>
            <p:cNvPr id="1026" name="그룹 1025"/>
            <p:cNvGrpSpPr/>
            <p:nvPr/>
          </p:nvGrpSpPr>
          <p:grpSpPr>
            <a:xfrm>
              <a:off x="2582284" y="3122972"/>
              <a:ext cx="2334998" cy="2048214"/>
              <a:chOff x="4741034" y="2543352"/>
              <a:chExt cx="2334998" cy="2048214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4741034" y="4226594"/>
                <a:ext cx="2334998" cy="364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>
                  <a:lnSpc>
                    <a:spcPct val="107000"/>
                  </a:lnSpc>
                </a:pPr>
                <a:r>
                  <a:rPr lang="en-US" altLang="ko-KR" kern="100" dirty="0"/>
                  <a:t>Ubuntu 16.04.02 LTS</a:t>
                </a:r>
                <a:endParaRPr lang="ko-KR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034" name="Picture 10" descr="ubuntu icon png에 대한 이미지 검색결과"/>
              <p:cNvPicPr preferRelativeResize="0"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8533" y="2543352"/>
                <a:ext cx="1440000" cy="14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031" name="그룹 1030"/>
          <p:cNvGrpSpPr/>
          <p:nvPr/>
        </p:nvGrpSpPr>
        <p:grpSpPr>
          <a:xfrm>
            <a:off x="6604200" y="1980826"/>
            <a:ext cx="3101775" cy="3307620"/>
            <a:chOff x="5508825" y="2230734"/>
            <a:chExt cx="3101775" cy="3307620"/>
          </a:xfrm>
        </p:grpSpPr>
        <p:sp>
          <p:nvSpPr>
            <p:cNvPr id="45" name="직사각형 44"/>
            <p:cNvSpPr/>
            <p:nvPr/>
          </p:nvSpPr>
          <p:spPr>
            <a:xfrm>
              <a:off x="5508825" y="2692399"/>
              <a:ext cx="3101775" cy="2845955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508825" y="2230734"/>
              <a:ext cx="3101775" cy="461665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Web Framework</a:t>
              </a:r>
              <a:endParaRPr lang="ko-KR" altLang="en-US" sz="2400" dirty="0"/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6303140" y="3122972"/>
              <a:ext cx="1440000" cy="1981926"/>
              <a:chOff x="7409084" y="2543352"/>
              <a:chExt cx="1440000" cy="1981926"/>
            </a:xfrm>
          </p:grpSpPr>
          <p:pic>
            <p:nvPicPr>
              <p:cNvPr id="51" name="Picture 8" descr="django icon png에 대한 이미지 검색결과"/>
              <p:cNvPicPr preferRelativeResize="0"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09084" y="2543352"/>
                <a:ext cx="1440000" cy="14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TextBox 51"/>
              <p:cNvSpPr txBox="1"/>
              <p:nvPr/>
            </p:nvSpPr>
            <p:spPr>
              <a:xfrm>
                <a:off x="7660846" y="4160306"/>
                <a:ext cx="936475" cy="364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>
                  <a:lnSpc>
                    <a:spcPct val="107000"/>
                  </a:lnSpc>
                </a:pPr>
                <a:r>
                  <a:rPr lang="en-US" altLang="ko-KR" kern="100" dirty="0" smtClean="0"/>
                  <a:t>Django</a:t>
                </a:r>
                <a:endParaRPr lang="ko-KR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531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기술 스택 </a:t>
            </a:r>
            <a:r>
              <a:rPr kumimoji="1" lang="en-US" altLang="ko-KR" dirty="0" smtClean="0"/>
              <a:t>(Front-End)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093A-10FA-754C-954B-B6A278FDB7D0}" type="slidenum">
              <a:rPr kumimoji="1" lang="ko-KR" altLang="en-US" smtClean="0"/>
              <a:t>7</a:t>
            </a:fld>
            <a:endParaRPr kumimoji="1"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395092" y="1985604"/>
            <a:ext cx="3101775" cy="3307620"/>
            <a:chOff x="5508825" y="2230734"/>
            <a:chExt cx="3101775" cy="3307620"/>
          </a:xfrm>
        </p:grpSpPr>
        <p:sp>
          <p:nvSpPr>
            <p:cNvPr id="15" name="직사각형 14"/>
            <p:cNvSpPr/>
            <p:nvPr/>
          </p:nvSpPr>
          <p:spPr>
            <a:xfrm>
              <a:off x="5508825" y="2692399"/>
              <a:ext cx="3101775" cy="2845955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08825" y="2230734"/>
              <a:ext cx="3101775" cy="461665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/>
                <a:t>UI / UX design</a:t>
              </a:r>
              <a:endParaRPr lang="ko-KR" altLang="en-US" sz="24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3886575" y="1985604"/>
            <a:ext cx="3101775" cy="3307620"/>
            <a:chOff x="5508825" y="2230734"/>
            <a:chExt cx="3101775" cy="3307620"/>
          </a:xfrm>
        </p:grpSpPr>
        <p:sp>
          <p:nvSpPr>
            <p:cNvPr id="21" name="직사각형 20"/>
            <p:cNvSpPr/>
            <p:nvPr/>
          </p:nvSpPr>
          <p:spPr>
            <a:xfrm>
              <a:off x="5508825" y="2692399"/>
              <a:ext cx="3101775" cy="2845955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8825" y="2230734"/>
              <a:ext cx="3101775" cy="461665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Canvas Library</a:t>
              </a:r>
              <a:endParaRPr lang="ko-KR" altLang="en-US" sz="2400" dirty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7378058" y="1988522"/>
            <a:ext cx="4457700" cy="3307620"/>
            <a:chOff x="5508825" y="2230734"/>
            <a:chExt cx="3101775" cy="3307620"/>
          </a:xfrm>
        </p:grpSpPr>
        <p:sp>
          <p:nvSpPr>
            <p:cNvPr id="27" name="직사각형 26"/>
            <p:cNvSpPr/>
            <p:nvPr/>
          </p:nvSpPr>
          <p:spPr>
            <a:xfrm>
              <a:off x="5508825" y="2692399"/>
              <a:ext cx="3101775" cy="2845955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08825" y="2230734"/>
              <a:ext cx="3101775" cy="461665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/>
                <a:t>Language</a:t>
              </a:r>
              <a:endParaRPr lang="ko-KR" altLang="en-US" sz="2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879954" y="4772709"/>
              <a:ext cx="642699" cy="36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07000"/>
                </a:lnSpc>
              </a:pPr>
              <a:r>
                <a:rPr lang="en-US" altLang="ko-KR" kern="100" dirty="0" smtClean="0"/>
                <a:t>HTML5</a:t>
              </a:r>
              <a:endPara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pic>
        <p:nvPicPr>
          <p:cNvPr id="3076" name="Picture 4" descr="fabric.js icon png에 대한 이미지 검색결과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463" y="2842587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1225980" y="2842587"/>
            <a:ext cx="1440000" cy="2017181"/>
            <a:chOff x="5507780" y="2523276"/>
            <a:chExt cx="1440000" cy="2017181"/>
          </a:xfrm>
        </p:grpSpPr>
        <p:sp>
          <p:nvSpPr>
            <p:cNvPr id="39" name="TextBox 38"/>
            <p:cNvSpPr txBox="1"/>
            <p:nvPr/>
          </p:nvSpPr>
          <p:spPr>
            <a:xfrm>
              <a:off x="5630500" y="4175485"/>
              <a:ext cx="1194558" cy="36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07000"/>
                </a:lnSpc>
              </a:pPr>
              <a:r>
                <a:rPr lang="en-US" altLang="ko-KR" kern="100" dirty="0" smtClean="0"/>
                <a:t>Bootstrap</a:t>
              </a:r>
              <a:endPara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  <p:pic>
          <p:nvPicPr>
            <p:cNvPr id="3074" name="Picture 2" descr="bootstrap icon png에 대한 이미지 검색결과"/>
            <p:cNvPicPr preferRelativeResize="0"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7780" y="2523276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6" descr="javascript icon png에 대한 이미지 검색결과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347" y="3054796"/>
            <a:ext cx="360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936172" y="4494796"/>
            <a:ext cx="1002582" cy="364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altLang="ko-KR" kern="100" dirty="0" smtClean="0"/>
              <a:t>Fabric.js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357819" y="4530497"/>
            <a:ext cx="393056" cy="364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altLang="ko-KR" kern="100" dirty="0" smtClean="0"/>
              <a:t>JS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445143" y="4530497"/>
            <a:ext cx="580608" cy="364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altLang="ko-KR" kern="100" dirty="0" smtClean="0"/>
              <a:t>CSS</a:t>
            </a:r>
            <a:endParaRPr lang="ko-KR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81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기술 스택 </a:t>
            </a:r>
            <a:r>
              <a:rPr kumimoji="1" lang="en-US" altLang="ko-KR" dirty="0" smtClean="0"/>
              <a:t>(Back-End)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093A-10FA-754C-954B-B6A278FDB7D0}" type="slidenum">
              <a:rPr kumimoji="1" lang="ko-KR" altLang="en-US" smtClean="0"/>
              <a:t>8</a:t>
            </a:fld>
            <a:endParaRPr kumimoji="1"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743568" y="1983825"/>
            <a:ext cx="3101775" cy="3307620"/>
            <a:chOff x="5138500" y="2770297"/>
            <a:chExt cx="3101775" cy="3307620"/>
          </a:xfrm>
        </p:grpSpPr>
        <p:grpSp>
          <p:nvGrpSpPr>
            <p:cNvPr id="33" name="그룹 32"/>
            <p:cNvGrpSpPr/>
            <p:nvPr/>
          </p:nvGrpSpPr>
          <p:grpSpPr>
            <a:xfrm>
              <a:off x="5138500" y="2770297"/>
              <a:ext cx="3101775" cy="3307620"/>
              <a:chOff x="5508825" y="2230734"/>
              <a:chExt cx="3101775" cy="3307620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5508825" y="2692399"/>
                <a:ext cx="3101775" cy="2845955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508825" y="2230734"/>
                <a:ext cx="3101775" cy="461665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/>
                  <a:t>Media Processing</a:t>
                </a:r>
                <a:endParaRPr lang="ko-KR" altLang="en-US" sz="2400" dirty="0"/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5709536" y="3735261"/>
              <a:ext cx="1873333" cy="1913214"/>
              <a:chOff x="3150341" y="2905951"/>
              <a:chExt cx="1873333" cy="1913214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3150341" y="4454193"/>
                <a:ext cx="1873333" cy="364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>
                  <a:lnSpc>
                    <a:spcPct val="107000"/>
                  </a:lnSpc>
                </a:pPr>
                <a:r>
                  <a:rPr lang="en-US" altLang="ko-KR" kern="100" dirty="0" smtClean="0"/>
                  <a:t>OpenCV-Python</a:t>
                </a:r>
                <a:endParaRPr lang="ko-KR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056" name="Picture 8" descr="opencv icon png에 대한 이미지 검색결과"/>
              <p:cNvPicPr preferRelativeResize="0"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67006" y="2905951"/>
                <a:ext cx="1440000" cy="14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1" name="그룹 10"/>
          <p:cNvGrpSpPr/>
          <p:nvPr/>
        </p:nvGrpSpPr>
        <p:grpSpPr>
          <a:xfrm>
            <a:off x="4496478" y="1983825"/>
            <a:ext cx="3101775" cy="3307620"/>
            <a:chOff x="4188479" y="2634332"/>
            <a:chExt cx="3101775" cy="3307620"/>
          </a:xfrm>
        </p:grpSpPr>
        <p:grpSp>
          <p:nvGrpSpPr>
            <p:cNvPr id="43" name="그룹 42"/>
            <p:cNvGrpSpPr/>
            <p:nvPr/>
          </p:nvGrpSpPr>
          <p:grpSpPr>
            <a:xfrm>
              <a:off x="4188479" y="2634332"/>
              <a:ext cx="3101775" cy="3307620"/>
              <a:chOff x="5508825" y="2230734"/>
              <a:chExt cx="3101775" cy="3307620"/>
            </a:xfrm>
          </p:grpSpPr>
          <p:sp>
            <p:nvSpPr>
              <p:cNvPr id="47" name="직사각형 46"/>
              <p:cNvSpPr/>
              <p:nvPr/>
            </p:nvSpPr>
            <p:spPr>
              <a:xfrm>
                <a:off x="5508825" y="2692399"/>
                <a:ext cx="3101775" cy="2845955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508825" y="2230734"/>
                <a:ext cx="3101775" cy="461665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/>
                  <a:t>Machine </a:t>
                </a:r>
                <a:r>
                  <a:rPr lang="en-US" altLang="ko-KR" sz="2400" dirty="0" smtClean="0"/>
                  <a:t>Learning</a:t>
                </a:r>
                <a:endParaRPr lang="ko-KR" altLang="en-US" sz="2400" dirty="0"/>
              </a:p>
            </p:txBody>
          </p:sp>
        </p:grpSp>
        <p:grpSp>
          <p:nvGrpSpPr>
            <p:cNvPr id="7" name="그룹 6"/>
            <p:cNvGrpSpPr/>
            <p:nvPr/>
          </p:nvGrpSpPr>
          <p:grpSpPr>
            <a:xfrm>
              <a:off x="5006505" y="3589626"/>
              <a:ext cx="1440000" cy="1913214"/>
              <a:chOff x="6816000" y="2905951"/>
              <a:chExt cx="1440000" cy="1913214"/>
            </a:xfrm>
          </p:grpSpPr>
          <p:pic>
            <p:nvPicPr>
              <p:cNvPr id="2058" name="Picture 10" descr="tensorflow icon png에 대한 이미지 검색결과"/>
              <p:cNvPicPr preferRelativeResize="0"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16000" y="2905951"/>
                <a:ext cx="1440000" cy="14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6885888" y="4454193"/>
                <a:ext cx="1300228" cy="364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>
                  <a:lnSpc>
                    <a:spcPct val="107000"/>
                  </a:lnSpc>
                </a:pPr>
                <a:r>
                  <a:rPr lang="en-US" altLang="ko-KR" kern="100" dirty="0" smtClean="0"/>
                  <a:t>Tensorflow</a:t>
                </a:r>
                <a:endParaRPr lang="ko-KR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" name="그룹 11"/>
          <p:cNvGrpSpPr/>
          <p:nvPr/>
        </p:nvGrpSpPr>
        <p:grpSpPr>
          <a:xfrm>
            <a:off x="8252025" y="1983825"/>
            <a:ext cx="3101775" cy="3307620"/>
            <a:chOff x="7082785" y="2532502"/>
            <a:chExt cx="3101775" cy="3307620"/>
          </a:xfrm>
        </p:grpSpPr>
        <p:grpSp>
          <p:nvGrpSpPr>
            <p:cNvPr id="50" name="그룹 49"/>
            <p:cNvGrpSpPr/>
            <p:nvPr/>
          </p:nvGrpSpPr>
          <p:grpSpPr>
            <a:xfrm>
              <a:off x="7082785" y="2532502"/>
              <a:ext cx="3101775" cy="3307620"/>
              <a:chOff x="5508825" y="2230734"/>
              <a:chExt cx="3101775" cy="3307620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5508825" y="2692399"/>
                <a:ext cx="3101775" cy="2845955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508825" y="2230734"/>
                <a:ext cx="3101775" cy="461665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/>
                  <a:t>Object </a:t>
                </a:r>
                <a:r>
                  <a:rPr lang="en-US" altLang="ko-KR" sz="2400" dirty="0" smtClean="0"/>
                  <a:t>Detection</a:t>
                </a:r>
                <a:endParaRPr lang="ko-KR" altLang="en-US" sz="2400" dirty="0"/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7890600" y="3589626"/>
              <a:ext cx="1440000" cy="1913214"/>
              <a:chOff x="5098183" y="2905951"/>
              <a:chExt cx="1440000" cy="1913214"/>
            </a:xfrm>
          </p:grpSpPr>
          <p:pic>
            <p:nvPicPr>
              <p:cNvPr id="2060" name="Picture 12" descr="https://pjreddie.com/media/image/yologo_1.png"/>
              <p:cNvPicPr preferRelativeResize="0"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98183" y="2905951"/>
                <a:ext cx="1440000" cy="14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5505950" y="4454193"/>
                <a:ext cx="624466" cy="364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>
                  <a:lnSpc>
                    <a:spcPct val="107000"/>
                  </a:lnSpc>
                </a:pPr>
                <a:r>
                  <a:rPr lang="en-US" altLang="ko-KR" kern="100" dirty="0" smtClean="0"/>
                  <a:t>Yolo</a:t>
                </a:r>
                <a:endParaRPr lang="ko-KR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870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smtClean="0"/>
              <a:t>기술 스택 </a:t>
            </a:r>
            <a:r>
              <a:rPr kumimoji="1" lang="en-US" altLang="ko-KR" dirty="0" smtClean="0"/>
              <a:t>(Back-End, Utility)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093A-10FA-754C-954B-B6A278FDB7D0}" type="slidenum">
              <a:rPr kumimoji="1" lang="ko-KR" altLang="en-US" smtClean="0"/>
              <a:t>9</a:t>
            </a:fld>
            <a:endParaRPr kumimoji="1"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749467" y="1983825"/>
            <a:ext cx="3101775" cy="3307620"/>
            <a:chOff x="7702929" y="594504"/>
            <a:chExt cx="3101775" cy="3307620"/>
          </a:xfrm>
        </p:grpSpPr>
        <p:grpSp>
          <p:nvGrpSpPr>
            <p:cNvPr id="57" name="그룹 56"/>
            <p:cNvGrpSpPr/>
            <p:nvPr/>
          </p:nvGrpSpPr>
          <p:grpSpPr>
            <a:xfrm>
              <a:off x="7702929" y="594504"/>
              <a:ext cx="3101775" cy="3307620"/>
              <a:chOff x="5508825" y="2230734"/>
              <a:chExt cx="3101775" cy="3307620"/>
            </a:xfrm>
          </p:grpSpPr>
          <p:sp>
            <p:nvSpPr>
              <p:cNvPr id="61" name="직사각형 60"/>
              <p:cNvSpPr/>
              <p:nvPr/>
            </p:nvSpPr>
            <p:spPr>
              <a:xfrm>
                <a:off x="5508825" y="2692399"/>
                <a:ext cx="3101775" cy="2845955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508825" y="2230734"/>
                <a:ext cx="3101775" cy="461665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/>
                  <a:t>Database</a:t>
                </a:r>
                <a:endParaRPr lang="ko-KR" altLang="en-US" sz="2400" dirty="0"/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8540667" y="1559468"/>
              <a:ext cx="1440000" cy="1883128"/>
              <a:chOff x="10251634" y="2905951"/>
              <a:chExt cx="1440000" cy="1883128"/>
            </a:xfrm>
          </p:grpSpPr>
          <p:pic>
            <p:nvPicPr>
              <p:cNvPr id="2062" name="Picture 14" descr="sqlite icon png에 대한 이미지 검색결과"/>
              <p:cNvPicPr preferRelativeResize="0"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51634" y="2905951"/>
                <a:ext cx="1440000" cy="14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10526802" y="4424107"/>
                <a:ext cx="889667" cy="364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>
                  <a:lnSpc>
                    <a:spcPct val="107000"/>
                  </a:lnSpc>
                </a:pPr>
                <a:r>
                  <a:rPr lang="en-US" altLang="ko-KR" kern="100" dirty="0" smtClean="0"/>
                  <a:t>Sqlite</a:t>
                </a:r>
                <a:r>
                  <a:rPr lang="en-US" altLang="ko-KR" kern="100" dirty="0"/>
                  <a:t>3</a:t>
                </a:r>
                <a:endParaRPr lang="ko-KR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" name="그룹 12"/>
          <p:cNvGrpSpPr/>
          <p:nvPr/>
        </p:nvGrpSpPr>
        <p:grpSpPr>
          <a:xfrm>
            <a:off x="4496478" y="1983825"/>
            <a:ext cx="3101775" cy="3307620"/>
            <a:chOff x="4496478" y="1983825"/>
            <a:chExt cx="3101775" cy="3307620"/>
          </a:xfrm>
        </p:grpSpPr>
        <p:grpSp>
          <p:nvGrpSpPr>
            <p:cNvPr id="52" name="그룹 51"/>
            <p:cNvGrpSpPr/>
            <p:nvPr/>
          </p:nvGrpSpPr>
          <p:grpSpPr>
            <a:xfrm>
              <a:off x="4496478" y="1983825"/>
              <a:ext cx="3101775" cy="3307620"/>
              <a:chOff x="5508825" y="2230734"/>
              <a:chExt cx="3101775" cy="3307620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5508825" y="2692399"/>
                <a:ext cx="3101775" cy="2845955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508825" y="2230734"/>
                <a:ext cx="3101775" cy="461665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/>
                  <a:t>Language</a:t>
                </a:r>
                <a:endParaRPr lang="ko-KR" altLang="en-US" sz="2400" dirty="0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5344395" y="2948789"/>
              <a:ext cx="1440000" cy="1913214"/>
              <a:chOff x="1858146" y="2905951"/>
              <a:chExt cx="1440000" cy="1913214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2120777" y="4454193"/>
                <a:ext cx="914738" cy="364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>
                  <a:lnSpc>
                    <a:spcPct val="107000"/>
                  </a:lnSpc>
                </a:pPr>
                <a:r>
                  <a:rPr lang="en-US" altLang="ko-KR" kern="100" dirty="0" smtClean="0"/>
                  <a:t>Python</a:t>
                </a:r>
                <a:endParaRPr lang="ko-KR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066" name="Picture 18" descr="python icon png에 대한 이미지 검색결과"/>
              <p:cNvPicPr preferRelativeResize="0"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58146" y="2905951"/>
                <a:ext cx="1440000" cy="14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5" name="그룹 14"/>
          <p:cNvGrpSpPr/>
          <p:nvPr/>
        </p:nvGrpSpPr>
        <p:grpSpPr>
          <a:xfrm>
            <a:off x="8243489" y="1973345"/>
            <a:ext cx="3101775" cy="3307620"/>
            <a:chOff x="8243489" y="1973345"/>
            <a:chExt cx="3101775" cy="3307620"/>
          </a:xfrm>
        </p:grpSpPr>
        <p:grpSp>
          <p:nvGrpSpPr>
            <p:cNvPr id="63" name="그룹 62"/>
            <p:cNvGrpSpPr/>
            <p:nvPr/>
          </p:nvGrpSpPr>
          <p:grpSpPr>
            <a:xfrm>
              <a:off x="8243489" y="1973345"/>
              <a:ext cx="3101775" cy="3307620"/>
              <a:chOff x="5508825" y="2230734"/>
              <a:chExt cx="3101775" cy="3307620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5508825" y="2692399"/>
                <a:ext cx="3101775" cy="2845955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508825" y="2230734"/>
                <a:ext cx="3101775" cy="461665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smtClean="0"/>
                  <a:t>VCS</a:t>
                </a:r>
                <a:endParaRPr lang="ko-KR" altLang="en-US" sz="2400" dirty="0"/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9074376" y="2918703"/>
              <a:ext cx="1440000" cy="1913214"/>
              <a:chOff x="8533817" y="2905951"/>
              <a:chExt cx="1440000" cy="1913214"/>
            </a:xfrm>
          </p:grpSpPr>
          <p:pic>
            <p:nvPicPr>
              <p:cNvPr id="2068" name="Picture 20" descr="git icon png에 대한 이미지 검색결과"/>
              <p:cNvPicPr preferRelativeResize="0"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33817" y="2905951"/>
                <a:ext cx="1440000" cy="14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9012405" y="4454193"/>
                <a:ext cx="482824" cy="364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>
                  <a:lnSpc>
                    <a:spcPct val="107000"/>
                  </a:lnSpc>
                </a:pPr>
                <a:r>
                  <a:rPr lang="en-US" altLang="ko-KR" kern="100" dirty="0" smtClean="0"/>
                  <a:t>Git</a:t>
                </a:r>
                <a:endParaRPr lang="ko-KR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26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xii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xiilab" id="{9383EACE-8E1D-B348-91A7-D7DA789357A8}" vid="{7708B2CB-3FE9-C245-9177-9342C64C40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TensorFlowOnSpark</Template>
  <TotalTime>751</TotalTime>
  <Words>465</Words>
  <Application>Microsoft Office PowerPoint</Application>
  <PresentationFormat>와이드스크린</PresentationFormat>
  <Paragraphs>191</Paragraphs>
  <Slides>19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나눔고딕</vt:lpstr>
      <vt:lpstr>맑은 고딕</vt:lpstr>
      <vt:lpstr>Arial</vt:lpstr>
      <vt:lpstr>Times New Roman</vt:lpstr>
      <vt:lpstr>xiilab</vt:lpstr>
      <vt:lpstr>Video Labeller</vt:lpstr>
      <vt:lpstr>Content</vt:lpstr>
      <vt:lpstr>개발 목적</vt:lpstr>
      <vt:lpstr>소프트웨어 구조 (Front-End)</vt:lpstr>
      <vt:lpstr>소프트웨어 구조 (Back-End)</vt:lpstr>
      <vt:lpstr>기술 스택 (System)</vt:lpstr>
      <vt:lpstr>기술 스택 (Front-End)</vt:lpstr>
      <vt:lpstr>기술 스택 (Back-End)</vt:lpstr>
      <vt:lpstr>기술 스택 (Back-End, Utility)</vt:lpstr>
      <vt:lpstr>화면 설계</vt:lpstr>
      <vt:lpstr>화면 설계</vt:lpstr>
      <vt:lpstr>화면 설계</vt:lpstr>
      <vt:lpstr>화면 설계</vt:lpstr>
      <vt:lpstr>화면 설계</vt:lpstr>
      <vt:lpstr>화면 설계</vt:lpstr>
      <vt:lpstr>화면 설계</vt:lpstr>
      <vt:lpstr>기능 리스트</vt:lpstr>
      <vt:lpstr>확장할 기능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Labelling Tool 개발</dc:title>
  <dc:creator>Microsoft Office 사용자</dc:creator>
  <cp:lastModifiedBy>황진하</cp:lastModifiedBy>
  <cp:revision>167</cp:revision>
  <dcterms:created xsi:type="dcterms:W3CDTF">2017-07-04T05:09:55Z</dcterms:created>
  <dcterms:modified xsi:type="dcterms:W3CDTF">2017-08-18T04:35:58Z</dcterms:modified>
</cp:coreProperties>
</file>