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9" r:id="rId18"/>
    <p:sldId id="272" r:id="rId19"/>
    <p:sldId id="280" r:id="rId20"/>
    <p:sldId id="273" r:id="rId21"/>
    <p:sldId id="281" r:id="rId22"/>
    <p:sldId id="274" r:id="rId23"/>
    <p:sldId id="282" r:id="rId24"/>
    <p:sldId id="275" r:id="rId25"/>
    <p:sldId id="276" r:id="rId26"/>
    <p:sldId id="277" r:id="rId27"/>
    <p:sldId id="278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euz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683846-6CF4-4181-B0B8-E606EAF8D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94421"/>
            <a:ext cx="8825658" cy="1438013"/>
          </a:xfrm>
        </p:spPr>
        <p:txBody>
          <a:bodyPr/>
          <a:lstStyle/>
          <a:p>
            <a:pPr algn="ctr"/>
            <a:r>
              <a:rPr lang="cs-CZ" sz="6600" dirty="0"/>
              <a:t>Zadaní pro Python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E691AD-1819-4DDC-A5AA-2B345BB45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8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0F32B-3527-4CFD-886B-79F3A39D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C9BDD5-3FE7-47ED-AD33-026DCBF05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53534E65-C191-4A2A-8F40-1D1B22686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8C3692-45DB-4A59-8D2E-1E438CFC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85282F3-F050-496F-AB1B-3AFACB060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A697D6-2E3F-4777-BB76-C92857B3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cs-CZ" sz="6600" dirty="0"/>
              <a:t>Výpis pole do souboru</a:t>
            </a:r>
            <a:endParaRPr lang="en-US" sz="6600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F48CB0BD-548F-4686-9B87-98DF1C608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276211"/>
            <a:ext cx="9150807" cy="21733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698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683846-6CF4-4181-B0B8-E606EAF8D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94421"/>
            <a:ext cx="8825658" cy="1438013"/>
          </a:xfrm>
        </p:spPr>
        <p:txBody>
          <a:bodyPr/>
          <a:lstStyle/>
          <a:p>
            <a:pPr algn="ctr"/>
            <a:r>
              <a:rPr lang="cs-CZ" sz="6600" dirty="0"/>
              <a:t>Zadaní pro </a:t>
            </a:r>
            <a:r>
              <a:rPr lang="cs-CZ" sz="6600" dirty="0" err="1"/>
              <a:t>RobotFramework</a:t>
            </a:r>
            <a:endParaRPr lang="cs-CZ" sz="6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E691AD-1819-4DDC-A5AA-2B345BB45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770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Spustit webovou stránku </a:t>
            </a:r>
            <a:r>
              <a:rPr lang="cs-CZ" dirty="0">
                <a:hlinkClick r:id="rId2"/>
              </a:rPr>
              <a:t>http://leuze.com</a:t>
            </a:r>
            <a:r>
              <a:rPr lang="cs-CZ" dirty="0"/>
              <a:t> pomocí RF (volitelně: pokusit se replikovat na 3 různé webové prohlížeče)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Spustí se vybraný webový prohlížeč na stránce http://leuze.com</a:t>
            </a:r>
          </a:p>
        </p:txBody>
      </p:sp>
    </p:spTree>
    <p:extLst>
      <p:ext uri="{BB962C8B-B14F-4D97-AF65-F5344CB8AC3E}">
        <p14:creationId xmlns:p14="http://schemas.microsoft.com/office/powerpoint/2010/main" val="193828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799-1D7A-4A7D-A7B1-9FC2171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984F4-C952-458B-87B5-03BEE41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3600" dirty="0"/>
              <a:t>Open Browser    ${</a:t>
            </a:r>
            <a:r>
              <a:rPr lang="cs-CZ" sz="3600" dirty="0" err="1"/>
              <a:t>wBase</a:t>
            </a:r>
            <a:r>
              <a:rPr lang="cs-CZ" sz="3600" dirty="0"/>
              <a:t>}    ${</a:t>
            </a:r>
            <a:r>
              <a:rPr lang="cs-CZ" sz="3600" dirty="0" err="1"/>
              <a:t>brwsr</a:t>
            </a:r>
            <a:r>
              <a:rPr lang="cs-CZ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90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Zadat do vyhledávače produktů „bcl300“ 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Zobrazení některých produktů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Konflikt: Formulář s generovanými výsledky mají dynamický lokátor přiřazený pomocí </a:t>
            </a:r>
            <a:r>
              <a:rPr lang="cs-CZ" dirty="0" err="1"/>
              <a:t>JavaScriptu</a:t>
            </a:r>
            <a:r>
              <a:rPr lang="cs-CZ" dirty="0"/>
              <a:t>. Nepodařilo se mi vytvořit </a:t>
            </a:r>
            <a:r>
              <a:rPr lang="cs-CZ" dirty="0" err="1"/>
              <a:t>parser</a:t>
            </a:r>
            <a:r>
              <a:rPr lang="cs-CZ" dirty="0"/>
              <a:t>, jenž by mi umožnil popisovač přidělený JS pro lokátor oddělit. Proto jsem použil jako cíl vyhledávání konkrétní produkt uveden v příkladu.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298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799-1D7A-4A7D-A7B1-9FC2171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984F4-C952-458B-87B5-03BEE41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Wait</a:t>
            </a:r>
            <a:r>
              <a:rPr lang="cs-CZ" dirty="0"/>
              <a:t> </a:t>
            </a:r>
            <a:r>
              <a:rPr lang="cs-CZ" dirty="0" err="1"/>
              <a:t>Until</a:t>
            </a:r>
            <a:r>
              <a:rPr lang="cs-CZ" dirty="0"/>
              <a:t> </a:t>
            </a:r>
            <a:r>
              <a:rPr lang="cs-CZ" dirty="0" err="1"/>
              <a:t>Page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Element    </a:t>
            </a:r>
            <a:br>
              <a:rPr lang="cs-CZ" dirty="0"/>
            </a:br>
            <a:r>
              <a:rPr lang="cs-CZ" dirty="0" err="1"/>
              <a:t>xpath</a:t>
            </a:r>
            <a:r>
              <a:rPr lang="cs-CZ" dirty="0"/>
              <a:t>: //*[@id="searchCollapse"]/div/form/div[1]/input</a:t>
            </a:r>
          </a:p>
          <a:p>
            <a:r>
              <a:rPr lang="cs-CZ" dirty="0"/>
              <a:t>Input Text    </a:t>
            </a:r>
            <a:br>
              <a:rPr lang="cs-CZ" dirty="0"/>
            </a:br>
            <a:r>
              <a:rPr lang="cs-CZ" dirty="0" err="1"/>
              <a:t>xpath</a:t>
            </a:r>
            <a:r>
              <a:rPr lang="cs-CZ" dirty="0"/>
              <a:t>: //*[@id="searchCollapse"]/div/form/div[1]/input    ${</a:t>
            </a:r>
            <a:r>
              <a:rPr lang="cs-CZ" dirty="0" err="1"/>
              <a:t>prdctname</a:t>
            </a:r>
            <a:r>
              <a:rPr lang="cs-CZ" dirty="0"/>
              <a:t>}</a:t>
            </a:r>
          </a:p>
          <a:p>
            <a:r>
              <a:rPr lang="cs-CZ" dirty="0" err="1"/>
              <a:t>Wait</a:t>
            </a:r>
            <a:r>
              <a:rPr lang="cs-CZ" dirty="0"/>
              <a:t> </a:t>
            </a:r>
            <a:r>
              <a:rPr lang="cs-CZ" dirty="0" err="1"/>
              <a:t>Until</a:t>
            </a:r>
            <a:r>
              <a:rPr lang="cs-CZ" dirty="0"/>
              <a:t> </a:t>
            </a:r>
            <a:r>
              <a:rPr lang="cs-CZ" dirty="0" err="1"/>
              <a:t>Page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Element   </a:t>
            </a:r>
            <a:br>
              <a:rPr lang="cs-CZ" dirty="0"/>
            </a:br>
            <a:r>
              <a:rPr lang="cs-CZ" dirty="0" err="1"/>
              <a:t>xpath</a:t>
            </a:r>
            <a:r>
              <a:rPr lang="cs-CZ" dirty="0"/>
              <a:t>: //*[@id="searchCollapse"]/div/form/div[1]/div/button</a:t>
            </a:r>
          </a:p>
          <a:p>
            <a:r>
              <a:rPr lang="cs-CZ" dirty="0" err="1"/>
              <a:t>Click</a:t>
            </a:r>
            <a:r>
              <a:rPr lang="cs-CZ" dirty="0"/>
              <a:t> </a:t>
            </a:r>
            <a:r>
              <a:rPr lang="cs-CZ" dirty="0" err="1"/>
              <a:t>Button</a:t>
            </a:r>
            <a:r>
              <a:rPr lang="cs-CZ" dirty="0"/>
              <a:t>    </a:t>
            </a:r>
            <a:br>
              <a:rPr lang="cs-CZ" dirty="0"/>
            </a:br>
            <a:r>
              <a:rPr lang="cs-CZ" dirty="0" err="1"/>
              <a:t>xpath</a:t>
            </a:r>
            <a:r>
              <a:rPr lang="cs-CZ" dirty="0"/>
              <a:t>: //*[@id="searchCollapse"]/div/form/div[1]/div/button</a:t>
            </a:r>
          </a:p>
        </p:txBody>
      </p:sp>
    </p:spTree>
    <p:extLst>
      <p:ext uri="{BB962C8B-B14F-4D97-AF65-F5344CB8AC3E}">
        <p14:creationId xmlns:p14="http://schemas.microsoft.com/office/powerpoint/2010/main" val="275754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Vybrat specifický produkt (například: „BCL 300i SM 102 D H“)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Očekávaný výsledek: Zobrazení některých produktů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251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799-1D7A-4A7D-A7B1-9FC2171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984F4-C952-458B-87B5-03BEE41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Until Element Is Visible    </a:t>
            </a:r>
            <a:r>
              <a:rPr lang="en-US" dirty="0" err="1"/>
              <a:t>xpath</a:t>
            </a:r>
            <a:r>
              <a:rPr lang="en-US" dirty="0"/>
              <a:t>:/html/body/main/div[2]/div/div/div/div[2]/div/div/div[2]/div[1]/div/div/div[3]/div/div[1]/a</a:t>
            </a:r>
          </a:p>
          <a:p>
            <a:r>
              <a:rPr lang="en-US" dirty="0"/>
              <a:t>Click Element    </a:t>
            </a:r>
            <a:r>
              <a:rPr lang="en-US" dirty="0" err="1"/>
              <a:t>xpath</a:t>
            </a:r>
            <a:r>
              <a:rPr lang="en-US" dirty="0"/>
              <a:t>:/html/body/main/div[2]/div/div/div/div[2]/div/div/div[2]/div[1]/div/div/div[3]/div/div[1]/a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189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Zkontrolovat zda-</a:t>
            </a:r>
            <a:r>
              <a:rPr lang="cs-CZ" dirty="0" err="1"/>
              <a:t>li</a:t>
            </a:r>
            <a:r>
              <a:rPr lang="cs-CZ" dirty="0"/>
              <a:t> v poli, kde se </a:t>
            </a:r>
            <a:r>
              <a:rPr lang="cs-CZ" dirty="0" err="1"/>
              <a:t>nachazí</a:t>
            </a:r>
            <a:r>
              <a:rPr lang="cs-CZ" dirty="0"/>
              <a:t> text „</a:t>
            </a:r>
            <a:r>
              <a:rPr lang="cs-CZ" dirty="0" err="1"/>
              <a:t>Figure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vary“, existuje alespoň jeden obrázek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V poli, kde se nachází „</a:t>
            </a:r>
            <a:r>
              <a:rPr lang="cs-CZ" dirty="0" err="1"/>
              <a:t>Figure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vary“, existuje alespoň jeden obrázek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303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799-1D7A-4A7D-A7B1-9FC2171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984F4-C952-458B-87B5-03BEE41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Should Contain    </a:t>
            </a:r>
            <a:br>
              <a:rPr lang="cs-CZ" dirty="0"/>
            </a:br>
            <a:r>
              <a:rPr lang="en-US" dirty="0" err="1"/>
              <a:t>xpath</a:t>
            </a:r>
            <a:r>
              <a:rPr lang="en-US" dirty="0"/>
              <a:t>: /html/body/main/div[2]/div/div/div[1]/div/div[1]/div/div/div[1]/div/div[1]/div[2]/div/div/div[3]/div/figure/</a:t>
            </a:r>
            <a:r>
              <a:rPr lang="en-US" dirty="0" err="1"/>
              <a:t>figcaption</a:t>
            </a:r>
            <a:r>
              <a:rPr lang="en-US" dirty="0"/>
              <a:t>    Figure can vary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931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456E9-C3AF-458F-8B88-74AB754F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Python 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BBCA8A-EB3D-4DF2-B5E8-2F2721F2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Uživatel volí mezi vícero číslicových soustav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Šestnácková</a:t>
            </a:r>
            <a:r>
              <a:rPr lang="cs-CZ" dirty="0"/>
              <a:t> soustava (Hexadecimální)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Desítková (Decimální)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Dvojková (Binární)</a:t>
            </a:r>
          </a:p>
        </p:txBody>
      </p:sp>
    </p:spTree>
    <p:extLst>
      <p:ext uri="{BB962C8B-B14F-4D97-AF65-F5344CB8AC3E}">
        <p14:creationId xmlns:p14="http://schemas.microsoft.com/office/powerpoint/2010/main" val="3853500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Zkontrolovat zda-</a:t>
            </a:r>
            <a:r>
              <a:rPr lang="cs-CZ" dirty="0" err="1"/>
              <a:t>li</a:t>
            </a:r>
            <a:r>
              <a:rPr lang="cs-CZ" dirty="0"/>
              <a:t> produkt obsahuje relevantní ikony (příklad:  6x ikony - </a:t>
            </a:r>
            <a:r>
              <a:rPr lang="cs-CZ" dirty="0" err="1"/>
              <a:t>ICON_Achtung_Laser</a:t>
            </a:r>
            <a:r>
              <a:rPr lang="cs-CZ" dirty="0"/>
              <a:t>, ICON_CE-</a:t>
            </a:r>
            <a:r>
              <a:rPr lang="cs-CZ" dirty="0" err="1"/>
              <a:t>Zeichen_Rahmen</a:t>
            </a:r>
            <a:r>
              <a:rPr lang="cs-CZ" dirty="0"/>
              <a:t>,…)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V poli se nacházejí odpovídající ikony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356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799-1D7A-4A7D-A7B1-9FC2171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984F4-C952-458B-87B5-03BEE41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Until Element Is Visible    </a:t>
            </a:r>
            <a:r>
              <a:rPr lang="en-US" dirty="0" err="1"/>
              <a:t>class:single-selector-icon</a:t>
            </a:r>
            <a:endParaRPr lang="en-US" dirty="0"/>
          </a:p>
          <a:p>
            <a:r>
              <a:rPr lang="en-US" dirty="0"/>
              <a:t>Page Should Contain Element    </a:t>
            </a:r>
            <a:r>
              <a:rPr lang="en-US" dirty="0" err="1"/>
              <a:t>class:single-selector-icon</a:t>
            </a:r>
            <a:r>
              <a:rPr lang="en-US" dirty="0"/>
              <a:t>    Page does not contain 6 icons    limit=6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88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Otestovat zda-</a:t>
            </a:r>
            <a:r>
              <a:rPr lang="cs-CZ" dirty="0" err="1"/>
              <a:t>li</a:t>
            </a:r>
            <a:r>
              <a:rPr lang="cs-CZ" dirty="0"/>
              <a:t> list „</a:t>
            </a:r>
            <a:r>
              <a:rPr lang="cs-CZ" dirty="0" err="1"/>
              <a:t>Technical</a:t>
            </a:r>
            <a:r>
              <a:rPr lang="cs-CZ" dirty="0"/>
              <a:t> </a:t>
            </a:r>
            <a:r>
              <a:rPr lang="cs-CZ" dirty="0" err="1"/>
              <a:t>Features</a:t>
            </a:r>
            <a:r>
              <a:rPr lang="cs-CZ" dirty="0"/>
              <a:t>“ je aktivní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List „</a:t>
            </a:r>
            <a:r>
              <a:rPr lang="cs-CZ" dirty="0" err="1"/>
              <a:t>Technical</a:t>
            </a:r>
            <a:r>
              <a:rPr lang="cs-CZ" dirty="0"/>
              <a:t> </a:t>
            </a:r>
            <a:r>
              <a:rPr lang="cs-CZ" dirty="0" err="1"/>
              <a:t>Features</a:t>
            </a:r>
            <a:r>
              <a:rPr lang="cs-CZ" dirty="0"/>
              <a:t>“ je vybrán a aktivní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1385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799-1D7A-4A7D-A7B1-9FC2171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984F4-C952-458B-87B5-03BEE41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    0.3s</a:t>
            </a:r>
          </a:p>
          <a:p>
            <a:r>
              <a:rPr lang="en-US" dirty="0"/>
              <a:t>Element Attribute Value Should Be    xpath://*[@id="technicalFeatures-tab"]    class    nav-link active product-detail-tab-navigation-link    Element </a:t>
            </a:r>
            <a:r>
              <a:rPr lang="en-US" dirty="0" err="1"/>
              <a:t>neni</a:t>
            </a:r>
            <a:r>
              <a:rPr lang="en-US" dirty="0"/>
              <a:t> </a:t>
            </a:r>
            <a:r>
              <a:rPr lang="en-US" dirty="0" err="1"/>
              <a:t>viditelny</a:t>
            </a:r>
            <a:r>
              <a:rPr lang="en-US" dirty="0"/>
              <a:t>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837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7-9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Otestovat zda-</a:t>
            </a:r>
            <a:r>
              <a:rPr lang="cs-CZ" dirty="0" err="1"/>
              <a:t>li</a:t>
            </a:r>
            <a:r>
              <a:rPr lang="cs-CZ" dirty="0"/>
              <a:t> konkrétní pole obsahují relevantní informace daného produktu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Konkrétní pole obsahují relevantní informace daného produktu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Konflikt: Stejně jako u bodu 3, lokátory elementů formuláře jsou dynamicky vytvořeny pomocí JS.</a:t>
            </a:r>
          </a:p>
        </p:txBody>
      </p:sp>
    </p:spTree>
    <p:extLst>
      <p:ext uri="{BB962C8B-B14F-4D97-AF65-F5344CB8AC3E}">
        <p14:creationId xmlns:p14="http://schemas.microsoft.com/office/powerpoint/2010/main" val="423130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Otestovat textová pole se speciálními znaky (příklad: znaky nepodporované RF).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Nespecifikovaný. Jde o to přijít co je za problém.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Poznámka: Během konverzace s I. </a:t>
            </a:r>
            <a:r>
              <a:rPr lang="cs-CZ" dirty="0" err="1"/>
              <a:t>Květonem</a:t>
            </a:r>
            <a:r>
              <a:rPr lang="cs-CZ" dirty="0"/>
              <a:t> a J. Smetanou zjištěno, že tento problém nelze na nynější verzi </a:t>
            </a:r>
            <a:r>
              <a:rPr lang="cs-CZ" dirty="0" err="1"/>
              <a:t>RobotFrameworku</a:t>
            </a:r>
            <a:r>
              <a:rPr lang="cs-CZ" dirty="0"/>
              <a:t> replikovat. Nejspíše byl problém </a:t>
            </a:r>
            <a:r>
              <a:rPr lang="cs-CZ" dirty="0" err="1"/>
              <a:t>patchnut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1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11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Otestovat funkcionality „checkboxů“.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Nespecifikován. Jedná se o kontrolu, výběr dle jména, počet, atd.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Poznámka: Stránka neobsahuje </a:t>
            </a:r>
            <a:r>
              <a:rPr lang="cs-CZ" dirty="0" err="1"/>
              <a:t>textboxy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26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EFBB1E-EF42-4042-99C4-8CC2660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bod 12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7B9A94-4E8D-482F-9E0C-3B9C354D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Otestovat čas potřebný k načtení stránky.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br>
              <a:rPr lang="cs-CZ" dirty="0"/>
            </a:br>
            <a:endParaRPr lang="cs-CZ" dirty="0"/>
          </a:p>
          <a:p>
            <a:r>
              <a:rPr lang="cs-CZ" dirty="0"/>
              <a:t>Očekávaný výsledek: Nespecifikován. Existuje mnoho způsobů jak toto lze provést. Jedná se o úhel pohledu na problém a nacházení způsobů řešení.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642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799-1D7A-4A7D-A7B1-9FC2171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984F4-C952-458B-87B5-03BEE414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Open Browser    ${</a:t>
            </a:r>
            <a:r>
              <a:rPr lang="cs-CZ" dirty="0" err="1"/>
              <a:t>wTarget</a:t>
            </a:r>
            <a:r>
              <a:rPr lang="cs-CZ" dirty="0"/>
              <a:t>}    ${</a:t>
            </a:r>
            <a:r>
              <a:rPr lang="cs-CZ" dirty="0" err="1"/>
              <a:t>brwsr</a:t>
            </a:r>
            <a:r>
              <a:rPr lang="cs-CZ" dirty="0"/>
              <a:t>}</a:t>
            </a:r>
          </a:p>
          <a:p>
            <a:r>
              <a:rPr lang="en-US" dirty="0"/>
              <a:t>${t1}=     Get Current Date    </a:t>
            </a:r>
            <a:r>
              <a:rPr lang="en-US" dirty="0" err="1"/>
              <a:t>result_format</a:t>
            </a:r>
            <a:r>
              <a:rPr lang="en-US" dirty="0"/>
              <a:t>=timestamp</a:t>
            </a:r>
          </a:p>
          <a:p>
            <a:r>
              <a:rPr lang="en-US" sz="1950" dirty="0"/>
              <a:t>Wait Until Element Is Visible    </a:t>
            </a:r>
            <a:r>
              <a:rPr lang="en-US" sz="1950" dirty="0" err="1"/>
              <a:t>xpath</a:t>
            </a:r>
            <a:r>
              <a:rPr lang="en-US" sz="1950" dirty="0"/>
              <a:t>:/html/body/main/div[2]/div/div/div[1]/div/div[2]/div[2]/</a:t>
            </a:r>
            <a:r>
              <a:rPr lang="en-US" sz="1950" dirty="0" err="1"/>
              <a:t>img</a:t>
            </a:r>
            <a:r>
              <a:rPr lang="en-US" sz="1950" dirty="0"/>
              <a:t>[6]</a:t>
            </a:r>
          </a:p>
          <a:p>
            <a:r>
              <a:rPr lang="en-US" dirty="0"/>
              <a:t>${t2}=     Get Current Date        </a:t>
            </a:r>
            <a:r>
              <a:rPr lang="en-US" dirty="0" err="1"/>
              <a:t>result_format</a:t>
            </a:r>
            <a:r>
              <a:rPr lang="en-US" dirty="0"/>
              <a:t>=timestamp</a:t>
            </a:r>
          </a:p>
          <a:p>
            <a:r>
              <a:rPr lang="en-US" dirty="0"/>
              <a:t>${</a:t>
            </a:r>
            <a:r>
              <a:rPr lang="en-US" dirty="0" err="1"/>
              <a:t>time_delta</a:t>
            </a:r>
            <a:r>
              <a:rPr lang="en-US" dirty="0"/>
              <a:t>}=    Subtract Date From Date    ${t2}    ${t1}    verbose</a:t>
            </a:r>
          </a:p>
          <a:p>
            <a:r>
              <a:rPr lang="en-US" dirty="0"/>
              <a:t>Log To Console    \</a:t>
            </a:r>
            <a:r>
              <a:rPr lang="en-US" dirty="0" err="1"/>
              <a:t>nCas</a:t>
            </a:r>
            <a:r>
              <a:rPr lang="en-US" dirty="0"/>
              <a:t> </a:t>
            </a:r>
            <a:r>
              <a:rPr lang="en-US" dirty="0" err="1"/>
              <a:t>nacteni</a:t>
            </a:r>
            <a:r>
              <a:rPr lang="en-US" dirty="0"/>
              <a:t> je ${</a:t>
            </a:r>
            <a:r>
              <a:rPr lang="en-US" dirty="0" err="1"/>
              <a:t>time_delta</a:t>
            </a:r>
            <a:r>
              <a:rPr lang="en-US" dirty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353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09E419-259B-48B2-9013-9AB4DA8C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RF přes testovou specifikaci - Výsledek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732302-70C7-49F5-9EF1-20ED40FA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6/12 bodů se mi podařilo úspěšně otestovat.</a:t>
            </a:r>
          </a:p>
          <a:p>
            <a:r>
              <a:rPr lang="cs-CZ" dirty="0"/>
              <a:t>1/12 bodů nešlo replikovat z důvodu opravy.</a:t>
            </a:r>
          </a:p>
          <a:p>
            <a:r>
              <a:rPr lang="cs-CZ" dirty="0"/>
              <a:t>1/12 bodů nešlo replikovat protože stránka neobsahuje </a:t>
            </a:r>
            <a:r>
              <a:rPr lang="cs-CZ" dirty="0" err="1"/>
              <a:t>textboxy</a:t>
            </a:r>
            <a:endParaRPr lang="cs-CZ" dirty="0"/>
          </a:p>
          <a:p>
            <a:r>
              <a:rPr lang="cs-CZ" dirty="0"/>
              <a:t>4/12 bodů nešlo replikovat kvůli problému s </a:t>
            </a:r>
            <a:r>
              <a:rPr lang="cs-CZ"/>
              <a:t>dynamickými lokátory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4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35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76A5C-51BA-4F64-8224-13A251544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F59DE4-6203-4DD3-AAB4-73B4CD21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C56C2D5-4646-4F60-A7B4-EADB8388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902B4FBC-AAA1-4643-96FC-DC635FC5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AE9EEA-C3B1-4416-B4C0-28BFA702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4800" dirty="0"/>
              <a:t>Volba </a:t>
            </a:r>
            <a:r>
              <a:rPr lang="cs-CZ" sz="4800" dirty="0" err="1"/>
              <a:t>cislicove</a:t>
            </a:r>
            <a:r>
              <a:rPr lang="cs-CZ" sz="4800" dirty="0"/>
              <a:t> soustavy</a:t>
            </a:r>
            <a:endParaRPr lang="en-US" sz="4800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55727DBD-1374-4654-AA87-A4DE8B872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850117"/>
            <a:ext cx="9150807" cy="20818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407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9D3A8-33CC-48E4-B894-3B6415B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Zadání pro Python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3E6A2-8A08-41F2-A7A7-560F5FB7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Možnost zadat číslo zvolené soustavy do dynamického pole/listu</a:t>
            </a:r>
          </a:p>
          <a:p>
            <a:r>
              <a:rPr lang="cs-CZ" dirty="0"/>
              <a:t>Vstupy musí odpovídat zadání (tj. sanace vstupu dle zvolené číslicové soustavy)</a:t>
            </a:r>
          </a:p>
          <a:p>
            <a:r>
              <a:rPr lang="cs-CZ" dirty="0"/>
              <a:t>Možnost smazat číslo dle indexu listu</a:t>
            </a:r>
          </a:p>
          <a:p>
            <a:r>
              <a:rPr lang="cs-CZ" dirty="0"/>
              <a:t>Výpočet CRC vložených čísel</a:t>
            </a:r>
          </a:p>
          <a:p>
            <a:r>
              <a:rPr lang="cs-CZ" dirty="0"/>
              <a:t>Výpis zadaných čísel</a:t>
            </a:r>
          </a:p>
          <a:p>
            <a:r>
              <a:rPr lang="cs-CZ" dirty="0"/>
              <a:t>Výpis vypočteného výsledku CRC (Dle CRC8 – Maxim)</a:t>
            </a:r>
          </a:p>
          <a:p>
            <a:r>
              <a:rPr lang="cs-CZ" dirty="0"/>
              <a:t>Uložení listu a výpočtů do souboru</a:t>
            </a:r>
          </a:p>
        </p:txBody>
      </p:sp>
    </p:spTree>
    <p:extLst>
      <p:ext uri="{BB962C8B-B14F-4D97-AF65-F5344CB8AC3E}">
        <p14:creationId xmlns:p14="http://schemas.microsoft.com/office/powerpoint/2010/main" val="1133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893B6-2FA3-4BC9-B92C-905AC246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A3E8FD-9F09-4CEA-A256-8F224020B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AE376DB-C2F0-4E55-8340-BCF0630E2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2E5045-84D3-4AC5-A922-BB54EC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7E7645CB-4AD0-45D4-8A1D-6C7F2CA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31E1C0-8D81-470A-A2D2-89A1CE88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7200" dirty="0"/>
              <a:t>Zadávaní čísel</a:t>
            </a:r>
            <a:endParaRPr lang="en-US" sz="7200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36556411-AF83-4EEF-A282-8C201EBC9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069088"/>
            <a:ext cx="9150807" cy="19445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589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43C91-5309-49FE-B14C-AED0A46F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cs-CZ" sz="2800" dirty="0"/>
              <a:t>Deklarace </a:t>
            </a:r>
            <a:r>
              <a:rPr lang="cs-CZ" sz="2800" dirty="0" err="1"/>
              <a:t>proměných</a:t>
            </a:r>
            <a:r>
              <a:rPr lang="cs-CZ" sz="2800" dirty="0"/>
              <a:t> + Funkce pro sanaci vkládaných čísel</a:t>
            </a: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03AB108C-BDDC-44FB-8807-C8BCFA1EC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2A09DC1-DBD1-47F5-AD85-91D4282A8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A132F4-1366-4FE7-B926-46855B404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text&#10;&#10;Popis byl vytvořen automaticky">
            <a:extLst>
              <a:ext uri="{FF2B5EF4-FFF2-40B4-BE49-F238E27FC236}">
                <a16:creationId xmlns:a16="http://schemas.microsoft.com/office/drawing/2014/main" id="{ED40FD75-4ED7-4F07-AA7B-04E230EA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09" y="282987"/>
            <a:ext cx="13941200" cy="1986622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97651E4-CAAE-4DB7-B319-EFBAD1C11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D6CF91-B979-6DB0-B680-FEACC6FA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cs-CZ" dirty="0"/>
              <a:t>Každý znak ve vstupním řetězci je komparován oproti slovníku povolených znaků, jenž jsou povoleny v daných číslicových soustavách.</a:t>
            </a:r>
          </a:p>
          <a:p>
            <a:r>
              <a:rPr lang="cs-CZ" dirty="0"/>
              <a:t>Pokud je zjištěn znak nepatřící do vybrané číslicové soustavy, funkce nevrátí žádnou hodnotu a uživatele upozorní na nesrovnalost. Pokud jsou všechny znaky validní navrátí zpět řetězec na vstupu.</a:t>
            </a:r>
            <a:endParaRPr lang="en-US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9FA76ECE-F681-4BB8-88B2-6B016461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2269609"/>
            <a:ext cx="14498625" cy="40596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617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0F32B-3527-4CFD-886B-79F3A39D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C9BDD5-3FE7-47ED-AD33-026DCBF05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53534E65-C191-4A2A-8F40-1D1B22686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8C3692-45DB-4A59-8D2E-1E438CFC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85282F3-F050-496F-AB1B-3AFACB060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53267C-CE0D-481F-80E0-595ECD0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6600" dirty="0"/>
              <a:t>Mazání čísel</a:t>
            </a:r>
            <a:endParaRPr lang="en-US" sz="6600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B7CBA03-17D6-4785-B43D-0991ED1C1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2420061"/>
            <a:ext cx="9150807" cy="10294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249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AE5893B6-2FA3-4BC9-B92C-905AC246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A3E8FD-9F09-4CEA-A256-8F224020B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6">
            <a:extLst>
              <a:ext uri="{FF2B5EF4-FFF2-40B4-BE49-F238E27FC236}">
                <a16:creationId xmlns:a16="http://schemas.microsoft.com/office/drawing/2014/main" id="{CAE376DB-C2F0-4E55-8340-BCF0630E2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932E5045-84D3-4AC5-A922-BB54EC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7E7645CB-4AD0-45D4-8A1D-6C7F2CA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AA0CCDE-27D5-4EFD-A38F-D3C72E4F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dirty="0"/>
              <a:t>Výpis čísel + výpočet CRC</a:t>
            </a:r>
            <a:endParaRPr lang="en-US" sz="5400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5C5863F5-C774-4106-BCB9-2164CAF6D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503750"/>
            <a:ext cx="9150807" cy="15098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001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893B6-2FA3-4BC9-B92C-905AC246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A3E8FD-9F09-4CEA-A256-8F224020B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AE376DB-C2F0-4E55-8340-BCF0630E2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2E5045-84D3-4AC5-A922-BB54EC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7E7645CB-4AD0-45D4-8A1D-6C7F2CA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9C0471-3470-4E4B-927F-93DBD1BB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7200" dirty="0"/>
              <a:t>Funkce výpisu</a:t>
            </a:r>
            <a:endParaRPr lang="en-US" sz="7200" dirty="0"/>
          </a:p>
        </p:txBody>
      </p:sp>
      <p:pic>
        <p:nvPicPr>
          <p:cNvPr id="5" name="Zástupný obsah 4" descr="Obsah obrázku text, počítač, snímek obrazovky&#10;&#10;Popis byl vytvořen automaticky">
            <a:extLst>
              <a:ext uri="{FF2B5EF4-FFF2-40B4-BE49-F238E27FC236}">
                <a16:creationId xmlns:a16="http://schemas.microsoft.com/office/drawing/2014/main" id="{6A4BD793-BD2E-4529-9662-6E50BB053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1206350"/>
            <a:ext cx="9150807" cy="18072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846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</TotalTime>
  <Words>1086</Words>
  <Application>Microsoft Office PowerPoint</Application>
  <PresentationFormat>Širokoúhlá obrazovka</PresentationFormat>
  <Paragraphs>92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</vt:lpstr>
      <vt:lpstr>Zadaní pro Python</vt:lpstr>
      <vt:lpstr>Zadání pro Python  </vt:lpstr>
      <vt:lpstr>Volba cislicove soustavy</vt:lpstr>
      <vt:lpstr>Zadání pro Python</vt:lpstr>
      <vt:lpstr>Zadávaní čísel</vt:lpstr>
      <vt:lpstr>Deklarace proměných + Funkce pro sanaci vkládaných čísel</vt:lpstr>
      <vt:lpstr>Mazání čísel</vt:lpstr>
      <vt:lpstr>Výpis čísel + výpočet CRC</vt:lpstr>
      <vt:lpstr>Funkce výpisu</vt:lpstr>
      <vt:lpstr>Výpis pole do souboru</vt:lpstr>
      <vt:lpstr>Zadaní pro RobotFramework</vt:lpstr>
      <vt:lpstr>Zadání pro RF přes testovou specifikaci bod 1</vt:lpstr>
      <vt:lpstr>Prezentace aplikace PowerPoint</vt:lpstr>
      <vt:lpstr>Zadání pro RF přes testovou specifikaci bod 2</vt:lpstr>
      <vt:lpstr>Prezentace aplikace PowerPoint</vt:lpstr>
      <vt:lpstr>Zadání pro RF přes testovou specifikaci bod 3</vt:lpstr>
      <vt:lpstr>Prezentace aplikace PowerPoint</vt:lpstr>
      <vt:lpstr>Zadání pro RF přes testovou specifikaci bod 4</vt:lpstr>
      <vt:lpstr>Prezentace aplikace PowerPoint</vt:lpstr>
      <vt:lpstr>Zadání pro RF přes testovou specifikaci bod 5</vt:lpstr>
      <vt:lpstr>Prezentace aplikace PowerPoint</vt:lpstr>
      <vt:lpstr>Zadání pro RF přes testovou specifikaci bod 6</vt:lpstr>
      <vt:lpstr>Prezentace aplikace PowerPoint</vt:lpstr>
      <vt:lpstr>Zadání pro RF přes testovou specifikaci bod 7-9</vt:lpstr>
      <vt:lpstr>Zadání pro RF přes testovou specifikaci bod 10</vt:lpstr>
      <vt:lpstr>Zadání pro RF přes testovou specifikaci bod 11</vt:lpstr>
      <vt:lpstr>Zadání pro RF přes testovou specifikaci bod 12</vt:lpstr>
      <vt:lpstr>Prezentace aplikace PowerPoint</vt:lpstr>
      <vt:lpstr>Zadání pro RF přes testovou specifikaci - Výsledek</vt:lpstr>
    </vt:vector>
  </TitlesOfParts>
  <Company>SAINT-GOBAIN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BC8GEN, SE</dc:creator>
  <cp:lastModifiedBy>BC8GEN, SE</cp:lastModifiedBy>
  <cp:revision>15</cp:revision>
  <dcterms:created xsi:type="dcterms:W3CDTF">2022-12-01T00:05:53Z</dcterms:created>
  <dcterms:modified xsi:type="dcterms:W3CDTF">2022-12-01T04:57:49Z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d06422-c515-4a4e-a1f2-e6a0c0200eae_Enabled">
    <vt:lpwstr>true</vt:lpwstr>
  </property>
  <property fmtid="{D5CDD505-2E9C-101B-9397-08002B2CF9AE}" pid="3" name="MSIP_Label_ced06422-c515-4a4e-a1f2-e6a0c0200eae_SetDate">
    <vt:lpwstr>2022-12-01T00:05:53Z</vt:lpwstr>
  </property>
  <property fmtid="{D5CDD505-2E9C-101B-9397-08002B2CF9AE}" pid="4" name="MSIP_Label_ced06422-c515-4a4e-a1f2-e6a0c0200eae_Method">
    <vt:lpwstr>Standard</vt:lpwstr>
  </property>
  <property fmtid="{D5CDD505-2E9C-101B-9397-08002B2CF9AE}" pid="5" name="MSIP_Label_ced06422-c515-4a4e-a1f2-e6a0c0200eae_Name">
    <vt:lpwstr>Unclassifed</vt:lpwstr>
  </property>
  <property fmtid="{D5CDD505-2E9C-101B-9397-08002B2CF9AE}" pid="6" name="MSIP_Label_ced06422-c515-4a4e-a1f2-e6a0c0200eae_SiteId">
    <vt:lpwstr>e339bd4b-2e3b-4035-a452-2112d502f2ff</vt:lpwstr>
  </property>
  <property fmtid="{D5CDD505-2E9C-101B-9397-08002B2CF9AE}" pid="7" name="MSIP_Label_ced06422-c515-4a4e-a1f2-e6a0c0200eae_ActionId">
    <vt:lpwstr>6cac9b94-4642-4783-942b-fe84d33e1e31</vt:lpwstr>
  </property>
  <property fmtid="{D5CDD505-2E9C-101B-9397-08002B2CF9AE}" pid="8" name="MSIP_Label_ced06422-c515-4a4e-a1f2-e6a0c0200eae_ContentBits">
    <vt:lpwstr>0</vt:lpwstr>
  </property>
</Properties>
</file>