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76" r:id="rId2"/>
    <p:sldId id="269" r:id="rId3"/>
    <p:sldId id="277" r:id="rId4"/>
    <p:sldId id="278" r:id="rId5"/>
    <p:sldId id="279" r:id="rId6"/>
    <p:sldId id="285" r:id="rId7"/>
    <p:sldId id="280" r:id="rId8"/>
    <p:sldId id="281" r:id="rId9"/>
    <p:sldId id="283" r:id="rId10"/>
    <p:sldId id="284" r:id="rId11"/>
    <p:sldId id="286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86158" autoAdjust="0"/>
  </p:normalViewPr>
  <p:slideViewPr>
    <p:cSldViewPr snapToGrid="0" snapToObjects="1">
      <p:cViewPr varScale="1">
        <p:scale>
          <a:sx n="52" d="100"/>
          <a:sy n="52" d="100"/>
        </p:scale>
        <p:origin x="10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EE5F6-F1BD-9B4F-B62A-F4507BE53059}" type="datetimeFigureOut">
              <a:rPr lang="en-DE" smtClean="0"/>
              <a:t>08/28/2025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48B53-DBC4-1D4B-BECC-C55F3D77ECF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912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870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273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B698E-627B-4DCF-A393-39762F2A0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B61639-77FE-5745-F403-5FAA51CE6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6676A0-531C-817F-CD43-94C28F817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CE7F7C-B542-14F0-BBF7-CA5EFB361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746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AD8BF-5EE0-6708-7D29-77E5C3C8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725818B-0B0E-7E11-98AA-DE6B7FC80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D1E991-EEBB-9233-8DD2-24C427F70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01F26-BC21-47B6-04ED-8A2979CAC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073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CDC0-CE3D-00F7-CB76-128FB4DD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F0F974-0CAF-7D98-9972-8D6441D5A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F4FC40-E2A3-5992-820B-48C1045FD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F43CA5-5D00-1841-D86F-A8AB4719D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820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FAFD-2C29-417A-BBB1-08749190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558620C-A92D-CDB1-934D-A306A73BA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F566AF2-58C0-CA76-9A05-DE0AD44AB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4C141D-4A3E-C8D8-6B31-38F4C71DF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952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85D2E-48A9-5314-59F2-9C1FBD01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720C43C-B1A7-87B5-3E69-FB8EE49BE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C6B46B-610D-68C5-21CB-ADE371FB5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At each split of each tree</a:t>
            </a:r>
            <a:r>
              <a:rPr lang="en-US" dirty="0"/>
              <a:t>, the algorithm evaluates all available features and chooses the one that most improves the objective (in your case, reducing MAE).</a:t>
            </a:r>
          </a:p>
          <a:p>
            <a:r>
              <a:rPr lang="en-US" dirty="0"/>
              <a:t>Features that consistently create “good splits” get used often, sometimes at different thresholds or in interaction with others.</a:t>
            </a:r>
          </a:p>
          <a:p>
            <a:r>
              <a:rPr lang="en-US" dirty="0"/>
              <a:t>Features that provide no improvement simply don’t get chosen in splits — they effectively get ignored.</a:t>
            </a:r>
          </a:p>
          <a:p>
            <a:r>
              <a:rPr lang="en-US" dirty="0"/>
              <a:t>Over thousands of trees, the algorithm naturally </a:t>
            </a:r>
            <a:r>
              <a:rPr lang="en-US" b="1" dirty="0"/>
              <a:t>prioritizes the informative features</a:t>
            </a:r>
            <a:r>
              <a:rPr lang="en-US" dirty="0"/>
              <a:t> and leaves the weak ones unused or rarely used.</a:t>
            </a:r>
          </a:p>
          <a:p>
            <a:r>
              <a:rPr lang="en-US" dirty="0"/>
              <a:t>👉 That’s why you could feed in </a:t>
            </a:r>
            <a:r>
              <a:rPr lang="en-US" i="1" dirty="0"/>
              <a:t>all encoded variables</a:t>
            </a:r>
            <a:r>
              <a:rPr lang="en-US" dirty="0"/>
              <a:t>, and the model still concentrated predictive power on the ones that actually mattered.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A2692-6CE4-32E2-2445-C7FEFC8BE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458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9676-6A5F-F69C-5AEB-0496BF1C3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14B919-D76B-34C2-D6A5-E3117B362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5E84FE7-1698-060C-DBAB-54FEDDDF8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F7AB5B-098E-B640-5932-33BC72059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252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6E26-2DA9-FF1B-809B-FA7C244D4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01E448C-9735-CE8C-BC7A-82CE36F6A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EAEA56B-9FA3-25BE-5A27-96B7C7683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CE234E-7079-8A19-FABD-A00222ADE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48B53-DBC4-1D4B-BECC-C55F3D77ECFB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33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2EF0-DCD7-5A44-8EE7-E45B0B397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FCEF-70F7-4A42-89F3-4496B19C9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548F-0268-E344-8105-F28198D3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EB84-D882-42ED-8DC9-45CE08C087B5}" type="datetime1">
              <a:rPr lang="LID4096" smtClean="0"/>
              <a:t>08/28/2025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B5D6-2026-9B4E-8FFF-3C9FE32E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4364-61D6-0D42-8D3C-CB632A85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897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898E-F453-6943-9A7C-A1CFDE08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C58A4-E7C2-1F43-8E7D-26E24300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505C-D8C6-3340-AA92-067B2737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7244-B71E-4BF2-8DD1-AD165764F2B7}" type="datetime1">
              <a:rPr lang="LID4096" smtClean="0"/>
              <a:t>08/28/2025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D673-7FAC-E549-878A-AAAB186E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C213-878B-B042-BB8E-CE4EAC52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265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EF42-9DB9-0146-8052-4B6BAA42D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F44C5-B9A9-7B43-AAFC-CD02DC3D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28E3-268D-9A45-9A18-3D7EFB78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A0F4-43E4-4D31-9D7E-46F617142782}" type="datetime1">
              <a:rPr lang="LID4096" smtClean="0"/>
              <a:t>08/28/2025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B800-D364-044D-BBDC-BEF41B94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2E72-265B-6647-A43E-2844071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01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2DE4-AF02-7D43-A21B-8E6A2490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906C-3827-664B-AAE2-FEE49F3F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AAB2-3BAC-AF44-9708-D4D0EB54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7706F-6CA2-44CE-ACD5-5C84AA1279FF}" type="datetime1">
              <a:rPr lang="LID4096" smtClean="0"/>
              <a:t>08/28/2025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CA9D-0F8D-BE41-AADF-02FB5942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D81F2-4429-AC47-9AE6-3B9C983F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21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57F-4CE7-1643-BAF4-A15F89E7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E9D4-6BA2-0C48-A906-B5BF4A0E7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29AB-DF31-3E48-BE7E-FB1E6A51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9BFC-00F6-4DBA-8218-EC016EC0B857}" type="datetime1">
              <a:rPr lang="LID4096" smtClean="0"/>
              <a:t>08/28/2025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ACDD0-7317-554E-82B2-BE7E8927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3FC7-7465-A54E-93EB-3E4451F0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523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9A2D-1C0F-5B44-8107-0DF991CF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1C2C7-4347-5E42-AFB2-B49A92EC6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972E3-62E5-0941-9CD2-57A399742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1BC8-B0E3-BE40-9830-A167B7F5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809B4-654F-4540-84E1-3EEA901CCFFB}" type="datetime1">
              <a:rPr lang="LID4096" smtClean="0"/>
              <a:t>08/28/2025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663C-6919-0B46-BED1-D0DDEA1F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63518-A765-4A4D-9544-1B041D38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612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860E-8B56-A04F-A0CA-65E533FF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CA9C6-BAEB-5644-81B2-B78DBF54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E9B9A-EAF6-8845-A5D7-30FC945BF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BFF07-A86B-344C-95DF-9BB919D5A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798F3-F616-CE4D-BDAC-B82A87633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805D9-ED00-B242-A7A4-437D3D3F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49EDD-A5AA-4408-A5DC-7500A5249378}" type="datetime1">
              <a:rPr lang="LID4096" smtClean="0"/>
              <a:t>08/28/2025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FE03C-9CBD-414D-888B-E3502E09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C2624-F251-254C-9B3D-D87ADF7E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62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E7D4-1659-104F-A016-2CCDED51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14B7A-9031-EA46-A8C6-DD3276A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36F-6C6B-4D0D-99C8-E1864DC17D55}" type="datetime1">
              <a:rPr lang="LID4096" smtClean="0"/>
              <a:t>08/28/2025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C1479-6EE7-E142-8FBB-7CBB13C7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5012E-AAA3-4846-82E2-6C6A292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898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CB45D-2D3A-D54D-94BA-0302429B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A2FA-9A3F-4158-9EDD-7DAA4ACB64E8}" type="datetime1">
              <a:rPr lang="LID4096" smtClean="0"/>
              <a:t>08/28/2025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EA2F9-E2FF-4E42-B157-DF0FA9E5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6FFC-9841-8841-8273-CC4AD12B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576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30AA-CBAA-0545-B0D4-B96AAB7D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D2E3-8FEE-814D-8A09-5BE3A6AFA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13504-E6AE-824B-9CAC-7C29CC0EE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D7869-D85C-FA45-B508-13FCE620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0120-0AD7-4083-A2DA-512D9A9E844E}" type="datetime1">
              <a:rPr lang="LID4096" smtClean="0"/>
              <a:t>08/28/2025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BDF44-CE09-A344-B4FA-44A95936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44BC2-7B8C-BB4F-B6BE-3D8B1DFA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834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CD38-13CD-E94D-9C5F-263D3DFB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F9D92-2183-2341-ACC1-43521BCF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BF61E-7FDC-824A-AE68-409878B22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1C649-15C0-6742-9609-D6931E60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04-2124-41C6-AE00-17CE830D91DF}" type="datetime1">
              <a:rPr lang="LID4096" smtClean="0"/>
              <a:t>08/28/2025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E98B-9CBD-8949-9A5D-329CC9CE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9C1F6-5FAF-3146-ADFA-E4E67678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46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00255-3F75-CF44-91D3-2CCFC02B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529C6-FD9C-5A45-B2DB-FC6275628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6197-5370-204F-8007-F39113E0F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C3AB9-933A-4D5A-8BDC-8F40CE27BA0C}" type="datetime1">
              <a:rPr lang="LID4096" smtClean="0"/>
              <a:t>08/28/2025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5FB8-710D-6741-B559-0196554CB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C1E0-6F4E-4446-968D-8CBA54615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DE0ED-DB6F-1D49-BE23-35475D9F42E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79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AA44A-CC71-6A44-BB22-30C3785C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DB7A12-AD9A-5143-836C-9C2BAFBB58D1}"/>
              </a:ext>
            </a:extLst>
          </p:cNvPr>
          <p:cNvSpPr txBox="1"/>
          <p:nvPr/>
        </p:nvSpPr>
        <p:spPr>
          <a:xfrm>
            <a:off x="362144" y="1420993"/>
            <a:ext cx="8986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Allstate - Predicting Insurance Claim Losses</a:t>
            </a:r>
            <a:br>
              <a:rPr lang="en-US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A2E84-418E-0345-8B56-465C77321484}"/>
              </a:ext>
            </a:extLst>
          </p:cNvPr>
          <p:cNvSpPr txBox="1"/>
          <p:nvPr/>
        </p:nvSpPr>
        <p:spPr>
          <a:xfrm>
            <a:off x="7389845" y="5458399"/>
            <a:ext cx="51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team: Sarita, Philipp, Waseem</a:t>
            </a:r>
            <a:b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August 29, 2025 </a:t>
            </a:r>
          </a:p>
        </p:txBody>
      </p:sp>
      <p:pic>
        <p:nvPicPr>
          <p:cNvPr id="6" name="Grafik 5" descr="Benutzer mit einfarbiger Füllung">
            <a:extLst>
              <a:ext uri="{FF2B5EF4-FFF2-40B4-BE49-F238E27FC236}">
                <a16:creationId xmlns:a16="http://schemas.microsoft.com/office/drawing/2014/main" id="{D24315F3-CA1A-FA83-58B8-2175F3F23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1469" y="5324364"/>
            <a:ext cx="914400" cy="914400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D759186-0416-DDDA-E8D1-F6D162C2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8457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D8A38-8A17-317B-2E8C-96C6B0197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D05A0-ADD6-B924-0AC7-59016D4C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B1C64B-B19E-04AA-7227-894125E008CD}"/>
              </a:ext>
            </a:extLst>
          </p:cNvPr>
          <p:cNvSpPr txBox="1"/>
          <p:nvPr/>
        </p:nvSpPr>
        <p:spPr>
          <a:xfrm>
            <a:off x="211397" y="392762"/>
            <a:ext cx="1123096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setup (best 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 policy: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lossguide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max leaves = 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rate: 0.03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Regularization: α = 0.01, λ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ieration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4,150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en-US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(Validation / Test)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 ≈ 0.57 / 0.56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 ≈ $1,139 / $1,136 per claim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6BB73C9-F3B6-918F-5173-A8FACA80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613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23A7E-2FB9-31E7-781E-651C7E95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9DFB4-D6CD-C076-6CCC-F10518F25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5668F-A20E-D721-EAD6-276AB810A0FF}"/>
              </a:ext>
            </a:extLst>
          </p:cNvPr>
          <p:cNvSpPr txBox="1"/>
          <p:nvPr/>
        </p:nvSpPr>
        <p:spPr>
          <a:xfrm>
            <a:off x="211397" y="392762"/>
            <a:ext cx="50525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claim ≈ $3,000 → error ≈ 38% of mean claim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 to ~ $114M error across 100,000 claims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improvement over baselines (~$131–164M error)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en-US" sz="28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22E61E8-7D6F-A63B-8601-4074DAB4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11</a:t>
            </a:fld>
            <a:endParaRPr lang="en-DE"/>
          </a:p>
        </p:txBody>
      </p:sp>
      <p:pic>
        <p:nvPicPr>
          <p:cNvPr id="6" name="Grafik 5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BF25B109-44FA-5875-F6A1-905C22EE5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832" y="1655805"/>
            <a:ext cx="6617771" cy="438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6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3A277-9FF1-194A-A7E6-96940F05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858F45-3706-1C4C-BAB1-4929407095E4}"/>
              </a:ext>
            </a:extLst>
          </p:cNvPr>
          <p:cNvSpPr txBox="1"/>
          <p:nvPr/>
        </p:nvSpPr>
        <p:spPr>
          <a:xfrm>
            <a:off x="211397" y="1596411"/>
            <a:ext cx="8092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al: Predicting Claims Severity</a:t>
            </a: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prediction </a:t>
            </a:r>
            <a: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Imp</a:t>
            </a:r>
            <a:r>
              <a:rPr lang="en-US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roved pricing, reserves, and risk management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Objective </a:t>
            </a:r>
            <a: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create a robust machine learning model that predicts the claim loss based on the provided features.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0EACEA8-AA01-FA6D-F3AB-CAB232C1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716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47FAA-E53E-1511-0CD5-558B5369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4F83D-7F84-D106-F224-26C13533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23737-03C5-7074-3138-F63BBA49CD71}"/>
              </a:ext>
            </a:extLst>
          </p:cNvPr>
          <p:cNvSpPr txBox="1"/>
          <p:nvPr/>
        </p:nvSpPr>
        <p:spPr>
          <a:xfrm>
            <a:off x="211397" y="1596411"/>
            <a:ext cx="809284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</a:t>
            </a: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variable </a:t>
            </a: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Claim Loss ($).</a:t>
            </a:r>
            <a:endParaRPr lang="en-US" sz="20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188k rows and 130 features (14 numerical + 116 categorial)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48A4C0-5E10-29A5-351F-E2A24346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3</a:t>
            </a:fld>
            <a:endParaRPr lang="en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AFAB72-B702-BAA7-AEA2-2A96F0C1A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18" y="4050599"/>
            <a:ext cx="7214580" cy="16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72F5D-2C52-4CD9-AB39-CF1E1FFE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50995-74EA-2E99-2895-B2F8D218E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510BF-B824-24E5-3047-8741C0E44B80}"/>
              </a:ext>
            </a:extLst>
          </p:cNvPr>
          <p:cNvSpPr txBox="1"/>
          <p:nvPr/>
        </p:nvSpPr>
        <p:spPr>
          <a:xfrm>
            <a:off x="211397" y="392762"/>
            <a:ext cx="80928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Claim Losses</a:t>
            </a: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210A46A-7AF1-B425-3FBB-E2BC16B9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4</a:t>
            </a:fld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AA788D-7C26-2179-A6C6-575C4D37E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7" y="1470327"/>
            <a:ext cx="8372825" cy="49949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E85891A-553D-B66D-0E89-BF1F97460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245" y="1673224"/>
            <a:ext cx="3705225" cy="43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18ADF-4207-C88B-1066-6B6B98B62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D96F8-DCD6-69DE-16EB-FF35036A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ED0C4-FC80-705F-D75C-BC85B559CFE2}"/>
              </a:ext>
            </a:extLst>
          </p:cNvPr>
          <p:cNvSpPr txBox="1"/>
          <p:nvPr/>
        </p:nvSpPr>
        <p:spPr>
          <a:xfrm>
            <a:off x="211397" y="392762"/>
            <a:ext cx="80928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 </a:t>
            </a: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540F09-77E0-92B7-9EFE-3DDF0B7E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5</a:t>
            </a:fld>
            <a:endParaRPr lang="en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2EF4CCA-B0A6-2D10-4C8A-8A2FCAF02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8" y="1215483"/>
            <a:ext cx="7251130" cy="52497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09ED617-D759-E472-8D4F-D885F847B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479" y="1954716"/>
            <a:ext cx="4988009" cy="42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1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2A754-77F4-04C9-3760-B21377880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8C221-353C-6720-0E8D-A8598002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E89DD-6840-89D2-FB40-13328317B3E3}"/>
              </a:ext>
            </a:extLst>
          </p:cNvPr>
          <p:cNvSpPr txBox="1"/>
          <p:nvPr/>
        </p:nvSpPr>
        <p:spPr>
          <a:xfrm>
            <a:off x="211397" y="392762"/>
            <a:ext cx="80928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 Dominance</a:t>
            </a: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F93F3B1-F0CB-DB2C-C917-BAB191C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6</a:t>
            </a:fld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3691F2-C2F5-9C68-8C70-C24E4EFD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1440814"/>
            <a:ext cx="8395335" cy="52072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96A356-F2C3-E154-D80C-FB83F88416AB}"/>
              </a:ext>
            </a:extLst>
          </p:cNvPr>
          <p:cNvSpPr txBox="1"/>
          <p:nvPr/>
        </p:nvSpPr>
        <p:spPr>
          <a:xfrm>
            <a:off x="8610600" y="2934685"/>
            <a:ext cx="33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Almost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724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52A46-811C-3986-F2A9-2F57BCACA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6A444-9DAF-DCE5-DAA5-788CAE21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D8D2C-B05C-2E98-DBC4-DB8562D8BC1A}"/>
              </a:ext>
            </a:extLst>
          </p:cNvPr>
          <p:cNvSpPr txBox="1"/>
          <p:nvPr/>
        </p:nvSpPr>
        <p:spPr>
          <a:xfrm>
            <a:off x="211397" y="392762"/>
            <a:ext cx="809284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Train-Test-Split: 80% /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variable cont12, as it can be “perfectly” predicted by the other numerical variables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 of 99% for cont12 regressed on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Dropped 9 constant-like categorical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Compressed rare levels (&lt;1%) to for 45 categorial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hot encoding for remaining categorial features</a:t>
            </a:r>
            <a:r>
              <a:rPr lang="en-US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CE1F3F5-936F-032F-96C6-A3A0C56A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7</a:t>
            </a:fld>
            <a:endParaRPr lang="en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434D950-F915-B83E-C5DE-B1A74039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156" y="2948511"/>
            <a:ext cx="4298795" cy="37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3C91F-8BEB-2432-C851-E2F36721A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9E793-7383-F870-782C-F2E54364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9F4CD-1C36-75D8-E466-AD8A98D2117A}"/>
              </a:ext>
            </a:extLst>
          </p:cNvPr>
          <p:cNvSpPr txBox="1"/>
          <p:nvPr/>
        </p:nvSpPr>
        <p:spPr>
          <a:xfrm>
            <a:off x="211397" y="392762"/>
            <a:ext cx="9032964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OLS (only 1 feature)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only strongest single predictor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 = 0.22 | MAE ≈ $1,644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predictions miss the true claim by </a:t>
            </a:r>
          </a:p>
          <a:p>
            <a:pPr lvl="1"/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over 50% of the mean loss ($3,000)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OLS (top 10 features)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 10 strongest predictors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 = 0.37 | MAE ≈ $1,453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still 48% of the mean claim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OLS (top 100 features)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Expands to 100 strongest predictors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 = 0.49 | MAE ≈ $1,311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by ~44% of the mean claim — a clear improvement, but still quite inaccurate</a:t>
            </a:r>
            <a:endParaRPr lang="en-US" sz="32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en-US" sz="28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23FE640-3E06-2742-B43C-84FC1441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8</a:t>
            </a:fld>
            <a:endParaRPr lang="en-DE" dirty="0"/>
          </a:p>
        </p:txBody>
      </p:sp>
      <p:pic>
        <p:nvPicPr>
          <p:cNvPr id="9" name="Grafik 8" descr="Ein Bild, das Text, Screenshot, Diagramm, Zahl enthält.&#10;&#10;KI-generierte Inhalte können fehlerhaft sein.">
            <a:extLst>
              <a:ext uri="{FF2B5EF4-FFF2-40B4-BE49-F238E27FC236}">
                <a16:creationId xmlns:a16="http://schemas.microsoft.com/office/drawing/2014/main" id="{DC9DDC8E-BAAF-95A5-29FC-26A0C44EC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18" y="1628076"/>
            <a:ext cx="4720682" cy="35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9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9FDE2-B0FF-AB58-E8F3-48773D0E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1C4E3-812D-0602-4EC3-9744B0522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2DA30-2DC3-4A81-95E1-4FEC2084674B}"/>
              </a:ext>
            </a:extLst>
          </p:cNvPr>
          <p:cNvSpPr txBox="1"/>
          <p:nvPr/>
        </p:nvSpPr>
        <p:spPr>
          <a:xfrm>
            <a:off x="211397" y="392762"/>
            <a:ext cx="117252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Model: </a:t>
            </a:r>
            <a:r>
              <a:rPr lang="en-US" sz="4000" b="1" noProof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40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400" b="1" noProof="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(general idea)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of many small decision trees (“boosting”)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new tree fixes mistakes from the previous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Captures non-linear patterns and feature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noProof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 prevents overfitting (built-in penalties)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What We Did (our model setup)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on all encoded features, let model pick what matters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directly for MAE (average dollar error per claim)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validation split + early stopping to avoid overfitting</a:t>
            </a:r>
          </a:p>
          <a:p>
            <a:pPr marL="3543300" lvl="7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 a parameter search (depth, learning rate, regularization) to fine-tune performance</a:t>
            </a:r>
          </a:p>
          <a:p>
            <a:endParaRPr lang="en-US" sz="2800" noProof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D06402-A526-4AA9-7A20-B6B917DB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DE0ED-DB6F-1D49-BE23-35475D9F42E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34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Breitbild</PresentationFormat>
  <Paragraphs>103</Paragraphs>
  <Slides>11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Philipp Lentge</cp:lastModifiedBy>
  <cp:revision>21</cp:revision>
  <dcterms:created xsi:type="dcterms:W3CDTF">2025-08-28T12:41:40Z</dcterms:created>
  <dcterms:modified xsi:type="dcterms:W3CDTF">2025-08-28T19:05:37Z</dcterms:modified>
</cp:coreProperties>
</file>