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85" r:id="rId4"/>
    <p:sldId id="263" r:id="rId5"/>
    <p:sldId id="258" r:id="rId6"/>
    <p:sldId id="275" r:id="rId7"/>
    <p:sldId id="272" r:id="rId8"/>
    <p:sldId id="257" r:id="rId9"/>
    <p:sldId id="279" r:id="rId10"/>
    <p:sldId id="271" r:id="rId11"/>
    <p:sldId id="277" r:id="rId12"/>
    <p:sldId id="273" r:id="rId13"/>
    <p:sldId id="268" r:id="rId14"/>
    <p:sldId id="278" r:id="rId15"/>
    <p:sldId id="274" r:id="rId16"/>
    <p:sldId id="280" r:id="rId17"/>
    <p:sldId id="281" r:id="rId18"/>
    <p:sldId id="282" r:id="rId19"/>
    <p:sldId id="283" r:id="rId20"/>
    <p:sldId id="288" r:id="rId21"/>
    <p:sldId id="286" r:id="rId22"/>
    <p:sldId id="287" r:id="rId23"/>
    <p:sldId id="28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261" autoAdjust="0"/>
  </p:normalViewPr>
  <p:slideViewPr>
    <p:cSldViewPr snapToGrid="0" showGuides="1">
      <p:cViewPr varScale="1">
        <p:scale>
          <a:sx n="104" d="100"/>
          <a:sy n="104" d="100"/>
        </p:scale>
        <p:origin x="3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7334D-DAC4-4645-B4E6-2E332353E9AE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3FB27-B777-4AA0-94E5-F39AC791A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5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8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1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3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9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F465-F537-4431-A232-24B56602A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8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mailto:john.abela@um.edu.mt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john.abela@um.edu.m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rror back propgation">
            <a:extLst>
              <a:ext uri="{FF2B5EF4-FFF2-40B4-BE49-F238E27FC236}">
                <a16:creationId xmlns:a16="http://schemas.microsoft.com/office/drawing/2014/main" id="{1F5B2083-8C0D-45A1-AFAF-7771449A9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69" y="2622637"/>
            <a:ext cx="5237554" cy="25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513" y="291042"/>
            <a:ext cx="9144000" cy="2128978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JA105 Part 2</a:t>
            </a:r>
            <a:br>
              <a:rPr lang="en-GB" sz="3200" b="1" dirty="0">
                <a:solidFill>
                  <a:srgbClr val="002060"/>
                </a:solidFill>
                <a:latin typeface="+mn-lt"/>
              </a:rPr>
            </a:br>
            <a:r>
              <a:rPr lang="en-GB" sz="2400" b="1" dirty="0">
                <a:solidFill>
                  <a:srgbClr val="002060"/>
                </a:solidFill>
                <a:latin typeface="+mn-lt"/>
              </a:rPr>
              <a:t>Training a </a:t>
            </a:r>
            <a:br>
              <a:rPr lang="en-GB" sz="3200" b="1" dirty="0">
                <a:solidFill>
                  <a:srgbClr val="002060"/>
                </a:solidFill>
                <a:latin typeface="+mn-lt"/>
              </a:rPr>
            </a:br>
            <a:r>
              <a:rPr lang="en-GB" sz="3600" b="1" dirty="0">
                <a:solidFill>
                  <a:srgbClr val="002060"/>
                </a:solidFill>
                <a:latin typeface="+mn-lt"/>
              </a:rPr>
              <a:t>Multi-Layer Perceptron</a:t>
            </a:r>
            <a:br>
              <a:rPr lang="en-GB" sz="3200" b="1" dirty="0">
                <a:solidFill>
                  <a:srgbClr val="002060"/>
                </a:solidFill>
                <a:latin typeface="+mn-lt"/>
              </a:rPr>
            </a:br>
            <a:r>
              <a:rPr lang="en-GB" sz="1800" b="1" dirty="0">
                <a:solidFill>
                  <a:srgbClr val="002060"/>
                </a:solidFill>
                <a:latin typeface="+mn-lt"/>
              </a:rPr>
              <a:t>using the</a:t>
            </a:r>
            <a:br>
              <a:rPr lang="en-GB" sz="3200" b="1" dirty="0">
                <a:solidFill>
                  <a:srgbClr val="002060"/>
                </a:solidFill>
                <a:latin typeface="+mn-lt"/>
              </a:rPr>
            </a:br>
            <a:r>
              <a:rPr lang="en-GB" sz="3600" b="1" dirty="0">
                <a:solidFill>
                  <a:srgbClr val="002060"/>
                </a:solidFill>
                <a:latin typeface="+mn-lt"/>
              </a:rPr>
              <a:t>Error Back Propagation Algorithm</a:t>
            </a:r>
            <a:br>
              <a:rPr lang="en-GB" sz="3600" b="1" dirty="0">
                <a:solidFill>
                  <a:srgbClr val="002060"/>
                </a:solidFill>
                <a:latin typeface="+mn-lt"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Academic </a:t>
            </a:r>
            <a:r>
              <a:rPr lang="en-GB" sz="1600" b="1">
                <a:solidFill>
                  <a:schemeClr val="bg1">
                    <a:lumMod val="50000"/>
                  </a:schemeClr>
                </a:solidFill>
                <a:latin typeface="+mn-lt"/>
              </a:rPr>
              <a:t>Year 2022-23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20661"/>
            <a:ext cx="10058400" cy="2241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" y="88425"/>
            <a:ext cx="2273180" cy="746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3629" y="5153963"/>
            <a:ext cx="176380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GB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Faculty of</a:t>
            </a:r>
          </a:p>
          <a:p>
            <a:pPr algn="ctr">
              <a:lnSpc>
                <a:spcPts val="6400"/>
              </a:lnSpc>
            </a:pPr>
            <a:r>
              <a:rPr lang="en-GB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0835" y="6464030"/>
            <a:ext cx="2501646" cy="43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GB" sz="1400" b="1" dirty="0">
                <a:solidFill>
                  <a:srgbClr val="7030A0"/>
                </a:solidFill>
              </a:rPr>
              <a:t>Department of</a:t>
            </a:r>
          </a:p>
          <a:p>
            <a:pPr algn="r">
              <a:lnSpc>
                <a:spcPts val="1300"/>
              </a:lnSpc>
            </a:pPr>
            <a:r>
              <a:rPr lang="en-GB" sz="1400" b="1" dirty="0">
                <a:solidFill>
                  <a:srgbClr val="7030A0"/>
                </a:solidFill>
              </a:rPr>
              <a:t>Computer Information Systems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022186" y="88005"/>
            <a:ext cx="2079878" cy="2286000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Prof. John Abela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GB" sz="800" dirty="0">
              <a:hlinkClick r:id="rId5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u="sng" dirty="0">
                <a:solidFill>
                  <a:srgbClr val="0070C0"/>
                </a:solidFill>
              </a:rPr>
              <a:t>john.abela@um.edu.mt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GB" sz="800" u="sng" dirty="0">
              <a:solidFill>
                <a:srgbClr val="0070C0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©John Abela, 2018-2022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0FFB3-12AF-412B-8024-98475A333566}"/>
              </a:ext>
            </a:extLst>
          </p:cNvPr>
          <p:cNvSpPr txBox="1"/>
          <p:nvPr/>
        </p:nvSpPr>
        <p:spPr>
          <a:xfrm>
            <a:off x="10820400" y="652797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/>
            <a:r>
              <a:rPr lang="en-GB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02-Oct-2022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8E04FA3-3809-4125-9E53-D7EAC983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5" y="2947869"/>
            <a:ext cx="1716156" cy="24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082F68E9-36DA-454C-AD76-C8F6854B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88" y="3075453"/>
            <a:ext cx="2006986" cy="22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F14150-18EC-4338-A21D-C1DB1D005133}"/>
              </a:ext>
            </a:extLst>
          </p:cNvPr>
          <p:cNvSpPr txBox="1"/>
          <p:nvPr/>
        </p:nvSpPr>
        <p:spPr>
          <a:xfrm>
            <a:off x="969694" y="5241611"/>
            <a:ext cx="189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David </a:t>
            </a:r>
            <a:r>
              <a:rPr lang="en-US" sz="12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Rumelhart</a:t>
            </a:r>
            <a:endParaRPr lang="en-GB" sz="1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23275-63D9-4F1A-B691-3DE828A444EA}"/>
              </a:ext>
            </a:extLst>
          </p:cNvPr>
          <p:cNvSpPr txBox="1"/>
          <p:nvPr/>
        </p:nvSpPr>
        <p:spPr>
          <a:xfrm>
            <a:off x="9471820" y="5287009"/>
            <a:ext cx="189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Geoffrey Hinton</a:t>
            </a:r>
            <a:endParaRPr lang="en-GB" sz="1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4CACBBA-BDF0-43D3-AFA2-8E989BF90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78" y="-65963"/>
            <a:ext cx="1461018" cy="1397364"/>
          </a:xfrm>
          <a:prstGeom prst="rect">
            <a:avLst/>
          </a:prstGeom>
        </p:spPr>
      </p:pic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44" y="1075902"/>
            <a:ext cx="11615091" cy="39532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An </a:t>
            </a:r>
            <a:r>
              <a:rPr lang="en-US" altLang="en-US" sz="2400" b="1" dirty="0">
                <a:solidFill>
                  <a:srgbClr val="0070C0"/>
                </a:solidFill>
              </a:rPr>
              <a:t>artificial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neuron</a:t>
            </a:r>
            <a:r>
              <a:rPr lang="en-US" altLang="en-US" sz="2400" dirty="0">
                <a:solidFill>
                  <a:srgbClr val="000000"/>
                </a:solidFill>
              </a:rPr>
              <a:t> is a </a:t>
            </a:r>
            <a:r>
              <a:rPr lang="en-US" altLang="en-US" sz="2400" b="1" dirty="0">
                <a:solidFill>
                  <a:srgbClr val="0070C0"/>
                </a:solidFill>
              </a:rPr>
              <a:t>device</a:t>
            </a:r>
            <a:r>
              <a:rPr lang="en-US" altLang="en-US" sz="2400" dirty="0">
                <a:solidFill>
                  <a:srgbClr val="000000"/>
                </a:solidFill>
              </a:rPr>
              <a:t> with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70C0"/>
                </a:solidFill>
              </a:rPr>
              <a:t>many inputs </a:t>
            </a:r>
            <a:r>
              <a:rPr lang="en-US" altLang="en-US" sz="2400" dirty="0">
                <a:solidFill>
                  <a:srgbClr val="000000"/>
                </a:solidFill>
              </a:rPr>
              <a:t>and </a:t>
            </a:r>
            <a:r>
              <a:rPr lang="en-US" altLang="en-US" sz="2400" b="1" dirty="0">
                <a:solidFill>
                  <a:srgbClr val="0070C0"/>
                </a:solidFill>
              </a:rPr>
              <a:t>one output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The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b="1" i="1" dirty="0">
                <a:solidFill>
                  <a:srgbClr val="7030A0"/>
                </a:solidFill>
              </a:rPr>
              <a:t>n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inputs</a:t>
            </a:r>
            <a:r>
              <a:rPr lang="en-US" altLang="en-US" sz="2400" dirty="0">
                <a:solidFill>
                  <a:srgbClr val="000000"/>
                </a:solidFill>
              </a:rPr>
              <a:t> and the </a:t>
            </a:r>
            <a:r>
              <a:rPr lang="en-US" altLang="en-US" sz="2400" b="1" dirty="0">
                <a:solidFill>
                  <a:srgbClr val="0070C0"/>
                </a:solidFill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</a:rPr>
              <a:t> are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70C0"/>
                </a:solidFill>
              </a:rPr>
              <a:t>real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numbers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b="1" dirty="0">
                <a:solidFill>
                  <a:srgbClr val="0070C0"/>
                </a:solidFill>
              </a:rPr>
              <a:t>Associated</a:t>
            </a:r>
            <a:r>
              <a:rPr lang="en-US" altLang="en-US" sz="2400" dirty="0">
                <a:solidFill>
                  <a:srgbClr val="000000"/>
                </a:solidFill>
              </a:rPr>
              <a:t> with every input </a:t>
            </a:r>
            <a:r>
              <a:rPr lang="en-US" alt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b="1" i="1" baseline="-25000" dirty="0" err="1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en-US" sz="2400" b="1" i="1" dirty="0">
                <a:solidFill>
                  <a:srgbClr val="7030A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is a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weight </a:t>
            </a:r>
            <a:r>
              <a:rPr lang="en-US" alt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en-US" sz="2400" b="1" i="1" baseline="-25000" dirty="0" err="1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  <a:r>
              <a:rPr lang="en-US" altLang="en-US" sz="2400" b="1" dirty="0">
                <a:solidFill>
                  <a:srgbClr val="0070C0"/>
                </a:solidFill>
              </a:rPr>
              <a:t>Weights</a:t>
            </a:r>
            <a:r>
              <a:rPr lang="en-US" altLang="en-US" sz="2400" dirty="0">
                <a:solidFill>
                  <a:srgbClr val="000000"/>
                </a:solidFill>
              </a:rPr>
              <a:t> are also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70C0"/>
                </a:solidFill>
              </a:rPr>
              <a:t>real numbers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neuron</a:t>
            </a:r>
            <a:r>
              <a:rPr lang="en-US" altLang="en-US" sz="2400" dirty="0">
                <a:solidFill>
                  <a:srgbClr val="000000"/>
                </a:solidFill>
              </a:rPr>
              <a:t> has </a:t>
            </a:r>
            <a:r>
              <a:rPr lang="en-US" altLang="en-US" sz="2400" b="1" dirty="0">
                <a:solidFill>
                  <a:srgbClr val="0070C0"/>
                </a:solidFill>
              </a:rPr>
              <a:t>two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processing</a:t>
            </a:r>
            <a:r>
              <a:rPr lang="en-US" altLang="en-US" sz="2400" dirty="0">
                <a:solidFill>
                  <a:srgbClr val="000000"/>
                </a:solidFill>
              </a:rPr>
              <a:t> units.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summation</a:t>
            </a:r>
            <a:r>
              <a:rPr lang="en-US" altLang="en-US" sz="2400" dirty="0">
                <a:solidFill>
                  <a:srgbClr val="000000"/>
                </a:solidFill>
              </a:rPr>
              <a:t> (or </a:t>
            </a:r>
            <a:r>
              <a:rPr lang="en-US" altLang="en-US" sz="2400" b="1" dirty="0">
                <a:solidFill>
                  <a:srgbClr val="0070C0"/>
                </a:solidFill>
              </a:rPr>
              <a:t>summing</a:t>
            </a:r>
            <a:r>
              <a:rPr lang="en-US" altLang="en-US" sz="2400" dirty="0">
                <a:solidFill>
                  <a:srgbClr val="000000"/>
                </a:solidFill>
              </a:rPr>
              <a:t>) unit and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transfer</a:t>
            </a:r>
            <a:r>
              <a:rPr lang="en-US" altLang="en-US" sz="2400" dirty="0">
                <a:solidFill>
                  <a:srgbClr val="000000"/>
                </a:solidFill>
              </a:rPr>
              <a:t> (</a:t>
            </a:r>
            <a:r>
              <a:rPr lang="en-US" altLang="en-US" sz="2400" b="1" dirty="0">
                <a:solidFill>
                  <a:srgbClr val="0070C0"/>
                </a:solidFill>
              </a:rPr>
              <a:t>activation</a:t>
            </a:r>
            <a:r>
              <a:rPr lang="en-US" altLang="en-US" sz="2400" dirty="0">
                <a:solidFill>
                  <a:srgbClr val="000000"/>
                </a:solidFill>
              </a:rPr>
              <a:t>) </a:t>
            </a:r>
            <a:r>
              <a:rPr lang="en-US" altLang="en-US" sz="2400" b="1" dirty="0">
                <a:solidFill>
                  <a:srgbClr val="0070C0"/>
                </a:solidFill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summation</a:t>
            </a:r>
            <a:r>
              <a:rPr lang="en-US" altLang="en-US" sz="2400" dirty="0">
                <a:solidFill>
                  <a:srgbClr val="000000"/>
                </a:solidFill>
              </a:rPr>
              <a:t> unit </a:t>
            </a:r>
            <a:r>
              <a:rPr lang="en-US" altLang="en-US" sz="2400" b="1" dirty="0">
                <a:solidFill>
                  <a:srgbClr val="0070C0"/>
                </a:solidFill>
              </a:rPr>
              <a:t>multiplies</a:t>
            </a:r>
            <a:r>
              <a:rPr lang="en-US" altLang="en-US" sz="2400" dirty="0">
                <a:solidFill>
                  <a:srgbClr val="000000"/>
                </a:solidFill>
              </a:rPr>
              <a:t> each </a:t>
            </a:r>
            <a:r>
              <a:rPr lang="en-US" altLang="en-US" sz="2400" b="1" dirty="0">
                <a:solidFill>
                  <a:srgbClr val="0070C0"/>
                </a:solidFill>
              </a:rPr>
              <a:t>input</a:t>
            </a:r>
            <a:r>
              <a:rPr lang="en-US" altLang="en-US" sz="2400" dirty="0">
                <a:solidFill>
                  <a:srgbClr val="000000"/>
                </a:solidFill>
              </a:rPr>
              <a:t> by its </a:t>
            </a:r>
            <a:r>
              <a:rPr lang="en-US" altLang="en-US" sz="2400" b="1" dirty="0">
                <a:solidFill>
                  <a:srgbClr val="0070C0"/>
                </a:solidFill>
              </a:rPr>
              <a:t>connection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weight</a:t>
            </a:r>
            <a:r>
              <a:rPr lang="en-US" altLang="en-US" sz="2400" dirty="0">
                <a:solidFill>
                  <a:srgbClr val="000000"/>
                </a:solidFill>
              </a:rPr>
              <a:t> and then </a:t>
            </a:r>
            <a:r>
              <a:rPr lang="en-US" altLang="en-US" sz="2400" b="1" dirty="0">
                <a:solidFill>
                  <a:srgbClr val="0070C0"/>
                </a:solidFill>
              </a:rPr>
              <a:t>adds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products</a:t>
            </a:r>
            <a:r>
              <a:rPr lang="en-US" altLang="en-US" sz="2400" dirty="0">
                <a:solidFill>
                  <a:srgbClr val="000000"/>
                </a:solidFill>
              </a:rPr>
              <a:t>. This </a:t>
            </a:r>
            <a:r>
              <a:rPr lang="en-US" altLang="en-US" sz="2400" b="1" dirty="0">
                <a:solidFill>
                  <a:srgbClr val="0070C0"/>
                </a:solidFill>
              </a:rPr>
              <a:t>produces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NET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</a:rPr>
              <a:t> of the </a:t>
            </a:r>
            <a:r>
              <a:rPr lang="en-US" altLang="en-US" sz="2400" b="1" dirty="0">
                <a:solidFill>
                  <a:srgbClr val="0070C0"/>
                </a:solidFill>
              </a:rPr>
              <a:t>neuron</a:t>
            </a:r>
            <a:r>
              <a:rPr lang="en-US" altLang="en-US" sz="2400" dirty="0">
                <a:solidFill>
                  <a:srgbClr val="000000"/>
                </a:solidFill>
              </a:rPr>
              <a:t> is </a:t>
            </a:r>
            <a:r>
              <a:rPr lang="en-US" altLang="en-US" sz="2400" b="1" i="1" dirty="0">
                <a:solidFill>
                  <a:srgbClr val="0070C0"/>
                </a:solidFill>
              </a:rPr>
              <a:t>f(NET)</a:t>
            </a:r>
            <a:r>
              <a:rPr lang="en-US" altLang="en-US" sz="2400" dirty="0">
                <a:solidFill>
                  <a:srgbClr val="000000"/>
                </a:solidFill>
              </a:rPr>
              <a:t> where </a:t>
            </a:r>
            <a:r>
              <a:rPr lang="en-US" altLang="en-US" sz="2400" b="1" i="1" dirty="0">
                <a:solidFill>
                  <a:srgbClr val="0070C0"/>
                </a:solidFill>
              </a:rPr>
              <a:t>f()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is the </a:t>
            </a:r>
            <a:r>
              <a:rPr lang="en-US" altLang="en-US" sz="2400" b="1" dirty="0">
                <a:solidFill>
                  <a:srgbClr val="0070C0"/>
                </a:solidFill>
              </a:rPr>
              <a:t>transfer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8296336" y="1017113"/>
            <a:ext cx="2590800" cy="251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 bwMode="auto">
          <a:xfrm>
            <a:off x="6679128" y="1063738"/>
            <a:ext cx="1777042" cy="560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485257" y="894461"/>
            <a:ext cx="119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Input </a:t>
            </a:r>
            <a:r>
              <a:rPr lang="en-GB" sz="1600" b="1" i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GB" sz="1600" b="1" i="1" baseline="-25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5257" y="1239175"/>
            <a:ext cx="119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Input </a:t>
            </a:r>
            <a:r>
              <a:rPr lang="en-GB" sz="1600" b="1" i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GB" sz="1600" b="1" i="1" baseline="-25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5257" y="1583889"/>
            <a:ext cx="119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Input </a:t>
            </a:r>
            <a:r>
              <a:rPr lang="en-GB" sz="1600" b="1" i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GB" sz="1600" b="1" i="1" baseline="-25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5257" y="1928603"/>
            <a:ext cx="119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Input </a:t>
            </a:r>
            <a:r>
              <a:rPr lang="en-GB" sz="1600" b="1" i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GB" sz="1600" b="1" i="1" baseline="-25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5257" y="2618031"/>
            <a:ext cx="119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Input </a:t>
            </a:r>
            <a:r>
              <a:rPr lang="en-GB" sz="1600" b="1" i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GB" sz="1600" b="1" i="1" baseline="-250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j</a:t>
            </a:r>
            <a:endParaRPr lang="en-GB" sz="1600" b="1" i="1" baseline="-250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9686" y="1956427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5257" y="3307459"/>
            <a:ext cx="119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Input </a:t>
            </a:r>
            <a:r>
              <a:rPr lang="en-GB" sz="1600" b="1" i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GB" sz="1600" b="1" i="1" baseline="-25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4730" y="263348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Lucida Console" panose="020B0609040504020204" pitchFamily="49" charset="0"/>
              </a:rPr>
              <a:t>…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652530" y="1422599"/>
            <a:ext cx="1677838" cy="458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616586" y="2914857"/>
            <a:ext cx="1839584" cy="561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6586" y="2613779"/>
            <a:ext cx="1713782" cy="177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616586" y="1757767"/>
            <a:ext cx="1687184" cy="36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623776" y="2099923"/>
            <a:ext cx="1653397" cy="282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Connector 25"/>
          <p:cNvCxnSpPr>
            <a:stCxn id="2" idx="0"/>
            <a:endCxn id="2" idx="4"/>
          </p:cNvCxnSpPr>
          <p:nvPr/>
        </p:nvCxnSpPr>
        <p:spPr bwMode="auto">
          <a:xfrm>
            <a:off x="9591736" y="1017113"/>
            <a:ext cx="0" cy="2514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71135" y="1661523"/>
                <a:ext cx="962516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GB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35" y="1661523"/>
                <a:ext cx="962516" cy="875111"/>
              </a:xfrm>
              <a:prstGeom prst="rect">
                <a:avLst/>
              </a:prstGeom>
              <a:blipFill>
                <a:blip r:embed="rId4"/>
                <a:stretch>
                  <a:fillRect l="-633" r="-1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10907150" y="2267157"/>
            <a:ext cx="545262" cy="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953224" y="2271188"/>
            <a:ext cx="58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45417" y="937674"/>
            <a:ext cx="5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GB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00488" y="1288118"/>
            <a:ext cx="5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GB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9707" y="1588613"/>
            <a:ext cx="5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GB" b="1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60771" y="1905081"/>
            <a:ext cx="5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GB" b="1" baseline="-25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60771" y="2350613"/>
            <a:ext cx="5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GB" b="1" baseline="-25000" dirty="0" err="1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lang="en-GB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60771" y="2884013"/>
            <a:ext cx="5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GB" b="1" baseline="-250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en-GB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3242" y="1647613"/>
            <a:ext cx="60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50844" y="-4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An 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03887" y="5127234"/>
                <a:ext cx="2902689" cy="1229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𝐍𝐄𝐓</m:t>
                      </m:r>
                      <m:r>
                        <a:rPr lang="pt-BR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887" y="5127234"/>
                <a:ext cx="2902689" cy="1229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0113" y="5328813"/>
                <a:ext cx="4574457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𝑵𝑬𝑻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𝑵𝑬𝑻</m:t>
                              </m:r>
                            </m:sup>
                          </m:sSup>
                        </m:den>
                      </m:f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13" y="5328813"/>
                <a:ext cx="4574457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95053" y="2908630"/>
            <a:ext cx="558730" cy="369332"/>
          </a:xfrm>
          <a:prstGeom prst="rect">
            <a:avLst/>
          </a:prstGeom>
          <a:solidFill>
            <a:srgbClr val="FFFF00"/>
          </a:solidFill>
          <a:ln w="222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NET</a:t>
            </a:r>
          </a:p>
        </p:txBody>
      </p:sp>
      <p:sp>
        <p:nvSpPr>
          <p:cNvPr id="8" name="Right Arrow 7"/>
          <p:cNvSpPr/>
          <p:nvPr/>
        </p:nvSpPr>
        <p:spPr>
          <a:xfrm rot="3074170">
            <a:off x="9020805" y="2637178"/>
            <a:ext cx="335727" cy="191231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9428072">
            <a:off x="9801335" y="2630282"/>
            <a:ext cx="335727" cy="191231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45C3EC5-85E3-4F56-AB06-7F14D6F79A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47" name="Right Arrow 4">
            <a:extLst>
              <a:ext uri="{FF2B5EF4-FFF2-40B4-BE49-F238E27FC236}">
                <a16:creationId xmlns:a16="http://schemas.microsoft.com/office/drawing/2014/main" id="{2ECBBE4A-55F5-4259-B3F0-1ECFD622842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6F2DFD-CB5C-411D-89C4-D00868CEBDA3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ECC59-37CB-702F-D0AB-4781D5C32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E67BB86-CA92-5F49-AA9D-C16B1AF59CC8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10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36" grpId="0"/>
      <p:bldP spid="3" grpId="0"/>
      <p:bldP spid="6" grpId="0" animBg="1"/>
      <p:bldP spid="8" grpId="0" animBg="1"/>
      <p:bldP spid="37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>
            <a:off x="7332052" y="3061049"/>
            <a:ext cx="787969" cy="131526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7181447" y="2764223"/>
            <a:ext cx="1060387" cy="31975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7182159" y="3083978"/>
            <a:ext cx="1059675" cy="3076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7192484" y="4048691"/>
            <a:ext cx="1049349" cy="308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7182158" y="3083978"/>
            <a:ext cx="1059676" cy="158042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7181447" y="4356757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7182158" y="3083978"/>
            <a:ext cx="1059676" cy="943344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6020BC1-89C7-4465-B3B6-B0D1AA56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9" y="3349419"/>
            <a:ext cx="638264" cy="7716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751" y="-100260"/>
            <a:ext cx="71036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Multi-Layer Perceptron Training</a:t>
            </a: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5575551" y="2448280"/>
            <a:ext cx="1059677" cy="3076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5574128" y="2755926"/>
            <a:ext cx="1061100" cy="32805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5574128" y="3083978"/>
            <a:ext cx="1061100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5574127" y="2458990"/>
            <a:ext cx="1061101" cy="9326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5574128" y="3391624"/>
            <a:ext cx="1061100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5575551" y="4355374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5575551" y="2755926"/>
            <a:ext cx="1059677" cy="96375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1" idx="2"/>
          </p:cNvCxnSpPr>
          <p:nvPr/>
        </p:nvCxnSpPr>
        <p:spPr>
          <a:xfrm>
            <a:off x="5575551" y="3719676"/>
            <a:ext cx="1059676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79828" y="3405125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79828" y="4035466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79828" y="4685219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7181447" y="2771265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5574128" y="3083978"/>
            <a:ext cx="1061099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5574128" y="4027322"/>
            <a:ext cx="1061099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5575551" y="2448280"/>
            <a:ext cx="1059676" cy="1579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5575551" y="3391624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5574128" y="2755926"/>
            <a:ext cx="1061100" cy="22351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5575551" y="2755926"/>
            <a:ext cx="1059677" cy="159944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7182159" y="2755926"/>
            <a:ext cx="1059674" cy="16008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7182159" y="3391624"/>
            <a:ext cx="1059674" cy="965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5575551" y="2448280"/>
            <a:ext cx="1059676" cy="2216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5574128" y="3083978"/>
            <a:ext cx="1061099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71634" y="3715807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172539" y="3706014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7182159" y="3391624"/>
            <a:ext cx="1059674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7182158" y="3706014"/>
            <a:ext cx="1059319" cy="95838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39715" y="220472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9715" y="411181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39715" y="347612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38292" y="284042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38292" y="474751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635228" y="251237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635228" y="314806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635227" y="378376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635227" y="4420848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241834" y="284042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241833" y="347612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241833" y="4113202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4979772" y="1484272"/>
            <a:ext cx="7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solidFill>
                  <a:srgbClr val="FF0000"/>
                </a:solidFill>
              </a:rPr>
              <a:t>i</a:t>
            </a:r>
            <a:endParaRPr lang="en-GB" b="1" i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493751" y="1821847"/>
            <a:ext cx="85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j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67005" y="2036897"/>
            <a:ext cx="89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k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14453" y="2227045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4453" y="2883923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4453" y="3515043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14453" y="4159042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4453" y="4803041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85076" y="2883923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0.821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85076" y="3515043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0.619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85076" y="4159042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0.341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836792" y="2373294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ight Arrow 71"/>
          <p:cNvSpPr/>
          <p:nvPr/>
        </p:nvSpPr>
        <p:spPr>
          <a:xfrm>
            <a:off x="4836792" y="2996426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/>
          <p:cNvSpPr/>
          <p:nvPr/>
        </p:nvSpPr>
        <p:spPr>
          <a:xfrm>
            <a:off x="4836792" y="3619558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ight Arrow 73"/>
          <p:cNvSpPr/>
          <p:nvPr/>
        </p:nvSpPr>
        <p:spPr>
          <a:xfrm>
            <a:off x="4836792" y="4242690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/>
          <p:cNvSpPr/>
          <p:nvPr/>
        </p:nvSpPr>
        <p:spPr>
          <a:xfrm>
            <a:off x="4836792" y="4865822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Arrow 75"/>
          <p:cNvSpPr/>
          <p:nvPr/>
        </p:nvSpPr>
        <p:spPr>
          <a:xfrm>
            <a:off x="8898830" y="3043617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/>
          <p:cNvSpPr/>
          <p:nvPr/>
        </p:nvSpPr>
        <p:spPr>
          <a:xfrm>
            <a:off x="8898830" y="3658191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ight Arrow 77"/>
          <p:cNvSpPr/>
          <p:nvPr/>
        </p:nvSpPr>
        <p:spPr>
          <a:xfrm>
            <a:off x="8898830" y="4272765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780641" y="25662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85013" y="28818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238428" y="289881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238428" y="352993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238428" y="4173938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849892" y="2898819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0.179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849892" y="3529939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-0.619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87157" y="4173938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-0.341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85076" y="2840423"/>
            <a:ext cx="748552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0847860" y="2848285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10107410" y="2839201"/>
            <a:ext cx="589429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159167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57677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914225" y="2562867"/>
            <a:ext cx="63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cxnSp>
        <p:nvCxnSpPr>
          <p:cNvPr id="41" name="Curved Connector 40"/>
          <p:cNvCxnSpPr>
            <a:stCxn id="89" idx="2"/>
            <a:endCxn id="18" idx="3"/>
          </p:cNvCxnSpPr>
          <p:nvPr/>
        </p:nvCxnSpPr>
        <p:spPr>
          <a:xfrm rot="5400000">
            <a:off x="9160626" y="3976297"/>
            <a:ext cx="1508461" cy="2719687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694138" y="4341713"/>
            <a:ext cx="28540" cy="11718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6089010" y="4728310"/>
            <a:ext cx="311056" cy="8074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16762"/>
              </p:ext>
            </p:extLst>
          </p:nvPr>
        </p:nvGraphicFramePr>
        <p:xfrm>
          <a:off x="351354" y="483352"/>
          <a:ext cx="1837425" cy="6069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301">
                  <a:extLst>
                    <a:ext uri="{9D8B030D-6E8A-4147-A177-3AD203B41FA5}">
                      <a16:colId xmlns:a16="http://schemas.microsoft.com/office/drawing/2014/main" val="3413520776"/>
                    </a:ext>
                  </a:extLst>
                </a:gridCol>
                <a:gridCol w="931768">
                  <a:extLst>
                    <a:ext uri="{9D8B030D-6E8A-4147-A177-3AD203B41FA5}">
                      <a16:colId xmlns:a16="http://schemas.microsoft.com/office/drawing/2014/main" val="3258567779"/>
                    </a:ext>
                  </a:extLst>
                </a:gridCol>
                <a:gridCol w="459356">
                  <a:extLst>
                    <a:ext uri="{9D8B030D-6E8A-4147-A177-3AD203B41FA5}">
                      <a16:colId xmlns:a16="http://schemas.microsoft.com/office/drawing/2014/main" val="4392362"/>
                    </a:ext>
                  </a:extLst>
                </a:gridCol>
              </a:tblGrid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20356270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4146567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6631672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6009197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07459653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32889827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10728958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91800653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8570989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36011783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2095719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05511864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207246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9866555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96698213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089698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42568122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60372489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634766172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5211735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97254660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21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31606052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72004800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64266742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33581140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13965517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24708655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27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71642588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28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10019917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29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16449625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5074708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268345132"/>
                  </a:ext>
                </a:extLst>
              </a:tr>
            </a:tbl>
          </a:graphicData>
        </a:graphic>
      </p:graphicFrame>
      <p:sp>
        <p:nvSpPr>
          <p:cNvPr id="101" name="Left Arrow 100"/>
          <p:cNvSpPr/>
          <p:nvPr/>
        </p:nvSpPr>
        <p:spPr>
          <a:xfrm>
            <a:off x="2239128" y="538730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Left Arrow 101"/>
          <p:cNvSpPr/>
          <p:nvPr/>
        </p:nvSpPr>
        <p:spPr>
          <a:xfrm>
            <a:off x="2239127" y="727524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Arrow 102"/>
          <p:cNvSpPr/>
          <p:nvPr/>
        </p:nvSpPr>
        <p:spPr>
          <a:xfrm>
            <a:off x="2239126" y="91631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Left Arrow 103"/>
          <p:cNvSpPr/>
          <p:nvPr/>
        </p:nvSpPr>
        <p:spPr>
          <a:xfrm>
            <a:off x="2548209" y="1118759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Left Arrow 104"/>
          <p:cNvSpPr/>
          <p:nvPr/>
        </p:nvSpPr>
        <p:spPr>
          <a:xfrm>
            <a:off x="2239124" y="129390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Left Arrow 105"/>
          <p:cNvSpPr/>
          <p:nvPr/>
        </p:nvSpPr>
        <p:spPr>
          <a:xfrm>
            <a:off x="2239123" y="1482700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Left Arrow 106"/>
          <p:cNvSpPr/>
          <p:nvPr/>
        </p:nvSpPr>
        <p:spPr>
          <a:xfrm>
            <a:off x="2540682" y="1671494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Left Arrow 107"/>
          <p:cNvSpPr/>
          <p:nvPr/>
        </p:nvSpPr>
        <p:spPr>
          <a:xfrm>
            <a:off x="2239121" y="186483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Left Arrow 108"/>
          <p:cNvSpPr/>
          <p:nvPr/>
        </p:nvSpPr>
        <p:spPr>
          <a:xfrm>
            <a:off x="2239120" y="205363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Left Arrow 109"/>
          <p:cNvSpPr/>
          <p:nvPr/>
        </p:nvSpPr>
        <p:spPr>
          <a:xfrm>
            <a:off x="2239119" y="2246974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Left Arrow 110"/>
          <p:cNvSpPr/>
          <p:nvPr/>
        </p:nvSpPr>
        <p:spPr>
          <a:xfrm>
            <a:off x="2239118" y="243121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Left Arrow 111"/>
          <p:cNvSpPr/>
          <p:nvPr/>
        </p:nvSpPr>
        <p:spPr>
          <a:xfrm>
            <a:off x="2239117" y="262911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Left Arrow 112"/>
          <p:cNvSpPr/>
          <p:nvPr/>
        </p:nvSpPr>
        <p:spPr>
          <a:xfrm>
            <a:off x="2239116" y="280880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Left Arrow 113"/>
          <p:cNvSpPr/>
          <p:nvPr/>
        </p:nvSpPr>
        <p:spPr>
          <a:xfrm>
            <a:off x="2239115" y="300669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Left Arrow 114"/>
          <p:cNvSpPr/>
          <p:nvPr/>
        </p:nvSpPr>
        <p:spPr>
          <a:xfrm>
            <a:off x="2239114" y="319549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Left Arrow 115"/>
          <p:cNvSpPr/>
          <p:nvPr/>
        </p:nvSpPr>
        <p:spPr>
          <a:xfrm>
            <a:off x="2239113" y="338428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Left Arrow 116"/>
          <p:cNvSpPr/>
          <p:nvPr/>
        </p:nvSpPr>
        <p:spPr>
          <a:xfrm>
            <a:off x="2239112" y="357308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Left Arrow 117"/>
          <p:cNvSpPr/>
          <p:nvPr/>
        </p:nvSpPr>
        <p:spPr>
          <a:xfrm>
            <a:off x="2540671" y="3766424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Left Arrow 118"/>
          <p:cNvSpPr/>
          <p:nvPr/>
        </p:nvSpPr>
        <p:spPr>
          <a:xfrm>
            <a:off x="2239110" y="3946120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Left Arrow 119"/>
          <p:cNvSpPr/>
          <p:nvPr/>
        </p:nvSpPr>
        <p:spPr>
          <a:xfrm>
            <a:off x="2540669" y="4144012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Left Arrow 120"/>
          <p:cNvSpPr/>
          <p:nvPr/>
        </p:nvSpPr>
        <p:spPr>
          <a:xfrm>
            <a:off x="2239108" y="433280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Left Arrow 121"/>
          <p:cNvSpPr/>
          <p:nvPr/>
        </p:nvSpPr>
        <p:spPr>
          <a:xfrm>
            <a:off x="2239107" y="452614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Left Arrow 122"/>
          <p:cNvSpPr/>
          <p:nvPr/>
        </p:nvSpPr>
        <p:spPr>
          <a:xfrm>
            <a:off x="2239106" y="4710394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Left Arrow 123"/>
          <p:cNvSpPr/>
          <p:nvPr/>
        </p:nvSpPr>
        <p:spPr>
          <a:xfrm>
            <a:off x="2239105" y="490373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Left Arrow 124"/>
          <p:cNvSpPr/>
          <p:nvPr/>
        </p:nvSpPr>
        <p:spPr>
          <a:xfrm>
            <a:off x="2540664" y="5087982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Left Arrow 125"/>
          <p:cNvSpPr/>
          <p:nvPr/>
        </p:nvSpPr>
        <p:spPr>
          <a:xfrm>
            <a:off x="2239103" y="529042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Left Arrow 126"/>
          <p:cNvSpPr/>
          <p:nvPr/>
        </p:nvSpPr>
        <p:spPr>
          <a:xfrm>
            <a:off x="2239102" y="5465570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Left Arrow 127"/>
          <p:cNvSpPr/>
          <p:nvPr/>
        </p:nvSpPr>
        <p:spPr>
          <a:xfrm>
            <a:off x="2239101" y="566801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Left Arrow 128"/>
          <p:cNvSpPr/>
          <p:nvPr/>
        </p:nvSpPr>
        <p:spPr>
          <a:xfrm>
            <a:off x="2239100" y="585225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Left Arrow 129"/>
          <p:cNvSpPr/>
          <p:nvPr/>
        </p:nvSpPr>
        <p:spPr>
          <a:xfrm>
            <a:off x="2540659" y="6045599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Left Arrow 130"/>
          <p:cNvSpPr/>
          <p:nvPr/>
        </p:nvSpPr>
        <p:spPr>
          <a:xfrm>
            <a:off x="2239098" y="6225295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eft Arrow 131"/>
          <p:cNvSpPr/>
          <p:nvPr/>
        </p:nvSpPr>
        <p:spPr>
          <a:xfrm>
            <a:off x="2239097" y="642318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5372"/>
              </p:ext>
            </p:extLst>
          </p:nvPr>
        </p:nvGraphicFramePr>
        <p:xfrm>
          <a:off x="3062267" y="1108486"/>
          <a:ext cx="192434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36" name="TextBox 135"/>
          <p:cNvSpPr txBox="1"/>
          <p:nvPr/>
        </p:nvSpPr>
        <p:spPr>
          <a:xfrm>
            <a:off x="2998508" y="708259"/>
            <a:ext cx="133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Fact 18</a:t>
            </a:r>
          </a:p>
        </p:txBody>
      </p: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8486"/>
              </p:ext>
            </p:extLst>
          </p:nvPr>
        </p:nvGraphicFramePr>
        <p:xfrm>
          <a:off x="5194017" y="1116870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cxnSp>
        <p:nvCxnSpPr>
          <p:cNvPr id="54" name="Elbow Connector 53"/>
          <p:cNvCxnSpPr/>
          <p:nvPr/>
        </p:nvCxnSpPr>
        <p:spPr>
          <a:xfrm rot="5400000" flipH="1" flipV="1">
            <a:off x="1794542" y="2309938"/>
            <a:ext cx="2437299" cy="929961"/>
          </a:xfrm>
          <a:prstGeom prst="bentConnector3">
            <a:avLst>
              <a:gd name="adj1" fmla="val -104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059667" y="1594677"/>
            <a:ext cx="497128" cy="12987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>
            <a:off x="6381190" y="1293853"/>
            <a:ext cx="4031103" cy="1260971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82339" y="5513530"/>
            <a:ext cx="3072673" cy="115368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Error</a:t>
            </a:r>
          </a:p>
          <a:p>
            <a:pPr algn="ctr"/>
            <a:r>
              <a:rPr lang="en-GB" sz="2400" b="1" dirty="0"/>
              <a:t>Back Propagation</a:t>
            </a:r>
          </a:p>
          <a:p>
            <a:pPr algn="ctr"/>
            <a:r>
              <a:rPr lang="en-GB" sz="2400" b="1" dirty="0"/>
              <a:t>Algorithm</a:t>
            </a:r>
          </a:p>
        </p:txBody>
      </p:sp>
      <p:sp>
        <p:nvSpPr>
          <p:cNvPr id="155" name="Right Arrow 154"/>
          <p:cNvSpPr/>
          <p:nvPr/>
        </p:nvSpPr>
        <p:spPr>
          <a:xfrm>
            <a:off x="5734333" y="3068793"/>
            <a:ext cx="787969" cy="131526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264" y="2940471"/>
            <a:ext cx="355453" cy="3010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184" y="3567406"/>
            <a:ext cx="333900" cy="3339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184" y="4217110"/>
            <a:ext cx="333900" cy="333900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3354471" y="5560430"/>
            <a:ext cx="7676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Perform Feed Forward on the input (vector) to produce the output (vector)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9B07CD5-7E5B-4830-ACA6-D4AEAF3ABF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38" name="Right Arrow 4">
            <a:extLst>
              <a:ext uri="{FF2B5EF4-FFF2-40B4-BE49-F238E27FC236}">
                <a16:creationId xmlns:a16="http://schemas.microsoft.com/office/drawing/2014/main" id="{8F06BC0C-53EE-4157-9528-D31A997DD90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0B7DB9F-369C-4EB0-870E-8C63F04B7950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B79A14B-C6F0-4A06-B497-B4C371A77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25" y="3261809"/>
            <a:ext cx="847843" cy="96215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456EBD6-ADBF-413A-9C66-451497C9C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2" y="3256619"/>
            <a:ext cx="847843" cy="96215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6905B64-69C6-4908-83A7-22D4F5EAE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46" y="3349976"/>
            <a:ext cx="63826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31" grpId="0"/>
      <p:bldP spid="55" grpId="0"/>
      <p:bldP spid="56" grpId="0"/>
      <p:bldP spid="57" grpId="0"/>
      <p:bldP spid="58" grpId="0"/>
      <p:bldP spid="60" grpId="0"/>
      <p:bldP spid="61" grpId="0"/>
      <p:bldP spid="71" grpId="0"/>
      <p:bldP spid="32" grpId="0" animBg="1"/>
      <p:bldP spid="72" grpId="0" animBg="1"/>
      <p:bldP spid="73" grpId="0" animBg="1"/>
      <p:bldP spid="74" grpId="0" animBg="1"/>
      <p:bldP spid="75" grpId="0" animBg="1"/>
      <p:bldP spid="81" grpId="0"/>
      <p:bldP spid="82" grpId="0"/>
      <p:bldP spid="83" grpId="0"/>
      <p:bldP spid="84" grpId="0"/>
      <p:bldP spid="87" grpId="0"/>
      <p:bldP spid="88" grpId="0"/>
      <p:bldP spid="136" grpId="0"/>
      <p:bldP spid="18" grpId="0" animBg="1"/>
      <p:bldP spid="155" grpId="0" animBg="1"/>
      <p:bldP spid="155" grpId="1" animBg="1"/>
      <p:bldP spid="158" grpId="0"/>
      <p:bldP spid="158" grpId="1"/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Feed Forward –Simple Vector/Matrix Arithmetic</a:t>
            </a: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5765045" y="1299982"/>
            <a:ext cx="1059677" cy="3076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5763622" y="1607628"/>
            <a:ext cx="1061100" cy="32805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5763622" y="1935680"/>
            <a:ext cx="1061100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5763621" y="1310692"/>
            <a:ext cx="1061101" cy="9326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5763622" y="2243326"/>
            <a:ext cx="1061100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5765045" y="3207076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5765045" y="1607628"/>
            <a:ext cx="1059677" cy="96375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1" idx="2"/>
          </p:cNvCxnSpPr>
          <p:nvPr/>
        </p:nvCxnSpPr>
        <p:spPr>
          <a:xfrm>
            <a:off x="5765045" y="2571378"/>
            <a:ext cx="1059676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69322" y="2256827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69322" y="2887168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69322" y="3536921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7370941" y="1622967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7370941" y="1615925"/>
            <a:ext cx="1060387" cy="31975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5763622" y="1935680"/>
            <a:ext cx="1061099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5763622" y="2879024"/>
            <a:ext cx="1061099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5765045" y="1299982"/>
            <a:ext cx="1059676" cy="1579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5765045" y="2243326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5763622" y="1607628"/>
            <a:ext cx="1061100" cy="22351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5765045" y="1607628"/>
            <a:ext cx="1059677" cy="159944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7371653" y="1935680"/>
            <a:ext cx="1059675" cy="3076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7371653" y="1607628"/>
            <a:ext cx="1059674" cy="16008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7381978" y="2900393"/>
            <a:ext cx="1049349" cy="308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7371652" y="1935680"/>
            <a:ext cx="1059676" cy="158042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7370941" y="3208459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7371653" y="2243326"/>
            <a:ext cx="1059674" cy="965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5765045" y="1299982"/>
            <a:ext cx="1059676" cy="2216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5763622" y="1935680"/>
            <a:ext cx="1061099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61128" y="2567509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362033" y="2557716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7371653" y="2243326"/>
            <a:ext cx="1059674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7371652" y="1935680"/>
            <a:ext cx="1059676" cy="943344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7371652" y="2557716"/>
            <a:ext cx="1059319" cy="95838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29209" y="105642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29209" y="296352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29209" y="232782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327786" y="169212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27786" y="359921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824722" y="136407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824722" y="199977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824721" y="263546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824721" y="3272550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431328" y="1692125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431327" y="232782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431327" y="2964904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5160834" y="4063770"/>
            <a:ext cx="70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err="1">
                <a:solidFill>
                  <a:srgbClr val="FF0000"/>
                </a:solidFill>
              </a:rPr>
              <a:t>i</a:t>
            </a:r>
            <a:endParaRPr lang="en-GB" sz="1400" b="1" i="1" dirty="0">
              <a:solidFill>
                <a:srgbClr val="FF0000"/>
              </a:solidFill>
            </a:endParaRP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83247" y="3843972"/>
            <a:ext cx="85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>
                <a:solidFill>
                  <a:srgbClr val="FF0000"/>
                </a:solidFill>
              </a:rPr>
              <a:t>j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56499" y="3473913"/>
            <a:ext cx="8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>
                <a:solidFill>
                  <a:srgbClr val="FF0000"/>
                </a:solidFill>
              </a:rPr>
              <a:t>k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03947" y="1078747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03947" y="1735625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03947" y="2366745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03947" y="3010744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03947" y="3654743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74570" y="1735625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0.451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4570" y="2366745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0.619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74570" y="3010744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0.821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026286" y="1224996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ight Arrow 71"/>
          <p:cNvSpPr/>
          <p:nvPr/>
        </p:nvSpPr>
        <p:spPr>
          <a:xfrm>
            <a:off x="5026286" y="1848128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/>
          <p:cNvSpPr/>
          <p:nvPr/>
        </p:nvSpPr>
        <p:spPr>
          <a:xfrm>
            <a:off x="5026286" y="2471260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ight Arrow 73"/>
          <p:cNvSpPr/>
          <p:nvPr/>
        </p:nvSpPr>
        <p:spPr>
          <a:xfrm>
            <a:off x="5026286" y="3094392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/>
          <p:cNvSpPr/>
          <p:nvPr/>
        </p:nvSpPr>
        <p:spPr>
          <a:xfrm>
            <a:off x="5026286" y="3717524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Arrow 75"/>
          <p:cNvSpPr/>
          <p:nvPr/>
        </p:nvSpPr>
        <p:spPr>
          <a:xfrm>
            <a:off x="9088324" y="1895319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/>
          <p:cNvSpPr/>
          <p:nvPr/>
        </p:nvSpPr>
        <p:spPr>
          <a:xfrm>
            <a:off x="9088324" y="2509893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ight Arrow 77"/>
          <p:cNvSpPr/>
          <p:nvPr/>
        </p:nvSpPr>
        <p:spPr>
          <a:xfrm>
            <a:off x="9088324" y="3124467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970135" y="14179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74507" y="17335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427922" y="1750521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27922" y="2381641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427922" y="3025640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039386" y="1750521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-0.451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039386" y="2381641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-0.619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097917" y="3025640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0.179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74570" y="1692125"/>
            <a:ext cx="748552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1037354" y="1699987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10296904" y="1690903"/>
            <a:ext cx="589429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348661" y="1406579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247171" y="1406579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103719" y="1414569"/>
            <a:ext cx="63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95049"/>
              </p:ext>
            </p:extLst>
          </p:nvPr>
        </p:nvGraphicFramePr>
        <p:xfrm>
          <a:off x="1871161" y="4884577"/>
          <a:ext cx="192434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05492"/>
              </p:ext>
            </p:extLst>
          </p:nvPr>
        </p:nvGraphicFramePr>
        <p:xfrm>
          <a:off x="4075457" y="4884577"/>
          <a:ext cx="1539476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7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0089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57707"/>
              </p:ext>
            </p:extLst>
          </p:nvPr>
        </p:nvGraphicFramePr>
        <p:xfrm>
          <a:off x="5968584" y="4881973"/>
          <a:ext cx="153947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85595"/>
              </p:ext>
            </p:extLst>
          </p:nvPr>
        </p:nvGraphicFramePr>
        <p:xfrm>
          <a:off x="7834324" y="4881973"/>
          <a:ext cx="115460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0089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11261"/>
              </p:ext>
            </p:extLst>
          </p:nvPr>
        </p:nvGraphicFramePr>
        <p:xfrm>
          <a:off x="9276096" y="4881973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1861851" y="4548713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input[]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066148" y="4524235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wH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23237" y="4521220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wO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902110" y="4567072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netH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00528"/>
              </p:ext>
            </p:extLst>
          </p:nvPr>
        </p:nvGraphicFramePr>
        <p:xfrm>
          <a:off x="5947291" y="5648241"/>
          <a:ext cx="153947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5880817" y="5333340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outH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85950" y="4555889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netO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90683"/>
              </p:ext>
            </p:extLst>
          </p:nvPr>
        </p:nvGraphicFramePr>
        <p:xfrm>
          <a:off x="9268928" y="5648241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9178782" y="5322157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outO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82695" y="4898116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73132" y="4571728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78476" y="5641953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19835" y="453512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84924" y="454773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68538" y="5337255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08547" y="4905626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71603" y="5680527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571129" y="5437310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88895" y="4521220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030291" y="4904351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029586" y="5641953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49860" y="4554011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72907" y="5322157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250843" y="1075902"/>
            <a:ext cx="4243831" cy="528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200" b="1" dirty="0">
                <a:solidFill>
                  <a:srgbClr val="0070C0"/>
                </a:solidFill>
              </a:rPr>
              <a:t>Feed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</a:rPr>
              <a:t>Forward</a:t>
            </a:r>
            <a:r>
              <a:rPr lang="en-US" altLang="en-US" sz="2200" dirty="0">
                <a:solidFill>
                  <a:srgbClr val="000000"/>
                </a:solidFill>
              </a:rPr>
              <a:t> means </a:t>
            </a:r>
            <a:r>
              <a:rPr lang="en-US" altLang="en-US" sz="2200" b="1" dirty="0">
                <a:solidFill>
                  <a:srgbClr val="0070C0"/>
                </a:solidFill>
              </a:rPr>
              <a:t>producing</a:t>
            </a:r>
            <a:r>
              <a:rPr lang="en-US" altLang="en-US" sz="2200" dirty="0">
                <a:solidFill>
                  <a:srgbClr val="000000"/>
                </a:solidFill>
              </a:rPr>
              <a:t> a </a:t>
            </a:r>
            <a:r>
              <a:rPr lang="en-US" altLang="en-US" sz="2200" b="1" dirty="0">
                <a:solidFill>
                  <a:srgbClr val="0070C0"/>
                </a:solidFill>
              </a:rPr>
              <a:t>network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</a:rPr>
              <a:t>output</a:t>
            </a:r>
            <a:r>
              <a:rPr lang="en-US" altLang="en-US" sz="2200" dirty="0">
                <a:solidFill>
                  <a:srgbClr val="000000"/>
                </a:solidFill>
              </a:rPr>
              <a:t> for a </a:t>
            </a:r>
            <a:r>
              <a:rPr lang="en-US" altLang="en-US" sz="2200" b="1" dirty="0">
                <a:solidFill>
                  <a:srgbClr val="0070C0"/>
                </a:solidFill>
              </a:rPr>
              <a:t>given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</a:rPr>
              <a:t>input</a:t>
            </a:r>
            <a:r>
              <a:rPr lang="en-US" altLang="en-US" sz="2200" dirty="0">
                <a:solidFill>
                  <a:srgbClr val="000000"/>
                </a:solidFill>
              </a:rPr>
              <a:t>. </a:t>
            </a:r>
            <a:r>
              <a:rPr lang="en-US" altLang="en-US" sz="2200" b="1" dirty="0">
                <a:solidFill>
                  <a:srgbClr val="0070C0"/>
                </a:solidFill>
              </a:rPr>
              <a:t>Input</a:t>
            </a:r>
            <a:r>
              <a:rPr lang="en-US" altLang="en-US" sz="2200" dirty="0">
                <a:solidFill>
                  <a:srgbClr val="000000"/>
                </a:solidFill>
              </a:rPr>
              <a:t> example (or </a:t>
            </a:r>
            <a:r>
              <a:rPr lang="en-US" altLang="en-US" sz="2200" b="1" dirty="0">
                <a:solidFill>
                  <a:srgbClr val="0070C0"/>
                </a:solidFill>
              </a:rPr>
              <a:t>fact</a:t>
            </a:r>
            <a:r>
              <a:rPr lang="en-US" altLang="en-US" sz="2200" dirty="0">
                <a:solidFill>
                  <a:srgbClr val="000000"/>
                </a:solidFill>
              </a:rPr>
              <a:t>)</a:t>
            </a:r>
            <a:br>
              <a:rPr lang="en-US" altLang="en-US" sz="2200" dirty="0">
                <a:solidFill>
                  <a:srgbClr val="000000"/>
                </a:solidFill>
              </a:rPr>
            </a:br>
            <a:r>
              <a:rPr lang="en-US" altLang="en-US" sz="2200" b="1" dirty="0">
                <a:solidFill>
                  <a:srgbClr val="7030A0"/>
                </a:solidFill>
              </a:rPr>
              <a:t>1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7030A0"/>
                </a:solidFill>
              </a:rPr>
              <a:t>0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7030A0"/>
                </a:solidFill>
              </a:rPr>
              <a:t>0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7030A0"/>
                </a:solidFill>
              </a:rPr>
              <a:t>1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7030A0"/>
                </a:solidFill>
              </a:rPr>
              <a:t>1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C00000"/>
                </a:solidFill>
              </a:rPr>
              <a:t>0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C00000"/>
                </a:solidFill>
              </a:rPr>
              <a:t>0</a:t>
            </a:r>
            <a:r>
              <a:rPr lang="en-US" altLang="en-US" sz="2200" dirty="0">
                <a:solidFill>
                  <a:srgbClr val="000000"/>
                </a:solidFill>
              </a:rPr>
              <a:t>,</a:t>
            </a:r>
            <a:r>
              <a:rPr lang="en-US" altLang="en-US" sz="2200" b="1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200" b="1" dirty="0">
                <a:solidFill>
                  <a:srgbClr val="0070C0"/>
                </a:solidFill>
              </a:rPr>
              <a:t>input[] </a:t>
            </a:r>
            <a:r>
              <a:rPr lang="en-US" altLang="en-US" sz="2200" dirty="0"/>
              <a:t>X </a:t>
            </a:r>
            <a:r>
              <a:rPr lang="en-US" altLang="en-US" sz="2200" b="1" dirty="0" err="1">
                <a:solidFill>
                  <a:srgbClr val="0070C0"/>
                </a:solidFill>
              </a:rPr>
              <a:t>wH</a:t>
            </a:r>
            <a:r>
              <a:rPr lang="en-US" altLang="en-US" sz="2200" b="1" dirty="0">
                <a:solidFill>
                  <a:srgbClr val="0070C0"/>
                </a:solidFill>
              </a:rPr>
              <a:t>[] </a:t>
            </a:r>
            <a:r>
              <a:rPr lang="en-US" altLang="en-US" sz="2200" dirty="0"/>
              <a:t>= </a:t>
            </a:r>
            <a:r>
              <a:rPr lang="en-US" altLang="en-US" sz="2200" b="1" dirty="0" err="1">
                <a:solidFill>
                  <a:srgbClr val="0070C0"/>
                </a:solidFill>
              </a:rPr>
              <a:t>netH</a:t>
            </a:r>
            <a:r>
              <a:rPr lang="en-US" altLang="en-US" sz="2200" b="1" dirty="0">
                <a:solidFill>
                  <a:srgbClr val="0070C0"/>
                </a:solidFill>
              </a:rPr>
              <a:t>[]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200" dirty="0"/>
              <a:t>Use </a:t>
            </a:r>
            <a:r>
              <a:rPr lang="en-US" altLang="en-US" sz="2200" b="1" dirty="0">
                <a:solidFill>
                  <a:srgbClr val="0070C0"/>
                </a:solidFill>
              </a:rPr>
              <a:t>sigmoid() </a:t>
            </a:r>
            <a:r>
              <a:rPr lang="en-US" altLang="en-US" sz="2200" dirty="0"/>
              <a:t>to produce </a:t>
            </a:r>
            <a:r>
              <a:rPr lang="en-US" altLang="en-US" sz="2200" b="1" dirty="0" err="1">
                <a:solidFill>
                  <a:srgbClr val="0070C0"/>
                </a:solidFill>
              </a:rPr>
              <a:t>outH</a:t>
            </a:r>
            <a:r>
              <a:rPr lang="en-US" altLang="en-US" sz="2200" b="1" dirty="0">
                <a:solidFill>
                  <a:srgbClr val="0070C0"/>
                </a:solidFill>
              </a:rPr>
              <a:t>[] </a:t>
            </a:r>
            <a:r>
              <a:rPr lang="en-US" altLang="en-US" sz="2200" dirty="0"/>
              <a:t>from </a:t>
            </a:r>
            <a:r>
              <a:rPr lang="en-US" altLang="en-US" sz="2200" b="1" dirty="0" err="1">
                <a:solidFill>
                  <a:srgbClr val="0070C0"/>
                </a:solidFill>
              </a:rPr>
              <a:t>netH</a:t>
            </a:r>
            <a:r>
              <a:rPr lang="en-US" altLang="en-US" sz="2200" b="1" dirty="0">
                <a:solidFill>
                  <a:srgbClr val="0070C0"/>
                </a:solidFill>
              </a:rPr>
              <a:t>[]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200" b="1" dirty="0" err="1">
                <a:solidFill>
                  <a:srgbClr val="0070C0"/>
                </a:solidFill>
              </a:rPr>
              <a:t>outH</a:t>
            </a:r>
            <a:r>
              <a:rPr lang="en-US" altLang="en-US" sz="2200" b="1" dirty="0">
                <a:solidFill>
                  <a:srgbClr val="0070C0"/>
                </a:solidFill>
              </a:rPr>
              <a:t>[] </a:t>
            </a:r>
            <a:r>
              <a:rPr lang="en-US" altLang="en-US" sz="2200" dirty="0"/>
              <a:t>X </a:t>
            </a:r>
            <a:r>
              <a:rPr lang="en-US" altLang="en-US" sz="2200" b="1" dirty="0" err="1">
                <a:solidFill>
                  <a:srgbClr val="0070C0"/>
                </a:solidFill>
              </a:rPr>
              <a:t>wO</a:t>
            </a:r>
            <a:r>
              <a:rPr lang="en-US" altLang="en-US" sz="2200" b="1" dirty="0">
                <a:solidFill>
                  <a:srgbClr val="0070C0"/>
                </a:solidFill>
              </a:rPr>
              <a:t>[] </a:t>
            </a:r>
            <a:r>
              <a:rPr lang="en-US" altLang="en-US" sz="2200" dirty="0"/>
              <a:t>= </a:t>
            </a:r>
            <a:r>
              <a:rPr lang="en-US" altLang="en-US" sz="2200" b="1" dirty="0" err="1">
                <a:solidFill>
                  <a:srgbClr val="0070C0"/>
                </a:solidFill>
              </a:rPr>
              <a:t>netO</a:t>
            </a:r>
            <a:r>
              <a:rPr lang="en-US" altLang="en-US" sz="2200" b="1" dirty="0">
                <a:solidFill>
                  <a:srgbClr val="0070C0"/>
                </a:solidFill>
              </a:rPr>
              <a:t>[]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200" dirty="0"/>
              <a:t>Use </a:t>
            </a:r>
            <a:r>
              <a:rPr lang="en-US" altLang="en-US" sz="2200" b="1" dirty="0">
                <a:solidFill>
                  <a:srgbClr val="0070C0"/>
                </a:solidFill>
              </a:rPr>
              <a:t>sigmoid() </a:t>
            </a:r>
            <a:r>
              <a:rPr lang="en-US" altLang="en-US" sz="2200" dirty="0"/>
              <a:t>to produce </a:t>
            </a:r>
            <a:r>
              <a:rPr lang="en-US" altLang="en-US" sz="2200" b="1" dirty="0" err="1">
                <a:solidFill>
                  <a:srgbClr val="0070C0"/>
                </a:solidFill>
              </a:rPr>
              <a:t>outO</a:t>
            </a:r>
            <a:r>
              <a:rPr lang="en-US" altLang="en-US" sz="2200" b="1" dirty="0">
                <a:solidFill>
                  <a:srgbClr val="0070C0"/>
                </a:solidFill>
              </a:rPr>
              <a:t>[]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5952D36-D63F-450D-B10C-8D58620EC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29" name="Right Arrow 4">
            <a:extLst>
              <a:ext uri="{FF2B5EF4-FFF2-40B4-BE49-F238E27FC236}">
                <a16:creationId xmlns:a16="http://schemas.microsoft.com/office/drawing/2014/main" id="{82D69AE2-75CD-4712-A1DA-28499CEC47F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7FAFFF-AD5D-43FC-A010-EE4FD61830B2}"/>
              </a:ext>
            </a:extLst>
          </p:cNvPr>
          <p:cNvSpPr txBox="1"/>
          <p:nvPr/>
        </p:nvSpPr>
        <p:spPr>
          <a:xfrm>
            <a:off x="5446428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04CEA549-88D4-4874-969B-60173B489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00209"/>
              </p:ext>
            </p:extLst>
          </p:nvPr>
        </p:nvGraphicFramePr>
        <p:xfrm>
          <a:off x="10735532" y="4881973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32" name="TextBox 131">
            <a:extLst>
              <a:ext uri="{FF2B5EF4-FFF2-40B4-BE49-F238E27FC236}">
                <a16:creationId xmlns:a16="http://schemas.microsoft.com/office/drawing/2014/main" id="{C5139B34-FE6D-4B26-9B67-7EF6FF36A743}"/>
              </a:ext>
            </a:extLst>
          </p:cNvPr>
          <p:cNvSpPr txBox="1"/>
          <p:nvPr/>
        </p:nvSpPr>
        <p:spPr>
          <a:xfrm>
            <a:off x="10645386" y="4555889"/>
            <a:ext cx="85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target[]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D2EFD6-C960-4DD3-8B90-B8784B7F429D}"/>
              </a:ext>
            </a:extLst>
          </p:cNvPr>
          <p:cNvSpPr txBox="1"/>
          <p:nvPr/>
        </p:nvSpPr>
        <p:spPr>
          <a:xfrm>
            <a:off x="11438184" y="455588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F5F6C0-83BD-42F5-997F-53BE5DAD0D2E}"/>
              </a:ext>
            </a:extLst>
          </p:cNvPr>
          <p:cNvSpPr txBox="1"/>
          <p:nvPr/>
        </p:nvSpPr>
        <p:spPr>
          <a:xfrm>
            <a:off x="10496895" y="4892565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EF7E9BB7-BEBD-4C67-9D28-F4A09653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99136"/>
              </p:ext>
            </p:extLst>
          </p:nvPr>
        </p:nvGraphicFramePr>
        <p:xfrm>
          <a:off x="10752993" y="5641953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47BDE296-242E-4EFC-94F7-E0E6F5942DAE}"/>
              </a:ext>
            </a:extLst>
          </p:cNvPr>
          <p:cNvSpPr txBox="1"/>
          <p:nvPr/>
        </p:nvSpPr>
        <p:spPr>
          <a:xfrm>
            <a:off x="10662847" y="5315869"/>
            <a:ext cx="85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error[]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FCDA820-63F2-4DDD-AC18-7531093BFCB6}"/>
              </a:ext>
            </a:extLst>
          </p:cNvPr>
          <p:cNvSpPr txBox="1"/>
          <p:nvPr/>
        </p:nvSpPr>
        <p:spPr>
          <a:xfrm>
            <a:off x="11455645" y="531586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62C4554-AFA7-4F27-AAEA-C9768D75DA29}"/>
              </a:ext>
            </a:extLst>
          </p:cNvPr>
          <p:cNvSpPr txBox="1"/>
          <p:nvPr/>
        </p:nvSpPr>
        <p:spPr>
          <a:xfrm>
            <a:off x="10514356" y="5652545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7335D5-F201-F661-B65F-DB2B9AE7F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F4704094-82E9-2166-8124-EDFC9F795D16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12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9" grpId="0" animBg="1"/>
      <p:bldP spid="132" grpId="0"/>
      <p:bldP spid="133" grpId="0"/>
      <p:bldP spid="134" grpId="0"/>
      <p:bldP spid="136" grpId="0"/>
      <p:bldP spid="137" grpId="0"/>
      <p:bldP spid="1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Feed Forward - Notes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844" y="1207340"/>
            <a:ext cx="11446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dirty="0"/>
              <a:t>Feed Forward </a:t>
            </a:r>
            <a:r>
              <a:rPr lang="en-GB" sz="2400" b="1" dirty="0">
                <a:solidFill>
                  <a:srgbClr val="0070C0"/>
                </a:solidFill>
              </a:rPr>
              <a:t>produces</a:t>
            </a:r>
            <a:r>
              <a:rPr lang="en-GB" sz="2400" dirty="0"/>
              <a:t> an </a:t>
            </a:r>
            <a:r>
              <a:rPr lang="en-GB" sz="2400" b="1" dirty="0">
                <a:solidFill>
                  <a:srgbClr val="0070C0"/>
                </a:solidFill>
              </a:rPr>
              <a:t>output</a:t>
            </a:r>
            <a:r>
              <a:rPr lang="en-GB" sz="2400" dirty="0"/>
              <a:t> (in </a:t>
            </a:r>
            <a:r>
              <a:rPr lang="en-GB" sz="2400" b="1" dirty="0">
                <a:solidFill>
                  <a:srgbClr val="0070C0"/>
                </a:solidFill>
              </a:rPr>
              <a:t>each</a:t>
            </a:r>
            <a:r>
              <a:rPr lang="en-GB" sz="2400" dirty="0"/>
              <a:t> of the </a:t>
            </a:r>
            <a:r>
              <a:rPr lang="en-GB" sz="2400" b="1" dirty="0">
                <a:solidFill>
                  <a:srgbClr val="0070C0"/>
                </a:solidFill>
              </a:rPr>
              <a:t>3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neurons</a:t>
            </a:r>
            <a:r>
              <a:rPr lang="en-GB" sz="2400" dirty="0"/>
              <a:t> in the </a:t>
            </a:r>
            <a:r>
              <a:rPr lang="en-GB" sz="2400" b="1" dirty="0">
                <a:solidFill>
                  <a:srgbClr val="0070C0"/>
                </a:solidFill>
              </a:rPr>
              <a:t>output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layer</a:t>
            </a:r>
            <a:r>
              <a:rPr lang="en-GB" sz="2400" dirty="0"/>
              <a:t>) when an </a:t>
            </a:r>
            <a:r>
              <a:rPr lang="en-GB" sz="2400" b="1" dirty="0">
                <a:solidFill>
                  <a:srgbClr val="0070C0"/>
                </a:solidFill>
              </a:rPr>
              <a:t>input</a:t>
            </a:r>
            <a:r>
              <a:rPr lang="en-GB" sz="2400" dirty="0"/>
              <a:t> is </a:t>
            </a:r>
            <a:r>
              <a:rPr lang="en-GB" sz="2400" b="1" dirty="0">
                <a:solidFill>
                  <a:srgbClr val="0070C0"/>
                </a:solidFill>
              </a:rPr>
              <a:t>presented</a:t>
            </a:r>
            <a:r>
              <a:rPr lang="en-GB" sz="2400" dirty="0"/>
              <a:t> to the </a:t>
            </a:r>
            <a:r>
              <a:rPr lang="en-GB" sz="2400" b="1" dirty="0">
                <a:solidFill>
                  <a:srgbClr val="0070C0"/>
                </a:solidFill>
              </a:rPr>
              <a:t>network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Feed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Forward</a:t>
            </a:r>
            <a:r>
              <a:rPr lang="en-GB" sz="2400" dirty="0"/>
              <a:t> is </a:t>
            </a:r>
            <a:r>
              <a:rPr lang="en-GB" sz="2400" b="1" dirty="0">
                <a:solidFill>
                  <a:srgbClr val="0070C0"/>
                </a:solidFill>
              </a:rPr>
              <a:t>super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easy</a:t>
            </a:r>
            <a:r>
              <a:rPr lang="en-GB" sz="2400" dirty="0"/>
              <a:t> (when you </a:t>
            </a:r>
            <a:r>
              <a:rPr lang="en-GB" sz="2400" b="1" dirty="0">
                <a:solidFill>
                  <a:srgbClr val="0070C0"/>
                </a:solidFill>
              </a:rPr>
              <a:t>understand</a:t>
            </a:r>
            <a:r>
              <a:rPr lang="en-GB" sz="2400" dirty="0"/>
              <a:t> it).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dirty="0"/>
              <a:t>Feed Forward </a:t>
            </a:r>
            <a:r>
              <a:rPr lang="en-GB" sz="2400" b="1" dirty="0">
                <a:solidFill>
                  <a:srgbClr val="0070C0"/>
                </a:solidFill>
              </a:rPr>
              <a:t>involves</a:t>
            </a:r>
            <a:r>
              <a:rPr lang="en-GB" sz="2400" dirty="0"/>
              <a:t> ONLY </a:t>
            </a:r>
            <a:r>
              <a:rPr lang="en-GB" sz="2400" b="1" dirty="0">
                <a:solidFill>
                  <a:srgbClr val="0070C0"/>
                </a:solidFill>
              </a:rPr>
              <a:t>vector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matrix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arithmetic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passing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vector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components</a:t>
            </a:r>
            <a:r>
              <a:rPr lang="en-GB" sz="2400" dirty="0"/>
              <a:t> through the </a:t>
            </a:r>
            <a:r>
              <a:rPr lang="en-GB" sz="2400" b="1" dirty="0">
                <a:solidFill>
                  <a:srgbClr val="0070C0"/>
                </a:solidFill>
              </a:rPr>
              <a:t>sigmoid()</a:t>
            </a:r>
            <a:r>
              <a:rPr lang="en-GB" sz="2400" dirty="0"/>
              <a:t> function.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dirty="0"/>
              <a:t>When </a:t>
            </a:r>
            <a:r>
              <a:rPr lang="en-GB" sz="2400" b="1" dirty="0">
                <a:solidFill>
                  <a:srgbClr val="0070C0"/>
                </a:solidFill>
              </a:rPr>
              <a:t>learning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starts</a:t>
            </a:r>
            <a:r>
              <a:rPr lang="en-GB" sz="2400" dirty="0"/>
              <a:t> the </a:t>
            </a:r>
            <a:r>
              <a:rPr lang="en-GB" sz="2400" b="1" dirty="0">
                <a:solidFill>
                  <a:srgbClr val="0070C0"/>
                </a:solidFill>
              </a:rPr>
              <a:t>weights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0070C0"/>
                </a:solidFill>
              </a:rPr>
              <a:t>randomly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initialized</a:t>
            </a:r>
            <a:r>
              <a:rPr lang="en-GB" sz="2400" dirty="0"/>
              <a:t> to </a:t>
            </a:r>
            <a:r>
              <a:rPr lang="en-GB" sz="2400" b="1" dirty="0">
                <a:solidFill>
                  <a:srgbClr val="0070C0"/>
                </a:solidFill>
              </a:rPr>
              <a:t>real</a:t>
            </a:r>
            <a:r>
              <a:rPr lang="en-GB" sz="2400" dirty="0"/>
              <a:t> numbers between </a:t>
            </a:r>
            <a:r>
              <a:rPr lang="en-GB" sz="2400" b="1" dirty="0">
                <a:solidFill>
                  <a:srgbClr val="0070C0"/>
                </a:solidFill>
              </a:rPr>
              <a:t>-1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1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dirty="0"/>
              <a:t>When </a:t>
            </a:r>
            <a:r>
              <a:rPr lang="en-GB" sz="2400" b="1" dirty="0">
                <a:solidFill>
                  <a:srgbClr val="0070C0"/>
                </a:solidFill>
              </a:rPr>
              <a:t>training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starts</a:t>
            </a:r>
            <a:r>
              <a:rPr lang="en-GB" sz="2400" dirty="0"/>
              <a:t> the network </a:t>
            </a:r>
            <a:r>
              <a:rPr lang="en-GB" sz="2400" b="1" dirty="0">
                <a:solidFill>
                  <a:srgbClr val="0070C0"/>
                </a:solidFill>
              </a:rPr>
              <a:t>will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usually</a:t>
            </a:r>
            <a:r>
              <a:rPr lang="en-GB" sz="2400" dirty="0"/>
              <a:t> produce </a:t>
            </a:r>
            <a:r>
              <a:rPr lang="en-GB" sz="2400" b="1" dirty="0">
                <a:solidFill>
                  <a:srgbClr val="0070C0"/>
                </a:solidFill>
              </a:rPr>
              <a:t>large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errors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0070C0"/>
                </a:solidFill>
              </a:rPr>
              <a:t>errors</a:t>
            </a:r>
            <a:r>
              <a:rPr lang="en-GB" sz="2400" dirty="0"/>
              <a:t> are used by the </a:t>
            </a:r>
            <a:r>
              <a:rPr lang="en-GB" sz="2400" b="1" dirty="0">
                <a:solidFill>
                  <a:srgbClr val="0070C0"/>
                </a:solidFill>
              </a:rPr>
              <a:t>Error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Back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Propagation</a:t>
            </a:r>
            <a:r>
              <a:rPr lang="en-GB" sz="2400" dirty="0"/>
              <a:t> algorithm to </a:t>
            </a:r>
            <a:r>
              <a:rPr lang="en-GB" sz="2400" b="1" dirty="0">
                <a:solidFill>
                  <a:srgbClr val="0070C0"/>
                </a:solidFill>
              </a:rPr>
              <a:t>modify</a:t>
            </a:r>
            <a:r>
              <a:rPr lang="en-GB" sz="2400" dirty="0"/>
              <a:t> the </a:t>
            </a:r>
            <a:r>
              <a:rPr lang="en-GB" sz="2400" b="1" dirty="0">
                <a:solidFill>
                  <a:srgbClr val="0070C0"/>
                </a:solidFill>
              </a:rPr>
              <a:t>weights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dirty="0"/>
              <a:t>An </a:t>
            </a:r>
            <a:r>
              <a:rPr lang="en-GB" sz="2400" b="1" dirty="0">
                <a:solidFill>
                  <a:srgbClr val="0070C0"/>
                </a:solidFill>
              </a:rPr>
              <a:t>epoch</a:t>
            </a:r>
            <a:r>
              <a:rPr lang="en-GB" sz="2400" dirty="0"/>
              <a:t> is when </a:t>
            </a:r>
            <a:r>
              <a:rPr lang="en-GB" sz="2400" b="1" dirty="0">
                <a:solidFill>
                  <a:srgbClr val="0070C0"/>
                </a:solidFill>
              </a:rPr>
              <a:t>all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training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examples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0070C0"/>
                </a:solidFill>
              </a:rPr>
              <a:t>passed</a:t>
            </a:r>
            <a:r>
              <a:rPr lang="en-GB" sz="2400" dirty="0"/>
              <a:t> through the </a:t>
            </a:r>
            <a:r>
              <a:rPr lang="en-GB" sz="2400" b="1" dirty="0">
                <a:solidFill>
                  <a:srgbClr val="0070C0"/>
                </a:solidFill>
              </a:rPr>
              <a:t>network</a:t>
            </a:r>
            <a:r>
              <a:rPr lang="en-GB" sz="24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Training</a:t>
            </a:r>
            <a:r>
              <a:rPr lang="en-GB" sz="2400" dirty="0"/>
              <a:t> usually requires </a:t>
            </a:r>
            <a:r>
              <a:rPr lang="en-GB" sz="2400" b="1" dirty="0">
                <a:solidFill>
                  <a:srgbClr val="0070C0"/>
                </a:solidFill>
              </a:rPr>
              <a:t>many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epochs</a:t>
            </a:r>
            <a:r>
              <a:rPr lang="en-GB" sz="2400" dirty="0"/>
              <a:t> (</a:t>
            </a:r>
            <a:r>
              <a:rPr lang="en-GB" sz="2400" b="1" dirty="0">
                <a:solidFill>
                  <a:srgbClr val="0070C0"/>
                </a:solidFill>
              </a:rPr>
              <a:t>hundreds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rgbClr val="0070C0"/>
                </a:solidFill>
              </a:rPr>
              <a:t>thousands</a:t>
            </a:r>
            <a:r>
              <a:rPr lang="en-GB" sz="2400" dirty="0"/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468B0-2088-401F-A42B-E71D9B942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0FAAC51F-917D-44F5-AD8B-9623AB2D431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65059-E14C-4AB8-B486-683C7C41C046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81B30-F1FB-6129-EEDE-18983CE5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95C63F0-308B-4680-8BCE-4A80CF0A5941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13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Multi-Layer Perceptron Training - Notes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844" y="1207340"/>
            <a:ext cx="11446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For </a:t>
            </a:r>
            <a:r>
              <a:rPr lang="en-GB" sz="2800" b="1" dirty="0">
                <a:solidFill>
                  <a:srgbClr val="0070C0"/>
                </a:solidFill>
              </a:rPr>
              <a:t>every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epoch</a:t>
            </a:r>
            <a:r>
              <a:rPr lang="en-GB" sz="2800" dirty="0"/>
              <a:t> you must keep track of the </a:t>
            </a:r>
            <a:r>
              <a:rPr lang="en-GB" sz="2800" b="1" dirty="0">
                <a:solidFill>
                  <a:srgbClr val="0070C0"/>
                </a:solidFill>
              </a:rPr>
              <a:t>good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facts</a:t>
            </a:r>
            <a:r>
              <a:rPr lang="en-GB" sz="2800" dirty="0"/>
              <a:t> and the </a:t>
            </a:r>
            <a:r>
              <a:rPr lang="en-GB" sz="2800" b="1" dirty="0">
                <a:solidFill>
                  <a:srgbClr val="0070C0"/>
                </a:solidFill>
              </a:rPr>
              <a:t>bad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facts</a:t>
            </a:r>
            <a:r>
              <a:rPr lang="en-GB" sz="28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b="1" dirty="0">
                <a:solidFill>
                  <a:srgbClr val="7030A0"/>
                </a:solidFill>
              </a:rPr>
              <a:t>good</a:t>
            </a:r>
            <a:r>
              <a:rPr lang="en-GB" sz="2800" dirty="0"/>
              <a:t> fact is when a </a:t>
            </a:r>
            <a:r>
              <a:rPr lang="en-GB" sz="2800" b="1" dirty="0">
                <a:solidFill>
                  <a:srgbClr val="0070C0"/>
                </a:solidFill>
              </a:rPr>
              <a:t>training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example</a:t>
            </a:r>
            <a:r>
              <a:rPr lang="en-GB" sz="2800" dirty="0"/>
              <a:t> is </a:t>
            </a:r>
            <a:r>
              <a:rPr lang="en-GB" sz="2800" b="1" dirty="0">
                <a:solidFill>
                  <a:srgbClr val="0070C0"/>
                </a:solidFill>
              </a:rPr>
              <a:t>presented</a:t>
            </a:r>
            <a:r>
              <a:rPr lang="en-GB" sz="2800" dirty="0"/>
              <a:t> to the </a:t>
            </a:r>
            <a:r>
              <a:rPr lang="en-GB" sz="2800" b="1" dirty="0">
                <a:solidFill>
                  <a:srgbClr val="0070C0"/>
                </a:solidFill>
              </a:rPr>
              <a:t>network</a:t>
            </a:r>
            <a:r>
              <a:rPr lang="en-GB" sz="2800" dirty="0"/>
              <a:t>, </a:t>
            </a:r>
            <a:r>
              <a:rPr lang="en-GB" sz="2800" b="1" dirty="0">
                <a:solidFill>
                  <a:srgbClr val="0070C0"/>
                </a:solidFill>
              </a:rPr>
              <a:t>feed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forward</a:t>
            </a:r>
            <a:r>
              <a:rPr lang="en-GB" sz="2800" dirty="0"/>
              <a:t> is </a:t>
            </a:r>
            <a:r>
              <a:rPr lang="en-GB" sz="2800" b="1" dirty="0">
                <a:solidFill>
                  <a:srgbClr val="0070C0"/>
                </a:solidFill>
              </a:rPr>
              <a:t>used</a:t>
            </a:r>
            <a:r>
              <a:rPr lang="en-GB" sz="2800" dirty="0"/>
              <a:t> to </a:t>
            </a:r>
            <a:r>
              <a:rPr lang="en-GB" sz="2800" b="1" dirty="0">
                <a:solidFill>
                  <a:srgbClr val="0070C0"/>
                </a:solidFill>
              </a:rPr>
              <a:t>produce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70C0"/>
                </a:solidFill>
              </a:rPr>
              <a:t>network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output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0070C0"/>
                </a:solidFill>
              </a:rPr>
              <a:t>all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neurons</a:t>
            </a:r>
            <a:r>
              <a:rPr lang="en-GB" sz="2800" dirty="0"/>
              <a:t> in the output layer have an </a:t>
            </a:r>
            <a:r>
              <a:rPr lang="en-GB" sz="2800" b="1" dirty="0">
                <a:solidFill>
                  <a:srgbClr val="0070C0"/>
                </a:solidFill>
              </a:rPr>
              <a:t>error</a:t>
            </a:r>
            <a:r>
              <a:rPr lang="en-GB" sz="2800" dirty="0"/>
              <a:t> (Target-out) </a:t>
            </a:r>
            <a:r>
              <a:rPr lang="en-GB" sz="2800" b="1" dirty="0">
                <a:solidFill>
                  <a:srgbClr val="0070C0"/>
                </a:solidFill>
              </a:rPr>
              <a:t>less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than</a:t>
            </a:r>
            <a:r>
              <a:rPr lang="en-GB" sz="2800" dirty="0"/>
              <a:t> or </a:t>
            </a:r>
            <a:r>
              <a:rPr lang="en-GB" sz="2800" b="1" dirty="0">
                <a:solidFill>
                  <a:srgbClr val="0070C0"/>
                </a:solidFill>
              </a:rPr>
              <a:t>equal</a:t>
            </a:r>
            <a:r>
              <a:rPr lang="en-GB" sz="2800" dirty="0"/>
              <a:t> to the </a:t>
            </a:r>
            <a:r>
              <a:rPr lang="en-GB" sz="2800" b="1" dirty="0">
                <a:solidFill>
                  <a:srgbClr val="0070C0"/>
                </a:solidFill>
              </a:rPr>
              <a:t>Error Threshold </a:t>
            </a:r>
            <a:r>
              <a:rPr lang="el-GR" sz="2800" b="1" dirty="0">
                <a:solidFill>
                  <a:srgbClr val="C00000"/>
                </a:solidFill>
              </a:rPr>
              <a:t>μ</a:t>
            </a:r>
            <a:r>
              <a:rPr lang="en-GB" sz="2800" dirty="0"/>
              <a:t> (Greek letter </a:t>
            </a:r>
            <a:r>
              <a:rPr lang="en-GB" sz="2800" b="1" i="1" dirty="0">
                <a:solidFill>
                  <a:srgbClr val="0070C0"/>
                </a:solidFill>
              </a:rPr>
              <a:t>mu</a:t>
            </a:r>
            <a:r>
              <a:rPr lang="en-GB" sz="2800" dirty="0"/>
              <a:t>) – usually set to </a:t>
            </a:r>
            <a:r>
              <a:rPr lang="en-GB" sz="2800" b="1" dirty="0">
                <a:solidFill>
                  <a:srgbClr val="C00000"/>
                </a:solidFill>
              </a:rPr>
              <a:t>0.2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b="1" dirty="0">
                <a:solidFill>
                  <a:srgbClr val="7030A0"/>
                </a:solidFill>
              </a:rPr>
              <a:t>bad</a:t>
            </a:r>
            <a:r>
              <a:rPr lang="en-GB" sz="2800" dirty="0"/>
              <a:t> fact is when a </a:t>
            </a:r>
            <a:r>
              <a:rPr lang="en-GB" sz="2800" b="1" dirty="0">
                <a:solidFill>
                  <a:srgbClr val="0070C0"/>
                </a:solidFill>
              </a:rPr>
              <a:t>training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example</a:t>
            </a:r>
            <a:r>
              <a:rPr lang="en-GB" sz="2800" dirty="0"/>
              <a:t> is </a:t>
            </a:r>
            <a:r>
              <a:rPr lang="en-GB" sz="2800" b="1" dirty="0">
                <a:solidFill>
                  <a:srgbClr val="0070C0"/>
                </a:solidFill>
              </a:rPr>
              <a:t>presented</a:t>
            </a:r>
            <a:r>
              <a:rPr lang="en-GB" sz="2800" dirty="0"/>
              <a:t> to the </a:t>
            </a:r>
            <a:r>
              <a:rPr lang="en-GB" sz="2800" b="1" dirty="0">
                <a:solidFill>
                  <a:srgbClr val="0070C0"/>
                </a:solidFill>
              </a:rPr>
              <a:t>network</a:t>
            </a:r>
            <a:r>
              <a:rPr lang="en-GB" sz="2800" dirty="0"/>
              <a:t>, </a:t>
            </a:r>
            <a:r>
              <a:rPr lang="en-GB" sz="2800" b="1" dirty="0">
                <a:solidFill>
                  <a:srgbClr val="0070C0"/>
                </a:solidFill>
              </a:rPr>
              <a:t>feed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forward</a:t>
            </a:r>
            <a:r>
              <a:rPr lang="en-GB" sz="2800" dirty="0"/>
              <a:t> is used to </a:t>
            </a:r>
            <a:r>
              <a:rPr lang="en-GB" sz="2800" b="1" dirty="0">
                <a:solidFill>
                  <a:srgbClr val="0070C0"/>
                </a:solidFill>
              </a:rPr>
              <a:t>produce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70C0"/>
                </a:solidFill>
              </a:rPr>
              <a:t>network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output</a:t>
            </a:r>
            <a:r>
              <a:rPr lang="en-GB" sz="2800" dirty="0"/>
              <a:t> and at </a:t>
            </a:r>
            <a:r>
              <a:rPr lang="en-GB" sz="2800" b="1" dirty="0">
                <a:solidFill>
                  <a:srgbClr val="0070C0"/>
                </a:solidFill>
              </a:rPr>
              <a:t>least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one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neuron</a:t>
            </a:r>
            <a:r>
              <a:rPr lang="en-GB" sz="2800" dirty="0"/>
              <a:t> in the </a:t>
            </a:r>
            <a:r>
              <a:rPr lang="en-GB" sz="2800" b="1" dirty="0">
                <a:solidFill>
                  <a:srgbClr val="0070C0"/>
                </a:solidFill>
              </a:rPr>
              <a:t>output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layer</a:t>
            </a:r>
            <a:r>
              <a:rPr lang="en-GB" sz="2800" dirty="0"/>
              <a:t> has an </a:t>
            </a:r>
            <a:r>
              <a:rPr lang="en-GB" sz="2800" b="1" dirty="0">
                <a:solidFill>
                  <a:srgbClr val="0070C0"/>
                </a:solidFill>
              </a:rPr>
              <a:t>error</a:t>
            </a:r>
            <a:r>
              <a:rPr lang="en-GB" sz="2800" dirty="0"/>
              <a:t> (Target-out) </a:t>
            </a:r>
            <a:r>
              <a:rPr lang="en-GB" sz="2800" b="1" dirty="0">
                <a:solidFill>
                  <a:srgbClr val="0070C0"/>
                </a:solidFill>
              </a:rPr>
              <a:t>greater</a:t>
            </a:r>
            <a:r>
              <a:rPr lang="en-GB" sz="2800" dirty="0"/>
              <a:t> than </a:t>
            </a:r>
            <a:r>
              <a:rPr lang="en-GB" sz="2800" b="1" dirty="0">
                <a:solidFill>
                  <a:srgbClr val="0070C0"/>
                </a:solidFill>
              </a:rPr>
              <a:t>Error Threshold </a:t>
            </a:r>
            <a:r>
              <a:rPr lang="el-GR" sz="2800" b="1" dirty="0">
                <a:solidFill>
                  <a:srgbClr val="C00000"/>
                </a:solidFill>
              </a:rPr>
              <a:t>μ</a:t>
            </a:r>
            <a:r>
              <a:rPr lang="en-GB" sz="2800" dirty="0"/>
              <a:t> (Greek letter </a:t>
            </a:r>
            <a:r>
              <a:rPr lang="en-GB" sz="2800" b="1" i="1" dirty="0">
                <a:solidFill>
                  <a:srgbClr val="0070C0"/>
                </a:solidFill>
              </a:rPr>
              <a:t>mu</a:t>
            </a:r>
            <a:r>
              <a:rPr lang="en-GB" sz="2800" dirty="0"/>
              <a:t>) – usually set to </a:t>
            </a:r>
            <a:r>
              <a:rPr lang="en-GB" sz="2800" b="1" dirty="0">
                <a:solidFill>
                  <a:srgbClr val="C00000"/>
                </a:solidFill>
              </a:rPr>
              <a:t>0.2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b="1" dirty="0">
                <a:solidFill>
                  <a:srgbClr val="0070C0"/>
                </a:solidFill>
              </a:rPr>
              <a:t>bad</a:t>
            </a:r>
            <a:r>
              <a:rPr lang="en-GB" sz="2800" dirty="0"/>
              <a:t> facts are </a:t>
            </a:r>
            <a:r>
              <a:rPr lang="en-GB" sz="2800" b="1" dirty="0">
                <a:solidFill>
                  <a:srgbClr val="0070C0"/>
                </a:solidFill>
              </a:rPr>
              <a:t>plotted</a:t>
            </a:r>
            <a:r>
              <a:rPr lang="en-GB" sz="2800" dirty="0"/>
              <a:t> against the </a:t>
            </a:r>
            <a:r>
              <a:rPr lang="en-GB" sz="2800" b="1" dirty="0">
                <a:solidFill>
                  <a:srgbClr val="0070C0"/>
                </a:solidFill>
              </a:rPr>
              <a:t>epochs</a:t>
            </a:r>
            <a:r>
              <a:rPr lang="en-GB" sz="2800" dirty="0"/>
              <a:t> in a </a:t>
            </a:r>
            <a:r>
              <a:rPr lang="en-GB" sz="2800" b="1" dirty="0">
                <a:solidFill>
                  <a:srgbClr val="0070C0"/>
                </a:solidFill>
              </a:rPr>
              <a:t>graph</a:t>
            </a:r>
            <a:r>
              <a:rPr lang="en-GB" sz="2800" dirty="0"/>
              <a:t>. Note that </a:t>
            </a:r>
            <a:r>
              <a:rPr lang="en-GB" sz="2800" b="1" dirty="0">
                <a:solidFill>
                  <a:srgbClr val="0070C0"/>
                </a:solidFill>
              </a:rPr>
              <a:t>Multi-Layer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Perceptron</a:t>
            </a:r>
            <a:r>
              <a:rPr lang="en-GB" sz="2800" dirty="0"/>
              <a:t> learning is </a:t>
            </a:r>
            <a:r>
              <a:rPr lang="en-GB" sz="2800" b="1" dirty="0">
                <a:solidFill>
                  <a:srgbClr val="0070C0"/>
                </a:solidFill>
              </a:rPr>
              <a:t>non-monotonic</a:t>
            </a:r>
            <a:r>
              <a:rPr lang="en-GB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D9208-9220-4CE1-9CFB-5084FDDBC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115F4308-CB36-4BA3-B7D3-BFDDA88FE3C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D6A5A-A046-4014-A546-41A5CF4E99B7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75EC2-6ED9-C1A2-265D-1911FD85A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D87C0C5-8BF6-DF20-158B-58A11E96B291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14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Bad Facts – Epochs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65" y="1150252"/>
            <a:ext cx="8186021" cy="5053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4335" y="5567087"/>
            <a:ext cx="50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5041" y="1310744"/>
            <a:ext cx="59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100%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5576" y="1891553"/>
            <a:ext cx="19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Non-monotonic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89812" y="2196353"/>
            <a:ext cx="1864659" cy="1232647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B3853A5-239B-4590-83B2-7E6A60E7D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90C735A6-3910-4B3D-82FA-3176EA19B24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75E18-3CCA-4269-8DB3-19742A84BB19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83180-4069-7B8E-7FE7-E7C522AE8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FB2DB6F-7551-F4B2-E448-4ED3540A31C3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15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01" y="78780"/>
            <a:ext cx="11671462" cy="10510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Back Propagation - Output Layer Weights</a:t>
            </a: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4799376" y="2448280"/>
            <a:ext cx="1059677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4797953" y="2755926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4797953" y="3083978"/>
            <a:ext cx="1061100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4797952" y="2458990"/>
            <a:ext cx="1061101" cy="9326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4797953" y="3391624"/>
            <a:ext cx="1061100" cy="15994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4799376" y="4355374"/>
            <a:ext cx="1059676" cy="3090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4799376" y="2755926"/>
            <a:ext cx="1059677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1" idx="2"/>
          </p:cNvCxnSpPr>
          <p:nvPr/>
        </p:nvCxnSpPr>
        <p:spPr>
          <a:xfrm>
            <a:off x="4799376" y="3719676"/>
            <a:ext cx="1059676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03653" y="3405125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03653" y="4035466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03653" y="4685219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6405272" y="2771265"/>
            <a:ext cx="1060386" cy="9484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6405272" y="2764223"/>
            <a:ext cx="1060387" cy="31975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4797953" y="3083978"/>
            <a:ext cx="1061099" cy="9433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4797953" y="4027322"/>
            <a:ext cx="1061099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4799376" y="2448280"/>
            <a:ext cx="1059676" cy="157904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4799376" y="3391624"/>
            <a:ext cx="1059677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4797953" y="2755926"/>
            <a:ext cx="1061100" cy="22351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4799376" y="2755926"/>
            <a:ext cx="1059677" cy="15994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6405984" y="3083978"/>
            <a:ext cx="1059675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6405984" y="2755926"/>
            <a:ext cx="1059674" cy="16008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6416309" y="4048691"/>
            <a:ext cx="1049349" cy="3080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6405983" y="3083978"/>
            <a:ext cx="1059676" cy="15804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6405272" y="4356757"/>
            <a:ext cx="1060386" cy="3322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6405984" y="3391624"/>
            <a:ext cx="1059674" cy="96513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4799376" y="2448280"/>
            <a:ext cx="1059676" cy="221612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4797953" y="3083978"/>
            <a:ext cx="1061099" cy="15804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95459" y="3715807"/>
            <a:ext cx="1060386" cy="9484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396364" y="3706014"/>
            <a:ext cx="1060386" cy="3322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6405984" y="3391624"/>
            <a:ext cx="1059674" cy="3280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6405983" y="3083978"/>
            <a:ext cx="1059676" cy="9433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6405983" y="3706014"/>
            <a:ext cx="1059319" cy="9583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63540" y="220472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3540" y="411181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63540" y="347612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62117" y="284042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62117" y="474751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59053" y="251237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859053" y="314806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859052" y="378376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59052" y="4420848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465659" y="284042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465658" y="347612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465658" y="4113202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4203597" y="1484272"/>
            <a:ext cx="7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solidFill>
                  <a:srgbClr val="FF0000"/>
                </a:solidFill>
              </a:rPr>
              <a:t>i</a:t>
            </a:r>
            <a:endParaRPr lang="en-GB" b="1" i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17576" y="1821847"/>
            <a:ext cx="85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j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90830" y="2036897"/>
            <a:ext cx="89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k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53165" y="2883923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0.821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3165" y="3515043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0.619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53165" y="4159042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0.341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63993" y="289881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163993" y="352993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63993" y="4173938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75457" y="2898819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0.179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75457" y="3529939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-0.619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12722" y="4173938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-0.341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53165" y="2840423"/>
            <a:ext cx="748552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0762792" y="2848285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10032975" y="2839201"/>
            <a:ext cx="589429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127256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83242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839790" y="2562867"/>
            <a:ext cx="63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29" y="2940471"/>
            <a:ext cx="355453" cy="3010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49" y="3567406"/>
            <a:ext cx="333900" cy="3339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49" y="4217110"/>
            <a:ext cx="333900" cy="3339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8155053" y="2881802"/>
            <a:ext cx="95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0.2631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197585" y="3512922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-0.146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117887" y="4156921"/>
            <a:ext cx="102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-0.0767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5553" y="2831268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/>
          <p:cNvSpPr txBox="1"/>
          <p:nvPr/>
        </p:nvSpPr>
        <p:spPr>
          <a:xfrm>
            <a:off x="8219386" y="2513951"/>
            <a:ext cx="78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Delta </a:t>
            </a:r>
            <a:r>
              <a:rPr lang="el-GR" sz="16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408433" y="1143543"/>
            <a:ext cx="4223043" cy="528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Compute the </a:t>
            </a:r>
            <a:r>
              <a:rPr lang="el-GR" altLang="en-US" sz="2400" b="1" dirty="0">
                <a:solidFill>
                  <a:srgbClr val="0070C0"/>
                </a:solidFill>
              </a:rPr>
              <a:t>δ</a:t>
            </a:r>
            <a:r>
              <a:rPr lang="en-GB" altLang="en-US" sz="2400" dirty="0">
                <a:solidFill>
                  <a:srgbClr val="000000"/>
                </a:solidFill>
              </a:rPr>
              <a:t> value for each of the </a:t>
            </a:r>
            <a:r>
              <a:rPr lang="en-GB" altLang="en-US" sz="2400" b="1" dirty="0">
                <a:solidFill>
                  <a:srgbClr val="0070C0"/>
                </a:solidFill>
              </a:rPr>
              <a:t>outer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layer</a:t>
            </a:r>
            <a:r>
              <a:rPr lang="en-GB" altLang="en-US" sz="2400" dirty="0">
                <a:solidFill>
                  <a:srgbClr val="000000"/>
                </a:solidFill>
              </a:rPr>
              <a:t> neurons.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olidFill>
                  <a:srgbClr val="000000"/>
                </a:solidFill>
              </a:rPr>
              <a:t>Change the </a:t>
            </a:r>
            <a:r>
              <a:rPr lang="en-GB" altLang="en-US" sz="2400" b="1" dirty="0">
                <a:solidFill>
                  <a:srgbClr val="0070C0"/>
                </a:solidFill>
              </a:rPr>
              <a:t>output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layer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weights</a:t>
            </a:r>
            <a:r>
              <a:rPr lang="en-GB" altLang="en-US" sz="2400" dirty="0">
                <a:solidFill>
                  <a:srgbClr val="000000"/>
                </a:solidFill>
              </a:rPr>
              <a:t> using the </a:t>
            </a:r>
            <a:r>
              <a:rPr lang="en-GB" altLang="en-US" sz="2400" b="1" dirty="0">
                <a:solidFill>
                  <a:srgbClr val="0070C0"/>
                </a:solidFill>
              </a:rPr>
              <a:t>following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equation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Δw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pq,k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= </a:t>
            </a:r>
            <a:r>
              <a:rPr lang="el-GR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η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l-GR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δ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q,k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OUT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p,j</a:t>
            </a:r>
            <a:endParaRPr lang="en-GB" altLang="en-US" b="1" baseline="-25000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altLang="en-US" sz="800" b="1" i="1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pq,k</a:t>
            </a:r>
            <a:r>
              <a:rPr lang="en-GB" altLang="en-US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= </a:t>
            </a: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pq,k</a:t>
            </a:r>
            <a:r>
              <a:rPr lang="en-GB" altLang="en-US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+ </a:t>
            </a: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Δw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pq,k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l-GR" alt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using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nested </a:t>
            </a:r>
            <a:r>
              <a:rPr lang="en-GB" alt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loops.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GB" altLang="en-US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5302" y="5078972"/>
            <a:ext cx="4106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2060"/>
                </a:solidFill>
              </a:rPr>
              <a:t>δ</a:t>
            </a:r>
            <a:r>
              <a:rPr lang="en-GB" sz="2400" b="1" dirty="0">
                <a:solidFill>
                  <a:srgbClr val="002060"/>
                </a:solidFill>
              </a:rPr>
              <a:t> = OUT(1-OUT)(Target-OUT)</a:t>
            </a:r>
          </a:p>
          <a:p>
            <a:r>
              <a:rPr lang="en-GB" sz="2400" b="1" dirty="0">
                <a:solidFill>
                  <a:srgbClr val="002060"/>
                </a:solidFill>
              </a:rPr>
              <a:t>→ 0.821*(1-0.821)*(1 – 0.821)</a:t>
            </a:r>
          </a:p>
          <a:p>
            <a:r>
              <a:rPr lang="en-GB" sz="2400" b="1" dirty="0">
                <a:solidFill>
                  <a:srgbClr val="002060"/>
                </a:solidFill>
              </a:rPr>
              <a:t>→ 0.02631</a:t>
            </a:r>
          </a:p>
          <a:p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07216" y="3167296"/>
            <a:ext cx="27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p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596320" y="3519621"/>
            <a:ext cx="27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q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E8CCD45-2014-4FE8-9EB6-46835C604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79" name="Right Arrow 4">
            <a:extLst>
              <a:ext uri="{FF2B5EF4-FFF2-40B4-BE49-F238E27FC236}">
                <a16:creationId xmlns:a16="http://schemas.microsoft.com/office/drawing/2014/main" id="{06DCB4DA-AB8D-4488-ACCD-6FA4AA5E8EA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D43690-4D88-4797-AB99-55E89A9289DC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014FF4-0948-4745-ADE5-3FD2F2E22D8B}"/>
              </a:ext>
            </a:extLst>
          </p:cNvPr>
          <p:cNvSpPr/>
          <p:nvPr/>
        </p:nvSpPr>
        <p:spPr>
          <a:xfrm>
            <a:off x="6381303" y="5168821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</a:rPr>
              <a:t>w</a:t>
            </a:r>
            <a:r>
              <a:rPr lang="en-GB" altLang="en-US" b="1" baseline="-25000" dirty="0" err="1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</a:rPr>
              <a:t>pq,k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59270D-E521-439E-B922-3D77441F857D}"/>
              </a:ext>
            </a:extLst>
          </p:cNvPr>
          <p:cNvCxnSpPr>
            <a:cxnSpLocks/>
          </p:cNvCxnSpPr>
          <p:nvPr/>
        </p:nvCxnSpPr>
        <p:spPr>
          <a:xfrm flipV="1">
            <a:off x="6814159" y="3635179"/>
            <a:ext cx="178721" cy="1655332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DAFF82-8EA3-43DD-8136-3EC9C04B5922}"/>
              </a:ext>
            </a:extLst>
          </p:cNvPr>
          <p:cNvSpPr txBox="1"/>
          <p:nvPr/>
        </p:nvSpPr>
        <p:spPr>
          <a:xfrm>
            <a:off x="7488835" y="4945050"/>
            <a:ext cx="193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Sigmoid Derivative</a:t>
            </a:r>
            <a:endParaRPr lang="en-GB" sz="1200" b="1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C5EC55-A29C-4CC2-9482-DC454CB15483}"/>
              </a:ext>
            </a:extLst>
          </p:cNvPr>
          <p:cNvSpPr txBox="1"/>
          <p:nvPr/>
        </p:nvSpPr>
        <p:spPr>
          <a:xfrm>
            <a:off x="9447822" y="4945050"/>
            <a:ext cx="193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Error</a:t>
            </a:r>
            <a:endParaRPr lang="en-GB" sz="1200" b="1" dirty="0">
              <a:solidFill>
                <a:srgbClr val="7030A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CD1183F-8201-8A34-88D4-66405601A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6F415923-405D-5FC9-5443-09BD27E852C3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16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1" grpId="0"/>
      <p:bldP spid="81" grpId="0"/>
      <p:bldP spid="82" grpId="0"/>
      <p:bldP spid="83" grpId="0"/>
      <p:bldP spid="84" grpId="0"/>
      <p:bldP spid="87" grpId="0"/>
      <p:bldP spid="88" grpId="0"/>
      <p:bldP spid="135" grpId="0"/>
      <p:bldP spid="138" grpId="0"/>
      <p:bldP spid="139" grpId="0"/>
      <p:bldP spid="79" grpId="0" animBg="1"/>
      <p:bldP spid="18" grpId="0"/>
      <p:bldP spid="31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21" y="-70735"/>
            <a:ext cx="1186973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Back Propagation – Hidden Layer </a:t>
            </a:r>
            <a:r>
              <a:rPr lang="el-GR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GB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4799376" y="2448280"/>
            <a:ext cx="1059677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4797953" y="2755926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4797953" y="3083978"/>
            <a:ext cx="1061100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4797952" y="2458990"/>
            <a:ext cx="1061101" cy="9326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4797953" y="3391624"/>
            <a:ext cx="1061100" cy="15994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4799376" y="4355374"/>
            <a:ext cx="1059676" cy="3090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4799376" y="2755926"/>
            <a:ext cx="1059677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1" idx="2"/>
          </p:cNvCxnSpPr>
          <p:nvPr/>
        </p:nvCxnSpPr>
        <p:spPr>
          <a:xfrm>
            <a:off x="4799376" y="3719676"/>
            <a:ext cx="1059676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03653" y="3405125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03653" y="4035466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03653" y="4685219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6405272" y="2771265"/>
            <a:ext cx="1060386" cy="9484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6405272" y="2764223"/>
            <a:ext cx="1060387" cy="31975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4797953" y="3083978"/>
            <a:ext cx="1061099" cy="9433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4797953" y="4027322"/>
            <a:ext cx="1061099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4799376" y="2448280"/>
            <a:ext cx="1059676" cy="157904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4799376" y="3391624"/>
            <a:ext cx="1059677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4797953" y="2755926"/>
            <a:ext cx="1061100" cy="22351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4799376" y="2755926"/>
            <a:ext cx="1059677" cy="15994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6405984" y="3083978"/>
            <a:ext cx="1059675" cy="30764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6405984" y="2755926"/>
            <a:ext cx="1059674" cy="16008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6416309" y="4048691"/>
            <a:ext cx="1049349" cy="3080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6405983" y="3083978"/>
            <a:ext cx="1059676" cy="15804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6405272" y="4356757"/>
            <a:ext cx="1060386" cy="3322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6405984" y="3391624"/>
            <a:ext cx="1059674" cy="9651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4799376" y="2448280"/>
            <a:ext cx="1059676" cy="221612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4797953" y="3083978"/>
            <a:ext cx="1061099" cy="15804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95459" y="3715807"/>
            <a:ext cx="1060386" cy="9484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396364" y="3706014"/>
            <a:ext cx="1060386" cy="3322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6405984" y="3391624"/>
            <a:ext cx="1059674" cy="3280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6405983" y="3083978"/>
            <a:ext cx="1059676" cy="9433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6405983" y="3706014"/>
            <a:ext cx="1059319" cy="9583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63540" y="220472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3540" y="411181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63540" y="347612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62117" y="284042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62117" y="474751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59053" y="251237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859053" y="314806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859052" y="378376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59052" y="4420848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465659" y="284042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465658" y="347612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465658" y="4113202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4203597" y="1484272"/>
            <a:ext cx="7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solidFill>
                  <a:srgbClr val="FF0000"/>
                </a:solidFill>
              </a:rPr>
              <a:t>i</a:t>
            </a:r>
            <a:endParaRPr lang="en-GB" b="1" i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17576" y="1821847"/>
            <a:ext cx="85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j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90830" y="2036897"/>
            <a:ext cx="89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k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53165" y="2883923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0.821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3165" y="3515043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0.619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53165" y="4159042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0.341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63993" y="289881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163993" y="352993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63993" y="4173938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75457" y="2898819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0.179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75457" y="3529939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-0.619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12722" y="4173938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-0.341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53165" y="2840423"/>
            <a:ext cx="748552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0762792" y="2848285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10032975" y="2839201"/>
            <a:ext cx="589429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127256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83242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839790" y="2562867"/>
            <a:ext cx="63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29" y="2940471"/>
            <a:ext cx="355453" cy="3010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49" y="3567406"/>
            <a:ext cx="333900" cy="3339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49" y="4217110"/>
            <a:ext cx="333900" cy="3339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8155053" y="2881802"/>
            <a:ext cx="95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0.2631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197585" y="3512922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-0.146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117887" y="4156921"/>
            <a:ext cx="102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-0.0767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5553" y="2831268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/>
          <p:cNvSpPr txBox="1"/>
          <p:nvPr/>
        </p:nvSpPr>
        <p:spPr>
          <a:xfrm>
            <a:off x="8219386" y="2513951"/>
            <a:ext cx="78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Delta </a:t>
            </a:r>
            <a:r>
              <a:rPr lang="el-GR" sz="16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26666" y="2023994"/>
            <a:ext cx="4316624" cy="528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Compute the </a:t>
            </a:r>
            <a:r>
              <a:rPr lang="el-GR" altLang="en-US" sz="2400" b="1" dirty="0">
                <a:solidFill>
                  <a:srgbClr val="0070C0"/>
                </a:solidFill>
              </a:rPr>
              <a:t>δ</a:t>
            </a:r>
            <a:r>
              <a:rPr lang="en-GB" altLang="en-US" sz="2400" dirty="0">
                <a:solidFill>
                  <a:srgbClr val="000000"/>
                </a:solidFill>
              </a:rPr>
              <a:t> value for each of the </a:t>
            </a:r>
            <a:r>
              <a:rPr lang="en-GB" altLang="en-US" sz="2400" b="1" dirty="0">
                <a:solidFill>
                  <a:srgbClr val="0070C0"/>
                </a:solidFill>
              </a:rPr>
              <a:t>hidden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layer</a:t>
            </a:r>
            <a:r>
              <a:rPr lang="en-GB" altLang="en-US" sz="2400" dirty="0">
                <a:solidFill>
                  <a:srgbClr val="000000"/>
                </a:solidFill>
              </a:rPr>
              <a:t> neurons.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GB" altLang="en-US" sz="2400" dirty="0">
                <a:solidFill>
                  <a:srgbClr val="000000"/>
                </a:solidFill>
              </a:rPr>
              <a:t>This is somewhat </a:t>
            </a:r>
            <a:r>
              <a:rPr lang="en-GB" altLang="en-US" sz="2400" b="1" dirty="0">
                <a:solidFill>
                  <a:srgbClr val="0070C0"/>
                </a:solidFill>
              </a:rPr>
              <a:t>more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complex</a:t>
            </a:r>
            <a:r>
              <a:rPr lang="en-GB" altLang="en-US" sz="2400" dirty="0">
                <a:solidFill>
                  <a:srgbClr val="000000"/>
                </a:solidFill>
              </a:rPr>
              <a:t> than for the </a:t>
            </a:r>
            <a:r>
              <a:rPr lang="en-GB" altLang="en-US" sz="2400" b="1" dirty="0">
                <a:solidFill>
                  <a:srgbClr val="0070C0"/>
                </a:solidFill>
              </a:rPr>
              <a:t>outer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layer</a:t>
            </a:r>
            <a:r>
              <a:rPr lang="en-GB" altLang="en-US" sz="2400" dirty="0">
                <a:solidFill>
                  <a:srgbClr val="000000"/>
                </a:solidFill>
              </a:rPr>
              <a:t> neurons.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GB" altLang="en-US" sz="2400" dirty="0">
                <a:solidFill>
                  <a:srgbClr val="000000"/>
                </a:solidFill>
              </a:rPr>
              <a:t>Use the </a:t>
            </a:r>
            <a:r>
              <a:rPr lang="en-GB" altLang="en-US" sz="2400" b="1" dirty="0">
                <a:solidFill>
                  <a:srgbClr val="0070C0"/>
                </a:solidFill>
              </a:rPr>
              <a:t>equation</a:t>
            </a:r>
            <a:r>
              <a:rPr lang="en-GB" altLang="en-US" sz="2400" dirty="0">
                <a:solidFill>
                  <a:srgbClr val="000000"/>
                </a:solidFill>
              </a:rPr>
              <a:t> as in the </a:t>
            </a:r>
            <a:r>
              <a:rPr lang="en-GB" altLang="en-US" sz="2400" b="1" dirty="0">
                <a:solidFill>
                  <a:srgbClr val="0070C0"/>
                </a:solidFill>
              </a:rPr>
              <a:t>Wasserman</a:t>
            </a:r>
            <a:r>
              <a:rPr lang="en-GB" altLang="en-US" sz="2400" dirty="0">
                <a:solidFill>
                  <a:srgbClr val="000000"/>
                </a:solidFill>
              </a:rPr>
              <a:t> book (reproduced below)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GB" altLang="en-US" sz="2400" dirty="0">
                <a:solidFill>
                  <a:srgbClr val="000000"/>
                </a:solidFill>
              </a:rPr>
              <a:t>Make sure you get the loop </a:t>
            </a:r>
            <a:r>
              <a:rPr lang="en-GB" altLang="en-US" sz="2400" b="1" dirty="0">
                <a:solidFill>
                  <a:srgbClr val="0070C0"/>
                </a:solidFill>
              </a:rPr>
              <a:t>indices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right</a:t>
            </a:r>
            <a:r>
              <a:rPr lang="en-GB" altLang="en-US" sz="2400" dirty="0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55042" y="5370728"/>
                <a:ext cx="7021694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GB" sz="2400" b="1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400" b="1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𝑶𝑼𝑻𝒑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1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d>
                        <m:dPr>
                          <m:ctrlPr>
                            <a:rPr lang="en-GB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𝑶𝑼𝑻𝒑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/>
                            <m:e>
                              <m:r>
                                <a:rPr lang="en-GB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  <m:r>
                                <a:rPr lang="en-GB" sz="2400" b="1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GB" sz="2400" b="1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1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𝒘𝒑</m:t>
                              </m:r>
                              <m:r>
                                <a:rPr lang="en-GB" sz="2400" b="1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GB" sz="24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1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42" y="5370728"/>
                <a:ext cx="7021694" cy="1046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007216" y="3167296"/>
            <a:ext cx="27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p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596320" y="3519621"/>
            <a:ext cx="27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q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4FD3933-D73E-41FD-91AE-C6953F0E7F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79" name="Right Arrow 4">
            <a:extLst>
              <a:ext uri="{FF2B5EF4-FFF2-40B4-BE49-F238E27FC236}">
                <a16:creationId xmlns:a16="http://schemas.microsoft.com/office/drawing/2014/main" id="{3AC49910-3B61-4281-9071-1630C87F57F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20DDC6-29EF-4F14-A00B-EF53F69A5911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B6C755-8D8D-EF23-3F0B-F60C3CD66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377A0190-B870-92F9-99BF-1C09A33E2BD2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17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1" grpId="0"/>
      <p:bldP spid="81" grpId="0"/>
      <p:bldP spid="82" grpId="0"/>
      <p:bldP spid="83" grpId="0"/>
      <p:bldP spid="84" grpId="0"/>
      <p:bldP spid="87" grpId="0"/>
      <p:bldP spid="88" grpId="0"/>
      <p:bldP spid="135" grpId="0"/>
      <p:bldP spid="138" grpId="0"/>
      <p:bldP spid="139" grpId="0"/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4799376" y="2448280"/>
            <a:ext cx="1059677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4797953" y="2755926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4797953" y="3083978"/>
            <a:ext cx="1061100" cy="30764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4797952" y="2458990"/>
            <a:ext cx="1061101" cy="9326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4797953" y="3391624"/>
            <a:ext cx="1061100" cy="15994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4799376" y="4355374"/>
            <a:ext cx="1059676" cy="3090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4799376" y="2755926"/>
            <a:ext cx="1059677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1" idx="2"/>
          </p:cNvCxnSpPr>
          <p:nvPr/>
        </p:nvCxnSpPr>
        <p:spPr>
          <a:xfrm>
            <a:off x="4799376" y="3719676"/>
            <a:ext cx="1059676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03653" y="3405125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03653" y="4035466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03653" y="4685219"/>
            <a:ext cx="1061100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6405272" y="2771265"/>
            <a:ext cx="1060386" cy="9484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6405272" y="2764223"/>
            <a:ext cx="1060387" cy="31975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4797953" y="3083978"/>
            <a:ext cx="1061099" cy="9433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4797953" y="4027322"/>
            <a:ext cx="1061099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4799376" y="2448280"/>
            <a:ext cx="1059676" cy="157904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4799376" y="3391624"/>
            <a:ext cx="1059677" cy="9637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4797953" y="2755926"/>
            <a:ext cx="1061100" cy="22351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4799376" y="2755926"/>
            <a:ext cx="1059677" cy="15994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6405984" y="3083978"/>
            <a:ext cx="1059675" cy="3076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6405984" y="2755926"/>
            <a:ext cx="1059674" cy="16008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6416309" y="4048691"/>
            <a:ext cx="1049349" cy="3080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6405983" y="3083978"/>
            <a:ext cx="1059676" cy="15804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6405272" y="4356757"/>
            <a:ext cx="1060386" cy="3322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6405984" y="3391624"/>
            <a:ext cx="1059674" cy="96513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4799376" y="2448280"/>
            <a:ext cx="1059676" cy="221612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4797953" y="3083978"/>
            <a:ext cx="1061099" cy="15804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95459" y="3715807"/>
            <a:ext cx="1060386" cy="9484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396364" y="3706014"/>
            <a:ext cx="1060386" cy="3322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6405984" y="3391624"/>
            <a:ext cx="1059674" cy="3280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6405983" y="3083978"/>
            <a:ext cx="1059676" cy="94334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6405983" y="3706014"/>
            <a:ext cx="1059319" cy="9583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63540" y="220472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63540" y="411181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63540" y="347612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62117" y="284042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62117" y="474751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59053" y="251237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859053" y="314806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859052" y="378376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59052" y="4420848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465659" y="284042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465658" y="347612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465658" y="4113202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4203597" y="1484272"/>
            <a:ext cx="7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solidFill>
                  <a:srgbClr val="FF0000"/>
                </a:solidFill>
              </a:rPr>
              <a:t>i</a:t>
            </a:r>
            <a:endParaRPr lang="en-GB" b="1" i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17576" y="1821847"/>
            <a:ext cx="85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j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90830" y="2036897"/>
            <a:ext cx="89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FF0000"/>
                </a:solidFill>
              </a:rPr>
              <a:t>k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53165" y="2883923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0.821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3165" y="3515043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0.619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53165" y="4159042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0.341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63993" y="289881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163993" y="3529939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63993" y="4173938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75457" y="2898819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0.179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75457" y="3529939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-0.619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12722" y="4173938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-0.341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53165" y="2840423"/>
            <a:ext cx="748552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0762792" y="2848285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10032975" y="2839201"/>
            <a:ext cx="589429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127256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83242" y="2554877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839790" y="2562867"/>
            <a:ext cx="63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29" y="2940471"/>
            <a:ext cx="355453" cy="3010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49" y="3567406"/>
            <a:ext cx="333900" cy="3339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49" y="4217110"/>
            <a:ext cx="333900" cy="3339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8155053" y="2881802"/>
            <a:ext cx="95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0.2631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197585" y="3512922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-0.146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117887" y="4156921"/>
            <a:ext cx="102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-0.0767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5553" y="2831268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/>
          <p:cNvSpPr txBox="1"/>
          <p:nvPr/>
        </p:nvSpPr>
        <p:spPr>
          <a:xfrm>
            <a:off x="8219386" y="2513951"/>
            <a:ext cx="78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Delta </a:t>
            </a:r>
            <a:r>
              <a:rPr lang="el-GR" sz="16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45137" y="1143543"/>
            <a:ext cx="4316624" cy="528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Compute the </a:t>
            </a:r>
            <a:r>
              <a:rPr lang="el-GR" altLang="en-US" sz="2400" b="1" dirty="0">
                <a:solidFill>
                  <a:srgbClr val="0070C0"/>
                </a:solidFill>
              </a:rPr>
              <a:t>δ</a:t>
            </a:r>
            <a:r>
              <a:rPr lang="en-GB" altLang="en-US" sz="2400" dirty="0">
                <a:solidFill>
                  <a:srgbClr val="000000"/>
                </a:solidFill>
              </a:rPr>
              <a:t> value for each of the </a:t>
            </a:r>
            <a:r>
              <a:rPr lang="en-GB" altLang="en-US" sz="2400" b="1" dirty="0">
                <a:solidFill>
                  <a:srgbClr val="0070C0"/>
                </a:solidFill>
              </a:rPr>
              <a:t>hidden layer neurons</a:t>
            </a:r>
            <a:r>
              <a:rPr lang="en-GB" altLang="en-US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olidFill>
                  <a:srgbClr val="000000"/>
                </a:solidFill>
              </a:rPr>
              <a:t>Change the </a:t>
            </a:r>
            <a:r>
              <a:rPr lang="en-GB" altLang="en-US" sz="2400" b="1" dirty="0">
                <a:solidFill>
                  <a:srgbClr val="0070C0"/>
                </a:solidFill>
              </a:rPr>
              <a:t>hidden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layer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weights</a:t>
            </a:r>
            <a:r>
              <a:rPr lang="en-GB" altLang="en-US" sz="2400" dirty="0">
                <a:solidFill>
                  <a:srgbClr val="000000"/>
                </a:solidFill>
              </a:rPr>
              <a:t> using the </a:t>
            </a:r>
            <a:r>
              <a:rPr lang="en-GB" altLang="en-US" sz="2400" b="1" dirty="0">
                <a:solidFill>
                  <a:srgbClr val="0070C0"/>
                </a:solidFill>
              </a:rPr>
              <a:t>following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equation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Δw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pq,j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= </a:t>
            </a:r>
            <a:r>
              <a:rPr lang="el-GR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η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l-GR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δ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q,j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OUT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p,i</a:t>
            </a:r>
            <a:endParaRPr lang="en-GB" altLang="en-US" b="1" baseline="-25000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altLang="en-US" sz="800" b="1" i="1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pq,j</a:t>
            </a:r>
            <a:r>
              <a:rPr lang="en-GB" altLang="en-US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= </a:t>
            </a: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pq,j</a:t>
            </a:r>
            <a:r>
              <a:rPr lang="en-GB" altLang="en-US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+ </a:t>
            </a:r>
            <a:r>
              <a:rPr lang="en-GB" altLang="en-US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Δw</a:t>
            </a:r>
            <a:r>
              <a:rPr lang="en-GB" altLang="en-US" b="1" baseline="-25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pq,j</a:t>
            </a:r>
            <a:r>
              <a:rPr lang="en-GB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l-GR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0.2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learning rate.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Again, you can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using </a:t>
            </a:r>
            <a:r>
              <a:rPr lang="en-GB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nested </a:t>
            </a:r>
            <a:r>
              <a:rPr lang="en-GB" alt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loops.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GB" altLang="en-US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99103" y="2831268"/>
            <a:ext cx="27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p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69624" y="3158307"/>
            <a:ext cx="27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q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0317" y="2540432"/>
            <a:ext cx="598126" cy="461665"/>
          </a:xfrm>
          <a:prstGeom prst="rect">
            <a:avLst/>
          </a:prstGeom>
          <a:solidFill>
            <a:srgbClr val="FFC000"/>
          </a:solidFill>
          <a:ln w="222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δ</a:t>
            </a:r>
            <a:r>
              <a:rPr lang="en-GB" altLang="en-US" sz="2400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j1</a:t>
            </a:r>
            <a:endParaRPr lang="en-GB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6483649" y="4440314"/>
            <a:ext cx="598126" cy="461665"/>
          </a:xfrm>
          <a:prstGeom prst="rect">
            <a:avLst/>
          </a:prstGeom>
          <a:solidFill>
            <a:srgbClr val="FFC000"/>
          </a:solidFill>
          <a:ln w="222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δ</a:t>
            </a:r>
            <a:r>
              <a:rPr lang="en-GB" altLang="en-US" sz="2400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j4</a:t>
            </a:r>
            <a:endParaRPr lang="en-GB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6460158" y="3796147"/>
            <a:ext cx="598126" cy="461665"/>
          </a:xfrm>
          <a:prstGeom prst="rect">
            <a:avLst/>
          </a:prstGeom>
          <a:solidFill>
            <a:srgbClr val="FFC000"/>
          </a:solidFill>
          <a:ln w="222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δ</a:t>
            </a:r>
            <a:r>
              <a:rPr lang="en-GB" altLang="en-US" sz="2400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j3</a:t>
            </a:r>
            <a:endParaRPr lang="en-GB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62466" y="3172768"/>
            <a:ext cx="598126" cy="461665"/>
          </a:xfrm>
          <a:prstGeom prst="rect">
            <a:avLst/>
          </a:prstGeom>
          <a:solidFill>
            <a:srgbClr val="FFC000"/>
          </a:solidFill>
          <a:ln w="222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δ</a:t>
            </a:r>
            <a:r>
              <a:rPr lang="en-GB" altLang="en-US" sz="2400" b="1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j2</a:t>
            </a:r>
            <a:endParaRPr lang="en-GB" sz="24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31AD087-E35D-4D14-9798-776D4649F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02" name="Right Arrow 4">
            <a:extLst>
              <a:ext uri="{FF2B5EF4-FFF2-40B4-BE49-F238E27FC236}">
                <a16:creationId xmlns:a16="http://schemas.microsoft.com/office/drawing/2014/main" id="{EBDB63FA-587B-481A-BAE1-5EED11A803E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027059-4EE8-4593-AC51-AB4AACC473D1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B1CE3F95-124B-41D8-B4D0-A4618E6C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01" y="78780"/>
            <a:ext cx="11671462" cy="10510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Back Propagation </a:t>
            </a:r>
            <a:r>
              <a:rPr lang="en-GB" sz="40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Hidden </a:t>
            </a:r>
            <a:r>
              <a:rPr lang="en-GB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 Weights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36DD25-47DB-B854-68D6-7591B6D40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389A1E0-A08B-A676-3B29-3E08B6D2CA72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18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1" grpId="0"/>
      <p:bldP spid="81" grpId="0"/>
      <p:bldP spid="82" grpId="0"/>
      <p:bldP spid="83" grpId="0"/>
      <p:bldP spid="84" grpId="0"/>
      <p:bldP spid="87" grpId="0"/>
      <p:bldP spid="88" grpId="0"/>
      <p:bldP spid="135" grpId="0"/>
      <p:bldP spid="138" grpId="0"/>
      <p:bldP spid="139" grpId="0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err="1">
                <a:solidFill>
                  <a:srgbClr val="002060"/>
                </a:solidFill>
                <a:latin typeface="+mn-lt"/>
              </a:rPr>
              <a:t>BackProp</a:t>
            </a:r>
            <a:r>
              <a:rPr lang="en-GB" sz="4000" b="1" dirty="0">
                <a:solidFill>
                  <a:srgbClr val="002060"/>
                </a:solidFill>
                <a:latin typeface="+mn-lt"/>
              </a:rPr>
              <a:t> – Simple Vector/Matrix Arithmetic</a:t>
            </a: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5765045" y="1299982"/>
            <a:ext cx="1059677" cy="3076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5763622" y="1607628"/>
            <a:ext cx="1061100" cy="32805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5763622" y="1935680"/>
            <a:ext cx="1061100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5763621" y="1310692"/>
            <a:ext cx="1061101" cy="9326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5763622" y="2243326"/>
            <a:ext cx="1061100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5765045" y="3207076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5765045" y="1607628"/>
            <a:ext cx="1059677" cy="96375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1" idx="2"/>
          </p:cNvCxnSpPr>
          <p:nvPr/>
        </p:nvCxnSpPr>
        <p:spPr>
          <a:xfrm>
            <a:off x="5765045" y="2571378"/>
            <a:ext cx="1059676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69322" y="2256827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69322" y="2887168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69322" y="3536921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7370941" y="1622967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7370941" y="1615925"/>
            <a:ext cx="1060387" cy="31975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5763622" y="1935680"/>
            <a:ext cx="1061099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5763622" y="2879024"/>
            <a:ext cx="1061099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5765045" y="1299982"/>
            <a:ext cx="1059676" cy="1579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5765045" y="2243326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5763622" y="1607628"/>
            <a:ext cx="1061100" cy="22351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5765045" y="1607628"/>
            <a:ext cx="1059677" cy="159944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7371653" y="1935680"/>
            <a:ext cx="1059675" cy="30764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7371653" y="1607628"/>
            <a:ext cx="1059674" cy="16008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7381978" y="2900393"/>
            <a:ext cx="1049349" cy="308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7371652" y="1935680"/>
            <a:ext cx="1059676" cy="158042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7370941" y="3208459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7371653" y="2243326"/>
            <a:ext cx="1059674" cy="965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5765045" y="1299982"/>
            <a:ext cx="1059676" cy="2216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5763622" y="1935680"/>
            <a:ext cx="1061099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61128" y="2567509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362033" y="2557716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7371653" y="2243326"/>
            <a:ext cx="1059674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7371652" y="1935680"/>
            <a:ext cx="1059676" cy="943344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7371652" y="2557716"/>
            <a:ext cx="1059319" cy="95838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29209" y="105642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29209" y="296352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29209" y="232782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327786" y="169212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27786" y="359921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824722" y="136407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824722" y="1999771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824721" y="263546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824721" y="3272550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431328" y="1692125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431327" y="232782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431327" y="2964904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5160834" y="4063770"/>
            <a:ext cx="70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err="1">
                <a:solidFill>
                  <a:srgbClr val="FF0000"/>
                </a:solidFill>
              </a:rPr>
              <a:t>i</a:t>
            </a:r>
            <a:endParaRPr lang="en-GB" sz="1400" b="1" i="1" dirty="0">
              <a:solidFill>
                <a:srgbClr val="FF0000"/>
              </a:solidFill>
            </a:endParaRP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83247" y="3843972"/>
            <a:ext cx="85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>
                <a:solidFill>
                  <a:srgbClr val="FF0000"/>
                </a:solidFill>
              </a:rPr>
              <a:t>j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56499" y="3473913"/>
            <a:ext cx="8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>
                <a:solidFill>
                  <a:srgbClr val="FF0000"/>
                </a:solidFill>
              </a:rPr>
              <a:t>k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03947" y="1078747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03947" y="1735625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03947" y="2366745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03947" y="3010744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03947" y="3654743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74570" y="1735625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0.451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4570" y="2366745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0.619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74570" y="3010744"/>
            <a:ext cx="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0.821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026286" y="1224996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ight Arrow 71"/>
          <p:cNvSpPr/>
          <p:nvPr/>
        </p:nvSpPr>
        <p:spPr>
          <a:xfrm>
            <a:off x="5026286" y="1848128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/>
          <p:cNvSpPr/>
          <p:nvPr/>
        </p:nvSpPr>
        <p:spPr>
          <a:xfrm>
            <a:off x="5026286" y="2471260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ight Arrow 73"/>
          <p:cNvSpPr/>
          <p:nvPr/>
        </p:nvSpPr>
        <p:spPr>
          <a:xfrm>
            <a:off x="5026286" y="3094392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/>
          <p:cNvSpPr/>
          <p:nvPr/>
        </p:nvSpPr>
        <p:spPr>
          <a:xfrm>
            <a:off x="5026286" y="3717524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Arrow 75"/>
          <p:cNvSpPr/>
          <p:nvPr/>
        </p:nvSpPr>
        <p:spPr>
          <a:xfrm>
            <a:off x="9088324" y="1895319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/>
          <p:cNvSpPr/>
          <p:nvPr/>
        </p:nvSpPr>
        <p:spPr>
          <a:xfrm>
            <a:off x="9088324" y="2509893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ight Arrow 77"/>
          <p:cNvSpPr/>
          <p:nvPr/>
        </p:nvSpPr>
        <p:spPr>
          <a:xfrm>
            <a:off x="9088324" y="3124467"/>
            <a:ext cx="231820" cy="14997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970135" y="14179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74507" y="17335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427922" y="1750521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27922" y="2381641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427922" y="3025640"/>
            <a:ext cx="34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039386" y="1750521"/>
            <a:ext cx="85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-0.451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039386" y="2381641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-0.619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097917" y="3025640"/>
            <a:ext cx="85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0.179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74570" y="1692125"/>
            <a:ext cx="748552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1037354" y="1699987"/>
            <a:ext cx="853677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10296904" y="1690903"/>
            <a:ext cx="589429" cy="17336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348661" y="1406579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247171" y="1406579"/>
            <a:ext cx="85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103719" y="1414569"/>
            <a:ext cx="63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24532"/>
              </p:ext>
            </p:extLst>
          </p:nvPr>
        </p:nvGraphicFramePr>
        <p:xfrm>
          <a:off x="924860" y="4948375"/>
          <a:ext cx="1924345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43823"/>
              </p:ext>
            </p:extLst>
          </p:nvPr>
        </p:nvGraphicFramePr>
        <p:xfrm>
          <a:off x="3129156" y="4948375"/>
          <a:ext cx="1539476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7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0089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35287"/>
              </p:ext>
            </p:extLst>
          </p:nvPr>
        </p:nvGraphicFramePr>
        <p:xfrm>
          <a:off x="5022283" y="4945771"/>
          <a:ext cx="153947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63213"/>
              </p:ext>
            </p:extLst>
          </p:nvPr>
        </p:nvGraphicFramePr>
        <p:xfrm>
          <a:off x="6888023" y="4945771"/>
          <a:ext cx="115460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29908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0089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72029"/>
              </p:ext>
            </p:extLst>
          </p:nvPr>
        </p:nvGraphicFramePr>
        <p:xfrm>
          <a:off x="8329795" y="4945771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915550" y="4612511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input[]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119847" y="4588033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wH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76936" y="4585018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wO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955809" y="4630870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netH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061"/>
              </p:ext>
            </p:extLst>
          </p:nvPr>
        </p:nvGraphicFramePr>
        <p:xfrm>
          <a:off x="5000990" y="5573810"/>
          <a:ext cx="153947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4934516" y="5258909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outH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39649" y="4619687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netO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96864"/>
              </p:ext>
            </p:extLst>
          </p:nvPr>
        </p:nvGraphicFramePr>
        <p:xfrm>
          <a:off x="8322627" y="5584443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8232481" y="5258359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outO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36394" y="4961914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26831" y="4635526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32175" y="5705751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73534" y="4598927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38623" y="4611537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22237" y="5262824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762246" y="4969424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25302" y="5584833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24828" y="5501108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42594" y="4585018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083990" y="496814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83285" y="5578155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903559" y="461780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926606" y="5258359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250843" y="1075902"/>
            <a:ext cx="4243831" cy="528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After </a:t>
            </a:r>
            <a:r>
              <a:rPr lang="en-US" altLang="en-US" sz="2400" b="1" dirty="0">
                <a:solidFill>
                  <a:srgbClr val="0070C0"/>
                </a:solidFill>
              </a:rPr>
              <a:t>computing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l-GR" altLang="en-US" sz="2400" b="1" dirty="0">
                <a:solidFill>
                  <a:srgbClr val="0070C0"/>
                </a:solidFill>
              </a:rPr>
              <a:t>δ</a:t>
            </a:r>
            <a:r>
              <a:rPr lang="en-GB" altLang="en-US" sz="2400" b="1" dirty="0">
                <a:solidFill>
                  <a:srgbClr val="0070C0"/>
                </a:solidFill>
              </a:rPr>
              <a:t>s</a:t>
            </a:r>
            <a:r>
              <a:rPr lang="en-GB" altLang="en-US" sz="2400" dirty="0">
                <a:solidFill>
                  <a:srgbClr val="000000"/>
                </a:solidFill>
              </a:rPr>
              <a:t> of the </a:t>
            </a:r>
            <a:r>
              <a:rPr lang="en-GB" altLang="en-US" sz="2400" b="1" dirty="0">
                <a:solidFill>
                  <a:srgbClr val="0070C0"/>
                </a:solidFill>
              </a:rPr>
              <a:t>outer layer </a:t>
            </a:r>
            <a:r>
              <a:rPr lang="en-GB" altLang="en-US" sz="2400" dirty="0">
                <a:solidFill>
                  <a:srgbClr val="000000"/>
                </a:solidFill>
              </a:rPr>
              <a:t>use </a:t>
            </a:r>
            <a:r>
              <a:rPr lang="en-GB" altLang="en-US" sz="2400" b="1" dirty="0">
                <a:solidFill>
                  <a:srgbClr val="0070C0"/>
                </a:solidFill>
              </a:rPr>
              <a:t>2 nested loops</a:t>
            </a:r>
            <a:r>
              <a:rPr lang="en-GB" altLang="en-US" sz="2400" dirty="0">
                <a:solidFill>
                  <a:srgbClr val="000000"/>
                </a:solidFill>
              </a:rPr>
              <a:t> to change the </a:t>
            </a:r>
            <a:r>
              <a:rPr lang="en-GB" altLang="en-US" sz="2400" b="1" dirty="0">
                <a:solidFill>
                  <a:srgbClr val="0070C0"/>
                </a:solidFill>
              </a:rPr>
              <a:t>output layer weights</a:t>
            </a:r>
            <a:r>
              <a:rPr lang="en-GB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GB" altLang="en-US" sz="2400" dirty="0">
                <a:solidFill>
                  <a:srgbClr val="000000"/>
                </a:solidFill>
              </a:rPr>
              <a:t>Then </a:t>
            </a:r>
            <a:r>
              <a:rPr lang="en-GB" altLang="en-US" sz="2400" b="1" dirty="0">
                <a:solidFill>
                  <a:srgbClr val="0070C0"/>
                </a:solidFill>
              </a:rPr>
              <a:t>compute</a:t>
            </a:r>
            <a:r>
              <a:rPr lang="en-GB" altLang="en-US" sz="2400" dirty="0">
                <a:solidFill>
                  <a:srgbClr val="000000"/>
                </a:solidFill>
              </a:rPr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hidden layer </a:t>
            </a:r>
            <a:r>
              <a:rPr lang="el-GR" altLang="en-US" sz="2400" b="1" dirty="0">
                <a:solidFill>
                  <a:srgbClr val="0070C0"/>
                </a:solidFill>
              </a:rPr>
              <a:t>δ</a:t>
            </a:r>
            <a:r>
              <a:rPr lang="en-GB" altLang="en-US" sz="2400" b="1" dirty="0">
                <a:solidFill>
                  <a:srgbClr val="0070C0"/>
                </a:solidFill>
              </a:rPr>
              <a:t>s</a:t>
            </a:r>
            <a:r>
              <a:rPr lang="en-GB" altLang="en-US" sz="2400" dirty="0">
                <a:solidFill>
                  <a:srgbClr val="000000"/>
                </a:solidFill>
              </a:rPr>
              <a:t> and store in </a:t>
            </a:r>
            <a:r>
              <a:rPr lang="en-GB" altLang="en-US" sz="2400" b="1" dirty="0" err="1">
                <a:solidFill>
                  <a:schemeClr val="accent6">
                    <a:lumMod val="75000"/>
                  </a:schemeClr>
                </a:solidFill>
              </a:rPr>
              <a:t>deltaH</a:t>
            </a:r>
            <a:r>
              <a:rPr lang="en-GB" altLang="en-US" sz="24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GB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GB" altLang="en-US" sz="2400" dirty="0">
                <a:solidFill>
                  <a:srgbClr val="000000"/>
                </a:solidFill>
              </a:rPr>
              <a:t>Use </a:t>
            </a:r>
            <a:r>
              <a:rPr lang="en-GB" altLang="en-US" sz="2400" b="1" dirty="0">
                <a:solidFill>
                  <a:srgbClr val="0070C0"/>
                </a:solidFill>
              </a:rPr>
              <a:t>2 nested loops</a:t>
            </a:r>
            <a:r>
              <a:rPr lang="en-GB" altLang="en-US" sz="2400" dirty="0">
                <a:solidFill>
                  <a:srgbClr val="000000"/>
                </a:solidFill>
              </a:rPr>
              <a:t> to change the </a:t>
            </a:r>
            <a:r>
              <a:rPr lang="en-GB" altLang="en-US" sz="2400" b="1" dirty="0">
                <a:solidFill>
                  <a:srgbClr val="0070C0"/>
                </a:solidFill>
              </a:rPr>
              <a:t>weights</a:t>
            </a:r>
            <a:r>
              <a:rPr lang="en-GB" altLang="en-US" sz="2400" dirty="0">
                <a:solidFill>
                  <a:srgbClr val="000000"/>
                </a:solidFill>
              </a:rPr>
              <a:t> of the </a:t>
            </a:r>
            <a:r>
              <a:rPr lang="en-GB" altLang="en-US" sz="2400" b="1" dirty="0">
                <a:solidFill>
                  <a:srgbClr val="0070C0"/>
                </a:solidFill>
              </a:rPr>
              <a:t>hidden layer</a:t>
            </a:r>
            <a:r>
              <a:rPr lang="en-GB" altLang="en-US" sz="2400" dirty="0">
                <a:solidFill>
                  <a:srgbClr val="000000"/>
                </a:solidFill>
              </a:rPr>
              <a:t>. </a:t>
            </a:r>
            <a:endParaRPr lang="en-US" alt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2658"/>
              </p:ext>
            </p:extLst>
          </p:nvPr>
        </p:nvGraphicFramePr>
        <p:xfrm>
          <a:off x="4987553" y="6201829"/>
          <a:ext cx="1539476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389528557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4921079" y="5886928"/>
            <a:ext cx="96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C00000"/>
                </a:solidFill>
              </a:rPr>
              <a:t>deltaH</a:t>
            </a:r>
            <a:r>
              <a:rPr lang="en-GB" sz="1600" b="1" dirty="0">
                <a:solidFill>
                  <a:srgbClr val="C00000"/>
                </a:solidFill>
              </a:rPr>
              <a:t>[]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31710" y="5903963"/>
            <a:ext cx="36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711865" y="6212852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99743"/>
              </p:ext>
            </p:extLst>
          </p:nvPr>
        </p:nvGraphicFramePr>
        <p:xfrm>
          <a:off x="9885450" y="4950132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9795304" y="4624048"/>
            <a:ext cx="7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error[]</a:t>
            </a:r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99307"/>
              </p:ext>
            </p:extLst>
          </p:nvPr>
        </p:nvGraphicFramePr>
        <p:xfrm>
          <a:off x="9878282" y="5588804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9788136" y="5262720"/>
            <a:ext cx="94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C00000"/>
                </a:solidFill>
              </a:rPr>
              <a:t>deltaO</a:t>
            </a:r>
            <a:r>
              <a:rPr lang="en-GB" sz="1600" b="1" dirty="0">
                <a:solidFill>
                  <a:srgbClr val="C00000"/>
                </a:solidFill>
              </a:rPr>
              <a:t>[]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639645" y="4972510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38940" y="5582516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459214" y="4622170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587418" y="5285043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C87AE80-37DB-4440-8704-ED0470E46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41" name="Right Arrow 4">
            <a:extLst>
              <a:ext uri="{FF2B5EF4-FFF2-40B4-BE49-F238E27FC236}">
                <a16:creationId xmlns:a16="http://schemas.microsoft.com/office/drawing/2014/main" id="{56451B39-7E1D-448B-B679-4C3D2ED4ACE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5FD823-B4ED-4050-8C3F-AE170575C663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CFB2BF50-815D-43A7-985E-3F1E582F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0699"/>
              </p:ext>
            </p:extLst>
          </p:nvPr>
        </p:nvGraphicFramePr>
        <p:xfrm>
          <a:off x="9860028" y="4255474"/>
          <a:ext cx="1154607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869">
                  <a:extLst>
                    <a:ext uri="{9D8B030D-6E8A-4147-A177-3AD203B41FA5}">
                      <a16:colId xmlns:a16="http://schemas.microsoft.com/office/drawing/2014/main" val="3385654291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324602530"/>
                    </a:ext>
                  </a:extLst>
                </a:gridCol>
                <a:gridCol w="384869">
                  <a:extLst>
                    <a:ext uri="{9D8B030D-6E8A-4147-A177-3AD203B41FA5}">
                      <a16:colId xmlns:a16="http://schemas.microsoft.com/office/drawing/2014/main" val="19224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21425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D84B0423-1A50-4CE1-A405-6EF508DEDF53}"/>
              </a:ext>
            </a:extLst>
          </p:cNvPr>
          <p:cNvSpPr txBox="1"/>
          <p:nvPr/>
        </p:nvSpPr>
        <p:spPr>
          <a:xfrm>
            <a:off x="9769882" y="3929390"/>
            <a:ext cx="85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target[]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A91D561-4251-4EA5-93B2-6ED46CF942FA}"/>
              </a:ext>
            </a:extLst>
          </p:cNvPr>
          <p:cNvSpPr txBox="1"/>
          <p:nvPr/>
        </p:nvSpPr>
        <p:spPr>
          <a:xfrm>
            <a:off x="9614223" y="4277852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672F5D0-598D-484F-A773-563EA1377E14}"/>
              </a:ext>
            </a:extLst>
          </p:cNvPr>
          <p:cNvSpPr txBox="1"/>
          <p:nvPr/>
        </p:nvSpPr>
        <p:spPr>
          <a:xfrm>
            <a:off x="10499579" y="3934090"/>
            <a:ext cx="2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F965C1-9820-A73E-570A-494117FF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5D188F03-359E-7B10-11DD-39359959EF6F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19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3" grpId="0"/>
      <p:bldP spid="135" grpId="0"/>
      <p:bldP spid="136" grpId="0"/>
      <p:bldP spid="137" grpId="0"/>
      <p:bldP spid="138" grpId="0"/>
      <p:bldP spid="139" grpId="0"/>
      <p:bldP spid="141" grpId="0" animBg="1"/>
      <p:bldP spid="144" grpId="0"/>
      <p:bldP spid="145" grpId="0"/>
      <p:bldP spid="1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Some notes about this Module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2695" y="988938"/>
            <a:ext cx="74359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purpose</a:t>
            </a:r>
            <a:r>
              <a:rPr lang="en-GB" dirty="0"/>
              <a:t> of this </a:t>
            </a:r>
            <a:r>
              <a:rPr lang="en-GB" b="1" dirty="0">
                <a:solidFill>
                  <a:srgbClr val="0070C0"/>
                </a:solidFill>
              </a:rPr>
              <a:t>slide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deck</a:t>
            </a:r>
            <a:r>
              <a:rPr lang="en-GB" dirty="0"/>
              <a:t> is to </a:t>
            </a:r>
            <a:r>
              <a:rPr lang="en-GB" b="1" dirty="0">
                <a:solidFill>
                  <a:srgbClr val="0070C0"/>
                </a:solidFill>
              </a:rPr>
              <a:t>illustrate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implementation</a:t>
            </a:r>
            <a:r>
              <a:rPr lang="en-GB" dirty="0"/>
              <a:t> of a feed-forward </a:t>
            </a:r>
            <a:r>
              <a:rPr lang="en-GB" b="1" dirty="0">
                <a:solidFill>
                  <a:srgbClr val="0070C0"/>
                </a:solidFill>
              </a:rPr>
              <a:t>multi-layer perceptron</a:t>
            </a:r>
            <a:r>
              <a:rPr lang="en-GB" dirty="0"/>
              <a:t> (</a:t>
            </a:r>
            <a:r>
              <a:rPr lang="en-GB" b="1" dirty="0">
                <a:solidFill>
                  <a:srgbClr val="0070C0"/>
                </a:solidFill>
              </a:rPr>
              <a:t>MLP</a:t>
            </a:r>
            <a:r>
              <a:rPr lang="en-GB" dirty="0"/>
              <a:t>) that learns a </a:t>
            </a:r>
            <a:r>
              <a:rPr lang="en-GB" b="1" dirty="0">
                <a:solidFill>
                  <a:srgbClr val="0070C0"/>
                </a:solidFill>
              </a:rPr>
              <a:t>5</a:t>
            </a:r>
            <a:r>
              <a:rPr lang="en-GB" dirty="0"/>
              <a:t> X </a:t>
            </a:r>
            <a:r>
              <a:rPr lang="en-GB" b="1" dirty="0">
                <a:solidFill>
                  <a:srgbClr val="0070C0"/>
                </a:solidFill>
              </a:rPr>
              <a:t>3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Boolean</a:t>
            </a:r>
            <a:r>
              <a:rPr lang="en-GB" dirty="0"/>
              <a:t> function.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Multi-Layer Perceptron </a:t>
            </a:r>
            <a:r>
              <a:rPr lang="en-GB" dirty="0"/>
              <a:t>uses </a:t>
            </a:r>
            <a:r>
              <a:rPr lang="en-GB" b="1" dirty="0">
                <a:solidFill>
                  <a:srgbClr val="0070C0"/>
                </a:solidFill>
              </a:rPr>
              <a:t>Error-Back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Propagation</a:t>
            </a:r>
            <a:r>
              <a:rPr lang="en-GB" dirty="0"/>
              <a:t> as the </a:t>
            </a:r>
            <a:r>
              <a:rPr lang="en-GB" b="1" dirty="0">
                <a:solidFill>
                  <a:srgbClr val="0070C0"/>
                </a:solidFill>
              </a:rPr>
              <a:t>training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algorithm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Sigmoid</a:t>
            </a:r>
            <a:r>
              <a:rPr lang="en-GB" dirty="0"/>
              <a:t> as the </a:t>
            </a:r>
            <a:r>
              <a:rPr lang="en-GB" b="1" dirty="0">
                <a:solidFill>
                  <a:srgbClr val="0070C0"/>
                </a:solidFill>
              </a:rPr>
              <a:t>transfer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function</a:t>
            </a:r>
            <a:r>
              <a:rPr lang="en-GB" dirty="0"/>
              <a:t> in the </a:t>
            </a:r>
            <a:r>
              <a:rPr lang="en-GB" b="1" dirty="0">
                <a:solidFill>
                  <a:srgbClr val="0070C0"/>
                </a:solidFill>
              </a:rPr>
              <a:t>hidden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 neurons.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implementation</a:t>
            </a:r>
            <a:r>
              <a:rPr lang="en-GB" dirty="0"/>
              <a:t> is </a:t>
            </a:r>
            <a:r>
              <a:rPr lang="en-GB" b="1" dirty="0">
                <a:solidFill>
                  <a:srgbClr val="0070C0"/>
                </a:solidFill>
              </a:rPr>
              <a:t>based</a:t>
            </a:r>
            <a:r>
              <a:rPr lang="en-GB" dirty="0"/>
              <a:t> on that </a:t>
            </a:r>
            <a:r>
              <a:rPr lang="en-GB" b="1" dirty="0">
                <a:solidFill>
                  <a:srgbClr val="0070C0"/>
                </a:solidFill>
              </a:rPr>
              <a:t>described</a:t>
            </a:r>
            <a:r>
              <a:rPr lang="en-GB" dirty="0"/>
              <a:t> in </a:t>
            </a:r>
            <a:r>
              <a:rPr lang="en-GB" b="1" dirty="0">
                <a:solidFill>
                  <a:srgbClr val="0070C0"/>
                </a:solidFill>
              </a:rPr>
              <a:t>Chapter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3</a:t>
            </a:r>
            <a:r>
              <a:rPr lang="en-GB" dirty="0"/>
              <a:t> of the </a:t>
            </a:r>
            <a:r>
              <a:rPr lang="en-GB" b="1" dirty="0">
                <a:solidFill>
                  <a:srgbClr val="0070C0"/>
                </a:solidFill>
              </a:rPr>
              <a:t>textbook</a:t>
            </a:r>
            <a:r>
              <a:rPr lang="en-GB" dirty="0"/>
              <a:t> by </a:t>
            </a:r>
            <a:r>
              <a:rPr lang="en-GB" b="1" dirty="0">
                <a:solidFill>
                  <a:srgbClr val="0070C0"/>
                </a:solidFill>
              </a:rPr>
              <a:t>Philip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D. Wasserman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Neural Computing – Theory and Practice </a:t>
            </a:r>
            <a:r>
              <a:rPr lang="en-GB" dirty="0"/>
              <a:t>published by </a:t>
            </a:r>
            <a:r>
              <a:rPr lang="en-GB" b="1" dirty="0">
                <a:solidFill>
                  <a:srgbClr val="0070C0"/>
                </a:solidFill>
              </a:rPr>
              <a:t>Van</a:t>
            </a:r>
            <a:r>
              <a:rPr lang="en-GB" dirty="0"/>
              <a:t> </a:t>
            </a:r>
            <a:r>
              <a:rPr lang="en-GB" b="1" dirty="0" err="1">
                <a:solidFill>
                  <a:srgbClr val="0070C0"/>
                </a:solidFill>
              </a:rPr>
              <a:t>Nostrand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Reinhold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These </a:t>
            </a:r>
            <a:r>
              <a:rPr lang="en-GB" b="1" dirty="0">
                <a:solidFill>
                  <a:srgbClr val="0070C0"/>
                </a:solidFill>
              </a:rPr>
              <a:t>slides</a:t>
            </a:r>
            <a:r>
              <a:rPr lang="en-GB" dirty="0"/>
              <a:t> continue from </a:t>
            </a:r>
            <a:r>
              <a:rPr lang="en-GB" b="1" dirty="0">
                <a:solidFill>
                  <a:srgbClr val="7030A0"/>
                </a:solidFill>
              </a:rPr>
              <a:t>JA105</a:t>
            </a:r>
            <a:r>
              <a:rPr lang="en-GB" dirty="0"/>
              <a:t> – </a:t>
            </a:r>
            <a:r>
              <a:rPr lang="en-GB" b="1" dirty="0">
                <a:solidFill>
                  <a:srgbClr val="7030A0"/>
                </a:solidFill>
              </a:rPr>
              <a:t>Part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1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slides </a:t>
            </a:r>
            <a:r>
              <a:rPr lang="en-GB" b="1" dirty="0">
                <a:solidFill>
                  <a:srgbClr val="0070C0"/>
                </a:solidFill>
              </a:rPr>
              <a:t>cover</a:t>
            </a:r>
            <a:r>
              <a:rPr lang="en-GB" dirty="0"/>
              <a:t> only </a:t>
            </a:r>
            <a:r>
              <a:rPr lang="en-GB" b="1" dirty="0">
                <a:solidFill>
                  <a:srgbClr val="0070C0"/>
                </a:solidFill>
              </a:rPr>
              <a:t>concepts</a:t>
            </a:r>
            <a:r>
              <a:rPr lang="en-GB" dirty="0"/>
              <a:t>, </a:t>
            </a:r>
            <a:r>
              <a:rPr lang="en-GB" b="1" dirty="0">
                <a:solidFill>
                  <a:srgbClr val="0070C0"/>
                </a:solidFill>
              </a:rPr>
              <a:t>techniques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recommendations</a:t>
            </a:r>
            <a:r>
              <a:rPr lang="en-GB" dirty="0"/>
              <a:t> for </a:t>
            </a:r>
            <a:r>
              <a:rPr lang="en-GB" b="1" dirty="0">
                <a:solidFill>
                  <a:srgbClr val="0070C0"/>
                </a:solidFill>
              </a:rPr>
              <a:t>implementation</a:t>
            </a:r>
            <a:r>
              <a:rPr lang="en-GB" dirty="0"/>
              <a:t>. </a:t>
            </a:r>
            <a:r>
              <a:rPr lang="en-GB" b="1" dirty="0">
                <a:solidFill>
                  <a:srgbClr val="7030A0"/>
                </a:solidFill>
              </a:rPr>
              <a:t>There is no code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slides</a:t>
            </a:r>
            <a:r>
              <a:rPr lang="en-GB" dirty="0"/>
              <a:t> are </a:t>
            </a:r>
            <a:r>
              <a:rPr lang="en-GB" b="1" dirty="0">
                <a:solidFill>
                  <a:srgbClr val="0070C0"/>
                </a:solidFill>
              </a:rPr>
              <a:t>useful</a:t>
            </a:r>
            <a:r>
              <a:rPr lang="en-GB" dirty="0"/>
              <a:t> for </a:t>
            </a:r>
            <a:r>
              <a:rPr lang="en-GB" b="1" dirty="0">
                <a:solidFill>
                  <a:srgbClr val="0070C0"/>
                </a:solidFill>
              </a:rPr>
              <a:t>students</a:t>
            </a:r>
            <a:r>
              <a:rPr lang="en-GB" dirty="0"/>
              <a:t> who </a:t>
            </a:r>
            <a:r>
              <a:rPr lang="en-GB" b="1" dirty="0">
                <a:solidFill>
                  <a:srgbClr val="0070C0"/>
                </a:solidFill>
              </a:rPr>
              <a:t>want</a:t>
            </a:r>
            <a:r>
              <a:rPr lang="en-GB" dirty="0"/>
              <a:t> to </a:t>
            </a:r>
            <a:r>
              <a:rPr lang="en-GB" b="1" dirty="0">
                <a:solidFill>
                  <a:srgbClr val="0070C0"/>
                </a:solidFill>
              </a:rPr>
              <a:t>learn</a:t>
            </a:r>
            <a:r>
              <a:rPr lang="en-GB" dirty="0"/>
              <a:t> how to </a:t>
            </a:r>
            <a:r>
              <a:rPr lang="en-GB" b="1" dirty="0">
                <a:solidFill>
                  <a:srgbClr val="0070C0"/>
                </a:solidFill>
              </a:rPr>
              <a:t>implement</a:t>
            </a:r>
            <a:r>
              <a:rPr lang="en-GB" dirty="0"/>
              <a:t> such an </a:t>
            </a:r>
            <a:r>
              <a:rPr lang="en-GB" b="1" dirty="0">
                <a:solidFill>
                  <a:srgbClr val="0070C0"/>
                </a:solidFill>
              </a:rPr>
              <a:t>MLP</a:t>
            </a:r>
            <a:r>
              <a:rPr lang="en-GB" dirty="0"/>
              <a:t>. The </a:t>
            </a:r>
            <a:r>
              <a:rPr lang="en-GB" b="1" dirty="0">
                <a:solidFill>
                  <a:srgbClr val="0070C0"/>
                </a:solidFill>
              </a:rPr>
              <a:t>concepts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techniques</a:t>
            </a:r>
            <a:r>
              <a:rPr lang="en-GB" dirty="0"/>
              <a:t> can be applied to other </a:t>
            </a:r>
            <a:r>
              <a:rPr lang="en-GB" b="1" dirty="0">
                <a:solidFill>
                  <a:srgbClr val="0070C0"/>
                </a:solidFill>
              </a:rPr>
              <a:t>MLP</a:t>
            </a:r>
            <a:r>
              <a:rPr lang="en-GB" dirty="0"/>
              <a:t> learning tasks in </a:t>
            </a:r>
            <a:r>
              <a:rPr lang="en-GB" b="1" dirty="0">
                <a:solidFill>
                  <a:srgbClr val="0070C0"/>
                </a:solidFill>
              </a:rPr>
              <a:t>other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domains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main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idea</a:t>
            </a:r>
            <a:r>
              <a:rPr lang="en-GB" dirty="0"/>
              <a:t> put </a:t>
            </a:r>
            <a:r>
              <a:rPr lang="en-GB" b="1" dirty="0">
                <a:solidFill>
                  <a:srgbClr val="0070C0"/>
                </a:solidFill>
              </a:rPr>
              <a:t>forward</a:t>
            </a:r>
            <a:r>
              <a:rPr lang="en-GB" dirty="0"/>
              <a:t> is that </a:t>
            </a:r>
            <a:r>
              <a:rPr lang="en-GB" b="1" dirty="0">
                <a:solidFill>
                  <a:srgbClr val="0070C0"/>
                </a:solidFill>
              </a:rPr>
              <a:t>implementing</a:t>
            </a:r>
            <a:r>
              <a:rPr lang="en-GB" dirty="0"/>
              <a:t> such a </a:t>
            </a:r>
            <a:r>
              <a:rPr lang="en-GB" b="1" dirty="0">
                <a:solidFill>
                  <a:srgbClr val="0070C0"/>
                </a:solidFill>
              </a:rPr>
              <a:t>Multi-Layer Perceptron</a:t>
            </a:r>
            <a:r>
              <a:rPr lang="en-GB" dirty="0"/>
              <a:t> basically </a:t>
            </a:r>
            <a:r>
              <a:rPr lang="en-GB" b="1" dirty="0">
                <a:solidFill>
                  <a:srgbClr val="0070C0"/>
                </a:solidFill>
              </a:rPr>
              <a:t>involves</a:t>
            </a:r>
            <a:r>
              <a:rPr lang="en-GB" dirty="0"/>
              <a:t> only </a:t>
            </a:r>
            <a:r>
              <a:rPr lang="en-GB" b="1" dirty="0">
                <a:solidFill>
                  <a:srgbClr val="0070C0"/>
                </a:solidFill>
              </a:rPr>
              <a:t>matrix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vector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arithmetic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54000"/>
              </p:ext>
            </p:extLst>
          </p:nvPr>
        </p:nvGraphicFramePr>
        <p:xfrm>
          <a:off x="7953555" y="2289674"/>
          <a:ext cx="40199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70">
                  <a:extLst>
                    <a:ext uri="{9D8B030D-6E8A-4147-A177-3AD203B41FA5}">
                      <a16:colId xmlns:a16="http://schemas.microsoft.com/office/drawing/2014/main" val="241300648"/>
                    </a:ext>
                  </a:extLst>
                </a:gridCol>
                <a:gridCol w="2531539">
                  <a:extLst>
                    <a:ext uri="{9D8B030D-6E8A-4147-A177-3AD203B41FA5}">
                      <a16:colId xmlns:a16="http://schemas.microsoft.com/office/drawing/2014/main" val="268652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John Abela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7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CIS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0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1.0d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5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Last Updated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02-Nov-2020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Feedback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hlinkClick r:id="rId2"/>
                        </a:rPr>
                        <a:t>john.abela@um.edu.mt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095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D92D140-7858-4354-9F64-3DEB31361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0" name="Right Arrow 4">
            <a:extLst>
              <a:ext uri="{FF2B5EF4-FFF2-40B4-BE49-F238E27FC236}">
                <a16:creationId xmlns:a16="http://schemas.microsoft.com/office/drawing/2014/main" id="{A6A95204-B151-4CF5-A94A-F22A8038E10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9196C-F3D7-4668-AF7C-0BF4EDB64098}"/>
              </a:ext>
            </a:extLst>
          </p:cNvPr>
          <p:cNvSpPr txBox="1"/>
          <p:nvPr/>
        </p:nvSpPr>
        <p:spPr>
          <a:xfrm>
            <a:off x="4848903" y="6635319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A2307-7A89-80EE-F6C8-BA2CFB9C9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28D2B7D-7FB1-3505-3527-751C25DF06A9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2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Why does Error </a:t>
            </a:r>
            <a:r>
              <a:rPr lang="en-GB" sz="4000" b="1" dirty="0" err="1">
                <a:solidFill>
                  <a:srgbClr val="002060"/>
                </a:solidFill>
                <a:latin typeface="+mn-lt"/>
              </a:rPr>
              <a:t>BackProp</a:t>
            </a:r>
            <a:r>
              <a:rPr lang="en-GB" sz="4000" b="1" dirty="0">
                <a:solidFill>
                  <a:srgbClr val="002060"/>
                </a:solidFill>
                <a:latin typeface="+mn-lt"/>
              </a:rPr>
              <a:t> Stress Students Out?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C87AE80-37DB-4440-8704-ED0470E46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41" name="Right Arrow 4">
            <a:extLst>
              <a:ext uri="{FF2B5EF4-FFF2-40B4-BE49-F238E27FC236}">
                <a16:creationId xmlns:a16="http://schemas.microsoft.com/office/drawing/2014/main" id="{56451B39-7E1D-448B-B679-4C3D2ED4ACE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3">
            <a:extLst>
              <a:ext uri="{FF2B5EF4-FFF2-40B4-BE49-F238E27FC236}">
                <a16:creationId xmlns:a16="http://schemas.microsoft.com/office/drawing/2014/main" id="{40AFA960-21F9-481A-882E-02E1E789CA5E}"/>
              </a:ext>
            </a:extLst>
          </p:cNvPr>
          <p:cNvSpPr txBox="1">
            <a:spLocks noChangeArrowheads="1"/>
          </p:cNvSpPr>
          <p:nvPr/>
        </p:nvSpPr>
        <p:spPr>
          <a:xfrm>
            <a:off x="250844" y="1278619"/>
            <a:ext cx="5798308" cy="4240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Implementing </a:t>
            </a:r>
            <a:r>
              <a:rPr lang="en-US" altLang="en-US" sz="2400" b="1" dirty="0">
                <a:solidFill>
                  <a:srgbClr val="0070C0"/>
                </a:solidFill>
              </a:rPr>
              <a:t>Error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70C0"/>
                </a:solidFill>
              </a:rPr>
              <a:t>BackProp</a:t>
            </a:r>
            <a:r>
              <a:rPr lang="en-US" altLang="en-US" sz="2400" dirty="0">
                <a:solidFill>
                  <a:srgbClr val="000000"/>
                </a:solidFill>
              </a:rPr>
              <a:t> is </a:t>
            </a:r>
            <a:r>
              <a:rPr lang="en-US" altLang="en-US" sz="2400" b="1" dirty="0">
                <a:solidFill>
                  <a:srgbClr val="0070C0"/>
                </a:solidFill>
              </a:rPr>
              <a:t>relatively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simple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It involves only </a:t>
            </a:r>
            <a:r>
              <a:rPr lang="en-US" altLang="en-US" sz="2400" b="1" dirty="0">
                <a:solidFill>
                  <a:srgbClr val="0070C0"/>
                </a:solidFill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b="1" dirty="0">
                <a:solidFill>
                  <a:srgbClr val="0070C0"/>
                </a:solidFill>
              </a:rPr>
              <a:t>matrix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arithmetic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Then </a:t>
            </a:r>
            <a:r>
              <a:rPr lang="en-US" altLang="en-US" sz="2400" b="1" dirty="0">
                <a:solidFill>
                  <a:srgbClr val="0070C0"/>
                </a:solidFill>
              </a:rPr>
              <a:t>why</a:t>
            </a:r>
            <a:r>
              <a:rPr lang="en-US" altLang="en-US" sz="2400" dirty="0">
                <a:solidFill>
                  <a:srgbClr val="000000"/>
                </a:solidFill>
              </a:rPr>
              <a:t> does it </a:t>
            </a:r>
            <a:r>
              <a:rPr lang="en-US" altLang="en-US" sz="2400" b="1" dirty="0">
                <a:solidFill>
                  <a:srgbClr val="0070C0"/>
                </a:solidFill>
              </a:rPr>
              <a:t>stress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students</a:t>
            </a:r>
            <a:r>
              <a:rPr lang="en-US" altLang="en-US" sz="2400" dirty="0">
                <a:solidFill>
                  <a:srgbClr val="000000"/>
                </a:solidFill>
              </a:rPr>
              <a:t> out </a:t>
            </a:r>
            <a:r>
              <a:rPr lang="en-US" altLang="en-US" sz="2400" b="1" dirty="0">
                <a:solidFill>
                  <a:srgbClr val="0070C0"/>
                </a:solidFill>
              </a:rPr>
              <a:t>so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much</a:t>
            </a:r>
            <a:r>
              <a:rPr lang="en-US" altLang="en-US" sz="2400" dirty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Because it is </a:t>
            </a:r>
            <a:r>
              <a:rPr lang="en-US" altLang="en-US" sz="2400" b="1" dirty="0">
                <a:solidFill>
                  <a:srgbClr val="0070C0"/>
                </a:solidFill>
              </a:rPr>
              <a:t>very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bug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sensitive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Even the </a:t>
            </a:r>
            <a:r>
              <a:rPr lang="en-US" altLang="en-US" sz="2400" b="1" dirty="0">
                <a:solidFill>
                  <a:srgbClr val="0070C0"/>
                </a:solidFill>
              </a:rPr>
              <a:t>smallest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bug</a:t>
            </a:r>
            <a:r>
              <a:rPr lang="en-US" altLang="en-US" sz="2400" dirty="0">
                <a:solidFill>
                  <a:srgbClr val="000000"/>
                </a:solidFill>
              </a:rPr>
              <a:t> makes it </a:t>
            </a:r>
            <a:r>
              <a:rPr lang="en-US" altLang="en-US" sz="2400" b="1" dirty="0">
                <a:solidFill>
                  <a:srgbClr val="0070C0"/>
                </a:solidFill>
              </a:rPr>
              <a:t>fail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You have to be </a:t>
            </a:r>
            <a:r>
              <a:rPr lang="en-US" altLang="en-US" sz="2400" b="1" dirty="0">
                <a:solidFill>
                  <a:srgbClr val="0070C0"/>
                </a:solidFill>
              </a:rPr>
              <a:t>very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careful</a:t>
            </a:r>
            <a:r>
              <a:rPr lang="en-US" altLang="en-US" sz="2400" dirty="0">
                <a:solidFill>
                  <a:srgbClr val="000000"/>
                </a:solidFill>
              </a:rPr>
              <a:t> with the </a:t>
            </a:r>
            <a:r>
              <a:rPr lang="en-US" altLang="en-US" sz="2400" b="1" dirty="0">
                <a:solidFill>
                  <a:srgbClr val="0070C0"/>
                </a:solidFill>
              </a:rPr>
              <a:t>code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Do </a:t>
            </a:r>
            <a:r>
              <a:rPr lang="en-US" altLang="en-US" sz="2400" b="1" dirty="0">
                <a:solidFill>
                  <a:srgbClr val="0070C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blame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compiler</a:t>
            </a:r>
            <a:r>
              <a:rPr lang="en-US" altLang="en-US" sz="2400" dirty="0">
                <a:solidFill>
                  <a:srgbClr val="000000"/>
                </a:solidFill>
              </a:rPr>
              <a:t> – </a:t>
            </a:r>
            <a:r>
              <a:rPr lang="en-US" altLang="en-US" sz="2400" b="1" dirty="0">
                <a:solidFill>
                  <a:srgbClr val="0070C0"/>
                </a:solidFill>
              </a:rPr>
              <a:t>check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code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hicago ranks as one of America's most stressed out cities - The DePaulia">
            <a:extLst>
              <a:ext uri="{FF2B5EF4-FFF2-40B4-BE49-F238E27FC236}">
                <a16:creationId xmlns:a16="http://schemas.microsoft.com/office/drawing/2014/main" id="{D6BA9798-B658-445A-A2EE-E3C6CA16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10" y="2177881"/>
            <a:ext cx="5514221" cy="42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58C88DD-CCAF-4612-A27C-10291430316E}"/>
              </a:ext>
            </a:extLst>
          </p:cNvPr>
          <p:cNvSpPr/>
          <p:nvPr/>
        </p:nvSpPr>
        <p:spPr>
          <a:xfrm>
            <a:off x="8874284" y="1321308"/>
            <a:ext cx="2710308" cy="1730124"/>
          </a:xfrm>
          <a:prstGeom prst="wedgeEllipseCallout">
            <a:avLst>
              <a:gd name="adj1" fmla="val -25112"/>
              <a:gd name="adj2" fmla="val 87812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 hate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Error Back Propagation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  <a:endParaRPr lang="en-GB" sz="2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C3FC045-DF49-47ED-A98D-9AA3D82B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91" y="1189038"/>
            <a:ext cx="5535440" cy="35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9C993B8-C309-4AC2-8775-15ECBFDD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99" y="4954987"/>
            <a:ext cx="40671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BA6A9A91-10BC-44C5-9D49-39C364990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92" y="4794947"/>
            <a:ext cx="3089389" cy="20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5E9A2-B3C7-E6F2-5E1E-88AADF3D8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D029510-40FA-CF3A-B86D-9426ED391B7B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20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Matrix Arithmetic</a:t>
            </a: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250843" y="1075903"/>
            <a:ext cx="9500669" cy="202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You can </a:t>
            </a:r>
            <a:r>
              <a:rPr lang="en-US" altLang="en-US" sz="2400" b="1" dirty="0">
                <a:solidFill>
                  <a:srgbClr val="0070C0"/>
                </a:solidFill>
              </a:rPr>
              <a:t>multiply</a:t>
            </a:r>
            <a:r>
              <a:rPr lang="en-US" altLang="en-US" sz="2400" dirty="0">
                <a:solidFill>
                  <a:srgbClr val="000000"/>
                </a:solidFill>
              </a:rPr>
              <a:t> two </a:t>
            </a:r>
            <a:r>
              <a:rPr lang="en-US" altLang="en-US" sz="2400" b="1" dirty="0">
                <a:solidFill>
                  <a:srgbClr val="0070C0"/>
                </a:solidFill>
              </a:rPr>
              <a:t>matrices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i="1" dirty="0">
                <a:solidFill>
                  <a:srgbClr val="7030A0"/>
                </a:solidFill>
              </a:rPr>
              <a:t>A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b="1" i="1" dirty="0">
                <a:solidFill>
                  <a:srgbClr val="7030A0"/>
                </a:solidFill>
              </a:rPr>
              <a:t>B</a:t>
            </a:r>
            <a:r>
              <a:rPr lang="en-US" altLang="en-US" sz="2400" dirty="0">
                <a:solidFill>
                  <a:srgbClr val="000000"/>
                </a:solidFill>
              </a:rPr>
              <a:t> only if </a:t>
            </a:r>
            <a:r>
              <a:rPr lang="en-US" altLang="en-US" sz="2400" b="1" i="1" dirty="0" err="1">
                <a:solidFill>
                  <a:srgbClr val="7030A0"/>
                </a:solidFill>
              </a:rPr>
              <a:t>A</a:t>
            </a:r>
            <a:r>
              <a:rPr lang="en-US" altLang="en-US" sz="2400" b="1" baseline="-25000" dirty="0" err="1">
                <a:solidFill>
                  <a:srgbClr val="0070C0"/>
                </a:solidFill>
              </a:rPr>
              <a:t>Columns</a:t>
            </a:r>
            <a:r>
              <a:rPr lang="en-US" altLang="en-US" sz="2400" dirty="0">
                <a:solidFill>
                  <a:srgbClr val="000000"/>
                </a:solidFill>
              </a:rPr>
              <a:t> is </a:t>
            </a:r>
            <a:r>
              <a:rPr lang="en-US" altLang="en-US" sz="2400" b="1" dirty="0">
                <a:solidFill>
                  <a:srgbClr val="0070C0"/>
                </a:solidFill>
              </a:rPr>
              <a:t>equal</a:t>
            </a:r>
            <a:r>
              <a:rPr lang="en-US" altLang="en-US" sz="2400" dirty="0">
                <a:solidFill>
                  <a:srgbClr val="000000"/>
                </a:solidFill>
              </a:rPr>
              <a:t> to </a:t>
            </a:r>
            <a:r>
              <a:rPr lang="en-US" altLang="en-US" sz="2400" b="1" i="1" dirty="0" err="1">
                <a:solidFill>
                  <a:srgbClr val="7030A0"/>
                </a:solidFill>
              </a:rPr>
              <a:t>B</a:t>
            </a:r>
            <a:r>
              <a:rPr lang="en-US" altLang="en-US" sz="2400" b="1" baseline="-25000" dirty="0" err="1">
                <a:solidFill>
                  <a:srgbClr val="0070C0"/>
                </a:solidFill>
              </a:rPr>
              <a:t>Rows</a:t>
            </a:r>
            <a:r>
              <a:rPr lang="en-GB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</a:rPr>
              <a:t> of the </a:t>
            </a:r>
            <a:r>
              <a:rPr lang="en-US" altLang="en-US" sz="2400" b="1" dirty="0">
                <a:solidFill>
                  <a:srgbClr val="0070C0"/>
                </a:solidFill>
              </a:rPr>
              <a:t>product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matrix</a:t>
            </a:r>
            <a:r>
              <a:rPr lang="en-US" altLang="en-US" sz="2400" dirty="0">
                <a:solidFill>
                  <a:srgbClr val="000000"/>
                </a:solidFill>
              </a:rPr>
              <a:t> will be </a:t>
            </a:r>
            <a:r>
              <a:rPr lang="en-US" altLang="en-US" sz="2400" b="1" i="1" dirty="0" err="1">
                <a:solidFill>
                  <a:srgbClr val="7030A0"/>
                </a:solidFill>
              </a:rPr>
              <a:t>A</a:t>
            </a:r>
            <a:r>
              <a:rPr lang="en-US" altLang="en-US" sz="2400" b="1" baseline="-25000" dirty="0" err="1">
                <a:solidFill>
                  <a:srgbClr val="0070C0"/>
                </a:solidFill>
              </a:rPr>
              <a:t>Rows</a:t>
            </a:r>
            <a:r>
              <a:rPr lang="en-US" altLang="en-US" sz="2400" dirty="0">
                <a:solidFill>
                  <a:srgbClr val="000000"/>
                </a:solidFill>
              </a:rPr>
              <a:t> by </a:t>
            </a:r>
            <a:r>
              <a:rPr lang="en-US" altLang="en-US" sz="2400" b="1" i="1" dirty="0" err="1">
                <a:solidFill>
                  <a:srgbClr val="7030A0"/>
                </a:solidFill>
              </a:rPr>
              <a:t>B</a:t>
            </a:r>
            <a:r>
              <a:rPr lang="en-US" altLang="en-US" sz="2400" b="1" baseline="-25000" dirty="0" err="1">
                <a:solidFill>
                  <a:srgbClr val="0070C0"/>
                </a:solidFill>
              </a:rPr>
              <a:t>Columns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en-GB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GB" altLang="en-US" sz="2400" dirty="0">
                <a:solidFill>
                  <a:srgbClr val="000000"/>
                </a:solidFill>
              </a:rPr>
              <a:t>Then </a:t>
            </a:r>
            <a:r>
              <a:rPr lang="en-GB" altLang="en-US" sz="2400" b="1" dirty="0">
                <a:solidFill>
                  <a:srgbClr val="0070C0"/>
                </a:solidFill>
              </a:rPr>
              <a:t>compute</a:t>
            </a:r>
            <a:r>
              <a:rPr lang="en-GB" altLang="en-US" sz="2400" dirty="0">
                <a:solidFill>
                  <a:srgbClr val="000000"/>
                </a:solidFill>
              </a:rPr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product</a:t>
            </a:r>
            <a:r>
              <a:rPr lang="en-GB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using the </a:t>
            </a:r>
            <a:r>
              <a:rPr lang="en-US" altLang="en-US" sz="2400" b="1" dirty="0">
                <a:solidFill>
                  <a:srgbClr val="0070C0"/>
                </a:solidFill>
              </a:rPr>
              <a:t>dot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product</a:t>
            </a:r>
            <a:r>
              <a:rPr lang="en-US" altLang="en-US" sz="2400" dirty="0">
                <a:solidFill>
                  <a:srgbClr val="000000"/>
                </a:solidFill>
              </a:rPr>
              <a:t> of </a:t>
            </a:r>
            <a:r>
              <a:rPr lang="en-US" altLang="en-US" sz="2400" b="1" dirty="0">
                <a:solidFill>
                  <a:srgbClr val="0070C0"/>
                </a:solidFill>
              </a:rPr>
              <a:t>rows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b="1" dirty="0">
                <a:solidFill>
                  <a:srgbClr val="0070C0"/>
                </a:solidFill>
              </a:rPr>
              <a:t>columns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en-GB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This a </a:t>
            </a:r>
            <a:r>
              <a:rPr lang="en-US" altLang="en-US" sz="2400" b="1" dirty="0">
                <a:solidFill>
                  <a:srgbClr val="0070C0"/>
                </a:solidFill>
              </a:rPr>
              <a:t>baby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level</a:t>
            </a:r>
            <a:r>
              <a:rPr lang="en-US" altLang="en-US" sz="2400" dirty="0">
                <a:solidFill>
                  <a:srgbClr val="000000"/>
                </a:solidFill>
              </a:rPr>
              <a:t> arithmetic. If you get </a:t>
            </a:r>
            <a:r>
              <a:rPr lang="en-US" altLang="en-US" sz="2400" b="1" dirty="0">
                <a:solidFill>
                  <a:srgbClr val="0070C0"/>
                </a:solidFill>
              </a:rPr>
              <a:t>stuck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ask</a:t>
            </a:r>
            <a:r>
              <a:rPr lang="en-US" altLang="en-US" sz="2400" dirty="0">
                <a:solidFill>
                  <a:srgbClr val="000000"/>
                </a:solidFill>
              </a:rPr>
              <a:t> a </a:t>
            </a:r>
            <a:r>
              <a:rPr lang="en-US" altLang="en-US" sz="2400" b="1" dirty="0">
                <a:solidFill>
                  <a:srgbClr val="0070C0"/>
                </a:solidFill>
              </a:rPr>
              <a:t>baby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en-US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C87AE80-37DB-4440-8704-ED0470E46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41" name="Right Arrow 4">
            <a:extLst>
              <a:ext uri="{FF2B5EF4-FFF2-40B4-BE49-F238E27FC236}">
                <a16:creationId xmlns:a16="http://schemas.microsoft.com/office/drawing/2014/main" id="{56451B39-7E1D-448B-B679-4C3D2ED4ACE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011C6FA-E0D9-4972-9564-F303F068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5" y="2831958"/>
            <a:ext cx="4452112" cy="37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A8F961A3-5C23-4403-B93E-3A09D15F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83" y="2915705"/>
            <a:ext cx="5143322" cy="37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49D03195-9627-4E5E-9354-E06896AD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44" y="796699"/>
            <a:ext cx="1204195" cy="203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6CC3C69-A816-4CC4-B34A-A2EC5B38D1E7}"/>
              </a:ext>
            </a:extLst>
          </p:cNvPr>
          <p:cNvSpPr/>
          <p:nvPr/>
        </p:nvSpPr>
        <p:spPr>
          <a:xfrm>
            <a:off x="10056946" y="95820"/>
            <a:ext cx="964504" cy="78177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Baby</a:t>
            </a:r>
          </a:p>
          <a:p>
            <a:pPr algn="ctr"/>
            <a:r>
              <a:rPr lang="en-US" sz="1600" b="1" dirty="0"/>
              <a:t>Shark</a:t>
            </a:r>
            <a:endParaRPr lang="en-GB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5B1EF-B097-ADD7-44D7-CBEF29EFA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F0DB092-9E58-E7B4-CBA5-ECAFD08DC5E9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21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4DAC4B18-473F-4CBF-8610-88B90CA9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28" y="2392013"/>
            <a:ext cx="7930228" cy="44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Error Back Propagation is Gradient Descent</a:t>
            </a:r>
          </a:p>
        </p:txBody>
      </p:sp>
      <p:sp>
        <p:nvSpPr>
          <p:cNvPr id="141" name="Right Arrow 4">
            <a:extLst>
              <a:ext uri="{FF2B5EF4-FFF2-40B4-BE49-F238E27FC236}">
                <a16:creationId xmlns:a16="http://schemas.microsoft.com/office/drawing/2014/main" id="{56451B39-7E1D-448B-B679-4C3D2ED4ACE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3">
            <a:extLst>
              <a:ext uri="{FF2B5EF4-FFF2-40B4-BE49-F238E27FC236}">
                <a16:creationId xmlns:a16="http://schemas.microsoft.com/office/drawing/2014/main" id="{40AFA960-21F9-481A-882E-02E1E789CA5E}"/>
              </a:ext>
            </a:extLst>
          </p:cNvPr>
          <p:cNvSpPr txBox="1">
            <a:spLocks noChangeArrowheads="1"/>
          </p:cNvSpPr>
          <p:nvPr/>
        </p:nvSpPr>
        <p:spPr>
          <a:xfrm>
            <a:off x="250844" y="1278618"/>
            <a:ext cx="4682969" cy="528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b="1" dirty="0">
                <a:solidFill>
                  <a:srgbClr val="0070C0"/>
                </a:solidFill>
              </a:rPr>
              <a:t>Suppose</a:t>
            </a:r>
            <a:r>
              <a:rPr lang="en-US" altLang="en-US" sz="2400" dirty="0">
                <a:solidFill>
                  <a:srgbClr val="000000"/>
                </a:solidFill>
              </a:rPr>
              <a:t> you have a </a:t>
            </a:r>
            <a:r>
              <a:rPr lang="en-US" altLang="en-US" sz="2400" b="1" dirty="0">
                <a:solidFill>
                  <a:srgbClr val="0070C0"/>
                </a:solidFill>
              </a:rPr>
              <a:t>neural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network</a:t>
            </a:r>
            <a:r>
              <a:rPr lang="en-US" altLang="en-US" sz="2400" dirty="0">
                <a:solidFill>
                  <a:srgbClr val="000000"/>
                </a:solidFill>
              </a:rPr>
              <a:t> with </a:t>
            </a:r>
            <a:r>
              <a:rPr lang="en-US" altLang="en-US" sz="2400" b="1" dirty="0">
                <a:solidFill>
                  <a:srgbClr val="0070C0"/>
                </a:solidFill>
              </a:rPr>
              <a:t>just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0000"/>
                </a:solidFill>
              </a:rPr>
              <a:t> weights – </a:t>
            </a:r>
            <a:r>
              <a:rPr lang="en-US" altLang="en-US" sz="2400" b="1" i="1" dirty="0">
                <a:solidFill>
                  <a:srgbClr val="7030A0"/>
                </a:solidFill>
              </a:rPr>
              <a:t>w</a:t>
            </a:r>
            <a:r>
              <a:rPr lang="en-US" altLang="en-US" sz="2400" b="1" i="1" baseline="-25000" dirty="0">
                <a:solidFill>
                  <a:srgbClr val="7030A0"/>
                </a:solidFill>
              </a:rPr>
              <a:t>1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b="1" i="1" dirty="0">
                <a:solidFill>
                  <a:srgbClr val="7030A0"/>
                </a:solidFill>
              </a:rPr>
              <a:t>w</a:t>
            </a:r>
            <a:r>
              <a:rPr lang="en-US" altLang="en-US" sz="2400" b="1" i="1" baseline="-25000" dirty="0">
                <a:solidFill>
                  <a:srgbClr val="7030A0"/>
                </a:solidFill>
              </a:rPr>
              <a:t>2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Suppose you </a:t>
            </a:r>
            <a:r>
              <a:rPr lang="en-US" altLang="en-US" sz="2400" b="1" dirty="0">
                <a:solidFill>
                  <a:srgbClr val="0070C0"/>
                </a:solidFill>
              </a:rPr>
              <a:t>take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all</a:t>
            </a:r>
            <a:r>
              <a:rPr lang="en-US" altLang="en-US" sz="2400" dirty="0">
                <a:solidFill>
                  <a:srgbClr val="000000"/>
                </a:solidFill>
              </a:rPr>
              <a:t> possible </a:t>
            </a:r>
            <a:r>
              <a:rPr lang="en-US" altLang="en-US" sz="2400" b="1" dirty="0">
                <a:solidFill>
                  <a:srgbClr val="0070C0"/>
                </a:solidFill>
              </a:rPr>
              <a:t>discrete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values</a:t>
            </a:r>
            <a:r>
              <a:rPr lang="en-US" altLang="en-US" sz="2400" dirty="0">
                <a:solidFill>
                  <a:srgbClr val="000000"/>
                </a:solidFill>
              </a:rPr>
              <a:t> of </a:t>
            </a:r>
            <a:r>
              <a:rPr lang="en-US" altLang="en-US" sz="2400" b="1" i="1" dirty="0">
                <a:solidFill>
                  <a:srgbClr val="7030A0"/>
                </a:solidFill>
              </a:rPr>
              <a:t>w</a:t>
            </a:r>
            <a:r>
              <a:rPr lang="en-US" altLang="en-US" sz="2400" b="1" i="1" baseline="-25000" dirty="0">
                <a:solidFill>
                  <a:srgbClr val="7030A0"/>
                </a:solidFill>
              </a:rPr>
              <a:t>1</a:t>
            </a:r>
            <a:r>
              <a:rPr lang="en-US" altLang="en-US" sz="2400" b="1" i="1" dirty="0">
                <a:solidFill>
                  <a:srgbClr val="7030A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and </a:t>
            </a:r>
            <a:r>
              <a:rPr lang="en-US" altLang="en-US" sz="2400" b="1" i="1" dirty="0">
                <a:solidFill>
                  <a:srgbClr val="7030A0"/>
                </a:solidFill>
              </a:rPr>
              <a:t>w</a:t>
            </a:r>
            <a:r>
              <a:rPr lang="en-US" altLang="en-US" sz="2400" b="1" i="1" baseline="-25000" dirty="0">
                <a:solidFill>
                  <a:srgbClr val="7030A0"/>
                </a:solidFill>
              </a:rPr>
              <a:t>2</a:t>
            </a:r>
            <a:r>
              <a:rPr lang="en-US" altLang="en-US" sz="2400" dirty="0">
                <a:solidFill>
                  <a:srgbClr val="000000"/>
                </a:solidFill>
              </a:rPr>
              <a:t> and you </a:t>
            </a:r>
            <a:r>
              <a:rPr lang="en-US" altLang="en-US" sz="2400" b="1" dirty="0">
                <a:solidFill>
                  <a:srgbClr val="0070C0"/>
                </a:solidFill>
              </a:rPr>
              <a:t>plot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error</a:t>
            </a:r>
            <a:r>
              <a:rPr lang="en-US" altLang="en-US" sz="2400" dirty="0">
                <a:solidFill>
                  <a:srgbClr val="000000"/>
                </a:solidFill>
              </a:rPr>
              <a:t> of the </a:t>
            </a:r>
            <a:r>
              <a:rPr lang="en-US" altLang="en-US" sz="2400" b="1" dirty="0">
                <a:solidFill>
                  <a:srgbClr val="0070C0"/>
                </a:solidFill>
              </a:rPr>
              <a:t>neural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network</a:t>
            </a:r>
            <a:r>
              <a:rPr lang="en-US" altLang="en-US" sz="2400" dirty="0">
                <a:solidFill>
                  <a:srgbClr val="000000"/>
                </a:solidFill>
              </a:rPr>
              <a:t> as a </a:t>
            </a:r>
            <a:r>
              <a:rPr lang="en-US" altLang="en-US" sz="2400" b="1" dirty="0">
                <a:solidFill>
                  <a:srgbClr val="0070C0"/>
                </a:solidFill>
              </a:rPr>
              <a:t>surface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plot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This </a:t>
            </a:r>
            <a:r>
              <a:rPr lang="en-US" altLang="en-US" sz="2400" b="1" dirty="0">
                <a:solidFill>
                  <a:srgbClr val="0070C0"/>
                </a:solidFill>
              </a:rPr>
              <a:t>results</a:t>
            </a:r>
            <a:r>
              <a:rPr lang="en-US" altLang="en-US" sz="2400" dirty="0">
                <a:solidFill>
                  <a:srgbClr val="000000"/>
                </a:solidFill>
              </a:rPr>
              <a:t> in an ‘</a:t>
            </a:r>
            <a:r>
              <a:rPr lang="en-US" altLang="en-US" sz="2400" b="1" dirty="0">
                <a:solidFill>
                  <a:srgbClr val="0070C0"/>
                </a:solidFill>
              </a:rPr>
              <a:t>error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surface</a:t>
            </a:r>
            <a:r>
              <a:rPr lang="en-US" altLang="en-US" sz="2400" dirty="0">
                <a:solidFill>
                  <a:srgbClr val="000000"/>
                </a:solidFill>
              </a:rPr>
              <a:t>’.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b="1" dirty="0">
                <a:solidFill>
                  <a:srgbClr val="0070C0"/>
                </a:solidFill>
              </a:rPr>
              <a:t>Backprop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tries</a:t>
            </a:r>
            <a:r>
              <a:rPr lang="en-US" altLang="en-US" sz="2400" dirty="0">
                <a:solidFill>
                  <a:srgbClr val="000000"/>
                </a:solidFill>
              </a:rPr>
              <a:t> to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>
                <a:solidFill>
                  <a:srgbClr val="000000"/>
                </a:solidFill>
              </a:rPr>
              <a:t> the </a:t>
            </a:r>
            <a:r>
              <a:rPr lang="en-US" altLang="en-US" sz="2400" b="1" dirty="0">
                <a:solidFill>
                  <a:srgbClr val="0070C0"/>
                </a:solidFill>
              </a:rPr>
              <a:t>area</a:t>
            </a:r>
            <a:r>
              <a:rPr lang="en-US" altLang="en-US" sz="2400" dirty="0">
                <a:solidFill>
                  <a:srgbClr val="000000"/>
                </a:solidFill>
              </a:rPr>
              <a:t> with the </a:t>
            </a:r>
            <a:r>
              <a:rPr lang="en-US" altLang="en-US" sz="2400" b="1" dirty="0">
                <a:solidFill>
                  <a:srgbClr val="0070C0"/>
                </a:solidFill>
              </a:rPr>
              <a:t>lowest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error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This is called </a:t>
            </a:r>
            <a:r>
              <a:rPr lang="en-US" altLang="en-US" sz="2400" b="1" dirty="0">
                <a:solidFill>
                  <a:srgbClr val="0070C0"/>
                </a:solidFill>
              </a:rPr>
              <a:t>gradient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descent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Clr>
                <a:schemeClr val="accent6">
                  <a:lumMod val="75000"/>
                </a:schemeClr>
              </a:buClr>
              <a:buSzPct val="125000"/>
            </a:pPr>
            <a:r>
              <a:rPr lang="en-US" altLang="en-US" sz="2400" dirty="0">
                <a:solidFill>
                  <a:srgbClr val="000000"/>
                </a:solidFill>
              </a:rPr>
              <a:t>Given </a:t>
            </a:r>
            <a:r>
              <a:rPr lang="en-US" altLang="en-US" sz="2400" b="1" dirty="0">
                <a:solidFill>
                  <a:srgbClr val="0070C0"/>
                </a:solidFill>
              </a:rPr>
              <a:t>starting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values</a:t>
            </a:r>
            <a:r>
              <a:rPr lang="en-US" altLang="en-US" sz="2400" dirty="0">
                <a:solidFill>
                  <a:srgbClr val="000000"/>
                </a:solidFill>
              </a:rPr>
              <a:t> of </a:t>
            </a:r>
            <a:r>
              <a:rPr lang="en-US" altLang="en-US" sz="2400" b="1" i="1" dirty="0">
                <a:solidFill>
                  <a:srgbClr val="7030A0"/>
                </a:solidFill>
              </a:rPr>
              <a:t>w</a:t>
            </a:r>
            <a:r>
              <a:rPr lang="en-US" altLang="en-US" sz="2400" b="1" i="1" baseline="-25000" dirty="0">
                <a:solidFill>
                  <a:srgbClr val="7030A0"/>
                </a:solidFill>
              </a:rPr>
              <a:t>1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b="1" i="1" dirty="0">
                <a:solidFill>
                  <a:srgbClr val="7030A0"/>
                </a:solidFill>
              </a:rPr>
              <a:t>w</a:t>
            </a:r>
            <a:r>
              <a:rPr lang="en-US" altLang="en-US" sz="2400" b="1" i="1" baseline="-25000" dirty="0">
                <a:solidFill>
                  <a:srgbClr val="7030A0"/>
                </a:solidFill>
              </a:rPr>
              <a:t>2</a:t>
            </a:r>
            <a:r>
              <a:rPr lang="en-US" altLang="en-US" sz="2400" dirty="0">
                <a:solidFill>
                  <a:srgbClr val="000000"/>
                </a:solidFill>
              </a:rPr>
              <a:t>, the </a:t>
            </a:r>
            <a:r>
              <a:rPr lang="en-US" altLang="en-US" sz="2400" b="1" dirty="0">
                <a:solidFill>
                  <a:srgbClr val="0070C0"/>
                </a:solidFill>
              </a:rPr>
              <a:t>algorithm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works</a:t>
            </a:r>
            <a:r>
              <a:rPr lang="en-US" altLang="en-US" sz="2400" dirty="0">
                <a:solidFill>
                  <a:srgbClr val="000000"/>
                </a:solidFill>
              </a:rPr>
              <a:t> it </a:t>
            </a:r>
            <a:r>
              <a:rPr lang="en-US" altLang="en-US" sz="2400" b="1" dirty="0">
                <a:solidFill>
                  <a:srgbClr val="0070C0"/>
                </a:solidFill>
              </a:rPr>
              <a:t>way</a:t>
            </a:r>
            <a:r>
              <a:rPr lang="en-US" altLang="en-US" sz="2400" dirty="0">
                <a:solidFill>
                  <a:srgbClr val="000000"/>
                </a:solidFill>
              </a:rPr>
              <a:t> ‘</a:t>
            </a:r>
            <a:r>
              <a:rPr lang="en-US" altLang="en-US" sz="2400" b="1" dirty="0">
                <a:solidFill>
                  <a:srgbClr val="0070C0"/>
                </a:solidFill>
              </a:rPr>
              <a:t>downhill</a:t>
            </a:r>
            <a:r>
              <a:rPr lang="en-US" altLang="en-US" sz="2400" dirty="0">
                <a:solidFill>
                  <a:srgbClr val="000000"/>
                </a:solidFill>
              </a:rPr>
              <a:t>’ to the </a:t>
            </a:r>
            <a:r>
              <a:rPr lang="en-US" altLang="en-US" sz="2400" b="1" dirty="0">
                <a:solidFill>
                  <a:srgbClr val="0070C0"/>
                </a:solidFill>
              </a:rPr>
              <a:t>area</a:t>
            </a:r>
            <a:r>
              <a:rPr lang="en-US" altLang="en-US" sz="2400" dirty="0">
                <a:solidFill>
                  <a:srgbClr val="000000"/>
                </a:solidFill>
              </a:rPr>
              <a:t> of </a:t>
            </a:r>
            <a:r>
              <a:rPr lang="en-US" altLang="en-US" sz="2400" b="1" dirty="0">
                <a:solidFill>
                  <a:srgbClr val="0070C0"/>
                </a:solidFill>
              </a:rPr>
              <a:t>lowest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error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0E76E7C-6B85-44A7-BFC8-8746B83AF60D}"/>
              </a:ext>
            </a:extLst>
          </p:cNvPr>
          <p:cNvCxnSpPr>
            <a:cxnSpLocks/>
          </p:cNvCxnSpPr>
          <p:nvPr/>
        </p:nvCxnSpPr>
        <p:spPr bwMode="auto">
          <a:xfrm>
            <a:off x="9102622" y="1194421"/>
            <a:ext cx="1005446" cy="6245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B0CFAFA-6FCF-4652-9BE1-6F3A79FC99AC}"/>
              </a:ext>
            </a:extLst>
          </p:cNvPr>
          <p:cNvCxnSpPr>
            <a:cxnSpLocks/>
          </p:cNvCxnSpPr>
          <p:nvPr/>
        </p:nvCxnSpPr>
        <p:spPr bwMode="auto">
          <a:xfrm flipV="1">
            <a:off x="9175057" y="2352383"/>
            <a:ext cx="933011" cy="67432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823DCDA-B702-4E71-A1F9-1E74F9524F00}"/>
              </a:ext>
            </a:extLst>
          </p:cNvPr>
          <p:cNvCxnSpPr>
            <a:cxnSpLocks/>
          </p:cNvCxnSpPr>
          <p:nvPr/>
        </p:nvCxnSpPr>
        <p:spPr bwMode="auto">
          <a:xfrm>
            <a:off x="11091467" y="2087166"/>
            <a:ext cx="311520" cy="932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BB576A9-5C9A-48DE-8DF2-ED8DECAE9664}"/>
              </a:ext>
            </a:extLst>
          </p:cNvPr>
          <p:cNvSpPr/>
          <p:nvPr/>
        </p:nvSpPr>
        <p:spPr bwMode="auto">
          <a:xfrm>
            <a:off x="10024667" y="1585618"/>
            <a:ext cx="1066800" cy="10217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FF919F-02BF-4D98-A3C7-EAB3E5D2677E}"/>
              </a:ext>
            </a:extLst>
          </p:cNvPr>
          <p:cNvCxnSpPr>
            <a:cxnSpLocks/>
          </p:cNvCxnSpPr>
          <p:nvPr/>
        </p:nvCxnSpPr>
        <p:spPr bwMode="auto">
          <a:xfrm>
            <a:off x="10563994" y="1585618"/>
            <a:ext cx="0" cy="10217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38E1310-0B2E-4BCF-9CB8-189C9FBB95FE}"/>
              </a:ext>
            </a:extLst>
          </p:cNvPr>
          <p:cNvSpPr txBox="1"/>
          <p:nvPr/>
        </p:nvSpPr>
        <p:spPr>
          <a:xfrm>
            <a:off x="10131958" y="18846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atura MT Script Capitals" panose="03020802060602070202" pitchFamily="66" charset="0"/>
              </a:rPr>
              <a:t>∑</a:t>
            </a:r>
            <a:endParaRPr lang="en-GB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26C637-8ADA-4DA7-B112-E3DF928FEFE7}"/>
              </a:ext>
            </a:extLst>
          </p:cNvPr>
          <p:cNvSpPr txBox="1"/>
          <p:nvPr/>
        </p:nvSpPr>
        <p:spPr>
          <a:xfrm>
            <a:off x="10651413" y="18758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23CCF0-90E2-40C0-8D43-EEB593010500}"/>
              </a:ext>
            </a:extLst>
          </p:cNvPr>
          <p:cNvSpPr txBox="1"/>
          <p:nvPr/>
        </p:nvSpPr>
        <p:spPr>
          <a:xfrm>
            <a:off x="9105361" y="1413961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000" b="1" i="1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A1D39C7-9489-4D7C-AC53-9BDA76C9AAF4}"/>
              </a:ext>
            </a:extLst>
          </p:cNvPr>
          <p:cNvSpPr txBox="1"/>
          <p:nvPr/>
        </p:nvSpPr>
        <p:spPr>
          <a:xfrm>
            <a:off x="11344034" y="1910746"/>
            <a:ext cx="10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835F083-A96C-4DDA-A56C-E23A771ACC64}"/>
              </a:ext>
            </a:extLst>
          </p:cNvPr>
          <p:cNvSpPr txBox="1"/>
          <p:nvPr/>
        </p:nvSpPr>
        <p:spPr>
          <a:xfrm>
            <a:off x="9179747" y="229807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000" b="1" i="1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B3A3E4-C592-4262-A7E5-485ECE6359B9}"/>
              </a:ext>
            </a:extLst>
          </p:cNvPr>
          <p:cNvSpPr/>
          <p:nvPr/>
        </p:nvSpPr>
        <p:spPr bwMode="auto">
          <a:xfrm>
            <a:off x="8739210" y="957319"/>
            <a:ext cx="457201" cy="62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FC61A5F-B2CE-47E1-A9BE-630DA0068854}"/>
              </a:ext>
            </a:extLst>
          </p:cNvPr>
          <p:cNvSpPr txBox="1"/>
          <p:nvPr/>
        </p:nvSpPr>
        <p:spPr>
          <a:xfrm>
            <a:off x="8735568" y="93327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E7818B6-496E-44E7-89AF-28ADCFFF9EA0}"/>
              </a:ext>
            </a:extLst>
          </p:cNvPr>
          <p:cNvSpPr/>
          <p:nvPr/>
        </p:nvSpPr>
        <p:spPr bwMode="auto">
          <a:xfrm>
            <a:off x="8717333" y="2722227"/>
            <a:ext cx="457201" cy="62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BBAEAE-D876-4871-88D9-FB608E1A573B}"/>
              </a:ext>
            </a:extLst>
          </p:cNvPr>
          <p:cNvSpPr txBox="1"/>
          <p:nvPr/>
        </p:nvSpPr>
        <p:spPr>
          <a:xfrm>
            <a:off x="8713691" y="2698186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86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7" grpId="0" animBg="1"/>
      <p:bldP spid="149" grpId="0"/>
      <p:bldP spid="150" grpId="0"/>
      <p:bldP spid="151" grpId="0"/>
      <p:bldP spid="152" grpId="0"/>
      <p:bldP spid="153" grpId="0"/>
      <p:bldP spid="156" grpId="0" animBg="1"/>
      <p:bldP spid="157" grpId="0"/>
      <p:bldP spid="158" grpId="0" animBg="1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D">
            <a:extLst>
              <a:ext uri="{FF2B5EF4-FFF2-40B4-BE49-F238E27FC236}">
                <a16:creationId xmlns:a16="http://schemas.microsoft.com/office/drawing/2014/main" id="{D1168803-D436-4D41-A797-E10DA06F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7" y="795454"/>
            <a:ext cx="10805943" cy="60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180000"/>
            <a:ext cx="9360000" cy="648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The Principle behind Gradient Descent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C87AE80-37DB-4440-8704-ED0470E4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41" name="Right Arrow 4">
            <a:extLst>
              <a:ext uri="{FF2B5EF4-FFF2-40B4-BE49-F238E27FC236}">
                <a16:creationId xmlns:a16="http://schemas.microsoft.com/office/drawing/2014/main" id="{56451B39-7E1D-448B-B679-4C3D2ED4ACE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0E76E7C-6B85-44A7-BFC8-8746B83AF60D}"/>
              </a:ext>
            </a:extLst>
          </p:cNvPr>
          <p:cNvCxnSpPr>
            <a:cxnSpLocks/>
          </p:cNvCxnSpPr>
          <p:nvPr/>
        </p:nvCxnSpPr>
        <p:spPr bwMode="auto">
          <a:xfrm>
            <a:off x="516183" y="1089143"/>
            <a:ext cx="1005446" cy="6245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B0CFAFA-6FCF-4652-9BE1-6F3A79FC99A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8618" y="2247105"/>
            <a:ext cx="933011" cy="67432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823DCDA-B702-4E71-A1F9-1E74F9524F00}"/>
              </a:ext>
            </a:extLst>
          </p:cNvPr>
          <p:cNvCxnSpPr>
            <a:cxnSpLocks/>
          </p:cNvCxnSpPr>
          <p:nvPr/>
        </p:nvCxnSpPr>
        <p:spPr bwMode="auto">
          <a:xfrm>
            <a:off x="2505028" y="1981888"/>
            <a:ext cx="311520" cy="932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BB576A9-5C9A-48DE-8DF2-ED8DECAE9664}"/>
              </a:ext>
            </a:extLst>
          </p:cNvPr>
          <p:cNvSpPr/>
          <p:nvPr/>
        </p:nvSpPr>
        <p:spPr bwMode="auto">
          <a:xfrm>
            <a:off x="1438228" y="1480340"/>
            <a:ext cx="1066800" cy="10217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FF919F-02BF-4D98-A3C7-EAB3E5D2677E}"/>
              </a:ext>
            </a:extLst>
          </p:cNvPr>
          <p:cNvCxnSpPr>
            <a:cxnSpLocks/>
          </p:cNvCxnSpPr>
          <p:nvPr/>
        </p:nvCxnSpPr>
        <p:spPr bwMode="auto">
          <a:xfrm>
            <a:off x="1977555" y="1480340"/>
            <a:ext cx="0" cy="10217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38E1310-0B2E-4BCF-9CB8-189C9FBB95FE}"/>
              </a:ext>
            </a:extLst>
          </p:cNvPr>
          <p:cNvSpPr txBox="1"/>
          <p:nvPr/>
        </p:nvSpPr>
        <p:spPr>
          <a:xfrm>
            <a:off x="1545519" y="17793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atura MT Script Capitals" panose="03020802060602070202" pitchFamily="66" charset="0"/>
              </a:rPr>
              <a:t>∑</a:t>
            </a:r>
            <a:endParaRPr lang="en-GB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26C637-8ADA-4DA7-B112-E3DF928FEFE7}"/>
              </a:ext>
            </a:extLst>
          </p:cNvPr>
          <p:cNvSpPr txBox="1"/>
          <p:nvPr/>
        </p:nvSpPr>
        <p:spPr>
          <a:xfrm>
            <a:off x="2064974" y="177060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23CCF0-90E2-40C0-8D43-EEB593010500}"/>
              </a:ext>
            </a:extLst>
          </p:cNvPr>
          <p:cNvSpPr txBox="1"/>
          <p:nvPr/>
        </p:nvSpPr>
        <p:spPr>
          <a:xfrm>
            <a:off x="518922" y="130868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GB" sz="2000" b="1" i="1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0</a:t>
            </a:r>
            <a:endParaRPr lang="en-GB" sz="2000" b="1" i="1" baseline="-25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A1D39C7-9489-4D7C-AC53-9BDA76C9AAF4}"/>
              </a:ext>
            </a:extLst>
          </p:cNvPr>
          <p:cNvSpPr txBox="1"/>
          <p:nvPr/>
        </p:nvSpPr>
        <p:spPr>
          <a:xfrm>
            <a:off x="2757595" y="1805468"/>
            <a:ext cx="10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835F083-A96C-4DDA-A56C-E23A771ACC64}"/>
              </a:ext>
            </a:extLst>
          </p:cNvPr>
          <p:cNvSpPr txBox="1"/>
          <p:nvPr/>
        </p:nvSpPr>
        <p:spPr>
          <a:xfrm>
            <a:off x="593308" y="219279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 </a:t>
            </a:r>
            <a:r>
              <a:rPr lang="en-GB" sz="2000" b="1" i="1" baseline="-25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1</a:t>
            </a:r>
            <a:endParaRPr lang="en-GB" sz="2000" b="1" i="1" baseline="-25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B3A3E4-C592-4262-A7E5-485ECE6359B9}"/>
              </a:ext>
            </a:extLst>
          </p:cNvPr>
          <p:cNvSpPr/>
          <p:nvPr/>
        </p:nvSpPr>
        <p:spPr bwMode="auto">
          <a:xfrm>
            <a:off x="152771" y="852041"/>
            <a:ext cx="457201" cy="62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FC61A5F-B2CE-47E1-A9BE-630DA0068854}"/>
              </a:ext>
            </a:extLst>
          </p:cNvPr>
          <p:cNvSpPr txBox="1"/>
          <p:nvPr/>
        </p:nvSpPr>
        <p:spPr>
          <a:xfrm>
            <a:off x="149129" y="8280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E7818B6-496E-44E7-89AF-28ADCFFF9EA0}"/>
              </a:ext>
            </a:extLst>
          </p:cNvPr>
          <p:cNvSpPr/>
          <p:nvPr/>
        </p:nvSpPr>
        <p:spPr bwMode="auto">
          <a:xfrm>
            <a:off x="130894" y="2616949"/>
            <a:ext cx="457201" cy="624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BBAEAE-D876-4871-88D9-FB608E1A573B}"/>
              </a:ext>
            </a:extLst>
          </p:cNvPr>
          <p:cNvSpPr txBox="1"/>
          <p:nvPr/>
        </p:nvSpPr>
        <p:spPr>
          <a:xfrm>
            <a:off x="127252" y="259290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884E-DC36-7BBE-F1AE-28C3AA3BD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79776C7-21EA-0C13-B3D6-A493D53B6FC6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23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7" grpId="0" animBg="1"/>
      <p:bldP spid="149" grpId="0"/>
      <p:bldP spid="150" grpId="0"/>
      <p:bldP spid="151" grpId="0"/>
      <p:bldP spid="152" grpId="0"/>
      <p:bldP spid="153" grpId="0"/>
      <p:bldP spid="156" grpId="0" animBg="1"/>
      <p:bldP spid="157" grpId="0"/>
      <p:bldP spid="158" grpId="0" animBg="1"/>
      <p:bldP spid="1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Multi-Layer Perceptron Training – Final Notes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844" y="1207340"/>
            <a:ext cx="114469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You </a:t>
            </a:r>
            <a:r>
              <a:rPr lang="en-GB" sz="2800" b="1" dirty="0">
                <a:solidFill>
                  <a:srgbClr val="0070C0"/>
                </a:solidFill>
              </a:rPr>
              <a:t>must</a:t>
            </a:r>
            <a:r>
              <a:rPr lang="en-GB" sz="2800" dirty="0"/>
              <a:t> keep on </a:t>
            </a:r>
            <a:r>
              <a:rPr lang="en-GB" sz="2800" b="1" dirty="0">
                <a:solidFill>
                  <a:srgbClr val="0070C0"/>
                </a:solidFill>
              </a:rPr>
              <a:t>repeating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epochs</a:t>
            </a:r>
            <a:r>
              <a:rPr lang="en-GB" sz="2800" dirty="0"/>
              <a:t> until you get an </a:t>
            </a:r>
            <a:r>
              <a:rPr lang="en-GB" sz="2800" b="1" dirty="0">
                <a:solidFill>
                  <a:srgbClr val="0070C0"/>
                </a:solidFill>
              </a:rPr>
              <a:t>epoch</a:t>
            </a:r>
            <a:r>
              <a:rPr lang="en-GB" sz="2800" dirty="0"/>
              <a:t> with </a:t>
            </a:r>
            <a:r>
              <a:rPr lang="en-GB" sz="2800" b="1" dirty="0">
                <a:solidFill>
                  <a:srgbClr val="0070C0"/>
                </a:solidFill>
              </a:rPr>
              <a:t>no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bad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facts</a:t>
            </a:r>
            <a:r>
              <a:rPr lang="en-GB" sz="2800" dirty="0"/>
              <a:t>. This </a:t>
            </a:r>
            <a:r>
              <a:rPr lang="en-GB" sz="2800" b="1" dirty="0">
                <a:solidFill>
                  <a:srgbClr val="0070C0"/>
                </a:solidFill>
              </a:rPr>
              <a:t>means</a:t>
            </a:r>
            <a:r>
              <a:rPr lang="en-GB" sz="2800" dirty="0"/>
              <a:t> that you (</a:t>
            </a:r>
            <a:r>
              <a:rPr lang="en-GB" sz="2800" b="1" dirty="0">
                <a:solidFill>
                  <a:srgbClr val="0070C0"/>
                </a:solidFill>
              </a:rPr>
              <a:t>feed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forward</a:t>
            </a:r>
            <a:r>
              <a:rPr lang="en-GB" sz="2800" dirty="0"/>
              <a:t>) a </a:t>
            </a:r>
            <a:r>
              <a:rPr lang="en-GB" sz="2800" b="1" dirty="0">
                <a:solidFill>
                  <a:srgbClr val="0070C0"/>
                </a:solidFill>
              </a:rPr>
              <a:t>whole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epoch</a:t>
            </a:r>
            <a:r>
              <a:rPr lang="en-GB" sz="2800" dirty="0"/>
              <a:t> (all </a:t>
            </a:r>
            <a:r>
              <a:rPr lang="en-GB" sz="2800" b="1" dirty="0">
                <a:solidFill>
                  <a:srgbClr val="0070C0"/>
                </a:solidFill>
              </a:rPr>
              <a:t>training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examples</a:t>
            </a:r>
            <a:r>
              <a:rPr lang="en-GB" sz="2800" dirty="0"/>
              <a:t>) and </a:t>
            </a:r>
            <a:r>
              <a:rPr lang="en-GB" sz="2800" b="1" dirty="0">
                <a:solidFill>
                  <a:srgbClr val="0070C0"/>
                </a:solidFill>
              </a:rPr>
              <a:t>all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training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examples</a:t>
            </a:r>
            <a:r>
              <a:rPr lang="en-GB" sz="2800" dirty="0"/>
              <a:t> produce an </a:t>
            </a:r>
            <a:r>
              <a:rPr lang="en-GB" sz="2800" b="1" dirty="0">
                <a:solidFill>
                  <a:srgbClr val="0070C0"/>
                </a:solidFill>
              </a:rPr>
              <a:t>output</a:t>
            </a:r>
            <a:r>
              <a:rPr lang="en-GB" sz="2800" dirty="0"/>
              <a:t> with an </a:t>
            </a:r>
            <a:r>
              <a:rPr lang="en-GB" sz="2800" b="1" dirty="0">
                <a:solidFill>
                  <a:srgbClr val="0070C0"/>
                </a:solidFill>
              </a:rPr>
              <a:t>error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less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than</a:t>
            </a:r>
            <a:r>
              <a:rPr lang="en-GB" sz="2800" dirty="0"/>
              <a:t> or </a:t>
            </a:r>
            <a:r>
              <a:rPr lang="en-GB" sz="2800" b="1" dirty="0">
                <a:solidFill>
                  <a:srgbClr val="0070C0"/>
                </a:solidFill>
              </a:rPr>
              <a:t>equal</a:t>
            </a:r>
            <a:r>
              <a:rPr lang="en-GB" sz="2800" dirty="0"/>
              <a:t> to the </a:t>
            </a:r>
            <a:r>
              <a:rPr lang="en-GB" sz="2800" b="1" dirty="0">
                <a:solidFill>
                  <a:srgbClr val="0070C0"/>
                </a:solidFill>
              </a:rPr>
              <a:t>error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threshold</a:t>
            </a:r>
            <a:r>
              <a:rPr lang="en-GB" sz="2800" dirty="0"/>
              <a:t> for all 3 </a:t>
            </a:r>
            <a:r>
              <a:rPr lang="en-GB" sz="2800" b="1" dirty="0">
                <a:solidFill>
                  <a:srgbClr val="0070C0"/>
                </a:solidFill>
              </a:rPr>
              <a:t>output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neurons</a:t>
            </a:r>
            <a:r>
              <a:rPr lang="en-GB" sz="28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You </a:t>
            </a:r>
            <a:r>
              <a:rPr lang="en-GB" sz="2800" b="1" dirty="0">
                <a:solidFill>
                  <a:srgbClr val="0070C0"/>
                </a:solidFill>
              </a:rPr>
              <a:t>may</a:t>
            </a:r>
            <a:r>
              <a:rPr lang="en-GB" sz="2800" dirty="0"/>
              <a:t> need </a:t>
            </a:r>
            <a:r>
              <a:rPr lang="en-GB" sz="2800" b="1" dirty="0">
                <a:solidFill>
                  <a:srgbClr val="0070C0"/>
                </a:solidFill>
              </a:rPr>
              <a:t>tens</a:t>
            </a:r>
            <a:r>
              <a:rPr lang="en-GB" sz="2800" dirty="0"/>
              <a:t>, </a:t>
            </a:r>
            <a:r>
              <a:rPr lang="en-GB" sz="2800" b="1" dirty="0">
                <a:solidFill>
                  <a:srgbClr val="0070C0"/>
                </a:solidFill>
              </a:rPr>
              <a:t>hundreds</a:t>
            </a:r>
            <a:r>
              <a:rPr lang="en-GB" sz="2800" dirty="0"/>
              <a:t>, or </a:t>
            </a:r>
            <a:r>
              <a:rPr lang="en-GB" sz="2800" b="1" dirty="0">
                <a:solidFill>
                  <a:srgbClr val="0070C0"/>
                </a:solidFill>
              </a:rPr>
              <a:t>thousands</a:t>
            </a:r>
            <a:r>
              <a:rPr lang="en-GB" sz="2800" dirty="0"/>
              <a:t> of epochs.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Initially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keep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70C0"/>
                </a:solidFill>
              </a:rPr>
              <a:t>error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threshold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0070C0"/>
                </a:solidFill>
              </a:rPr>
              <a:t>learning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rate</a:t>
            </a:r>
            <a:r>
              <a:rPr lang="en-GB" sz="2800" dirty="0"/>
              <a:t> at </a:t>
            </a:r>
            <a:r>
              <a:rPr lang="en-GB" sz="2800" b="1" dirty="0">
                <a:solidFill>
                  <a:srgbClr val="0070C0"/>
                </a:solidFill>
              </a:rPr>
              <a:t>0.2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dirty="0"/>
              <a:t>You </a:t>
            </a:r>
            <a:r>
              <a:rPr lang="en-GB" sz="2800" b="1" dirty="0">
                <a:solidFill>
                  <a:srgbClr val="0070C0"/>
                </a:solidFill>
              </a:rPr>
              <a:t>must</a:t>
            </a:r>
            <a:r>
              <a:rPr lang="en-GB" sz="2800" dirty="0"/>
              <a:t> then </a:t>
            </a:r>
            <a:r>
              <a:rPr lang="en-GB" sz="2800" b="1" dirty="0">
                <a:solidFill>
                  <a:srgbClr val="0070C0"/>
                </a:solidFill>
              </a:rPr>
              <a:t>pass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70C0"/>
                </a:solidFill>
              </a:rPr>
              <a:t>6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testing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examples</a:t>
            </a:r>
            <a:r>
              <a:rPr lang="en-GB" sz="2800" dirty="0"/>
              <a:t> through the </a:t>
            </a:r>
            <a:r>
              <a:rPr lang="en-GB" sz="2800" b="1" dirty="0">
                <a:solidFill>
                  <a:srgbClr val="0070C0"/>
                </a:solidFill>
              </a:rPr>
              <a:t>network</a:t>
            </a:r>
            <a:r>
              <a:rPr lang="en-GB" sz="2800" dirty="0"/>
              <a:t> (</a:t>
            </a:r>
            <a:r>
              <a:rPr lang="en-GB" sz="2800" b="1" dirty="0">
                <a:solidFill>
                  <a:srgbClr val="0070C0"/>
                </a:solidFill>
              </a:rPr>
              <a:t>feed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forward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only</a:t>
            </a:r>
            <a:r>
              <a:rPr lang="en-GB" sz="2800" dirty="0"/>
              <a:t> – no back propagation) and </a:t>
            </a:r>
            <a:r>
              <a:rPr lang="en-GB" sz="2800" b="1" dirty="0">
                <a:solidFill>
                  <a:srgbClr val="0070C0"/>
                </a:solidFill>
              </a:rPr>
              <a:t>record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the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results</a:t>
            </a:r>
            <a:r>
              <a:rPr lang="en-GB" sz="28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Remember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70C0"/>
                </a:solidFill>
              </a:rPr>
              <a:t>bad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facts</a:t>
            </a:r>
            <a:r>
              <a:rPr lang="en-GB" sz="2800" dirty="0"/>
              <a:t> vs </a:t>
            </a:r>
            <a:r>
              <a:rPr lang="en-GB" sz="2800" b="1" dirty="0">
                <a:solidFill>
                  <a:srgbClr val="0070C0"/>
                </a:solidFill>
              </a:rPr>
              <a:t>epochs</a:t>
            </a:r>
            <a:r>
              <a:rPr lang="en-GB" sz="2800" dirty="0"/>
              <a:t> graph as </a:t>
            </a:r>
            <a:r>
              <a:rPr lang="en-GB" sz="2800" b="1" dirty="0">
                <a:solidFill>
                  <a:srgbClr val="0070C0"/>
                </a:solidFill>
              </a:rPr>
              <a:t>shown</a:t>
            </a:r>
            <a:r>
              <a:rPr lang="en-GB" sz="2800" dirty="0"/>
              <a:t>, and </a:t>
            </a:r>
            <a:r>
              <a:rPr lang="en-GB" sz="2800" b="1" dirty="0">
                <a:solidFill>
                  <a:srgbClr val="0070C0"/>
                </a:solidFill>
              </a:rPr>
              <a:t>discussed</a:t>
            </a:r>
            <a:r>
              <a:rPr lang="en-GB" sz="2800" dirty="0"/>
              <a:t>, earlier.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12" y="5268301"/>
            <a:ext cx="5009775" cy="1557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B37B0-3A15-44CD-83C4-8D40A5FDD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228C8D45-B6BD-425C-BA5C-40820854A83E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CB500-7F0B-7732-BD36-EEB559E65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0C1E4C6-CBEB-097E-11D4-CCD6ED63DF9B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24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Important Notes</a:t>
            </a:r>
            <a:endParaRPr lang="en-GB" sz="18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2695" y="1215266"/>
            <a:ext cx="10224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MLP</a:t>
            </a:r>
            <a:r>
              <a:rPr lang="en-GB" dirty="0"/>
              <a:t> network used to </a:t>
            </a:r>
            <a:r>
              <a:rPr lang="en-GB" b="1" dirty="0">
                <a:solidFill>
                  <a:srgbClr val="0070C0"/>
                </a:solidFill>
              </a:rPr>
              <a:t>demonstrate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error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back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propagation</a:t>
            </a:r>
            <a:r>
              <a:rPr lang="en-GB" dirty="0"/>
              <a:t> algorithm is </a:t>
            </a:r>
            <a:r>
              <a:rPr lang="en-GB" b="1" dirty="0">
                <a:solidFill>
                  <a:srgbClr val="0070C0"/>
                </a:solidFill>
              </a:rPr>
              <a:t>exactly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same</a:t>
            </a:r>
            <a:r>
              <a:rPr lang="en-GB" dirty="0"/>
              <a:t> one as for the </a:t>
            </a:r>
            <a:r>
              <a:rPr lang="en-GB" b="1" dirty="0">
                <a:solidFill>
                  <a:srgbClr val="0070C0"/>
                </a:solidFill>
              </a:rPr>
              <a:t>CIS3187</a:t>
            </a:r>
            <a:r>
              <a:rPr lang="en-GB" dirty="0"/>
              <a:t> coursework.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Note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that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coursework</a:t>
            </a:r>
            <a:r>
              <a:rPr lang="en-GB" dirty="0"/>
              <a:t> for </a:t>
            </a:r>
            <a:r>
              <a:rPr lang="en-GB" b="1" dirty="0">
                <a:solidFill>
                  <a:srgbClr val="0070C0"/>
                </a:solidFill>
              </a:rPr>
              <a:t>CIS2350</a:t>
            </a:r>
            <a:r>
              <a:rPr lang="en-GB" dirty="0"/>
              <a:t> is </a:t>
            </a:r>
            <a:r>
              <a:rPr lang="en-GB" b="1" dirty="0">
                <a:solidFill>
                  <a:srgbClr val="0070C0"/>
                </a:solidFill>
              </a:rPr>
              <a:t>different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b="1" dirty="0">
                <a:solidFill>
                  <a:srgbClr val="0070C0"/>
                </a:solidFill>
              </a:rPr>
              <a:t>therefore</a:t>
            </a:r>
            <a:r>
              <a:rPr lang="en-GB" dirty="0"/>
              <a:t> discuss </a:t>
            </a:r>
            <a:r>
              <a:rPr lang="en-GB" b="1" dirty="0">
                <a:solidFill>
                  <a:srgbClr val="0070C0"/>
                </a:solidFill>
              </a:rPr>
              <a:t>certain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implementation</a:t>
            </a:r>
            <a:r>
              <a:rPr lang="en-GB" dirty="0"/>
              <a:t> issues.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It </a:t>
            </a:r>
            <a:r>
              <a:rPr lang="en-GB" b="1" dirty="0">
                <a:solidFill>
                  <a:srgbClr val="0070C0"/>
                </a:solidFill>
              </a:rPr>
              <a:t>cannot</a:t>
            </a:r>
            <a:r>
              <a:rPr lang="en-GB" dirty="0"/>
              <a:t> be </a:t>
            </a:r>
            <a:r>
              <a:rPr lang="en-GB" b="1" dirty="0">
                <a:solidFill>
                  <a:srgbClr val="0070C0"/>
                </a:solidFill>
              </a:rPr>
              <a:t>over-emphasized</a:t>
            </a:r>
            <a:r>
              <a:rPr lang="en-GB" dirty="0"/>
              <a:t> that </a:t>
            </a:r>
            <a:r>
              <a:rPr lang="en-GB" b="1" dirty="0">
                <a:solidFill>
                  <a:srgbClr val="0070C0"/>
                </a:solidFill>
              </a:rPr>
              <a:t>implementing</a:t>
            </a:r>
            <a:r>
              <a:rPr lang="en-GB" dirty="0"/>
              <a:t> a </a:t>
            </a:r>
            <a:r>
              <a:rPr lang="en-GB" b="1" dirty="0">
                <a:solidFill>
                  <a:srgbClr val="0070C0"/>
                </a:solidFill>
              </a:rPr>
              <a:t>multi-layer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perceptron</a:t>
            </a:r>
            <a:r>
              <a:rPr lang="en-GB" dirty="0"/>
              <a:t> involves only </a:t>
            </a:r>
            <a:r>
              <a:rPr lang="en-GB" b="1" dirty="0">
                <a:solidFill>
                  <a:srgbClr val="0070C0"/>
                </a:solidFill>
              </a:rPr>
              <a:t>matrix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vector</a:t>
            </a:r>
            <a:r>
              <a:rPr lang="en-GB" dirty="0"/>
              <a:t> arithmetic.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Note</a:t>
            </a:r>
            <a:r>
              <a:rPr lang="en-GB" dirty="0"/>
              <a:t> that </a:t>
            </a:r>
            <a:r>
              <a:rPr lang="en-GB" b="1" dirty="0">
                <a:solidFill>
                  <a:srgbClr val="0070C0"/>
                </a:solidFill>
              </a:rPr>
              <a:t>material</a:t>
            </a:r>
            <a:r>
              <a:rPr lang="en-GB" dirty="0"/>
              <a:t> is </a:t>
            </a:r>
            <a:r>
              <a:rPr lang="en-GB" b="1" dirty="0">
                <a:solidFill>
                  <a:srgbClr val="0070C0"/>
                </a:solidFill>
              </a:rPr>
              <a:t>examinable</a:t>
            </a:r>
            <a:r>
              <a:rPr lang="en-GB" dirty="0"/>
              <a:t> for </a:t>
            </a:r>
            <a:r>
              <a:rPr lang="en-GB" b="1" u="sng" dirty="0">
                <a:solidFill>
                  <a:srgbClr val="C00000"/>
                </a:solidFill>
              </a:rPr>
              <a:t>both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CIS3087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CIS3187</a:t>
            </a:r>
            <a:r>
              <a:rPr lang="en-GB" dirty="0"/>
              <a:t>. This </a:t>
            </a:r>
            <a:r>
              <a:rPr lang="en-GB" b="1" dirty="0">
                <a:solidFill>
                  <a:srgbClr val="0070C0"/>
                </a:solidFill>
              </a:rPr>
              <a:t>applies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also</a:t>
            </a:r>
            <a:r>
              <a:rPr lang="en-GB" dirty="0"/>
              <a:t> for </a:t>
            </a:r>
            <a:r>
              <a:rPr lang="en-GB" b="1" dirty="0">
                <a:solidFill>
                  <a:srgbClr val="0070C0"/>
                </a:solidFill>
              </a:rPr>
              <a:t>CIS2350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2D140-7858-4354-9F64-3DEB31361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10" name="Right Arrow 4">
            <a:extLst>
              <a:ext uri="{FF2B5EF4-FFF2-40B4-BE49-F238E27FC236}">
                <a16:creationId xmlns:a16="http://schemas.microsoft.com/office/drawing/2014/main" id="{A6A95204-B151-4CF5-A94A-F22A8038E10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D456503-039A-42C7-961B-502E3ABE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90853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94698-2092-7C03-73ED-0D855A66C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47F5E5F-248E-A070-DBA6-43F27255511F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3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75" y="631022"/>
            <a:ext cx="6065089" cy="6065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Old Coursework (SD Only pre-2021)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2695" y="1539907"/>
            <a:ext cx="5633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Design</a:t>
            </a:r>
            <a:r>
              <a:rPr lang="en-GB" dirty="0"/>
              <a:t> ,and </a:t>
            </a:r>
            <a:r>
              <a:rPr lang="en-GB" b="1" dirty="0">
                <a:solidFill>
                  <a:srgbClr val="0070C0"/>
                </a:solidFill>
              </a:rPr>
              <a:t>implement</a:t>
            </a:r>
            <a:r>
              <a:rPr lang="en-GB" dirty="0"/>
              <a:t>, a </a:t>
            </a:r>
            <a:r>
              <a:rPr lang="en-GB" b="1" dirty="0">
                <a:solidFill>
                  <a:srgbClr val="0070C0"/>
                </a:solidFill>
              </a:rPr>
              <a:t>feed-forward artificial Multi-Layer Perceptron 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MLP</a:t>
            </a:r>
            <a:r>
              <a:rPr lang="en-GB" dirty="0"/>
              <a:t>) that learns a </a:t>
            </a:r>
            <a:r>
              <a:rPr lang="en-GB" b="1" dirty="0">
                <a:solidFill>
                  <a:srgbClr val="7030A0"/>
                </a:solidFill>
              </a:rPr>
              <a:t>Boolean function </a:t>
            </a:r>
            <a:r>
              <a:rPr lang="en-GB" dirty="0"/>
              <a:t>from training data.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>
                <a:solidFill>
                  <a:srgbClr val="0070C0"/>
                </a:solidFill>
              </a:rPr>
              <a:t>Boolean function </a:t>
            </a:r>
            <a:r>
              <a:rPr lang="en-GB" dirty="0"/>
              <a:t>is a </a:t>
            </a:r>
            <a:r>
              <a:rPr lang="en-GB" b="1" dirty="0">
                <a:solidFill>
                  <a:srgbClr val="0070C0"/>
                </a:solidFill>
              </a:rPr>
              <a:t>function</a:t>
            </a:r>
            <a:r>
              <a:rPr lang="en-GB" dirty="0"/>
              <a:t> whose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 are </a:t>
            </a:r>
            <a:r>
              <a:rPr lang="en-GB" b="1" dirty="0">
                <a:solidFill>
                  <a:srgbClr val="0070C0"/>
                </a:solidFill>
              </a:rPr>
              <a:t>Boolean vectors</a:t>
            </a:r>
            <a:r>
              <a:rPr lang="en-GB" dirty="0"/>
              <a:t>. The </a:t>
            </a:r>
            <a:r>
              <a:rPr lang="en-GB" b="1" dirty="0">
                <a:solidFill>
                  <a:srgbClr val="0070C0"/>
                </a:solidFill>
              </a:rPr>
              <a:t>vector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components</a:t>
            </a:r>
            <a:r>
              <a:rPr lang="en-GB" dirty="0"/>
              <a:t> are bits: </a:t>
            </a:r>
            <a:r>
              <a:rPr lang="en-GB" b="1" dirty="0">
                <a:solidFill>
                  <a:srgbClr val="7030A0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rgbClr val="7030A0"/>
                </a:solidFill>
              </a:rPr>
              <a:t>1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Boolean</a:t>
            </a:r>
            <a:r>
              <a:rPr lang="en-GB" dirty="0"/>
              <a:t> function you must </a:t>
            </a:r>
            <a:r>
              <a:rPr lang="en-GB" b="1" dirty="0">
                <a:solidFill>
                  <a:srgbClr val="0070C0"/>
                </a:solidFill>
              </a:rPr>
              <a:t>implement</a:t>
            </a:r>
            <a:r>
              <a:rPr lang="en-GB" dirty="0"/>
              <a:t> maps  </a:t>
            </a:r>
            <a:r>
              <a:rPr lang="en-GB" b="1" dirty="0">
                <a:solidFill>
                  <a:srgbClr val="0070C0"/>
                </a:solidFill>
              </a:rPr>
              <a:t>5 input</a:t>
            </a:r>
            <a:r>
              <a:rPr lang="en-GB" dirty="0"/>
              <a:t> bits to </a:t>
            </a:r>
            <a:r>
              <a:rPr lang="en-GB" b="1" dirty="0">
                <a:solidFill>
                  <a:srgbClr val="0070C0"/>
                </a:solidFill>
              </a:rPr>
              <a:t>3 output</a:t>
            </a:r>
            <a:r>
              <a:rPr lang="en-GB" dirty="0"/>
              <a:t> bits.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Since</a:t>
            </a:r>
            <a:r>
              <a:rPr lang="en-GB" dirty="0"/>
              <a:t> there are </a:t>
            </a:r>
            <a:r>
              <a:rPr lang="en-GB" b="1" dirty="0">
                <a:solidFill>
                  <a:srgbClr val="0070C0"/>
                </a:solidFill>
              </a:rPr>
              <a:t>5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bits the </a:t>
            </a:r>
            <a:r>
              <a:rPr lang="en-GB" b="1" dirty="0">
                <a:solidFill>
                  <a:srgbClr val="0070C0"/>
                </a:solidFill>
              </a:rPr>
              <a:t>total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number</a:t>
            </a:r>
            <a:r>
              <a:rPr lang="en-GB" dirty="0"/>
              <a:t> of </a:t>
            </a:r>
            <a:r>
              <a:rPr lang="en-GB" b="1" dirty="0">
                <a:solidFill>
                  <a:srgbClr val="0070C0"/>
                </a:solidFill>
              </a:rPr>
              <a:t>possible</a:t>
            </a:r>
            <a:r>
              <a:rPr lang="en-GB" dirty="0"/>
              <a:t> inputs is </a:t>
            </a:r>
            <a:r>
              <a:rPr lang="en-GB" b="1" dirty="0">
                <a:solidFill>
                  <a:srgbClr val="0070C0"/>
                </a:solidFill>
              </a:rPr>
              <a:t>32</a:t>
            </a:r>
            <a:r>
              <a:rPr lang="en-GB" dirty="0"/>
              <a:t> or </a:t>
            </a:r>
            <a:r>
              <a:rPr lang="en-GB" b="1" dirty="0">
                <a:solidFill>
                  <a:srgbClr val="0070C0"/>
                </a:solidFill>
              </a:rPr>
              <a:t>2</a:t>
            </a:r>
            <a:r>
              <a:rPr lang="en-GB" b="1" baseline="30000" dirty="0">
                <a:solidFill>
                  <a:srgbClr val="0070C0"/>
                </a:solidFill>
              </a:rPr>
              <a:t>5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>
                <a:solidFill>
                  <a:srgbClr val="0070C0"/>
                </a:solidFill>
              </a:rPr>
              <a:t>choose</a:t>
            </a:r>
            <a:r>
              <a:rPr lang="en-GB" dirty="0"/>
              <a:t> </a:t>
            </a:r>
            <a:r>
              <a:rPr lang="en-GB" b="1" u="sng" dirty="0">
                <a:solidFill>
                  <a:srgbClr val="7030A0"/>
                </a:solidFill>
              </a:rPr>
              <a:t>any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5</a:t>
            </a:r>
            <a:r>
              <a:rPr lang="en-GB" dirty="0"/>
              <a:t> X </a:t>
            </a:r>
            <a:r>
              <a:rPr lang="en-GB" b="1" dirty="0">
                <a:solidFill>
                  <a:srgbClr val="0070C0"/>
                </a:solidFill>
              </a:rPr>
              <a:t>3</a:t>
            </a:r>
            <a:r>
              <a:rPr lang="en-GB" dirty="0"/>
              <a:t> Boolean function you like.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Create the </a:t>
            </a:r>
            <a:r>
              <a:rPr lang="en-GB" b="1" dirty="0">
                <a:solidFill>
                  <a:srgbClr val="0070C0"/>
                </a:solidFill>
              </a:rPr>
              <a:t>Boolean</a:t>
            </a:r>
            <a:r>
              <a:rPr lang="en-GB" dirty="0"/>
              <a:t> function in </a:t>
            </a:r>
            <a:r>
              <a:rPr lang="en-GB" b="1" dirty="0">
                <a:solidFill>
                  <a:srgbClr val="0070C0"/>
                </a:solidFill>
              </a:rPr>
              <a:t>Excel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store</a:t>
            </a:r>
            <a:r>
              <a:rPr lang="en-GB" dirty="0"/>
              <a:t> as a </a:t>
            </a:r>
            <a:r>
              <a:rPr lang="en-GB" b="1" dirty="0">
                <a:solidFill>
                  <a:srgbClr val="0070C0"/>
                </a:solidFill>
              </a:rPr>
              <a:t>CSV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file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80%</a:t>
            </a:r>
            <a:r>
              <a:rPr lang="en-GB" dirty="0"/>
              <a:t> of the input – </a:t>
            </a:r>
            <a:r>
              <a:rPr lang="en-GB" b="1" dirty="0">
                <a:solidFill>
                  <a:srgbClr val="0070C0"/>
                </a:solidFill>
              </a:rPr>
              <a:t>target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vector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pairs</a:t>
            </a:r>
            <a:r>
              <a:rPr lang="en-GB" dirty="0"/>
              <a:t> will be used to </a:t>
            </a:r>
            <a:r>
              <a:rPr lang="en-GB" b="1" dirty="0">
                <a:solidFill>
                  <a:srgbClr val="0070C0"/>
                </a:solidFill>
              </a:rPr>
              <a:t>train</a:t>
            </a:r>
            <a:r>
              <a:rPr lang="en-GB" dirty="0"/>
              <a:t> the MLP, </a:t>
            </a:r>
            <a:r>
              <a:rPr lang="en-GB" b="1" dirty="0">
                <a:solidFill>
                  <a:srgbClr val="7030A0"/>
                </a:solidFill>
              </a:rPr>
              <a:t>20%</a:t>
            </a:r>
            <a:r>
              <a:rPr lang="en-GB" dirty="0"/>
              <a:t> will be </a:t>
            </a:r>
            <a:r>
              <a:rPr lang="en-GB" b="1" dirty="0">
                <a:solidFill>
                  <a:srgbClr val="0070C0"/>
                </a:solidFill>
              </a:rPr>
              <a:t>used</a:t>
            </a:r>
            <a:r>
              <a:rPr lang="en-GB" dirty="0"/>
              <a:t> for </a:t>
            </a:r>
            <a:r>
              <a:rPr lang="en-GB" b="1" dirty="0">
                <a:solidFill>
                  <a:srgbClr val="0070C0"/>
                </a:solidFill>
              </a:rPr>
              <a:t>testing</a:t>
            </a:r>
            <a:r>
              <a:rPr lang="en-GB" dirty="0"/>
              <a:t>.</a:t>
            </a:r>
          </a:p>
        </p:txBody>
      </p:sp>
      <p:pic>
        <p:nvPicPr>
          <p:cNvPr id="16" name="Boolean Func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45" y="1735569"/>
            <a:ext cx="5917719" cy="33287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32453" y="1723345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2453" y="2334861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2452" y="2999214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2451" y="3663567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2450" y="4327920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63723" y="2334861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63722" y="2999214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63721" y="3663567"/>
            <a:ext cx="405441" cy="42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8428008" y="2621992"/>
            <a:ext cx="1742535" cy="117605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7413" y="1355241"/>
            <a:ext cx="6461862" cy="4616648"/>
          </a:xfrm>
          <a:prstGeom prst="rect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Remember</a:t>
            </a:r>
          </a:p>
          <a:p>
            <a:endParaRPr lang="en-GB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This is </a:t>
            </a:r>
            <a:r>
              <a:rPr lang="en-GB" b="1" dirty="0">
                <a:solidFill>
                  <a:srgbClr val="0070C0"/>
                </a:solidFill>
              </a:rPr>
              <a:t>supervised learning</a:t>
            </a:r>
            <a:r>
              <a:rPr lang="en-GB" dirty="0"/>
              <a:t>. The training set must be </a:t>
            </a:r>
            <a:r>
              <a:rPr lang="en-GB" b="1" dirty="0">
                <a:solidFill>
                  <a:srgbClr val="0070C0"/>
                </a:solidFill>
              </a:rPr>
              <a:t>labelled</a:t>
            </a:r>
            <a:r>
              <a:rPr lang="en-GB" dirty="0"/>
              <a:t>. This means that every </a:t>
            </a:r>
            <a:r>
              <a:rPr lang="en-GB" b="1" dirty="0">
                <a:solidFill>
                  <a:srgbClr val="0070C0"/>
                </a:solidFill>
              </a:rPr>
              <a:t>training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example</a:t>
            </a:r>
            <a:r>
              <a:rPr lang="en-GB" dirty="0"/>
              <a:t> must have an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and the expected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 (called the </a:t>
            </a:r>
            <a:r>
              <a:rPr lang="en-GB" b="1" dirty="0">
                <a:solidFill>
                  <a:srgbClr val="0070C0"/>
                </a:solidFill>
              </a:rPr>
              <a:t>target</a:t>
            </a:r>
            <a:r>
              <a:rPr lang="en-GB" dirty="0"/>
              <a:t>).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>
                <a:solidFill>
                  <a:srgbClr val="0070C0"/>
                </a:solidFill>
              </a:rPr>
              <a:t>training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example</a:t>
            </a:r>
            <a:r>
              <a:rPr lang="en-GB" dirty="0"/>
              <a:t> is called the </a:t>
            </a:r>
            <a:r>
              <a:rPr lang="en-GB" b="1" dirty="0">
                <a:solidFill>
                  <a:srgbClr val="0070C0"/>
                </a:solidFill>
              </a:rPr>
              <a:t>input-target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pair </a:t>
            </a:r>
            <a:r>
              <a:rPr lang="en-GB" dirty="0"/>
              <a:t>or</a:t>
            </a:r>
            <a:r>
              <a:rPr lang="en-GB" b="1" dirty="0">
                <a:solidFill>
                  <a:srgbClr val="0070C0"/>
                </a:solidFill>
              </a:rPr>
              <a:t> fact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Multi-Layer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Perceptron</a:t>
            </a:r>
            <a:r>
              <a:rPr lang="en-GB" dirty="0"/>
              <a:t> uses the </a:t>
            </a:r>
            <a:r>
              <a:rPr lang="en-GB" b="1" dirty="0">
                <a:solidFill>
                  <a:srgbClr val="0070C0"/>
                </a:solidFill>
              </a:rPr>
              <a:t>target</a:t>
            </a:r>
            <a:r>
              <a:rPr lang="en-GB" dirty="0"/>
              <a:t> to compute the </a:t>
            </a:r>
            <a:r>
              <a:rPr lang="en-GB" b="1" dirty="0">
                <a:solidFill>
                  <a:srgbClr val="0070C0"/>
                </a:solidFill>
              </a:rPr>
              <a:t>error</a:t>
            </a:r>
            <a:r>
              <a:rPr lang="en-GB" dirty="0"/>
              <a:t> for every </a:t>
            </a:r>
            <a:r>
              <a:rPr lang="en-GB" b="1" dirty="0">
                <a:solidFill>
                  <a:srgbClr val="0070C0"/>
                </a:solidFill>
              </a:rPr>
              <a:t>output neuron</a:t>
            </a:r>
            <a:r>
              <a:rPr lang="en-GB" dirty="0"/>
              <a:t>. The error is then used by the </a:t>
            </a:r>
            <a:r>
              <a:rPr lang="en-GB" b="1" dirty="0">
                <a:solidFill>
                  <a:srgbClr val="0070C0"/>
                </a:solidFill>
              </a:rPr>
              <a:t>Error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Back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Propagation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Algorithm</a:t>
            </a:r>
            <a:r>
              <a:rPr lang="en-GB" dirty="0"/>
              <a:t> (</a:t>
            </a:r>
            <a:r>
              <a:rPr lang="en-GB" b="1" dirty="0" err="1">
                <a:solidFill>
                  <a:srgbClr val="7030A0"/>
                </a:solidFill>
              </a:rPr>
              <a:t>Backprop</a:t>
            </a:r>
            <a:r>
              <a:rPr lang="en-GB" dirty="0"/>
              <a:t>) to </a:t>
            </a:r>
            <a:r>
              <a:rPr lang="en-GB" b="1" dirty="0">
                <a:solidFill>
                  <a:srgbClr val="0070C0"/>
                </a:solidFill>
              </a:rPr>
              <a:t>modify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weights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Randomizing</a:t>
            </a:r>
            <a:r>
              <a:rPr lang="en-GB" dirty="0"/>
              <a:t> a </a:t>
            </a:r>
            <a:r>
              <a:rPr lang="en-GB" b="1" dirty="0">
                <a:solidFill>
                  <a:srgbClr val="0070C0"/>
                </a:solidFill>
              </a:rPr>
              <a:t>training</a:t>
            </a:r>
            <a:r>
              <a:rPr lang="en-GB" dirty="0"/>
              <a:t> set in Excel is </a:t>
            </a:r>
            <a:r>
              <a:rPr lang="en-GB" b="1" dirty="0">
                <a:solidFill>
                  <a:srgbClr val="0070C0"/>
                </a:solidFill>
              </a:rPr>
              <a:t>very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easy</a:t>
            </a:r>
          </a:p>
          <a:p>
            <a:pPr marL="742950" lvl="1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Add a </a:t>
            </a:r>
            <a:r>
              <a:rPr lang="en-GB" b="1" dirty="0">
                <a:solidFill>
                  <a:srgbClr val="0070C0"/>
                </a:solidFill>
              </a:rPr>
              <a:t>new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column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populate</a:t>
            </a:r>
            <a:r>
              <a:rPr lang="en-GB" dirty="0"/>
              <a:t> with </a:t>
            </a:r>
            <a:r>
              <a:rPr lang="en-GB" b="1" dirty="0">
                <a:solidFill>
                  <a:srgbClr val="0070C0"/>
                </a:solidFill>
              </a:rPr>
              <a:t>random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numbers</a:t>
            </a:r>
            <a:r>
              <a:rPr lang="en-GB" dirty="0"/>
              <a:t> using the </a:t>
            </a:r>
            <a:r>
              <a:rPr lang="en-GB" b="1" dirty="0">
                <a:solidFill>
                  <a:srgbClr val="0070C0"/>
                </a:solidFill>
              </a:rPr>
              <a:t>=rand()</a:t>
            </a:r>
            <a:r>
              <a:rPr lang="en-GB" dirty="0"/>
              <a:t> function.</a:t>
            </a:r>
          </a:p>
          <a:p>
            <a:pPr marL="742950" lvl="1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Sort</a:t>
            </a:r>
            <a:r>
              <a:rPr lang="en-GB" dirty="0"/>
              <a:t> all cells </a:t>
            </a:r>
            <a:r>
              <a:rPr lang="en-GB" b="1" dirty="0">
                <a:solidFill>
                  <a:srgbClr val="0070C0"/>
                </a:solidFill>
              </a:rPr>
              <a:t>using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new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column</a:t>
            </a:r>
            <a:r>
              <a:rPr lang="en-GB" dirty="0"/>
              <a:t> as the </a:t>
            </a:r>
            <a:r>
              <a:rPr lang="en-GB" b="1" dirty="0">
                <a:solidFill>
                  <a:srgbClr val="0070C0"/>
                </a:solidFill>
              </a:rPr>
              <a:t>primary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sort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column</a:t>
            </a:r>
            <a:r>
              <a:rPr lang="en-GB" dirty="0"/>
              <a:t>.</a:t>
            </a:r>
          </a:p>
          <a:p>
            <a:pPr marL="742950" lvl="1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Done!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217E5B-9FC0-4D79-9950-3BBA50A33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20" name="Right Arrow 4">
            <a:extLst>
              <a:ext uri="{FF2B5EF4-FFF2-40B4-BE49-F238E27FC236}">
                <a16:creationId xmlns:a16="http://schemas.microsoft.com/office/drawing/2014/main" id="{E26123E1-E7CD-4D18-8276-139E557E2DC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E8B6D8-737D-4B10-8420-4BC199273897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6DB43-D61A-7754-D265-711F69996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0E022D3-5B87-593C-D3F9-14A7573C2B10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4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 animBg="1"/>
      <p:bldP spid="15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3464"/>
              </p:ext>
            </p:extLst>
          </p:nvPr>
        </p:nvGraphicFramePr>
        <p:xfrm>
          <a:off x="7858665" y="417904"/>
          <a:ext cx="1837425" cy="6069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301">
                  <a:extLst>
                    <a:ext uri="{9D8B030D-6E8A-4147-A177-3AD203B41FA5}">
                      <a16:colId xmlns:a16="http://schemas.microsoft.com/office/drawing/2014/main" val="3413520776"/>
                    </a:ext>
                  </a:extLst>
                </a:gridCol>
                <a:gridCol w="931768">
                  <a:extLst>
                    <a:ext uri="{9D8B030D-6E8A-4147-A177-3AD203B41FA5}">
                      <a16:colId xmlns:a16="http://schemas.microsoft.com/office/drawing/2014/main" val="3258567779"/>
                    </a:ext>
                  </a:extLst>
                </a:gridCol>
                <a:gridCol w="459356">
                  <a:extLst>
                    <a:ext uri="{9D8B030D-6E8A-4147-A177-3AD203B41FA5}">
                      <a16:colId xmlns:a16="http://schemas.microsoft.com/office/drawing/2014/main" val="4392362"/>
                    </a:ext>
                  </a:extLst>
                </a:gridCol>
              </a:tblGrid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20356270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4146567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6631672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6009197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07459653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32889827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10728958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91800653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8570989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36011783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2095719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05511864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207246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9866555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96698213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089698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42568122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60372489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634766172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5211735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97254660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21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31606052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72004800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64266742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33581140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13965517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24708655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27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71642588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28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10019917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29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16449625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5074708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268345132"/>
                  </a:ext>
                </a:extLst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9746439" y="47328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/>
          <p:cNvSpPr/>
          <p:nvPr/>
        </p:nvSpPr>
        <p:spPr>
          <a:xfrm>
            <a:off x="9746438" y="66207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>
            <a:off x="9746437" y="850870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/>
          <p:cNvSpPr/>
          <p:nvPr/>
        </p:nvSpPr>
        <p:spPr>
          <a:xfrm>
            <a:off x="10055520" y="1053311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/>
          <p:cNvSpPr/>
          <p:nvPr/>
        </p:nvSpPr>
        <p:spPr>
          <a:xfrm>
            <a:off x="9746435" y="122845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9746434" y="141725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Arrow 10"/>
          <p:cNvSpPr/>
          <p:nvPr/>
        </p:nvSpPr>
        <p:spPr>
          <a:xfrm>
            <a:off x="10047993" y="1606046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9746432" y="179938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/>
          <p:cNvSpPr/>
          <p:nvPr/>
        </p:nvSpPr>
        <p:spPr>
          <a:xfrm>
            <a:off x="9746431" y="198818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>
            <a:off x="9746430" y="218152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Arrow 14"/>
          <p:cNvSpPr/>
          <p:nvPr/>
        </p:nvSpPr>
        <p:spPr>
          <a:xfrm>
            <a:off x="9746429" y="236577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Arrow 15"/>
          <p:cNvSpPr/>
          <p:nvPr/>
        </p:nvSpPr>
        <p:spPr>
          <a:xfrm>
            <a:off x="9746428" y="256366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Arrow 16"/>
          <p:cNvSpPr/>
          <p:nvPr/>
        </p:nvSpPr>
        <p:spPr>
          <a:xfrm>
            <a:off x="9746427" y="274335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Arrow 17"/>
          <p:cNvSpPr/>
          <p:nvPr/>
        </p:nvSpPr>
        <p:spPr>
          <a:xfrm>
            <a:off x="9746426" y="294125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Arrow 18"/>
          <p:cNvSpPr/>
          <p:nvPr/>
        </p:nvSpPr>
        <p:spPr>
          <a:xfrm>
            <a:off x="9746425" y="3130045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Arrow 19"/>
          <p:cNvSpPr/>
          <p:nvPr/>
        </p:nvSpPr>
        <p:spPr>
          <a:xfrm>
            <a:off x="9746424" y="331883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Arrow 20"/>
          <p:cNvSpPr/>
          <p:nvPr/>
        </p:nvSpPr>
        <p:spPr>
          <a:xfrm>
            <a:off x="9746423" y="350763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21"/>
          <p:cNvSpPr/>
          <p:nvPr/>
        </p:nvSpPr>
        <p:spPr>
          <a:xfrm>
            <a:off x="10047982" y="3700976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Arrow 22"/>
          <p:cNvSpPr/>
          <p:nvPr/>
        </p:nvSpPr>
        <p:spPr>
          <a:xfrm>
            <a:off x="9746421" y="388067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Arrow 23"/>
          <p:cNvSpPr/>
          <p:nvPr/>
        </p:nvSpPr>
        <p:spPr>
          <a:xfrm>
            <a:off x="10047980" y="4078564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Arrow 24"/>
          <p:cNvSpPr/>
          <p:nvPr/>
        </p:nvSpPr>
        <p:spPr>
          <a:xfrm>
            <a:off x="9746419" y="426735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Arrow 25"/>
          <p:cNvSpPr/>
          <p:nvPr/>
        </p:nvSpPr>
        <p:spPr>
          <a:xfrm>
            <a:off x="9746418" y="446070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Arrow 26"/>
          <p:cNvSpPr/>
          <p:nvPr/>
        </p:nvSpPr>
        <p:spPr>
          <a:xfrm>
            <a:off x="9746417" y="464494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Arrow 27"/>
          <p:cNvSpPr/>
          <p:nvPr/>
        </p:nvSpPr>
        <p:spPr>
          <a:xfrm>
            <a:off x="9746416" y="483828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Arrow 28"/>
          <p:cNvSpPr/>
          <p:nvPr/>
        </p:nvSpPr>
        <p:spPr>
          <a:xfrm>
            <a:off x="10047975" y="5022534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Arrow 29"/>
          <p:cNvSpPr/>
          <p:nvPr/>
        </p:nvSpPr>
        <p:spPr>
          <a:xfrm>
            <a:off x="9746414" y="5224975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Arrow 30"/>
          <p:cNvSpPr/>
          <p:nvPr/>
        </p:nvSpPr>
        <p:spPr>
          <a:xfrm>
            <a:off x="9746413" y="540012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Left Arrow 31"/>
          <p:cNvSpPr/>
          <p:nvPr/>
        </p:nvSpPr>
        <p:spPr>
          <a:xfrm>
            <a:off x="9746412" y="560256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Arrow 32"/>
          <p:cNvSpPr/>
          <p:nvPr/>
        </p:nvSpPr>
        <p:spPr>
          <a:xfrm>
            <a:off x="9746411" y="578680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Arrow 33"/>
          <p:cNvSpPr/>
          <p:nvPr/>
        </p:nvSpPr>
        <p:spPr>
          <a:xfrm>
            <a:off x="10047970" y="5980151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Left Arrow 34"/>
          <p:cNvSpPr/>
          <p:nvPr/>
        </p:nvSpPr>
        <p:spPr>
          <a:xfrm>
            <a:off x="9746409" y="615984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eft Arrow 35"/>
          <p:cNvSpPr/>
          <p:nvPr/>
        </p:nvSpPr>
        <p:spPr>
          <a:xfrm>
            <a:off x="9746408" y="635773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Creating a Training Set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2695" y="1198333"/>
            <a:ext cx="71551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Create the </a:t>
            </a:r>
            <a:r>
              <a:rPr lang="en-GB" sz="2200" b="1" dirty="0">
                <a:solidFill>
                  <a:srgbClr val="0070C0"/>
                </a:solidFill>
              </a:rPr>
              <a:t>Boolean</a:t>
            </a:r>
            <a:r>
              <a:rPr lang="en-GB" sz="2200" dirty="0"/>
              <a:t> function in </a:t>
            </a:r>
            <a:r>
              <a:rPr lang="en-GB" sz="2200" b="1" dirty="0">
                <a:solidFill>
                  <a:srgbClr val="0070C0"/>
                </a:solidFill>
              </a:rPr>
              <a:t>Excel</a:t>
            </a:r>
            <a:r>
              <a:rPr lang="en-GB" sz="2200" dirty="0"/>
              <a:t>. You can use </a:t>
            </a:r>
            <a:r>
              <a:rPr lang="en-GB" sz="2200" b="1" dirty="0">
                <a:solidFill>
                  <a:srgbClr val="0070C0"/>
                </a:solidFill>
              </a:rPr>
              <a:t>ANY</a:t>
            </a:r>
            <a:br>
              <a:rPr lang="en-GB" sz="2200" b="1" dirty="0">
                <a:solidFill>
                  <a:srgbClr val="0070C0"/>
                </a:solidFill>
              </a:rPr>
            </a:br>
            <a:r>
              <a:rPr lang="en-GB" sz="2200" b="1" dirty="0">
                <a:solidFill>
                  <a:srgbClr val="0070C0"/>
                </a:solidFill>
              </a:rPr>
              <a:t>5</a:t>
            </a:r>
            <a:r>
              <a:rPr lang="en-GB" sz="2200" dirty="0"/>
              <a:t> X </a:t>
            </a:r>
            <a:r>
              <a:rPr lang="en-GB" sz="2200" b="1" dirty="0">
                <a:solidFill>
                  <a:srgbClr val="0070C0"/>
                </a:solidFill>
              </a:rPr>
              <a:t>3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Boolean</a:t>
            </a:r>
            <a:r>
              <a:rPr lang="en-GB" sz="2200" dirty="0"/>
              <a:t> function you like.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An </a:t>
            </a:r>
            <a:r>
              <a:rPr lang="en-GB" sz="2200" b="1" dirty="0">
                <a:solidFill>
                  <a:srgbClr val="0070C0"/>
                </a:solidFill>
              </a:rPr>
              <a:t>example</a:t>
            </a:r>
            <a:r>
              <a:rPr lang="en-GB" sz="2200" dirty="0"/>
              <a:t> of a </a:t>
            </a:r>
            <a:r>
              <a:rPr lang="en-GB" sz="2200" b="1" dirty="0">
                <a:solidFill>
                  <a:srgbClr val="0070C0"/>
                </a:solidFill>
              </a:rPr>
              <a:t>Boolean</a:t>
            </a:r>
            <a:r>
              <a:rPr lang="en-GB" sz="2200" dirty="0"/>
              <a:t> function is </a:t>
            </a:r>
            <a:r>
              <a:rPr lang="en-GB" sz="2200" b="1" dirty="0">
                <a:solidFill>
                  <a:srgbClr val="7030A0"/>
                </a:solidFill>
              </a:rPr>
              <a:t>ABCDE</a:t>
            </a:r>
            <a:r>
              <a:rPr lang="en-GB" sz="2200" dirty="0"/>
              <a:t> → </a:t>
            </a:r>
            <a:r>
              <a:rPr lang="en-GB" sz="2200" b="1" dirty="0">
                <a:solidFill>
                  <a:srgbClr val="7030A0"/>
                </a:solidFill>
              </a:rPr>
              <a:t>ABD </a:t>
            </a:r>
            <a:r>
              <a:rPr lang="en-GB" sz="2200" dirty="0"/>
              <a:t>or</a:t>
            </a:r>
            <a:br>
              <a:rPr lang="en-GB" sz="2200" dirty="0"/>
            </a:br>
            <a:r>
              <a:rPr lang="en-GB" sz="2200" b="1" dirty="0">
                <a:solidFill>
                  <a:srgbClr val="7030A0"/>
                </a:solidFill>
              </a:rPr>
              <a:t>ABCDE</a:t>
            </a:r>
            <a:r>
              <a:rPr lang="en-GB" sz="2200" dirty="0"/>
              <a:t> → </a:t>
            </a:r>
            <a:r>
              <a:rPr lang="en-GB" sz="2200" b="1" dirty="0">
                <a:solidFill>
                  <a:srgbClr val="7030A0"/>
                </a:solidFill>
              </a:rPr>
              <a:t>CBE</a:t>
            </a:r>
            <a:endParaRPr lang="en-GB" sz="2200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Use </a:t>
            </a:r>
            <a:r>
              <a:rPr lang="en-GB" sz="2200" b="1" dirty="0">
                <a:solidFill>
                  <a:srgbClr val="0070C0"/>
                </a:solidFill>
              </a:rPr>
              <a:t>80% </a:t>
            </a:r>
            <a:r>
              <a:rPr lang="en-GB" sz="2200" dirty="0"/>
              <a:t>(</a:t>
            </a:r>
            <a:r>
              <a:rPr lang="en-GB" sz="2200" b="1" dirty="0">
                <a:solidFill>
                  <a:srgbClr val="0070C0"/>
                </a:solidFill>
              </a:rPr>
              <a:t>26</a:t>
            </a:r>
            <a:r>
              <a:rPr lang="en-GB" sz="2200" dirty="0"/>
              <a:t> out of </a:t>
            </a:r>
            <a:r>
              <a:rPr lang="en-GB" sz="2200" b="1" dirty="0">
                <a:solidFill>
                  <a:srgbClr val="0070C0"/>
                </a:solidFill>
              </a:rPr>
              <a:t>32</a:t>
            </a:r>
            <a:r>
              <a:rPr lang="en-GB" sz="2200" dirty="0"/>
              <a:t>) of the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GB" sz="2200" dirty="0"/>
              <a:t>-</a:t>
            </a:r>
            <a:r>
              <a:rPr lang="en-GB" sz="2200" b="1" dirty="0">
                <a:solidFill>
                  <a:srgbClr val="C00000"/>
                </a:solidFill>
              </a:rPr>
              <a:t>target</a:t>
            </a:r>
            <a:r>
              <a:rPr lang="en-GB" sz="2200" dirty="0"/>
              <a:t> pairs for </a:t>
            </a:r>
            <a:r>
              <a:rPr lang="en-GB" sz="2200" b="1" dirty="0">
                <a:solidFill>
                  <a:srgbClr val="0070C0"/>
                </a:solidFill>
              </a:rPr>
              <a:t>training</a:t>
            </a:r>
            <a:r>
              <a:rPr lang="en-GB" sz="22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Use </a:t>
            </a:r>
            <a:r>
              <a:rPr lang="en-GB" sz="2200" b="1" dirty="0">
                <a:solidFill>
                  <a:srgbClr val="0070C0"/>
                </a:solidFill>
              </a:rPr>
              <a:t>20% </a:t>
            </a:r>
            <a:r>
              <a:rPr lang="en-GB" sz="2200" dirty="0"/>
              <a:t>(</a:t>
            </a:r>
            <a:r>
              <a:rPr lang="en-GB" sz="2200" b="1" dirty="0">
                <a:solidFill>
                  <a:srgbClr val="0070C0"/>
                </a:solidFill>
              </a:rPr>
              <a:t>6</a:t>
            </a:r>
            <a:r>
              <a:rPr lang="en-GB" sz="2200" dirty="0"/>
              <a:t> out of </a:t>
            </a:r>
            <a:r>
              <a:rPr lang="en-GB" sz="2200" b="1" dirty="0">
                <a:solidFill>
                  <a:srgbClr val="0070C0"/>
                </a:solidFill>
              </a:rPr>
              <a:t>32</a:t>
            </a:r>
            <a:r>
              <a:rPr lang="en-GB" sz="2200" dirty="0"/>
              <a:t>) of the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GB" sz="2200" dirty="0"/>
              <a:t>-</a:t>
            </a:r>
            <a:r>
              <a:rPr lang="en-GB" sz="2200" b="1" dirty="0">
                <a:solidFill>
                  <a:srgbClr val="C00000"/>
                </a:solidFill>
              </a:rPr>
              <a:t>target</a:t>
            </a:r>
            <a:r>
              <a:rPr lang="en-GB" sz="2200" dirty="0"/>
              <a:t> pairs for </a:t>
            </a:r>
            <a:r>
              <a:rPr lang="en-GB" sz="2200" b="1" dirty="0">
                <a:solidFill>
                  <a:srgbClr val="0070C0"/>
                </a:solidFill>
              </a:rPr>
              <a:t>testing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4">
                    <a:lumMod val="75000"/>
                  </a:schemeClr>
                </a:solidFill>
              </a:rPr>
              <a:t>Recommended!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070C0"/>
                </a:solidFill>
              </a:rPr>
              <a:t>Store</a:t>
            </a:r>
            <a:r>
              <a:rPr lang="en-GB" sz="2200" dirty="0"/>
              <a:t> the </a:t>
            </a:r>
            <a:r>
              <a:rPr lang="en-GB" sz="2200" b="1" dirty="0">
                <a:solidFill>
                  <a:srgbClr val="0070C0"/>
                </a:solidFill>
              </a:rPr>
              <a:t>training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rgbClr val="0070C0"/>
                </a:solidFill>
              </a:rPr>
              <a:t>testing</a:t>
            </a:r>
            <a:r>
              <a:rPr lang="en-GB" sz="2200" dirty="0"/>
              <a:t> sets </a:t>
            </a:r>
            <a:r>
              <a:rPr lang="en-GB" sz="2200" b="1" dirty="0">
                <a:solidFill>
                  <a:srgbClr val="0070C0"/>
                </a:solidFill>
              </a:rPr>
              <a:t>separately</a:t>
            </a:r>
            <a:r>
              <a:rPr lang="en-GB" sz="2200" dirty="0"/>
              <a:t> as </a:t>
            </a:r>
            <a:r>
              <a:rPr lang="en-GB" sz="2200" b="1" dirty="0">
                <a:solidFill>
                  <a:srgbClr val="0070C0"/>
                </a:solidFill>
              </a:rPr>
              <a:t>CSV files</a:t>
            </a:r>
            <a:r>
              <a:rPr lang="en-GB" sz="22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Each </a:t>
            </a:r>
            <a:r>
              <a:rPr lang="en-GB" sz="2200" b="1" dirty="0">
                <a:solidFill>
                  <a:srgbClr val="0070C0"/>
                </a:solidFill>
              </a:rPr>
              <a:t>CSV file</a:t>
            </a:r>
            <a:r>
              <a:rPr lang="en-GB" sz="2200" dirty="0"/>
              <a:t> will contains </a:t>
            </a:r>
            <a:r>
              <a:rPr lang="en-GB" sz="2200" b="1" dirty="0">
                <a:solidFill>
                  <a:srgbClr val="0070C0"/>
                </a:solidFill>
              </a:rPr>
              <a:t>input</a:t>
            </a:r>
            <a:r>
              <a:rPr lang="en-GB" sz="2200" dirty="0"/>
              <a:t>-</a:t>
            </a:r>
            <a:r>
              <a:rPr lang="en-GB" sz="2200" b="1" dirty="0">
                <a:solidFill>
                  <a:srgbClr val="0070C0"/>
                </a:solidFill>
              </a:rPr>
              <a:t>target</a:t>
            </a:r>
            <a:r>
              <a:rPr lang="en-GB" sz="2200" dirty="0"/>
              <a:t> pairs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	</a:t>
            </a:r>
            <a:r>
              <a:rPr lang="en-GB" sz="2200" b="1" dirty="0">
                <a:solidFill>
                  <a:srgbClr val="7030A0"/>
                </a:solidFill>
              </a:rPr>
              <a:t>15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rgbClr val="C00000"/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rgbClr val="C00000"/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rgbClr val="C00000"/>
                </a:solidFill>
              </a:rPr>
              <a:t>1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b="1" dirty="0"/>
              <a:t>	</a:t>
            </a:r>
            <a:r>
              <a:rPr lang="en-GB" sz="2200" b="1" dirty="0">
                <a:solidFill>
                  <a:srgbClr val="7030A0"/>
                </a:solidFill>
              </a:rPr>
              <a:t>22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rgbClr val="C00000"/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rgbClr val="C00000"/>
                </a:solidFill>
              </a:rPr>
              <a:t>0</a:t>
            </a:r>
            <a:r>
              <a:rPr lang="en-GB" sz="2200" b="1" dirty="0"/>
              <a:t>,</a:t>
            </a:r>
            <a:r>
              <a:rPr lang="en-GB" sz="2200" b="1" dirty="0">
                <a:solidFill>
                  <a:srgbClr val="C00000"/>
                </a:solidFill>
              </a:rPr>
              <a:t>1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The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GB" sz="2200" dirty="0"/>
              <a:t>-</a:t>
            </a:r>
            <a:r>
              <a:rPr lang="en-GB" sz="2200" b="1" dirty="0">
                <a:solidFill>
                  <a:srgbClr val="C00000"/>
                </a:solidFill>
              </a:rPr>
              <a:t>target</a:t>
            </a:r>
            <a:r>
              <a:rPr lang="en-GB" sz="2200" dirty="0"/>
              <a:t> pairs in the </a:t>
            </a:r>
            <a:r>
              <a:rPr lang="en-GB" sz="2200" b="1" dirty="0">
                <a:solidFill>
                  <a:srgbClr val="0070C0"/>
                </a:solidFill>
              </a:rPr>
              <a:t>training</a:t>
            </a:r>
            <a:r>
              <a:rPr lang="en-GB" sz="2200" dirty="0"/>
              <a:t> set file </a:t>
            </a:r>
            <a:r>
              <a:rPr lang="en-GB" sz="2200" b="1" dirty="0">
                <a:solidFill>
                  <a:srgbClr val="0070C0"/>
                </a:solidFill>
              </a:rPr>
              <a:t>MUST BE</a:t>
            </a:r>
            <a:r>
              <a:rPr lang="en-GB" sz="2200" dirty="0"/>
              <a:t> in </a:t>
            </a:r>
            <a:r>
              <a:rPr lang="en-GB" sz="2200" b="1" dirty="0">
                <a:solidFill>
                  <a:srgbClr val="0070C0"/>
                </a:solidFill>
              </a:rPr>
              <a:t>RANDOM</a:t>
            </a:r>
            <a:r>
              <a:rPr lang="en-GB" sz="2200" dirty="0"/>
              <a:t> order!</a:t>
            </a:r>
          </a:p>
          <a:p>
            <a:endParaRPr lang="en-GB" sz="2200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6545116" y="1968602"/>
            <a:ext cx="120773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2DC0261-7F97-49B7-BE37-EB3759E40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41" name="Right Arrow 4">
            <a:extLst>
              <a:ext uri="{FF2B5EF4-FFF2-40B4-BE49-F238E27FC236}">
                <a16:creationId xmlns:a16="http://schemas.microsoft.com/office/drawing/2014/main" id="{243004A7-9433-4322-89E8-5D8F7AD67EC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56123F-383E-45DC-8D06-7A13509FD626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2194670" y="2306871"/>
            <a:ext cx="120773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036052" y="2306869"/>
            <a:ext cx="120773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19E822B-1A37-42BD-A4C9-5A35D3F04051}"/>
              </a:ext>
            </a:extLst>
          </p:cNvPr>
          <p:cNvSpPr/>
          <p:nvPr/>
        </p:nvSpPr>
        <p:spPr>
          <a:xfrm>
            <a:off x="8480993" y="229173"/>
            <a:ext cx="580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 dirty="0">
                <a:solidFill>
                  <a:srgbClr val="7030A0"/>
                </a:solidFill>
              </a:rPr>
              <a:t>ABCDE</a:t>
            </a:r>
            <a:endParaRPr lang="en-GB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91D70-E566-04FA-FC68-A485EBF71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A761AFEC-7FF1-3A2C-E589-840485C96F17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5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1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3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7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9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1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3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7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9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1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AD0CB1A-40D9-48C3-83EF-CAA1BB2E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15" y="3795866"/>
            <a:ext cx="3062134" cy="306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8665" y="417904"/>
          <a:ext cx="1837425" cy="6069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301">
                  <a:extLst>
                    <a:ext uri="{9D8B030D-6E8A-4147-A177-3AD203B41FA5}">
                      <a16:colId xmlns:a16="http://schemas.microsoft.com/office/drawing/2014/main" val="3413520776"/>
                    </a:ext>
                  </a:extLst>
                </a:gridCol>
                <a:gridCol w="931768">
                  <a:extLst>
                    <a:ext uri="{9D8B030D-6E8A-4147-A177-3AD203B41FA5}">
                      <a16:colId xmlns:a16="http://schemas.microsoft.com/office/drawing/2014/main" val="3258567779"/>
                    </a:ext>
                  </a:extLst>
                </a:gridCol>
                <a:gridCol w="459356">
                  <a:extLst>
                    <a:ext uri="{9D8B030D-6E8A-4147-A177-3AD203B41FA5}">
                      <a16:colId xmlns:a16="http://schemas.microsoft.com/office/drawing/2014/main" val="4392362"/>
                    </a:ext>
                  </a:extLst>
                </a:gridCol>
              </a:tblGrid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20356270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4146567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6631672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6009197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07459653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32889827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10728958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91800653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8570989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36011783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2095719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05511864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207246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9866555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96698213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01111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0896986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42568122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17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60372489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18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634766172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19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10011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85211735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97254660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21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31606052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720048008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23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10111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64266742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24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33581140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25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11001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13965517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11010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24708655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27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71642588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28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100199174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29</a:t>
                      </a:r>
                      <a:endParaRPr lang="en-GB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11101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164496251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30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50747089"/>
                  </a:ext>
                </a:extLst>
              </a:tr>
              <a:tr h="164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</a:t>
                      </a:r>
                      <a:endParaRPr lang="en-GB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11111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011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268345132"/>
                  </a:ext>
                </a:extLst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9746439" y="47328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/>
          <p:cNvSpPr/>
          <p:nvPr/>
        </p:nvSpPr>
        <p:spPr>
          <a:xfrm>
            <a:off x="9746438" y="66207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>
            <a:off x="9746437" y="850870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/>
          <p:cNvSpPr/>
          <p:nvPr/>
        </p:nvSpPr>
        <p:spPr>
          <a:xfrm>
            <a:off x="10055520" y="1053311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/>
          <p:cNvSpPr/>
          <p:nvPr/>
        </p:nvSpPr>
        <p:spPr>
          <a:xfrm>
            <a:off x="9746435" y="122845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9746434" y="141725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Arrow 10"/>
          <p:cNvSpPr/>
          <p:nvPr/>
        </p:nvSpPr>
        <p:spPr>
          <a:xfrm>
            <a:off x="10047993" y="1606046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9746432" y="179938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/>
          <p:cNvSpPr/>
          <p:nvPr/>
        </p:nvSpPr>
        <p:spPr>
          <a:xfrm>
            <a:off x="9746431" y="198818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>
            <a:off x="9746430" y="218152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Arrow 14"/>
          <p:cNvSpPr/>
          <p:nvPr/>
        </p:nvSpPr>
        <p:spPr>
          <a:xfrm>
            <a:off x="9746429" y="236577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Arrow 15"/>
          <p:cNvSpPr/>
          <p:nvPr/>
        </p:nvSpPr>
        <p:spPr>
          <a:xfrm>
            <a:off x="9746428" y="256366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Arrow 16"/>
          <p:cNvSpPr/>
          <p:nvPr/>
        </p:nvSpPr>
        <p:spPr>
          <a:xfrm>
            <a:off x="9746427" y="274335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Arrow 17"/>
          <p:cNvSpPr/>
          <p:nvPr/>
        </p:nvSpPr>
        <p:spPr>
          <a:xfrm>
            <a:off x="9746426" y="294125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Arrow 18"/>
          <p:cNvSpPr/>
          <p:nvPr/>
        </p:nvSpPr>
        <p:spPr>
          <a:xfrm>
            <a:off x="9746425" y="3130045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Arrow 19"/>
          <p:cNvSpPr/>
          <p:nvPr/>
        </p:nvSpPr>
        <p:spPr>
          <a:xfrm>
            <a:off x="9746424" y="331883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Arrow 20"/>
          <p:cNvSpPr/>
          <p:nvPr/>
        </p:nvSpPr>
        <p:spPr>
          <a:xfrm>
            <a:off x="9746423" y="350763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21"/>
          <p:cNvSpPr/>
          <p:nvPr/>
        </p:nvSpPr>
        <p:spPr>
          <a:xfrm>
            <a:off x="10047982" y="3700976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Arrow 22"/>
          <p:cNvSpPr/>
          <p:nvPr/>
        </p:nvSpPr>
        <p:spPr>
          <a:xfrm>
            <a:off x="9746421" y="388067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Arrow 23"/>
          <p:cNvSpPr/>
          <p:nvPr/>
        </p:nvSpPr>
        <p:spPr>
          <a:xfrm>
            <a:off x="10047980" y="4078564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Arrow 24"/>
          <p:cNvSpPr/>
          <p:nvPr/>
        </p:nvSpPr>
        <p:spPr>
          <a:xfrm>
            <a:off x="9746419" y="426735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Arrow 25"/>
          <p:cNvSpPr/>
          <p:nvPr/>
        </p:nvSpPr>
        <p:spPr>
          <a:xfrm>
            <a:off x="9746418" y="4460701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Arrow 26"/>
          <p:cNvSpPr/>
          <p:nvPr/>
        </p:nvSpPr>
        <p:spPr>
          <a:xfrm>
            <a:off x="9746417" y="4644946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Arrow 27"/>
          <p:cNvSpPr/>
          <p:nvPr/>
        </p:nvSpPr>
        <p:spPr>
          <a:xfrm>
            <a:off x="9746416" y="483828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Arrow 28"/>
          <p:cNvSpPr/>
          <p:nvPr/>
        </p:nvSpPr>
        <p:spPr>
          <a:xfrm>
            <a:off x="10047975" y="5022534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Arrow 29"/>
          <p:cNvSpPr/>
          <p:nvPr/>
        </p:nvSpPr>
        <p:spPr>
          <a:xfrm>
            <a:off x="9746414" y="5224975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Arrow 30"/>
          <p:cNvSpPr/>
          <p:nvPr/>
        </p:nvSpPr>
        <p:spPr>
          <a:xfrm>
            <a:off x="9746413" y="5400122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Left Arrow 31"/>
          <p:cNvSpPr/>
          <p:nvPr/>
        </p:nvSpPr>
        <p:spPr>
          <a:xfrm>
            <a:off x="9746412" y="5602563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Arrow 32"/>
          <p:cNvSpPr/>
          <p:nvPr/>
        </p:nvSpPr>
        <p:spPr>
          <a:xfrm>
            <a:off x="9746411" y="5786808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Arrow 33"/>
          <p:cNvSpPr/>
          <p:nvPr/>
        </p:nvSpPr>
        <p:spPr>
          <a:xfrm>
            <a:off x="10047970" y="5980151"/>
            <a:ext cx="163901" cy="9489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Left Arrow 34"/>
          <p:cNvSpPr/>
          <p:nvPr/>
        </p:nvSpPr>
        <p:spPr>
          <a:xfrm>
            <a:off x="9746409" y="6159847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eft Arrow 35"/>
          <p:cNvSpPr/>
          <p:nvPr/>
        </p:nvSpPr>
        <p:spPr>
          <a:xfrm>
            <a:off x="9746408" y="6357739"/>
            <a:ext cx="163901" cy="9489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Training the Multi-Layer Perceptron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909" y="994407"/>
            <a:ext cx="72608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0070C0"/>
                </a:solidFill>
              </a:rPr>
              <a:t>objective</a:t>
            </a:r>
            <a:r>
              <a:rPr lang="en-GB" sz="2000" dirty="0"/>
              <a:t> of </a:t>
            </a:r>
            <a:r>
              <a:rPr lang="en-GB" sz="2000" b="1" dirty="0">
                <a:solidFill>
                  <a:srgbClr val="0070C0"/>
                </a:solidFill>
              </a:rPr>
              <a:t>training</a:t>
            </a:r>
            <a:r>
              <a:rPr lang="en-GB" sz="2000" dirty="0"/>
              <a:t> is for the </a:t>
            </a:r>
            <a:r>
              <a:rPr lang="en-GB" sz="2000" b="1" dirty="0">
                <a:solidFill>
                  <a:srgbClr val="0070C0"/>
                </a:solidFill>
              </a:rPr>
              <a:t>Multi-Layer Perceptron</a:t>
            </a:r>
            <a:r>
              <a:rPr lang="en-GB" sz="2000" dirty="0"/>
              <a:t> to </a:t>
            </a:r>
            <a:r>
              <a:rPr lang="en-GB" sz="2000" b="1" dirty="0">
                <a:solidFill>
                  <a:srgbClr val="0070C0"/>
                </a:solidFill>
              </a:rPr>
              <a:t>learn</a:t>
            </a:r>
            <a:r>
              <a:rPr lang="en-GB" sz="2000" dirty="0"/>
              <a:t> our </a:t>
            </a:r>
            <a:r>
              <a:rPr lang="en-GB" sz="2000" b="1" dirty="0">
                <a:solidFill>
                  <a:srgbClr val="0070C0"/>
                </a:solidFill>
              </a:rPr>
              <a:t>Boolean</a:t>
            </a:r>
            <a:r>
              <a:rPr lang="en-GB" sz="2000" dirty="0"/>
              <a:t> function.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000" dirty="0"/>
              <a:t>The network will be </a:t>
            </a:r>
            <a:r>
              <a:rPr lang="en-GB" sz="2000" b="1" dirty="0">
                <a:solidFill>
                  <a:srgbClr val="0070C0"/>
                </a:solidFill>
              </a:rPr>
              <a:t>trained</a:t>
            </a:r>
            <a:r>
              <a:rPr lang="en-GB" sz="2000" dirty="0"/>
              <a:t> on the </a:t>
            </a:r>
            <a:r>
              <a:rPr lang="en-GB" sz="2000" b="1" dirty="0">
                <a:solidFill>
                  <a:srgbClr val="0070C0"/>
                </a:solidFill>
              </a:rPr>
              <a:t>26</a:t>
            </a:r>
            <a:r>
              <a:rPr lang="en-GB" sz="2000" dirty="0"/>
              <a:t> (</a:t>
            </a:r>
            <a:r>
              <a:rPr lang="en-GB" sz="2000" b="1" dirty="0">
                <a:solidFill>
                  <a:srgbClr val="0070C0"/>
                </a:solidFill>
              </a:rPr>
              <a:t>80%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C00000"/>
                </a:solidFill>
              </a:rPr>
              <a:t>training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C00000"/>
                </a:solidFill>
              </a:rPr>
              <a:t>examples</a:t>
            </a:r>
            <a:r>
              <a:rPr lang="en-GB" sz="2000" dirty="0"/>
              <a:t> in the </a:t>
            </a:r>
            <a:r>
              <a:rPr lang="en-GB" sz="2000" b="1" dirty="0">
                <a:solidFill>
                  <a:srgbClr val="0070C0"/>
                </a:solidFill>
              </a:rPr>
              <a:t>hope</a:t>
            </a:r>
            <a:r>
              <a:rPr lang="en-GB" sz="2000" dirty="0"/>
              <a:t> that it will then ‘</a:t>
            </a:r>
            <a:r>
              <a:rPr lang="en-GB" sz="2000" b="1" dirty="0">
                <a:solidFill>
                  <a:srgbClr val="0070C0"/>
                </a:solidFill>
              </a:rPr>
              <a:t>guess</a:t>
            </a:r>
            <a:r>
              <a:rPr lang="en-GB" sz="2000" dirty="0"/>
              <a:t>’ the </a:t>
            </a:r>
            <a:r>
              <a:rPr lang="en-GB" sz="2000" b="1" dirty="0">
                <a:solidFill>
                  <a:srgbClr val="0070C0"/>
                </a:solidFill>
              </a:rPr>
              <a:t>correct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output</a:t>
            </a:r>
            <a:r>
              <a:rPr lang="en-GB" sz="2000" dirty="0"/>
              <a:t> for the </a:t>
            </a:r>
            <a:r>
              <a:rPr lang="en-GB" sz="2000" b="1" dirty="0">
                <a:solidFill>
                  <a:srgbClr val="0070C0"/>
                </a:solidFill>
              </a:rPr>
              <a:t>6</a:t>
            </a:r>
            <a:r>
              <a:rPr lang="en-GB" sz="2000" dirty="0"/>
              <a:t> (</a:t>
            </a:r>
            <a:r>
              <a:rPr lang="en-GB" sz="2000" b="1" dirty="0">
                <a:solidFill>
                  <a:srgbClr val="0070C0"/>
                </a:solidFill>
              </a:rPr>
              <a:t>20%</a:t>
            </a:r>
            <a:r>
              <a:rPr lang="en-GB" sz="2000" dirty="0"/>
              <a:t>)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testing</a:t>
            </a:r>
            <a:r>
              <a:rPr lang="en-GB" sz="2000" dirty="0"/>
              <a:t>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r>
              <a:rPr lang="en-GB" sz="2000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Training</a:t>
            </a:r>
            <a:r>
              <a:rPr lang="en-GB" sz="2000" dirty="0"/>
              <a:t> involves </a:t>
            </a:r>
            <a:r>
              <a:rPr lang="en-GB" sz="2000" b="1" dirty="0">
                <a:solidFill>
                  <a:srgbClr val="0070C0"/>
                </a:solidFill>
              </a:rPr>
              <a:t>finding</a:t>
            </a:r>
            <a:r>
              <a:rPr lang="en-GB" sz="2000" dirty="0"/>
              <a:t> a set of </a:t>
            </a:r>
            <a:r>
              <a:rPr lang="en-GB" sz="2000" b="1" dirty="0">
                <a:solidFill>
                  <a:srgbClr val="0070C0"/>
                </a:solidFill>
              </a:rPr>
              <a:t>weights</a:t>
            </a:r>
            <a:r>
              <a:rPr lang="en-GB" sz="2000" dirty="0"/>
              <a:t> that will </a:t>
            </a:r>
            <a:r>
              <a:rPr lang="en-GB" sz="2000" b="1" dirty="0">
                <a:solidFill>
                  <a:srgbClr val="0070C0"/>
                </a:solidFill>
              </a:rPr>
              <a:t>classify</a:t>
            </a:r>
            <a:r>
              <a:rPr lang="en-GB" sz="2000" dirty="0"/>
              <a:t> the </a:t>
            </a:r>
            <a:r>
              <a:rPr lang="en-GB" sz="2000" b="1" dirty="0">
                <a:solidFill>
                  <a:srgbClr val="0070C0"/>
                </a:solidFill>
              </a:rPr>
              <a:t>testing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examples</a:t>
            </a:r>
            <a:r>
              <a:rPr lang="en-GB" sz="2000" dirty="0"/>
              <a:t> correctly.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000" dirty="0"/>
              <a:t>When a </a:t>
            </a:r>
            <a:r>
              <a:rPr lang="en-GB" sz="2000" b="1" dirty="0">
                <a:solidFill>
                  <a:srgbClr val="0070C0"/>
                </a:solidFill>
              </a:rPr>
              <a:t>Multi-Layer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Perceptron</a:t>
            </a:r>
            <a:r>
              <a:rPr lang="en-GB" sz="2000" dirty="0"/>
              <a:t> is </a:t>
            </a:r>
            <a:r>
              <a:rPr lang="en-GB" sz="2000" b="1" dirty="0">
                <a:solidFill>
                  <a:srgbClr val="0070C0"/>
                </a:solidFill>
              </a:rPr>
              <a:t>trained</a:t>
            </a:r>
            <a:r>
              <a:rPr lang="en-GB" sz="2000" dirty="0"/>
              <a:t> the </a:t>
            </a:r>
            <a:r>
              <a:rPr lang="en-GB" sz="2000" b="1" dirty="0">
                <a:solidFill>
                  <a:srgbClr val="0070C0"/>
                </a:solidFill>
              </a:rPr>
              <a:t>topology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70C0"/>
                </a:solidFill>
              </a:rPr>
              <a:t>architecture</a:t>
            </a:r>
            <a:r>
              <a:rPr lang="en-GB" sz="2000" dirty="0"/>
              <a:t> (</a:t>
            </a:r>
            <a:r>
              <a:rPr lang="en-GB" sz="2000" b="1" dirty="0">
                <a:solidFill>
                  <a:srgbClr val="0070C0"/>
                </a:solidFill>
              </a:rPr>
              <a:t>layers</a:t>
            </a:r>
            <a:r>
              <a:rPr lang="en-GB" sz="2000" dirty="0"/>
              <a:t>, number of </a:t>
            </a:r>
            <a:r>
              <a:rPr lang="en-GB" sz="2000" b="1" dirty="0">
                <a:solidFill>
                  <a:srgbClr val="0070C0"/>
                </a:solidFill>
              </a:rPr>
              <a:t>neurons</a:t>
            </a:r>
            <a:r>
              <a:rPr lang="en-GB" sz="2000" dirty="0"/>
              <a:t>, etc.) does </a:t>
            </a:r>
            <a:r>
              <a:rPr lang="en-GB" sz="2000" b="1" dirty="0">
                <a:solidFill>
                  <a:srgbClr val="0070C0"/>
                </a:solidFill>
              </a:rPr>
              <a:t>not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change</a:t>
            </a:r>
            <a:r>
              <a:rPr lang="en-GB" sz="2000" dirty="0"/>
              <a:t>. </a:t>
            </a:r>
            <a:r>
              <a:rPr lang="en-GB" sz="2000" b="1" u="sng" dirty="0">
                <a:solidFill>
                  <a:srgbClr val="7030A0"/>
                </a:solidFill>
              </a:rPr>
              <a:t>All that training does is to find a set of weights that implements the function that is being learnt</a:t>
            </a:r>
            <a:r>
              <a:rPr lang="en-GB" sz="2000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Finding</a:t>
            </a:r>
            <a:r>
              <a:rPr lang="en-GB" sz="2000" dirty="0"/>
              <a:t> a set of </a:t>
            </a:r>
            <a:r>
              <a:rPr lang="en-GB" sz="2000" b="1" dirty="0">
                <a:solidFill>
                  <a:srgbClr val="0070C0"/>
                </a:solidFill>
              </a:rPr>
              <a:t>weights</a:t>
            </a:r>
            <a:r>
              <a:rPr lang="en-GB" sz="2000" dirty="0"/>
              <a:t> for a </a:t>
            </a:r>
            <a:r>
              <a:rPr lang="en-GB" sz="2000" b="1" dirty="0">
                <a:solidFill>
                  <a:srgbClr val="0070C0"/>
                </a:solidFill>
              </a:rPr>
              <a:t>Multi</a:t>
            </a:r>
            <a:r>
              <a:rPr lang="en-GB" sz="2000" dirty="0"/>
              <a:t>-</a:t>
            </a:r>
            <a:r>
              <a:rPr lang="en-GB" sz="2000" b="1" dirty="0">
                <a:solidFill>
                  <a:srgbClr val="0070C0"/>
                </a:solidFill>
              </a:rPr>
              <a:t>Layer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Perceptron</a:t>
            </a:r>
            <a:r>
              <a:rPr lang="en-GB" sz="2000" dirty="0"/>
              <a:t> is not </a:t>
            </a:r>
            <a:r>
              <a:rPr lang="en-GB" sz="2000" b="1" dirty="0">
                <a:solidFill>
                  <a:srgbClr val="0070C0"/>
                </a:solidFill>
              </a:rPr>
              <a:t>straightforward</a:t>
            </a:r>
            <a:r>
              <a:rPr lang="en-GB" sz="2000" dirty="0"/>
              <a:t> or </a:t>
            </a:r>
            <a:r>
              <a:rPr lang="en-GB" sz="2000" b="1" dirty="0">
                <a:solidFill>
                  <a:srgbClr val="0070C0"/>
                </a:solidFill>
              </a:rPr>
              <a:t>trivial</a:t>
            </a:r>
            <a:r>
              <a:rPr lang="en-GB" sz="2000" dirty="0"/>
              <a:t>. In fact, it is </a:t>
            </a:r>
            <a:r>
              <a:rPr lang="en-GB" sz="2000" b="1" dirty="0">
                <a:solidFill>
                  <a:srgbClr val="0070C0"/>
                </a:solidFill>
              </a:rPr>
              <a:t>NP-Hard</a:t>
            </a:r>
            <a:r>
              <a:rPr lang="en-GB" sz="2000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000" dirty="0"/>
              <a:t>We use the </a:t>
            </a:r>
            <a:r>
              <a:rPr lang="en-GB" sz="2000" b="1" dirty="0">
                <a:solidFill>
                  <a:srgbClr val="0070C0"/>
                </a:solidFill>
              </a:rPr>
              <a:t>Error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Back-Propagation</a:t>
            </a:r>
            <a:r>
              <a:rPr lang="en-GB" sz="2000" dirty="0"/>
              <a:t> Algorithm to find a </a:t>
            </a:r>
            <a:r>
              <a:rPr lang="en-GB" sz="2000" b="1" dirty="0">
                <a:solidFill>
                  <a:srgbClr val="0070C0"/>
                </a:solidFill>
              </a:rPr>
              <a:t>set</a:t>
            </a:r>
            <a:r>
              <a:rPr lang="en-GB" sz="2000" dirty="0"/>
              <a:t> of </a:t>
            </a:r>
            <a:r>
              <a:rPr lang="en-GB" sz="2000" b="1" dirty="0">
                <a:solidFill>
                  <a:srgbClr val="0070C0"/>
                </a:solidFill>
              </a:rPr>
              <a:t>weights</a:t>
            </a:r>
            <a:r>
              <a:rPr lang="en-GB" sz="2000" dirty="0"/>
              <a:t> that </a:t>
            </a:r>
            <a:r>
              <a:rPr lang="en-GB" sz="2000" b="1" dirty="0">
                <a:solidFill>
                  <a:srgbClr val="0070C0"/>
                </a:solidFill>
              </a:rPr>
              <a:t>correctly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classify</a:t>
            </a:r>
            <a:r>
              <a:rPr lang="en-GB" sz="2000" dirty="0"/>
              <a:t> the </a:t>
            </a:r>
            <a:r>
              <a:rPr lang="en-GB" sz="2000" b="1" dirty="0">
                <a:solidFill>
                  <a:srgbClr val="0070C0"/>
                </a:solidFill>
              </a:rPr>
              <a:t>training</a:t>
            </a:r>
            <a:r>
              <a:rPr lang="en-GB" sz="2000" dirty="0"/>
              <a:t> set.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We then </a:t>
            </a:r>
            <a:r>
              <a:rPr lang="en-US" sz="2000" b="1" dirty="0">
                <a:solidFill>
                  <a:srgbClr val="0070C0"/>
                </a:solidFill>
              </a:rPr>
              <a:t>hope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rgbClr val="0070C0"/>
                </a:solidFill>
              </a:rPr>
              <a:t>these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weights</a:t>
            </a:r>
            <a:r>
              <a:rPr lang="en-US" sz="2000" dirty="0"/>
              <a:t> will also </a:t>
            </a:r>
            <a:r>
              <a:rPr lang="en-US" sz="2000" b="1" dirty="0">
                <a:solidFill>
                  <a:srgbClr val="0070C0"/>
                </a:solidFill>
              </a:rPr>
              <a:t>classify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correctly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testing</a:t>
            </a:r>
            <a:r>
              <a:rPr lang="en-US" sz="2000" dirty="0"/>
              <a:t> examples.</a:t>
            </a:r>
            <a:endParaRPr lang="en-GB" sz="2000" dirty="0"/>
          </a:p>
        </p:txBody>
      </p:sp>
      <p:sp>
        <p:nvSpPr>
          <p:cNvPr id="41" name="Right Arrow 4">
            <a:extLst>
              <a:ext uri="{FF2B5EF4-FFF2-40B4-BE49-F238E27FC236}">
                <a16:creationId xmlns:a16="http://schemas.microsoft.com/office/drawing/2014/main" id="{1187A7E7-9C40-44AE-B6E9-027C600A15E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C4BB3B-86CD-4619-B44B-3797D7DEEEB9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034E9CF-57A3-4315-9E85-9AC23EAC1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82" y="1203626"/>
            <a:ext cx="1461018" cy="13973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4039AE-575E-4E5A-8B75-5051A0FA630A}"/>
              </a:ext>
            </a:extLst>
          </p:cNvPr>
          <p:cNvSpPr/>
          <p:nvPr/>
        </p:nvSpPr>
        <p:spPr>
          <a:xfrm>
            <a:off x="10353218" y="332573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🅽🅿-🅷🅰🆁🅳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16A67-9EDC-CA08-14B9-EFC7457A7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E8973336-541D-1D37-AC8E-3A3CA955FC12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6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3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82" y="3105149"/>
            <a:ext cx="6796365" cy="3674861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8904" y="1120714"/>
            <a:ext cx="11342297" cy="396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kern="0" dirty="0">
                <a:solidFill>
                  <a:srgbClr val="000000"/>
                </a:solidFill>
              </a:rPr>
              <a:t>In a </a:t>
            </a:r>
            <a:r>
              <a:rPr lang="en-US" altLang="en-US" sz="2200" b="1" kern="0" dirty="0">
                <a:solidFill>
                  <a:srgbClr val="0070C0"/>
                </a:solidFill>
              </a:rPr>
              <a:t>typical</a:t>
            </a:r>
            <a:r>
              <a:rPr lang="en-US" altLang="en-US" sz="2200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rgbClr val="0070C0"/>
                </a:solidFill>
              </a:rPr>
              <a:t>MLP</a:t>
            </a:r>
            <a:r>
              <a:rPr lang="en-US" altLang="en-US" sz="2200" kern="0" dirty="0">
                <a:solidFill>
                  <a:srgbClr val="000000"/>
                </a:solidFill>
              </a:rPr>
              <a:t>, the </a:t>
            </a:r>
            <a:r>
              <a:rPr lang="en-US" altLang="en-US" sz="2200" b="1" kern="0" dirty="0">
                <a:solidFill>
                  <a:srgbClr val="0070C0"/>
                </a:solidFill>
              </a:rPr>
              <a:t>neurons</a:t>
            </a:r>
            <a:r>
              <a:rPr lang="en-US" altLang="en-US" sz="2200" kern="0" dirty="0">
                <a:solidFill>
                  <a:srgbClr val="000000"/>
                </a:solidFill>
              </a:rPr>
              <a:t> are organized in </a:t>
            </a:r>
            <a:r>
              <a:rPr lang="en-US" altLang="en-US" sz="2200" b="1" kern="0" dirty="0">
                <a:solidFill>
                  <a:srgbClr val="0070C0"/>
                </a:solidFill>
              </a:rPr>
              <a:t>layers</a:t>
            </a:r>
            <a:r>
              <a:rPr lang="en-US" altLang="en-US" sz="2200" kern="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kern="0" dirty="0">
                <a:solidFill>
                  <a:srgbClr val="000000"/>
                </a:solidFill>
              </a:rPr>
              <a:t>The </a:t>
            </a:r>
            <a:r>
              <a:rPr lang="en-US" altLang="en-US" sz="2200" b="1" kern="0" dirty="0">
                <a:solidFill>
                  <a:srgbClr val="0070C0"/>
                </a:solidFill>
              </a:rPr>
              <a:t>first</a:t>
            </a:r>
            <a:r>
              <a:rPr lang="en-US" altLang="en-US" sz="2200" kern="0" dirty="0">
                <a:solidFill>
                  <a:srgbClr val="000000"/>
                </a:solidFill>
              </a:rPr>
              <a:t> layer is the </a:t>
            </a:r>
            <a:r>
              <a:rPr lang="en-US" altLang="en-US" sz="2200" b="1" kern="0" dirty="0">
                <a:solidFill>
                  <a:srgbClr val="FF0000"/>
                </a:solidFill>
              </a:rPr>
              <a:t>input</a:t>
            </a:r>
            <a:r>
              <a:rPr lang="en-US" altLang="en-US" sz="2200" b="1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rgbClr val="FF0000"/>
                </a:solidFill>
              </a:rPr>
              <a:t>layer</a:t>
            </a:r>
            <a:r>
              <a:rPr lang="en-US" altLang="en-US" sz="2200" b="1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rgbClr val="0070C0"/>
                </a:solidFill>
              </a:rPr>
              <a:t>followed</a:t>
            </a:r>
            <a:r>
              <a:rPr lang="en-US" altLang="en-US" sz="2200" kern="0" dirty="0">
                <a:solidFill>
                  <a:srgbClr val="000000"/>
                </a:solidFill>
              </a:rPr>
              <a:t> by </a:t>
            </a:r>
            <a:r>
              <a:rPr lang="en-US" altLang="en-US" sz="2200" b="1" kern="0" dirty="0">
                <a:solidFill>
                  <a:srgbClr val="0070C0"/>
                </a:solidFill>
              </a:rPr>
              <a:t>1</a:t>
            </a:r>
            <a:r>
              <a:rPr lang="en-US" altLang="en-US" sz="2200" kern="0" dirty="0">
                <a:solidFill>
                  <a:srgbClr val="000000"/>
                </a:solidFill>
              </a:rPr>
              <a:t> or more </a:t>
            </a:r>
            <a:r>
              <a:rPr lang="en-US" altLang="en-US" sz="2200" b="1" kern="0" dirty="0">
                <a:solidFill>
                  <a:schemeClr val="accent5">
                    <a:lumMod val="75000"/>
                  </a:schemeClr>
                </a:solidFill>
              </a:rPr>
              <a:t>hidden layers </a:t>
            </a:r>
            <a:r>
              <a:rPr lang="en-US" altLang="en-US" sz="2200" kern="0" dirty="0">
                <a:solidFill>
                  <a:srgbClr val="000000"/>
                </a:solidFill>
              </a:rPr>
              <a:t>and then the </a:t>
            </a:r>
            <a:r>
              <a:rPr lang="en-US" altLang="en-US" sz="2200" b="1" kern="0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US" altLang="en-US" sz="2200" b="1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chemeClr val="accent6">
                    <a:lumMod val="75000"/>
                  </a:schemeClr>
                </a:solidFill>
              </a:rPr>
              <a:t>layer</a:t>
            </a:r>
            <a:r>
              <a:rPr lang="en-US" altLang="en-US" sz="2200" kern="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kern="0" dirty="0">
                <a:solidFill>
                  <a:srgbClr val="000000"/>
                </a:solidFill>
              </a:rPr>
              <a:t>Data </a:t>
            </a:r>
            <a:r>
              <a:rPr lang="en-US" altLang="en-US" sz="2200" b="1" kern="0" dirty="0">
                <a:solidFill>
                  <a:srgbClr val="0070C0"/>
                </a:solidFill>
              </a:rPr>
              <a:t>flow</a:t>
            </a:r>
            <a:r>
              <a:rPr lang="en-US" altLang="en-US" sz="2200" kern="0" dirty="0">
                <a:solidFill>
                  <a:srgbClr val="000000"/>
                </a:solidFill>
              </a:rPr>
              <a:t> is from the inputs </a:t>
            </a:r>
            <a:r>
              <a:rPr lang="en-US" altLang="en-US" sz="2200" b="1" i="1" kern="0" dirty="0">
                <a:solidFill>
                  <a:srgbClr val="0070C0"/>
                </a:solidFill>
              </a:rPr>
              <a:t>X</a:t>
            </a:r>
            <a:r>
              <a:rPr lang="en-US" altLang="en-US" sz="2200" b="1" i="1" kern="0" baseline="-25000" dirty="0">
                <a:solidFill>
                  <a:srgbClr val="0070C0"/>
                </a:solidFill>
              </a:rPr>
              <a:t>i</a:t>
            </a:r>
            <a:r>
              <a:rPr lang="en-US" altLang="en-US" sz="2200" kern="0" dirty="0">
                <a:solidFill>
                  <a:srgbClr val="000000"/>
                </a:solidFill>
              </a:rPr>
              <a:t> to the outputs </a:t>
            </a:r>
            <a:r>
              <a:rPr lang="en-US" altLang="en-US" sz="2200" b="1" i="1" kern="0" dirty="0">
                <a:solidFill>
                  <a:srgbClr val="0070C0"/>
                </a:solidFill>
              </a:rPr>
              <a:t>Y</a:t>
            </a:r>
            <a:r>
              <a:rPr lang="en-US" altLang="en-US" sz="2200" b="1" i="1" kern="0" baseline="-25000" dirty="0">
                <a:solidFill>
                  <a:srgbClr val="0070C0"/>
                </a:solidFill>
              </a:rPr>
              <a:t>i</a:t>
            </a:r>
            <a:r>
              <a:rPr lang="en-US" altLang="en-US" sz="2200" kern="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kern="0" dirty="0">
                <a:solidFill>
                  <a:srgbClr val="000000"/>
                </a:solidFill>
              </a:rPr>
              <a:t>Each </a:t>
            </a:r>
            <a:r>
              <a:rPr lang="en-US" altLang="en-US" sz="2200" b="1" kern="0" dirty="0">
                <a:solidFill>
                  <a:srgbClr val="0070C0"/>
                </a:solidFill>
              </a:rPr>
              <a:t>neuron</a:t>
            </a:r>
            <a:r>
              <a:rPr lang="en-US" altLang="en-US" sz="2200" kern="0" dirty="0">
                <a:solidFill>
                  <a:srgbClr val="000000"/>
                </a:solidFill>
              </a:rPr>
              <a:t> in every </a:t>
            </a:r>
            <a:r>
              <a:rPr lang="en-US" altLang="en-US" sz="2200" b="1" kern="0" dirty="0">
                <a:solidFill>
                  <a:srgbClr val="0070C0"/>
                </a:solidFill>
              </a:rPr>
              <a:t>layer</a:t>
            </a:r>
            <a:r>
              <a:rPr lang="en-US" altLang="en-US" sz="2200" kern="0" dirty="0">
                <a:solidFill>
                  <a:srgbClr val="000000"/>
                </a:solidFill>
              </a:rPr>
              <a:t>, </a:t>
            </a:r>
            <a:r>
              <a:rPr lang="en-US" altLang="en-US" sz="2200" b="1" kern="0" dirty="0">
                <a:solidFill>
                  <a:srgbClr val="0070C0"/>
                </a:solidFill>
              </a:rPr>
              <a:t>except</a:t>
            </a:r>
            <a:r>
              <a:rPr lang="en-US" altLang="en-US" sz="2200" kern="0" dirty="0">
                <a:solidFill>
                  <a:srgbClr val="000000"/>
                </a:solidFill>
              </a:rPr>
              <a:t> the </a:t>
            </a:r>
            <a:r>
              <a:rPr lang="en-US" altLang="en-US" sz="2200" b="1" kern="0" dirty="0">
                <a:solidFill>
                  <a:srgbClr val="0070C0"/>
                </a:solidFill>
              </a:rPr>
              <a:t>output</a:t>
            </a:r>
            <a:r>
              <a:rPr lang="en-US" altLang="en-US" sz="2200" kern="0" dirty="0">
                <a:solidFill>
                  <a:srgbClr val="000000"/>
                </a:solidFill>
              </a:rPr>
              <a:t> layer, is </a:t>
            </a:r>
            <a:r>
              <a:rPr lang="en-US" altLang="en-US" sz="2200" b="1" kern="0" dirty="0">
                <a:solidFill>
                  <a:srgbClr val="0070C0"/>
                </a:solidFill>
              </a:rPr>
              <a:t>connected</a:t>
            </a:r>
            <a:r>
              <a:rPr lang="en-US" altLang="en-US" sz="2200" kern="0" dirty="0">
                <a:solidFill>
                  <a:srgbClr val="000000"/>
                </a:solidFill>
              </a:rPr>
              <a:t> to every </a:t>
            </a:r>
            <a:r>
              <a:rPr lang="en-US" altLang="en-US" sz="2200" b="1" kern="0" dirty="0">
                <a:solidFill>
                  <a:srgbClr val="0070C0"/>
                </a:solidFill>
              </a:rPr>
              <a:t>neuron</a:t>
            </a:r>
            <a:r>
              <a:rPr lang="en-US" altLang="en-US" sz="2200" kern="0" dirty="0">
                <a:solidFill>
                  <a:srgbClr val="000000"/>
                </a:solidFill>
              </a:rPr>
              <a:t> in the </a:t>
            </a:r>
            <a:r>
              <a:rPr lang="en-US" altLang="en-US" sz="2200" b="1" kern="0" dirty="0">
                <a:solidFill>
                  <a:srgbClr val="0070C0"/>
                </a:solidFill>
              </a:rPr>
              <a:t>next</a:t>
            </a:r>
            <a:r>
              <a:rPr lang="en-US" altLang="en-US" sz="2200" kern="0" dirty="0">
                <a:solidFill>
                  <a:srgbClr val="000000"/>
                </a:solidFill>
              </a:rPr>
              <a:t> layer.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b="1" kern="0" dirty="0">
                <a:solidFill>
                  <a:srgbClr val="0070C0"/>
                </a:solidFill>
              </a:rPr>
              <a:t>Associated</a:t>
            </a:r>
            <a:r>
              <a:rPr lang="en-US" altLang="en-US" sz="2200" kern="0" dirty="0">
                <a:solidFill>
                  <a:srgbClr val="000000"/>
                </a:solidFill>
              </a:rPr>
              <a:t> with </a:t>
            </a:r>
            <a:r>
              <a:rPr lang="en-US" altLang="en-US" sz="2200" b="1" kern="0" dirty="0">
                <a:solidFill>
                  <a:srgbClr val="0070C0"/>
                </a:solidFill>
              </a:rPr>
              <a:t>each</a:t>
            </a:r>
            <a:r>
              <a:rPr lang="en-US" altLang="en-US" sz="2200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rgbClr val="0070C0"/>
                </a:solidFill>
              </a:rPr>
              <a:t>connection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kern="0" dirty="0">
                <a:solidFill>
                  <a:srgbClr val="000000"/>
                </a:solidFill>
              </a:rPr>
              <a:t>is a </a:t>
            </a:r>
            <a:r>
              <a:rPr lang="en-US" altLang="en-US" sz="2200" b="1" kern="0" dirty="0">
                <a:solidFill>
                  <a:srgbClr val="0070C0"/>
                </a:solidFill>
              </a:rPr>
              <a:t>weight</a:t>
            </a:r>
            <a:r>
              <a:rPr lang="en-US" altLang="en-US" sz="2200" kern="0" dirty="0">
                <a:solidFill>
                  <a:srgbClr val="000000"/>
                </a:solidFill>
              </a:rPr>
              <a:t>. A weight is </a:t>
            </a:r>
            <a:r>
              <a:rPr lang="en-US" altLang="en-US" sz="2200" b="1" kern="0" dirty="0">
                <a:solidFill>
                  <a:srgbClr val="7030A0"/>
                </a:solidFill>
              </a:rPr>
              <a:t>positive</a:t>
            </a:r>
            <a:r>
              <a:rPr lang="en-US" altLang="en-US" sz="2200" kern="0" dirty="0">
                <a:solidFill>
                  <a:srgbClr val="000000"/>
                </a:solidFill>
              </a:rPr>
              <a:t> or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b="1" kern="0" dirty="0">
                <a:solidFill>
                  <a:srgbClr val="7030A0"/>
                </a:solidFill>
              </a:rPr>
              <a:t>negative</a:t>
            </a:r>
            <a:r>
              <a:rPr lang="en-US" altLang="en-US" sz="2200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rgbClr val="0070C0"/>
                </a:solidFill>
              </a:rPr>
              <a:t>real</a:t>
            </a:r>
            <a:r>
              <a:rPr lang="en-US" altLang="en-US" sz="2200" kern="0" dirty="0">
                <a:solidFill>
                  <a:srgbClr val="000000"/>
                </a:solidFill>
              </a:rPr>
              <a:t> </a:t>
            </a:r>
            <a:r>
              <a:rPr lang="en-US" altLang="en-US" sz="2200" b="1" kern="0" dirty="0">
                <a:solidFill>
                  <a:srgbClr val="0070C0"/>
                </a:solidFill>
              </a:rPr>
              <a:t>number</a:t>
            </a:r>
            <a:r>
              <a:rPr lang="en-US" altLang="en-US" sz="2200" kern="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kern="0" dirty="0">
                <a:solidFill>
                  <a:srgbClr val="000000"/>
                </a:solidFill>
              </a:rPr>
              <a:t>Each </a:t>
            </a:r>
            <a:r>
              <a:rPr lang="en-US" altLang="en-US" sz="2200" b="1" kern="0" dirty="0">
                <a:solidFill>
                  <a:srgbClr val="0070C0"/>
                </a:solidFill>
              </a:rPr>
              <a:t>neuron</a:t>
            </a:r>
            <a:r>
              <a:rPr lang="en-US" altLang="en-US" sz="2200" kern="0" dirty="0">
                <a:solidFill>
                  <a:srgbClr val="000000"/>
                </a:solidFill>
              </a:rPr>
              <a:t> in every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b="1" kern="0" dirty="0">
                <a:solidFill>
                  <a:srgbClr val="0070C0"/>
                </a:solidFill>
              </a:rPr>
              <a:t>layer</a:t>
            </a:r>
            <a:r>
              <a:rPr lang="en-US" altLang="en-US" sz="2200" kern="0" dirty="0">
                <a:solidFill>
                  <a:srgbClr val="000000"/>
                </a:solidFill>
              </a:rPr>
              <a:t>, </a:t>
            </a:r>
            <a:r>
              <a:rPr lang="en-US" altLang="en-US" sz="2200" b="1" kern="0" dirty="0">
                <a:solidFill>
                  <a:srgbClr val="7030A0"/>
                </a:solidFill>
              </a:rPr>
              <a:t>except</a:t>
            </a:r>
            <a:r>
              <a:rPr lang="en-US" altLang="en-US" sz="2200" kern="0" dirty="0">
                <a:solidFill>
                  <a:srgbClr val="000000"/>
                </a:solidFill>
              </a:rPr>
              <a:t> the </a:t>
            </a:r>
            <a:r>
              <a:rPr lang="en-US" altLang="en-US" sz="2200" b="1" kern="0" dirty="0">
                <a:solidFill>
                  <a:srgbClr val="7030A0"/>
                </a:solidFill>
              </a:rPr>
              <a:t>input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kern="0" dirty="0">
                <a:solidFill>
                  <a:srgbClr val="000000"/>
                </a:solidFill>
              </a:rPr>
              <a:t>layer </a:t>
            </a:r>
            <a:r>
              <a:rPr lang="en-US" altLang="en-US" sz="2200" b="1" kern="0" dirty="0">
                <a:solidFill>
                  <a:srgbClr val="0070C0"/>
                </a:solidFill>
              </a:rPr>
              <a:t>accepts</a:t>
            </a:r>
            <a:r>
              <a:rPr lang="en-US" altLang="en-US" sz="2200" kern="0" dirty="0">
                <a:solidFill>
                  <a:srgbClr val="000000"/>
                </a:solidFill>
              </a:rPr>
              <a:t> the </a:t>
            </a:r>
            <a:r>
              <a:rPr lang="en-US" altLang="en-US" sz="2200" b="1" kern="0" dirty="0">
                <a:solidFill>
                  <a:srgbClr val="0070C0"/>
                </a:solidFill>
              </a:rPr>
              <a:t>outputs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kern="0" dirty="0">
                <a:solidFill>
                  <a:srgbClr val="000000"/>
                </a:solidFill>
              </a:rPr>
              <a:t>of the </a:t>
            </a:r>
            <a:r>
              <a:rPr lang="en-US" altLang="en-US" sz="2200" b="1" kern="0" dirty="0">
                <a:solidFill>
                  <a:srgbClr val="0070C0"/>
                </a:solidFill>
              </a:rPr>
              <a:t>neurons</a:t>
            </a:r>
            <a:r>
              <a:rPr lang="en-US" altLang="en-US" sz="2200" kern="0" dirty="0">
                <a:solidFill>
                  <a:srgbClr val="000000"/>
                </a:solidFill>
              </a:rPr>
              <a:t> in the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b="1" kern="0" dirty="0">
                <a:solidFill>
                  <a:srgbClr val="0070C0"/>
                </a:solidFill>
              </a:rPr>
              <a:t>previous</a:t>
            </a:r>
            <a:r>
              <a:rPr lang="en-US" altLang="en-US" sz="2200" kern="0" dirty="0">
                <a:solidFill>
                  <a:srgbClr val="000000"/>
                </a:solidFill>
              </a:rPr>
              <a:t> layer as </a:t>
            </a:r>
            <a:r>
              <a:rPr lang="en-US" altLang="en-US" sz="2200" b="1" kern="0" dirty="0">
                <a:solidFill>
                  <a:srgbClr val="0070C0"/>
                </a:solidFill>
              </a:rPr>
              <a:t>inputs</a:t>
            </a:r>
            <a:r>
              <a:rPr lang="en-US" altLang="en-US" sz="2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0844" y="-4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Multi-Layer Perceptron Structure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ABC1B-108C-442C-9295-0B049480C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D090E-76EA-4AA4-B0DD-73CC3C77D8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46" y="0"/>
            <a:ext cx="1461018" cy="1397364"/>
          </a:xfrm>
          <a:prstGeom prst="rect">
            <a:avLst/>
          </a:prstGeom>
        </p:spPr>
      </p:pic>
      <p:sp>
        <p:nvSpPr>
          <p:cNvPr id="15" name="Right Arrow 4">
            <a:extLst>
              <a:ext uri="{FF2B5EF4-FFF2-40B4-BE49-F238E27FC236}">
                <a16:creationId xmlns:a16="http://schemas.microsoft.com/office/drawing/2014/main" id="{2BCCE8C6-E229-4027-B5A9-CEF209D555F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1FBCB-3FBB-4CDB-90C0-0E7673A3E938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E1023-BB5C-DD84-9B51-2BA4FE28B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6F1EB-CD53-DC8D-C946-F1961704B8E1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7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7EC15F72-8405-4E7C-A934-A70509C15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32" y="-32789"/>
            <a:ext cx="1461018" cy="1397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Multi-Layer Perceptron Topology</a:t>
            </a: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7541184" y="2072356"/>
            <a:ext cx="1059677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7539761" y="2380002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7539761" y="2708054"/>
            <a:ext cx="1061100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7539760" y="2083066"/>
            <a:ext cx="1061101" cy="9326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7539761" y="3015700"/>
            <a:ext cx="1061100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7541184" y="3979450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7541184" y="2380002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545461" y="3029201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545461" y="3659542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545461" y="4309295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9147080" y="2395341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9147080" y="2388299"/>
            <a:ext cx="1060387" cy="3197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7539761" y="2708054"/>
            <a:ext cx="1061099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7539761" y="3651398"/>
            <a:ext cx="1061099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7541184" y="2072356"/>
            <a:ext cx="1059676" cy="1579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7541184" y="3015700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7539761" y="2380002"/>
            <a:ext cx="1061100" cy="223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7541184" y="2380002"/>
            <a:ext cx="1059677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9147792" y="2708054"/>
            <a:ext cx="1059675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9147792" y="2380002"/>
            <a:ext cx="1059674" cy="16008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9158117" y="3672767"/>
            <a:ext cx="1049349" cy="308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9147791" y="2708054"/>
            <a:ext cx="1059676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9147080" y="3980833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9147792" y="3015700"/>
            <a:ext cx="1059674" cy="965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7541184" y="2072356"/>
            <a:ext cx="1059676" cy="2216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7539761" y="2708054"/>
            <a:ext cx="1061099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37267" y="3339883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9138172" y="3330090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9147792" y="3015700"/>
            <a:ext cx="1059674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9147791" y="2708054"/>
            <a:ext cx="1059676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9147791" y="3330090"/>
            <a:ext cx="1059319" cy="9583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105348" y="182880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105348" y="373589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105348" y="310019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103925" y="246449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03925" y="437159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600861" y="213644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600861" y="2772145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600860" y="340784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00860" y="4044924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207467" y="246449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0207466" y="310019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0207466" y="3737278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6968763" y="4919883"/>
            <a:ext cx="7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solidFill>
                  <a:srgbClr val="C00000"/>
                </a:solidFill>
              </a:rPr>
              <a:t>i</a:t>
            </a:r>
            <a:endParaRPr lang="en-GB" b="1" i="1" dirty="0">
              <a:solidFill>
                <a:srgbClr val="C00000"/>
              </a:solidFill>
            </a:endParaRP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44427" y="4645482"/>
            <a:ext cx="85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35324" y="4387514"/>
            <a:ext cx="89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C00000"/>
                </a:solidFill>
              </a:rPr>
              <a:t>k</a:t>
            </a: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8911" y="1084521"/>
            <a:ext cx="6054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Multi-Layer Perceptron </a:t>
            </a:r>
            <a:r>
              <a:rPr lang="en-GB" b="1" dirty="0">
                <a:solidFill>
                  <a:srgbClr val="0070C0"/>
                </a:solidFill>
              </a:rPr>
              <a:t>topology</a:t>
            </a:r>
            <a:r>
              <a:rPr lang="en-GB" dirty="0"/>
              <a:t> is the </a:t>
            </a:r>
            <a:r>
              <a:rPr lang="en-GB" b="1" dirty="0">
                <a:solidFill>
                  <a:srgbClr val="0070C0"/>
                </a:solidFill>
              </a:rPr>
              <a:t>architecture</a:t>
            </a:r>
            <a:r>
              <a:rPr lang="en-GB" dirty="0"/>
              <a:t> of the MLP. The </a:t>
            </a:r>
            <a:r>
              <a:rPr lang="en-GB" b="1" dirty="0">
                <a:solidFill>
                  <a:srgbClr val="0070C0"/>
                </a:solidFill>
              </a:rPr>
              <a:t>means</a:t>
            </a:r>
            <a:r>
              <a:rPr lang="en-GB" dirty="0"/>
              <a:t>: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number of layers </a:t>
            </a:r>
            <a:r>
              <a:rPr lang="en-GB" dirty="0"/>
              <a:t>and the </a:t>
            </a:r>
            <a:r>
              <a:rPr lang="en-GB" b="1" dirty="0">
                <a:solidFill>
                  <a:srgbClr val="0070C0"/>
                </a:solidFill>
              </a:rPr>
              <a:t>number of neurons </a:t>
            </a:r>
            <a:r>
              <a:rPr lang="en-GB" dirty="0"/>
              <a:t>in each </a:t>
            </a:r>
            <a:r>
              <a:rPr lang="en-GB" b="1" dirty="0">
                <a:solidFill>
                  <a:srgbClr val="0070C0"/>
                </a:solidFill>
              </a:rPr>
              <a:t>layer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connections</a:t>
            </a:r>
            <a:r>
              <a:rPr lang="en-GB" dirty="0"/>
              <a:t> between the </a:t>
            </a:r>
            <a:r>
              <a:rPr lang="en-GB" b="1" dirty="0">
                <a:solidFill>
                  <a:srgbClr val="0070C0"/>
                </a:solidFill>
              </a:rPr>
              <a:t>neurons</a:t>
            </a:r>
            <a:r>
              <a:rPr lang="en-GB" dirty="0"/>
              <a:t> and their </a:t>
            </a:r>
            <a:r>
              <a:rPr lang="en-GB" b="1" dirty="0">
                <a:solidFill>
                  <a:srgbClr val="0070C0"/>
                </a:solidFill>
              </a:rPr>
              <a:t>direction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transfer function </a:t>
            </a:r>
            <a:r>
              <a:rPr lang="en-GB" dirty="0"/>
              <a:t>used for the </a:t>
            </a:r>
            <a:r>
              <a:rPr lang="en-GB" b="1" dirty="0">
                <a:solidFill>
                  <a:srgbClr val="0070C0"/>
                </a:solidFill>
              </a:rPr>
              <a:t>neurons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our Multi-Layer Perceptron: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There are </a:t>
            </a:r>
            <a:r>
              <a:rPr lang="en-GB" b="1" dirty="0">
                <a:solidFill>
                  <a:srgbClr val="0070C0"/>
                </a:solidFill>
              </a:rPr>
              <a:t>3</a:t>
            </a:r>
            <a:r>
              <a:rPr lang="en-GB" dirty="0"/>
              <a:t> layers –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(</a:t>
            </a:r>
            <a:r>
              <a:rPr lang="en-GB" b="1" dirty="0" err="1">
                <a:solidFill>
                  <a:srgbClr val="C00000"/>
                </a:solidFill>
              </a:rPr>
              <a:t>i</a:t>
            </a:r>
            <a:r>
              <a:rPr lang="en-GB" dirty="0"/>
              <a:t>), </a:t>
            </a:r>
            <a:r>
              <a:rPr lang="en-GB" b="1" dirty="0">
                <a:solidFill>
                  <a:srgbClr val="0070C0"/>
                </a:solidFill>
              </a:rPr>
              <a:t>hidden</a:t>
            </a:r>
            <a:r>
              <a:rPr lang="en-GB" dirty="0"/>
              <a:t> (</a:t>
            </a:r>
            <a:r>
              <a:rPr lang="en-GB" b="1" dirty="0">
                <a:solidFill>
                  <a:srgbClr val="C00000"/>
                </a:solidFill>
              </a:rPr>
              <a:t>j</a:t>
            </a:r>
            <a:r>
              <a:rPr lang="en-GB" dirty="0"/>
              <a:t>), and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 (</a:t>
            </a:r>
            <a:r>
              <a:rPr lang="en-GB" b="1" dirty="0">
                <a:solidFill>
                  <a:srgbClr val="C00000"/>
                </a:solidFill>
              </a:rPr>
              <a:t>k</a:t>
            </a:r>
            <a:r>
              <a:rPr lang="en-GB" dirty="0"/>
              <a:t>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number</a:t>
            </a:r>
            <a:r>
              <a:rPr lang="en-GB" dirty="0"/>
              <a:t> of </a:t>
            </a:r>
            <a:r>
              <a:rPr lang="en-GB" b="1" dirty="0">
                <a:solidFill>
                  <a:srgbClr val="0070C0"/>
                </a:solidFill>
              </a:rPr>
              <a:t>neurons</a:t>
            </a:r>
            <a:r>
              <a:rPr lang="en-GB" dirty="0"/>
              <a:t> in each </a:t>
            </a:r>
            <a:r>
              <a:rPr lang="en-GB" b="1" dirty="0">
                <a:solidFill>
                  <a:srgbClr val="0070C0"/>
                </a:solidFill>
              </a:rPr>
              <a:t>layer</a:t>
            </a:r>
            <a:r>
              <a:rPr lang="en-GB" dirty="0"/>
              <a:t> is: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     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– </a:t>
            </a:r>
            <a:r>
              <a:rPr lang="en-GB" b="1" dirty="0">
                <a:solidFill>
                  <a:srgbClr val="C00000"/>
                </a:solidFill>
              </a:rPr>
              <a:t>5</a:t>
            </a:r>
            <a:r>
              <a:rPr lang="en-GB" dirty="0"/>
              <a:t>, </a:t>
            </a:r>
            <a:r>
              <a:rPr lang="en-GB" b="1" dirty="0">
                <a:solidFill>
                  <a:srgbClr val="0070C0"/>
                </a:solidFill>
              </a:rPr>
              <a:t>hidden</a:t>
            </a:r>
            <a:r>
              <a:rPr lang="en-GB" dirty="0"/>
              <a:t> - </a:t>
            </a:r>
            <a:r>
              <a:rPr lang="en-GB" b="1" dirty="0">
                <a:solidFill>
                  <a:srgbClr val="C00000"/>
                </a:solidFill>
              </a:rPr>
              <a:t>4</a:t>
            </a:r>
            <a:r>
              <a:rPr lang="en-GB" dirty="0"/>
              <a:t>, and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 – </a:t>
            </a:r>
            <a:r>
              <a:rPr lang="en-GB" b="1" dirty="0">
                <a:solidFill>
                  <a:srgbClr val="C00000"/>
                </a:solidFill>
              </a:rPr>
              <a:t>3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layer </a:t>
            </a:r>
            <a:r>
              <a:rPr lang="en-GB" b="1" dirty="0">
                <a:solidFill>
                  <a:srgbClr val="0070C0"/>
                </a:solidFill>
              </a:rPr>
              <a:t>neurons</a:t>
            </a:r>
            <a:r>
              <a:rPr lang="en-GB" dirty="0"/>
              <a:t> are </a:t>
            </a:r>
            <a:r>
              <a:rPr lang="en-GB" b="1" dirty="0">
                <a:solidFill>
                  <a:srgbClr val="0070C0"/>
                </a:solidFill>
              </a:rPr>
              <a:t>identity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neurons</a:t>
            </a:r>
            <a:r>
              <a:rPr lang="en-GB" dirty="0"/>
              <a:t> – </a:t>
            </a:r>
            <a:r>
              <a:rPr lang="en-GB" b="1" dirty="0">
                <a:solidFill>
                  <a:srgbClr val="0070C0"/>
                </a:solidFill>
              </a:rPr>
              <a:t>denoted</a:t>
            </a:r>
            <a:r>
              <a:rPr lang="en-GB" dirty="0"/>
              <a:t> by a </a:t>
            </a:r>
            <a:r>
              <a:rPr lang="en-GB" b="1" dirty="0">
                <a:solidFill>
                  <a:srgbClr val="0070C0"/>
                </a:solidFill>
              </a:rPr>
              <a:t>square</a:t>
            </a:r>
            <a:r>
              <a:rPr lang="en-GB" dirty="0"/>
              <a:t>. They </a:t>
            </a:r>
            <a:r>
              <a:rPr lang="en-GB" b="1" dirty="0">
                <a:solidFill>
                  <a:srgbClr val="0070C0"/>
                </a:solidFill>
              </a:rPr>
              <a:t>just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copy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to the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0070C0"/>
                </a:solidFill>
              </a:rPr>
              <a:t>transfer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function</a:t>
            </a:r>
            <a:r>
              <a:rPr lang="en-GB" dirty="0"/>
              <a:t> for the </a:t>
            </a:r>
            <a:r>
              <a:rPr lang="en-GB" b="1" dirty="0">
                <a:solidFill>
                  <a:srgbClr val="0070C0"/>
                </a:solidFill>
              </a:rPr>
              <a:t>hidden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 neurons is the </a:t>
            </a:r>
            <a:r>
              <a:rPr lang="en-GB" b="1" dirty="0">
                <a:solidFill>
                  <a:srgbClr val="0070C0"/>
                </a:solidFill>
              </a:rPr>
              <a:t>sigmoid</a:t>
            </a:r>
            <a:r>
              <a:rPr lang="en-GB" dirty="0"/>
              <a:t> function.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This is a </a:t>
            </a:r>
            <a:r>
              <a:rPr lang="en-GB" b="1" dirty="0">
                <a:solidFill>
                  <a:srgbClr val="0070C0"/>
                </a:solidFill>
              </a:rPr>
              <a:t>feed-forward</a:t>
            </a:r>
            <a:r>
              <a:rPr lang="en-GB" dirty="0"/>
              <a:t> network so the </a:t>
            </a:r>
            <a:r>
              <a:rPr lang="en-GB" b="1" dirty="0">
                <a:solidFill>
                  <a:srgbClr val="0070C0"/>
                </a:solidFill>
              </a:rPr>
              <a:t>direction</a:t>
            </a:r>
            <a:r>
              <a:rPr lang="en-GB" dirty="0"/>
              <a:t> of the </a:t>
            </a:r>
            <a:r>
              <a:rPr lang="en-GB" b="1" dirty="0">
                <a:solidFill>
                  <a:srgbClr val="0070C0"/>
                </a:solidFill>
              </a:rPr>
              <a:t>connections</a:t>
            </a:r>
            <a:r>
              <a:rPr lang="en-GB" dirty="0"/>
              <a:t> (</a:t>
            </a:r>
            <a:r>
              <a:rPr lang="en-GB" b="1" dirty="0">
                <a:solidFill>
                  <a:srgbClr val="0070C0"/>
                </a:solidFill>
              </a:rPr>
              <a:t>weights</a:t>
            </a:r>
            <a:r>
              <a:rPr lang="en-GB" dirty="0"/>
              <a:t>) is always </a:t>
            </a:r>
            <a:r>
              <a:rPr lang="en-GB" b="1" dirty="0">
                <a:solidFill>
                  <a:srgbClr val="0070C0"/>
                </a:solidFill>
              </a:rPr>
              <a:t>forward</a:t>
            </a:r>
            <a:r>
              <a:rPr lang="en-GB" dirty="0"/>
              <a:t> – from </a:t>
            </a:r>
            <a:r>
              <a:rPr lang="en-GB" b="1" dirty="0">
                <a:solidFill>
                  <a:srgbClr val="0070C0"/>
                </a:solidFill>
              </a:rPr>
              <a:t>input</a:t>
            </a:r>
            <a:r>
              <a:rPr lang="en-GB" dirty="0"/>
              <a:t> to </a:t>
            </a:r>
            <a:r>
              <a:rPr lang="en-GB" b="1" dirty="0">
                <a:solidFill>
                  <a:srgbClr val="0070C0"/>
                </a:solidFill>
              </a:rPr>
              <a:t>output</a:t>
            </a:r>
            <a:r>
              <a:rPr lang="en-GB" dirty="0"/>
              <a:t>.</a:t>
            </a:r>
          </a:p>
        </p:txBody>
      </p:sp>
      <p:cxnSp>
        <p:nvCxnSpPr>
          <p:cNvPr id="44" name="Connection Arrow"/>
          <p:cNvCxnSpPr>
            <a:stCxn id="7" idx="3"/>
            <a:endCxn id="11" idx="2"/>
          </p:cNvCxnSpPr>
          <p:nvPr/>
        </p:nvCxnSpPr>
        <p:spPr>
          <a:xfrm>
            <a:off x="7541184" y="3343752"/>
            <a:ext cx="1059676" cy="307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536835" y="3346663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dentity Neuron"/>
          <p:cNvSpPr/>
          <p:nvPr/>
        </p:nvSpPr>
        <p:spPr>
          <a:xfrm>
            <a:off x="7102472" y="1825931"/>
            <a:ext cx="435836" cy="48711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03" y="5358712"/>
            <a:ext cx="2161475" cy="1438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18653" y="5841277"/>
                <a:ext cx="157581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53" y="5841277"/>
                <a:ext cx="1575816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741916" y="21592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20881" y="28296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20881" y="34641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41916" y="407064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340343" y="37746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40343" y="31454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40343" y="249633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7238585" y="1973470"/>
            <a:ext cx="181155" cy="19966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A302A69-6F91-4EB6-9750-C18573112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79" name="Right Arrow 4">
            <a:extLst>
              <a:ext uri="{FF2B5EF4-FFF2-40B4-BE49-F238E27FC236}">
                <a16:creationId xmlns:a16="http://schemas.microsoft.com/office/drawing/2014/main" id="{DE6D4C2B-D3E3-4DEA-B233-ACF10FD09B0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5352C9-01C6-48F8-B453-5AF471688E5C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60AC04-D0F3-022F-7B50-AFF1395841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50CEBFAE-6970-C9E8-73DD-0453247DF029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8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55" grpId="0" animBg="1"/>
      <p:bldP spid="18" grpId="0"/>
      <p:bldP spid="25" grpId="0"/>
      <p:bldP spid="60" grpId="0"/>
      <p:bldP spid="61" grpId="0"/>
      <p:bldP spid="72" grpId="0"/>
      <p:bldP spid="73" grpId="0"/>
      <p:bldP spid="74" grpId="0"/>
      <p:bldP spid="75" grpId="0"/>
      <p:bldP spid="31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44" y="-4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n-lt"/>
              </a:rPr>
              <a:t>Multi-Layer Perceptron Learning </a:t>
            </a:r>
            <a:r>
              <a:rPr lang="en-GB" sz="4000" b="1" dirty="0" err="1">
                <a:solidFill>
                  <a:srgbClr val="002060"/>
                </a:solidFill>
                <a:latin typeface="+mn-lt"/>
              </a:rPr>
              <a:t>Parmeters</a:t>
            </a:r>
            <a:endParaRPr lang="en-GB" sz="4000" b="1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17" name="Straight Connector 16"/>
          <p:cNvCxnSpPr>
            <a:stCxn id="5" idx="3"/>
            <a:endCxn id="4" idx="2"/>
          </p:cNvCxnSpPr>
          <p:nvPr/>
        </p:nvCxnSpPr>
        <p:spPr>
          <a:xfrm>
            <a:off x="8370525" y="2072356"/>
            <a:ext cx="1059677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4" idx="2"/>
          </p:cNvCxnSpPr>
          <p:nvPr/>
        </p:nvCxnSpPr>
        <p:spPr>
          <a:xfrm flipV="1">
            <a:off x="8369102" y="2380002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2"/>
          </p:cNvCxnSpPr>
          <p:nvPr/>
        </p:nvCxnSpPr>
        <p:spPr>
          <a:xfrm>
            <a:off x="8369102" y="2708054"/>
            <a:ext cx="1061100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>
            <a:off x="8369101" y="2083066"/>
            <a:ext cx="1061101" cy="9326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2"/>
          </p:cNvCxnSpPr>
          <p:nvPr/>
        </p:nvCxnSpPr>
        <p:spPr>
          <a:xfrm flipV="1">
            <a:off x="8369102" y="3015700"/>
            <a:ext cx="1061100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2"/>
          </p:cNvCxnSpPr>
          <p:nvPr/>
        </p:nvCxnSpPr>
        <p:spPr>
          <a:xfrm>
            <a:off x="8370525" y="3979450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4" idx="2"/>
          </p:cNvCxnSpPr>
          <p:nvPr/>
        </p:nvCxnSpPr>
        <p:spPr>
          <a:xfrm flipV="1">
            <a:off x="8370525" y="2380002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374802" y="3029201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374802" y="3659542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374802" y="4309295"/>
            <a:ext cx="1061100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9976421" y="2395341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9976421" y="2388299"/>
            <a:ext cx="1060387" cy="3197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11" idx="2"/>
          </p:cNvCxnSpPr>
          <p:nvPr/>
        </p:nvCxnSpPr>
        <p:spPr>
          <a:xfrm>
            <a:off x="8369102" y="2708054"/>
            <a:ext cx="1061099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1" idx="2"/>
          </p:cNvCxnSpPr>
          <p:nvPr/>
        </p:nvCxnSpPr>
        <p:spPr>
          <a:xfrm flipV="1">
            <a:off x="8369102" y="3651398"/>
            <a:ext cx="1061099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2"/>
          </p:cNvCxnSpPr>
          <p:nvPr/>
        </p:nvCxnSpPr>
        <p:spPr>
          <a:xfrm>
            <a:off x="8370525" y="2072356"/>
            <a:ext cx="1059676" cy="1579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0" idx="2"/>
          </p:cNvCxnSpPr>
          <p:nvPr/>
        </p:nvCxnSpPr>
        <p:spPr>
          <a:xfrm flipV="1">
            <a:off x="8370525" y="3015700"/>
            <a:ext cx="1059677" cy="963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4" idx="2"/>
          </p:cNvCxnSpPr>
          <p:nvPr/>
        </p:nvCxnSpPr>
        <p:spPr>
          <a:xfrm flipV="1">
            <a:off x="8369102" y="2380002"/>
            <a:ext cx="1061100" cy="22351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4" idx="2"/>
          </p:cNvCxnSpPr>
          <p:nvPr/>
        </p:nvCxnSpPr>
        <p:spPr>
          <a:xfrm flipV="1">
            <a:off x="8370525" y="2380002"/>
            <a:ext cx="1059677" cy="159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6"/>
            <a:endCxn id="13" idx="2"/>
          </p:cNvCxnSpPr>
          <p:nvPr/>
        </p:nvCxnSpPr>
        <p:spPr>
          <a:xfrm flipV="1">
            <a:off x="9977133" y="2708054"/>
            <a:ext cx="1059675" cy="30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5" idx="2"/>
          </p:cNvCxnSpPr>
          <p:nvPr/>
        </p:nvCxnSpPr>
        <p:spPr>
          <a:xfrm>
            <a:off x="9977133" y="2380002"/>
            <a:ext cx="1059674" cy="16008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2"/>
          </p:cNvCxnSpPr>
          <p:nvPr/>
        </p:nvCxnSpPr>
        <p:spPr>
          <a:xfrm>
            <a:off x="9987458" y="3672767"/>
            <a:ext cx="1049349" cy="308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2" idx="6"/>
          </p:cNvCxnSpPr>
          <p:nvPr/>
        </p:nvCxnSpPr>
        <p:spPr>
          <a:xfrm flipH="1">
            <a:off x="9977132" y="2708054"/>
            <a:ext cx="1059676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5" idx="2"/>
          </p:cNvCxnSpPr>
          <p:nvPr/>
        </p:nvCxnSpPr>
        <p:spPr>
          <a:xfrm flipV="1">
            <a:off x="9976421" y="3980833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6"/>
            <a:endCxn id="15" idx="2"/>
          </p:cNvCxnSpPr>
          <p:nvPr/>
        </p:nvCxnSpPr>
        <p:spPr>
          <a:xfrm>
            <a:off x="9977133" y="3015700"/>
            <a:ext cx="1059674" cy="965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12" idx="2"/>
          </p:cNvCxnSpPr>
          <p:nvPr/>
        </p:nvCxnSpPr>
        <p:spPr>
          <a:xfrm>
            <a:off x="8370525" y="2072356"/>
            <a:ext cx="1059676" cy="2216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12" idx="2"/>
          </p:cNvCxnSpPr>
          <p:nvPr/>
        </p:nvCxnSpPr>
        <p:spPr>
          <a:xfrm>
            <a:off x="8369102" y="2708054"/>
            <a:ext cx="1061099" cy="1580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66608" y="3339883"/>
            <a:ext cx="1060386" cy="948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9967513" y="3330090"/>
            <a:ext cx="1060386" cy="332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6"/>
            <a:endCxn id="14" idx="2"/>
          </p:cNvCxnSpPr>
          <p:nvPr/>
        </p:nvCxnSpPr>
        <p:spPr>
          <a:xfrm>
            <a:off x="9977133" y="3015700"/>
            <a:ext cx="1059674" cy="328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11" idx="6"/>
          </p:cNvCxnSpPr>
          <p:nvPr/>
        </p:nvCxnSpPr>
        <p:spPr>
          <a:xfrm flipH="1">
            <a:off x="9977132" y="2708054"/>
            <a:ext cx="1059676" cy="943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2" idx="6"/>
          </p:cNvCxnSpPr>
          <p:nvPr/>
        </p:nvCxnSpPr>
        <p:spPr>
          <a:xfrm flipH="1">
            <a:off x="9977132" y="3330090"/>
            <a:ext cx="1059319" cy="9583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34689" y="1828801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934689" y="3735895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934689" y="3100197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933266" y="2464499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933266" y="4371593"/>
            <a:ext cx="435836" cy="487110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9430202" y="213644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9430202" y="2772145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430201" y="3407843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430201" y="4044924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1036808" y="2464499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1036807" y="3100197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036807" y="3737278"/>
            <a:ext cx="546931" cy="487110"/>
          </a:xfrm>
          <a:prstGeom prst="ellipse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7799557" y="5000627"/>
            <a:ext cx="7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solidFill>
                  <a:srgbClr val="C00000"/>
                </a:solidFill>
              </a:rPr>
              <a:t>i</a:t>
            </a:r>
            <a:endParaRPr lang="en-GB" b="1" i="1" dirty="0">
              <a:solidFill>
                <a:srgbClr val="C00000"/>
              </a:solidFill>
            </a:endParaRP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278578" y="4997701"/>
            <a:ext cx="85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hidden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864665" y="4997700"/>
            <a:ext cx="89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rgbClr val="C00000"/>
                </a:solidFill>
              </a:rPr>
              <a:t>k</a:t>
            </a: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843" y="1049976"/>
            <a:ext cx="710499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</a:t>
            </a:r>
            <a:r>
              <a:rPr lang="en-GB" sz="2800" b="1" dirty="0">
                <a:solidFill>
                  <a:srgbClr val="0070C0"/>
                </a:solidFill>
              </a:rPr>
              <a:t>algorithm</a:t>
            </a:r>
            <a:r>
              <a:rPr lang="en-GB" sz="2800" dirty="0"/>
              <a:t> we will use to </a:t>
            </a:r>
            <a:r>
              <a:rPr lang="en-GB" sz="2800" b="1" dirty="0">
                <a:solidFill>
                  <a:srgbClr val="0070C0"/>
                </a:solidFill>
              </a:rPr>
              <a:t>train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0070C0"/>
                </a:solidFill>
              </a:rPr>
              <a:t>Multi-Layer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Perceptron</a:t>
            </a:r>
            <a:r>
              <a:rPr lang="en-GB" sz="2800" dirty="0"/>
              <a:t> requires </a:t>
            </a:r>
            <a:r>
              <a:rPr lang="en-GB" sz="2800" b="1" dirty="0">
                <a:solidFill>
                  <a:srgbClr val="7030A0"/>
                </a:solidFill>
              </a:rPr>
              <a:t>2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parameters</a:t>
            </a:r>
            <a:r>
              <a:rPr lang="en-GB" sz="2800" dirty="0"/>
              <a:t>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7030A0"/>
                </a:solidFill>
              </a:rPr>
              <a:t>The Learning Rate </a:t>
            </a:r>
            <a:r>
              <a:rPr lang="el-GR" sz="2200" b="1" dirty="0">
                <a:solidFill>
                  <a:srgbClr val="C00000"/>
                </a:solidFill>
              </a:rPr>
              <a:t>η</a:t>
            </a:r>
            <a:r>
              <a:rPr lang="en-GB" sz="2200" b="1" dirty="0"/>
              <a:t> </a:t>
            </a:r>
            <a:r>
              <a:rPr lang="en-GB" sz="2200" dirty="0"/>
              <a:t>(Greek letter </a:t>
            </a:r>
            <a:r>
              <a:rPr lang="en-GB" sz="2200" b="1" i="1" dirty="0">
                <a:solidFill>
                  <a:srgbClr val="0070C0"/>
                </a:solidFill>
              </a:rPr>
              <a:t>eta</a:t>
            </a:r>
            <a:r>
              <a:rPr lang="en-GB" sz="2200" dirty="0"/>
              <a:t>)</a:t>
            </a:r>
            <a:br>
              <a:rPr lang="en-GB" sz="2200" dirty="0"/>
            </a:br>
            <a:r>
              <a:rPr lang="en-GB" sz="2200" dirty="0"/>
              <a:t>This is a </a:t>
            </a:r>
            <a:r>
              <a:rPr lang="en-GB" sz="2200" b="1" dirty="0">
                <a:solidFill>
                  <a:srgbClr val="0070C0"/>
                </a:solidFill>
              </a:rPr>
              <a:t>real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number</a:t>
            </a:r>
            <a:r>
              <a:rPr lang="en-GB" sz="2200" dirty="0"/>
              <a:t> between </a:t>
            </a:r>
            <a:r>
              <a:rPr lang="en-GB" sz="2200" b="1" dirty="0">
                <a:solidFill>
                  <a:srgbClr val="7030A0"/>
                </a:solidFill>
              </a:rPr>
              <a:t>0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rgbClr val="7030A0"/>
                </a:solidFill>
              </a:rPr>
              <a:t>1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usually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set</a:t>
            </a:r>
            <a:r>
              <a:rPr lang="en-GB" sz="2200" dirty="0"/>
              <a:t> to </a:t>
            </a:r>
            <a:r>
              <a:rPr lang="en-GB" sz="2200" b="1" dirty="0">
                <a:solidFill>
                  <a:srgbClr val="7030A0"/>
                </a:solidFill>
              </a:rPr>
              <a:t>0.2</a:t>
            </a:r>
            <a:r>
              <a:rPr lang="en-GB" sz="2200" dirty="0"/>
              <a:t>.</a:t>
            </a:r>
            <a:br>
              <a:rPr lang="en-GB" sz="2200" dirty="0"/>
            </a:br>
            <a:r>
              <a:rPr lang="en-GB" sz="2200" dirty="0"/>
              <a:t>Used to </a:t>
            </a:r>
            <a:r>
              <a:rPr lang="en-GB" sz="2200" b="1" dirty="0">
                <a:solidFill>
                  <a:srgbClr val="0070C0"/>
                </a:solidFill>
              </a:rPr>
              <a:t>determine</a:t>
            </a:r>
            <a:r>
              <a:rPr lang="en-GB" sz="2200" dirty="0"/>
              <a:t> how </a:t>
            </a:r>
            <a:r>
              <a:rPr lang="en-GB" sz="2200" b="1" dirty="0">
                <a:solidFill>
                  <a:srgbClr val="0070C0"/>
                </a:solidFill>
              </a:rPr>
              <a:t>much</a:t>
            </a:r>
            <a:r>
              <a:rPr lang="en-GB" sz="2200" dirty="0"/>
              <a:t> of the </a:t>
            </a:r>
            <a:r>
              <a:rPr lang="en-GB" sz="2200" b="1" dirty="0">
                <a:solidFill>
                  <a:srgbClr val="0070C0"/>
                </a:solidFill>
              </a:rPr>
              <a:t>neuron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error</a:t>
            </a:r>
            <a:r>
              <a:rPr lang="en-GB" sz="2200" dirty="0"/>
              <a:t> is used to </a:t>
            </a:r>
            <a:r>
              <a:rPr lang="en-GB" sz="2200" b="1" dirty="0">
                <a:solidFill>
                  <a:srgbClr val="0070C0"/>
                </a:solidFill>
              </a:rPr>
              <a:t>modify</a:t>
            </a:r>
            <a:r>
              <a:rPr lang="en-GB" sz="2200" dirty="0"/>
              <a:t> the </a:t>
            </a:r>
            <a:r>
              <a:rPr lang="en-GB" sz="2200" b="1" dirty="0">
                <a:solidFill>
                  <a:srgbClr val="0070C0"/>
                </a:solidFill>
              </a:rPr>
              <a:t>weights</a:t>
            </a:r>
            <a:r>
              <a:rPr lang="en-GB" sz="2200" dirty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7030A0"/>
                </a:solidFill>
              </a:rPr>
              <a:t>The Error Threshold </a:t>
            </a:r>
            <a:r>
              <a:rPr lang="el-GR" sz="2200" b="1" dirty="0">
                <a:solidFill>
                  <a:srgbClr val="C00000"/>
                </a:solidFill>
              </a:rPr>
              <a:t>μ</a:t>
            </a:r>
            <a:r>
              <a:rPr lang="en-GB" sz="2200" dirty="0"/>
              <a:t> (Greek letter </a:t>
            </a:r>
            <a:r>
              <a:rPr lang="en-GB" sz="2200" b="1" i="1" dirty="0">
                <a:solidFill>
                  <a:srgbClr val="0070C0"/>
                </a:solidFill>
              </a:rPr>
              <a:t>mu</a:t>
            </a:r>
            <a:r>
              <a:rPr lang="en-GB" sz="2200" dirty="0"/>
              <a:t>)</a:t>
            </a:r>
            <a:br>
              <a:rPr lang="en-GB" sz="2200" dirty="0"/>
            </a:br>
            <a:r>
              <a:rPr lang="en-GB" sz="2200" dirty="0"/>
              <a:t>This is a </a:t>
            </a:r>
            <a:r>
              <a:rPr lang="en-GB" sz="2200" b="1" dirty="0">
                <a:solidFill>
                  <a:srgbClr val="0070C0"/>
                </a:solidFill>
              </a:rPr>
              <a:t>real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number</a:t>
            </a:r>
            <a:r>
              <a:rPr lang="en-GB" sz="2200" dirty="0"/>
              <a:t> between </a:t>
            </a:r>
            <a:r>
              <a:rPr lang="en-GB" sz="2200" b="1" dirty="0">
                <a:solidFill>
                  <a:srgbClr val="7030A0"/>
                </a:solidFill>
              </a:rPr>
              <a:t>0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rgbClr val="7030A0"/>
                </a:solidFill>
              </a:rPr>
              <a:t>1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usually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set</a:t>
            </a:r>
            <a:r>
              <a:rPr lang="en-GB" sz="2200" dirty="0"/>
              <a:t> to </a:t>
            </a:r>
            <a:r>
              <a:rPr lang="en-GB" sz="2200" b="1" dirty="0">
                <a:solidFill>
                  <a:srgbClr val="7030A0"/>
                </a:solidFill>
              </a:rPr>
              <a:t>0.2</a:t>
            </a:r>
            <a:r>
              <a:rPr lang="en-GB" sz="2200" dirty="0"/>
              <a:t>.</a:t>
            </a:r>
            <a:br>
              <a:rPr lang="en-GB" sz="2200" dirty="0"/>
            </a:br>
            <a:r>
              <a:rPr lang="en-GB" sz="2200" dirty="0"/>
              <a:t>Used to </a:t>
            </a:r>
            <a:r>
              <a:rPr lang="en-GB" sz="2200" b="1" dirty="0">
                <a:solidFill>
                  <a:srgbClr val="0070C0"/>
                </a:solidFill>
              </a:rPr>
              <a:t>determine</a:t>
            </a:r>
            <a:r>
              <a:rPr lang="en-GB" sz="2200" dirty="0"/>
              <a:t> how </a:t>
            </a:r>
            <a:r>
              <a:rPr lang="en-GB" sz="2200" b="1" dirty="0">
                <a:solidFill>
                  <a:srgbClr val="0070C0"/>
                </a:solidFill>
              </a:rPr>
              <a:t>much</a:t>
            </a:r>
            <a:r>
              <a:rPr lang="en-GB" sz="2200" dirty="0"/>
              <a:t> of the </a:t>
            </a:r>
            <a:r>
              <a:rPr lang="en-GB" sz="2200" b="1" dirty="0">
                <a:solidFill>
                  <a:srgbClr val="0070C0"/>
                </a:solidFill>
              </a:rPr>
              <a:t>neuron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70C0"/>
                </a:solidFill>
              </a:rPr>
              <a:t>error</a:t>
            </a:r>
            <a:r>
              <a:rPr lang="en-GB" sz="2200" dirty="0"/>
              <a:t> ‘</a:t>
            </a:r>
            <a:r>
              <a:rPr lang="en-GB" sz="2200" b="1" dirty="0">
                <a:solidFill>
                  <a:srgbClr val="0070C0"/>
                </a:solidFill>
              </a:rPr>
              <a:t>leeway</a:t>
            </a:r>
            <a:r>
              <a:rPr lang="en-GB" sz="2200" dirty="0"/>
              <a:t>’ is </a:t>
            </a:r>
            <a:r>
              <a:rPr lang="en-GB" sz="2200" b="1" dirty="0">
                <a:solidFill>
                  <a:srgbClr val="0070C0"/>
                </a:solidFill>
              </a:rPr>
              <a:t>given</a:t>
            </a:r>
            <a:r>
              <a:rPr lang="en-GB" sz="2200" dirty="0"/>
              <a:t> to the output </a:t>
            </a:r>
            <a:r>
              <a:rPr lang="en-GB" sz="2200" b="1" dirty="0">
                <a:solidFill>
                  <a:srgbClr val="0070C0"/>
                </a:solidFill>
              </a:rPr>
              <a:t>layer</a:t>
            </a:r>
            <a:r>
              <a:rPr lang="en-GB" sz="2200" dirty="0"/>
              <a:t> neurons.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GB" sz="2200" dirty="0"/>
              <a:t>Other </a:t>
            </a:r>
            <a:r>
              <a:rPr lang="en-GB" sz="2200" b="1" dirty="0">
                <a:solidFill>
                  <a:srgbClr val="0070C0"/>
                </a:solidFill>
              </a:rPr>
              <a:t>parameters</a:t>
            </a:r>
            <a:r>
              <a:rPr lang="en-GB" sz="2200" dirty="0"/>
              <a:t> may include the </a:t>
            </a:r>
            <a:r>
              <a:rPr lang="en-GB" sz="2200" b="1" dirty="0">
                <a:solidFill>
                  <a:srgbClr val="0070C0"/>
                </a:solidFill>
              </a:rPr>
              <a:t>max number of epochs</a:t>
            </a:r>
            <a:r>
              <a:rPr lang="en-GB" sz="2200" dirty="0"/>
              <a:t>.</a:t>
            </a:r>
          </a:p>
          <a:p>
            <a:pPr lvl="1"/>
            <a:endParaRPr lang="en-GB" sz="2800" dirty="0"/>
          </a:p>
        </p:txBody>
      </p:sp>
      <p:cxnSp>
        <p:nvCxnSpPr>
          <p:cNvPr id="44" name="Connection Arrow"/>
          <p:cNvCxnSpPr>
            <a:stCxn id="7" idx="3"/>
            <a:endCxn id="11" idx="2"/>
          </p:cNvCxnSpPr>
          <p:nvPr/>
        </p:nvCxnSpPr>
        <p:spPr>
          <a:xfrm>
            <a:off x="8370525" y="3343752"/>
            <a:ext cx="1059676" cy="307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366176" y="3346663"/>
            <a:ext cx="1059676" cy="309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dentity Neuron"/>
          <p:cNvSpPr/>
          <p:nvPr/>
        </p:nvSpPr>
        <p:spPr>
          <a:xfrm>
            <a:off x="7931813" y="1825931"/>
            <a:ext cx="435836" cy="48711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9571257" y="21592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50222" y="28296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50222" y="34641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71257" y="407064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169684" y="37746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169684" y="31454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169684" y="249633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f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8067926" y="1973470"/>
            <a:ext cx="181155" cy="19966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73CCA24-3929-4815-BB71-0CF8B4E0EB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74" y="7361"/>
            <a:ext cx="1066126" cy="1066126"/>
          </a:xfrm>
          <a:prstGeom prst="rect">
            <a:avLst/>
          </a:prstGeom>
        </p:spPr>
      </p:pic>
      <p:sp>
        <p:nvSpPr>
          <p:cNvPr id="78" name="Right Arrow 4">
            <a:extLst>
              <a:ext uri="{FF2B5EF4-FFF2-40B4-BE49-F238E27FC236}">
                <a16:creationId xmlns:a16="http://schemas.microsoft.com/office/drawing/2014/main" id="{83793815-E835-407E-BB99-7CC38281656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04996E-7264-4DA8-B1B3-811EA3C86CDF}"/>
              </a:ext>
            </a:extLst>
          </p:cNvPr>
          <p:cNvSpPr txBox="1"/>
          <p:nvPr/>
        </p:nvSpPr>
        <p:spPr>
          <a:xfrm>
            <a:off x="4848903" y="6626266"/>
            <a:ext cx="24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Error Back Propagation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3AD790-7AC4-4A25-8411-296DACA24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33" y="-46586"/>
            <a:ext cx="1461018" cy="1397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C47B8D-F8AB-A404-62E5-C0E28E0F9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E2391DF-FC68-CB5D-1C1C-600A1B10BA2B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9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55" grpId="0" animBg="1"/>
      <p:bldP spid="25" grpId="0"/>
      <p:bldP spid="60" grpId="0"/>
      <p:bldP spid="61" grpId="0"/>
      <p:bldP spid="72" grpId="0"/>
      <p:bldP spid="73" grpId="0"/>
      <p:bldP spid="74" grpId="0"/>
      <p:bldP spid="75" grpId="0"/>
      <p:bldP spid="31" grpId="0" animBg="1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3091</Words>
  <Application>Microsoft Office PowerPoint</Application>
  <PresentationFormat>Widescreen</PresentationFormat>
  <Paragraphs>841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Cambria Math</vt:lpstr>
      <vt:lpstr>Harrington</vt:lpstr>
      <vt:lpstr>Lucida Console</vt:lpstr>
      <vt:lpstr>Matura MT Script Capitals</vt:lpstr>
      <vt:lpstr>Times New Roman</vt:lpstr>
      <vt:lpstr>Office Theme</vt:lpstr>
      <vt:lpstr>JA105 Part 2 Training a  Multi-Layer Perceptron using the Error Back Propagation Algorithm Academic Year 2022-23</vt:lpstr>
      <vt:lpstr>Some notes about this Module</vt:lpstr>
      <vt:lpstr>Important Notes</vt:lpstr>
      <vt:lpstr>Old Coursework (SD Only pre-2021)</vt:lpstr>
      <vt:lpstr>Creating a Training Set</vt:lpstr>
      <vt:lpstr>Training the Multi-Layer Perceptron</vt:lpstr>
      <vt:lpstr>PowerPoint Presentation</vt:lpstr>
      <vt:lpstr>Multi-Layer Perceptron Topology</vt:lpstr>
      <vt:lpstr>Multi-Layer Perceptron Learning Parmeters</vt:lpstr>
      <vt:lpstr>PowerPoint Presentation</vt:lpstr>
      <vt:lpstr>Multi-Layer Perceptron Training</vt:lpstr>
      <vt:lpstr>Feed Forward –Simple Vector/Matrix Arithmetic</vt:lpstr>
      <vt:lpstr>Feed Forward - Notes</vt:lpstr>
      <vt:lpstr>Multi-Layer Perceptron Training - Notes</vt:lpstr>
      <vt:lpstr>Bad Facts – Epochs Graph</vt:lpstr>
      <vt:lpstr>Error Back Propagation - Output Layer Weights</vt:lpstr>
      <vt:lpstr>Error Back Propagation – Hidden Layer δs</vt:lpstr>
      <vt:lpstr>Error Back Propagation - Hidden Layer Weights</vt:lpstr>
      <vt:lpstr>BackProp – Simple Vector/Matrix Arithmetic</vt:lpstr>
      <vt:lpstr>Why does Error BackProp Stress Students Out?</vt:lpstr>
      <vt:lpstr>Matrix Arithmetic</vt:lpstr>
      <vt:lpstr>Error Back Propagation is Gradient Descent</vt:lpstr>
      <vt:lpstr>The Principle behind Gradient Descent</vt:lpstr>
      <vt:lpstr>Multi-Layer Perceptron Training – 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Abela</dc:creator>
  <cp:lastModifiedBy>John Abela</cp:lastModifiedBy>
  <cp:revision>288</cp:revision>
  <dcterms:created xsi:type="dcterms:W3CDTF">2018-11-01T12:18:58Z</dcterms:created>
  <dcterms:modified xsi:type="dcterms:W3CDTF">2022-11-10T11:52:08Z</dcterms:modified>
</cp:coreProperties>
</file>