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9" r:id="rId1"/>
  </p:sldMasterIdLst>
  <p:notesMasterIdLst>
    <p:notesMasterId r:id="rId14"/>
  </p:notesMasterIdLst>
  <p:handoutMasterIdLst>
    <p:handoutMasterId r:id="rId15"/>
  </p:handoutMasterIdLst>
  <p:sldIdLst>
    <p:sldId id="903" r:id="rId2"/>
    <p:sldId id="797" r:id="rId3"/>
    <p:sldId id="920" r:id="rId4"/>
    <p:sldId id="921" r:id="rId5"/>
    <p:sldId id="923" r:id="rId6"/>
    <p:sldId id="924" r:id="rId7"/>
    <p:sldId id="931" r:id="rId8"/>
    <p:sldId id="930" r:id="rId9"/>
    <p:sldId id="926" r:id="rId10"/>
    <p:sldId id="927" r:id="rId11"/>
    <p:sldId id="928" r:id="rId12"/>
    <p:sldId id="932" r:id="rId13"/>
  </p:sldIdLst>
  <p:sldSz cx="12192000" cy="6858000"/>
  <p:notesSz cx="7162800" cy="9448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3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3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3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3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76">
          <p15:clr>
            <a:srgbClr val="A4A3A4"/>
          </p15:clr>
        </p15:guide>
        <p15:guide id="2" pos="22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FF9900"/>
    <a:srgbClr val="3333CC"/>
    <a:srgbClr val="FF5050"/>
    <a:srgbClr val="66FF33"/>
    <a:srgbClr val="996633"/>
    <a:srgbClr val="FFCC66"/>
    <a:srgbClr val="FF000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09" autoAdjust="0"/>
    <p:restoredTop sz="87990" autoAdjust="0"/>
  </p:normalViewPr>
  <p:slideViewPr>
    <p:cSldViewPr showGuides="1">
      <p:cViewPr varScale="1">
        <p:scale>
          <a:sx n="159" d="100"/>
          <a:sy n="159" d="100"/>
        </p:scale>
        <p:origin x="2028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11820"/>
    </p:cViewPr>
  </p:sorterViewPr>
  <p:notesViewPr>
    <p:cSldViewPr showGuides="1">
      <p:cViewPr varScale="1">
        <p:scale>
          <a:sx n="105" d="100"/>
          <a:sy n="105" d="100"/>
        </p:scale>
        <p:origin x="-1440" y="-72"/>
      </p:cViewPr>
      <p:guideLst>
        <p:guide orient="horz" pos="2976"/>
        <p:guide pos="225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3563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0" tIns="47451" rIns="94900" bIns="47451" numCol="1" anchor="t" anchorCtr="0" compatLnSpc="1">
            <a:prstTxWarp prst="textNoShape">
              <a:avLst/>
            </a:prstTxWarp>
          </a:bodyPr>
          <a:lstStyle>
            <a:lvl1pPr defTabSz="949325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59238" y="0"/>
            <a:ext cx="3103562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0" tIns="47451" rIns="94900" bIns="47451" numCol="1" anchor="t" anchorCtr="0" compatLnSpc="1">
            <a:prstTxWarp prst="textNoShape">
              <a:avLst/>
            </a:prstTxWarp>
          </a:bodyPr>
          <a:lstStyle>
            <a:lvl1pPr algn="r" defTabSz="949325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77313"/>
            <a:ext cx="3103563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0" tIns="47451" rIns="94900" bIns="47451" numCol="1" anchor="b" anchorCtr="0" compatLnSpc="1">
            <a:prstTxWarp prst="textNoShape">
              <a:avLst/>
            </a:prstTxWarp>
          </a:bodyPr>
          <a:lstStyle>
            <a:lvl1pPr defTabSz="949325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5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59238" y="8977313"/>
            <a:ext cx="3103562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0" tIns="47451" rIns="94900" bIns="47451" numCol="1" anchor="b" anchorCtr="0" compatLnSpc="1">
            <a:prstTxWarp prst="textNoShape">
              <a:avLst/>
            </a:prstTxWarp>
          </a:bodyPr>
          <a:lstStyle>
            <a:lvl1pPr algn="r" defTabSz="949325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1300"/>
            </a:lvl1pPr>
          </a:lstStyle>
          <a:p>
            <a:pPr>
              <a:defRPr/>
            </a:pPr>
            <a:fld id="{839B74E2-C602-45D4-8871-2E4A06B5CF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3563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0" tIns="47451" rIns="94900" bIns="47451" numCol="1" anchor="t" anchorCtr="0" compatLnSpc="1">
            <a:prstTxWarp prst="textNoShape">
              <a:avLst/>
            </a:prstTxWarp>
          </a:bodyPr>
          <a:lstStyle>
            <a:lvl1pPr defTabSz="949325" eaLnBrk="1" hangingPunct="1">
              <a:spcBef>
                <a:spcPct val="0"/>
              </a:spcBef>
              <a:buClrTx/>
              <a:buSzTx/>
              <a:buFontTx/>
              <a:buNone/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57650" y="0"/>
            <a:ext cx="3103563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0" tIns="47451" rIns="94900" bIns="47451" numCol="1" anchor="t" anchorCtr="0" compatLnSpc="1">
            <a:prstTxWarp prst="textNoShape">
              <a:avLst/>
            </a:prstTxWarp>
          </a:bodyPr>
          <a:lstStyle>
            <a:lvl1pPr algn="r" defTabSz="949325" eaLnBrk="1" hangingPunct="1">
              <a:spcBef>
                <a:spcPct val="0"/>
              </a:spcBef>
              <a:buClrTx/>
              <a:buSzTx/>
              <a:buFontTx/>
              <a:buNone/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31800" y="709613"/>
            <a:ext cx="6299200" cy="3543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5963" y="4487863"/>
            <a:ext cx="5730875" cy="425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0" tIns="47451" rIns="94900" bIns="474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75725"/>
            <a:ext cx="3103563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0" tIns="47451" rIns="94900" bIns="47451" numCol="1" anchor="b" anchorCtr="0" compatLnSpc="1">
            <a:prstTxWarp prst="textNoShape">
              <a:avLst/>
            </a:prstTxWarp>
          </a:bodyPr>
          <a:lstStyle>
            <a:lvl1pPr defTabSz="949325" eaLnBrk="1" hangingPunct="1">
              <a:spcBef>
                <a:spcPct val="0"/>
              </a:spcBef>
              <a:buClrTx/>
              <a:buSzTx/>
              <a:buFontTx/>
              <a:buNone/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57650" y="8975725"/>
            <a:ext cx="3103563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0" tIns="47451" rIns="94900" bIns="47451" numCol="1" anchor="b" anchorCtr="0" compatLnSpc="1">
            <a:prstTxWarp prst="textNoShape">
              <a:avLst/>
            </a:prstTxWarp>
          </a:bodyPr>
          <a:lstStyle>
            <a:lvl1pPr algn="r" defTabSz="949325" eaLnBrk="1" hangingPunct="1">
              <a:spcBef>
                <a:spcPct val="0"/>
              </a:spcBef>
              <a:buClrTx/>
              <a:buSzTx/>
              <a:buFontTx/>
              <a:buNone/>
              <a:defRPr sz="1300"/>
            </a:lvl1pPr>
          </a:lstStyle>
          <a:p>
            <a:pPr>
              <a:defRPr/>
            </a:pPr>
            <a:fld id="{19D9AA1E-B1C7-4331-BC82-AD92CBE3FA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BD1C95-1608-441B-8A4F-4B33DBE42074}" type="datetimeFigureOut">
              <a:rPr lang="en-US"/>
              <a:pPr>
                <a:defRPr/>
              </a:pPr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257B8-FB62-4F90-A517-965F08FD8E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363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0E327-B14E-400E-A861-182595CBD795}" type="datetimeFigureOut">
              <a:rPr lang="en-US"/>
              <a:pPr>
                <a:defRPr/>
              </a:pPr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FC9B9-9AB6-47F8-9561-1340F7AFBC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197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9FC7E5-B6F4-4C25-886A-4BF51CA90110}" type="datetimeFigureOut">
              <a:rPr lang="en-US"/>
              <a:pPr>
                <a:defRPr/>
              </a:pPr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79ADB-2223-4918-9AF6-45A3EBECED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370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7D4BED-4C0A-475A-84B3-692AA2039F0D}" type="datetimeFigureOut">
              <a:rPr lang="en-US"/>
              <a:pPr>
                <a:defRPr/>
              </a:pPr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25E5DF-37C9-47CA-B637-31A1DDD607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208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CE3AE9-528D-4CE1-9428-A3C53DAA2F4D}" type="datetimeFigureOut">
              <a:rPr lang="en-US"/>
              <a:pPr>
                <a:defRPr/>
              </a:pPr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BA374-F60A-486C-92B8-611B5FC0F4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8057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F216A-342A-42C2-815F-C9A75D5671E7}" type="datetimeFigureOut">
              <a:rPr lang="en-US"/>
              <a:pPr>
                <a:defRPr/>
              </a:pPr>
              <a:t>10/26/2022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DD380-2796-4E89-983F-06D99FCD74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5555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ED8A8B-FBE0-426A-9E65-B1F381C5F5D3}" type="datetimeFigureOut">
              <a:rPr lang="en-US"/>
              <a:pPr>
                <a:defRPr/>
              </a:pPr>
              <a:t>10/26/2022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BF0532-8D13-4C76-A36B-D846E3EB55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7108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A34FFD-CF08-43A3-8E5F-F9E9DA82DD1E}" type="datetimeFigureOut">
              <a:rPr lang="en-US"/>
              <a:pPr>
                <a:defRPr/>
              </a:pPr>
              <a:t>10/26/2022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1286E-7376-4B69-A605-8E4C59C69A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9703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52816-0FC9-443A-96EB-AB8103B66C78}" type="datetimeFigureOut">
              <a:rPr lang="en-US"/>
              <a:pPr>
                <a:defRPr/>
              </a:pPr>
              <a:t>10/26/2022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C9A102-26F7-4EB1-8D42-BCB7234582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609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070A8-021A-4CE8-A762-1646DACC3779}" type="datetimeFigureOut">
              <a:rPr lang="en-US"/>
              <a:pPr>
                <a:defRPr/>
              </a:pPr>
              <a:t>10/26/2022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9D50A-1461-4AAE-856C-CDCE66AC9F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1957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D15C3-2D91-418F-B5C4-929E332579D1}" type="datetimeFigureOut">
              <a:rPr lang="en-US"/>
              <a:pPr>
                <a:defRPr/>
              </a:pPr>
              <a:t>10/26/2022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435187-66D0-446D-8FAC-F6B64B68A5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00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105A616-D74F-4802-BF94-38F2E0311A02}" type="datetimeFigureOut">
              <a:rPr lang="en-US"/>
              <a:pPr>
                <a:defRPr/>
              </a:pPr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5AEF042-4271-4C61-A0E7-83ADA39773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621213"/>
            <a:ext cx="10058400" cy="224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2235200" y="6229350"/>
            <a:ext cx="19304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4673600" y="6229350"/>
            <a:ext cx="28448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524000" y="585428"/>
            <a:ext cx="9144000" cy="1295400"/>
          </a:xfrm>
        </p:spPr>
        <p:txBody>
          <a:bodyPr lIns="90488" tIns="44450" rIns="90488" bIns="44450" rtlCol="0" anchor="ctr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5400" b="1" dirty="0">
                <a:solidFill>
                  <a:srgbClr val="002060"/>
                </a:solidFill>
                <a:latin typeface="+mn-lt"/>
              </a:rPr>
              <a:t>Classifier Evaluation</a:t>
            </a:r>
          </a:p>
        </p:txBody>
      </p:sp>
      <p:sp>
        <p:nvSpPr>
          <p:cNvPr id="5126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287713" y="1052513"/>
            <a:ext cx="5616575" cy="1439862"/>
          </a:xfrm>
        </p:spPr>
        <p:txBody>
          <a:bodyPr lIns="90488" tIns="44450" rIns="90488" bIns="44450"/>
          <a:lstStyle/>
          <a:p>
            <a:pPr eaLnBrk="1" hangingPunct="1"/>
            <a:endParaRPr lang="en-US" altLang="en-US" sz="2000" dirty="0"/>
          </a:p>
          <a:p>
            <a:pPr eaLnBrk="1" hangingPunct="1"/>
            <a:endParaRPr lang="en-US" altLang="en-US" sz="2000" dirty="0"/>
          </a:p>
          <a:p>
            <a:pPr eaLnBrk="1" hangingPunct="1"/>
            <a:endParaRPr lang="en-US" altLang="en-US" sz="2000" dirty="0"/>
          </a:p>
        </p:txBody>
      </p:sp>
      <p:sp>
        <p:nvSpPr>
          <p:cNvPr id="5127" name="TextBox 9"/>
          <p:cNvSpPr txBox="1">
            <a:spLocks noChangeArrowheads="1"/>
          </p:cNvSpPr>
          <p:nvPr/>
        </p:nvSpPr>
        <p:spPr bwMode="auto">
          <a:xfrm>
            <a:off x="4673600" y="5258720"/>
            <a:ext cx="1744663" cy="1640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ts val="6000"/>
              </a:lnSpc>
              <a:spcBef>
                <a:spcPct val="0"/>
              </a:spcBef>
              <a:buFontTx/>
              <a:buNone/>
            </a:pPr>
            <a:r>
              <a:rPr lang="en-GB" altLang="en-US" sz="2000" b="1" dirty="0">
                <a:solidFill>
                  <a:schemeClr val="bg1"/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Faculty of</a:t>
            </a:r>
          </a:p>
          <a:p>
            <a:pPr algn="ctr">
              <a:lnSpc>
                <a:spcPts val="6000"/>
              </a:lnSpc>
              <a:spcBef>
                <a:spcPct val="0"/>
              </a:spcBef>
              <a:buFontTx/>
              <a:buNone/>
            </a:pPr>
            <a:r>
              <a:rPr lang="en-GB" altLang="en-US" sz="7200" dirty="0">
                <a:solidFill>
                  <a:schemeClr val="bg1"/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ICT</a:t>
            </a:r>
          </a:p>
        </p:txBody>
      </p:sp>
      <p:sp>
        <p:nvSpPr>
          <p:cNvPr id="5128" name="TextBox 10"/>
          <p:cNvSpPr txBox="1">
            <a:spLocks noChangeArrowheads="1"/>
          </p:cNvSpPr>
          <p:nvPr/>
        </p:nvSpPr>
        <p:spPr bwMode="auto">
          <a:xfrm>
            <a:off x="8470900" y="6464300"/>
            <a:ext cx="25019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lnSpc>
                <a:spcPts val="1300"/>
              </a:lnSpc>
              <a:spcBef>
                <a:spcPct val="0"/>
              </a:spcBef>
              <a:buFontTx/>
              <a:buNone/>
            </a:pPr>
            <a:r>
              <a:rPr lang="en-GB" altLang="en-US" sz="1400" b="1">
                <a:solidFill>
                  <a:srgbClr val="7030A0"/>
                </a:solidFill>
                <a:cs typeface="Calibri" panose="020F0502020204030204" pitchFamily="34" charset="0"/>
              </a:rPr>
              <a:t>Department of</a:t>
            </a:r>
          </a:p>
          <a:p>
            <a:pPr algn="r">
              <a:lnSpc>
                <a:spcPts val="1300"/>
              </a:lnSpc>
              <a:spcBef>
                <a:spcPct val="0"/>
              </a:spcBef>
              <a:buFontTx/>
              <a:buNone/>
            </a:pPr>
            <a:r>
              <a:rPr lang="en-GB" altLang="en-US" sz="1400" b="1">
                <a:solidFill>
                  <a:srgbClr val="7030A0"/>
                </a:solidFill>
                <a:cs typeface="Calibri" panose="020F0502020204030204" pitchFamily="34" charset="0"/>
              </a:rPr>
              <a:t>Computer Information Systems</a:t>
            </a:r>
          </a:p>
        </p:txBody>
      </p:sp>
      <p:sp>
        <p:nvSpPr>
          <p:cNvPr id="5129" name="Subtitle 2"/>
          <p:cNvSpPr txBox="1">
            <a:spLocks/>
          </p:cNvSpPr>
          <p:nvPr/>
        </p:nvSpPr>
        <p:spPr bwMode="auto">
          <a:xfrm>
            <a:off x="10128250" y="87313"/>
            <a:ext cx="1973263" cy="1973535"/>
          </a:xfrm>
          <a:prstGeom prst="rect">
            <a:avLst/>
          </a:prstGeom>
          <a:solidFill>
            <a:srgbClr val="CCFF33"/>
          </a:solidFill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1400" b="1" dirty="0">
                <a:latin typeface="Arial Rounded MT Bold" panose="020F0704030504030204" pitchFamily="34" charset="0"/>
                <a:cs typeface="Calibri" panose="020F0502020204030204" pitchFamily="34" charset="0"/>
              </a:rPr>
              <a:t>John Abela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1400" dirty="0">
                <a:latin typeface="Arial Rounded MT Bold" panose="020F0704030504030204" pitchFamily="34" charset="0"/>
                <a:cs typeface="Calibri" panose="020F0502020204030204" pitchFamily="34" charset="0"/>
              </a:rPr>
              <a:t>Department of CIS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1400" dirty="0">
                <a:latin typeface="Arial Rounded MT Bold" panose="020F0704030504030204" pitchFamily="34" charset="0"/>
                <a:cs typeface="Calibri" panose="020F0502020204030204" pitchFamily="34" charset="0"/>
              </a:rPr>
              <a:t>Faculty of ICT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1400" dirty="0">
                <a:latin typeface="Arial Rounded MT Bold" panose="020F0704030504030204" pitchFamily="34" charset="0"/>
                <a:cs typeface="Calibri" panose="020F0502020204030204" pitchFamily="34" charset="0"/>
              </a:rPr>
              <a:t>University of Malta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1400" u="sng" dirty="0">
                <a:solidFill>
                  <a:srgbClr val="0070C0"/>
                </a:solidFill>
              </a:rPr>
              <a:t>john.abela@um.edu.mt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1400" dirty="0">
                <a:latin typeface="Arial Rounded MT Bold" panose="020F0704030504030204" pitchFamily="34" charset="0"/>
                <a:cs typeface="Calibri" panose="020F0502020204030204" pitchFamily="34" charset="0"/>
              </a:rPr>
              <a:t>+ 365 79367936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1400" dirty="0">
                <a:latin typeface="Arial Rounded MT Bold" panose="020F0704030504030204" pitchFamily="34" charset="0"/>
                <a:cs typeface="Calibri" panose="020F0502020204030204" pitchFamily="34" charset="0"/>
              </a:rPr>
              <a:t>Room 1A/27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1400" dirty="0">
                <a:latin typeface="Arial Rounded MT Bold" panose="020F0704030504030204" pitchFamily="34" charset="0"/>
                <a:cs typeface="Calibri" panose="020F0502020204030204" pitchFamily="34" charset="0"/>
              </a:rPr>
              <a:t>FICT Building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1400" b="1" dirty="0">
                <a:solidFill>
                  <a:srgbClr val="336600"/>
                </a:solidFill>
                <a:cs typeface="Calibri" panose="020F0502020204030204" pitchFamily="34" charset="0"/>
              </a:rPr>
              <a:t>©John Abela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GB" altLang="en-US" sz="1600" dirty="0">
              <a:latin typeface="Arial Rounded MT Bold" panose="020F0704030504030204" pitchFamily="34" charset="0"/>
              <a:cs typeface="Calibri" panose="020F0502020204030204" pitchFamily="34" charset="0"/>
            </a:endParaRP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GB" altLang="en-US" sz="1600" dirty="0">
              <a:latin typeface="Arial Rounded MT Bold" panose="020F07040305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971" y="1815686"/>
            <a:ext cx="6424389" cy="30534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39BE0E-B5E7-4A01-8B6B-028ADBBDF76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4" y="44624"/>
            <a:ext cx="3124936" cy="7109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1D2A68D-86F2-4420-ABC0-2E527CC281A5}"/>
              </a:ext>
            </a:extLst>
          </p:cNvPr>
          <p:cNvSpPr txBox="1"/>
          <p:nvPr/>
        </p:nvSpPr>
        <p:spPr>
          <a:xfrm>
            <a:off x="10820400" y="6527975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Last Updated</a:t>
            </a:r>
          </a:p>
          <a:p>
            <a:pPr algn="r"/>
            <a:r>
              <a:rPr lang="en-GB" sz="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27-Oct-2022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48" y="1880828"/>
            <a:ext cx="3722320" cy="3204356"/>
          </a:xfrm>
          <a:prstGeom prst="rect">
            <a:avLst/>
          </a:prstGeom>
        </p:spPr>
      </p:pic>
      <p:pic>
        <p:nvPicPr>
          <p:cNvPr id="29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6925"/>
            <a:ext cx="20161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587375" y="1088740"/>
            <a:ext cx="7704869" cy="4932548"/>
          </a:xfrm>
        </p:spPr>
        <p:txBody>
          <a:bodyPr/>
          <a:lstStyle/>
          <a:p>
            <a:pPr>
              <a:buClr>
                <a:schemeClr val="accent6">
                  <a:lumMod val="75000"/>
                </a:schemeClr>
              </a:buClr>
            </a:pPr>
            <a:r>
              <a:rPr lang="en-GB" sz="2400" b="1" dirty="0">
                <a:solidFill>
                  <a:srgbClr val="0070C0"/>
                </a:solidFill>
              </a:rPr>
              <a:t>Recall or Sensitivity or TPR (True Positive Rate)</a:t>
            </a:r>
            <a:r>
              <a:rPr lang="en-GB" sz="2400" dirty="0"/>
              <a:t>: Number of items correctly identified as positive out of total actual positives: </a:t>
            </a:r>
            <a:r>
              <a:rPr lang="en-GB" sz="2400" b="1" dirty="0">
                <a:solidFill>
                  <a:srgbClr val="C00000"/>
                </a:solidFill>
              </a:rPr>
              <a:t>TP/(TP+FN)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GB" sz="2400" b="1" dirty="0">
                <a:solidFill>
                  <a:srgbClr val="0070C0"/>
                </a:solidFill>
              </a:rPr>
              <a:t>Specificity or TNR (True Negative Rate)</a:t>
            </a:r>
            <a:r>
              <a:rPr lang="en-GB" sz="2400" b="1" dirty="0"/>
              <a:t>: </a:t>
            </a:r>
            <a:r>
              <a:rPr lang="en-GB" sz="2400" dirty="0"/>
              <a:t>Number of items correctly identified as negative out of total actual negatives: </a:t>
            </a:r>
            <a:r>
              <a:rPr lang="en-GB" sz="2400" b="1" dirty="0">
                <a:solidFill>
                  <a:srgbClr val="C00000"/>
                </a:solidFill>
              </a:rPr>
              <a:t>TN/(FP+TN)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GB" sz="2400" b="1" dirty="0">
                <a:solidFill>
                  <a:srgbClr val="0070C0"/>
                </a:solidFill>
              </a:rPr>
              <a:t>Precision</a:t>
            </a:r>
            <a:r>
              <a:rPr lang="en-GB" sz="2400" b="1" dirty="0"/>
              <a:t>:</a:t>
            </a:r>
            <a:r>
              <a:rPr lang="en-GB" sz="2400" dirty="0"/>
              <a:t> Number of items correctly identified as positive out of total items identified as positive: </a:t>
            </a:r>
            <a:r>
              <a:rPr lang="en-GB" sz="2400" b="1" dirty="0">
                <a:solidFill>
                  <a:srgbClr val="C00000"/>
                </a:solidFill>
              </a:rPr>
              <a:t>TP/(TP+FP)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GB" sz="2400" b="1" dirty="0">
                <a:solidFill>
                  <a:srgbClr val="0070C0"/>
                </a:solidFill>
              </a:rPr>
              <a:t>False Positive Rate or Type I Error</a:t>
            </a:r>
            <a:r>
              <a:rPr lang="en-GB" sz="2400" b="1" dirty="0"/>
              <a:t>:</a:t>
            </a:r>
            <a:r>
              <a:rPr lang="en-GB" sz="2400" dirty="0"/>
              <a:t> Number of items wrongly identified as positive out of total actual negatives: </a:t>
            </a:r>
            <a:r>
              <a:rPr lang="en-GB" sz="2400" b="1" dirty="0">
                <a:solidFill>
                  <a:srgbClr val="C00000"/>
                </a:solidFill>
              </a:rPr>
              <a:t>FP/(FP+TN)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GB" sz="2400" b="1" dirty="0">
                <a:solidFill>
                  <a:srgbClr val="0070C0"/>
                </a:solidFill>
              </a:rPr>
              <a:t>False Negative Rate or Type II Error</a:t>
            </a:r>
            <a:r>
              <a:rPr lang="en-GB" sz="2400" b="1" dirty="0"/>
              <a:t>:</a:t>
            </a:r>
            <a:r>
              <a:rPr lang="en-GB" sz="2400" dirty="0"/>
              <a:t> Number of items wrongly identified as negative out of total actual positives: </a:t>
            </a:r>
            <a:r>
              <a:rPr lang="en-GB" sz="2400" b="1" dirty="0">
                <a:solidFill>
                  <a:srgbClr val="C00000"/>
                </a:solidFill>
              </a:rPr>
              <a:t>FN/(TP+FN)</a:t>
            </a:r>
          </a:p>
          <a:p>
            <a:pPr eaLnBrk="1" hangingPunct="1">
              <a:buClr>
                <a:srgbClr val="C00000"/>
              </a:buClr>
            </a:pPr>
            <a:endParaRPr lang="en-US" altLang="ja-JP" sz="2400" dirty="0">
              <a:ea typeface="MS PGothic" panose="020B0600070205080204" pitchFamily="34" charset="-128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134938"/>
            <a:ext cx="8028905" cy="73818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b="1" dirty="0">
                <a:solidFill>
                  <a:srgbClr val="002060"/>
                </a:solidFill>
                <a:latin typeface="+mn-lt"/>
              </a:rPr>
              <a:t>Binary Classifier Evaluation Metrics</a:t>
            </a:r>
          </a:p>
        </p:txBody>
      </p:sp>
      <p:sp>
        <p:nvSpPr>
          <p:cNvPr id="30" name="TextBox 23"/>
          <p:cNvSpPr txBox="1">
            <a:spLocks noChangeArrowheads="1"/>
          </p:cNvSpPr>
          <p:nvPr/>
        </p:nvSpPr>
        <p:spPr bwMode="auto">
          <a:xfrm>
            <a:off x="-24680" y="6362164"/>
            <a:ext cx="1120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B5F2FD-7CF2-4E2D-B822-3584600A14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9453" y="41593"/>
            <a:ext cx="581050" cy="5810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779968-F6DE-4C3E-94C3-EF5FCF46BA60}"/>
              </a:ext>
            </a:extLst>
          </p:cNvPr>
          <p:cNvSpPr txBox="1"/>
          <p:nvPr/>
        </p:nvSpPr>
        <p:spPr>
          <a:xfrm>
            <a:off x="10482676" y="33655"/>
            <a:ext cx="1116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200"/>
              </a:lnSpc>
            </a:pPr>
            <a:r>
              <a:rPr lang="en-GB" sz="12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Classifier</a:t>
            </a:r>
          </a:p>
          <a:p>
            <a:pPr algn="r">
              <a:lnSpc>
                <a:spcPts val="1200"/>
              </a:lnSpc>
            </a:pPr>
            <a:r>
              <a:rPr lang="en-GB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83865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140" y="2670847"/>
            <a:ext cx="4686672" cy="4034517"/>
          </a:xfrm>
          <a:prstGeom prst="rect">
            <a:avLst/>
          </a:prstGeom>
        </p:spPr>
      </p:pic>
      <p:pic>
        <p:nvPicPr>
          <p:cNvPr id="29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6925"/>
            <a:ext cx="20161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587375" y="1088740"/>
            <a:ext cx="7704869" cy="4932548"/>
          </a:xfrm>
        </p:spPr>
        <p:txBody>
          <a:bodyPr/>
          <a:lstStyle/>
          <a:p>
            <a:pPr>
              <a:buClr>
                <a:schemeClr val="accent6">
                  <a:lumMod val="75000"/>
                </a:schemeClr>
              </a:buClr>
            </a:pPr>
            <a:r>
              <a:rPr lang="en-GB" b="1" dirty="0">
                <a:solidFill>
                  <a:srgbClr val="0070C0"/>
                </a:solidFill>
              </a:rPr>
              <a:t>F1 Score</a:t>
            </a:r>
            <a:r>
              <a:rPr lang="en-GB" dirty="0"/>
              <a:t>: It is a harmonic mean of precision and recall given by: </a:t>
            </a:r>
            <a:br>
              <a:rPr lang="en-GB" dirty="0"/>
            </a:br>
            <a:r>
              <a:rPr lang="en-GB" b="1" dirty="0">
                <a:solidFill>
                  <a:srgbClr val="C00000"/>
                </a:solidFill>
              </a:rPr>
              <a:t>F1 = 2*Precision*Recall/(Precision + Recall)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GB" b="1" dirty="0">
                <a:solidFill>
                  <a:srgbClr val="0070C0"/>
                </a:solidFill>
              </a:rPr>
              <a:t>Accuracy</a:t>
            </a:r>
            <a:r>
              <a:rPr lang="en-GB" b="1" dirty="0"/>
              <a:t>:</a:t>
            </a:r>
            <a:r>
              <a:rPr lang="en-GB" dirty="0"/>
              <a:t> Percentage of total items classified correctly: </a:t>
            </a:r>
            <a:r>
              <a:rPr lang="en-GB" b="1" dirty="0">
                <a:solidFill>
                  <a:srgbClr val="C00000"/>
                </a:solidFill>
              </a:rPr>
              <a:t>(TP+TN)/(N+P)</a:t>
            </a:r>
          </a:p>
          <a:p>
            <a:pPr eaLnBrk="1" hangingPunct="1">
              <a:buClr>
                <a:srgbClr val="C00000"/>
              </a:buClr>
            </a:pPr>
            <a:endParaRPr lang="en-US" altLang="ja-JP" sz="2400" dirty="0">
              <a:ea typeface="MS PGothic" panose="020B0600070205080204" pitchFamily="34" charset="-128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134938"/>
            <a:ext cx="8028905" cy="73818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b="1" dirty="0">
                <a:solidFill>
                  <a:srgbClr val="002060"/>
                </a:solidFill>
                <a:latin typeface="+mn-lt"/>
              </a:rPr>
              <a:t>Binary Classifier Evaluation Metrics</a:t>
            </a:r>
          </a:p>
        </p:txBody>
      </p:sp>
      <p:sp>
        <p:nvSpPr>
          <p:cNvPr id="30" name="TextBox 23"/>
          <p:cNvSpPr txBox="1">
            <a:spLocks noChangeArrowheads="1"/>
          </p:cNvSpPr>
          <p:nvPr/>
        </p:nvSpPr>
        <p:spPr bwMode="auto">
          <a:xfrm>
            <a:off x="-24680" y="6362164"/>
            <a:ext cx="1120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82DAC4-E402-4266-A1C2-65AEB156F1E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9453" y="41593"/>
            <a:ext cx="581050" cy="5810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0B56CB-F2AE-47CC-807E-B115701D38DC}"/>
              </a:ext>
            </a:extLst>
          </p:cNvPr>
          <p:cNvSpPr txBox="1"/>
          <p:nvPr/>
        </p:nvSpPr>
        <p:spPr>
          <a:xfrm>
            <a:off x="10482676" y="33655"/>
            <a:ext cx="1116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200"/>
              </a:lnSpc>
            </a:pPr>
            <a:r>
              <a:rPr lang="en-GB" sz="12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Classifier</a:t>
            </a:r>
          </a:p>
          <a:p>
            <a:pPr algn="r">
              <a:lnSpc>
                <a:spcPts val="1200"/>
              </a:lnSpc>
            </a:pPr>
            <a:r>
              <a:rPr lang="en-GB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44666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6925"/>
            <a:ext cx="20161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587375" y="1088740"/>
            <a:ext cx="2916337" cy="5364596"/>
          </a:xfrm>
        </p:spPr>
        <p:txBody>
          <a:bodyPr/>
          <a:lstStyle/>
          <a:p>
            <a:pPr>
              <a:buClr>
                <a:schemeClr val="accent6">
                  <a:lumMod val="75000"/>
                </a:schemeClr>
              </a:buClr>
            </a:pPr>
            <a:r>
              <a:rPr lang="en-GB" sz="2000" dirty="0"/>
              <a:t>Very </a:t>
            </a:r>
            <a:r>
              <a:rPr lang="en-GB" sz="2000" b="1" dirty="0">
                <a:solidFill>
                  <a:srgbClr val="0070C0"/>
                </a:solidFill>
              </a:rPr>
              <a:t>often</a:t>
            </a:r>
            <a:r>
              <a:rPr lang="en-GB" sz="2000" dirty="0"/>
              <a:t> the test </a:t>
            </a:r>
            <a:r>
              <a:rPr lang="en-GB" sz="2000" b="1" dirty="0">
                <a:solidFill>
                  <a:srgbClr val="0070C0"/>
                </a:solidFill>
              </a:rPr>
              <a:t>data</a:t>
            </a:r>
            <a:r>
              <a:rPr lang="en-GB" sz="2000" dirty="0"/>
              <a:t> is </a:t>
            </a:r>
            <a:r>
              <a:rPr lang="en-GB" sz="2000" b="1" dirty="0">
                <a:solidFill>
                  <a:srgbClr val="0070C0"/>
                </a:solidFill>
              </a:rPr>
              <a:t>either</a:t>
            </a:r>
            <a:r>
              <a:rPr lang="en-GB" sz="2000" dirty="0"/>
              <a:t> </a:t>
            </a:r>
            <a:r>
              <a:rPr lang="en-GB" sz="2000" b="1" dirty="0">
                <a:solidFill>
                  <a:srgbClr val="0070C0"/>
                </a:solidFill>
              </a:rPr>
              <a:t>not</a:t>
            </a:r>
            <a:r>
              <a:rPr lang="en-GB" sz="2000" dirty="0"/>
              <a:t> </a:t>
            </a:r>
            <a:r>
              <a:rPr lang="en-GB" sz="2000" b="1" dirty="0">
                <a:solidFill>
                  <a:srgbClr val="0070C0"/>
                </a:solidFill>
              </a:rPr>
              <a:t>available</a:t>
            </a:r>
            <a:r>
              <a:rPr lang="en-GB" sz="2000" dirty="0"/>
              <a:t> or </a:t>
            </a:r>
            <a:r>
              <a:rPr lang="en-GB" sz="2000" b="1" dirty="0">
                <a:solidFill>
                  <a:srgbClr val="0070C0"/>
                </a:solidFill>
              </a:rPr>
              <a:t>cannot</a:t>
            </a:r>
            <a:r>
              <a:rPr lang="en-GB" sz="2000" dirty="0"/>
              <a:t> be </a:t>
            </a:r>
            <a:r>
              <a:rPr lang="en-GB" sz="2000" b="1" dirty="0">
                <a:solidFill>
                  <a:srgbClr val="0070C0"/>
                </a:solidFill>
              </a:rPr>
              <a:t>used</a:t>
            </a:r>
            <a:r>
              <a:rPr lang="en-GB" sz="2000" dirty="0"/>
              <a:t>.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altLang="ja-JP" sz="2000" b="1" dirty="0">
                <a:solidFill>
                  <a:srgbClr val="0070C0"/>
                </a:solidFill>
                <a:ea typeface="MS PGothic" panose="020B0600070205080204" pitchFamily="34" charset="-128"/>
              </a:rPr>
              <a:t>How</a:t>
            </a:r>
            <a:r>
              <a:rPr lang="en-US" altLang="ja-JP" sz="2000" dirty="0">
                <a:ea typeface="MS PGothic" panose="020B0600070205080204" pitchFamily="34" charset="-128"/>
              </a:rPr>
              <a:t> does </a:t>
            </a:r>
            <a:r>
              <a:rPr lang="en-US" altLang="ja-JP" sz="2000" b="1" dirty="0">
                <a:solidFill>
                  <a:srgbClr val="0070C0"/>
                </a:solidFill>
                <a:ea typeface="MS PGothic" panose="020B0600070205080204" pitchFamily="34" charset="-128"/>
              </a:rPr>
              <a:t>one</a:t>
            </a:r>
            <a:r>
              <a:rPr lang="en-US" altLang="ja-JP" sz="2000" dirty="0">
                <a:ea typeface="MS PGothic" panose="020B0600070205080204" pitchFamily="34" charset="-128"/>
              </a:rPr>
              <a:t> </a:t>
            </a:r>
            <a:r>
              <a:rPr lang="en-US" altLang="ja-JP" sz="2000" b="1" dirty="0">
                <a:solidFill>
                  <a:srgbClr val="0070C0"/>
                </a:solidFill>
                <a:ea typeface="MS PGothic" panose="020B0600070205080204" pitchFamily="34" charset="-128"/>
              </a:rPr>
              <a:t>choose</a:t>
            </a:r>
            <a:r>
              <a:rPr lang="en-US" altLang="ja-JP" sz="2000" dirty="0">
                <a:ea typeface="MS PGothic" panose="020B0600070205080204" pitchFamily="34" charset="-128"/>
              </a:rPr>
              <a:t> the </a:t>
            </a:r>
            <a:r>
              <a:rPr lang="en-US" altLang="ja-JP" sz="2000" b="1" dirty="0">
                <a:solidFill>
                  <a:srgbClr val="0070C0"/>
                </a:solidFill>
                <a:ea typeface="MS PGothic" panose="020B0600070205080204" pitchFamily="34" charset="-128"/>
              </a:rPr>
              <a:t>learning</a:t>
            </a:r>
            <a:r>
              <a:rPr lang="en-US" altLang="ja-JP" sz="2000" dirty="0">
                <a:ea typeface="MS PGothic" panose="020B0600070205080204" pitchFamily="34" charset="-128"/>
              </a:rPr>
              <a:t> </a:t>
            </a:r>
            <a:r>
              <a:rPr lang="en-US" altLang="ja-JP" sz="2000" b="1" dirty="0">
                <a:solidFill>
                  <a:srgbClr val="0070C0"/>
                </a:solidFill>
                <a:ea typeface="MS PGothic" panose="020B0600070205080204" pitchFamily="34" charset="-128"/>
              </a:rPr>
              <a:t>parameters</a:t>
            </a:r>
            <a:r>
              <a:rPr lang="en-US" altLang="ja-JP" sz="2000" dirty="0">
                <a:ea typeface="MS PGothic" panose="020B0600070205080204" pitchFamily="34" charset="-128"/>
              </a:rPr>
              <a:t>?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altLang="ja-JP" sz="2000" dirty="0">
                <a:ea typeface="MS PGothic" panose="020B0600070205080204" pitchFamily="34" charset="-128"/>
              </a:rPr>
              <a:t>The </a:t>
            </a:r>
            <a:r>
              <a:rPr lang="en-US" altLang="ja-JP" sz="2000" b="1" dirty="0">
                <a:solidFill>
                  <a:srgbClr val="0070C0"/>
                </a:solidFill>
                <a:ea typeface="MS PGothic" panose="020B0600070205080204" pitchFamily="34" charset="-128"/>
              </a:rPr>
              <a:t>solution</a:t>
            </a:r>
            <a:r>
              <a:rPr lang="en-US" altLang="ja-JP" sz="2000" dirty="0">
                <a:ea typeface="MS PGothic" panose="020B0600070205080204" pitchFamily="34" charset="-128"/>
              </a:rPr>
              <a:t> is to </a:t>
            </a:r>
            <a:r>
              <a:rPr lang="en-US" altLang="ja-JP" sz="2000" b="1" dirty="0">
                <a:solidFill>
                  <a:srgbClr val="0070C0"/>
                </a:solidFill>
                <a:ea typeface="MS PGothic" panose="020B0600070205080204" pitchFamily="34" charset="-128"/>
              </a:rPr>
              <a:t>divide</a:t>
            </a:r>
            <a:r>
              <a:rPr lang="en-US" altLang="ja-JP" sz="2000" dirty="0">
                <a:ea typeface="MS PGothic" panose="020B0600070205080204" pitchFamily="34" charset="-128"/>
              </a:rPr>
              <a:t> the </a:t>
            </a:r>
            <a:r>
              <a:rPr lang="en-US" altLang="ja-JP" sz="2000" b="1" dirty="0">
                <a:solidFill>
                  <a:srgbClr val="0070C0"/>
                </a:solidFill>
                <a:ea typeface="MS PGothic" panose="020B0600070205080204" pitchFamily="34" charset="-128"/>
              </a:rPr>
              <a:t>training</a:t>
            </a:r>
            <a:r>
              <a:rPr lang="en-US" altLang="ja-JP" sz="2000" dirty="0">
                <a:ea typeface="MS PGothic" panose="020B0600070205080204" pitchFamily="34" charset="-128"/>
              </a:rPr>
              <a:t> </a:t>
            </a:r>
            <a:r>
              <a:rPr lang="en-US" altLang="ja-JP" sz="2000" b="1" dirty="0">
                <a:solidFill>
                  <a:srgbClr val="0070C0"/>
                </a:solidFill>
                <a:ea typeface="MS PGothic" panose="020B0600070205080204" pitchFamily="34" charset="-128"/>
              </a:rPr>
              <a:t>data</a:t>
            </a:r>
            <a:r>
              <a:rPr lang="en-US" altLang="ja-JP" sz="2000" dirty="0">
                <a:ea typeface="MS PGothic" panose="020B0600070205080204" pitchFamily="34" charset="-128"/>
              </a:rPr>
              <a:t> (</a:t>
            </a:r>
            <a:r>
              <a:rPr lang="en-US" altLang="ja-JP" sz="2000" b="1" dirty="0">
                <a:solidFill>
                  <a:srgbClr val="0070C0"/>
                </a:solidFill>
                <a:ea typeface="MS PGothic" panose="020B0600070205080204" pitchFamily="34" charset="-128"/>
              </a:rPr>
              <a:t>randomly</a:t>
            </a:r>
            <a:r>
              <a:rPr lang="en-US" altLang="ja-JP" sz="2000" dirty="0">
                <a:ea typeface="MS PGothic" panose="020B0600070205080204" pitchFamily="34" charset="-128"/>
              </a:rPr>
              <a:t>) in </a:t>
            </a:r>
            <a:r>
              <a:rPr lang="en-US" altLang="ja-JP" sz="2000" b="1" dirty="0">
                <a:solidFill>
                  <a:srgbClr val="0070C0"/>
                </a:solidFill>
                <a:ea typeface="MS PGothic" panose="020B0600070205080204" pitchFamily="34" charset="-128"/>
              </a:rPr>
              <a:t>folds</a:t>
            </a:r>
            <a:r>
              <a:rPr lang="en-US" altLang="ja-JP" sz="2000" dirty="0">
                <a:ea typeface="MS PGothic" panose="020B0600070205080204" pitchFamily="34" charset="-128"/>
              </a:rPr>
              <a:t> and </a:t>
            </a:r>
            <a:r>
              <a:rPr lang="en-US" altLang="ja-JP" sz="2000" b="1" dirty="0">
                <a:solidFill>
                  <a:srgbClr val="0070C0"/>
                </a:solidFill>
                <a:ea typeface="MS PGothic" panose="020B0600070205080204" pitchFamily="34" charset="-128"/>
              </a:rPr>
              <a:t>then</a:t>
            </a:r>
            <a:r>
              <a:rPr lang="en-US" altLang="ja-JP" sz="2000" dirty="0">
                <a:ea typeface="MS PGothic" panose="020B0600070205080204" pitchFamily="34" charset="-128"/>
              </a:rPr>
              <a:t> use </a:t>
            </a:r>
            <a:r>
              <a:rPr lang="en-US" altLang="ja-JP" sz="2000" b="1" dirty="0">
                <a:solidFill>
                  <a:srgbClr val="7030A0"/>
                </a:solidFill>
                <a:ea typeface="MS PGothic" panose="020B0600070205080204" pitchFamily="34" charset="-128"/>
              </a:rPr>
              <a:t>leave</a:t>
            </a:r>
            <a:r>
              <a:rPr lang="en-US" altLang="ja-JP" sz="2000" dirty="0">
                <a:ea typeface="MS PGothic" panose="020B0600070205080204" pitchFamily="34" charset="-128"/>
              </a:rPr>
              <a:t>-</a:t>
            </a:r>
            <a:r>
              <a:rPr lang="en-US" altLang="ja-JP" sz="2000" b="1" dirty="0">
                <a:solidFill>
                  <a:srgbClr val="7030A0"/>
                </a:solidFill>
                <a:ea typeface="MS PGothic" panose="020B0600070205080204" pitchFamily="34" charset="-128"/>
              </a:rPr>
              <a:t>one</a:t>
            </a:r>
            <a:r>
              <a:rPr lang="en-US" altLang="ja-JP" sz="2000" dirty="0">
                <a:ea typeface="MS PGothic" panose="020B0600070205080204" pitchFamily="34" charset="-128"/>
              </a:rPr>
              <a:t>-</a:t>
            </a:r>
            <a:r>
              <a:rPr lang="en-US" altLang="ja-JP" sz="2000" b="1" dirty="0">
                <a:solidFill>
                  <a:srgbClr val="7030A0"/>
                </a:solidFill>
                <a:ea typeface="MS PGothic" panose="020B0600070205080204" pitchFamily="34" charset="-128"/>
              </a:rPr>
              <a:t>out</a:t>
            </a:r>
            <a:r>
              <a:rPr lang="en-US" altLang="ja-JP" sz="2000" dirty="0">
                <a:ea typeface="MS PGothic" panose="020B0600070205080204" pitchFamily="34" charset="-128"/>
              </a:rPr>
              <a:t> </a:t>
            </a:r>
            <a:r>
              <a:rPr lang="en-US" altLang="ja-JP" sz="2000" b="1" dirty="0">
                <a:solidFill>
                  <a:srgbClr val="0070C0"/>
                </a:solidFill>
                <a:ea typeface="MS PGothic" panose="020B0600070205080204" pitchFamily="34" charset="-128"/>
              </a:rPr>
              <a:t>training</a:t>
            </a:r>
            <a:r>
              <a:rPr lang="en-US" altLang="ja-JP" sz="2000" dirty="0">
                <a:ea typeface="MS PGothic" panose="020B0600070205080204" pitchFamily="34" charset="-128"/>
              </a:rPr>
              <a:t>.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altLang="ja-JP" sz="2000" dirty="0">
                <a:ea typeface="MS PGothic" panose="020B0600070205080204" pitchFamily="34" charset="-128"/>
              </a:rPr>
              <a:t>You then </a:t>
            </a:r>
            <a:r>
              <a:rPr lang="en-US" altLang="ja-JP" sz="2000" b="1" dirty="0">
                <a:solidFill>
                  <a:srgbClr val="0070C0"/>
                </a:solidFill>
                <a:ea typeface="MS PGothic" panose="020B0600070205080204" pitchFamily="34" charset="-128"/>
              </a:rPr>
              <a:t>average</a:t>
            </a:r>
            <a:r>
              <a:rPr lang="en-US" altLang="ja-JP" sz="2000" dirty="0">
                <a:ea typeface="MS PGothic" panose="020B0600070205080204" pitchFamily="34" charset="-128"/>
              </a:rPr>
              <a:t> the </a:t>
            </a:r>
            <a:r>
              <a:rPr lang="en-US" altLang="ja-JP" sz="2000" b="1" dirty="0">
                <a:solidFill>
                  <a:srgbClr val="0070C0"/>
                </a:solidFill>
                <a:ea typeface="MS PGothic" panose="020B0600070205080204" pitchFamily="34" charset="-128"/>
              </a:rPr>
              <a:t>results</a:t>
            </a:r>
            <a:r>
              <a:rPr lang="en-US" altLang="ja-JP" sz="2000" dirty="0">
                <a:ea typeface="MS PGothic" panose="020B0600070205080204" pitchFamily="34" charset="-128"/>
              </a:rPr>
              <a:t> over </a:t>
            </a:r>
            <a:r>
              <a:rPr lang="en-US" altLang="ja-JP" sz="2000" b="1" dirty="0">
                <a:solidFill>
                  <a:srgbClr val="0070C0"/>
                </a:solidFill>
                <a:ea typeface="MS PGothic" panose="020B0600070205080204" pitchFamily="34" charset="-128"/>
              </a:rPr>
              <a:t>all</a:t>
            </a:r>
            <a:r>
              <a:rPr lang="en-US" altLang="ja-JP" sz="2000" dirty="0">
                <a:ea typeface="MS PGothic" panose="020B0600070205080204" pitchFamily="34" charset="-128"/>
              </a:rPr>
              <a:t> </a:t>
            </a:r>
            <a:r>
              <a:rPr lang="en-US" altLang="ja-JP" sz="2000" b="1" dirty="0">
                <a:solidFill>
                  <a:srgbClr val="0070C0"/>
                </a:solidFill>
                <a:ea typeface="MS PGothic" panose="020B0600070205080204" pitchFamily="34" charset="-128"/>
              </a:rPr>
              <a:t>folds</a:t>
            </a:r>
            <a:r>
              <a:rPr lang="en-US" altLang="ja-JP" sz="2000" dirty="0">
                <a:ea typeface="MS PGothic" panose="020B0600070205080204" pitchFamily="34" charset="-128"/>
              </a:rPr>
              <a:t> and </a:t>
            </a:r>
            <a:r>
              <a:rPr lang="en-US" altLang="ja-JP" sz="2000" b="1" dirty="0">
                <a:solidFill>
                  <a:srgbClr val="0070C0"/>
                </a:solidFill>
                <a:ea typeface="MS PGothic" panose="020B0600070205080204" pitchFamily="34" charset="-128"/>
              </a:rPr>
              <a:t>choose</a:t>
            </a:r>
            <a:r>
              <a:rPr lang="en-US" altLang="ja-JP" sz="2000" dirty="0">
                <a:ea typeface="MS PGothic" panose="020B0600070205080204" pitchFamily="34" charset="-128"/>
              </a:rPr>
              <a:t> the </a:t>
            </a:r>
            <a:r>
              <a:rPr lang="en-US" altLang="ja-JP" sz="2000" b="1" dirty="0">
                <a:solidFill>
                  <a:srgbClr val="0070C0"/>
                </a:solidFill>
                <a:ea typeface="MS PGothic" panose="020B0600070205080204" pitchFamily="34" charset="-128"/>
              </a:rPr>
              <a:t>best</a:t>
            </a:r>
            <a:r>
              <a:rPr lang="en-US" altLang="ja-JP" sz="2000" dirty="0">
                <a:ea typeface="MS PGothic" panose="020B0600070205080204" pitchFamily="34" charset="-128"/>
              </a:rPr>
              <a:t> </a:t>
            </a:r>
            <a:r>
              <a:rPr lang="en-US" altLang="ja-JP" sz="2000" b="1" dirty="0">
                <a:solidFill>
                  <a:srgbClr val="0070C0"/>
                </a:solidFill>
                <a:ea typeface="MS PGothic" panose="020B0600070205080204" pitchFamily="34" charset="-128"/>
              </a:rPr>
              <a:t>parameters</a:t>
            </a:r>
            <a:r>
              <a:rPr lang="en-US" altLang="ja-JP" sz="2000" dirty="0">
                <a:ea typeface="MS PGothic" panose="020B0600070205080204" pitchFamily="34" charset="-128"/>
              </a:rPr>
              <a:t>.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altLang="ja-JP" sz="2000" dirty="0">
                <a:ea typeface="MS PGothic" panose="020B0600070205080204" pitchFamily="34" charset="-128"/>
              </a:rPr>
              <a:t>The is called </a:t>
            </a:r>
            <a:r>
              <a:rPr lang="en-US" altLang="ja-JP" sz="2000" b="1" dirty="0">
                <a:solidFill>
                  <a:srgbClr val="0070C0"/>
                </a:solidFill>
                <a:ea typeface="MS PGothic" panose="020B0600070205080204" pitchFamily="34" charset="-128"/>
              </a:rPr>
              <a:t>model</a:t>
            </a:r>
            <a:r>
              <a:rPr lang="en-US" altLang="ja-JP" sz="2000" dirty="0">
                <a:ea typeface="MS PGothic" panose="020B0600070205080204" pitchFamily="34" charset="-128"/>
              </a:rPr>
              <a:t> </a:t>
            </a:r>
            <a:r>
              <a:rPr lang="en-US" altLang="ja-JP" sz="2000" b="1" dirty="0">
                <a:solidFill>
                  <a:srgbClr val="0070C0"/>
                </a:solidFill>
                <a:ea typeface="MS PGothic" panose="020B0600070205080204" pitchFamily="34" charset="-128"/>
              </a:rPr>
              <a:t>selection</a:t>
            </a:r>
            <a:r>
              <a:rPr lang="en-US" altLang="ja-JP" sz="2000" dirty="0">
                <a:ea typeface="MS PGothic" panose="020B0600070205080204" pitchFamily="34" charset="-128"/>
              </a:rPr>
              <a:t>.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134938"/>
            <a:ext cx="8028905" cy="73818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b="1" dirty="0">
                <a:solidFill>
                  <a:srgbClr val="002060"/>
                </a:solidFill>
                <a:latin typeface="+mn-lt"/>
              </a:rPr>
              <a:t>K-Fold Cross Validation</a:t>
            </a:r>
          </a:p>
        </p:txBody>
      </p:sp>
      <p:sp>
        <p:nvSpPr>
          <p:cNvPr id="30" name="TextBox 23"/>
          <p:cNvSpPr txBox="1">
            <a:spLocks noChangeArrowheads="1"/>
          </p:cNvSpPr>
          <p:nvPr/>
        </p:nvSpPr>
        <p:spPr bwMode="auto">
          <a:xfrm>
            <a:off x="-24680" y="6362164"/>
            <a:ext cx="1120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82DAC4-E402-4266-A1C2-65AEB156F1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9453" y="41593"/>
            <a:ext cx="581050" cy="5810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0B56CB-F2AE-47CC-807E-B115701D38DC}"/>
              </a:ext>
            </a:extLst>
          </p:cNvPr>
          <p:cNvSpPr txBox="1"/>
          <p:nvPr/>
        </p:nvSpPr>
        <p:spPr>
          <a:xfrm>
            <a:off x="10482676" y="33655"/>
            <a:ext cx="1116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200"/>
              </a:lnSpc>
            </a:pPr>
            <a:r>
              <a:rPr lang="en-GB" sz="12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Classifier</a:t>
            </a:r>
          </a:p>
          <a:p>
            <a:pPr algn="r">
              <a:lnSpc>
                <a:spcPts val="1200"/>
              </a:lnSpc>
            </a:pPr>
            <a:r>
              <a:rPr lang="en-GB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Evaluation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D2307FA3-C67F-48F1-BC71-5449C06B6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039" y="977582"/>
            <a:ext cx="8429625" cy="583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raining testing data">
            <a:extLst>
              <a:ext uri="{FF2B5EF4-FFF2-40B4-BE49-F238E27FC236}">
                <a16:creationId xmlns:a16="http://schemas.microsoft.com/office/drawing/2014/main" id="{26D00247-AD3F-47C7-9334-80FE0FE46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221" y="1268760"/>
            <a:ext cx="4828067" cy="1728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47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6925"/>
            <a:ext cx="20161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587375" y="1052736"/>
            <a:ext cx="7272821" cy="4887913"/>
          </a:xfrm>
        </p:spPr>
        <p:txBody>
          <a:bodyPr/>
          <a:lstStyle/>
          <a:p>
            <a:pPr eaLnBrk="1" hangingPunct="1">
              <a:buClr>
                <a:schemeClr val="accent6">
                  <a:lumMod val="75000"/>
                </a:schemeClr>
              </a:buClr>
            </a:pPr>
            <a:r>
              <a:rPr lang="en-US" altLang="ja-JP" dirty="0">
                <a:ea typeface="MS PGothic" panose="020B0600070205080204" pitchFamily="34" charset="-128"/>
              </a:rPr>
              <a:t>It is usually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prudent</a:t>
            </a:r>
            <a:r>
              <a:rPr lang="en-US" altLang="ja-JP" dirty="0">
                <a:ea typeface="MS PGothic" panose="020B0600070205080204" pitchFamily="34" charset="-128"/>
              </a:rPr>
              <a:t>, and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advised</a:t>
            </a:r>
            <a:r>
              <a:rPr lang="en-US" altLang="ja-JP" dirty="0">
                <a:ea typeface="MS PGothic" panose="020B0600070205080204" pitchFamily="34" charset="-128"/>
              </a:rPr>
              <a:t>, that a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classification</a:t>
            </a:r>
            <a:r>
              <a:rPr lang="en-US" altLang="ja-JP" dirty="0">
                <a:ea typeface="MS PGothic" panose="020B0600070205080204" pitchFamily="34" charset="-128"/>
              </a:rPr>
              <a:t>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algorithm</a:t>
            </a:r>
            <a:r>
              <a:rPr lang="en-US" altLang="ja-JP" dirty="0">
                <a:ea typeface="MS PGothic" panose="020B0600070205080204" pitchFamily="34" charset="-128"/>
              </a:rPr>
              <a:t> (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binary</a:t>
            </a:r>
            <a:r>
              <a:rPr lang="en-US" altLang="ja-JP" dirty="0">
                <a:ea typeface="MS PGothic" panose="020B0600070205080204" pitchFamily="34" charset="-128"/>
              </a:rPr>
              <a:t> or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multi-class</a:t>
            </a:r>
            <a:r>
              <a:rPr lang="en-US" altLang="ja-JP" dirty="0">
                <a:ea typeface="MS PGothic" panose="020B0600070205080204" pitchFamily="34" charset="-128"/>
              </a:rPr>
              <a:t>) is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evaluated</a:t>
            </a:r>
            <a:r>
              <a:rPr lang="en-US" altLang="ja-JP" dirty="0">
                <a:ea typeface="MS PGothic" panose="020B0600070205080204" pitchFamily="34" charset="-128"/>
              </a:rPr>
              <a:t>.</a:t>
            </a:r>
          </a:p>
          <a:p>
            <a:pPr eaLnBrk="1" hangingPunct="1">
              <a:buClr>
                <a:schemeClr val="accent6">
                  <a:lumMod val="75000"/>
                </a:schemeClr>
              </a:buClr>
            </a:pPr>
            <a:r>
              <a:rPr lang="en-US" altLang="ja-JP" dirty="0">
                <a:ea typeface="MS PGothic" panose="020B0600070205080204" pitchFamily="34" charset="-128"/>
              </a:rPr>
              <a:t>This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applies</a:t>
            </a:r>
            <a:r>
              <a:rPr lang="en-US" altLang="ja-JP" dirty="0">
                <a:ea typeface="MS PGothic" panose="020B0600070205080204" pitchFamily="34" charset="-128"/>
              </a:rPr>
              <a:t> to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all</a:t>
            </a:r>
            <a:r>
              <a:rPr lang="en-US" altLang="ja-JP" dirty="0">
                <a:ea typeface="MS PGothic" panose="020B0600070205080204" pitchFamily="34" charset="-128"/>
              </a:rPr>
              <a:t> classification algorithms – whether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learning</a:t>
            </a:r>
            <a:r>
              <a:rPr lang="en-US" altLang="ja-JP" dirty="0">
                <a:ea typeface="MS PGothic" panose="020B0600070205080204" pitchFamily="34" charset="-128"/>
              </a:rPr>
              <a:t> (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supervised</a:t>
            </a:r>
            <a:r>
              <a:rPr lang="en-US" altLang="ja-JP" dirty="0">
                <a:ea typeface="MS PGothic" panose="020B0600070205080204" pitchFamily="34" charset="-128"/>
              </a:rPr>
              <a:t> or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unsupervised</a:t>
            </a:r>
            <a:r>
              <a:rPr lang="en-US" altLang="ja-JP" dirty="0">
                <a:ea typeface="MS PGothic" panose="020B0600070205080204" pitchFamily="34" charset="-128"/>
              </a:rPr>
              <a:t>), based on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meta-heuristics</a:t>
            </a:r>
            <a:r>
              <a:rPr lang="en-US" altLang="ja-JP" dirty="0">
                <a:ea typeface="MS PGothic" panose="020B0600070205080204" pitchFamily="34" charset="-128"/>
              </a:rPr>
              <a:t>, or some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other</a:t>
            </a:r>
            <a:r>
              <a:rPr lang="en-US" altLang="ja-JP" dirty="0">
                <a:ea typeface="MS PGothic" panose="020B0600070205080204" pitchFamily="34" charset="-128"/>
              </a:rPr>
              <a:t>.</a:t>
            </a:r>
          </a:p>
          <a:p>
            <a:pPr eaLnBrk="1" hangingPunct="1">
              <a:buClr>
                <a:schemeClr val="accent6">
                  <a:lumMod val="75000"/>
                </a:schemeClr>
              </a:buClr>
            </a:pPr>
            <a:r>
              <a:rPr lang="en-US" altLang="en-US" sz="2800" dirty="0">
                <a:ea typeface="MS PGothic" panose="020B0600070205080204" pitchFamily="34" charset="-128"/>
              </a:rPr>
              <a:t>The </a:t>
            </a:r>
            <a:r>
              <a:rPr lang="en-US" altLang="en-US" sz="2800" b="1" dirty="0">
                <a:solidFill>
                  <a:srgbClr val="0070C0"/>
                </a:solidFill>
                <a:ea typeface="MS PGothic" panose="020B0600070205080204" pitchFamily="34" charset="-128"/>
              </a:rPr>
              <a:t>purpose</a:t>
            </a:r>
            <a:r>
              <a:rPr lang="en-US" altLang="en-US" sz="2800" dirty="0">
                <a:ea typeface="MS PGothic" panose="020B0600070205080204" pitchFamily="34" charset="-128"/>
              </a:rPr>
              <a:t> of </a:t>
            </a:r>
            <a:r>
              <a:rPr lang="en-US" altLang="en-US" sz="2800" b="1" dirty="0">
                <a:solidFill>
                  <a:srgbClr val="0070C0"/>
                </a:solidFill>
                <a:ea typeface="MS PGothic" panose="020B0600070205080204" pitchFamily="34" charset="-128"/>
              </a:rPr>
              <a:t>evaluation</a:t>
            </a:r>
            <a:r>
              <a:rPr lang="en-US" altLang="en-US" sz="2800" dirty="0">
                <a:ea typeface="MS PGothic" panose="020B0600070205080204" pitchFamily="34" charset="-128"/>
              </a:rPr>
              <a:t> is to </a:t>
            </a:r>
            <a:r>
              <a:rPr lang="en-US" altLang="en-US" sz="2800" b="1" dirty="0">
                <a:solidFill>
                  <a:srgbClr val="0070C0"/>
                </a:solidFill>
                <a:ea typeface="MS PGothic" panose="020B0600070205080204" pitchFamily="34" charset="-128"/>
              </a:rPr>
              <a:t>determine</a:t>
            </a:r>
            <a:r>
              <a:rPr lang="en-US" altLang="en-US" sz="2800" dirty="0">
                <a:ea typeface="MS PGothic" panose="020B0600070205080204" pitchFamily="34" charset="-128"/>
              </a:rPr>
              <a:t> how well the classification algorithm </a:t>
            </a:r>
            <a:r>
              <a:rPr lang="en-US" altLang="en-US" sz="2800" b="1" dirty="0">
                <a:solidFill>
                  <a:srgbClr val="0070C0"/>
                </a:solidFill>
                <a:ea typeface="MS PGothic" panose="020B0600070205080204" pitchFamily="34" charset="-128"/>
              </a:rPr>
              <a:t>performs</a:t>
            </a:r>
            <a:r>
              <a:rPr lang="en-US" altLang="en-US" sz="2800" dirty="0">
                <a:ea typeface="MS PGothic" panose="020B0600070205080204" pitchFamily="34" charset="-128"/>
              </a:rPr>
              <a:t> on some </a:t>
            </a:r>
            <a:r>
              <a:rPr lang="en-US" altLang="en-US" sz="2800" b="1" dirty="0">
                <a:solidFill>
                  <a:srgbClr val="0070C0"/>
                </a:solidFill>
                <a:ea typeface="MS PGothic" panose="020B0600070205080204" pitchFamily="34" charset="-128"/>
              </a:rPr>
              <a:t>test</a:t>
            </a:r>
            <a:r>
              <a:rPr lang="en-US" altLang="en-US" sz="2800" dirty="0">
                <a:ea typeface="MS PGothic" panose="020B0600070205080204" pitchFamily="34" charset="-128"/>
              </a:rPr>
              <a:t> data.</a:t>
            </a:r>
          </a:p>
          <a:p>
            <a:pPr eaLnBrk="1" hangingPunct="1">
              <a:buClr>
                <a:schemeClr val="accent6">
                  <a:lumMod val="75000"/>
                </a:schemeClr>
              </a:buClr>
            </a:pPr>
            <a:r>
              <a:rPr lang="en-US" altLang="en-US" dirty="0">
                <a:ea typeface="MS PGothic" panose="020B0600070205080204" pitchFamily="34" charset="-128"/>
              </a:rPr>
              <a:t>Suppose we have a </a:t>
            </a:r>
            <a:r>
              <a:rPr lang="en-US" altLang="en-US" b="1" dirty="0">
                <a:solidFill>
                  <a:srgbClr val="0070C0"/>
                </a:solidFill>
                <a:ea typeface="MS PGothic" panose="020B0600070205080204" pitchFamily="34" charset="-128"/>
              </a:rPr>
              <a:t>classifier</a:t>
            </a:r>
            <a:r>
              <a:rPr lang="en-US" altLang="en-US" dirty="0">
                <a:ea typeface="MS PGothic" panose="020B0600070205080204" pitchFamily="34" charset="-128"/>
              </a:rPr>
              <a:t> that was trained (or programmed) to </a:t>
            </a:r>
            <a:r>
              <a:rPr lang="en-US" altLang="en-US" b="1" dirty="0">
                <a:solidFill>
                  <a:srgbClr val="0070C0"/>
                </a:solidFill>
                <a:ea typeface="MS PGothic" panose="020B0600070205080204" pitchFamily="34" charset="-128"/>
              </a:rPr>
              <a:t>distinguish</a:t>
            </a:r>
            <a:r>
              <a:rPr lang="en-US" altLang="en-US" dirty="0">
                <a:ea typeface="MS PGothic" panose="020B0600070205080204" pitchFamily="34" charset="-128"/>
              </a:rPr>
              <a:t> between pictures of </a:t>
            </a:r>
            <a:r>
              <a:rPr lang="en-US" altLang="en-US" b="1" dirty="0">
                <a:solidFill>
                  <a:srgbClr val="0070C0"/>
                </a:solidFill>
                <a:ea typeface="MS PGothic" panose="020B0600070205080204" pitchFamily="34" charset="-128"/>
              </a:rPr>
              <a:t>cats</a:t>
            </a:r>
            <a:r>
              <a:rPr lang="en-US" altLang="en-US" dirty="0">
                <a:ea typeface="MS PGothic" panose="020B0600070205080204" pitchFamily="34" charset="-128"/>
              </a:rPr>
              <a:t> and </a:t>
            </a:r>
            <a:r>
              <a:rPr lang="en-US" altLang="en-US" b="1" dirty="0">
                <a:solidFill>
                  <a:srgbClr val="0070C0"/>
                </a:solidFill>
                <a:ea typeface="MS PGothic" panose="020B0600070205080204" pitchFamily="34" charset="-128"/>
              </a:rPr>
              <a:t>dogs</a:t>
            </a:r>
            <a:r>
              <a:rPr lang="en-US" altLang="en-US" dirty="0">
                <a:ea typeface="MS PGothic" panose="020B0600070205080204" pitchFamily="34" charset="-128"/>
              </a:rPr>
              <a:t>.</a:t>
            </a:r>
            <a:endParaRPr lang="en-US" altLang="en-US" sz="2800" dirty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134938"/>
            <a:ext cx="10512425" cy="73818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b="1" dirty="0">
                <a:solidFill>
                  <a:srgbClr val="002060"/>
                </a:solidFill>
                <a:latin typeface="+mn-lt"/>
              </a:rPr>
              <a:t>Classifier Evaluation</a:t>
            </a:r>
          </a:p>
        </p:txBody>
      </p:sp>
      <p:sp>
        <p:nvSpPr>
          <p:cNvPr id="30" name="TextBox 23"/>
          <p:cNvSpPr txBox="1">
            <a:spLocks noChangeArrowheads="1"/>
          </p:cNvSpPr>
          <p:nvPr/>
        </p:nvSpPr>
        <p:spPr bwMode="auto">
          <a:xfrm>
            <a:off x="-24680" y="6362164"/>
            <a:ext cx="1120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16" y="3501008"/>
            <a:ext cx="3945804" cy="25787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626" y="1344015"/>
            <a:ext cx="3748014" cy="18563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848C22-58DA-48E6-9314-D58E2F8A8B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9453" y="41593"/>
            <a:ext cx="581050" cy="5810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FCFD6D-D118-4971-A30D-017D7C2BE502}"/>
              </a:ext>
            </a:extLst>
          </p:cNvPr>
          <p:cNvSpPr txBox="1"/>
          <p:nvPr/>
        </p:nvSpPr>
        <p:spPr>
          <a:xfrm>
            <a:off x="10482676" y="33655"/>
            <a:ext cx="1116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200"/>
              </a:lnSpc>
            </a:pPr>
            <a:r>
              <a:rPr lang="en-GB" sz="12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Classifier</a:t>
            </a:r>
          </a:p>
          <a:p>
            <a:pPr algn="r">
              <a:lnSpc>
                <a:spcPts val="1200"/>
              </a:lnSpc>
            </a:pPr>
            <a:r>
              <a:rPr lang="en-GB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Evaluation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6925"/>
            <a:ext cx="20161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587375" y="1088740"/>
            <a:ext cx="8183563" cy="4887913"/>
          </a:xfrm>
        </p:spPr>
        <p:txBody>
          <a:bodyPr/>
          <a:lstStyle/>
          <a:p>
            <a:pPr eaLnBrk="1" hangingPunct="1">
              <a:buClr>
                <a:schemeClr val="accent6">
                  <a:lumMod val="75000"/>
                </a:schemeClr>
              </a:buClr>
            </a:pPr>
            <a:r>
              <a:rPr lang="en-US" altLang="ja-JP" dirty="0">
                <a:ea typeface="MS PGothic" panose="020B0600070205080204" pitchFamily="34" charset="-128"/>
              </a:rPr>
              <a:t>The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objective</a:t>
            </a:r>
            <a:r>
              <a:rPr lang="en-US" altLang="ja-JP" dirty="0">
                <a:ea typeface="MS PGothic" panose="020B0600070205080204" pitchFamily="34" charset="-128"/>
              </a:rPr>
              <a:t> here is to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evaluate</a:t>
            </a:r>
            <a:r>
              <a:rPr lang="en-US" altLang="ja-JP" dirty="0">
                <a:ea typeface="MS PGothic" panose="020B0600070205080204" pitchFamily="34" charset="-128"/>
              </a:rPr>
              <a:t> how the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classifier</a:t>
            </a:r>
            <a:r>
              <a:rPr lang="en-US" altLang="ja-JP" dirty="0">
                <a:ea typeface="MS PGothic" panose="020B0600070205080204" pitchFamily="34" charset="-128"/>
              </a:rPr>
              <a:t>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performs</a:t>
            </a:r>
            <a:r>
              <a:rPr lang="en-US" altLang="ja-JP" dirty="0">
                <a:ea typeface="MS PGothic" panose="020B0600070205080204" pitchFamily="34" charset="-128"/>
              </a:rPr>
              <a:t> on our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test</a:t>
            </a:r>
            <a:r>
              <a:rPr lang="en-US" altLang="ja-JP" dirty="0">
                <a:ea typeface="MS PGothic" panose="020B0600070205080204" pitchFamily="34" charset="-128"/>
              </a:rPr>
              <a:t> data.</a:t>
            </a:r>
          </a:p>
          <a:p>
            <a:pPr eaLnBrk="1" hangingPunct="1">
              <a:buClr>
                <a:schemeClr val="accent6">
                  <a:lumMod val="75000"/>
                </a:schemeClr>
              </a:buClr>
            </a:pPr>
            <a:r>
              <a:rPr lang="en-US" altLang="ja-JP" dirty="0">
                <a:ea typeface="MS PGothic" panose="020B0600070205080204" pitchFamily="34" charset="-128"/>
              </a:rPr>
              <a:t>It is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common</a:t>
            </a:r>
            <a:r>
              <a:rPr lang="en-US" altLang="ja-JP" dirty="0">
                <a:ea typeface="MS PGothic" panose="020B0600070205080204" pitchFamily="34" charset="-128"/>
              </a:rPr>
              <a:t>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practice</a:t>
            </a:r>
            <a:r>
              <a:rPr lang="en-US" altLang="ja-JP" dirty="0">
                <a:ea typeface="MS PGothic" panose="020B0600070205080204" pitchFamily="34" charset="-128"/>
              </a:rPr>
              <a:t> to use around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80</a:t>
            </a:r>
            <a:r>
              <a:rPr lang="en-US" altLang="ja-JP" dirty="0">
                <a:ea typeface="MS PGothic" panose="020B0600070205080204" pitchFamily="34" charset="-128"/>
              </a:rPr>
              <a:t>% of the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available</a:t>
            </a:r>
            <a:r>
              <a:rPr lang="en-US" altLang="ja-JP" dirty="0">
                <a:ea typeface="MS PGothic" panose="020B0600070205080204" pitchFamily="34" charset="-128"/>
              </a:rPr>
              <a:t>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data</a:t>
            </a:r>
            <a:r>
              <a:rPr lang="en-US" altLang="ja-JP" dirty="0">
                <a:ea typeface="MS PGothic" panose="020B0600070205080204" pitchFamily="34" charset="-128"/>
              </a:rPr>
              <a:t> for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training</a:t>
            </a:r>
            <a:r>
              <a:rPr lang="en-US" altLang="ja-JP" dirty="0">
                <a:ea typeface="MS PGothic" panose="020B0600070205080204" pitchFamily="34" charset="-128"/>
              </a:rPr>
              <a:t> and the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remaining</a:t>
            </a:r>
            <a:r>
              <a:rPr lang="en-US" altLang="ja-JP" dirty="0">
                <a:ea typeface="MS PGothic" panose="020B0600070205080204" pitchFamily="34" charset="-128"/>
              </a:rPr>
              <a:t>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20</a:t>
            </a:r>
            <a:r>
              <a:rPr lang="en-US" altLang="ja-JP" dirty="0">
                <a:ea typeface="MS PGothic" panose="020B0600070205080204" pitchFamily="34" charset="-128"/>
              </a:rPr>
              <a:t>% for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evaluation</a:t>
            </a:r>
            <a:r>
              <a:rPr lang="en-US" altLang="ja-JP" dirty="0">
                <a:ea typeface="MS PGothic" panose="020B0600070205080204" pitchFamily="34" charset="-128"/>
              </a:rPr>
              <a:t> (validation).</a:t>
            </a:r>
          </a:p>
          <a:p>
            <a:pPr eaLnBrk="1" hangingPunct="1">
              <a:buClr>
                <a:schemeClr val="accent6">
                  <a:lumMod val="75000"/>
                </a:schemeClr>
              </a:buClr>
            </a:pPr>
            <a:r>
              <a:rPr lang="en-US" altLang="ja-JP" dirty="0">
                <a:ea typeface="MS PGothic" panose="020B0600070205080204" pitchFamily="34" charset="-128"/>
              </a:rPr>
              <a:t>Some algorithms also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continuously</a:t>
            </a:r>
            <a:r>
              <a:rPr lang="en-US" altLang="ja-JP" dirty="0">
                <a:ea typeface="MS PGothic" panose="020B0600070205080204" pitchFamily="34" charset="-128"/>
              </a:rPr>
              <a:t> use test data during training.</a:t>
            </a:r>
          </a:p>
          <a:p>
            <a:pPr eaLnBrk="1" hangingPunct="1">
              <a:buClr>
                <a:schemeClr val="accent6">
                  <a:lumMod val="75000"/>
                </a:schemeClr>
              </a:buClr>
            </a:pPr>
            <a:r>
              <a:rPr lang="en-US" altLang="ja-JP" dirty="0">
                <a:ea typeface="MS PGothic" panose="020B0600070205080204" pitchFamily="34" charset="-128"/>
              </a:rPr>
              <a:t>Our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test</a:t>
            </a:r>
            <a:r>
              <a:rPr lang="en-US" altLang="ja-JP" dirty="0">
                <a:ea typeface="MS PGothic" panose="020B0600070205080204" pitchFamily="34" charset="-128"/>
              </a:rPr>
              <a:t> dataset consists of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9 dogs </a:t>
            </a:r>
            <a:r>
              <a:rPr lang="en-US" altLang="ja-JP" dirty="0">
                <a:ea typeface="MS PGothic" panose="020B0600070205080204" pitchFamily="34" charset="-128"/>
              </a:rPr>
              <a:t>and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9 cats</a:t>
            </a:r>
            <a:r>
              <a:rPr lang="en-US" altLang="ja-JP" dirty="0">
                <a:ea typeface="MS PGothic" panose="020B0600070205080204" pitchFamily="34" charset="-128"/>
              </a:rPr>
              <a:t>.</a:t>
            </a:r>
          </a:p>
          <a:p>
            <a:pPr eaLnBrk="1" hangingPunct="1">
              <a:buClr>
                <a:schemeClr val="accent6">
                  <a:lumMod val="75000"/>
                </a:schemeClr>
              </a:buClr>
            </a:pPr>
            <a:r>
              <a:rPr lang="en-US" altLang="ja-JP" dirty="0">
                <a:ea typeface="MS PGothic" panose="020B0600070205080204" pitchFamily="34" charset="-128"/>
              </a:rPr>
              <a:t>Each datum is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labelled</a:t>
            </a:r>
            <a:r>
              <a:rPr lang="en-US" altLang="ja-JP" dirty="0">
                <a:ea typeface="MS PGothic" panose="020B0600070205080204" pitchFamily="34" charset="-128"/>
              </a:rPr>
              <a:t> as either a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cat</a:t>
            </a:r>
            <a:r>
              <a:rPr lang="en-US" altLang="ja-JP" dirty="0">
                <a:ea typeface="MS PGothic" panose="020B0600070205080204" pitchFamily="34" charset="-128"/>
              </a:rPr>
              <a:t> or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dog</a:t>
            </a:r>
            <a:r>
              <a:rPr lang="en-US" altLang="ja-JP" dirty="0">
                <a:ea typeface="MS PGothic" panose="020B0600070205080204" pitchFamily="34" charset="-128"/>
              </a:rPr>
              <a:t>.</a:t>
            </a:r>
          </a:p>
          <a:p>
            <a:pPr eaLnBrk="1" hangingPunct="1">
              <a:buClr>
                <a:schemeClr val="accent6">
                  <a:lumMod val="75000"/>
                </a:schemeClr>
              </a:buClr>
            </a:pPr>
            <a:r>
              <a:rPr lang="en-US" altLang="ja-JP" dirty="0">
                <a:ea typeface="MS PGothic" panose="020B0600070205080204" pitchFamily="34" charset="-128"/>
              </a:rPr>
              <a:t>The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test</a:t>
            </a:r>
            <a:r>
              <a:rPr lang="en-US" altLang="ja-JP" dirty="0">
                <a:ea typeface="MS PGothic" panose="020B0600070205080204" pitchFamily="34" charset="-128"/>
              </a:rPr>
              <a:t>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dataset</a:t>
            </a:r>
            <a:r>
              <a:rPr lang="en-US" altLang="ja-JP" dirty="0">
                <a:ea typeface="MS PGothic" panose="020B0600070205080204" pitchFamily="34" charset="-128"/>
              </a:rPr>
              <a:t> is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input</a:t>
            </a:r>
            <a:r>
              <a:rPr lang="en-US" altLang="ja-JP" dirty="0">
                <a:ea typeface="MS PGothic" panose="020B0600070205080204" pitchFamily="34" charset="-128"/>
              </a:rPr>
              <a:t> to the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classifier</a:t>
            </a:r>
            <a:r>
              <a:rPr lang="en-US" altLang="ja-JP" dirty="0">
                <a:ea typeface="MS PGothic" panose="020B0600070205080204" pitchFamily="34" charset="-128"/>
              </a:rPr>
              <a:t> (without the labels) and the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output</a:t>
            </a:r>
            <a:r>
              <a:rPr lang="en-US" altLang="ja-JP" dirty="0">
                <a:ea typeface="MS PGothic" panose="020B0600070205080204" pitchFamily="34" charset="-128"/>
              </a:rPr>
              <a:t> of the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classifier</a:t>
            </a:r>
            <a:r>
              <a:rPr lang="en-US" altLang="ja-JP" dirty="0">
                <a:ea typeface="MS PGothic" panose="020B0600070205080204" pitchFamily="34" charset="-128"/>
              </a:rPr>
              <a:t> is recorded in  a table.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134938"/>
            <a:ext cx="10512425" cy="73818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b="1" dirty="0">
                <a:solidFill>
                  <a:srgbClr val="002060"/>
                </a:solidFill>
                <a:latin typeface="+mn-lt"/>
              </a:rPr>
              <a:t>Classifier Evaluation using Test Data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57456" y="6121623"/>
            <a:ext cx="2743200" cy="365125"/>
          </a:xfrm>
        </p:spPr>
        <p:txBody>
          <a:bodyPr/>
          <a:lstStyle/>
          <a:p>
            <a:pPr>
              <a:defRPr/>
            </a:pPr>
            <a:fld id="{5322DE2E-4D8E-43A0-8518-52674D15113F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0969" y="1052736"/>
            <a:ext cx="2527300" cy="2789237"/>
          </a:xfrm>
          <a:prstGeom prst="rect">
            <a:avLst/>
          </a:prstGeom>
          <a:noFill/>
          <a:ln w="222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5256" y="3965798"/>
            <a:ext cx="2538413" cy="2520950"/>
          </a:xfrm>
          <a:prstGeom prst="rect">
            <a:avLst/>
          </a:prstGeom>
          <a:noFill/>
          <a:ln w="222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1189444" y="1635348"/>
            <a:ext cx="6111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600" b="1">
                <a:solidFill>
                  <a:srgbClr val="C00000"/>
                </a:solidFill>
                <a:latin typeface="Arial" panose="020B0604020202020204" pitchFamily="34" charset="0"/>
              </a:rPr>
              <a:t>Dog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9413031" y="1267048"/>
            <a:ext cx="6111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600" b="1">
                <a:solidFill>
                  <a:srgbClr val="C00000"/>
                </a:solidFill>
                <a:latin typeface="Arial" panose="020B0604020202020204" pitchFamily="34" charset="0"/>
              </a:rPr>
              <a:t>Dog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1135469" y="2516411"/>
            <a:ext cx="6111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600" b="1">
                <a:solidFill>
                  <a:srgbClr val="C00000"/>
                </a:solidFill>
                <a:latin typeface="Arial" panose="020B0604020202020204" pitchFamily="34" charset="0"/>
              </a:rPr>
              <a:t>Dog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9470181" y="3221261"/>
            <a:ext cx="612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600" b="1">
                <a:solidFill>
                  <a:srgbClr val="C00000"/>
                </a:solidFill>
                <a:latin typeface="Arial" panose="020B0604020202020204" pitchFamily="34" charset="0"/>
              </a:rPr>
              <a:t>Dog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0522694" y="1668686"/>
            <a:ext cx="6127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600" b="1">
                <a:solidFill>
                  <a:srgbClr val="C00000"/>
                </a:solidFill>
                <a:latin typeface="Arial" panose="020B0604020202020204" pitchFamily="34" charset="0"/>
              </a:rPr>
              <a:t>Dog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1197381" y="3313336"/>
            <a:ext cx="612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600" b="1">
                <a:solidFill>
                  <a:srgbClr val="C00000"/>
                </a:solidFill>
                <a:latin typeface="Arial" panose="020B0604020202020204" pitchFamily="34" charset="0"/>
              </a:rPr>
              <a:t>Dog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0397281" y="3354611"/>
            <a:ext cx="6127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600" b="1">
                <a:solidFill>
                  <a:srgbClr val="C00000"/>
                </a:solidFill>
                <a:latin typeface="Arial" panose="020B0604020202020204" pitchFamily="34" charset="0"/>
              </a:rPr>
              <a:t>Dog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0378231" y="2384648"/>
            <a:ext cx="6111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600" b="1">
                <a:solidFill>
                  <a:srgbClr val="C00000"/>
                </a:solidFill>
                <a:latin typeface="Arial" panose="020B0604020202020204" pitchFamily="34" charset="0"/>
              </a:rPr>
              <a:t>Dog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9470181" y="2516411"/>
            <a:ext cx="6127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600" b="1">
                <a:solidFill>
                  <a:srgbClr val="C00000"/>
                </a:solidFill>
                <a:latin typeface="Arial" panose="020B0604020202020204" pitchFamily="34" charset="0"/>
              </a:rPr>
              <a:t>Dog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9468594" y="3941986"/>
            <a:ext cx="6127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600" b="1">
                <a:solidFill>
                  <a:srgbClr val="00B0F0"/>
                </a:solidFill>
                <a:latin typeface="Arial" panose="020B0604020202020204" pitchFamily="34" charset="0"/>
              </a:rPr>
              <a:t>Cat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10514756" y="4324573"/>
            <a:ext cx="6127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600" b="1">
                <a:solidFill>
                  <a:srgbClr val="00B0F0"/>
                </a:solidFill>
                <a:latin typeface="Arial" panose="020B0604020202020204" pitchFamily="34" charset="0"/>
              </a:rPr>
              <a:t>Cat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11127531" y="4316636"/>
            <a:ext cx="6111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600" b="1">
                <a:solidFill>
                  <a:srgbClr val="00B0F0"/>
                </a:solidFill>
                <a:latin typeface="Arial" panose="020B0604020202020204" pitchFamily="34" charset="0"/>
              </a:rPr>
              <a:t>Cat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9601944" y="5131023"/>
            <a:ext cx="6127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600" b="1">
                <a:solidFill>
                  <a:srgbClr val="00B0F0"/>
                </a:solidFill>
                <a:latin typeface="Arial" panose="020B0604020202020204" pitchFamily="34" charset="0"/>
              </a:rPr>
              <a:t>Cat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10397281" y="5131023"/>
            <a:ext cx="6127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600" b="1">
                <a:solidFill>
                  <a:srgbClr val="00B0F0"/>
                </a:solidFill>
                <a:latin typeface="Arial" panose="020B0604020202020204" pitchFamily="34" charset="0"/>
              </a:rPr>
              <a:t>Cat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1184681" y="5115148"/>
            <a:ext cx="6127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600" b="1">
                <a:solidFill>
                  <a:srgbClr val="00B0F0"/>
                </a:solidFill>
                <a:latin typeface="Arial" panose="020B0604020202020204" pitchFamily="34" charset="0"/>
              </a:rPr>
              <a:t>Cat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9786094" y="5848573"/>
            <a:ext cx="6111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600" b="1">
                <a:solidFill>
                  <a:srgbClr val="00B0F0"/>
                </a:solidFill>
                <a:latin typeface="Arial" panose="020B0604020202020204" pitchFamily="34" charset="0"/>
              </a:rPr>
              <a:t>Cat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10378231" y="5910486"/>
            <a:ext cx="6111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600" b="1">
                <a:solidFill>
                  <a:srgbClr val="00B0F0"/>
                </a:solidFill>
                <a:latin typeface="Arial" panose="020B0604020202020204" pitchFamily="34" charset="0"/>
              </a:rPr>
              <a:t>Cat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1198969" y="5951761"/>
            <a:ext cx="61118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600" b="1">
                <a:solidFill>
                  <a:srgbClr val="00B0F0"/>
                </a:solidFill>
                <a:latin typeface="Arial" panose="020B0604020202020204" pitchFamily="34" charset="0"/>
              </a:rPr>
              <a:t>Cat</a:t>
            </a:r>
          </a:p>
        </p:txBody>
      </p:sp>
      <p:sp>
        <p:nvSpPr>
          <p:cNvPr id="30" name="TextBox 23"/>
          <p:cNvSpPr txBox="1">
            <a:spLocks noChangeArrowheads="1"/>
          </p:cNvSpPr>
          <p:nvPr/>
        </p:nvSpPr>
        <p:spPr bwMode="auto">
          <a:xfrm>
            <a:off x="-24680" y="6362164"/>
            <a:ext cx="1120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5FC7D2-D7C2-4154-94A9-7C42A4F3CFD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9453" y="41593"/>
            <a:ext cx="581050" cy="581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3E1FD3-C6CF-4E50-9232-80F9D2636A74}"/>
              </a:ext>
            </a:extLst>
          </p:cNvPr>
          <p:cNvSpPr txBox="1"/>
          <p:nvPr/>
        </p:nvSpPr>
        <p:spPr>
          <a:xfrm>
            <a:off x="10482676" y="33655"/>
            <a:ext cx="1116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200"/>
              </a:lnSpc>
            </a:pPr>
            <a:r>
              <a:rPr lang="en-GB" sz="12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Classifier</a:t>
            </a:r>
          </a:p>
          <a:p>
            <a:pPr algn="r">
              <a:lnSpc>
                <a:spcPts val="1200"/>
              </a:lnSpc>
            </a:pPr>
            <a:r>
              <a:rPr lang="en-GB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134725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90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95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6925"/>
            <a:ext cx="20161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587375" y="1088740"/>
            <a:ext cx="8183563" cy="4932548"/>
          </a:xfrm>
        </p:spPr>
        <p:txBody>
          <a:bodyPr/>
          <a:lstStyle/>
          <a:p>
            <a:pPr eaLnBrk="1" hangingPunct="1">
              <a:buClr>
                <a:schemeClr val="accent6">
                  <a:lumMod val="75000"/>
                </a:schemeClr>
              </a:buClr>
            </a:pPr>
            <a:r>
              <a:rPr lang="en-US" altLang="ja-JP" dirty="0">
                <a:ea typeface="MS PGothic" panose="020B0600070205080204" pitchFamily="34" charset="-128"/>
              </a:rPr>
              <a:t>The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results</a:t>
            </a:r>
            <a:r>
              <a:rPr lang="en-US" altLang="ja-JP" dirty="0">
                <a:ea typeface="MS PGothic" panose="020B0600070205080204" pitchFamily="34" charset="-128"/>
              </a:rPr>
              <a:t> from the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classifier</a:t>
            </a:r>
            <a:r>
              <a:rPr lang="en-US" altLang="ja-JP" dirty="0">
                <a:ea typeface="MS PGothic" panose="020B0600070205080204" pitchFamily="34" charset="-128"/>
              </a:rPr>
              <a:t> are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recorded</a:t>
            </a:r>
            <a:r>
              <a:rPr lang="en-US" altLang="ja-JP" dirty="0">
                <a:ea typeface="MS PGothic" panose="020B0600070205080204" pitchFamily="34" charset="-128"/>
              </a:rPr>
              <a:t> in the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table</a:t>
            </a:r>
            <a:r>
              <a:rPr lang="en-US" altLang="ja-JP" dirty="0">
                <a:ea typeface="MS PGothic" panose="020B0600070205080204" pitchFamily="34" charset="-128"/>
              </a:rPr>
              <a:t> on the right.</a:t>
            </a:r>
          </a:p>
          <a:p>
            <a:pPr eaLnBrk="1" hangingPunct="1">
              <a:buClr>
                <a:schemeClr val="accent6">
                  <a:lumMod val="75000"/>
                </a:schemeClr>
              </a:buClr>
            </a:pPr>
            <a:r>
              <a:rPr lang="en-US" altLang="ja-JP" dirty="0">
                <a:ea typeface="MS PGothic" panose="020B0600070205080204" pitchFamily="34" charset="-128"/>
              </a:rPr>
              <a:t>The classifier:</a:t>
            </a:r>
          </a:p>
          <a:p>
            <a:pPr lvl="1" eaLnBrk="1" hangingPunct="1">
              <a:buClr>
                <a:schemeClr val="accent6">
                  <a:lumMod val="75000"/>
                </a:schemeClr>
              </a:buClr>
            </a:pPr>
            <a:r>
              <a:rPr lang="en-US" altLang="ja-JP" dirty="0">
                <a:ea typeface="MS PGothic" panose="020B0600070205080204" pitchFamily="34" charset="-128"/>
              </a:rPr>
              <a:t>Misclassified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2 dogs</a:t>
            </a:r>
            <a:r>
              <a:rPr lang="en-US" altLang="ja-JP" dirty="0">
                <a:ea typeface="MS PGothic" panose="020B0600070205080204" pitchFamily="34" charset="-128"/>
              </a:rPr>
              <a:t> as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cats</a:t>
            </a:r>
            <a:r>
              <a:rPr lang="en-US" altLang="ja-JP" dirty="0">
                <a:ea typeface="MS PGothic" panose="020B0600070205080204" pitchFamily="34" charset="-128"/>
              </a:rPr>
              <a:t>.</a:t>
            </a:r>
          </a:p>
          <a:p>
            <a:pPr lvl="1" eaLnBrk="1" hangingPunct="1">
              <a:buClr>
                <a:schemeClr val="accent6">
                  <a:lumMod val="75000"/>
                </a:schemeClr>
              </a:buClr>
            </a:pPr>
            <a:r>
              <a:rPr lang="en-US" altLang="ja-JP" dirty="0">
                <a:ea typeface="MS PGothic" panose="020B0600070205080204" pitchFamily="34" charset="-128"/>
              </a:rPr>
              <a:t>Misclassified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3</a:t>
            </a:r>
            <a:r>
              <a:rPr lang="en-US" altLang="ja-JP" dirty="0">
                <a:ea typeface="MS PGothic" panose="020B0600070205080204" pitchFamily="34" charset="-128"/>
              </a:rPr>
              <a:t>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cats</a:t>
            </a:r>
            <a:r>
              <a:rPr lang="en-US" altLang="ja-JP" dirty="0">
                <a:ea typeface="MS PGothic" panose="020B0600070205080204" pitchFamily="34" charset="-128"/>
              </a:rPr>
              <a:t> as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dogs</a:t>
            </a:r>
            <a:r>
              <a:rPr lang="en-US" altLang="ja-JP" dirty="0">
                <a:ea typeface="MS PGothic" panose="020B0600070205080204" pitchFamily="34" charset="-128"/>
              </a:rPr>
              <a:t>.</a:t>
            </a:r>
          </a:p>
          <a:p>
            <a:pPr eaLnBrk="1" hangingPunct="1">
              <a:buClr>
                <a:schemeClr val="accent6">
                  <a:lumMod val="75000"/>
                </a:schemeClr>
              </a:buClr>
            </a:pPr>
            <a:r>
              <a:rPr lang="en-US" altLang="ja-JP" dirty="0">
                <a:ea typeface="MS PGothic" panose="020B0600070205080204" pitchFamily="34" charset="-128"/>
              </a:rPr>
              <a:t>Most dogs would be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very</a:t>
            </a:r>
            <a:r>
              <a:rPr lang="en-US" altLang="ja-JP" dirty="0">
                <a:ea typeface="MS PGothic" panose="020B0600070205080204" pitchFamily="34" charset="-128"/>
              </a:rPr>
              <a:t>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insulted</a:t>
            </a:r>
            <a:r>
              <a:rPr lang="en-US" altLang="ja-JP" dirty="0">
                <a:ea typeface="MS PGothic" panose="020B0600070205080204" pitchFamily="34" charset="-128"/>
              </a:rPr>
              <a:t> if they were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classified</a:t>
            </a:r>
            <a:r>
              <a:rPr lang="en-US" altLang="ja-JP" dirty="0">
                <a:ea typeface="MS PGothic" panose="020B0600070205080204" pitchFamily="34" charset="-128"/>
              </a:rPr>
              <a:t> as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cats</a:t>
            </a:r>
            <a:r>
              <a:rPr lang="en-US" altLang="ja-JP" dirty="0">
                <a:ea typeface="MS PGothic" panose="020B0600070205080204" pitchFamily="34" charset="-128"/>
              </a:rPr>
              <a:t>.</a:t>
            </a:r>
          </a:p>
          <a:p>
            <a:pPr eaLnBrk="1" hangingPunct="1">
              <a:buClr>
                <a:schemeClr val="accent6">
                  <a:lumMod val="75000"/>
                </a:schemeClr>
              </a:buClr>
            </a:pPr>
            <a:r>
              <a:rPr lang="en-US" altLang="ja-JP" dirty="0">
                <a:ea typeface="MS PGothic" panose="020B0600070205080204" pitchFamily="34" charset="-128"/>
              </a:rPr>
              <a:t>We use a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confusion</a:t>
            </a:r>
            <a:r>
              <a:rPr lang="en-US" altLang="ja-JP" dirty="0">
                <a:ea typeface="MS PGothic" panose="020B0600070205080204" pitchFamily="34" charset="-128"/>
              </a:rPr>
              <a:t>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matrix</a:t>
            </a:r>
            <a:r>
              <a:rPr lang="en-US" altLang="ja-JP" dirty="0">
                <a:ea typeface="MS PGothic" panose="020B0600070205080204" pitchFamily="34" charset="-128"/>
              </a:rPr>
              <a:t> to summarize the results.</a:t>
            </a:r>
          </a:p>
          <a:p>
            <a:pPr eaLnBrk="1" hangingPunct="1">
              <a:buClr>
                <a:schemeClr val="accent6">
                  <a:lumMod val="75000"/>
                </a:schemeClr>
              </a:buClr>
            </a:pPr>
            <a:r>
              <a:rPr lang="en-US" altLang="ja-JP" dirty="0">
                <a:ea typeface="MS PGothic" panose="020B0600070205080204" pitchFamily="34" charset="-128"/>
              </a:rPr>
              <a:t>A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confusion</a:t>
            </a:r>
            <a:r>
              <a:rPr lang="en-US" altLang="ja-JP" dirty="0">
                <a:ea typeface="MS PGothic" panose="020B0600070205080204" pitchFamily="34" charset="-128"/>
              </a:rPr>
              <a:t>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matrix</a:t>
            </a:r>
            <a:r>
              <a:rPr lang="en-US" altLang="ja-JP" dirty="0">
                <a:ea typeface="MS PGothic" panose="020B0600070205080204" pitchFamily="34" charset="-128"/>
              </a:rPr>
              <a:t> is a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technique</a:t>
            </a:r>
            <a:r>
              <a:rPr lang="en-US" altLang="ja-JP" dirty="0">
                <a:ea typeface="MS PGothic" panose="020B0600070205080204" pitchFamily="34" charset="-128"/>
              </a:rPr>
              <a:t> used to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summarize</a:t>
            </a:r>
            <a:r>
              <a:rPr lang="en-US" altLang="ja-JP" dirty="0">
                <a:ea typeface="MS PGothic" panose="020B0600070205080204" pitchFamily="34" charset="-128"/>
              </a:rPr>
              <a:t> the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performance</a:t>
            </a:r>
            <a:r>
              <a:rPr lang="en-US" altLang="ja-JP" dirty="0">
                <a:ea typeface="MS PGothic" panose="020B0600070205080204" pitchFamily="34" charset="-128"/>
              </a:rPr>
              <a:t> of a </a:t>
            </a:r>
            <a:r>
              <a:rPr lang="en-US" altLang="ja-JP" b="1" dirty="0">
                <a:solidFill>
                  <a:srgbClr val="0070C0"/>
                </a:solidFill>
                <a:ea typeface="MS PGothic" panose="020B0600070205080204" pitchFamily="34" charset="-128"/>
              </a:rPr>
              <a:t>classifier</a:t>
            </a:r>
            <a:r>
              <a:rPr lang="en-US" altLang="ja-JP" dirty="0">
                <a:ea typeface="MS PGothic" panose="020B0600070205080204" pitchFamily="34" charset="-128"/>
              </a:rPr>
              <a:t>.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134938"/>
            <a:ext cx="10512425" cy="73818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b="1" dirty="0">
                <a:solidFill>
                  <a:srgbClr val="002060"/>
                </a:solidFill>
                <a:latin typeface="+mn-lt"/>
              </a:rPr>
              <a:t>Classifier Evaluation using Test Data</a:t>
            </a:r>
          </a:p>
        </p:txBody>
      </p:sp>
      <p:sp>
        <p:nvSpPr>
          <p:cNvPr id="30" name="TextBox 23"/>
          <p:cNvSpPr txBox="1">
            <a:spLocks noChangeArrowheads="1"/>
          </p:cNvSpPr>
          <p:nvPr/>
        </p:nvSpPr>
        <p:spPr bwMode="auto">
          <a:xfrm>
            <a:off x="-24680" y="6362164"/>
            <a:ext cx="1120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graphicFrame>
        <p:nvGraphicFramePr>
          <p:cNvPr id="3" name="Table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939418143"/>
              </p:ext>
            </p:extLst>
          </p:nvPr>
        </p:nvGraphicFramePr>
        <p:xfrm>
          <a:off x="9347002" y="80629"/>
          <a:ext cx="2509637" cy="6435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909">
                  <a:extLst>
                    <a:ext uri="{9D8B030D-6E8A-4147-A177-3AD203B41FA5}">
                      <a16:colId xmlns:a16="http://schemas.microsoft.com/office/drawing/2014/main" val="4040127239"/>
                    </a:ext>
                  </a:extLst>
                </a:gridCol>
                <a:gridCol w="814774">
                  <a:extLst>
                    <a:ext uri="{9D8B030D-6E8A-4147-A177-3AD203B41FA5}">
                      <a16:colId xmlns:a16="http://schemas.microsoft.com/office/drawing/2014/main" val="3816216008"/>
                    </a:ext>
                  </a:extLst>
                </a:gridCol>
                <a:gridCol w="1007954">
                  <a:extLst>
                    <a:ext uri="{9D8B030D-6E8A-4147-A177-3AD203B41FA5}">
                      <a16:colId xmlns:a16="http://schemas.microsoft.com/office/drawing/2014/main" val="819786108"/>
                    </a:ext>
                  </a:extLst>
                </a:gridCol>
              </a:tblGrid>
              <a:tr h="34057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Actual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Predicted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240449"/>
                  </a:ext>
                </a:extLst>
              </a:tr>
              <a:tr h="294897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02060"/>
                          </a:solidFill>
                        </a:rPr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02060"/>
                          </a:solidFill>
                        </a:rPr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9524153"/>
                  </a:ext>
                </a:extLst>
              </a:tr>
              <a:tr h="34057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rgbClr val="002060"/>
                          </a:solidFill>
                        </a:rPr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rgbClr val="002060"/>
                          </a:solidFill>
                        </a:rPr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34157"/>
                  </a:ext>
                </a:extLst>
              </a:tr>
              <a:tr h="34057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rgbClr val="002060"/>
                          </a:solidFill>
                        </a:rPr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rgbClr val="FF9900"/>
                          </a:solidFill>
                        </a:rPr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8945455"/>
                  </a:ext>
                </a:extLst>
              </a:tr>
              <a:tr h="34057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rgbClr val="002060"/>
                          </a:solidFill>
                        </a:rPr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rgbClr val="002060"/>
                          </a:solidFill>
                        </a:rPr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999252"/>
                  </a:ext>
                </a:extLst>
              </a:tr>
              <a:tr h="34057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rgbClr val="002060"/>
                          </a:solidFill>
                        </a:rPr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rgbClr val="002060"/>
                          </a:solidFill>
                        </a:rPr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8861573"/>
                  </a:ext>
                </a:extLst>
              </a:tr>
              <a:tr h="34057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rgbClr val="002060"/>
                          </a:solidFill>
                        </a:rPr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rgbClr val="FF9900"/>
                          </a:solidFill>
                        </a:rPr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8427954"/>
                  </a:ext>
                </a:extLst>
              </a:tr>
              <a:tr h="34057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rgbClr val="002060"/>
                          </a:solidFill>
                        </a:rPr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rgbClr val="002060"/>
                          </a:solidFill>
                        </a:rPr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5021567"/>
                  </a:ext>
                </a:extLst>
              </a:tr>
              <a:tr h="34057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rgbClr val="002060"/>
                          </a:solidFill>
                        </a:rPr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rgbClr val="002060"/>
                          </a:solidFill>
                        </a:rPr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4510045"/>
                  </a:ext>
                </a:extLst>
              </a:tr>
              <a:tr h="34057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02060"/>
                          </a:solidFill>
                        </a:rPr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02060"/>
                          </a:solidFill>
                        </a:rPr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3016668"/>
                  </a:ext>
                </a:extLst>
              </a:tr>
              <a:tr h="34057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FF9900"/>
                          </a:solidFill>
                        </a:rPr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FF9900"/>
                          </a:solidFill>
                        </a:rPr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5957113"/>
                  </a:ext>
                </a:extLst>
              </a:tr>
              <a:tr h="34057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FF9900"/>
                          </a:solidFill>
                        </a:rPr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02060"/>
                          </a:solidFill>
                        </a:rPr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1181343"/>
                  </a:ext>
                </a:extLst>
              </a:tr>
              <a:tr h="34057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FF9900"/>
                          </a:solidFill>
                        </a:rPr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FF9900"/>
                          </a:solidFill>
                        </a:rPr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2381650"/>
                  </a:ext>
                </a:extLst>
              </a:tr>
              <a:tr h="34057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FF9900"/>
                          </a:solidFill>
                        </a:rPr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02060"/>
                          </a:solidFill>
                        </a:rPr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6258916"/>
                  </a:ext>
                </a:extLst>
              </a:tr>
              <a:tr h="34057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FF9900"/>
                          </a:solidFill>
                        </a:rPr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FF9900"/>
                          </a:solidFill>
                        </a:rPr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2716019"/>
                  </a:ext>
                </a:extLst>
              </a:tr>
              <a:tr h="34057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FF9900"/>
                          </a:solidFill>
                        </a:rPr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FF9900"/>
                          </a:solidFill>
                        </a:rPr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6330766"/>
                  </a:ext>
                </a:extLst>
              </a:tr>
              <a:tr h="34057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FF9900"/>
                          </a:solidFill>
                        </a:rPr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FF9900"/>
                          </a:solidFill>
                        </a:rPr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505965"/>
                  </a:ext>
                </a:extLst>
              </a:tr>
              <a:tr h="34057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FF9900"/>
                          </a:solidFill>
                        </a:rPr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02060"/>
                          </a:solidFill>
                        </a:rPr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7873826"/>
                  </a:ext>
                </a:extLst>
              </a:tr>
              <a:tr h="34057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FF9900"/>
                          </a:solidFill>
                        </a:rPr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FF9900"/>
                          </a:solidFill>
                        </a:rPr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9321502"/>
                  </a:ext>
                </a:extLst>
              </a:tr>
            </a:tbl>
          </a:graphicData>
        </a:graphic>
      </p:graphicFrame>
      <p:pic>
        <p:nvPicPr>
          <p:cNvPr id="1026" name="Picture 2" descr="Image result for dog">
            <a:extLst>
              <a:ext uri="{FF2B5EF4-FFF2-40B4-BE49-F238E27FC236}">
                <a16:creationId xmlns:a16="http://schemas.microsoft.com/office/drawing/2014/main" id="{17D5DA0D-2361-45BB-9C50-2C5E9E94E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692" y="5452092"/>
            <a:ext cx="2119375" cy="141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at">
            <a:extLst>
              <a:ext uri="{FF2B5EF4-FFF2-40B4-BE49-F238E27FC236}">
                <a16:creationId xmlns:a16="http://schemas.microsoft.com/office/drawing/2014/main" id="{735E7387-7654-47F8-BC1E-084B096E1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060" y="5353135"/>
            <a:ext cx="2509637" cy="150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8DA078-49E2-4BFC-A375-8149F1426A3E}"/>
              </a:ext>
            </a:extLst>
          </p:cNvPr>
          <p:cNvSpPr txBox="1"/>
          <p:nvPr/>
        </p:nvSpPr>
        <p:spPr>
          <a:xfrm>
            <a:off x="5605910" y="5707399"/>
            <a:ext cx="8264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>
                <a:solidFill>
                  <a:srgbClr val="FF0000"/>
                </a:solidFill>
              </a:rPr>
              <a:t>≠</a:t>
            </a:r>
          </a:p>
        </p:txBody>
      </p:sp>
    </p:spTree>
    <p:extLst>
      <p:ext uri="{BB962C8B-B14F-4D97-AF65-F5344CB8AC3E}">
        <p14:creationId xmlns:p14="http://schemas.microsoft.com/office/powerpoint/2010/main" val="413345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192516"/>
              </p:ext>
            </p:extLst>
          </p:nvPr>
        </p:nvGraphicFramePr>
        <p:xfrm>
          <a:off x="4423555" y="3217056"/>
          <a:ext cx="4876801" cy="3416300"/>
        </p:xfrm>
        <a:graphic>
          <a:graphicData uri="http://schemas.openxmlformats.org/drawingml/2006/table">
            <a:tbl>
              <a:tblPr/>
              <a:tblGrid>
                <a:gridCol w="1172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5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5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5975">
                  <a:extLst>
                    <a:ext uri="{9D8B030D-6E8A-4147-A177-3AD203B41FA5}">
                      <a16:colId xmlns:a16="http://schemas.microsoft.com/office/drawing/2014/main" val="4277253851"/>
                    </a:ext>
                  </a:extLst>
                </a:gridCol>
              </a:tblGrid>
              <a:tr h="660400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Predicted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  <a:defRPr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 gridSpan="2"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700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Actual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1200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  <a:defRPr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395132"/>
                  </a:ext>
                </a:extLst>
              </a:tr>
            </a:tbl>
          </a:graphicData>
        </a:graphic>
      </p:graphicFrame>
      <p:pic>
        <p:nvPicPr>
          <p:cNvPr id="29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6925"/>
            <a:ext cx="20161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587375" y="1088740"/>
            <a:ext cx="8183563" cy="558062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</a:pPr>
            <a:r>
              <a:rPr lang="en-US" altLang="ja-JP" sz="2400" dirty="0">
                <a:ea typeface="MS PGothic" panose="020B0600070205080204" pitchFamily="34" charset="-128"/>
              </a:rPr>
              <a:t>Dogs classified as Dogs: </a:t>
            </a:r>
            <a:r>
              <a:rPr lang="en-US" altLang="ja-JP" sz="2400" b="1" dirty="0">
                <a:solidFill>
                  <a:srgbClr val="0070C0"/>
                </a:solidFill>
                <a:ea typeface="MS PGothic" panose="020B0600070205080204" pitchFamily="34" charset="-128"/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</a:pPr>
            <a:r>
              <a:rPr lang="en-US" altLang="ja-JP" sz="2400" dirty="0">
                <a:ea typeface="MS PGothic" panose="020B0600070205080204" pitchFamily="34" charset="-128"/>
              </a:rPr>
              <a:t>Dogs classified as Cats: </a:t>
            </a:r>
            <a:r>
              <a:rPr lang="en-US" altLang="ja-JP" sz="2400" b="1" dirty="0">
                <a:solidFill>
                  <a:srgbClr val="0070C0"/>
                </a:solidFill>
                <a:ea typeface="MS PGothic" panose="020B0600070205080204" pitchFamily="34" charset="-128"/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</a:pPr>
            <a:r>
              <a:rPr lang="en-US" altLang="ja-JP" sz="2400" dirty="0">
                <a:ea typeface="MS PGothic" panose="020B0600070205080204" pitchFamily="34" charset="-128"/>
              </a:rPr>
              <a:t>Cats classified as Cats: </a:t>
            </a:r>
            <a:r>
              <a:rPr lang="en-US" altLang="ja-JP" sz="2400" b="1" dirty="0">
                <a:solidFill>
                  <a:srgbClr val="0070C0"/>
                </a:solidFill>
                <a:ea typeface="MS PGothic" panose="020B0600070205080204" pitchFamily="34" charset="-128"/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</a:pPr>
            <a:r>
              <a:rPr lang="en-US" altLang="ja-JP" sz="2400" dirty="0">
                <a:ea typeface="MS PGothic" panose="020B0600070205080204" pitchFamily="34" charset="-128"/>
              </a:rPr>
              <a:t>Cats classified as Dogs: </a:t>
            </a:r>
            <a:r>
              <a:rPr lang="en-US" altLang="ja-JP" sz="2400" b="1" dirty="0">
                <a:solidFill>
                  <a:srgbClr val="0070C0"/>
                </a:solidFill>
                <a:ea typeface="MS PGothic" panose="020B0600070205080204" pitchFamily="34" charset="-128"/>
              </a:rPr>
              <a:t>3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</a:pPr>
            <a:r>
              <a:rPr lang="en-US" altLang="ja-JP" sz="2400" b="1" dirty="0">
                <a:solidFill>
                  <a:srgbClr val="7030A0"/>
                </a:solidFill>
                <a:ea typeface="MS PGothic" panose="020B0600070205080204" pitchFamily="34" charset="-128"/>
              </a:rPr>
              <a:t>Accuracy</a:t>
            </a:r>
            <a:r>
              <a:rPr lang="en-US" altLang="ja-JP" sz="2400" dirty="0">
                <a:ea typeface="MS PGothic" panose="020B0600070205080204" pitchFamily="34" charset="-128"/>
              </a:rPr>
              <a:t> is:</a:t>
            </a:r>
            <a:br>
              <a:rPr lang="en-US" altLang="ja-JP" sz="2400" dirty="0">
                <a:ea typeface="MS PGothic" panose="020B0600070205080204" pitchFamily="34" charset="-128"/>
              </a:rPr>
            </a:br>
            <a:r>
              <a:rPr lang="en-US" altLang="ja-JP" sz="2400" b="1" dirty="0">
                <a:solidFill>
                  <a:srgbClr val="0070C0"/>
                </a:solidFill>
                <a:ea typeface="MS PGothic" panose="020B0600070205080204" pitchFamily="34" charset="-128"/>
              </a:rPr>
              <a:t>total correct predictions </a:t>
            </a:r>
            <a:r>
              <a:rPr lang="en-US" altLang="ja-JP" sz="2400" dirty="0">
                <a:ea typeface="MS PGothic" panose="020B0600070205080204" pitchFamily="34" charset="-128"/>
              </a:rPr>
              <a:t>/ </a:t>
            </a:r>
            <a:r>
              <a:rPr lang="en-US" altLang="ja-JP" sz="2400" b="1" dirty="0">
                <a:solidFill>
                  <a:srgbClr val="0070C0"/>
                </a:solidFill>
                <a:ea typeface="MS PGothic" panose="020B0600070205080204" pitchFamily="34" charset="-128"/>
              </a:rPr>
              <a:t>total predictions</a:t>
            </a:r>
            <a:br>
              <a:rPr lang="en-US" altLang="ja-JP" sz="2400" dirty="0">
                <a:ea typeface="MS PGothic" panose="020B0600070205080204" pitchFamily="34" charset="-128"/>
              </a:rPr>
            </a:br>
            <a:r>
              <a:rPr lang="en-US" altLang="ja-JP" sz="2400" dirty="0">
                <a:ea typeface="MS PGothic" panose="020B0600070205080204" pitchFamily="34" charset="-128"/>
              </a:rPr>
              <a:t>(</a:t>
            </a:r>
            <a:r>
              <a:rPr lang="en-US" altLang="ja-JP" sz="2400" b="1" dirty="0" err="1">
                <a:solidFill>
                  <a:srgbClr val="0070C0"/>
                </a:solidFill>
                <a:ea typeface="MS PGothic" panose="020B0600070205080204" pitchFamily="34" charset="-128"/>
              </a:rPr>
              <a:t>TP</a:t>
            </a:r>
            <a:r>
              <a:rPr lang="en-US" altLang="ja-JP" sz="2400" b="1" baseline="-25000" dirty="0" err="1">
                <a:solidFill>
                  <a:srgbClr val="0070C0"/>
                </a:solidFill>
                <a:ea typeface="MS PGothic" panose="020B0600070205080204" pitchFamily="34" charset="-128"/>
              </a:rPr>
              <a:t>Dog</a:t>
            </a:r>
            <a:r>
              <a:rPr lang="en-US" altLang="ja-JP" sz="2400" baseline="-25000" dirty="0">
                <a:ea typeface="MS PGothic" panose="020B0600070205080204" pitchFamily="34" charset="-128"/>
              </a:rPr>
              <a:t> </a:t>
            </a:r>
            <a:r>
              <a:rPr lang="en-US" altLang="ja-JP" sz="2400" dirty="0">
                <a:ea typeface="MS PGothic" panose="020B0600070205080204" pitchFamily="34" charset="-128"/>
              </a:rPr>
              <a:t>+ </a:t>
            </a:r>
            <a:r>
              <a:rPr lang="en-US" altLang="ja-JP" sz="2400" b="1" dirty="0" err="1">
                <a:solidFill>
                  <a:srgbClr val="0070C0"/>
                </a:solidFill>
                <a:ea typeface="MS PGothic" panose="020B0600070205080204" pitchFamily="34" charset="-128"/>
              </a:rPr>
              <a:t>TP</a:t>
            </a:r>
            <a:r>
              <a:rPr lang="en-US" altLang="ja-JP" sz="2400" b="1" baseline="-25000" dirty="0" err="1">
                <a:solidFill>
                  <a:srgbClr val="0070C0"/>
                </a:solidFill>
                <a:ea typeface="MS PGothic" panose="020B0600070205080204" pitchFamily="34" charset="-128"/>
              </a:rPr>
              <a:t>Cat</a:t>
            </a:r>
            <a:r>
              <a:rPr lang="en-US" altLang="ja-JP" sz="2400" dirty="0">
                <a:ea typeface="MS PGothic" panose="020B0600070205080204" pitchFamily="34" charset="-128"/>
              </a:rPr>
              <a:t>)/18 = (7+6)/18 = </a:t>
            </a:r>
            <a:r>
              <a:rPr lang="en-US" altLang="ja-JP" sz="2400" b="1" dirty="0">
                <a:solidFill>
                  <a:srgbClr val="0070C0"/>
                </a:solidFill>
                <a:ea typeface="MS PGothic" panose="020B0600070205080204" pitchFamily="34" charset="-128"/>
              </a:rPr>
              <a:t>72%</a:t>
            </a:r>
            <a:r>
              <a:rPr lang="en-US" altLang="ja-JP" sz="2400" dirty="0">
                <a:ea typeface="MS PGothic" panose="020B0600070205080204" pitchFamily="34" charset="-128"/>
              </a:rPr>
              <a:t> 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>
                <a:srgbClr val="C00000"/>
              </a:buClr>
            </a:pPr>
            <a:endParaRPr lang="en-US" altLang="ja-JP" sz="2400" dirty="0">
              <a:ea typeface="MS PGothic" panose="020B0600070205080204" pitchFamily="34" charset="-128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Clr>
                <a:srgbClr val="C00000"/>
              </a:buClr>
              <a:buNone/>
            </a:pPr>
            <a:br>
              <a:rPr lang="en-US" altLang="ja-JP" sz="2400" b="1" dirty="0">
                <a:solidFill>
                  <a:srgbClr val="0070C0"/>
                </a:solidFill>
                <a:ea typeface="MS PGothic" panose="020B0600070205080204" pitchFamily="34" charset="-128"/>
              </a:rPr>
            </a:br>
            <a:endParaRPr lang="en-US" altLang="ja-JP" sz="2400" b="1" dirty="0">
              <a:solidFill>
                <a:srgbClr val="0070C0"/>
              </a:solidFill>
              <a:ea typeface="MS PGothic" panose="020B0600070205080204" pitchFamily="34" charset="-128"/>
            </a:endParaRPr>
          </a:p>
          <a:p>
            <a:pPr eaLnBrk="1" hangingPunct="1">
              <a:buClr>
                <a:srgbClr val="C00000"/>
              </a:buClr>
            </a:pPr>
            <a:endParaRPr lang="en-US" altLang="ja-JP" sz="2400" dirty="0">
              <a:ea typeface="MS PGothic" panose="020B0600070205080204" pitchFamily="34" charset="-128"/>
            </a:endParaRPr>
          </a:p>
          <a:p>
            <a:pPr eaLnBrk="1" hangingPunct="1">
              <a:buClr>
                <a:srgbClr val="C00000"/>
              </a:buClr>
            </a:pPr>
            <a:endParaRPr lang="en-US" altLang="ja-JP" sz="2400" dirty="0">
              <a:ea typeface="MS PGothic" panose="020B0600070205080204" pitchFamily="34" charset="-128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134938"/>
            <a:ext cx="10512425" cy="73818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b="1" dirty="0">
                <a:solidFill>
                  <a:srgbClr val="002060"/>
                </a:solidFill>
                <a:latin typeface="+mn-lt"/>
              </a:rPr>
              <a:t>Classifier Evaluation using Test Data</a:t>
            </a:r>
          </a:p>
        </p:txBody>
      </p:sp>
      <p:sp>
        <p:nvSpPr>
          <p:cNvPr id="30" name="TextBox 23"/>
          <p:cNvSpPr txBox="1">
            <a:spLocks noChangeArrowheads="1"/>
          </p:cNvSpPr>
          <p:nvPr/>
        </p:nvSpPr>
        <p:spPr bwMode="auto">
          <a:xfrm>
            <a:off x="-24680" y="6362164"/>
            <a:ext cx="1120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graphicFrame>
        <p:nvGraphicFramePr>
          <p:cNvPr id="3" name="Table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405944275"/>
              </p:ext>
            </p:extLst>
          </p:nvPr>
        </p:nvGraphicFramePr>
        <p:xfrm>
          <a:off x="9455015" y="198206"/>
          <a:ext cx="2509637" cy="6435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909">
                  <a:extLst>
                    <a:ext uri="{9D8B030D-6E8A-4147-A177-3AD203B41FA5}">
                      <a16:colId xmlns:a16="http://schemas.microsoft.com/office/drawing/2014/main" val="4040127239"/>
                    </a:ext>
                  </a:extLst>
                </a:gridCol>
                <a:gridCol w="814774">
                  <a:extLst>
                    <a:ext uri="{9D8B030D-6E8A-4147-A177-3AD203B41FA5}">
                      <a16:colId xmlns:a16="http://schemas.microsoft.com/office/drawing/2014/main" val="3816216008"/>
                    </a:ext>
                  </a:extLst>
                </a:gridCol>
                <a:gridCol w="1007954">
                  <a:extLst>
                    <a:ext uri="{9D8B030D-6E8A-4147-A177-3AD203B41FA5}">
                      <a16:colId xmlns:a16="http://schemas.microsoft.com/office/drawing/2014/main" val="819786108"/>
                    </a:ext>
                  </a:extLst>
                </a:gridCol>
              </a:tblGrid>
              <a:tr h="34057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Actual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Predicted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240449"/>
                  </a:ext>
                </a:extLst>
              </a:tr>
              <a:tr h="294897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02060"/>
                          </a:solidFill>
                        </a:rPr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02060"/>
                          </a:solidFill>
                        </a:rPr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9524153"/>
                  </a:ext>
                </a:extLst>
              </a:tr>
              <a:tr h="34057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rgbClr val="002060"/>
                          </a:solidFill>
                        </a:rPr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rgbClr val="002060"/>
                          </a:solidFill>
                        </a:rPr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34157"/>
                  </a:ext>
                </a:extLst>
              </a:tr>
              <a:tr h="34057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rgbClr val="002060"/>
                          </a:solidFill>
                        </a:rPr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rgbClr val="FF9900"/>
                          </a:solidFill>
                        </a:rPr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8945455"/>
                  </a:ext>
                </a:extLst>
              </a:tr>
              <a:tr h="34057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rgbClr val="002060"/>
                          </a:solidFill>
                        </a:rPr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rgbClr val="002060"/>
                          </a:solidFill>
                        </a:rPr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999252"/>
                  </a:ext>
                </a:extLst>
              </a:tr>
              <a:tr h="34057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rgbClr val="002060"/>
                          </a:solidFill>
                        </a:rPr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rgbClr val="002060"/>
                          </a:solidFill>
                        </a:rPr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8861573"/>
                  </a:ext>
                </a:extLst>
              </a:tr>
              <a:tr h="34057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rgbClr val="002060"/>
                          </a:solidFill>
                        </a:rPr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rgbClr val="FF9900"/>
                          </a:solidFill>
                        </a:rPr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8427954"/>
                  </a:ext>
                </a:extLst>
              </a:tr>
              <a:tr h="34057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rgbClr val="002060"/>
                          </a:solidFill>
                        </a:rPr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rgbClr val="002060"/>
                          </a:solidFill>
                        </a:rPr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5021567"/>
                  </a:ext>
                </a:extLst>
              </a:tr>
              <a:tr h="34057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rgbClr val="002060"/>
                          </a:solidFill>
                        </a:rPr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rgbClr val="002060"/>
                          </a:solidFill>
                        </a:rPr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4510045"/>
                  </a:ext>
                </a:extLst>
              </a:tr>
              <a:tr h="34057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02060"/>
                          </a:solidFill>
                        </a:rPr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02060"/>
                          </a:solidFill>
                        </a:rPr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3016668"/>
                  </a:ext>
                </a:extLst>
              </a:tr>
              <a:tr h="34057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FF9900"/>
                          </a:solidFill>
                        </a:rPr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FF9900"/>
                          </a:solidFill>
                        </a:rPr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5957113"/>
                  </a:ext>
                </a:extLst>
              </a:tr>
              <a:tr h="34057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FF9900"/>
                          </a:solidFill>
                        </a:rPr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02060"/>
                          </a:solidFill>
                        </a:rPr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1181343"/>
                  </a:ext>
                </a:extLst>
              </a:tr>
              <a:tr h="34057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FF9900"/>
                          </a:solidFill>
                        </a:rPr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FF9900"/>
                          </a:solidFill>
                        </a:rPr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2381650"/>
                  </a:ext>
                </a:extLst>
              </a:tr>
              <a:tr h="34057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FF9900"/>
                          </a:solidFill>
                        </a:rPr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02060"/>
                          </a:solidFill>
                        </a:rPr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6258916"/>
                  </a:ext>
                </a:extLst>
              </a:tr>
              <a:tr h="34057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FF9900"/>
                          </a:solidFill>
                        </a:rPr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FF9900"/>
                          </a:solidFill>
                        </a:rPr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2716019"/>
                  </a:ext>
                </a:extLst>
              </a:tr>
              <a:tr h="34057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FF9900"/>
                          </a:solidFill>
                        </a:rPr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FF9900"/>
                          </a:solidFill>
                        </a:rPr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6330766"/>
                  </a:ext>
                </a:extLst>
              </a:tr>
              <a:tr h="34057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FF9900"/>
                          </a:solidFill>
                        </a:rPr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FF9900"/>
                          </a:solidFill>
                        </a:rPr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505965"/>
                  </a:ext>
                </a:extLst>
              </a:tr>
              <a:tr h="34057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FF9900"/>
                          </a:solidFill>
                        </a:rPr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02060"/>
                          </a:solidFill>
                        </a:rPr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7873826"/>
                  </a:ext>
                </a:extLst>
              </a:tr>
              <a:tr h="34057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FF9900"/>
                          </a:solidFill>
                        </a:rPr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FF9900"/>
                          </a:solidFill>
                        </a:rPr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9321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32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447270"/>
              </p:ext>
            </p:extLst>
          </p:nvPr>
        </p:nvGraphicFramePr>
        <p:xfrm>
          <a:off x="4423555" y="3217056"/>
          <a:ext cx="4876801" cy="3416300"/>
        </p:xfrm>
        <a:graphic>
          <a:graphicData uri="http://schemas.openxmlformats.org/drawingml/2006/table">
            <a:tbl>
              <a:tblPr/>
              <a:tblGrid>
                <a:gridCol w="1172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5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5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5975">
                  <a:extLst>
                    <a:ext uri="{9D8B030D-6E8A-4147-A177-3AD203B41FA5}">
                      <a16:colId xmlns:a16="http://schemas.microsoft.com/office/drawing/2014/main" val="4277253851"/>
                    </a:ext>
                  </a:extLst>
                </a:gridCol>
              </a:tblGrid>
              <a:tr h="660400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Predicted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  <a:defRPr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 gridSpan="2"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700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Actual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1200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  <a:defRPr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395132"/>
                  </a:ext>
                </a:extLst>
              </a:tr>
            </a:tbl>
          </a:graphicData>
        </a:graphic>
      </p:graphicFrame>
      <p:pic>
        <p:nvPicPr>
          <p:cNvPr id="29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6925"/>
            <a:ext cx="20161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587375" y="1088740"/>
            <a:ext cx="8183563" cy="558062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</a:pPr>
            <a:r>
              <a:rPr lang="en-US" altLang="ja-JP" sz="2400" b="1" dirty="0">
                <a:solidFill>
                  <a:srgbClr val="0070C0"/>
                </a:solidFill>
                <a:ea typeface="MS PGothic" panose="020B0600070205080204" pitchFamily="34" charset="-128"/>
              </a:rPr>
              <a:t>Dogs</a:t>
            </a:r>
            <a:r>
              <a:rPr lang="en-US" altLang="ja-JP" sz="2400" dirty="0">
                <a:ea typeface="MS PGothic" panose="020B0600070205080204" pitchFamily="34" charset="-128"/>
              </a:rPr>
              <a:t> classified as </a:t>
            </a:r>
            <a:r>
              <a:rPr lang="en-US" altLang="ja-JP" sz="2400" b="1" dirty="0">
                <a:solidFill>
                  <a:srgbClr val="C00000"/>
                </a:solidFill>
                <a:ea typeface="MS PGothic" panose="020B0600070205080204" pitchFamily="34" charset="-128"/>
              </a:rPr>
              <a:t>Dogs</a:t>
            </a:r>
            <a:r>
              <a:rPr lang="en-US" altLang="ja-JP" sz="2400" dirty="0">
                <a:ea typeface="MS PGothic" panose="020B0600070205080204" pitchFamily="34" charset="-128"/>
              </a:rPr>
              <a:t>: 	</a:t>
            </a:r>
            <a:r>
              <a:rPr lang="en-US" altLang="ja-JP" sz="2400" b="1" dirty="0">
                <a:solidFill>
                  <a:schemeClr val="accent6">
                    <a:lumMod val="75000"/>
                  </a:schemeClr>
                </a:solidFill>
                <a:ea typeface="MS PGothic" panose="020B0600070205080204" pitchFamily="34" charset="-128"/>
              </a:rPr>
              <a:t>7 (</a:t>
            </a:r>
            <a:r>
              <a:rPr lang="en-US" altLang="ja-JP" sz="2400" b="1" dirty="0" err="1">
                <a:solidFill>
                  <a:schemeClr val="accent6">
                    <a:lumMod val="75000"/>
                  </a:schemeClr>
                </a:solidFill>
                <a:ea typeface="MS PGothic" panose="020B0600070205080204" pitchFamily="34" charset="-128"/>
              </a:rPr>
              <a:t>T</a:t>
            </a:r>
            <a:r>
              <a:rPr lang="en-US" altLang="ja-JP" sz="2400" b="1" baseline="-25000" dirty="0" err="1">
                <a:solidFill>
                  <a:schemeClr val="accent6">
                    <a:lumMod val="75000"/>
                  </a:schemeClr>
                </a:solidFill>
                <a:ea typeface="MS PGothic" panose="020B0600070205080204" pitchFamily="34" charset="-128"/>
              </a:rPr>
              <a:t>Dogs</a:t>
            </a:r>
            <a:r>
              <a:rPr lang="en-US" altLang="ja-JP" sz="2400" b="1" dirty="0">
                <a:solidFill>
                  <a:schemeClr val="accent6">
                    <a:lumMod val="75000"/>
                  </a:schemeClr>
                </a:solidFill>
                <a:ea typeface="MS PGothic" panose="020B0600070205080204" pitchFamily="34" charset="-128"/>
              </a:rPr>
              <a:t>)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</a:pPr>
            <a:r>
              <a:rPr lang="en-US" altLang="ja-JP" sz="2400" b="1" dirty="0">
                <a:solidFill>
                  <a:srgbClr val="0070C0"/>
                </a:solidFill>
                <a:ea typeface="MS PGothic" panose="020B0600070205080204" pitchFamily="34" charset="-128"/>
              </a:rPr>
              <a:t>Dogs</a:t>
            </a:r>
            <a:r>
              <a:rPr lang="en-US" altLang="ja-JP" sz="2400" dirty="0">
                <a:ea typeface="MS PGothic" panose="020B0600070205080204" pitchFamily="34" charset="-128"/>
              </a:rPr>
              <a:t> classified as </a:t>
            </a:r>
            <a:r>
              <a:rPr lang="en-US" altLang="ja-JP" sz="2400" b="1" dirty="0">
                <a:solidFill>
                  <a:srgbClr val="C00000"/>
                </a:solidFill>
                <a:ea typeface="MS PGothic" panose="020B0600070205080204" pitchFamily="34" charset="-128"/>
              </a:rPr>
              <a:t>Cats</a:t>
            </a:r>
            <a:r>
              <a:rPr lang="en-US" altLang="ja-JP" sz="2400" dirty="0">
                <a:ea typeface="MS PGothic" panose="020B0600070205080204" pitchFamily="34" charset="-128"/>
              </a:rPr>
              <a:t>: 	</a:t>
            </a:r>
            <a:r>
              <a:rPr lang="en-US" altLang="ja-JP" sz="2400" b="1" dirty="0">
                <a:solidFill>
                  <a:schemeClr val="accent6">
                    <a:lumMod val="75000"/>
                  </a:schemeClr>
                </a:solidFill>
                <a:ea typeface="MS PGothic" panose="020B0600070205080204" pitchFamily="34" charset="-128"/>
              </a:rPr>
              <a:t>2 (</a:t>
            </a:r>
            <a:r>
              <a:rPr lang="en-US" altLang="ja-JP" sz="2400" b="1" dirty="0" err="1">
                <a:solidFill>
                  <a:schemeClr val="accent6">
                    <a:lumMod val="75000"/>
                  </a:schemeClr>
                </a:solidFill>
                <a:ea typeface="MS PGothic" panose="020B0600070205080204" pitchFamily="34" charset="-128"/>
              </a:rPr>
              <a:t>F</a:t>
            </a:r>
            <a:r>
              <a:rPr lang="en-US" altLang="ja-JP" sz="2400" b="1" baseline="-25000" dirty="0" err="1">
                <a:solidFill>
                  <a:schemeClr val="accent6">
                    <a:lumMod val="75000"/>
                  </a:schemeClr>
                </a:solidFill>
                <a:ea typeface="MS PGothic" panose="020B0600070205080204" pitchFamily="34" charset="-128"/>
              </a:rPr>
              <a:t>Cats</a:t>
            </a:r>
            <a:r>
              <a:rPr lang="en-US" altLang="ja-JP" sz="2400" b="1" dirty="0">
                <a:solidFill>
                  <a:schemeClr val="accent6">
                    <a:lumMod val="75000"/>
                  </a:schemeClr>
                </a:solidFill>
                <a:ea typeface="MS PGothic" panose="020B0600070205080204" pitchFamily="34" charset="-128"/>
              </a:rPr>
              <a:t>)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</a:pPr>
            <a:r>
              <a:rPr lang="en-US" altLang="ja-JP" sz="2400" b="1" dirty="0">
                <a:solidFill>
                  <a:srgbClr val="0070C0"/>
                </a:solidFill>
                <a:ea typeface="MS PGothic" panose="020B0600070205080204" pitchFamily="34" charset="-128"/>
              </a:rPr>
              <a:t>Cats</a:t>
            </a:r>
            <a:r>
              <a:rPr lang="en-US" altLang="ja-JP" sz="2400" dirty="0">
                <a:ea typeface="MS PGothic" panose="020B0600070205080204" pitchFamily="34" charset="-128"/>
              </a:rPr>
              <a:t> classified as </a:t>
            </a:r>
            <a:r>
              <a:rPr lang="en-US" altLang="ja-JP" sz="2400" b="1" dirty="0">
                <a:solidFill>
                  <a:srgbClr val="C00000"/>
                </a:solidFill>
                <a:ea typeface="MS PGothic" panose="020B0600070205080204" pitchFamily="34" charset="-128"/>
              </a:rPr>
              <a:t>Cats</a:t>
            </a:r>
            <a:r>
              <a:rPr lang="en-US" altLang="ja-JP" sz="2400" dirty="0">
                <a:ea typeface="MS PGothic" panose="020B0600070205080204" pitchFamily="34" charset="-128"/>
              </a:rPr>
              <a:t>: 	</a:t>
            </a:r>
            <a:r>
              <a:rPr lang="en-US" altLang="ja-JP" sz="2400" b="1" dirty="0">
                <a:solidFill>
                  <a:schemeClr val="accent6">
                    <a:lumMod val="75000"/>
                  </a:schemeClr>
                </a:solidFill>
                <a:ea typeface="MS PGothic" panose="020B0600070205080204" pitchFamily="34" charset="-128"/>
              </a:rPr>
              <a:t>6 (</a:t>
            </a:r>
            <a:r>
              <a:rPr lang="en-US" altLang="ja-JP" sz="2400" b="1" dirty="0" err="1">
                <a:solidFill>
                  <a:schemeClr val="accent6">
                    <a:lumMod val="75000"/>
                  </a:schemeClr>
                </a:solidFill>
                <a:ea typeface="MS PGothic" panose="020B0600070205080204" pitchFamily="34" charset="-128"/>
              </a:rPr>
              <a:t>T</a:t>
            </a:r>
            <a:r>
              <a:rPr lang="en-US" altLang="ja-JP" sz="2400" b="1" baseline="-25000" dirty="0" err="1">
                <a:solidFill>
                  <a:schemeClr val="accent6">
                    <a:lumMod val="75000"/>
                  </a:schemeClr>
                </a:solidFill>
                <a:ea typeface="MS PGothic" panose="020B0600070205080204" pitchFamily="34" charset="-128"/>
              </a:rPr>
              <a:t>Cats</a:t>
            </a:r>
            <a:r>
              <a:rPr lang="en-US" altLang="ja-JP" sz="2400" b="1" dirty="0">
                <a:solidFill>
                  <a:schemeClr val="accent6">
                    <a:lumMod val="75000"/>
                  </a:schemeClr>
                </a:solidFill>
                <a:ea typeface="MS PGothic" panose="020B0600070205080204" pitchFamily="34" charset="-128"/>
              </a:rPr>
              <a:t>)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</a:pPr>
            <a:r>
              <a:rPr lang="en-US" altLang="ja-JP" sz="2400" b="1" dirty="0">
                <a:solidFill>
                  <a:srgbClr val="0070C0"/>
                </a:solidFill>
                <a:ea typeface="MS PGothic" panose="020B0600070205080204" pitchFamily="34" charset="-128"/>
              </a:rPr>
              <a:t>Cats</a:t>
            </a:r>
            <a:r>
              <a:rPr lang="en-US" altLang="ja-JP" sz="2400" dirty="0">
                <a:ea typeface="MS PGothic" panose="020B0600070205080204" pitchFamily="34" charset="-128"/>
              </a:rPr>
              <a:t> classified as </a:t>
            </a:r>
            <a:r>
              <a:rPr lang="en-US" altLang="ja-JP" sz="2400" b="1" dirty="0">
                <a:solidFill>
                  <a:srgbClr val="C00000"/>
                </a:solidFill>
                <a:ea typeface="MS PGothic" panose="020B0600070205080204" pitchFamily="34" charset="-128"/>
              </a:rPr>
              <a:t>Dogs</a:t>
            </a:r>
            <a:r>
              <a:rPr lang="en-US" altLang="ja-JP" sz="2400" dirty="0">
                <a:ea typeface="MS PGothic" panose="020B0600070205080204" pitchFamily="34" charset="-128"/>
              </a:rPr>
              <a:t>: 	</a:t>
            </a:r>
            <a:r>
              <a:rPr lang="en-US" altLang="ja-JP" sz="2400" b="1" dirty="0">
                <a:solidFill>
                  <a:schemeClr val="accent6">
                    <a:lumMod val="75000"/>
                  </a:schemeClr>
                </a:solidFill>
                <a:ea typeface="MS PGothic" panose="020B0600070205080204" pitchFamily="34" charset="-128"/>
              </a:rPr>
              <a:t>3 (</a:t>
            </a:r>
            <a:r>
              <a:rPr lang="en-US" altLang="ja-JP" sz="2400" b="1" dirty="0" err="1">
                <a:solidFill>
                  <a:schemeClr val="accent6">
                    <a:lumMod val="75000"/>
                  </a:schemeClr>
                </a:solidFill>
                <a:ea typeface="MS PGothic" panose="020B0600070205080204" pitchFamily="34" charset="-128"/>
              </a:rPr>
              <a:t>F</a:t>
            </a:r>
            <a:r>
              <a:rPr lang="en-US" altLang="ja-JP" sz="2400" b="1" baseline="-25000" dirty="0" err="1">
                <a:solidFill>
                  <a:schemeClr val="accent6">
                    <a:lumMod val="75000"/>
                  </a:schemeClr>
                </a:solidFill>
                <a:ea typeface="MS PGothic" panose="020B0600070205080204" pitchFamily="34" charset="-128"/>
              </a:rPr>
              <a:t>Dogs</a:t>
            </a:r>
            <a:r>
              <a:rPr lang="en-US" altLang="ja-JP" sz="2400" b="1" dirty="0">
                <a:solidFill>
                  <a:schemeClr val="accent6">
                    <a:lumMod val="75000"/>
                  </a:schemeClr>
                </a:solidFill>
                <a:ea typeface="MS PGothic" panose="020B0600070205080204" pitchFamily="34" charset="-128"/>
              </a:rPr>
              <a:t>)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Clr>
                <a:srgbClr val="C00000"/>
              </a:buClr>
              <a:buNone/>
            </a:pPr>
            <a:endParaRPr lang="en-US" altLang="ja-JP" sz="2400" dirty="0">
              <a:ea typeface="MS PGothic" panose="020B0600070205080204" pitchFamily="34" charset="-128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Clr>
                <a:srgbClr val="C00000"/>
              </a:buClr>
              <a:buNone/>
            </a:pPr>
            <a:br>
              <a:rPr lang="en-US" altLang="ja-JP" sz="2400" b="1" dirty="0">
                <a:solidFill>
                  <a:srgbClr val="0070C0"/>
                </a:solidFill>
                <a:ea typeface="MS PGothic" panose="020B0600070205080204" pitchFamily="34" charset="-128"/>
              </a:rPr>
            </a:br>
            <a:endParaRPr lang="en-US" altLang="ja-JP" sz="2400" b="1" dirty="0">
              <a:solidFill>
                <a:srgbClr val="0070C0"/>
              </a:solidFill>
              <a:ea typeface="MS PGothic" panose="020B0600070205080204" pitchFamily="34" charset="-128"/>
            </a:endParaRPr>
          </a:p>
          <a:p>
            <a:pPr eaLnBrk="1" hangingPunct="1">
              <a:buClr>
                <a:srgbClr val="C00000"/>
              </a:buClr>
            </a:pPr>
            <a:endParaRPr lang="en-US" altLang="ja-JP" sz="2400" dirty="0">
              <a:ea typeface="MS PGothic" panose="020B0600070205080204" pitchFamily="34" charset="-128"/>
            </a:endParaRPr>
          </a:p>
          <a:p>
            <a:pPr eaLnBrk="1" hangingPunct="1">
              <a:buClr>
                <a:srgbClr val="C00000"/>
              </a:buClr>
            </a:pPr>
            <a:endParaRPr lang="en-US" altLang="ja-JP" sz="2400" dirty="0">
              <a:ea typeface="MS PGothic" panose="020B0600070205080204" pitchFamily="34" charset="-128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134938"/>
            <a:ext cx="10512425" cy="73818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b="1" dirty="0">
                <a:solidFill>
                  <a:srgbClr val="002060"/>
                </a:solidFill>
                <a:latin typeface="+mn-lt"/>
              </a:rPr>
              <a:t>Classifier Evaluation using Test Data</a:t>
            </a:r>
          </a:p>
        </p:txBody>
      </p:sp>
      <p:sp>
        <p:nvSpPr>
          <p:cNvPr id="30" name="TextBox 23"/>
          <p:cNvSpPr txBox="1">
            <a:spLocks noChangeArrowheads="1"/>
          </p:cNvSpPr>
          <p:nvPr/>
        </p:nvSpPr>
        <p:spPr bwMode="auto">
          <a:xfrm>
            <a:off x="-24680" y="6362164"/>
            <a:ext cx="1120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graphicFrame>
        <p:nvGraphicFramePr>
          <p:cNvPr id="3" name="Table 2"/>
          <p:cNvGraphicFramePr>
            <a:graphicFrameLocks noGrp="1" noChangeAspect="1"/>
          </p:cNvGraphicFramePr>
          <p:nvPr/>
        </p:nvGraphicFramePr>
        <p:xfrm>
          <a:off x="9455015" y="198206"/>
          <a:ext cx="2509637" cy="6435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909">
                  <a:extLst>
                    <a:ext uri="{9D8B030D-6E8A-4147-A177-3AD203B41FA5}">
                      <a16:colId xmlns:a16="http://schemas.microsoft.com/office/drawing/2014/main" val="4040127239"/>
                    </a:ext>
                  </a:extLst>
                </a:gridCol>
                <a:gridCol w="814774">
                  <a:extLst>
                    <a:ext uri="{9D8B030D-6E8A-4147-A177-3AD203B41FA5}">
                      <a16:colId xmlns:a16="http://schemas.microsoft.com/office/drawing/2014/main" val="3816216008"/>
                    </a:ext>
                  </a:extLst>
                </a:gridCol>
                <a:gridCol w="1007954">
                  <a:extLst>
                    <a:ext uri="{9D8B030D-6E8A-4147-A177-3AD203B41FA5}">
                      <a16:colId xmlns:a16="http://schemas.microsoft.com/office/drawing/2014/main" val="819786108"/>
                    </a:ext>
                  </a:extLst>
                </a:gridCol>
              </a:tblGrid>
              <a:tr h="34057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Actual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Predicted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240449"/>
                  </a:ext>
                </a:extLst>
              </a:tr>
              <a:tr h="294897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02060"/>
                          </a:solidFill>
                        </a:rPr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02060"/>
                          </a:solidFill>
                        </a:rPr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9524153"/>
                  </a:ext>
                </a:extLst>
              </a:tr>
              <a:tr h="34057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rgbClr val="002060"/>
                          </a:solidFill>
                        </a:rPr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rgbClr val="002060"/>
                          </a:solidFill>
                        </a:rPr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34157"/>
                  </a:ext>
                </a:extLst>
              </a:tr>
              <a:tr h="34057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rgbClr val="002060"/>
                          </a:solidFill>
                        </a:rPr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rgbClr val="FF9900"/>
                          </a:solidFill>
                        </a:rPr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8945455"/>
                  </a:ext>
                </a:extLst>
              </a:tr>
              <a:tr h="34057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rgbClr val="002060"/>
                          </a:solidFill>
                        </a:rPr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rgbClr val="002060"/>
                          </a:solidFill>
                        </a:rPr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999252"/>
                  </a:ext>
                </a:extLst>
              </a:tr>
              <a:tr h="34057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rgbClr val="002060"/>
                          </a:solidFill>
                        </a:rPr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rgbClr val="002060"/>
                          </a:solidFill>
                        </a:rPr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8861573"/>
                  </a:ext>
                </a:extLst>
              </a:tr>
              <a:tr h="34057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rgbClr val="002060"/>
                          </a:solidFill>
                        </a:rPr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rgbClr val="FF9900"/>
                          </a:solidFill>
                        </a:rPr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8427954"/>
                  </a:ext>
                </a:extLst>
              </a:tr>
              <a:tr h="34057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rgbClr val="002060"/>
                          </a:solidFill>
                        </a:rPr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rgbClr val="002060"/>
                          </a:solidFill>
                        </a:rPr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5021567"/>
                  </a:ext>
                </a:extLst>
              </a:tr>
              <a:tr h="34057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rgbClr val="002060"/>
                          </a:solidFill>
                        </a:rPr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rgbClr val="002060"/>
                          </a:solidFill>
                        </a:rPr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4510045"/>
                  </a:ext>
                </a:extLst>
              </a:tr>
              <a:tr h="34057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02060"/>
                          </a:solidFill>
                        </a:rPr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02060"/>
                          </a:solidFill>
                        </a:rPr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3016668"/>
                  </a:ext>
                </a:extLst>
              </a:tr>
              <a:tr h="34057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FF9900"/>
                          </a:solidFill>
                        </a:rPr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FF9900"/>
                          </a:solidFill>
                        </a:rPr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5957113"/>
                  </a:ext>
                </a:extLst>
              </a:tr>
              <a:tr h="34057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FF9900"/>
                          </a:solidFill>
                        </a:rPr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02060"/>
                          </a:solidFill>
                        </a:rPr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1181343"/>
                  </a:ext>
                </a:extLst>
              </a:tr>
              <a:tr h="34057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FF9900"/>
                          </a:solidFill>
                        </a:rPr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FF9900"/>
                          </a:solidFill>
                        </a:rPr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2381650"/>
                  </a:ext>
                </a:extLst>
              </a:tr>
              <a:tr h="34057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FF9900"/>
                          </a:solidFill>
                        </a:rPr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02060"/>
                          </a:solidFill>
                        </a:rPr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6258916"/>
                  </a:ext>
                </a:extLst>
              </a:tr>
              <a:tr h="34057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FF9900"/>
                          </a:solidFill>
                        </a:rPr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FF9900"/>
                          </a:solidFill>
                        </a:rPr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2716019"/>
                  </a:ext>
                </a:extLst>
              </a:tr>
              <a:tr h="34057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FF9900"/>
                          </a:solidFill>
                        </a:rPr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FF9900"/>
                          </a:solidFill>
                        </a:rPr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6330766"/>
                  </a:ext>
                </a:extLst>
              </a:tr>
              <a:tr h="34057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FF9900"/>
                          </a:solidFill>
                        </a:rPr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FF9900"/>
                          </a:solidFill>
                        </a:rPr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505965"/>
                  </a:ext>
                </a:extLst>
              </a:tr>
              <a:tr h="34057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FF9900"/>
                          </a:solidFill>
                        </a:rPr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02060"/>
                          </a:solidFill>
                        </a:rPr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7873826"/>
                  </a:ext>
                </a:extLst>
              </a:tr>
              <a:tr h="34057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FF9900"/>
                          </a:solidFill>
                        </a:rPr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FF9900"/>
                          </a:solidFill>
                        </a:rPr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9321502"/>
                  </a:ext>
                </a:extLst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H="1" flipV="1">
            <a:off x="1163452" y="2600908"/>
            <a:ext cx="3260103" cy="262829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3539716" y="2600908"/>
            <a:ext cx="2952328" cy="93610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46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6925"/>
            <a:ext cx="20161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794981"/>
              </p:ext>
            </p:extLst>
          </p:nvPr>
        </p:nvGraphicFramePr>
        <p:xfrm>
          <a:off x="1379476" y="3207474"/>
          <a:ext cx="4876801" cy="3437954"/>
        </p:xfrm>
        <a:graphic>
          <a:graphicData uri="http://schemas.openxmlformats.org/drawingml/2006/table">
            <a:tbl>
              <a:tblPr/>
              <a:tblGrid>
                <a:gridCol w="1172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5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5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5975">
                  <a:extLst>
                    <a:ext uri="{9D8B030D-6E8A-4147-A177-3AD203B41FA5}">
                      <a16:colId xmlns:a16="http://schemas.microsoft.com/office/drawing/2014/main" val="4277253851"/>
                    </a:ext>
                  </a:extLst>
                </a:gridCol>
              </a:tblGrid>
              <a:tr h="660400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Predicted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  <a:defRPr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 gridSpan="2"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Positives</a:t>
                      </a:r>
                      <a:r>
                        <a:rPr kumimoji="0" 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Negatives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700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Actual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Positives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1200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Negatives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  <a:defRPr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395132"/>
                  </a:ext>
                </a:extLst>
              </a:tr>
            </a:tbl>
          </a:graphicData>
        </a:graphic>
      </p:graphicFrame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134938"/>
            <a:ext cx="10512425" cy="73818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b="1" dirty="0">
                <a:solidFill>
                  <a:srgbClr val="002060"/>
                </a:solidFill>
                <a:latin typeface="+mn-lt"/>
              </a:rPr>
              <a:t>Classifier Evaluation using Test Data</a:t>
            </a:r>
          </a:p>
        </p:txBody>
      </p:sp>
      <p:sp>
        <p:nvSpPr>
          <p:cNvPr id="30" name="TextBox 23"/>
          <p:cNvSpPr txBox="1">
            <a:spLocks noChangeArrowheads="1"/>
          </p:cNvSpPr>
          <p:nvPr/>
        </p:nvSpPr>
        <p:spPr bwMode="auto">
          <a:xfrm>
            <a:off x="-24680" y="6362164"/>
            <a:ext cx="1120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2B9F09-68C2-432B-BEE9-495B8AFAB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502" y="1071860"/>
            <a:ext cx="5098988" cy="5776735"/>
          </a:xfrm>
          <a:prstGeom prst="rect">
            <a:avLst/>
          </a:prstGeom>
        </p:spPr>
      </p:pic>
      <p:pic>
        <p:nvPicPr>
          <p:cNvPr id="19" name="Picture 2" descr="See the source image">
            <a:extLst>
              <a:ext uri="{FF2B5EF4-FFF2-40B4-BE49-F238E27FC236}">
                <a16:creationId xmlns:a16="http://schemas.microsoft.com/office/drawing/2014/main" id="{0C992024-3CFA-4C87-AE20-6DE1145C7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52" y="5915798"/>
            <a:ext cx="422176" cy="42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See the source image">
            <a:extLst>
              <a:ext uri="{FF2B5EF4-FFF2-40B4-BE49-F238E27FC236}">
                <a16:creationId xmlns:a16="http://schemas.microsoft.com/office/drawing/2014/main" id="{A9D67768-97D3-4FB3-8C8A-2FAB52DCD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810" y="2628832"/>
            <a:ext cx="422176" cy="42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See the source image">
            <a:extLst>
              <a:ext uri="{FF2B5EF4-FFF2-40B4-BE49-F238E27FC236}">
                <a16:creationId xmlns:a16="http://schemas.microsoft.com/office/drawing/2014/main" id="{0B20E95A-2486-4EAB-9C4A-9FA4A6839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988" y="3103385"/>
            <a:ext cx="422176" cy="42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See the source image">
            <a:extLst>
              <a:ext uri="{FF2B5EF4-FFF2-40B4-BE49-F238E27FC236}">
                <a16:creationId xmlns:a16="http://schemas.microsoft.com/office/drawing/2014/main" id="{32F43978-4055-430D-977C-F85833F10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247" y="3633368"/>
            <a:ext cx="422176" cy="42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See the source image">
            <a:extLst>
              <a:ext uri="{FF2B5EF4-FFF2-40B4-BE49-F238E27FC236}">
                <a16:creationId xmlns:a16="http://schemas.microsoft.com/office/drawing/2014/main" id="{97563756-5AAD-4CCA-9CEA-CE2C907D6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156" y="3669091"/>
            <a:ext cx="422176" cy="42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See the source image">
            <a:extLst>
              <a:ext uri="{FF2B5EF4-FFF2-40B4-BE49-F238E27FC236}">
                <a16:creationId xmlns:a16="http://schemas.microsoft.com/office/drawing/2014/main" id="{22BA9A94-3D76-4E14-85FA-1B25F7024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004" y="4473116"/>
            <a:ext cx="422176" cy="42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See the source image">
            <a:extLst>
              <a:ext uri="{FF2B5EF4-FFF2-40B4-BE49-F238E27FC236}">
                <a16:creationId xmlns:a16="http://schemas.microsoft.com/office/drawing/2014/main" id="{9DDBE826-B793-4394-9535-7E2BCEF8D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180" y="4569266"/>
            <a:ext cx="422176" cy="42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See the source image">
            <a:extLst>
              <a:ext uri="{FF2B5EF4-FFF2-40B4-BE49-F238E27FC236}">
                <a16:creationId xmlns:a16="http://schemas.microsoft.com/office/drawing/2014/main" id="{1C1E4859-A23A-4A48-88FB-2E5CC213C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4948994"/>
            <a:ext cx="422176" cy="42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See the source image">
            <a:extLst>
              <a:ext uri="{FF2B5EF4-FFF2-40B4-BE49-F238E27FC236}">
                <a16:creationId xmlns:a16="http://schemas.microsoft.com/office/drawing/2014/main" id="{9497383A-26DB-401B-85F1-444646A27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928" y="1990226"/>
            <a:ext cx="422176" cy="42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7CC2984-1CC5-45EC-B9E0-63C8A2C49575}"/>
              </a:ext>
            </a:extLst>
          </p:cNvPr>
          <p:cNvSpPr txBox="1"/>
          <p:nvPr/>
        </p:nvSpPr>
        <p:spPr>
          <a:xfrm>
            <a:off x="6729522" y="1292820"/>
            <a:ext cx="183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false negatives</a:t>
            </a:r>
            <a:endParaRPr lang="en-GB" sz="16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7F9927F7-CA56-4AEA-A41F-37244D3C4E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87375" y="1088740"/>
            <a:ext cx="5753501" cy="1540092"/>
          </a:xfrm>
        </p:spPr>
        <p:txBody>
          <a:bodyPr/>
          <a:lstStyle/>
          <a:p>
            <a:pPr eaLnBrk="1" hangingPunct="1">
              <a:buClr>
                <a:schemeClr val="accent6">
                  <a:lumMod val="75000"/>
                </a:schemeClr>
              </a:buClr>
            </a:pPr>
            <a:r>
              <a:rPr lang="en-US" altLang="ja-JP" sz="2000" b="1" dirty="0">
                <a:solidFill>
                  <a:srgbClr val="0070C0"/>
                </a:solidFill>
                <a:ea typeface="MS PGothic" panose="020B0600070205080204" pitchFamily="34" charset="-128"/>
              </a:rPr>
              <a:t>Suppose</a:t>
            </a:r>
            <a:r>
              <a:rPr lang="en-US" altLang="ja-JP" sz="2000" dirty="0">
                <a:ea typeface="MS PGothic" panose="020B0600070205080204" pitchFamily="34" charset="-128"/>
              </a:rPr>
              <a:t> that </a:t>
            </a:r>
            <a:r>
              <a:rPr lang="en-US" altLang="ja-JP" sz="2000" b="1" dirty="0">
                <a:solidFill>
                  <a:srgbClr val="0070C0"/>
                </a:solidFill>
                <a:ea typeface="MS PGothic" panose="020B0600070205080204" pitchFamily="34" charset="-128"/>
              </a:rPr>
              <a:t>instead</a:t>
            </a:r>
            <a:r>
              <a:rPr lang="en-US" altLang="ja-JP" sz="2000" dirty="0">
                <a:ea typeface="MS PGothic" panose="020B0600070205080204" pitchFamily="34" charset="-128"/>
              </a:rPr>
              <a:t> of </a:t>
            </a:r>
            <a:r>
              <a:rPr lang="en-US" altLang="ja-JP" sz="2000" b="1" dirty="0">
                <a:solidFill>
                  <a:srgbClr val="0070C0"/>
                </a:solidFill>
                <a:ea typeface="MS PGothic" panose="020B0600070205080204" pitchFamily="34" charset="-128"/>
              </a:rPr>
              <a:t>Dogs</a:t>
            </a:r>
            <a:r>
              <a:rPr lang="en-US" altLang="ja-JP" sz="2000" dirty="0">
                <a:ea typeface="MS PGothic" panose="020B0600070205080204" pitchFamily="34" charset="-128"/>
              </a:rPr>
              <a:t> and </a:t>
            </a:r>
            <a:r>
              <a:rPr lang="en-US" altLang="ja-JP" sz="2000" b="1" dirty="0">
                <a:solidFill>
                  <a:srgbClr val="0070C0"/>
                </a:solidFill>
                <a:ea typeface="MS PGothic" panose="020B0600070205080204" pitchFamily="34" charset="-128"/>
              </a:rPr>
              <a:t>Cats</a:t>
            </a:r>
            <a:r>
              <a:rPr lang="en-US" altLang="ja-JP" sz="2000" dirty="0">
                <a:ea typeface="MS PGothic" panose="020B0600070205080204" pitchFamily="34" charset="-128"/>
              </a:rPr>
              <a:t> (</a:t>
            </a:r>
            <a:r>
              <a:rPr lang="en-US" altLang="ja-JP" sz="2000" b="1" dirty="0">
                <a:solidFill>
                  <a:srgbClr val="0070C0"/>
                </a:solidFill>
                <a:ea typeface="MS PGothic" panose="020B0600070205080204" pitchFamily="34" charset="-128"/>
              </a:rPr>
              <a:t>Multi-class</a:t>
            </a:r>
            <a:r>
              <a:rPr lang="en-US" altLang="ja-JP" sz="2000" dirty="0">
                <a:ea typeface="MS PGothic" panose="020B0600070205080204" pitchFamily="34" charset="-128"/>
              </a:rPr>
              <a:t>) we have </a:t>
            </a:r>
            <a:r>
              <a:rPr lang="en-US" altLang="ja-JP" sz="2000" b="1" dirty="0">
                <a:solidFill>
                  <a:srgbClr val="0070C0"/>
                </a:solidFill>
                <a:ea typeface="MS PGothic" panose="020B0600070205080204" pitchFamily="34" charset="-128"/>
              </a:rPr>
              <a:t>Binary</a:t>
            </a:r>
            <a:r>
              <a:rPr lang="en-US" altLang="ja-JP" sz="2000" dirty="0">
                <a:ea typeface="MS PGothic" panose="020B0600070205080204" pitchFamily="34" charset="-128"/>
              </a:rPr>
              <a:t> classification. In other words </a:t>
            </a:r>
            <a:r>
              <a:rPr lang="en-US" altLang="ja-JP" sz="2000" b="1" dirty="0">
                <a:solidFill>
                  <a:srgbClr val="0070C0"/>
                </a:solidFill>
                <a:ea typeface="MS PGothic" panose="020B0600070205080204" pitchFamily="34" charset="-128"/>
              </a:rPr>
              <a:t>items</a:t>
            </a:r>
            <a:r>
              <a:rPr lang="en-US" altLang="ja-JP" sz="2000" dirty="0">
                <a:ea typeface="MS PGothic" panose="020B0600070205080204" pitchFamily="34" charset="-128"/>
              </a:rPr>
              <a:t> either </a:t>
            </a:r>
            <a:r>
              <a:rPr lang="en-US" altLang="ja-JP" sz="2000" b="1" dirty="0">
                <a:solidFill>
                  <a:srgbClr val="0070C0"/>
                </a:solidFill>
                <a:ea typeface="MS PGothic" panose="020B0600070205080204" pitchFamily="34" charset="-128"/>
              </a:rPr>
              <a:t>belong</a:t>
            </a:r>
            <a:r>
              <a:rPr lang="en-US" altLang="ja-JP" sz="2000" dirty="0">
                <a:ea typeface="MS PGothic" panose="020B0600070205080204" pitchFamily="34" charset="-128"/>
              </a:rPr>
              <a:t> to </a:t>
            </a:r>
            <a:r>
              <a:rPr lang="en-US" altLang="ja-JP" sz="2000" b="1" dirty="0">
                <a:solidFill>
                  <a:srgbClr val="0070C0"/>
                </a:solidFill>
                <a:ea typeface="MS PGothic" panose="020B0600070205080204" pitchFamily="34" charset="-128"/>
              </a:rPr>
              <a:t>one</a:t>
            </a:r>
            <a:r>
              <a:rPr lang="en-US" altLang="ja-JP" sz="2000" dirty="0">
                <a:ea typeface="MS PGothic" panose="020B0600070205080204" pitchFamily="34" charset="-128"/>
              </a:rPr>
              <a:t> </a:t>
            </a:r>
            <a:r>
              <a:rPr lang="en-US" altLang="ja-JP" sz="2000" b="1" dirty="0">
                <a:solidFill>
                  <a:srgbClr val="0070C0"/>
                </a:solidFill>
                <a:ea typeface="MS PGothic" panose="020B0600070205080204" pitchFamily="34" charset="-128"/>
              </a:rPr>
              <a:t>main</a:t>
            </a:r>
            <a:r>
              <a:rPr lang="en-US" altLang="ja-JP" sz="2000" dirty="0">
                <a:ea typeface="MS PGothic" panose="020B0600070205080204" pitchFamily="34" charset="-128"/>
              </a:rPr>
              <a:t> </a:t>
            </a:r>
            <a:r>
              <a:rPr lang="en-US" altLang="ja-JP" sz="2000" b="1" dirty="0">
                <a:solidFill>
                  <a:srgbClr val="0070C0"/>
                </a:solidFill>
                <a:ea typeface="MS PGothic" panose="020B0600070205080204" pitchFamily="34" charset="-128"/>
              </a:rPr>
              <a:t>class</a:t>
            </a:r>
            <a:r>
              <a:rPr lang="en-US" altLang="ja-JP" sz="2000" dirty="0">
                <a:ea typeface="MS PGothic" panose="020B0600070205080204" pitchFamily="34" charset="-128"/>
              </a:rPr>
              <a:t> or </a:t>
            </a:r>
            <a:r>
              <a:rPr lang="en-US" altLang="ja-JP" sz="2000" b="1" dirty="0">
                <a:solidFill>
                  <a:srgbClr val="0070C0"/>
                </a:solidFill>
                <a:ea typeface="MS PGothic" panose="020B0600070205080204" pitchFamily="34" charset="-128"/>
              </a:rPr>
              <a:t>not</a:t>
            </a:r>
            <a:r>
              <a:rPr lang="en-US" altLang="ja-JP" sz="2000" dirty="0">
                <a:ea typeface="MS PGothic" panose="020B0600070205080204" pitchFamily="34" charset="-128"/>
              </a:rPr>
              <a:t> </a:t>
            </a:r>
            <a:r>
              <a:rPr lang="en-US" altLang="ja-JP" sz="2000" b="1" dirty="0">
                <a:solidFill>
                  <a:srgbClr val="0070C0"/>
                </a:solidFill>
                <a:ea typeface="MS PGothic" panose="020B0600070205080204" pitchFamily="34" charset="-128"/>
              </a:rPr>
              <a:t>at</a:t>
            </a:r>
            <a:r>
              <a:rPr lang="en-US" altLang="ja-JP" sz="2000" dirty="0">
                <a:ea typeface="MS PGothic" panose="020B0600070205080204" pitchFamily="34" charset="-128"/>
              </a:rPr>
              <a:t> </a:t>
            </a:r>
            <a:r>
              <a:rPr lang="en-US" altLang="ja-JP" sz="2000" b="1" dirty="0">
                <a:solidFill>
                  <a:srgbClr val="0070C0"/>
                </a:solidFill>
                <a:ea typeface="MS PGothic" panose="020B0600070205080204" pitchFamily="34" charset="-128"/>
              </a:rPr>
              <a:t>all</a:t>
            </a:r>
            <a:r>
              <a:rPr lang="en-US" altLang="ja-JP" sz="2000" dirty="0">
                <a:ea typeface="MS PGothic" panose="020B0600070205080204" pitchFamily="34" charset="-128"/>
              </a:rPr>
              <a:t>.</a:t>
            </a:r>
          </a:p>
          <a:p>
            <a:pPr eaLnBrk="1" hangingPunct="1">
              <a:buClr>
                <a:schemeClr val="accent6">
                  <a:lumMod val="75000"/>
                </a:schemeClr>
              </a:buClr>
            </a:pPr>
            <a:r>
              <a:rPr lang="en-US" altLang="ja-JP" sz="2000" b="1" dirty="0">
                <a:solidFill>
                  <a:srgbClr val="0070C0"/>
                </a:solidFill>
                <a:ea typeface="MS PGothic" panose="020B0600070205080204" pitchFamily="34" charset="-128"/>
              </a:rPr>
              <a:t>Dogs</a:t>
            </a:r>
            <a:r>
              <a:rPr lang="en-US" altLang="ja-JP" sz="2000" dirty="0">
                <a:ea typeface="MS PGothic" panose="020B0600070205080204" pitchFamily="34" charset="-128"/>
              </a:rPr>
              <a:t> or </a:t>
            </a:r>
            <a:r>
              <a:rPr lang="en-US" altLang="ja-JP" sz="2000" b="1" dirty="0">
                <a:solidFill>
                  <a:srgbClr val="0070C0"/>
                </a:solidFill>
                <a:ea typeface="MS PGothic" panose="020B0600070205080204" pitchFamily="34" charset="-128"/>
              </a:rPr>
              <a:t>Non-Dogs</a:t>
            </a:r>
            <a:r>
              <a:rPr lang="en-US" altLang="ja-JP" sz="2000" dirty="0">
                <a:ea typeface="MS PGothic" panose="020B0600070205080204" pitchFamily="34" charset="-128"/>
              </a:rPr>
              <a:t>, or:</a:t>
            </a:r>
          </a:p>
          <a:p>
            <a:pPr eaLnBrk="1" hangingPunct="1">
              <a:buClr>
                <a:schemeClr val="accent6">
                  <a:lumMod val="75000"/>
                </a:schemeClr>
              </a:buClr>
            </a:pPr>
            <a:r>
              <a:rPr lang="en-US" altLang="ja-JP" sz="2000" dirty="0">
                <a:ea typeface="MS PGothic" panose="020B0600070205080204" pitchFamily="34" charset="-128"/>
              </a:rPr>
              <a:t>Dogs (</a:t>
            </a:r>
            <a:r>
              <a:rPr lang="en-US" altLang="ja-JP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Positive</a:t>
            </a:r>
            <a:r>
              <a:rPr lang="en-US" altLang="ja-JP" sz="2000" dirty="0">
                <a:ea typeface="MS PGothic" panose="020B0600070205080204" pitchFamily="34" charset="-128"/>
              </a:rPr>
              <a:t>) and</a:t>
            </a:r>
            <a:br>
              <a:rPr lang="en-US" altLang="ja-JP" sz="2000" dirty="0">
                <a:ea typeface="MS PGothic" panose="020B0600070205080204" pitchFamily="34" charset="-128"/>
              </a:rPr>
            </a:br>
            <a:r>
              <a:rPr lang="en-US" altLang="ja-JP" sz="2000" dirty="0">
                <a:ea typeface="MS PGothic" panose="020B0600070205080204" pitchFamily="34" charset="-128"/>
              </a:rPr>
              <a:t>Non-Dogs (</a:t>
            </a:r>
            <a:r>
              <a:rPr lang="en-US" altLang="ja-JP" sz="2000" b="1" dirty="0">
                <a:solidFill>
                  <a:srgbClr val="C00000"/>
                </a:solidFill>
                <a:ea typeface="MS PGothic" panose="020B0600070205080204" pitchFamily="34" charset="-128"/>
              </a:rPr>
              <a:t>Negative</a:t>
            </a:r>
            <a:r>
              <a:rPr lang="en-US" altLang="ja-JP" sz="2000" dirty="0">
                <a:ea typeface="MS PGothic" panose="020B0600070205080204" pitchFamily="34" charset="-128"/>
              </a:rPr>
              <a:t>).</a:t>
            </a:r>
          </a:p>
          <a:p>
            <a:pPr eaLnBrk="1" hangingPunct="1">
              <a:buClr>
                <a:schemeClr val="accent6">
                  <a:lumMod val="75000"/>
                </a:schemeClr>
              </a:buClr>
            </a:pPr>
            <a:r>
              <a:rPr lang="en-US" altLang="ja-JP" sz="2000" dirty="0">
                <a:ea typeface="MS PGothic" panose="020B0600070205080204" pitchFamily="34" charset="-128"/>
              </a:rPr>
              <a:t>This </a:t>
            </a:r>
            <a:r>
              <a:rPr lang="en-US" altLang="ja-JP" sz="2000" b="1" dirty="0">
                <a:solidFill>
                  <a:srgbClr val="0070C0"/>
                </a:solidFill>
                <a:ea typeface="MS PGothic" panose="020B0600070205080204" pitchFamily="34" charset="-128"/>
              </a:rPr>
              <a:t>representation</a:t>
            </a:r>
            <a:r>
              <a:rPr lang="en-US" altLang="ja-JP" sz="2000" dirty="0">
                <a:ea typeface="MS PGothic" panose="020B0600070205080204" pitchFamily="34" charset="-128"/>
              </a:rPr>
              <a:t> is</a:t>
            </a:r>
            <a:br>
              <a:rPr lang="en-US" altLang="ja-JP" sz="2000" dirty="0">
                <a:ea typeface="MS PGothic" panose="020B0600070205080204" pitchFamily="34" charset="-128"/>
              </a:rPr>
            </a:br>
            <a:r>
              <a:rPr lang="en-US" altLang="ja-JP" sz="2000" b="1" dirty="0">
                <a:solidFill>
                  <a:srgbClr val="0070C0"/>
                </a:solidFill>
                <a:ea typeface="MS PGothic" panose="020B0600070205080204" pitchFamily="34" charset="-128"/>
              </a:rPr>
              <a:t>very</a:t>
            </a:r>
            <a:r>
              <a:rPr lang="en-US" altLang="ja-JP" sz="2000" dirty="0">
                <a:ea typeface="MS PGothic" panose="020B0600070205080204" pitchFamily="34" charset="-128"/>
              </a:rPr>
              <a:t> </a:t>
            </a:r>
            <a:r>
              <a:rPr lang="en-US" altLang="ja-JP" sz="2000" b="1" dirty="0">
                <a:solidFill>
                  <a:srgbClr val="0070C0"/>
                </a:solidFill>
                <a:ea typeface="MS PGothic" panose="020B0600070205080204" pitchFamily="34" charset="-128"/>
              </a:rPr>
              <a:t>popular</a:t>
            </a:r>
            <a:r>
              <a:rPr lang="en-US" altLang="ja-JP" sz="2000" dirty="0">
                <a:ea typeface="MS PGothic" panose="020B0600070205080204" pitchFamily="34" charset="-128"/>
              </a:rPr>
              <a:t>.</a:t>
            </a:r>
          </a:p>
          <a:p>
            <a:pPr eaLnBrk="1" hangingPunct="1">
              <a:buClr>
                <a:srgbClr val="C00000"/>
              </a:buClr>
            </a:pPr>
            <a:endParaRPr lang="en-US" altLang="ja-JP" sz="2000" dirty="0">
              <a:ea typeface="MS PGothic" panose="020B0600070205080204" pitchFamily="34" charset="-128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0372A5-F9BA-4E4C-92D6-39B9176C51D0}"/>
              </a:ext>
            </a:extLst>
          </p:cNvPr>
          <p:cNvSpPr txBox="1"/>
          <p:nvPr/>
        </p:nvSpPr>
        <p:spPr>
          <a:xfrm>
            <a:off x="7264104" y="4072823"/>
            <a:ext cx="183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true positives</a:t>
            </a:r>
            <a:endParaRPr lang="en-GB" sz="1600" dirty="0">
              <a:solidFill>
                <a:schemeClr val="accent6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9CD5F8B-0350-42B8-AD28-637D2B9D3189}"/>
              </a:ext>
            </a:extLst>
          </p:cNvPr>
          <p:cNvSpPr txBox="1"/>
          <p:nvPr/>
        </p:nvSpPr>
        <p:spPr>
          <a:xfrm>
            <a:off x="8870409" y="4055544"/>
            <a:ext cx="1832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C6600"/>
                </a:solidFill>
                <a:latin typeface="Arial Rounded MT Bold" panose="020F0704030504030204" pitchFamily="34" charset="0"/>
              </a:rPr>
              <a:t>false positives</a:t>
            </a:r>
          </a:p>
          <a:p>
            <a:endParaRPr lang="en-GB" sz="1600" dirty="0">
              <a:solidFill>
                <a:srgbClr val="CC66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FB0665CD-AC40-449C-9D0F-3525116E3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2089" y="2019190"/>
            <a:ext cx="338328" cy="33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See the source image">
            <a:extLst>
              <a:ext uri="{FF2B5EF4-FFF2-40B4-BE49-F238E27FC236}">
                <a16:creationId xmlns:a16="http://schemas.microsoft.com/office/drawing/2014/main" id="{48E55C10-24B9-4942-8DCA-619A3C798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386" y="3166730"/>
            <a:ext cx="338328" cy="33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See the source image">
            <a:extLst>
              <a:ext uri="{FF2B5EF4-FFF2-40B4-BE49-F238E27FC236}">
                <a16:creationId xmlns:a16="http://schemas.microsoft.com/office/drawing/2014/main" id="{7D3176D9-B9EA-4560-9D4A-9EFBD08CD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472" y="3840822"/>
            <a:ext cx="338328" cy="33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See the source image">
            <a:extLst>
              <a:ext uri="{FF2B5EF4-FFF2-40B4-BE49-F238E27FC236}">
                <a16:creationId xmlns:a16="http://schemas.microsoft.com/office/drawing/2014/main" id="{BDD50C7A-03F3-4BCF-8527-D65A27C44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752" y="4731343"/>
            <a:ext cx="338328" cy="33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See the source image">
            <a:extLst>
              <a:ext uri="{FF2B5EF4-FFF2-40B4-BE49-F238E27FC236}">
                <a16:creationId xmlns:a16="http://schemas.microsoft.com/office/drawing/2014/main" id="{E1CF3570-0D5C-450C-9A17-DAD639FAF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362" y="5989891"/>
            <a:ext cx="338328" cy="33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See the source image">
            <a:extLst>
              <a:ext uri="{FF2B5EF4-FFF2-40B4-BE49-F238E27FC236}">
                <a16:creationId xmlns:a16="http://schemas.microsoft.com/office/drawing/2014/main" id="{DA5DE1B0-4CA4-44FF-832B-119FA9A0F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3271" y="5027074"/>
            <a:ext cx="338328" cy="33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See the source image">
            <a:extLst>
              <a:ext uri="{FF2B5EF4-FFF2-40B4-BE49-F238E27FC236}">
                <a16:creationId xmlns:a16="http://schemas.microsoft.com/office/drawing/2014/main" id="{5A9E9906-E11B-4EE8-8F80-3B5075AAB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889" y="2056210"/>
            <a:ext cx="338328" cy="33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See the source image">
            <a:extLst>
              <a:ext uri="{FF2B5EF4-FFF2-40B4-BE49-F238E27FC236}">
                <a16:creationId xmlns:a16="http://schemas.microsoft.com/office/drawing/2014/main" id="{50EB2C34-E18D-4C73-BCAC-1C7DB492F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718" y="5616976"/>
            <a:ext cx="338328" cy="33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See the source image">
            <a:extLst>
              <a:ext uri="{FF2B5EF4-FFF2-40B4-BE49-F238E27FC236}">
                <a16:creationId xmlns:a16="http://schemas.microsoft.com/office/drawing/2014/main" id="{0C3D4328-706A-4465-8466-47F97D22E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6850" y="3657690"/>
            <a:ext cx="338328" cy="33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237F7C3C-CFA4-4AC3-9306-B1E18F0CDEBE}"/>
              </a:ext>
            </a:extLst>
          </p:cNvPr>
          <p:cNvSpPr txBox="1"/>
          <p:nvPr/>
        </p:nvSpPr>
        <p:spPr>
          <a:xfrm>
            <a:off x="9140184" y="1299314"/>
            <a:ext cx="183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true negatives</a:t>
            </a:r>
            <a:endParaRPr lang="en-GB" sz="16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C2883C-F9DC-4875-8480-6B9E5B7D6124}"/>
              </a:ext>
            </a:extLst>
          </p:cNvPr>
          <p:cNvSpPr txBox="1"/>
          <p:nvPr/>
        </p:nvSpPr>
        <p:spPr>
          <a:xfrm>
            <a:off x="3432787" y="4517615"/>
            <a:ext cx="51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  <a:latin typeface="Arial Rounded MT Bold" panose="020F0704030504030204" pitchFamily="34" charset="0"/>
              </a:rPr>
              <a:t>TP</a:t>
            </a:r>
            <a:endParaRPr lang="en-GB" sz="1400" b="1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57A75EB-A55D-4553-9C74-E9694916E5EC}"/>
              </a:ext>
            </a:extLst>
          </p:cNvPr>
          <p:cNvSpPr txBox="1"/>
          <p:nvPr/>
        </p:nvSpPr>
        <p:spPr>
          <a:xfrm>
            <a:off x="4377561" y="5182007"/>
            <a:ext cx="51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  <a:latin typeface="Arial Rounded MT Bold" panose="020F0704030504030204" pitchFamily="34" charset="0"/>
              </a:rPr>
              <a:t>TN</a:t>
            </a:r>
            <a:endParaRPr lang="en-GB" sz="1400" b="1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21336F6-B486-46EE-B886-184450F5B1E6}"/>
              </a:ext>
            </a:extLst>
          </p:cNvPr>
          <p:cNvSpPr txBox="1"/>
          <p:nvPr/>
        </p:nvSpPr>
        <p:spPr>
          <a:xfrm>
            <a:off x="3408586" y="5182006"/>
            <a:ext cx="51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  <a:latin typeface="Arial Rounded MT Bold" panose="020F0704030504030204" pitchFamily="34" charset="0"/>
              </a:rPr>
              <a:t>FP</a:t>
            </a:r>
            <a:endParaRPr lang="en-GB" sz="1400" b="1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D69013-968E-413F-A709-8ADD3ADC7982}"/>
              </a:ext>
            </a:extLst>
          </p:cNvPr>
          <p:cNvSpPr txBox="1"/>
          <p:nvPr/>
        </p:nvSpPr>
        <p:spPr>
          <a:xfrm>
            <a:off x="4355120" y="4517615"/>
            <a:ext cx="51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  <a:latin typeface="Arial Rounded MT Bold" panose="020F0704030504030204" pitchFamily="34" charset="0"/>
              </a:rPr>
              <a:t>FN</a:t>
            </a:r>
            <a:endParaRPr lang="en-GB" sz="1400" b="1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00B77610-8415-41B3-AC8F-F49DEBA14D67}"/>
              </a:ext>
            </a:extLst>
          </p:cNvPr>
          <p:cNvSpPr/>
          <p:nvPr/>
        </p:nvSpPr>
        <p:spPr>
          <a:xfrm rot="5400000">
            <a:off x="7641018" y="17739"/>
            <a:ext cx="165680" cy="2192346"/>
          </a:xfrm>
          <a:prstGeom prst="leftBrac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CD28B6-6C0F-4DC5-9F56-D372582E8D59}"/>
              </a:ext>
            </a:extLst>
          </p:cNvPr>
          <p:cNvSpPr txBox="1"/>
          <p:nvPr/>
        </p:nvSpPr>
        <p:spPr>
          <a:xfrm>
            <a:off x="6918397" y="764702"/>
            <a:ext cx="183202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Actual positives </a:t>
            </a:r>
            <a:endParaRPr lang="en-GB" sz="14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50342D73-3471-4BD5-89D0-3B3127307C05}"/>
              </a:ext>
            </a:extLst>
          </p:cNvPr>
          <p:cNvSpPr/>
          <p:nvPr/>
        </p:nvSpPr>
        <p:spPr>
          <a:xfrm rot="5400000">
            <a:off x="9990395" y="-14690"/>
            <a:ext cx="165680" cy="2192346"/>
          </a:xfrm>
          <a:prstGeom prst="leftBrac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1B30291-2FBE-4735-9DD1-DB9155AE8B6C}"/>
              </a:ext>
            </a:extLst>
          </p:cNvPr>
          <p:cNvSpPr txBox="1"/>
          <p:nvPr/>
        </p:nvSpPr>
        <p:spPr>
          <a:xfrm>
            <a:off x="9267774" y="732273"/>
            <a:ext cx="183202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Actual negatives </a:t>
            </a:r>
            <a:endParaRPr lang="en-GB" sz="14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80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5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0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5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000"/>
                            </p:stCondLst>
                            <p:childTnLst>
                              <p:par>
                                <p:cTn id="1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7500"/>
                            </p:stCondLst>
                            <p:childTnLst>
                              <p:par>
                                <p:cTn id="1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8000"/>
                            </p:stCondLst>
                            <p:childTnLst>
                              <p:par>
                                <p:cTn id="1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85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9000"/>
                            </p:stCondLst>
                            <p:childTnLst>
                              <p:par>
                                <p:cTn id="1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9500"/>
                            </p:stCondLst>
                            <p:childTnLst>
                              <p:par>
                                <p:cTn id="1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1000"/>
                            </p:stCondLst>
                            <p:childTnLst>
                              <p:par>
                                <p:cTn id="1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2000"/>
                            </p:stCondLst>
                            <p:childTnLst>
                              <p:par>
                                <p:cTn id="1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30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3500"/>
                            </p:stCondLst>
                            <p:childTnLst>
                              <p:par>
                                <p:cTn id="1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2" grpId="0"/>
      <p:bldP spid="33" grpId="0"/>
      <p:bldP spid="43" grpId="0"/>
      <p:bldP spid="17" grpId="0"/>
      <p:bldP spid="45" grpId="0"/>
      <p:bldP spid="46" grpId="0"/>
      <p:bldP spid="47" grpId="0"/>
      <p:bldP spid="3" grpId="0" animBg="1"/>
      <p:bldP spid="4" grpId="0" animBg="1"/>
      <p:bldP spid="44" grpId="0" animBg="1"/>
      <p:bldP spid="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6925"/>
            <a:ext cx="20161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587375" y="1088740"/>
            <a:ext cx="8183563" cy="4932548"/>
          </a:xfrm>
        </p:spPr>
        <p:txBody>
          <a:bodyPr/>
          <a:lstStyle/>
          <a:p>
            <a:pPr>
              <a:buClr>
                <a:schemeClr val="accent6">
                  <a:lumMod val="75000"/>
                </a:schemeClr>
              </a:buClr>
            </a:pPr>
            <a:r>
              <a:rPr lang="en-GB" b="1" dirty="0">
                <a:solidFill>
                  <a:srgbClr val="0070C0"/>
                </a:solidFill>
              </a:rPr>
              <a:t>True Positives (TP)</a:t>
            </a:r>
            <a:r>
              <a:rPr lang="en-GB" b="1" dirty="0"/>
              <a:t>:</a:t>
            </a:r>
            <a:r>
              <a:rPr lang="en-GB" dirty="0"/>
              <a:t> True positives are the cases when the actual class of the data point was 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True</a:t>
            </a:r>
            <a:r>
              <a:rPr lang="en-GB" dirty="0"/>
              <a:t> and the predicted is also 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True</a:t>
            </a:r>
            <a:r>
              <a:rPr lang="en-GB" dirty="0"/>
              <a:t>.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GB" b="1" dirty="0">
                <a:solidFill>
                  <a:srgbClr val="0070C0"/>
                </a:solidFill>
              </a:rPr>
              <a:t>True Negatives (TN)</a:t>
            </a:r>
            <a:r>
              <a:rPr lang="en-GB" b="1" dirty="0"/>
              <a:t>:</a:t>
            </a:r>
            <a:r>
              <a:rPr lang="en-GB" dirty="0"/>
              <a:t> True negatives are the cases when the actual class of the data point was </a:t>
            </a:r>
            <a:r>
              <a:rPr lang="en-GB" b="1" dirty="0">
                <a:solidFill>
                  <a:srgbClr val="C00000"/>
                </a:solidFill>
              </a:rPr>
              <a:t>False</a:t>
            </a:r>
            <a:r>
              <a:rPr lang="en-GB" dirty="0"/>
              <a:t> and the predicted is also </a:t>
            </a:r>
            <a:r>
              <a:rPr lang="en-GB" b="1" dirty="0">
                <a:solidFill>
                  <a:srgbClr val="C00000"/>
                </a:solidFill>
              </a:rPr>
              <a:t>False</a:t>
            </a:r>
            <a:r>
              <a:rPr lang="en-GB" dirty="0"/>
              <a:t>.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GB" b="1" dirty="0">
                <a:solidFill>
                  <a:srgbClr val="0070C0"/>
                </a:solidFill>
              </a:rPr>
              <a:t>False Positives (FP)</a:t>
            </a:r>
            <a:r>
              <a:rPr lang="en-GB" b="1" dirty="0"/>
              <a:t>:</a:t>
            </a:r>
            <a:r>
              <a:rPr lang="en-GB" dirty="0"/>
              <a:t> False positives are the cases when the actual class of the data point was </a:t>
            </a:r>
            <a:r>
              <a:rPr lang="en-GB" b="1" dirty="0">
                <a:solidFill>
                  <a:srgbClr val="C00000"/>
                </a:solidFill>
              </a:rPr>
              <a:t>False</a:t>
            </a:r>
            <a:r>
              <a:rPr lang="en-GB" dirty="0"/>
              <a:t> and the predicted is 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True</a:t>
            </a:r>
            <a:r>
              <a:rPr lang="en-GB" dirty="0"/>
              <a:t>. 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GB" b="1" dirty="0">
                <a:solidFill>
                  <a:srgbClr val="0070C0"/>
                </a:solidFill>
              </a:rPr>
              <a:t>False Negatives (FN)</a:t>
            </a:r>
            <a:r>
              <a:rPr lang="en-GB" b="1" dirty="0"/>
              <a:t>: </a:t>
            </a:r>
            <a:r>
              <a:rPr lang="en-GB" dirty="0"/>
              <a:t>False negatives are the cases when the actual class of the data point was 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True</a:t>
            </a:r>
            <a:r>
              <a:rPr lang="en-GB" dirty="0"/>
              <a:t> and the predicted is </a:t>
            </a:r>
            <a:r>
              <a:rPr lang="en-GB" b="1" dirty="0">
                <a:solidFill>
                  <a:srgbClr val="C00000"/>
                </a:solidFill>
              </a:rPr>
              <a:t>False</a:t>
            </a:r>
            <a:r>
              <a:rPr lang="en-GB" dirty="0"/>
              <a:t>. </a:t>
            </a:r>
            <a:endParaRPr lang="en-US" altLang="ja-JP" dirty="0">
              <a:ea typeface="MS PGothic" panose="020B0600070205080204" pitchFamily="34" charset="-128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134938"/>
            <a:ext cx="8028905" cy="73818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b="1" dirty="0">
                <a:solidFill>
                  <a:srgbClr val="002060"/>
                </a:solidFill>
                <a:latin typeface="+mn-lt"/>
              </a:rPr>
              <a:t>Binary Classifier Evaluation</a:t>
            </a:r>
          </a:p>
        </p:txBody>
      </p:sp>
      <p:sp>
        <p:nvSpPr>
          <p:cNvPr id="30" name="TextBox 23"/>
          <p:cNvSpPr txBox="1">
            <a:spLocks noChangeArrowheads="1"/>
          </p:cNvSpPr>
          <p:nvPr/>
        </p:nvSpPr>
        <p:spPr bwMode="auto">
          <a:xfrm>
            <a:off x="-24680" y="6362164"/>
            <a:ext cx="1120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graphicFrame>
        <p:nvGraphicFramePr>
          <p:cNvPr id="3" name="Table 2"/>
          <p:cNvGraphicFramePr>
            <a:graphicFrameLocks noGrp="1" noChangeAspect="1"/>
          </p:cNvGraphicFramePr>
          <p:nvPr/>
        </p:nvGraphicFramePr>
        <p:xfrm>
          <a:off x="9347002" y="80629"/>
          <a:ext cx="2509637" cy="6435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909">
                  <a:extLst>
                    <a:ext uri="{9D8B030D-6E8A-4147-A177-3AD203B41FA5}">
                      <a16:colId xmlns:a16="http://schemas.microsoft.com/office/drawing/2014/main" val="4040127239"/>
                    </a:ext>
                  </a:extLst>
                </a:gridCol>
                <a:gridCol w="814774">
                  <a:extLst>
                    <a:ext uri="{9D8B030D-6E8A-4147-A177-3AD203B41FA5}">
                      <a16:colId xmlns:a16="http://schemas.microsoft.com/office/drawing/2014/main" val="3816216008"/>
                    </a:ext>
                  </a:extLst>
                </a:gridCol>
                <a:gridCol w="1007954">
                  <a:extLst>
                    <a:ext uri="{9D8B030D-6E8A-4147-A177-3AD203B41FA5}">
                      <a16:colId xmlns:a16="http://schemas.microsoft.com/office/drawing/2014/main" val="819786108"/>
                    </a:ext>
                  </a:extLst>
                </a:gridCol>
              </a:tblGrid>
              <a:tr h="34057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Actual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Predicted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240449"/>
                  </a:ext>
                </a:extLst>
              </a:tr>
              <a:tr h="294897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02060"/>
                          </a:solidFill>
                        </a:rPr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02060"/>
                          </a:solidFill>
                        </a:rPr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9524153"/>
                  </a:ext>
                </a:extLst>
              </a:tr>
              <a:tr h="34057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rgbClr val="002060"/>
                          </a:solidFill>
                        </a:rPr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rgbClr val="002060"/>
                          </a:solidFill>
                        </a:rPr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34157"/>
                  </a:ext>
                </a:extLst>
              </a:tr>
              <a:tr h="34057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rgbClr val="002060"/>
                          </a:solidFill>
                        </a:rPr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rgbClr val="FF9900"/>
                          </a:solidFill>
                        </a:rPr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8945455"/>
                  </a:ext>
                </a:extLst>
              </a:tr>
              <a:tr h="34057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rgbClr val="002060"/>
                          </a:solidFill>
                        </a:rPr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rgbClr val="002060"/>
                          </a:solidFill>
                        </a:rPr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999252"/>
                  </a:ext>
                </a:extLst>
              </a:tr>
              <a:tr h="34057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rgbClr val="002060"/>
                          </a:solidFill>
                        </a:rPr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rgbClr val="002060"/>
                          </a:solidFill>
                        </a:rPr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8861573"/>
                  </a:ext>
                </a:extLst>
              </a:tr>
              <a:tr h="34057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rgbClr val="002060"/>
                          </a:solidFill>
                        </a:rPr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rgbClr val="FF9900"/>
                          </a:solidFill>
                        </a:rPr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8427954"/>
                  </a:ext>
                </a:extLst>
              </a:tr>
              <a:tr h="34057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rgbClr val="002060"/>
                          </a:solidFill>
                        </a:rPr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rgbClr val="002060"/>
                          </a:solidFill>
                        </a:rPr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5021567"/>
                  </a:ext>
                </a:extLst>
              </a:tr>
              <a:tr h="34057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rgbClr val="002060"/>
                          </a:solidFill>
                        </a:rPr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rgbClr val="002060"/>
                          </a:solidFill>
                        </a:rPr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4510045"/>
                  </a:ext>
                </a:extLst>
              </a:tr>
              <a:tr h="34057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02060"/>
                          </a:solidFill>
                        </a:rPr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02060"/>
                          </a:solidFill>
                        </a:rPr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3016668"/>
                  </a:ext>
                </a:extLst>
              </a:tr>
              <a:tr h="34057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FF9900"/>
                          </a:solidFill>
                        </a:rPr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FF9900"/>
                          </a:solidFill>
                        </a:rPr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5957113"/>
                  </a:ext>
                </a:extLst>
              </a:tr>
              <a:tr h="34057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FF9900"/>
                          </a:solidFill>
                        </a:rPr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02060"/>
                          </a:solidFill>
                        </a:rPr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1181343"/>
                  </a:ext>
                </a:extLst>
              </a:tr>
              <a:tr h="34057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FF9900"/>
                          </a:solidFill>
                        </a:rPr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FF9900"/>
                          </a:solidFill>
                        </a:rPr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2381650"/>
                  </a:ext>
                </a:extLst>
              </a:tr>
              <a:tr h="34057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FF9900"/>
                          </a:solidFill>
                        </a:rPr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02060"/>
                          </a:solidFill>
                        </a:rPr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6258916"/>
                  </a:ext>
                </a:extLst>
              </a:tr>
              <a:tr h="34057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FF9900"/>
                          </a:solidFill>
                        </a:rPr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FF9900"/>
                          </a:solidFill>
                        </a:rPr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2716019"/>
                  </a:ext>
                </a:extLst>
              </a:tr>
              <a:tr h="34057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FF9900"/>
                          </a:solidFill>
                        </a:rPr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FF9900"/>
                          </a:solidFill>
                        </a:rPr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6330766"/>
                  </a:ext>
                </a:extLst>
              </a:tr>
              <a:tr h="34057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FF9900"/>
                          </a:solidFill>
                        </a:rPr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FF9900"/>
                          </a:solidFill>
                        </a:rPr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505965"/>
                  </a:ext>
                </a:extLst>
              </a:tr>
              <a:tr h="34057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FF9900"/>
                          </a:solidFill>
                        </a:rPr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02060"/>
                          </a:solidFill>
                        </a:rPr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7873826"/>
                  </a:ext>
                </a:extLst>
              </a:tr>
              <a:tr h="34057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FF9900"/>
                          </a:solidFill>
                        </a:rPr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FF9900"/>
                          </a:solidFill>
                        </a:rPr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9321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95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656397"/>
              </p:ext>
            </p:extLst>
          </p:nvPr>
        </p:nvGraphicFramePr>
        <p:xfrm>
          <a:off x="5082282" y="3825044"/>
          <a:ext cx="4876801" cy="3469640"/>
        </p:xfrm>
        <a:graphic>
          <a:graphicData uri="http://schemas.openxmlformats.org/drawingml/2006/table">
            <a:tbl>
              <a:tblPr/>
              <a:tblGrid>
                <a:gridCol w="1172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5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5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5975">
                  <a:extLst>
                    <a:ext uri="{9D8B030D-6E8A-4147-A177-3AD203B41FA5}">
                      <a16:colId xmlns:a16="http://schemas.microsoft.com/office/drawing/2014/main" val="4277253851"/>
                    </a:ext>
                  </a:extLst>
                </a:gridCol>
              </a:tblGrid>
              <a:tr h="660400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Predicted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  <a:defRPr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 gridSpan="2"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700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Actual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TP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kumimoji="0" lang="en-US" sz="20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FN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kumimoji="0" lang="en-US" sz="20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1200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FP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kumimoji="0" lang="en-US" sz="20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TN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kumimoji="0" lang="en-US" sz="20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  <a:defRPr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395132"/>
                  </a:ext>
                </a:extLst>
              </a:tr>
            </a:tbl>
          </a:graphicData>
        </a:graphic>
      </p:graphicFrame>
      <p:pic>
        <p:nvPicPr>
          <p:cNvPr id="29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6925"/>
            <a:ext cx="20161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587375" y="1088740"/>
            <a:ext cx="8183563" cy="558062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</a:pPr>
            <a:r>
              <a:rPr lang="en-US" altLang="ja-JP" sz="2400" b="1" dirty="0">
                <a:ea typeface="MS PGothic" panose="020B0600070205080204" pitchFamily="34" charset="-128"/>
              </a:rPr>
              <a:t>TP - </a:t>
            </a:r>
            <a:r>
              <a:rPr lang="en-US" altLang="ja-JP" sz="2400" b="1" dirty="0">
                <a:solidFill>
                  <a:srgbClr val="0070C0"/>
                </a:solidFill>
                <a:ea typeface="MS PGothic" panose="020B0600070205080204" pitchFamily="34" charset="-128"/>
              </a:rPr>
              <a:t>Dogs</a:t>
            </a:r>
            <a:r>
              <a:rPr lang="en-US" altLang="ja-JP" sz="2400" dirty="0">
                <a:ea typeface="MS PGothic" panose="020B0600070205080204" pitchFamily="34" charset="-128"/>
              </a:rPr>
              <a:t> </a:t>
            </a:r>
            <a:r>
              <a:rPr lang="en-US" altLang="ja-JP" sz="2400" b="1" dirty="0">
                <a:solidFill>
                  <a:srgbClr val="0070C0"/>
                </a:solidFill>
                <a:ea typeface="MS PGothic" panose="020B0600070205080204" pitchFamily="34" charset="-128"/>
              </a:rPr>
              <a:t>(P)</a:t>
            </a:r>
            <a:r>
              <a:rPr lang="en-US" altLang="ja-JP" sz="2400" dirty="0">
                <a:ea typeface="MS PGothic" panose="020B0600070205080204" pitchFamily="34" charset="-128"/>
              </a:rPr>
              <a:t> classified as </a:t>
            </a:r>
            <a:r>
              <a:rPr lang="en-US" altLang="ja-JP" sz="2400" b="1" dirty="0">
                <a:solidFill>
                  <a:srgbClr val="C00000"/>
                </a:solidFill>
                <a:ea typeface="MS PGothic" panose="020B0600070205080204" pitchFamily="34" charset="-128"/>
              </a:rPr>
              <a:t>Dogs (P)</a:t>
            </a:r>
            <a:r>
              <a:rPr lang="en-US" altLang="ja-JP" sz="2400" dirty="0">
                <a:ea typeface="MS PGothic" panose="020B0600070205080204" pitchFamily="34" charset="-128"/>
              </a:rPr>
              <a:t>: 		</a:t>
            </a:r>
            <a:r>
              <a:rPr lang="en-US" altLang="ja-JP" sz="2400" b="1" dirty="0">
                <a:solidFill>
                  <a:schemeClr val="accent6">
                    <a:lumMod val="75000"/>
                  </a:schemeClr>
                </a:solidFill>
                <a:ea typeface="MS PGothic" panose="020B0600070205080204" pitchFamily="34" charset="-128"/>
              </a:rPr>
              <a:t>7 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</a:pPr>
            <a:r>
              <a:rPr lang="en-US" altLang="ja-JP" sz="2400" b="1" dirty="0">
                <a:ea typeface="MS PGothic" panose="020B0600070205080204" pitchFamily="34" charset="-128"/>
              </a:rPr>
              <a:t>FN -</a:t>
            </a:r>
            <a:r>
              <a:rPr lang="en-US" altLang="ja-JP" sz="2400" b="1" dirty="0">
                <a:solidFill>
                  <a:srgbClr val="0070C0"/>
                </a:solidFill>
                <a:ea typeface="MS PGothic" panose="020B0600070205080204" pitchFamily="34" charset="-128"/>
              </a:rPr>
              <a:t> Dogs</a:t>
            </a:r>
            <a:r>
              <a:rPr lang="en-US" altLang="ja-JP" sz="2400" dirty="0">
                <a:ea typeface="MS PGothic" panose="020B0600070205080204" pitchFamily="34" charset="-128"/>
              </a:rPr>
              <a:t> </a:t>
            </a:r>
            <a:r>
              <a:rPr lang="en-US" altLang="ja-JP" sz="2400" b="1" dirty="0">
                <a:solidFill>
                  <a:srgbClr val="0070C0"/>
                </a:solidFill>
                <a:ea typeface="MS PGothic" panose="020B0600070205080204" pitchFamily="34" charset="-128"/>
              </a:rPr>
              <a:t>(P)</a:t>
            </a:r>
            <a:r>
              <a:rPr lang="en-US" altLang="ja-JP" sz="2400" dirty="0">
                <a:ea typeface="MS PGothic" panose="020B0600070205080204" pitchFamily="34" charset="-128"/>
              </a:rPr>
              <a:t> classified as </a:t>
            </a:r>
            <a:r>
              <a:rPr lang="en-US" altLang="ja-JP" sz="2400" b="1" dirty="0">
                <a:solidFill>
                  <a:srgbClr val="C00000"/>
                </a:solidFill>
                <a:ea typeface="MS PGothic" panose="020B0600070205080204" pitchFamily="34" charset="-128"/>
              </a:rPr>
              <a:t>Non-dogs (N)</a:t>
            </a:r>
            <a:r>
              <a:rPr lang="en-US" altLang="ja-JP" sz="2400" dirty="0">
                <a:ea typeface="MS PGothic" panose="020B0600070205080204" pitchFamily="34" charset="-128"/>
              </a:rPr>
              <a:t>: 		</a:t>
            </a:r>
            <a:r>
              <a:rPr lang="en-US" altLang="ja-JP" sz="2400" b="1" dirty="0">
                <a:solidFill>
                  <a:schemeClr val="accent6">
                    <a:lumMod val="75000"/>
                  </a:schemeClr>
                </a:solidFill>
                <a:ea typeface="MS PGothic" panose="020B0600070205080204" pitchFamily="34" charset="-128"/>
              </a:rPr>
              <a:t>2 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</a:pPr>
            <a:r>
              <a:rPr lang="en-US" altLang="ja-JP" sz="2400" b="1" dirty="0">
                <a:ea typeface="MS PGothic" panose="020B0600070205080204" pitchFamily="34" charset="-128"/>
              </a:rPr>
              <a:t>TN –</a:t>
            </a:r>
            <a:r>
              <a:rPr lang="en-US" altLang="ja-JP" sz="2400" b="1" dirty="0">
                <a:solidFill>
                  <a:srgbClr val="0070C0"/>
                </a:solidFill>
                <a:ea typeface="MS PGothic" panose="020B0600070205080204" pitchFamily="34" charset="-128"/>
              </a:rPr>
              <a:t> Non-dogs</a:t>
            </a:r>
            <a:r>
              <a:rPr lang="en-US" altLang="ja-JP" sz="2400" dirty="0">
                <a:ea typeface="MS PGothic" panose="020B0600070205080204" pitchFamily="34" charset="-128"/>
              </a:rPr>
              <a:t> </a:t>
            </a:r>
            <a:r>
              <a:rPr lang="en-US" altLang="ja-JP" sz="2400" b="1" dirty="0">
                <a:solidFill>
                  <a:srgbClr val="0070C0"/>
                </a:solidFill>
                <a:ea typeface="MS PGothic" panose="020B0600070205080204" pitchFamily="34" charset="-128"/>
              </a:rPr>
              <a:t>(N)</a:t>
            </a:r>
            <a:r>
              <a:rPr lang="en-US" altLang="ja-JP" sz="2400" dirty="0">
                <a:ea typeface="MS PGothic" panose="020B0600070205080204" pitchFamily="34" charset="-128"/>
              </a:rPr>
              <a:t> classified as </a:t>
            </a:r>
            <a:r>
              <a:rPr lang="en-US" altLang="ja-JP" sz="2400" b="1" dirty="0">
                <a:solidFill>
                  <a:srgbClr val="C00000"/>
                </a:solidFill>
                <a:ea typeface="MS PGothic" panose="020B0600070205080204" pitchFamily="34" charset="-128"/>
              </a:rPr>
              <a:t>Non-dogs (N)</a:t>
            </a:r>
            <a:r>
              <a:rPr lang="en-US" altLang="ja-JP" sz="2400" dirty="0">
                <a:ea typeface="MS PGothic" panose="020B0600070205080204" pitchFamily="34" charset="-128"/>
              </a:rPr>
              <a:t>: 	</a:t>
            </a:r>
            <a:r>
              <a:rPr lang="en-US" altLang="ja-JP" sz="2400" b="1" dirty="0">
                <a:solidFill>
                  <a:schemeClr val="accent6">
                    <a:lumMod val="75000"/>
                  </a:schemeClr>
                </a:solidFill>
                <a:ea typeface="MS PGothic" panose="020B0600070205080204" pitchFamily="34" charset="-128"/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</a:pPr>
            <a:r>
              <a:rPr lang="en-US" altLang="ja-JP" sz="2400" b="1" dirty="0">
                <a:ea typeface="MS PGothic" panose="020B0600070205080204" pitchFamily="34" charset="-128"/>
              </a:rPr>
              <a:t>FP –</a:t>
            </a:r>
            <a:r>
              <a:rPr lang="en-US" altLang="ja-JP" sz="2400" b="1" dirty="0">
                <a:solidFill>
                  <a:srgbClr val="0070C0"/>
                </a:solidFill>
                <a:ea typeface="MS PGothic" panose="020B0600070205080204" pitchFamily="34" charset="-128"/>
              </a:rPr>
              <a:t> Non-dogs</a:t>
            </a:r>
            <a:r>
              <a:rPr lang="en-US" altLang="ja-JP" sz="2400" dirty="0">
                <a:ea typeface="MS PGothic" panose="020B0600070205080204" pitchFamily="34" charset="-128"/>
              </a:rPr>
              <a:t> </a:t>
            </a:r>
            <a:r>
              <a:rPr lang="en-US" altLang="ja-JP" sz="2400" b="1" dirty="0">
                <a:solidFill>
                  <a:srgbClr val="0070C0"/>
                </a:solidFill>
                <a:ea typeface="MS PGothic" panose="020B0600070205080204" pitchFamily="34" charset="-128"/>
              </a:rPr>
              <a:t>(N)</a:t>
            </a:r>
            <a:r>
              <a:rPr lang="en-US" altLang="ja-JP" sz="2400" dirty="0">
                <a:ea typeface="MS PGothic" panose="020B0600070205080204" pitchFamily="34" charset="-128"/>
              </a:rPr>
              <a:t> classified as </a:t>
            </a:r>
            <a:r>
              <a:rPr lang="en-US" altLang="ja-JP" sz="2400" b="1" dirty="0">
                <a:solidFill>
                  <a:srgbClr val="C00000"/>
                </a:solidFill>
                <a:ea typeface="MS PGothic" panose="020B0600070205080204" pitchFamily="34" charset="-128"/>
              </a:rPr>
              <a:t>Dogs (P)</a:t>
            </a:r>
            <a:r>
              <a:rPr lang="en-US" altLang="ja-JP" sz="2400" dirty="0">
                <a:ea typeface="MS PGothic" panose="020B0600070205080204" pitchFamily="34" charset="-128"/>
              </a:rPr>
              <a:t>: 		</a:t>
            </a:r>
            <a:r>
              <a:rPr lang="en-US" altLang="ja-JP" sz="2400" b="1" dirty="0">
                <a:solidFill>
                  <a:schemeClr val="accent6">
                    <a:lumMod val="75000"/>
                  </a:schemeClr>
                </a:solidFill>
                <a:ea typeface="MS PGothic" panose="020B0600070205080204" pitchFamily="34" charset="-128"/>
              </a:rPr>
              <a:t>3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Clr>
                <a:srgbClr val="C00000"/>
              </a:buClr>
              <a:buNone/>
            </a:pPr>
            <a:endParaRPr lang="en-US" altLang="ja-JP" sz="2400" dirty="0">
              <a:ea typeface="MS PGothic" panose="020B0600070205080204" pitchFamily="34" charset="-128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Clr>
                <a:srgbClr val="C00000"/>
              </a:buClr>
              <a:buNone/>
            </a:pPr>
            <a:endParaRPr lang="en-US" altLang="ja-JP" sz="2400" dirty="0">
              <a:ea typeface="MS PGothic" panose="020B0600070205080204" pitchFamily="34" charset="-128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Clr>
                <a:srgbClr val="C00000"/>
              </a:buClr>
              <a:buNone/>
            </a:pPr>
            <a:endParaRPr lang="en-US" altLang="ja-JP" sz="2400" dirty="0">
              <a:ea typeface="MS PGothic" panose="020B0600070205080204" pitchFamily="34" charset="-128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Clr>
                <a:srgbClr val="C00000"/>
              </a:buClr>
              <a:buNone/>
            </a:pPr>
            <a:endParaRPr lang="en-US" altLang="ja-JP" sz="2400" dirty="0">
              <a:ea typeface="MS PGothic" panose="020B0600070205080204" pitchFamily="34" charset="-128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Clr>
                <a:srgbClr val="C00000"/>
              </a:buClr>
              <a:buNone/>
            </a:pPr>
            <a:r>
              <a:rPr lang="en-US" altLang="ja-JP" sz="2400" b="1" dirty="0">
                <a:solidFill>
                  <a:srgbClr val="0070C0"/>
                </a:solidFill>
                <a:ea typeface="MS PGothic" panose="020B0600070205080204" pitchFamily="34" charset="-128"/>
              </a:rPr>
              <a:t>TP</a:t>
            </a:r>
            <a:r>
              <a:rPr lang="en-US" altLang="ja-JP" sz="2400" dirty="0">
                <a:ea typeface="MS PGothic" panose="020B0600070205080204" pitchFamily="34" charset="-128"/>
              </a:rPr>
              <a:t> + </a:t>
            </a:r>
            <a:r>
              <a:rPr lang="en-US" altLang="ja-JP" sz="2400" b="1" dirty="0">
                <a:solidFill>
                  <a:srgbClr val="C00000"/>
                </a:solidFill>
                <a:ea typeface="MS PGothic" panose="020B0600070205080204" pitchFamily="34" charset="-128"/>
              </a:rPr>
              <a:t>FN</a:t>
            </a:r>
            <a:br>
              <a:rPr lang="en-US" altLang="ja-JP" sz="2400" dirty="0">
                <a:ea typeface="MS PGothic" panose="020B0600070205080204" pitchFamily="34" charset="-128"/>
              </a:rPr>
            </a:br>
            <a:r>
              <a:rPr lang="en-US" altLang="ja-JP" sz="2400" dirty="0">
                <a:ea typeface="MS PGothic" panose="020B0600070205080204" pitchFamily="34" charset="-128"/>
              </a:rPr>
              <a:t>total number of </a:t>
            </a:r>
            <a:r>
              <a:rPr lang="en-US" altLang="ja-JP" sz="2400" b="1" dirty="0">
                <a:solidFill>
                  <a:srgbClr val="0070C0"/>
                </a:solidFill>
                <a:ea typeface="MS PGothic" panose="020B0600070205080204" pitchFamily="34" charset="-128"/>
              </a:rPr>
              <a:t>actual</a:t>
            </a:r>
            <a:r>
              <a:rPr lang="en-US" altLang="ja-JP" sz="2400" dirty="0">
                <a:ea typeface="MS PGothic" panose="020B0600070205080204" pitchFamily="34" charset="-128"/>
              </a:rPr>
              <a:t> </a:t>
            </a:r>
            <a:r>
              <a:rPr lang="en-US" altLang="ja-JP" sz="2400" b="1" dirty="0">
                <a:solidFill>
                  <a:srgbClr val="0070C0"/>
                </a:solidFill>
                <a:ea typeface="MS PGothic" panose="020B0600070205080204" pitchFamily="34" charset="-128"/>
              </a:rPr>
              <a:t>dogs</a:t>
            </a:r>
            <a:r>
              <a:rPr lang="en-US" altLang="ja-JP" sz="2400" dirty="0">
                <a:ea typeface="MS PGothic" panose="020B0600070205080204" pitchFamily="34" charset="-128"/>
              </a:rPr>
              <a:t>.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Clr>
                <a:srgbClr val="C00000"/>
              </a:buClr>
              <a:buNone/>
            </a:pPr>
            <a:endParaRPr lang="en-US" altLang="ja-JP" sz="2400" dirty="0">
              <a:ea typeface="MS PGothic" panose="020B0600070205080204" pitchFamily="34" charset="-128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Clr>
                <a:srgbClr val="C00000"/>
              </a:buClr>
              <a:buNone/>
            </a:pPr>
            <a:r>
              <a:rPr lang="en-US" altLang="ja-JP" sz="2400" b="1" dirty="0">
                <a:solidFill>
                  <a:srgbClr val="C00000"/>
                </a:solidFill>
                <a:ea typeface="MS PGothic" panose="020B0600070205080204" pitchFamily="34" charset="-128"/>
              </a:rPr>
              <a:t>FP</a:t>
            </a:r>
            <a:r>
              <a:rPr lang="en-US" altLang="ja-JP" sz="2400" dirty="0">
                <a:ea typeface="MS PGothic" panose="020B0600070205080204" pitchFamily="34" charset="-128"/>
              </a:rPr>
              <a:t> + </a:t>
            </a:r>
            <a:r>
              <a:rPr lang="en-US" altLang="ja-JP" sz="2400" b="1" dirty="0">
                <a:solidFill>
                  <a:srgbClr val="0070C0"/>
                </a:solidFill>
                <a:ea typeface="MS PGothic" panose="020B0600070205080204" pitchFamily="34" charset="-128"/>
              </a:rPr>
              <a:t>TN</a:t>
            </a:r>
            <a:br>
              <a:rPr lang="en-US" altLang="ja-JP" sz="2400" dirty="0">
                <a:ea typeface="MS PGothic" panose="020B0600070205080204" pitchFamily="34" charset="-128"/>
              </a:rPr>
            </a:br>
            <a:r>
              <a:rPr lang="en-US" altLang="ja-JP" sz="2400" dirty="0">
                <a:ea typeface="MS PGothic" panose="020B0600070205080204" pitchFamily="34" charset="-128"/>
              </a:rPr>
              <a:t>total number of </a:t>
            </a:r>
            <a:r>
              <a:rPr lang="en-US" altLang="ja-JP" sz="2400" b="1" dirty="0">
                <a:solidFill>
                  <a:srgbClr val="0070C0"/>
                </a:solidFill>
                <a:ea typeface="MS PGothic" panose="020B0600070205080204" pitchFamily="34" charset="-128"/>
              </a:rPr>
              <a:t>actual</a:t>
            </a:r>
            <a:r>
              <a:rPr lang="en-US" altLang="ja-JP" sz="2400" dirty="0">
                <a:ea typeface="MS PGothic" panose="020B0600070205080204" pitchFamily="34" charset="-128"/>
              </a:rPr>
              <a:t> </a:t>
            </a:r>
            <a:r>
              <a:rPr lang="en-US" altLang="ja-JP" sz="2400" b="1" dirty="0">
                <a:solidFill>
                  <a:srgbClr val="0070C0"/>
                </a:solidFill>
                <a:ea typeface="MS PGothic" panose="020B0600070205080204" pitchFamily="34" charset="-128"/>
              </a:rPr>
              <a:t>non-dogs</a:t>
            </a:r>
            <a:r>
              <a:rPr lang="en-US" altLang="ja-JP" sz="2400" dirty="0">
                <a:ea typeface="MS PGothic" panose="020B0600070205080204" pitchFamily="34" charset="-128"/>
              </a:rPr>
              <a:t>.</a:t>
            </a:r>
            <a:br>
              <a:rPr lang="en-US" altLang="ja-JP" sz="2400" b="1" dirty="0">
                <a:solidFill>
                  <a:srgbClr val="0070C0"/>
                </a:solidFill>
                <a:ea typeface="MS PGothic" panose="020B0600070205080204" pitchFamily="34" charset="-128"/>
              </a:rPr>
            </a:br>
            <a:endParaRPr lang="en-US" altLang="ja-JP" sz="2400" b="1" dirty="0">
              <a:solidFill>
                <a:srgbClr val="0070C0"/>
              </a:solidFill>
              <a:ea typeface="MS PGothic" panose="020B0600070205080204" pitchFamily="34" charset="-128"/>
            </a:endParaRPr>
          </a:p>
          <a:p>
            <a:pPr eaLnBrk="1" hangingPunct="1">
              <a:buClr>
                <a:srgbClr val="C00000"/>
              </a:buClr>
            </a:pPr>
            <a:endParaRPr lang="en-US" altLang="ja-JP" sz="2400" dirty="0">
              <a:ea typeface="MS PGothic" panose="020B0600070205080204" pitchFamily="34" charset="-128"/>
            </a:endParaRPr>
          </a:p>
          <a:p>
            <a:pPr eaLnBrk="1" hangingPunct="1">
              <a:buClr>
                <a:srgbClr val="C00000"/>
              </a:buClr>
            </a:pPr>
            <a:endParaRPr lang="en-US" altLang="ja-JP" sz="2400" dirty="0">
              <a:ea typeface="MS PGothic" panose="020B0600070205080204" pitchFamily="34" charset="-128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134938"/>
            <a:ext cx="10512425" cy="73818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b="1" dirty="0">
                <a:solidFill>
                  <a:srgbClr val="002060"/>
                </a:solidFill>
                <a:latin typeface="+mn-lt"/>
              </a:rPr>
              <a:t>Binary Classifier Evaluation</a:t>
            </a:r>
          </a:p>
        </p:txBody>
      </p:sp>
      <p:sp>
        <p:nvSpPr>
          <p:cNvPr id="30" name="TextBox 23"/>
          <p:cNvSpPr txBox="1">
            <a:spLocks noChangeArrowheads="1"/>
          </p:cNvSpPr>
          <p:nvPr/>
        </p:nvSpPr>
        <p:spPr bwMode="auto">
          <a:xfrm>
            <a:off x="-24680" y="6362164"/>
            <a:ext cx="1120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b="1" dirty="0">
                <a:solidFill>
                  <a:srgbClr val="FFC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ICT</a:t>
            </a:r>
          </a:p>
        </p:txBody>
      </p:sp>
      <p:graphicFrame>
        <p:nvGraphicFramePr>
          <p:cNvPr id="3" name="Table 2"/>
          <p:cNvGraphicFramePr>
            <a:graphicFrameLocks noGrp="1" noChangeAspect="1"/>
          </p:cNvGraphicFramePr>
          <p:nvPr/>
        </p:nvGraphicFramePr>
        <p:xfrm>
          <a:off x="9455015" y="198206"/>
          <a:ext cx="2509637" cy="6435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909">
                  <a:extLst>
                    <a:ext uri="{9D8B030D-6E8A-4147-A177-3AD203B41FA5}">
                      <a16:colId xmlns:a16="http://schemas.microsoft.com/office/drawing/2014/main" val="4040127239"/>
                    </a:ext>
                  </a:extLst>
                </a:gridCol>
                <a:gridCol w="814774">
                  <a:extLst>
                    <a:ext uri="{9D8B030D-6E8A-4147-A177-3AD203B41FA5}">
                      <a16:colId xmlns:a16="http://schemas.microsoft.com/office/drawing/2014/main" val="3816216008"/>
                    </a:ext>
                  </a:extLst>
                </a:gridCol>
                <a:gridCol w="1007954">
                  <a:extLst>
                    <a:ext uri="{9D8B030D-6E8A-4147-A177-3AD203B41FA5}">
                      <a16:colId xmlns:a16="http://schemas.microsoft.com/office/drawing/2014/main" val="819786108"/>
                    </a:ext>
                  </a:extLst>
                </a:gridCol>
              </a:tblGrid>
              <a:tr h="34057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Actual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Predicted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240449"/>
                  </a:ext>
                </a:extLst>
              </a:tr>
              <a:tr h="294897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02060"/>
                          </a:solidFill>
                        </a:rPr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02060"/>
                          </a:solidFill>
                        </a:rPr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9524153"/>
                  </a:ext>
                </a:extLst>
              </a:tr>
              <a:tr h="34057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rgbClr val="002060"/>
                          </a:solidFill>
                        </a:rPr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rgbClr val="002060"/>
                          </a:solidFill>
                        </a:rPr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34157"/>
                  </a:ext>
                </a:extLst>
              </a:tr>
              <a:tr h="34057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rgbClr val="002060"/>
                          </a:solidFill>
                        </a:rPr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rgbClr val="FF9900"/>
                          </a:solidFill>
                        </a:rPr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8945455"/>
                  </a:ext>
                </a:extLst>
              </a:tr>
              <a:tr h="34057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rgbClr val="002060"/>
                          </a:solidFill>
                        </a:rPr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rgbClr val="002060"/>
                          </a:solidFill>
                        </a:rPr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999252"/>
                  </a:ext>
                </a:extLst>
              </a:tr>
              <a:tr h="34057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rgbClr val="002060"/>
                          </a:solidFill>
                        </a:rPr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rgbClr val="002060"/>
                          </a:solidFill>
                        </a:rPr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8861573"/>
                  </a:ext>
                </a:extLst>
              </a:tr>
              <a:tr h="34057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rgbClr val="002060"/>
                          </a:solidFill>
                        </a:rPr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rgbClr val="FF9900"/>
                          </a:solidFill>
                        </a:rPr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8427954"/>
                  </a:ext>
                </a:extLst>
              </a:tr>
              <a:tr h="34057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rgbClr val="002060"/>
                          </a:solidFill>
                        </a:rPr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rgbClr val="002060"/>
                          </a:solidFill>
                        </a:rPr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5021567"/>
                  </a:ext>
                </a:extLst>
              </a:tr>
              <a:tr h="34057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rgbClr val="002060"/>
                          </a:solidFill>
                        </a:rPr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rgbClr val="002060"/>
                          </a:solidFill>
                        </a:rPr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4510045"/>
                  </a:ext>
                </a:extLst>
              </a:tr>
              <a:tr h="34057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02060"/>
                          </a:solidFill>
                        </a:rPr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02060"/>
                          </a:solidFill>
                        </a:rPr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3016668"/>
                  </a:ext>
                </a:extLst>
              </a:tr>
              <a:tr h="34057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FF9900"/>
                          </a:solidFill>
                        </a:rPr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FF9900"/>
                          </a:solidFill>
                        </a:rPr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5957113"/>
                  </a:ext>
                </a:extLst>
              </a:tr>
              <a:tr h="34057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FF9900"/>
                          </a:solidFill>
                        </a:rPr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02060"/>
                          </a:solidFill>
                        </a:rPr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1181343"/>
                  </a:ext>
                </a:extLst>
              </a:tr>
              <a:tr h="34057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FF9900"/>
                          </a:solidFill>
                        </a:rPr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FF9900"/>
                          </a:solidFill>
                        </a:rPr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2381650"/>
                  </a:ext>
                </a:extLst>
              </a:tr>
              <a:tr h="34057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FF9900"/>
                          </a:solidFill>
                        </a:rPr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02060"/>
                          </a:solidFill>
                        </a:rPr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6258916"/>
                  </a:ext>
                </a:extLst>
              </a:tr>
              <a:tr h="34057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FF9900"/>
                          </a:solidFill>
                        </a:rPr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FF9900"/>
                          </a:solidFill>
                        </a:rPr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2716019"/>
                  </a:ext>
                </a:extLst>
              </a:tr>
              <a:tr h="34057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FF9900"/>
                          </a:solidFill>
                        </a:rPr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FF9900"/>
                          </a:solidFill>
                        </a:rPr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6330766"/>
                  </a:ext>
                </a:extLst>
              </a:tr>
              <a:tr h="34057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FF9900"/>
                          </a:solidFill>
                        </a:rPr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FF9900"/>
                          </a:solidFill>
                        </a:rPr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505965"/>
                  </a:ext>
                </a:extLst>
              </a:tr>
              <a:tr h="34057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FF9900"/>
                          </a:solidFill>
                        </a:rPr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002060"/>
                          </a:solidFill>
                        </a:rPr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7873826"/>
                  </a:ext>
                </a:extLst>
              </a:tr>
              <a:tr h="34057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FF9900"/>
                          </a:solidFill>
                        </a:rPr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FF9900"/>
                          </a:solidFill>
                        </a:rPr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9321502"/>
                  </a:ext>
                </a:extLst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H="1" flipV="1">
            <a:off x="1775520" y="2600908"/>
            <a:ext cx="3996444" cy="25562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555940" y="2600908"/>
            <a:ext cx="2520280" cy="1224136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09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1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1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dg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11382</TotalTime>
  <Words>1307</Words>
  <Application>Microsoft Office PowerPoint</Application>
  <PresentationFormat>Widescreen</PresentationFormat>
  <Paragraphs>487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Rounded MT Bold</vt:lpstr>
      <vt:lpstr>Calibri</vt:lpstr>
      <vt:lpstr>Calibri Light</vt:lpstr>
      <vt:lpstr>Monotype Sorts</vt:lpstr>
      <vt:lpstr>Times New Roman</vt:lpstr>
      <vt:lpstr>Wingdings</vt:lpstr>
      <vt:lpstr>Edge</vt:lpstr>
      <vt:lpstr>Classifier Evaluation</vt:lpstr>
      <vt:lpstr>Classifier Evaluation</vt:lpstr>
      <vt:lpstr>Classifier Evaluation using Test Data</vt:lpstr>
      <vt:lpstr>Classifier Evaluation using Test Data</vt:lpstr>
      <vt:lpstr>Classifier Evaluation using Test Data</vt:lpstr>
      <vt:lpstr>Classifier Evaluation using Test Data</vt:lpstr>
      <vt:lpstr>Classifier Evaluation using Test Data</vt:lpstr>
      <vt:lpstr>Binary Classifier Evaluation</vt:lpstr>
      <vt:lpstr>Binary Classifier Evaluation</vt:lpstr>
      <vt:lpstr>Binary Classifier Evaluation Metrics</vt:lpstr>
      <vt:lpstr>Binary Classifier Evaluation Metrics</vt:lpstr>
      <vt:lpstr>K-Fold Cross Validation</vt:lpstr>
    </vt:vector>
  </TitlesOfParts>
  <Company>UIC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learning</dc:title>
  <dc:creator>Bing Liu</dc:creator>
  <cp:lastModifiedBy>John Abela</cp:lastModifiedBy>
  <cp:revision>1834</cp:revision>
  <dcterms:created xsi:type="dcterms:W3CDTF">2004-06-21T03:23:40Z</dcterms:created>
  <dcterms:modified xsi:type="dcterms:W3CDTF">2022-10-26T11:22:56Z</dcterms:modified>
</cp:coreProperties>
</file>