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sldIdLst>
    <p:sldId id="285" r:id="rId2"/>
    <p:sldId id="409" r:id="rId3"/>
    <p:sldId id="284" r:id="rId4"/>
    <p:sldId id="396" r:id="rId5"/>
    <p:sldId id="410" r:id="rId6"/>
    <p:sldId id="411" r:id="rId7"/>
    <p:sldId id="412" r:id="rId8"/>
    <p:sldId id="397" r:id="rId9"/>
    <p:sldId id="324" r:id="rId10"/>
    <p:sldId id="395" r:id="rId11"/>
    <p:sldId id="400" r:id="rId12"/>
    <p:sldId id="399" r:id="rId13"/>
    <p:sldId id="398" r:id="rId14"/>
    <p:sldId id="291" r:id="rId15"/>
    <p:sldId id="292" r:id="rId16"/>
    <p:sldId id="413" r:id="rId17"/>
    <p:sldId id="414" r:id="rId18"/>
    <p:sldId id="293" r:id="rId19"/>
    <p:sldId id="294" r:id="rId20"/>
    <p:sldId id="401" r:id="rId21"/>
    <p:sldId id="402" r:id="rId22"/>
    <p:sldId id="403" r:id="rId23"/>
    <p:sldId id="404" r:id="rId24"/>
    <p:sldId id="296" r:id="rId25"/>
    <p:sldId id="387" r:id="rId26"/>
    <p:sldId id="297" r:id="rId27"/>
    <p:sldId id="405" r:id="rId28"/>
    <p:sldId id="298" r:id="rId29"/>
    <p:sldId id="299" r:id="rId30"/>
    <p:sldId id="300" r:id="rId31"/>
    <p:sldId id="308" r:id="rId32"/>
    <p:sldId id="331" r:id="rId33"/>
    <p:sldId id="330" r:id="rId34"/>
    <p:sldId id="307" r:id="rId35"/>
    <p:sldId id="310" r:id="rId36"/>
    <p:sldId id="332" r:id="rId37"/>
    <p:sldId id="311" r:id="rId38"/>
    <p:sldId id="312" r:id="rId39"/>
    <p:sldId id="406" r:id="rId40"/>
    <p:sldId id="333" r:id="rId41"/>
    <p:sldId id="314" r:id="rId42"/>
    <p:sldId id="407" r:id="rId43"/>
    <p:sldId id="315" r:id="rId44"/>
    <p:sldId id="317" r:id="rId45"/>
    <p:sldId id="334" r:id="rId46"/>
    <p:sldId id="339" r:id="rId47"/>
    <p:sldId id="340" r:id="rId48"/>
    <p:sldId id="319" r:id="rId49"/>
    <p:sldId id="386" r:id="rId50"/>
    <p:sldId id="389" r:id="rId51"/>
    <p:sldId id="392" r:id="rId52"/>
    <p:sldId id="381" r:id="rId53"/>
    <p:sldId id="382" r:id="rId54"/>
    <p:sldId id="408" r:id="rId55"/>
    <p:sldId id="383" r:id="rId56"/>
    <p:sldId id="320" r:id="rId57"/>
  </p:sldIdLst>
  <p:sldSz cx="12192000" cy="6858000"/>
  <p:notesSz cx="6896100" cy="9182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00"/>
    <a:srgbClr val="006600"/>
    <a:srgbClr val="DEEAFE"/>
    <a:srgbClr val="C4DAFE"/>
    <a:srgbClr val="CCFFFF"/>
    <a:srgbClr val="FBFFFF"/>
    <a:srgbClr val="CCFF33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3581" autoAdjust="0"/>
  </p:normalViewPr>
  <p:slideViewPr>
    <p:cSldViewPr>
      <p:cViewPr varScale="1">
        <p:scale>
          <a:sx n="108" d="100"/>
          <a:sy n="108" d="100"/>
        </p:scale>
        <p:origin x="2478" y="78"/>
      </p:cViewPr>
      <p:guideLst>
        <p:guide orient="horz" pos="43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7350" y="688975"/>
            <a:ext cx="6121400" cy="3443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60863"/>
            <a:ext cx="5057775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AFCBF6F4-95AF-451E-9786-00A2EFB58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17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04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6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6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2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332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53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72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8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60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6.jpeg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20661"/>
            <a:ext cx="10058400" cy="2241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5486400"/>
            <a:ext cx="1743975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GB" sz="2000" b="1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Faculty of</a:t>
            </a:r>
          </a:p>
          <a:p>
            <a:pPr algn="ctr">
              <a:lnSpc>
                <a:spcPts val="6800"/>
              </a:lnSpc>
            </a:pPr>
            <a:r>
              <a:rPr lang="en-GB" sz="72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0835" y="6464030"/>
            <a:ext cx="2501646" cy="43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GB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</a:t>
            </a:r>
          </a:p>
          <a:p>
            <a:pPr algn="r">
              <a:lnSpc>
                <a:spcPts val="1300"/>
              </a:lnSpc>
            </a:pPr>
            <a:r>
              <a:rPr lang="en-GB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Information Systems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210800" y="88005"/>
            <a:ext cx="1891264" cy="1893195"/>
          </a:xfrm>
          <a:prstGeom prst="rect">
            <a:avLst/>
          </a:prstGeom>
          <a:solidFill>
            <a:srgbClr val="CCFF33"/>
          </a:solidFill>
          <a:ln w="28575">
            <a:solidFill>
              <a:srgbClr val="0066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John Abela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Department of CIS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Faculty of ICT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University of Malta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b="1" u="sng" dirty="0">
                <a:solidFill>
                  <a:srgbClr val="0070C0"/>
                </a:solidFill>
              </a:rPr>
              <a:t>john.abela@um.edu.mt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+ 365 79367936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Room 1A/27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FICT Building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4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©John Abela, 2018-2022</a:t>
            </a:r>
            <a:endParaRPr lang="en-GB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GB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9562" y="762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JA112</a:t>
            </a:r>
          </a:p>
          <a:p>
            <a:pPr algn="ctr"/>
            <a:r>
              <a:rPr lang="en-GB" sz="5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Decision Trees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</a:t>
            </a:r>
            <a:r>
              <a:rPr lang="en-GB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nd</a:t>
            </a:r>
            <a:r>
              <a:rPr lang="en-GB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the ID3 Algorithm</a:t>
            </a:r>
          </a:p>
        </p:txBody>
      </p:sp>
      <p:pic>
        <p:nvPicPr>
          <p:cNvPr id="30722" name="Picture 2" descr="Image result for decision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75" y="1981200"/>
            <a:ext cx="5384800" cy="33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FE1596-EFC1-483B-8288-924B364C66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" y="44624"/>
            <a:ext cx="3284232" cy="747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2808F8-0E36-40F5-8653-0D8779083D44}"/>
              </a:ext>
            </a:extLst>
          </p:cNvPr>
          <p:cNvSpPr txBox="1"/>
          <p:nvPr/>
        </p:nvSpPr>
        <p:spPr>
          <a:xfrm>
            <a:off x="10820400" y="6507391"/>
            <a:ext cx="1371600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</a:t>
            </a:r>
          </a:p>
          <a:p>
            <a:pPr algn="r">
              <a:lnSpc>
                <a:spcPts val="1000"/>
              </a:lnSpc>
            </a:pPr>
            <a:r>
              <a:rPr lang="en-GB" sz="1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30-Oct-2022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Example – </a:t>
            </a:r>
            <a:r>
              <a:rPr lang="en-GB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Tennis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18" y="1047750"/>
            <a:ext cx="7323913" cy="4101988"/>
          </a:xfrm>
          <a:prstGeom prst="rect">
            <a:avLst/>
          </a:prstGeom>
        </p:spPr>
      </p:pic>
      <p:sp>
        <p:nvSpPr>
          <p:cNvPr id="7" name="Right Arrow 4">
            <a:extLst>
              <a:ext uri="{FF2B5EF4-FFF2-40B4-BE49-F238E27FC236}">
                <a16:creationId xmlns:a16="http://schemas.microsoft.com/office/drawing/2014/main" id="{9E497ABC-DD9F-480E-B277-69251E35442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id="{AC3096E3-81DE-45F1-B22C-14C068BC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26">
            <a:extLst>
              <a:ext uri="{FF2B5EF4-FFF2-40B4-BE49-F238E27FC236}">
                <a16:creationId xmlns:a16="http://schemas.microsoft.com/office/drawing/2014/main" id="{EB0D61C4-0526-4D1F-8E94-A9CA2C10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19" y="1066800"/>
            <a:ext cx="5736707" cy="396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6600"/>
              </a:buClr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are there that are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Tennis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dataset?</a:t>
            </a:r>
          </a:p>
          <a:p>
            <a:pPr>
              <a:buClr>
                <a:srgbClr val="006600"/>
              </a:buClr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smallest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decision tree?</a:t>
            </a:r>
          </a:p>
          <a:p>
            <a:pPr>
              <a:buClr>
                <a:srgbClr val="006600"/>
              </a:buClr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Does a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generalize?</a:t>
            </a:r>
          </a:p>
          <a:p>
            <a:pPr>
              <a:buClr>
                <a:srgbClr val="006600"/>
              </a:buClr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How do you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b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for a </a:t>
            </a: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b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31746" name="Picture 2" descr="See the source image">
            <a:extLst>
              <a:ext uri="{FF2B5EF4-FFF2-40B4-BE49-F238E27FC236}">
                <a16:creationId xmlns:a16="http://schemas.microsoft.com/office/drawing/2014/main" id="{65554C79-C297-4CD4-A663-11C85601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04623"/>
            <a:ext cx="3517947" cy="28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144880"/>
            <a:ext cx="9372600" cy="2436520"/>
          </a:xfrm>
        </p:spPr>
        <p:txBody>
          <a:bodyPr/>
          <a:lstStyle/>
          <a:p>
            <a:pPr>
              <a:buClr>
                <a:srgbClr val="33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Hot Encoding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variables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‘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’ many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because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encodings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high-dimension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rather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Hot Encoding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22051"/>
            <a:ext cx="3213337" cy="278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903557"/>
            <a:ext cx="4273669" cy="242365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5226168" y="4924886"/>
            <a:ext cx="8382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8DB59C8C-39D2-4AB1-88C9-7C3D487138A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Decision Trees">
            <a:extLst>
              <a:ext uri="{FF2B5EF4-FFF2-40B4-BE49-F238E27FC236}">
                <a16:creationId xmlns:a16="http://schemas.microsoft.com/office/drawing/2014/main" id="{71C7EEB0-0180-4177-AADD-5EB272B9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64061" y="869032"/>
            <a:ext cx="5403339" cy="5988968"/>
          </a:xfrm>
        </p:spPr>
        <p:txBody>
          <a:bodyPr/>
          <a:lstStyle/>
          <a:p>
            <a:pPr>
              <a:buClr>
                <a:srgbClr val="336600"/>
              </a:buClr>
            </a:pP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with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A labelled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column. </a:t>
            </a:r>
          </a:p>
          <a:p>
            <a:pPr>
              <a:buClr>
                <a:srgbClr val="336600"/>
              </a:buClr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Find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336600"/>
              </a:buClr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model,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unseen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should be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accurately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7"/>
            <a:ext cx="10515600" cy="981734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7181"/>
              </p:ext>
            </p:extLst>
          </p:nvPr>
        </p:nvGraphicFramePr>
        <p:xfrm>
          <a:off x="5775930" y="1334428"/>
          <a:ext cx="6339870" cy="472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81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930" y="1334428"/>
                        <a:ext cx="6339870" cy="472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4">
            <a:extLst>
              <a:ext uri="{FF2B5EF4-FFF2-40B4-BE49-F238E27FC236}">
                <a16:creationId xmlns:a16="http://schemas.microsoft.com/office/drawing/2014/main" id="{1C7E2687-6ED1-4DD1-95BE-1AC495E45E8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62A0397C-C3E0-4E87-9DDE-562AE48A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2597" y="1158030"/>
            <a:ext cx="8686800" cy="5410200"/>
          </a:xfrm>
        </p:spPr>
        <p:txBody>
          <a:bodyPr/>
          <a:lstStyle/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upside-down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 given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represents a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values are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usually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means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Decision Tree?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6276"/>
            <a:ext cx="6303818" cy="3706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6120" y="199461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Insurance Risk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49593E1F-B67E-4440-942D-0B2DC8AA20C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id="{C5832DF8-432E-4B16-ACBD-E0CF19D0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7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90685"/>
            <a:ext cx="6477000" cy="3627648"/>
          </a:xfrm>
          <a:prstGeom prst="rect">
            <a:avLst/>
          </a:prstGeom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6200" y="1334429"/>
            <a:ext cx="5486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Classifies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OAV instances into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set of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represent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find the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Example – </a:t>
            </a:r>
            <a:r>
              <a:rPr lang="en-GB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Tennis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E4A05B72-7981-4F52-9FEF-83F659236BA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7FDE129D-141B-418C-91C9-BBD4F39B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7BBEF6-678F-4FE0-8B55-012B8B7D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633606"/>
            <a:ext cx="6261568" cy="4071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11497" y="1117563"/>
            <a:ext cx="8632503" cy="5410200"/>
          </a:xfrm>
        </p:spPr>
        <p:txBody>
          <a:bodyPr/>
          <a:lstStyle/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itself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’s)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conjunctions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’s)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forms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b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a rule.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disjunctions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Interpretation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40EE5E6C-25B0-4847-97B5-1AE84F1BD33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0F37CEA1-4A4C-4CFF-9800-30401FB2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See the source image">
            <a:extLst>
              <a:ext uri="{FF2B5EF4-FFF2-40B4-BE49-F238E27FC236}">
                <a16:creationId xmlns:a16="http://schemas.microsoft.com/office/drawing/2014/main" id="{4A465CB1-C083-4730-9D27-2720364E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95" y="3350039"/>
            <a:ext cx="2465805" cy="333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20302F-6F1B-44E4-9BA5-63E753630CAD}"/>
              </a:ext>
            </a:extLst>
          </p:cNvPr>
          <p:cNvSpPr/>
          <p:nvPr/>
        </p:nvSpPr>
        <p:spPr>
          <a:xfrm>
            <a:off x="7162800" y="695564"/>
            <a:ext cx="4709542" cy="164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FontTx/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 play tennis when:	</a:t>
            </a:r>
          </a:p>
          <a:p>
            <a:pPr lvl="1" algn="ctr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(Outlook=Sunny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Humidity=Normal)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 algn="ctr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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</a:t>
            </a:r>
          </a:p>
          <a:p>
            <a:pPr lvl="1" algn="ctr"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(Outlook=Overcast)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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(Outlook=Rain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Wind=Weak)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B7B84B-26BB-44E6-BDF6-12F9D8F5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40456"/>
            <a:ext cx="8601075" cy="4430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28508" y="914400"/>
            <a:ext cx="11437394" cy="1752599"/>
          </a:xfrm>
        </p:spPr>
        <p:txBody>
          <a:bodyPr/>
          <a:lstStyle/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that, given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somehow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which are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with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must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ideally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trees.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trees are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that this is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30278"/>
            <a:ext cx="10515600" cy="884122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Decision Tree Construction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40EE5E6C-25B0-4847-97B5-1AE84F1BD33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0F37CEA1-4A4C-4CFF-9800-30401FB2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ee the source image">
            <a:extLst>
              <a:ext uri="{FF2B5EF4-FFF2-40B4-BE49-F238E27FC236}">
                <a16:creationId xmlns:a16="http://schemas.microsoft.com/office/drawing/2014/main" id="{2529034B-D3D6-462B-8251-F4A1DB9A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0" y="2595266"/>
            <a:ext cx="2699177" cy="36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30728B-58EF-49DF-B8DC-516EF8E2ABA6}"/>
              </a:ext>
            </a:extLst>
          </p:cNvPr>
          <p:cNvSpPr/>
          <p:nvPr/>
        </p:nvSpPr>
        <p:spPr bwMode="auto">
          <a:xfrm>
            <a:off x="6858000" y="6019800"/>
            <a:ext cx="381000" cy="595357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F9F05C-6CDD-41AD-BF3F-900CEF71048C}"/>
              </a:ext>
            </a:extLst>
          </p:cNvPr>
          <p:cNvSpPr/>
          <p:nvPr/>
        </p:nvSpPr>
        <p:spPr bwMode="auto">
          <a:xfrm>
            <a:off x="4822742" y="5897673"/>
            <a:ext cx="381000" cy="80792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306448-4F89-46E2-A656-CAACF8EA368C}"/>
              </a:ext>
            </a:extLst>
          </p:cNvPr>
          <p:cNvSpPr/>
          <p:nvPr/>
        </p:nvSpPr>
        <p:spPr bwMode="auto">
          <a:xfrm>
            <a:off x="8655050" y="4495800"/>
            <a:ext cx="381000" cy="990600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355305-E4E5-44E4-AC1B-B436FEE44958}"/>
              </a:ext>
            </a:extLst>
          </p:cNvPr>
          <p:cNvSpPr/>
          <p:nvPr/>
        </p:nvSpPr>
        <p:spPr bwMode="auto">
          <a:xfrm>
            <a:off x="9717134" y="5881552"/>
            <a:ext cx="381000" cy="807926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007625-A425-45EF-8F58-408B148AE08E}"/>
              </a:ext>
            </a:extLst>
          </p:cNvPr>
          <p:cNvSpPr/>
          <p:nvPr/>
        </p:nvSpPr>
        <p:spPr bwMode="auto">
          <a:xfrm>
            <a:off x="11584902" y="5881552"/>
            <a:ext cx="381000" cy="59535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28508" y="902656"/>
            <a:ext cx="7260903" cy="3054043"/>
          </a:xfrm>
        </p:spPr>
        <p:txBody>
          <a:bodyPr/>
          <a:lstStyle/>
          <a:p>
            <a:pPr>
              <a:buClr>
                <a:srgbClr val="006600"/>
              </a:buClr>
            </a:pP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from a given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straightforward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decision tree (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is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any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there are a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combinatorial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087285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Decision Tree Construction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40EE5E6C-25B0-4847-97B5-1AE84F1BD33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0F37CEA1-4A4C-4CFF-9800-30401FB2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11162A64-24FA-4AC7-9FBC-7F01187EB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7" y="2991280"/>
            <a:ext cx="3822747" cy="30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0CB957-3EAE-4128-AD26-3B33F80E9F65}"/>
              </a:ext>
            </a:extLst>
          </p:cNvPr>
          <p:cNvSpPr/>
          <p:nvPr/>
        </p:nvSpPr>
        <p:spPr bwMode="auto">
          <a:xfrm>
            <a:off x="7982233" y="2109485"/>
            <a:ext cx="1243377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Humidity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38D32-2BEA-4705-A441-FB21B0EFC666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 bwMode="auto">
          <a:xfrm flipH="1">
            <a:off x="7194169" y="2400193"/>
            <a:ext cx="1409753" cy="54355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9EF620-6A66-43FE-B838-E579FF9353FC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 bwMode="auto">
          <a:xfrm>
            <a:off x="8603922" y="2400193"/>
            <a:ext cx="1828457" cy="569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22F891-55D9-499B-9EDE-99FF18EC1DB6}"/>
              </a:ext>
            </a:extLst>
          </p:cNvPr>
          <p:cNvSpPr txBox="1"/>
          <p:nvPr/>
        </p:nvSpPr>
        <p:spPr>
          <a:xfrm>
            <a:off x="7032289" y="250149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normal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F72A0-58BF-456F-BA65-D60AC2EEE9FF}"/>
              </a:ext>
            </a:extLst>
          </p:cNvPr>
          <p:cNvSpPr txBox="1"/>
          <p:nvPr/>
        </p:nvSpPr>
        <p:spPr>
          <a:xfrm>
            <a:off x="9608306" y="250965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high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11D06C-39F0-4A42-AF7C-D53DFCB9B83A}"/>
              </a:ext>
            </a:extLst>
          </p:cNvPr>
          <p:cNvSpPr/>
          <p:nvPr/>
        </p:nvSpPr>
        <p:spPr bwMode="auto">
          <a:xfrm>
            <a:off x="6698869" y="2943745"/>
            <a:ext cx="990600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63A038-F3F0-4448-BC7E-EFBE6E256D8E}"/>
              </a:ext>
            </a:extLst>
          </p:cNvPr>
          <p:cNvSpPr/>
          <p:nvPr/>
        </p:nvSpPr>
        <p:spPr bwMode="auto">
          <a:xfrm>
            <a:off x="9796933" y="2970079"/>
            <a:ext cx="1270891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Outlook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90536F-912B-4C36-AFA5-C26EA91F15F4}"/>
              </a:ext>
            </a:extLst>
          </p:cNvPr>
          <p:cNvSpPr/>
          <p:nvPr/>
        </p:nvSpPr>
        <p:spPr bwMode="auto">
          <a:xfrm>
            <a:off x="694292" y="3268722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59944B-246B-4381-8804-787875ACC9A3}"/>
              </a:ext>
            </a:extLst>
          </p:cNvPr>
          <p:cNvSpPr/>
          <p:nvPr/>
        </p:nvSpPr>
        <p:spPr bwMode="auto">
          <a:xfrm>
            <a:off x="694292" y="3459222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C37D5-A03B-4D2E-8008-BCB6BE8F5A8D}"/>
              </a:ext>
            </a:extLst>
          </p:cNvPr>
          <p:cNvSpPr/>
          <p:nvPr/>
        </p:nvSpPr>
        <p:spPr bwMode="auto">
          <a:xfrm>
            <a:off x="694292" y="3653532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7A7C76-1F3C-4667-825B-ACA64BF71D79}"/>
              </a:ext>
            </a:extLst>
          </p:cNvPr>
          <p:cNvSpPr/>
          <p:nvPr/>
        </p:nvSpPr>
        <p:spPr bwMode="auto">
          <a:xfrm>
            <a:off x="694292" y="3847842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E41E54-A734-42CE-A898-8053788D40AA}"/>
              </a:ext>
            </a:extLst>
          </p:cNvPr>
          <p:cNvSpPr/>
          <p:nvPr/>
        </p:nvSpPr>
        <p:spPr bwMode="auto">
          <a:xfrm>
            <a:off x="694292" y="4626606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6ADACC-239F-4A4F-94E1-D30642836037}"/>
              </a:ext>
            </a:extLst>
          </p:cNvPr>
          <p:cNvSpPr/>
          <p:nvPr/>
        </p:nvSpPr>
        <p:spPr bwMode="auto">
          <a:xfrm>
            <a:off x="694292" y="5399274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E488D9-E407-42E8-A815-E605DF8EE81D}"/>
              </a:ext>
            </a:extLst>
          </p:cNvPr>
          <p:cNvSpPr/>
          <p:nvPr/>
        </p:nvSpPr>
        <p:spPr bwMode="auto">
          <a:xfrm>
            <a:off x="694292" y="5788656"/>
            <a:ext cx="3593592" cy="173736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BE3969-A144-4673-AB9C-436138FAA84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 bwMode="auto">
          <a:xfrm>
            <a:off x="7194169" y="3234453"/>
            <a:ext cx="193558" cy="5357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75FD8D-C152-4C26-8250-696A45FE9CF0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 bwMode="auto">
          <a:xfrm flipH="1">
            <a:off x="6207291" y="3234453"/>
            <a:ext cx="986878" cy="610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1D859D-C749-47BC-B1DF-0CE5856B73DA}"/>
              </a:ext>
            </a:extLst>
          </p:cNvPr>
          <p:cNvSpPr txBox="1"/>
          <p:nvPr/>
        </p:nvSpPr>
        <p:spPr>
          <a:xfrm>
            <a:off x="7291559" y="3406088"/>
            <a:ext cx="70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hot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D10F-A59D-4D2B-B00A-BF09988A761C}"/>
              </a:ext>
            </a:extLst>
          </p:cNvPr>
          <p:cNvSpPr txBox="1"/>
          <p:nvPr/>
        </p:nvSpPr>
        <p:spPr>
          <a:xfrm>
            <a:off x="6175066" y="3370621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cool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B80095-81B8-4177-83B5-10B43FA94B7C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 bwMode="auto">
          <a:xfrm>
            <a:off x="7194169" y="3234453"/>
            <a:ext cx="1361983" cy="516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D508A5-EFCF-4B8A-A9C3-1194DA8D5363}"/>
              </a:ext>
            </a:extLst>
          </p:cNvPr>
          <p:cNvSpPr txBox="1"/>
          <p:nvPr/>
        </p:nvSpPr>
        <p:spPr>
          <a:xfrm>
            <a:off x="7943818" y="3318449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mild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ADACD8-AAEE-40A0-8FD8-1A33229E8DF1}"/>
              </a:ext>
            </a:extLst>
          </p:cNvPr>
          <p:cNvSpPr/>
          <p:nvPr/>
        </p:nvSpPr>
        <p:spPr bwMode="auto">
          <a:xfrm>
            <a:off x="7159127" y="3770178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87D96-CD1A-422C-B870-433328487EA6}"/>
              </a:ext>
            </a:extLst>
          </p:cNvPr>
          <p:cNvSpPr txBox="1"/>
          <p:nvPr/>
        </p:nvSpPr>
        <p:spPr>
          <a:xfrm>
            <a:off x="7143087" y="3844889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905DCD-DC88-4770-B9E2-472C0B886189}"/>
              </a:ext>
            </a:extLst>
          </p:cNvPr>
          <p:cNvSpPr txBox="1"/>
          <p:nvPr/>
        </p:nvSpPr>
        <p:spPr>
          <a:xfrm>
            <a:off x="6752579" y="408715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9707EF-ECEF-4914-9FE0-3E854FD2FEDC}"/>
              </a:ext>
            </a:extLst>
          </p:cNvPr>
          <p:cNvSpPr/>
          <p:nvPr/>
        </p:nvSpPr>
        <p:spPr bwMode="auto">
          <a:xfrm>
            <a:off x="8327552" y="3751093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13A42F-D61B-44A8-B9EB-0BD8A9894CD6}"/>
              </a:ext>
            </a:extLst>
          </p:cNvPr>
          <p:cNvSpPr txBox="1"/>
          <p:nvPr/>
        </p:nvSpPr>
        <p:spPr>
          <a:xfrm>
            <a:off x="8323546" y="3829197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1CC879-7D55-4E65-92A6-491311F8E414}"/>
              </a:ext>
            </a:extLst>
          </p:cNvPr>
          <p:cNvSpPr txBox="1"/>
          <p:nvPr/>
        </p:nvSpPr>
        <p:spPr>
          <a:xfrm>
            <a:off x="7984652" y="411011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B6E986-1501-4E8F-A669-0762A880A2FA}"/>
              </a:ext>
            </a:extLst>
          </p:cNvPr>
          <p:cNvSpPr/>
          <p:nvPr/>
        </p:nvSpPr>
        <p:spPr bwMode="auto">
          <a:xfrm>
            <a:off x="5625758" y="3844953"/>
            <a:ext cx="1163066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Outlook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2AD19C-255B-40F6-A237-4F247D325FF7}"/>
              </a:ext>
            </a:extLst>
          </p:cNvPr>
          <p:cNvCxnSpPr>
            <a:cxnSpLocks/>
            <a:endCxn id="58" idx="0"/>
          </p:cNvCxnSpPr>
          <p:nvPr/>
        </p:nvCxnSpPr>
        <p:spPr bwMode="auto">
          <a:xfrm flipH="1">
            <a:off x="4816640" y="4135661"/>
            <a:ext cx="1396526" cy="61806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1D323E-31FE-4F11-8AED-D3D6594173C8}"/>
              </a:ext>
            </a:extLst>
          </p:cNvPr>
          <p:cNvCxnSpPr>
            <a:cxnSpLocks/>
            <a:endCxn id="61" idx="0"/>
          </p:cNvCxnSpPr>
          <p:nvPr/>
        </p:nvCxnSpPr>
        <p:spPr bwMode="auto">
          <a:xfrm>
            <a:off x="6213166" y="4135661"/>
            <a:ext cx="1380486" cy="618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9E1686-E682-4599-A796-73F772FB45F3}"/>
              </a:ext>
            </a:extLst>
          </p:cNvPr>
          <p:cNvSpPr txBox="1"/>
          <p:nvPr/>
        </p:nvSpPr>
        <p:spPr>
          <a:xfrm>
            <a:off x="4675254" y="4327798"/>
            <a:ext cx="70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sunny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28F80-CBBC-4242-AC16-64449D730B82}"/>
              </a:ext>
            </a:extLst>
          </p:cNvPr>
          <p:cNvSpPr txBox="1"/>
          <p:nvPr/>
        </p:nvSpPr>
        <p:spPr>
          <a:xfrm>
            <a:off x="7057742" y="4339023"/>
            <a:ext cx="10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overcast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6F985A-1CE4-4D4C-8D9C-A5F83D629169}"/>
              </a:ext>
            </a:extLst>
          </p:cNvPr>
          <p:cNvCxnSpPr>
            <a:cxnSpLocks/>
          </p:cNvCxnSpPr>
          <p:nvPr/>
        </p:nvCxnSpPr>
        <p:spPr bwMode="auto">
          <a:xfrm>
            <a:off x="6206093" y="4149010"/>
            <a:ext cx="0" cy="618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520499-DA92-4B49-8892-9AC2FB7857C5}"/>
              </a:ext>
            </a:extLst>
          </p:cNvPr>
          <p:cNvSpPr txBox="1"/>
          <p:nvPr/>
        </p:nvSpPr>
        <p:spPr>
          <a:xfrm>
            <a:off x="5712234" y="4431076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rainy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3DF41C-2FE0-478F-ACFF-4D7611F726AC}"/>
              </a:ext>
            </a:extLst>
          </p:cNvPr>
          <p:cNvSpPr/>
          <p:nvPr/>
        </p:nvSpPr>
        <p:spPr bwMode="auto">
          <a:xfrm>
            <a:off x="4588040" y="475372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59BD14-48CF-46EA-8371-161E9E3E9921}"/>
              </a:ext>
            </a:extLst>
          </p:cNvPr>
          <p:cNvSpPr txBox="1"/>
          <p:nvPr/>
        </p:nvSpPr>
        <p:spPr>
          <a:xfrm>
            <a:off x="4572000" y="4828437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EE3C3-2D28-4680-8C1D-2B6BAC38AD72}"/>
              </a:ext>
            </a:extLst>
          </p:cNvPr>
          <p:cNvSpPr txBox="1"/>
          <p:nvPr/>
        </p:nvSpPr>
        <p:spPr>
          <a:xfrm>
            <a:off x="4782852" y="5120813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23552C-1963-4AC7-9805-3053E71D30EB}"/>
              </a:ext>
            </a:extLst>
          </p:cNvPr>
          <p:cNvSpPr/>
          <p:nvPr/>
        </p:nvSpPr>
        <p:spPr bwMode="auto">
          <a:xfrm>
            <a:off x="7365052" y="475372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D896D-51A1-4384-9C16-08932D64C4CF}"/>
              </a:ext>
            </a:extLst>
          </p:cNvPr>
          <p:cNvSpPr txBox="1"/>
          <p:nvPr/>
        </p:nvSpPr>
        <p:spPr>
          <a:xfrm>
            <a:off x="7342567" y="4828436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680D68-B6ED-46A1-8292-2409F57E3ECD}"/>
              </a:ext>
            </a:extLst>
          </p:cNvPr>
          <p:cNvSpPr/>
          <p:nvPr/>
        </p:nvSpPr>
        <p:spPr bwMode="auto">
          <a:xfrm>
            <a:off x="5708425" y="4777182"/>
            <a:ext cx="990600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Windy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0067F9-DEEF-4CFF-A308-70EDFD922953}"/>
              </a:ext>
            </a:extLst>
          </p:cNvPr>
          <p:cNvSpPr txBox="1"/>
          <p:nvPr/>
        </p:nvSpPr>
        <p:spPr>
          <a:xfrm>
            <a:off x="7609254" y="506504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69E868-815C-4625-AE08-F6E157E3F884}"/>
              </a:ext>
            </a:extLst>
          </p:cNvPr>
          <p:cNvCxnSpPr>
            <a:cxnSpLocks/>
          </p:cNvCxnSpPr>
          <p:nvPr/>
        </p:nvCxnSpPr>
        <p:spPr bwMode="auto">
          <a:xfrm flipH="1">
            <a:off x="5760636" y="5074404"/>
            <a:ext cx="445404" cy="54210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691BA0-5E61-48F1-8C83-875E066C3D1F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>
            <a:off x="6206040" y="5074404"/>
            <a:ext cx="561891" cy="550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5D5E74C-DEE3-4826-82AD-9AEC8E01E596}"/>
              </a:ext>
            </a:extLst>
          </p:cNvPr>
          <p:cNvSpPr/>
          <p:nvPr/>
        </p:nvSpPr>
        <p:spPr bwMode="auto">
          <a:xfrm>
            <a:off x="5532036" y="5616505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763DC0-1C26-4895-B323-66A89C89AC1E}"/>
              </a:ext>
            </a:extLst>
          </p:cNvPr>
          <p:cNvSpPr txBox="1"/>
          <p:nvPr/>
        </p:nvSpPr>
        <p:spPr>
          <a:xfrm>
            <a:off x="5515996" y="5691216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EB9D56B-1E95-4079-80B4-8A516F5F6447}"/>
              </a:ext>
            </a:extLst>
          </p:cNvPr>
          <p:cNvSpPr/>
          <p:nvPr/>
        </p:nvSpPr>
        <p:spPr bwMode="auto">
          <a:xfrm>
            <a:off x="6539331" y="5625015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864364-A287-4245-AA5F-2276334331DD}"/>
              </a:ext>
            </a:extLst>
          </p:cNvPr>
          <p:cNvSpPr txBox="1"/>
          <p:nvPr/>
        </p:nvSpPr>
        <p:spPr>
          <a:xfrm>
            <a:off x="6523291" y="5699726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No</a:t>
            </a:r>
            <a:endParaRPr lang="en-GB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21D1F6-8EE8-4A41-89EB-E1C45D0A19D7}"/>
              </a:ext>
            </a:extLst>
          </p:cNvPr>
          <p:cNvSpPr txBox="1"/>
          <p:nvPr/>
        </p:nvSpPr>
        <p:spPr>
          <a:xfrm>
            <a:off x="6808421" y="5971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1</a:t>
            </a:r>
            <a:endParaRPr lang="en-GB" sz="1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3A2BEA-08CD-4B96-B1AD-DC11A7609909}"/>
              </a:ext>
            </a:extLst>
          </p:cNvPr>
          <p:cNvSpPr txBox="1"/>
          <p:nvPr/>
        </p:nvSpPr>
        <p:spPr>
          <a:xfrm>
            <a:off x="5077846" y="593084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5365D3-DAF1-4447-8D55-F60A6394646E}"/>
              </a:ext>
            </a:extLst>
          </p:cNvPr>
          <p:cNvCxnSpPr>
            <a:cxnSpLocks/>
            <a:stCxn id="34" idx="2"/>
            <a:endCxn id="95" idx="0"/>
          </p:cNvCxnSpPr>
          <p:nvPr/>
        </p:nvCxnSpPr>
        <p:spPr bwMode="auto">
          <a:xfrm flipH="1">
            <a:off x="9309106" y="3260787"/>
            <a:ext cx="1123273" cy="49030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A998FD-1B4D-4553-B995-80B13251F952}"/>
              </a:ext>
            </a:extLst>
          </p:cNvPr>
          <p:cNvCxnSpPr>
            <a:cxnSpLocks/>
            <a:stCxn id="34" idx="2"/>
            <a:endCxn id="98" idx="0"/>
          </p:cNvCxnSpPr>
          <p:nvPr/>
        </p:nvCxnSpPr>
        <p:spPr bwMode="auto">
          <a:xfrm>
            <a:off x="10432379" y="3260787"/>
            <a:ext cx="1269601" cy="444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F777195-7BFE-4E18-A03B-FD96B13C85B3}"/>
              </a:ext>
            </a:extLst>
          </p:cNvPr>
          <p:cNvSpPr txBox="1"/>
          <p:nvPr/>
        </p:nvSpPr>
        <p:spPr>
          <a:xfrm>
            <a:off x="8983717" y="3370620"/>
            <a:ext cx="70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sunny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48DF65-BE38-4A1D-82DC-EEE261EF4434}"/>
              </a:ext>
            </a:extLst>
          </p:cNvPr>
          <p:cNvSpPr txBox="1"/>
          <p:nvPr/>
        </p:nvSpPr>
        <p:spPr>
          <a:xfrm>
            <a:off x="11126623" y="3289943"/>
            <a:ext cx="10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overcast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8545A6-9B36-4791-905B-B1F0CD161A90}"/>
              </a:ext>
            </a:extLst>
          </p:cNvPr>
          <p:cNvCxnSpPr>
            <a:cxnSpLocks/>
            <a:stCxn id="34" idx="2"/>
            <a:endCxn id="100" idx="0"/>
          </p:cNvCxnSpPr>
          <p:nvPr/>
        </p:nvCxnSpPr>
        <p:spPr bwMode="auto">
          <a:xfrm>
            <a:off x="10432379" y="3260787"/>
            <a:ext cx="50679" cy="601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7E4526-2F37-4D2F-B350-CF08C7135BED}"/>
              </a:ext>
            </a:extLst>
          </p:cNvPr>
          <p:cNvSpPr txBox="1"/>
          <p:nvPr/>
        </p:nvSpPr>
        <p:spPr>
          <a:xfrm>
            <a:off x="9934478" y="3521055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rainy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8693436-06E1-4CCD-8583-12044C2798F5}"/>
              </a:ext>
            </a:extLst>
          </p:cNvPr>
          <p:cNvSpPr/>
          <p:nvPr/>
        </p:nvSpPr>
        <p:spPr bwMode="auto">
          <a:xfrm>
            <a:off x="9080506" y="3751093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DAFDC4-229D-4B48-95FA-3595F610CF21}"/>
              </a:ext>
            </a:extLst>
          </p:cNvPr>
          <p:cNvSpPr txBox="1"/>
          <p:nvPr/>
        </p:nvSpPr>
        <p:spPr>
          <a:xfrm>
            <a:off x="9064466" y="382580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No</a:t>
            </a:r>
            <a:endParaRPr lang="en-GB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77088A-E8B5-454D-BA0C-1E51ED758771}"/>
              </a:ext>
            </a:extLst>
          </p:cNvPr>
          <p:cNvSpPr txBox="1"/>
          <p:nvPr/>
        </p:nvSpPr>
        <p:spPr>
          <a:xfrm>
            <a:off x="8771862" y="413117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3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0408B7-E3BF-4424-AA70-67138E594DD5}"/>
              </a:ext>
            </a:extLst>
          </p:cNvPr>
          <p:cNvSpPr/>
          <p:nvPr/>
        </p:nvSpPr>
        <p:spPr bwMode="auto">
          <a:xfrm>
            <a:off x="11473380" y="3705442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9232ACB-CF37-4630-AB91-BA0F0C63EB87}"/>
              </a:ext>
            </a:extLst>
          </p:cNvPr>
          <p:cNvSpPr txBox="1"/>
          <p:nvPr/>
        </p:nvSpPr>
        <p:spPr>
          <a:xfrm>
            <a:off x="11450895" y="3780152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90A17A-39A1-449A-B1D9-DED023C6711F}"/>
              </a:ext>
            </a:extLst>
          </p:cNvPr>
          <p:cNvSpPr/>
          <p:nvPr/>
        </p:nvSpPr>
        <p:spPr bwMode="auto">
          <a:xfrm>
            <a:off x="9987758" y="3861958"/>
            <a:ext cx="990600" cy="29070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Windy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514203-BD5C-47CF-8A16-123A370D0B88}"/>
              </a:ext>
            </a:extLst>
          </p:cNvPr>
          <p:cNvSpPr txBox="1"/>
          <p:nvPr/>
        </p:nvSpPr>
        <p:spPr>
          <a:xfrm>
            <a:off x="11637635" y="407143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231A40-8242-49DE-95CB-2002CA23C77F}"/>
              </a:ext>
            </a:extLst>
          </p:cNvPr>
          <p:cNvSpPr txBox="1"/>
          <p:nvPr/>
        </p:nvSpPr>
        <p:spPr>
          <a:xfrm>
            <a:off x="6537296" y="5259313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true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ECED31-F6B8-4D1D-9437-E83E6F7EA0D3}"/>
              </a:ext>
            </a:extLst>
          </p:cNvPr>
          <p:cNvSpPr txBox="1"/>
          <p:nvPr/>
        </p:nvSpPr>
        <p:spPr>
          <a:xfrm>
            <a:off x="5450631" y="5206436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false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3B384B7-E1FA-4377-96F5-5AF5CDCE4CCF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74322" y="4169110"/>
            <a:ext cx="445404" cy="54210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DE59946-CA1B-4CFA-A70B-338D68A1DA87}"/>
              </a:ext>
            </a:extLst>
          </p:cNvPr>
          <p:cNvCxnSpPr>
            <a:cxnSpLocks/>
            <a:endCxn id="108" idx="0"/>
          </p:cNvCxnSpPr>
          <p:nvPr/>
        </p:nvCxnSpPr>
        <p:spPr bwMode="auto">
          <a:xfrm>
            <a:off x="10519726" y="4169110"/>
            <a:ext cx="561891" cy="550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BFB46F54-8AEE-40AD-A4DF-20176966A111}"/>
              </a:ext>
            </a:extLst>
          </p:cNvPr>
          <p:cNvSpPr/>
          <p:nvPr/>
        </p:nvSpPr>
        <p:spPr bwMode="auto">
          <a:xfrm>
            <a:off x="9845722" y="4711211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63CE872-145B-4402-9C54-71DEFC89097C}"/>
              </a:ext>
            </a:extLst>
          </p:cNvPr>
          <p:cNvSpPr txBox="1"/>
          <p:nvPr/>
        </p:nvSpPr>
        <p:spPr>
          <a:xfrm>
            <a:off x="9829682" y="4785922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Yes</a:t>
            </a:r>
            <a:endParaRPr lang="en-GB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A6D72C-502B-4EA2-8F4D-0CBECB1E742B}"/>
              </a:ext>
            </a:extLst>
          </p:cNvPr>
          <p:cNvSpPr/>
          <p:nvPr/>
        </p:nvSpPr>
        <p:spPr bwMode="auto">
          <a:xfrm>
            <a:off x="10853017" y="4719721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AA332C-999E-4AF2-B0F2-07BBB6C9BA50}"/>
              </a:ext>
            </a:extLst>
          </p:cNvPr>
          <p:cNvSpPr txBox="1"/>
          <p:nvPr/>
        </p:nvSpPr>
        <p:spPr>
          <a:xfrm>
            <a:off x="10836977" y="4794432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No</a:t>
            </a:r>
            <a:endParaRPr lang="en-GB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EA023C-F1C7-43F7-9B51-E850659F98F1}"/>
              </a:ext>
            </a:extLst>
          </p:cNvPr>
          <p:cNvSpPr txBox="1"/>
          <p:nvPr/>
        </p:nvSpPr>
        <p:spPr>
          <a:xfrm>
            <a:off x="11081617" y="510385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1</a:t>
            </a:r>
            <a:endParaRPr lang="en-GB" sz="1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4F06D1-B905-43FE-99CB-203FE401D917}"/>
              </a:ext>
            </a:extLst>
          </p:cNvPr>
          <p:cNvSpPr txBox="1"/>
          <p:nvPr/>
        </p:nvSpPr>
        <p:spPr>
          <a:xfrm>
            <a:off x="10850982" y="4354019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true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B10A56-9090-4BEC-8383-87D46625E0C3}"/>
              </a:ext>
            </a:extLst>
          </p:cNvPr>
          <p:cNvSpPr txBox="1"/>
          <p:nvPr/>
        </p:nvSpPr>
        <p:spPr>
          <a:xfrm>
            <a:off x="9764317" y="4301142"/>
            <a:ext cx="6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00"/>
                </a:solidFill>
                <a:latin typeface="Arial Rounded MT Bold" panose="020F0704030504030204" pitchFamily="34" charset="0"/>
              </a:rPr>
              <a:t>false</a:t>
            </a:r>
            <a:endParaRPr lang="en-GB" sz="1200" dirty="0">
              <a:solidFill>
                <a:srgbClr val="33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45E8EDF-15A6-4BAD-82C1-64FE3EF2B4E1}"/>
              </a:ext>
            </a:extLst>
          </p:cNvPr>
          <p:cNvSpPr txBox="1"/>
          <p:nvPr/>
        </p:nvSpPr>
        <p:spPr>
          <a:xfrm>
            <a:off x="9456099" y="507332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0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45C18F-EB62-4B70-8F20-C78A44CD5B2E}"/>
              </a:ext>
            </a:extLst>
          </p:cNvPr>
          <p:cNvSpPr txBox="1"/>
          <p:nvPr/>
        </p:nvSpPr>
        <p:spPr>
          <a:xfrm>
            <a:off x="10395817" y="361129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200" b="1" dirty="0">
                <a:latin typeface="Arial Rounded MT Bold" panose="020F0704030504030204" pitchFamily="34" charset="0"/>
              </a:rPr>
              <a:t>/</a:t>
            </a:r>
            <a:r>
              <a:rPr lang="en-US" sz="12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1</a:t>
            </a:r>
            <a:endParaRPr lang="en-GB" sz="12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8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8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9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1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2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3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4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6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7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8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9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1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2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3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4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6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7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8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9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1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4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6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7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8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9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0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1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6200"/>
                            </p:stCondLst>
                            <p:childTnLst>
                              <p:par>
                                <p:cTn id="2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300"/>
                            </p:stCondLst>
                            <p:childTnLst>
                              <p:par>
                                <p:cTn id="2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64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6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5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7" grpId="0"/>
      <p:bldP spid="21" grpId="0"/>
      <p:bldP spid="33" grpId="0" animBg="1"/>
      <p:bldP spid="34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27" grpId="0"/>
      <p:bldP spid="28" grpId="0"/>
      <p:bldP spid="36" grpId="0"/>
      <p:bldP spid="23" grpId="0" animBg="1"/>
      <p:bldP spid="24" grpId="0"/>
      <p:bldP spid="42" grpId="0"/>
      <p:bldP spid="43" grpId="0" animBg="1"/>
      <p:bldP spid="46" grpId="0"/>
      <p:bldP spid="47" grpId="0"/>
      <p:bldP spid="50" grpId="0" animBg="1"/>
      <p:bldP spid="54" grpId="0"/>
      <p:bldP spid="55" grpId="0"/>
      <p:bldP spid="57" grpId="0"/>
      <p:bldP spid="58" grpId="0" animBg="1"/>
      <p:bldP spid="59" grpId="0"/>
      <p:bldP spid="60" grpId="0"/>
      <p:bldP spid="61" grpId="0" animBg="1"/>
      <p:bldP spid="62" grpId="0"/>
      <p:bldP spid="65" grpId="0" animBg="1"/>
      <p:bldP spid="72" grpId="0"/>
      <p:bldP spid="77" grpId="0" animBg="1"/>
      <p:bldP spid="78" grpId="0"/>
      <p:bldP spid="79" grpId="0" animBg="1"/>
      <p:bldP spid="80" grpId="0"/>
      <p:bldP spid="82" grpId="0"/>
      <p:bldP spid="83" grpId="0"/>
      <p:bldP spid="91" grpId="0"/>
      <p:bldP spid="92" grpId="0"/>
      <p:bldP spid="94" grpId="0"/>
      <p:bldP spid="95" grpId="0" animBg="1"/>
      <p:bldP spid="96" grpId="0"/>
      <p:bldP spid="97" grpId="0"/>
      <p:bldP spid="98" grpId="0" animBg="1"/>
      <p:bldP spid="99" grpId="0"/>
      <p:bldP spid="100" grpId="0" animBg="1"/>
      <p:bldP spid="101" grpId="0"/>
      <p:bldP spid="102" grpId="0"/>
      <p:bldP spid="103" grpId="0"/>
      <p:bldP spid="106" grpId="0" animBg="1"/>
      <p:bldP spid="107" grpId="0"/>
      <p:bldP spid="108" grpId="0" animBg="1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1497" y="914400"/>
            <a:ext cx="6956103" cy="609600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Tennis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became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popular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famous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after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Mitchell’s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1997 book.</a:t>
            </a:r>
          </a:p>
          <a:p>
            <a:pPr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decision tree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85800" lvl="1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represented by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data: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Mitchell’s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book,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take on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real-valued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attributes.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book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functions.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685800" lvl="2" indent="-342900">
              <a:spcBef>
                <a:spcPts val="0"/>
              </a:spcBef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113371"/>
            <a:ext cx="10515600" cy="72482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Uses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85" y="1048609"/>
            <a:ext cx="2413733" cy="1351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FD783654-668A-455E-BFAA-A86064B9D18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9EA7048E-6229-49A0-95D6-43FD86AC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A31227-F258-452B-AFCB-D6656B9520D9}"/>
              </a:ext>
            </a:extLst>
          </p:cNvPr>
          <p:cNvSpPr/>
          <p:nvPr/>
        </p:nvSpPr>
        <p:spPr>
          <a:xfrm>
            <a:off x="9628864" y="777960"/>
            <a:ext cx="1156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Tom Mitchell </a:t>
            </a:r>
            <a:endParaRPr lang="en-GB" sz="1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22" name="Picture 2" descr="http://i0.wp.com/richtopia.com/wp-content/uploads/2016/11/Machine-Learning%EF%BB%BF-by-Tom-M-Mitchell.jpg?resize=239%2C362">
            <a:extLst>
              <a:ext uri="{FF2B5EF4-FFF2-40B4-BE49-F238E27FC236}">
                <a16:creationId xmlns:a16="http://schemas.microsoft.com/office/drawing/2014/main" id="{9134C409-E516-4AEB-9276-FF3347104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77" y="2449206"/>
            <a:ext cx="2809875" cy="425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9144000" cy="6858000"/>
          </a:xfrm>
        </p:spPr>
        <p:txBody>
          <a:bodyPr/>
          <a:lstStyle/>
          <a:p>
            <a:pPr marL="538163" lvl="1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can include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disjunctive expressions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95363" lvl="3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fact,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finite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discrete-valued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  <a:p>
            <a:pPr marL="538163" lvl="1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Robust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imperfect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995363" lvl="3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errors</a:t>
            </a:r>
          </a:p>
          <a:p>
            <a:pPr marL="995363" lvl="3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</a:p>
          <a:p>
            <a:pPr marL="995363" lvl="3" indent="-538163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</a:p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Equipment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diagnosis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diagnosis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risk analysis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movement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Recognition</a:t>
            </a:r>
          </a:p>
          <a:p>
            <a:pPr lvl="2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recognition</a:t>
            </a:r>
          </a:p>
          <a:p>
            <a:pPr lvl="2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classification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7"/>
            <a:ext cx="10515600" cy="905534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Uses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AB1ECB51-76B1-47E0-9C08-CED0AA5D36B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90FDD48D-40E1-40F0-B1BB-93D878D9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See the source image">
            <a:extLst>
              <a:ext uri="{FF2B5EF4-FFF2-40B4-BE49-F238E27FC236}">
                <a16:creationId xmlns:a16="http://schemas.microsoft.com/office/drawing/2014/main" id="{5A0F82B1-EB15-403A-85B2-5CC92A832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839" y="2869723"/>
            <a:ext cx="4286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are Ubiquitous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67734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10058400" cy="5554773"/>
          </a:xfrm>
          <a:prstGeom prst="rect">
            <a:avLst/>
          </a:prstGeom>
        </p:spPr>
      </p:pic>
      <p:sp>
        <p:nvSpPr>
          <p:cNvPr id="9" name="Right Arrow 4">
            <a:extLst>
              <a:ext uri="{FF2B5EF4-FFF2-40B4-BE49-F238E27FC236}">
                <a16:creationId xmlns:a16="http://schemas.microsoft.com/office/drawing/2014/main" id="{97E0F94D-A336-42D8-8CFA-3C08545E1D6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id="{CFE8C58E-EEB4-4FC4-AB19-3350A6C3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34429"/>
            <a:ext cx="7848600" cy="6858000"/>
          </a:xfrm>
        </p:spPr>
        <p:txBody>
          <a:bodyPr/>
          <a:lstStyle/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set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this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if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set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many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data?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shortest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OAV data?</a:t>
            </a:r>
          </a:p>
          <a:p>
            <a:pPr marL="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Construction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71070"/>
              </p:ext>
            </p:extLst>
          </p:nvPr>
        </p:nvGraphicFramePr>
        <p:xfrm>
          <a:off x="8498446" y="1920751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4104" imgH="5779008" progId="Word.Document.8">
                  <p:embed/>
                </p:oleObj>
              </mc:Choice>
              <mc:Fallback>
                <p:oleObj name="Document" r:id="rId2" imgW="5404104" imgH="5779008" progId="Word.Document.8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446" y="1920751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E6D6F4FE-9092-41C5-9D46-D57217CBEA3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45FFBC63-9476-4853-9728-EBA051B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334429"/>
            <a:ext cx="11052497" cy="6858000"/>
          </a:xfrm>
        </p:spPr>
        <p:txBody>
          <a:bodyPr/>
          <a:lstStyle/>
          <a:p>
            <a:pPr marL="457200" lvl="1" indent="-4572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set there may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exponentially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many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-4572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are usually not Unique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449323"/>
              </p:ext>
            </p:extLst>
          </p:nvPr>
        </p:nvGraphicFramePr>
        <p:xfrm>
          <a:off x="4518610" y="3017838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4104" imgH="5779008" progId="Word.Document.8">
                  <p:embed/>
                </p:oleObj>
              </mc:Choice>
              <mc:Fallback>
                <p:oleObj name="Document" r:id="rId2" imgW="5404104" imgH="5779008" progId="Word.Documen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610" y="3017838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10379075" y="530501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9248775" y="530501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9894888" y="451126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11106150" y="451126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056813" y="378419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 flipH="1">
            <a:off x="8683625" y="378419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9201150" y="352066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10217150" y="42477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491663" y="503990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err="1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0418763" y="582889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10342563" y="582889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auto">
          <a:xfrm>
            <a:off x="8926513" y="584635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9023350" y="583206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6" name="AutoShape 22"/>
          <p:cNvSpPr>
            <a:spLocks noChangeArrowheads="1"/>
          </p:cNvSpPr>
          <p:nvPr/>
        </p:nvSpPr>
        <p:spPr bwMode="auto">
          <a:xfrm>
            <a:off x="8361363" y="426202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8456613" y="424774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11256963" y="506689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11333163" y="506689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8474075" y="378419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10339388" y="378419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11322050" y="454936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9105900" y="457794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8726488" y="537010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0501313" y="537010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3443303" y="5301376"/>
            <a:ext cx="206375" cy="354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 flipH="1">
            <a:off x="2481278" y="5301376"/>
            <a:ext cx="276225" cy="354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 flipH="1">
            <a:off x="1636728" y="4787026"/>
            <a:ext cx="34290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2667016" y="4787026"/>
            <a:ext cx="411162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1774841" y="4296488"/>
            <a:ext cx="479425" cy="312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 flipH="1">
            <a:off x="604853" y="4296488"/>
            <a:ext cx="481013" cy="312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1046178" y="4120276"/>
            <a:ext cx="796925" cy="306387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 err="1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1909778" y="4609226"/>
            <a:ext cx="796925" cy="3079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2689241" y="5121988"/>
            <a:ext cx="823912" cy="3079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 err="1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" name="AutoShape 17"/>
          <p:cNvSpPr>
            <a:spLocks noChangeArrowheads="1"/>
          </p:cNvSpPr>
          <p:nvPr/>
        </p:nvSpPr>
        <p:spPr bwMode="auto">
          <a:xfrm>
            <a:off x="3476641" y="5653801"/>
            <a:ext cx="534987" cy="24606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3413141" y="5653801"/>
            <a:ext cx="582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7" name="AutoShape 19"/>
          <p:cNvSpPr>
            <a:spLocks noChangeArrowheads="1"/>
          </p:cNvSpPr>
          <p:nvPr/>
        </p:nvSpPr>
        <p:spPr bwMode="auto">
          <a:xfrm>
            <a:off x="2208228" y="5664913"/>
            <a:ext cx="555625" cy="24447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2271728" y="5655388"/>
            <a:ext cx="454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9" name="AutoShape 21"/>
          <p:cNvSpPr>
            <a:spLocks noChangeArrowheads="1"/>
          </p:cNvSpPr>
          <p:nvPr/>
        </p:nvSpPr>
        <p:spPr bwMode="auto">
          <a:xfrm>
            <a:off x="331803" y="4618751"/>
            <a:ext cx="582613" cy="2333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393716" y="4609226"/>
            <a:ext cx="454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400" b="0" dirty="0">
              <a:solidFill>
                <a:srgbClr val="00FFFF"/>
              </a:solidFill>
              <a:latin typeface="Arial" charset="0"/>
            </a:endParaRPr>
          </a:p>
        </p:txBody>
      </p:sp>
      <p:grpSp>
        <p:nvGrpSpPr>
          <p:cNvPr id="71" name="Group 35"/>
          <p:cNvGrpSpPr>
            <a:grpSpLocks/>
          </p:cNvGrpSpPr>
          <p:nvPr/>
        </p:nvGrpSpPr>
        <p:grpSpPr bwMode="auto">
          <a:xfrm>
            <a:off x="1391780" y="5122144"/>
            <a:ext cx="583532" cy="307818"/>
            <a:chOff x="4927" y="2340"/>
            <a:chExt cx="432" cy="288"/>
          </a:xfrm>
        </p:grpSpPr>
        <p:sp>
          <p:nvSpPr>
            <p:cNvPr id="72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29" cy="241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4961" y="2340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400" dirty="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400" b="0" dirty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1303353" y="4814013"/>
            <a:ext cx="4778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>
                <a:latin typeface="Arial" charset="0"/>
              </a:rPr>
              <a:t>Yes</a:t>
            </a:r>
            <a:endParaRPr lang="en-US" sz="14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2781316" y="4763213"/>
            <a:ext cx="4143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 dirty="0">
                <a:latin typeface="Arial" charset="0"/>
              </a:rPr>
              <a:t>No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158766" y="4250451"/>
            <a:ext cx="792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>
                <a:latin typeface="Arial" charset="0"/>
              </a:rPr>
              <a:t>Married</a:t>
            </a:r>
            <a:r>
              <a:rPr lang="en-US" sz="14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1531159" y="4002980"/>
            <a:ext cx="12684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 dirty="0">
                <a:latin typeface="Arial" charset="0"/>
              </a:rPr>
              <a:t>Single, Divorced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8" name="Text Box 29"/>
          <p:cNvSpPr txBox="1">
            <a:spLocks noChangeArrowheads="1"/>
          </p:cNvSpPr>
          <p:nvPr/>
        </p:nvSpPr>
        <p:spPr bwMode="auto">
          <a:xfrm>
            <a:off x="1992328" y="5344238"/>
            <a:ext cx="6588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 dirty="0">
                <a:latin typeface="Arial" charset="0"/>
              </a:rPr>
              <a:t>&lt; 80K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3534106" y="5326552"/>
            <a:ext cx="6588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400" b="0" dirty="0">
                <a:latin typeface="Arial" charset="0"/>
              </a:rPr>
              <a:t>&gt; 80K</a:t>
            </a:r>
            <a:endParaRPr lang="en-US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0" name="AutoShape 34"/>
          <p:cNvSpPr>
            <a:spLocks noChangeArrowheads="1"/>
          </p:cNvSpPr>
          <p:nvPr/>
        </p:nvSpPr>
        <p:spPr bwMode="auto">
          <a:xfrm>
            <a:off x="8001795" y="4948880"/>
            <a:ext cx="777875" cy="19843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" name="AutoShape 34"/>
          <p:cNvSpPr>
            <a:spLocks noChangeArrowheads="1"/>
          </p:cNvSpPr>
          <p:nvPr/>
        </p:nvSpPr>
        <p:spPr bwMode="auto">
          <a:xfrm rot="10800000">
            <a:off x="3694127" y="4946595"/>
            <a:ext cx="777875" cy="19843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4" name="Right Arrow 4">
            <a:extLst>
              <a:ext uri="{FF2B5EF4-FFF2-40B4-BE49-F238E27FC236}">
                <a16:creationId xmlns:a16="http://schemas.microsoft.com/office/drawing/2014/main" id="{8A13270C-550B-4BD2-B7BB-B6CB5F97DD47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2" descr="Decision Trees">
            <a:extLst>
              <a:ext uri="{FF2B5EF4-FFF2-40B4-BE49-F238E27FC236}">
                <a16:creationId xmlns:a16="http://schemas.microsoft.com/office/drawing/2014/main" id="{C99E055F-10FA-43FF-988E-F1EF65DBA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3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4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8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9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1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3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6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7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8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9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1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2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3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4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6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8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9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61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2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3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4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6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/>
      <p:bldP spid="69" grpId="0" animBg="1"/>
      <p:bldP spid="70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1" grpId="0" animBg="1"/>
      <p:bldP spid="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334429"/>
            <a:ext cx="11052497" cy="6858000"/>
          </a:xfrm>
        </p:spPr>
        <p:txBody>
          <a:bodyPr/>
          <a:lstStyle/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called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(decision tree) do we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Given a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training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set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which</a:t>
            </a:r>
            <a:r>
              <a:rPr lang="en-US" dirty="0">
                <a:latin typeface="Calibri" charset="0"/>
                <a:ea typeface="ＭＳ Ｐゴシック" charset="0"/>
              </a:rPr>
              <a:t> of all of the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decision</a:t>
            </a:r>
            <a:r>
              <a:rPr lang="en-US" dirty="0">
                <a:latin typeface="Calibri" charset="0"/>
                <a:ea typeface="ＭＳ Ｐゴシック" charset="0"/>
              </a:rPr>
              <a:t> trees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consistent</a:t>
            </a:r>
            <a:r>
              <a:rPr lang="en-US" dirty="0">
                <a:latin typeface="Calibri" charset="0"/>
                <a:ea typeface="ＭＳ Ｐゴシック" charset="0"/>
              </a:rPr>
              <a:t> with that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training</a:t>
            </a:r>
            <a:r>
              <a:rPr lang="en-US" dirty="0">
                <a:latin typeface="Calibri" charset="0"/>
                <a:ea typeface="ＭＳ Ｐゴシック" charset="0"/>
              </a:rPr>
              <a:t> set has the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greatest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likelihood</a:t>
            </a:r>
            <a:r>
              <a:rPr lang="en-US" dirty="0">
                <a:latin typeface="Calibri" charset="0"/>
                <a:ea typeface="ＭＳ Ｐゴシック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correctly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classifying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unseen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instances</a:t>
            </a:r>
            <a:r>
              <a:rPr lang="en-US" dirty="0">
                <a:latin typeface="Calibri" charset="0"/>
                <a:ea typeface="ＭＳ Ｐゴシック" charset="0"/>
              </a:rPr>
              <a:t> of the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population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says we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‘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’.</a:t>
            </a:r>
          </a:p>
          <a:p>
            <a:pPr marL="361950" lvl="1" indent="-36195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fact, it has been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(most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Decision Tree do we choose?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43226"/>
              </p:ext>
            </p:extLst>
          </p:nvPr>
        </p:nvGraphicFramePr>
        <p:xfrm>
          <a:off x="9525000" y="3858990"/>
          <a:ext cx="2665562" cy="275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4104" imgH="5779008" progId="Word.Document.8">
                  <p:embed/>
                </p:oleObj>
              </mc:Choice>
              <mc:Fallback>
                <p:oleObj name="Document" r:id="rId2" imgW="5404104" imgH="5779008" progId="Word.Documen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858990"/>
                        <a:ext cx="2665562" cy="2756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94C4EFD1-9158-4D62-BAD5-D8611B9EFF9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C0E2CBA1-AB09-472D-982C-7FD5EE2C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id="{EBE0CD08-C901-4BF6-9365-AD234B78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334429"/>
            <a:ext cx="11052497" cy="6858000"/>
          </a:xfrm>
        </p:spPr>
        <p:txBody>
          <a:bodyPr/>
          <a:lstStyle/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Forget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unless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alibri" charset="0"/>
                <a:ea typeface="ＭＳ Ｐゴシック" charset="0"/>
              </a:rPr>
              <a:t>ID3</a:t>
            </a:r>
            <a:r>
              <a:rPr lang="en-US" dirty="0">
                <a:latin typeface="Calibri" charset="0"/>
                <a:ea typeface="ＭＳ Ｐゴシック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" charset="0"/>
                <a:ea typeface="ＭＳ Ｐゴシック" charset="0"/>
              </a:rPr>
              <a:t>short</a:t>
            </a:r>
            <a:r>
              <a:rPr lang="en-US" dirty="0">
                <a:latin typeface="Calibri" charset="0"/>
                <a:ea typeface="ＭＳ Ｐゴシック" charset="0"/>
              </a:rPr>
              <a:t> for </a:t>
            </a:r>
            <a:r>
              <a:rPr lang="en-US" b="1" dirty="0">
                <a:solidFill>
                  <a:srgbClr val="7030A0"/>
                </a:solidFill>
                <a:latin typeface="Calibri" charset="0"/>
                <a:ea typeface="ＭＳ Ｐゴシック" charset="0"/>
              </a:rPr>
              <a:t>Inductive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charset="0"/>
                <a:ea typeface="ＭＳ Ｐゴシック" charset="0"/>
              </a:rPr>
              <a:t>Dichotomizer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charset="0"/>
                <a:ea typeface="ＭＳ Ｐゴシック" charset="0"/>
              </a:rPr>
              <a:t>3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invented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C4.5</a:t>
            </a:r>
          </a:p>
          <a:p>
            <a:pPr marL="361950" lvl="1" indent="-36195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ID3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6" y="8866"/>
            <a:ext cx="10918503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find the Shortest Decision Tree?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91" y="3200400"/>
            <a:ext cx="4060031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2D24832-4D79-494A-B938-3D72CD909C4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7825C-9B60-4427-B08B-7C70E5AC0D1D}"/>
              </a:ext>
            </a:extLst>
          </p:cNvPr>
          <p:cNvSpPr/>
          <p:nvPr/>
        </p:nvSpPr>
        <p:spPr>
          <a:xfrm>
            <a:off x="10607255" y="6248400"/>
            <a:ext cx="1152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Ross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  <a:endParaRPr lang="en-GB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  <p:bldP spid="7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534" y="1350471"/>
            <a:ext cx="9227414" cy="6248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Inductive Dichotomizer 3 Algorithm</a:t>
            </a:r>
          </a:p>
          <a:p>
            <a:pPr marL="342900" lvl="1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decision trees</a:t>
            </a:r>
          </a:p>
          <a:p>
            <a:pPr marL="342900" lvl="2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decision trees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so this is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2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do we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3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should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2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you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down tree,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each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2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backtracking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3" indent="-342900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proceeds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Decision Tree Learning Algorithm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984D06DE-BD00-4342-898D-07C047DAD08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id="{838F331E-9A1A-4E65-9648-EB4BC2CBB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35"/>
            <a:ext cx="1365194" cy="665857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1811000" cy="5334000"/>
          </a:xfrm>
        </p:spPr>
        <p:txBody>
          <a:bodyPr/>
          <a:lstStyle/>
          <a:p>
            <a:pPr marL="225425" indent="-225425"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ID3</a:t>
            </a:r>
            <a:r>
              <a:rPr lang="en-US" sz="1600" dirty="0">
                <a:latin typeface="Courier New" panose="02070309020205020404" pitchFamily="49" charset="0"/>
              </a:rPr>
              <a:t> (R: a set of non-categorical attributes,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C: the categorical attribute,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S: a training set) returns a decision tree;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begin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 S is empty,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a single node with value Failure;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 every example in S has the same value for categorical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attribute,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single node with that value;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 R is empty,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a single node with most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	      frequent of the values of the categorical attribute found in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	      examples S; [note: there will be errors, i.e., improperly classified records];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Let</a:t>
            </a:r>
            <a:r>
              <a:rPr lang="en-US" sz="1600" dirty="0">
                <a:latin typeface="Courier New" panose="02070309020205020404" pitchFamily="49" charset="0"/>
              </a:rPr>
              <a:t> D be attribute with largest Gain(D,S) among R’s attributes;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Let</a:t>
            </a:r>
            <a:r>
              <a:rPr lang="en-US" sz="1600" dirty="0">
                <a:latin typeface="Courier New" panose="02070309020205020404" pitchFamily="49" charset="0"/>
              </a:rPr>
              <a:t> {</a:t>
            </a:r>
            <a:r>
              <a:rPr lang="en-US" sz="1600" dirty="0" err="1">
                <a:latin typeface="Courier New" panose="02070309020205020404" pitchFamily="49" charset="0"/>
              </a:rPr>
              <a:t>dj</a:t>
            </a:r>
            <a:r>
              <a:rPr lang="en-US" sz="1600" dirty="0">
                <a:latin typeface="Courier New" panose="02070309020205020404" pitchFamily="49" charset="0"/>
              </a:rPr>
              <a:t>| j=1,2, .., m} be the values of attribute D;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Let</a:t>
            </a:r>
            <a:r>
              <a:rPr lang="en-US" sz="1600" dirty="0">
                <a:latin typeface="Courier New" panose="02070309020205020404" pitchFamily="49" charset="0"/>
              </a:rPr>
              <a:t> {</a:t>
            </a:r>
            <a:r>
              <a:rPr lang="en-US" sz="1600" dirty="0" err="1">
                <a:latin typeface="Courier New" panose="02070309020205020404" pitchFamily="49" charset="0"/>
              </a:rPr>
              <a:t>Sj</a:t>
            </a:r>
            <a:r>
              <a:rPr lang="en-US" sz="1600" dirty="0">
                <a:latin typeface="Courier New" panose="02070309020205020404" pitchFamily="49" charset="0"/>
              </a:rPr>
              <a:t>| j=1,2, .., m} be the subsets of S consisting 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respectively of records with value </a:t>
            </a:r>
            <a:r>
              <a:rPr lang="en-US" sz="1600" dirty="0" err="1">
                <a:latin typeface="Courier New" panose="02070309020205020404" pitchFamily="49" charset="0"/>
              </a:rPr>
              <a:t>dj</a:t>
            </a:r>
            <a:r>
              <a:rPr lang="en-US" sz="1600" dirty="0">
                <a:latin typeface="Courier New" panose="02070309020205020404" pitchFamily="49" charset="0"/>
              </a:rPr>
              <a:t> for attribute D;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 a tree with root labeled D and arcs labeled 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d1, d2, .., </a:t>
            </a:r>
            <a:r>
              <a:rPr lang="en-US" sz="1600" dirty="0" err="1">
                <a:latin typeface="Courier New" panose="02070309020205020404" pitchFamily="49" charset="0"/>
              </a:rPr>
              <a:t>dm</a:t>
            </a:r>
            <a:r>
              <a:rPr lang="en-US" sz="1600" dirty="0">
                <a:latin typeface="Courier New" panose="02070309020205020404" pitchFamily="49" charset="0"/>
              </a:rPr>
              <a:t> going respectively to the trees 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ID3(R-{D},C,S1), ID3(R-{D},C,S2) ,.., ID3(R-{D},</a:t>
            </a:r>
            <a:r>
              <a:rPr lang="en-US" sz="1600" dirty="0" err="1">
                <a:latin typeface="Courier New" panose="02070309020205020404" pitchFamily="49" charset="0"/>
              </a:rPr>
              <a:t>C,Sm</a:t>
            </a:r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pPr marL="225425" indent="-225425">
              <a:buNone/>
            </a:pPr>
            <a:r>
              <a:rPr lang="en-US" sz="1600" dirty="0"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</a:rPr>
              <a:t> ID3;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-182562"/>
            <a:ext cx="10515600" cy="1028024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Decision Tree Learning Algorithm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903" y="6485626"/>
            <a:ext cx="106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2CD44"/>
                </a:solidFill>
                <a:latin typeface="Arial Rounded MT Bold" panose="020F0704030504030204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A427E931-4D97-48DD-ACB2-5A368A12FA2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09E190E7-A736-446D-A455-82392046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8915400" cy="6324600"/>
          </a:xfrm>
        </p:spPr>
        <p:txBody>
          <a:bodyPr/>
          <a:lstStyle/>
          <a:p>
            <a:pPr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make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which makes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whatever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you are trying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backtrack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you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likely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optimum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works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we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here?</a:t>
            </a:r>
          </a:p>
          <a:p>
            <a:pPr lvl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make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best classifies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 that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Never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backtrack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this for each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representing a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– giving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monetary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11497" y="76200"/>
            <a:ext cx="10515600" cy="90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Greedy Search?</a:t>
            </a:r>
            <a:endParaRPr lang="en-GB" b="1" i="1" kern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35"/>
            <a:ext cx="1365194" cy="665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3903" y="6485626"/>
            <a:ext cx="106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2CD44"/>
                </a:solidFill>
                <a:latin typeface="Arial Rounded MT Bold" panose="020F0704030504030204" pitchFamily="34" charset="0"/>
              </a:rPr>
              <a:t>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131046"/>
            <a:ext cx="3200400" cy="235458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70E3E096-0BA7-4E43-A1A4-1A22740CF63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90CF940B-35B1-46C2-A664-FDFABCF1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854B4F-978D-40CF-812A-F7116BE86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92" y="1579857"/>
            <a:ext cx="1461018" cy="1397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534" y="1350471"/>
            <a:ext cx="9227414" cy="6248400"/>
          </a:xfrm>
        </p:spPr>
        <p:txBody>
          <a:bodyPr/>
          <a:lstStyle/>
          <a:p>
            <a:pPr marL="342900" lvl="1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ID3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shallowest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consistent with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2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ID3 uses two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3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</a:p>
          <a:p>
            <a:pPr marL="800100" lvl="3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</a:p>
          <a:p>
            <a:pPr marL="342900" lvl="2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which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discriminator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2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Choosing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discriminator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tree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2" indent="-3429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trees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better.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Decision Tree Learning Algorithm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B9FCD31D-35AB-44FB-A6CE-DF76E03738B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id="{DD7CDF43-A868-43C6-A99F-0AC93DDC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599" y="1359829"/>
            <a:ext cx="10417497" cy="624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Question?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do you determine </a:t>
            </a:r>
            <a:r>
              <a:rPr lang="en-US" sz="2800" b="1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attribute best classifies 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buFontTx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Answer: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Entropy!</a:t>
            </a:r>
          </a:p>
          <a:p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Gain</a:t>
            </a:r>
          </a:p>
          <a:p>
            <a:pPr marL="355600" lvl="1" indent="-3556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Statistical quantity measuring how well an attribute classifies the data.</a:t>
            </a:r>
          </a:p>
          <a:p>
            <a:pPr marL="720725" lvl="2" indent="-365125">
              <a:buClr>
                <a:srgbClr val="00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Calculate the information gain for each attribute.</a:t>
            </a:r>
          </a:p>
          <a:p>
            <a:pPr marL="720725" lvl="2" indent="-365125">
              <a:buClr>
                <a:srgbClr val="00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Choose attribute with greatest information gain.	 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Attributes for the Decision Tree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37CA6A7A-C407-4204-B143-B46A18CAA3AC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7AD000D8-68F5-4130-BFF6-79D0E560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9144000" cy="6629400"/>
          </a:xfrm>
        </p:spPr>
        <p:txBody>
          <a:bodyPr/>
          <a:lstStyle/>
          <a:p>
            <a:pPr marL="355600" lvl="1" indent="-35560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established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5600" lvl="1" indent="-3556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mathematical function,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measures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5600" lvl="2" indent="-355600"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Takes on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value when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-probable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5600" lvl="2" indent="-355600">
              <a:buClr>
                <a:srgbClr val="33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Takes on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value when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has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non-zero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5600" lvl="1" indent="-35560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For two states:</a:t>
            </a:r>
          </a:p>
          <a:p>
            <a:pPr marL="355600" lvl="2" indent="-355600">
              <a:buClr>
                <a:srgbClr val="336600"/>
              </a:buClr>
            </a:pPr>
            <a:r>
              <a:rPr lang="en-US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examples 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examples from set S:</a:t>
            </a:r>
          </a:p>
          <a:p>
            <a:pPr marL="355600" lvl="2" indent="-355600" algn="ctr">
              <a:buFontTx/>
              <a:buNone/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H(S) =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/>
              <a:t>	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you Measure Information?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07E6DCCC-BAAC-4809-B3FD-889395A173D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id="{AF708509-957E-4D62-82F6-4571B27C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See the source image">
            <a:extLst>
              <a:ext uri="{FF2B5EF4-FFF2-40B4-BE49-F238E27FC236}">
                <a16:creationId xmlns:a16="http://schemas.microsoft.com/office/drawing/2014/main" id="{CF17A4E6-B8C1-4706-A7E5-A262A450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72" y="3595776"/>
            <a:ext cx="3476625" cy="27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9434761-03F1-4AA2-BFCC-B38DCCE6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1450" y="1117600"/>
            <a:ext cx="5651646" cy="4763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04899"/>
            <a:ext cx="5943600" cy="5270023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inductive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method.</a:t>
            </a:r>
          </a:p>
          <a:p>
            <a:pPr marL="342900" lvl="2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2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Widely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handle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conjunctive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expressions.</a:t>
            </a:r>
          </a:p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Completely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hypothesis space.</a:t>
            </a:r>
          </a:p>
          <a:p>
            <a:pPr marL="342900" lvl="1" indent="-3429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Easily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rules).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9803110E-EF0A-4F43-9838-49DAD9F0D654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id="{3B6F3E13-3960-47E4-9550-B1C9A74B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DD660-2033-4C35-B765-7BEA582E0D03}"/>
              </a:ext>
            </a:extLst>
          </p:cNvPr>
          <p:cNvSpPr txBox="1"/>
          <p:nvPr/>
        </p:nvSpPr>
        <p:spPr>
          <a:xfrm>
            <a:off x="9347273" y="5200045"/>
            <a:ext cx="2457450" cy="134908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if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 (am bored </a:t>
            </a:r>
            <a:r>
              <a:rPr lang="en-US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sz="1400" dirty="0">
                <a:latin typeface="Arial Rounded MT Bold" panose="020F0704030504030204" pitchFamily="34" charset="0"/>
              </a:rPr>
              <a:t> tired)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or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 am (hungry </a:t>
            </a:r>
            <a:r>
              <a:rPr lang="en-US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sz="1400" dirty="0">
                <a:latin typeface="Arial Rounded MT Bold" panose="020F0704030504030204" pitchFamily="34" charset="0"/>
              </a:rPr>
              <a:t> angry)</a:t>
            </a:r>
          </a:p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then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I will stay inside</a:t>
            </a:r>
          </a:p>
          <a:p>
            <a:pPr algn="ctr">
              <a:lnSpc>
                <a:spcPts val="1400"/>
              </a:lnSpc>
            </a:pPr>
            <a:endParaRPr lang="en-GB" sz="14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t="16365" r="5884" b="15457"/>
          <a:stretch>
            <a:fillRect/>
          </a:stretch>
        </p:blipFill>
        <p:spPr bwMode="auto">
          <a:xfrm>
            <a:off x="1828800" y="312321"/>
            <a:ext cx="7696200" cy="67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4762"/>
            <a:ext cx="10515600" cy="83343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Entropy?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43900" y="312321"/>
            <a:ext cx="13335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Highest entropy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>
            <a:off x="5867400" y="685800"/>
            <a:ext cx="247650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343900" y="2334904"/>
            <a:ext cx="13335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Lowest entropy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7239000" y="2708382"/>
            <a:ext cx="1104900" cy="79681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495800" y="2708382"/>
            <a:ext cx="3848100" cy="83099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4" name="Right Arrow 4">
            <a:extLst>
              <a:ext uri="{FF2B5EF4-FFF2-40B4-BE49-F238E27FC236}">
                <a16:creationId xmlns:a16="http://schemas.microsoft.com/office/drawing/2014/main" id="{B63029B1-8B5C-431C-B8D5-AA7DD62BCE8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Decision Trees">
            <a:extLst>
              <a:ext uri="{FF2B5EF4-FFF2-40B4-BE49-F238E27FC236}">
                <a16:creationId xmlns:a16="http://schemas.microsoft.com/office/drawing/2014/main" id="{51200E25-0CF8-49FB-BDE9-29466954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5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534400" cy="5257800"/>
          </a:xfrm>
          <a:solidFill>
            <a:srgbClr val="FBFFFF"/>
          </a:solidFill>
          <a:ln w="7620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Four attributes used for classification: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	= {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Overcast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{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 = {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	=  {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predicted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label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attribute (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PlayTennis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{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Yes,No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14 Training examples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positive</a:t>
            </a:r>
          </a:p>
          <a:p>
            <a:pPr marL="1314450" lvl="2" indent="-4000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negative</a:t>
            </a:r>
          </a:p>
          <a:p>
            <a:pPr lvl="2"/>
            <a:endParaRPr lang="en-US" sz="2800" dirty="0"/>
          </a:p>
          <a:p>
            <a:pPr lvl="1"/>
            <a:endParaRPr lang="en-US" i="1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 Decision Tree for </a:t>
            </a:r>
            <a:r>
              <a:rPr lang="en-GB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PlayTennis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86F1C7DB-FEC8-485C-892C-F3A67C22815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A99EB54A-E6D9-4537-BF42-C3E59977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5410200"/>
          </a:xfrm>
        </p:spPr>
        <p:txBody>
          <a:bodyPr/>
          <a:lstStyle/>
          <a:p>
            <a:pPr lvl="2"/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20912" r="-3529" b="22729"/>
          <a:stretch>
            <a:fillRect/>
          </a:stretch>
        </p:blipFill>
        <p:spPr bwMode="auto">
          <a:xfrm>
            <a:off x="1524000" y="1066800"/>
            <a:ext cx="9144000" cy="552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Examples for </a:t>
            </a:r>
            <a:r>
              <a:rPr lang="en-GB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PlayTennis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73D238AD-F84E-4EDA-BFA5-FA793D2347EF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A691BC16-6502-49BF-A49F-DBE31A45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10668000" cy="5410200"/>
          </a:xfrm>
        </p:spPr>
        <p:txBody>
          <a:bodyPr/>
          <a:lstStyle/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gain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how well one attribute  A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gain for a particular attribute  =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Information about target function, 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given the value of that attribute.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(conditional entropy)</a:t>
            </a:r>
          </a:p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Mathematical expression for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is:</a:t>
            </a:r>
          </a:p>
          <a:p>
            <a:endParaRPr lang="en-US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092709"/>
              </p:ext>
            </p:extLst>
          </p:nvPr>
        </p:nvGraphicFramePr>
        <p:xfrm>
          <a:off x="1524000" y="5044122"/>
          <a:ext cx="8686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368300" progId="Equation.2">
                  <p:embed/>
                </p:oleObj>
              </mc:Choice>
              <mc:Fallback>
                <p:oleObj name="Equation" r:id="rId3" imgW="2781300" imgH="3683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44122"/>
                        <a:ext cx="8686800" cy="11382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114800" y="5638800"/>
            <a:ext cx="762000" cy="914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933700" y="6320135"/>
            <a:ext cx="2933700" cy="461665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Entropy of set S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48600" y="6400800"/>
            <a:ext cx="1905000" cy="338554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Entropy for value v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8839200" y="5638800"/>
            <a:ext cx="838200" cy="762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Gain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9B549339-FB21-4355-9E65-0880BB2DBF3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Decision Trees">
            <a:extLst>
              <a:ext uri="{FF2B5EF4-FFF2-40B4-BE49-F238E27FC236}">
                <a16:creationId xmlns:a16="http://schemas.microsoft.com/office/drawing/2014/main" id="{5322AABC-E8E1-4A82-A42E-17C5F0B3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360" y="990600"/>
            <a:ext cx="11267440" cy="5303837"/>
          </a:xfrm>
        </p:spPr>
        <p:txBody>
          <a:bodyPr/>
          <a:lstStyle/>
          <a:p>
            <a:pPr marL="457200" lvl="1" indent="-457200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positive and negative cases</a:t>
            </a: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 #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/Tot	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 #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/Tot</a:t>
            </a: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H(S) = -p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 - 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-457200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Determine which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best classifies the training examples using information gain.</a:t>
            </a: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find:</a:t>
            </a:r>
          </a:p>
          <a:p>
            <a:pPr marL="904875" lvl="3" indent="-447675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4875" lvl="3" indent="-447675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4875" lvl="3" indent="-447675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4875" lvl="3" indent="-447675">
              <a:buClr>
                <a:srgbClr val="00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attribute with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gain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Function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P()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proportion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for Boolean Valued Class Labels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793645"/>
              </p:ext>
            </p:extLst>
          </p:nvPr>
        </p:nvGraphicFramePr>
        <p:xfrm>
          <a:off x="1524000" y="4267200"/>
          <a:ext cx="8686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368300" progId="Equation.2">
                  <p:embed/>
                </p:oleObj>
              </mc:Choice>
              <mc:Fallback>
                <p:oleObj name="Equation" r:id="rId3" imgW="2781300" imgH="368300" progId="Equation.2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8686800" cy="11382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4">
            <a:extLst>
              <a:ext uri="{FF2B5EF4-FFF2-40B4-BE49-F238E27FC236}">
                <a16:creationId xmlns:a16="http://schemas.microsoft.com/office/drawing/2014/main" id="{796487F6-A7E5-494E-8B0D-1F46C918700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D8E5E859-F526-4F27-8950-17C7AD4B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20912" r="-3529" b="22729"/>
          <a:stretch>
            <a:fillRect/>
          </a:stretch>
        </p:blipFill>
        <p:spPr bwMode="auto">
          <a:xfrm>
            <a:off x="1524000" y="685800"/>
            <a:ext cx="8534400" cy="5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5410200"/>
            <a:ext cx="8991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all cases</a:t>
            </a:r>
          </a:p>
          <a:p>
            <a:pPr lvl="3">
              <a:buFontTx/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14	</a:t>
            </a:r>
          </a:p>
          <a:p>
            <a:pPr lvl="3">
              <a:buFontTx/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H(S) = -(</a:t>
            </a:r>
            <a:r>
              <a:rPr lang="en-US" sz="2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/14)*log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/14) - (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/14)*log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/14) = 0.940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8382000" y="1066800"/>
            <a:ext cx="0" cy="4343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76300" y="4549914"/>
            <a:ext cx="1295400" cy="707886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14 training examples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753600" y="4549914"/>
            <a:ext cx="2286000" cy="707886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9 positive, 5 negative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29600" y="224135"/>
            <a:ext cx="3877985" cy="461665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H(S)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	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2" name="Right Arrow 4">
            <a:extLst>
              <a:ext uri="{FF2B5EF4-FFF2-40B4-BE49-F238E27FC236}">
                <a16:creationId xmlns:a16="http://schemas.microsoft.com/office/drawing/2014/main" id="{CBD9DA60-9508-4A52-9A49-21F133ED6EC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Decision Trees">
            <a:extLst>
              <a:ext uri="{FF2B5EF4-FFF2-40B4-BE49-F238E27FC236}">
                <a16:creationId xmlns:a16="http://schemas.microsoft.com/office/drawing/2014/main" id="{70CDF5BE-CBCF-4814-B058-33B22274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60" y="943769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6561"/>
            <a:ext cx="11353800" cy="381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compute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=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</a:t>
            </a:r>
          </a:p>
          <a:p>
            <a:pPr marL="358775" lvl="2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 over values of Outlook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H(Sunny) = -(2/5)*log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(2/5) - (3/5)*log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(3/5) = 0.971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Overcast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H(Sunny) = -(4/4)*log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4/4) - (0/4)*log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(0/4) = 0.00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	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H(Sunny) = -(3/5)*log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(3/5) - (2/5)*log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(2/5) = 0.971</a:t>
            </a:r>
          </a:p>
          <a:p>
            <a:pPr marL="717550" lvl="3" indent="-358775">
              <a:lnSpc>
                <a:spcPct val="90000"/>
              </a:lnSpc>
              <a:buFontTx/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7550" lvl="4" indent="-35877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7550" lvl="1" indent="-35877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t="23639" r="-3529" b="24548"/>
          <a:stretch>
            <a:fillRect/>
          </a:stretch>
        </p:blipFill>
        <p:spPr bwMode="auto">
          <a:xfrm>
            <a:off x="7086600" y="3236142"/>
            <a:ext cx="49530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11853"/>
            <a:ext cx="10515600" cy="1325563"/>
          </a:xfrm>
        </p:spPr>
        <p:txBody>
          <a:bodyPr/>
          <a:lstStyle/>
          <a:p>
            <a:pPr algn="l">
              <a:tabLst>
                <a:tab pos="538163" algn="l"/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152116" y="2691924"/>
            <a:ext cx="762000" cy="3048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34130" y="3505200"/>
            <a:ext cx="4191000" cy="1524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42922" y="3674692"/>
            <a:ext cx="4191000" cy="1524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34733" y="4719415"/>
            <a:ext cx="4191000" cy="1524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433307" y="4897453"/>
            <a:ext cx="4191000" cy="15240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442922" y="5249504"/>
            <a:ext cx="4181385" cy="14289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2581235"/>
            <a:ext cx="3877985" cy="461665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H(S)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	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9" name="Right Arrow 4">
            <a:extLst>
              <a:ext uri="{FF2B5EF4-FFF2-40B4-BE49-F238E27FC236}">
                <a16:creationId xmlns:a16="http://schemas.microsoft.com/office/drawing/2014/main" id="{6E0F6240-3339-48ED-B5FB-FDE244EFC66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2" descr="Decision Trees">
            <a:extLst>
              <a:ext uri="{FF2B5EF4-FFF2-40B4-BE49-F238E27FC236}">
                <a16:creationId xmlns:a16="http://schemas.microsoft.com/office/drawing/2014/main" id="{9A7809F6-1FA2-456E-B2DB-E229F37A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pPr marL="265113" lvl="2" indent="-265113">
              <a:lnSpc>
                <a:spcPct val="1100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Gain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attribute Outlook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Gain(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S,Outlook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H(S)   - 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*H(Sunny)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 - 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*H(Overcast)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	  -  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*H(Rainy)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Gain(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S,Outlook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0.940 - (5/14)*0.971 - (4/14)*0 - (5/14)*0.971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800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S,Outlook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0.246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09947"/>
              </p:ext>
            </p:extLst>
          </p:nvPr>
        </p:nvGraphicFramePr>
        <p:xfrm>
          <a:off x="1524000" y="5044122"/>
          <a:ext cx="8686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368300" progId="Equation.2">
                  <p:embed/>
                </p:oleObj>
              </mc:Choice>
              <mc:Fallback>
                <p:oleObj name="Equation" r:id="rId3" imgW="2781300" imgH="368300" progId="Equation.2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44122"/>
                        <a:ext cx="8686800" cy="11382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4114800" y="5638800"/>
            <a:ext cx="762000" cy="914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933700" y="6320135"/>
            <a:ext cx="2933700" cy="461665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Entropy of set 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48600" y="6400800"/>
            <a:ext cx="1905000" cy="338554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/>
              <a:t>Entropy for value v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8839200" y="5638800"/>
            <a:ext cx="838200" cy="762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9030BC78-2EF3-4EE6-8A45-242FD31BF8F8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 descr="Decision Trees">
            <a:extLst>
              <a:ext uri="{FF2B5EF4-FFF2-40B4-BE49-F238E27FC236}">
                <a16:creationId xmlns:a16="http://schemas.microsoft.com/office/drawing/2014/main" id="{43B6DEBE-7762-42D3-A90D-8B02BA33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ee the source image">
            <a:extLst>
              <a:ext uri="{FF2B5EF4-FFF2-40B4-BE49-F238E27FC236}">
                <a16:creationId xmlns:a16="http://schemas.microsoft.com/office/drawing/2014/main" id="{96471A54-C07E-490F-A922-E65632503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147" y="1328837"/>
            <a:ext cx="2465805" cy="333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064519"/>
            <a:ext cx="10972800" cy="5562600"/>
          </a:xfrm>
        </p:spPr>
        <p:txBody>
          <a:bodyPr/>
          <a:lstStyle/>
          <a:p>
            <a:pPr lvl="1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=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</a:p>
          <a:p>
            <a:pPr lvl="2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(Repeat process looping over {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Mild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Cool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})</a:t>
            </a:r>
          </a:p>
          <a:p>
            <a:pPr lvl="2">
              <a:buFontTx/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S,Temperature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0.029</a:t>
            </a:r>
          </a:p>
          <a:p>
            <a:pPr lvl="1"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=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</a:p>
          <a:p>
            <a:pPr lvl="2"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(Repeat process looping over {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})</a:t>
            </a:r>
          </a:p>
          <a:p>
            <a:pPr lvl="2">
              <a:buFontTx/>
              <a:buNone/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S,Humidity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0.029</a:t>
            </a:r>
          </a:p>
          <a:p>
            <a:pPr lvl="1"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=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</a:t>
            </a:r>
          </a:p>
          <a:p>
            <a:pPr lvl="2"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(Repeat process looping over {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>
                <a:solidFill>
                  <a:srgbClr val="33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})</a:t>
            </a:r>
          </a:p>
          <a:p>
            <a:pPr lvl="2">
              <a:buFontTx/>
              <a:buNone/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S,Wind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0.048</a:t>
            </a:r>
          </a:p>
          <a:p>
            <a:pPr lvl="1">
              <a:buFontTx/>
              <a:buNone/>
              <a:defRPr/>
            </a:pPr>
            <a:r>
              <a:rPr 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Attribute with greatest information gain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None/>
              <a:defRPr/>
            </a:pP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6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S,Outlook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0.246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S,Temperature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0.029</a:t>
            </a:r>
          </a:p>
          <a:p>
            <a:pPr lvl="1">
              <a:buFontTx/>
              <a:buNone/>
              <a:defRPr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S,Humidity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0.029, 	Gain(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S,Wind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0.048</a:t>
            </a:r>
          </a:p>
          <a:p>
            <a:pPr lvl="1">
              <a:buFontTx/>
              <a:buNone/>
              <a:defRPr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None/>
              <a:defRPr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 Outlook is the chosen root node of tree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Tx/>
              <a:buNone/>
              <a:defRPr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Tx/>
              <a:buNone/>
              <a:defRPr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10800075-DDE2-4748-974C-9BFEC6E7EBD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3EE7ADB7-5D11-48FA-85CF-6C05BE2B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7" y="2707722"/>
            <a:ext cx="3386303" cy="239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03" y="2511740"/>
            <a:ext cx="1990597" cy="320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17836"/>
            <a:ext cx="2133600" cy="283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43" y="2792978"/>
            <a:ext cx="2928694" cy="26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5A2594D4-34C4-4E7C-8BFC-9200F1F9FA5C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 descr="Decision Trees">
            <a:extLst>
              <a:ext uri="{FF2B5EF4-FFF2-40B4-BE49-F238E27FC236}">
                <a16:creationId xmlns:a16="http://schemas.microsoft.com/office/drawing/2014/main" id="{27BF7C29-AAAB-49C6-A6C5-1F851DE5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7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37941"/>
            <a:ext cx="4114800" cy="3008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144880"/>
            <a:ext cx="10210800" cy="327472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take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include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No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Sunroof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lvl="1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pertaining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object is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Saloon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Attribute Value (OAV) Data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18288"/>
              </p:ext>
            </p:extLst>
          </p:nvPr>
        </p:nvGraphicFramePr>
        <p:xfrm>
          <a:off x="6400800" y="3731591"/>
          <a:ext cx="4876800" cy="262252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84245819"/>
                    </a:ext>
                  </a:extLst>
                </a:gridCol>
                <a:gridCol w="1004047">
                  <a:extLst>
                    <a:ext uri="{9D8B030D-6E8A-4147-A177-3AD203B41FA5}">
                      <a16:colId xmlns:a16="http://schemas.microsoft.com/office/drawing/2014/main" val="1443305574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865060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41194197"/>
                    </a:ext>
                  </a:extLst>
                </a:gridCol>
              </a:tblGrid>
              <a:tr h="39748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Sunroof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Coupe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Saloon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Hatchback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Fastback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98427"/>
                  </a:ext>
                </a:extLst>
              </a:tr>
            </a:tbl>
          </a:graphicData>
        </a:graphic>
      </p:graphicFrame>
      <p:sp>
        <p:nvSpPr>
          <p:cNvPr id="9" name="Right Arrow 4">
            <a:extLst>
              <a:ext uri="{FF2B5EF4-FFF2-40B4-BE49-F238E27FC236}">
                <a16:creationId xmlns:a16="http://schemas.microsoft.com/office/drawing/2014/main" id="{30EE3A80-9072-4A50-A372-7C2CE08A852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id="{7F1466E6-256F-4ABE-B761-253729EE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8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10591800" cy="50292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algorithm to find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best classify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examples under the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</a:t>
            </a:r>
          </a:p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continued</a:t>
            </a:r>
          </a:p>
          <a:p>
            <a:pPr lvl="2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three subsets:</a:t>
            </a:r>
          </a:p>
          <a:p>
            <a:pPr lvl="3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5)		</a:t>
            </a:r>
          </a:p>
          <a:p>
            <a:pPr lvl="3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Overcast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4)		</a:t>
            </a:r>
          </a:p>
          <a:p>
            <a:pPr lvl="3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Outlook =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5)</a:t>
            </a:r>
          </a:p>
          <a:p>
            <a:pPr lvl="2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subset, repeat the above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all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other than Outlook</a:t>
            </a:r>
          </a:p>
          <a:p>
            <a:pPr lvl="4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8423F096-81E7-4195-8A3B-3E00C5FCEE0C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1F59146A-38D1-4D12-8F24-32EF8C6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1091672" cy="5410200"/>
          </a:xfrm>
        </p:spPr>
        <p:txBody>
          <a:bodyPr/>
          <a:lstStyle/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0"/>
              </a:spcBef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Outlook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Sunny 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2,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=3,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5)  	H = 0.971</a:t>
            </a:r>
          </a:p>
          <a:p>
            <a:pPr lvl="3">
              <a:spcBef>
                <a:spcPts val="0"/>
              </a:spcBef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Hot   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0,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=2,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2) 	H = 0.0</a:t>
            </a:r>
          </a:p>
          <a:p>
            <a:pPr lvl="3">
              <a:spcBef>
                <a:spcPts val="0"/>
              </a:spcBef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Mild 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2) 	H = 1.0</a:t>
            </a:r>
          </a:p>
          <a:p>
            <a:pPr lvl="3">
              <a:spcBef>
                <a:spcPts val="0"/>
              </a:spcBef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Cool 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=0,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Tot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1) 	H = 0.0</a:t>
            </a:r>
          </a:p>
          <a:p>
            <a:pPr lvl="3">
              <a:spcBef>
                <a:spcPts val="0"/>
              </a:spcBef>
              <a:buFontTx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,Temperature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0.971 - (2/5)*0 - (2/5)*1 - (1/5)*0</a:t>
            </a:r>
          </a:p>
          <a:p>
            <a:pPr lvl="3">
              <a:spcBef>
                <a:spcPts val="0"/>
              </a:spcBef>
              <a:buFontTx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Gain(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,Temperature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0.571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Similarly:	 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  Gain(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,Humidity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        =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0.971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  Gain(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,Wind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	             =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0.020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Humidity classifies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Outlook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= Sunny instances best and is placed as the node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under Sunny outcome.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this process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Outlook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Overcast &amp; Rainy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Choosing the Root Node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9964BEE9-004D-40C3-BFE8-CF3A28AB2589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5CD6E475-4C5C-440A-B5CF-E97D12A4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Continuing to Split…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947862"/>
            <a:ext cx="25146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28956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80655"/>
            <a:ext cx="2571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33400" y="6583363"/>
            <a:ext cx="872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 err="1"/>
              <a:t>witten&amp;eie</a:t>
            </a:r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07590" y="4214581"/>
            <a:ext cx="3756819" cy="461665"/>
          </a:xfrm>
          <a:prstGeom prst="rect">
            <a:avLst/>
          </a:prstGeom>
          <a:solidFill>
            <a:srgbClr val="CCFFFF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Gain(‘Temperature’) = 0.571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4445413"/>
            <a:ext cx="2885808" cy="461665"/>
          </a:xfrm>
          <a:prstGeom prst="rect">
            <a:avLst/>
          </a:prstGeom>
          <a:solidFill>
            <a:srgbClr val="CCFFFF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Gain(‘Wind’) = 0.020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78850" y="4499880"/>
            <a:ext cx="3276600" cy="461665"/>
          </a:xfrm>
          <a:prstGeom prst="rect">
            <a:avLst/>
          </a:prstGeom>
          <a:solidFill>
            <a:srgbClr val="CCFFFF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Gain(‘Humidity’) = 0.971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60313506-3481-4FA3-AE33-590F06ADFCE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Decision Trees">
            <a:extLst>
              <a:ext uri="{FF2B5EF4-FFF2-40B4-BE49-F238E27FC236}">
                <a16:creationId xmlns:a16="http://schemas.microsoft.com/office/drawing/2014/main" id="{EEF22136-C040-4C99-A856-716251A0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28611"/>
            <a:ext cx="10972800" cy="5224589"/>
          </a:xfrm>
          <a:solidFill>
            <a:srgbClr val="DEEAFE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901700" lvl="2" indent="-4572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are excluded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from consideration if they appear higher in the tree</a:t>
            </a:r>
          </a:p>
          <a:p>
            <a:pPr lvl="1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continues for each new leaf node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until:</a:t>
            </a:r>
          </a:p>
          <a:p>
            <a:pPr marL="901700" lvl="2" indent="-4572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Every attribute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already been included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along path through the tree</a:t>
            </a:r>
          </a:p>
          <a:p>
            <a:pPr lvl="2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1700" lvl="2" indent="-45720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Training examples associated with this leaf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have same target attribute value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Restrictions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id="{982664D3-1B6C-4EE6-89AE-B3FDD1189A0A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6" t="10910" r="11766" b="40915"/>
          <a:stretch>
            <a:fillRect/>
          </a:stretch>
        </p:blipFill>
        <p:spPr bwMode="auto">
          <a:xfrm>
            <a:off x="1752600" y="1143000"/>
            <a:ext cx="8686800" cy="5334000"/>
          </a:xfrm>
          <a:prstGeom prst="rect">
            <a:avLst/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Considerations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B8825A9C-FDCC-4D41-819E-BF64FBA92DF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7DCB8032-F05F-4E8C-A55F-F7BC17EE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11734800" cy="6324600"/>
          </a:xfrm>
        </p:spPr>
        <p:txBody>
          <a:bodyPr/>
          <a:lstStyle/>
          <a:p>
            <a:pPr lvl="1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in this example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were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contradictions</a:t>
            </a:r>
          </a:p>
          <a:p>
            <a:pPr lvl="2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 led to unambiguous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decisions</a:t>
            </a:r>
          </a:p>
          <a:p>
            <a:pPr lvl="2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contradictions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take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vote</a:t>
            </a:r>
          </a:p>
          <a:p>
            <a:pPr lvl="3"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handles noisy data.</a:t>
            </a:r>
          </a:p>
          <a:p>
            <a:pPr lvl="1"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note</a:t>
            </a:r>
          </a:p>
          <a:p>
            <a:pPr lvl="2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eliminated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 they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reconsidered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You would not go back and reconsider Outlook under Humidity</a:t>
            </a:r>
          </a:p>
          <a:p>
            <a:pPr marL="457200" lvl="1" indent="0">
              <a:buNone/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Considerations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E1BBB278-CFC4-4ED4-AC2B-363EBA3E39A3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D7F81B84-F1E5-47EB-9E54-6C9A8D17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618037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Decision Tree Construction developed by Ross Quinlan, 1987.</a:t>
            </a:r>
          </a:p>
          <a:p>
            <a:pPr marL="225425" indent="-225425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a smaller tree a better tree.</a:t>
            </a:r>
          </a:p>
          <a:p>
            <a:pPr marL="225425" indent="-225425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Top-down construction of the decision tree by recursively selecting the "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to use at the current node in the tree, based on the examples belonging to this node. 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the attribute is selected for the current node, generate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one for each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selected attribute. 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Partition the examples of this node using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assign these subsets of the examples to the appropriate child node. 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for each child node until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associated with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are either all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all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 – Summary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17CAF8D5-B2C5-40EB-A00E-2B9C33C5DD5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217A1738-13BA-41EA-9A81-170ED346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10820400" cy="5181600"/>
          </a:xfrm>
        </p:spPr>
        <p:txBody>
          <a:bodyPr/>
          <a:lstStyle/>
          <a:p>
            <a:pPr marL="225425" indent="-225425">
              <a:lnSpc>
                <a:spcPct val="90000"/>
              </a:lnSpc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The key problem is choosing which attribute to split a given set of examples. </a:t>
            </a:r>
          </a:p>
          <a:p>
            <a:pPr marL="225425" indent="-225425">
              <a:lnSpc>
                <a:spcPct val="90000"/>
              </a:lnSpc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Some possibilities are: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Select any attribute at random 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Least-Values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Choose the attribute with the smallest number of possible values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fewer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Most-Values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Choose the attribute with the largest number of possible values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66738" lvl="1" indent="-227013"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Max-Gain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Choose the attribute that has the largest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information gain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i.e. select attribute that will result in the smallest expected size of the subtrees rooted at its children. </a:t>
            </a:r>
          </a:p>
          <a:p>
            <a:pPr marL="225425" indent="-225425">
              <a:lnSpc>
                <a:spcPct val="90000"/>
              </a:lnSpc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The ID3 algorithm uses the </a:t>
            </a:r>
            <a:r>
              <a:rPr lang="en-US" sz="27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Max-Gain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method of selecting the best attribute.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– Choosing the Best Attribute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E36ABA0E-33EB-4BC5-8826-DDEA3C34B062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256C6B8D-8BF9-4CE6-8E54-7570810B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107442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Inductive Bias: (restriction vs. preference)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 complete hypothesis space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incomplete search through this space looking for simplest tree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a preference (or search) bias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Candidate-Elimination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 an incomplete hypothesis space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does a complete search finding all valid hypotheses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a restriction (or language) bias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Typically, preference bias is better since you do not limit your search up-front by restricting hypothesis space considered.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Inductive Bias of ID3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08D165C1-C894-44E2-90C1-2ABF53D14739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Decision Trees">
            <a:extLst>
              <a:ext uri="{FF2B5EF4-FFF2-40B4-BE49-F238E27FC236}">
                <a16:creationId xmlns:a16="http://schemas.microsoft.com/office/drawing/2014/main" id="{CA46263A-1911-4CDD-A4A0-79DE9CE1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64336"/>
            <a:ext cx="10515600" cy="5181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case studies have shown that decision trees are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 least as accurate as human experts. </a:t>
            </a:r>
          </a:p>
          <a:p>
            <a:pPr marL="338138" lvl="1" indent="-223838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study for diagnosing breast cancer:</a:t>
            </a:r>
          </a:p>
          <a:p>
            <a:pPr marL="914400" lvl="2" indent="-233363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 correctly classifying the examples 65% of the time, </a:t>
            </a:r>
          </a:p>
          <a:p>
            <a:pPr marL="914400" lvl="2" indent="-233363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decision tree classified 72% correct.</a:t>
            </a:r>
          </a:p>
          <a:p>
            <a:pPr marL="338138" lvl="1" indent="-223838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British Petroleum designed a decision tree for gas-oil separation for offshore oil platforms/</a:t>
            </a:r>
          </a:p>
          <a:p>
            <a:pPr marL="914400" lvl="2" indent="-233363"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 replaced an earlier  rule-based expert system.</a:t>
            </a:r>
          </a:p>
          <a:p>
            <a:pPr marL="338138" lvl="1" indent="-223838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Cessna designed an airplane flight controller using 90,000 examples and 20 attributes per example.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well do Decision Trees work?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0DA61C0D-859B-42DC-A8DF-E993E0D960F6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9E5A3917-A5AF-4CF6-B742-D4109088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37941"/>
            <a:ext cx="4114800" cy="3008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144880"/>
            <a:ext cx="10210800" cy="327472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OAV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below has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288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now the concept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is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all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288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used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cars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3731591"/>
          <a:ext cx="4876800" cy="262252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84245819"/>
                    </a:ext>
                  </a:extLst>
                </a:gridCol>
                <a:gridCol w="1004047">
                  <a:extLst>
                    <a:ext uri="{9D8B030D-6E8A-4147-A177-3AD203B41FA5}">
                      <a16:colId xmlns:a16="http://schemas.microsoft.com/office/drawing/2014/main" val="1443305574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865060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41194197"/>
                    </a:ext>
                  </a:extLst>
                </a:gridCol>
              </a:tblGrid>
              <a:tr h="39748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Sunroof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Coupe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Saloon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Hatchback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Fastback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98427"/>
                  </a:ext>
                </a:extLst>
              </a:tr>
            </a:tbl>
          </a:graphicData>
        </a:graphic>
      </p:graphicFrame>
      <p:sp>
        <p:nvSpPr>
          <p:cNvPr id="9" name="Right Arrow 4">
            <a:extLst>
              <a:ext uri="{FF2B5EF4-FFF2-40B4-BE49-F238E27FC236}">
                <a16:creationId xmlns:a16="http://schemas.microsoft.com/office/drawing/2014/main" id="{30EE3A80-9072-4A50-A372-7C2CE08A852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id="{2FD8BCFB-3C6B-49FB-A9A2-14953D3B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8586" y="1210056"/>
            <a:ext cx="9789414" cy="5038344"/>
          </a:xfrm>
        </p:spPr>
        <p:txBody>
          <a:bodyPr/>
          <a:lstStyle/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Algorithms used:	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C4.5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C5.0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Cubist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Quinlan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Breiman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Kononenco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&amp;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Cestnik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1987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Mitchell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textbook.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80000"/>
              </a:lnSpc>
              <a:buClr>
                <a:srgbClr val="33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available.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5562600" y="1764431"/>
            <a:ext cx="2286000" cy="216769"/>
          </a:xfrm>
          <a:prstGeom prst="line">
            <a:avLst/>
          </a:prstGeom>
          <a:noFill/>
          <a:ln w="349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825486" y="1374333"/>
            <a:ext cx="2438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Entropy used for the first time.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889500" y="2667000"/>
            <a:ext cx="7010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C4.5 (and C5.0) are extensions of ID3 that account for  unavailable values, continuous attribute value ranges, pruning of decision trees, rule derivation, and so 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91800" cy="914400"/>
          </a:xfrm>
          <a:solidFill>
            <a:srgbClr val="002060"/>
          </a:solidFill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Some Decision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Algorithms</a:t>
            </a: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7810" y="6352565"/>
            <a:ext cx="83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Faculty of</a:t>
            </a:r>
          </a:p>
          <a:p>
            <a:r>
              <a:rPr lang="en-GB" sz="2000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id="{2021B990-B940-4DFC-A18C-BC7687DB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1AFCC48-C8DD-4451-8543-D3AD69AED697}"/>
              </a:ext>
            </a:extLst>
          </p:cNvPr>
          <p:cNvSpPr/>
          <p:nvPr/>
        </p:nvSpPr>
        <p:spPr bwMode="auto">
          <a:xfrm>
            <a:off x="11595100" y="6472890"/>
            <a:ext cx="548640" cy="354676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CC82F-D9D8-4B43-92A7-8349FE21D114}"/>
              </a:ext>
            </a:extLst>
          </p:cNvPr>
          <p:cNvSpPr txBox="1"/>
          <p:nvPr/>
        </p:nvSpPr>
        <p:spPr>
          <a:xfrm>
            <a:off x="11569700" y="6517501"/>
            <a:ext cx="50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686800" cy="5562600"/>
          </a:xfrm>
        </p:spPr>
        <p:txBody>
          <a:bodyPr/>
          <a:lstStyle/>
          <a:p>
            <a:pPr marL="230188" indent="-23018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kinds of "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that could occur in the examples: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examples have same attribute/value pairs, but different classifications 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values of attributes are incorrect because of:</a:t>
            </a:r>
          </a:p>
          <a:p>
            <a:pPr marL="976313" lvl="2" indent="-233363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 in the data acquisition process</a:t>
            </a:r>
          </a:p>
          <a:p>
            <a:pPr marL="976313" lvl="2" indent="-233363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 in the preprocessing phase 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classification is wrong (e.g., + instead of -) because of some error </a:t>
            </a:r>
          </a:p>
          <a:p>
            <a:pPr marL="230188" indent="-23018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attributes are irrelevant to the decision-making process,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color of a die is irrelevant to its outcome. </a:t>
            </a:r>
          </a:p>
          <a:p>
            <a:pPr marL="568325" lvl="1" indent="-223838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Irrelevant attributes can result in overfitting the training data.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Noisy Data and Overfitting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302B1F4B-C6F0-4875-8A4E-8FD4B2D067F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Decision Trees">
            <a:extLst>
              <a:ext uri="{FF2B5EF4-FFF2-40B4-BE49-F238E27FC236}">
                <a16:creationId xmlns:a16="http://schemas.microsoft.com/office/drawing/2014/main" id="{F190EB1D-94AD-4046-9C71-ABEB80B6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610600" cy="55626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decision tree: write a rule for each path in the decision tree from the root to a leaf. </a:t>
            </a:r>
          </a:p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that rule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left-hand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easily built from the label of the nodes and the labels of the arcs.</a:t>
            </a:r>
          </a:p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resulting rules set can be simplified: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LHS be the left hand side of a rule. 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LHS' be obtained from LHS by eliminating some conditions. 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certainly replace LHS by LHS' in this rule if the subsets of the training set that satisfy respectively LHS and LHS' are equal.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rule may be eliminated by using metaconditions such as "if no other rule applies".</a:t>
            </a:r>
          </a:p>
          <a:p>
            <a:pPr marL="225425" indent="-225425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to Rules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667000"/>
            <a:ext cx="3238500" cy="201930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2B359A3D-7370-47A5-87BD-C9F7485BB120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87318AF5-BDD3-4CA9-97D3-DC722846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114800"/>
          </a:xfrm>
        </p:spPr>
        <p:txBody>
          <a:bodyPr/>
          <a:lstStyle/>
          <a:p>
            <a:pPr marL="225425" indent="-225425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C4.5 is an extension of ID3 that accounts for  unavailable values, continuous attribute value ranges, pruning of decision trees, rule derivation, and so on.</a:t>
            </a:r>
          </a:p>
          <a:p>
            <a:pPr marL="225425" indent="-225425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5425" indent="-225425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C4.5: Programs for Machine Learning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5425" indent="-225425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J. Ross Quinlan, The Morgan Kaufmann Series                                                      in Machine Learning, Pat Langley,</a:t>
            </a:r>
          </a:p>
          <a:p>
            <a:pPr marL="225425" indent="-225425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Series Editor. 1993. 302 pages.                                                                     paperback book &amp; 3.5" Sun                                                                             disk. $77.95. ISBN 1-55860-240-2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2468" name="Picture 4" descr="quin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778" y="1447800"/>
            <a:ext cx="32607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C4.5 Decision Tree Algorithm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67734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27952175-DBB2-46CA-BC8F-90F1D5EBB4C7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id="{AB70A7DC-436C-4239-9C56-6884792D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have any Uses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67734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19" y="1676400"/>
            <a:ext cx="8822561" cy="4066856"/>
          </a:xfrm>
          <a:prstGeom prst="rect">
            <a:avLst/>
          </a:prstGeom>
        </p:spPr>
      </p:pic>
      <p:sp>
        <p:nvSpPr>
          <p:cNvPr id="9" name="Right Arrow 4">
            <a:extLst>
              <a:ext uri="{FF2B5EF4-FFF2-40B4-BE49-F238E27FC236}">
                <a16:creationId xmlns:a16="http://schemas.microsoft.com/office/drawing/2014/main" id="{AD65A8CB-B2B9-48C4-8603-29BE48E4B3B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id="{D7C49855-ADE6-48AD-863D-ACDCBA4D8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5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686800" cy="51816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Inducing decision trees is one of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learning methods in practice </a:t>
            </a:r>
          </a:p>
          <a:p>
            <a:pPr marL="225425" indent="-225425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out-perform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human experts in many problems </a:t>
            </a:r>
          </a:p>
          <a:p>
            <a:pPr marL="225425" indent="-225425"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Strengths include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convert result to a set of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empirically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valid in many commercial products</a:t>
            </a:r>
          </a:p>
          <a:p>
            <a:pPr marL="566738" lvl="1" indent="-227013">
              <a:lnSpc>
                <a:spcPct val="80000"/>
              </a:lnSpc>
              <a:buClr>
                <a:schemeClr val="tx1"/>
              </a:buCl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handles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</a:p>
          <a:p>
            <a:pPr marL="225425" indent="-225425"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Weaknesses include: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"Univariate" splits/partitioning using only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a time so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types of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 decision trees may be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</a:t>
            </a:r>
          </a:p>
          <a:p>
            <a:pPr marL="566738" lvl="1" indent="-227013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fixed-length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vectors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Decision Tree Learning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BCB3C84F-EFC8-4A78-83EE-4FFA368B827E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4F9B6D6E-B865-4BC2-88BD-32A01970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990600"/>
            <a:ext cx="8229600" cy="5410200"/>
          </a:xfr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Short trees are preferred over long trees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accepts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finds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gain heuristic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Places high information gain attributes near root 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Greedy search method is an approximation to finding the shortest tree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would short trees be preferred?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Occam’s Razor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>
              <a:buFontTx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Prefer simplest hypothesis consistent with the data.</a:t>
            </a:r>
          </a:p>
          <a:p>
            <a:pPr lvl="2">
              <a:buFontTx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(Like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Copernican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vs.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Ptolemaic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view of Earth’s motion)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363200" cy="1143000"/>
          </a:xfrm>
        </p:spPr>
        <p:txBody>
          <a:bodyPr/>
          <a:lstStyle/>
          <a:p>
            <a:pPr algn="l">
              <a:tabLst>
                <a:tab pos="896938" algn="l"/>
              </a:tabLst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ID3 Inductive Bias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50" y="3924300"/>
            <a:ext cx="1581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504950"/>
            <a:ext cx="1600200" cy="219075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925E3396-0382-4099-867E-FC141435167D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Decision Trees">
            <a:extLst>
              <a:ext uri="{FF2B5EF4-FFF2-40B4-BE49-F238E27FC236}">
                <a16:creationId xmlns:a16="http://schemas.microsoft.com/office/drawing/2014/main" id="{39745342-2889-473A-B2F4-5BB755F9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-111155"/>
            <a:ext cx="1668071" cy="1219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77470" y="1142999"/>
            <a:ext cx="5570929" cy="3936189"/>
          </a:xfrm>
        </p:spPr>
        <p:txBody>
          <a:bodyPr/>
          <a:lstStyle/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that there are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288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 We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 Car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Note that all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coupes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228600" indent="-228600"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sz="23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42709"/>
              </p:ext>
            </p:extLst>
          </p:nvPr>
        </p:nvGraphicFramePr>
        <p:xfrm>
          <a:off x="6460341" y="988368"/>
          <a:ext cx="5503059" cy="521840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1556">
                  <a:extLst>
                    <a:ext uri="{9D8B030D-6E8A-4147-A177-3AD203B41FA5}">
                      <a16:colId xmlns:a16="http://schemas.microsoft.com/office/drawing/2014/main" val="25842458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33055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6506049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41194197"/>
                    </a:ext>
                  </a:extLst>
                </a:gridCol>
                <a:gridCol w="1012503">
                  <a:extLst>
                    <a:ext uri="{9D8B030D-6E8A-4147-A177-3AD203B41FA5}">
                      <a16:colId xmlns:a16="http://schemas.microsoft.com/office/drawing/2014/main" val="3269680826"/>
                    </a:ext>
                  </a:extLst>
                </a:gridCol>
              </a:tblGrid>
              <a:tr h="39748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Sunroof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Label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Silver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Wagon</a:t>
                      </a:r>
                      <a:endParaRPr lang="en-GB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1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White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4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Saloon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82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Saloon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Blue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Coupe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8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Hatchback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Fastback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Yellow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5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Wagon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5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 Rounded MT Bold" panose="020F0704030504030204" pitchFamily="34" charset="0"/>
                        </a:rPr>
                        <a:t>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9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Green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Coupe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0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Red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Coupe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solidFill>
                          <a:srgbClr val="C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White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3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Hatchback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Yes</a:t>
                      </a:r>
                      <a:endParaRPr lang="en-GB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  <a:latin typeface="Arial Rounded MT Bold" panose="020F0704030504030204" pitchFamily="34" charset="0"/>
                        </a:rPr>
                        <a:t>No</a:t>
                      </a:r>
                      <a:endParaRPr lang="en-GB" dirty="0">
                        <a:solidFill>
                          <a:srgbClr val="0066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10113"/>
                  </a:ext>
                </a:extLst>
              </a:tr>
            </a:tbl>
          </a:graphicData>
        </a:graphic>
      </p:graphicFrame>
      <p:sp>
        <p:nvSpPr>
          <p:cNvPr id="9" name="Right Arrow 4">
            <a:extLst>
              <a:ext uri="{FF2B5EF4-FFF2-40B4-BE49-F238E27FC236}">
                <a16:creationId xmlns:a16="http://schemas.microsoft.com/office/drawing/2014/main" id="{30EE3A80-9072-4A50-A372-7C2CE08A852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22" name="Picture 2" descr="Decision Trees">
            <a:extLst>
              <a:ext uri="{FF2B5EF4-FFF2-40B4-BE49-F238E27FC236}">
                <a16:creationId xmlns:a16="http://schemas.microsoft.com/office/drawing/2014/main" id="{AC687316-8772-45A0-9DE5-808DAD27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0E5C1D-08C7-48F6-9EF6-1A8203F22603}"/>
              </a:ext>
            </a:extLst>
          </p:cNvPr>
          <p:cNvSpPr/>
          <p:nvPr/>
        </p:nvSpPr>
        <p:spPr bwMode="auto">
          <a:xfrm>
            <a:off x="3487489" y="4994935"/>
            <a:ext cx="1066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Style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2E621-348E-497E-B118-6F5693627BA2}"/>
              </a:ext>
            </a:extLst>
          </p:cNvPr>
          <p:cNvSpPr txBox="1"/>
          <p:nvPr/>
        </p:nvSpPr>
        <p:spPr>
          <a:xfrm>
            <a:off x="4071418" y="6086499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Coupe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0DDDC-EE94-465C-868C-5DFCC2837383}"/>
              </a:ext>
            </a:extLst>
          </p:cNvPr>
          <p:cNvSpPr txBox="1"/>
          <p:nvPr/>
        </p:nvSpPr>
        <p:spPr>
          <a:xfrm>
            <a:off x="20480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0FE2A-B179-4A36-9595-FEABE9F6E16A}"/>
              </a:ext>
            </a:extLst>
          </p:cNvPr>
          <p:cNvSpPr txBox="1"/>
          <p:nvPr/>
        </p:nvSpPr>
        <p:spPr>
          <a:xfrm>
            <a:off x="27338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B141F-BF78-4C0E-96B0-841E1A0356EB}"/>
              </a:ext>
            </a:extLst>
          </p:cNvPr>
          <p:cNvSpPr txBox="1"/>
          <p:nvPr/>
        </p:nvSpPr>
        <p:spPr>
          <a:xfrm>
            <a:off x="34196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0E547-5C9B-4D35-9F93-DE9E511BEC75}"/>
              </a:ext>
            </a:extLst>
          </p:cNvPr>
          <p:cNvSpPr txBox="1"/>
          <p:nvPr/>
        </p:nvSpPr>
        <p:spPr>
          <a:xfrm>
            <a:off x="41054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Yes</a:t>
            </a:r>
            <a:endParaRPr lang="en-GB" sz="1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0CB9F-F5EA-4C5E-9DB8-21255E2468B1}"/>
              </a:ext>
            </a:extLst>
          </p:cNvPr>
          <p:cNvSpPr txBox="1"/>
          <p:nvPr/>
        </p:nvSpPr>
        <p:spPr>
          <a:xfrm>
            <a:off x="47912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15FD0-3C35-4996-A469-1B70CADD365D}"/>
              </a:ext>
            </a:extLst>
          </p:cNvPr>
          <p:cNvSpPr txBox="1"/>
          <p:nvPr/>
        </p:nvSpPr>
        <p:spPr>
          <a:xfrm>
            <a:off x="5477018" y="6363558"/>
            <a:ext cx="472932" cy="2769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No</a:t>
            </a:r>
            <a:endParaRPr lang="en-GB" sz="12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98FB6D-C229-4492-BA6C-B01C4CBBC8FD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020889" y="5452135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6F570B-19B4-4F20-BD7E-54B80EDE1E68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 bwMode="auto">
          <a:xfrm flipH="1">
            <a:off x="2970284" y="5452135"/>
            <a:ext cx="105060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8B825-15DA-4074-89FB-6B1A685E1F18}"/>
              </a:ext>
            </a:extLst>
          </p:cNvPr>
          <p:cNvCxnSpPr>
            <a:stCxn id="4" idx="2"/>
            <a:endCxn id="12" idx="0"/>
          </p:cNvCxnSpPr>
          <p:nvPr/>
        </p:nvCxnSpPr>
        <p:spPr bwMode="auto">
          <a:xfrm flipH="1">
            <a:off x="2284484" y="5452135"/>
            <a:ext cx="173640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7A86AD-8A4B-430C-93D3-630080DB221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 bwMode="auto">
          <a:xfrm>
            <a:off x="4020889" y="5452135"/>
            <a:ext cx="32099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48C8B-F9D7-42D6-8479-14B21C55C8D4}"/>
              </a:ext>
            </a:extLst>
          </p:cNvPr>
          <p:cNvCxnSpPr>
            <a:stCxn id="4" idx="2"/>
            <a:endCxn id="14" idx="0"/>
          </p:cNvCxnSpPr>
          <p:nvPr/>
        </p:nvCxnSpPr>
        <p:spPr bwMode="auto">
          <a:xfrm flipH="1">
            <a:off x="3656084" y="5452135"/>
            <a:ext cx="36480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9B1C37-15C2-4A5F-BBDD-19D2707DE716}"/>
              </a:ext>
            </a:extLst>
          </p:cNvPr>
          <p:cNvCxnSpPr>
            <a:stCxn id="4" idx="2"/>
            <a:endCxn id="17" idx="0"/>
          </p:cNvCxnSpPr>
          <p:nvPr/>
        </p:nvCxnSpPr>
        <p:spPr bwMode="auto">
          <a:xfrm>
            <a:off x="4020889" y="5452135"/>
            <a:ext cx="1692595" cy="91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FE9733-807D-4A07-9BB3-3DD2673ADF6B}"/>
              </a:ext>
            </a:extLst>
          </p:cNvPr>
          <p:cNvSpPr txBox="1"/>
          <p:nvPr/>
        </p:nvSpPr>
        <p:spPr>
          <a:xfrm>
            <a:off x="4565240" y="6045994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Saloon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618D6-64C0-4F02-8EC8-9C75EA386B64}"/>
              </a:ext>
            </a:extLst>
          </p:cNvPr>
          <p:cNvSpPr txBox="1"/>
          <p:nvPr/>
        </p:nvSpPr>
        <p:spPr>
          <a:xfrm>
            <a:off x="4867418" y="5756935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Hatchback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E66DD-7B98-4DCB-BBDA-8EC889B5422E}"/>
              </a:ext>
            </a:extLst>
          </p:cNvPr>
          <p:cNvSpPr txBox="1"/>
          <p:nvPr/>
        </p:nvSpPr>
        <p:spPr>
          <a:xfrm>
            <a:off x="2317806" y="5744391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Fastback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DC6A2C-9F77-4F45-8052-9F96C35F7EF0}"/>
              </a:ext>
            </a:extLst>
          </p:cNvPr>
          <p:cNvSpPr txBox="1"/>
          <p:nvPr/>
        </p:nvSpPr>
        <p:spPr>
          <a:xfrm>
            <a:off x="2391523" y="6101411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Wagon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16DB99-AB6D-405A-9CC6-B55E81E3AB39}"/>
              </a:ext>
            </a:extLst>
          </p:cNvPr>
          <p:cNvSpPr txBox="1"/>
          <p:nvPr/>
        </p:nvSpPr>
        <p:spPr>
          <a:xfrm>
            <a:off x="2986945" y="6071325"/>
            <a:ext cx="92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SUV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Desirable Car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30EE3A80-9072-4A50-A372-7C2CE08A8521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22" name="Picture 2" descr="Decision Trees">
            <a:extLst>
              <a:ext uri="{FF2B5EF4-FFF2-40B4-BE49-F238E27FC236}">
                <a16:creationId xmlns:a16="http://schemas.microsoft.com/office/drawing/2014/main" id="{AC687316-8772-45A0-9DE5-808DAD27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2020 Lamborghini Aventador Prices &amp; Incentives | TrueCar">
            <a:extLst>
              <a:ext uri="{FF2B5EF4-FFF2-40B4-BE49-F238E27FC236}">
                <a16:creationId xmlns:a16="http://schemas.microsoft.com/office/drawing/2014/main" id="{C1155525-04D0-4052-8272-7CD856D05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9296400" cy="486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Lamborghini Logo, Png, Meaning">
            <a:extLst>
              <a:ext uri="{FF2B5EF4-FFF2-40B4-BE49-F238E27FC236}">
                <a16:creationId xmlns:a16="http://schemas.microsoft.com/office/drawing/2014/main" id="{A34D361C-5C70-477D-89BA-C2335A6C9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3213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1999" y="1144880"/>
            <a:ext cx="5736707" cy="3960520"/>
          </a:xfrm>
        </p:spPr>
        <p:txBody>
          <a:bodyPr/>
          <a:lstStyle/>
          <a:p>
            <a:pPr>
              <a:buClr>
                <a:srgbClr val="00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usually comes as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files.</a:t>
            </a:r>
          </a:p>
          <a:p>
            <a:pPr>
              <a:buClr>
                <a:srgbClr val="00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is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rgbClr val="006600"/>
              </a:buClr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datasets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data in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format.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Attribute Value (OAV) Data</a:t>
            </a:r>
            <a:endParaRPr lang="en-GB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57DA8C12-6192-46DE-8D6B-635AEDAC52F5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F1895-6864-4578-B78A-27F434671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38" y="1082184"/>
            <a:ext cx="5251548" cy="5523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18EA0-9C0B-48C9-9A56-22A15828EBE6}"/>
              </a:ext>
            </a:extLst>
          </p:cNvPr>
          <p:cNvSpPr txBox="1"/>
          <p:nvPr/>
        </p:nvSpPr>
        <p:spPr>
          <a:xfrm>
            <a:off x="9736428" y="609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Label</a:t>
            </a:r>
            <a:endParaRPr lang="en-GB" sz="14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22" name="Picture 2" descr="See the source image">
            <a:extLst>
              <a:ext uri="{FF2B5EF4-FFF2-40B4-BE49-F238E27FC236}">
                <a16:creationId xmlns:a16="http://schemas.microsoft.com/office/drawing/2014/main" id="{BBFED551-EC3E-4158-9AE2-BE395E5B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67" y="5763116"/>
            <a:ext cx="258947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See the source image">
            <a:extLst>
              <a:ext uri="{FF2B5EF4-FFF2-40B4-BE49-F238E27FC236}">
                <a16:creationId xmlns:a16="http://schemas.microsoft.com/office/drawing/2014/main" id="{E2BA7215-74D3-4567-9B09-70E1C894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68" y="49770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See the source image">
            <a:extLst>
              <a:ext uri="{FF2B5EF4-FFF2-40B4-BE49-F238E27FC236}">
                <a16:creationId xmlns:a16="http://schemas.microsoft.com/office/drawing/2014/main" id="{C3F68F98-531B-4BAC-8B47-EDC11853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46" y="4962263"/>
            <a:ext cx="960461" cy="10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FAA7D9-0145-4E87-9282-E6D8D812C688}"/>
              </a:ext>
            </a:extLst>
          </p:cNvPr>
          <p:cNvSpPr/>
          <p:nvPr/>
        </p:nvSpPr>
        <p:spPr bwMode="auto">
          <a:xfrm>
            <a:off x="7016750" y="1132180"/>
            <a:ext cx="53340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ID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63310B-8F7C-4486-A64E-1E4F67E43EC9}"/>
              </a:ext>
            </a:extLst>
          </p:cNvPr>
          <p:cNvSpPr/>
          <p:nvPr/>
        </p:nvSpPr>
        <p:spPr bwMode="auto">
          <a:xfrm>
            <a:off x="11163300" y="1144880"/>
            <a:ext cx="802601" cy="276298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0" name="Picture 2" descr="Decision Trees">
            <a:extLst>
              <a:ext uri="{FF2B5EF4-FFF2-40B4-BE49-F238E27FC236}">
                <a16:creationId xmlns:a16="http://schemas.microsoft.com/office/drawing/2014/main" id="{BCC1A7F2-E819-4395-81FC-72362291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0A24ED-D58E-4234-ABA1-06329FCF5D44}"/>
              </a:ext>
            </a:extLst>
          </p:cNvPr>
          <p:cNvCxnSpPr>
            <a:stCxn id="9" idx="3"/>
          </p:cNvCxnSpPr>
          <p:nvPr/>
        </p:nvCxnSpPr>
        <p:spPr bwMode="auto">
          <a:xfrm>
            <a:off x="10498428" y="763489"/>
            <a:ext cx="914400" cy="49288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33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1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5410200"/>
          </a:xfrm>
        </p:spPr>
        <p:txBody>
          <a:bodyPr/>
          <a:lstStyle/>
          <a:p>
            <a:pPr lvl="2"/>
            <a:endParaRPr lang="en-US"/>
          </a:p>
          <a:p>
            <a:pPr lvl="1"/>
            <a:endParaRPr lang="en-US" i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20912" r="-3529" b="22729"/>
          <a:stretch>
            <a:fillRect/>
          </a:stretch>
        </p:blipFill>
        <p:spPr bwMode="auto">
          <a:xfrm>
            <a:off x="1524000" y="1066800"/>
            <a:ext cx="9144000" cy="552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362200" y="6187281"/>
            <a:ext cx="4800600" cy="579437"/>
          </a:xfrm>
          <a:prstGeom prst="rect">
            <a:avLst/>
          </a:prstGeom>
          <a:solidFill>
            <a:srgbClr val="FFFFCC"/>
          </a:solidFill>
          <a:ln w="15875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Shall we play tennis today? 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8382000" y="892970"/>
            <a:ext cx="1219200" cy="63103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448800" y="477471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50503" y="1446904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ID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524000" y="1828800"/>
            <a:ext cx="914400" cy="76200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0150797" y="6296930"/>
            <a:ext cx="17526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58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Label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 flipV="1">
            <a:off x="9982199" y="5410200"/>
            <a:ext cx="1044897" cy="85963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1497" y="8866"/>
            <a:ext cx="1051560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OAV Training Examples – </a:t>
            </a:r>
            <a:r>
              <a:rPr lang="en-GB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Tennis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8762999" y="2392363"/>
            <a:ext cx="1692597" cy="189571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0455597" y="2129135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4589"/>
            <a:ext cx="2016268" cy="983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374923"/>
            <a:ext cx="112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777EAE75-AC46-4057-A9DC-CE91FBAF7B3B}"/>
              </a:ext>
            </a:extLst>
          </p:cNvPr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 descr="Decision Trees">
            <a:extLst>
              <a:ext uri="{FF2B5EF4-FFF2-40B4-BE49-F238E27FC236}">
                <a16:creationId xmlns:a16="http://schemas.microsoft.com/office/drawing/2014/main" id="{4D3572C4-1EC2-416B-81B7-FCE0A348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31073"/>
            <a:ext cx="14478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4102" grpId="0" animBg="1"/>
      <p:bldP spid="4103" grpId="0"/>
      <p:bldP spid="4104" grpId="0"/>
      <p:bldP spid="4105" grpId="0" animBg="1"/>
      <p:bldP spid="4106" grpId="0" animBg="1"/>
      <p:bldP spid="4107" grpId="0" animBg="1"/>
      <p:bldP spid="15" grpId="0" animBg="1"/>
      <p:bldP spid="16" grpId="0"/>
      <p:bldP spid="1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2334</TotalTime>
  <Words>4404</Words>
  <Application>Microsoft Office PowerPoint</Application>
  <PresentationFormat>Widescreen</PresentationFormat>
  <Paragraphs>697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Arial Rounded MT Bold</vt:lpstr>
      <vt:lpstr>Calibri</vt:lpstr>
      <vt:lpstr>Courier New</vt:lpstr>
      <vt:lpstr>Monotype Sorts</vt:lpstr>
      <vt:lpstr>Times New Roman</vt:lpstr>
      <vt:lpstr>Wingdings</vt:lpstr>
      <vt:lpstr>Blank Presentation</vt:lpstr>
      <vt:lpstr>Visio</vt:lpstr>
      <vt:lpstr>Document</vt:lpstr>
      <vt:lpstr>Equation</vt:lpstr>
      <vt:lpstr>PowerPoint Presentation</vt:lpstr>
      <vt:lpstr>Decision Trees are Ubiquitous</vt:lpstr>
      <vt:lpstr>Decision Tree Learning</vt:lpstr>
      <vt:lpstr>Object Attribute Value (OAV) Data</vt:lpstr>
      <vt:lpstr>Concepts</vt:lpstr>
      <vt:lpstr>Concepts</vt:lpstr>
      <vt:lpstr>Desirable Car</vt:lpstr>
      <vt:lpstr>Object Attribute Value (OAV) Data</vt:lpstr>
      <vt:lpstr>OAV Training Examples – Play Tennis</vt:lpstr>
      <vt:lpstr>Decision Tree Example – Play Tennis</vt:lpstr>
      <vt:lpstr>One Hot Encoding</vt:lpstr>
      <vt:lpstr>Classification</vt:lpstr>
      <vt:lpstr>What is a Decision Tree?</vt:lpstr>
      <vt:lpstr>Decision Tree Example – Play Tennis</vt:lpstr>
      <vt:lpstr>Decision Tree Interpretation</vt:lpstr>
      <vt:lpstr>Naïve Decision Tree Construction</vt:lpstr>
      <vt:lpstr>Naïve Decision Tree Construction</vt:lpstr>
      <vt:lpstr>Decision Tree Uses</vt:lpstr>
      <vt:lpstr>Decision Tree Uses</vt:lpstr>
      <vt:lpstr>Decision Tree Construction</vt:lpstr>
      <vt:lpstr>Decision Trees are usually not Unique</vt:lpstr>
      <vt:lpstr>Which Decision Tree do we choose?</vt:lpstr>
      <vt:lpstr>How do we find the Shortest Decision Tree?</vt:lpstr>
      <vt:lpstr>ID3 Decision Tree Learning Algorithm</vt:lpstr>
      <vt:lpstr>ID3 Decision Tree Learning Algorithm</vt:lpstr>
      <vt:lpstr>PowerPoint Presentation</vt:lpstr>
      <vt:lpstr>ID3 Decision Tree Learning Algorithm</vt:lpstr>
      <vt:lpstr>Choosing Attributes for the Decision Tree</vt:lpstr>
      <vt:lpstr>How do you Measure Information?</vt:lpstr>
      <vt:lpstr>What is Entropy?</vt:lpstr>
      <vt:lpstr>Building a Decision Tree for PlayTennis</vt:lpstr>
      <vt:lpstr>Training Examples for PlayTennis</vt:lpstr>
      <vt:lpstr>Information Gain</vt:lpstr>
      <vt:lpstr>ID3 for Boolean Valued Class Labels</vt:lpstr>
      <vt:lpstr>ID3 – Choosing the Root Node</vt:lpstr>
      <vt:lpstr>ID3 – Choosing the Root Node</vt:lpstr>
      <vt:lpstr>ID3 – Choosing the Root Node</vt:lpstr>
      <vt:lpstr>ID3 – Choosing the Root Node</vt:lpstr>
      <vt:lpstr>ID3 – Choosing the Root Node</vt:lpstr>
      <vt:lpstr>ID3 – Choosing the Root Node</vt:lpstr>
      <vt:lpstr>ID3 – Choosing the Root Node</vt:lpstr>
      <vt:lpstr>ID3 – Continuing to Split…</vt:lpstr>
      <vt:lpstr>ID3 – Restrictions</vt:lpstr>
      <vt:lpstr>ID3 – Considerations</vt:lpstr>
      <vt:lpstr>ID3 – Considerations</vt:lpstr>
      <vt:lpstr>ID3 – Summary</vt:lpstr>
      <vt:lpstr>Decision Trees – Choosing the Best Attribute</vt:lpstr>
      <vt:lpstr>Inductive Bias of ID3</vt:lpstr>
      <vt:lpstr>How well do Decision Trees work?</vt:lpstr>
      <vt:lpstr>  Some Decision Tree Algorithms</vt:lpstr>
      <vt:lpstr>Noisy Data and Overfitting</vt:lpstr>
      <vt:lpstr>Decision Tree to Rules</vt:lpstr>
      <vt:lpstr>C4.5 Decision Tree Algorithm</vt:lpstr>
      <vt:lpstr>Decision Trees have any Uses</vt:lpstr>
      <vt:lpstr>Summary Decision Tree Learning</vt:lpstr>
      <vt:lpstr>Summary of ID3 Inductive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John</dc:creator>
  <cp:lastModifiedBy>John Abela</cp:lastModifiedBy>
  <cp:revision>173</cp:revision>
  <cp:lastPrinted>1999-02-22T18:27:14Z</cp:lastPrinted>
  <dcterms:created xsi:type="dcterms:W3CDTF">1999-02-14T18:41:17Z</dcterms:created>
  <dcterms:modified xsi:type="dcterms:W3CDTF">2022-11-18T07:48:56Z</dcterms:modified>
</cp:coreProperties>
</file>