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video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75.gif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</p:sldMasterIdLst>
  <p:notesMasterIdLst>
    <p:notesMasterId r:id="rId65"/>
  </p:notesMasterIdLst>
  <p:handoutMasterIdLst>
    <p:handoutMasterId r:id="rId66"/>
  </p:handoutMasterIdLst>
  <p:sldIdLst>
    <p:sldId id="903" r:id="rId2"/>
    <p:sldId id="889" r:id="rId3"/>
    <p:sldId id="797" r:id="rId4"/>
    <p:sldId id="905" r:id="rId5"/>
    <p:sldId id="760" r:id="rId6"/>
    <p:sldId id="798" r:id="rId7"/>
    <p:sldId id="799" r:id="rId8"/>
    <p:sldId id="800" r:id="rId9"/>
    <p:sldId id="801" r:id="rId10"/>
    <p:sldId id="904" r:id="rId11"/>
    <p:sldId id="906" r:id="rId12"/>
    <p:sldId id="907" r:id="rId13"/>
    <p:sldId id="908" r:id="rId14"/>
    <p:sldId id="813" r:id="rId15"/>
    <p:sldId id="802" r:id="rId16"/>
    <p:sldId id="814" r:id="rId17"/>
    <p:sldId id="815" r:id="rId18"/>
    <p:sldId id="816" r:id="rId19"/>
    <p:sldId id="817" r:id="rId20"/>
    <p:sldId id="920" r:id="rId21"/>
    <p:sldId id="818" r:id="rId22"/>
    <p:sldId id="819" r:id="rId23"/>
    <p:sldId id="821" r:id="rId24"/>
    <p:sldId id="822" r:id="rId25"/>
    <p:sldId id="823" r:id="rId26"/>
    <p:sldId id="824" r:id="rId27"/>
    <p:sldId id="825" r:id="rId28"/>
    <p:sldId id="826" r:id="rId29"/>
    <p:sldId id="827" r:id="rId30"/>
    <p:sldId id="828" r:id="rId31"/>
    <p:sldId id="909" r:id="rId32"/>
    <p:sldId id="829" r:id="rId33"/>
    <p:sldId id="914" r:id="rId34"/>
    <p:sldId id="910" r:id="rId35"/>
    <p:sldId id="833" r:id="rId36"/>
    <p:sldId id="834" r:id="rId37"/>
    <p:sldId id="911" r:id="rId38"/>
    <p:sldId id="912" r:id="rId39"/>
    <p:sldId id="913" r:id="rId40"/>
    <p:sldId id="835" r:id="rId41"/>
    <p:sldId id="836" r:id="rId42"/>
    <p:sldId id="837" r:id="rId43"/>
    <p:sldId id="838" r:id="rId44"/>
    <p:sldId id="839" r:id="rId45"/>
    <p:sldId id="840" r:id="rId46"/>
    <p:sldId id="841" r:id="rId47"/>
    <p:sldId id="842" r:id="rId48"/>
    <p:sldId id="922" r:id="rId49"/>
    <p:sldId id="921" r:id="rId50"/>
    <p:sldId id="915" r:id="rId51"/>
    <p:sldId id="843" r:id="rId52"/>
    <p:sldId id="844" r:id="rId53"/>
    <p:sldId id="845" r:id="rId54"/>
    <p:sldId id="846" r:id="rId55"/>
    <p:sldId id="853" r:id="rId56"/>
    <p:sldId id="916" r:id="rId57"/>
    <p:sldId id="854" r:id="rId58"/>
    <p:sldId id="917" r:id="rId59"/>
    <p:sldId id="918" r:id="rId60"/>
    <p:sldId id="865" r:id="rId61"/>
    <p:sldId id="866" r:id="rId62"/>
    <p:sldId id="919" r:id="rId63"/>
    <p:sldId id="761" r:id="rId64"/>
  </p:sldIdLst>
  <p:sldSz cx="12192000" cy="6858000"/>
  <p:notesSz cx="71628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6">
          <p15:clr>
            <a:srgbClr val="A4A3A4"/>
          </p15:clr>
        </p15:guide>
        <p15:guide id="2" pos="22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5050"/>
    <a:srgbClr val="66FF33"/>
    <a:srgbClr val="996633"/>
    <a:srgbClr val="FF9900"/>
    <a:srgbClr val="FFCC66"/>
    <a:srgbClr val="FF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9" autoAdjust="0"/>
    <p:restoredTop sz="87990" autoAdjust="0"/>
  </p:normalViewPr>
  <p:slideViewPr>
    <p:cSldViewPr showGuides="1">
      <p:cViewPr varScale="1">
        <p:scale>
          <a:sx n="108" d="100"/>
          <a:sy n="108" d="100"/>
        </p:scale>
        <p:origin x="56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1820"/>
    </p:cViewPr>
  </p:sorterViewPr>
  <p:notesViewPr>
    <p:cSldViewPr showGuides="1">
      <p:cViewPr varScale="1">
        <p:scale>
          <a:sx n="105" d="100"/>
          <a:sy n="105" d="100"/>
        </p:scale>
        <p:origin x="-1440" y="-72"/>
      </p:cViewPr>
      <p:guideLst>
        <p:guide orient="horz" pos="2976"/>
        <p:guide pos="225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35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9238" y="0"/>
            <a:ext cx="3103562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7313"/>
            <a:ext cx="3103563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9238" y="8977313"/>
            <a:ext cx="3103562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300"/>
            </a:lvl1pPr>
          </a:lstStyle>
          <a:p>
            <a:pPr>
              <a:defRPr/>
            </a:pPr>
            <a:fld id="{839B74E2-C602-45D4-8871-2E4A06B5CF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35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7650" y="0"/>
            <a:ext cx="31035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1800" y="709613"/>
            <a:ext cx="62992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5963" y="4487863"/>
            <a:ext cx="5730875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1035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7650" y="8975725"/>
            <a:ext cx="31035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fld id="{19D9AA1E-B1C7-4331-BC82-AD92CBE3FA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D1C95-1608-441B-8A4F-4B33DBE42074}" type="datetimeFigureOut">
              <a:rPr lang="en-US"/>
              <a:pPr>
                <a:defRPr/>
              </a:pPr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257B8-FB62-4F90-A517-965F08FD8E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63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E327-B14E-400E-A861-182595CBD795}" type="datetimeFigureOut">
              <a:rPr lang="en-US"/>
              <a:pPr>
                <a:defRPr/>
              </a:pPr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FC9B9-9AB6-47F8-9561-1340F7AFBC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97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FC7E5-B6F4-4C25-886A-4BF51CA90110}" type="datetimeFigureOut">
              <a:rPr lang="en-US"/>
              <a:pPr>
                <a:defRPr/>
              </a:pPr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79ADB-2223-4918-9AF6-45A3EBECED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3705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93467-AE1D-44C9-AEE6-F7BE5085E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69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D4BED-4C0A-475A-84B3-692AA2039F0D}" type="datetimeFigureOut">
              <a:rPr lang="en-US"/>
              <a:pPr>
                <a:defRPr/>
              </a:pPr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5E5DF-37C9-47CA-B637-31A1DDD607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08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E3AE9-528D-4CE1-9428-A3C53DAA2F4D}" type="datetimeFigureOut">
              <a:rPr lang="en-US"/>
              <a:pPr>
                <a:defRPr/>
              </a:pPr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BA374-F60A-486C-92B8-611B5FC0F4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05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F216A-342A-42C2-815F-C9A75D5671E7}" type="datetimeFigureOut">
              <a:rPr lang="en-US"/>
              <a:pPr>
                <a:defRPr/>
              </a:pPr>
              <a:t>11/23/2022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DD380-2796-4E89-983F-06D99FCD74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55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D8A8B-FBE0-426A-9E65-B1F381C5F5D3}" type="datetimeFigureOut">
              <a:rPr lang="en-US"/>
              <a:pPr>
                <a:defRPr/>
              </a:pPr>
              <a:t>11/23/2022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F0532-8D13-4C76-A36B-D846E3EB55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10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34FFD-CF08-43A3-8E5F-F9E9DA82DD1E}" type="datetimeFigureOut">
              <a:rPr lang="en-US"/>
              <a:pPr>
                <a:defRPr/>
              </a:pPr>
              <a:t>11/23/2022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1286E-7376-4B69-A605-8E4C59C69A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970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52816-0FC9-443A-96EB-AB8103B66C78}" type="datetimeFigureOut">
              <a:rPr lang="en-US"/>
              <a:pPr>
                <a:defRPr/>
              </a:pPr>
              <a:t>11/23/2022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9A102-26F7-4EB1-8D42-BCB7234582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09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070A8-021A-4CE8-A762-1646DACC3779}" type="datetimeFigureOut">
              <a:rPr lang="en-US"/>
              <a:pPr>
                <a:defRPr/>
              </a:pPr>
              <a:t>11/23/2022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9D50A-1461-4AAE-856C-CDCE66AC9F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95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D15C3-2D91-418F-B5C4-929E332579D1}" type="datetimeFigureOut">
              <a:rPr lang="en-US"/>
              <a:pPr>
                <a:defRPr/>
              </a:pPr>
              <a:t>11/23/2022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35187-66D0-446D-8FAC-F6B64B68A5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0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105A616-D74F-4802-BF94-38F2E0311A02}" type="datetimeFigureOut">
              <a:rPr lang="en-US"/>
              <a:pPr>
                <a:defRPr/>
              </a:pPr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5AEF042-4271-4C61-A0E7-83ADA39773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6" Type="http://schemas.openxmlformats.org/officeDocument/2006/relationships/image" Target="../media/image3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6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7.wmf"/><Relationship Id="rId7" Type="http://schemas.openxmlformats.org/officeDocument/2006/relationships/image" Target="../media/image6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6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1.wmf"/><Relationship Id="rId4" Type="http://schemas.openxmlformats.org/officeDocument/2006/relationships/oleObject" Target="../embeddings/oleObject7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4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gi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21213"/>
            <a:ext cx="1005840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235200" y="6229350"/>
            <a:ext cx="19304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4673600" y="6229350"/>
            <a:ext cx="2844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508" y="692696"/>
            <a:ext cx="9144000" cy="1692611"/>
          </a:xfrm>
        </p:spPr>
        <p:txBody>
          <a:bodyPr lIns="90488" tIns="44450" rIns="90488" bIns="44450" rtlCol="0" anchor="ctr">
            <a:normAutofit fontScale="90000"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JA114 </a:t>
            </a:r>
            <a:br>
              <a:rPr lang="en-US" altLang="en-US" sz="54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Data Clustering</a:t>
            </a:r>
            <a:br>
              <a:rPr lang="en-US" altLang="en-US" sz="5400" b="1" dirty="0">
                <a:solidFill>
                  <a:srgbClr val="002060"/>
                </a:solidFill>
                <a:latin typeface="+mn-lt"/>
              </a:rPr>
            </a:br>
            <a:r>
              <a:rPr lang="en-US" altLang="en-US" sz="1600" b="1" dirty="0">
                <a:solidFill>
                  <a:srgbClr val="0070C0"/>
                </a:solidFill>
              </a:rPr>
              <a:t>Some slides adapted from those by  Bing Liu, UIC. </a:t>
            </a:r>
            <a:br>
              <a:rPr lang="en-US" altLang="en-US" sz="1600" b="1" dirty="0">
                <a:solidFill>
                  <a:srgbClr val="0070C0"/>
                </a:solidFill>
              </a:rPr>
            </a:br>
            <a:br>
              <a:rPr lang="en-US" altLang="en-US" sz="1600" b="1" dirty="0"/>
            </a:br>
            <a:r>
              <a:rPr lang="en-US" altLang="en-US" sz="2200" b="1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Academic Year 2021-2022</a:t>
            </a:r>
            <a:br>
              <a:rPr lang="en-US" altLang="en-US" sz="5400" b="1" dirty="0"/>
            </a:br>
            <a:r>
              <a:rPr lang="en-US" altLang="en-US" sz="5400" b="1" dirty="0">
                <a:solidFill>
                  <a:srgbClr val="002060"/>
                </a:solidFill>
                <a:latin typeface="+mn-lt"/>
              </a:rPr>
              <a:t> </a:t>
            </a:r>
          </a:p>
        </p:txBody>
      </p:sp>
      <p:sp>
        <p:nvSpPr>
          <p:cNvPr id="5127" name="TextBox 9"/>
          <p:cNvSpPr txBox="1">
            <a:spLocks noChangeArrowheads="1"/>
          </p:cNvSpPr>
          <p:nvPr/>
        </p:nvSpPr>
        <p:spPr bwMode="auto">
          <a:xfrm>
            <a:off x="4673600" y="5258720"/>
            <a:ext cx="1744663" cy="164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6000"/>
              </a:lnSpc>
              <a:spcBef>
                <a:spcPct val="0"/>
              </a:spcBef>
              <a:buFontTx/>
              <a:buNone/>
            </a:pPr>
            <a:r>
              <a:rPr lang="en-GB" altLang="en-US" sz="2000" b="1" dirty="0">
                <a:solidFill>
                  <a:schemeClr val="bg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Faculty of</a:t>
            </a:r>
          </a:p>
          <a:p>
            <a:pPr algn="ctr">
              <a:lnSpc>
                <a:spcPts val="6000"/>
              </a:lnSpc>
              <a:spcBef>
                <a:spcPct val="0"/>
              </a:spcBef>
              <a:buFontTx/>
              <a:buNone/>
            </a:pPr>
            <a:r>
              <a:rPr lang="en-GB" altLang="en-US" sz="7200" dirty="0">
                <a:solidFill>
                  <a:schemeClr val="bg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ICT</a:t>
            </a:r>
          </a:p>
        </p:txBody>
      </p:sp>
      <p:sp>
        <p:nvSpPr>
          <p:cNvPr id="5128" name="TextBox 10"/>
          <p:cNvSpPr txBox="1">
            <a:spLocks noChangeArrowheads="1"/>
          </p:cNvSpPr>
          <p:nvPr/>
        </p:nvSpPr>
        <p:spPr bwMode="auto">
          <a:xfrm>
            <a:off x="8470900" y="6464300"/>
            <a:ext cx="25019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ts val="1300"/>
              </a:lnSpc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7030A0"/>
                </a:solidFill>
                <a:cs typeface="Calibri" panose="020F0502020204030204" pitchFamily="34" charset="0"/>
              </a:rPr>
              <a:t>Department of</a:t>
            </a:r>
          </a:p>
          <a:p>
            <a:pPr algn="r">
              <a:lnSpc>
                <a:spcPts val="1300"/>
              </a:lnSpc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7030A0"/>
                </a:solidFill>
                <a:cs typeface="Calibri" panose="020F0502020204030204" pitchFamily="34" charset="0"/>
              </a:rPr>
              <a:t>Computer Information Systems</a:t>
            </a:r>
          </a:p>
        </p:txBody>
      </p:sp>
      <p:sp>
        <p:nvSpPr>
          <p:cNvPr id="5129" name="Subtitle 2"/>
          <p:cNvSpPr txBox="1">
            <a:spLocks/>
          </p:cNvSpPr>
          <p:nvPr/>
        </p:nvSpPr>
        <p:spPr bwMode="auto">
          <a:xfrm>
            <a:off x="10128250" y="87313"/>
            <a:ext cx="1973263" cy="2009539"/>
          </a:xfrm>
          <a:prstGeom prst="rect">
            <a:avLst/>
          </a:prstGeom>
          <a:solidFill>
            <a:srgbClr val="CCFF33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b="1" dirty="0">
                <a:latin typeface="Arial Rounded MT Bold" panose="020F0704030504030204" pitchFamily="34" charset="0"/>
                <a:cs typeface="Calibri" panose="020F0502020204030204" pitchFamily="34" charset="0"/>
              </a:rPr>
              <a:t>John Abela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Department of CIS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Faculty of ICT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University of Malta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u="sng" dirty="0">
                <a:solidFill>
                  <a:srgbClr val="0070C0"/>
                </a:solidFill>
              </a:rPr>
              <a:t>john.abela@um.edu.mt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+ 365 79367936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Room 1A/27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FICT Building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b="1" dirty="0">
                <a:solidFill>
                  <a:srgbClr val="336600"/>
                </a:solidFill>
                <a:cs typeface="Calibri" panose="020F0502020204030204" pitchFamily="34" charset="0"/>
              </a:rPr>
              <a:t>©John Abela 2017-2022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GB" altLang="en-US" sz="1600" dirty="0">
              <a:latin typeface="Arial Rounded MT Bold" panose="020F0704030504030204" pitchFamily="34" charset="0"/>
              <a:cs typeface="Calibri" panose="020F0502020204030204" pitchFamily="34" charset="0"/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GB" altLang="en-US" sz="1600" dirty="0">
              <a:latin typeface="Arial Rounded MT Bold" panose="020F0704030504030204" pitchFamily="34" charset="0"/>
              <a:cs typeface="Calibri" panose="020F0502020204030204" pitchFamily="34" charset="0"/>
            </a:endParaRPr>
          </a:p>
        </p:txBody>
      </p:sp>
      <p:pic>
        <p:nvPicPr>
          <p:cNvPr id="513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908" y="2340769"/>
            <a:ext cx="3205163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2313409"/>
            <a:ext cx="4875212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B7CA91-8B12-4BAD-AD30-0DC146373654}"/>
              </a:ext>
            </a:extLst>
          </p:cNvPr>
          <p:cNvSpPr txBox="1"/>
          <p:nvPr/>
        </p:nvSpPr>
        <p:spPr>
          <a:xfrm>
            <a:off x="10858500" y="6551841"/>
            <a:ext cx="1371600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GB" sz="9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Updated</a:t>
            </a:r>
          </a:p>
          <a:p>
            <a:pPr algn="r">
              <a:lnSpc>
                <a:spcPts val="1000"/>
              </a:lnSpc>
            </a:pPr>
            <a:r>
              <a:rPr lang="en-GB" sz="9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17-Nov-2022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80B805B-3460-47A5-90FE-C36F2992D8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4" y="44624"/>
            <a:ext cx="3284232" cy="74720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95325" y="223838"/>
            <a:ext cx="10515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Distance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383" y="4233262"/>
            <a:ext cx="5027400" cy="1870400"/>
          </a:xfrm>
          <a:prstGeom prst="rect">
            <a:avLst/>
          </a:prstGeom>
        </p:spPr>
      </p:pic>
      <p:sp>
        <p:nvSpPr>
          <p:cNvPr id="11" name="Rectangle 10"/>
          <p:cNvSpPr>
            <a:spLocks noGrp="1" noChangeArrowheads="1"/>
          </p:cNvSpPr>
          <p:nvPr/>
        </p:nvSpPr>
        <p:spPr bwMode="auto">
          <a:xfrm>
            <a:off x="789889" y="1457326"/>
            <a:ext cx="80772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altLang="en-US" sz="3400" i="1" dirty="0">
                <a:latin typeface="Monotype Corsiva" panose="03010101010201010101" pitchFamily="66" charset="0"/>
              </a:rPr>
              <a:t>M</a:t>
            </a:r>
            <a:r>
              <a:rPr lang="en-US" altLang="en-US" dirty="0"/>
              <a:t> = (</a:t>
            </a:r>
            <a:r>
              <a:rPr lang="en-US" altLang="en-US" sz="3400" i="1" dirty="0" err="1">
                <a:latin typeface="Monotype Corsiva" panose="03010101010201010101" pitchFamily="66" charset="0"/>
              </a:rPr>
              <a:t>D</a:t>
            </a:r>
            <a:r>
              <a:rPr lang="en-US" altLang="en-US" i="1" dirty="0" err="1"/>
              <a:t>,d</a:t>
            </a:r>
            <a:r>
              <a:rPr lang="en-US" altLang="en-US" dirty="0"/>
              <a:t>)</a:t>
            </a:r>
          </a:p>
          <a:p>
            <a:pPr lvl="1">
              <a:buClr>
                <a:srgbClr val="C00000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altLang="en-US" dirty="0"/>
              <a:t>Data domain </a:t>
            </a:r>
            <a:r>
              <a:rPr lang="en-US" altLang="en-US" i="1" dirty="0">
                <a:latin typeface="Monotype Corsiva" panose="03010101010201010101" pitchFamily="66" charset="0"/>
              </a:rPr>
              <a:t>D</a:t>
            </a:r>
          </a:p>
          <a:p>
            <a:pPr lvl="1">
              <a:buClr>
                <a:srgbClr val="C00000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altLang="en-US" dirty="0"/>
              <a:t>Total (distance) function </a:t>
            </a:r>
            <a:r>
              <a:rPr lang="en-US" altLang="en-US" i="1" dirty="0">
                <a:solidFill>
                  <a:srgbClr val="0070C0"/>
                </a:solidFill>
              </a:rPr>
              <a:t>d</a:t>
            </a:r>
            <a:r>
              <a:rPr lang="en-US" altLang="en-US" dirty="0"/>
              <a:t>: </a:t>
            </a:r>
            <a:r>
              <a:rPr lang="en-US" altLang="en-US" sz="3000" b="1" i="1" dirty="0">
                <a:solidFill>
                  <a:srgbClr val="0070C0"/>
                </a:solidFill>
                <a:latin typeface="Monotype Corsiva" panose="03010101010201010101" pitchFamily="66" charset="0"/>
              </a:rPr>
              <a:t>D</a:t>
            </a:r>
            <a:r>
              <a:rPr lang="en-US" altLang="en-US" b="1" dirty="0">
                <a:solidFill>
                  <a:srgbClr val="0070C0"/>
                </a:solidFill>
              </a:rPr>
              <a:t> </a:t>
            </a:r>
            <a:r>
              <a:rPr lang="en-US" altLang="en-US" b="1" dirty="0">
                <a:solidFill>
                  <a:srgbClr val="0070C0"/>
                </a:solidFill>
                <a:sym typeface="Symbol" panose="05050102010706020507" pitchFamily="18" charset="2"/>
              </a:rPr>
              <a:t> </a:t>
            </a:r>
            <a:r>
              <a:rPr lang="en-US" altLang="en-US" sz="3000" b="1" i="1" dirty="0">
                <a:solidFill>
                  <a:srgbClr val="0070C0"/>
                </a:solidFill>
                <a:latin typeface="Monotype Corsiva" panose="03010101010201010101" pitchFamily="66" charset="0"/>
                <a:sym typeface="Symbol" panose="05050102010706020507" pitchFamily="18" charset="2"/>
              </a:rPr>
              <a:t>D</a:t>
            </a:r>
            <a:r>
              <a:rPr lang="en-US" altLang="en-US" b="1" dirty="0">
                <a:solidFill>
                  <a:srgbClr val="0070C0"/>
                </a:solidFill>
                <a:sym typeface="Symbol" panose="05050102010706020507" pitchFamily="18" charset="2"/>
              </a:rPr>
              <a:t>  </a:t>
            </a:r>
            <a:r>
              <a:rPr lang="en-US" altLang="en-US" b="1" dirty="0">
                <a:solidFill>
                  <a:srgbClr val="0070C0"/>
                </a:solidFill>
                <a:sym typeface="DBsymbols" pitchFamily="2" charset="2"/>
              </a:rPr>
              <a:t></a:t>
            </a:r>
          </a:p>
          <a:p>
            <a:pPr lvl="1">
              <a:buClr>
                <a:srgbClr val="C00000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altLang="en-US" dirty="0">
                <a:sym typeface="DBsymbols" pitchFamily="2" charset="2"/>
              </a:rPr>
              <a:t>The function </a:t>
            </a:r>
            <a:r>
              <a:rPr lang="en-US" altLang="en-US" b="1" i="1" dirty="0">
                <a:solidFill>
                  <a:srgbClr val="0070C0"/>
                </a:solidFill>
                <a:sym typeface="DBsymbols" pitchFamily="2" charset="2"/>
              </a:rPr>
              <a:t>d</a:t>
            </a:r>
            <a:r>
              <a:rPr lang="en-US" altLang="en-US" dirty="0">
                <a:sym typeface="DBsymbols" pitchFamily="2" charset="2"/>
              </a:rPr>
              <a:t> is called the </a:t>
            </a:r>
            <a:r>
              <a:rPr lang="en-US" altLang="en-US" b="1" dirty="0">
                <a:solidFill>
                  <a:srgbClr val="0070C0"/>
                </a:solidFill>
                <a:sym typeface="Symbol" panose="05050102010706020507" pitchFamily="18" charset="2"/>
              </a:rPr>
              <a:t>metric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0070C0"/>
                </a:solidFill>
                <a:sym typeface="Symbol" panose="05050102010706020507" pitchFamily="18" charset="2"/>
              </a:rPr>
              <a:t>function</a:t>
            </a:r>
            <a:r>
              <a:rPr lang="en-US" altLang="en-US" dirty="0">
                <a:sym typeface="Symbol" panose="05050102010706020507" pitchFamily="18" charset="2"/>
              </a:rPr>
              <a:t>, the </a:t>
            </a:r>
            <a:r>
              <a:rPr lang="en-US" altLang="en-US" b="1" dirty="0">
                <a:solidFill>
                  <a:srgbClr val="0070C0"/>
                </a:solidFill>
                <a:sym typeface="Symbol" panose="05050102010706020507" pitchFamily="18" charset="2"/>
              </a:rPr>
              <a:t>metric</a:t>
            </a:r>
            <a:r>
              <a:rPr lang="en-US" altLang="en-US" dirty="0">
                <a:sym typeface="Symbol" panose="05050102010706020507" pitchFamily="18" charset="2"/>
              </a:rPr>
              <a:t>, or </a:t>
            </a:r>
            <a:r>
              <a:rPr lang="en-US" altLang="en-US" b="1" dirty="0">
                <a:solidFill>
                  <a:srgbClr val="0070C0"/>
                </a:solidFill>
                <a:sym typeface="Symbol" panose="05050102010706020507" pitchFamily="18" charset="2"/>
              </a:rPr>
              <a:t>distance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0070C0"/>
                </a:solidFill>
                <a:sym typeface="Symbol" panose="05050102010706020507" pitchFamily="18" charset="2"/>
              </a:rPr>
              <a:t>function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>
              <a:buClr>
                <a:srgbClr val="C00000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The metric space postulates:</a:t>
            </a:r>
          </a:p>
          <a:p>
            <a:pPr lvl="1">
              <a:lnSpc>
                <a:spcPts val="3100"/>
              </a:lnSpc>
              <a:buClr>
                <a:srgbClr val="C00000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70C0"/>
                </a:solidFill>
                <a:sym typeface="Symbol" panose="05050102010706020507" pitchFamily="18" charset="2"/>
              </a:rPr>
              <a:t>Non-negativity</a:t>
            </a:r>
          </a:p>
          <a:p>
            <a:pPr lvl="1">
              <a:lnSpc>
                <a:spcPts val="3100"/>
              </a:lnSpc>
              <a:buClr>
                <a:srgbClr val="C00000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70C0"/>
                </a:solidFill>
                <a:sym typeface="Symbol" panose="05050102010706020507" pitchFamily="18" charset="2"/>
              </a:rPr>
              <a:t>Symmetry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ts val="3100"/>
              </a:lnSpc>
              <a:buClr>
                <a:srgbClr val="C00000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70C0"/>
                </a:solidFill>
                <a:sym typeface="Symbol" panose="05050102010706020507" pitchFamily="18" charset="2"/>
              </a:rPr>
              <a:t>Identity</a:t>
            </a:r>
          </a:p>
          <a:p>
            <a:pPr lvl="1">
              <a:lnSpc>
                <a:spcPts val="3100"/>
              </a:lnSpc>
              <a:buClr>
                <a:srgbClr val="C00000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70C0"/>
                </a:solidFill>
                <a:sym typeface="Symbol" panose="05050102010706020507" pitchFamily="18" charset="2"/>
              </a:rPr>
              <a:t>Triangle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sym typeface="Symbol" panose="05050102010706020507" pitchFamily="18" charset="2"/>
              </a:rPr>
              <a:t>inequality</a:t>
            </a:r>
          </a:p>
          <a:p>
            <a:pPr lvl="1"/>
            <a:endParaRPr lang="en-US" altLang="en-US" sz="2400" dirty="0">
              <a:sym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260" y="1844824"/>
            <a:ext cx="3573016" cy="3573016"/>
          </a:xfrm>
          <a:prstGeom prst="rect">
            <a:avLst/>
          </a:prstGeom>
        </p:spPr>
      </p:pic>
      <p:sp>
        <p:nvSpPr>
          <p:cNvPr id="13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14" name="Right Arrow 4">
            <a:extLst>
              <a:ext uri="{FF2B5EF4-FFF2-40B4-BE49-F238E27FC236}">
                <a16:creationId xmlns:a16="http://schemas.microsoft.com/office/drawing/2014/main" id="{B1A03415-EAE8-46C5-A616-A68AF5E49D9F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17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95325" y="223838"/>
            <a:ext cx="10515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Is Clustering Well-defined?</a:t>
            </a:r>
          </a:p>
        </p:txBody>
      </p:sp>
      <p:sp>
        <p:nvSpPr>
          <p:cNvPr id="11" name="Text Box 2"/>
          <p:cNvSpPr>
            <a:spLocks noGrp="1" noChangeArrowheads="1"/>
          </p:cNvSpPr>
          <p:nvPr>
            <p:ph sz="quarter" idx="1"/>
          </p:nvPr>
        </p:nvSpPr>
        <p:spPr>
          <a:xfrm>
            <a:off x="623392" y="1512094"/>
            <a:ext cx="8229600" cy="762000"/>
          </a:xfrm>
        </p:spPr>
        <p:txBody>
          <a:bodyPr/>
          <a:lstStyle/>
          <a:p>
            <a:pPr marL="404813" indent="-404813">
              <a:spcBef>
                <a:spcPct val="50000"/>
              </a:spcBef>
              <a:buClr>
                <a:srgbClr val="FF0000"/>
              </a:buClr>
              <a:buSzPct val="115000"/>
              <a:buFont typeface="Wingdings" panose="05000000000000000000" pitchFamily="2" charset="2"/>
              <a:buNone/>
            </a:pPr>
            <a:r>
              <a:rPr lang="en-US" altLang="en-US" sz="2800" i="1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cs typeface="Times New Roman" panose="02020603050405020304" pitchFamily="18" charset="0"/>
              </a:rPr>
              <a:t>“</a:t>
            </a:r>
            <a:r>
              <a:rPr lang="en-US" altLang="en-US" sz="2800" i="1" dirty="0">
                <a:solidFill>
                  <a:srgbClr val="7030A0"/>
                </a:solidFill>
                <a:cs typeface="Times New Roman" panose="02020603050405020304" pitchFamily="18" charset="0"/>
              </a:rPr>
              <a:t>Clustering</a:t>
            </a:r>
            <a:r>
              <a:rPr lang="en-US" altLang="en-US" sz="2800" i="1" dirty="0">
                <a:cs typeface="Times New Roman" panose="02020603050405020304" pitchFamily="18" charset="0"/>
              </a:rPr>
              <a:t>”</a:t>
            </a:r>
            <a:r>
              <a:rPr lang="en-US" altLang="en-US" sz="2800" i="1" dirty="0">
                <a:solidFill>
                  <a:srgbClr val="7030A0"/>
                </a:solidFill>
                <a:cs typeface="Times New Roman" panose="02020603050405020304" pitchFamily="18" charset="0"/>
              </a:rPr>
              <a:t> is an ill-defined problem</a:t>
            </a:r>
            <a:endParaRPr lang="en-US" altLang="en-US" sz="2800" dirty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767408" y="2358698"/>
            <a:ext cx="7924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</a:pPr>
            <a:r>
              <a:rPr lang="en-US" altLang="en-US" sz="2800" dirty="0">
                <a:latin typeface="+mn-lt"/>
              </a:rPr>
              <a:t>There are many different clustering tasks possibly        leading to different clustering paradigms: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13" name="Group 49"/>
          <p:cNvGrpSpPr>
            <a:grpSpLocks/>
          </p:cNvGrpSpPr>
          <p:nvPr/>
        </p:nvGrpSpPr>
        <p:grpSpPr bwMode="auto">
          <a:xfrm>
            <a:off x="3383062" y="4663503"/>
            <a:ext cx="4267200" cy="1066800"/>
            <a:chOff x="1056" y="3504"/>
            <a:chExt cx="2688" cy="672"/>
          </a:xfrm>
        </p:grpSpPr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1296" y="4128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968" y="3792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3456" y="3600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" name="Oval 24"/>
            <p:cNvSpPr>
              <a:spLocks noChangeArrowheads="1"/>
            </p:cNvSpPr>
            <p:nvPr/>
          </p:nvSpPr>
          <p:spPr bwMode="auto">
            <a:xfrm>
              <a:off x="1584" y="3696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Oval 25"/>
            <p:cNvSpPr>
              <a:spLocks noChangeArrowheads="1"/>
            </p:cNvSpPr>
            <p:nvPr/>
          </p:nvSpPr>
          <p:spPr bwMode="auto">
            <a:xfrm>
              <a:off x="1440" y="3888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" name="Oval 26"/>
            <p:cNvSpPr>
              <a:spLocks noChangeArrowheads="1"/>
            </p:cNvSpPr>
            <p:nvPr/>
          </p:nvSpPr>
          <p:spPr bwMode="auto">
            <a:xfrm>
              <a:off x="1056" y="3888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" name="Oval 42"/>
            <p:cNvSpPr>
              <a:spLocks noChangeArrowheads="1"/>
            </p:cNvSpPr>
            <p:nvPr/>
          </p:nvSpPr>
          <p:spPr bwMode="auto">
            <a:xfrm>
              <a:off x="3600" y="3504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" name="Oval 44"/>
            <p:cNvSpPr>
              <a:spLocks noChangeArrowheads="1"/>
            </p:cNvSpPr>
            <p:nvPr/>
          </p:nvSpPr>
          <p:spPr bwMode="auto">
            <a:xfrm>
              <a:off x="3696" y="3648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4068863" y="4815906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3916463" y="4968307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221263" y="5273107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4373663" y="5044507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4526063" y="5120707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4678463" y="5120707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" name="Oval 14"/>
          <p:cNvSpPr>
            <a:spLocks noChangeArrowheads="1"/>
          </p:cNvSpPr>
          <p:nvPr/>
        </p:nvSpPr>
        <p:spPr bwMode="auto">
          <a:xfrm>
            <a:off x="5669064" y="4739706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2" name="Oval 15"/>
          <p:cNvSpPr>
            <a:spLocks noChangeArrowheads="1"/>
          </p:cNvSpPr>
          <p:nvPr/>
        </p:nvSpPr>
        <p:spPr bwMode="auto">
          <a:xfrm>
            <a:off x="4983263" y="5044507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3" name="Oval 16"/>
          <p:cNvSpPr>
            <a:spLocks noChangeArrowheads="1"/>
          </p:cNvSpPr>
          <p:nvPr/>
        </p:nvSpPr>
        <p:spPr bwMode="auto">
          <a:xfrm>
            <a:off x="5135663" y="4968307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4" name="Oval 18"/>
          <p:cNvSpPr>
            <a:spLocks noChangeArrowheads="1"/>
          </p:cNvSpPr>
          <p:nvPr/>
        </p:nvSpPr>
        <p:spPr bwMode="auto">
          <a:xfrm>
            <a:off x="6583464" y="4587306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5" name="Oval 19"/>
          <p:cNvSpPr>
            <a:spLocks noChangeArrowheads="1"/>
          </p:cNvSpPr>
          <p:nvPr/>
        </p:nvSpPr>
        <p:spPr bwMode="auto">
          <a:xfrm>
            <a:off x="7040664" y="4739706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" name="Oval 20"/>
          <p:cNvSpPr>
            <a:spLocks noChangeArrowheads="1"/>
          </p:cNvSpPr>
          <p:nvPr/>
        </p:nvSpPr>
        <p:spPr bwMode="auto">
          <a:xfrm>
            <a:off x="6964464" y="4434906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7" name="Oval 21"/>
          <p:cNvSpPr>
            <a:spLocks noChangeArrowheads="1"/>
          </p:cNvSpPr>
          <p:nvPr/>
        </p:nvSpPr>
        <p:spPr bwMode="auto">
          <a:xfrm>
            <a:off x="6735864" y="4511106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8" name="Oval 22"/>
          <p:cNvSpPr>
            <a:spLocks noChangeArrowheads="1"/>
          </p:cNvSpPr>
          <p:nvPr/>
        </p:nvSpPr>
        <p:spPr bwMode="auto">
          <a:xfrm>
            <a:off x="5440463" y="4815906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9" name="Oval 23"/>
          <p:cNvSpPr>
            <a:spLocks noChangeArrowheads="1"/>
          </p:cNvSpPr>
          <p:nvPr/>
        </p:nvSpPr>
        <p:spPr bwMode="auto">
          <a:xfrm>
            <a:off x="5288063" y="4892107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0" name="Oval 27"/>
          <p:cNvSpPr>
            <a:spLocks noChangeArrowheads="1"/>
          </p:cNvSpPr>
          <p:nvPr/>
        </p:nvSpPr>
        <p:spPr bwMode="auto">
          <a:xfrm>
            <a:off x="3916463" y="5120707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4068863" y="5120707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4526063" y="5273107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5897664" y="4739706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4" name="Oval 31"/>
          <p:cNvSpPr>
            <a:spLocks noChangeArrowheads="1"/>
          </p:cNvSpPr>
          <p:nvPr/>
        </p:nvSpPr>
        <p:spPr bwMode="auto">
          <a:xfrm>
            <a:off x="7269264" y="4434906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5" name="Oval 32"/>
          <p:cNvSpPr>
            <a:spLocks noChangeArrowheads="1"/>
          </p:cNvSpPr>
          <p:nvPr/>
        </p:nvSpPr>
        <p:spPr bwMode="auto">
          <a:xfrm>
            <a:off x="7421664" y="4434906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7269264" y="5120707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7" name="Oval 34"/>
          <p:cNvSpPr>
            <a:spLocks noChangeArrowheads="1"/>
          </p:cNvSpPr>
          <p:nvPr/>
        </p:nvSpPr>
        <p:spPr bwMode="auto">
          <a:xfrm>
            <a:off x="3535463" y="5425507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8" name="Oval 35"/>
          <p:cNvSpPr>
            <a:spLocks noChangeArrowheads="1"/>
          </p:cNvSpPr>
          <p:nvPr/>
        </p:nvSpPr>
        <p:spPr bwMode="auto">
          <a:xfrm>
            <a:off x="3687863" y="5577907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9" name="Oval 36"/>
          <p:cNvSpPr>
            <a:spLocks noChangeArrowheads="1"/>
          </p:cNvSpPr>
          <p:nvPr/>
        </p:nvSpPr>
        <p:spPr bwMode="auto">
          <a:xfrm>
            <a:off x="7193064" y="4968307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0" name="Oval 37"/>
          <p:cNvSpPr>
            <a:spLocks noChangeArrowheads="1"/>
          </p:cNvSpPr>
          <p:nvPr/>
        </p:nvSpPr>
        <p:spPr bwMode="auto">
          <a:xfrm>
            <a:off x="6126264" y="4739706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1" name="Oval 38"/>
          <p:cNvSpPr>
            <a:spLocks noChangeArrowheads="1"/>
          </p:cNvSpPr>
          <p:nvPr/>
        </p:nvSpPr>
        <p:spPr bwMode="auto">
          <a:xfrm>
            <a:off x="6354864" y="4663506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2" name="Oval 39"/>
          <p:cNvSpPr>
            <a:spLocks noChangeArrowheads="1"/>
          </p:cNvSpPr>
          <p:nvPr/>
        </p:nvSpPr>
        <p:spPr bwMode="auto">
          <a:xfrm>
            <a:off x="7269264" y="4587306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3" name="Oval 40"/>
          <p:cNvSpPr>
            <a:spLocks noChangeArrowheads="1"/>
          </p:cNvSpPr>
          <p:nvPr/>
        </p:nvSpPr>
        <p:spPr bwMode="auto">
          <a:xfrm>
            <a:off x="7116864" y="4587306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4" name="Oval 41"/>
          <p:cNvSpPr>
            <a:spLocks noChangeArrowheads="1"/>
          </p:cNvSpPr>
          <p:nvPr/>
        </p:nvSpPr>
        <p:spPr bwMode="auto">
          <a:xfrm>
            <a:off x="7269264" y="4739706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5" name="Oval 43"/>
          <p:cNvSpPr>
            <a:spLocks noChangeArrowheads="1"/>
          </p:cNvSpPr>
          <p:nvPr/>
        </p:nvSpPr>
        <p:spPr bwMode="auto">
          <a:xfrm>
            <a:off x="7421664" y="4892107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6" name="Oval 45"/>
          <p:cNvSpPr>
            <a:spLocks noChangeArrowheads="1"/>
          </p:cNvSpPr>
          <p:nvPr/>
        </p:nvSpPr>
        <p:spPr bwMode="auto">
          <a:xfrm>
            <a:off x="7650264" y="4739706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7" name="Oval 46"/>
          <p:cNvSpPr>
            <a:spLocks noChangeArrowheads="1"/>
          </p:cNvSpPr>
          <p:nvPr/>
        </p:nvSpPr>
        <p:spPr bwMode="auto">
          <a:xfrm rot="19046209">
            <a:off x="3486251" y="5074669"/>
            <a:ext cx="222250" cy="838201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8" name="Oval 46"/>
          <p:cNvSpPr>
            <a:spLocks noChangeArrowheads="1"/>
          </p:cNvSpPr>
          <p:nvPr/>
        </p:nvSpPr>
        <p:spPr bwMode="auto">
          <a:xfrm rot="21412048">
            <a:off x="3207452" y="4332614"/>
            <a:ext cx="2430184" cy="1649414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" name="Oval 47"/>
          <p:cNvSpPr>
            <a:spLocks noChangeArrowheads="1"/>
          </p:cNvSpPr>
          <p:nvPr/>
        </p:nvSpPr>
        <p:spPr bwMode="auto">
          <a:xfrm rot="21157326">
            <a:off x="3670401" y="4217419"/>
            <a:ext cx="4514851" cy="1376364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9" name="Oval 47"/>
          <p:cNvSpPr>
            <a:spLocks noChangeArrowheads="1"/>
          </p:cNvSpPr>
          <p:nvPr/>
        </p:nvSpPr>
        <p:spPr bwMode="auto">
          <a:xfrm rot="21157326">
            <a:off x="5609637" y="4159622"/>
            <a:ext cx="2484438" cy="1179513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pic>
        <p:nvPicPr>
          <p:cNvPr id="60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62" name="Right Arrow 4">
            <a:extLst>
              <a:ext uri="{FF2B5EF4-FFF2-40B4-BE49-F238E27FC236}">
                <a16:creationId xmlns:a16="http://schemas.microsoft.com/office/drawing/2014/main" id="{4D2EBC3F-557B-4D6A-AE2F-F371F8FBCE06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08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7" grpId="1" animBg="1"/>
      <p:bldP spid="58" grpId="0" animBg="1"/>
      <p:bldP spid="24" grpId="0" animBg="1"/>
      <p:bldP spid="24" grpId="1" animBg="1"/>
      <p:bldP spid="59" grpId="0" animBg="1"/>
      <p:bldP spid="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12294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95325" y="223838"/>
            <a:ext cx="10515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Clustering is Subjective!</a:t>
            </a:r>
          </a:p>
        </p:txBody>
      </p:sp>
      <p:grpSp>
        <p:nvGrpSpPr>
          <p:cNvPr id="60" name="Group 6"/>
          <p:cNvGrpSpPr>
            <a:grpSpLocks/>
          </p:cNvGrpSpPr>
          <p:nvPr/>
        </p:nvGrpSpPr>
        <p:grpSpPr bwMode="auto">
          <a:xfrm>
            <a:off x="2006860" y="1511424"/>
            <a:ext cx="3629025" cy="2133600"/>
            <a:chOff x="156" y="2634"/>
            <a:chExt cx="2286" cy="1344"/>
          </a:xfrm>
        </p:grpSpPr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156" y="2634"/>
              <a:ext cx="1080" cy="1344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62" name="Rectangle 8"/>
            <p:cNvSpPr>
              <a:spLocks noChangeArrowheads="1"/>
            </p:cNvSpPr>
            <p:nvPr/>
          </p:nvSpPr>
          <p:spPr bwMode="auto">
            <a:xfrm>
              <a:off x="1362" y="2634"/>
              <a:ext cx="1080" cy="1344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grpSp>
        <p:nvGrpSpPr>
          <p:cNvPr id="63" name="Group 9"/>
          <p:cNvGrpSpPr>
            <a:grpSpLocks/>
          </p:cNvGrpSpPr>
          <p:nvPr/>
        </p:nvGrpSpPr>
        <p:grpSpPr bwMode="auto">
          <a:xfrm>
            <a:off x="6575685" y="1511424"/>
            <a:ext cx="3629025" cy="2133600"/>
            <a:chOff x="156" y="2634"/>
            <a:chExt cx="2286" cy="1344"/>
          </a:xfrm>
        </p:grpSpPr>
        <p:sp>
          <p:nvSpPr>
            <p:cNvPr id="64" name="Rectangle 10"/>
            <p:cNvSpPr>
              <a:spLocks noChangeArrowheads="1"/>
            </p:cNvSpPr>
            <p:nvPr/>
          </p:nvSpPr>
          <p:spPr bwMode="auto">
            <a:xfrm>
              <a:off x="156" y="2634"/>
              <a:ext cx="1080" cy="1344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65" name="Rectangle 11"/>
            <p:cNvSpPr>
              <a:spLocks noChangeArrowheads="1"/>
            </p:cNvSpPr>
            <p:nvPr/>
          </p:nvSpPr>
          <p:spPr bwMode="auto">
            <a:xfrm>
              <a:off x="1362" y="2634"/>
              <a:ext cx="1080" cy="1344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66" name="Rectangle 12"/>
          <p:cNvSpPr>
            <a:spLocks noChangeArrowheads="1"/>
          </p:cNvSpPr>
          <p:nvPr/>
        </p:nvSpPr>
        <p:spPr bwMode="auto">
          <a:xfrm>
            <a:off x="1700473" y="1892424"/>
            <a:ext cx="5410200" cy="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67" name="Picture 13" descr="Edna Krabapp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073" y="2555999"/>
            <a:ext cx="481012" cy="1041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4" descr="Principal Seymour  Skinn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923" y="1573337"/>
            <a:ext cx="482600" cy="1036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15" descr="Groundskeeper Willi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48" y="1601912"/>
            <a:ext cx="533400" cy="815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098" y="2656012"/>
            <a:ext cx="595312" cy="885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1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173" y="1541587"/>
            <a:ext cx="544512" cy="982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023" y="1878137"/>
            <a:ext cx="595312" cy="1027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1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748" y="2790949"/>
            <a:ext cx="427037" cy="703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2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385" y="2940174"/>
            <a:ext cx="287338" cy="6524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21" descr="bios_family_marg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785" y="1646362"/>
            <a:ext cx="431800" cy="1327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2" descr="Edna Krabapp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998" y="1632074"/>
            <a:ext cx="481012" cy="1041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3" descr="Principal Seymour  Skinn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673" y="2582987"/>
            <a:ext cx="482600" cy="1036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24" descr="Groundskeeper Willi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823" y="2716337"/>
            <a:ext cx="533400" cy="815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48" y="1541587"/>
            <a:ext cx="595312" cy="885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2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998" y="1560637"/>
            <a:ext cx="544512" cy="982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2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973" y="2657599"/>
            <a:ext cx="557212" cy="962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2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348" y="1828924"/>
            <a:ext cx="427037" cy="703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2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885" y="2844924"/>
            <a:ext cx="287338" cy="6524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30" descr="bios_family_marg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710" y="1579687"/>
            <a:ext cx="431800" cy="1327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3616585" y="3764087"/>
            <a:ext cx="2276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+mn-lt"/>
              </a:rPr>
              <a:t>School Employees </a:t>
            </a:r>
          </a:p>
        </p:txBody>
      </p:sp>
      <p:sp>
        <p:nvSpPr>
          <p:cNvPr id="86" name="Text Box 32"/>
          <p:cNvSpPr txBox="1">
            <a:spLocks noChangeArrowheads="1"/>
          </p:cNvSpPr>
          <p:nvPr/>
        </p:nvSpPr>
        <p:spPr bwMode="auto">
          <a:xfrm>
            <a:off x="1776673" y="3738687"/>
            <a:ext cx="2070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+mn-lt"/>
              </a:rPr>
              <a:t>Simpson's Family </a:t>
            </a:r>
          </a:p>
        </p:txBody>
      </p:sp>
      <p:sp>
        <p:nvSpPr>
          <p:cNvPr id="87" name="Text Box 33"/>
          <p:cNvSpPr txBox="1">
            <a:spLocks noChangeArrowheads="1"/>
          </p:cNvSpPr>
          <p:nvPr/>
        </p:nvSpPr>
        <p:spPr bwMode="auto">
          <a:xfrm>
            <a:off x="8396548" y="3738687"/>
            <a:ext cx="18399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+mn-lt"/>
              </a:rPr>
              <a:t>Males </a:t>
            </a:r>
          </a:p>
        </p:txBody>
      </p:sp>
      <p:sp>
        <p:nvSpPr>
          <p:cNvPr id="88" name="Text Box 34"/>
          <p:cNvSpPr txBox="1">
            <a:spLocks noChangeArrowheads="1"/>
          </p:cNvSpPr>
          <p:nvPr/>
        </p:nvSpPr>
        <p:spPr bwMode="auto">
          <a:xfrm>
            <a:off x="6462973" y="3738687"/>
            <a:ext cx="18399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+mn-lt"/>
              </a:rPr>
              <a:t>Females </a:t>
            </a:r>
          </a:p>
        </p:txBody>
      </p:sp>
      <p:sp>
        <p:nvSpPr>
          <p:cNvPr id="89" name="Rettangolo 33"/>
          <p:cNvSpPr>
            <a:spLocks noChangeArrowheads="1"/>
          </p:cNvSpPr>
          <p:nvPr/>
        </p:nvSpPr>
        <p:spPr bwMode="auto">
          <a:xfrm>
            <a:off x="1751149" y="5026305"/>
            <a:ext cx="964907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</a:rPr>
              <a:t>Clustering </a:t>
            </a:r>
            <a:r>
              <a:rPr lang="en-US" altLang="en-US" sz="2800" b="1" dirty="0">
                <a:solidFill>
                  <a:srgbClr val="0070C0"/>
                </a:solidFill>
                <a:latin typeface="+mn-lt"/>
              </a:rPr>
              <a:t>depends</a:t>
            </a:r>
            <a:r>
              <a:rPr lang="en-US" altLang="en-US" sz="2800" dirty="0">
                <a:latin typeface="+mn-lt"/>
              </a:rPr>
              <a:t> on a </a:t>
            </a:r>
            <a:r>
              <a:rPr lang="en-US" altLang="en-US" sz="2800" b="1" dirty="0">
                <a:solidFill>
                  <a:srgbClr val="0070C0"/>
                </a:solidFill>
                <a:latin typeface="+mn-lt"/>
              </a:rPr>
              <a:t>similarity</a:t>
            </a:r>
            <a:r>
              <a:rPr lang="en-US" altLang="en-US" sz="2800" dirty="0">
                <a:latin typeface="+mn-lt"/>
              </a:rPr>
              <a:t> (</a:t>
            </a:r>
            <a:r>
              <a:rPr lang="en-US" altLang="en-US" sz="2800" b="1" dirty="0">
                <a:solidFill>
                  <a:srgbClr val="0070C0"/>
                </a:solidFill>
                <a:latin typeface="+mn-lt"/>
              </a:rPr>
              <a:t>relational</a:t>
            </a:r>
            <a:r>
              <a:rPr lang="en-US" altLang="en-US" sz="2800" dirty="0">
                <a:latin typeface="+mn-lt"/>
              </a:rPr>
              <a:t>, but </a:t>
            </a:r>
            <a:r>
              <a:rPr lang="en-US" altLang="en-US" sz="2800" b="1" dirty="0">
                <a:solidFill>
                  <a:srgbClr val="0070C0"/>
                </a:solidFill>
                <a:latin typeface="+mn-lt"/>
              </a:rPr>
              <a:t>subjective</a:t>
            </a:r>
            <a:r>
              <a:rPr lang="en-US" altLang="en-US" sz="2800" dirty="0">
                <a:latin typeface="+mn-lt"/>
              </a:rPr>
              <a:t>, </a:t>
            </a:r>
            <a:r>
              <a:rPr lang="en-US" altLang="en-US" sz="2800" b="1" dirty="0">
                <a:solidFill>
                  <a:srgbClr val="0070C0"/>
                </a:solidFill>
                <a:latin typeface="+mn-lt"/>
              </a:rPr>
              <a:t>criterion</a:t>
            </a:r>
            <a:r>
              <a:rPr lang="en-US" altLang="en-US" sz="2800" dirty="0">
                <a:latin typeface="+mn-lt"/>
              </a:rPr>
              <a:t>) that will be </a:t>
            </a:r>
            <a:r>
              <a:rPr lang="en-US" altLang="en-US" sz="2800" b="1" dirty="0">
                <a:solidFill>
                  <a:srgbClr val="0070C0"/>
                </a:solidFill>
                <a:latin typeface="+mn-lt"/>
              </a:rPr>
              <a:t>expressed</a:t>
            </a:r>
            <a:r>
              <a:rPr lang="en-US" altLang="en-US" sz="2800" dirty="0">
                <a:latin typeface="+mn-lt"/>
              </a:rPr>
              <a:t> through a </a:t>
            </a:r>
            <a:r>
              <a:rPr lang="en-US" altLang="en-US" sz="2800" b="1" dirty="0">
                <a:solidFill>
                  <a:srgbClr val="0070C0"/>
                </a:solidFill>
                <a:latin typeface="+mn-lt"/>
              </a:rPr>
              <a:t>distance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b="1" dirty="0">
                <a:solidFill>
                  <a:srgbClr val="0070C0"/>
                </a:solidFill>
                <a:latin typeface="+mn-lt"/>
              </a:rPr>
              <a:t>function</a:t>
            </a:r>
            <a:r>
              <a:rPr lang="en-US" altLang="en-US" sz="2800" dirty="0">
                <a:latin typeface="+mn-lt"/>
              </a:rPr>
              <a:t>.</a:t>
            </a:r>
          </a:p>
          <a:p>
            <a:pPr marL="457200" indent="-45720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70C0"/>
                </a:solidFill>
                <a:latin typeface="+mn-lt"/>
              </a:rPr>
              <a:t>Different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b="1" dirty="0">
                <a:solidFill>
                  <a:srgbClr val="0070C0"/>
                </a:solidFill>
                <a:latin typeface="+mn-lt"/>
              </a:rPr>
              <a:t>people</a:t>
            </a:r>
            <a:r>
              <a:rPr lang="en-US" altLang="en-US" sz="2800" dirty="0">
                <a:latin typeface="+mn-lt"/>
              </a:rPr>
              <a:t> may </a:t>
            </a:r>
            <a:r>
              <a:rPr lang="en-US" altLang="en-US" sz="2800" b="1" dirty="0">
                <a:solidFill>
                  <a:srgbClr val="0070C0"/>
                </a:solidFill>
                <a:latin typeface="+mn-lt"/>
              </a:rPr>
              <a:t>cluster</a:t>
            </a:r>
            <a:r>
              <a:rPr lang="en-US" altLang="en-US" sz="2800" dirty="0">
                <a:latin typeface="+mn-lt"/>
              </a:rPr>
              <a:t> objects in a </a:t>
            </a:r>
            <a:r>
              <a:rPr lang="en-US" altLang="en-US" sz="2800" b="1" dirty="0">
                <a:solidFill>
                  <a:srgbClr val="0070C0"/>
                </a:solidFill>
                <a:latin typeface="+mn-lt"/>
              </a:rPr>
              <a:t>different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b="1" dirty="0">
                <a:solidFill>
                  <a:srgbClr val="0070C0"/>
                </a:solidFill>
                <a:latin typeface="+mn-lt"/>
              </a:rPr>
              <a:t>way</a:t>
            </a:r>
            <a:r>
              <a:rPr lang="en-US" altLang="en-US" sz="2800" dirty="0">
                <a:latin typeface="+mn-lt"/>
              </a:rPr>
              <a:t>.</a:t>
            </a:r>
          </a:p>
        </p:txBody>
      </p:sp>
      <p:sp>
        <p:nvSpPr>
          <p:cNvPr id="90" name="Rettangolo 36"/>
          <p:cNvSpPr>
            <a:spLocks noChangeArrowheads="1"/>
          </p:cNvSpPr>
          <p:nvPr/>
        </p:nvSpPr>
        <p:spPr bwMode="auto">
          <a:xfrm>
            <a:off x="5181669" y="4525379"/>
            <a:ext cx="1845057" cy="307777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solidFill>
                  <a:srgbClr val="002060"/>
                </a:solidFill>
                <a:latin typeface="+mn-lt"/>
              </a:rPr>
              <a:t>This label is unknown!</a:t>
            </a:r>
            <a:endParaRPr lang="it-IT" altLang="en-US" sz="1400" b="1">
              <a:solidFill>
                <a:srgbClr val="002060"/>
              </a:solidFill>
              <a:latin typeface="+mn-lt"/>
            </a:endParaRPr>
          </a:p>
        </p:txBody>
      </p:sp>
      <p:cxnSp>
        <p:nvCxnSpPr>
          <p:cNvPr id="91" name="Connettore 2 38"/>
          <p:cNvCxnSpPr>
            <a:stCxn id="86" idx="2"/>
            <a:endCxn id="90" idx="1"/>
          </p:cNvCxnSpPr>
          <p:nvPr/>
        </p:nvCxnSpPr>
        <p:spPr>
          <a:xfrm>
            <a:off x="2811723" y="4076824"/>
            <a:ext cx="2369946" cy="602444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40"/>
          <p:cNvCxnSpPr>
            <a:stCxn id="85" idx="2"/>
            <a:endCxn id="90" idx="0"/>
          </p:cNvCxnSpPr>
          <p:nvPr/>
        </p:nvCxnSpPr>
        <p:spPr>
          <a:xfrm>
            <a:off x="4754823" y="4102224"/>
            <a:ext cx="1349375" cy="423155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42"/>
          <p:cNvCxnSpPr>
            <a:stCxn id="88" idx="2"/>
            <a:endCxn id="90" idx="0"/>
          </p:cNvCxnSpPr>
          <p:nvPr/>
        </p:nvCxnSpPr>
        <p:spPr>
          <a:xfrm flipH="1">
            <a:off x="6104198" y="4076824"/>
            <a:ext cx="1278731" cy="448555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2 44"/>
          <p:cNvCxnSpPr>
            <a:stCxn id="87" idx="2"/>
            <a:endCxn id="90" idx="3"/>
          </p:cNvCxnSpPr>
          <p:nvPr/>
        </p:nvCxnSpPr>
        <p:spPr>
          <a:xfrm flipH="1">
            <a:off x="7026726" y="4076824"/>
            <a:ext cx="2289778" cy="602444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">
            <a:extLst>
              <a:ext uri="{FF2B5EF4-FFF2-40B4-BE49-F238E27FC236}">
                <a16:creationId xmlns:a16="http://schemas.microsoft.com/office/drawing/2014/main" id="{1CEE9525-3EAA-4CEE-8A7B-A8F5BE74F614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26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85" grpId="0"/>
      <p:bldP spid="86" grpId="0"/>
      <p:bldP spid="87" grpId="0"/>
      <p:bldP spid="88" grpId="0"/>
      <p:bldP spid="90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849313" y="123825"/>
            <a:ext cx="8229600" cy="1139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Roadmap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839788" y="1249363"/>
            <a:ext cx="8229600" cy="52562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Basic Concepts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>
                <a:solidFill>
                  <a:srgbClr val="0070C0"/>
                </a:solidFill>
              </a:rPr>
              <a:t>K-Means Algorithm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Representation of Clusters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Hierarchical Clustering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Distance Functions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Data Standardization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Handling Mixed Attributes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Which Clustering Algorithm to use?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Summary</a:t>
            </a:r>
          </a:p>
        </p:txBody>
      </p:sp>
      <p:pic>
        <p:nvPicPr>
          <p:cNvPr id="615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310" y="2371797"/>
            <a:ext cx="5288156" cy="35351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64252" y="174346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2060"/>
                </a:solidFill>
                <a:latin typeface="+mn-lt"/>
              </a:rPr>
              <a:t>K-Means</a:t>
            </a:r>
          </a:p>
        </p:txBody>
      </p:sp>
      <p:sp>
        <p:nvSpPr>
          <p:cNvPr id="11" name="Right Arrow 4">
            <a:extLst>
              <a:ext uri="{FF2B5EF4-FFF2-40B4-BE49-F238E27FC236}">
                <a16:creationId xmlns:a16="http://schemas.microsoft.com/office/drawing/2014/main" id="{AA9E79CD-B544-4580-AB7C-21B443DC5B8B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1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7272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404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+mn-lt"/>
              </a:rPr>
              <a:t>K-Means Clustering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03412" y="1325563"/>
            <a:ext cx="7704856" cy="4933950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altLang="en-US" dirty="0"/>
              <a:t>K-means is a </a:t>
            </a:r>
            <a:r>
              <a:rPr lang="en-US" altLang="en-US" b="1" dirty="0" err="1">
                <a:solidFill>
                  <a:srgbClr val="0070C0"/>
                </a:solidFill>
              </a:rPr>
              <a:t>partitional</a:t>
            </a:r>
            <a:r>
              <a:rPr lang="en-US" altLang="en-US" b="1" dirty="0">
                <a:solidFill>
                  <a:srgbClr val="0070C0"/>
                </a:solidFill>
              </a:rPr>
              <a:t> clustering </a:t>
            </a:r>
            <a:r>
              <a:rPr lang="en-US" altLang="en-US" dirty="0"/>
              <a:t>algorithm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ja-JP" dirty="0">
                <a:ea typeface="MS PGothic" panose="020B0600070205080204" pitchFamily="34" charset="-128"/>
              </a:rPr>
              <a:t>Let the set of data points (or instances) </a:t>
            </a:r>
            <a:r>
              <a:rPr lang="en-US" altLang="ja-JP" b="1" i="1" dirty="0">
                <a:solidFill>
                  <a:srgbClr val="7030A0"/>
                </a:solidFill>
                <a:ea typeface="MS PGothic" panose="020B0600070205080204" pitchFamily="34" charset="-128"/>
              </a:rPr>
              <a:t>D</a:t>
            </a:r>
            <a:r>
              <a:rPr lang="en-US" altLang="ja-JP" dirty="0">
                <a:ea typeface="MS PGothic" panose="020B0600070205080204" pitchFamily="34" charset="-128"/>
              </a:rPr>
              <a:t> be 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ja-JP" dirty="0">
                <a:ea typeface="MS PGothic" panose="020B0600070205080204" pitchFamily="34" charset="-128"/>
              </a:rPr>
              <a:t>		{</a:t>
            </a:r>
            <a:r>
              <a:rPr lang="en-US" altLang="ja-JP" b="1" dirty="0">
                <a:ea typeface="MS PGothic" panose="020B0600070205080204" pitchFamily="34" charset="-128"/>
              </a:rPr>
              <a:t>x</a:t>
            </a:r>
            <a:r>
              <a:rPr lang="en-US" altLang="ja-JP" baseline="-25000" dirty="0">
                <a:ea typeface="MS PGothic" panose="020B0600070205080204" pitchFamily="34" charset="-128"/>
              </a:rPr>
              <a:t>1</a:t>
            </a:r>
            <a:r>
              <a:rPr lang="en-US" altLang="ja-JP" dirty="0">
                <a:ea typeface="MS PGothic" panose="020B0600070205080204" pitchFamily="34" charset="-128"/>
              </a:rPr>
              <a:t>, </a:t>
            </a:r>
            <a:r>
              <a:rPr lang="en-US" altLang="ja-JP" b="1" dirty="0">
                <a:ea typeface="MS PGothic" panose="020B0600070205080204" pitchFamily="34" charset="-128"/>
              </a:rPr>
              <a:t>x</a:t>
            </a:r>
            <a:r>
              <a:rPr lang="en-US" altLang="ja-JP" baseline="-25000" dirty="0">
                <a:ea typeface="MS PGothic" panose="020B0600070205080204" pitchFamily="34" charset="-128"/>
              </a:rPr>
              <a:t>2</a:t>
            </a:r>
            <a:r>
              <a:rPr lang="en-US" altLang="ja-JP" dirty="0">
                <a:ea typeface="MS PGothic" panose="020B0600070205080204" pitchFamily="34" charset="-128"/>
              </a:rPr>
              <a:t>, …, </a:t>
            </a:r>
            <a:r>
              <a:rPr lang="en-US" altLang="ja-JP" b="1" dirty="0" err="1">
                <a:ea typeface="MS PGothic" panose="020B0600070205080204" pitchFamily="34" charset="-128"/>
              </a:rPr>
              <a:t>x</a:t>
            </a:r>
            <a:r>
              <a:rPr lang="en-US" altLang="ja-JP" baseline="-25000" dirty="0" err="1">
                <a:ea typeface="MS PGothic" panose="020B0600070205080204" pitchFamily="34" charset="-128"/>
              </a:rPr>
              <a:t>n</a:t>
            </a:r>
            <a:r>
              <a:rPr lang="en-US" altLang="ja-JP" dirty="0">
                <a:ea typeface="MS PGothic" panose="020B0600070205080204" pitchFamily="34" charset="-128"/>
              </a:rPr>
              <a:t>}, </a:t>
            </a:r>
          </a:p>
          <a:p>
            <a:pPr marL="715963" lvl="1" indent="-258763" eaLnBrk="1" hangingPunct="1">
              <a:buClr>
                <a:srgbClr val="C00000"/>
              </a:buClr>
            </a:pPr>
            <a:r>
              <a:rPr lang="en-US" altLang="ja-JP" sz="2800" dirty="0">
                <a:ea typeface="MS PGothic" panose="020B0600070205080204" pitchFamily="34" charset="-128"/>
              </a:rPr>
              <a:t>where </a:t>
            </a:r>
            <a:r>
              <a:rPr lang="en-US" altLang="ja-JP" sz="2800" b="1" dirty="0">
                <a:ea typeface="MS PGothic" panose="020B0600070205080204" pitchFamily="34" charset="-128"/>
              </a:rPr>
              <a:t>x</a:t>
            </a:r>
            <a:r>
              <a:rPr lang="en-US" altLang="ja-JP" sz="2800" i="1" baseline="-25000" dirty="0">
                <a:ea typeface="MS PGothic" panose="020B0600070205080204" pitchFamily="34" charset="-128"/>
              </a:rPr>
              <a:t>i</a:t>
            </a:r>
            <a:r>
              <a:rPr lang="en-US" altLang="ja-JP" sz="2800" dirty="0">
                <a:ea typeface="MS PGothic" panose="020B0600070205080204" pitchFamily="34" charset="-128"/>
              </a:rPr>
              <a:t> = (</a:t>
            </a:r>
            <a:r>
              <a:rPr lang="en-US" altLang="ja-JP" sz="2800" i="1" dirty="0">
                <a:ea typeface="MS PGothic" panose="020B0600070205080204" pitchFamily="34" charset="-128"/>
              </a:rPr>
              <a:t>x</a:t>
            </a:r>
            <a:r>
              <a:rPr lang="en-US" altLang="ja-JP" sz="2800" i="1" baseline="-25000" dirty="0">
                <a:ea typeface="MS PGothic" panose="020B0600070205080204" pitchFamily="34" charset="-128"/>
              </a:rPr>
              <a:t>i</a:t>
            </a:r>
            <a:r>
              <a:rPr lang="en-US" altLang="ja-JP" sz="2800" baseline="-25000" dirty="0">
                <a:ea typeface="MS PGothic" panose="020B0600070205080204" pitchFamily="34" charset="-128"/>
              </a:rPr>
              <a:t>1</a:t>
            </a:r>
            <a:r>
              <a:rPr lang="en-US" altLang="ja-JP" sz="2800" dirty="0">
                <a:ea typeface="MS PGothic" panose="020B0600070205080204" pitchFamily="34" charset="-128"/>
              </a:rPr>
              <a:t>, </a:t>
            </a:r>
            <a:r>
              <a:rPr lang="en-US" altLang="ja-JP" sz="2800" i="1" dirty="0">
                <a:ea typeface="MS PGothic" panose="020B0600070205080204" pitchFamily="34" charset="-128"/>
              </a:rPr>
              <a:t>x</a:t>
            </a:r>
            <a:r>
              <a:rPr lang="en-US" altLang="ja-JP" sz="2800" i="1" baseline="-25000" dirty="0">
                <a:ea typeface="MS PGothic" panose="020B0600070205080204" pitchFamily="34" charset="-128"/>
              </a:rPr>
              <a:t>i</a:t>
            </a:r>
            <a:r>
              <a:rPr lang="en-US" altLang="ja-JP" sz="2800" baseline="-25000" dirty="0">
                <a:ea typeface="MS PGothic" panose="020B0600070205080204" pitchFamily="34" charset="-128"/>
              </a:rPr>
              <a:t>2</a:t>
            </a:r>
            <a:r>
              <a:rPr lang="en-US" altLang="ja-JP" sz="2800" dirty="0">
                <a:ea typeface="MS PGothic" panose="020B0600070205080204" pitchFamily="34" charset="-128"/>
              </a:rPr>
              <a:t>, …, </a:t>
            </a:r>
            <a:r>
              <a:rPr lang="en-US" altLang="ja-JP" sz="2800" i="1" dirty="0" err="1">
                <a:ea typeface="MS PGothic" panose="020B0600070205080204" pitchFamily="34" charset="-128"/>
              </a:rPr>
              <a:t>x</a:t>
            </a:r>
            <a:r>
              <a:rPr lang="en-US" altLang="ja-JP" sz="2800" i="1" baseline="-25000" dirty="0" err="1">
                <a:ea typeface="MS PGothic" panose="020B0600070205080204" pitchFamily="34" charset="-128"/>
              </a:rPr>
              <a:t>ir</a:t>
            </a:r>
            <a:r>
              <a:rPr lang="en-US" altLang="ja-JP" sz="2800" dirty="0">
                <a:ea typeface="MS PGothic" panose="020B0600070205080204" pitchFamily="34" charset="-128"/>
              </a:rPr>
              <a:t>) is a </a:t>
            </a:r>
            <a:r>
              <a:rPr lang="en-US" altLang="ja-JP" sz="2800" b="1" dirty="0">
                <a:solidFill>
                  <a:srgbClr val="0070C0"/>
                </a:solidFill>
                <a:ea typeface="MS PGothic" panose="020B0600070205080204" pitchFamily="34" charset="-128"/>
              </a:rPr>
              <a:t>vector</a:t>
            </a:r>
            <a:r>
              <a:rPr lang="en-US" altLang="ja-JP" sz="2800" dirty="0">
                <a:ea typeface="MS PGothic" panose="020B0600070205080204" pitchFamily="34" charset="-128"/>
              </a:rPr>
              <a:t> in a </a:t>
            </a:r>
            <a:r>
              <a:rPr lang="en-US" altLang="ja-JP" sz="2800" b="1" dirty="0">
                <a:solidFill>
                  <a:srgbClr val="0070C0"/>
                </a:solidFill>
                <a:ea typeface="MS PGothic" panose="020B0600070205080204" pitchFamily="34" charset="-128"/>
              </a:rPr>
              <a:t>real-valued vector space </a:t>
            </a:r>
            <a:r>
              <a:rPr lang="en-US" altLang="ja-JP" sz="2800" b="1" i="1" dirty="0">
                <a:solidFill>
                  <a:srgbClr val="0070C0"/>
                </a:solidFill>
                <a:ea typeface="MS PGothic" panose="020B0600070205080204" pitchFamily="34" charset="-128"/>
              </a:rPr>
              <a:t>X</a:t>
            </a:r>
            <a:r>
              <a:rPr lang="en-US" altLang="ja-JP" sz="2800" b="1" dirty="0">
                <a:solidFill>
                  <a:srgbClr val="0070C0"/>
                </a:solidFill>
                <a:ea typeface="MS PGothic" panose="020B0600070205080204" pitchFamily="34" charset="-128"/>
              </a:rPr>
              <a:t> </a:t>
            </a:r>
            <a:r>
              <a:rPr lang="en-US" altLang="ja-JP" sz="2800" b="1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</a:t>
            </a:r>
            <a:r>
              <a:rPr lang="en-US" altLang="ja-JP" sz="2800" b="1" dirty="0">
                <a:solidFill>
                  <a:srgbClr val="0070C0"/>
                </a:solidFill>
                <a:ea typeface="MS PGothic" panose="020B0600070205080204" pitchFamily="34" charset="-128"/>
              </a:rPr>
              <a:t> </a:t>
            </a:r>
            <a:r>
              <a:rPr lang="en-US" altLang="ja-JP" sz="2800" b="1" i="1" dirty="0">
                <a:solidFill>
                  <a:srgbClr val="0070C0"/>
                </a:solidFill>
                <a:ea typeface="MS PGothic" panose="020B0600070205080204" pitchFamily="34" charset="-128"/>
              </a:rPr>
              <a:t>R</a:t>
            </a:r>
            <a:r>
              <a:rPr lang="en-US" altLang="ja-JP" sz="2800" b="1" i="1" baseline="30000" dirty="0">
                <a:solidFill>
                  <a:srgbClr val="0070C0"/>
                </a:solidFill>
                <a:ea typeface="MS PGothic" panose="020B0600070205080204" pitchFamily="34" charset="-128"/>
              </a:rPr>
              <a:t>r</a:t>
            </a:r>
            <a:r>
              <a:rPr lang="en-US" altLang="ja-JP" sz="2800" dirty="0">
                <a:ea typeface="MS PGothic" panose="020B0600070205080204" pitchFamily="34" charset="-128"/>
              </a:rPr>
              <a:t>, and </a:t>
            </a:r>
            <a:r>
              <a:rPr lang="en-US" altLang="ja-JP" sz="2800" b="1" i="1" dirty="0">
                <a:solidFill>
                  <a:srgbClr val="0070C0"/>
                </a:solidFill>
                <a:ea typeface="MS PGothic" panose="020B0600070205080204" pitchFamily="34" charset="-128"/>
              </a:rPr>
              <a:t>r</a:t>
            </a:r>
            <a:r>
              <a:rPr lang="en-US" altLang="ja-JP" sz="2800" dirty="0">
                <a:ea typeface="MS PGothic" panose="020B0600070205080204" pitchFamily="34" charset="-128"/>
              </a:rPr>
              <a:t> is the number of </a:t>
            </a:r>
            <a:r>
              <a:rPr lang="en-US" altLang="ja-JP" sz="2800" b="1" dirty="0">
                <a:solidFill>
                  <a:srgbClr val="0070C0"/>
                </a:solidFill>
                <a:ea typeface="MS PGothic" panose="020B0600070205080204" pitchFamily="34" charset="-128"/>
              </a:rPr>
              <a:t>attributes</a:t>
            </a:r>
            <a:r>
              <a:rPr lang="en-US" altLang="ja-JP" sz="2800" dirty="0">
                <a:ea typeface="MS PGothic" panose="020B0600070205080204" pitchFamily="34" charset="-128"/>
              </a:rPr>
              <a:t> (</a:t>
            </a:r>
            <a:r>
              <a:rPr lang="en-US" altLang="ja-JP" sz="2800" b="1" dirty="0">
                <a:solidFill>
                  <a:srgbClr val="0070C0"/>
                </a:solidFill>
                <a:ea typeface="MS PGothic" panose="020B0600070205080204" pitchFamily="34" charset="-128"/>
              </a:rPr>
              <a:t>dimensions</a:t>
            </a:r>
            <a:r>
              <a:rPr lang="en-US" altLang="ja-JP" sz="2800" dirty="0">
                <a:ea typeface="MS PGothic" panose="020B0600070205080204" pitchFamily="34" charset="-128"/>
              </a:rPr>
              <a:t>) in the data. 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ja-JP" dirty="0">
                <a:ea typeface="MS PGothic" panose="020B0600070205080204" pitchFamily="34" charset="-128"/>
              </a:rPr>
              <a:t>The </a:t>
            </a:r>
            <a:r>
              <a:rPr lang="en-US" altLang="ja-JP" b="1" i="1" dirty="0">
                <a:solidFill>
                  <a:srgbClr val="7030A0"/>
                </a:solidFill>
                <a:ea typeface="MS PGothic" panose="020B0600070205080204" pitchFamily="34" charset="-128"/>
              </a:rPr>
              <a:t>k</a:t>
            </a:r>
            <a:r>
              <a:rPr lang="en-US" altLang="ja-JP" dirty="0">
                <a:ea typeface="MS PGothic" panose="020B0600070205080204" pitchFamily="34" charset="-128"/>
              </a:rPr>
              <a:t>-Means algorithm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partitions</a:t>
            </a:r>
            <a:r>
              <a:rPr lang="en-US" altLang="ja-JP" dirty="0">
                <a:ea typeface="MS PGothic" panose="020B0600070205080204" pitchFamily="34" charset="-128"/>
              </a:rPr>
              <a:t> the given data into </a:t>
            </a:r>
            <a:r>
              <a:rPr lang="en-US" altLang="ja-JP" b="1" i="1" dirty="0">
                <a:solidFill>
                  <a:srgbClr val="7030A0"/>
                </a:solidFill>
                <a:ea typeface="MS PGothic" panose="020B0600070205080204" pitchFamily="34" charset="-128"/>
              </a:rPr>
              <a:t>k</a:t>
            </a:r>
            <a:r>
              <a:rPr lang="en-US" altLang="ja-JP" dirty="0">
                <a:ea typeface="MS PGothic" panose="020B0600070205080204" pitchFamily="34" charset="-128"/>
              </a:rPr>
              <a:t> clusters.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ja-JP" sz="2800" dirty="0">
                <a:ea typeface="MS PGothic" panose="020B0600070205080204" pitchFamily="34" charset="-128"/>
              </a:rPr>
              <a:t>Each cluster has a cluster </a:t>
            </a:r>
            <a:r>
              <a:rPr lang="en-US" altLang="ja-JP" sz="2800" b="1" dirty="0">
                <a:solidFill>
                  <a:srgbClr val="0070C0"/>
                </a:solidFill>
                <a:ea typeface="MS PGothic" panose="020B0600070205080204" pitchFamily="34" charset="-128"/>
              </a:rPr>
              <a:t>center</a:t>
            </a:r>
            <a:r>
              <a:rPr lang="en-US" altLang="ja-JP" sz="2800" dirty="0">
                <a:ea typeface="MS PGothic" panose="020B0600070205080204" pitchFamily="34" charset="-128"/>
              </a:rPr>
              <a:t>, called </a:t>
            </a:r>
            <a:r>
              <a:rPr lang="en-US" altLang="ja-JP" sz="2800" b="1" dirty="0">
                <a:solidFill>
                  <a:srgbClr val="0070C0"/>
                </a:solidFill>
                <a:ea typeface="MS PGothic" panose="020B0600070205080204" pitchFamily="34" charset="-128"/>
              </a:rPr>
              <a:t>centroid</a:t>
            </a:r>
            <a:r>
              <a:rPr lang="en-US" altLang="ja-JP" sz="2800" dirty="0">
                <a:ea typeface="MS PGothic" panose="020B0600070205080204" pitchFamily="34" charset="-128"/>
              </a:rPr>
              <a:t>.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ja-JP" sz="2800" b="1" i="1" dirty="0">
                <a:solidFill>
                  <a:srgbClr val="7030A0"/>
                </a:solidFill>
                <a:ea typeface="MS PGothic" panose="020B0600070205080204" pitchFamily="34" charset="-128"/>
              </a:rPr>
              <a:t>k</a:t>
            </a:r>
            <a:r>
              <a:rPr lang="en-US" altLang="ja-JP" sz="2800" dirty="0">
                <a:ea typeface="MS PGothic" panose="020B0600070205080204" pitchFamily="34" charset="-128"/>
              </a:rPr>
              <a:t> is </a:t>
            </a:r>
            <a:r>
              <a:rPr lang="en-US" altLang="ja-JP" sz="2800" b="1" dirty="0">
                <a:solidFill>
                  <a:srgbClr val="0070C0"/>
                </a:solidFill>
                <a:ea typeface="MS PGothic" panose="020B0600070205080204" pitchFamily="34" charset="-128"/>
              </a:rPr>
              <a:t>specified</a:t>
            </a:r>
            <a:r>
              <a:rPr lang="en-US" altLang="ja-JP" sz="2800" dirty="0">
                <a:ea typeface="MS PGothic" panose="020B0600070205080204" pitchFamily="34" charset="-128"/>
              </a:rPr>
              <a:t> by the user .</a:t>
            </a:r>
            <a:endParaRPr lang="en-US" altLang="en-US" sz="2800" dirty="0"/>
          </a:p>
        </p:txBody>
      </p:sp>
      <p:sp>
        <p:nvSpPr>
          <p:cNvPr id="7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A779864E-4946-4411-8CF1-37AF7B32A596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5" name="Rectangle 3"/>
          <p:cNvSpPr>
            <a:spLocks noGrp="1" noChangeArrowheads="1"/>
          </p:cNvSpPr>
          <p:nvPr>
            <p:ph idx="1"/>
          </p:nvPr>
        </p:nvSpPr>
        <p:spPr>
          <a:xfrm>
            <a:off x="740647" y="1412776"/>
            <a:ext cx="8229600" cy="4788532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Given </a:t>
            </a:r>
            <a:r>
              <a:rPr lang="en-US" altLang="en-US" b="1" i="1" dirty="0">
                <a:solidFill>
                  <a:srgbClr val="7030A0"/>
                </a:solidFill>
              </a:rPr>
              <a:t>k</a:t>
            </a:r>
            <a:r>
              <a:rPr lang="en-US" altLang="en-US" dirty="0"/>
              <a:t>, the </a:t>
            </a:r>
            <a:r>
              <a:rPr lang="en-US" altLang="en-US" b="1" i="1" dirty="0">
                <a:solidFill>
                  <a:srgbClr val="7030A0"/>
                </a:solidFill>
              </a:rPr>
              <a:t>k</a:t>
            </a:r>
            <a:r>
              <a:rPr lang="en-US" altLang="en-US" i="1" dirty="0"/>
              <a:t>-Means</a:t>
            </a:r>
            <a:r>
              <a:rPr lang="en-US" altLang="en-US" dirty="0"/>
              <a:t> algorithm works as follows:</a:t>
            </a:r>
            <a:r>
              <a:rPr lang="en-US" altLang="en-US" sz="2600" dirty="0"/>
              <a:t> </a:t>
            </a:r>
          </a:p>
          <a:p>
            <a:pPr marL="914400" lvl="1" indent="-457200" eaLnBrk="1" fontAlgn="auto" hangingPunct="1">
              <a:spcAft>
                <a:spcPts val="0"/>
              </a:spcAft>
              <a:buClr>
                <a:srgbClr val="C00000"/>
              </a:buClr>
              <a:buFont typeface="+mj-lt"/>
              <a:buAutoNum type="arabicParenR"/>
              <a:defRPr/>
            </a:pPr>
            <a:r>
              <a:rPr lang="en-US" altLang="en-US" b="1" dirty="0">
                <a:solidFill>
                  <a:srgbClr val="0070C0"/>
                </a:solidFill>
              </a:rPr>
              <a:t>Randomly</a:t>
            </a:r>
            <a:r>
              <a:rPr lang="en-US" altLang="en-US" dirty="0"/>
              <a:t> choose </a:t>
            </a:r>
            <a:r>
              <a:rPr lang="en-US" altLang="en-US" b="1" i="1" dirty="0">
                <a:solidFill>
                  <a:srgbClr val="7030A0"/>
                </a:solidFill>
              </a:rPr>
              <a:t>k</a:t>
            </a:r>
            <a:r>
              <a:rPr lang="en-US" altLang="en-US" dirty="0"/>
              <a:t> data points (seeds) to be the </a:t>
            </a:r>
            <a:r>
              <a:rPr lang="en-US" altLang="en-US" b="1" dirty="0">
                <a:solidFill>
                  <a:srgbClr val="0070C0"/>
                </a:solidFill>
              </a:rPr>
              <a:t>initial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centroids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0070C0"/>
                </a:solidFill>
              </a:rPr>
              <a:t>cluster</a:t>
            </a:r>
            <a:r>
              <a:rPr lang="en-US" altLang="en-US" dirty="0"/>
              <a:t> centers.</a:t>
            </a:r>
          </a:p>
          <a:p>
            <a:pPr marL="914400" lvl="1" indent="-457200" eaLnBrk="1" fontAlgn="auto" hangingPunct="1">
              <a:spcAft>
                <a:spcPts val="0"/>
              </a:spcAft>
              <a:buClr>
                <a:srgbClr val="C00000"/>
              </a:buClr>
              <a:buFont typeface="+mj-lt"/>
              <a:buAutoNum type="arabicParenR"/>
              <a:defRPr/>
            </a:pPr>
            <a:r>
              <a:rPr lang="en-US" altLang="en-US" b="1" dirty="0">
                <a:solidFill>
                  <a:srgbClr val="0070C0"/>
                </a:solidFill>
              </a:rPr>
              <a:t>Assign</a:t>
            </a:r>
            <a:r>
              <a:rPr lang="en-US" altLang="en-US" dirty="0"/>
              <a:t> each data point to the </a:t>
            </a:r>
            <a:r>
              <a:rPr lang="en-US" altLang="en-US" b="1" dirty="0">
                <a:solidFill>
                  <a:srgbClr val="0070C0"/>
                </a:solidFill>
              </a:rPr>
              <a:t>closest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centroid</a:t>
            </a:r>
            <a:r>
              <a:rPr lang="en-US" altLang="en-US" dirty="0"/>
              <a:t> (given some </a:t>
            </a:r>
            <a:r>
              <a:rPr lang="en-US" altLang="en-US" b="1" dirty="0">
                <a:solidFill>
                  <a:srgbClr val="0070C0"/>
                </a:solidFill>
              </a:rPr>
              <a:t>distance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function</a:t>
            </a:r>
            <a:r>
              <a:rPr lang="en-US" altLang="en-US" dirty="0"/>
              <a:t> </a:t>
            </a:r>
            <a:r>
              <a:rPr lang="en-US" altLang="en-US" b="1" i="1" dirty="0">
                <a:solidFill>
                  <a:srgbClr val="7030A0"/>
                </a:solidFill>
              </a:rPr>
              <a:t>f</a:t>
            </a:r>
            <a:r>
              <a:rPr lang="en-US" altLang="en-US" dirty="0"/>
              <a:t>.</a:t>
            </a:r>
          </a:p>
          <a:p>
            <a:pPr marL="914400" lvl="1" indent="-457200" eaLnBrk="1" fontAlgn="auto" hangingPunct="1">
              <a:spcAft>
                <a:spcPts val="0"/>
              </a:spcAft>
              <a:buClr>
                <a:srgbClr val="C00000"/>
              </a:buClr>
              <a:buFont typeface="+mj-lt"/>
              <a:buAutoNum type="arabicParenR"/>
              <a:defRPr/>
            </a:pPr>
            <a:r>
              <a:rPr lang="en-US" altLang="en-US" b="1" dirty="0">
                <a:solidFill>
                  <a:srgbClr val="0070C0"/>
                </a:solidFill>
              </a:rPr>
              <a:t>Re-compute</a:t>
            </a:r>
            <a:r>
              <a:rPr lang="en-US" altLang="en-US" dirty="0"/>
              <a:t> the centroids using the </a:t>
            </a:r>
            <a:r>
              <a:rPr lang="en-US" altLang="en-US" b="1" dirty="0">
                <a:solidFill>
                  <a:srgbClr val="0070C0"/>
                </a:solidFill>
              </a:rPr>
              <a:t>current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cluster</a:t>
            </a:r>
            <a:r>
              <a:rPr lang="en-US" altLang="en-US" dirty="0"/>
              <a:t> memberships.</a:t>
            </a:r>
          </a:p>
          <a:p>
            <a:pPr marL="914400" lvl="1" indent="-457200" eaLnBrk="1" fontAlgn="auto" hangingPunct="1">
              <a:spcAft>
                <a:spcPts val="0"/>
              </a:spcAft>
              <a:buClr>
                <a:srgbClr val="C00000"/>
              </a:buClr>
              <a:buFont typeface="+mj-lt"/>
              <a:buAutoNum type="arabicParenR"/>
              <a:defRPr/>
            </a:pPr>
            <a:r>
              <a:rPr lang="en-US" altLang="en-US" dirty="0"/>
              <a:t>If a convergence criterion is not met, go to </a:t>
            </a:r>
            <a:r>
              <a:rPr lang="en-US" altLang="en-US" dirty="0">
                <a:solidFill>
                  <a:srgbClr val="C00000"/>
                </a:solidFill>
              </a:rPr>
              <a:t>2)</a:t>
            </a:r>
            <a:r>
              <a:rPr lang="en-US" altLang="en-US" dirty="0"/>
              <a:t>.</a:t>
            </a:r>
          </a:p>
          <a:p>
            <a:pPr marL="914400" lvl="1" indent="-457200" eaLnBrk="1" fontAlgn="auto" hangingPunct="1">
              <a:spcAft>
                <a:spcPts val="0"/>
              </a:spcAft>
              <a:buFont typeface="+mj-lt"/>
              <a:buAutoNum type="arabicParenR"/>
              <a:defRPr/>
            </a:pPr>
            <a:endParaRPr lang="en-US" altLang="en-US" dirty="0"/>
          </a:p>
          <a:p>
            <a:pPr marL="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dirty="0"/>
              <a:t>Notes:</a:t>
            </a:r>
          </a:p>
          <a:p>
            <a:pPr marL="342900" lvl="1" indent="-342900"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dirty="0"/>
              <a:t>Distance function used is usually </a:t>
            </a:r>
            <a:r>
              <a:rPr lang="en-US" altLang="en-US" b="1" dirty="0">
                <a:solidFill>
                  <a:srgbClr val="0070C0"/>
                </a:solidFill>
              </a:rPr>
              <a:t>Euclidean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distance</a:t>
            </a:r>
            <a:r>
              <a:rPr lang="en-US" altLang="en-US" dirty="0"/>
              <a:t>.</a:t>
            </a:r>
          </a:p>
          <a:p>
            <a:pPr marL="342900" lvl="1" indent="-342900"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70C0"/>
                </a:solidFill>
              </a:rPr>
              <a:t>convergence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criterion</a:t>
            </a:r>
            <a:r>
              <a:rPr lang="en-US" altLang="en-US" dirty="0"/>
              <a:t> is usually the </a:t>
            </a:r>
            <a:r>
              <a:rPr lang="en-US" altLang="en-US" b="1" dirty="0">
                <a:solidFill>
                  <a:srgbClr val="0070C0"/>
                </a:solidFill>
              </a:rPr>
              <a:t>case</a:t>
            </a:r>
            <a:r>
              <a:rPr lang="en-US" altLang="en-US" dirty="0"/>
              <a:t> when the </a:t>
            </a:r>
            <a:r>
              <a:rPr lang="en-US" altLang="en-US" b="1" dirty="0">
                <a:solidFill>
                  <a:srgbClr val="0070C0"/>
                </a:solidFill>
              </a:rPr>
              <a:t>centroids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rgbClr val="0070C0"/>
                </a:solidFill>
              </a:rPr>
              <a:t>recomputed</a:t>
            </a:r>
            <a:r>
              <a:rPr lang="en-US" altLang="en-US" dirty="0"/>
              <a:t>, the </a:t>
            </a:r>
            <a:r>
              <a:rPr lang="en-US" altLang="en-US" b="1" dirty="0">
                <a:solidFill>
                  <a:srgbClr val="0070C0"/>
                </a:solidFill>
              </a:rPr>
              <a:t>data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points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rgbClr val="0070C0"/>
                </a:solidFill>
              </a:rPr>
              <a:t>re-assigned</a:t>
            </a:r>
            <a:r>
              <a:rPr lang="en-US" altLang="en-US" dirty="0"/>
              <a:t> a </a:t>
            </a:r>
            <a:r>
              <a:rPr lang="en-US" altLang="en-US" b="1" dirty="0">
                <a:solidFill>
                  <a:srgbClr val="0070C0"/>
                </a:solidFill>
              </a:rPr>
              <a:t>class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0070C0"/>
                </a:solidFill>
              </a:rPr>
              <a:t>no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data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point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changes</a:t>
            </a:r>
            <a:r>
              <a:rPr lang="en-US" altLang="en-US" dirty="0"/>
              <a:t> its </a:t>
            </a:r>
            <a:r>
              <a:rPr lang="en-US" altLang="en-US" b="1" dirty="0">
                <a:solidFill>
                  <a:srgbClr val="0070C0"/>
                </a:solidFill>
              </a:rPr>
              <a:t>previous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class</a:t>
            </a:r>
            <a:r>
              <a:rPr lang="en-US" altLang="en-US" dirty="0"/>
              <a:t>.</a:t>
            </a:r>
          </a:p>
          <a:p>
            <a:pPr marL="342900" lvl="1" indent="-342900"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b="1" i="1" dirty="0">
                <a:solidFill>
                  <a:srgbClr val="7030A0"/>
                </a:solidFill>
              </a:rPr>
              <a:t>k</a:t>
            </a:r>
            <a:r>
              <a:rPr lang="en-US" altLang="en-US" dirty="0"/>
              <a:t> is chosen by the </a:t>
            </a:r>
            <a:r>
              <a:rPr lang="en-US" altLang="en-US" b="1" dirty="0">
                <a:solidFill>
                  <a:srgbClr val="0070C0"/>
                </a:solidFill>
              </a:rPr>
              <a:t>user</a:t>
            </a:r>
            <a:r>
              <a:rPr lang="en-US" altLang="en-US" dirty="0"/>
              <a:t> and is an </a:t>
            </a:r>
            <a:r>
              <a:rPr lang="en-US" altLang="en-US" b="1" dirty="0">
                <a:solidFill>
                  <a:srgbClr val="0070C0"/>
                </a:solidFill>
              </a:rPr>
              <a:t>input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parameter</a:t>
            </a:r>
            <a:r>
              <a:rPr lang="en-US" altLang="en-US" dirty="0"/>
              <a:t>.</a:t>
            </a:r>
          </a:p>
          <a:p>
            <a:pPr marL="342900" lvl="1" indent="-342900"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dirty="0"/>
              <a:t>You sometimes have to </a:t>
            </a:r>
            <a:r>
              <a:rPr lang="en-US" altLang="en-US" b="1" dirty="0">
                <a:solidFill>
                  <a:srgbClr val="0070C0"/>
                </a:solidFill>
              </a:rPr>
              <a:t>experiment</a:t>
            </a:r>
            <a:r>
              <a:rPr lang="en-US" altLang="en-US" dirty="0"/>
              <a:t> with values of </a:t>
            </a:r>
            <a:r>
              <a:rPr lang="en-US" altLang="en-US" b="1" i="1" dirty="0">
                <a:solidFill>
                  <a:srgbClr val="7030A0"/>
                </a:solidFill>
              </a:rPr>
              <a:t>k</a:t>
            </a:r>
            <a:r>
              <a:rPr lang="en-US" altLang="en-US" dirty="0"/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31404" y="0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+mn-lt"/>
              </a:rPr>
              <a:t>K-Means Clustering</a:t>
            </a:r>
            <a:endParaRPr lang="en-US" altLang="en-US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9" name="Right Arrow 4">
            <a:extLst>
              <a:ext uri="{FF2B5EF4-FFF2-40B4-BE49-F238E27FC236}">
                <a16:creationId xmlns:a16="http://schemas.microsoft.com/office/drawing/2014/main" id="{7797F807-721C-4BEE-B9B4-8B9B3BD5C173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62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+mn-lt"/>
              </a:rPr>
              <a:t>K-Means Pseudocode</a:t>
            </a:r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7428" y="2096852"/>
            <a:ext cx="8507412" cy="3563938"/>
          </a:xfrm>
          <a:ln w="22225">
            <a:solidFill>
              <a:srgbClr val="C00000"/>
            </a:solidFill>
          </a:ln>
        </p:spPr>
      </p:pic>
      <p:pic>
        <p:nvPicPr>
          <p:cNvPr id="6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6B2B3EAE-AF0B-4E08-B29D-F3661BD1EF74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25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ja-JP" b="1" dirty="0">
                <a:solidFill>
                  <a:srgbClr val="002060"/>
                </a:solidFill>
                <a:latin typeface="+mn-lt"/>
                <a:ea typeface="MS PGothic" panose="020B0600070205080204" pitchFamily="34" charset="-128"/>
              </a:rPr>
              <a:t>Stopping/Convergence Criteria </a:t>
            </a:r>
            <a:endParaRPr lang="en-US" alt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47428" y="1428750"/>
            <a:ext cx="8229600" cy="4970462"/>
          </a:xfrm>
        </p:spPr>
        <p:txBody>
          <a:bodyPr/>
          <a:lstStyle/>
          <a:p>
            <a:pPr marL="571500" indent="-571500" eaLnBrk="1" hangingPunct="1">
              <a:buClr>
                <a:srgbClr val="C00000"/>
              </a:buClr>
              <a:buFont typeface="+mj-lt"/>
              <a:buAutoNum type="arabicParenR"/>
            </a:pP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no</a:t>
            </a:r>
            <a:r>
              <a:rPr lang="en-US" altLang="ja-JP" dirty="0">
                <a:ea typeface="MS PGothic" panose="020B0600070205080204" pitchFamily="34" charset="-128"/>
              </a:rPr>
              <a:t> (or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minimum</a:t>
            </a:r>
            <a:r>
              <a:rPr lang="en-US" altLang="ja-JP" dirty="0">
                <a:ea typeface="MS PGothic" panose="020B0600070205080204" pitchFamily="34" charset="-128"/>
              </a:rPr>
              <a:t>)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re-assignments</a:t>
            </a:r>
            <a:r>
              <a:rPr lang="en-US" altLang="ja-JP" dirty="0">
                <a:ea typeface="MS PGothic" panose="020B0600070205080204" pitchFamily="34" charset="-128"/>
              </a:rPr>
              <a:t> of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data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points</a:t>
            </a:r>
            <a:r>
              <a:rPr lang="en-US" altLang="ja-JP" dirty="0">
                <a:ea typeface="MS PGothic" panose="020B0600070205080204" pitchFamily="34" charset="-128"/>
              </a:rPr>
              <a:t> to different clusters, </a:t>
            </a:r>
          </a:p>
          <a:p>
            <a:pPr marL="571500" indent="-571500" eaLnBrk="1" hangingPunct="1">
              <a:buClr>
                <a:srgbClr val="C00000"/>
              </a:buClr>
              <a:buFont typeface="+mj-lt"/>
              <a:buAutoNum type="arabicParenR"/>
            </a:pP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no</a:t>
            </a:r>
            <a:r>
              <a:rPr lang="en-US" altLang="ja-JP" dirty="0">
                <a:ea typeface="MS PGothic" panose="020B0600070205080204" pitchFamily="34" charset="-128"/>
              </a:rPr>
              <a:t> (or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minimum</a:t>
            </a:r>
            <a:r>
              <a:rPr lang="en-US" altLang="ja-JP" dirty="0">
                <a:ea typeface="MS PGothic" panose="020B0600070205080204" pitchFamily="34" charset="-128"/>
              </a:rPr>
              <a:t>)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change</a:t>
            </a:r>
            <a:r>
              <a:rPr lang="en-US" altLang="ja-JP" dirty="0">
                <a:ea typeface="MS PGothic" panose="020B0600070205080204" pitchFamily="34" charset="-128"/>
              </a:rPr>
              <a:t> of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centroids</a:t>
            </a:r>
            <a:r>
              <a:rPr lang="en-US" altLang="ja-JP" dirty="0">
                <a:ea typeface="MS PGothic" panose="020B0600070205080204" pitchFamily="34" charset="-128"/>
              </a:rPr>
              <a:t>, or </a:t>
            </a:r>
          </a:p>
          <a:p>
            <a:pPr marL="571500" indent="-571500" eaLnBrk="1" hangingPunct="1">
              <a:buClr>
                <a:srgbClr val="C00000"/>
              </a:buClr>
              <a:buFont typeface="+mj-lt"/>
              <a:buAutoNum type="arabicParenR"/>
            </a:pP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minimum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decrease</a:t>
            </a:r>
            <a:r>
              <a:rPr lang="en-US" altLang="ja-JP" dirty="0">
                <a:ea typeface="MS PGothic" panose="020B0600070205080204" pitchFamily="34" charset="-128"/>
              </a:rPr>
              <a:t> in the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sum of squared error </a:t>
            </a:r>
            <a:r>
              <a:rPr lang="en-US" altLang="ja-JP" dirty="0">
                <a:ea typeface="MS PGothic" panose="020B0600070205080204" pitchFamily="34" charset="-128"/>
              </a:rPr>
              <a:t>(SSE), </a:t>
            </a:r>
          </a:p>
          <a:p>
            <a:pPr marL="571500" indent="-571500" eaLnBrk="1" hangingPunct="1">
              <a:buClr>
                <a:srgbClr val="C00000"/>
              </a:buClr>
              <a:buFont typeface="+mj-lt"/>
              <a:buAutoNum type="arabicParenR"/>
            </a:pPr>
            <a:endParaRPr lang="en-US" altLang="ja-JP" dirty="0">
              <a:ea typeface="MS PGothic" panose="020B0600070205080204" pitchFamily="34" charset="-128"/>
            </a:endParaRPr>
          </a:p>
          <a:p>
            <a:pPr marL="571500" indent="-571500" eaLnBrk="1" hangingPunct="1">
              <a:buClr>
                <a:srgbClr val="C00000"/>
              </a:buClr>
              <a:buFont typeface="+mj-lt"/>
              <a:buAutoNum type="arabicParenR"/>
            </a:pPr>
            <a:endParaRPr lang="en-US" altLang="ja-JP" dirty="0">
              <a:ea typeface="MS PGothic" panose="020B0600070205080204" pitchFamily="34" charset="-128"/>
            </a:endParaRPr>
          </a:p>
          <a:p>
            <a:pPr marL="839788" lvl="1" indent="-495300" eaLnBrk="1" hangingPunct="1">
              <a:buClr>
                <a:srgbClr val="C00000"/>
              </a:buClr>
            </a:pPr>
            <a:r>
              <a:rPr lang="en-US" altLang="ja-JP" i="1" dirty="0">
                <a:ea typeface="MS PGothic" panose="020B0600070205080204" pitchFamily="34" charset="-128"/>
              </a:rPr>
              <a:t>C</a:t>
            </a:r>
            <a:r>
              <a:rPr lang="en-US" altLang="ja-JP" i="1" baseline="-25000" dirty="0">
                <a:ea typeface="MS PGothic" panose="020B0600070205080204" pitchFamily="34" charset="-128"/>
              </a:rPr>
              <a:t>i</a:t>
            </a:r>
            <a:r>
              <a:rPr lang="en-US" altLang="ja-JP" dirty="0">
                <a:ea typeface="MS PGothic" panose="020B0600070205080204" pitchFamily="34" charset="-128"/>
              </a:rPr>
              <a:t> is the </a:t>
            </a:r>
            <a:r>
              <a:rPr lang="en-US" altLang="ja-JP" i="1" dirty="0" err="1">
                <a:ea typeface="MS PGothic" panose="020B0600070205080204" pitchFamily="34" charset="-128"/>
              </a:rPr>
              <a:t>j</a:t>
            </a:r>
            <a:r>
              <a:rPr lang="en-US" altLang="ja-JP" dirty="0" err="1">
                <a:ea typeface="MS PGothic" panose="020B0600070205080204" pitchFamily="34" charset="-128"/>
              </a:rPr>
              <a:t>th</a:t>
            </a:r>
            <a:r>
              <a:rPr lang="en-US" altLang="ja-JP" dirty="0">
                <a:ea typeface="MS PGothic" panose="020B0600070205080204" pitchFamily="34" charset="-128"/>
              </a:rPr>
              <a:t> cluster, </a:t>
            </a:r>
            <a:r>
              <a:rPr lang="en-US" altLang="ja-JP" b="1" dirty="0" err="1">
                <a:ea typeface="MS PGothic" panose="020B0600070205080204" pitchFamily="34" charset="-128"/>
              </a:rPr>
              <a:t>m</a:t>
            </a:r>
            <a:r>
              <a:rPr lang="en-US" altLang="ja-JP" i="1" baseline="-25000" dirty="0" err="1">
                <a:ea typeface="MS PGothic" panose="020B0600070205080204" pitchFamily="34" charset="-128"/>
              </a:rPr>
              <a:t>j</a:t>
            </a:r>
            <a:r>
              <a:rPr lang="en-US" altLang="ja-JP" dirty="0">
                <a:ea typeface="MS PGothic" panose="020B0600070205080204" pitchFamily="34" charset="-128"/>
              </a:rPr>
              <a:t> is the centroid of cluster </a:t>
            </a:r>
            <a:r>
              <a:rPr lang="en-US" altLang="ja-JP" i="1" dirty="0" err="1">
                <a:ea typeface="MS PGothic" panose="020B0600070205080204" pitchFamily="34" charset="-128"/>
              </a:rPr>
              <a:t>C</a:t>
            </a:r>
            <a:r>
              <a:rPr lang="en-US" altLang="ja-JP" i="1" baseline="-25000" dirty="0" err="1">
                <a:ea typeface="MS PGothic" panose="020B0600070205080204" pitchFamily="34" charset="-128"/>
              </a:rPr>
              <a:t>j</a:t>
            </a:r>
            <a:r>
              <a:rPr lang="en-US" altLang="ja-JP" dirty="0">
                <a:ea typeface="MS PGothic" panose="020B0600070205080204" pitchFamily="34" charset="-128"/>
              </a:rPr>
              <a:t> (the mean vector of all the data points in </a:t>
            </a:r>
            <a:r>
              <a:rPr lang="en-US" altLang="ja-JP" i="1" dirty="0" err="1">
                <a:ea typeface="MS PGothic" panose="020B0600070205080204" pitchFamily="34" charset="-128"/>
              </a:rPr>
              <a:t>C</a:t>
            </a:r>
            <a:r>
              <a:rPr lang="en-US" altLang="ja-JP" i="1" baseline="-25000" dirty="0" err="1">
                <a:ea typeface="MS PGothic" panose="020B0600070205080204" pitchFamily="34" charset="-128"/>
              </a:rPr>
              <a:t>j</a:t>
            </a:r>
            <a:r>
              <a:rPr lang="en-US" altLang="ja-JP" dirty="0">
                <a:ea typeface="MS PGothic" panose="020B0600070205080204" pitchFamily="34" charset="-128"/>
              </a:rPr>
              <a:t>), and </a:t>
            </a:r>
            <a:r>
              <a:rPr lang="en-US" altLang="ja-JP" i="1" dirty="0" err="1">
                <a:ea typeface="MS PGothic" panose="020B0600070205080204" pitchFamily="34" charset="-128"/>
              </a:rPr>
              <a:t>dist</a:t>
            </a:r>
            <a:r>
              <a:rPr lang="en-US" altLang="ja-JP" dirty="0">
                <a:ea typeface="MS PGothic" panose="020B0600070205080204" pitchFamily="34" charset="-128"/>
              </a:rPr>
              <a:t>(</a:t>
            </a:r>
            <a:r>
              <a:rPr lang="en-US" altLang="ja-JP" b="1" dirty="0">
                <a:ea typeface="MS PGothic" panose="020B0600070205080204" pitchFamily="34" charset="-128"/>
              </a:rPr>
              <a:t>x</a:t>
            </a:r>
            <a:r>
              <a:rPr lang="en-US" altLang="ja-JP" dirty="0">
                <a:ea typeface="MS PGothic" panose="020B0600070205080204" pitchFamily="34" charset="-128"/>
              </a:rPr>
              <a:t>, </a:t>
            </a:r>
            <a:r>
              <a:rPr lang="en-US" altLang="ja-JP" b="1" dirty="0" err="1">
                <a:ea typeface="MS PGothic" panose="020B0600070205080204" pitchFamily="34" charset="-128"/>
              </a:rPr>
              <a:t>m</a:t>
            </a:r>
            <a:r>
              <a:rPr lang="en-US" altLang="ja-JP" i="1" baseline="-25000" dirty="0" err="1">
                <a:ea typeface="MS PGothic" panose="020B0600070205080204" pitchFamily="34" charset="-128"/>
              </a:rPr>
              <a:t>j</a:t>
            </a:r>
            <a:r>
              <a:rPr lang="en-US" altLang="ja-JP" dirty="0">
                <a:ea typeface="MS PGothic" panose="020B0600070205080204" pitchFamily="34" charset="-128"/>
              </a:rPr>
              <a:t>) is the distance between data point </a:t>
            </a:r>
            <a:r>
              <a:rPr lang="en-US" altLang="ja-JP" b="1" dirty="0">
                <a:ea typeface="MS PGothic" panose="020B0600070205080204" pitchFamily="34" charset="-128"/>
              </a:rPr>
              <a:t>x</a:t>
            </a:r>
            <a:r>
              <a:rPr lang="en-US" altLang="ja-JP" dirty="0">
                <a:ea typeface="MS PGothic" panose="020B0600070205080204" pitchFamily="34" charset="-128"/>
              </a:rPr>
              <a:t> and centroid </a:t>
            </a:r>
            <a:r>
              <a:rPr lang="en-US" altLang="ja-JP" b="1" dirty="0" err="1">
                <a:ea typeface="MS PGothic" panose="020B0600070205080204" pitchFamily="34" charset="-128"/>
              </a:rPr>
              <a:t>m</a:t>
            </a:r>
            <a:r>
              <a:rPr lang="en-US" altLang="ja-JP" i="1" baseline="-25000" dirty="0" err="1">
                <a:ea typeface="MS PGothic" panose="020B0600070205080204" pitchFamily="34" charset="-128"/>
              </a:rPr>
              <a:t>j</a:t>
            </a:r>
            <a:r>
              <a:rPr lang="en-US" altLang="ja-JP" dirty="0">
                <a:ea typeface="MS PGothic" panose="020B0600070205080204" pitchFamily="34" charset="-128"/>
              </a:rPr>
              <a:t>. </a:t>
            </a:r>
            <a:endParaRPr lang="en-US" altLang="en-US" dirty="0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524000" y="2924175"/>
            <a:ext cx="369888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GB" altLang="en-US" sz="3000">
              <a:latin typeface="Arial" panose="020B0604020202020204" pitchFamily="34" charset="0"/>
            </a:endParaRPr>
          </a:p>
        </p:txBody>
      </p:sp>
      <p:graphicFrame>
        <p:nvGraphicFramePr>
          <p:cNvPr id="17414" name="Object 4"/>
          <p:cNvGraphicFramePr>
            <a:graphicFrameLocks noChangeAspect="1"/>
          </p:cNvGraphicFramePr>
          <p:nvPr/>
        </p:nvGraphicFramePr>
        <p:xfrm>
          <a:off x="4043363" y="3319463"/>
          <a:ext cx="435610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400" imgH="457200" progId="Equation.3">
                  <p:embed/>
                </p:oleObj>
              </mc:Choice>
              <mc:Fallback>
                <p:oleObj name="Equation" r:id="rId2" imgW="1676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3" y="3319463"/>
                        <a:ext cx="4356100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9444038" y="3563938"/>
            <a:ext cx="7921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3000">
                <a:solidFill>
                  <a:srgbClr val="7030A0"/>
                </a:solidFill>
                <a:latin typeface="Arial" panose="020B0604020202020204" pitchFamily="34" charset="0"/>
              </a:rPr>
              <a:t>(1)</a:t>
            </a:r>
          </a:p>
        </p:txBody>
      </p:sp>
      <p:pic>
        <p:nvPicPr>
          <p:cNvPr id="9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3" name="Right Arrow 4">
            <a:extLst>
              <a:ext uri="{FF2B5EF4-FFF2-40B4-BE49-F238E27FC236}">
                <a16:creationId xmlns:a16="http://schemas.microsoft.com/office/drawing/2014/main" id="{8384006A-F373-4D9C-B774-4421440C0878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47428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+mn-lt"/>
              </a:rPr>
              <a:t>K-Means - An Example</a:t>
            </a:r>
          </a:p>
        </p:txBody>
      </p:sp>
      <p:pic>
        <p:nvPicPr>
          <p:cNvPr id="1843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2163" y="1174750"/>
            <a:ext cx="7994650" cy="47656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3756025" y="4329113"/>
            <a:ext cx="647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320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3108325" y="4005263"/>
            <a:ext cx="647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320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2" name="Plus 1"/>
          <p:cNvSpPr/>
          <p:nvPr/>
        </p:nvSpPr>
        <p:spPr>
          <a:xfrm>
            <a:off x="3125577" y="4122378"/>
            <a:ext cx="337679" cy="361714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lus 7"/>
          <p:cNvSpPr/>
          <p:nvPr/>
        </p:nvSpPr>
        <p:spPr>
          <a:xfrm>
            <a:off x="3814105" y="4471442"/>
            <a:ext cx="337679" cy="361714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lus 8"/>
          <p:cNvSpPr/>
          <p:nvPr/>
        </p:nvSpPr>
        <p:spPr>
          <a:xfrm>
            <a:off x="7608168" y="4183410"/>
            <a:ext cx="337679" cy="361714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lus 9"/>
          <p:cNvSpPr/>
          <p:nvPr/>
        </p:nvSpPr>
        <p:spPr>
          <a:xfrm>
            <a:off x="8904312" y="4293096"/>
            <a:ext cx="337679" cy="361714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13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5" name="Right Arrow 4">
            <a:extLst>
              <a:ext uri="{FF2B5EF4-FFF2-40B4-BE49-F238E27FC236}">
                <a16:creationId xmlns:a16="http://schemas.microsoft.com/office/drawing/2014/main" id="{7C982ECC-B9CF-4A83-9D05-CC6F3F96CA4B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7238" y="1233488"/>
            <a:ext cx="7993062" cy="4843462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47428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+mn-lt"/>
              </a:rPr>
              <a:t>K-Means - An Example</a:t>
            </a:r>
          </a:p>
        </p:txBody>
      </p:sp>
      <p:sp>
        <p:nvSpPr>
          <p:cNvPr id="7" name="Plus 6"/>
          <p:cNvSpPr/>
          <p:nvPr/>
        </p:nvSpPr>
        <p:spPr>
          <a:xfrm>
            <a:off x="3251684" y="1844824"/>
            <a:ext cx="337679" cy="361714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lus 7"/>
          <p:cNvSpPr/>
          <p:nvPr/>
        </p:nvSpPr>
        <p:spPr>
          <a:xfrm>
            <a:off x="4583832" y="1916832"/>
            <a:ext cx="337679" cy="361714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lus 8"/>
          <p:cNvSpPr/>
          <p:nvPr/>
        </p:nvSpPr>
        <p:spPr>
          <a:xfrm>
            <a:off x="7705668" y="1982551"/>
            <a:ext cx="337679" cy="361714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lus 9"/>
          <p:cNvSpPr/>
          <p:nvPr/>
        </p:nvSpPr>
        <p:spPr>
          <a:xfrm>
            <a:off x="9179218" y="1906380"/>
            <a:ext cx="337679" cy="361714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lus 10"/>
          <p:cNvSpPr/>
          <p:nvPr/>
        </p:nvSpPr>
        <p:spPr>
          <a:xfrm>
            <a:off x="4898892" y="4441238"/>
            <a:ext cx="337679" cy="361714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>
            <a:off x="3451998" y="4509120"/>
            <a:ext cx="337679" cy="361714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lus 12"/>
          <p:cNvSpPr/>
          <p:nvPr/>
        </p:nvSpPr>
        <p:spPr>
          <a:xfrm>
            <a:off x="7705667" y="4487329"/>
            <a:ext cx="337679" cy="361714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lus 13"/>
          <p:cNvSpPr/>
          <p:nvPr/>
        </p:nvSpPr>
        <p:spPr>
          <a:xfrm>
            <a:off x="9179217" y="4441238"/>
            <a:ext cx="337679" cy="361714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17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9" name="Right Arrow 4">
            <a:extLst>
              <a:ext uri="{FF2B5EF4-FFF2-40B4-BE49-F238E27FC236}">
                <a16:creationId xmlns:a16="http://schemas.microsoft.com/office/drawing/2014/main" id="{E051F119-12C7-45E6-8CDC-8274513557CD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849313" y="123825"/>
            <a:ext cx="8229600" cy="1139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Roadmap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839788" y="1249363"/>
            <a:ext cx="8229600" cy="52562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>
                <a:solidFill>
                  <a:srgbClr val="0070C0"/>
                </a:solidFill>
              </a:rPr>
              <a:t>Basic Concepts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K-Means Algorithm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Representation of Clusters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Hierarchical Clustering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Distance Functions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Data Standardization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Handling Mixed Attributes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Which Clustering Algorithm to use?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Summary</a:t>
            </a:r>
          </a:p>
        </p:txBody>
      </p:sp>
      <p:pic>
        <p:nvPicPr>
          <p:cNvPr id="615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pic>
        <p:nvPicPr>
          <p:cNvPr id="615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5" y="1647825"/>
            <a:ext cx="5008563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11" name="Right Arrow 4">
            <a:extLst>
              <a:ext uri="{FF2B5EF4-FFF2-40B4-BE49-F238E27FC236}">
                <a16:creationId xmlns:a16="http://schemas.microsoft.com/office/drawing/2014/main" id="{1B50D6E9-73AB-4AA7-BFDD-CA3E31258012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821414" y="9525"/>
            <a:ext cx="9829092" cy="11398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k-Means Animated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188835"/>
            <a:ext cx="5400600" cy="4256389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altLang="ja-JP" sz="2400" dirty="0">
                <a:ea typeface="MS PGothic" panose="020B0600070205080204" pitchFamily="34" charset="-128"/>
              </a:rPr>
              <a:t>Even with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non-optimal</a:t>
            </a:r>
            <a:r>
              <a:rPr lang="en-US" altLang="ja-JP" sz="2400" dirty="0">
                <a:ea typeface="MS PGothic" panose="020B0600070205080204" pitchFamily="34" charset="-128"/>
              </a:rPr>
              <a:t> initial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seeds</a:t>
            </a:r>
            <a:r>
              <a:rPr lang="en-US" altLang="ja-JP" sz="2400" dirty="0">
                <a:ea typeface="MS PGothic" panose="020B0600070205080204" pitchFamily="34" charset="-128"/>
              </a:rPr>
              <a:t>, </a:t>
            </a:r>
            <a:r>
              <a:rPr lang="en-US" altLang="ja-JP" sz="2400" b="1" i="1" dirty="0">
                <a:solidFill>
                  <a:srgbClr val="7030A0"/>
                </a:solidFill>
                <a:ea typeface="MS PGothic" panose="020B0600070205080204" pitchFamily="34" charset="-128"/>
              </a:rPr>
              <a:t>k</a:t>
            </a:r>
            <a:r>
              <a:rPr lang="en-US" altLang="ja-JP" sz="2400" dirty="0">
                <a:ea typeface="MS PGothic" panose="020B0600070205080204" pitchFamily="34" charset="-128"/>
              </a:rPr>
              <a:t>-Means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usually</a:t>
            </a:r>
            <a:r>
              <a:rPr lang="en-US" altLang="ja-JP" sz="2400" dirty="0">
                <a:ea typeface="MS PGothic" panose="020B0600070205080204" pitchFamily="34" charset="-128"/>
              </a:rPr>
              <a:t>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recovers</a:t>
            </a:r>
            <a:r>
              <a:rPr lang="en-US" altLang="ja-JP" sz="2400" dirty="0">
                <a:ea typeface="MS PGothic" panose="020B0600070205080204" pitchFamily="34" charset="-128"/>
              </a:rPr>
              <a:t> and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yields</a:t>
            </a:r>
            <a:r>
              <a:rPr lang="en-US" altLang="ja-JP" sz="2400" dirty="0">
                <a:ea typeface="MS PGothic" panose="020B0600070205080204" pitchFamily="34" charset="-128"/>
              </a:rPr>
              <a:t>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reasonably</a:t>
            </a:r>
            <a:r>
              <a:rPr lang="en-US" altLang="ja-JP" sz="2400" dirty="0">
                <a:ea typeface="MS PGothic" panose="020B0600070205080204" pitchFamily="34" charset="-128"/>
              </a:rPr>
              <a:t> good clusters. 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zh-CN" sz="2400" b="1" i="1" dirty="0">
                <a:solidFill>
                  <a:srgbClr val="7030A0"/>
                </a:solidFill>
                <a:ea typeface="MS PGothic" panose="020B0600070205080204" pitchFamily="34" charset="-128"/>
              </a:rPr>
              <a:t>k</a:t>
            </a:r>
            <a:r>
              <a:rPr lang="en-US" altLang="zh-CN" sz="2400" dirty="0">
                <a:ea typeface="MS PGothic" panose="020B0600070205080204" pitchFamily="34" charset="-128"/>
              </a:rPr>
              <a:t>-Means </a:t>
            </a:r>
            <a:r>
              <a:rPr lang="en-US" altLang="zh-CN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iteratively</a:t>
            </a:r>
            <a:r>
              <a:rPr lang="en-US" altLang="zh-CN" sz="2400" dirty="0">
                <a:ea typeface="MS PGothic" panose="020B0600070205080204" pitchFamily="34" charset="-128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re-computes</a:t>
            </a:r>
            <a:r>
              <a:rPr lang="en-US" altLang="zh-CN" sz="2400" dirty="0">
                <a:ea typeface="MS PGothic" panose="020B0600070205080204" pitchFamily="34" charset="-128"/>
              </a:rPr>
              <a:t> the </a:t>
            </a:r>
            <a:r>
              <a:rPr lang="en-US" altLang="zh-CN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cluster</a:t>
            </a:r>
            <a:r>
              <a:rPr lang="en-US" altLang="zh-CN" sz="2400" dirty="0">
                <a:ea typeface="MS PGothic" panose="020B0600070205080204" pitchFamily="34" charset="-128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centroids</a:t>
            </a:r>
            <a:r>
              <a:rPr lang="en-US" altLang="zh-CN" sz="2400" dirty="0">
                <a:ea typeface="MS PGothic" panose="020B0600070205080204" pitchFamily="34" charset="-128"/>
              </a:rPr>
              <a:t> and then </a:t>
            </a:r>
            <a:r>
              <a:rPr lang="en-US" altLang="zh-CN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re-assigns</a:t>
            </a:r>
            <a:r>
              <a:rPr lang="en-US" altLang="zh-CN" sz="2400" dirty="0">
                <a:ea typeface="MS PGothic" panose="020B0600070205080204" pitchFamily="34" charset="-128"/>
              </a:rPr>
              <a:t> each of the </a:t>
            </a:r>
            <a:r>
              <a:rPr lang="en-US" altLang="zh-CN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data</a:t>
            </a:r>
            <a:r>
              <a:rPr lang="en-US" altLang="zh-CN" sz="2400" dirty="0">
                <a:ea typeface="MS PGothic" panose="020B0600070205080204" pitchFamily="34" charset="-128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points</a:t>
            </a:r>
            <a:r>
              <a:rPr lang="en-US" altLang="zh-CN" sz="2400" dirty="0">
                <a:ea typeface="MS PGothic" panose="020B0600070205080204" pitchFamily="34" charset="-128"/>
              </a:rPr>
              <a:t>.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zh-CN" sz="2400" dirty="0">
                <a:ea typeface="MS PGothic" panose="020B0600070205080204" pitchFamily="34" charset="-128"/>
              </a:rPr>
              <a:t>From the </a:t>
            </a:r>
            <a:r>
              <a:rPr lang="en-US" altLang="zh-CN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animation</a:t>
            </a:r>
            <a:r>
              <a:rPr lang="en-US" altLang="zh-CN" sz="2400" dirty="0">
                <a:ea typeface="MS PGothic" panose="020B0600070205080204" pitchFamily="34" charset="-128"/>
              </a:rPr>
              <a:t>, we can see that, at each </a:t>
            </a:r>
            <a:r>
              <a:rPr lang="en-US" altLang="zh-CN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iteration</a:t>
            </a:r>
            <a:r>
              <a:rPr lang="en-US" altLang="zh-CN" sz="2400" dirty="0">
                <a:ea typeface="MS PGothic" panose="020B0600070205080204" pitchFamily="34" charset="-128"/>
              </a:rPr>
              <a:t>, the </a:t>
            </a:r>
            <a:r>
              <a:rPr lang="en-US" altLang="zh-CN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cluster</a:t>
            </a:r>
            <a:r>
              <a:rPr lang="en-US" altLang="zh-CN" sz="2400" dirty="0">
                <a:ea typeface="MS PGothic" panose="020B0600070205080204" pitchFamily="34" charset="-128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centroids</a:t>
            </a:r>
            <a:r>
              <a:rPr lang="en-US" altLang="zh-CN" sz="2400" dirty="0">
                <a:ea typeface="MS PGothic" panose="020B0600070205080204" pitchFamily="34" charset="-128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moving</a:t>
            </a:r>
            <a:r>
              <a:rPr lang="en-US" altLang="zh-CN" sz="2400" dirty="0">
                <a:ea typeface="MS PGothic" panose="020B0600070205080204" pitchFamily="34" charset="-128"/>
              </a:rPr>
              <a:t> toward their </a:t>
            </a:r>
            <a:r>
              <a:rPr lang="en-US" altLang="zh-CN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final</a:t>
            </a:r>
            <a:r>
              <a:rPr lang="en-US" altLang="zh-CN" sz="2400" dirty="0">
                <a:ea typeface="MS PGothic" panose="020B0600070205080204" pitchFamily="34" charset="-128"/>
              </a:rPr>
              <a:t>, </a:t>
            </a:r>
            <a:r>
              <a:rPr lang="en-US" altLang="zh-CN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optimal</a:t>
            </a:r>
            <a:r>
              <a:rPr lang="en-US" altLang="zh-CN" sz="2400" dirty="0">
                <a:ea typeface="MS PGothic" panose="020B0600070205080204" pitchFamily="34" charset="-128"/>
              </a:rPr>
              <a:t>, </a:t>
            </a:r>
            <a:r>
              <a:rPr lang="en-US" altLang="zh-CN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locations</a:t>
            </a:r>
            <a:r>
              <a:rPr lang="en-US" altLang="zh-CN" sz="2400" dirty="0">
                <a:ea typeface="MS PGothic" panose="020B0600070205080204" pitchFamily="34" charset="-128"/>
              </a:rPr>
              <a:t>.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zh-CN" sz="2400" dirty="0">
                <a:ea typeface="MS PGothic" panose="020B0600070205080204" pitchFamily="34" charset="-128"/>
              </a:rPr>
              <a:t>Let’s </a:t>
            </a:r>
            <a:r>
              <a:rPr lang="en-US" altLang="zh-CN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run</a:t>
            </a:r>
            <a:r>
              <a:rPr lang="en-US" altLang="zh-CN" sz="2400" dirty="0">
                <a:ea typeface="MS PGothic" panose="020B0600070205080204" pitchFamily="34" charset="-128"/>
              </a:rPr>
              <a:t> the </a:t>
            </a:r>
            <a:r>
              <a:rPr lang="en-US" altLang="zh-CN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animation</a:t>
            </a:r>
            <a:r>
              <a:rPr lang="en-US" altLang="zh-CN" sz="2400" dirty="0">
                <a:ea typeface="MS PGothic" panose="020B0600070205080204" pitchFamily="34" charset="-128"/>
              </a:rPr>
              <a:t>.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pic>
        <p:nvPicPr>
          <p:cNvPr id="6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9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07AABD30-9102-4692-8B1F-B7973302D0CB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ezgif.com-gif-maker (1)">
            <a:hlinkClick r:id="" action="ppaction://media"/>
            <a:extLst>
              <a:ext uri="{FF2B5EF4-FFF2-40B4-BE49-F238E27FC236}">
                <a16:creationId xmlns:a16="http://schemas.microsoft.com/office/drawing/2014/main" id="{36816547-F72D-4A34-8DF9-77D87EA5D16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096000" y="134302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5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16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+mn-lt"/>
              </a:rPr>
              <a:t>An Example of a Distance Function</a:t>
            </a:r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8497" y="1375879"/>
            <a:ext cx="8435975" cy="4897437"/>
          </a:xfrm>
          <a:ln w="22225">
            <a:solidFill>
              <a:srgbClr val="C00000"/>
            </a:solidFill>
          </a:ln>
        </p:spPr>
      </p:pic>
      <p:sp>
        <p:nvSpPr>
          <p:cNvPr id="7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AF0EA1E4-8BF4-4CB5-A038-65DA304C4EAA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+mn-lt"/>
              </a:rPr>
              <a:t>A Disk Version of </a:t>
            </a:r>
            <a:r>
              <a:rPr lang="en-US" altLang="en-US" b="1" i="1" dirty="0">
                <a:solidFill>
                  <a:srgbClr val="002060"/>
                </a:solidFill>
                <a:latin typeface="+mn-lt"/>
              </a:rPr>
              <a:t>k</a:t>
            </a: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-Means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45216" y="1309222"/>
            <a:ext cx="8995199" cy="5040313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altLang="en-US" b="1" i="1" dirty="0">
                <a:solidFill>
                  <a:srgbClr val="7030A0"/>
                </a:solidFill>
              </a:rPr>
              <a:t>k</a:t>
            </a:r>
            <a:r>
              <a:rPr lang="en-US" altLang="en-US" dirty="0"/>
              <a:t>-Means can be </a:t>
            </a:r>
            <a:r>
              <a:rPr lang="en-US" altLang="en-US" b="1" dirty="0">
                <a:solidFill>
                  <a:srgbClr val="0070C0"/>
                </a:solidFill>
              </a:rPr>
              <a:t>implemented</a:t>
            </a:r>
            <a:r>
              <a:rPr lang="en-US" altLang="en-US" dirty="0"/>
              <a:t> with the data points </a:t>
            </a:r>
            <a:r>
              <a:rPr lang="en-US" altLang="en-US" b="1" dirty="0">
                <a:solidFill>
                  <a:srgbClr val="0070C0"/>
                </a:solidFill>
              </a:rPr>
              <a:t>on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disk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en-US" dirty="0"/>
              <a:t>In each </a:t>
            </a:r>
            <a:r>
              <a:rPr lang="en-US" altLang="en-US" b="1" dirty="0">
                <a:solidFill>
                  <a:srgbClr val="0070C0"/>
                </a:solidFill>
              </a:rPr>
              <a:t>iteration</a:t>
            </a:r>
            <a:r>
              <a:rPr lang="en-US" altLang="en-US" dirty="0"/>
              <a:t>, it </a:t>
            </a:r>
            <a:r>
              <a:rPr lang="en-US" altLang="en-US" b="1" dirty="0">
                <a:solidFill>
                  <a:srgbClr val="0070C0"/>
                </a:solidFill>
              </a:rPr>
              <a:t>scans</a:t>
            </a:r>
            <a:r>
              <a:rPr lang="en-US" altLang="en-US" dirty="0"/>
              <a:t> the data </a:t>
            </a:r>
            <a:r>
              <a:rPr lang="en-US" altLang="en-US" b="1" dirty="0">
                <a:solidFill>
                  <a:srgbClr val="0070C0"/>
                </a:solidFill>
              </a:rPr>
              <a:t>once</a:t>
            </a:r>
            <a:r>
              <a:rPr lang="en-US" altLang="en-US" dirty="0"/>
              <a:t>.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70C0"/>
                </a:solidFill>
              </a:rPr>
              <a:t>centroids</a:t>
            </a:r>
            <a:r>
              <a:rPr lang="en-US" altLang="en-US" dirty="0"/>
              <a:t> can be computed </a:t>
            </a:r>
            <a:r>
              <a:rPr lang="en-US" altLang="en-US" b="1" dirty="0">
                <a:solidFill>
                  <a:srgbClr val="0070C0"/>
                </a:solidFill>
              </a:rPr>
              <a:t>incrementally</a:t>
            </a:r>
            <a:r>
              <a:rPr lang="en-US" altLang="en-US" dirty="0"/>
              <a:t>.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en-US" dirty="0"/>
              <a:t>It can be used to cluster </a:t>
            </a:r>
            <a:r>
              <a:rPr lang="en-US" altLang="en-US" b="1" dirty="0">
                <a:solidFill>
                  <a:srgbClr val="0070C0"/>
                </a:solidFill>
              </a:rPr>
              <a:t>large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datasets</a:t>
            </a:r>
            <a:r>
              <a:rPr lang="en-US" altLang="en-US" dirty="0"/>
              <a:t> that </a:t>
            </a:r>
            <a:r>
              <a:rPr lang="en-US" altLang="en-US" b="1" dirty="0">
                <a:solidFill>
                  <a:srgbClr val="0070C0"/>
                </a:solidFill>
              </a:rPr>
              <a:t>do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not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fit</a:t>
            </a:r>
            <a:r>
              <a:rPr lang="en-US" altLang="en-US" dirty="0"/>
              <a:t> in main </a:t>
            </a:r>
            <a:r>
              <a:rPr lang="en-US" altLang="en-US" b="1" dirty="0">
                <a:solidFill>
                  <a:srgbClr val="0070C0"/>
                </a:solidFill>
              </a:rPr>
              <a:t>memory</a:t>
            </a:r>
            <a:r>
              <a:rPr lang="en-US" altLang="en-US" dirty="0"/>
              <a:t>.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en-US" dirty="0"/>
              <a:t>We may need to </a:t>
            </a:r>
            <a:r>
              <a:rPr lang="en-US" altLang="en-US" b="1" dirty="0">
                <a:solidFill>
                  <a:srgbClr val="0070C0"/>
                </a:solidFill>
              </a:rPr>
              <a:t>control</a:t>
            </a:r>
            <a:r>
              <a:rPr lang="en-US" altLang="en-US" dirty="0"/>
              <a:t> the </a:t>
            </a:r>
            <a:r>
              <a:rPr lang="en-US" altLang="en-US" b="1" dirty="0">
                <a:solidFill>
                  <a:srgbClr val="0070C0"/>
                </a:solidFill>
              </a:rPr>
              <a:t>number</a:t>
            </a:r>
            <a:r>
              <a:rPr lang="en-US" altLang="en-US" dirty="0"/>
              <a:t> of </a:t>
            </a:r>
            <a:r>
              <a:rPr lang="en-US" altLang="en-US" b="1" dirty="0">
                <a:solidFill>
                  <a:srgbClr val="0070C0"/>
                </a:solidFill>
              </a:rPr>
              <a:t>iterations</a:t>
            </a:r>
            <a:r>
              <a:rPr lang="en-US" altLang="en-US" dirty="0"/>
              <a:t>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en-US" dirty="0"/>
              <a:t>In </a:t>
            </a:r>
            <a:r>
              <a:rPr lang="en-US" altLang="en-US" b="1" dirty="0">
                <a:solidFill>
                  <a:srgbClr val="0070C0"/>
                </a:solidFill>
              </a:rPr>
              <a:t>practice</a:t>
            </a:r>
            <a:r>
              <a:rPr lang="en-US" altLang="en-US" dirty="0"/>
              <a:t>, the limit is set (</a:t>
            </a:r>
            <a:r>
              <a:rPr lang="en-US" altLang="en-US" b="1" dirty="0">
                <a:solidFill>
                  <a:srgbClr val="0070C0"/>
                </a:solidFill>
              </a:rPr>
              <a:t>&lt;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50</a:t>
            </a:r>
            <a:r>
              <a:rPr lang="en-US" altLang="en-US" dirty="0"/>
              <a:t>).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en-US" dirty="0"/>
              <a:t>Not really the </a:t>
            </a:r>
            <a:r>
              <a:rPr lang="en-US" altLang="en-US" b="1" dirty="0">
                <a:solidFill>
                  <a:srgbClr val="0070C0"/>
                </a:solidFill>
              </a:rPr>
              <a:t>best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method</a:t>
            </a:r>
            <a:r>
              <a:rPr lang="en-US" altLang="en-US" dirty="0"/>
              <a:t>. There are other, </a:t>
            </a:r>
            <a:r>
              <a:rPr lang="en-US" altLang="en-US" b="1" dirty="0">
                <a:solidFill>
                  <a:srgbClr val="0070C0"/>
                </a:solidFill>
              </a:rPr>
              <a:t>better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0070C0"/>
                </a:solidFill>
              </a:rPr>
              <a:t>scale-up</a:t>
            </a:r>
            <a:r>
              <a:rPr lang="en-US" altLang="en-US" dirty="0"/>
              <a:t> algorithms, e.g., </a:t>
            </a:r>
            <a:r>
              <a:rPr lang="en-US" altLang="en-US" b="1" dirty="0">
                <a:solidFill>
                  <a:srgbClr val="0070C0"/>
                </a:solidFill>
              </a:rPr>
              <a:t>BIRCH</a:t>
            </a:r>
            <a:r>
              <a:rPr lang="en-US" altLang="en-US" dirty="0"/>
              <a:t>. </a:t>
            </a:r>
          </a:p>
          <a:p>
            <a:pPr lvl="1" eaLnBrk="1" hangingPunct="1"/>
            <a:endParaRPr lang="en-US" altLang="en-US" dirty="0"/>
          </a:p>
        </p:txBody>
      </p:sp>
      <p:pic>
        <p:nvPicPr>
          <p:cNvPr id="6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5F5FBC79-36FA-44F6-A697-6522C40546EF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1444" y="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ja-JP" b="1" dirty="0">
                <a:solidFill>
                  <a:srgbClr val="002060"/>
                </a:solidFill>
                <a:latin typeface="+mn-lt"/>
                <a:ea typeface="MS PGothic" panose="020B0600070205080204" pitchFamily="34" charset="-128"/>
              </a:rPr>
              <a:t>Strengths of </a:t>
            </a:r>
            <a:r>
              <a:rPr lang="en-US" altLang="ja-JP" b="1" i="1" dirty="0">
                <a:solidFill>
                  <a:srgbClr val="002060"/>
                </a:solidFill>
                <a:latin typeface="+mn-lt"/>
                <a:ea typeface="MS PGothic" panose="020B0600070205080204" pitchFamily="34" charset="-128"/>
              </a:rPr>
              <a:t>k</a:t>
            </a:r>
            <a:r>
              <a:rPr lang="en-US" altLang="ja-JP" b="1" dirty="0">
                <a:solidFill>
                  <a:srgbClr val="002060"/>
                </a:solidFill>
                <a:latin typeface="+mn-lt"/>
                <a:ea typeface="MS PGothic" panose="020B0600070205080204" pitchFamily="34" charset="-128"/>
              </a:rPr>
              <a:t>-Means </a:t>
            </a:r>
            <a:endParaRPr lang="en-US" alt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198001" y="1139825"/>
            <a:ext cx="8110538" cy="4932363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altLang="en-US" sz="2600" dirty="0"/>
              <a:t>Strengths: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en-US" sz="2200" dirty="0"/>
              <a:t>Simple: </a:t>
            </a:r>
            <a:r>
              <a:rPr lang="en-US" altLang="en-US" sz="2200" b="1" dirty="0">
                <a:solidFill>
                  <a:srgbClr val="0070C0"/>
                </a:solidFill>
              </a:rPr>
              <a:t>easy</a:t>
            </a:r>
            <a:r>
              <a:rPr lang="en-US" altLang="en-US" sz="2200" dirty="0"/>
              <a:t> to </a:t>
            </a:r>
            <a:r>
              <a:rPr lang="en-US" altLang="en-US" sz="2200" b="1" dirty="0">
                <a:solidFill>
                  <a:srgbClr val="0070C0"/>
                </a:solidFill>
              </a:rPr>
              <a:t>understand</a:t>
            </a:r>
            <a:r>
              <a:rPr lang="en-US" altLang="en-US" sz="2200" dirty="0"/>
              <a:t> and to </a:t>
            </a:r>
            <a:r>
              <a:rPr lang="en-US" altLang="en-US" sz="2200" b="1" dirty="0">
                <a:solidFill>
                  <a:srgbClr val="0070C0"/>
                </a:solidFill>
              </a:rPr>
              <a:t>implement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en-US" sz="2200" dirty="0"/>
              <a:t>Efficient: </a:t>
            </a:r>
            <a:r>
              <a:rPr lang="en-US" altLang="ja-JP" sz="2200" dirty="0">
                <a:ea typeface="MS PGothic" panose="020B0600070205080204" pitchFamily="34" charset="-128"/>
              </a:rPr>
              <a:t>Time complexity: </a:t>
            </a:r>
            <a:r>
              <a:rPr lang="en-US" altLang="ja-JP" sz="2200" b="1" i="1" dirty="0">
                <a:solidFill>
                  <a:srgbClr val="0070C0"/>
                </a:solidFill>
                <a:ea typeface="MS PGothic" panose="020B0600070205080204" pitchFamily="34" charset="-128"/>
              </a:rPr>
              <a:t>O</a:t>
            </a: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(</a:t>
            </a:r>
            <a:r>
              <a:rPr lang="en-US" altLang="ja-JP" sz="2200" b="1" i="1" dirty="0" err="1">
                <a:solidFill>
                  <a:srgbClr val="0070C0"/>
                </a:solidFill>
                <a:ea typeface="MS PGothic" panose="020B0600070205080204" pitchFamily="34" charset="-128"/>
              </a:rPr>
              <a:t>tkn</a:t>
            </a: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)</a:t>
            </a:r>
            <a:r>
              <a:rPr lang="en-US" altLang="ja-JP" sz="2200" dirty="0">
                <a:ea typeface="MS PGothic" panose="020B0600070205080204" pitchFamily="34" charset="-128"/>
              </a:rPr>
              <a:t>,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ja-JP" sz="2200" dirty="0">
                <a:ea typeface="MS PGothic" panose="020B0600070205080204" pitchFamily="34" charset="-128"/>
              </a:rPr>
              <a:t>	where </a:t>
            </a:r>
            <a:r>
              <a:rPr lang="en-US" altLang="ja-JP" sz="2200" b="1" i="1" dirty="0">
                <a:solidFill>
                  <a:srgbClr val="0070C0"/>
                </a:solidFill>
                <a:ea typeface="MS PGothic" panose="020B0600070205080204" pitchFamily="34" charset="-128"/>
              </a:rPr>
              <a:t>n</a:t>
            </a:r>
            <a:r>
              <a:rPr lang="en-US" altLang="ja-JP" sz="2200" dirty="0">
                <a:ea typeface="MS PGothic" panose="020B0600070205080204" pitchFamily="34" charset="-128"/>
              </a:rPr>
              <a:t> is the </a:t>
            </a: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number</a:t>
            </a:r>
            <a:r>
              <a:rPr lang="en-US" altLang="ja-JP" sz="2200" dirty="0">
                <a:ea typeface="MS PGothic" panose="020B0600070205080204" pitchFamily="34" charset="-128"/>
              </a:rPr>
              <a:t> of </a:t>
            </a: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data</a:t>
            </a:r>
            <a:r>
              <a:rPr lang="en-US" altLang="ja-JP" sz="2200" dirty="0">
                <a:ea typeface="MS PGothic" panose="020B0600070205080204" pitchFamily="34" charset="-128"/>
              </a:rPr>
              <a:t> </a:t>
            </a: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points</a:t>
            </a:r>
            <a:r>
              <a:rPr lang="en-US" altLang="ja-JP" sz="2200" dirty="0">
                <a:ea typeface="MS PGothic" panose="020B0600070205080204" pitchFamily="34" charset="-128"/>
              </a:rPr>
              <a:t>,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ja-JP" sz="2200" dirty="0">
                <a:ea typeface="MS PGothic" panose="020B0600070205080204" pitchFamily="34" charset="-128"/>
              </a:rPr>
              <a:t>	</a:t>
            </a:r>
            <a:r>
              <a:rPr lang="en-US" altLang="ja-JP" sz="2200" b="1" i="1" dirty="0">
                <a:solidFill>
                  <a:srgbClr val="0070C0"/>
                </a:solidFill>
                <a:ea typeface="MS PGothic" panose="020B0600070205080204" pitchFamily="34" charset="-128"/>
              </a:rPr>
              <a:t>k</a:t>
            </a:r>
            <a:r>
              <a:rPr lang="en-US" altLang="ja-JP" sz="2200" dirty="0">
                <a:ea typeface="MS PGothic" panose="020B0600070205080204" pitchFamily="34" charset="-128"/>
              </a:rPr>
              <a:t> is the </a:t>
            </a: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number</a:t>
            </a:r>
            <a:r>
              <a:rPr lang="en-US" altLang="ja-JP" sz="2200" dirty="0">
                <a:ea typeface="MS PGothic" panose="020B0600070205080204" pitchFamily="34" charset="-128"/>
              </a:rPr>
              <a:t> of </a:t>
            </a: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clusters</a:t>
            </a:r>
            <a:r>
              <a:rPr lang="en-US" altLang="ja-JP" sz="2200" dirty="0">
                <a:ea typeface="MS PGothic" panose="020B0600070205080204" pitchFamily="34" charset="-128"/>
              </a:rPr>
              <a:t>, and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ja-JP" sz="2200" dirty="0">
                <a:ea typeface="MS PGothic" panose="020B0600070205080204" pitchFamily="34" charset="-128"/>
              </a:rPr>
              <a:t>	</a:t>
            </a:r>
            <a:r>
              <a:rPr lang="en-US" altLang="ja-JP" sz="2200" b="1" i="1" dirty="0">
                <a:solidFill>
                  <a:srgbClr val="0070C0"/>
                </a:solidFill>
                <a:ea typeface="MS PGothic" panose="020B0600070205080204" pitchFamily="34" charset="-128"/>
              </a:rPr>
              <a:t>t</a:t>
            </a:r>
            <a:r>
              <a:rPr lang="en-US" altLang="ja-JP" sz="2200" i="1" dirty="0">
                <a:ea typeface="MS PGothic" panose="020B0600070205080204" pitchFamily="34" charset="-128"/>
              </a:rPr>
              <a:t> </a:t>
            </a:r>
            <a:r>
              <a:rPr lang="en-US" altLang="ja-JP" sz="2200" dirty="0">
                <a:ea typeface="MS PGothic" panose="020B0600070205080204" pitchFamily="34" charset="-128"/>
              </a:rPr>
              <a:t>is the </a:t>
            </a: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number</a:t>
            </a:r>
            <a:r>
              <a:rPr lang="en-US" altLang="ja-JP" sz="2200" dirty="0">
                <a:ea typeface="MS PGothic" panose="020B0600070205080204" pitchFamily="34" charset="-128"/>
              </a:rPr>
              <a:t> of </a:t>
            </a: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iterations</a:t>
            </a:r>
            <a:r>
              <a:rPr lang="en-US" altLang="ja-JP" sz="2200" dirty="0">
                <a:ea typeface="MS PGothic" panose="020B0600070205080204" pitchFamily="34" charset="-128"/>
              </a:rPr>
              <a:t>.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ja-JP" sz="2200" dirty="0">
                <a:ea typeface="MS PGothic" panose="020B0600070205080204" pitchFamily="34" charset="-128"/>
              </a:rPr>
              <a:t>Since both </a:t>
            </a:r>
            <a:r>
              <a:rPr lang="en-US" altLang="ja-JP" sz="2200" b="1" i="1" dirty="0">
                <a:solidFill>
                  <a:srgbClr val="0070C0"/>
                </a:solidFill>
                <a:ea typeface="MS PGothic" panose="020B0600070205080204" pitchFamily="34" charset="-128"/>
              </a:rPr>
              <a:t>k</a:t>
            </a:r>
            <a:r>
              <a:rPr lang="en-US" altLang="ja-JP" sz="2200" dirty="0">
                <a:ea typeface="MS PGothic" panose="020B0600070205080204" pitchFamily="34" charset="-128"/>
              </a:rPr>
              <a:t> and </a:t>
            </a:r>
            <a:r>
              <a:rPr lang="en-US" altLang="ja-JP" sz="2200" b="1" i="1" dirty="0">
                <a:solidFill>
                  <a:srgbClr val="0070C0"/>
                </a:solidFill>
                <a:ea typeface="MS PGothic" panose="020B0600070205080204" pitchFamily="34" charset="-128"/>
              </a:rPr>
              <a:t>t</a:t>
            </a:r>
            <a:r>
              <a:rPr lang="en-US" altLang="ja-JP" sz="2200" dirty="0">
                <a:ea typeface="MS PGothic" panose="020B0600070205080204" pitchFamily="34" charset="-128"/>
              </a:rPr>
              <a:t> are </a:t>
            </a: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small</a:t>
            </a:r>
            <a:r>
              <a:rPr lang="en-US" altLang="ja-JP" sz="2200" dirty="0">
                <a:ea typeface="MS PGothic" panose="020B0600070205080204" pitchFamily="34" charset="-128"/>
              </a:rPr>
              <a:t>. </a:t>
            </a:r>
            <a:r>
              <a:rPr lang="en-US" altLang="ja-JP" sz="2200" i="1" dirty="0">
                <a:ea typeface="MS PGothic" panose="020B0600070205080204" pitchFamily="34" charset="-128"/>
              </a:rPr>
              <a:t>k</a:t>
            </a:r>
            <a:r>
              <a:rPr lang="en-US" altLang="ja-JP" sz="2200" dirty="0">
                <a:ea typeface="MS PGothic" panose="020B0600070205080204" pitchFamily="34" charset="-128"/>
              </a:rPr>
              <a:t>-Means is </a:t>
            </a: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considered</a:t>
            </a:r>
            <a:r>
              <a:rPr lang="en-US" altLang="ja-JP" sz="2200" dirty="0">
                <a:ea typeface="MS PGothic" panose="020B0600070205080204" pitchFamily="34" charset="-128"/>
              </a:rPr>
              <a:t> a </a:t>
            </a: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linear</a:t>
            </a:r>
            <a:r>
              <a:rPr lang="en-US" altLang="ja-JP" sz="2200" dirty="0">
                <a:ea typeface="MS PGothic" panose="020B0600070205080204" pitchFamily="34" charset="-128"/>
              </a:rPr>
              <a:t> algorithm. 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en-US" sz="2600" b="1" i="1" dirty="0">
                <a:solidFill>
                  <a:srgbClr val="0070C0"/>
                </a:solidFill>
              </a:rPr>
              <a:t>k</a:t>
            </a:r>
            <a:r>
              <a:rPr lang="en-US" altLang="en-US" sz="2600" dirty="0"/>
              <a:t>-Means is the most popular clustering algorithm.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en-US" sz="2500" dirty="0"/>
              <a:t>Note that: it </a:t>
            </a:r>
            <a:r>
              <a:rPr lang="en-US" altLang="en-US" sz="2500" b="1" dirty="0">
                <a:solidFill>
                  <a:srgbClr val="0070C0"/>
                </a:solidFill>
              </a:rPr>
              <a:t>terminates</a:t>
            </a:r>
            <a:r>
              <a:rPr lang="en-US" altLang="en-US" sz="2500" dirty="0"/>
              <a:t> at a </a:t>
            </a:r>
            <a:r>
              <a:rPr lang="en-US" altLang="en-US" sz="2500" b="1" dirty="0">
                <a:solidFill>
                  <a:srgbClr val="0070C0"/>
                </a:solidFill>
              </a:rPr>
              <a:t>local</a:t>
            </a:r>
            <a:r>
              <a:rPr lang="en-US" altLang="en-US" sz="2500" dirty="0"/>
              <a:t> </a:t>
            </a:r>
            <a:r>
              <a:rPr lang="en-US" altLang="en-US" sz="2500" b="1" dirty="0">
                <a:solidFill>
                  <a:srgbClr val="0070C0"/>
                </a:solidFill>
              </a:rPr>
              <a:t>optimum</a:t>
            </a:r>
            <a:r>
              <a:rPr lang="en-US" altLang="en-US" sz="2500" dirty="0"/>
              <a:t> if </a:t>
            </a:r>
            <a:r>
              <a:rPr lang="en-US" altLang="en-US" sz="2500" b="1" dirty="0">
                <a:solidFill>
                  <a:srgbClr val="0070C0"/>
                </a:solidFill>
              </a:rPr>
              <a:t>SSE</a:t>
            </a:r>
            <a:r>
              <a:rPr lang="en-US" altLang="en-US" sz="2500" dirty="0"/>
              <a:t> is used. The </a:t>
            </a:r>
            <a:r>
              <a:rPr lang="en-US" altLang="en-US" sz="2500" b="1" dirty="0">
                <a:solidFill>
                  <a:srgbClr val="0070C0"/>
                </a:solidFill>
              </a:rPr>
              <a:t>global</a:t>
            </a:r>
            <a:r>
              <a:rPr lang="en-US" altLang="en-US" sz="2500" dirty="0"/>
              <a:t> </a:t>
            </a:r>
            <a:r>
              <a:rPr lang="en-US" altLang="en-US" sz="2500" b="1" dirty="0">
                <a:solidFill>
                  <a:srgbClr val="0070C0"/>
                </a:solidFill>
              </a:rPr>
              <a:t>optimum</a:t>
            </a:r>
            <a:r>
              <a:rPr lang="en-US" altLang="en-US" sz="2500" dirty="0"/>
              <a:t> is </a:t>
            </a:r>
            <a:r>
              <a:rPr lang="en-US" altLang="en-US" sz="2500" b="1" dirty="0">
                <a:solidFill>
                  <a:srgbClr val="0070C0"/>
                </a:solidFill>
              </a:rPr>
              <a:t>hard</a:t>
            </a:r>
            <a:r>
              <a:rPr lang="en-US" altLang="en-US" sz="2500" dirty="0"/>
              <a:t> to </a:t>
            </a:r>
            <a:r>
              <a:rPr lang="en-US" altLang="en-US" sz="2500" b="1" dirty="0">
                <a:solidFill>
                  <a:srgbClr val="0070C0"/>
                </a:solidFill>
              </a:rPr>
              <a:t>find</a:t>
            </a:r>
            <a:r>
              <a:rPr lang="en-US" altLang="en-US" sz="2500" dirty="0"/>
              <a:t> due to the required </a:t>
            </a:r>
            <a:r>
              <a:rPr lang="en-US" altLang="en-US" sz="2500" b="1" dirty="0">
                <a:solidFill>
                  <a:srgbClr val="0070C0"/>
                </a:solidFill>
              </a:rPr>
              <a:t>computational</a:t>
            </a:r>
            <a:r>
              <a:rPr lang="en-US" altLang="en-US" sz="2500" dirty="0"/>
              <a:t> </a:t>
            </a:r>
            <a:r>
              <a:rPr lang="en-US" altLang="en-US" sz="2500" b="1" dirty="0">
                <a:solidFill>
                  <a:srgbClr val="0070C0"/>
                </a:solidFill>
              </a:rPr>
              <a:t>complexity</a:t>
            </a:r>
            <a:r>
              <a:rPr lang="en-US" altLang="en-US" sz="2500" dirty="0"/>
              <a:t>. </a:t>
            </a:r>
            <a:endParaRPr lang="en-US" altLang="en-US" sz="2600" dirty="0"/>
          </a:p>
        </p:txBody>
      </p:sp>
      <p:pic>
        <p:nvPicPr>
          <p:cNvPr id="6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3B39D751-1E75-4EE8-805D-107BF32BCE5D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Knowing all about Outliers in Machine Learning">
            <a:extLst>
              <a:ext uri="{FF2B5EF4-FFF2-40B4-BE49-F238E27FC236}">
                <a16:creationId xmlns:a16="http://schemas.microsoft.com/office/drawing/2014/main" id="{53E97B1F-04B1-4F57-AC0C-1ECBDAB75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78" y="1998006"/>
            <a:ext cx="4931255" cy="326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+mn-lt"/>
              </a:rPr>
              <a:t>Weaknesses of </a:t>
            </a:r>
            <a:r>
              <a:rPr lang="en-US" altLang="en-US" b="1" i="1" dirty="0">
                <a:solidFill>
                  <a:srgbClr val="002060"/>
                </a:solidFill>
                <a:latin typeface="+mn-lt"/>
              </a:rPr>
              <a:t>k</a:t>
            </a: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-Means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24744"/>
            <a:ext cx="6985992" cy="4789487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altLang="ja-JP" dirty="0">
                <a:ea typeface="MS PGothic" panose="020B0600070205080204" pitchFamily="34" charset="-128"/>
              </a:rPr>
              <a:t>The algorithm is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only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applicable</a:t>
            </a:r>
            <a:r>
              <a:rPr lang="en-US" altLang="ja-JP" dirty="0">
                <a:ea typeface="MS PGothic" panose="020B0600070205080204" pitchFamily="34" charset="-128"/>
              </a:rPr>
              <a:t> if the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mean</a:t>
            </a:r>
            <a:r>
              <a:rPr lang="en-US" altLang="ja-JP" dirty="0">
                <a:ea typeface="MS PGothic" panose="020B0600070205080204" pitchFamily="34" charset="-128"/>
              </a:rPr>
              <a:t> is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defined</a:t>
            </a:r>
            <a:r>
              <a:rPr lang="en-US" altLang="ja-JP" dirty="0">
                <a:ea typeface="MS PGothic" panose="020B0600070205080204" pitchFamily="34" charset="-128"/>
              </a:rPr>
              <a:t>.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en-US" dirty="0"/>
              <a:t>For </a:t>
            </a:r>
            <a:r>
              <a:rPr lang="en-US" altLang="en-US" b="1" dirty="0">
                <a:solidFill>
                  <a:srgbClr val="0070C0"/>
                </a:solidFill>
              </a:rPr>
              <a:t>categorical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data</a:t>
            </a:r>
            <a:r>
              <a:rPr lang="en-US" altLang="en-US" dirty="0"/>
              <a:t>, </a:t>
            </a:r>
            <a:r>
              <a:rPr lang="en-US" altLang="en-US" b="1" i="1" dirty="0">
                <a:solidFill>
                  <a:srgbClr val="0070C0"/>
                </a:solidFill>
              </a:rPr>
              <a:t>k</a:t>
            </a:r>
            <a:r>
              <a:rPr lang="en-US" altLang="en-US" dirty="0"/>
              <a:t>-mode - the centroid is represented by </a:t>
            </a:r>
            <a:r>
              <a:rPr lang="en-US" altLang="en-US" b="1" dirty="0">
                <a:solidFill>
                  <a:srgbClr val="0070C0"/>
                </a:solidFill>
              </a:rPr>
              <a:t>most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frequent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values</a:t>
            </a:r>
            <a:r>
              <a:rPr lang="en-US" altLang="en-US" dirty="0"/>
              <a:t>. 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70C0"/>
                </a:solidFill>
              </a:rPr>
              <a:t>user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needs</a:t>
            </a:r>
            <a:r>
              <a:rPr lang="en-US" altLang="en-US" dirty="0"/>
              <a:t> to </a:t>
            </a:r>
            <a:r>
              <a:rPr lang="en-US" altLang="en-US" b="1" dirty="0">
                <a:solidFill>
                  <a:srgbClr val="0070C0"/>
                </a:solidFill>
              </a:rPr>
              <a:t>specify</a:t>
            </a:r>
            <a:r>
              <a:rPr lang="en-US" altLang="en-US" dirty="0"/>
              <a:t> </a:t>
            </a:r>
            <a:r>
              <a:rPr lang="en-US" altLang="en-US" b="1" i="1" dirty="0">
                <a:solidFill>
                  <a:srgbClr val="0070C0"/>
                </a:solidFill>
              </a:rPr>
              <a:t>k</a:t>
            </a:r>
            <a:r>
              <a:rPr lang="en-US" altLang="en-US" dirty="0"/>
              <a:t>.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ja-JP" dirty="0">
                <a:ea typeface="MS PGothic" panose="020B0600070205080204" pitchFamily="34" charset="-128"/>
              </a:rPr>
              <a:t>The algorithm is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sensitive</a:t>
            </a:r>
            <a:r>
              <a:rPr lang="en-US" altLang="ja-JP" dirty="0">
                <a:ea typeface="MS PGothic" panose="020B0600070205080204" pitchFamily="34" charset="-128"/>
              </a:rPr>
              <a:t> to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outliers</a:t>
            </a:r>
            <a:r>
              <a:rPr lang="en-US" altLang="ja-JP" dirty="0">
                <a:ea typeface="MS PGothic" panose="020B0600070205080204" pitchFamily="34" charset="-128"/>
              </a:rPr>
              <a:t>.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Outliers</a:t>
            </a:r>
            <a:r>
              <a:rPr lang="en-US" altLang="ja-JP" dirty="0">
                <a:ea typeface="MS PGothic" panose="020B0600070205080204" pitchFamily="34" charset="-128"/>
              </a:rPr>
              <a:t> are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data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points</a:t>
            </a:r>
            <a:r>
              <a:rPr lang="en-US" altLang="ja-JP" dirty="0">
                <a:ea typeface="MS PGothic" panose="020B0600070205080204" pitchFamily="34" charset="-128"/>
              </a:rPr>
              <a:t> that are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very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far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away</a:t>
            </a:r>
            <a:r>
              <a:rPr lang="en-US" altLang="ja-JP" dirty="0">
                <a:ea typeface="MS PGothic" panose="020B0600070205080204" pitchFamily="34" charset="-128"/>
              </a:rPr>
              <a:t> from other data points.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Outliers</a:t>
            </a:r>
            <a:r>
              <a:rPr lang="en-US" altLang="ja-JP" dirty="0">
                <a:ea typeface="MS PGothic" panose="020B0600070205080204" pitchFamily="34" charset="-128"/>
              </a:rPr>
              <a:t> could be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errors</a:t>
            </a:r>
            <a:r>
              <a:rPr lang="en-US" altLang="ja-JP" dirty="0">
                <a:ea typeface="MS PGothic" panose="020B0600070205080204" pitchFamily="34" charset="-128"/>
              </a:rPr>
              <a:t> in the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data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collection</a:t>
            </a:r>
            <a:r>
              <a:rPr lang="en-US" altLang="ja-JP" dirty="0">
                <a:ea typeface="MS PGothic" panose="020B0600070205080204" pitchFamily="34" charset="-128"/>
              </a:rPr>
              <a:t> or some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special</a:t>
            </a:r>
            <a:r>
              <a:rPr lang="en-US" altLang="ja-JP" dirty="0">
                <a:ea typeface="MS PGothic" panose="020B0600070205080204" pitchFamily="34" charset="-128"/>
              </a:rPr>
              <a:t> data points with very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different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values</a:t>
            </a:r>
            <a:r>
              <a:rPr lang="en-US" altLang="ja-JP" dirty="0">
                <a:ea typeface="MS PGothic" panose="020B0600070205080204" pitchFamily="34" charset="-128"/>
              </a:rPr>
              <a:t>. </a:t>
            </a:r>
            <a:endParaRPr lang="en-US" altLang="en-US" dirty="0"/>
          </a:p>
        </p:txBody>
      </p:sp>
      <p:pic>
        <p:nvPicPr>
          <p:cNvPr id="6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5B982412-363B-46BA-823F-5D37906603D6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3372" y="43779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3800" b="1" dirty="0">
                <a:solidFill>
                  <a:srgbClr val="002060"/>
                </a:solidFill>
                <a:latin typeface="+mn-lt"/>
              </a:rPr>
              <a:t>Weaknesses of k-Means - Problems with Outliers</a:t>
            </a:r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83732" y="1899253"/>
            <a:ext cx="4860540" cy="3725991"/>
          </a:xfrm>
          <a:ln w="22225">
            <a:solidFill>
              <a:srgbClr val="C00000"/>
            </a:solidFill>
          </a:ln>
        </p:spPr>
      </p:pic>
      <p:sp>
        <p:nvSpPr>
          <p:cNvPr id="6" name="Plus 5"/>
          <p:cNvSpPr/>
          <p:nvPr/>
        </p:nvSpPr>
        <p:spPr>
          <a:xfrm>
            <a:off x="4403812" y="2456892"/>
            <a:ext cx="265671" cy="307285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6096000" y="2437639"/>
            <a:ext cx="265671" cy="307285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lus 7"/>
          <p:cNvSpPr/>
          <p:nvPr/>
        </p:nvSpPr>
        <p:spPr>
          <a:xfrm>
            <a:off x="4138141" y="4428486"/>
            <a:ext cx="265671" cy="307285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lus 8"/>
          <p:cNvSpPr/>
          <p:nvPr/>
        </p:nvSpPr>
        <p:spPr>
          <a:xfrm>
            <a:off x="5110249" y="4416860"/>
            <a:ext cx="265671" cy="307285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1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4" name="Right Arrow 4">
            <a:extLst>
              <a:ext uri="{FF2B5EF4-FFF2-40B4-BE49-F238E27FC236}">
                <a16:creationId xmlns:a16="http://schemas.microsoft.com/office/drawing/2014/main" id="{E654A405-E1CF-43EE-9B5C-9F84262ADC71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03412" y="26723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3800" b="1" dirty="0">
                <a:solidFill>
                  <a:srgbClr val="002060"/>
                </a:solidFill>
                <a:latin typeface="+mn-lt"/>
              </a:rPr>
              <a:t>Weaknesses of k-Means - Dealing with Outliers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947428" y="1628291"/>
            <a:ext cx="8229600" cy="4645025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altLang="ja-JP" sz="2600" dirty="0">
                <a:ea typeface="MS PGothic" panose="020B0600070205080204" pitchFamily="34" charset="-128"/>
              </a:rPr>
              <a:t>One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method</a:t>
            </a:r>
            <a:r>
              <a:rPr lang="en-US" altLang="ja-JP" sz="2600" dirty="0">
                <a:ea typeface="MS PGothic" panose="020B0600070205080204" pitchFamily="34" charset="-128"/>
              </a:rPr>
              <a:t> is to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remove</a:t>
            </a:r>
            <a:r>
              <a:rPr lang="en-US" altLang="ja-JP" sz="2600" dirty="0">
                <a:ea typeface="MS PGothic" panose="020B0600070205080204" pitchFamily="34" charset="-128"/>
              </a:rPr>
              <a:t> some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data</a:t>
            </a:r>
            <a:r>
              <a:rPr lang="en-US" altLang="ja-JP" sz="2600" dirty="0">
                <a:ea typeface="MS PGothic" panose="020B0600070205080204" pitchFamily="34" charset="-128"/>
              </a:rPr>
              <a:t>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points</a:t>
            </a:r>
            <a:r>
              <a:rPr lang="en-US" altLang="ja-JP" sz="2600" dirty="0">
                <a:ea typeface="MS PGothic" panose="020B0600070205080204" pitchFamily="34" charset="-128"/>
              </a:rPr>
              <a:t> in the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clustering</a:t>
            </a:r>
            <a:r>
              <a:rPr lang="en-US" altLang="ja-JP" sz="2600" dirty="0">
                <a:ea typeface="MS PGothic" panose="020B0600070205080204" pitchFamily="34" charset="-128"/>
              </a:rPr>
              <a:t> process that are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much</a:t>
            </a:r>
            <a:r>
              <a:rPr lang="en-US" altLang="ja-JP" sz="2600" dirty="0">
                <a:ea typeface="MS PGothic" panose="020B0600070205080204" pitchFamily="34" charset="-128"/>
              </a:rPr>
              <a:t>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further</a:t>
            </a:r>
            <a:r>
              <a:rPr lang="en-US" altLang="ja-JP" sz="2600" dirty="0">
                <a:ea typeface="MS PGothic" panose="020B0600070205080204" pitchFamily="34" charset="-128"/>
              </a:rPr>
              <a:t>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away</a:t>
            </a:r>
            <a:r>
              <a:rPr lang="en-US" altLang="ja-JP" sz="2600" dirty="0">
                <a:ea typeface="MS PGothic" panose="020B0600070205080204" pitchFamily="34" charset="-128"/>
              </a:rPr>
              <a:t> from the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centroids</a:t>
            </a:r>
            <a:r>
              <a:rPr lang="en-US" altLang="ja-JP" sz="2600" dirty="0">
                <a:ea typeface="MS PGothic" panose="020B0600070205080204" pitchFamily="34" charset="-128"/>
              </a:rPr>
              <a:t> than other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data</a:t>
            </a:r>
            <a:r>
              <a:rPr lang="en-US" altLang="ja-JP" sz="2600" dirty="0">
                <a:ea typeface="MS PGothic" panose="020B0600070205080204" pitchFamily="34" charset="-128"/>
              </a:rPr>
              <a:t>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points</a:t>
            </a:r>
            <a:r>
              <a:rPr lang="en-US" altLang="ja-JP" sz="2600" dirty="0">
                <a:ea typeface="MS PGothic" panose="020B0600070205080204" pitchFamily="34" charset="-128"/>
              </a:rPr>
              <a:t>.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ja-JP" sz="2200" dirty="0">
                <a:ea typeface="MS PGothic" panose="020B0600070205080204" pitchFamily="34" charset="-128"/>
              </a:rPr>
              <a:t>To be safe, we </a:t>
            </a: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may</a:t>
            </a:r>
            <a:r>
              <a:rPr lang="en-US" altLang="ja-JP" sz="2200" dirty="0">
                <a:ea typeface="MS PGothic" panose="020B0600070205080204" pitchFamily="34" charset="-128"/>
              </a:rPr>
              <a:t> want to </a:t>
            </a: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monitor</a:t>
            </a:r>
            <a:r>
              <a:rPr lang="en-US" altLang="ja-JP" sz="2200" dirty="0">
                <a:ea typeface="MS PGothic" panose="020B0600070205080204" pitchFamily="34" charset="-128"/>
              </a:rPr>
              <a:t> these </a:t>
            </a: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possible</a:t>
            </a:r>
            <a:r>
              <a:rPr lang="en-US" altLang="ja-JP" sz="2200" dirty="0">
                <a:ea typeface="MS PGothic" panose="020B0600070205080204" pitchFamily="34" charset="-128"/>
              </a:rPr>
              <a:t> </a:t>
            </a: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outliers</a:t>
            </a:r>
            <a:r>
              <a:rPr lang="en-US" altLang="ja-JP" sz="2200" dirty="0">
                <a:ea typeface="MS PGothic" panose="020B0600070205080204" pitchFamily="34" charset="-128"/>
              </a:rPr>
              <a:t> over a </a:t>
            </a: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few</a:t>
            </a:r>
            <a:r>
              <a:rPr lang="en-US" altLang="ja-JP" sz="2200" dirty="0">
                <a:ea typeface="MS PGothic" panose="020B0600070205080204" pitchFamily="34" charset="-128"/>
              </a:rPr>
              <a:t> </a:t>
            </a: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iterations</a:t>
            </a:r>
            <a:r>
              <a:rPr lang="en-US" altLang="ja-JP" sz="2200" dirty="0">
                <a:ea typeface="MS PGothic" panose="020B0600070205080204" pitchFamily="34" charset="-128"/>
              </a:rPr>
              <a:t> and then </a:t>
            </a: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decide</a:t>
            </a:r>
            <a:r>
              <a:rPr lang="en-US" altLang="ja-JP" sz="2200" dirty="0">
                <a:ea typeface="MS PGothic" panose="020B0600070205080204" pitchFamily="34" charset="-128"/>
              </a:rPr>
              <a:t> to </a:t>
            </a: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remove</a:t>
            </a:r>
            <a:r>
              <a:rPr lang="en-US" altLang="ja-JP" sz="2200" dirty="0">
                <a:ea typeface="MS PGothic" panose="020B0600070205080204" pitchFamily="34" charset="-128"/>
              </a:rPr>
              <a:t> them. 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ja-JP" sz="2600" dirty="0">
                <a:ea typeface="MS PGothic" panose="020B0600070205080204" pitchFamily="34" charset="-128"/>
              </a:rPr>
              <a:t>Another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method</a:t>
            </a:r>
            <a:r>
              <a:rPr lang="en-US" altLang="ja-JP" sz="2600" dirty="0">
                <a:ea typeface="MS PGothic" panose="020B0600070205080204" pitchFamily="34" charset="-128"/>
              </a:rPr>
              <a:t> is to perform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random</a:t>
            </a:r>
            <a:r>
              <a:rPr lang="en-US" altLang="ja-JP" sz="2600" dirty="0">
                <a:ea typeface="MS PGothic" panose="020B0600070205080204" pitchFamily="34" charset="-128"/>
              </a:rPr>
              <a:t>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sampling</a:t>
            </a:r>
            <a:r>
              <a:rPr lang="en-US" altLang="ja-JP" sz="2600" dirty="0">
                <a:ea typeface="MS PGothic" panose="020B0600070205080204" pitchFamily="34" charset="-128"/>
              </a:rPr>
              <a:t>. Since in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sampling</a:t>
            </a:r>
            <a:r>
              <a:rPr lang="en-US" altLang="ja-JP" sz="2600" dirty="0">
                <a:ea typeface="MS PGothic" panose="020B0600070205080204" pitchFamily="34" charset="-128"/>
              </a:rPr>
              <a:t> we only choose a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small</a:t>
            </a:r>
            <a:r>
              <a:rPr lang="en-US" altLang="ja-JP" sz="2600" dirty="0">
                <a:ea typeface="MS PGothic" panose="020B0600070205080204" pitchFamily="34" charset="-128"/>
              </a:rPr>
              <a:t>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subset</a:t>
            </a:r>
            <a:r>
              <a:rPr lang="en-US" altLang="ja-JP" sz="2600" dirty="0">
                <a:ea typeface="MS PGothic" panose="020B0600070205080204" pitchFamily="34" charset="-128"/>
              </a:rPr>
              <a:t> of the data points, the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chance</a:t>
            </a:r>
            <a:r>
              <a:rPr lang="en-US" altLang="ja-JP" sz="2600" dirty="0">
                <a:ea typeface="MS PGothic" panose="020B0600070205080204" pitchFamily="34" charset="-128"/>
              </a:rPr>
              <a:t> of selecting an outlier is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small</a:t>
            </a:r>
            <a:r>
              <a:rPr lang="en-US" altLang="ja-JP" sz="2600" dirty="0">
                <a:ea typeface="MS PGothic" panose="020B0600070205080204" pitchFamily="34" charset="-128"/>
              </a:rPr>
              <a:t>.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en-US" sz="2200" dirty="0"/>
              <a:t>Assign the </a:t>
            </a:r>
            <a:r>
              <a:rPr lang="en-US" altLang="en-US" sz="2200" b="1" dirty="0">
                <a:solidFill>
                  <a:srgbClr val="0070C0"/>
                </a:solidFill>
              </a:rPr>
              <a:t>rest</a:t>
            </a:r>
            <a:r>
              <a:rPr lang="en-US" altLang="en-US" sz="2200" dirty="0"/>
              <a:t> of the </a:t>
            </a:r>
            <a:r>
              <a:rPr lang="en-US" altLang="en-US" sz="2200" b="1" dirty="0">
                <a:solidFill>
                  <a:srgbClr val="0070C0"/>
                </a:solidFill>
              </a:rPr>
              <a:t>data</a:t>
            </a:r>
            <a:r>
              <a:rPr lang="en-US" altLang="en-US" sz="2200" dirty="0"/>
              <a:t> </a:t>
            </a:r>
            <a:r>
              <a:rPr lang="en-US" altLang="en-US" sz="2200" b="1" dirty="0">
                <a:solidFill>
                  <a:srgbClr val="0070C0"/>
                </a:solidFill>
              </a:rPr>
              <a:t>points</a:t>
            </a:r>
            <a:r>
              <a:rPr lang="en-US" altLang="en-US" sz="2200" dirty="0"/>
              <a:t> to the </a:t>
            </a:r>
            <a:r>
              <a:rPr lang="en-US" altLang="en-US" sz="2200" b="1" dirty="0">
                <a:solidFill>
                  <a:srgbClr val="0070C0"/>
                </a:solidFill>
              </a:rPr>
              <a:t>clusters</a:t>
            </a:r>
            <a:r>
              <a:rPr lang="en-US" altLang="en-US" sz="2200" dirty="0"/>
              <a:t> by </a:t>
            </a:r>
            <a:r>
              <a:rPr lang="en-US" altLang="en-US" sz="2200" b="1" dirty="0">
                <a:solidFill>
                  <a:srgbClr val="0070C0"/>
                </a:solidFill>
              </a:rPr>
              <a:t>distance</a:t>
            </a:r>
            <a:r>
              <a:rPr lang="en-US" altLang="en-US" sz="2200" dirty="0"/>
              <a:t> or </a:t>
            </a:r>
            <a:r>
              <a:rPr lang="en-US" altLang="en-US" sz="2200" b="1" dirty="0">
                <a:solidFill>
                  <a:srgbClr val="0070C0"/>
                </a:solidFill>
              </a:rPr>
              <a:t>similarity</a:t>
            </a:r>
            <a:r>
              <a:rPr lang="en-US" altLang="en-US" sz="2200" dirty="0"/>
              <a:t> comparison, or </a:t>
            </a:r>
            <a:r>
              <a:rPr lang="en-US" altLang="en-US" sz="2200" b="1" dirty="0">
                <a:solidFill>
                  <a:srgbClr val="0070C0"/>
                </a:solidFill>
              </a:rPr>
              <a:t>classification</a:t>
            </a:r>
            <a:r>
              <a:rPr lang="en-US" altLang="en-US" sz="2200" dirty="0"/>
              <a:t>.</a:t>
            </a:r>
          </a:p>
        </p:txBody>
      </p:sp>
      <p:pic>
        <p:nvPicPr>
          <p:cNvPr id="6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0D2500AF-CA2B-47CD-83FD-3B2FBD1990EF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620"/>
            <a:ext cx="10972800" cy="1139825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+mn-lt"/>
              </a:rPr>
              <a:t>Weaknesses of k-means (</a:t>
            </a:r>
            <a:r>
              <a:rPr lang="en-US" altLang="en-US" b="1" dirty="0" err="1">
                <a:solidFill>
                  <a:srgbClr val="002060"/>
                </a:solidFill>
                <a:latin typeface="+mn-lt"/>
              </a:rPr>
              <a:t>cont</a:t>
            </a: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 …)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31404" y="1023937"/>
            <a:ext cx="8039100" cy="604838"/>
          </a:xfrm>
        </p:spPr>
        <p:txBody>
          <a:bodyPr/>
          <a:lstStyle/>
          <a:p>
            <a:pPr eaLnBrk="1" hangingPunct="1"/>
            <a:r>
              <a:rPr lang="en-US" altLang="ja-JP" sz="2600" dirty="0">
                <a:ea typeface="MS PGothic" panose="020B0600070205080204" pitchFamily="34" charset="-128"/>
              </a:rPr>
              <a:t>The algorithm may be sensitive to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initial seeds</a:t>
            </a:r>
            <a:r>
              <a:rPr lang="en-US" altLang="ja-JP" sz="2600" dirty="0">
                <a:ea typeface="MS PGothic" panose="020B0600070205080204" pitchFamily="34" charset="-128"/>
              </a:rPr>
              <a:t>.</a:t>
            </a:r>
            <a:endParaRPr lang="en-US" altLang="en-US" sz="2600" dirty="0"/>
          </a:p>
        </p:txBody>
      </p:sp>
      <p:pic>
        <p:nvPicPr>
          <p:cNvPr id="266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59596" y="1664804"/>
            <a:ext cx="6877050" cy="4452938"/>
          </a:xfrm>
          <a:noFill/>
          <a:ln w="22225" cap="flat" cmpd="sng" algn="ctr">
            <a:solidFill>
              <a:srgbClr val="C00000"/>
            </a:solidFill>
            <a:prstDash val="solid"/>
            <a:miter lim="800000"/>
            <a:headEnd/>
            <a:tailEnd/>
          </a:ln>
        </p:spPr>
      </p:pic>
      <p:sp>
        <p:nvSpPr>
          <p:cNvPr id="7" name="Plus 6"/>
          <p:cNvSpPr/>
          <p:nvPr/>
        </p:nvSpPr>
        <p:spPr>
          <a:xfrm>
            <a:off x="4966233" y="2041922"/>
            <a:ext cx="265671" cy="289706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lus 7"/>
          <p:cNvSpPr/>
          <p:nvPr/>
        </p:nvSpPr>
        <p:spPr>
          <a:xfrm>
            <a:off x="4892894" y="2456109"/>
            <a:ext cx="265671" cy="289706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lus 8"/>
          <p:cNvSpPr/>
          <p:nvPr/>
        </p:nvSpPr>
        <p:spPr>
          <a:xfrm>
            <a:off x="2819636" y="4437112"/>
            <a:ext cx="265671" cy="289706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lus 9"/>
          <p:cNvSpPr/>
          <p:nvPr/>
        </p:nvSpPr>
        <p:spPr>
          <a:xfrm>
            <a:off x="2759253" y="4850047"/>
            <a:ext cx="265671" cy="289706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lus 10"/>
          <p:cNvSpPr/>
          <p:nvPr/>
        </p:nvSpPr>
        <p:spPr>
          <a:xfrm>
            <a:off x="7850070" y="4335389"/>
            <a:ext cx="265671" cy="289706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>
            <a:off x="7824192" y="4939494"/>
            <a:ext cx="265671" cy="289706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1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7" name="Right Arrow 4">
            <a:extLst>
              <a:ext uri="{FF2B5EF4-FFF2-40B4-BE49-F238E27FC236}">
                <a16:creationId xmlns:a16="http://schemas.microsoft.com/office/drawing/2014/main" id="{25E9B79D-B16A-429E-BF31-1B8577DC4791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620"/>
            <a:ext cx="10972800" cy="1139825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+mn-lt"/>
              </a:rPr>
              <a:t>Weaknesses of k-Means (</a:t>
            </a:r>
            <a:r>
              <a:rPr lang="en-US" altLang="en-US" b="1" dirty="0" err="1">
                <a:solidFill>
                  <a:srgbClr val="002060"/>
                </a:solidFill>
                <a:latin typeface="+mn-lt"/>
              </a:rPr>
              <a:t>cont</a:t>
            </a: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 …)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51087" y="1095605"/>
            <a:ext cx="7021513" cy="6477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600" dirty="0"/>
              <a:t>If we use </a:t>
            </a:r>
            <a:r>
              <a:rPr lang="en-US" altLang="en-US" sz="2600" b="1" dirty="0">
                <a:solidFill>
                  <a:srgbClr val="0070C0"/>
                </a:solidFill>
              </a:rPr>
              <a:t>different</a:t>
            </a:r>
            <a:r>
              <a:rPr lang="en-US" altLang="en-US" sz="2600" dirty="0"/>
              <a:t> </a:t>
            </a:r>
            <a:r>
              <a:rPr lang="en-US" altLang="en-US" sz="2600" b="1" dirty="0">
                <a:solidFill>
                  <a:srgbClr val="0070C0"/>
                </a:solidFill>
              </a:rPr>
              <a:t>seeds</a:t>
            </a:r>
            <a:r>
              <a:rPr lang="en-US" altLang="en-US" sz="2600" dirty="0"/>
              <a:t> we get </a:t>
            </a:r>
            <a:r>
              <a:rPr lang="en-US" altLang="en-US" sz="2600" b="1" dirty="0">
                <a:solidFill>
                  <a:srgbClr val="0070C0"/>
                </a:solidFill>
              </a:rPr>
              <a:t>good</a:t>
            </a:r>
            <a:r>
              <a:rPr lang="en-US" altLang="en-US" sz="2600" dirty="0"/>
              <a:t> </a:t>
            </a:r>
            <a:r>
              <a:rPr lang="en-US" altLang="en-US" sz="2600" b="1" dirty="0">
                <a:solidFill>
                  <a:srgbClr val="0070C0"/>
                </a:solidFill>
              </a:rPr>
              <a:t>results</a:t>
            </a:r>
            <a:r>
              <a:rPr lang="en-US" altLang="en-US" sz="2600" dirty="0"/>
              <a:t>.</a:t>
            </a:r>
          </a:p>
        </p:txBody>
      </p:sp>
      <p:pic>
        <p:nvPicPr>
          <p:cNvPr id="2765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8213" y="1808820"/>
            <a:ext cx="7164387" cy="442912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7968108" y="1721681"/>
            <a:ext cx="259238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Arial" panose="020B0604020202020204" pitchFamily="34" charset="0"/>
              </a:rPr>
              <a:t>There are some good </a:t>
            </a:r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</a:rPr>
              <a:t>statistical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</a:rPr>
              <a:t>methods</a:t>
            </a:r>
            <a:r>
              <a:rPr lang="en-US" altLang="en-US" sz="2000" dirty="0">
                <a:latin typeface="Arial" panose="020B0604020202020204" pitchFamily="34" charset="0"/>
              </a:rPr>
              <a:t> to help select </a:t>
            </a:r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</a:rPr>
              <a:t>good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</a:rPr>
              <a:t>seeds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" name="Plus 7"/>
          <p:cNvSpPr/>
          <p:nvPr/>
        </p:nvSpPr>
        <p:spPr>
          <a:xfrm>
            <a:off x="4885300" y="2642306"/>
            <a:ext cx="265671" cy="289706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lus 8"/>
          <p:cNvSpPr/>
          <p:nvPr/>
        </p:nvSpPr>
        <p:spPr>
          <a:xfrm>
            <a:off x="6316150" y="2332054"/>
            <a:ext cx="265671" cy="289706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lus 9"/>
          <p:cNvSpPr/>
          <p:nvPr/>
        </p:nvSpPr>
        <p:spPr>
          <a:xfrm>
            <a:off x="2602206" y="4930060"/>
            <a:ext cx="265671" cy="289706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lus 10"/>
          <p:cNvSpPr/>
          <p:nvPr/>
        </p:nvSpPr>
        <p:spPr>
          <a:xfrm>
            <a:off x="4029720" y="4626434"/>
            <a:ext cx="265671" cy="289706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>
            <a:off x="7251918" y="4752696"/>
            <a:ext cx="265671" cy="289706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lus 12"/>
          <p:cNvSpPr/>
          <p:nvPr/>
        </p:nvSpPr>
        <p:spPr>
          <a:xfrm>
            <a:off x="8512268" y="4735444"/>
            <a:ext cx="265671" cy="289706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1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8" name="Right Arrow 4">
            <a:extLst>
              <a:ext uri="{FF2B5EF4-FFF2-40B4-BE49-F238E27FC236}">
                <a16:creationId xmlns:a16="http://schemas.microsoft.com/office/drawing/2014/main" id="{219C5ACB-5AB2-483A-A633-0090C262B152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00263" y="1288951"/>
            <a:ext cx="8218487" cy="1289050"/>
          </a:xfrm>
        </p:spPr>
        <p:txBody>
          <a:bodyPr/>
          <a:lstStyle/>
          <a:p>
            <a:pPr eaLnBrk="1" hangingPunct="1"/>
            <a:r>
              <a:rPr lang="en-US" altLang="ja-JP" sz="2600" dirty="0">
                <a:ea typeface="MS PGothic" panose="020B0600070205080204" pitchFamily="34" charset="-128"/>
              </a:rPr>
              <a:t>The </a:t>
            </a:r>
            <a:r>
              <a:rPr lang="en-US" altLang="ja-JP" sz="2600" b="1" i="1" dirty="0">
                <a:solidFill>
                  <a:srgbClr val="0070C0"/>
                </a:solidFill>
                <a:ea typeface="MS PGothic" panose="020B0600070205080204" pitchFamily="34" charset="-128"/>
              </a:rPr>
              <a:t>k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-Means</a:t>
            </a:r>
            <a:r>
              <a:rPr lang="en-US" altLang="ja-JP" sz="2600" dirty="0">
                <a:ea typeface="MS PGothic" panose="020B0600070205080204" pitchFamily="34" charset="-128"/>
              </a:rPr>
              <a:t>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algorithm</a:t>
            </a:r>
            <a:r>
              <a:rPr lang="en-US" altLang="ja-JP" sz="2600" dirty="0">
                <a:ea typeface="MS PGothic" panose="020B0600070205080204" pitchFamily="34" charset="-128"/>
              </a:rPr>
              <a:t> is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not</a:t>
            </a:r>
            <a:r>
              <a:rPr lang="en-US" altLang="ja-JP" sz="2600" dirty="0">
                <a:ea typeface="MS PGothic" panose="020B0600070205080204" pitchFamily="34" charset="-128"/>
              </a:rPr>
              <a:t>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suitable</a:t>
            </a:r>
            <a:r>
              <a:rPr lang="en-US" altLang="ja-JP" sz="2600" dirty="0">
                <a:ea typeface="MS PGothic" panose="020B0600070205080204" pitchFamily="34" charset="-128"/>
              </a:rPr>
              <a:t> for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discovering</a:t>
            </a:r>
            <a:r>
              <a:rPr lang="en-US" altLang="ja-JP" sz="2600" dirty="0">
                <a:ea typeface="MS PGothic" panose="020B0600070205080204" pitchFamily="34" charset="-128"/>
              </a:rPr>
              <a:t>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clusters</a:t>
            </a:r>
            <a:r>
              <a:rPr lang="en-US" altLang="ja-JP" sz="2600" dirty="0">
                <a:ea typeface="MS PGothic" panose="020B0600070205080204" pitchFamily="34" charset="-128"/>
              </a:rPr>
              <a:t> that are not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hyper-ellipsoids</a:t>
            </a:r>
            <a:r>
              <a:rPr lang="en-US" altLang="ja-JP" sz="2600" dirty="0">
                <a:ea typeface="MS PGothic" panose="020B0600070205080204" pitchFamily="34" charset="-128"/>
              </a:rPr>
              <a:t> (or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hyper-spheres</a:t>
            </a:r>
            <a:r>
              <a:rPr lang="en-US" altLang="ja-JP" sz="2600" dirty="0">
                <a:ea typeface="MS PGothic" panose="020B0600070205080204" pitchFamily="34" charset="-128"/>
              </a:rPr>
              <a:t>). </a:t>
            </a:r>
            <a:endParaRPr lang="en-US" altLang="en-US" sz="2600" dirty="0"/>
          </a:p>
        </p:txBody>
      </p:sp>
      <p:pic>
        <p:nvPicPr>
          <p:cNvPr id="286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00263" y="2492375"/>
            <a:ext cx="8243887" cy="3470275"/>
          </a:xfrm>
          <a:noFill/>
          <a:ln w="22225" cap="flat" cmpd="sng" algn="ctr">
            <a:solidFill>
              <a:srgbClr val="C00000"/>
            </a:solidFill>
            <a:prstDash val="solid"/>
            <a:miter lim="800000"/>
            <a:headEnd/>
            <a:tailEnd/>
          </a:ln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8832850" y="3213100"/>
            <a:ext cx="5032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300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8" name="Plus 7"/>
          <p:cNvSpPr/>
          <p:nvPr/>
        </p:nvSpPr>
        <p:spPr>
          <a:xfrm>
            <a:off x="8886570" y="3342884"/>
            <a:ext cx="265671" cy="289706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lus 8"/>
          <p:cNvSpPr/>
          <p:nvPr/>
        </p:nvSpPr>
        <p:spPr>
          <a:xfrm>
            <a:off x="8610600" y="4547406"/>
            <a:ext cx="265671" cy="289706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620"/>
            <a:ext cx="10972800" cy="1139825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+mn-lt"/>
              </a:rPr>
              <a:t>Weaknesses of k-Means (</a:t>
            </a:r>
            <a:r>
              <a:rPr lang="en-US" altLang="en-US" b="1" dirty="0" err="1">
                <a:solidFill>
                  <a:srgbClr val="002060"/>
                </a:solidFill>
                <a:latin typeface="+mn-lt"/>
              </a:rPr>
              <a:t>cont</a:t>
            </a: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 …)</a:t>
            </a:r>
          </a:p>
        </p:txBody>
      </p:sp>
      <p:pic>
        <p:nvPicPr>
          <p:cNvPr id="11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13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5" name="Right Arrow 4">
            <a:extLst>
              <a:ext uri="{FF2B5EF4-FFF2-40B4-BE49-F238E27FC236}">
                <a16:creationId xmlns:a16="http://schemas.microsoft.com/office/drawing/2014/main" id="{38E18802-BE74-4E33-9154-B9BB768D3BD1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134938"/>
            <a:ext cx="10512425" cy="7381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b="1" dirty="0">
                <a:solidFill>
                  <a:srgbClr val="002060"/>
                </a:solidFill>
                <a:latin typeface="+mn-lt"/>
              </a:rPr>
              <a:t>Supervised Learning vs Unsupervised Learning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87376" y="1349375"/>
            <a:ext cx="7999412" cy="4887913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altLang="ja-JP" b="1" dirty="0">
                <a:solidFill>
                  <a:srgbClr val="7030A0"/>
                </a:solidFill>
                <a:ea typeface="MS PGothic" panose="020B0600070205080204" pitchFamily="34" charset="-128"/>
              </a:rPr>
              <a:t>Supervised Learning </a:t>
            </a:r>
            <a:r>
              <a:rPr lang="en-US" altLang="ja-JP" dirty="0">
                <a:ea typeface="MS PGothic" panose="020B0600070205080204" pitchFamily="34" charset="-128"/>
              </a:rPr>
              <a:t>-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discover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patterns</a:t>
            </a:r>
            <a:r>
              <a:rPr lang="en-US" altLang="ja-JP" dirty="0">
                <a:ea typeface="MS PGothic" panose="020B0600070205080204" pitchFamily="34" charset="-128"/>
              </a:rPr>
              <a:t> in the data that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relate</a:t>
            </a:r>
            <a:r>
              <a:rPr lang="en-US" altLang="ja-JP" dirty="0">
                <a:ea typeface="MS PGothic" panose="020B0600070205080204" pitchFamily="34" charset="-128"/>
              </a:rPr>
              <a:t> data attributes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with</a:t>
            </a:r>
            <a:r>
              <a:rPr lang="en-US" altLang="ja-JP" dirty="0">
                <a:ea typeface="MS PGothic" panose="020B0600070205080204" pitchFamily="34" charset="-128"/>
              </a:rPr>
              <a:t> a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target</a:t>
            </a:r>
            <a:r>
              <a:rPr lang="en-US" altLang="ja-JP" dirty="0">
                <a:ea typeface="MS PGothic" panose="020B0600070205080204" pitchFamily="34" charset="-128"/>
              </a:rPr>
              <a:t> (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class</a:t>
            </a:r>
            <a:r>
              <a:rPr lang="en-US" altLang="ja-JP" dirty="0">
                <a:ea typeface="MS PGothic" panose="020B0600070205080204" pitchFamily="34" charset="-128"/>
              </a:rPr>
              <a:t>) attribute.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ja-JP" sz="2800" dirty="0">
                <a:ea typeface="MS PGothic" panose="020B0600070205080204" pitchFamily="34" charset="-128"/>
              </a:rPr>
              <a:t>These </a:t>
            </a:r>
            <a:r>
              <a:rPr lang="en-US" altLang="ja-JP" sz="2800" b="1" dirty="0">
                <a:solidFill>
                  <a:srgbClr val="0070C0"/>
                </a:solidFill>
                <a:ea typeface="MS PGothic" panose="020B0600070205080204" pitchFamily="34" charset="-128"/>
              </a:rPr>
              <a:t>patterns</a:t>
            </a:r>
            <a:r>
              <a:rPr lang="en-US" altLang="ja-JP" sz="2800" dirty="0">
                <a:ea typeface="MS PGothic" panose="020B0600070205080204" pitchFamily="34" charset="-128"/>
              </a:rPr>
              <a:t> are then </a:t>
            </a:r>
            <a:r>
              <a:rPr lang="en-US" altLang="ja-JP" sz="2800" b="1" dirty="0">
                <a:solidFill>
                  <a:srgbClr val="0070C0"/>
                </a:solidFill>
                <a:ea typeface="MS PGothic" panose="020B0600070205080204" pitchFamily="34" charset="-128"/>
              </a:rPr>
              <a:t>utilized</a:t>
            </a:r>
            <a:r>
              <a:rPr lang="en-US" altLang="ja-JP" sz="2800" dirty="0">
                <a:ea typeface="MS PGothic" panose="020B0600070205080204" pitchFamily="34" charset="-128"/>
              </a:rPr>
              <a:t> to </a:t>
            </a:r>
            <a:r>
              <a:rPr lang="en-US" altLang="ja-JP" sz="2800" b="1" dirty="0">
                <a:solidFill>
                  <a:srgbClr val="0070C0"/>
                </a:solidFill>
                <a:ea typeface="MS PGothic" panose="020B0600070205080204" pitchFamily="34" charset="-128"/>
              </a:rPr>
              <a:t>predict</a:t>
            </a:r>
            <a:r>
              <a:rPr lang="en-US" altLang="ja-JP" sz="2800" dirty="0">
                <a:ea typeface="MS PGothic" panose="020B0600070205080204" pitchFamily="34" charset="-128"/>
              </a:rPr>
              <a:t> the </a:t>
            </a:r>
            <a:r>
              <a:rPr lang="en-US" altLang="ja-JP" sz="2800" b="1" dirty="0">
                <a:solidFill>
                  <a:srgbClr val="0070C0"/>
                </a:solidFill>
                <a:ea typeface="MS PGothic" panose="020B0600070205080204" pitchFamily="34" charset="-128"/>
              </a:rPr>
              <a:t>values</a:t>
            </a:r>
            <a:r>
              <a:rPr lang="en-US" altLang="ja-JP" sz="2800" dirty="0">
                <a:ea typeface="MS PGothic" panose="020B0600070205080204" pitchFamily="34" charset="-128"/>
              </a:rPr>
              <a:t> of the </a:t>
            </a:r>
            <a:r>
              <a:rPr lang="en-US" altLang="ja-JP" sz="2800" b="1" dirty="0">
                <a:solidFill>
                  <a:srgbClr val="0070C0"/>
                </a:solidFill>
                <a:ea typeface="MS PGothic" panose="020B0600070205080204" pitchFamily="34" charset="-128"/>
              </a:rPr>
              <a:t>target</a:t>
            </a:r>
            <a:r>
              <a:rPr lang="en-US" altLang="ja-JP" sz="2800" dirty="0">
                <a:ea typeface="MS PGothic" panose="020B0600070205080204" pitchFamily="34" charset="-128"/>
              </a:rPr>
              <a:t> </a:t>
            </a:r>
            <a:r>
              <a:rPr lang="en-US" altLang="ja-JP" sz="2800" b="1" dirty="0">
                <a:solidFill>
                  <a:srgbClr val="0070C0"/>
                </a:solidFill>
                <a:ea typeface="MS PGothic" panose="020B0600070205080204" pitchFamily="34" charset="-128"/>
              </a:rPr>
              <a:t>attribute</a:t>
            </a:r>
            <a:r>
              <a:rPr lang="en-US" altLang="ja-JP" sz="2800" dirty="0">
                <a:ea typeface="MS PGothic" panose="020B0600070205080204" pitchFamily="34" charset="-128"/>
              </a:rPr>
              <a:t> in </a:t>
            </a:r>
            <a:r>
              <a:rPr lang="en-US" altLang="ja-JP" sz="2800" b="1" dirty="0">
                <a:solidFill>
                  <a:srgbClr val="0070C0"/>
                </a:solidFill>
                <a:ea typeface="MS PGothic" panose="020B0600070205080204" pitchFamily="34" charset="-128"/>
              </a:rPr>
              <a:t>future</a:t>
            </a:r>
            <a:r>
              <a:rPr lang="en-US" altLang="ja-JP" sz="2800" dirty="0">
                <a:ea typeface="MS PGothic" panose="020B0600070205080204" pitchFamily="34" charset="-128"/>
              </a:rPr>
              <a:t> </a:t>
            </a:r>
            <a:r>
              <a:rPr lang="en-US" altLang="ja-JP" sz="2800" b="1" dirty="0">
                <a:solidFill>
                  <a:srgbClr val="0070C0"/>
                </a:solidFill>
                <a:ea typeface="MS PGothic" panose="020B0600070205080204" pitchFamily="34" charset="-128"/>
              </a:rPr>
              <a:t>data</a:t>
            </a:r>
            <a:r>
              <a:rPr lang="en-US" altLang="ja-JP" sz="2800" dirty="0">
                <a:ea typeface="MS PGothic" panose="020B0600070205080204" pitchFamily="34" charset="-128"/>
              </a:rPr>
              <a:t> instances. 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ja-JP" b="1" dirty="0">
                <a:solidFill>
                  <a:srgbClr val="7030A0"/>
                </a:solidFill>
                <a:ea typeface="MS PGothic" panose="020B0600070205080204" pitchFamily="34" charset="-128"/>
              </a:rPr>
              <a:t>Unsupervised Learning </a:t>
            </a:r>
            <a:r>
              <a:rPr lang="en-US" altLang="ja-JP" dirty="0">
                <a:ea typeface="MS PGothic" panose="020B0600070205080204" pitchFamily="34" charset="-128"/>
              </a:rPr>
              <a:t>- The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data</a:t>
            </a:r>
            <a:r>
              <a:rPr lang="en-US" altLang="ja-JP" dirty="0">
                <a:ea typeface="MS PGothic" panose="020B0600070205080204" pitchFamily="34" charset="-128"/>
              </a:rPr>
              <a:t> have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no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target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attribute</a:t>
            </a:r>
            <a:r>
              <a:rPr lang="en-US" altLang="ja-JP" dirty="0">
                <a:ea typeface="MS PGothic" panose="020B0600070205080204" pitchFamily="34" charset="-128"/>
              </a:rPr>
              <a:t>.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ja-JP" sz="2800" dirty="0">
                <a:ea typeface="MS PGothic" panose="020B0600070205080204" pitchFamily="34" charset="-128"/>
              </a:rPr>
              <a:t>We want to </a:t>
            </a:r>
            <a:r>
              <a:rPr lang="en-US" altLang="ja-JP" sz="2800" b="1" dirty="0">
                <a:solidFill>
                  <a:srgbClr val="0070C0"/>
                </a:solidFill>
                <a:ea typeface="MS PGothic" panose="020B0600070205080204" pitchFamily="34" charset="-128"/>
              </a:rPr>
              <a:t>explore</a:t>
            </a:r>
            <a:r>
              <a:rPr lang="en-US" altLang="ja-JP" sz="2800" dirty="0">
                <a:ea typeface="MS PGothic" panose="020B0600070205080204" pitchFamily="34" charset="-128"/>
              </a:rPr>
              <a:t> the </a:t>
            </a:r>
            <a:r>
              <a:rPr lang="en-US" altLang="ja-JP" sz="2800" b="1" dirty="0">
                <a:solidFill>
                  <a:srgbClr val="0070C0"/>
                </a:solidFill>
                <a:ea typeface="MS PGothic" panose="020B0600070205080204" pitchFamily="34" charset="-128"/>
              </a:rPr>
              <a:t>data</a:t>
            </a:r>
            <a:r>
              <a:rPr lang="en-US" altLang="ja-JP" sz="2800" dirty="0">
                <a:ea typeface="MS PGothic" panose="020B0600070205080204" pitchFamily="34" charset="-128"/>
              </a:rPr>
              <a:t> to find </a:t>
            </a:r>
            <a:r>
              <a:rPr lang="en-US" altLang="ja-JP" sz="2800" b="1" dirty="0">
                <a:solidFill>
                  <a:srgbClr val="0070C0"/>
                </a:solidFill>
                <a:ea typeface="MS PGothic" panose="020B0600070205080204" pitchFamily="34" charset="-128"/>
              </a:rPr>
              <a:t>some</a:t>
            </a:r>
            <a:r>
              <a:rPr lang="en-US" altLang="ja-JP" sz="2800" dirty="0">
                <a:ea typeface="MS PGothic" panose="020B0600070205080204" pitchFamily="34" charset="-128"/>
              </a:rPr>
              <a:t> </a:t>
            </a:r>
            <a:r>
              <a:rPr lang="en-US" altLang="ja-JP" sz="2800" b="1" dirty="0">
                <a:solidFill>
                  <a:srgbClr val="0070C0"/>
                </a:solidFill>
                <a:ea typeface="MS PGothic" panose="020B0600070205080204" pitchFamily="34" charset="-128"/>
              </a:rPr>
              <a:t>intrinsic</a:t>
            </a:r>
            <a:r>
              <a:rPr lang="en-US" altLang="ja-JP" sz="2800" dirty="0">
                <a:ea typeface="MS PGothic" panose="020B0600070205080204" pitchFamily="34" charset="-128"/>
              </a:rPr>
              <a:t> </a:t>
            </a:r>
            <a:r>
              <a:rPr lang="en-US" altLang="ja-JP" sz="2800" b="1" dirty="0">
                <a:solidFill>
                  <a:srgbClr val="0070C0"/>
                </a:solidFill>
                <a:ea typeface="MS PGothic" panose="020B0600070205080204" pitchFamily="34" charset="-128"/>
              </a:rPr>
              <a:t>structures</a:t>
            </a:r>
            <a:r>
              <a:rPr lang="en-US" altLang="ja-JP" sz="2800" dirty="0">
                <a:ea typeface="MS PGothic" panose="020B0600070205080204" pitchFamily="34" charset="-128"/>
              </a:rPr>
              <a:t> or </a:t>
            </a:r>
            <a:r>
              <a:rPr lang="en-US" altLang="ja-JP" sz="2800" b="1" dirty="0">
                <a:solidFill>
                  <a:srgbClr val="0070C0"/>
                </a:solidFill>
                <a:ea typeface="MS PGothic" panose="020B0600070205080204" pitchFamily="34" charset="-128"/>
              </a:rPr>
              <a:t>patterns</a:t>
            </a:r>
            <a:r>
              <a:rPr lang="en-US" altLang="ja-JP" sz="2800" dirty="0">
                <a:ea typeface="MS PGothic" panose="020B0600070205080204" pitchFamily="34" charset="-128"/>
              </a:rPr>
              <a:t> in them that will allow us to </a:t>
            </a:r>
            <a:r>
              <a:rPr lang="en-US" altLang="ja-JP" sz="2800" b="1" dirty="0">
                <a:solidFill>
                  <a:srgbClr val="0070C0"/>
                </a:solidFill>
                <a:ea typeface="MS PGothic" panose="020B0600070205080204" pitchFamily="34" charset="-128"/>
              </a:rPr>
              <a:t>cluster</a:t>
            </a:r>
            <a:r>
              <a:rPr lang="en-US" altLang="ja-JP" sz="2800" dirty="0">
                <a:ea typeface="MS PGothic" panose="020B0600070205080204" pitchFamily="34" charset="-128"/>
              </a:rPr>
              <a:t> the data in </a:t>
            </a:r>
            <a:r>
              <a:rPr lang="en-US" altLang="ja-JP" sz="2800" b="1" dirty="0">
                <a:solidFill>
                  <a:srgbClr val="0070C0"/>
                </a:solidFill>
                <a:ea typeface="MS PGothic" panose="020B0600070205080204" pitchFamily="34" charset="-128"/>
              </a:rPr>
              <a:t>related</a:t>
            </a:r>
            <a:r>
              <a:rPr lang="en-US" altLang="ja-JP" sz="2800" dirty="0">
                <a:ea typeface="MS PGothic" panose="020B0600070205080204" pitchFamily="34" charset="-128"/>
              </a:rPr>
              <a:t> </a:t>
            </a:r>
            <a:r>
              <a:rPr lang="en-US" altLang="ja-JP" sz="2800" b="1" dirty="0">
                <a:solidFill>
                  <a:srgbClr val="0070C0"/>
                </a:solidFill>
                <a:ea typeface="MS PGothic" panose="020B0600070205080204" pitchFamily="34" charset="-128"/>
              </a:rPr>
              <a:t>subsets</a:t>
            </a:r>
            <a:r>
              <a:rPr lang="en-US" altLang="ja-JP" sz="2800" dirty="0">
                <a:ea typeface="MS PGothic" panose="020B0600070205080204" pitchFamily="34" charset="-128"/>
              </a:rPr>
              <a:t>. </a:t>
            </a:r>
            <a:endParaRPr lang="en-US" alt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22DE2E-4D8E-43A0-8518-52674D15113F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717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113" y="1287463"/>
            <a:ext cx="2527300" cy="2789237"/>
          </a:xfrm>
          <a:prstGeom prst="rect">
            <a:avLst/>
          </a:prstGeom>
          <a:noFill/>
          <a:ln w="222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400" y="4200525"/>
            <a:ext cx="2538413" cy="2520950"/>
          </a:xfrm>
          <a:prstGeom prst="rect">
            <a:avLst/>
          </a:prstGeom>
          <a:noFill/>
          <a:ln w="222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542588" y="1870075"/>
            <a:ext cx="6111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Dog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766175" y="1501775"/>
            <a:ext cx="611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Dog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0488613" y="2751138"/>
            <a:ext cx="6111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Dog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823325" y="3455988"/>
            <a:ext cx="612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Dog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9875838" y="1903413"/>
            <a:ext cx="612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Dog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550525" y="3548063"/>
            <a:ext cx="612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Dog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750425" y="3589338"/>
            <a:ext cx="612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Dog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9731375" y="2619375"/>
            <a:ext cx="611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Dog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8823325" y="2751138"/>
            <a:ext cx="612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Dog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8821738" y="4176713"/>
            <a:ext cx="612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00B0F0"/>
                </a:solidFill>
                <a:latin typeface="Arial" panose="020B0604020202020204" pitchFamily="34" charset="0"/>
              </a:rPr>
              <a:t>Cat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9867900" y="4559300"/>
            <a:ext cx="612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00B0F0"/>
                </a:solidFill>
                <a:latin typeface="Arial" panose="020B0604020202020204" pitchFamily="34" charset="0"/>
              </a:rPr>
              <a:t>Cat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0480675" y="4551363"/>
            <a:ext cx="611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00B0F0"/>
                </a:solidFill>
                <a:latin typeface="Arial" panose="020B0604020202020204" pitchFamily="34" charset="0"/>
              </a:rPr>
              <a:t>Cat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8955088" y="5365750"/>
            <a:ext cx="612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00B0F0"/>
                </a:solidFill>
                <a:latin typeface="Arial" panose="020B0604020202020204" pitchFamily="34" charset="0"/>
              </a:rPr>
              <a:t>Cat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9750425" y="5365750"/>
            <a:ext cx="612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00B0F0"/>
                </a:solidFill>
                <a:latin typeface="Arial" panose="020B0604020202020204" pitchFamily="34" charset="0"/>
              </a:rPr>
              <a:t>Cat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0537825" y="5349875"/>
            <a:ext cx="612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00B0F0"/>
                </a:solidFill>
                <a:latin typeface="Arial" panose="020B0604020202020204" pitchFamily="34" charset="0"/>
              </a:rPr>
              <a:t>Cat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9139238" y="6083300"/>
            <a:ext cx="6111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00B0F0"/>
                </a:solidFill>
                <a:latin typeface="Arial" panose="020B0604020202020204" pitchFamily="34" charset="0"/>
              </a:rPr>
              <a:t>Cat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731375" y="6145213"/>
            <a:ext cx="611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00B0F0"/>
                </a:solidFill>
                <a:latin typeface="Arial" panose="020B0604020202020204" pitchFamily="34" charset="0"/>
              </a:rPr>
              <a:t>Cat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0552113" y="6186488"/>
            <a:ext cx="6111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00B0F0"/>
                </a:solidFill>
                <a:latin typeface="Arial" panose="020B0604020202020204" pitchFamily="34" charset="0"/>
              </a:rPr>
              <a:t>Cat</a:t>
            </a:r>
          </a:p>
        </p:txBody>
      </p:sp>
      <p:pic>
        <p:nvPicPr>
          <p:cNvPr id="29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31" name="Right Arrow 4">
            <a:extLst>
              <a:ext uri="{FF2B5EF4-FFF2-40B4-BE49-F238E27FC236}">
                <a16:creationId xmlns:a16="http://schemas.microsoft.com/office/drawing/2014/main" id="{79A5DD5D-9297-4EF9-BDBC-42C533450654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141" y="1682593"/>
            <a:ext cx="4838854" cy="3622671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2092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+mn-lt"/>
              </a:rPr>
              <a:t>K-Means – A Summary</a:t>
            </a:r>
          </a:p>
        </p:txBody>
      </p:sp>
      <p:sp>
        <p:nvSpPr>
          <p:cNvPr id="29699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947428" y="1164730"/>
            <a:ext cx="6984776" cy="5256213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altLang="ja-JP" dirty="0">
                <a:ea typeface="MS PGothic" panose="020B0600070205080204" pitchFamily="34" charset="-128"/>
              </a:rPr>
              <a:t>Despite weaknesses, </a:t>
            </a:r>
            <a:r>
              <a:rPr lang="en-US" altLang="ja-JP" i="1" dirty="0">
                <a:ea typeface="MS PGothic" panose="020B0600070205080204" pitchFamily="34" charset="-128"/>
              </a:rPr>
              <a:t>k</a:t>
            </a:r>
            <a:r>
              <a:rPr lang="en-US" altLang="ja-JP" dirty="0">
                <a:ea typeface="MS PGothic" panose="020B0600070205080204" pitchFamily="34" charset="-128"/>
              </a:rPr>
              <a:t>-Means is still the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most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popular</a:t>
            </a:r>
            <a:r>
              <a:rPr lang="en-US" altLang="ja-JP" dirty="0">
                <a:ea typeface="MS PGothic" panose="020B0600070205080204" pitchFamily="34" charset="-128"/>
              </a:rPr>
              <a:t> algorithm due to its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simplicity</a:t>
            </a:r>
            <a:r>
              <a:rPr lang="en-US" altLang="ja-JP" dirty="0">
                <a:ea typeface="MS PGothic" panose="020B0600070205080204" pitchFamily="34" charset="-128"/>
              </a:rPr>
              <a:t>,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efficiency</a:t>
            </a:r>
            <a:r>
              <a:rPr lang="en-US" altLang="ja-JP" dirty="0">
                <a:ea typeface="MS PGothic" panose="020B0600070205080204" pitchFamily="34" charset="-128"/>
              </a:rPr>
              <a:t> and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ubiquity</a:t>
            </a:r>
            <a:r>
              <a:rPr lang="en-US" altLang="ja-JP" dirty="0">
                <a:ea typeface="MS PGothic" panose="020B0600070205080204" pitchFamily="34" charset="-128"/>
              </a:rPr>
              <a:t>.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ja-JP" dirty="0">
                <a:ea typeface="MS PGothic" panose="020B0600070205080204" pitchFamily="34" charset="-128"/>
              </a:rPr>
              <a:t>Other clustering algorithms have their own lists of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weaknesses</a:t>
            </a:r>
            <a:r>
              <a:rPr lang="en-US" altLang="ja-JP" dirty="0">
                <a:ea typeface="MS PGothic" panose="020B0600070205080204" pitchFamily="34" charset="-128"/>
              </a:rPr>
              <a:t>.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ja-JP" dirty="0">
                <a:ea typeface="MS PGothic" panose="020B0600070205080204" pitchFamily="34" charset="-128"/>
              </a:rPr>
              <a:t>There is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no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clear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evidence</a:t>
            </a:r>
            <a:r>
              <a:rPr lang="en-US" altLang="ja-JP" dirty="0">
                <a:ea typeface="MS PGothic" panose="020B0600070205080204" pitchFamily="34" charset="-128"/>
              </a:rPr>
              <a:t> that any other clustering algorithm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performs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better</a:t>
            </a:r>
            <a:r>
              <a:rPr lang="en-US" altLang="ja-JP" dirty="0">
                <a:ea typeface="MS PGothic" panose="020B0600070205080204" pitchFamily="34" charset="-128"/>
              </a:rPr>
              <a:t>, in general.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ja-JP" dirty="0">
                <a:ea typeface="MS PGothic" panose="020B0600070205080204" pitchFamily="34" charset="-128"/>
              </a:rPr>
              <a:t>Although some may be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more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suitable</a:t>
            </a:r>
            <a:r>
              <a:rPr lang="en-US" altLang="ja-JP" dirty="0">
                <a:ea typeface="MS PGothic" panose="020B0600070205080204" pitchFamily="34" charset="-128"/>
              </a:rPr>
              <a:t> for some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specific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types</a:t>
            </a:r>
            <a:r>
              <a:rPr lang="en-US" altLang="ja-JP" dirty="0">
                <a:ea typeface="MS PGothic" panose="020B0600070205080204" pitchFamily="34" charset="-128"/>
              </a:rPr>
              <a:t> of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data</a:t>
            </a:r>
            <a:r>
              <a:rPr lang="en-US" altLang="ja-JP" dirty="0">
                <a:ea typeface="MS PGothic" panose="020B0600070205080204" pitchFamily="34" charset="-128"/>
              </a:rPr>
              <a:t> or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applications</a:t>
            </a:r>
            <a:r>
              <a:rPr lang="en-US" altLang="ja-JP" dirty="0">
                <a:ea typeface="MS PGothic" panose="020B0600070205080204" pitchFamily="34" charset="-128"/>
              </a:rPr>
              <a:t>. 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Comparing</a:t>
            </a:r>
            <a:r>
              <a:rPr lang="en-US" altLang="ja-JP" dirty="0">
                <a:ea typeface="MS PGothic" panose="020B0600070205080204" pitchFamily="34" charset="-128"/>
              </a:rPr>
              <a:t> different clustering algorithms is a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difficult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task</a:t>
            </a:r>
            <a:r>
              <a:rPr lang="en-US" altLang="ja-JP" dirty="0">
                <a:ea typeface="MS PGothic" panose="020B0600070205080204" pitchFamily="34" charset="-128"/>
              </a:rPr>
              <a:t>. No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one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knows</a:t>
            </a:r>
            <a:r>
              <a:rPr lang="en-US" altLang="ja-JP" dirty="0">
                <a:ea typeface="MS PGothic" panose="020B0600070205080204" pitchFamily="34" charset="-128"/>
              </a:rPr>
              <a:t> what the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correct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clusters</a:t>
            </a:r>
            <a:r>
              <a:rPr lang="en-US" altLang="ja-JP" dirty="0">
                <a:ea typeface="MS PGothic" panose="020B0600070205080204" pitchFamily="34" charset="-128"/>
              </a:rPr>
              <a:t> are!</a:t>
            </a:r>
            <a:endParaRPr lang="en-US" altLang="en-US" dirty="0"/>
          </a:p>
        </p:txBody>
      </p:sp>
      <p:sp>
        <p:nvSpPr>
          <p:cNvPr id="7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7CFD527A-8516-4AEB-8416-5DF0A5A65314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1081043"/>
            <a:ext cx="6417914" cy="4813435"/>
          </a:xfrm>
          <a:prstGeom prst="rect">
            <a:avLst/>
          </a:prstGeom>
        </p:spPr>
      </p:pic>
      <p:pic>
        <p:nvPicPr>
          <p:cNvPr id="9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849313" y="123825"/>
            <a:ext cx="8229600" cy="1139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Roadmap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839788" y="1249363"/>
            <a:ext cx="8229600" cy="52562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Basic Concepts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K-Means Algorithm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>
                <a:solidFill>
                  <a:srgbClr val="0070C0"/>
                </a:solidFill>
              </a:rPr>
              <a:t>Representation of Clusters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Hierarchical Clustering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Distance Functions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Data Standardization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Handling Mixed Attributes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Which Clustering Algorithm to use?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Summary</a:t>
            </a:r>
          </a:p>
        </p:txBody>
      </p:sp>
      <p:pic>
        <p:nvPicPr>
          <p:cNvPr id="6150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11" name="Right Arrow 4">
            <a:extLst>
              <a:ext uri="{FF2B5EF4-FFF2-40B4-BE49-F238E27FC236}">
                <a16:creationId xmlns:a16="http://schemas.microsoft.com/office/drawing/2014/main" id="{6837A444-3BA6-48F4-A9C6-70A722C9DE74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7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9737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ja-JP" b="1" dirty="0">
                <a:solidFill>
                  <a:srgbClr val="002060"/>
                </a:solidFill>
                <a:latin typeface="+mn-lt"/>
                <a:ea typeface="MS PGothic" panose="020B0600070205080204" pitchFamily="34" charset="-128"/>
              </a:rPr>
              <a:t>Common Way to Represent Clusters </a:t>
            </a:r>
            <a:endParaRPr lang="en-US" alt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1448780"/>
            <a:ext cx="5940660" cy="4897437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altLang="ja-JP" dirty="0">
                <a:ea typeface="MS PGothic" panose="020B0600070205080204" pitchFamily="34" charset="-128"/>
              </a:rPr>
              <a:t>Use the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centroid</a:t>
            </a:r>
            <a:r>
              <a:rPr lang="en-US" altLang="ja-JP" dirty="0">
                <a:ea typeface="MS PGothic" panose="020B0600070205080204" pitchFamily="34" charset="-128"/>
              </a:rPr>
              <a:t> of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each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cluster</a:t>
            </a:r>
            <a:r>
              <a:rPr lang="en-US" altLang="ja-JP" dirty="0">
                <a:ea typeface="MS PGothic" panose="020B0600070205080204" pitchFamily="34" charset="-128"/>
              </a:rPr>
              <a:t> to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represent</a:t>
            </a:r>
            <a:r>
              <a:rPr lang="en-US" altLang="ja-JP" dirty="0">
                <a:ea typeface="MS PGothic" panose="020B0600070205080204" pitchFamily="34" charset="-128"/>
              </a:rPr>
              <a:t> the cluster.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Compute</a:t>
            </a:r>
            <a:r>
              <a:rPr lang="en-US" altLang="ja-JP" dirty="0">
                <a:ea typeface="MS PGothic" panose="020B0600070205080204" pitchFamily="34" charset="-128"/>
              </a:rPr>
              <a:t> the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radius</a:t>
            </a:r>
            <a:r>
              <a:rPr lang="en-US" altLang="ja-JP" dirty="0">
                <a:ea typeface="MS PGothic" panose="020B0600070205080204" pitchFamily="34" charset="-128"/>
              </a:rPr>
              <a:t>, and,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Standard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deviation</a:t>
            </a:r>
            <a:r>
              <a:rPr lang="en-US" altLang="ja-JP" dirty="0">
                <a:ea typeface="MS PGothic" panose="020B0600070205080204" pitchFamily="34" charset="-128"/>
              </a:rPr>
              <a:t> of the cluster to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determine</a:t>
            </a:r>
            <a:r>
              <a:rPr lang="en-US" altLang="ja-JP" dirty="0">
                <a:ea typeface="MS PGothic" panose="020B0600070205080204" pitchFamily="34" charset="-128"/>
              </a:rPr>
              <a:t> its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spread</a:t>
            </a:r>
            <a:r>
              <a:rPr lang="en-US" altLang="ja-JP" dirty="0">
                <a:ea typeface="MS PGothic" panose="020B0600070205080204" pitchFamily="34" charset="-128"/>
              </a:rPr>
              <a:t> in each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dimension</a:t>
            </a:r>
            <a:r>
              <a:rPr lang="en-US" altLang="ja-JP" dirty="0">
                <a:ea typeface="MS PGothic" panose="020B0600070205080204" pitchFamily="34" charset="-128"/>
              </a:rPr>
              <a:t>.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ja-JP" dirty="0">
                <a:ea typeface="MS PGothic" panose="020B0600070205080204" pitchFamily="34" charset="-128"/>
              </a:rPr>
              <a:t>The centroid representation alone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works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well</a:t>
            </a:r>
            <a:r>
              <a:rPr lang="en-US" altLang="ja-JP" dirty="0">
                <a:ea typeface="MS PGothic" panose="020B0600070205080204" pitchFamily="34" charset="-128"/>
              </a:rPr>
              <a:t> if the clusters are of the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hyper-spherical</a:t>
            </a:r>
            <a:r>
              <a:rPr lang="en-US" altLang="ja-JP" dirty="0">
                <a:ea typeface="MS PGothic" panose="020B0600070205080204" pitchFamily="34" charset="-128"/>
              </a:rPr>
              <a:t> shape and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Euclidean</a:t>
            </a:r>
            <a:r>
              <a:rPr lang="en-US" altLang="ja-JP" dirty="0">
                <a:ea typeface="MS PGothic" panose="020B0600070205080204" pitchFamily="34" charset="-128"/>
              </a:rPr>
              <a:t> distance.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ja-JP" dirty="0">
                <a:ea typeface="MS PGothic" panose="020B0600070205080204" pitchFamily="34" charset="-128"/>
              </a:rPr>
              <a:t>If clusters are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elongated</a:t>
            </a:r>
            <a:r>
              <a:rPr lang="en-US" altLang="ja-JP" dirty="0">
                <a:ea typeface="MS PGothic" panose="020B0600070205080204" pitchFamily="34" charset="-128"/>
              </a:rPr>
              <a:t> or are of other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shapes</a:t>
            </a:r>
            <a:r>
              <a:rPr lang="en-US" altLang="ja-JP" dirty="0">
                <a:ea typeface="MS PGothic" panose="020B0600070205080204" pitchFamily="34" charset="-128"/>
              </a:rPr>
              <a:t>, centroids are not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sufficient</a:t>
            </a:r>
            <a:r>
              <a:rPr lang="en-US" altLang="ja-JP" dirty="0">
                <a:ea typeface="MS PGothic" panose="020B0600070205080204" pitchFamily="34" charset="-128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140" y="2204864"/>
            <a:ext cx="4452342" cy="2739903"/>
          </a:xfrm>
          <a:prstGeom prst="rect">
            <a:avLst/>
          </a:prstGeom>
        </p:spPr>
      </p:pic>
      <p:pic>
        <p:nvPicPr>
          <p:cNvPr id="7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1" name="Right Arrow 4">
            <a:extLst>
              <a:ext uri="{FF2B5EF4-FFF2-40B4-BE49-F238E27FC236}">
                <a16:creationId xmlns:a16="http://schemas.microsoft.com/office/drawing/2014/main" id="{6CFDAC20-9056-4D87-9F77-57FDA55C5DB5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9737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ja-JP" b="1" dirty="0">
                <a:solidFill>
                  <a:srgbClr val="002060"/>
                </a:solidFill>
                <a:latin typeface="+mn-lt"/>
                <a:ea typeface="MS PGothic" panose="020B0600070205080204" pitchFamily="34" charset="-128"/>
              </a:rPr>
              <a:t>Common Way to Represent Clusters </a:t>
            </a:r>
            <a:endParaRPr lang="en-US" altLang="en-US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2547463"/>
            <a:ext cx="4284302" cy="3267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2312876"/>
            <a:ext cx="3657607" cy="27432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16080" y="1667102"/>
            <a:ext cx="4284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  <a:latin typeface="+mn-lt"/>
              </a:rPr>
              <a:t>Quad-Tree Representation</a:t>
            </a:r>
          </a:p>
        </p:txBody>
      </p:sp>
      <p:pic>
        <p:nvPicPr>
          <p:cNvPr id="9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3" name="Right Arrow 4">
            <a:extLst>
              <a:ext uri="{FF2B5EF4-FFF2-40B4-BE49-F238E27FC236}">
                <a16:creationId xmlns:a16="http://schemas.microsoft.com/office/drawing/2014/main" id="{B579E72E-8211-445D-88D8-313632D8B835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1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849313" y="123825"/>
            <a:ext cx="8229600" cy="1139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Roadmap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839788" y="1249363"/>
            <a:ext cx="8229600" cy="52562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Basic Concepts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K-Means Algorithm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Representation of Clusters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>
                <a:solidFill>
                  <a:srgbClr val="0070C0"/>
                </a:solidFill>
              </a:rPr>
              <a:t>Hierarchical Clustering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Distance Functions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Data Standardization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Handling Mixed Attributes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Which Clustering Algorithm to use?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Summary</a:t>
            </a:r>
          </a:p>
        </p:txBody>
      </p:sp>
      <p:pic>
        <p:nvPicPr>
          <p:cNvPr id="615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068" y="2093025"/>
            <a:ext cx="5112990" cy="267195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F3AC64A1-6325-4497-A264-1B93FDE3F710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821"/>
            <a:ext cx="10972800" cy="1139825"/>
          </a:xfrm>
        </p:spPr>
        <p:txBody>
          <a:bodyPr/>
          <a:lstStyle/>
          <a:p>
            <a:pPr eaLnBrk="1" hangingPunct="1"/>
            <a:r>
              <a:rPr lang="en-US" altLang="ja-JP" b="1" dirty="0">
                <a:solidFill>
                  <a:srgbClr val="002060"/>
                </a:solidFill>
                <a:latin typeface="+mn-lt"/>
                <a:ea typeface="MS PGothic" panose="020B0600070205080204" pitchFamily="34" charset="-128"/>
              </a:rPr>
              <a:t>Hierarchical Clustering</a:t>
            </a:r>
            <a:endParaRPr lang="en-US" alt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5400" y="1179456"/>
            <a:ext cx="7786687" cy="1036637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Produces a </a:t>
            </a:r>
            <a:r>
              <a:rPr lang="en-US" altLang="en-US" sz="2600" b="1" dirty="0">
                <a:solidFill>
                  <a:srgbClr val="0070C0"/>
                </a:solidFill>
              </a:rPr>
              <a:t>nested</a:t>
            </a:r>
            <a:r>
              <a:rPr lang="en-US" altLang="en-US" sz="2600" dirty="0"/>
              <a:t> </a:t>
            </a:r>
            <a:r>
              <a:rPr lang="en-US" altLang="en-US" sz="2600" b="1" dirty="0">
                <a:solidFill>
                  <a:srgbClr val="0070C0"/>
                </a:solidFill>
              </a:rPr>
              <a:t>sequence</a:t>
            </a:r>
            <a:r>
              <a:rPr lang="en-US" altLang="en-US" sz="2600" dirty="0"/>
              <a:t> of clusters, a </a:t>
            </a:r>
            <a:r>
              <a:rPr lang="en-US" altLang="en-US" sz="2600" b="1" dirty="0">
                <a:solidFill>
                  <a:srgbClr val="0070C0"/>
                </a:solidFill>
              </a:rPr>
              <a:t>tree</a:t>
            </a:r>
            <a:r>
              <a:rPr lang="en-US" altLang="en-US" sz="2600" dirty="0"/>
              <a:t>, also called </a:t>
            </a:r>
            <a:r>
              <a:rPr lang="en-US" altLang="en-US" sz="2600" b="1" dirty="0" err="1">
                <a:solidFill>
                  <a:srgbClr val="0070C0"/>
                </a:solidFill>
              </a:rPr>
              <a:t>Dendrogram</a:t>
            </a:r>
            <a:r>
              <a:rPr lang="en-US" altLang="en-US" sz="26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740" y="2312876"/>
            <a:ext cx="4943053" cy="3937887"/>
          </a:xfrm>
          <a:prstGeom prst="rect">
            <a:avLst/>
          </a:prstGeom>
        </p:spPr>
      </p:pic>
      <p:pic>
        <p:nvPicPr>
          <p:cNvPr id="9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3" name="Right Arrow 4">
            <a:extLst>
              <a:ext uri="{FF2B5EF4-FFF2-40B4-BE49-F238E27FC236}">
                <a16:creationId xmlns:a16="http://schemas.microsoft.com/office/drawing/2014/main" id="{B659602F-5081-4271-A0E8-0A8CA2E8AB59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404" y="1587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+mn-lt"/>
              </a:rPr>
              <a:t>Types of Hierarchical Clustering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875420" y="1349732"/>
            <a:ext cx="8229600" cy="4789487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altLang="zh-CN" sz="2600" b="1" dirty="0">
                <a:solidFill>
                  <a:srgbClr val="7030A0"/>
                </a:solidFill>
                <a:ea typeface="SimSun" panose="02010600030101010101" pitchFamily="2" charset="-122"/>
              </a:rPr>
              <a:t>Agglomerative</a:t>
            </a:r>
            <a:r>
              <a:rPr lang="en-US" altLang="zh-CN" sz="2600" dirty="0">
                <a:ea typeface="SimSun" panose="02010600030101010101" pitchFamily="2" charset="-122"/>
              </a:rPr>
              <a:t> (</a:t>
            </a:r>
            <a:r>
              <a:rPr lang="en-US" altLang="zh-CN" sz="2600" b="1" dirty="0">
                <a:solidFill>
                  <a:srgbClr val="0070C0"/>
                </a:solidFill>
                <a:ea typeface="SimSun" panose="02010600030101010101" pitchFamily="2" charset="-122"/>
              </a:rPr>
              <a:t>bottom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rgbClr val="0070C0"/>
                </a:solidFill>
                <a:ea typeface="SimSun" panose="02010600030101010101" pitchFamily="2" charset="-122"/>
              </a:rPr>
              <a:t>up</a:t>
            </a:r>
            <a:r>
              <a:rPr lang="en-US" altLang="zh-CN" sz="2600" dirty="0">
                <a:ea typeface="SimSun" panose="02010600030101010101" pitchFamily="2" charset="-122"/>
              </a:rPr>
              <a:t>) clustering: It builds the </a:t>
            </a:r>
            <a:r>
              <a:rPr lang="en-US" altLang="zh-CN" sz="2600" b="1" dirty="0" err="1">
                <a:solidFill>
                  <a:srgbClr val="0070C0"/>
                </a:solidFill>
                <a:ea typeface="SimSun" panose="02010600030101010101" pitchFamily="2" charset="-122"/>
              </a:rPr>
              <a:t>dendrogram</a:t>
            </a:r>
            <a:r>
              <a:rPr lang="en-US" altLang="zh-CN" sz="2600" dirty="0">
                <a:ea typeface="SimSun" panose="02010600030101010101" pitchFamily="2" charset="-122"/>
              </a:rPr>
              <a:t> (</a:t>
            </a:r>
            <a:r>
              <a:rPr lang="en-US" altLang="zh-CN" sz="2600" b="1" dirty="0">
                <a:solidFill>
                  <a:srgbClr val="0070C0"/>
                </a:solidFill>
                <a:ea typeface="SimSun" panose="02010600030101010101" pitchFamily="2" charset="-122"/>
              </a:rPr>
              <a:t>tree</a:t>
            </a:r>
            <a:r>
              <a:rPr lang="en-US" altLang="zh-CN" sz="2600" dirty="0">
                <a:ea typeface="SimSun" panose="02010600030101010101" pitchFamily="2" charset="-122"/>
              </a:rPr>
              <a:t>) from the </a:t>
            </a:r>
            <a:r>
              <a:rPr lang="en-US" altLang="zh-CN" sz="2600" b="1" dirty="0">
                <a:solidFill>
                  <a:srgbClr val="0070C0"/>
                </a:solidFill>
                <a:ea typeface="SimSun" panose="02010600030101010101" pitchFamily="2" charset="-122"/>
              </a:rPr>
              <a:t>bottom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rgbClr val="0070C0"/>
                </a:solidFill>
                <a:ea typeface="SimSun" panose="02010600030101010101" pitchFamily="2" charset="-122"/>
              </a:rPr>
              <a:t>level</a:t>
            </a:r>
            <a:r>
              <a:rPr lang="en-US" altLang="zh-CN" sz="2600" dirty="0">
                <a:ea typeface="SimSun" panose="02010600030101010101" pitchFamily="2" charset="-122"/>
              </a:rPr>
              <a:t>, and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merges</a:t>
            </a:r>
            <a:r>
              <a:rPr lang="en-US" altLang="zh-CN" sz="2200" dirty="0">
                <a:ea typeface="SimSun" panose="02010600030101010101" pitchFamily="2" charset="-122"/>
              </a:rPr>
              <a:t> the most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similar</a:t>
            </a:r>
            <a:r>
              <a:rPr lang="en-US" altLang="zh-CN" sz="2200" dirty="0">
                <a:ea typeface="SimSun" panose="02010600030101010101" pitchFamily="2" charset="-122"/>
              </a:rPr>
              <a:t> (or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nearest</a:t>
            </a:r>
            <a:r>
              <a:rPr lang="en-US" altLang="zh-CN" sz="2200" dirty="0">
                <a:ea typeface="SimSun" panose="02010600030101010101" pitchFamily="2" charset="-122"/>
              </a:rPr>
              <a:t>)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pair</a:t>
            </a:r>
            <a:r>
              <a:rPr lang="en-US" altLang="zh-CN" sz="2200" dirty="0">
                <a:ea typeface="SimSun" panose="02010600030101010101" pitchFamily="2" charset="-122"/>
              </a:rPr>
              <a:t> of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clusters</a:t>
            </a:r>
            <a:r>
              <a:rPr lang="en-US" altLang="zh-CN" sz="2200" dirty="0">
                <a:ea typeface="SimSun" panose="02010600030101010101" pitchFamily="2" charset="-122"/>
              </a:rPr>
              <a:t>.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Stops</a:t>
            </a:r>
            <a:r>
              <a:rPr lang="en-US" altLang="zh-CN" sz="2200" dirty="0">
                <a:ea typeface="SimSun" panose="02010600030101010101" pitchFamily="2" charset="-122"/>
              </a:rPr>
              <a:t> when all the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data</a:t>
            </a:r>
            <a:r>
              <a:rPr lang="en-US" altLang="zh-CN" sz="2200" dirty="0">
                <a:ea typeface="SimSun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points</a:t>
            </a:r>
            <a:r>
              <a:rPr lang="en-US" altLang="zh-CN" sz="2200" dirty="0">
                <a:ea typeface="SimSun" panose="02010600030101010101" pitchFamily="2" charset="-122"/>
              </a:rPr>
              <a:t> are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merged</a:t>
            </a:r>
            <a:r>
              <a:rPr lang="en-US" altLang="zh-CN" sz="2200" dirty="0">
                <a:ea typeface="SimSun" panose="02010600030101010101" pitchFamily="2" charset="-122"/>
              </a:rPr>
              <a:t> into a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single</a:t>
            </a:r>
            <a:r>
              <a:rPr lang="en-US" altLang="zh-CN" sz="2200" dirty="0">
                <a:ea typeface="SimSun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cluster</a:t>
            </a:r>
            <a:r>
              <a:rPr lang="en-US" altLang="zh-CN" sz="2200" dirty="0">
                <a:ea typeface="SimSun" panose="02010600030101010101" pitchFamily="2" charset="-122"/>
              </a:rPr>
              <a:t> (i.e., the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root</a:t>
            </a:r>
            <a:r>
              <a:rPr lang="en-US" altLang="zh-CN" sz="2200" dirty="0">
                <a:ea typeface="SimSun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cluster</a:t>
            </a:r>
            <a:r>
              <a:rPr lang="en-US" altLang="zh-CN" sz="2200" dirty="0">
                <a:ea typeface="SimSun" panose="02010600030101010101" pitchFamily="2" charset="-122"/>
              </a:rPr>
              <a:t>). 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zh-CN" sz="2600" b="1" dirty="0">
                <a:solidFill>
                  <a:srgbClr val="7030A0"/>
                </a:solidFill>
                <a:ea typeface="SimSun" panose="02010600030101010101" pitchFamily="2" charset="-122"/>
              </a:rPr>
              <a:t>Divisive</a:t>
            </a:r>
            <a:r>
              <a:rPr lang="en-US" altLang="zh-CN" sz="2600" dirty="0">
                <a:ea typeface="SimSun" panose="02010600030101010101" pitchFamily="2" charset="-122"/>
              </a:rPr>
              <a:t> (</a:t>
            </a:r>
            <a:r>
              <a:rPr lang="en-US" altLang="zh-CN" sz="2600" b="1" dirty="0">
                <a:solidFill>
                  <a:srgbClr val="0070C0"/>
                </a:solidFill>
                <a:ea typeface="SimSun" panose="02010600030101010101" pitchFamily="2" charset="-122"/>
              </a:rPr>
              <a:t>top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rgbClr val="0070C0"/>
                </a:solidFill>
                <a:ea typeface="SimSun" panose="02010600030101010101" pitchFamily="2" charset="-122"/>
              </a:rPr>
              <a:t>down</a:t>
            </a:r>
            <a:r>
              <a:rPr lang="en-US" altLang="zh-CN" sz="2600" dirty="0">
                <a:ea typeface="SimSun" panose="02010600030101010101" pitchFamily="2" charset="-122"/>
              </a:rPr>
              <a:t>) clustering: It starts with </a:t>
            </a:r>
            <a:r>
              <a:rPr lang="en-US" altLang="zh-CN" sz="2600" b="1" dirty="0">
                <a:solidFill>
                  <a:srgbClr val="0070C0"/>
                </a:solidFill>
                <a:ea typeface="SimSun" panose="02010600030101010101" pitchFamily="2" charset="-122"/>
              </a:rPr>
              <a:t>all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rgbClr val="0070C0"/>
                </a:solidFill>
                <a:ea typeface="SimSun" panose="02010600030101010101" pitchFamily="2" charset="-122"/>
              </a:rPr>
              <a:t>data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rgbClr val="0070C0"/>
                </a:solidFill>
                <a:ea typeface="SimSun" panose="02010600030101010101" pitchFamily="2" charset="-122"/>
              </a:rPr>
              <a:t>points</a:t>
            </a:r>
            <a:r>
              <a:rPr lang="en-US" altLang="zh-CN" sz="2600" dirty="0">
                <a:ea typeface="SimSun" panose="02010600030101010101" pitchFamily="2" charset="-122"/>
              </a:rPr>
              <a:t> in </a:t>
            </a:r>
            <a:r>
              <a:rPr lang="en-US" altLang="zh-CN" sz="2600" b="1" dirty="0">
                <a:solidFill>
                  <a:srgbClr val="0070C0"/>
                </a:solidFill>
                <a:ea typeface="SimSun" panose="02010600030101010101" pitchFamily="2" charset="-122"/>
              </a:rPr>
              <a:t>one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rgbClr val="0070C0"/>
                </a:solidFill>
                <a:ea typeface="SimSun" panose="02010600030101010101" pitchFamily="2" charset="-122"/>
              </a:rPr>
              <a:t>cluster</a:t>
            </a:r>
            <a:r>
              <a:rPr lang="en-US" altLang="zh-CN" sz="2600" dirty="0">
                <a:ea typeface="SimSun" panose="02010600030101010101" pitchFamily="2" charset="-122"/>
              </a:rPr>
              <a:t>, the </a:t>
            </a:r>
            <a:r>
              <a:rPr lang="en-US" altLang="zh-CN" sz="2600" b="1" dirty="0">
                <a:solidFill>
                  <a:srgbClr val="0070C0"/>
                </a:solidFill>
                <a:ea typeface="SimSun" panose="02010600030101010101" pitchFamily="2" charset="-122"/>
              </a:rPr>
              <a:t>root</a:t>
            </a:r>
            <a:r>
              <a:rPr lang="en-US" altLang="zh-CN" sz="2600" dirty="0">
                <a:ea typeface="SimSun" panose="02010600030101010101" pitchFamily="2" charset="-122"/>
              </a:rPr>
              <a:t>.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zh-CN" sz="2200" dirty="0">
                <a:ea typeface="SimSun" panose="02010600030101010101" pitchFamily="2" charset="-122"/>
              </a:rPr>
              <a:t>Splits the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root</a:t>
            </a:r>
            <a:r>
              <a:rPr lang="en-US" altLang="zh-CN" sz="2200" dirty="0">
                <a:ea typeface="SimSun" panose="02010600030101010101" pitchFamily="2" charset="-122"/>
              </a:rPr>
              <a:t> into a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set</a:t>
            </a:r>
            <a:r>
              <a:rPr lang="en-US" altLang="zh-CN" sz="2200" dirty="0">
                <a:ea typeface="SimSun" panose="02010600030101010101" pitchFamily="2" charset="-122"/>
              </a:rPr>
              <a:t> of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child</a:t>
            </a:r>
            <a:r>
              <a:rPr lang="en-US" altLang="zh-CN" sz="2200" dirty="0">
                <a:ea typeface="SimSun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clusters</a:t>
            </a:r>
            <a:r>
              <a:rPr lang="en-US" altLang="zh-CN" sz="2200" dirty="0">
                <a:ea typeface="SimSun" panose="02010600030101010101" pitchFamily="2" charset="-122"/>
              </a:rPr>
              <a:t>. Each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child</a:t>
            </a:r>
            <a:r>
              <a:rPr lang="en-US" altLang="zh-CN" sz="2200" dirty="0">
                <a:ea typeface="SimSun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cluster</a:t>
            </a:r>
            <a:r>
              <a:rPr lang="en-US" altLang="zh-CN" sz="2200" dirty="0">
                <a:ea typeface="SimSun" panose="02010600030101010101" pitchFamily="2" charset="-122"/>
              </a:rPr>
              <a:t> is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recursively</a:t>
            </a:r>
            <a:r>
              <a:rPr lang="en-US" altLang="zh-CN" sz="2200" dirty="0">
                <a:ea typeface="SimSun" panose="02010600030101010101" pitchFamily="2" charset="-122"/>
              </a:rPr>
              <a:t> divided further .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Stops</a:t>
            </a:r>
            <a:r>
              <a:rPr lang="en-US" altLang="zh-CN" sz="2200" dirty="0">
                <a:ea typeface="SimSun" panose="02010600030101010101" pitchFamily="2" charset="-122"/>
              </a:rPr>
              <a:t> when only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singleton</a:t>
            </a:r>
            <a:r>
              <a:rPr lang="en-US" altLang="zh-CN" sz="2200" dirty="0">
                <a:ea typeface="SimSun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clusters</a:t>
            </a:r>
            <a:r>
              <a:rPr lang="en-US" altLang="zh-CN" sz="2200" dirty="0">
                <a:ea typeface="SimSun" panose="02010600030101010101" pitchFamily="2" charset="-122"/>
              </a:rPr>
              <a:t> of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individual</a:t>
            </a:r>
            <a:r>
              <a:rPr lang="en-US" altLang="zh-CN" sz="2200" dirty="0">
                <a:ea typeface="SimSun" panose="02010600030101010101" pitchFamily="2" charset="-122"/>
              </a:rPr>
              <a:t> data points remain, i.e.,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each</a:t>
            </a:r>
            <a:r>
              <a:rPr lang="en-US" altLang="zh-CN" sz="2200" dirty="0">
                <a:ea typeface="SimSun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cluster</a:t>
            </a:r>
            <a:r>
              <a:rPr lang="en-US" altLang="zh-CN" sz="2200" dirty="0">
                <a:ea typeface="SimSun" panose="02010600030101010101" pitchFamily="2" charset="-122"/>
              </a:rPr>
              <a:t> with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only</a:t>
            </a:r>
            <a:r>
              <a:rPr lang="en-US" altLang="zh-CN" sz="2200" dirty="0">
                <a:ea typeface="SimSun" panose="02010600030101010101" pitchFamily="2" charset="-122"/>
              </a:rPr>
              <a:t> a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single</a:t>
            </a:r>
            <a:r>
              <a:rPr lang="en-US" altLang="zh-CN" sz="2200" dirty="0">
                <a:ea typeface="SimSun" panose="02010600030101010101" pitchFamily="2" charset="-122"/>
              </a:rPr>
              <a:t> point.</a:t>
            </a:r>
            <a:endParaRPr lang="en-US" altLang="en-US" sz="2200" dirty="0"/>
          </a:p>
        </p:txBody>
      </p:sp>
      <p:pic>
        <p:nvPicPr>
          <p:cNvPr id="6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C78D0375-C6D3-42B9-A619-A6079672FC15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404" y="1587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+mn-lt"/>
              </a:rPr>
              <a:t>Types of Hierarchical Clustering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604" y="1893600"/>
            <a:ext cx="6820792" cy="3910587"/>
          </a:xfrm>
          <a:prstGeom prst="rect">
            <a:avLst/>
          </a:prstGeom>
        </p:spPr>
      </p:pic>
      <p:pic>
        <p:nvPicPr>
          <p:cNvPr id="8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2" name="Right Arrow 4">
            <a:extLst>
              <a:ext uri="{FF2B5EF4-FFF2-40B4-BE49-F238E27FC236}">
                <a16:creationId xmlns:a16="http://schemas.microsoft.com/office/drawing/2014/main" id="{01DB9D0E-7437-4C98-8334-7A3E9103197E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15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404" y="1587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+mn-lt"/>
              </a:rPr>
              <a:t>Hierarchical vs Partitional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98" y="2168860"/>
            <a:ext cx="8028450" cy="3074255"/>
          </a:xfrm>
          <a:prstGeom prst="rect">
            <a:avLst/>
          </a:prstGeom>
        </p:spPr>
      </p:pic>
      <p:pic>
        <p:nvPicPr>
          <p:cNvPr id="6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BD7E7379-2968-4FAE-9015-41D7E571D782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98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404" y="1587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+mn-lt"/>
              </a:rPr>
              <a:t>Hierarchical vs </a:t>
            </a:r>
            <a:r>
              <a:rPr lang="en-US" altLang="en-US" b="1" dirty="0" err="1">
                <a:solidFill>
                  <a:srgbClr val="002060"/>
                </a:solidFill>
                <a:latin typeface="+mn-lt"/>
              </a:rPr>
              <a:t>Partitional</a:t>
            </a:r>
            <a:endParaRPr lang="en-US" altLang="en-US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04" y="1988840"/>
            <a:ext cx="7151501" cy="3421316"/>
          </a:xfrm>
          <a:prstGeom prst="rect">
            <a:avLst/>
          </a:prstGeom>
        </p:spPr>
      </p:pic>
      <p:pic>
        <p:nvPicPr>
          <p:cNvPr id="6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80C2D211-E4EF-48C8-89D6-9F96F362CF65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82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95325" y="223838"/>
            <a:ext cx="10515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What is Clustering?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9416" y="1219994"/>
            <a:ext cx="9289032" cy="4873625"/>
          </a:xfrm>
        </p:spPr>
        <p:txBody>
          <a:bodyPr/>
          <a:lstStyle/>
          <a:p>
            <a:r>
              <a:rPr lang="en-US" altLang="en-US" sz="2800" dirty="0"/>
              <a:t>Given a </a:t>
            </a:r>
            <a:r>
              <a:rPr lang="en-US" altLang="en-US" sz="2800" b="1" dirty="0">
                <a:solidFill>
                  <a:srgbClr val="0070C0"/>
                </a:solidFill>
              </a:rPr>
              <a:t>collection</a:t>
            </a:r>
            <a:r>
              <a:rPr lang="en-US" altLang="en-US" sz="2800" dirty="0"/>
              <a:t> of </a:t>
            </a:r>
            <a:r>
              <a:rPr lang="en-US" altLang="en-US" sz="2800" b="1" dirty="0">
                <a:solidFill>
                  <a:srgbClr val="0070C0"/>
                </a:solidFill>
              </a:rPr>
              <a:t>objects</a:t>
            </a:r>
            <a:r>
              <a:rPr lang="en-US" altLang="en-US" sz="2800" dirty="0"/>
              <a:t> (characterized by </a:t>
            </a:r>
            <a:r>
              <a:rPr lang="en-US" altLang="en-US" sz="2800" b="1" dirty="0">
                <a:solidFill>
                  <a:srgbClr val="0070C0"/>
                </a:solidFill>
              </a:rPr>
              <a:t>feature</a:t>
            </a:r>
            <a:r>
              <a:rPr lang="en-US" altLang="en-US" sz="2800" dirty="0"/>
              <a:t> </a:t>
            </a:r>
            <a:r>
              <a:rPr lang="en-US" altLang="en-US" sz="2800" b="1" dirty="0">
                <a:solidFill>
                  <a:srgbClr val="0070C0"/>
                </a:solidFill>
              </a:rPr>
              <a:t>vectors</a:t>
            </a:r>
            <a:r>
              <a:rPr lang="en-US" altLang="en-US" sz="2800" dirty="0"/>
              <a:t>, or just a </a:t>
            </a:r>
            <a:r>
              <a:rPr lang="en-US" altLang="en-US" sz="2800" b="1" dirty="0">
                <a:solidFill>
                  <a:srgbClr val="0070C0"/>
                </a:solidFill>
              </a:rPr>
              <a:t>matrix</a:t>
            </a:r>
            <a:r>
              <a:rPr lang="en-US" altLang="en-US" sz="2800" dirty="0"/>
              <a:t> of </a:t>
            </a:r>
            <a:r>
              <a:rPr lang="en-US" altLang="en-US" sz="2800" b="1" dirty="0">
                <a:solidFill>
                  <a:srgbClr val="0070C0"/>
                </a:solidFill>
              </a:rPr>
              <a:t>pair-wise</a:t>
            </a:r>
            <a:r>
              <a:rPr lang="en-US" altLang="en-US" sz="2800" dirty="0"/>
              <a:t> </a:t>
            </a:r>
            <a:r>
              <a:rPr lang="en-US" altLang="en-US" sz="2800" b="1" dirty="0">
                <a:solidFill>
                  <a:srgbClr val="0070C0"/>
                </a:solidFill>
              </a:rPr>
              <a:t>similarities</a:t>
            </a:r>
            <a:r>
              <a:rPr lang="en-US" altLang="en-US" sz="2800" dirty="0"/>
              <a:t>), detects the presence of </a:t>
            </a:r>
            <a:r>
              <a:rPr lang="en-US" altLang="en-US" sz="2800" b="1" dirty="0">
                <a:solidFill>
                  <a:srgbClr val="0070C0"/>
                </a:solidFill>
              </a:rPr>
              <a:t>distinct</a:t>
            </a:r>
            <a:r>
              <a:rPr lang="en-US" altLang="en-US" sz="2800" dirty="0"/>
              <a:t> </a:t>
            </a:r>
            <a:r>
              <a:rPr lang="en-US" altLang="en-US" sz="2800" b="1" dirty="0">
                <a:solidFill>
                  <a:srgbClr val="0070C0"/>
                </a:solidFill>
              </a:rPr>
              <a:t>groups </a:t>
            </a:r>
            <a:r>
              <a:rPr lang="en-US" altLang="en-US" sz="2800" dirty="0"/>
              <a:t>(</a:t>
            </a:r>
            <a:r>
              <a:rPr lang="en-US" altLang="en-US" sz="2800" b="1" dirty="0">
                <a:solidFill>
                  <a:srgbClr val="0070C0"/>
                </a:solidFill>
              </a:rPr>
              <a:t>clusters</a:t>
            </a:r>
            <a:r>
              <a:rPr lang="en-US" altLang="en-US" sz="2800" dirty="0"/>
              <a:t>), and assign </a:t>
            </a:r>
            <a:r>
              <a:rPr lang="en-US" altLang="en-US" sz="2800" b="1" dirty="0">
                <a:solidFill>
                  <a:srgbClr val="0070C0"/>
                </a:solidFill>
              </a:rPr>
              <a:t>class</a:t>
            </a:r>
            <a:r>
              <a:rPr lang="en-US" altLang="en-US" sz="2800" dirty="0"/>
              <a:t> </a:t>
            </a:r>
            <a:r>
              <a:rPr lang="en-US" altLang="en-US" sz="2800" b="1" dirty="0">
                <a:solidFill>
                  <a:srgbClr val="0070C0"/>
                </a:solidFill>
              </a:rPr>
              <a:t>labels</a:t>
            </a:r>
            <a:r>
              <a:rPr lang="en-US" altLang="en-US" sz="2800" dirty="0"/>
              <a:t> to the </a:t>
            </a:r>
            <a:r>
              <a:rPr lang="en-US" altLang="en-US" sz="2800" b="1" dirty="0">
                <a:solidFill>
                  <a:srgbClr val="0070C0"/>
                </a:solidFill>
              </a:rPr>
              <a:t>members</a:t>
            </a:r>
            <a:r>
              <a:rPr lang="en-US" altLang="en-US" sz="2800" dirty="0"/>
              <a:t> of </a:t>
            </a:r>
            <a:r>
              <a:rPr lang="en-US" altLang="en-US" sz="2800" b="1" dirty="0">
                <a:solidFill>
                  <a:srgbClr val="0070C0"/>
                </a:solidFill>
              </a:rPr>
              <a:t>each</a:t>
            </a:r>
            <a:r>
              <a:rPr lang="en-US" altLang="en-US" sz="2800" dirty="0"/>
              <a:t> </a:t>
            </a:r>
            <a:r>
              <a:rPr lang="en-US" altLang="en-US" sz="2800" b="1" dirty="0">
                <a:solidFill>
                  <a:srgbClr val="0070C0"/>
                </a:solidFill>
              </a:rPr>
              <a:t>group</a:t>
            </a:r>
            <a:r>
              <a:rPr lang="en-US" altLang="en-US" sz="2800" dirty="0"/>
              <a:t>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2312876"/>
            <a:ext cx="5976664" cy="461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 rot="19302696">
            <a:off x="5714554" y="3347293"/>
            <a:ext cx="2052228" cy="3200016"/>
          </a:xfrm>
          <a:prstGeom prst="ellipse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 rot="15750758">
            <a:off x="8660928" y="4071678"/>
            <a:ext cx="1731242" cy="2440753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 rot="15750758">
            <a:off x="7307787" y="2449796"/>
            <a:ext cx="1646757" cy="2142060"/>
          </a:xfrm>
          <a:prstGeom prst="ellipse">
            <a:avLst/>
          </a:prstGeom>
          <a:noFill/>
          <a:ln w="349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17" name="Right Arrow 4">
            <a:extLst>
              <a:ext uri="{FF2B5EF4-FFF2-40B4-BE49-F238E27FC236}">
                <a16:creationId xmlns:a16="http://schemas.microsoft.com/office/drawing/2014/main" id="{A62B20BE-88E3-4378-BFFC-4CD9256351F2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252" name="Picture 4" descr="Introduction to Computer Vision: Image Segmentation">
            <a:extLst>
              <a:ext uri="{FF2B5EF4-FFF2-40B4-BE49-F238E27FC236}">
                <a16:creationId xmlns:a16="http://schemas.microsoft.com/office/drawing/2014/main" id="{A46B4D5B-B8AC-4D6F-A56E-84ACDFEFD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98" y="2861084"/>
            <a:ext cx="10344658" cy="350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26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3" grpId="0" animBg="1"/>
      <p:bldP spid="13" grpId="1" animBg="1"/>
      <p:bldP spid="14" grpId="0" animBg="1"/>
      <p:bldP spid="14" grpId="1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80628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2060"/>
                </a:solidFill>
                <a:latin typeface="+mn-lt"/>
                <a:ea typeface="SimSun" panose="02010600030101010101" pitchFamily="2" charset="-122"/>
              </a:rPr>
              <a:t>Agglomerative Clustering </a:t>
            </a:r>
            <a:endParaRPr lang="en-US" alt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520788"/>
            <a:ext cx="6841976" cy="43513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More popular then divisive methods.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Clr>
                <a:srgbClr val="C00000"/>
              </a:buClr>
            </a:pPr>
            <a:r>
              <a:rPr lang="en-US" altLang="zh-CN" dirty="0">
                <a:ea typeface="SimSun" panose="02010600030101010101" pitchFamily="2" charset="-122"/>
              </a:rPr>
              <a:t>At the </a:t>
            </a:r>
            <a:r>
              <a:rPr lang="en-US" altLang="zh-CN" b="1" dirty="0">
                <a:solidFill>
                  <a:srgbClr val="0070C0"/>
                </a:solidFill>
                <a:ea typeface="SimSun" panose="02010600030101010101" pitchFamily="2" charset="-122"/>
              </a:rPr>
              <a:t>beginning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b="1" dirty="0">
                <a:solidFill>
                  <a:srgbClr val="0070C0"/>
                </a:solidFill>
                <a:ea typeface="SimSun" panose="02010600030101010101" pitchFamily="2" charset="-122"/>
              </a:rPr>
              <a:t>each</a:t>
            </a:r>
            <a:r>
              <a:rPr lang="en-US" altLang="zh-CN" dirty="0">
                <a:ea typeface="SimSun" panose="02010600030101010101" pitchFamily="2" charset="-122"/>
              </a:rPr>
              <a:t> data point forms a </a:t>
            </a:r>
            <a:r>
              <a:rPr lang="en-US" altLang="zh-CN" b="1" dirty="0">
                <a:solidFill>
                  <a:srgbClr val="0070C0"/>
                </a:solidFill>
                <a:ea typeface="SimSun" panose="02010600030101010101" pitchFamily="2" charset="-122"/>
              </a:rPr>
              <a:t>cluster</a:t>
            </a:r>
            <a:r>
              <a:rPr lang="en-US" altLang="zh-CN" dirty="0">
                <a:ea typeface="SimSun" panose="02010600030101010101" pitchFamily="2" charset="-122"/>
              </a:rPr>
              <a:t> (also called a node).  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zh-CN" b="1" dirty="0">
                <a:solidFill>
                  <a:srgbClr val="0070C0"/>
                </a:solidFill>
                <a:ea typeface="SimSun" panose="02010600030101010101" pitchFamily="2" charset="-122"/>
              </a:rPr>
              <a:t>Merge</a:t>
            </a:r>
            <a:r>
              <a:rPr lang="en-US" altLang="zh-CN" dirty="0">
                <a:ea typeface="SimSun" panose="02010600030101010101" pitchFamily="2" charset="-122"/>
              </a:rPr>
              <a:t> nodes/clusters that have the </a:t>
            </a:r>
            <a:r>
              <a:rPr lang="en-US" altLang="zh-CN" b="1" dirty="0">
                <a:solidFill>
                  <a:srgbClr val="0070C0"/>
                </a:solidFill>
                <a:ea typeface="SimSun" panose="02010600030101010101" pitchFamily="2" charset="-122"/>
              </a:rPr>
              <a:t>least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ea typeface="SimSun" panose="02010600030101010101" pitchFamily="2" charset="-122"/>
              </a:rPr>
              <a:t>distance</a:t>
            </a:r>
            <a:r>
              <a:rPr lang="en-US" altLang="zh-CN" dirty="0">
                <a:ea typeface="SimSun" panose="02010600030101010101" pitchFamily="2" charset="-122"/>
              </a:rPr>
              <a:t> (i.e. the closest).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zh-CN" dirty="0">
                <a:ea typeface="SimSun" panose="02010600030101010101" pitchFamily="2" charset="-122"/>
              </a:rPr>
              <a:t>Go on </a:t>
            </a:r>
            <a:r>
              <a:rPr lang="en-US" altLang="zh-CN" b="1" dirty="0">
                <a:solidFill>
                  <a:srgbClr val="0070C0"/>
                </a:solidFill>
                <a:ea typeface="SimSun" panose="02010600030101010101" pitchFamily="2" charset="-122"/>
              </a:rPr>
              <a:t>merging</a:t>
            </a:r>
            <a:r>
              <a:rPr lang="en-US" altLang="zh-CN" dirty="0">
                <a:ea typeface="SimSun" panose="02010600030101010101" pitchFamily="2" charset="-122"/>
              </a:rPr>
              <a:t>…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zh-CN" dirty="0">
                <a:ea typeface="SimSun" panose="02010600030101010101" pitchFamily="2" charset="-122"/>
              </a:rPr>
              <a:t>Until </a:t>
            </a:r>
            <a:r>
              <a:rPr lang="en-US" altLang="zh-CN" b="1" dirty="0">
                <a:solidFill>
                  <a:srgbClr val="0070C0"/>
                </a:solidFill>
                <a:ea typeface="SimSun" panose="02010600030101010101" pitchFamily="2" charset="-122"/>
              </a:rPr>
              <a:t>eventually</a:t>
            </a:r>
            <a:r>
              <a:rPr lang="en-US" altLang="zh-CN" dirty="0">
                <a:ea typeface="SimSun" panose="02010600030101010101" pitchFamily="2" charset="-122"/>
              </a:rPr>
              <a:t> all nodes </a:t>
            </a:r>
            <a:r>
              <a:rPr lang="en-US" altLang="zh-CN" b="1" dirty="0">
                <a:solidFill>
                  <a:srgbClr val="0070C0"/>
                </a:solidFill>
                <a:ea typeface="SimSun" panose="02010600030101010101" pitchFamily="2" charset="-122"/>
              </a:rPr>
              <a:t>belong</a:t>
            </a:r>
            <a:r>
              <a:rPr lang="en-US" altLang="zh-CN" dirty="0">
                <a:ea typeface="SimSun" panose="02010600030101010101" pitchFamily="2" charset="-122"/>
              </a:rPr>
              <a:t> to </a:t>
            </a:r>
            <a:r>
              <a:rPr lang="en-US" altLang="zh-CN" b="1" dirty="0">
                <a:solidFill>
                  <a:srgbClr val="0070C0"/>
                </a:solidFill>
                <a:ea typeface="SimSun" panose="02010600030101010101" pitchFamily="2" charset="-122"/>
              </a:rPr>
              <a:t>one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ea typeface="SimSun" panose="02010600030101010101" pitchFamily="2" charset="-122"/>
              </a:rPr>
              <a:t>cluster</a:t>
            </a:r>
            <a:r>
              <a:rPr lang="en-US" altLang="zh-CN" dirty="0">
                <a:ea typeface="SimSun" panose="02010600030101010101" pitchFamily="2" charset="-122"/>
              </a:rPr>
              <a:t>.</a:t>
            </a:r>
            <a:endParaRPr lang="en-US" altLang="en-US" dirty="0">
              <a:ea typeface="SimSun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47" y="2744924"/>
            <a:ext cx="4840543" cy="2405050"/>
          </a:xfrm>
          <a:prstGeom prst="rect">
            <a:avLst/>
          </a:prstGeom>
        </p:spPr>
      </p:pic>
      <p:pic>
        <p:nvPicPr>
          <p:cNvPr id="6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37989A34-9FF8-4EF2-8800-7FCE501213F8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62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2060"/>
                </a:solidFill>
                <a:latin typeface="+mn-lt"/>
                <a:ea typeface="SimSun" panose="02010600030101010101" pitchFamily="2" charset="-122"/>
              </a:rPr>
              <a:t>Agglomerative Clustering Algorithm</a:t>
            </a:r>
            <a:endParaRPr lang="en-US" altLang="en-US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368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5440" y="1880828"/>
            <a:ext cx="8229600" cy="3816350"/>
          </a:xfrm>
          <a:ln w="22225">
            <a:solidFill>
              <a:srgbClr val="C00000"/>
            </a:solidFill>
          </a:ln>
        </p:spPr>
      </p:pic>
      <p:pic>
        <p:nvPicPr>
          <p:cNvPr id="6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5CEFF0D9-FD35-4C7E-8F8F-7952CF87818A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864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+mn-lt"/>
              </a:rPr>
              <a:t>An example of Agglomerative Clustering</a:t>
            </a:r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8658" y="2384884"/>
            <a:ext cx="6457702" cy="3004158"/>
          </a:xfrm>
        </p:spPr>
      </p:pic>
      <p:pic>
        <p:nvPicPr>
          <p:cNvPr id="6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E31BCF89-A1AD-4AC2-85C7-5FA2021F4106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5420" y="44725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+mn-lt"/>
              </a:rPr>
              <a:t>Measuring the Distance between Two Clusters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875420" y="2139950"/>
            <a:ext cx="8229600" cy="4718050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altLang="en-US" dirty="0"/>
              <a:t>There are </a:t>
            </a:r>
            <a:r>
              <a:rPr lang="en-US" altLang="en-US" b="1" dirty="0">
                <a:solidFill>
                  <a:srgbClr val="0070C0"/>
                </a:solidFill>
              </a:rPr>
              <a:t>many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ways</a:t>
            </a:r>
            <a:r>
              <a:rPr lang="en-US" altLang="en-US" dirty="0"/>
              <a:t> to </a:t>
            </a:r>
            <a:r>
              <a:rPr lang="en-US" altLang="en-US" b="1" dirty="0">
                <a:solidFill>
                  <a:srgbClr val="0070C0"/>
                </a:solidFill>
              </a:rPr>
              <a:t>measure</a:t>
            </a:r>
            <a:r>
              <a:rPr lang="en-US" altLang="en-US" dirty="0"/>
              <a:t> the </a:t>
            </a:r>
            <a:r>
              <a:rPr lang="en-US" altLang="en-US" b="1" dirty="0">
                <a:solidFill>
                  <a:srgbClr val="0070C0"/>
                </a:solidFill>
              </a:rPr>
              <a:t>distance</a:t>
            </a:r>
            <a:r>
              <a:rPr lang="en-US" altLang="en-US" dirty="0"/>
              <a:t> between </a:t>
            </a:r>
            <a:r>
              <a:rPr lang="en-US" altLang="en-US" b="1" dirty="0">
                <a:solidFill>
                  <a:srgbClr val="0070C0"/>
                </a:solidFill>
              </a:rPr>
              <a:t>two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clusters</a:t>
            </a:r>
            <a:r>
              <a:rPr lang="en-US" altLang="en-US" dirty="0"/>
              <a:t>.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en-US" dirty="0"/>
              <a:t>Results in </a:t>
            </a:r>
            <a:r>
              <a:rPr lang="en-US" altLang="en-US" b="1" dirty="0">
                <a:solidFill>
                  <a:srgbClr val="0070C0"/>
                </a:solidFill>
              </a:rPr>
              <a:t>different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variations</a:t>
            </a:r>
            <a:r>
              <a:rPr lang="en-US" altLang="en-US" dirty="0"/>
              <a:t> of the algorithm.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en-US" b="1" dirty="0">
                <a:solidFill>
                  <a:srgbClr val="0070C0"/>
                </a:solidFill>
              </a:rPr>
              <a:t>Single</a:t>
            </a:r>
            <a:r>
              <a:rPr lang="en-US" altLang="en-US" dirty="0"/>
              <a:t> link.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en-US" b="1" dirty="0">
                <a:solidFill>
                  <a:srgbClr val="0070C0"/>
                </a:solidFill>
              </a:rPr>
              <a:t>Complete</a:t>
            </a:r>
            <a:r>
              <a:rPr lang="en-US" altLang="en-US" dirty="0"/>
              <a:t> link.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en-US" b="1" dirty="0">
                <a:solidFill>
                  <a:srgbClr val="0070C0"/>
                </a:solidFill>
              </a:rPr>
              <a:t>Average</a:t>
            </a:r>
            <a:r>
              <a:rPr lang="en-US" altLang="en-US" dirty="0"/>
              <a:t> link.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en-US" b="1" dirty="0">
                <a:solidFill>
                  <a:srgbClr val="0070C0"/>
                </a:solidFill>
              </a:rPr>
              <a:t>Centroids</a:t>
            </a:r>
            <a:r>
              <a:rPr lang="en-US" altLang="en-US" dirty="0"/>
              <a:t>.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en-US" dirty="0"/>
              <a:t>…</a:t>
            </a:r>
          </a:p>
        </p:txBody>
      </p:sp>
      <p:pic>
        <p:nvPicPr>
          <p:cNvPr id="6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33459001-3DCD-4A57-9054-2824D669FC3D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28588"/>
            <a:ext cx="10972800" cy="1139825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+mn-lt"/>
              </a:rPr>
              <a:t>Single-Linkage Method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7408" y="1268413"/>
            <a:ext cx="5220580" cy="4897437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altLang="ja-JP" sz="2600" dirty="0">
                <a:ea typeface="MS PGothic" panose="020B0600070205080204" pitchFamily="34" charset="-128"/>
              </a:rPr>
              <a:t>Also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known</a:t>
            </a:r>
            <a:r>
              <a:rPr lang="en-US" altLang="ja-JP" sz="2600" dirty="0">
                <a:ea typeface="MS PGothic" panose="020B0600070205080204" pitchFamily="34" charset="-128"/>
              </a:rPr>
              <a:t> as the </a:t>
            </a:r>
            <a:r>
              <a:rPr lang="en-US" altLang="ja-JP" sz="2600" b="1" dirty="0">
                <a:solidFill>
                  <a:srgbClr val="7030A0"/>
                </a:solidFill>
                <a:ea typeface="MS PGothic" panose="020B0600070205080204" pitchFamily="34" charset="-128"/>
              </a:rPr>
              <a:t>Minimum</a:t>
            </a:r>
            <a:r>
              <a:rPr lang="en-US" altLang="ja-JP" sz="2600" dirty="0">
                <a:ea typeface="MS PGothic" panose="020B0600070205080204" pitchFamily="34" charset="-128"/>
              </a:rPr>
              <a:t> or </a:t>
            </a:r>
            <a:r>
              <a:rPr lang="en-US" altLang="ja-JP" sz="2600" b="1" dirty="0">
                <a:solidFill>
                  <a:srgbClr val="7030A0"/>
                </a:solidFill>
                <a:ea typeface="MS PGothic" panose="020B0600070205080204" pitchFamily="34" charset="-128"/>
              </a:rPr>
              <a:t>Nearest</a:t>
            </a:r>
            <a:r>
              <a:rPr lang="en-US" altLang="ja-JP" sz="2600" dirty="0">
                <a:ea typeface="MS PGothic" panose="020B0600070205080204" pitchFamily="34" charset="-128"/>
              </a:rPr>
              <a:t> </a:t>
            </a:r>
            <a:r>
              <a:rPr lang="en-US" altLang="ja-JP" sz="2600" b="1" dirty="0" err="1">
                <a:solidFill>
                  <a:srgbClr val="7030A0"/>
                </a:solidFill>
                <a:ea typeface="MS PGothic" panose="020B0600070205080204" pitchFamily="34" charset="-128"/>
              </a:rPr>
              <a:t>Neighbour</a:t>
            </a:r>
            <a:r>
              <a:rPr lang="en-US" altLang="ja-JP" sz="2600" dirty="0">
                <a:ea typeface="MS PGothic" panose="020B0600070205080204" pitchFamily="34" charset="-128"/>
              </a:rPr>
              <a:t>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method</a:t>
            </a:r>
            <a:r>
              <a:rPr lang="en-US" altLang="ja-JP" sz="2600" dirty="0">
                <a:ea typeface="MS PGothic" panose="020B0600070205080204" pitchFamily="34" charset="-128"/>
              </a:rPr>
              <a:t>.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ja-JP" sz="2600" dirty="0">
                <a:ea typeface="MS PGothic" panose="020B0600070205080204" pitchFamily="34" charset="-128"/>
              </a:rPr>
              <a:t>The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distance</a:t>
            </a:r>
            <a:r>
              <a:rPr lang="en-US" altLang="ja-JP" sz="2600" dirty="0">
                <a:ea typeface="MS PGothic" panose="020B0600070205080204" pitchFamily="34" charset="-128"/>
              </a:rPr>
              <a:t> between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two</a:t>
            </a:r>
            <a:r>
              <a:rPr lang="en-US" altLang="ja-JP" sz="2600" dirty="0">
                <a:ea typeface="MS PGothic" panose="020B0600070205080204" pitchFamily="34" charset="-128"/>
              </a:rPr>
              <a:t>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clusters</a:t>
            </a:r>
            <a:r>
              <a:rPr lang="en-US" altLang="ja-JP" sz="2600" dirty="0">
                <a:ea typeface="MS PGothic" panose="020B0600070205080204" pitchFamily="34" charset="-128"/>
              </a:rPr>
              <a:t> is the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distance</a:t>
            </a:r>
            <a:r>
              <a:rPr lang="en-US" altLang="ja-JP" sz="2600" dirty="0">
                <a:ea typeface="MS PGothic" panose="020B0600070205080204" pitchFamily="34" charset="-128"/>
              </a:rPr>
              <a:t> between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two</a:t>
            </a:r>
            <a:r>
              <a:rPr lang="en-US" altLang="ja-JP" sz="2600" dirty="0">
                <a:ea typeface="MS PGothic" panose="020B0600070205080204" pitchFamily="34" charset="-128"/>
              </a:rPr>
              <a:t>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closest</a:t>
            </a:r>
            <a:r>
              <a:rPr lang="en-US" altLang="ja-JP" sz="2600" dirty="0">
                <a:ea typeface="MS PGothic" panose="020B0600070205080204" pitchFamily="34" charset="-128"/>
              </a:rPr>
              <a:t>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data</a:t>
            </a:r>
            <a:r>
              <a:rPr lang="en-US" altLang="ja-JP" sz="2600" dirty="0">
                <a:ea typeface="MS PGothic" panose="020B0600070205080204" pitchFamily="34" charset="-128"/>
              </a:rPr>
              <a:t>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points</a:t>
            </a:r>
            <a:r>
              <a:rPr lang="en-US" altLang="ja-JP" sz="2600" dirty="0">
                <a:ea typeface="MS PGothic" panose="020B0600070205080204" pitchFamily="34" charset="-128"/>
              </a:rPr>
              <a:t> in the two clusters, one data point from each cluster. 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ja-JP" sz="2600" dirty="0">
                <a:ea typeface="MS PGothic" panose="020B0600070205080204" pitchFamily="34" charset="-128"/>
              </a:rPr>
              <a:t>It can find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arbitrarily</a:t>
            </a:r>
            <a:r>
              <a:rPr lang="en-US" altLang="ja-JP" sz="2600" dirty="0">
                <a:ea typeface="MS PGothic" panose="020B0600070205080204" pitchFamily="34" charset="-128"/>
              </a:rPr>
              <a:t>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shaped</a:t>
            </a:r>
            <a:r>
              <a:rPr lang="en-US" altLang="ja-JP" sz="2600" dirty="0">
                <a:ea typeface="MS PGothic" panose="020B0600070205080204" pitchFamily="34" charset="-128"/>
              </a:rPr>
              <a:t> clusters, but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ja-JP" sz="2200" dirty="0">
                <a:ea typeface="MS PGothic" panose="020B0600070205080204" pitchFamily="34" charset="-128"/>
              </a:rPr>
              <a:t>It may cause the undesirable “</a:t>
            </a: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chain</a:t>
            </a:r>
            <a:r>
              <a:rPr lang="en-US" altLang="ja-JP" sz="2200" dirty="0">
                <a:ea typeface="MS PGothic" panose="020B0600070205080204" pitchFamily="34" charset="-128"/>
              </a:rPr>
              <a:t> </a:t>
            </a: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effect</a:t>
            </a:r>
            <a:r>
              <a:rPr lang="en-US" altLang="ja-JP" sz="2200" dirty="0">
                <a:ea typeface="MS PGothic" panose="020B0600070205080204" pitchFamily="34" charset="-128"/>
              </a:rPr>
              <a:t>” by </a:t>
            </a: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noisy</a:t>
            </a:r>
            <a:r>
              <a:rPr lang="en-US" altLang="ja-JP" sz="2200" dirty="0">
                <a:ea typeface="MS PGothic" panose="020B0600070205080204" pitchFamily="34" charset="-128"/>
              </a:rPr>
              <a:t> points.</a:t>
            </a:r>
            <a:endParaRPr lang="en-US" altLang="en-US" sz="2200" dirty="0"/>
          </a:p>
        </p:txBody>
      </p:sp>
      <p:pic>
        <p:nvPicPr>
          <p:cNvPr id="3994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8068" y="3702050"/>
            <a:ext cx="4284662" cy="24638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6869276" y="5900324"/>
            <a:ext cx="40687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	Two natural clusters are split into two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420" y="887117"/>
            <a:ext cx="3597957" cy="2830014"/>
          </a:xfrm>
          <a:prstGeom prst="rect">
            <a:avLst/>
          </a:prstGeom>
        </p:spPr>
      </p:pic>
      <p:pic>
        <p:nvPicPr>
          <p:cNvPr id="8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2" name="Right Arrow 4">
            <a:extLst>
              <a:ext uri="{FF2B5EF4-FFF2-40B4-BE49-F238E27FC236}">
                <a16:creationId xmlns:a16="http://schemas.microsoft.com/office/drawing/2014/main" id="{ED0EFE3B-0455-43F1-9068-7C08FFBC9C90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6635"/>
            <a:ext cx="10972800" cy="1139825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+mn-lt"/>
              </a:rPr>
              <a:t>Complete-Linkage Method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3412" y="1226460"/>
            <a:ext cx="10909212" cy="1800225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altLang="ja-JP" sz="2400" dirty="0">
                <a:ea typeface="MS PGothic" panose="020B0600070205080204" pitchFamily="34" charset="-128"/>
              </a:rPr>
              <a:t>Also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know</a:t>
            </a:r>
            <a:r>
              <a:rPr lang="en-US" altLang="ja-JP" sz="2400" dirty="0">
                <a:ea typeface="MS PGothic" panose="020B0600070205080204" pitchFamily="34" charset="-128"/>
              </a:rPr>
              <a:t> as the </a:t>
            </a:r>
            <a:r>
              <a:rPr lang="en-US" altLang="ja-JP" sz="2400" b="1" dirty="0">
                <a:solidFill>
                  <a:srgbClr val="7030A0"/>
                </a:solidFill>
                <a:ea typeface="MS PGothic" panose="020B0600070205080204" pitchFamily="34" charset="-128"/>
              </a:rPr>
              <a:t>Maximum</a:t>
            </a:r>
            <a:r>
              <a:rPr lang="en-US" altLang="ja-JP" sz="2400" dirty="0">
                <a:ea typeface="MS PGothic" panose="020B0600070205080204" pitchFamily="34" charset="-128"/>
              </a:rPr>
              <a:t>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or</a:t>
            </a:r>
            <a:r>
              <a:rPr lang="en-US" altLang="ja-JP" sz="2400" dirty="0">
                <a:ea typeface="MS PGothic" panose="020B0600070205080204" pitchFamily="34" charset="-128"/>
              </a:rPr>
              <a:t> the </a:t>
            </a:r>
            <a:r>
              <a:rPr lang="en-US" altLang="ja-JP" sz="2400" b="1" dirty="0">
                <a:solidFill>
                  <a:srgbClr val="7030A0"/>
                </a:solidFill>
                <a:ea typeface="MS PGothic" panose="020B0600070205080204" pitchFamily="34" charset="-128"/>
              </a:rPr>
              <a:t>Farthest</a:t>
            </a:r>
            <a:r>
              <a:rPr lang="en-US" altLang="ja-JP" sz="2400" dirty="0">
                <a:ea typeface="MS PGothic" panose="020B0600070205080204" pitchFamily="34" charset="-128"/>
              </a:rPr>
              <a:t> </a:t>
            </a:r>
            <a:r>
              <a:rPr lang="en-US" altLang="ja-JP" sz="2400" b="1" dirty="0" err="1">
                <a:solidFill>
                  <a:srgbClr val="7030A0"/>
                </a:solidFill>
                <a:ea typeface="MS PGothic" panose="020B0600070205080204" pitchFamily="34" charset="-128"/>
              </a:rPr>
              <a:t>Neighbour</a:t>
            </a:r>
            <a:r>
              <a:rPr lang="en-US" altLang="ja-JP" sz="2400" dirty="0">
                <a:ea typeface="MS PGothic" panose="020B0600070205080204" pitchFamily="34" charset="-128"/>
              </a:rPr>
              <a:t>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method</a:t>
            </a:r>
            <a:r>
              <a:rPr lang="en-US" altLang="ja-JP" sz="2400" dirty="0">
                <a:ea typeface="MS PGothic" panose="020B0600070205080204" pitchFamily="34" charset="-128"/>
              </a:rPr>
              <a:t>.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ja-JP" sz="2400" dirty="0">
                <a:ea typeface="MS PGothic" panose="020B0600070205080204" pitchFamily="34" charset="-128"/>
              </a:rPr>
              <a:t>The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distance</a:t>
            </a:r>
            <a:r>
              <a:rPr lang="en-US" altLang="ja-JP" sz="2400" dirty="0">
                <a:ea typeface="MS PGothic" panose="020B0600070205080204" pitchFamily="34" charset="-128"/>
              </a:rPr>
              <a:t> between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two</a:t>
            </a:r>
            <a:r>
              <a:rPr lang="en-US" altLang="ja-JP" sz="2400" dirty="0">
                <a:ea typeface="MS PGothic" panose="020B0600070205080204" pitchFamily="34" charset="-128"/>
              </a:rPr>
              <a:t>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clusters</a:t>
            </a:r>
            <a:r>
              <a:rPr lang="en-US" altLang="ja-JP" sz="2400" dirty="0">
                <a:ea typeface="MS PGothic" panose="020B0600070205080204" pitchFamily="34" charset="-128"/>
              </a:rPr>
              <a:t> is the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distance</a:t>
            </a:r>
            <a:r>
              <a:rPr lang="en-US" altLang="ja-JP" sz="2400" dirty="0">
                <a:ea typeface="MS PGothic" panose="020B0600070205080204" pitchFamily="34" charset="-128"/>
              </a:rPr>
              <a:t> of two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furthest</a:t>
            </a:r>
            <a:r>
              <a:rPr lang="en-US" altLang="ja-JP" sz="2400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en-US" altLang="ja-JP" sz="2400" dirty="0">
                <a:ea typeface="MS PGothic" panose="020B0600070205080204" pitchFamily="34" charset="-128"/>
              </a:rPr>
              <a:t>data points in the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two</a:t>
            </a:r>
            <a:r>
              <a:rPr lang="en-US" altLang="ja-JP" sz="2400" dirty="0">
                <a:ea typeface="MS PGothic" panose="020B0600070205080204" pitchFamily="34" charset="-128"/>
              </a:rPr>
              <a:t>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clusters</a:t>
            </a:r>
            <a:r>
              <a:rPr lang="en-US" altLang="ja-JP" sz="2400" dirty="0">
                <a:ea typeface="MS PGothic" panose="020B0600070205080204" pitchFamily="34" charset="-128"/>
              </a:rPr>
              <a:t>. 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ja-JP" sz="2400" dirty="0">
                <a:ea typeface="MS PGothic" panose="020B0600070205080204" pitchFamily="34" charset="-128"/>
              </a:rPr>
              <a:t>It is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sensitive</a:t>
            </a:r>
            <a:r>
              <a:rPr lang="en-US" altLang="ja-JP" sz="2400" dirty="0">
                <a:ea typeface="MS PGothic" panose="020B0600070205080204" pitchFamily="34" charset="-128"/>
              </a:rPr>
              <a:t> to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outliers</a:t>
            </a:r>
            <a:r>
              <a:rPr lang="en-US" altLang="ja-JP" sz="2400" dirty="0">
                <a:ea typeface="MS PGothic" panose="020B0600070205080204" pitchFamily="34" charset="-128"/>
              </a:rPr>
              <a:t> because they are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far</a:t>
            </a:r>
            <a:r>
              <a:rPr lang="en-US" altLang="ja-JP" sz="2400" dirty="0">
                <a:ea typeface="MS PGothic" panose="020B0600070205080204" pitchFamily="34" charset="-128"/>
              </a:rPr>
              <a:t>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away</a:t>
            </a:r>
            <a:r>
              <a:rPr lang="en-US" altLang="ja-JP" sz="2400" dirty="0">
                <a:ea typeface="MS PGothic" panose="020B0600070205080204" pitchFamily="34" charset="-128"/>
              </a:rPr>
              <a:t>.</a:t>
            </a:r>
            <a:endParaRPr lang="en-US" altLang="en-US" sz="2400" dirty="0"/>
          </a:p>
        </p:txBody>
      </p:sp>
      <p:pic>
        <p:nvPicPr>
          <p:cNvPr id="4096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7428" y="3331532"/>
            <a:ext cx="5437188" cy="2678113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449" y="2994780"/>
            <a:ext cx="4168676" cy="3351616"/>
          </a:xfrm>
          <a:prstGeom prst="rect">
            <a:avLst/>
          </a:prstGeom>
        </p:spPr>
      </p:pic>
      <p:pic>
        <p:nvPicPr>
          <p:cNvPr id="7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1" name="Right Arrow 4">
            <a:extLst>
              <a:ext uri="{FF2B5EF4-FFF2-40B4-BE49-F238E27FC236}">
                <a16:creationId xmlns:a16="http://schemas.microsoft.com/office/drawing/2014/main" id="{EE733C32-0D74-43B8-BD37-6ABA1226BDC4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-63388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+mn-lt"/>
              </a:rPr>
              <a:t>Average-Linkage and Centroid Methods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052736"/>
            <a:ext cx="6804756" cy="5148262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altLang="en-US" b="1" dirty="0">
                <a:solidFill>
                  <a:srgbClr val="7030A0"/>
                </a:solidFill>
              </a:rPr>
              <a:t>Average</a:t>
            </a:r>
            <a:r>
              <a:rPr lang="en-US" altLang="en-US" dirty="0"/>
              <a:t>-</a:t>
            </a:r>
            <a:r>
              <a:rPr lang="en-US" altLang="en-US" b="1" dirty="0">
                <a:solidFill>
                  <a:srgbClr val="7030A0"/>
                </a:solidFill>
              </a:rPr>
              <a:t>Linkage</a:t>
            </a:r>
            <a:r>
              <a:rPr lang="en-US" altLang="en-US" dirty="0"/>
              <a:t> - </a:t>
            </a:r>
            <a:r>
              <a:rPr lang="en-US" altLang="ja-JP" dirty="0">
                <a:ea typeface="MS PGothic" panose="020B0600070205080204" pitchFamily="34" charset="-128"/>
              </a:rPr>
              <a:t>A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compromise</a:t>
            </a:r>
            <a:r>
              <a:rPr lang="en-US" altLang="ja-JP" dirty="0">
                <a:ea typeface="MS PGothic" panose="020B0600070205080204" pitchFamily="34" charset="-128"/>
              </a:rPr>
              <a:t> between;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ja-JP" dirty="0">
                <a:ea typeface="MS PGothic" panose="020B0600070205080204" pitchFamily="34" charset="-128"/>
              </a:rPr>
              <a:t>The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sensitivity</a:t>
            </a:r>
            <a:r>
              <a:rPr lang="en-US" altLang="ja-JP" dirty="0">
                <a:ea typeface="MS PGothic" panose="020B0600070205080204" pitchFamily="34" charset="-128"/>
              </a:rPr>
              <a:t> of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complete-link</a:t>
            </a:r>
            <a:r>
              <a:rPr lang="en-US" altLang="ja-JP" dirty="0">
                <a:ea typeface="MS PGothic" panose="020B0600070205080204" pitchFamily="34" charset="-128"/>
              </a:rPr>
              <a:t> clustering to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outliers</a:t>
            </a:r>
            <a:r>
              <a:rPr lang="en-US" altLang="ja-JP" dirty="0">
                <a:ea typeface="MS PGothic" panose="020B0600070205080204" pitchFamily="34" charset="-128"/>
              </a:rPr>
              <a:t> and;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ja-JP" dirty="0">
                <a:ea typeface="MS PGothic" panose="020B0600070205080204" pitchFamily="34" charset="-128"/>
              </a:rPr>
              <a:t>the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tendency</a:t>
            </a:r>
            <a:r>
              <a:rPr lang="en-US" altLang="ja-JP" dirty="0">
                <a:ea typeface="MS PGothic" panose="020B0600070205080204" pitchFamily="34" charset="-128"/>
              </a:rPr>
              <a:t> of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single-link</a:t>
            </a:r>
            <a:r>
              <a:rPr lang="en-US" altLang="ja-JP" dirty="0">
                <a:ea typeface="MS PGothic" panose="020B0600070205080204" pitchFamily="34" charset="-128"/>
              </a:rPr>
              <a:t> clustering to form long chains that do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not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correspond</a:t>
            </a:r>
            <a:r>
              <a:rPr lang="en-US" altLang="ja-JP" dirty="0">
                <a:ea typeface="MS PGothic" panose="020B0600070205080204" pitchFamily="34" charset="-128"/>
              </a:rPr>
              <a:t> to the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intuitive</a:t>
            </a:r>
            <a:r>
              <a:rPr lang="en-US" altLang="ja-JP" dirty="0">
                <a:ea typeface="MS PGothic" panose="020B0600070205080204" pitchFamily="34" charset="-128"/>
              </a:rPr>
              <a:t> notion of clusters as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compact</a:t>
            </a:r>
            <a:r>
              <a:rPr lang="en-US" altLang="ja-JP" dirty="0">
                <a:ea typeface="MS PGothic" panose="020B0600070205080204" pitchFamily="34" charset="-128"/>
              </a:rPr>
              <a:t>,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spherical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objects</a:t>
            </a:r>
            <a:r>
              <a:rPr lang="en-US" altLang="ja-JP" dirty="0">
                <a:ea typeface="MS PGothic" panose="020B0600070205080204" pitchFamily="34" charset="-128"/>
              </a:rPr>
              <a:t>.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ja-JP" dirty="0">
                <a:ea typeface="MS PGothic" panose="020B0600070205080204" pitchFamily="34" charset="-128"/>
              </a:rPr>
              <a:t>In this method, the distance between two clusters is the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average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distance</a:t>
            </a:r>
            <a:r>
              <a:rPr lang="en-US" altLang="ja-JP" dirty="0">
                <a:ea typeface="MS PGothic" panose="020B0600070205080204" pitchFamily="34" charset="-128"/>
              </a:rPr>
              <a:t> of all pair-wise distances between the data points in two clusters. 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ja-JP" b="1" dirty="0">
                <a:solidFill>
                  <a:srgbClr val="7030A0"/>
                </a:solidFill>
                <a:ea typeface="MS PGothic" panose="020B0600070205080204" pitchFamily="34" charset="-128"/>
              </a:rPr>
              <a:t>Centroid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7030A0"/>
                </a:solidFill>
                <a:ea typeface="MS PGothic" panose="020B0600070205080204" pitchFamily="34" charset="-128"/>
              </a:rPr>
              <a:t>Method</a:t>
            </a:r>
            <a:r>
              <a:rPr lang="en-US" altLang="ja-JP" dirty="0">
                <a:ea typeface="MS PGothic" panose="020B0600070205080204" pitchFamily="34" charset="-128"/>
              </a:rPr>
              <a:t> -  In this method, the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distance</a:t>
            </a:r>
            <a:r>
              <a:rPr lang="en-US" altLang="ja-JP" dirty="0">
                <a:ea typeface="MS PGothic" panose="020B0600070205080204" pitchFamily="34" charset="-128"/>
              </a:rPr>
              <a:t> between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two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clusters</a:t>
            </a:r>
            <a:r>
              <a:rPr lang="en-US" altLang="ja-JP" dirty="0">
                <a:ea typeface="MS PGothic" panose="020B0600070205080204" pitchFamily="34" charset="-128"/>
              </a:rPr>
              <a:t> is the distance between their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centroids</a:t>
            </a:r>
            <a:r>
              <a:rPr lang="en-US" altLang="ja-JP" dirty="0">
                <a:ea typeface="MS PGothic" panose="020B0600070205080204" pitchFamily="34" charset="-128"/>
              </a:rPr>
              <a:t>.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112" y="1262175"/>
            <a:ext cx="3566145" cy="26370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698" y="4257092"/>
            <a:ext cx="4353222" cy="2344042"/>
          </a:xfrm>
          <a:prstGeom prst="rect">
            <a:avLst/>
          </a:prstGeom>
        </p:spPr>
      </p:pic>
      <p:sp>
        <p:nvSpPr>
          <p:cNvPr id="8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1" name="Right Arrow 4">
            <a:extLst>
              <a:ext uri="{FF2B5EF4-FFF2-40B4-BE49-F238E27FC236}">
                <a16:creationId xmlns:a16="http://schemas.microsoft.com/office/drawing/2014/main" id="{88FAA1C4-D22C-41C5-8F6C-2632AE51F0C0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+mn-lt"/>
              </a:rPr>
              <a:t>Time Complexity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947428" y="1412776"/>
            <a:ext cx="8229600" cy="4467225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altLang="en-US" dirty="0"/>
              <a:t>All the algorithms are at least </a:t>
            </a:r>
            <a:r>
              <a:rPr lang="en-US" altLang="en-US" b="1" i="1" dirty="0">
                <a:solidFill>
                  <a:srgbClr val="C00000"/>
                </a:solidFill>
              </a:rPr>
              <a:t>O(n</a:t>
            </a:r>
            <a:r>
              <a:rPr lang="en-US" altLang="en-US" b="1" i="1" baseline="30000" dirty="0">
                <a:solidFill>
                  <a:srgbClr val="C00000"/>
                </a:solidFill>
              </a:rPr>
              <a:t>2</a:t>
            </a:r>
            <a:r>
              <a:rPr lang="en-US" altLang="en-US" b="1" i="1" dirty="0">
                <a:solidFill>
                  <a:srgbClr val="C00000"/>
                </a:solidFill>
              </a:rPr>
              <a:t>)</a:t>
            </a:r>
            <a:r>
              <a:rPr lang="en-US" altLang="en-US" dirty="0"/>
              <a:t> where </a:t>
            </a:r>
            <a:r>
              <a:rPr lang="en-US" altLang="en-US" b="1" i="1" dirty="0">
                <a:solidFill>
                  <a:srgbClr val="0070C0"/>
                </a:solidFill>
              </a:rPr>
              <a:t>n</a:t>
            </a:r>
            <a:r>
              <a:rPr lang="en-US" altLang="en-US" i="1" dirty="0"/>
              <a:t> </a:t>
            </a:r>
            <a:r>
              <a:rPr lang="en-US" altLang="en-US" dirty="0"/>
              <a:t>is the </a:t>
            </a:r>
            <a:r>
              <a:rPr lang="en-US" altLang="en-US" b="1" dirty="0">
                <a:solidFill>
                  <a:srgbClr val="0070C0"/>
                </a:solidFill>
              </a:rPr>
              <a:t>number</a:t>
            </a:r>
            <a:r>
              <a:rPr lang="en-US" altLang="en-US" dirty="0"/>
              <a:t> of data points.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en-US" b="1" dirty="0">
                <a:solidFill>
                  <a:srgbClr val="0070C0"/>
                </a:solidFill>
              </a:rPr>
              <a:t>Single</a:t>
            </a:r>
            <a:r>
              <a:rPr lang="en-US" altLang="en-US" dirty="0"/>
              <a:t> link can be done in </a:t>
            </a:r>
            <a:r>
              <a:rPr lang="en-US" altLang="en-US" b="1" i="1" dirty="0">
                <a:solidFill>
                  <a:srgbClr val="C00000"/>
                </a:solidFill>
              </a:rPr>
              <a:t>O(n</a:t>
            </a:r>
            <a:r>
              <a:rPr lang="en-US" altLang="en-US" b="1" i="1" baseline="30000" dirty="0">
                <a:solidFill>
                  <a:srgbClr val="C00000"/>
                </a:solidFill>
              </a:rPr>
              <a:t>2</a:t>
            </a:r>
            <a:r>
              <a:rPr lang="en-US" altLang="en-US" b="1" i="1" dirty="0">
                <a:solidFill>
                  <a:srgbClr val="C00000"/>
                </a:solidFill>
              </a:rPr>
              <a:t>)</a:t>
            </a:r>
            <a:r>
              <a:rPr lang="en-US" altLang="en-US" dirty="0"/>
              <a:t>.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en-US" b="1" dirty="0">
                <a:solidFill>
                  <a:srgbClr val="0070C0"/>
                </a:solidFill>
              </a:rPr>
              <a:t>Complete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0070C0"/>
                </a:solidFill>
              </a:rPr>
              <a:t>average</a:t>
            </a:r>
            <a:r>
              <a:rPr lang="en-US" altLang="en-US" dirty="0"/>
              <a:t> links can be done in </a:t>
            </a:r>
            <a:r>
              <a:rPr lang="en-US" altLang="en-US" b="1" i="1" dirty="0">
                <a:solidFill>
                  <a:srgbClr val="C00000"/>
                </a:solidFill>
              </a:rPr>
              <a:t>O(n</a:t>
            </a:r>
            <a:r>
              <a:rPr lang="en-US" altLang="en-US" b="1" i="1" baseline="30000" dirty="0">
                <a:solidFill>
                  <a:srgbClr val="C00000"/>
                </a:solidFill>
              </a:rPr>
              <a:t>2</a:t>
            </a:r>
            <a:r>
              <a:rPr lang="en-US" altLang="en-US" b="1" i="1" dirty="0">
                <a:solidFill>
                  <a:srgbClr val="C00000"/>
                </a:solidFill>
              </a:rPr>
              <a:t>log</a:t>
            </a:r>
            <a:r>
              <a:rPr lang="en-US" altLang="en-US" b="1" i="1" baseline="-25000" dirty="0">
                <a:solidFill>
                  <a:srgbClr val="C00000"/>
                </a:solidFill>
              </a:rPr>
              <a:t>2</a:t>
            </a:r>
            <a:r>
              <a:rPr lang="en-US" altLang="en-US" b="1" i="1" dirty="0">
                <a:solidFill>
                  <a:srgbClr val="C00000"/>
                </a:solidFill>
              </a:rPr>
              <a:t>n)</a:t>
            </a:r>
            <a:r>
              <a:rPr lang="en-US" altLang="en-US" dirty="0"/>
              <a:t>.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en-US" dirty="0"/>
              <a:t>Due the </a:t>
            </a:r>
            <a:r>
              <a:rPr lang="en-US" altLang="en-US" b="1" dirty="0">
                <a:solidFill>
                  <a:srgbClr val="0070C0"/>
                </a:solidFill>
              </a:rPr>
              <a:t>complexity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0070C0"/>
                </a:solidFill>
              </a:rPr>
              <a:t>not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feasible</a:t>
            </a:r>
            <a:r>
              <a:rPr lang="en-US" altLang="en-US" dirty="0"/>
              <a:t> for </a:t>
            </a:r>
            <a:r>
              <a:rPr lang="en-US" altLang="en-US" b="1" dirty="0">
                <a:solidFill>
                  <a:srgbClr val="0070C0"/>
                </a:solidFill>
              </a:rPr>
              <a:t>large</a:t>
            </a:r>
            <a:r>
              <a:rPr lang="en-US" altLang="en-US" dirty="0"/>
              <a:t> data sets.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en-US" dirty="0"/>
              <a:t>Sampling.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en-US" dirty="0"/>
              <a:t>Scale-up methods (e.g., </a:t>
            </a:r>
            <a:r>
              <a:rPr lang="en-US" altLang="en-US" b="1" dirty="0">
                <a:solidFill>
                  <a:srgbClr val="0070C0"/>
                </a:solidFill>
              </a:rPr>
              <a:t>BIRCH</a:t>
            </a:r>
            <a:r>
              <a:rPr lang="en-US" altLang="en-US" dirty="0"/>
              <a:t>). </a:t>
            </a:r>
          </a:p>
        </p:txBody>
      </p:sp>
      <p:pic>
        <p:nvPicPr>
          <p:cNvPr id="6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BF4ABCE7-436A-499D-B35D-E7D646DEF07B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901C1F-A21E-47CF-B761-5E94F8C2A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95" y="393874"/>
            <a:ext cx="10312825" cy="6401303"/>
          </a:xfrm>
          <a:prstGeom prst="rect">
            <a:avLst/>
          </a:prstGeom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3515" y="26988"/>
            <a:ext cx="10515600" cy="868866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002060"/>
                </a:solidFill>
                <a:latin typeface="+mn-lt"/>
              </a:rPr>
              <a:t>Summary of Linkage Clustering Methods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BF4ABCE7-436A-499D-B35D-E7D646DEF07B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51997-CD99-461A-ADAF-47EBF02A1946}"/>
              </a:ext>
            </a:extLst>
          </p:cNvPr>
          <p:cNvSpPr txBox="1"/>
          <p:nvPr/>
        </p:nvSpPr>
        <p:spPr>
          <a:xfrm>
            <a:off x="8007747" y="6355189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©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Victor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Lavenko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96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+mn-lt"/>
              </a:rPr>
              <a:t>Some Notes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851184" y="1167080"/>
            <a:ext cx="8229600" cy="4467225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altLang="en-US" sz="2400" dirty="0"/>
              <a:t>The </a:t>
            </a:r>
            <a:r>
              <a:rPr lang="en-US" altLang="en-US" sz="2400" b="1" dirty="0">
                <a:solidFill>
                  <a:srgbClr val="0070C0"/>
                </a:solidFill>
              </a:rPr>
              <a:t>Single-Linkage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algorithm</a:t>
            </a:r>
            <a:r>
              <a:rPr lang="en-US" altLang="en-US" sz="2400" dirty="0"/>
              <a:t> allows </a:t>
            </a:r>
            <a:r>
              <a:rPr lang="en-US" altLang="en-US" sz="2400" b="1" dirty="0">
                <a:solidFill>
                  <a:srgbClr val="0070C0"/>
                </a:solidFill>
              </a:rPr>
              <a:t>clusters</a:t>
            </a:r>
            <a:r>
              <a:rPr lang="en-US" altLang="en-US" sz="2400" dirty="0"/>
              <a:t> to grow </a:t>
            </a:r>
            <a:r>
              <a:rPr lang="en-US" altLang="en-US" sz="2400" b="1" dirty="0">
                <a:solidFill>
                  <a:srgbClr val="0070C0"/>
                </a:solidFill>
              </a:rPr>
              <a:t>long</a:t>
            </a:r>
            <a:r>
              <a:rPr lang="en-US" altLang="en-US" sz="2400" dirty="0"/>
              <a:t> and </a:t>
            </a:r>
            <a:r>
              <a:rPr lang="en-US" altLang="en-US" sz="2400" b="1" dirty="0">
                <a:solidFill>
                  <a:srgbClr val="0070C0"/>
                </a:solidFill>
              </a:rPr>
              <a:t>thin</a:t>
            </a:r>
            <a:r>
              <a:rPr lang="en-US" altLang="en-US" sz="2400" dirty="0"/>
              <a:t> whereas the </a:t>
            </a:r>
            <a:r>
              <a:rPr lang="en-US" altLang="en-US" sz="2400" b="1" dirty="0">
                <a:solidFill>
                  <a:srgbClr val="0070C0"/>
                </a:solidFill>
              </a:rPr>
              <a:t>Complete-Linkage</a:t>
            </a:r>
            <a:r>
              <a:rPr lang="en-US" altLang="en-US" sz="2400" dirty="0"/>
              <a:t> algorithm </a:t>
            </a:r>
            <a:r>
              <a:rPr lang="en-US" altLang="en-US" sz="2400" b="1" dirty="0">
                <a:solidFill>
                  <a:srgbClr val="0070C0"/>
                </a:solidFill>
              </a:rPr>
              <a:t>produces</a:t>
            </a:r>
            <a:r>
              <a:rPr lang="en-US" altLang="en-US" sz="2400" dirty="0"/>
              <a:t>, in </a:t>
            </a:r>
            <a:r>
              <a:rPr lang="en-US" altLang="en-US" sz="2400" b="1" dirty="0">
                <a:solidFill>
                  <a:srgbClr val="0070C0"/>
                </a:solidFill>
              </a:rPr>
              <a:t>general</a:t>
            </a:r>
            <a:r>
              <a:rPr lang="en-US" altLang="en-US" sz="2400" dirty="0"/>
              <a:t>, </a:t>
            </a:r>
            <a:r>
              <a:rPr lang="en-US" altLang="en-US" sz="2400" b="1" dirty="0">
                <a:solidFill>
                  <a:srgbClr val="0070C0"/>
                </a:solidFill>
              </a:rPr>
              <a:t>more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compact</a:t>
            </a:r>
            <a:r>
              <a:rPr lang="en-US" altLang="en-US" sz="2400" dirty="0"/>
              <a:t> clusters.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en-US" sz="2400" dirty="0"/>
              <a:t>Both </a:t>
            </a:r>
            <a:r>
              <a:rPr lang="en-US" altLang="en-US" sz="2400" b="1" dirty="0">
                <a:solidFill>
                  <a:srgbClr val="0070C0"/>
                </a:solidFill>
              </a:rPr>
              <a:t>algorithms</a:t>
            </a:r>
            <a:r>
              <a:rPr lang="en-US" altLang="en-US" sz="2400" dirty="0"/>
              <a:t> are </a:t>
            </a:r>
            <a:r>
              <a:rPr lang="en-US" altLang="en-US" sz="2400" b="1" dirty="0">
                <a:solidFill>
                  <a:srgbClr val="0070C0"/>
                </a:solidFill>
              </a:rPr>
              <a:t>susceptible</a:t>
            </a:r>
            <a:r>
              <a:rPr lang="en-US" altLang="en-US" sz="2400" dirty="0"/>
              <a:t> to </a:t>
            </a:r>
            <a:r>
              <a:rPr lang="en-US" altLang="en-US" sz="2400" b="1" dirty="0">
                <a:solidFill>
                  <a:srgbClr val="0070C0"/>
                </a:solidFill>
              </a:rPr>
              <a:t>outliers</a:t>
            </a:r>
            <a:r>
              <a:rPr lang="en-US" altLang="en-US" sz="2400" dirty="0"/>
              <a:t> or by </a:t>
            </a:r>
            <a:r>
              <a:rPr lang="en-US" altLang="en-US" sz="2400" b="1" dirty="0">
                <a:solidFill>
                  <a:srgbClr val="0070C0"/>
                </a:solidFill>
              </a:rPr>
              <a:t>deviant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observations</a:t>
            </a:r>
            <a:r>
              <a:rPr lang="en-US" altLang="en-US" sz="2400" dirty="0"/>
              <a:t>.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en-US" sz="2400" dirty="0"/>
              <a:t>The </a:t>
            </a:r>
            <a:r>
              <a:rPr lang="en-US" altLang="en-US" sz="2400" b="1" dirty="0">
                <a:solidFill>
                  <a:srgbClr val="0070C0"/>
                </a:solidFill>
              </a:rPr>
              <a:t>Average-Linkage</a:t>
            </a:r>
            <a:r>
              <a:rPr lang="en-US" altLang="en-US" sz="2400" dirty="0"/>
              <a:t> is an </a:t>
            </a:r>
            <a:r>
              <a:rPr lang="en-US" altLang="en-US" sz="2400" b="1" dirty="0">
                <a:solidFill>
                  <a:srgbClr val="0070C0"/>
                </a:solidFill>
              </a:rPr>
              <a:t>attempt</a:t>
            </a:r>
            <a:r>
              <a:rPr lang="en-US" altLang="en-US" sz="2400" dirty="0"/>
              <a:t> to </a:t>
            </a:r>
            <a:r>
              <a:rPr lang="en-US" altLang="en-US" sz="2400" b="1" dirty="0">
                <a:solidFill>
                  <a:srgbClr val="0070C0"/>
                </a:solidFill>
              </a:rPr>
              <a:t>compromise</a:t>
            </a:r>
            <a:r>
              <a:rPr lang="en-US" altLang="en-US" sz="2400" dirty="0"/>
              <a:t> between the </a:t>
            </a:r>
            <a:r>
              <a:rPr lang="en-US" altLang="en-US" sz="2400" b="1" dirty="0">
                <a:solidFill>
                  <a:srgbClr val="0070C0"/>
                </a:solidFill>
              </a:rPr>
              <a:t>extremes</a:t>
            </a:r>
            <a:r>
              <a:rPr lang="en-US" altLang="en-US" sz="2400" dirty="0"/>
              <a:t> of </a:t>
            </a:r>
            <a:r>
              <a:rPr lang="en-US" altLang="en-US" sz="2400" b="1" dirty="0">
                <a:solidFill>
                  <a:srgbClr val="0070C0"/>
                </a:solidFill>
              </a:rPr>
              <a:t>Single</a:t>
            </a:r>
            <a:r>
              <a:rPr lang="en-US" altLang="en-US" sz="2400" dirty="0"/>
              <a:t> or </a:t>
            </a:r>
            <a:r>
              <a:rPr lang="en-US" altLang="en-US" sz="2400" b="1" dirty="0">
                <a:solidFill>
                  <a:srgbClr val="0070C0"/>
                </a:solidFill>
              </a:rPr>
              <a:t>Complete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Linkage</a:t>
            </a:r>
            <a:r>
              <a:rPr lang="en-US" altLang="en-US" sz="2400" dirty="0"/>
              <a:t> methods.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en-US" sz="2400" dirty="0"/>
              <a:t>The </a:t>
            </a:r>
            <a:r>
              <a:rPr lang="en-US" altLang="en-US" sz="2400" b="1" dirty="0">
                <a:solidFill>
                  <a:srgbClr val="0070C0"/>
                </a:solidFill>
              </a:rPr>
              <a:t>Average-Linkage</a:t>
            </a:r>
            <a:r>
              <a:rPr lang="en-US" altLang="en-US" sz="2400" dirty="0"/>
              <a:t> algorithm is </a:t>
            </a:r>
            <a:r>
              <a:rPr lang="en-US" altLang="en-US" sz="2400" b="1" dirty="0">
                <a:solidFill>
                  <a:srgbClr val="0070C0"/>
                </a:solidFill>
              </a:rPr>
              <a:t>also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known</a:t>
            </a:r>
            <a:r>
              <a:rPr lang="en-US" altLang="en-US" sz="2400" dirty="0"/>
              <a:t> as the </a:t>
            </a:r>
            <a:r>
              <a:rPr lang="en-US" altLang="en-US" sz="2400" b="1" dirty="0">
                <a:solidFill>
                  <a:srgbClr val="0070C0"/>
                </a:solidFill>
              </a:rPr>
              <a:t>Unweighted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Pair-Group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Method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using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Arithmetic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Averages</a:t>
            </a:r>
            <a:r>
              <a:rPr lang="en-US" altLang="en-US" sz="2400" dirty="0"/>
              <a:t> (</a:t>
            </a:r>
            <a:r>
              <a:rPr lang="en-US" altLang="en-US" sz="2400" b="1" dirty="0">
                <a:solidFill>
                  <a:srgbClr val="0070C0"/>
                </a:solidFill>
              </a:rPr>
              <a:t>UPGMA</a:t>
            </a:r>
            <a:r>
              <a:rPr lang="en-US" altLang="en-US" sz="2400" dirty="0"/>
              <a:t>) and is </a:t>
            </a:r>
            <a:r>
              <a:rPr lang="en-US" altLang="en-US" sz="2400" b="1" dirty="0">
                <a:solidFill>
                  <a:srgbClr val="0070C0"/>
                </a:solidFill>
              </a:rPr>
              <a:t>probably</a:t>
            </a:r>
            <a:r>
              <a:rPr lang="en-US" altLang="en-US" sz="2400" dirty="0"/>
              <a:t> the </a:t>
            </a:r>
            <a:r>
              <a:rPr lang="en-US" altLang="en-US" sz="2400" b="1" dirty="0">
                <a:solidFill>
                  <a:srgbClr val="0070C0"/>
                </a:solidFill>
              </a:rPr>
              <a:t>most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widely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used</a:t>
            </a:r>
            <a:r>
              <a:rPr lang="en-US" altLang="en-US" sz="2400" dirty="0"/>
              <a:t> hierarchical method.</a:t>
            </a:r>
          </a:p>
        </p:txBody>
      </p:sp>
      <p:pic>
        <p:nvPicPr>
          <p:cNvPr id="6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BF4ABCE7-436A-499D-B35D-E7D646DEF07B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67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3" y="166688"/>
            <a:ext cx="10515600" cy="61595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+mn-lt"/>
              </a:rPr>
              <a:t>Clustering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766763" y="1046163"/>
            <a:ext cx="6300787" cy="501491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ja-JP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Clustering</a:t>
            </a:r>
            <a:r>
              <a:rPr lang="en-US" altLang="ja-JP" sz="2400" dirty="0">
                <a:ea typeface="ＭＳ Ｐゴシック" panose="020B0600070205080204" pitchFamily="34" charset="-128"/>
              </a:rPr>
              <a:t> is a </a:t>
            </a:r>
            <a:r>
              <a:rPr lang="en-US" altLang="ja-JP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technique</a:t>
            </a:r>
            <a:r>
              <a:rPr lang="en-US" altLang="ja-JP" sz="2400" dirty="0">
                <a:ea typeface="ＭＳ Ｐゴシック" panose="020B0600070205080204" pitchFamily="34" charset="-128"/>
              </a:rPr>
              <a:t> for finding </a:t>
            </a:r>
            <a:r>
              <a:rPr lang="en-US" altLang="ja-JP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similarity</a:t>
            </a:r>
            <a:r>
              <a:rPr lang="en-US" altLang="ja-JP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groups</a:t>
            </a:r>
            <a:r>
              <a:rPr lang="en-US" altLang="ja-JP" sz="2400" b="1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dirty="0">
                <a:ea typeface="ＭＳ Ｐゴシック" panose="020B0600070205080204" pitchFamily="34" charset="-128"/>
              </a:rPr>
              <a:t>in data, called </a:t>
            </a:r>
            <a:r>
              <a:rPr lang="en-US" altLang="ja-JP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clusters</a:t>
            </a:r>
            <a:r>
              <a:rPr lang="en-US" altLang="ja-JP" sz="2400" dirty="0">
                <a:ea typeface="ＭＳ Ｐゴシック" panose="020B0600070205080204" pitchFamily="34" charset="-128"/>
              </a:rPr>
              <a:t>. I.e., </a:t>
            </a:r>
          </a:p>
          <a:p>
            <a:pPr marL="742950" lvl="1" indent="-285750"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ja-JP" dirty="0">
                <a:ea typeface="ＭＳ Ｐゴシック" panose="020B0600070205080204" pitchFamily="34" charset="-128"/>
              </a:rPr>
              <a:t>It </a:t>
            </a:r>
            <a:r>
              <a:rPr lang="en-US" altLang="ja-JP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groups</a:t>
            </a:r>
            <a:r>
              <a:rPr lang="en-US" altLang="ja-JP" dirty="0">
                <a:ea typeface="ＭＳ Ｐゴシック" panose="020B0600070205080204" pitchFamily="34" charset="-128"/>
              </a:rPr>
              <a:t> data </a:t>
            </a:r>
            <a:r>
              <a:rPr lang="en-US" altLang="ja-JP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instances</a:t>
            </a:r>
            <a:r>
              <a:rPr lang="en-US" altLang="ja-JP" dirty="0">
                <a:ea typeface="ＭＳ Ｐゴシック" panose="020B0600070205080204" pitchFamily="34" charset="-128"/>
              </a:rPr>
              <a:t> that are </a:t>
            </a:r>
            <a:r>
              <a:rPr lang="en-US" altLang="ja-JP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similar</a:t>
            </a:r>
            <a:r>
              <a:rPr lang="en-US" altLang="ja-JP" dirty="0">
                <a:ea typeface="ＭＳ Ｐゴシック" panose="020B0600070205080204" pitchFamily="34" charset="-128"/>
              </a:rPr>
              <a:t> to (near) each other in </a:t>
            </a:r>
            <a:r>
              <a:rPr lang="en-US" altLang="ja-JP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one</a:t>
            </a:r>
            <a:r>
              <a:rPr lang="en-US" altLang="ja-JP" dirty="0">
                <a:ea typeface="ＭＳ Ｐゴシック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cluster</a:t>
            </a:r>
            <a:r>
              <a:rPr lang="en-US" altLang="ja-JP" dirty="0">
                <a:ea typeface="ＭＳ Ｐゴシック" panose="020B0600070205080204" pitchFamily="34" charset="-128"/>
              </a:rPr>
              <a:t> and data </a:t>
            </a:r>
            <a:r>
              <a:rPr lang="en-US" altLang="ja-JP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instances</a:t>
            </a:r>
            <a:r>
              <a:rPr lang="en-US" altLang="ja-JP" dirty="0">
                <a:ea typeface="ＭＳ Ｐゴシック" panose="020B0600070205080204" pitchFamily="34" charset="-128"/>
              </a:rPr>
              <a:t> that are </a:t>
            </a:r>
            <a:r>
              <a:rPr lang="en-US" altLang="ja-JP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very</a:t>
            </a:r>
            <a:r>
              <a:rPr lang="en-US" altLang="ja-JP" dirty="0">
                <a:ea typeface="ＭＳ Ｐゴシック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different</a:t>
            </a:r>
            <a:r>
              <a:rPr lang="en-US" altLang="ja-JP" dirty="0">
                <a:ea typeface="ＭＳ Ｐゴシック" panose="020B0600070205080204" pitchFamily="34" charset="-128"/>
              </a:rPr>
              <a:t> (far away) from </a:t>
            </a:r>
            <a:r>
              <a:rPr lang="en-US" altLang="ja-JP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each</a:t>
            </a:r>
            <a:r>
              <a:rPr lang="en-US" altLang="ja-JP" dirty="0">
                <a:ea typeface="ＭＳ Ｐゴシック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other</a:t>
            </a:r>
            <a:r>
              <a:rPr lang="en-US" altLang="ja-JP" dirty="0">
                <a:ea typeface="ＭＳ Ｐゴシック" panose="020B0600070205080204" pitchFamily="34" charset="-128"/>
              </a:rPr>
              <a:t> into </a:t>
            </a:r>
            <a:r>
              <a:rPr lang="en-US" altLang="ja-JP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different</a:t>
            </a:r>
            <a:r>
              <a:rPr lang="en-US" altLang="ja-JP" dirty="0">
                <a:ea typeface="ＭＳ Ｐゴシック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clusters</a:t>
            </a:r>
            <a:r>
              <a:rPr lang="en-US" altLang="ja-JP" dirty="0">
                <a:ea typeface="ＭＳ Ｐゴシック" panose="020B0600070205080204" pitchFamily="34" charset="-128"/>
              </a:rPr>
              <a:t>. 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ja-JP" sz="2400" dirty="0">
                <a:ea typeface="ＭＳ Ｐゴシック" panose="020B0600070205080204" pitchFamily="34" charset="-128"/>
              </a:rPr>
              <a:t>Clustering is </a:t>
            </a:r>
            <a:r>
              <a:rPr lang="en-US" altLang="ja-JP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often</a:t>
            </a:r>
            <a:r>
              <a:rPr lang="en-US" altLang="ja-JP" sz="2400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called</a:t>
            </a:r>
            <a:r>
              <a:rPr lang="en-US" altLang="ja-JP" sz="2400" dirty="0">
                <a:ea typeface="ＭＳ Ｐゴシック" panose="020B0600070205080204" pitchFamily="34" charset="-128"/>
              </a:rPr>
              <a:t> an </a:t>
            </a:r>
            <a:r>
              <a:rPr lang="en-US" altLang="ja-JP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unsupervised</a:t>
            </a:r>
            <a:r>
              <a:rPr lang="en-US" altLang="ja-JP" sz="2400" b="1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learning</a:t>
            </a:r>
            <a:r>
              <a:rPr lang="en-US" altLang="ja-JP" sz="2400" b="1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dirty="0">
                <a:ea typeface="ＭＳ Ｐゴシック" panose="020B0600070205080204" pitchFamily="34" charset="-128"/>
              </a:rPr>
              <a:t>task</a:t>
            </a:r>
            <a:r>
              <a:rPr lang="en-US" altLang="ja-JP" sz="2400" b="1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dirty="0">
                <a:ea typeface="ＭＳ Ｐゴシック" panose="020B0600070205080204" pitchFamily="34" charset="-128"/>
              </a:rPr>
              <a:t>as </a:t>
            </a:r>
            <a:r>
              <a:rPr lang="en-US" altLang="ja-JP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no</a:t>
            </a:r>
            <a:r>
              <a:rPr lang="en-US" altLang="ja-JP" sz="2400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class</a:t>
            </a:r>
            <a:r>
              <a:rPr lang="en-US" altLang="ja-JP" sz="2400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values</a:t>
            </a:r>
            <a:r>
              <a:rPr lang="en-US" altLang="ja-JP" sz="2400" dirty="0">
                <a:ea typeface="ＭＳ Ｐゴシック" panose="020B0600070205080204" pitchFamily="34" charset="-128"/>
              </a:rPr>
              <a:t> denoting an </a:t>
            </a:r>
            <a:r>
              <a:rPr lang="en-US" altLang="ja-JP" sz="2400" b="1" i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a</a:t>
            </a:r>
            <a:r>
              <a:rPr lang="en-US" altLang="ja-JP" sz="2400" i="1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b="1" i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priori</a:t>
            </a:r>
            <a:r>
              <a:rPr lang="en-US" altLang="ja-JP" sz="2400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grouping</a:t>
            </a:r>
            <a:r>
              <a:rPr lang="en-US" altLang="ja-JP" sz="2400" dirty="0">
                <a:ea typeface="ＭＳ Ｐゴシック" panose="020B0600070205080204" pitchFamily="34" charset="-128"/>
              </a:rPr>
              <a:t> of the </a:t>
            </a:r>
            <a:r>
              <a:rPr lang="en-US" altLang="ja-JP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data</a:t>
            </a:r>
            <a:r>
              <a:rPr lang="en-US" altLang="ja-JP" sz="2400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instances</a:t>
            </a:r>
            <a:r>
              <a:rPr lang="en-US" altLang="ja-JP" sz="2400" dirty="0">
                <a:ea typeface="ＭＳ Ｐゴシック" panose="020B0600070205080204" pitchFamily="34" charset="-128"/>
              </a:rPr>
              <a:t> are given, which is the </a:t>
            </a:r>
            <a:r>
              <a:rPr lang="en-US" altLang="ja-JP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case</a:t>
            </a:r>
            <a:r>
              <a:rPr lang="en-US" altLang="ja-JP" sz="2400" dirty="0">
                <a:ea typeface="ＭＳ Ｐゴシック" panose="020B0600070205080204" pitchFamily="34" charset="-128"/>
              </a:rPr>
              <a:t> in supervised learning. 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400" dirty="0"/>
              <a:t>Due to </a:t>
            </a:r>
            <a:r>
              <a:rPr lang="en-US" altLang="en-US" sz="2400" b="1" dirty="0">
                <a:solidFill>
                  <a:srgbClr val="0070C0"/>
                </a:solidFill>
              </a:rPr>
              <a:t>historical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reasons</a:t>
            </a:r>
            <a:r>
              <a:rPr lang="en-US" altLang="en-US" sz="2400" dirty="0"/>
              <a:t>, clustering is often considered </a:t>
            </a:r>
            <a:r>
              <a:rPr lang="en-US" altLang="ja-JP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synonymous</a:t>
            </a:r>
            <a:r>
              <a:rPr lang="en-US" altLang="ja-JP" sz="2400" dirty="0">
                <a:ea typeface="ＭＳ Ｐゴシック" panose="020B0600070205080204" pitchFamily="34" charset="-128"/>
              </a:rPr>
              <a:t> with </a:t>
            </a:r>
            <a:r>
              <a:rPr lang="en-US" altLang="ja-JP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unsupervised</a:t>
            </a:r>
            <a:r>
              <a:rPr lang="en-US" altLang="ja-JP" sz="2400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learning</a:t>
            </a:r>
            <a:r>
              <a:rPr lang="en-US" altLang="en-US" sz="2400" dirty="0"/>
              <a:t>.</a:t>
            </a:r>
          </a:p>
          <a:p>
            <a:pPr marL="742950" lvl="1" indent="-285750"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dirty="0"/>
              <a:t>In fact, </a:t>
            </a:r>
            <a:r>
              <a:rPr lang="en-US" altLang="en-US" b="1" dirty="0">
                <a:solidFill>
                  <a:srgbClr val="0070C0"/>
                </a:solidFill>
              </a:rPr>
              <a:t>other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techniques</a:t>
            </a:r>
            <a:r>
              <a:rPr lang="en-US" altLang="en-US" dirty="0"/>
              <a:t> such as </a:t>
            </a:r>
            <a:r>
              <a:rPr lang="en-US" altLang="en-US" b="1" dirty="0">
                <a:solidFill>
                  <a:srgbClr val="0070C0"/>
                </a:solidFill>
              </a:rPr>
              <a:t>association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rule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mining</a:t>
            </a:r>
            <a:r>
              <a:rPr lang="en-US" altLang="en-US" dirty="0"/>
              <a:t> and </a:t>
            </a:r>
            <a:r>
              <a:rPr lang="en-US" altLang="en-US" b="1" dirty="0" err="1">
                <a:solidFill>
                  <a:srgbClr val="0070C0"/>
                </a:solidFill>
              </a:rPr>
              <a:t>autoencoders</a:t>
            </a:r>
            <a:r>
              <a:rPr lang="en-US" altLang="en-US" dirty="0"/>
              <a:t> are also unsupervised</a:t>
            </a:r>
          </a:p>
        </p:txBody>
      </p:sp>
      <p:pic>
        <p:nvPicPr>
          <p:cNvPr id="819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75" y="1485900"/>
            <a:ext cx="4614863" cy="388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12" name="Right Arrow 4">
            <a:extLst>
              <a:ext uri="{FF2B5EF4-FFF2-40B4-BE49-F238E27FC236}">
                <a16:creationId xmlns:a16="http://schemas.microsoft.com/office/drawing/2014/main" id="{EEB8B4E2-8637-46B3-BECA-76876647B903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849313" y="123825"/>
            <a:ext cx="8229600" cy="1139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Roadmap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839788" y="1249363"/>
            <a:ext cx="8229600" cy="52562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Basic Concepts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K-Means Algorithm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Representation of Clusters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Hierarchical Clustering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>
                <a:solidFill>
                  <a:srgbClr val="0070C0"/>
                </a:solidFill>
              </a:rPr>
              <a:t>Distance Functions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Data Standardization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Handling Mixed Attributes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Which Clustering Algorithm to use?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Summary</a:t>
            </a:r>
          </a:p>
        </p:txBody>
      </p:sp>
      <p:pic>
        <p:nvPicPr>
          <p:cNvPr id="615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2708920"/>
            <a:ext cx="3874907" cy="1919233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E0F44E7E-4D61-445D-9EC1-3A930E319E4E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99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980" y="1706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+mn-lt"/>
              </a:rPr>
              <a:t>Distance Functions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875420" y="1376772"/>
            <a:ext cx="8229600" cy="4789487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70C0"/>
                </a:solidFill>
              </a:rPr>
              <a:t>choice</a:t>
            </a:r>
            <a:r>
              <a:rPr lang="en-US" altLang="en-US" dirty="0"/>
              <a:t>, or </a:t>
            </a:r>
            <a:r>
              <a:rPr lang="en-US" altLang="en-US" b="1" dirty="0">
                <a:solidFill>
                  <a:srgbClr val="0070C0"/>
                </a:solidFill>
              </a:rPr>
              <a:t>selection</a:t>
            </a:r>
            <a:r>
              <a:rPr lang="en-US" altLang="en-US" dirty="0"/>
              <a:t>, of the </a:t>
            </a:r>
            <a:r>
              <a:rPr lang="en-US" altLang="en-US" b="1" dirty="0">
                <a:solidFill>
                  <a:srgbClr val="0070C0"/>
                </a:solidFill>
              </a:rPr>
              <a:t>distance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function</a:t>
            </a:r>
            <a:r>
              <a:rPr lang="en-US" altLang="en-US" dirty="0"/>
              <a:t> is of </a:t>
            </a:r>
            <a:r>
              <a:rPr lang="en-US" altLang="en-US" b="1" dirty="0">
                <a:solidFill>
                  <a:srgbClr val="0070C0"/>
                </a:solidFill>
              </a:rPr>
              <a:t>key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importance</a:t>
            </a:r>
            <a:r>
              <a:rPr lang="en-US" altLang="en-US" dirty="0"/>
              <a:t> in clustering.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en-US" dirty="0"/>
              <a:t>This is because </a:t>
            </a:r>
            <a:r>
              <a:rPr lang="en-US" altLang="en-US" b="1" dirty="0">
                <a:solidFill>
                  <a:srgbClr val="0070C0"/>
                </a:solidFill>
              </a:rPr>
              <a:t>clustering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70C0"/>
                </a:solidFill>
              </a:rPr>
              <a:t>directly</a:t>
            </a:r>
            <a:r>
              <a:rPr lang="en-US" altLang="en-US" dirty="0"/>
              <a:t> based on the </a:t>
            </a:r>
            <a:r>
              <a:rPr lang="en-US" altLang="en-US" b="1" dirty="0">
                <a:solidFill>
                  <a:srgbClr val="0070C0"/>
                </a:solidFill>
              </a:rPr>
              <a:t>distance</a:t>
            </a:r>
            <a:r>
              <a:rPr lang="en-US" altLang="en-US" dirty="0"/>
              <a:t> of data items to </a:t>
            </a:r>
            <a:r>
              <a:rPr lang="en-US" altLang="en-US" b="1" dirty="0">
                <a:solidFill>
                  <a:srgbClr val="0070C0"/>
                </a:solidFill>
              </a:rPr>
              <a:t>each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other</a:t>
            </a:r>
            <a:r>
              <a:rPr lang="en-US" altLang="en-US" dirty="0"/>
              <a:t>.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en-US" dirty="0"/>
              <a:t>Note that “</a:t>
            </a:r>
            <a:r>
              <a:rPr lang="en-US" altLang="en-US" b="1" dirty="0">
                <a:solidFill>
                  <a:srgbClr val="0070C0"/>
                </a:solidFill>
              </a:rPr>
              <a:t>similarity</a:t>
            </a:r>
            <a:r>
              <a:rPr lang="en-US" altLang="en-US" dirty="0"/>
              <a:t>” and “</a:t>
            </a:r>
            <a:r>
              <a:rPr lang="en-US" altLang="en-US" b="1" dirty="0">
                <a:solidFill>
                  <a:srgbClr val="0070C0"/>
                </a:solidFill>
              </a:rPr>
              <a:t>dissimilarity</a:t>
            </a:r>
            <a:r>
              <a:rPr lang="en-US" altLang="en-US" dirty="0"/>
              <a:t>” can also commonly used terms.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en-US" dirty="0"/>
              <a:t>There are </a:t>
            </a:r>
            <a:r>
              <a:rPr lang="en-US" altLang="en-US" b="1" dirty="0">
                <a:solidFill>
                  <a:srgbClr val="0070C0"/>
                </a:solidFill>
              </a:rPr>
              <a:t>numerous</a:t>
            </a:r>
            <a:r>
              <a:rPr lang="en-US" altLang="en-US" dirty="0"/>
              <a:t> distance functions (metrics) for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en-US" b="1" dirty="0">
                <a:solidFill>
                  <a:srgbClr val="0070C0"/>
                </a:solidFill>
              </a:rPr>
              <a:t>Different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types</a:t>
            </a:r>
            <a:r>
              <a:rPr lang="en-US" altLang="en-US" dirty="0"/>
              <a:t> of data:</a:t>
            </a:r>
          </a:p>
          <a:p>
            <a:pPr lvl="2" eaLnBrk="1" hangingPunct="1">
              <a:buClr>
                <a:srgbClr val="C00000"/>
              </a:buClr>
            </a:pPr>
            <a:r>
              <a:rPr lang="en-US" altLang="en-US" b="1" dirty="0">
                <a:solidFill>
                  <a:srgbClr val="0070C0"/>
                </a:solidFill>
              </a:rPr>
              <a:t>Numeric</a:t>
            </a:r>
            <a:r>
              <a:rPr lang="en-US" altLang="en-US" dirty="0"/>
              <a:t> data.</a:t>
            </a:r>
          </a:p>
          <a:p>
            <a:pPr lvl="2" eaLnBrk="1" hangingPunct="1">
              <a:buClr>
                <a:srgbClr val="C00000"/>
              </a:buClr>
            </a:pPr>
            <a:r>
              <a:rPr lang="en-US" altLang="en-US" b="1" dirty="0">
                <a:solidFill>
                  <a:srgbClr val="0070C0"/>
                </a:solidFill>
              </a:rPr>
              <a:t>Nominal</a:t>
            </a:r>
            <a:r>
              <a:rPr lang="en-US" altLang="en-US" dirty="0"/>
              <a:t> / Categorical data.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en-US" dirty="0"/>
              <a:t>Different </a:t>
            </a:r>
            <a:r>
              <a:rPr lang="en-US" altLang="en-US" b="1" dirty="0">
                <a:solidFill>
                  <a:srgbClr val="0070C0"/>
                </a:solidFill>
              </a:rPr>
              <a:t>specific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applications</a:t>
            </a:r>
            <a:r>
              <a:rPr lang="en-US" altLang="en-US" dirty="0"/>
              <a:t>.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4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7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D21B0533-E5ED-4F8D-807A-2CAE52A6E1FA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47428" y="6095"/>
            <a:ext cx="9901100" cy="1139825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+mn-lt"/>
              </a:rPr>
              <a:t>Distance Functions for Numeric attributes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091444" y="1151723"/>
            <a:ext cx="8229600" cy="4826000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altLang="en-US" dirty="0"/>
              <a:t>Most commonly used functions are: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Euclidean</a:t>
            </a:r>
            <a:r>
              <a:rPr lang="en-US" altLang="ja-JP" dirty="0">
                <a:solidFill>
                  <a:srgbClr val="3333CC"/>
                </a:solidFill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distance</a:t>
            </a:r>
            <a:r>
              <a:rPr lang="en-US" altLang="ja-JP" dirty="0">
                <a:ea typeface="MS PGothic" panose="020B0600070205080204" pitchFamily="34" charset="-128"/>
              </a:rPr>
              <a:t> and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Manhattan</a:t>
            </a:r>
            <a:r>
              <a:rPr lang="en-US" altLang="ja-JP" dirty="0">
                <a:solidFill>
                  <a:srgbClr val="3333CC"/>
                </a:solidFill>
                <a:ea typeface="MS PGothic" panose="020B0600070205080204" pitchFamily="34" charset="-128"/>
              </a:rPr>
              <a:t> </a:t>
            </a:r>
            <a:r>
              <a:rPr lang="en-US" altLang="ja-JP" dirty="0">
                <a:ea typeface="MS PGothic" panose="020B0600070205080204" pitchFamily="34" charset="-128"/>
              </a:rPr>
              <a:t>(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city</a:t>
            </a:r>
            <a:r>
              <a:rPr lang="en-US" altLang="ja-JP" dirty="0">
                <a:solidFill>
                  <a:srgbClr val="3333CC"/>
                </a:solidFill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block</a:t>
            </a:r>
            <a:r>
              <a:rPr lang="en-US" altLang="ja-JP" dirty="0">
                <a:ea typeface="MS PGothic" panose="020B0600070205080204" pitchFamily="34" charset="-128"/>
              </a:rPr>
              <a:t>)</a:t>
            </a:r>
            <a:r>
              <a:rPr lang="en-US" altLang="ja-JP" dirty="0">
                <a:solidFill>
                  <a:srgbClr val="3333CC"/>
                </a:solidFill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distance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ja-JP" dirty="0">
                <a:ea typeface="MS PGothic" panose="020B0600070205080204" pitchFamily="34" charset="-128"/>
              </a:rPr>
              <a:t>We denote distance with: </a:t>
            </a:r>
            <a:r>
              <a:rPr lang="en-US" altLang="ja-JP" i="1" dirty="0" err="1">
                <a:ea typeface="MS PGothic" panose="020B0600070205080204" pitchFamily="34" charset="-128"/>
              </a:rPr>
              <a:t>dist</a:t>
            </a:r>
            <a:r>
              <a:rPr lang="en-US" altLang="ja-JP" dirty="0">
                <a:ea typeface="MS PGothic" panose="020B0600070205080204" pitchFamily="34" charset="-128"/>
              </a:rPr>
              <a:t>(</a:t>
            </a:r>
            <a:r>
              <a:rPr lang="en-US" altLang="ja-JP" b="1" dirty="0">
                <a:ea typeface="MS PGothic" panose="020B0600070205080204" pitchFamily="34" charset="-128"/>
              </a:rPr>
              <a:t>x</a:t>
            </a:r>
            <a:r>
              <a:rPr lang="en-US" altLang="ja-JP" i="1" baseline="-25000" dirty="0">
                <a:ea typeface="MS PGothic" panose="020B0600070205080204" pitchFamily="34" charset="-128"/>
              </a:rPr>
              <a:t>i</a:t>
            </a:r>
            <a:r>
              <a:rPr lang="en-US" altLang="ja-JP" dirty="0">
                <a:ea typeface="MS PGothic" panose="020B0600070205080204" pitchFamily="34" charset="-128"/>
              </a:rPr>
              <a:t>, </a:t>
            </a:r>
            <a:r>
              <a:rPr lang="en-US" altLang="ja-JP" b="1" dirty="0" err="1">
                <a:ea typeface="MS PGothic" panose="020B0600070205080204" pitchFamily="34" charset="-128"/>
              </a:rPr>
              <a:t>x</a:t>
            </a:r>
            <a:r>
              <a:rPr lang="en-US" altLang="ja-JP" i="1" baseline="-25000" dirty="0" err="1">
                <a:ea typeface="MS PGothic" panose="020B0600070205080204" pitchFamily="34" charset="-128"/>
              </a:rPr>
              <a:t>j</a:t>
            </a:r>
            <a:r>
              <a:rPr lang="en-US" altLang="ja-JP" dirty="0">
                <a:ea typeface="MS PGothic" panose="020B0600070205080204" pitchFamily="34" charset="-128"/>
              </a:rPr>
              <a:t>), where </a:t>
            </a:r>
            <a:r>
              <a:rPr lang="en-US" altLang="ja-JP" b="1" dirty="0">
                <a:ea typeface="MS PGothic" panose="020B0600070205080204" pitchFamily="34" charset="-128"/>
              </a:rPr>
              <a:t>x</a:t>
            </a:r>
            <a:r>
              <a:rPr lang="en-US" altLang="ja-JP" i="1" baseline="-25000" dirty="0">
                <a:ea typeface="MS PGothic" panose="020B0600070205080204" pitchFamily="34" charset="-128"/>
              </a:rPr>
              <a:t>i</a:t>
            </a:r>
            <a:r>
              <a:rPr lang="en-US" altLang="ja-JP" dirty="0">
                <a:ea typeface="MS PGothic" panose="020B0600070205080204" pitchFamily="34" charset="-128"/>
              </a:rPr>
              <a:t> and </a:t>
            </a:r>
            <a:r>
              <a:rPr lang="en-US" altLang="ja-JP" b="1" dirty="0" err="1">
                <a:ea typeface="MS PGothic" panose="020B0600070205080204" pitchFamily="34" charset="-128"/>
              </a:rPr>
              <a:t>x</a:t>
            </a:r>
            <a:r>
              <a:rPr lang="en-US" altLang="ja-JP" i="1" baseline="-25000" dirty="0" err="1">
                <a:ea typeface="MS PGothic" panose="020B0600070205080204" pitchFamily="34" charset="-128"/>
              </a:rPr>
              <a:t>j</a:t>
            </a:r>
            <a:r>
              <a:rPr lang="en-US" altLang="ja-JP" dirty="0">
                <a:ea typeface="MS PGothic" panose="020B0600070205080204" pitchFamily="34" charset="-128"/>
              </a:rPr>
              <a:t> are data points (vectors)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en-US" dirty="0"/>
              <a:t>They are special cases of </a:t>
            </a:r>
            <a:r>
              <a:rPr lang="en-US" altLang="ja-JP" b="1" dirty="0" err="1">
                <a:solidFill>
                  <a:srgbClr val="0070C0"/>
                </a:solidFill>
                <a:ea typeface="MS PGothic" panose="020B0600070205080204" pitchFamily="34" charset="-128"/>
              </a:rPr>
              <a:t>Minkowski</a:t>
            </a:r>
            <a:r>
              <a:rPr lang="en-US" altLang="ja-JP" dirty="0">
                <a:solidFill>
                  <a:srgbClr val="3333CC"/>
                </a:solidFill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distance</a:t>
            </a:r>
            <a:r>
              <a:rPr lang="en-US" altLang="ja-JP" dirty="0">
                <a:ea typeface="MS PGothic" panose="020B0600070205080204" pitchFamily="34" charset="-128"/>
              </a:rPr>
              <a:t>. </a:t>
            </a:r>
            <a:r>
              <a:rPr lang="en-US" altLang="ja-JP" b="1" i="1" dirty="0">
                <a:solidFill>
                  <a:srgbClr val="0070C0"/>
                </a:solidFill>
                <a:ea typeface="MS PGothic" panose="020B0600070205080204" pitchFamily="34" charset="-128"/>
              </a:rPr>
              <a:t>h</a:t>
            </a:r>
            <a:r>
              <a:rPr lang="en-US" altLang="ja-JP" dirty="0">
                <a:ea typeface="MS PGothic" panose="020B0600070205080204" pitchFamily="34" charset="-128"/>
              </a:rPr>
              <a:t> is a positive integer.</a:t>
            </a:r>
            <a:endParaRPr lang="en-US" altLang="en-US" dirty="0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524000" y="2976563"/>
            <a:ext cx="369888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GB" altLang="en-US" sz="3000">
              <a:latin typeface="Arial" panose="020B0604020202020204" pitchFamily="34" charset="0"/>
            </a:endParaRPr>
          </a:p>
        </p:txBody>
      </p:sp>
      <p:graphicFrame>
        <p:nvGraphicFramePr>
          <p:cNvPr id="4608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544284"/>
              </p:ext>
            </p:extLst>
          </p:nvPr>
        </p:nvGraphicFramePr>
        <p:xfrm>
          <a:off x="1719263" y="4652963"/>
          <a:ext cx="938212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40080" imgH="355320" progId="Equation.3">
                  <p:embed/>
                </p:oleObj>
              </mc:Choice>
              <mc:Fallback>
                <p:oleObj name="Equation" r:id="rId2" imgW="3340080" imgH="355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4652963"/>
                        <a:ext cx="9382125" cy="1196975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9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B40E4501-965D-4E29-905D-F5EDF1AF2882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5460" y="2760"/>
            <a:ext cx="8507413" cy="1139825"/>
          </a:xfrm>
        </p:spPr>
        <p:txBody>
          <a:bodyPr/>
          <a:lstStyle/>
          <a:p>
            <a:pPr eaLnBrk="1" hangingPunct="1"/>
            <a:r>
              <a:rPr lang="en-US" altLang="ja-JP" b="1" dirty="0">
                <a:solidFill>
                  <a:srgbClr val="002060"/>
                </a:solidFill>
                <a:latin typeface="+mn-lt"/>
                <a:ea typeface="MS PGothic" panose="020B0600070205080204" pitchFamily="34" charset="-128"/>
              </a:rPr>
              <a:t>Euclidean and Manhattan Distance </a:t>
            </a:r>
            <a:endParaRPr lang="en-US" alt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352135" y="1296194"/>
            <a:ext cx="8362950" cy="4826000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altLang="ja-JP" dirty="0">
                <a:ea typeface="MS PGothic" panose="020B0600070205080204" pitchFamily="34" charset="-128"/>
              </a:rPr>
              <a:t>If </a:t>
            </a:r>
            <a:r>
              <a:rPr lang="en-US" altLang="ja-JP" b="1" i="1" dirty="0">
                <a:solidFill>
                  <a:srgbClr val="0070C0"/>
                </a:solidFill>
                <a:ea typeface="MS PGothic" panose="020B0600070205080204" pitchFamily="34" charset="-128"/>
              </a:rPr>
              <a:t>h</a:t>
            </a:r>
            <a:r>
              <a:rPr lang="en-US" altLang="ja-JP" dirty="0">
                <a:ea typeface="MS PGothic" panose="020B0600070205080204" pitchFamily="34" charset="-128"/>
              </a:rPr>
              <a:t> = </a:t>
            </a:r>
            <a:r>
              <a:rPr lang="en-US" altLang="ja-JP" dirty="0">
                <a:solidFill>
                  <a:srgbClr val="C00000"/>
                </a:solidFill>
                <a:ea typeface="MS PGothic" panose="020B0600070205080204" pitchFamily="34" charset="-128"/>
              </a:rPr>
              <a:t>2</a:t>
            </a:r>
            <a:r>
              <a:rPr lang="en-US" altLang="ja-JP" dirty="0">
                <a:ea typeface="MS PGothic" panose="020B0600070205080204" pitchFamily="34" charset="-128"/>
              </a:rPr>
              <a:t>, it is the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Euclidean</a:t>
            </a:r>
            <a:r>
              <a:rPr lang="en-US" altLang="ja-JP" dirty="0">
                <a:ea typeface="MS PGothic" panose="020B0600070205080204" pitchFamily="34" charset="-128"/>
              </a:rPr>
              <a:t> distance </a:t>
            </a:r>
          </a:p>
          <a:p>
            <a:pPr eaLnBrk="1" hangingPunct="1"/>
            <a:endParaRPr lang="en-US" altLang="ja-JP" dirty="0">
              <a:ea typeface="MS PGothic" panose="020B0600070205080204" pitchFamily="34" charset="-128"/>
            </a:endParaRPr>
          </a:p>
          <a:p>
            <a:pPr eaLnBrk="1" hangingPunct="1"/>
            <a:endParaRPr lang="en-US" altLang="ja-JP" dirty="0">
              <a:ea typeface="MS PGothic" panose="020B0600070205080204" pitchFamily="34" charset="-128"/>
            </a:endParaRPr>
          </a:p>
          <a:p>
            <a:pPr eaLnBrk="1" hangingPunct="1">
              <a:buClr>
                <a:srgbClr val="C00000"/>
              </a:buClr>
            </a:pPr>
            <a:r>
              <a:rPr lang="en-US" altLang="ja-JP" dirty="0">
                <a:ea typeface="MS PGothic" panose="020B0600070205080204" pitchFamily="34" charset="-128"/>
              </a:rPr>
              <a:t>If </a:t>
            </a:r>
            <a:r>
              <a:rPr lang="en-US" altLang="ja-JP" b="1" i="1" dirty="0">
                <a:solidFill>
                  <a:srgbClr val="0070C0"/>
                </a:solidFill>
                <a:ea typeface="MS PGothic" panose="020B0600070205080204" pitchFamily="34" charset="-128"/>
              </a:rPr>
              <a:t>h</a:t>
            </a:r>
            <a:r>
              <a:rPr lang="en-US" altLang="ja-JP" dirty="0">
                <a:ea typeface="MS PGothic" panose="020B0600070205080204" pitchFamily="34" charset="-128"/>
              </a:rPr>
              <a:t> = </a:t>
            </a:r>
            <a:r>
              <a:rPr lang="en-US" altLang="ja-JP" dirty="0">
                <a:solidFill>
                  <a:srgbClr val="C00000"/>
                </a:solidFill>
                <a:ea typeface="MS PGothic" panose="020B0600070205080204" pitchFamily="34" charset="-128"/>
              </a:rPr>
              <a:t>1</a:t>
            </a:r>
            <a:r>
              <a:rPr lang="en-US" altLang="ja-JP" dirty="0">
                <a:ea typeface="MS PGothic" panose="020B0600070205080204" pitchFamily="34" charset="-128"/>
              </a:rPr>
              <a:t>, it is the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Manhattan</a:t>
            </a:r>
            <a:r>
              <a:rPr lang="en-US" altLang="ja-JP" dirty="0">
                <a:ea typeface="MS PGothic" panose="020B0600070205080204" pitchFamily="34" charset="-128"/>
              </a:rPr>
              <a:t> distance </a:t>
            </a:r>
          </a:p>
          <a:p>
            <a:pPr eaLnBrk="1" hangingPunct="1"/>
            <a:endParaRPr lang="en-US" altLang="ja-JP" dirty="0">
              <a:ea typeface="MS PGothic" panose="020B0600070205080204" pitchFamily="34" charset="-128"/>
            </a:endParaRPr>
          </a:p>
          <a:p>
            <a:pPr eaLnBrk="1" hangingPunct="1"/>
            <a:endParaRPr lang="en-US" altLang="ja-JP" dirty="0">
              <a:ea typeface="MS PGothic" panose="020B0600070205080204" pitchFamily="34" charset="-128"/>
            </a:endParaRPr>
          </a:p>
          <a:p>
            <a:pPr eaLnBrk="1" hangingPunct="1">
              <a:buClr>
                <a:srgbClr val="C00000"/>
              </a:buClr>
            </a:pP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Weighted</a:t>
            </a:r>
            <a:r>
              <a:rPr lang="en-US" altLang="ja-JP" dirty="0">
                <a:ea typeface="MS PGothic" panose="020B0600070205080204" pitchFamily="34" charset="-128"/>
              </a:rPr>
              <a:t> Euclidean distance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1524000" y="-276225"/>
            <a:ext cx="369888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GB" altLang="en-US" sz="3000">
              <a:latin typeface="Arial" panose="020B0604020202020204" pitchFamily="34" charset="0"/>
            </a:endParaRPr>
          </a:p>
        </p:txBody>
      </p:sp>
      <p:graphicFrame>
        <p:nvGraphicFramePr>
          <p:cNvPr id="471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407959"/>
              </p:ext>
            </p:extLst>
          </p:nvPr>
        </p:nvGraphicFramePr>
        <p:xfrm>
          <a:off x="2135498" y="1916832"/>
          <a:ext cx="738187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25800" imgH="292100" progId="Equation.3">
                  <p:embed/>
                </p:oleObj>
              </mc:Choice>
              <mc:Fallback>
                <p:oleObj name="Equation" r:id="rId2" imgW="3225800" imgH="29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498" y="1916832"/>
                        <a:ext cx="7381875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1524000" y="-276225"/>
            <a:ext cx="369888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GB" altLang="en-US" sz="3000">
              <a:latin typeface="Arial" panose="020B0604020202020204" pitchFamily="34" charset="0"/>
            </a:endParaRPr>
          </a:p>
        </p:txBody>
      </p:sp>
      <p:graphicFrame>
        <p:nvGraphicFramePr>
          <p:cNvPr id="471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916042"/>
              </p:ext>
            </p:extLst>
          </p:nvPr>
        </p:nvGraphicFramePr>
        <p:xfrm>
          <a:off x="2170423" y="3609107"/>
          <a:ext cx="75247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70200" imgH="228600" progId="Equation.3">
                  <p:embed/>
                </p:oleObj>
              </mc:Choice>
              <mc:Fallback>
                <p:oleObj name="Equation" r:id="rId4" imgW="2870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423" y="3609107"/>
                        <a:ext cx="75247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1524000" y="-276225"/>
            <a:ext cx="369888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GB" altLang="en-US" sz="3000">
              <a:latin typeface="Arial" panose="020B0604020202020204" pitchFamily="34" charset="0"/>
            </a:endParaRPr>
          </a:p>
        </p:txBody>
      </p:sp>
      <p:graphicFrame>
        <p:nvGraphicFramePr>
          <p:cNvPr id="471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311755"/>
              </p:ext>
            </p:extLst>
          </p:nvPr>
        </p:nvGraphicFramePr>
        <p:xfrm>
          <a:off x="2027548" y="5158507"/>
          <a:ext cx="77041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57600" imgH="292100" progId="Equation.3">
                  <p:embed/>
                </p:oleObj>
              </mc:Choice>
              <mc:Fallback>
                <p:oleObj name="Equation" r:id="rId6" imgW="3657600" imgH="292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548" y="5158507"/>
                        <a:ext cx="7704137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3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14" name="Right Arrow 4">
            <a:extLst>
              <a:ext uri="{FF2B5EF4-FFF2-40B4-BE49-F238E27FC236}">
                <a16:creationId xmlns:a16="http://schemas.microsoft.com/office/drawing/2014/main" id="{1ADDCF17-3990-4652-9BDA-276DD764425A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357" y="9737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3800" b="1" dirty="0">
                <a:solidFill>
                  <a:srgbClr val="002060"/>
                </a:solidFill>
                <a:latin typeface="+mn-lt"/>
              </a:rPr>
              <a:t>Squared Distance and </a:t>
            </a:r>
            <a:r>
              <a:rPr lang="en-US" altLang="ja-JP" sz="3800" b="1" dirty="0" err="1">
                <a:solidFill>
                  <a:srgbClr val="002060"/>
                </a:solidFill>
                <a:latin typeface="+mn-lt"/>
                <a:ea typeface="MS PGothic" panose="020B0600070205080204" pitchFamily="34" charset="-128"/>
              </a:rPr>
              <a:t>Chebychev</a:t>
            </a:r>
            <a:r>
              <a:rPr lang="en-US" altLang="ja-JP" sz="3800" b="1" dirty="0">
                <a:solidFill>
                  <a:srgbClr val="002060"/>
                </a:solidFill>
                <a:latin typeface="+mn-lt"/>
                <a:ea typeface="MS PGothic" panose="020B0600070205080204" pitchFamily="34" charset="-128"/>
              </a:rPr>
              <a:t> Distance </a:t>
            </a:r>
            <a:endParaRPr lang="en-US" altLang="en-US" sz="38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811464" y="1392954"/>
            <a:ext cx="8229600" cy="4970462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Squared Euclidean distance</a:t>
            </a:r>
            <a:r>
              <a:rPr lang="en-US" altLang="ja-JP" b="1" dirty="0">
                <a:ea typeface="MS PGothic" panose="020B0600070205080204" pitchFamily="34" charset="-128"/>
              </a:rPr>
              <a:t>:</a:t>
            </a:r>
            <a:r>
              <a:rPr lang="en-US" altLang="ja-JP" dirty="0">
                <a:ea typeface="MS PGothic" panose="020B0600070205080204" pitchFamily="34" charset="-128"/>
              </a:rPr>
              <a:t> to place progressively greater weight on data points that are further apart. </a:t>
            </a:r>
          </a:p>
          <a:p>
            <a:pPr eaLnBrk="1" hangingPunct="1">
              <a:buClr>
                <a:srgbClr val="C00000"/>
              </a:buClr>
            </a:pPr>
            <a:endParaRPr lang="en-US" altLang="ja-JP" dirty="0">
              <a:ea typeface="MS PGothic" panose="020B0600070205080204" pitchFamily="34" charset="-128"/>
            </a:endParaRPr>
          </a:p>
          <a:p>
            <a:pPr eaLnBrk="1" hangingPunct="1">
              <a:buClr>
                <a:srgbClr val="C00000"/>
              </a:buClr>
            </a:pPr>
            <a:endParaRPr lang="en-US" altLang="ja-JP" dirty="0">
              <a:ea typeface="MS PGothic" panose="020B0600070205080204" pitchFamily="34" charset="-128"/>
            </a:endParaRPr>
          </a:p>
          <a:p>
            <a:pPr eaLnBrk="1" hangingPunct="1">
              <a:buClr>
                <a:srgbClr val="C00000"/>
              </a:buClr>
            </a:pPr>
            <a:r>
              <a:rPr lang="en-US" altLang="ja-JP" b="1" dirty="0" err="1">
                <a:solidFill>
                  <a:srgbClr val="0070C0"/>
                </a:solidFill>
                <a:ea typeface="MS PGothic" panose="020B0600070205080204" pitchFamily="34" charset="-128"/>
              </a:rPr>
              <a:t>Chebychev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 distance</a:t>
            </a:r>
            <a:r>
              <a:rPr lang="en-US" altLang="ja-JP" b="1" dirty="0">
                <a:ea typeface="MS PGothic" panose="020B0600070205080204" pitchFamily="34" charset="-128"/>
              </a:rPr>
              <a:t>: </a:t>
            </a:r>
            <a:r>
              <a:rPr lang="en-US" altLang="ja-JP" dirty="0">
                <a:ea typeface="MS PGothic" panose="020B0600070205080204" pitchFamily="34" charset="-128"/>
              </a:rPr>
              <a:t>one wants to define two data points as "different" if they are different on any one of the attributes. </a:t>
            </a:r>
            <a:endParaRPr lang="en-US" altLang="en-US" dirty="0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524000" y="-276225"/>
            <a:ext cx="369888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GB" altLang="en-US" sz="3000">
              <a:latin typeface="Arial" panose="020B0604020202020204" pitchFamily="34" charset="0"/>
            </a:endParaRPr>
          </a:p>
        </p:txBody>
      </p:sp>
      <p:graphicFrame>
        <p:nvGraphicFramePr>
          <p:cNvPr id="481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578081"/>
              </p:ext>
            </p:extLst>
          </p:nvPr>
        </p:nvGraphicFramePr>
        <p:xfrm>
          <a:off x="1479802" y="2420888"/>
          <a:ext cx="75612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98800" imgH="254000" progId="Equation.3">
                  <p:embed/>
                </p:oleObj>
              </mc:Choice>
              <mc:Fallback>
                <p:oleObj name="Equation" r:id="rId2" imgW="30988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802" y="2420888"/>
                        <a:ext cx="7561262" cy="62865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1524000" y="3038475"/>
            <a:ext cx="369888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GB" altLang="en-US" sz="3000">
              <a:latin typeface="Arial" panose="020B0604020202020204" pitchFamily="34" charset="0"/>
            </a:endParaRPr>
          </a:p>
        </p:txBody>
      </p:sp>
      <p:graphicFrame>
        <p:nvGraphicFramePr>
          <p:cNvPr id="4813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803194"/>
              </p:ext>
            </p:extLst>
          </p:nvPr>
        </p:nvGraphicFramePr>
        <p:xfrm>
          <a:off x="1282700" y="4546600"/>
          <a:ext cx="82962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63760" imgH="241200" progId="Equation.3">
                  <p:embed/>
                </p:oleObj>
              </mc:Choice>
              <mc:Fallback>
                <p:oleObj name="Equation" r:id="rId4" imgW="326376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4546600"/>
                        <a:ext cx="8296275" cy="612775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1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12" name="Right Arrow 4">
            <a:extLst>
              <a:ext uri="{FF2B5EF4-FFF2-40B4-BE49-F238E27FC236}">
                <a16:creationId xmlns:a16="http://schemas.microsoft.com/office/drawing/2014/main" id="{859BE0E0-2F86-42C8-8D4C-8A05EC1AA572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+mn-lt"/>
              </a:rPr>
              <a:t>Distance Function for Text Documents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1192599"/>
            <a:ext cx="6408712" cy="5148263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altLang="ja-JP" sz="2600" dirty="0">
                <a:ea typeface="MS PGothic" panose="020B0600070205080204" pitchFamily="34" charset="-128"/>
              </a:rPr>
              <a:t>A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text</a:t>
            </a:r>
            <a:r>
              <a:rPr lang="en-US" altLang="ja-JP" sz="2600" dirty="0">
                <a:ea typeface="MS PGothic" panose="020B0600070205080204" pitchFamily="34" charset="-128"/>
              </a:rPr>
              <a:t>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document</a:t>
            </a:r>
            <a:r>
              <a:rPr lang="en-US" altLang="ja-JP" sz="2600" dirty="0">
                <a:ea typeface="MS PGothic" panose="020B0600070205080204" pitchFamily="34" charset="-128"/>
              </a:rPr>
              <a:t> consists of a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sequence</a:t>
            </a:r>
            <a:r>
              <a:rPr lang="en-US" altLang="ja-JP" sz="2600" dirty="0">
                <a:ea typeface="MS PGothic" panose="020B0600070205080204" pitchFamily="34" charset="-128"/>
              </a:rPr>
              <a:t> of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sentences</a:t>
            </a:r>
            <a:r>
              <a:rPr lang="en-US" altLang="ja-JP" sz="2600" dirty="0">
                <a:ea typeface="MS PGothic" panose="020B0600070205080204" pitchFamily="34" charset="-128"/>
              </a:rPr>
              <a:t> and each sentence consists of a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sequence</a:t>
            </a:r>
            <a:r>
              <a:rPr lang="en-US" altLang="ja-JP" sz="2600" dirty="0">
                <a:ea typeface="MS PGothic" panose="020B0600070205080204" pitchFamily="34" charset="-128"/>
              </a:rPr>
              <a:t> of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words</a:t>
            </a:r>
            <a:r>
              <a:rPr lang="en-US" altLang="ja-JP" sz="2600" dirty="0">
                <a:ea typeface="MS PGothic" panose="020B0600070205080204" pitchFamily="34" charset="-128"/>
              </a:rPr>
              <a:t>. 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ja-JP" sz="2600" dirty="0">
                <a:ea typeface="MS PGothic" panose="020B0600070205080204" pitchFamily="34" charset="-128"/>
              </a:rPr>
              <a:t>To simplify: a document is usually considered a “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bag</a:t>
            </a:r>
            <a:r>
              <a:rPr lang="en-US" altLang="ja-JP" sz="2600" dirty="0">
                <a:ea typeface="MS PGothic" panose="020B0600070205080204" pitchFamily="34" charset="-128"/>
              </a:rPr>
              <a:t>” of words in document clustering.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Sequence</a:t>
            </a:r>
            <a:r>
              <a:rPr lang="en-US" altLang="ja-JP" sz="2200" dirty="0">
                <a:ea typeface="MS PGothic" panose="020B0600070205080204" pitchFamily="34" charset="-128"/>
              </a:rPr>
              <a:t> and </a:t>
            </a: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position</a:t>
            </a:r>
            <a:r>
              <a:rPr lang="en-US" altLang="ja-JP" sz="2200" dirty="0">
                <a:ea typeface="MS PGothic" panose="020B0600070205080204" pitchFamily="34" charset="-128"/>
              </a:rPr>
              <a:t> of words are ignored. 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ja-JP" sz="2600" dirty="0">
                <a:ea typeface="MS PGothic" panose="020B0600070205080204" pitchFamily="34" charset="-128"/>
              </a:rPr>
              <a:t>A document is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represented</a:t>
            </a:r>
            <a:r>
              <a:rPr lang="en-US" altLang="ja-JP" sz="2600" dirty="0">
                <a:ea typeface="MS PGothic" panose="020B0600070205080204" pitchFamily="34" charset="-128"/>
              </a:rPr>
              <a:t> with a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vector</a:t>
            </a:r>
            <a:r>
              <a:rPr lang="en-US" altLang="ja-JP" sz="2600" dirty="0">
                <a:ea typeface="MS PGothic" panose="020B0600070205080204" pitchFamily="34" charset="-128"/>
              </a:rPr>
              <a:t> just like a normal data point. 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ja-JP" sz="2600" dirty="0">
                <a:ea typeface="MS PGothic" panose="020B0600070205080204" pitchFamily="34" charset="-128"/>
              </a:rPr>
              <a:t>It is common to use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similarity</a:t>
            </a:r>
            <a:r>
              <a:rPr lang="en-US" altLang="ja-JP" sz="2600" dirty="0">
                <a:ea typeface="MS PGothic" panose="020B0600070205080204" pitchFamily="34" charset="-128"/>
              </a:rPr>
              <a:t> to compare two documents rather than distance.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ja-JP" sz="2200" dirty="0">
                <a:ea typeface="MS PGothic" panose="020B0600070205080204" pitchFamily="34" charset="-128"/>
              </a:rPr>
              <a:t>The most commonly used similarity function is the </a:t>
            </a: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cosine</a:t>
            </a:r>
            <a:r>
              <a:rPr lang="en-US" altLang="ja-JP" sz="2200" dirty="0">
                <a:ea typeface="MS PGothic" panose="020B0600070205080204" pitchFamily="34" charset="-128"/>
              </a:rPr>
              <a:t> </a:t>
            </a: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similarity</a:t>
            </a:r>
            <a:r>
              <a:rPr lang="en-US" altLang="ja-JP" sz="2200" dirty="0">
                <a:ea typeface="MS PGothic" panose="020B0600070205080204" pitchFamily="34" charset="-128"/>
              </a:rPr>
              <a:t>. We will study this later.</a:t>
            </a:r>
            <a:endParaRPr lang="en-US" alt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633" y="2288450"/>
            <a:ext cx="4114250" cy="3085688"/>
          </a:xfrm>
          <a:prstGeom prst="rect">
            <a:avLst/>
          </a:prstGeom>
        </p:spPr>
      </p:pic>
      <p:pic>
        <p:nvPicPr>
          <p:cNvPr id="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8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9" name="Right Arrow 4">
            <a:extLst>
              <a:ext uri="{FF2B5EF4-FFF2-40B4-BE49-F238E27FC236}">
                <a16:creationId xmlns:a16="http://schemas.microsoft.com/office/drawing/2014/main" id="{DDEAE7D5-4DF6-4A3E-B489-7CD1EB19BA39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849313" y="123825"/>
            <a:ext cx="8229600" cy="1139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Roadmap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839788" y="1249363"/>
            <a:ext cx="8229600" cy="52562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Basic Concepts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K-Means Algorithm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Representation of Clusters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Hierarchical Clustering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Distance Functions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>
                <a:solidFill>
                  <a:srgbClr val="0070C0"/>
                </a:solidFill>
              </a:rPr>
              <a:t>Data Standardization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Handling Mixed Attributes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Which Clustering Algorithm to use?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Summary</a:t>
            </a:r>
          </a:p>
        </p:txBody>
      </p:sp>
      <p:pic>
        <p:nvPicPr>
          <p:cNvPr id="615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913" y="2297473"/>
            <a:ext cx="4572000" cy="257175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4D5F8506-F5A8-453A-9A1F-A0A266AF6A77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29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3008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+mn-lt"/>
              </a:rPr>
              <a:t>Data Standardization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127448" y="1160748"/>
            <a:ext cx="8784976" cy="5454409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altLang="ja-JP" sz="2600" dirty="0">
                <a:ea typeface="MS PGothic" panose="020B0600070205080204" pitchFamily="34" charset="-128"/>
              </a:rPr>
              <a:t>In the Euclidean space,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standardization</a:t>
            </a:r>
            <a:r>
              <a:rPr lang="en-US" altLang="ja-JP" sz="2600" dirty="0">
                <a:ea typeface="MS PGothic" panose="020B0600070205080204" pitchFamily="34" charset="-128"/>
              </a:rPr>
              <a:t> of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attributes</a:t>
            </a:r>
            <a:r>
              <a:rPr lang="en-US" altLang="ja-JP" sz="2600" dirty="0">
                <a:ea typeface="MS PGothic" panose="020B0600070205080204" pitchFamily="34" charset="-128"/>
              </a:rPr>
              <a:t> may be required so that all attributes can have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equal</a:t>
            </a:r>
            <a:r>
              <a:rPr lang="en-US" altLang="ja-JP" sz="2600" dirty="0">
                <a:ea typeface="MS PGothic" panose="020B0600070205080204" pitchFamily="34" charset="-128"/>
              </a:rPr>
              <a:t>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impact</a:t>
            </a:r>
            <a:r>
              <a:rPr lang="en-US" altLang="ja-JP" sz="2600" dirty="0">
                <a:ea typeface="MS PGothic" panose="020B0600070205080204" pitchFamily="34" charset="-128"/>
              </a:rPr>
              <a:t> on the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computation</a:t>
            </a:r>
            <a:r>
              <a:rPr lang="en-US" altLang="ja-JP" sz="2600" dirty="0">
                <a:ea typeface="MS PGothic" panose="020B0600070205080204" pitchFamily="34" charset="-128"/>
              </a:rPr>
              <a:t> of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distances</a:t>
            </a:r>
            <a:r>
              <a:rPr lang="en-US" altLang="ja-JP" sz="2600" dirty="0">
                <a:ea typeface="MS PGothic" panose="020B0600070205080204" pitchFamily="34" charset="-128"/>
              </a:rPr>
              <a:t>. 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ja-JP" sz="2600" dirty="0">
                <a:ea typeface="MS PGothic" panose="020B0600070205080204" pitchFamily="34" charset="-128"/>
              </a:rPr>
              <a:t>Consider the following pair of data points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ja-JP" sz="2200" b="1" dirty="0">
                <a:ea typeface="MS PGothic" panose="020B0600070205080204" pitchFamily="34" charset="-128"/>
              </a:rPr>
              <a:t>x</a:t>
            </a:r>
            <a:r>
              <a:rPr lang="en-US" altLang="ja-JP" sz="2200" i="1" baseline="-25000" dirty="0">
                <a:ea typeface="MS PGothic" panose="020B0600070205080204" pitchFamily="34" charset="-128"/>
              </a:rPr>
              <a:t>i</a:t>
            </a:r>
            <a:r>
              <a:rPr lang="en-US" altLang="ja-JP" sz="2200" dirty="0">
                <a:ea typeface="MS PGothic" panose="020B0600070205080204" pitchFamily="34" charset="-128"/>
              </a:rPr>
              <a:t>: (0.1, 20) and </a:t>
            </a:r>
            <a:r>
              <a:rPr lang="en-US" altLang="ja-JP" sz="2200" b="1" dirty="0" err="1">
                <a:ea typeface="MS PGothic" panose="020B0600070205080204" pitchFamily="34" charset="-128"/>
              </a:rPr>
              <a:t>x</a:t>
            </a:r>
            <a:r>
              <a:rPr lang="en-US" altLang="ja-JP" sz="2200" i="1" baseline="-25000" dirty="0" err="1">
                <a:ea typeface="MS PGothic" panose="020B0600070205080204" pitchFamily="34" charset="-128"/>
              </a:rPr>
              <a:t>j</a:t>
            </a:r>
            <a:r>
              <a:rPr lang="en-US" altLang="ja-JP" sz="2200" dirty="0">
                <a:ea typeface="MS PGothic" panose="020B0600070205080204" pitchFamily="34" charset="-128"/>
              </a:rPr>
              <a:t>: (0.9, 720). </a:t>
            </a:r>
          </a:p>
          <a:p>
            <a:pPr eaLnBrk="1" hangingPunct="1">
              <a:buClr>
                <a:srgbClr val="C00000"/>
              </a:buClr>
            </a:pPr>
            <a:endParaRPr lang="en-US" altLang="ja-JP" sz="2600" dirty="0">
              <a:ea typeface="MS PGothic" panose="020B0600070205080204" pitchFamily="34" charset="-128"/>
            </a:endParaRPr>
          </a:p>
          <a:p>
            <a:pPr eaLnBrk="1" hangingPunct="1">
              <a:buClr>
                <a:srgbClr val="C00000"/>
              </a:buClr>
            </a:pPr>
            <a:endParaRPr lang="en-US" altLang="ja-JP" sz="2600" dirty="0">
              <a:ea typeface="MS PGothic" panose="020B0600070205080204" pitchFamily="34" charset="-128"/>
            </a:endParaRPr>
          </a:p>
          <a:p>
            <a:pPr eaLnBrk="1" hangingPunct="1">
              <a:buClr>
                <a:srgbClr val="C00000"/>
              </a:buClr>
            </a:pPr>
            <a:r>
              <a:rPr lang="en-US" altLang="ja-JP" sz="2600" dirty="0">
                <a:ea typeface="MS PGothic" panose="020B0600070205080204" pitchFamily="34" charset="-128"/>
              </a:rPr>
              <a:t>The distance is almost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completely</a:t>
            </a:r>
            <a:r>
              <a:rPr lang="en-US" altLang="ja-JP" sz="2600" dirty="0">
                <a:ea typeface="MS PGothic" panose="020B0600070205080204" pitchFamily="34" charset="-128"/>
              </a:rPr>
              <a:t>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dominated</a:t>
            </a:r>
            <a:r>
              <a:rPr lang="en-US" altLang="ja-JP" sz="2600" dirty="0">
                <a:ea typeface="MS PGothic" panose="020B0600070205080204" pitchFamily="34" charset="-128"/>
              </a:rPr>
              <a:t> by (720-20) = 700.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Standardize attributes </a:t>
            </a:r>
            <a:r>
              <a:rPr lang="en-US" altLang="ja-JP" sz="2600" dirty="0">
                <a:ea typeface="MS PGothic" panose="020B0600070205080204" pitchFamily="34" charset="-128"/>
              </a:rPr>
              <a:t>- to force the attributes to have a common value range.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ja-JP" sz="2600" dirty="0">
                <a:ea typeface="MS PGothic" panose="020B0600070205080204" pitchFamily="34" charset="-128"/>
              </a:rPr>
              <a:t>Sometimes called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normalization</a:t>
            </a:r>
            <a:r>
              <a:rPr lang="en-US" altLang="ja-JP" sz="2600" dirty="0">
                <a:ea typeface="MS PGothic" panose="020B0600070205080204" pitchFamily="34" charset="-128"/>
              </a:rPr>
              <a:t> or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scaling</a:t>
            </a:r>
            <a:r>
              <a:rPr lang="en-US" altLang="ja-JP" sz="2600" dirty="0">
                <a:ea typeface="MS PGothic" panose="020B0600070205080204" pitchFamily="34" charset="-128"/>
              </a:rPr>
              <a:t>.</a:t>
            </a:r>
          </a:p>
          <a:p>
            <a:pPr eaLnBrk="1" hangingPunct="1"/>
            <a:endParaRPr lang="en-US" altLang="en-US" sz="2600" dirty="0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1524000" y="-276225"/>
            <a:ext cx="369888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GB" altLang="en-US" sz="3000">
              <a:latin typeface="Arial" panose="020B0604020202020204" pitchFamily="34" charset="0"/>
            </a:endParaRPr>
          </a:p>
        </p:txBody>
      </p:sp>
      <p:graphicFrame>
        <p:nvGraphicFramePr>
          <p:cNvPr id="522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365933"/>
              </p:ext>
            </p:extLst>
          </p:nvPr>
        </p:nvGraphicFramePr>
        <p:xfrm>
          <a:off x="2027548" y="3368818"/>
          <a:ext cx="73818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49600" imgH="279400" progId="Equation.3">
                  <p:embed/>
                </p:oleObj>
              </mc:Choice>
              <mc:Fallback>
                <p:oleObj name="Equation" r:id="rId3" imgW="31496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548" y="3368818"/>
                        <a:ext cx="738187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9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D9AEA8CB-3062-448A-9BA4-F8AE9EF0FFB9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849313" y="123825"/>
            <a:ext cx="8229600" cy="1139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Roadmap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839788" y="1249363"/>
            <a:ext cx="8229600" cy="52562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Basic Concepts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K-Means Algorithm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Representation of Clusters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Hierarchical Clustering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Distance Functions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Data Standardization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>
                <a:solidFill>
                  <a:srgbClr val="0070C0"/>
                </a:solidFill>
              </a:rPr>
              <a:t>Handling Mixed Attributes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Which Clustering Algorithm to use?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Summary</a:t>
            </a:r>
          </a:p>
        </p:txBody>
      </p:sp>
      <p:pic>
        <p:nvPicPr>
          <p:cNvPr id="615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1752600"/>
            <a:ext cx="5638800" cy="32004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E0774DBC-3794-4E71-A869-8D88FE616F42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82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849313" y="123825"/>
            <a:ext cx="8229600" cy="1139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Roadmap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839788" y="1249363"/>
            <a:ext cx="8229600" cy="52562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Basic Concepts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K-Means Algorithm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Representation of Clusters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Hierarchical Clustering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Distance Functions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Data Standardization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Handling Mixed Attributes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>
                <a:solidFill>
                  <a:srgbClr val="0070C0"/>
                </a:solidFill>
              </a:rPr>
              <a:t>Which Clustering Algorithm to use?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Summary</a:t>
            </a:r>
          </a:p>
        </p:txBody>
      </p:sp>
      <p:pic>
        <p:nvPicPr>
          <p:cNvPr id="615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1568450"/>
            <a:ext cx="4800600" cy="48006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607DD939-0DE7-404E-A486-1C558A289611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37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731838" y="141288"/>
            <a:ext cx="10972800" cy="7794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An Illustration of Clustering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74713" y="1089025"/>
            <a:ext cx="8291512" cy="90011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600"/>
              <a:t>These data sets have three natural groups of data points, i.e., 3 natural clusters. </a:t>
            </a:r>
          </a:p>
        </p:txBody>
      </p:sp>
      <p:pic>
        <p:nvPicPr>
          <p:cNvPr id="922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238" y="2457450"/>
            <a:ext cx="5094287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3" y="2559050"/>
            <a:ext cx="4348162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pic>
        <p:nvPicPr>
          <p:cNvPr id="11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B6556215-0EF2-468E-B77A-0F83F724DDAB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08992" y="862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+mn-lt"/>
              </a:rPr>
              <a:t>How to Choose a Clustering Algorithm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1196241"/>
            <a:ext cx="8229600" cy="5148262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altLang="ja-JP" sz="2600" dirty="0">
                <a:ea typeface="MS PGothic" panose="020B0600070205080204" pitchFamily="34" charset="-128"/>
              </a:rPr>
              <a:t>Clustering research has a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long</a:t>
            </a:r>
            <a:r>
              <a:rPr lang="en-US" altLang="ja-JP" sz="2600" dirty="0">
                <a:ea typeface="MS PGothic" panose="020B0600070205080204" pitchFamily="34" charset="-128"/>
              </a:rPr>
              <a:t>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history</a:t>
            </a:r>
            <a:r>
              <a:rPr lang="en-US" altLang="ja-JP" sz="2600" dirty="0">
                <a:ea typeface="MS PGothic" panose="020B0600070205080204" pitchFamily="34" charset="-128"/>
              </a:rPr>
              <a:t>. A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vast</a:t>
            </a:r>
            <a:r>
              <a:rPr lang="en-US" altLang="ja-JP" sz="2600" dirty="0">
                <a:ea typeface="MS PGothic" panose="020B0600070205080204" pitchFamily="34" charset="-128"/>
              </a:rPr>
              <a:t>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collection</a:t>
            </a:r>
            <a:r>
              <a:rPr lang="en-US" altLang="ja-JP" sz="2600" dirty="0">
                <a:ea typeface="MS PGothic" panose="020B0600070205080204" pitchFamily="34" charset="-128"/>
              </a:rPr>
              <a:t> of algorithms are available.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ja-JP" sz="2200" dirty="0">
                <a:ea typeface="MS PGothic" panose="020B0600070205080204" pitchFamily="34" charset="-128"/>
              </a:rPr>
              <a:t>We only introduced several main algorithms. 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ja-JP" sz="2600" dirty="0">
                <a:ea typeface="MS PGothic" panose="020B0600070205080204" pitchFamily="34" charset="-128"/>
              </a:rPr>
              <a:t>Choosing the “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best</a:t>
            </a:r>
            <a:r>
              <a:rPr lang="en-US" altLang="ja-JP" sz="2600" dirty="0">
                <a:ea typeface="MS PGothic" panose="020B0600070205080204" pitchFamily="34" charset="-128"/>
              </a:rPr>
              <a:t>” algorithm is a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challenge</a:t>
            </a:r>
            <a:r>
              <a:rPr lang="en-US" altLang="ja-JP" sz="2600" dirty="0">
                <a:ea typeface="MS PGothic" panose="020B0600070205080204" pitchFamily="34" charset="-128"/>
              </a:rPr>
              <a:t>.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ja-JP" sz="2200" dirty="0">
                <a:ea typeface="MS PGothic" panose="020B0600070205080204" pitchFamily="34" charset="-128"/>
              </a:rPr>
              <a:t>Every algorithm has </a:t>
            </a: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limitations</a:t>
            </a:r>
            <a:r>
              <a:rPr lang="en-US" altLang="ja-JP" sz="2200" dirty="0">
                <a:ea typeface="MS PGothic" panose="020B0600070205080204" pitchFamily="34" charset="-128"/>
              </a:rPr>
              <a:t> and works well with </a:t>
            </a: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certain</a:t>
            </a:r>
            <a:r>
              <a:rPr lang="en-US" altLang="ja-JP" sz="2200" dirty="0">
                <a:ea typeface="MS PGothic" panose="020B0600070205080204" pitchFamily="34" charset="-128"/>
              </a:rPr>
              <a:t> data distributions.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ja-JP" sz="2200" dirty="0">
                <a:ea typeface="MS PGothic" panose="020B0600070205080204" pitchFamily="34" charset="-128"/>
              </a:rPr>
              <a:t>I</a:t>
            </a:r>
            <a:r>
              <a:rPr lang="en-US" altLang="zh-CN" sz="2200" dirty="0">
                <a:ea typeface="SimSun" panose="02010600030101010101" pitchFamily="2" charset="-122"/>
              </a:rPr>
              <a:t>t is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very</a:t>
            </a:r>
            <a:r>
              <a:rPr lang="en-US" altLang="zh-CN" sz="2200" dirty="0">
                <a:ea typeface="SimSun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hard</a:t>
            </a:r>
            <a:r>
              <a:rPr lang="en-US" altLang="zh-CN" sz="2200" dirty="0">
                <a:ea typeface="SimSun" panose="02010600030101010101" pitchFamily="2" charset="-122"/>
              </a:rPr>
              <a:t>, if not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impossible</a:t>
            </a:r>
            <a:r>
              <a:rPr lang="en-US" altLang="zh-CN" sz="2200" dirty="0">
                <a:ea typeface="SimSun" panose="02010600030101010101" pitchFamily="2" charset="-122"/>
              </a:rPr>
              <a:t>, to know what distribution the application data follow. </a:t>
            </a:r>
            <a:r>
              <a:rPr lang="en-US" altLang="ja-JP" sz="2200" dirty="0">
                <a:ea typeface="MS PGothic" panose="020B0600070205080204" pitchFamily="34" charset="-128"/>
              </a:rPr>
              <a:t>The data may not fully </a:t>
            </a:r>
            <a:r>
              <a:rPr lang="en-US" altLang="zh-CN" sz="2200" dirty="0">
                <a:ea typeface="SimSun" panose="02010600030101010101" pitchFamily="2" charset="-122"/>
              </a:rPr>
              <a:t>follow any “ideal” structure or distribution required by the algorithms.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ja-JP" sz="2200" dirty="0">
                <a:ea typeface="MS PGothic" panose="020B0600070205080204" pitchFamily="34" charset="-128"/>
              </a:rPr>
              <a:t>One also needs to decide how to </a:t>
            </a: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standardize</a:t>
            </a:r>
            <a:r>
              <a:rPr lang="en-US" altLang="ja-JP" sz="2200" dirty="0">
                <a:ea typeface="MS PGothic" panose="020B0600070205080204" pitchFamily="34" charset="-128"/>
              </a:rPr>
              <a:t> the </a:t>
            </a: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data</a:t>
            </a:r>
            <a:r>
              <a:rPr lang="en-US" altLang="ja-JP" sz="2200" dirty="0">
                <a:ea typeface="MS PGothic" panose="020B0600070205080204" pitchFamily="34" charset="-128"/>
              </a:rPr>
              <a:t>, to choose a </a:t>
            </a: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suitable</a:t>
            </a:r>
            <a:r>
              <a:rPr lang="en-US" altLang="ja-JP" sz="2200" dirty="0">
                <a:ea typeface="MS PGothic" panose="020B0600070205080204" pitchFamily="34" charset="-128"/>
              </a:rPr>
              <a:t> </a:t>
            </a:r>
            <a:r>
              <a:rPr lang="en-US" altLang="ja-JP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distance</a:t>
            </a:r>
            <a:r>
              <a:rPr lang="en-US" altLang="ja-JP" sz="2200" dirty="0">
                <a:ea typeface="MS PGothic" panose="020B0600070205080204" pitchFamily="34" charset="-128"/>
              </a:rPr>
              <a:t> function and to select other parameter values. </a:t>
            </a:r>
            <a:endParaRPr lang="en-US" altLang="en-US" sz="2200" dirty="0"/>
          </a:p>
        </p:txBody>
      </p:sp>
      <p:pic>
        <p:nvPicPr>
          <p:cNvPr id="4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7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517AB3A3-3593-450C-A803-56DD5F6ADC99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947428" y="25637"/>
            <a:ext cx="9829092" cy="11398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Choosing a Clustering Algorithm (</a:t>
            </a:r>
            <a:r>
              <a:rPr lang="en-US" altLang="en-US" b="1" dirty="0" err="1">
                <a:solidFill>
                  <a:srgbClr val="002060"/>
                </a:solidFill>
                <a:latin typeface="+mn-lt"/>
              </a:rPr>
              <a:t>cont</a:t>
            </a: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 …)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1055440" y="1366162"/>
            <a:ext cx="8229600" cy="4789487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altLang="ja-JP" sz="2600" dirty="0">
                <a:ea typeface="MS PGothic" panose="020B0600070205080204" pitchFamily="34" charset="-128"/>
              </a:rPr>
              <a:t>Due to these </a:t>
            </a:r>
            <a:r>
              <a:rPr lang="en-US" altLang="ja-JP" sz="2600" b="1" dirty="0">
                <a:solidFill>
                  <a:srgbClr val="0070C0"/>
                </a:solidFill>
                <a:ea typeface="MS PGothic" panose="020B0600070205080204" pitchFamily="34" charset="-128"/>
              </a:rPr>
              <a:t>complexities</a:t>
            </a:r>
            <a:r>
              <a:rPr lang="en-US" altLang="ja-JP" sz="2600" dirty="0">
                <a:ea typeface="MS PGothic" panose="020B0600070205080204" pitchFamily="34" charset="-128"/>
              </a:rPr>
              <a:t>, </a:t>
            </a:r>
            <a:r>
              <a:rPr lang="en-US" altLang="zh-CN" sz="2600" dirty="0">
                <a:ea typeface="SimSun" panose="02010600030101010101" pitchFamily="2" charset="-122"/>
              </a:rPr>
              <a:t>the </a:t>
            </a:r>
            <a:r>
              <a:rPr lang="en-US" altLang="zh-CN" sz="2600" b="1" dirty="0">
                <a:solidFill>
                  <a:srgbClr val="0070C0"/>
                </a:solidFill>
                <a:ea typeface="SimSun" panose="02010600030101010101" pitchFamily="2" charset="-122"/>
              </a:rPr>
              <a:t>common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rgbClr val="0070C0"/>
                </a:solidFill>
                <a:ea typeface="SimSun" panose="02010600030101010101" pitchFamily="2" charset="-122"/>
              </a:rPr>
              <a:t>practice</a:t>
            </a:r>
            <a:r>
              <a:rPr lang="en-US" altLang="zh-CN" sz="2600" dirty="0">
                <a:ea typeface="SimSun" panose="02010600030101010101" pitchFamily="2" charset="-122"/>
              </a:rPr>
              <a:t> is to: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zh-CN" sz="2200" dirty="0">
                <a:ea typeface="SimSun" panose="02010600030101010101" pitchFamily="2" charset="-122"/>
              </a:rPr>
              <a:t>run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several</a:t>
            </a:r>
            <a:r>
              <a:rPr lang="en-US" altLang="zh-CN" sz="2200" dirty="0">
                <a:ea typeface="SimSun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algorithms</a:t>
            </a:r>
            <a:r>
              <a:rPr lang="en-US" altLang="zh-CN" sz="2200" dirty="0">
                <a:ea typeface="SimSun" panose="02010600030101010101" pitchFamily="2" charset="-122"/>
              </a:rPr>
              <a:t> using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different</a:t>
            </a:r>
            <a:r>
              <a:rPr lang="en-US" altLang="zh-CN" sz="2200" dirty="0">
                <a:ea typeface="SimSun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distance</a:t>
            </a:r>
            <a:r>
              <a:rPr lang="en-US" altLang="zh-CN" sz="2200" dirty="0">
                <a:ea typeface="SimSun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functions</a:t>
            </a:r>
            <a:r>
              <a:rPr lang="en-US" altLang="zh-CN" sz="2200" dirty="0">
                <a:ea typeface="SimSun" panose="02010600030101010101" pitchFamily="2" charset="-122"/>
              </a:rPr>
              <a:t> and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parameter</a:t>
            </a:r>
            <a:r>
              <a:rPr lang="en-US" altLang="zh-CN" sz="2200" dirty="0">
                <a:ea typeface="SimSun" panose="02010600030101010101" pitchFamily="2" charset="-122"/>
              </a:rPr>
              <a:t> settings, and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zh-CN" sz="2200" dirty="0">
                <a:ea typeface="SimSun" panose="02010600030101010101" pitchFamily="2" charset="-122"/>
              </a:rPr>
              <a:t>then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carefully</a:t>
            </a:r>
            <a:r>
              <a:rPr lang="en-US" altLang="zh-CN" sz="2200" dirty="0">
                <a:ea typeface="SimSun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analyze</a:t>
            </a:r>
            <a:r>
              <a:rPr lang="en-US" altLang="zh-CN" sz="2200" dirty="0">
                <a:ea typeface="SimSun" panose="02010600030101010101" pitchFamily="2" charset="-122"/>
              </a:rPr>
              <a:t> and </a:t>
            </a:r>
            <a:r>
              <a:rPr lang="en-US" altLang="zh-CN" sz="2200" b="1" dirty="0">
                <a:solidFill>
                  <a:srgbClr val="0070C0"/>
                </a:solidFill>
                <a:ea typeface="SimSun" panose="02010600030101010101" pitchFamily="2" charset="-122"/>
              </a:rPr>
              <a:t>compare</a:t>
            </a:r>
            <a:r>
              <a:rPr lang="en-US" altLang="zh-CN" sz="2200" dirty="0">
                <a:ea typeface="SimSun" panose="02010600030101010101" pitchFamily="2" charset="-122"/>
              </a:rPr>
              <a:t> the results.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zh-CN" sz="2600" dirty="0">
                <a:ea typeface="SimSun" panose="02010600030101010101" pitchFamily="2" charset="-122"/>
              </a:rPr>
              <a:t>The </a:t>
            </a:r>
            <a:r>
              <a:rPr lang="en-US" altLang="zh-CN" sz="2600" b="1" dirty="0">
                <a:solidFill>
                  <a:srgbClr val="0070C0"/>
                </a:solidFill>
                <a:ea typeface="SimSun" panose="02010600030101010101" pitchFamily="2" charset="-122"/>
              </a:rPr>
              <a:t>interpretation</a:t>
            </a:r>
            <a:r>
              <a:rPr lang="en-US" altLang="zh-CN" sz="2600" dirty="0">
                <a:ea typeface="SimSun" panose="02010600030101010101" pitchFamily="2" charset="-122"/>
              </a:rPr>
              <a:t> of the </a:t>
            </a:r>
            <a:r>
              <a:rPr lang="en-US" altLang="zh-CN" sz="2600" b="1" dirty="0">
                <a:solidFill>
                  <a:srgbClr val="0070C0"/>
                </a:solidFill>
                <a:ea typeface="SimSun" panose="02010600030101010101" pitchFamily="2" charset="-122"/>
              </a:rPr>
              <a:t>results</a:t>
            </a:r>
            <a:r>
              <a:rPr lang="en-US" altLang="zh-CN" sz="2600" dirty="0">
                <a:ea typeface="SimSun" panose="02010600030101010101" pitchFamily="2" charset="-122"/>
              </a:rPr>
              <a:t> must be based on </a:t>
            </a:r>
            <a:r>
              <a:rPr lang="en-US" altLang="zh-CN" sz="2600" b="1" dirty="0">
                <a:solidFill>
                  <a:srgbClr val="0070C0"/>
                </a:solidFill>
                <a:ea typeface="SimSun" panose="02010600030101010101" pitchFamily="2" charset="-122"/>
              </a:rPr>
              <a:t>insight</a:t>
            </a:r>
            <a:r>
              <a:rPr lang="en-US" altLang="zh-CN" sz="2600" dirty="0">
                <a:ea typeface="SimSun" panose="02010600030101010101" pitchFamily="2" charset="-122"/>
              </a:rPr>
              <a:t> into the meaning of the </a:t>
            </a:r>
            <a:r>
              <a:rPr lang="en-US" altLang="zh-CN" sz="2600" b="1" dirty="0">
                <a:solidFill>
                  <a:srgbClr val="0070C0"/>
                </a:solidFill>
                <a:ea typeface="SimSun" panose="02010600030101010101" pitchFamily="2" charset="-122"/>
              </a:rPr>
              <a:t>original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rgbClr val="0070C0"/>
                </a:solidFill>
                <a:ea typeface="SimSun" panose="02010600030101010101" pitchFamily="2" charset="-122"/>
              </a:rPr>
              <a:t>data</a:t>
            </a:r>
            <a:r>
              <a:rPr lang="en-US" altLang="zh-CN" sz="2600" dirty="0">
                <a:ea typeface="SimSun" panose="02010600030101010101" pitchFamily="2" charset="-122"/>
              </a:rPr>
              <a:t> together with </a:t>
            </a:r>
            <a:r>
              <a:rPr lang="en-US" altLang="zh-CN" sz="2600" b="1" dirty="0">
                <a:solidFill>
                  <a:srgbClr val="0070C0"/>
                </a:solidFill>
                <a:ea typeface="SimSun" panose="02010600030101010101" pitchFamily="2" charset="-122"/>
              </a:rPr>
              <a:t>knowledge</a:t>
            </a:r>
            <a:r>
              <a:rPr lang="en-US" altLang="zh-CN" sz="2600" dirty="0">
                <a:ea typeface="SimSun" panose="02010600030101010101" pitchFamily="2" charset="-122"/>
              </a:rPr>
              <a:t> of the </a:t>
            </a:r>
            <a:r>
              <a:rPr lang="en-US" altLang="zh-CN" sz="2600" b="1" dirty="0">
                <a:solidFill>
                  <a:srgbClr val="0070C0"/>
                </a:solidFill>
                <a:ea typeface="SimSun" panose="02010600030101010101" pitchFamily="2" charset="-122"/>
              </a:rPr>
              <a:t>algorithms</a:t>
            </a:r>
            <a:r>
              <a:rPr lang="en-US" altLang="zh-CN" sz="2600" dirty="0">
                <a:ea typeface="SimSun" panose="02010600030101010101" pitchFamily="2" charset="-122"/>
              </a:rPr>
              <a:t> used.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zh-CN" sz="2600" dirty="0">
                <a:ea typeface="SimSun" panose="02010600030101010101" pitchFamily="2" charset="-122"/>
              </a:rPr>
              <a:t>Clustering is </a:t>
            </a:r>
            <a:r>
              <a:rPr lang="en-US" altLang="zh-CN" sz="2600" b="1" dirty="0">
                <a:solidFill>
                  <a:srgbClr val="0070C0"/>
                </a:solidFill>
                <a:ea typeface="SimSun" panose="02010600030101010101" pitchFamily="2" charset="-122"/>
              </a:rPr>
              <a:t>highly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rgbClr val="0070C0"/>
                </a:solidFill>
                <a:ea typeface="SimSun" panose="02010600030101010101" pitchFamily="2" charset="-122"/>
              </a:rPr>
              <a:t>application</a:t>
            </a:r>
            <a:r>
              <a:rPr lang="en-US" altLang="zh-CN" sz="2600" dirty="0">
                <a:ea typeface="SimSun" panose="02010600030101010101" pitchFamily="2" charset="-122"/>
              </a:rPr>
              <a:t> dependent and to certain extent </a:t>
            </a:r>
            <a:r>
              <a:rPr lang="en-US" altLang="zh-CN" sz="2600" b="1" dirty="0">
                <a:solidFill>
                  <a:srgbClr val="0070C0"/>
                </a:solidFill>
                <a:ea typeface="SimSun" panose="02010600030101010101" pitchFamily="2" charset="-122"/>
              </a:rPr>
              <a:t>subjective</a:t>
            </a:r>
            <a:r>
              <a:rPr lang="en-US" altLang="zh-CN" sz="2600" dirty="0">
                <a:ea typeface="SimSun" panose="02010600030101010101" pitchFamily="2" charset="-122"/>
              </a:rPr>
              <a:t> (personal preferences). </a:t>
            </a:r>
            <a:endParaRPr lang="en-US" altLang="en-US" sz="2600" dirty="0"/>
          </a:p>
        </p:txBody>
      </p:sp>
      <p:pic>
        <p:nvPicPr>
          <p:cNvPr id="6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9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07AABD30-9102-4692-8B1F-B7973302D0CB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849313" y="123825"/>
            <a:ext cx="8229600" cy="1139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Roadmap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839788" y="1249363"/>
            <a:ext cx="8229600" cy="52562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Basic Concepts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K-Means Algorithm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Representation of Clusters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Hierarchical Clustering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Distance Functions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Data Standardization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Handling Mixed Attributes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/>
              <a:t>Which Clustering Algorithm to use?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en-US" sz="2600" b="1" dirty="0">
                <a:solidFill>
                  <a:srgbClr val="0070C0"/>
                </a:solidFill>
              </a:rPr>
              <a:t>Summary</a:t>
            </a:r>
          </a:p>
        </p:txBody>
      </p:sp>
      <p:pic>
        <p:nvPicPr>
          <p:cNvPr id="615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084" y="1514136"/>
            <a:ext cx="4119932" cy="4112302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47486584-CE55-4677-A50F-9F407787BABF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9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1096094" y="1165462"/>
            <a:ext cx="10364501" cy="50053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</a:pPr>
            <a:r>
              <a:rPr lang="en-US" altLang="en-US" sz="2600" dirty="0"/>
              <a:t>Clustering is has a </a:t>
            </a:r>
            <a:r>
              <a:rPr lang="en-US" altLang="en-US" sz="2600" b="1" dirty="0">
                <a:solidFill>
                  <a:srgbClr val="0070C0"/>
                </a:solidFill>
              </a:rPr>
              <a:t>long</a:t>
            </a:r>
            <a:r>
              <a:rPr lang="en-US" altLang="en-US" sz="2600" dirty="0"/>
              <a:t> </a:t>
            </a:r>
            <a:r>
              <a:rPr lang="en-US" altLang="en-US" sz="2600" b="1" dirty="0">
                <a:solidFill>
                  <a:srgbClr val="0070C0"/>
                </a:solidFill>
              </a:rPr>
              <a:t>history</a:t>
            </a:r>
            <a:r>
              <a:rPr lang="en-US" altLang="en-US" sz="2600" dirty="0"/>
              <a:t> and still </a:t>
            </a:r>
            <a:r>
              <a:rPr lang="en-US" altLang="en-US" sz="2600" b="1" dirty="0">
                <a:solidFill>
                  <a:srgbClr val="0070C0"/>
                </a:solidFill>
              </a:rPr>
              <a:t>active</a:t>
            </a:r>
            <a:r>
              <a:rPr lang="en-US" altLang="en-US" sz="2600" dirty="0"/>
              <a:t> </a:t>
            </a:r>
            <a:r>
              <a:rPr lang="en-US" altLang="en-US" sz="2600" b="1" dirty="0">
                <a:solidFill>
                  <a:srgbClr val="0070C0"/>
                </a:solidFill>
              </a:rPr>
              <a:t>researched</a:t>
            </a:r>
          </a:p>
          <a:p>
            <a:pPr marL="742950" lvl="1" indent="-285750" eaLnBrk="1" hangingPunct="1">
              <a:lnSpc>
                <a:spcPct val="80000"/>
              </a:lnSpc>
              <a:buClr>
                <a:srgbClr val="FF0000"/>
              </a:buClr>
            </a:pPr>
            <a:r>
              <a:rPr lang="en-US" altLang="en-US" sz="2200" dirty="0"/>
              <a:t>There are a </a:t>
            </a:r>
            <a:r>
              <a:rPr lang="en-US" altLang="en-US" sz="2200" b="1" dirty="0">
                <a:solidFill>
                  <a:srgbClr val="0070C0"/>
                </a:solidFill>
              </a:rPr>
              <a:t>huge</a:t>
            </a:r>
            <a:r>
              <a:rPr lang="en-US" altLang="en-US" sz="2200" dirty="0"/>
              <a:t> </a:t>
            </a:r>
            <a:r>
              <a:rPr lang="en-US" altLang="en-US" sz="2200" b="1" dirty="0">
                <a:solidFill>
                  <a:srgbClr val="0070C0"/>
                </a:solidFill>
              </a:rPr>
              <a:t>number</a:t>
            </a:r>
            <a:r>
              <a:rPr lang="en-US" altLang="en-US" sz="2200" dirty="0"/>
              <a:t> of clustering algorithms.</a:t>
            </a:r>
          </a:p>
          <a:p>
            <a:pPr marL="742950" lvl="1" indent="-285750" eaLnBrk="1" hangingPunct="1">
              <a:lnSpc>
                <a:spcPct val="80000"/>
              </a:lnSpc>
              <a:buClr>
                <a:srgbClr val="FF0000"/>
              </a:buClr>
            </a:pPr>
            <a:r>
              <a:rPr lang="en-US" altLang="en-US" sz="2200" dirty="0"/>
              <a:t>More are still </a:t>
            </a:r>
            <a:r>
              <a:rPr lang="en-US" altLang="en-US" sz="2200" b="1" dirty="0">
                <a:solidFill>
                  <a:srgbClr val="0070C0"/>
                </a:solidFill>
              </a:rPr>
              <a:t>coming</a:t>
            </a:r>
            <a:r>
              <a:rPr lang="en-US" altLang="en-US" sz="2200" dirty="0"/>
              <a:t> every </a:t>
            </a:r>
            <a:r>
              <a:rPr lang="en-US" altLang="en-US" sz="2200" b="1" dirty="0">
                <a:solidFill>
                  <a:srgbClr val="0070C0"/>
                </a:solidFill>
              </a:rPr>
              <a:t>year</a:t>
            </a:r>
            <a:r>
              <a:rPr lang="en-US" altLang="en-US" sz="2200" dirty="0"/>
              <a:t>. 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</a:pPr>
            <a:r>
              <a:rPr lang="en-US" altLang="en-US" sz="2600" dirty="0"/>
              <a:t>We only introduced a </a:t>
            </a:r>
            <a:r>
              <a:rPr lang="en-US" altLang="en-US" sz="2600" b="1" dirty="0">
                <a:solidFill>
                  <a:srgbClr val="0070C0"/>
                </a:solidFill>
              </a:rPr>
              <a:t>few</a:t>
            </a:r>
            <a:r>
              <a:rPr lang="en-US" altLang="en-US" sz="2600" dirty="0"/>
              <a:t> of the </a:t>
            </a:r>
            <a:r>
              <a:rPr lang="en-US" altLang="en-US" sz="2600" b="1" dirty="0">
                <a:solidFill>
                  <a:srgbClr val="0070C0"/>
                </a:solidFill>
              </a:rPr>
              <a:t>several</a:t>
            </a:r>
            <a:r>
              <a:rPr lang="en-US" altLang="en-US" sz="2600" dirty="0"/>
              <a:t> </a:t>
            </a:r>
            <a:r>
              <a:rPr lang="en-US" altLang="en-US" sz="2600" b="1" dirty="0">
                <a:solidFill>
                  <a:srgbClr val="0070C0"/>
                </a:solidFill>
              </a:rPr>
              <a:t>main</a:t>
            </a:r>
            <a:r>
              <a:rPr lang="en-US" altLang="en-US" sz="2600" dirty="0"/>
              <a:t> </a:t>
            </a:r>
            <a:r>
              <a:rPr lang="en-US" altLang="en-US" sz="2600" b="1" dirty="0">
                <a:solidFill>
                  <a:srgbClr val="0070C0"/>
                </a:solidFill>
              </a:rPr>
              <a:t>algorithms</a:t>
            </a:r>
            <a:r>
              <a:rPr lang="en-US" altLang="en-US" sz="2600" dirty="0"/>
              <a:t>. There are many others, e.g., </a:t>
            </a:r>
          </a:p>
          <a:p>
            <a:pPr marL="742950" lvl="1" indent="-285750" eaLnBrk="1" hangingPunct="1">
              <a:lnSpc>
                <a:spcPct val="80000"/>
              </a:lnSpc>
              <a:buClr>
                <a:srgbClr val="FF0000"/>
              </a:buClr>
            </a:pPr>
            <a:r>
              <a:rPr lang="en-US" altLang="en-US" sz="2200" b="1" dirty="0">
                <a:solidFill>
                  <a:srgbClr val="7030A0"/>
                </a:solidFill>
              </a:rPr>
              <a:t>density</a:t>
            </a:r>
            <a:r>
              <a:rPr lang="en-US" altLang="en-US" sz="2200" dirty="0"/>
              <a:t> </a:t>
            </a:r>
            <a:r>
              <a:rPr lang="en-US" altLang="en-US" sz="2200" b="1" dirty="0">
                <a:solidFill>
                  <a:srgbClr val="7030A0"/>
                </a:solidFill>
              </a:rPr>
              <a:t>based</a:t>
            </a:r>
            <a:r>
              <a:rPr lang="en-US" altLang="en-US" sz="2200" dirty="0"/>
              <a:t> </a:t>
            </a:r>
            <a:r>
              <a:rPr lang="en-US" altLang="en-US" sz="2200" b="1" dirty="0">
                <a:solidFill>
                  <a:srgbClr val="7030A0"/>
                </a:solidFill>
              </a:rPr>
              <a:t>algorithm</a:t>
            </a:r>
            <a:r>
              <a:rPr lang="en-US" altLang="en-US" sz="2200" dirty="0"/>
              <a:t>, </a:t>
            </a:r>
            <a:r>
              <a:rPr lang="en-US" altLang="en-US" sz="2200" b="1" dirty="0">
                <a:solidFill>
                  <a:srgbClr val="7030A0"/>
                </a:solidFill>
              </a:rPr>
              <a:t>sub-space</a:t>
            </a:r>
            <a:r>
              <a:rPr lang="en-US" altLang="en-US" sz="2200" dirty="0"/>
              <a:t> </a:t>
            </a:r>
            <a:r>
              <a:rPr lang="en-US" altLang="en-US" sz="2200" b="1" dirty="0">
                <a:solidFill>
                  <a:srgbClr val="7030A0"/>
                </a:solidFill>
              </a:rPr>
              <a:t>clustering</a:t>
            </a:r>
            <a:r>
              <a:rPr lang="en-US" altLang="en-US" sz="2200" dirty="0"/>
              <a:t>, </a:t>
            </a:r>
            <a:r>
              <a:rPr lang="en-US" altLang="en-US" sz="2200" b="1" dirty="0">
                <a:solidFill>
                  <a:srgbClr val="7030A0"/>
                </a:solidFill>
              </a:rPr>
              <a:t>scale-up</a:t>
            </a:r>
            <a:r>
              <a:rPr lang="en-US" altLang="en-US" sz="2200" dirty="0"/>
              <a:t> </a:t>
            </a:r>
            <a:r>
              <a:rPr lang="en-US" altLang="en-US" sz="2200" b="1" dirty="0">
                <a:solidFill>
                  <a:srgbClr val="7030A0"/>
                </a:solidFill>
              </a:rPr>
              <a:t>methods</a:t>
            </a:r>
            <a:r>
              <a:rPr lang="en-US" altLang="en-US" sz="2200" dirty="0"/>
              <a:t>, </a:t>
            </a:r>
            <a:r>
              <a:rPr lang="en-US" altLang="en-US" sz="2200" b="1" dirty="0">
                <a:solidFill>
                  <a:srgbClr val="7030A0"/>
                </a:solidFill>
              </a:rPr>
              <a:t>neural</a:t>
            </a:r>
            <a:r>
              <a:rPr lang="en-US" altLang="en-US" sz="2200" dirty="0"/>
              <a:t> </a:t>
            </a:r>
            <a:r>
              <a:rPr lang="en-US" altLang="en-US" sz="2200" b="1" dirty="0">
                <a:solidFill>
                  <a:srgbClr val="7030A0"/>
                </a:solidFill>
              </a:rPr>
              <a:t>networks</a:t>
            </a:r>
            <a:r>
              <a:rPr lang="en-US" altLang="en-US" sz="2200" dirty="0"/>
              <a:t> based methods, </a:t>
            </a:r>
            <a:r>
              <a:rPr lang="en-US" altLang="en-US" sz="2200" b="1" dirty="0">
                <a:solidFill>
                  <a:srgbClr val="7030A0"/>
                </a:solidFill>
              </a:rPr>
              <a:t>fuzzy</a:t>
            </a:r>
            <a:r>
              <a:rPr lang="en-US" altLang="en-US" sz="2200" dirty="0"/>
              <a:t> clustering, </a:t>
            </a:r>
            <a:r>
              <a:rPr lang="en-US" altLang="en-US" sz="2200" b="1" dirty="0">
                <a:solidFill>
                  <a:srgbClr val="7030A0"/>
                </a:solidFill>
              </a:rPr>
              <a:t>co-clustering</a:t>
            </a:r>
            <a:r>
              <a:rPr lang="en-US" altLang="en-US" sz="2200" dirty="0"/>
              <a:t>, etc. 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</a:pPr>
            <a:r>
              <a:rPr lang="en-US" altLang="en-US" sz="2600" dirty="0"/>
              <a:t>Clustering is </a:t>
            </a:r>
            <a:r>
              <a:rPr lang="en-US" altLang="en-US" sz="2600" b="1" dirty="0">
                <a:solidFill>
                  <a:srgbClr val="0070C0"/>
                </a:solidFill>
              </a:rPr>
              <a:t>hard</a:t>
            </a:r>
            <a:r>
              <a:rPr lang="en-US" altLang="en-US" sz="2600" dirty="0"/>
              <a:t> to </a:t>
            </a:r>
            <a:r>
              <a:rPr lang="en-US" altLang="en-US" sz="2600" b="1" dirty="0">
                <a:solidFill>
                  <a:srgbClr val="0070C0"/>
                </a:solidFill>
              </a:rPr>
              <a:t>evaluate</a:t>
            </a:r>
            <a:r>
              <a:rPr lang="en-US" altLang="en-US" sz="2600" dirty="0"/>
              <a:t>, but </a:t>
            </a:r>
            <a:r>
              <a:rPr lang="en-US" altLang="en-US" sz="2600" b="1" dirty="0">
                <a:solidFill>
                  <a:srgbClr val="0070C0"/>
                </a:solidFill>
              </a:rPr>
              <a:t>very</a:t>
            </a:r>
            <a:r>
              <a:rPr lang="en-US" altLang="en-US" sz="2600" dirty="0"/>
              <a:t> </a:t>
            </a:r>
            <a:r>
              <a:rPr lang="en-US" altLang="en-US" sz="2600" b="1" dirty="0">
                <a:solidFill>
                  <a:srgbClr val="0070C0"/>
                </a:solidFill>
              </a:rPr>
              <a:t>useful</a:t>
            </a:r>
            <a:r>
              <a:rPr lang="en-US" altLang="en-US" sz="2600" dirty="0"/>
              <a:t> in </a:t>
            </a:r>
            <a:r>
              <a:rPr lang="en-US" altLang="en-US" sz="2600" b="1" dirty="0">
                <a:solidFill>
                  <a:srgbClr val="0070C0"/>
                </a:solidFill>
              </a:rPr>
              <a:t>practice</a:t>
            </a:r>
            <a:r>
              <a:rPr lang="en-US" altLang="en-US" sz="2600" dirty="0"/>
              <a:t>. This </a:t>
            </a:r>
            <a:r>
              <a:rPr lang="en-US" altLang="en-US" sz="2600" b="1" dirty="0">
                <a:solidFill>
                  <a:srgbClr val="0070C0"/>
                </a:solidFill>
              </a:rPr>
              <a:t>partially</a:t>
            </a:r>
            <a:r>
              <a:rPr lang="en-US" altLang="en-US" sz="2600" dirty="0"/>
              <a:t> explains why there are still a </a:t>
            </a:r>
            <a:r>
              <a:rPr lang="en-US" altLang="en-US" sz="2600" b="1" dirty="0">
                <a:solidFill>
                  <a:srgbClr val="0070C0"/>
                </a:solidFill>
              </a:rPr>
              <a:t>large</a:t>
            </a:r>
            <a:r>
              <a:rPr lang="en-US" altLang="en-US" sz="2600" dirty="0"/>
              <a:t> </a:t>
            </a:r>
            <a:r>
              <a:rPr lang="en-US" altLang="en-US" sz="2600" b="1" dirty="0">
                <a:solidFill>
                  <a:srgbClr val="0070C0"/>
                </a:solidFill>
              </a:rPr>
              <a:t>number</a:t>
            </a:r>
            <a:r>
              <a:rPr lang="en-US" altLang="en-US" sz="2600" dirty="0"/>
              <a:t> of </a:t>
            </a:r>
            <a:r>
              <a:rPr lang="en-US" altLang="en-US" sz="2600" b="1" dirty="0">
                <a:solidFill>
                  <a:srgbClr val="0070C0"/>
                </a:solidFill>
              </a:rPr>
              <a:t>clustering</a:t>
            </a:r>
            <a:r>
              <a:rPr lang="en-US" altLang="en-US" sz="2600" dirty="0"/>
              <a:t> </a:t>
            </a:r>
            <a:r>
              <a:rPr lang="en-US" altLang="en-US" sz="2600" b="1" dirty="0">
                <a:solidFill>
                  <a:srgbClr val="0070C0"/>
                </a:solidFill>
              </a:rPr>
              <a:t>algorithms</a:t>
            </a:r>
            <a:r>
              <a:rPr lang="en-US" altLang="en-US" sz="2600" dirty="0"/>
              <a:t> being </a:t>
            </a:r>
            <a:r>
              <a:rPr lang="en-US" altLang="en-US" sz="2600" b="1" dirty="0">
                <a:solidFill>
                  <a:srgbClr val="0070C0"/>
                </a:solidFill>
              </a:rPr>
              <a:t>devised</a:t>
            </a:r>
            <a:r>
              <a:rPr lang="en-US" altLang="en-US" sz="2600" dirty="0"/>
              <a:t> every year. 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</a:pPr>
            <a:r>
              <a:rPr lang="en-US" altLang="en-US" sz="2600" dirty="0"/>
              <a:t>Clustering is </a:t>
            </a:r>
            <a:r>
              <a:rPr lang="en-US" altLang="en-US" sz="2600" b="1" dirty="0">
                <a:solidFill>
                  <a:srgbClr val="0070C0"/>
                </a:solidFill>
              </a:rPr>
              <a:t>highly</a:t>
            </a:r>
            <a:r>
              <a:rPr lang="en-US" altLang="en-US" sz="2600" dirty="0"/>
              <a:t> </a:t>
            </a:r>
            <a:r>
              <a:rPr lang="en-US" altLang="en-US" sz="2600" b="1" dirty="0">
                <a:solidFill>
                  <a:srgbClr val="0070C0"/>
                </a:solidFill>
              </a:rPr>
              <a:t>application</a:t>
            </a:r>
            <a:r>
              <a:rPr lang="en-US" altLang="en-US" sz="2600" dirty="0"/>
              <a:t> </a:t>
            </a:r>
            <a:r>
              <a:rPr lang="en-US" altLang="en-US" sz="2600" b="1" dirty="0">
                <a:solidFill>
                  <a:srgbClr val="0070C0"/>
                </a:solidFill>
              </a:rPr>
              <a:t>dependent</a:t>
            </a:r>
            <a:r>
              <a:rPr lang="en-US" altLang="en-US" sz="2600" dirty="0"/>
              <a:t> and to some extent </a:t>
            </a:r>
            <a:r>
              <a:rPr lang="en-US" altLang="en-US" sz="2600" b="1" dirty="0">
                <a:solidFill>
                  <a:srgbClr val="0070C0"/>
                </a:solidFill>
              </a:rPr>
              <a:t>subjective</a:t>
            </a:r>
            <a:r>
              <a:rPr lang="en-US" altLang="en-US" sz="2600" dirty="0"/>
              <a:t>. 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</a:pPr>
            <a:r>
              <a:rPr lang="en-US" altLang="en-US" sz="2600" dirty="0"/>
              <a:t>The </a:t>
            </a:r>
            <a:r>
              <a:rPr lang="en-US" altLang="en-US" sz="2600" b="1" dirty="0">
                <a:solidFill>
                  <a:srgbClr val="0070C0"/>
                </a:solidFill>
              </a:rPr>
              <a:t>choice</a:t>
            </a:r>
            <a:r>
              <a:rPr lang="en-US" altLang="en-US" sz="2600" dirty="0"/>
              <a:t> of </a:t>
            </a:r>
            <a:r>
              <a:rPr lang="en-US" altLang="en-US" sz="2600" b="1" dirty="0">
                <a:solidFill>
                  <a:srgbClr val="0070C0"/>
                </a:solidFill>
              </a:rPr>
              <a:t>distance</a:t>
            </a:r>
            <a:r>
              <a:rPr lang="en-US" altLang="en-US" sz="2600" dirty="0"/>
              <a:t> </a:t>
            </a:r>
            <a:r>
              <a:rPr lang="en-US" altLang="en-US" sz="2600" b="1" dirty="0">
                <a:solidFill>
                  <a:srgbClr val="0070C0"/>
                </a:solidFill>
              </a:rPr>
              <a:t>function</a:t>
            </a:r>
            <a:r>
              <a:rPr lang="en-US" altLang="en-US" sz="2600" dirty="0"/>
              <a:t> is </a:t>
            </a:r>
            <a:r>
              <a:rPr lang="en-US" altLang="en-US" sz="2600" b="1" dirty="0">
                <a:solidFill>
                  <a:srgbClr val="0070C0"/>
                </a:solidFill>
              </a:rPr>
              <a:t>critically</a:t>
            </a:r>
            <a:r>
              <a:rPr lang="en-US" altLang="en-US" sz="2600" dirty="0"/>
              <a:t> </a:t>
            </a:r>
            <a:r>
              <a:rPr lang="en-US" altLang="en-US" sz="2600" b="1" dirty="0">
                <a:solidFill>
                  <a:srgbClr val="0070C0"/>
                </a:solidFill>
              </a:rPr>
              <a:t>important</a:t>
            </a:r>
            <a:r>
              <a:rPr lang="en-US" altLang="en-US" sz="2600" dirty="0"/>
              <a:t>.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</a:pPr>
            <a:r>
              <a:rPr lang="en-US" altLang="en-US" sz="2600" b="1" dirty="0">
                <a:solidFill>
                  <a:srgbClr val="0070C0"/>
                </a:solidFill>
              </a:rPr>
              <a:t>K-Means</a:t>
            </a:r>
            <a:r>
              <a:rPr lang="en-US" altLang="en-US" sz="2600" dirty="0"/>
              <a:t> is probably the </a:t>
            </a:r>
            <a:r>
              <a:rPr lang="en-US" altLang="en-US" sz="2600" b="1" dirty="0">
                <a:solidFill>
                  <a:srgbClr val="0070C0"/>
                </a:solidFill>
              </a:rPr>
              <a:t>most</a:t>
            </a:r>
            <a:r>
              <a:rPr lang="en-US" altLang="en-US" sz="2600" dirty="0"/>
              <a:t> </a:t>
            </a:r>
            <a:r>
              <a:rPr lang="en-US" altLang="en-US" sz="2600" b="1" dirty="0">
                <a:solidFill>
                  <a:srgbClr val="0070C0"/>
                </a:solidFill>
              </a:rPr>
              <a:t>popular</a:t>
            </a:r>
            <a:r>
              <a:rPr lang="en-US" altLang="en-US" sz="2600" dirty="0"/>
              <a:t> </a:t>
            </a:r>
            <a:r>
              <a:rPr lang="en-US" altLang="en-US" sz="2600" b="1" dirty="0">
                <a:solidFill>
                  <a:srgbClr val="0070C0"/>
                </a:solidFill>
              </a:rPr>
              <a:t>general</a:t>
            </a:r>
            <a:r>
              <a:rPr lang="en-US" altLang="en-US" sz="2600" dirty="0"/>
              <a:t> </a:t>
            </a:r>
            <a:r>
              <a:rPr lang="en-US" altLang="en-US" sz="2600" b="1" dirty="0">
                <a:solidFill>
                  <a:srgbClr val="0070C0"/>
                </a:solidFill>
              </a:rPr>
              <a:t>purpose</a:t>
            </a:r>
            <a:r>
              <a:rPr lang="en-US" altLang="en-US" sz="2600" dirty="0"/>
              <a:t> clustering algorithm.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9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947428" y="25637"/>
            <a:ext cx="9829092" cy="11398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Summary</a:t>
            </a:r>
          </a:p>
        </p:txBody>
      </p:sp>
      <p:sp>
        <p:nvSpPr>
          <p:cNvPr id="11" name="Right Arrow 4">
            <a:extLst>
              <a:ext uri="{FF2B5EF4-FFF2-40B4-BE49-F238E27FC236}">
                <a16:creationId xmlns:a16="http://schemas.microsoft.com/office/drawing/2014/main" id="{E8A5BCD4-C4CB-481C-B14A-CEDAF25D9AA8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4">
            <a:extLst>
              <a:ext uri="{FF2B5EF4-FFF2-40B4-BE49-F238E27FC236}">
                <a16:creationId xmlns:a16="http://schemas.microsoft.com/office/drawing/2014/main" id="{775EBDB5-4FD6-4E01-AFBD-040659EFB738}"/>
              </a:ext>
            </a:extLst>
          </p:cNvPr>
          <p:cNvSpPr/>
          <p:nvPr/>
        </p:nvSpPr>
        <p:spPr>
          <a:xfrm>
            <a:off x="12118302" y="67675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223838"/>
            <a:ext cx="10515600" cy="7334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What is Clustering for?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66763" y="1441450"/>
            <a:ext cx="5942012" cy="478948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/>
              <a:t>Let us see some real-life examples:</a:t>
            </a:r>
          </a:p>
          <a:p>
            <a:pPr eaLnBrk="1" hangingPunct="1">
              <a:buClr>
                <a:srgbClr val="C00000"/>
              </a:buClr>
              <a:defRPr/>
            </a:pPr>
            <a:r>
              <a:rPr lang="en-US" altLang="en-US" b="1" dirty="0">
                <a:solidFill>
                  <a:srgbClr val="7030A0"/>
                </a:solidFill>
              </a:rPr>
              <a:t>Example 1 </a:t>
            </a:r>
            <a:r>
              <a:rPr lang="en-US" altLang="en-US" dirty="0"/>
              <a:t>- groups people of similar sizes together to make “</a:t>
            </a:r>
            <a:r>
              <a:rPr lang="en-US" altLang="en-US" b="1" dirty="0">
                <a:solidFill>
                  <a:srgbClr val="0070C0"/>
                </a:solidFill>
              </a:rPr>
              <a:t>small</a:t>
            </a:r>
            <a:r>
              <a:rPr lang="en-US" altLang="en-US" dirty="0"/>
              <a:t>”, “</a:t>
            </a:r>
            <a:r>
              <a:rPr lang="en-US" altLang="en-US" b="1" dirty="0">
                <a:solidFill>
                  <a:srgbClr val="0070C0"/>
                </a:solidFill>
              </a:rPr>
              <a:t>medium</a:t>
            </a:r>
            <a:r>
              <a:rPr lang="en-US" altLang="en-US" dirty="0"/>
              <a:t>” and “</a:t>
            </a:r>
            <a:r>
              <a:rPr lang="en-US" altLang="en-US" b="1" dirty="0">
                <a:solidFill>
                  <a:srgbClr val="0070C0"/>
                </a:solidFill>
              </a:rPr>
              <a:t>large</a:t>
            </a:r>
            <a:r>
              <a:rPr lang="en-US" altLang="en-US" dirty="0"/>
              <a:t>” T-Shirts.</a:t>
            </a:r>
          </a:p>
          <a:p>
            <a:pPr lvl="1" eaLnBrk="1" hangingPunct="1">
              <a:buClr>
                <a:srgbClr val="C00000"/>
              </a:buClr>
              <a:defRPr/>
            </a:pPr>
            <a:r>
              <a:rPr lang="en-US" altLang="en-US" dirty="0"/>
              <a:t>Tailor-made for each person: </a:t>
            </a:r>
            <a:r>
              <a:rPr lang="en-US" altLang="en-US" b="1" dirty="0">
                <a:solidFill>
                  <a:srgbClr val="0070C0"/>
                </a:solidFill>
              </a:rPr>
              <a:t>too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expensive</a:t>
            </a:r>
          </a:p>
          <a:p>
            <a:pPr lvl="1" eaLnBrk="1" hangingPunct="1">
              <a:buClr>
                <a:srgbClr val="C00000"/>
              </a:buClr>
              <a:defRPr/>
            </a:pPr>
            <a:r>
              <a:rPr lang="en-US" altLang="en-US" b="1" dirty="0">
                <a:solidFill>
                  <a:srgbClr val="0070C0"/>
                </a:solidFill>
              </a:rPr>
              <a:t>One-size-fits-all</a:t>
            </a:r>
            <a:r>
              <a:rPr lang="en-US" altLang="en-US" dirty="0"/>
              <a:t>: does </a:t>
            </a:r>
            <a:r>
              <a:rPr lang="en-US" altLang="en-US" b="1" dirty="0">
                <a:solidFill>
                  <a:srgbClr val="0070C0"/>
                </a:solidFill>
              </a:rPr>
              <a:t>not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fit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all</a:t>
            </a:r>
            <a:r>
              <a:rPr lang="en-US" altLang="en-US" dirty="0"/>
              <a:t>. </a:t>
            </a:r>
          </a:p>
          <a:p>
            <a:pPr eaLnBrk="1" hangingPunct="1">
              <a:buClr>
                <a:srgbClr val="C00000"/>
              </a:buClr>
              <a:defRPr/>
            </a:pPr>
            <a:r>
              <a:rPr lang="en-US" altLang="en-US" b="1" dirty="0">
                <a:solidFill>
                  <a:srgbClr val="7030A0"/>
                </a:solidFill>
              </a:rPr>
              <a:t>Example 2 </a:t>
            </a:r>
            <a:r>
              <a:rPr lang="en-US" altLang="en-US" dirty="0"/>
              <a:t>- In marketing, segment customers according to their similarities.</a:t>
            </a:r>
          </a:p>
          <a:p>
            <a:pPr lvl="1" eaLnBrk="1" hangingPunct="1">
              <a:buClr>
                <a:srgbClr val="C00000"/>
              </a:buClr>
              <a:defRPr/>
            </a:pPr>
            <a:r>
              <a:rPr lang="en-US" altLang="en-US" dirty="0"/>
              <a:t>To do targeted marketing. </a:t>
            </a:r>
          </a:p>
        </p:txBody>
      </p:sp>
      <p:pic>
        <p:nvPicPr>
          <p:cNvPr id="1024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3" y="815975"/>
            <a:ext cx="3222625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3849688"/>
            <a:ext cx="5421313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12" name="Right Arrow 4">
            <a:extLst>
              <a:ext uri="{FF2B5EF4-FFF2-40B4-BE49-F238E27FC236}">
                <a16:creationId xmlns:a16="http://schemas.microsoft.com/office/drawing/2014/main" id="{997538FE-09DB-438A-8ED7-22660F2D9CD7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036888"/>
            <a:ext cx="65151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03275" y="1138238"/>
            <a:ext cx="11053763" cy="5111750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altLang="en-US" b="1">
                <a:solidFill>
                  <a:srgbClr val="7030A0"/>
                </a:solidFill>
              </a:rPr>
              <a:t>Example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7030A0"/>
                </a:solidFill>
              </a:rPr>
              <a:t>3</a:t>
            </a:r>
            <a:r>
              <a:rPr lang="en-US" altLang="en-US"/>
              <a:t> - Given a collection of </a:t>
            </a:r>
            <a:r>
              <a:rPr lang="en-US" altLang="en-US" b="1">
                <a:solidFill>
                  <a:srgbClr val="0070C0"/>
                </a:solidFill>
              </a:rPr>
              <a:t>text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0070C0"/>
                </a:solidFill>
              </a:rPr>
              <a:t>documents</a:t>
            </a:r>
            <a:r>
              <a:rPr lang="en-US" altLang="en-US"/>
              <a:t>, we want to </a:t>
            </a:r>
            <a:r>
              <a:rPr lang="en-US" altLang="en-US" b="1">
                <a:solidFill>
                  <a:srgbClr val="0070C0"/>
                </a:solidFill>
              </a:rPr>
              <a:t>organize</a:t>
            </a:r>
            <a:r>
              <a:rPr lang="en-US" altLang="en-US"/>
              <a:t> them according to their </a:t>
            </a:r>
            <a:r>
              <a:rPr lang="en-US" altLang="en-US" b="1">
                <a:solidFill>
                  <a:srgbClr val="0070C0"/>
                </a:solidFill>
              </a:rPr>
              <a:t>content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0070C0"/>
                </a:solidFill>
              </a:rPr>
              <a:t>similarities</a:t>
            </a:r>
            <a:r>
              <a:rPr lang="en-US" altLang="en-US"/>
              <a:t>.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en-US"/>
              <a:t>To produce a </a:t>
            </a:r>
            <a:r>
              <a:rPr lang="en-US" altLang="en-US" b="1">
                <a:solidFill>
                  <a:srgbClr val="0070C0"/>
                </a:solidFill>
              </a:rPr>
              <a:t>topic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0070C0"/>
                </a:solidFill>
              </a:rPr>
              <a:t>hierarchy.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en-US"/>
              <a:t>In fact, </a:t>
            </a:r>
            <a:r>
              <a:rPr lang="en-US" altLang="en-US" b="1">
                <a:solidFill>
                  <a:srgbClr val="0070C0"/>
                </a:solidFill>
              </a:rPr>
              <a:t>clustering</a:t>
            </a:r>
            <a:r>
              <a:rPr lang="en-US" altLang="en-US"/>
              <a:t> is one of the </a:t>
            </a:r>
            <a:r>
              <a:rPr lang="en-US" altLang="en-US" b="1">
                <a:solidFill>
                  <a:srgbClr val="0070C0"/>
                </a:solidFill>
              </a:rPr>
              <a:t>most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0070C0"/>
                </a:solidFill>
              </a:rPr>
              <a:t>utilized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0070C0"/>
                </a:solidFill>
              </a:rPr>
              <a:t>data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0070C0"/>
                </a:solidFill>
              </a:rPr>
              <a:t>mining</a:t>
            </a:r>
            <a:r>
              <a:rPr lang="en-US" altLang="en-US"/>
              <a:t> techniques.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ja-JP">
                <a:ea typeface="MS PGothic" panose="020B0600070205080204" pitchFamily="34" charset="-128"/>
              </a:rPr>
              <a:t>It has a </a:t>
            </a:r>
            <a:r>
              <a:rPr lang="en-US" altLang="ja-JP" b="1">
                <a:solidFill>
                  <a:srgbClr val="0070C0"/>
                </a:solidFill>
                <a:ea typeface="MS PGothic" panose="020B0600070205080204" pitchFamily="34" charset="-128"/>
              </a:rPr>
              <a:t>long</a:t>
            </a:r>
            <a:r>
              <a:rPr lang="en-US" altLang="ja-JP">
                <a:ea typeface="MS PGothic" panose="020B0600070205080204" pitchFamily="34" charset="-128"/>
              </a:rPr>
              <a:t> history, and used in</a:t>
            </a:r>
            <a:br>
              <a:rPr lang="en-US" altLang="ja-JP">
                <a:ea typeface="MS PGothic" panose="020B0600070205080204" pitchFamily="34" charset="-128"/>
              </a:rPr>
            </a:br>
            <a:r>
              <a:rPr lang="en-US" altLang="ja-JP" b="1">
                <a:solidFill>
                  <a:srgbClr val="0070C0"/>
                </a:solidFill>
                <a:ea typeface="MS PGothic" panose="020B0600070205080204" pitchFamily="34" charset="-128"/>
              </a:rPr>
              <a:t>almost</a:t>
            </a:r>
            <a:r>
              <a:rPr lang="en-US" altLang="ja-JP">
                <a:ea typeface="MS PGothic" panose="020B0600070205080204" pitchFamily="34" charset="-128"/>
              </a:rPr>
              <a:t> every field, e.g.,</a:t>
            </a:r>
            <a:br>
              <a:rPr lang="en-US" altLang="ja-JP">
                <a:ea typeface="MS PGothic" panose="020B0600070205080204" pitchFamily="34" charset="-128"/>
              </a:rPr>
            </a:br>
            <a:r>
              <a:rPr lang="en-US" altLang="ja-JP" b="1">
                <a:solidFill>
                  <a:srgbClr val="0070C0"/>
                </a:solidFill>
                <a:ea typeface="MS PGothic" panose="020B0600070205080204" pitchFamily="34" charset="-128"/>
              </a:rPr>
              <a:t>medicine</a:t>
            </a:r>
            <a:r>
              <a:rPr lang="en-US" altLang="zh-CN">
                <a:ea typeface="SimSun" panose="02010600030101010101" pitchFamily="2" charset="-122"/>
              </a:rPr>
              <a:t>, </a:t>
            </a:r>
            <a:r>
              <a:rPr lang="en-US" altLang="zh-CN" b="1">
                <a:solidFill>
                  <a:srgbClr val="0070C0"/>
                </a:solidFill>
                <a:ea typeface="SimSun" panose="02010600030101010101" pitchFamily="2" charset="-122"/>
              </a:rPr>
              <a:t>psychology</a:t>
            </a:r>
            <a:r>
              <a:rPr lang="en-US" altLang="zh-CN">
                <a:ea typeface="SimSun" panose="02010600030101010101" pitchFamily="2" charset="-122"/>
              </a:rPr>
              <a:t>, </a:t>
            </a:r>
            <a:r>
              <a:rPr lang="en-US" altLang="zh-CN" b="1">
                <a:solidFill>
                  <a:srgbClr val="0070C0"/>
                </a:solidFill>
                <a:ea typeface="SimSun" panose="02010600030101010101" pitchFamily="2" charset="-122"/>
              </a:rPr>
              <a:t>botany</a:t>
            </a:r>
            <a:r>
              <a:rPr lang="en-US" altLang="zh-CN">
                <a:ea typeface="SimSun" panose="02010600030101010101" pitchFamily="2" charset="-122"/>
              </a:rPr>
              <a:t>,</a:t>
            </a:r>
            <a:br>
              <a:rPr lang="en-US" altLang="zh-CN">
                <a:ea typeface="SimSun" panose="02010600030101010101" pitchFamily="2" charset="-122"/>
              </a:rPr>
            </a:br>
            <a:r>
              <a:rPr lang="en-US" altLang="zh-CN" b="1">
                <a:solidFill>
                  <a:srgbClr val="0070C0"/>
                </a:solidFill>
                <a:ea typeface="SimSun" panose="02010600030101010101" pitchFamily="2" charset="-122"/>
              </a:rPr>
              <a:t>sociology</a:t>
            </a:r>
            <a:r>
              <a:rPr lang="en-US" altLang="zh-CN">
                <a:ea typeface="SimSun" panose="02010600030101010101" pitchFamily="2" charset="-122"/>
              </a:rPr>
              <a:t>, </a:t>
            </a:r>
            <a:r>
              <a:rPr lang="en-US" altLang="zh-CN" b="1">
                <a:solidFill>
                  <a:srgbClr val="0070C0"/>
                </a:solidFill>
                <a:ea typeface="SimSun" panose="02010600030101010101" pitchFamily="2" charset="-122"/>
              </a:rPr>
              <a:t>biology</a:t>
            </a:r>
            <a:r>
              <a:rPr lang="en-US" altLang="zh-CN">
                <a:ea typeface="SimSun" panose="02010600030101010101" pitchFamily="2" charset="-122"/>
              </a:rPr>
              <a:t>, </a:t>
            </a:r>
            <a:r>
              <a:rPr lang="en-US" altLang="ja-JP" b="1">
                <a:solidFill>
                  <a:srgbClr val="0070C0"/>
                </a:solidFill>
                <a:ea typeface="MS PGothic" panose="020B0600070205080204" pitchFamily="34" charset="-128"/>
              </a:rPr>
              <a:t>archeology</a:t>
            </a:r>
            <a:r>
              <a:rPr lang="en-US" altLang="zh-CN">
                <a:ea typeface="SimSun" panose="02010600030101010101" pitchFamily="2" charset="-122"/>
              </a:rPr>
              <a:t>,</a:t>
            </a:r>
            <a:br>
              <a:rPr lang="en-US" altLang="zh-CN">
                <a:ea typeface="SimSun" panose="02010600030101010101" pitchFamily="2" charset="-122"/>
              </a:rPr>
            </a:br>
            <a:r>
              <a:rPr lang="en-US" altLang="zh-CN" b="1">
                <a:solidFill>
                  <a:srgbClr val="0070C0"/>
                </a:solidFill>
                <a:ea typeface="SimSun" panose="02010600030101010101" pitchFamily="2" charset="-122"/>
              </a:rPr>
              <a:t>marketing</a:t>
            </a:r>
            <a:r>
              <a:rPr lang="en-US" altLang="zh-CN">
                <a:ea typeface="SimSun" panose="02010600030101010101" pitchFamily="2" charset="-122"/>
              </a:rPr>
              <a:t>, </a:t>
            </a:r>
            <a:r>
              <a:rPr lang="en-US" altLang="zh-CN" b="1">
                <a:solidFill>
                  <a:srgbClr val="0070C0"/>
                </a:solidFill>
                <a:ea typeface="SimSun" panose="02010600030101010101" pitchFamily="2" charset="-122"/>
              </a:rPr>
              <a:t>insurance</a:t>
            </a:r>
            <a:r>
              <a:rPr lang="en-US" altLang="zh-CN">
                <a:ea typeface="SimSun" panose="02010600030101010101" pitchFamily="2" charset="-122"/>
              </a:rPr>
              <a:t>, </a:t>
            </a:r>
            <a:r>
              <a:rPr lang="en-US" altLang="zh-CN" b="1">
                <a:solidFill>
                  <a:srgbClr val="0070C0"/>
                </a:solidFill>
                <a:ea typeface="SimSun" panose="02010600030101010101" pitchFamily="2" charset="-122"/>
              </a:rPr>
              <a:t>libraries</a:t>
            </a:r>
            <a:r>
              <a:rPr lang="en-US" altLang="zh-CN">
                <a:ea typeface="SimSun" panose="02010600030101010101" pitchFamily="2" charset="-122"/>
              </a:rPr>
              <a:t>,</a:t>
            </a:r>
            <a:br>
              <a:rPr lang="en-US" altLang="zh-CN">
                <a:ea typeface="SimSun" panose="02010600030101010101" pitchFamily="2" charset="-122"/>
              </a:rPr>
            </a:br>
            <a:r>
              <a:rPr lang="en-US" altLang="zh-CN">
                <a:ea typeface="SimSun" panose="02010600030101010101" pitchFamily="2" charset="-122"/>
              </a:rPr>
              <a:t>etc.</a:t>
            </a:r>
            <a:r>
              <a:rPr lang="en-US" altLang="ja-JP">
                <a:ea typeface="MS PGothic" panose="020B0600070205080204" pitchFamily="34" charset="-128"/>
              </a:rPr>
              <a:t>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ja-JP">
                <a:ea typeface="MS PGothic" panose="020B0600070205080204" pitchFamily="34" charset="-128"/>
              </a:rPr>
              <a:t>In recent years, due to the </a:t>
            </a:r>
            <a:r>
              <a:rPr lang="en-US" altLang="ja-JP" b="1">
                <a:solidFill>
                  <a:srgbClr val="0070C0"/>
                </a:solidFill>
                <a:ea typeface="MS PGothic" panose="020B0600070205080204" pitchFamily="34" charset="-128"/>
              </a:rPr>
              <a:t>rapid</a:t>
            </a:r>
            <a:br>
              <a:rPr lang="en-US" altLang="ja-JP">
                <a:ea typeface="MS PGothic" panose="020B0600070205080204" pitchFamily="34" charset="-128"/>
              </a:rPr>
            </a:br>
            <a:r>
              <a:rPr lang="en-US" altLang="ja-JP" b="1">
                <a:solidFill>
                  <a:srgbClr val="0070C0"/>
                </a:solidFill>
                <a:ea typeface="MS PGothic" panose="020B0600070205080204" pitchFamily="34" charset="-128"/>
              </a:rPr>
              <a:t>increase</a:t>
            </a:r>
            <a:r>
              <a:rPr lang="en-US" altLang="ja-JP">
                <a:ea typeface="MS PGothic" panose="020B0600070205080204" pitchFamily="34" charset="-128"/>
              </a:rPr>
              <a:t> of </a:t>
            </a:r>
            <a:r>
              <a:rPr lang="en-US" altLang="ja-JP" b="1">
                <a:solidFill>
                  <a:srgbClr val="0070C0"/>
                </a:solidFill>
                <a:ea typeface="MS PGothic" panose="020B0600070205080204" pitchFamily="34" charset="-128"/>
              </a:rPr>
              <a:t>online</a:t>
            </a:r>
            <a:r>
              <a:rPr lang="en-US" altLang="ja-JP">
                <a:ea typeface="MS PGothic" panose="020B0600070205080204" pitchFamily="34" charset="-128"/>
              </a:rPr>
              <a:t> </a:t>
            </a:r>
            <a:r>
              <a:rPr lang="en-US" altLang="ja-JP" b="1">
                <a:solidFill>
                  <a:srgbClr val="0070C0"/>
                </a:solidFill>
                <a:ea typeface="MS PGothic" panose="020B0600070205080204" pitchFamily="34" charset="-128"/>
              </a:rPr>
              <a:t>documents</a:t>
            </a:r>
            <a:r>
              <a:rPr lang="en-US" altLang="ja-JP">
                <a:ea typeface="MS PGothic" panose="020B0600070205080204" pitchFamily="34" charset="-128"/>
              </a:rPr>
              <a:t>,</a:t>
            </a:r>
            <a:br>
              <a:rPr lang="en-US" altLang="ja-JP">
                <a:ea typeface="MS PGothic" panose="020B0600070205080204" pitchFamily="34" charset="-128"/>
              </a:rPr>
            </a:br>
            <a:r>
              <a:rPr lang="en-US" altLang="ja-JP">
                <a:ea typeface="MS PGothic" panose="020B0600070205080204" pitchFamily="34" charset="-128"/>
              </a:rPr>
              <a:t>text clustering has become</a:t>
            </a:r>
            <a:br>
              <a:rPr lang="en-US" altLang="ja-JP">
                <a:ea typeface="MS PGothic" panose="020B0600070205080204" pitchFamily="34" charset="-128"/>
              </a:rPr>
            </a:br>
            <a:r>
              <a:rPr lang="en-US" altLang="ja-JP">
                <a:ea typeface="MS PGothic" panose="020B0600070205080204" pitchFamily="34" charset="-128"/>
              </a:rPr>
              <a:t>more important. </a:t>
            </a:r>
            <a:endParaRPr lang="en-US" altLang="en-US"/>
          </a:p>
        </p:txBody>
      </p:sp>
      <p:pic>
        <p:nvPicPr>
          <p:cNvPr id="11270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95325" y="223838"/>
            <a:ext cx="10515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What is Clustering for? </a:t>
            </a:r>
          </a:p>
        </p:txBody>
      </p:sp>
      <p:sp>
        <p:nvSpPr>
          <p:cNvPr id="12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13" name="Right Arrow 4">
            <a:extLst>
              <a:ext uri="{FF2B5EF4-FFF2-40B4-BE49-F238E27FC236}">
                <a16:creationId xmlns:a16="http://schemas.microsoft.com/office/drawing/2014/main" id="{72BAA60F-5396-4683-A631-0F80FC5F42CF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An Introduction To Clustering. Clustering is considered to be the most… |  by Seema Singh | DataDrivenInvestor">
            <a:extLst>
              <a:ext uri="{FF2B5EF4-FFF2-40B4-BE49-F238E27FC236}">
                <a16:creationId xmlns:a16="http://schemas.microsoft.com/office/drawing/2014/main" id="{014CF096-AFA0-4BEA-A1E9-BED7BEF01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862" y="1196752"/>
            <a:ext cx="6728048" cy="337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839788" y="1185863"/>
            <a:ext cx="10944844" cy="5148262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altLang="en-US" sz="2400" dirty="0"/>
              <a:t>Types of </a:t>
            </a:r>
            <a:r>
              <a:rPr lang="en-US" altLang="en-US" sz="2400" b="1" dirty="0">
                <a:solidFill>
                  <a:srgbClr val="0070C0"/>
                </a:solidFill>
              </a:rPr>
              <a:t>clustering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algorithms</a:t>
            </a:r>
            <a:r>
              <a:rPr lang="en-US" altLang="en-US" sz="2400" dirty="0"/>
              <a:t>: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en-US" b="1" dirty="0" err="1">
                <a:solidFill>
                  <a:srgbClr val="0070C0"/>
                </a:solidFill>
              </a:rPr>
              <a:t>Partitional</a:t>
            </a:r>
            <a:r>
              <a:rPr lang="en-US" altLang="en-US" dirty="0"/>
              <a:t> clustering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en-US" b="1" dirty="0">
                <a:solidFill>
                  <a:srgbClr val="0070C0"/>
                </a:solidFill>
              </a:rPr>
              <a:t>Hierarchical</a:t>
            </a:r>
            <a:r>
              <a:rPr lang="en-US" altLang="en-US" dirty="0"/>
              <a:t> clustering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en-US" b="1" dirty="0">
                <a:solidFill>
                  <a:srgbClr val="0070C0"/>
                </a:solidFill>
              </a:rPr>
              <a:t>Agglomerative</a:t>
            </a:r>
            <a:r>
              <a:rPr lang="en-US" altLang="en-US" dirty="0"/>
              <a:t> / </a:t>
            </a:r>
            <a:r>
              <a:rPr lang="en-US" altLang="en-US" b="1" dirty="0">
                <a:solidFill>
                  <a:srgbClr val="0070C0"/>
                </a:solidFill>
              </a:rPr>
              <a:t>Divisive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70C0"/>
                </a:solidFill>
              </a:rPr>
              <a:t>distance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0070C0"/>
                </a:solidFill>
              </a:rPr>
              <a:t>similarity</a:t>
            </a:r>
            <a:r>
              <a:rPr lang="en-US" altLang="en-US" dirty="0"/>
              <a:t>, or </a:t>
            </a:r>
            <a:r>
              <a:rPr lang="en-US" altLang="en-US" b="1" dirty="0">
                <a:solidFill>
                  <a:srgbClr val="0070C0"/>
                </a:solidFill>
              </a:rPr>
              <a:t>dissimilarity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function.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en-US" sz="2400" dirty="0"/>
              <a:t>Clustering </a:t>
            </a:r>
            <a:r>
              <a:rPr lang="en-US" altLang="en-US" sz="2400" b="1" dirty="0">
                <a:solidFill>
                  <a:srgbClr val="0070C0"/>
                </a:solidFill>
              </a:rPr>
              <a:t>quality</a:t>
            </a:r>
            <a:r>
              <a:rPr lang="en-US" altLang="en-US" sz="2400" dirty="0"/>
              <a:t>: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en-US" dirty="0"/>
              <a:t>Inter-clusters distance </a:t>
            </a:r>
            <a:r>
              <a:rPr lang="en-US" altLang="en-US" dirty="0">
                <a:sym typeface="Symbol" panose="05050102010706020507" pitchFamily="18" charset="2"/>
              </a:rPr>
              <a:t> </a:t>
            </a:r>
            <a:r>
              <a:rPr lang="en-US" altLang="en-US" b="1" dirty="0">
                <a:solidFill>
                  <a:srgbClr val="7030A0"/>
                </a:solidFill>
                <a:sym typeface="Symbol" panose="05050102010706020507" pitchFamily="18" charset="2"/>
              </a:rPr>
              <a:t>maximized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en-US" dirty="0"/>
              <a:t>Intra-clusters distance </a:t>
            </a:r>
            <a:r>
              <a:rPr lang="en-US" altLang="en-US" dirty="0">
                <a:sym typeface="Symbol" panose="05050102010706020507" pitchFamily="18" charset="2"/>
              </a:rPr>
              <a:t> </a:t>
            </a:r>
            <a:r>
              <a:rPr lang="en-US" altLang="en-US" b="1" dirty="0">
                <a:solidFill>
                  <a:srgbClr val="7030A0"/>
                </a:solidFill>
                <a:sym typeface="Symbol" panose="05050102010706020507" pitchFamily="18" charset="2"/>
              </a:rPr>
              <a:t>minimized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en-US" sz="2400" dirty="0"/>
              <a:t>The </a:t>
            </a:r>
            <a:r>
              <a:rPr lang="en-US" altLang="en-US" sz="2400" b="1" dirty="0">
                <a:solidFill>
                  <a:srgbClr val="0070C0"/>
                </a:solidFill>
              </a:rPr>
              <a:t>quality</a:t>
            </a:r>
            <a:r>
              <a:rPr lang="en-US" altLang="en-US" sz="2400" dirty="0"/>
              <a:t> of the clustering result depends on the </a:t>
            </a:r>
            <a:r>
              <a:rPr lang="en-US" altLang="en-US" sz="2400" b="1" dirty="0">
                <a:solidFill>
                  <a:srgbClr val="0070C0"/>
                </a:solidFill>
              </a:rPr>
              <a:t>algorithm</a:t>
            </a:r>
            <a:r>
              <a:rPr lang="en-US" altLang="en-US" sz="2400" dirty="0"/>
              <a:t>, the </a:t>
            </a:r>
            <a:r>
              <a:rPr lang="en-US" altLang="en-US" sz="2400" b="1" dirty="0">
                <a:solidFill>
                  <a:srgbClr val="0070C0"/>
                </a:solidFill>
              </a:rPr>
              <a:t>distance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function</a:t>
            </a:r>
            <a:r>
              <a:rPr lang="en-US" altLang="en-US" sz="2400" dirty="0"/>
              <a:t>, the </a:t>
            </a:r>
            <a:r>
              <a:rPr lang="en-US" altLang="en-US" sz="2400" b="1" dirty="0">
                <a:solidFill>
                  <a:srgbClr val="0070C0"/>
                </a:solidFill>
              </a:rPr>
              <a:t>input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data</a:t>
            </a:r>
            <a:r>
              <a:rPr lang="en-US" altLang="en-US" sz="2400" dirty="0"/>
              <a:t>, and the </a:t>
            </a:r>
            <a:r>
              <a:rPr lang="en-US" altLang="en-US" sz="2400" b="1" dirty="0">
                <a:solidFill>
                  <a:srgbClr val="0070C0"/>
                </a:solidFill>
              </a:rPr>
              <a:t>application</a:t>
            </a:r>
            <a:r>
              <a:rPr lang="en-US" altLang="en-US" sz="2400" dirty="0"/>
              <a:t>.</a:t>
            </a:r>
          </a:p>
          <a:p>
            <a:pPr eaLnBrk="1" hangingPunct="1"/>
            <a:endParaRPr lang="en-US" altLang="en-US" sz="2400" dirty="0"/>
          </a:p>
        </p:txBody>
      </p:sp>
      <p:pic>
        <p:nvPicPr>
          <p:cNvPr id="12294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25" y="9525"/>
            <a:ext cx="13795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848975" y="620713"/>
            <a:ext cx="1230313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r">
              <a:lnSpc>
                <a:spcPts val="1300"/>
              </a:lnSpc>
              <a:defRPr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95325" y="223838"/>
            <a:ext cx="10515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Aspects of Clustering</a:t>
            </a:r>
          </a:p>
        </p:txBody>
      </p:sp>
      <p:sp>
        <p:nvSpPr>
          <p:cNvPr id="11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12" name="Right Arrow 4">
            <a:extLst>
              <a:ext uri="{FF2B5EF4-FFF2-40B4-BE49-F238E27FC236}">
                <a16:creationId xmlns:a16="http://schemas.microsoft.com/office/drawing/2014/main" id="{6EDF6C86-E8C1-434A-8F8F-FFCC3CCCF6F4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252" name="Picture 4" descr="Hierarchical clustering, using it to invest | Quantdare">
            <a:extLst>
              <a:ext uri="{FF2B5EF4-FFF2-40B4-BE49-F238E27FC236}">
                <a16:creationId xmlns:a16="http://schemas.microsoft.com/office/drawing/2014/main" id="{B7066087-14CD-43D8-A0CB-616DE6659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3471565"/>
            <a:ext cx="7620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4" name="Picture 6" descr="What are the two types of hierarchical clustering? - Quora">
            <a:extLst>
              <a:ext uri="{FF2B5EF4-FFF2-40B4-BE49-F238E27FC236}">
                <a16:creationId xmlns:a16="http://schemas.microsoft.com/office/drawing/2014/main" id="{3506A7E6-2E02-4528-8250-D4FCFCEE1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083" y="3366177"/>
            <a:ext cx="67532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Edg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11241</TotalTime>
  <Words>3386</Words>
  <Application>Microsoft Office PowerPoint</Application>
  <PresentationFormat>Widescreen</PresentationFormat>
  <Paragraphs>591</Paragraphs>
  <Slides>63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Arial Rounded MT Bold</vt:lpstr>
      <vt:lpstr>Calibri</vt:lpstr>
      <vt:lpstr>Calibri Light</vt:lpstr>
      <vt:lpstr>Monotype Corsiva</vt:lpstr>
      <vt:lpstr>Times New Roman</vt:lpstr>
      <vt:lpstr>Wingdings</vt:lpstr>
      <vt:lpstr>Edge</vt:lpstr>
      <vt:lpstr>Equation</vt:lpstr>
      <vt:lpstr>JA114  Data Clustering Some slides adapted from those by  Bing Liu, UIC.   Academic Year 2021-2022  </vt:lpstr>
      <vt:lpstr>Roadmap</vt:lpstr>
      <vt:lpstr>Supervised Learning vs Unsupervised Learning</vt:lpstr>
      <vt:lpstr>PowerPoint Presentation</vt:lpstr>
      <vt:lpstr>Clustering</vt:lpstr>
      <vt:lpstr>An Illustration of Clustering</vt:lpstr>
      <vt:lpstr>What is Clustering for?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Roadmap</vt:lpstr>
      <vt:lpstr>K-Means Clustering</vt:lpstr>
      <vt:lpstr>PowerPoint Presentation</vt:lpstr>
      <vt:lpstr>K-Means Pseudocode</vt:lpstr>
      <vt:lpstr>Stopping/Convergence Criteria </vt:lpstr>
      <vt:lpstr>K-Means - An Example</vt:lpstr>
      <vt:lpstr>K-Means - An Example</vt:lpstr>
      <vt:lpstr>k-Means Animated</vt:lpstr>
      <vt:lpstr>An Example of a Distance Function</vt:lpstr>
      <vt:lpstr>A Disk Version of k-Means</vt:lpstr>
      <vt:lpstr>Strengths of k-Means </vt:lpstr>
      <vt:lpstr>Weaknesses of k-Means</vt:lpstr>
      <vt:lpstr>Weaknesses of k-Means - Problems with Outliers</vt:lpstr>
      <vt:lpstr>Weaknesses of k-Means - Dealing with Outliers</vt:lpstr>
      <vt:lpstr>Weaknesses of k-means (cont …)</vt:lpstr>
      <vt:lpstr>Weaknesses of k-Means (cont …)</vt:lpstr>
      <vt:lpstr>Weaknesses of k-Means (cont …)</vt:lpstr>
      <vt:lpstr>K-Means – A Summary</vt:lpstr>
      <vt:lpstr>Roadmap</vt:lpstr>
      <vt:lpstr>Common Way to Represent Clusters </vt:lpstr>
      <vt:lpstr>Common Way to Represent Clusters </vt:lpstr>
      <vt:lpstr>Roadmap</vt:lpstr>
      <vt:lpstr>Hierarchical Clustering</vt:lpstr>
      <vt:lpstr>Types of Hierarchical Clustering</vt:lpstr>
      <vt:lpstr>Types of Hierarchical Clustering</vt:lpstr>
      <vt:lpstr>Hierarchical vs Partitional</vt:lpstr>
      <vt:lpstr>Hierarchical vs Partitional</vt:lpstr>
      <vt:lpstr>Agglomerative Clustering </vt:lpstr>
      <vt:lpstr>Agglomerative Clustering Algorithm</vt:lpstr>
      <vt:lpstr>An example of Agglomerative Clustering</vt:lpstr>
      <vt:lpstr>Measuring the Distance between Two Clusters</vt:lpstr>
      <vt:lpstr>Single-Linkage Method</vt:lpstr>
      <vt:lpstr>Complete-Linkage Method</vt:lpstr>
      <vt:lpstr>Average-Linkage and Centroid Methods</vt:lpstr>
      <vt:lpstr>Time Complexity</vt:lpstr>
      <vt:lpstr>Summary of Linkage Clustering Methods</vt:lpstr>
      <vt:lpstr>Some Notes</vt:lpstr>
      <vt:lpstr>Roadmap</vt:lpstr>
      <vt:lpstr>Distance Functions</vt:lpstr>
      <vt:lpstr>Distance Functions for Numeric attributes</vt:lpstr>
      <vt:lpstr>Euclidean and Manhattan Distance </vt:lpstr>
      <vt:lpstr>Squared Distance and Chebychev Distance </vt:lpstr>
      <vt:lpstr>Distance Function for Text Documents</vt:lpstr>
      <vt:lpstr>Roadmap</vt:lpstr>
      <vt:lpstr>Data Standardization</vt:lpstr>
      <vt:lpstr>Roadmap</vt:lpstr>
      <vt:lpstr>Roadmap</vt:lpstr>
      <vt:lpstr>How to Choose a Clustering Algorithm</vt:lpstr>
      <vt:lpstr>Choosing a Clustering Algorithm (cont …)</vt:lpstr>
      <vt:lpstr>Roadmap</vt:lpstr>
      <vt:lpstr>Summary</vt:lpstr>
    </vt:vector>
  </TitlesOfParts>
  <Company>UIC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creator>Bing Liu</dc:creator>
  <cp:lastModifiedBy>John Abela</cp:lastModifiedBy>
  <cp:revision>1803</cp:revision>
  <dcterms:created xsi:type="dcterms:W3CDTF">2004-06-21T03:23:40Z</dcterms:created>
  <dcterms:modified xsi:type="dcterms:W3CDTF">2022-11-23T09:11:11Z</dcterms:modified>
</cp:coreProperties>
</file>