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8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2F8AA-F161-4B01-B758-87F228B49A6C}"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42C4D8-EA12-4293-B976-E2100146096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2F8AA-F161-4B01-B758-87F228B49A6C}" type="datetimeFigureOut">
              <a:rPr lang="en-GB" smtClean="0"/>
              <a:pPr/>
              <a:t>08/03/2018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2C4D8-EA12-4293-B976-E2100146096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043608" y="1224517"/>
            <a:ext cx="7369199" cy="3354289"/>
            <a:chOff x="1043608" y="1224517"/>
            <a:chExt cx="7369199" cy="3354289"/>
          </a:xfrm>
        </p:grpSpPr>
        <p:sp>
          <p:nvSpPr>
            <p:cNvPr id="9" name="TextBox 8"/>
            <p:cNvSpPr txBox="1"/>
            <p:nvPr/>
          </p:nvSpPr>
          <p:spPr>
            <a:xfrm>
              <a:off x="1043608" y="3717032"/>
              <a:ext cx="7344816" cy="861774"/>
            </a:xfrm>
            <a:prstGeom prst="rect">
              <a:avLst/>
            </a:prstGeom>
            <a:noFill/>
          </p:spPr>
          <p:txBody>
            <a:bodyPr wrap="square" rtlCol="0">
              <a:spAutoFit/>
            </a:bodyPr>
            <a:lstStyle/>
            <a:p>
              <a:pPr algn="just"/>
              <a:r>
                <a:rPr lang="en-GB" sz="1000" dirty="0" smtClean="0">
                  <a:solidFill>
                    <a:srgbClr val="FF0000"/>
                  </a:solidFill>
                </a:rPr>
                <a:t>Figure 1. Global comparison of the Biodiversity Intactness Index  with the ratio of actual to potential biomass stock.</a:t>
              </a:r>
            </a:p>
            <a:p>
              <a:pPr algn="just"/>
              <a:r>
                <a:rPr lang="en-GB" sz="1000" dirty="0" smtClean="0"/>
                <a:t>(A) </a:t>
              </a:r>
              <a:r>
                <a:rPr lang="en-GB" sz="1000" dirty="0" err="1" smtClean="0"/>
                <a:t>Bivariate</a:t>
              </a:r>
              <a:r>
                <a:rPr lang="en-GB" sz="1000" dirty="0" smtClean="0"/>
                <a:t> map  of BII and biomass intactness (BMI) .  Areas  of land shown in white had no data available for one or both of the two indices. (B) Plot of BII  against BMI. Each point represents the mean of the two indices for </a:t>
              </a:r>
              <a:r>
                <a:rPr lang="en-GB" sz="1000" dirty="0" smtClean="0"/>
                <a:t>a terrestrial </a:t>
              </a:r>
              <a:r>
                <a:rPr lang="en-GB" sz="1000" dirty="0" err="1" smtClean="0"/>
                <a:t>ecoregion</a:t>
              </a:r>
              <a:r>
                <a:rPr lang="en-GB" sz="1000" dirty="0" smtClean="0"/>
                <a:t> [6]. </a:t>
              </a:r>
              <a:r>
                <a:rPr lang="en-GB" sz="1000" dirty="0" smtClean="0"/>
                <a:t>Red circles represent </a:t>
              </a:r>
              <a:r>
                <a:rPr lang="en-GB" sz="1000" dirty="0" err="1" smtClean="0"/>
                <a:t>ecoregions</a:t>
              </a:r>
              <a:r>
                <a:rPr lang="en-GB" sz="1000" dirty="0" smtClean="0"/>
                <a:t> with more than half of their area inside a biodiversity hotspot and grey circles represent other </a:t>
              </a:r>
              <a:r>
                <a:rPr lang="en-GB" sz="1000" dirty="0" err="1" smtClean="0"/>
                <a:t>ecoregions</a:t>
              </a:r>
              <a:r>
                <a:rPr lang="en-GB" sz="1000" dirty="0" smtClean="0"/>
                <a:t> .  The squares and associated lines  show medians and </a:t>
              </a:r>
              <a:r>
                <a:rPr lang="en-GB" sz="1000" dirty="0" err="1" smtClean="0"/>
                <a:t>interquartile</a:t>
              </a:r>
              <a:r>
                <a:rPr lang="en-GB" sz="1000" dirty="0" smtClean="0"/>
                <a:t> ranges.  The dashed diagonal line indicates equality of the two indices.</a:t>
              </a:r>
              <a:endParaRPr lang="en-GB" sz="1000" dirty="0"/>
            </a:p>
          </p:txBody>
        </p:sp>
        <p:grpSp>
          <p:nvGrpSpPr>
            <p:cNvPr id="10" name="Group 9"/>
            <p:cNvGrpSpPr/>
            <p:nvPr/>
          </p:nvGrpSpPr>
          <p:grpSpPr>
            <a:xfrm>
              <a:off x="1062541" y="1224517"/>
              <a:ext cx="7350266" cy="2254434"/>
              <a:chOff x="1062541" y="1224517"/>
              <a:chExt cx="7350266" cy="2254434"/>
            </a:xfrm>
          </p:grpSpPr>
          <p:pic>
            <p:nvPicPr>
              <p:cNvPr id="4" name="Picture 3" descr="bivariate_map_new_scale_edited2.png"/>
              <p:cNvPicPr>
                <a:picLocks noChangeAspect="1"/>
              </p:cNvPicPr>
              <p:nvPr/>
            </p:nvPicPr>
            <p:blipFill>
              <a:blip r:embed="rId2" cstate="print"/>
              <a:stretch>
                <a:fillRect/>
              </a:stretch>
            </p:blipFill>
            <p:spPr>
              <a:xfrm>
                <a:off x="1062541" y="1538161"/>
                <a:ext cx="4886920" cy="1940790"/>
              </a:xfrm>
              <a:prstGeom prst="rect">
                <a:avLst/>
              </a:prstGeom>
              <a:ln>
                <a:solidFill>
                  <a:schemeClr val="tx1"/>
                </a:solidFill>
              </a:ln>
            </p:spPr>
          </p:pic>
          <p:sp>
            <p:nvSpPr>
              <p:cNvPr id="6" name="TextBox 5"/>
              <p:cNvSpPr txBox="1"/>
              <p:nvPr/>
            </p:nvSpPr>
            <p:spPr>
              <a:xfrm>
                <a:off x="6029226" y="1225914"/>
                <a:ext cx="319111" cy="297970"/>
              </a:xfrm>
              <a:prstGeom prst="rect">
                <a:avLst/>
              </a:prstGeom>
              <a:noFill/>
            </p:spPr>
            <p:txBody>
              <a:bodyPr wrap="square" rtlCol="0">
                <a:spAutoFit/>
              </a:bodyPr>
              <a:lstStyle/>
              <a:p>
                <a:r>
                  <a:rPr lang="en-GB" b="1" dirty="0"/>
                  <a:t>B</a:t>
                </a:r>
              </a:p>
            </p:txBody>
          </p:sp>
          <p:sp>
            <p:nvSpPr>
              <p:cNvPr id="7" name="TextBox 6"/>
              <p:cNvSpPr txBox="1"/>
              <p:nvPr/>
            </p:nvSpPr>
            <p:spPr>
              <a:xfrm>
                <a:off x="1091178" y="1224517"/>
                <a:ext cx="319111" cy="297970"/>
              </a:xfrm>
              <a:prstGeom prst="rect">
                <a:avLst/>
              </a:prstGeom>
              <a:noFill/>
            </p:spPr>
            <p:txBody>
              <a:bodyPr wrap="square" rtlCol="0">
                <a:spAutoFit/>
              </a:bodyPr>
              <a:lstStyle/>
              <a:p>
                <a:r>
                  <a:rPr lang="en-GB" b="1" dirty="0" smtClean="0"/>
                  <a:t>A</a:t>
                </a:r>
                <a:endParaRPr lang="en-GB" b="1" dirty="0"/>
              </a:p>
            </p:txBody>
          </p:sp>
          <p:pic>
            <p:nvPicPr>
              <p:cNvPr id="8" name="Picture 7" descr="ecoregion_scatter_line_2.png"/>
              <p:cNvPicPr>
                <a:picLocks noChangeAspect="1"/>
              </p:cNvPicPr>
              <p:nvPr/>
            </p:nvPicPr>
            <p:blipFill>
              <a:blip r:embed="rId3" cstate="print"/>
              <a:stretch>
                <a:fillRect/>
              </a:stretch>
            </p:blipFill>
            <p:spPr>
              <a:xfrm>
                <a:off x="6086569" y="1537742"/>
                <a:ext cx="2326238" cy="1938532"/>
              </a:xfrm>
              <a:prstGeom prst="rect">
                <a:avLst/>
              </a:prstGeom>
              <a:ln>
                <a:solidFill>
                  <a:schemeClr val="tx1"/>
                </a:solidFill>
              </a:ln>
            </p:spPr>
          </p:pic>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18710" y="980728"/>
            <a:ext cx="7125698" cy="4717688"/>
            <a:chOff x="1118710" y="980728"/>
            <a:chExt cx="7125698" cy="4717688"/>
          </a:xfrm>
        </p:grpSpPr>
        <p:sp>
          <p:nvSpPr>
            <p:cNvPr id="6" name="TextBox 5"/>
            <p:cNvSpPr txBox="1"/>
            <p:nvPr/>
          </p:nvSpPr>
          <p:spPr>
            <a:xfrm>
              <a:off x="1187624" y="4221088"/>
              <a:ext cx="7056784" cy="1477328"/>
            </a:xfrm>
            <a:prstGeom prst="rect">
              <a:avLst/>
            </a:prstGeom>
            <a:noFill/>
          </p:spPr>
          <p:txBody>
            <a:bodyPr wrap="square" rtlCol="0">
              <a:spAutoFit/>
            </a:bodyPr>
            <a:lstStyle/>
            <a:p>
              <a:pPr algn="just"/>
              <a:r>
                <a:rPr lang="en-GB" sz="1000" dirty="0" smtClean="0">
                  <a:solidFill>
                    <a:srgbClr val="FF0000"/>
                  </a:solidFill>
                </a:rPr>
                <a:t>Figure S1. Comparison of the Biodiversity Intactness Index (BII) and Biomass Intactness Index (BMI) with the Human Footprint measure of human pressure on ecosystems.</a:t>
              </a:r>
            </a:p>
            <a:p>
              <a:pPr algn="just"/>
              <a:r>
                <a:rPr lang="en-GB" sz="1000" dirty="0" smtClean="0"/>
                <a:t>(A) Plot of BII  against Human Footprint index (from ref. </a:t>
              </a:r>
              <a:r>
                <a:rPr lang="en-GB" sz="1000" dirty="0" smtClean="0"/>
                <a:t>7 </a:t>
              </a:r>
              <a:r>
                <a:rPr lang="en-GB" sz="1000" dirty="0" smtClean="0"/>
                <a:t>of the main text). Each point represents the mean of the two indices for a </a:t>
              </a:r>
              <a:r>
                <a:rPr lang="en-GB" sz="1000" dirty="0" smtClean="0"/>
                <a:t>terrestrial </a:t>
              </a:r>
              <a:r>
                <a:rPr lang="en-GB" sz="1000" dirty="0" err="1" smtClean="0"/>
                <a:t>ecoregion</a:t>
              </a:r>
              <a:r>
                <a:rPr lang="en-GB" sz="1000" dirty="0" smtClean="0"/>
                <a:t> (from ref. 6 of the main text). </a:t>
              </a:r>
              <a:r>
                <a:rPr lang="en-GB" sz="1000" dirty="0" smtClean="0"/>
                <a:t>Red circles represent </a:t>
              </a:r>
              <a:r>
                <a:rPr lang="en-GB" sz="1000" dirty="0" err="1" smtClean="0"/>
                <a:t>ecoregions</a:t>
              </a:r>
              <a:r>
                <a:rPr lang="en-GB" sz="1000" dirty="0" smtClean="0"/>
                <a:t> with more than half of their area inside a biodiversity hotspot and grey circles represent other </a:t>
              </a:r>
              <a:r>
                <a:rPr lang="en-GB" sz="1000" dirty="0" err="1" smtClean="0"/>
                <a:t>ecoregions</a:t>
              </a:r>
              <a:r>
                <a:rPr lang="en-GB" sz="1000" dirty="0" smtClean="0"/>
                <a:t> . (B) Plot of BMI  against Human Footprint index.  We expected that both BII and BMI would be negatively correlated with the Human Footprint measure of human pressure, but it is apparent that BII is not negatively correlated with Human Footprint , whereas BMI is negatively correlated with Human Footprint.  We did not perform a statistical test of these correlations to avoid problems of spatial autocorrelation, which arise because many of the </a:t>
              </a:r>
              <a:r>
                <a:rPr lang="en-GB" sz="1000" dirty="0" err="1" smtClean="0"/>
                <a:t>ecoregions</a:t>
              </a:r>
              <a:r>
                <a:rPr lang="en-GB" sz="1000" dirty="0" smtClean="0"/>
                <a:t> are close to one another.</a:t>
              </a:r>
              <a:endParaRPr lang="en-GB" sz="1000" dirty="0"/>
            </a:p>
          </p:txBody>
        </p:sp>
        <p:grpSp>
          <p:nvGrpSpPr>
            <p:cNvPr id="9" name="Group 8"/>
            <p:cNvGrpSpPr/>
            <p:nvPr/>
          </p:nvGrpSpPr>
          <p:grpSpPr>
            <a:xfrm>
              <a:off x="1118710" y="980728"/>
              <a:ext cx="7053690" cy="3225958"/>
              <a:chOff x="1118710" y="980728"/>
              <a:chExt cx="7053690" cy="3225958"/>
            </a:xfrm>
          </p:grpSpPr>
          <p:grpSp>
            <p:nvGrpSpPr>
              <p:cNvPr id="5" name="Group 4"/>
              <p:cNvGrpSpPr>
                <a:grpSpLocks noChangeAspect="1"/>
              </p:cNvGrpSpPr>
              <p:nvPr/>
            </p:nvGrpSpPr>
            <p:grpSpPr>
              <a:xfrm>
                <a:off x="1118710" y="1268760"/>
                <a:ext cx="7053690" cy="2937926"/>
                <a:chOff x="0" y="1268760"/>
                <a:chExt cx="8817113" cy="3672408"/>
              </a:xfrm>
            </p:grpSpPr>
            <p:pic>
              <p:nvPicPr>
                <p:cNvPr id="3" name="Picture 2" descr="hf_bii_scatter.png"/>
                <p:cNvPicPr>
                  <a:picLocks noChangeAspect="1"/>
                </p:cNvPicPr>
                <p:nvPr/>
              </p:nvPicPr>
              <p:blipFill>
                <a:blip r:embed="rId2" cstate="print"/>
                <a:stretch>
                  <a:fillRect/>
                </a:stretch>
              </p:blipFill>
              <p:spPr>
                <a:xfrm>
                  <a:off x="0" y="1268760"/>
                  <a:ext cx="4389129" cy="3657607"/>
                </a:xfrm>
                <a:prstGeom prst="rect">
                  <a:avLst/>
                </a:prstGeom>
              </p:spPr>
            </p:pic>
            <p:pic>
              <p:nvPicPr>
                <p:cNvPr id="4" name="Picture 3" descr="hf_bmi_scatter.png"/>
                <p:cNvPicPr>
                  <a:picLocks noChangeAspect="1"/>
                </p:cNvPicPr>
                <p:nvPr/>
              </p:nvPicPr>
              <p:blipFill>
                <a:blip r:embed="rId3" cstate="print"/>
                <a:stretch>
                  <a:fillRect/>
                </a:stretch>
              </p:blipFill>
              <p:spPr>
                <a:xfrm>
                  <a:off x="4427984" y="1283561"/>
                  <a:ext cx="4389129" cy="3657607"/>
                </a:xfrm>
                <a:prstGeom prst="rect">
                  <a:avLst/>
                </a:prstGeom>
              </p:spPr>
            </p:pic>
          </p:grpSp>
          <p:sp>
            <p:nvSpPr>
              <p:cNvPr id="7" name="TextBox 6"/>
              <p:cNvSpPr txBox="1"/>
              <p:nvPr/>
            </p:nvSpPr>
            <p:spPr>
              <a:xfrm>
                <a:off x="1187624" y="980728"/>
                <a:ext cx="576064" cy="369332"/>
              </a:xfrm>
              <a:prstGeom prst="rect">
                <a:avLst/>
              </a:prstGeom>
              <a:noFill/>
            </p:spPr>
            <p:txBody>
              <a:bodyPr wrap="square" rtlCol="0">
                <a:spAutoFit/>
              </a:bodyPr>
              <a:lstStyle/>
              <a:p>
                <a:r>
                  <a:rPr lang="en-GB" b="1" dirty="0" smtClean="0"/>
                  <a:t>A</a:t>
                </a:r>
                <a:endParaRPr lang="en-GB" b="1" dirty="0"/>
              </a:p>
            </p:txBody>
          </p:sp>
          <p:sp>
            <p:nvSpPr>
              <p:cNvPr id="8" name="TextBox 7"/>
              <p:cNvSpPr txBox="1"/>
              <p:nvPr/>
            </p:nvSpPr>
            <p:spPr>
              <a:xfrm>
                <a:off x="4716016" y="980728"/>
                <a:ext cx="576064" cy="369332"/>
              </a:xfrm>
              <a:prstGeom prst="rect">
                <a:avLst/>
              </a:prstGeom>
              <a:noFill/>
            </p:spPr>
            <p:txBody>
              <a:bodyPr wrap="square" rtlCol="0">
                <a:spAutoFit/>
              </a:bodyPr>
              <a:lstStyle/>
              <a:p>
                <a:r>
                  <a:rPr lang="en-GB" b="1" dirty="0" smtClean="0"/>
                  <a:t>B</a:t>
                </a:r>
                <a:endParaRPr lang="en-GB" b="1" dirty="0"/>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p:nvPr/>
        </p:nvGrpSpPr>
        <p:grpSpPr>
          <a:xfrm>
            <a:off x="1062541" y="1224517"/>
            <a:ext cx="7350266" cy="2254434"/>
            <a:chOff x="1062541" y="1224517"/>
            <a:chExt cx="7350266" cy="2254434"/>
          </a:xfrm>
        </p:grpSpPr>
        <p:pic>
          <p:nvPicPr>
            <p:cNvPr id="4" name="Picture 3" descr="bivariate_map_new_scale_edited2.png"/>
            <p:cNvPicPr>
              <a:picLocks noChangeAspect="1"/>
            </p:cNvPicPr>
            <p:nvPr/>
          </p:nvPicPr>
          <p:blipFill>
            <a:blip r:embed="rId2" cstate="print"/>
            <a:stretch>
              <a:fillRect/>
            </a:stretch>
          </p:blipFill>
          <p:spPr>
            <a:xfrm>
              <a:off x="1062541" y="1538161"/>
              <a:ext cx="4886920" cy="1940790"/>
            </a:xfrm>
            <a:prstGeom prst="rect">
              <a:avLst/>
            </a:prstGeom>
            <a:ln>
              <a:solidFill>
                <a:schemeClr val="tx1"/>
              </a:solidFill>
            </a:ln>
          </p:spPr>
        </p:pic>
        <p:sp>
          <p:nvSpPr>
            <p:cNvPr id="6" name="TextBox 5"/>
            <p:cNvSpPr txBox="1"/>
            <p:nvPr/>
          </p:nvSpPr>
          <p:spPr>
            <a:xfrm>
              <a:off x="6029226" y="1225914"/>
              <a:ext cx="319111" cy="297970"/>
            </a:xfrm>
            <a:prstGeom prst="rect">
              <a:avLst/>
            </a:prstGeom>
            <a:noFill/>
          </p:spPr>
          <p:txBody>
            <a:bodyPr wrap="square" rtlCol="0">
              <a:spAutoFit/>
            </a:bodyPr>
            <a:lstStyle/>
            <a:p>
              <a:r>
                <a:rPr lang="en-GB" b="1" dirty="0"/>
                <a:t>B</a:t>
              </a:r>
            </a:p>
          </p:txBody>
        </p:sp>
        <p:sp>
          <p:nvSpPr>
            <p:cNvPr id="7" name="TextBox 6"/>
            <p:cNvSpPr txBox="1"/>
            <p:nvPr/>
          </p:nvSpPr>
          <p:spPr>
            <a:xfrm>
              <a:off x="1091178" y="1224517"/>
              <a:ext cx="319111" cy="297970"/>
            </a:xfrm>
            <a:prstGeom prst="rect">
              <a:avLst/>
            </a:prstGeom>
            <a:noFill/>
          </p:spPr>
          <p:txBody>
            <a:bodyPr wrap="square" rtlCol="0">
              <a:spAutoFit/>
            </a:bodyPr>
            <a:lstStyle/>
            <a:p>
              <a:r>
                <a:rPr lang="en-GB" b="1" dirty="0" smtClean="0"/>
                <a:t>A</a:t>
              </a:r>
              <a:endParaRPr lang="en-GB" b="1" dirty="0"/>
            </a:p>
          </p:txBody>
        </p:sp>
        <p:pic>
          <p:nvPicPr>
            <p:cNvPr id="8" name="Picture 7" descr="ecoregion_scatter_line_2.png"/>
            <p:cNvPicPr>
              <a:picLocks noChangeAspect="1"/>
            </p:cNvPicPr>
            <p:nvPr/>
          </p:nvPicPr>
          <p:blipFill>
            <a:blip r:embed="rId3" cstate="print"/>
            <a:stretch>
              <a:fillRect/>
            </a:stretch>
          </p:blipFill>
          <p:spPr>
            <a:xfrm>
              <a:off x="6086569" y="1537742"/>
              <a:ext cx="2326238" cy="1938532"/>
            </a:xfrm>
            <a:prstGeom prst="rect">
              <a:avLst/>
            </a:prstGeom>
            <a:ln>
              <a:solidFill>
                <a:schemeClr val="tx1"/>
              </a:solidFill>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p:nvPr/>
        </p:nvGrpSpPr>
        <p:grpSpPr>
          <a:xfrm>
            <a:off x="1118710" y="980728"/>
            <a:ext cx="7053690" cy="3225958"/>
            <a:chOff x="1118710" y="980728"/>
            <a:chExt cx="7053690" cy="3225958"/>
          </a:xfrm>
        </p:grpSpPr>
        <p:grpSp>
          <p:nvGrpSpPr>
            <p:cNvPr id="9" name="Group 4"/>
            <p:cNvGrpSpPr>
              <a:grpSpLocks noChangeAspect="1"/>
            </p:cNvGrpSpPr>
            <p:nvPr/>
          </p:nvGrpSpPr>
          <p:grpSpPr>
            <a:xfrm>
              <a:off x="1118710" y="1268760"/>
              <a:ext cx="7053690" cy="2937926"/>
              <a:chOff x="0" y="1268760"/>
              <a:chExt cx="8817113" cy="3672408"/>
            </a:xfrm>
          </p:grpSpPr>
          <p:pic>
            <p:nvPicPr>
              <p:cNvPr id="3" name="Picture 2" descr="hf_bii_scatter.png"/>
              <p:cNvPicPr>
                <a:picLocks noChangeAspect="1"/>
              </p:cNvPicPr>
              <p:nvPr/>
            </p:nvPicPr>
            <p:blipFill>
              <a:blip r:embed="rId2" cstate="print"/>
              <a:stretch>
                <a:fillRect/>
              </a:stretch>
            </p:blipFill>
            <p:spPr>
              <a:xfrm>
                <a:off x="0" y="1268760"/>
                <a:ext cx="4389129" cy="3657607"/>
              </a:xfrm>
              <a:prstGeom prst="rect">
                <a:avLst/>
              </a:prstGeom>
            </p:spPr>
          </p:pic>
          <p:pic>
            <p:nvPicPr>
              <p:cNvPr id="4" name="Picture 3" descr="hf_bmi_scatter.png"/>
              <p:cNvPicPr>
                <a:picLocks noChangeAspect="1"/>
              </p:cNvPicPr>
              <p:nvPr/>
            </p:nvPicPr>
            <p:blipFill>
              <a:blip r:embed="rId3" cstate="print"/>
              <a:stretch>
                <a:fillRect/>
              </a:stretch>
            </p:blipFill>
            <p:spPr>
              <a:xfrm>
                <a:off x="4427984" y="1283561"/>
                <a:ext cx="4389129" cy="3657607"/>
              </a:xfrm>
              <a:prstGeom prst="rect">
                <a:avLst/>
              </a:prstGeom>
            </p:spPr>
          </p:pic>
        </p:grpSp>
        <p:sp>
          <p:nvSpPr>
            <p:cNvPr id="7" name="TextBox 6"/>
            <p:cNvSpPr txBox="1"/>
            <p:nvPr/>
          </p:nvSpPr>
          <p:spPr>
            <a:xfrm>
              <a:off x="1187624" y="980728"/>
              <a:ext cx="576064" cy="369332"/>
            </a:xfrm>
            <a:prstGeom prst="rect">
              <a:avLst/>
            </a:prstGeom>
            <a:noFill/>
          </p:spPr>
          <p:txBody>
            <a:bodyPr wrap="square" rtlCol="0">
              <a:spAutoFit/>
            </a:bodyPr>
            <a:lstStyle/>
            <a:p>
              <a:r>
                <a:rPr lang="en-GB" b="1" dirty="0" smtClean="0"/>
                <a:t>A</a:t>
              </a:r>
              <a:endParaRPr lang="en-GB" b="1" dirty="0"/>
            </a:p>
          </p:txBody>
        </p:sp>
        <p:sp>
          <p:nvSpPr>
            <p:cNvPr id="8" name="TextBox 7"/>
            <p:cNvSpPr txBox="1"/>
            <p:nvPr/>
          </p:nvSpPr>
          <p:spPr>
            <a:xfrm>
              <a:off x="4716016" y="980728"/>
              <a:ext cx="576064" cy="369332"/>
            </a:xfrm>
            <a:prstGeom prst="rect">
              <a:avLst/>
            </a:prstGeom>
            <a:noFill/>
          </p:spPr>
          <p:txBody>
            <a:bodyPr wrap="square" rtlCol="0">
              <a:spAutoFit/>
            </a:bodyPr>
            <a:lstStyle/>
            <a:p>
              <a:r>
                <a:rPr lang="en-GB" b="1" dirty="0" smtClean="0"/>
                <a:t>B</a:t>
              </a:r>
              <a:endParaRPr lang="en-GB" b="1"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309</Words>
  <Application>Microsoft Office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University of Cambridge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reg29</dc:creator>
  <cp:lastModifiedBy>reg29</cp:lastModifiedBy>
  <cp:revision>21</cp:revision>
  <dcterms:created xsi:type="dcterms:W3CDTF">2018-02-15T12:44:30Z</dcterms:created>
  <dcterms:modified xsi:type="dcterms:W3CDTF">2018-03-08T10:15:31Z</dcterms:modified>
</cp:coreProperties>
</file>