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300" r:id="rId4"/>
    <p:sldId id="301" r:id="rId5"/>
    <p:sldId id="29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0C03D-CC64-4519-9608-F17928B94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B24035-1F06-45FA-AC3C-0FED71B17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E8F55-2F03-470F-8F61-92F96AD2D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8BE24-6FEF-4A0E-84EA-3D8B3DA5928F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957FD-100F-41D3-89D5-99DB41EC0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FEF54-FB5E-48CE-B51A-61ADD838E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FD51-9BAB-4B9D-97E4-7E9E1D534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83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146-D137-4E94-B36D-D13FB89A0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8D9AB7-5ED0-4DC5-A09A-B49492673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29ADB-6A72-4945-A77E-B270E11FD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8BE24-6FEF-4A0E-84EA-3D8B3DA5928F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F4A01-B3CC-40E5-90D9-D07321C1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F33A3-9C50-48F6-9D55-A1313EF5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FD51-9BAB-4B9D-97E4-7E9E1D534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76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59CE33-54F8-494C-9394-2F5ABBC94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9A62A8-9E9F-46A3-B230-450F5B926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B1133-6309-48E9-8A0D-87A342A80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8BE24-6FEF-4A0E-84EA-3D8B3DA5928F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B7329-036F-46E8-A6C7-A3BB1D57C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FE380-0CCD-4320-8423-F49B1AA06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FD51-9BAB-4B9D-97E4-7E9E1D534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8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3C37B-425D-4F5E-A2DA-D89AEA145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25D00-581F-42E7-BCEF-51044DC87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CE390-B7B2-4DB1-88CA-B92FEB503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8BE24-6FEF-4A0E-84EA-3D8B3DA5928F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C4E94-AA55-40BB-8445-4FDD13910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74AE2-E4CF-4839-83AD-9D1D84219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FD51-9BAB-4B9D-97E4-7E9E1D534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9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EF033-A5BF-4C0D-B34E-8F450156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BE2DB-0495-4084-A1E3-09F7513FB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787CE-63C3-4619-8FE1-C862B92F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8BE24-6FEF-4A0E-84EA-3D8B3DA5928F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451AF-98E2-465B-A171-7F7BABA79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475A7-6337-4887-9A3E-09482C0E8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FD51-9BAB-4B9D-97E4-7E9E1D534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49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45D2-E65F-4D2F-9794-6A97F440B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C36D2-CE5F-4117-B8D4-25B026E60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A70BC-C441-4B09-AA73-ECA282713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082BB-671A-4E9C-A445-D6CDECBEB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8BE24-6FEF-4A0E-84EA-3D8B3DA5928F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82AEC-BFBA-4450-B99E-14084552F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E713C-353C-4730-911A-597E8157C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FD51-9BAB-4B9D-97E4-7E9E1D534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9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75840-6404-4523-98AA-B3B067815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2A094-910B-4274-A54B-489B932E0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5DB64-F79D-4CBE-97D1-939AB69F5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FCFB7F-6079-404F-8DB7-BEB73834D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7296CE-5C9D-4AF3-908D-6BD79E6D2B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238C57-230E-48D7-AC51-00F5CC139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8BE24-6FEF-4A0E-84EA-3D8B3DA5928F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6E8D14-2617-4B46-A70D-FFE355C8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AD026B-E851-4927-8DEA-E76EFDE2A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FD51-9BAB-4B9D-97E4-7E9E1D534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60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7E800-1CDF-4815-A16B-5E0B506BB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11A976-79EC-47D4-8668-BC91C6B3D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8BE24-6FEF-4A0E-84EA-3D8B3DA5928F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14EA21-51E6-4D77-AC34-5BDB77CE6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AE50BD-B940-42FA-ACD6-E8E4998F0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FD51-9BAB-4B9D-97E4-7E9E1D534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32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150138-A2EA-4643-BBDB-897B13A59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8BE24-6FEF-4A0E-84EA-3D8B3DA5928F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BA5D00-4F13-4D8D-B1AF-6BD47ED72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1CFAF-468D-4BA7-B046-518CAD6A6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FD51-9BAB-4B9D-97E4-7E9E1D534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89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36787-0144-4241-BA8C-741BE4477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477FA-5FF5-4492-82C5-0687B4844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BEAB1-971F-455D-B2C5-080A6238E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D988CB-0E2C-43D7-A007-30EDF0D7D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8BE24-6FEF-4A0E-84EA-3D8B3DA5928F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28C37-2555-4311-90BC-28524FA78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7E51F-40D6-4581-B7BA-B0EDC62C2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FD51-9BAB-4B9D-97E4-7E9E1D534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86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E74FD-22F9-41EA-95D9-4D8B26472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8C1EFF-9569-4E26-B79E-B3370B086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BBC42-B76C-47A6-AFA7-CC5FD3AA9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B3FB7-D8AC-477F-8F54-759C44BC5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8BE24-6FEF-4A0E-84EA-3D8B3DA5928F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0BA01-0C16-4EB5-813F-B46C0955F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FCD2D-DF58-4103-8D77-B776E211D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FD51-9BAB-4B9D-97E4-7E9E1D534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5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480936-928A-420C-9647-5FE88CF6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F7A19-45DF-4ACF-8383-E30E87975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ECD05-6D56-4098-AB9B-709BCE933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8BE24-6FEF-4A0E-84EA-3D8B3DA5928F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C6BF2-9008-4678-A397-122359E6F3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181A9-D4B2-474D-B3A3-E16B97FE1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CFD51-9BAB-4B9D-97E4-7E9E1D534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65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Relationship Id="rId5" Type="http://schemas.openxmlformats.org/officeDocument/2006/relationships/image" Target="NULL"/><Relationship Id="rId4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A75F2A-5D97-4F14-8BD9-A0F843D042CB}"/>
              </a:ext>
            </a:extLst>
          </p:cNvPr>
          <p:cNvSpPr/>
          <p:nvPr/>
        </p:nvSpPr>
        <p:spPr>
          <a:xfrm>
            <a:off x="1533525" y="733425"/>
            <a:ext cx="2362200" cy="6118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D6D354-0571-42A9-B7F8-FD677927EC39}"/>
              </a:ext>
            </a:extLst>
          </p:cNvPr>
          <p:cNvSpPr txBox="1"/>
          <p:nvPr/>
        </p:nvSpPr>
        <p:spPr>
          <a:xfrm>
            <a:off x="1792941" y="720306"/>
            <a:ext cx="2102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Boundary condition</a:t>
            </a:r>
          </a:p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and constraints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96498B-4E77-4C58-B8CD-8AD3CA41C770}"/>
              </a:ext>
            </a:extLst>
          </p:cNvPr>
          <p:cNvSpPr/>
          <p:nvPr/>
        </p:nvSpPr>
        <p:spPr>
          <a:xfrm>
            <a:off x="1533525" y="1495540"/>
            <a:ext cx="2362200" cy="6118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EDCED5-4DB8-40E6-B53D-F155B2DFC4A2}"/>
              </a:ext>
            </a:extLst>
          </p:cNvPr>
          <p:cNvSpPr txBox="1"/>
          <p:nvPr/>
        </p:nvSpPr>
        <p:spPr>
          <a:xfrm>
            <a:off x="1792941" y="1483185"/>
            <a:ext cx="2102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DE generate geometric input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127029-EFBF-4D8F-AFDB-7306506825E8}"/>
              </a:ext>
            </a:extLst>
          </p:cNvPr>
          <p:cNvSpPr/>
          <p:nvPr/>
        </p:nvSpPr>
        <p:spPr>
          <a:xfrm>
            <a:off x="1533525" y="2257217"/>
            <a:ext cx="2362200" cy="6118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7C96E3-E539-4230-8C85-D07859F7846A}"/>
              </a:ext>
            </a:extLst>
          </p:cNvPr>
          <p:cNvSpPr txBox="1"/>
          <p:nvPr/>
        </p:nvSpPr>
        <p:spPr>
          <a:xfrm>
            <a:off x="1792941" y="2212484"/>
            <a:ext cx="2102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Design evaluation using FEA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9B56E4-2538-40DA-8496-77417FC332C5}"/>
              </a:ext>
            </a:extLst>
          </p:cNvPr>
          <p:cNvSpPr/>
          <p:nvPr/>
        </p:nvSpPr>
        <p:spPr>
          <a:xfrm>
            <a:off x="1533525" y="3033070"/>
            <a:ext cx="2362200" cy="6118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37CD5C-3D8E-4DB7-A540-B5508B41E638}"/>
                  </a:ext>
                </a:extLst>
              </p:cNvPr>
              <p:cNvSpPr txBox="1"/>
              <p:nvPr/>
            </p:nvSpPr>
            <p:spPr>
              <a:xfrm>
                <a:off x="1791260" y="3015827"/>
                <a:ext cx="22551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MO = Penalty                                                    </a:t>
                </a:r>
              </a:p>
              <a:p>
                <a:r>
                  <a:rPr 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          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37CD5C-3D8E-4DB7-A540-B5508B41E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260" y="3015827"/>
                <a:ext cx="2255184" cy="646331"/>
              </a:xfrm>
              <a:prstGeom prst="rect">
                <a:avLst/>
              </a:prstGeom>
              <a:blipFill>
                <a:blip r:embed="rId2"/>
                <a:stretch>
                  <a:fillRect l="-2432" t="-5660" r="-9973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C2E00B-7B15-44FE-97FD-BC3EBEED5045}"/>
              </a:ext>
            </a:extLst>
          </p:cNvPr>
          <p:cNvCxnSpPr/>
          <p:nvPr/>
        </p:nvCxnSpPr>
        <p:spPr>
          <a:xfrm>
            <a:off x="2687731" y="1352725"/>
            <a:ext cx="0" cy="1480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2FB88C7-EDCB-43A1-AD88-CF1E32B598F7}"/>
              </a:ext>
            </a:extLst>
          </p:cNvPr>
          <p:cNvCxnSpPr/>
          <p:nvPr/>
        </p:nvCxnSpPr>
        <p:spPr>
          <a:xfrm>
            <a:off x="2687732" y="2105761"/>
            <a:ext cx="0" cy="1480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A0D6271-627F-467C-87F8-79E6CD9B13FA}"/>
              </a:ext>
            </a:extLst>
          </p:cNvPr>
          <p:cNvCxnSpPr/>
          <p:nvPr/>
        </p:nvCxnSpPr>
        <p:spPr>
          <a:xfrm>
            <a:off x="2687731" y="2876725"/>
            <a:ext cx="0" cy="1480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5C632F-5BE6-4BE2-81C0-A7476C900CA8}"/>
              </a:ext>
            </a:extLst>
          </p:cNvPr>
          <p:cNvCxnSpPr>
            <a:cxnSpLocks/>
          </p:cNvCxnSpPr>
          <p:nvPr/>
        </p:nvCxnSpPr>
        <p:spPr>
          <a:xfrm>
            <a:off x="808067" y="1801463"/>
            <a:ext cx="72645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F113723-F941-453A-A60D-EEA26B4FDC03}"/>
              </a:ext>
            </a:extLst>
          </p:cNvPr>
          <p:cNvCxnSpPr>
            <a:cxnSpLocks/>
          </p:cNvCxnSpPr>
          <p:nvPr/>
        </p:nvCxnSpPr>
        <p:spPr>
          <a:xfrm>
            <a:off x="800661" y="4111671"/>
            <a:ext cx="73286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17DFFE8-BE34-412A-9DF3-B479A2ED5D42}"/>
              </a:ext>
            </a:extLst>
          </p:cNvPr>
          <p:cNvCxnSpPr>
            <a:cxnSpLocks/>
          </p:cNvCxnSpPr>
          <p:nvPr/>
        </p:nvCxnSpPr>
        <p:spPr>
          <a:xfrm flipV="1">
            <a:off x="800661" y="1791692"/>
            <a:ext cx="0" cy="231101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0FD8662-1FBC-412C-911D-0213282CECA2}"/>
              </a:ext>
            </a:extLst>
          </p:cNvPr>
          <p:cNvSpPr/>
          <p:nvPr/>
        </p:nvSpPr>
        <p:spPr>
          <a:xfrm>
            <a:off x="1544732" y="3805748"/>
            <a:ext cx="2362200" cy="6118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E20AE2-EC5F-48F1-AA70-204C812E3CBF}"/>
              </a:ext>
            </a:extLst>
          </p:cNvPr>
          <p:cNvSpPr txBox="1"/>
          <p:nvPr/>
        </p:nvSpPr>
        <p:spPr>
          <a:xfrm>
            <a:off x="1791260" y="3927005"/>
            <a:ext cx="225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Mutation, Crossover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18E4E03-3837-4D00-B935-CD2AD91DB9BF}"/>
              </a:ext>
            </a:extLst>
          </p:cNvPr>
          <p:cNvCxnSpPr/>
          <p:nvPr/>
        </p:nvCxnSpPr>
        <p:spPr>
          <a:xfrm>
            <a:off x="2696696" y="3656656"/>
            <a:ext cx="0" cy="1480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D81EE91-9FD4-44F9-B910-9D0D0E02231B}"/>
              </a:ext>
            </a:extLst>
          </p:cNvPr>
          <p:cNvCxnSpPr>
            <a:cxnSpLocks/>
          </p:cNvCxnSpPr>
          <p:nvPr/>
        </p:nvCxnSpPr>
        <p:spPr>
          <a:xfrm flipH="1">
            <a:off x="3897967" y="3338992"/>
            <a:ext cx="67140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9D78B49-679E-461C-9B68-B7B0938DAA4B}"/>
              </a:ext>
            </a:extLst>
          </p:cNvPr>
          <p:cNvCxnSpPr>
            <a:cxnSpLocks/>
          </p:cNvCxnSpPr>
          <p:nvPr/>
        </p:nvCxnSpPr>
        <p:spPr>
          <a:xfrm flipV="1">
            <a:off x="4560409" y="2162246"/>
            <a:ext cx="0" cy="117674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4778647-F2FE-4969-88E3-B47AF51BAAD2}"/>
              </a:ext>
            </a:extLst>
          </p:cNvPr>
          <p:cNvCxnSpPr>
            <a:cxnSpLocks/>
          </p:cNvCxnSpPr>
          <p:nvPr/>
        </p:nvCxnSpPr>
        <p:spPr>
          <a:xfrm>
            <a:off x="2668512" y="2171211"/>
            <a:ext cx="190086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718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Picture 136">
            <a:extLst>
              <a:ext uri="{FF2B5EF4-FFF2-40B4-BE49-F238E27FC236}">
                <a16:creationId xmlns:a16="http://schemas.microsoft.com/office/drawing/2014/main" id="{7B5BF093-9318-44C5-9D33-9722CE0DB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266" y="1466850"/>
            <a:ext cx="4076700" cy="3924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6A5752-53F2-4C1E-BA79-845627A94B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45" t="1" b="48234"/>
          <a:stretch/>
        </p:blipFill>
        <p:spPr>
          <a:xfrm>
            <a:off x="627785" y="2386408"/>
            <a:ext cx="5467907" cy="4143699"/>
          </a:xfrm>
          <a:prstGeom prst="rect">
            <a:avLst/>
          </a:prstGeom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F5664BC-AEA0-4A7D-98F3-E7C31A7B5307}"/>
              </a:ext>
            </a:extLst>
          </p:cNvPr>
          <p:cNvCxnSpPr>
            <a:cxnSpLocks/>
          </p:cNvCxnSpPr>
          <p:nvPr/>
        </p:nvCxnSpPr>
        <p:spPr>
          <a:xfrm flipH="1">
            <a:off x="3366981" y="3438217"/>
            <a:ext cx="166175" cy="511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0002505-B8A3-416C-99CA-5A77CCB044D1}"/>
              </a:ext>
            </a:extLst>
          </p:cNvPr>
          <p:cNvCxnSpPr>
            <a:cxnSpLocks/>
          </p:cNvCxnSpPr>
          <p:nvPr/>
        </p:nvCxnSpPr>
        <p:spPr>
          <a:xfrm>
            <a:off x="1112969" y="4396448"/>
            <a:ext cx="0" cy="399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A5D7AE1-385A-4B87-BE26-9D5F2092D2DF}"/>
              </a:ext>
            </a:extLst>
          </p:cNvPr>
          <p:cNvGrpSpPr/>
          <p:nvPr/>
        </p:nvGrpSpPr>
        <p:grpSpPr>
          <a:xfrm>
            <a:off x="1900296" y="3352245"/>
            <a:ext cx="340116" cy="509382"/>
            <a:chOff x="7200892" y="4464122"/>
            <a:chExt cx="294628" cy="525265"/>
          </a:xfrm>
        </p:grpSpPr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0478239A-C150-4B7D-AF71-C92ECA67097F}"/>
                </a:ext>
              </a:extLst>
            </p:cNvPr>
            <p:cNvCxnSpPr>
              <a:cxnSpLocks/>
            </p:cNvCxnSpPr>
            <p:nvPr/>
          </p:nvCxnSpPr>
          <p:spPr>
            <a:xfrm>
              <a:off x="7268220" y="4469368"/>
              <a:ext cx="1" cy="51026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EBDEA40-238B-4C4C-9B29-D40A7BC040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00892" y="4464122"/>
              <a:ext cx="293148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29F2716-AE79-4D28-876B-1DEF41C0E3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02372" y="4989386"/>
              <a:ext cx="293148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BBD23F5-65F3-44FD-9F4C-8A4E5C64D2F8}"/>
              </a:ext>
            </a:extLst>
          </p:cNvPr>
          <p:cNvCxnSpPr>
            <a:cxnSpLocks/>
          </p:cNvCxnSpPr>
          <p:nvPr/>
        </p:nvCxnSpPr>
        <p:spPr>
          <a:xfrm flipH="1">
            <a:off x="2439925" y="2870892"/>
            <a:ext cx="186504" cy="5742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F6B7C52-7CC3-4139-9363-A89E091EBCE7}"/>
              </a:ext>
            </a:extLst>
          </p:cNvPr>
          <p:cNvCxnSpPr>
            <a:cxnSpLocks/>
          </p:cNvCxnSpPr>
          <p:nvPr/>
        </p:nvCxnSpPr>
        <p:spPr>
          <a:xfrm flipH="1">
            <a:off x="3007159" y="3117600"/>
            <a:ext cx="225041" cy="692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2A1B595-302C-4254-8600-E935572EC5AB}"/>
              </a:ext>
            </a:extLst>
          </p:cNvPr>
          <p:cNvCxnSpPr>
            <a:cxnSpLocks/>
          </p:cNvCxnSpPr>
          <p:nvPr/>
        </p:nvCxnSpPr>
        <p:spPr>
          <a:xfrm flipH="1">
            <a:off x="1109524" y="4539079"/>
            <a:ext cx="166755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ED7ED99-4128-4949-8EDD-A96BB7293419}"/>
                  </a:ext>
                </a:extLst>
              </p:cNvPr>
              <p:cNvSpPr txBox="1"/>
              <p:nvPr/>
            </p:nvSpPr>
            <p:spPr>
              <a:xfrm>
                <a:off x="2524322" y="2547707"/>
                <a:ext cx="7386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i="1" dirty="0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𝐴𝑟𝑐</m:t>
                          </m:r>
                          <m:r>
                            <a:rPr lang="en-US" sz="1600" i="1" dirty="0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ED7ED99-4128-4949-8EDD-A96BB7293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322" y="2547707"/>
                <a:ext cx="738640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AEF8985-EAAC-4A41-9634-69111673E4CC}"/>
              </a:ext>
            </a:extLst>
          </p:cNvPr>
          <p:cNvCxnSpPr>
            <a:cxnSpLocks/>
          </p:cNvCxnSpPr>
          <p:nvPr/>
        </p:nvCxnSpPr>
        <p:spPr>
          <a:xfrm>
            <a:off x="2616260" y="2860025"/>
            <a:ext cx="4678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1C1FDA9-1B23-407E-B231-DB5AC4CC58E8}"/>
                  </a:ext>
                </a:extLst>
              </p:cNvPr>
              <p:cNvSpPr txBox="1"/>
              <p:nvPr/>
            </p:nvSpPr>
            <p:spPr>
              <a:xfrm>
                <a:off x="3096736" y="2794320"/>
                <a:ext cx="7872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i="1" dirty="0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𝐴𝑟𝑐</m:t>
                          </m:r>
                          <m:r>
                            <a:rPr lang="en-US" sz="1600" i="1" dirty="0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1C1FDA9-1B23-407E-B231-DB5AC4CC5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736" y="2794320"/>
                <a:ext cx="787203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DED57E8-B538-413F-B507-2234F7BEB6A6}"/>
              </a:ext>
            </a:extLst>
          </p:cNvPr>
          <p:cNvCxnSpPr>
            <a:cxnSpLocks/>
          </p:cNvCxnSpPr>
          <p:nvPr/>
        </p:nvCxnSpPr>
        <p:spPr>
          <a:xfrm>
            <a:off x="3524220" y="3429000"/>
            <a:ext cx="7747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5A68466-AEAD-45BF-A32C-44209DAA4DF9}"/>
                  </a:ext>
                </a:extLst>
              </p:cNvPr>
              <p:cNvSpPr txBox="1"/>
              <p:nvPr/>
            </p:nvSpPr>
            <p:spPr>
              <a:xfrm>
                <a:off x="1692248" y="3943184"/>
                <a:ext cx="103246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i="1" dirty="0" err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𝑡h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5A68466-AEAD-45BF-A32C-44209DAA4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248" y="3943184"/>
                <a:ext cx="1032462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CD7E8C1-844F-492B-8E3D-05E8E4DEF541}"/>
                  </a:ext>
                </a:extLst>
              </p:cNvPr>
              <p:cNvSpPr txBox="1"/>
              <p:nvPr/>
            </p:nvSpPr>
            <p:spPr>
              <a:xfrm>
                <a:off x="1399167" y="4492953"/>
                <a:ext cx="11948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𝑆𝑊</m:t>
                      </m:r>
                    </m:oMath>
                  </m:oMathPara>
                </a14:m>
                <a:endParaRPr lang="en-US" sz="1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CD7E8C1-844F-492B-8E3D-05E8E4DEF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167" y="4492953"/>
                <a:ext cx="1194876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B65FFF1-38AE-45A5-A84C-45F12BF7F158}"/>
              </a:ext>
            </a:extLst>
          </p:cNvPr>
          <p:cNvCxnSpPr>
            <a:cxnSpLocks/>
          </p:cNvCxnSpPr>
          <p:nvPr/>
        </p:nvCxnSpPr>
        <p:spPr>
          <a:xfrm flipV="1">
            <a:off x="2958781" y="4529408"/>
            <a:ext cx="131295" cy="225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2D8CD23-607D-465A-9804-82FD1642B18C}"/>
                  </a:ext>
                </a:extLst>
              </p:cNvPr>
              <p:cNvSpPr txBox="1"/>
              <p:nvPr/>
            </p:nvSpPr>
            <p:spPr>
              <a:xfrm>
                <a:off x="2494250" y="4652262"/>
                <a:ext cx="103246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600" i="1" dirty="0" err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𝑡h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2D8CD23-607D-465A-9804-82FD1642B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250" y="4652262"/>
                <a:ext cx="1032462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A449F13-F0A9-4032-8859-56462801DA91}"/>
              </a:ext>
            </a:extLst>
          </p:cNvPr>
          <p:cNvCxnSpPr>
            <a:cxnSpLocks/>
          </p:cNvCxnSpPr>
          <p:nvPr/>
        </p:nvCxnSpPr>
        <p:spPr>
          <a:xfrm flipV="1">
            <a:off x="2820179" y="4442978"/>
            <a:ext cx="131295" cy="225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54CB845-3744-4255-AB5C-F8A7B4F3C2CD}"/>
              </a:ext>
            </a:extLst>
          </p:cNvPr>
          <p:cNvCxnSpPr>
            <a:cxnSpLocks/>
          </p:cNvCxnSpPr>
          <p:nvPr/>
        </p:nvCxnSpPr>
        <p:spPr>
          <a:xfrm flipH="1" flipV="1">
            <a:off x="3039489" y="4618015"/>
            <a:ext cx="137959" cy="884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C88FEC4-688E-4B5C-B8E5-9ADF9669523E}"/>
              </a:ext>
            </a:extLst>
          </p:cNvPr>
          <p:cNvCxnSpPr>
            <a:cxnSpLocks/>
          </p:cNvCxnSpPr>
          <p:nvPr/>
        </p:nvCxnSpPr>
        <p:spPr>
          <a:xfrm>
            <a:off x="2740995" y="4462966"/>
            <a:ext cx="165052" cy="784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55798A5C-644A-460F-A4A2-943629C0D535}"/>
              </a:ext>
            </a:extLst>
          </p:cNvPr>
          <p:cNvCxnSpPr>
            <a:cxnSpLocks/>
          </p:cNvCxnSpPr>
          <p:nvPr/>
        </p:nvCxnSpPr>
        <p:spPr>
          <a:xfrm flipV="1">
            <a:off x="3286650" y="3981683"/>
            <a:ext cx="131295" cy="225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F7464AC-DC51-40D3-B94B-2FA2FC6F8121}"/>
                  </a:ext>
                </a:extLst>
              </p:cNvPr>
              <p:cNvSpPr txBox="1"/>
              <p:nvPr/>
            </p:nvSpPr>
            <p:spPr>
              <a:xfrm>
                <a:off x="3121445" y="3753850"/>
                <a:ext cx="10451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600" i="1" dirty="0" err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𝑡h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F7464AC-DC51-40D3-B94B-2FA2FC6F8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445" y="3753850"/>
                <a:ext cx="1045126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FA045167-D35E-4EAC-A78A-92DDC8223456}"/>
              </a:ext>
            </a:extLst>
          </p:cNvPr>
          <p:cNvCxnSpPr>
            <a:cxnSpLocks/>
          </p:cNvCxnSpPr>
          <p:nvPr/>
        </p:nvCxnSpPr>
        <p:spPr>
          <a:xfrm flipV="1">
            <a:off x="3123167" y="3889920"/>
            <a:ext cx="131295" cy="225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97457AB-7237-48F1-B7B5-392CC31B0646}"/>
              </a:ext>
            </a:extLst>
          </p:cNvPr>
          <p:cNvCxnSpPr>
            <a:cxnSpLocks/>
          </p:cNvCxnSpPr>
          <p:nvPr/>
        </p:nvCxnSpPr>
        <p:spPr>
          <a:xfrm flipH="1" flipV="1">
            <a:off x="3358393" y="4088219"/>
            <a:ext cx="137959" cy="884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E4B53A0-E59D-43BC-B517-C07DE21DB2B3}"/>
              </a:ext>
            </a:extLst>
          </p:cNvPr>
          <p:cNvCxnSpPr>
            <a:cxnSpLocks/>
          </p:cNvCxnSpPr>
          <p:nvPr/>
        </p:nvCxnSpPr>
        <p:spPr>
          <a:xfrm>
            <a:off x="3029179" y="3894013"/>
            <a:ext cx="177392" cy="1117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4B84401-E6F0-40EF-84E0-10725D995D8E}"/>
              </a:ext>
            </a:extLst>
          </p:cNvPr>
          <p:cNvCxnSpPr>
            <a:cxnSpLocks/>
          </p:cNvCxnSpPr>
          <p:nvPr/>
        </p:nvCxnSpPr>
        <p:spPr>
          <a:xfrm>
            <a:off x="1435467" y="5578228"/>
            <a:ext cx="5425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D03A734-B31F-456E-A401-768CD91CCA5F}"/>
                  </a:ext>
                </a:extLst>
              </p:cNvPr>
              <p:cNvSpPr txBox="1"/>
              <p:nvPr/>
            </p:nvSpPr>
            <p:spPr>
              <a:xfrm>
                <a:off x="1720137" y="3434490"/>
                <a:ext cx="103246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i="1" dirty="0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𝑖𝑛</m:t>
                          </m:r>
                          <m:r>
                            <a:rPr lang="en-US" sz="1600" i="1" dirty="0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D03A734-B31F-456E-A401-768CD91CC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137" y="3434490"/>
                <a:ext cx="1032462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8D8FA23-8D59-448E-BBA7-9D60083CDE49}"/>
              </a:ext>
            </a:extLst>
          </p:cNvPr>
          <p:cNvCxnSpPr>
            <a:cxnSpLocks/>
          </p:cNvCxnSpPr>
          <p:nvPr/>
        </p:nvCxnSpPr>
        <p:spPr>
          <a:xfrm>
            <a:off x="1980351" y="3905125"/>
            <a:ext cx="0" cy="41864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71A6DB3-4D63-4D54-8BC7-1C3264D5E898}"/>
              </a:ext>
            </a:extLst>
          </p:cNvPr>
          <p:cNvCxnSpPr>
            <a:cxnSpLocks/>
          </p:cNvCxnSpPr>
          <p:nvPr/>
        </p:nvCxnSpPr>
        <p:spPr>
          <a:xfrm>
            <a:off x="1196034" y="3990649"/>
            <a:ext cx="9429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F8743C5-602B-47A0-A1F1-760C58B764D2}"/>
              </a:ext>
            </a:extLst>
          </p:cNvPr>
          <p:cNvCxnSpPr>
            <a:cxnSpLocks/>
          </p:cNvCxnSpPr>
          <p:nvPr/>
        </p:nvCxnSpPr>
        <p:spPr>
          <a:xfrm>
            <a:off x="1106713" y="3883543"/>
            <a:ext cx="0" cy="5081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0B15B03-628B-4AC0-A4C6-A42CF6EF713B}"/>
              </a:ext>
            </a:extLst>
          </p:cNvPr>
          <p:cNvCxnSpPr>
            <a:cxnSpLocks/>
          </p:cNvCxnSpPr>
          <p:nvPr/>
        </p:nvCxnSpPr>
        <p:spPr>
          <a:xfrm flipH="1" flipV="1">
            <a:off x="1244754" y="5063247"/>
            <a:ext cx="201720" cy="514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79D07F1-8D63-4098-B8CE-FD06B7618706}"/>
              </a:ext>
            </a:extLst>
          </p:cNvPr>
          <p:cNvCxnSpPr>
            <a:cxnSpLocks/>
          </p:cNvCxnSpPr>
          <p:nvPr/>
        </p:nvCxnSpPr>
        <p:spPr>
          <a:xfrm flipV="1">
            <a:off x="856345" y="4125561"/>
            <a:ext cx="254887" cy="62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715F75CD-1A5F-4045-8173-7433C6011B47}"/>
                  </a:ext>
                </a:extLst>
              </p:cNvPr>
              <p:cNvSpPr txBox="1"/>
              <p:nvPr/>
            </p:nvSpPr>
            <p:spPr>
              <a:xfrm>
                <a:off x="0" y="3863390"/>
                <a:ext cx="1045126" cy="358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1600" i="1" dirty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𝑔𝑎𝑝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715F75CD-1A5F-4045-8173-7433C6011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63390"/>
                <a:ext cx="1045126" cy="358560"/>
              </a:xfrm>
              <a:prstGeom prst="rect">
                <a:avLst/>
              </a:prstGeom>
              <a:blipFill>
                <a:blip r:embed="rId10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2090726-E3B4-4D2E-B358-D9A34AA9406F}"/>
                  </a:ext>
                </a:extLst>
              </p:cNvPr>
              <p:cNvSpPr txBox="1"/>
              <p:nvPr/>
            </p:nvSpPr>
            <p:spPr>
              <a:xfrm>
                <a:off x="3589642" y="3119639"/>
                <a:ext cx="103246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0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Φ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𝐴𝑟𝑐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2090726-E3B4-4D2E-B358-D9A34AA94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642" y="3119639"/>
                <a:ext cx="1032462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CCC4B32-26EC-4185-865B-450474F51A05}"/>
              </a:ext>
            </a:extLst>
          </p:cNvPr>
          <p:cNvCxnSpPr>
            <a:cxnSpLocks/>
          </p:cNvCxnSpPr>
          <p:nvPr/>
        </p:nvCxnSpPr>
        <p:spPr>
          <a:xfrm flipH="1">
            <a:off x="1980413" y="2385885"/>
            <a:ext cx="298708" cy="9197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16A8D59-46B2-4F81-AEFD-F819CEFBE8EE}"/>
              </a:ext>
            </a:extLst>
          </p:cNvPr>
          <p:cNvCxnSpPr>
            <a:cxnSpLocks/>
          </p:cNvCxnSpPr>
          <p:nvPr/>
        </p:nvCxnSpPr>
        <p:spPr>
          <a:xfrm>
            <a:off x="2285215" y="2375299"/>
            <a:ext cx="7747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4B7FDE1-2378-4293-857C-4728F624D840}"/>
                  </a:ext>
                </a:extLst>
              </p:cNvPr>
              <p:cNvSpPr txBox="1"/>
              <p:nvPr/>
            </p:nvSpPr>
            <p:spPr>
              <a:xfrm>
                <a:off x="2140719" y="2064187"/>
                <a:ext cx="103246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0" dirty="0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Φ</m:t>
                      </m:r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600" i="1" dirty="0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𝐴𝑟𝑐</m:t>
                          </m:r>
                          <m:r>
                            <a:rPr lang="en-US" sz="1600" i="1" dirty="0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4B7FDE1-2378-4293-857C-4728F624D8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719" y="2064187"/>
                <a:ext cx="1032462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F012F6B1-C8B7-4606-B5A4-552B10865C6D}"/>
              </a:ext>
            </a:extLst>
          </p:cNvPr>
          <p:cNvCxnSpPr>
            <a:cxnSpLocks/>
          </p:cNvCxnSpPr>
          <p:nvPr/>
        </p:nvCxnSpPr>
        <p:spPr>
          <a:xfrm>
            <a:off x="3223625" y="3112256"/>
            <a:ext cx="4678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8307071-DD81-4F8C-8F0C-0BA59C90B13B}"/>
              </a:ext>
            </a:extLst>
          </p:cNvPr>
          <p:cNvCxnSpPr>
            <a:cxnSpLocks/>
          </p:cNvCxnSpPr>
          <p:nvPr/>
        </p:nvCxnSpPr>
        <p:spPr>
          <a:xfrm>
            <a:off x="2774246" y="4403745"/>
            <a:ext cx="0" cy="399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484D9F7A-7E3F-49DA-8529-9107FFDDA31A}"/>
              </a:ext>
            </a:extLst>
          </p:cNvPr>
          <p:cNvCxnSpPr>
            <a:cxnSpLocks/>
          </p:cNvCxnSpPr>
          <p:nvPr/>
        </p:nvCxnSpPr>
        <p:spPr>
          <a:xfrm flipH="1">
            <a:off x="1237125" y="4116596"/>
            <a:ext cx="268886" cy="8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D0A482AA-CBB8-4413-A93E-EE8CFC2A3D72}"/>
                  </a:ext>
                </a:extLst>
              </p:cNvPr>
              <p:cNvSpPr txBox="1"/>
              <p:nvPr/>
            </p:nvSpPr>
            <p:spPr>
              <a:xfrm>
                <a:off x="1237125" y="5252313"/>
                <a:ext cx="9552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0" dirty="0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Φ</m:t>
                      </m:r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600" i="1" dirty="0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D0A482AA-CBB8-4413-A93E-EE8CFC2A3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125" y="5252313"/>
                <a:ext cx="955269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C05ED201-D47F-4BF9-AC4E-1B9CFEB4ACB6}"/>
              </a:ext>
            </a:extLst>
          </p:cNvPr>
          <p:cNvCxnSpPr>
            <a:cxnSpLocks/>
          </p:cNvCxnSpPr>
          <p:nvPr/>
        </p:nvCxnSpPr>
        <p:spPr>
          <a:xfrm flipH="1">
            <a:off x="827617" y="1998009"/>
            <a:ext cx="186504" cy="5742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B8DDAEA9-098B-44EA-BFD0-11FA83CBA131}"/>
                  </a:ext>
                </a:extLst>
              </p:cNvPr>
              <p:cNvSpPr txBox="1"/>
              <p:nvPr/>
            </p:nvSpPr>
            <p:spPr>
              <a:xfrm>
                <a:off x="940554" y="1668190"/>
                <a:ext cx="1274760" cy="358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0" dirty="0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Φ</m:t>
                      </m:r>
                      <m:r>
                        <a:rPr lang="el-GR" sz="1600" i="1" dirty="0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𝑟𝑖𝑛𝑔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B8DDAEA9-098B-44EA-BFD0-11FA83CBA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54" y="1668190"/>
                <a:ext cx="1274760" cy="358560"/>
              </a:xfrm>
              <a:prstGeom prst="rect">
                <a:avLst/>
              </a:prstGeom>
              <a:blipFill>
                <a:blip r:embed="rId14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E714342-7B8A-481A-A8FF-E8E8826C4E33}"/>
              </a:ext>
            </a:extLst>
          </p:cNvPr>
          <p:cNvCxnSpPr>
            <a:cxnSpLocks/>
          </p:cNvCxnSpPr>
          <p:nvPr/>
        </p:nvCxnSpPr>
        <p:spPr>
          <a:xfrm>
            <a:off x="1011004" y="1998293"/>
            <a:ext cx="782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60C5CFE7-19DB-4328-B446-B7DAD2E71651}"/>
                  </a:ext>
                </a:extLst>
              </p:cNvPr>
              <p:cNvSpPr txBox="1"/>
              <p:nvPr/>
            </p:nvSpPr>
            <p:spPr>
              <a:xfrm>
                <a:off x="4781907" y="3378444"/>
                <a:ext cx="12747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0" dirty="0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Φ</m:t>
                      </m:r>
                      <m:r>
                        <a:rPr lang="el-GR" sz="1600" i="1" dirty="0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600" i="1" dirty="0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𝐻𝑎𝑙𝑙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60C5CFE7-19DB-4328-B446-B7DAD2E71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907" y="3378444"/>
                <a:ext cx="1274760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924C43CC-789E-4C1B-8333-FE6A829EA761}"/>
              </a:ext>
            </a:extLst>
          </p:cNvPr>
          <p:cNvCxnSpPr>
            <a:cxnSpLocks/>
          </p:cNvCxnSpPr>
          <p:nvPr/>
        </p:nvCxnSpPr>
        <p:spPr>
          <a:xfrm>
            <a:off x="5054741" y="3687966"/>
            <a:ext cx="70202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E944D03A-6D9B-4E81-B6E3-5086A8E3F3D2}"/>
              </a:ext>
            </a:extLst>
          </p:cNvPr>
          <p:cNvCxnSpPr>
            <a:cxnSpLocks/>
          </p:cNvCxnSpPr>
          <p:nvPr/>
        </p:nvCxnSpPr>
        <p:spPr>
          <a:xfrm>
            <a:off x="865257" y="2648638"/>
            <a:ext cx="133237" cy="39140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6CE17018-CB65-4FC3-821F-0C138848847D}"/>
                  </a:ext>
                </a:extLst>
              </p:cNvPr>
              <p:cNvSpPr txBox="1"/>
              <p:nvPr/>
            </p:nvSpPr>
            <p:spPr>
              <a:xfrm>
                <a:off x="647025" y="2614049"/>
                <a:ext cx="12747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𝑟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𝑖𝑛</m:t>
                      </m:r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𝑡h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6CE17018-CB65-4FC3-821F-0C1388488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25" y="2614049"/>
                <a:ext cx="1274760" cy="338554"/>
              </a:xfrm>
              <a:prstGeom prst="rect">
                <a:avLst/>
              </a:prstGeom>
              <a:blipFill>
                <a:blip r:embed="rId16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F2ACFAF5-329F-46DA-9E4B-D70D528AF5FA}"/>
              </a:ext>
            </a:extLst>
          </p:cNvPr>
          <p:cNvSpPr/>
          <p:nvPr/>
        </p:nvSpPr>
        <p:spPr>
          <a:xfrm>
            <a:off x="4955853" y="6206024"/>
            <a:ext cx="215153" cy="2175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7FBEAEC6-2B4A-4984-BA10-83B424ABA816}"/>
              </a:ext>
            </a:extLst>
          </p:cNvPr>
          <p:cNvSpPr/>
          <p:nvPr/>
        </p:nvSpPr>
        <p:spPr>
          <a:xfrm>
            <a:off x="4592608" y="4596435"/>
            <a:ext cx="215153" cy="217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E099343B-69F7-4ED0-9EFB-E460B8A2FDCF}"/>
              </a:ext>
            </a:extLst>
          </p:cNvPr>
          <p:cNvCxnSpPr/>
          <p:nvPr/>
        </p:nvCxnSpPr>
        <p:spPr>
          <a:xfrm>
            <a:off x="4700184" y="4540867"/>
            <a:ext cx="0" cy="353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8318305D-A936-47F4-9620-33BC93298418}"/>
              </a:ext>
            </a:extLst>
          </p:cNvPr>
          <p:cNvCxnSpPr>
            <a:cxnSpLocks/>
          </p:cNvCxnSpPr>
          <p:nvPr/>
        </p:nvCxnSpPr>
        <p:spPr>
          <a:xfrm>
            <a:off x="4557196" y="4702882"/>
            <a:ext cx="2859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874B7534-4722-4470-9D1C-36BCF0A06A05}"/>
              </a:ext>
            </a:extLst>
          </p:cNvPr>
          <p:cNvCxnSpPr/>
          <p:nvPr/>
        </p:nvCxnSpPr>
        <p:spPr>
          <a:xfrm>
            <a:off x="5072666" y="6158998"/>
            <a:ext cx="0" cy="353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981A682F-4038-44BD-A4DD-1B3318205694}"/>
              </a:ext>
            </a:extLst>
          </p:cNvPr>
          <p:cNvCxnSpPr>
            <a:cxnSpLocks/>
          </p:cNvCxnSpPr>
          <p:nvPr/>
        </p:nvCxnSpPr>
        <p:spPr>
          <a:xfrm>
            <a:off x="4929678" y="6321013"/>
            <a:ext cx="2859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962C72C-F833-43E5-98D1-B8A55A237819}"/>
              </a:ext>
            </a:extLst>
          </p:cNvPr>
          <p:cNvCxnSpPr>
            <a:cxnSpLocks/>
          </p:cNvCxnSpPr>
          <p:nvPr/>
        </p:nvCxnSpPr>
        <p:spPr>
          <a:xfrm flipH="1">
            <a:off x="4725116" y="3687967"/>
            <a:ext cx="329625" cy="1014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176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6532CDD6-CF88-4C96-9796-E6EAE796AE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9228211"/>
                  </p:ext>
                </p:extLst>
              </p:nvPr>
            </p:nvGraphicFramePr>
            <p:xfrm>
              <a:off x="277906" y="1108224"/>
              <a:ext cx="6786282" cy="432752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80065">
                      <a:extLst>
                        <a:ext uri="{9D8B030D-6E8A-4147-A177-3AD203B41FA5}">
                          <a16:colId xmlns:a16="http://schemas.microsoft.com/office/drawing/2014/main" val="3274484799"/>
                        </a:ext>
                      </a:extLst>
                    </a:gridCol>
                    <a:gridCol w="1977608">
                      <a:extLst>
                        <a:ext uri="{9D8B030D-6E8A-4147-A177-3AD203B41FA5}">
                          <a16:colId xmlns:a16="http://schemas.microsoft.com/office/drawing/2014/main" val="1917198455"/>
                        </a:ext>
                      </a:extLst>
                    </a:gridCol>
                    <a:gridCol w="582523">
                      <a:extLst>
                        <a:ext uri="{9D8B030D-6E8A-4147-A177-3AD203B41FA5}">
                          <a16:colId xmlns:a16="http://schemas.microsoft.com/office/drawing/2014/main" val="3545365091"/>
                        </a:ext>
                      </a:extLst>
                    </a:gridCol>
                    <a:gridCol w="987990">
                      <a:extLst>
                        <a:ext uri="{9D8B030D-6E8A-4147-A177-3AD203B41FA5}">
                          <a16:colId xmlns:a16="http://schemas.microsoft.com/office/drawing/2014/main" val="2636304856"/>
                        </a:ext>
                      </a:extLst>
                    </a:gridCol>
                    <a:gridCol w="911990">
                      <a:extLst>
                        <a:ext uri="{9D8B030D-6E8A-4147-A177-3AD203B41FA5}">
                          <a16:colId xmlns:a16="http://schemas.microsoft.com/office/drawing/2014/main" val="729249256"/>
                        </a:ext>
                      </a:extLst>
                    </a:gridCol>
                    <a:gridCol w="1046106">
                      <a:extLst>
                        <a:ext uri="{9D8B030D-6E8A-4147-A177-3AD203B41FA5}">
                          <a16:colId xmlns:a16="http://schemas.microsoft.com/office/drawing/2014/main" val="3006788472"/>
                        </a:ext>
                      </a:extLst>
                    </a:gridCol>
                  </a:tblGrid>
                  <a:tr h="2741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Symbol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Meaning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Unit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Min. value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Max. value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Initial value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44071867"/>
                      </a:ext>
                    </a:extLst>
                  </a:tr>
                  <a:tr h="27410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200" i="0" dirty="0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Φ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𝐴𝑟𝑐</m:t>
                                    </m:r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latin typeface="times" panose="02020603050405020304" pitchFamily="18" charset="0"/>
                            <a:cs typeface="times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Rotor d-axis outer diameter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-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-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36.0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91550090"/>
                      </a:ext>
                    </a:extLst>
                  </a:tr>
                  <a:tr h="27410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200" i="0" dirty="0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Φ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𝐴𝑟𝑐</m:t>
                                    </m:r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latin typeface="times" panose="02020603050405020304" pitchFamily="18" charset="0"/>
                            <a:cs typeface="times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Rotor q-axis outer diameter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30.6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34.2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34.2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8663633"/>
                      </a:ext>
                    </a:extLst>
                  </a:tr>
                  <a:tr h="27410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200" i="0" dirty="0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Φ</m:t>
                                </m:r>
                                <m:r>
                                  <a:rPr lang="el-GR" sz="1200" i="1" dirty="0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𝐻𝑎𝑙𝑙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latin typeface="times" panose="02020603050405020304" pitchFamily="18" charset="0"/>
                            <a:cs typeface="times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Hall sensor placed diameter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-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-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38.0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5224189"/>
                      </a:ext>
                    </a:extLst>
                  </a:tr>
                  <a:tr h="27410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200" i="0" dirty="0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Φ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latin typeface="times" panose="02020603050405020304" pitchFamily="18" charset="0"/>
                            <a:cs typeface="times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Rotor inner diameter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-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-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18.0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54022502"/>
                      </a:ext>
                    </a:extLst>
                  </a:tr>
                  <a:tr h="28901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200" i="0" dirty="0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Φ</m:t>
                                </m:r>
                                <m:r>
                                  <a:rPr lang="el-GR" sz="1200" i="1" dirty="0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dirty="0" err="1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200" i="1" dirty="0" err="1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𝑟𝑖𝑛𝑔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latin typeface="times" panose="02020603050405020304" pitchFamily="18" charset="0"/>
                            <a:cs typeface="times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Ring outer diameter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-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-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47.0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5289927"/>
                      </a:ext>
                    </a:extLst>
                  </a:tr>
                  <a:tr h="27410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𝑟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𝑖𝑛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𝑡h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latin typeface="times" panose="02020603050405020304" pitchFamily="18" charset="0"/>
                            <a:cs typeface="times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Ring thickness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-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-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3.0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61885460"/>
                      </a:ext>
                    </a:extLst>
                  </a:tr>
                  <a:tr h="27410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𝐴𝑟𝑐</m:t>
                                    </m:r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latin typeface="times" panose="02020603050405020304" pitchFamily="18" charset="0"/>
                            <a:cs typeface="times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Rotor d-axis outer arc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deg.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-40.0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100.0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50.0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68696369"/>
                      </a:ext>
                    </a:extLst>
                  </a:tr>
                  <a:tr h="27410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𝐴𝑟𝑐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latin typeface="times" panose="02020603050405020304" pitchFamily="18" charset="0"/>
                            <a:cs typeface="times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Rotor q-axis outer arc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deg.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-40.0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40.0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20.0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24844078"/>
                      </a:ext>
                    </a:extLst>
                  </a:tr>
                  <a:tr h="27410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200" i="1" dirty="0" err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𝑡h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latin typeface="times" panose="02020603050405020304" pitchFamily="18" charset="0"/>
                            <a:cs typeface="times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Magnet thickness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1.0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3.0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1.5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86849347"/>
                      </a:ext>
                    </a:extLst>
                  </a:tr>
                  <a:tr h="45684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𝑖𝑛</m:t>
                                    </m:r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latin typeface="times" panose="02020603050405020304" pitchFamily="18" charset="0"/>
                            <a:cs typeface="times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Magnet distance from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sz="1200" i="0" dirty="0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Φ</m:t>
                              </m:r>
                              <m:sSub>
                                <m:sSubPr>
                                  <m:ctrlPr>
                                    <a:rPr lang="en-US" sz="1200" b="0" i="1" dirty="0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𝐴𝑟𝑐</m:t>
                                  </m:r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 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1.0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5.0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2.0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62936599"/>
                      </a:ext>
                    </a:extLst>
                  </a:tr>
                  <a:tr h="28901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ko-KR" sz="1200" i="1" dirty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𝑔𝑎𝑝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latin typeface="times" panose="02020603050405020304" pitchFamily="18" charset="0"/>
                            <a:cs typeface="times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Magnet gap in slot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0.3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3.0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0.8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55914415"/>
                      </a:ext>
                    </a:extLst>
                  </a:tr>
                  <a:tr h="27410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𝑆𝑊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" panose="02020603050405020304" pitchFamily="18" charset="0"/>
                            <a:cs typeface="times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Slot width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7.0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11.0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8.0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87814525"/>
                      </a:ext>
                    </a:extLst>
                  </a:tr>
                  <a:tr h="27410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200" i="1" dirty="0" err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𝑡h</m:t>
                                    </m:r>
                                    <m:r>
                                      <a:rPr lang="en-US" sz="1200" i="1" dirty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latin typeface="times" panose="02020603050405020304" pitchFamily="18" charset="0"/>
                            <a:cs typeface="times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Outer bridge thickness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-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-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1.0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53357358"/>
                      </a:ext>
                    </a:extLst>
                  </a:tr>
                  <a:tr h="27410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200" i="1" dirty="0" err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𝑡h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latin typeface="times" panose="02020603050405020304" pitchFamily="18" charset="0"/>
                            <a:cs typeface="times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Inner bridge thickness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1.0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2.0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1.5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7100190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6532CDD6-CF88-4C96-9796-E6EAE796AE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9228211"/>
                  </p:ext>
                </p:extLst>
              </p:nvPr>
            </p:nvGraphicFramePr>
            <p:xfrm>
              <a:off x="277906" y="1108224"/>
              <a:ext cx="6786282" cy="432752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80065">
                      <a:extLst>
                        <a:ext uri="{9D8B030D-6E8A-4147-A177-3AD203B41FA5}">
                          <a16:colId xmlns:a16="http://schemas.microsoft.com/office/drawing/2014/main" val="3274484799"/>
                        </a:ext>
                      </a:extLst>
                    </a:gridCol>
                    <a:gridCol w="1977608">
                      <a:extLst>
                        <a:ext uri="{9D8B030D-6E8A-4147-A177-3AD203B41FA5}">
                          <a16:colId xmlns:a16="http://schemas.microsoft.com/office/drawing/2014/main" val="1917198455"/>
                        </a:ext>
                      </a:extLst>
                    </a:gridCol>
                    <a:gridCol w="582523">
                      <a:extLst>
                        <a:ext uri="{9D8B030D-6E8A-4147-A177-3AD203B41FA5}">
                          <a16:colId xmlns:a16="http://schemas.microsoft.com/office/drawing/2014/main" val="3545365091"/>
                        </a:ext>
                      </a:extLst>
                    </a:gridCol>
                    <a:gridCol w="987990">
                      <a:extLst>
                        <a:ext uri="{9D8B030D-6E8A-4147-A177-3AD203B41FA5}">
                          <a16:colId xmlns:a16="http://schemas.microsoft.com/office/drawing/2014/main" val="2636304856"/>
                        </a:ext>
                      </a:extLst>
                    </a:gridCol>
                    <a:gridCol w="911990">
                      <a:extLst>
                        <a:ext uri="{9D8B030D-6E8A-4147-A177-3AD203B41FA5}">
                          <a16:colId xmlns:a16="http://schemas.microsoft.com/office/drawing/2014/main" val="729249256"/>
                        </a:ext>
                      </a:extLst>
                    </a:gridCol>
                    <a:gridCol w="1046106">
                      <a:extLst>
                        <a:ext uri="{9D8B030D-6E8A-4147-A177-3AD203B41FA5}">
                          <a16:colId xmlns:a16="http://schemas.microsoft.com/office/drawing/2014/main" val="300678847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Symbol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Meaning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Unit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Min. value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Max. value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Initial value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44071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6" t="-102222" r="-431429" b="-1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Rotor d-axis outer diameter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-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-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36.0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915500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6" t="-202222" r="-431429" b="-12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Rotor q-axis outer diameter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30.6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34.2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34.2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866363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6" t="-302222" r="-431429" b="-11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Hall sensor placed diameter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-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-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38.0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522418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6" t="-402222" r="-431429" b="-10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Rotor inner diameter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-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-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18.0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54022502"/>
                      </a:ext>
                    </a:extLst>
                  </a:tr>
                  <a:tr h="28924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6" t="-470833" r="-431429" b="-929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Ring outer diameter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-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-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47.0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528992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6" t="-608889" r="-431429" b="-89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Ring thickness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-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-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3.0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6188546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6" t="-708889" r="-431429" b="-79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Rotor d-axis outer arc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deg.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-40.0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100.0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50.0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6869636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6" t="-808889" r="-431429" b="-69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Rotor q-axis outer arc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deg.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-40.0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40.0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20.0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2484407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6" t="-908889" r="-431429" b="-59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Magnet thickness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1.0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3.0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1.5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8684934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6" t="-605333" r="-431429" b="-25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4923" t="-605333" r="-178769" b="-25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1.0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5.0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2.0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62936599"/>
                      </a:ext>
                    </a:extLst>
                  </a:tr>
                  <a:tr h="28924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6" t="-1102083" r="-431429" b="-2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Magnet gap in slot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0.3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3.0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0.8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559144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6" t="-1282222" r="-431429" b="-2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Slot width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7.0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11.0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8.0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878145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6" t="-1382222" r="-431429" b="-1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Outer bridge thickness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-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-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1.0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5335735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6" t="-1482222" r="-431429" b="-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Inner bridge thickness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1.0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2.0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1.5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710019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52952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6532CDD6-CF88-4C96-9796-E6EAE796AE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9748870"/>
                  </p:ext>
                </p:extLst>
              </p:nvPr>
            </p:nvGraphicFramePr>
            <p:xfrm>
              <a:off x="322729" y="1108223"/>
              <a:ext cx="5226425" cy="1706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60612">
                      <a:extLst>
                        <a:ext uri="{9D8B030D-6E8A-4147-A177-3AD203B41FA5}">
                          <a16:colId xmlns:a16="http://schemas.microsoft.com/office/drawing/2014/main" val="3274484799"/>
                        </a:ext>
                      </a:extLst>
                    </a:gridCol>
                    <a:gridCol w="1532965">
                      <a:extLst>
                        <a:ext uri="{9D8B030D-6E8A-4147-A177-3AD203B41FA5}">
                          <a16:colId xmlns:a16="http://schemas.microsoft.com/office/drawing/2014/main" val="3545365091"/>
                        </a:ext>
                      </a:extLst>
                    </a:gridCol>
                    <a:gridCol w="2832848">
                      <a:extLst>
                        <a:ext uri="{9D8B030D-6E8A-4147-A177-3AD203B41FA5}">
                          <a16:colId xmlns:a16="http://schemas.microsoft.com/office/drawing/2014/main" val="185507211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Symbol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Function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Meaning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44071867"/>
                      </a:ext>
                    </a:extLst>
                  </a:tr>
                  <a:tr h="15285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0" i="1" dirty="0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 dirty="0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sz="1000" b="0" i="1" dirty="0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>
                            <a:latin typeface="times" panose="02020603050405020304" pitchFamily="18" charset="0"/>
                            <a:cs typeface="times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THD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Total harmonic distortion of flux in %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915500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0" i="1" dirty="0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 dirty="0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sz="1000" b="0" i="1" dirty="0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>
                            <a:latin typeface="times" panose="02020603050405020304" pitchFamily="18" charset="0"/>
                            <a:cs typeface="times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000" b="0" i="1" dirty="0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000" b="0" i="0" dirty="0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 b="0" i="1" dirty="0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𝑊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000" b="0" i="1" dirty="0" smtClean="0">
                                                <a:latin typeface="Cambria Math" panose="02040503050406030204" pitchFamily="18" charset="0"/>
                                                <a:cs typeface="times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00" b="0" i="1" dirty="0" smtClean="0">
                                                <a:latin typeface="Cambria Math" panose="02040503050406030204" pitchFamily="18" charset="0"/>
                                                <a:cs typeface="times" panose="020206030504050203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1000" b="0" i="1" dirty="0" smtClean="0">
                                                <a:latin typeface="Cambria Math" panose="02040503050406030204" pitchFamily="18" charset="0"/>
                                                <a:cs typeface="times" panose="02020603050405020304" pitchFamily="18" charset="0"/>
                                              </a:rPr>
                                              <m:t>𝐻𝑎𝑙𝑙</m:t>
                                            </m:r>
                                          </m:sub>
                                        </m:sSub>
                                        <m:r>
                                          <a:rPr lang="en-US" sz="1000" b="0" i="1" dirty="0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−0.08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000" b="0" i="1" dirty="0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000" dirty="0">
                            <a:latin typeface="times" panose="02020603050405020304" pitchFamily="18" charset="0"/>
                            <a:cs typeface="times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Fundamental flux amplitude with target Wb of 0.08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866363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0" i="1" dirty="0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 dirty="0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sz="1000" b="0" i="1" dirty="0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>
                            <a:latin typeface="times" panose="02020603050405020304" pitchFamily="18" charset="0"/>
                            <a:cs typeface="times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PM Volume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Magnet volume in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𝑚</m:t>
                                  </m:r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endParaRPr lang="en-US" sz="1000" dirty="0">
                            <a:latin typeface="times" panose="02020603050405020304" pitchFamily="18" charset="0"/>
                            <a:cs typeface="times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522418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0" i="1" dirty="0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dirty="0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000" b="0" i="1" dirty="0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>
                            <a:latin typeface="times" panose="02020603050405020304" pitchFamily="18" charset="0"/>
                            <a:cs typeface="times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Weighting factor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b="0" i="1" dirty="0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 dirty="0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sz="1000" b="0" i="1" dirty="0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0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8709015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0" i="1" dirty="0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dirty="0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000" b="0" i="1" dirty="0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>
                            <a:latin typeface="times" panose="02020603050405020304" pitchFamily="18" charset="0"/>
                            <a:cs typeface="times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20000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Weighting factor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b="0" i="1" dirty="0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 dirty="0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sz="1000" b="0" i="1" dirty="0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0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342836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0" i="1" dirty="0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dirty="0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000" b="0" i="1" dirty="0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>
                            <a:latin typeface="times" panose="02020603050405020304" pitchFamily="18" charset="0"/>
                            <a:cs typeface="times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Weighting factor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b="0" i="1" dirty="0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 dirty="0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sz="1000" b="0" i="1" dirty="0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0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62755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6532CDD6-CF88-4C96-9796-E6EAE796AE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9748870"/>
                  </p:ext>
                </p:extLst>
              </p:nvPr>
            </p:nvGraphicFramePr>
            <p:xfrm>
              <a:off x="322729" y="1108223"/>
              <a:ext cx="5226425" cy="1706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60612">
                      <a:extLst>
                        <a:ext uri="{9D8B030D-6E8A-4147-A177-3AD203B41FA5}">
                          <a16:colId xmlns:a16="http://schemas.microsoft.com/office/drawing/2014/main" val="3274484799"/>
                        </a:ext>
                      </a:extLst>
                    </a:gridCol>
                    <a:gridCol w="1532965">
                      <a:extLst>
                        <a:ext uri="{9D8B030D-6E8A-4147-A177-3AD203B41FA5}">
                          <a16:colId xmlns:a16="http://schemas.microsoft.com/office/drawing/2014/main" val="3545365091"/>
                        </a:ext>
                      </a:extLst>
                    </a:gridCol>
                    <a:gridCol w="2832848">
                      <a:extLst>
                        <a:ext uri="{9D8B030D-6E8A-4147-A177-3AD203B41FA5}">
                          <a16:colId xmlns:a16="http://schemas.microsoft.com/office/drawing/2014/main" val="1855072116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Symbol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Function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Meaning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44071867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09" t="-102500" r="-510638" b="-5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THD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Total harmonic distortion of flux in %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91550090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09" t="-202500" r="-510638" b="-4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6349" t="-202500" r="-185714" b="-4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Fundamental flux amplitude with target Wb of 0.08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8663633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09" t="-295122" r="-510638" b="-3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PM Volume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549" t="-295122" r="-429" b="-3048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224189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09" t="-405000" r="-510638" b="-2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549" t="-405000" r="-429" b="-2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7090157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09" t="-505000" r="-510638" b="-1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20000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549" t="-505000" r="-429" b="-1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4283655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09" t="-605000" r="-510638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549" t="-605000" r="-429" b="-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62755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23408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4BAAA2D0-5FF4-41CC-8DF1-9BB8601AD4BD}"/>
              </a:ext>
            </a:extLst>
          </p:cNvPr>
          <p:cNvSpPr txBox="1"/>
          <p:nvPr/>
        </p:nvSpPr>
        <p:spPr>
          <a:xfrm flipH="1">
            <a:off x="15239" y="0"/>
            <a:ext cx="10734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Proposed objective function for the fundamental amplitude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388168-9ED3-4208-BBF5-DBDEAFA7D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424" y="1820371"/>
            <a:ext cx="3742361" cy="37520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5D4210-750B-4ABB-926E-89F8D63F45AD}"/>
                  </a:ext>
                </a:extLst>
              </p:cNvPr>
              <p:cNvSpPr txBox="1"/>
              <p:nvPr/>
            </p:nvSpPr>
            <p:spPr>
              <a:xfrm>
                <a:off x="92404" y="463099"/>
                <a:ext cx="67017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Using a simple quadratic equation aiming for a value,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𝑔𝑎𝑖𝑛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𝑜𝑢𝑡𝑝𝑢𝑡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𝑎𝑖𝑚𝑒𝑑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𝑜𝑢𝑡𝑝𝑢𝑡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5D4210-750B-4ABB-926E-89F8D63F4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04" y="463099"/>
                <a:ext cx="6701742" cy="923330"/>
              </a:xfrm>
              <a:prstGeom prst="rect">
                <a:avLst/>
              </a:prstGeom>
              <a:blipFill>
                <a:blip r:embed="rId3"/>
                <a:stretch>
                  <a:fillRect l="-727" t="-3974" b="-4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F28D022-C82B-4FAB-BD55-6AEFECD96BAD}"/>
              </a:ext>
            </a:extLst>
          </p:cNvPr>
          <p:cNvSpPr txBox="1"/>
          <p:nvPr/>
        </p:nvSpPr>
        <p:spPr>
          <a:xfrm>
            <a:off x="2141316" y="1653816"/>
            <a:ext cx="2295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Aimed output = 5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60BBC6-9C7E-4366-86AE-EEB4A6E97E00}"/>
              </a:ext>
            </a:extLst>
          </p:cNvPr>
          <p:cNvCxnSpPr/>
          <p:nvPr/>
        </p:nvCxnSpPr>
        <p:spPr>
          <a:xfrm>
            <a:off x="3044140" y="3077817"/>
            <a:ext cx="0" cy="1921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D8A976E-116A-4ECD-BBCC-D5A20BC5E2E1}"/>
              </a:ext>
            </a:extLst>
          </p:cNvPr>
          <p:cNvSpPr txBox="1"/>
          <p:nvPr/>
        </p:nvSpPr>
        <p:spPr>
          <a:xfrm flipH="1">
            <a:off x="1963789" y="3414753"/>
            <a:ext cx="902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Lower output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7E8C0E-C46E-422E-94FF-8829AC5B25EB}"/>
              </a:ext>
            </a:extLst>
          </p:cNvPr>
          <p:cNvSpPr txBox="1"/>
          <p:nvPr/>
        </p:nvSpPr>
        <p:spPr>
          <a:xfrm flipH="1">
            <a:off x="3221677" y="3416463"/>
            <a:ext cx="902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Higher</a:t>
            </a:r>
          </a:p>
          <a:p>
            <a:r>
              <a:rPr lang="en-US" dirty="0"/>
              <a:t>output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BCBF70-1304-40D1-B5F4-DE915BBBA1A3}"/>
              </a:ext>
            </a:extLst>
          </p:cNvPr>
          <p:cNvSpPr txBox="1"/>
          <p:nvPr/>
        </p:nvSpPr>
        <p:spPr>
          <a:xfrm flipH="1">
            <a:off x="3316203" y="4229349"/>
            <a:ext cx="902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Aimed</a:t>
            </a:r>
          </a:p>
          <a:p>
            <a:r>
              <a:rPr lang="en-US" dirty="0"/>
              <a:t>output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2AA27E-29C4-468E-AB18-C3D2082B00C5}"/>
              </a:ext>
            </a:extLst>
          </p:cNvPr>
          <p:cNvCxnSpPr>
            <a:cxnSpLocks/>
            <a:stCxn id="19" idx="3"/>
          </p:cNvCxnSpPr>
          <p:nvPr/>
        </p:nvCxnSpPr>
        <p:spPr>
          <a:xfrm flipH="1">
            <a:off x="3138667" y="4552515"/>
            <a:ext cx="177536" cy="3570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044ABF7-DE4C-48C4-9DDE-A057F5DFD77A}"/>
              </a:ext>
            </a:extLst>
          </p:cNvPr>
          <p:cNvSpPr txBox="1"/>
          <p:nvPr/>
        </p:nvSpPr>
        <p:spPr>
          <a:xfrm>
            <a:off x="7546817" y="1716729"/>
            <a:ext cx="2295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Aimed output = 0.08 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5707D2-1012-45EE-9D7C-E82DCA369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6501" y="1910797"/>
            <a:ext cx="3500647" cy="35096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1C9FFC0-A863-4CAF-8BAB-7FBFF318A0F5}"/>
                  </a:ext>
                </a:extLst>
              </p:cNvPr>
              <p:cNvSpPr txBox="1"/>
              <p:nvPr/>
            </p:nvSpPr>
            <p:spPr>
              <a:xfrm>
                <a:off x="5812226" y="5602550"/>
                <a:ext cx="615599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To aim for 0.08T, gain of 5000 will be used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Cost</m:t>
                      </m:r>
                      <m:r>
                        <m:rPr>
                          <m:nor/>
                        </m:rPr>
                        <a:rPr lang="en-US" dirty="0"/>
                        <m:t>(</m:t>
                      </m:r>
                      <m:r>
                        <m:rPr>
                          <m:nor/>
                        </m:rPr>
                        <a:rPr lang="en-US" dirty="0"/>
                        <m:t>objective</m:t>
                      </m:r>
                      <m:r>
                        <m:rPr>
                          <m:nor/>
                        </m:rPr>
                        <a:rPr lang="en-US" dirty="0"/>
                        <m:t> 3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5000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𝐴𝑚𝑝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𝑓𝑢𝑛𝑑𝑎𝑚𝑒𝑛𝑡𝑎𝑙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]−0.08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1C9FFC0-A863-4CAF-8BAB-7FBFF318A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226" y="5602550"/>
                <a:ext cx="6155996" cy="923330"/>
              </a:xfrm>
              <a:prstGeom prst="rect">
                <a:avLst/>
              </a:prstGeom>
              <a:blipFill>
                <a:blip r:embed="rId5"/>
                <a:stretch>
                  <a:fillRect l="-792" t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3140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284</Words>
  <Application>Microsoft Office PowerPoint</Application>
  <PresentationFormat>Widescreen</PresentationFormat>
  <Paragraphs>145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kang ye</dc:creator>
  <cp:lastModifiedBy>kang ye</cp:lastModifiedBy>
  <cp:revision>19</cp:revision>
  <dcterms:created xsi:type="dcterms:W3CDTF">2019-12-17T07:38:44Z</dcterms:created>
  <dcterms:modified xsi:type="dcterms:W3CDTF">2019-12-17T11:05:51Z</dcterms:modified>
</cp:coreProperties>
</file>