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5B44-6E72-49B0-816C-BC6C0219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DB353-C2D4-4600-BEA4-738C5D48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4547-78C3-4793-9688-ED588828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F8BA-34A6-4092-BCC6-D0D6A67E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632E-1C37-46EB-8394-75A2F825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16DB-4C8F-4501-B4C0-95DF51A0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F1D3-A623-4759-98AD-B1647272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7FAA-79E4-4C53-AB17-BAA4164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B0FA-5E8C-4B70-8BB4-24D9466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D943-6DD9-4A24-9CCE-395374F9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D9D71-045B-4CD0-AD56-44D6666F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F25F0-E852-483E-951F-09C0C377D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652D-304B-495B-8A5F-0B89A971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71A1-1ACA-42CA-8C1F-6250DBA4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ABDE-29A3-41A7-A4F6-1BDCB628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6CB7-DEBE-4B0C-91EB-624E928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6ADD-C2DE-4E99-9DB7-79A180AF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CA61-F062-4E06-8559-17BCCE9A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D9FD-5983-473B-8144-8CE6957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BBEE-61D8-4006-93CF-D37B3A6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991-E9A6-43E3-817E-A767C364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A947-D13D-4F0B-B917-3C0D5E05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A1B2-2C6B-40A7-AD69-BE2F023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1916-8F0D-495C-A9F0-38A697A4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5148-562B-447B-A717-AB911E9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8A0B-EF0B-4065-9D08-FBDAF1F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A6FB-76C2-41B2-899F-BE12248FE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7CEC-6D19-4121-A198-503472F0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611F-CD1E-4E9E-8526-BC5D5FEE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F131-6C2A-4BB8-B67C-2837C835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95BA7-9F37-449F-A7D9-6206860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014-D19E-44D5-8D54-49444A0A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7B9B-5274-4D09-8CE6-DF22396A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F1FE-9E91-4321-9E20-4021BFBB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F3A8B-865F-469A-B858-60C5AFF76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D2A89-E48E-4D70-A37B-1E5BA12D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CD426-30E1-4C2E-A283-6AF369A6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79A62-5BA0-4103-8B17-80353C31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2BBF1-9E6A-4ACE-A073-2709579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40EF-2C10-42E3-B828-6B4461DC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CA0F8-154A-4803-AEA6-6A5E65A4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3BC5E-9F79-4F9F-BC80-62FC68F2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70BAF-70F5-416B-BFBE-4150261E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87F6D-F114-477A-84A5-452A2267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38D5E-85C9-4BC1-B6E1-89633657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C71E-012D-487A-91BA-A183B10E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813C-0267-4FD2-B2A9-212E3239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06AC-800C-4848-91B5-913047BF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75B10-0B87-4090-83E9-7DD49E78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591CD-701E-454C-ACD9-6C471B8B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DF374-05B9-4430-8B4D-DD7B6693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D881-BABE-43D5-8933-A2966B06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E45F-F6CF-49C2-9F59-829FED78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838C6-3369-49EB-ADC1-688E52ADF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BB07-4C6B-48E5-9C8A-1EB1134C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E65-D46F-4804-9037-2AE2A23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C2686-457A-4EFC-926F-8C4AB2AE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A24F-AE7A-4BD7-A8AA-29C471A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D2213-2B53-4740-80D7-6C43A56D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80A3-6555-4331-922E-09CE3BC4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7E4A-8177-4D9C-B301-5446AE032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B570-8525-4108-9935-3394D76B9CF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6325-24BC-4AA9-A1B9-848D853F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C007-00B6-4D6C-BB70-89D8E018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0FDA-68FD-466D-B5AA-87463119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0C9DA9A-8EB0-4972-90E9-C49586E50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5" t="15018" r="38299" b="56834"/>
          <a:stretch/>
        </p:blipFill>
        <p:spPr>
          <a:xfrm>
            <a:off x="6803667" y="2525394"/>
            <a:ext cx="3405549" cy="28488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E5C2A0-0DBD-407E-842C-C6FDECD80027}"/>
              </a:ext>
            </a:extLst>
          </p:cNvPr>
          <p:cNvCxnSpPr>
            <a:cxnSpLocks/>
          </p:cNvCxnSpPr>
          <p:nvPr/>
        </p:nvCxnSpPr>
        <p:spPr>
          <a:xfrm flipH="1">
            <a:off x="7817383" y="1763407"/>
            <a:ext cx="298709" cy="919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94872-BBE9-419C-B048-F15C7BD760F9}"/>
              </a:ext>
            </a:extLst>
          </p:cNvPr>
          <p:cNvCxnSpPr>
            <a:cxnSpLocks/>
          </p:cNvCxnSpPr>
          <p:nvPr/>
        </p:nvCxnSpPr>
        <p:spPr>
          <a:xfrm>
            <a:off x="7826260" y="2725440"/>
            <a:ext cx="1" cy="24560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37F9E97-5E7E-4496-B381-F8DCE831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9" r="25209"/>
          <a:stretch/>
        </p:blipFill>
        <p:spPr>
          <a:xfrm>
            <a:off x="1762654" y="1347390"/>
            <a:ext cx="4181382" cy="452666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6C0C15-57A7-4D98-9A12-61C886A49C8D}"/>
              </a:ext>
            </a:extLst>
          </p:cNvPr>
          <p:cNvCxnSpPr>
            <a:cxnSpLocks/>
          </p:cNvCxnSpPr>
          <p:nvPr/>
        </p:nvCxnSpPr>
        <p:spPr>
          <a:xfrm>
            <a:off x="7014145" y="3520042"/>
            <a:ext cx="1" cy="264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B09B1F-FE21-4A4D-83C0-18490DD03926}"/>
              </a:ext>
            </a:extLst>
          </p:cNvPr>
          <p:cNvCxnSpPr>
            <a:cxnSpLocks/>
          </p:cNvCxnSpPr>
          <p:nvPr/>
        </p:nvCxnSpPr>
        <p:spPr>
          <a:xfrm>
            <a:off x="8624224" y="3520240"/>
            <a:ext cx="1" cy="240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2A66C7-99EC-4494-85BD-338AB6A942A8}"/>
              </a:ext>
            </a:extLst>
          </p:cNvPr>
          <p:cNvCxnSpPr>
            <a:cxnSpLocks/>
          </p:cNvCxnSpPr>
          <p:nvPr/>
        </p:nvCxnSpPr>
        <p:spPr>
          <a:xfrm>
            <a:off x="6798684" y="2998500"/>
            <a:ext cx="1" cy="51026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E31BC-5D93-4504-90CA-D21B65005779}"/>
              </a:ext>
            </a:extLst>
          </p:cNvPr>
          <p:cNvCxnSpPr>
            <a:cxnSpLocks/>
          </p:cNvCxnSpPr>
          <p:nvPr/>
        </p:nvCxnSpPr>
        <p:spPr>
          <a:xfrm flipV="1">
            <a:off x="6731356" y="2993254"/>
            <a:ext cx="29314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06D9B-66DA-4C43-A17F-C3D120AA01E9}"/>
              </a:ext>
            </a:extLst>
          </p:cNvPr>
          <p:cNvCxnSpPr>
            <a:cxnSpLocks/>
          </p:cNvCxnSpPr>
          <p:nvPr/>
        </p:nvCxnSpPr>
        <p:spPr>
          <a:xfrm flipV="1">
            <a:off x="6732836" y="3518518"/>
            <a:ext cx="29314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7EFC6-72B8-44B5-AB2A-BD57658335BD}"/>
              </a:ext>
            </a:extLst>
          </p:cNvPr>
          <p:cNvCxnSpPr>
            <a:cxnSpLocks/>
          </p:cNvCxnSpPr>
          <p:nvPr/>
        </p:nvCxnSpPr>
        <p:spPr>
          <a:xfrm flipV="1">
            <a:off x="7763192" y="2698806"/>
            <a:ext cx="29314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C1CA95-8DEA-48F4-AE35-651D2DC87DC8}"/>
              </a:ext>
            </a:extLst>
          </p:cNvPr>
          <p:cNvCxnSpPr>
            <a:cxnSpLocks/>
          </p:cNvCxnSpPr>
          <p:nvPr/>
        </p:nvCxnSpPr>
        <p:spPr>
          <a:xfrm flipV="1">
            <a:off x="7782426" y="2993251"/>
            <a:ext cx="29314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F4DAD-9F54-4049-AE21-05885DD9FBB5}"/>
              </a:ext>
            </a:extLst>
          </p:cNvPr>
          <p:cNvCxnSpPr>
            <a:cxnSpLocks/>
          </p:cNvCxnSpPr>
          <p:nvPr/>
        </p:nvCxnSpPr>
        <p:spPr>
          <a:xfrm flipH="1">
            <a:off x="9536422" y="2837045"/>
            <a:ext cx="90538" cy="278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E8D10-CDE1-446F-BEFB-9510400D98A2}"/>
              </a:ext>
            </a:extLst>
          </p:cNvPr>
          <p:cNvCxnSpPr>
            <a:cxnSpLocks/>
          </p:cNvCxnSpPr>
          <p:nvPr/>
        </p:nvCxnSpPr>
        <p:spPr>
          <a:xfrm flipH="1">
            <a:off x="8298256" y="2081655"/>
            <a:ext cx="186505" cy="57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904E75-86EE-4D09-85CB-272E8E871150}"/>
              </a:ext>
            </a:extLst>
          </p:cNvPr>
          <p:cNvCxnSpPr>
            <a:cxnSpLocks/>
          </p:cNvCxnSpPr>
          <p:nvPr/>
        </p:nvCxnSpPr>
        <p:spPr>
          <a:xfrm flipH="1">
            <a:off x="9116897" y="2488223"/>
            <a:ext cx="153837" cy="473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B4887E-6481-4B51-A9E3-36E0AFA922F6}"/>
              </a:ext>
            </a:extLst>
          </p:cNvPr>
          <p:cNvCxnSpPr>
            <a:cxnSpLocks/>
          </p:cNvCxnSpPr>
          <p:nvPr/>
        </p:nvCxnSpPr>
        <p:spPr>
          <a:xfrm flipH="1">
            <a:off x="7012987" y="3661167"/>
            <a:ext cx="160248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04A965-942A-4A93-BEC5-61FA538ADAE5}"/>
              </a:ext>
            </a:extLst>
          </p:cNvPr>
          <p:cNvSpPr txBox="1"/>
          <p:nvPr/>
        </p:nvSpPr>
        <p:spPr>
          <a:xfrm>
            <a:off x="8440395" y="1773911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RArc1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AEAD74-7FE3-4825-976B-5105E56A28B9}"/>
              </a:ext>
            </a:extLst>
          </p:cNvPr>
          <p:cNvCxnSpPr>
            <a:cxnSpLocks/>
          </p:cNvCxnSpPr>
          <p:nvPr/>
        </p:nvCxnSpPr>
        <p:spPr>
          <a:xfrm flipV="1">
            <a:off x="8479279" y="2070787"/>
            <a:ext cx="7936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E4BBE5B-7273-42C4-B2A6-7555116B70E1}"/>
              </a:ext>
            </a:extLst>
          </p:cNvPr>
          <p:cNvCxnSpPr>
            <a:cxnSpLocks/>
          </p:cNvCxnSpPr>
          <p:nvPr/>
        </p:nvCxnSpPr>
        <p:spPr>
          <a:xfrm flipV="1">
            <a:off x="9253913" y="2497342"/>
            <a:ext cx="7936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B61666-BEF3-4953-8789-5D06397146A5}"/>
              </a:ext>
            </a:extLst>
          </p:cNvPr>
          <p:cNvSpPr txBox="1"/>
          <p:nvPr/>
        </p:nvSpPr>
        <p:spPr>
          <a:xfrm>
            <a:off x="9214428" y="2179749"/>
            <a:ext cx="7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RArc2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DF2D3F-BA22-477D-88ED-6726F5C6D307}"/>
              </a:ext>
            </a:extLst>
          </p:cNvPr>
          <p:cNvSpPr txBox="1"/>
          <p:nvPr/>
        </p:nvSpPr>
        <p:spPr>
          <a:xfrm>
            <a:off x="8011744" y="1450290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DArc1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3A711F2-5E32-47AD-9B3F-DEE00DC0490D}"/>
              </a:ext>
            </a:extLst>
          </p:cNvPr>
          <p:cNvCxnSpPr>
            <a:cxnSpLocks/>
          </p:cNvCxnSpPr>
          <p:nvPr/>
        </p:nvCxnSpPr>
        <p:spPr>
          <a:xfrm flipV="1">
            <a:off x="8109996" y="1762924"/>
            <a:ext cx="7936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7A92C1-EDCC-4C3E-A496-096D67556A31}"/>
              </a:ext>
            </a:extLst>
          </p:cNvPr>
          <p:cNvCxnSpPr>
            <a:cxnSpLocks/>
          </p:cNvCxnSpPr>
          <p:nvPr/>
        </p:nvCxnSpPr>
        <p:spPr>
          <a:xfrm flipV="1">
            <a:off x="9626960" y="2837045"/>
            <a:ext cx="7936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8E559F-742F-4AF0-B6E7-D502377CA251}"/>
              </a:ext>
            </a:extLst>
          </p:cNvPr>
          <p:cNvSpPr txBox="1"/>
          <p:nvPr/>
        </p:nvSpPr>
        <p:spPr>
          <a:xfrm>
            <a:off x="9507546" y="2514140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DArc2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04FC72-7144-49B6-B0A1-F5147AF6B61E}"/>
              </a:ext>
            </a:extLst>
          </p:cNvPr>
          <p:cNvSpPr txBox="1"/>
          <p:nvPr/>
        </p:nvSpPr>
        <p:spPr>
          <a:xfrm>
            <a:off x="7803141" y="2653272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4544C0-0BEE-4433-B893-6416F127981E}"/>
              </a:ext>
            </a:extLst>
          </p:cNvPr>
          <p:cNvSpPr txBox="1"/>
          <p:nvPr/>
        </p:nvSpPr>
        <p:spPr>
          <a:xfrm>
            <a:off x="6199928" y="3088903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th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7324C6-C132-4958-A750-8F83C3035FEE}"/>
              </a:ext>
            </a:extLst>
          </p:cNvPr>
          <p:cNvSpPr txBox="1"/>
          <p:nvPr/>
        </p:nvSpPr>
        <p:spPr>
          <a:xfrm>
            <a:off x="7422361" y="3612614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width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A7D0A2-0456-4DB5-890A-91850F7A8BF5}"/>
              </a:ext>
            </a:extLst>
          </p:cNvPr>
          <p:cNvCxnSpPr>
            <a:cxnSpLocks/>
          </p:cNvCxnSpPr>
          <p:nvPr/>
        </p:nvCxnSpPr>
        <p:spPr>
          <a:xfrm flipH="1">
            <a:off x="8932506" y="4447159"/>
            <a:ext cx="90538" cy="278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0849F1-B689-4A4D-A5B0-FC2782563A37}"/>
              </a:ext>
            </a:extLst>
          </p:cNvPr>
          <p:cNvSpPr txBox="1"/>
          <p:nvPr/>
        </p:nvSpPr>
        <p:spPr>
          <a:xfrm>
            <a:off x="8969169" y="4124254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Din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BB2CA1-81ED-4CD0-89EC-D0684346303D}"/>
              </a:ext>
            </a:extLst>
          </p:cNvPr>
          <p:cNvCxnSpPr>
            <a:cxnSpLocks/>
          </p:cNvCxnSpPr>
          <p:nvPr/>
        </p:nvCxnSpPr>
        <p:spPr>
          <a:xfrm flipV="1">
            <a:off x="9018288" y="4458645"/>
            <a:ext cx="7936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44D08CD-3A0E-4303-8E9A-85251EF91449}"/>
              </a:ext>
            </a:extLst>
          </p:cNvPr>
          <p:cNvCxnSpPr>
            <a:cxnSpLocks/>
          </p:cNvCxnSpPr>
          <p:nvPr/>
        </p:nvCxnSpPr>
        <p:spPr>
          <a:xfrm flipV="1">
            <a:off x="9125649" y="3760943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EEF325E-38A2-4687-94EF-C5824AB23A4E}"/>
              </a:ext>
            </a:extLst>
          </p:cNvPr>
          <p:cNvSpPr txBox="1"/>
          <p:nvPr/>
        </p:nvSpPr>
        <p:spPr>
          <a:xfrm>
            <a:off x="8647991" y="3804883"/>
            <a:ext cx="103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en-US" dirty="0" err="1"/>
              <a:t>th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BB0BAC-93FD-4BB4-B6C3-46EA4F04958B}"/>
              </a:ext>
            </a:extLst>
          </p:cNvPr>
          <p:cNvCxnSpPr>
            <a:cxnSpLocks/>
          </p:cNvCxnSpPr>
          <p:nvPr/>
        </p:nvCxnSpPr>
        <p:spPr>
          <a:xfrm flipV="1">
            <a:off x="8942222" y="3656583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F95AE5-52F8-4375-BA36-F37EAFB10E44}"/>
              </a:ext>
            </a:extLst>
          </p:cNvPr>
          <p:cNvCxnSpPr>
            <a:cxnSpLocks/>
          </p:cNvCxnSpPr>
          <p:nvPr/>
        </p:nvCxnSpPr>
        <p:spPr>
          <a:xfrm flipH="1" flipV="1">
            <a:off x="9197392" y="3867479"/>
            <a:ext cx="137959" cy="88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C70D9-43F3-49BA-AE1E-26B37FC77E29}"/>
              </a:ext>
            </a:extLst>
          </p:cNvPr>
          <p:cNvCxnSpPr>
            <a:cxnSpLocks/>
          </p:cNvCxnSpPr>
          <p:nvPr/>
        </p:nvCxnSpPr>
        <p:spPr>
          <a:xfrm>
            <a:off x="8863038" y="3676571"/>
            <a:ext cx="165052" cy="78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BAAA2D0-5FF4-41CC-8DF1-9BB8601AD4BD}"/>
              </a:ext>
            </a:extLst>
          </p:cNvPr>
          <p:cNvSpPr txBox="1"/>
          <p:nvPr/>
        </p:nvSpPr>
        <p:spPr>
          <a:xfrm flipH="1">
            <a:off x="15239" y="0"/>
            <a:ext cx="107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 based resolver optimization -10102019</a:t>
            </a:r>
          </a:p>
        </p:txBody>
      </p:sp>
    </p:spTree>
    <p:extLst>
      <p:ext uri="{BB962C8B-B14F-4D97-AF65-F5344CB8AC3E}">
        <p14:creationId xmlns:p14="http://schemas.microsoft.com/office/powerpoint/2010/main" val="38319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4BAAA2D0-5FF4-41CC-8DF1-9BB8601AD4BD}"/>
              </a:ext>
            </a:extLst>
          </p:cNvPr>
          <p:cNvSpPr txBox="1"/>
          <p:nvPr/>
        </p:nvSpPr>
        <p:spPr>
          <a:xfrm flipH="1">
            <a:off x="15239" y="0"/>
            <a:ext cx="107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 based resolver optimization -10102019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4EB8A-48DF-43B8-800A-38332DE07792}"/>
              </a:ext>
            </a:extLst>
          </p:cNvPr>
          <p:cNvSpPr txBox="1"/>
          <p:nvPr/>
        </p:nvSpPr>
        <p:spPr>
          <a:xfrm>
            <a:off x="15239" y="1201559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= THD* 100 + Magnet volume*10^9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DAE9-736E-46FF-9957-5D4D2261D485}"/>
              </a:ext>
            </a:extLst>
          </p:cNvPr>
          <p:cNvSpPr txBox="1"/>
          <p:nvPr/>
        </p:nvSpPr>
        <p:spPr>
          <a:xfrm>
            <a:off x="0" y="46228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Objective1 = THD			weight1 = 100</a:t>
            </a:r>
          </a:p>
          <a:p>
            <a:r>
              <a:rPr lang="en-US" dirty="0"/>
              <a:t>Objective2 = Magnet volume		weight2 = 10^9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FACDD-15AC-4926-B1FF-F1B413FB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8" y="1772099"/>
            <a:ext cx="1921178" cy="192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FDF3A-D1FE-4603-A7DD-42E361E9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40" y="1899775"/>
            <a:ext cx="1612500" cy="161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37DDC-AF18-4329-A68E-EA23B3024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4473890"/>
            <a:ext cx="1612500" cy="161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9DBAD-1634-40EC-A06D-C7D6919B1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20" y="4473890"/>
            <a:ext cx="1612500" cy="161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0B688-8B83-46E3-B110-8A00AD924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920" y="4473890"/>
            <a:ext cx="1612500" cy="161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425E92-BA1D-4CC7-A16C-6BA57FBBE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744" y="4404834"/>
            <a:ext cx="1612500" cy="1616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0D20A-D61B-4403-8328-2A6A55E0C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4332" y="4404835"/>
            <a:ext cx="1612500" cy="1616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33339E-1D26-402E-867D-B691CD036E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390" y="1915227"/>
            <a:ext cx="1612500" cy="1616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EAB658-75F6-45F4-9A6D-55F06F84AE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7590" y="1915226"/>
            <a:ext cx="1612500" cy="1616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525401-D183-4ADA-BC90-D86EB24CED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9444" y="4404833"/>
            <a:ext cx="1612500" cy="161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2EEA75-1B6B-455C-91F2-B5840DDBF76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992" t="29495" r="23959" b="27127"/>
          <a:stretch/>
        </p:blipFill>
        <p:spPr>
          <a:xfrm>
            <a:off x="8670090" y="800230"/>
            <a:ext cx="3486346" cy="33058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DA4820-166B-4A74-A5E1-F61603D3F4AB}"/>
              </a:ext>
            </a:extLst>
          </p:cNvPr>
          <p:cNvSpPr txBox="1"/>
          <p:nvPr/>
        </p:nvSpPr>
        <p:spPr>
          <a:xfrm flipH="1">
            <a:off x="9291319" y="3698241"/>
            <a:ext cx="26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88343-C064-4F7C-91E5-11CCFF32EDCF}"/>
              </a:ext>
            </a:extLst>
          </p:cNvPr>
          <p:cNvSpPr txBox="1"/>
          <p:nvPr/>
        </p:nvSpPr>
        <p:spPr>
          <a:xfrm>
            <a:off x="5880847" y="462280"/>
            <a:ext cx="27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population, 50 iteration</a:t>
            </a:r>
          </a:p>
        </p:txBody>
      </p:sp>
    </p:spTree>
    <p:extLst>
      <p:ext uri="{BB962C8B-B14F-4D97-AF65-F5344CB8AC3E}">
        <p14:creationId xmlns:p14="http://schemas.microsoft.com/office/powerpoint/2010/main" val="209282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4BAAA2D0-5FF4-41CC-8DF1-9BB8601AD4BD}"/>
              </a:ext>
            </a:extLst>
          </p:cNvPr>
          <p:cNvSpPr txBox="1"/>
          <p:nvPr/>
        </p:nvSpPr>
        <p:spPr>
          <a:xfrm flipH="1">
            <a:off x="15239" y="0"/>
            <a:ext cx="107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 based resolver optimization -10102019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B8C69-BB1E-4E34-9144-B148F382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88" y="369332"/>
            <a:ext cx="1612500" cy="161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AABF3-374D-4B4E-A76B-4C3A8492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209185"/>
            <a:ext cx="1612500" cy="1616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6DBA56-FF29-4313-9FD7-FE2757DE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55" y="2209184"/>
            <a:ext cx="1612500" cy="1616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50640-6F64-45B8-877D-0DECEB23C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898" y="2209184"/>
            <a:ext cx="1612500" cy="1616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3695F-7B64-4705-AC4E-16EE958DD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321" y="2179313"/>
            <a:ext cx="1612500" cy="16166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11397E-8BE0-4FE1-AD1A-1CA52F663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681" y="2209184"/>
            <a:ext cx="1612500" cy="16166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3270D7-1EC6-42B0-A887-F1270DF10563}"/>
              </a:ext>
            </a:extLst>
          </p:cNvPr>
          <p:cNvSpPr txBox="1"/>
          <p:nvPr/>
        </p:nvSpPr>
        <p:spPr>
          <a:xfrm flipH="1">
            <a:off x="4346138" y="904990"/>
            <a:ext cx="61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 volume and THD has no distinctive correlation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201A60-0A1D-4DD5-BE3D-CB03B4DF3A74}"/>
              </a:ext>
            </a:extLst>
          </p:cNvPr>
          <p:cNvSpPr txBox="1"/>
          <p:nvPr/>
        </p:nvSpPr>
        <p:spPr>
          <a:xfrm flipH="1">
            <a:off x="808988" y="4049036"/>
            <a:ext cx="6148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arc 2 tend to be close to D arc 1 for THD</a:t>
            </a:r>
          </a:p>
          <a:p>
            <a:r>
              <a:rPr lang="en-US" dirty="0"/>
              <a:t>THD reduced with increasing m in</a:t>
            </a:r>
          </a:p>
          <a:p>
            <a:r>
              <a:rPr lang="en-US" dirty="0"/>
              <a:t>THD reduced with long magnet width</a:t>
            </a:r>
          </a:p>
          <a:p>
            <a:r>
              <a:rPr lang="en-US" dirty="0"/>
              <a:t>No correlation between magnet thickness and THD</a:t>
            </a:r>
          </a:p>
          <a:p>
            <a:r>
              <a:rPr lang="en-US" dirty="0"/>
              <a:t>THD reduced with small deg arc 1</a:t>
            </a:r>
          </a:p>
          <a:p>
            <a:r>
              <a:rPr lang="en-US" dirty="0"/>
              <a:t>THD and deg arc 2 does is not related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0E94F9-0D54-4410-A1DE-D32F8B296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798" y="2235186"/>
            <a:ext cx="1612500" cy="1616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F7AB1A-F8FD-4E62-9694-B5F43DA29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0125" y="4430556"/>
            <a:ext cx="3571875" cy="2381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C7488-2C88-4B93-9585-394B67AD5881}"/>
              </a:ext>
            </a:extLst>
          </p:cNvPr>
          <p:cNvSpPr txBox="1"/>
          <p:nvPr/>
        </p:nvSpPr>
        <p:spPr>
          <a:xfrm>
            <a:off x="5719482" y="21515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 </a:t>
            </a:r>
            <a:r>
              <a:rPr lang="en-US" dirty="0" err="1"/>
              <a:t>Hc</a:t>
            </a:r>
            <a:r>
              <a:rPr lang="en-US" dirty="0"/>
              <a:t> = 900000</a:t>
            </a:r>
          </a:p>
        </p:txBody>
      </p:sp>
    </p:spTree>
    <p:extLst>
      <p:ext uri="{BB962C8B-B14F-4D97-AF65-F5344CB8AC3E}">
        <p14:creationId xmlns:p14="http://schemas.microsoft.com/office/powerpoint/2010/main" val="54419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4BAAA2D0-5FF4-41CC-8DF1-9BB8601AD4BD}"/>
              </a:ext>
            </a:extLst>
          </p:cNvPr>
          <p:cNvSpPr txBox="1"/>
          <p:nvPr/>
        </p:nvSpPr>
        <p:spPr>
          <a:xfrm flipH="1">
            <a:off x="15239" y="0"/>
            <a:ext cx="107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 based resolver optimization -10112019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B8C69-BB1E-4E34-9144-B148F382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88" y="369332"/>
            <a:ext cx="1612500" cy="161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AABF3-374D-4B4E-A76B-4C3A8492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209185"/>
            <a:ext cx="1612500" cy="1616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6DBA56-FF29-4313-9FD7-FE2757DE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55" y="2209184"/>
            <a:ext cx="1612500" cy="1616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50640-6F64-45B8-877D-0DECEB23C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898" y="2209184"/>
            <a:ext cx="1612500" cy="1616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3695F-7B64-4705-AC4E-16EE958DD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321" y="2179313"/>
            <a:ext cx="1612500" cy="16166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11397E-8BE0-4FE1-AD1A-1CA52F663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681" y="2209184"/>
            <a:ext cx="1612500" cy="16166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3270D7-1EC6-42B0-A887-F1270DF10563}"/>
              </a:ext>
            </a:extLst>
          </p:cNvPr>
          <p:cNvSpPr txBox="1"/>
          <p:nvPr/>
        </p:nvSpPr>
        <p:spPr>
          <a:xfrm flipH="1">
            <a:off x="4346138" y="904990"/>
            <a:ext cx="61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 volume and THD has no distinctive correlation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201A60-0A1D-4DD5-BE3D-CB03B4DF3A74}"/>
              </a:ext>
            </a:extLst>
          </p:cNvPr>
          <p:cNvSpPr txBox="1"/>
          <p:nvPr/>
        </p:nvSpPr>
        <p:spPr>
          <a:xfrm flipH="1">
            <a:off x="808988" y="4049036"/>
            <a:ext cx="6148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arc 2 tend to be close to D arc 1 for THD</a:t>
            </a:r>
          </a:p>
          <a:p>
            <a:r>
              <a:rPr lang="en-US" dirty="0"/>
              <a:t>THD reduced with increasing m in</a:t>
            </a:r>
          </a:p>
          <a:p>
            <a:r>
              <a:rPr lang="en-US" dirty="0"/>
              <a:t>THD reduced with long magnet width</a:t>
            </a:r>
          </a:p>
          <a:p>
            <a:r>
              <a:rPr lang="en-US" dirty="0"/>
              <a:t>No correlation between magnet thickness and THD</a:t>
            </a:r>
          </a:p>
          <a:p>
            <a:r>
              <a:rPr lang="en-US" dirty="0"/>
              <a:t>THD reduced with small deg arc 1</a:t>
            </a:r>
          </a:p>
          <a:p>
            <a:r>
              <a:rPr lang="en-US" dirty="0"/>
              <a:t>THD and deg arc 2 does is not related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0E94F9-0D54-4410-A1DE-D32F8B296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798" y="2235186"/>
            <a:ext cx="1612500" cy="1616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F7AB1A-F8FD-4E62-9694-B5F43DA29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0125" y="4430556"/>
            <a:ext cx="3571875" cy="2381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C7488-2C88-4B93-9585-394B67AD5881}"/>
              </a:ext>
            </a:extLst>
          </p:cNvPr>
          <p:cNvSpPr txBox="1"/>
          <p:nvPr/>
        </p:nvSpPr>
        <p:spPr>
          <a:xfrm>
            <a:off x="5719482" y="21515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 </a:t>
            </a:r>
            <a:r>
              <a:rPr lang="en-US" dirty="0" err="1"/>
              <a:t>Hc</a:t>
            </a:r>
            <a:r>
              <a:rPr lang="en-US" dirty="0"/>
              <a:t> = 900000</a:t>
            </a:r>
          </a:p>
        </p:txBody>
      </p:sp>
    </p:spTree>
    <p:extLst>
      <p:ext uri="{BB962C8B-B14F-4D97-AF65-F5344CB8AC3E}">
        <p14:creationId xmlns:p14="http://schemas.microsoft.com/office/powerpoint/2010/main" val="7467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180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ye</dc:creator>
  <cp:lastModifiedBy>kang ye</cp:lastModifiedBy>
  <cp:revision>14</cp:revision>
  <dcterms:created xsi:type="dcterms:W3CDTF">2019-10-08T08:07:52Z</dcterms:created>
  <dcterms:modified xsi:type="dcterms:W3CDTF">2019-10-15T07:07:47Z</dcterms:modified>
</cp:coreProperties>
</file>