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72"/>
  </p:notesMasterIdLst>
  <p:sldIdLst>
    <p:sldId id="256" r:id="rId2"/>
    <p:sldId id="260" r:id="rId3"/>
    <p:sldId id="395" r:id="rId4"/>
    <p:sldId id="261" r:id="rId5"/>
    <p:sldId id="328" r:id="rId6"/>
    <p:sldId id="362" r:id="rId7"/>
    <p:sldId id="363" r:id="rId8"/>
    <p:sldId id="364" r:id="rId9"/>
    <p:sldId id="412" r:id="rId10"/>
    <p:sldId id="365" r:id="rId11"/>
    <p:sldId id="367" r:id="rId12"/>
    <p:sldId id="413" r:id="rId13"/>
    <p:sldId id="267" r:id="rId14"/>
    <p:sldId id="268" r:id="rId15"/>
    <p:sldId id="369" r:id="rId16"/>
    <p:sldId id="329" r:id="rId17"/>
    <p:sldId id="317" r:id="rId18"/>
    <p:sldId id="274" r:id="rId19"/>
    <p:sldId id="275" r:id="rId20"/>
    <p:sldId id="283" r:id="rId21"/>
    <p:sldId id="321" r:id="rId22"/>
    <p:sldId id="322" r:id="rId23"/>
    <p:sldId id="374" r:id="rId24"/>
    <p:sldId id="323" r:id="rId25"/>
    <p:sldId id="276" r:id="rId26"/>
    <p:sldId id="370" r:id="rId27"/>
    <p:sldId id="371" r:id="rId28"/>
    <p:sldId id="373" r:id="rId29"/>
    <p:sldId id="280" r:id="rId30"/>
    <p:sldId id="284" r:id="rId31"/>
    <p:sldId id="281" r:id="rId32"/>
    <p:sldId id="282" r:id="rId33"/>
    <p:sldId id="285" r:id="rId34"/>
    <p:sldId id="397" r:id="rId35"/>
    <p:sldId id="375" r:id="rId36"/>
    <p:sldId id="376" r:id="rId37"/>
    <p:sldId id="264" r:id="rId38"/>
    <p:sldId id="377" r:id="rId39"/>
    <p:sldId id="380" r:id="rId40"/>
    <p:sldId id="381" r:id="rId41"/>
    <p:sldId id="382" r:id="rId42"/>
    <p:sldId id="383" r:id="rId43"/>
    <p:sldId id="384" r:id="rId44"/>
    <p:sldId id="385" r:id="rId45"/>
    <p:sldId id="386" r:id="rId46"/>
    <p:sldId id="387" r:id="rId47"/>
    <p:sldId id="388" r:id="rId48"/>
    <p:sldId id="379" r:id="rId49"/>
    <p:sldId id="389" r:id="rId50"/>
    <p:sldId id="390" r:id="rId51"/>
    <p:sldId id="391" r:id="rId52"/>
    <p:sldId id="392" r:id="rId53"/>
    <p:sldId id="398" r:id="rId54"/>
    <p:sldId id="393" r:id="rId55"/>
    <p:sldId id="394" r:id="rId56"/>
    <p:sldId id="399" r:id="rId57"/>
    <p:sldId id="402" r:id="rId58"/>
    <p:sldId id="296" r:id="rId59"/>
    <p:sldId id="400" r:id="rId60"/>
    <p:sldId id="401" r:id="rId61"/>
    <p:sldId id="403" r:id="rId62"/>
    <p:sldId id="404" r:id="rId63"/>
    <p:sldId id="405" r:id="rId64"/>
    <p:sldId id="406" r:id="rId65"/>
    <p:sldId id="407" r:id="rId66"/>
    <p:sldId id="408" r:id="rId67"/>
    <p:sldId id="410" r:id="rId68"/>
    <p:sldId id="411" r:id="rId69"/>
    <p:sldId id="409" r:id="rId70"/>
    <p:sldId id="357" r:id="rId7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6320" autoAdjust="0"/>
  </p:normalViewPr>
  <p:slideViewPr>
    <p:cSldViewPr>
      <p:cViewPr>
        <p:scale>
          <a:sx n="50" d="100"/>
          <a:sy n="50" d="100"/>
        </p:scale>
        <p:origin x="1878" y="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09048-C3B9-C94E-BF1D-8DA89C8E5D08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01AF-7CEB-8546-A578-FFFAB94A9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7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7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24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57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62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Shape 7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3749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11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0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0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99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83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88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5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3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23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5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Shape 8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019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Shape 9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2762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44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Shape 9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124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4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9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Shape 9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881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Shape 9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0810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499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2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9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00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9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FontTx/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11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01AF-7CEB-8546-A578-FFFAB94A95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5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45327B2-C209-4E4A-8EAA-B38958A9C32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0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55AA08-D56D-B246-BA5D-4F58219E7A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4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D327DB-E990-6140-9C23-D8194F85D6F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b="1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158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A701F7-2A2C-254E-B660-8CFF06C536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1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A06E5E-41CB-7543-B286-A2D5814030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2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4E8D6F-348D-B842-8383-F72969700A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B636EC-CE01-6C4A-825C-C7F6297254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5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532785-702E-7A4E-819F-DB360D4F36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3905C7-22BB-2A40-9C44-6B9013D7DAC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EDE745-50B4-F049-A26E-C3D5F70517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5D39B8-6D5C-B541-AF57-EA1902D199C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charset="0"/>
              </a:defRPr>
            </a:lvl1pPr>
          </a:lstStyle>
          <a:p>
            <a:fld id="{3C253F0E-7A75-E645-AA95-68BDD68B152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KeG_i8CWE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deshpande3.github.io/adeshpande3.github.io/A-Beginner's-Guide-To-Understanding-Convolutional-Neural-Network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gif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jmlr.org/papers/volume15/srivastava14a/srivastava14a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hyperlink" Target="http://josephpcohen.com/w/visualizing-cnn-architectures-side-by-side-with-mxnet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RqypM7jb5Y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://arxiv.org/pdf/1301.3781.pdf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206.5533v2.pdf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reading-list/" TargetMode="External"/><Relationship Id="rId2" Type="http://schemas.openxmlformats.org/officeDocument/2006/relationships/hyperlink" Target="http://www.deeplearningboo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ft6266h13.wordpress.com/home/resources/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 and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Blanks</a:t>
            </a:r>
          </a:p>
          <a:p>
            <a:r>
              <a:rPr lang="en-US" dirty="0" smtClean="0"/>
              <a:t>MIT 15.S60</a:t>
            </a:r>
          </a:p>
          <a:p>
            <a:endParaRPr lang="en-US" dirty="0"/>
          </a:p>
          <a:p>
            <a:r>
              <a:rPr lang="en-US" sz="1200" dirty="0" smtClean="0"/>
              <a:t>(adapted from 2017 Eli </a:t>
            </a:r>
            <a:r>
              <a:rPr lang="en-US" sz="1200" dirty="0" err="1" smtClean="0"/>
              <a:t>Gutin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890" y="5144246"/>
            <a:ext cx="2908258" cy="13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Perceptron: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weights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";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bias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";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activation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1143000" y="2362200"/>
                <a:ext cx="838200" cy="838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362200"/>
                <a:ext cx="838200" cy="838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 bwMode="auto">
              <a:xfrm>
                <a:off x="1143000" y="4343400"/>
                <a:ext cx="838200" cy="838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4343400"/>
                <a:ext cx="838200" cy="838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 bwMode="auto">
              <a:xfrm>
                <a:off x="3429000" y="3276600"/>
                <a:ext cx="1295400" cy="1143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charset="0"/>
                        </a:rPr>
                        <m:t>𝜎</m:t>
                      </m:r>
                      <m:d>
                        <m:dPr>
                          <m:ctrlPr>
                            <a:rPr kumimoji="0" 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3276600"/>
                <a:ext cx="1295400" cy="1143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5" idx="7"/>
            <a:endCxn id="6" idx="1"/>
          </p:cNvCxnSpPr>
          <p:nvPr/>
        </p:nvCxnSpPr>
        <p:spPr bwMode="auto">
          <a:xfrm flipV="1">
            <a:off x="1858448" y="3848100"/>
            <a:ext cx="1570552" cy="61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4" idx="6"/>
            <a:endCxn id="6" idx="1"/>
          </p:cNvCxnSpPr>
          <p:nvPr/>
        </p:nvCxnSpPr>
        <p:spPr bwMode="auto">
          <a:xfrm>
            <a:off x="1981200" y="2781300"/>
            <a:ext cx="14478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 bwMode="auto">
              <a:xfrm>
                <a:off x="1143000" y="5486400"/>
                <a:ext cx="838200" cy="838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charset="0"/>
                        </a:rPr>
                        <m:t>1</m:t>
                      </m:r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5486400"/>
                <a:ext cx="838200" cy="838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7"/>
            <a:endCxn id="6" idx="1"/>
          </p:cNvCxnSpPr>
          <p:nvPr/>
        </p:nvCxnSpPr>
        <p:spPr bwMode="auto">
          <a:xfrm flipV="1">
            <a:off x="1858448" y="3848100"/>
            <a:ext cx="1570552" cy="1761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 bwMode="auto">
              <a:xfrm>
                <a:off x="6400800" y="3429000"/>
                <a:ext cx="838200" cy="838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acc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0" y="3429000"/>
                <a:ext cx="838200" cy="838200"/>
              </a:xfrm>
              <a:prstGeom prst="ellipse">
                <a:avLst/>
              </a:prstGeom>
              <a:blipFill>
                <a:blip r:embed="rId6"/>
                <a:stretch>
                  <a:fillRect r="-5714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3"/>
            <a:endCxn id="16" idx="2"/>
          </p:cNvCxnSpPr>
          <p:nvPr/>
        </p:nvCxnSpPr>
        <p:spPr bwMode="auto">
          <a:xfrm>
            <a:off x="4724400" y="3848100"/>
            <a:ext cx="167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2272498">
                <a:off x="2262726" y="285203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72498">
                <a:off x="2262726" y="2852039"/>
                <a:ext cx="8382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20346120">
                <a:off x="2037708" y="3790527"/>
                <a:ext cx="83820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46120">
                <a:off x="2037708" y="3790527"/>
                <a:ext cx="838200" cy="3907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rot="18856834">
                <a:off x="2209800" y="4852985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56834">
                <a:off x="2209800" y="4852985"/>
                <a:ext cx="8382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309980" y="3349079"/>
                <a:ext cx="51648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980" y="3349079"/>
                <a:ext cx="516488" cy="7694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Predict Test Scores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Understand intuitively how neural networks operate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TensorFlow</a:t>
            </a:r>
            <a:r>
              <a:rPr lang="en-US" dirty="0" smtClean="0"/>
              <a:t>/</a:t>
            </a:r>
            <a:r>
              <a:rPr lang="en-US" dirty="0" err="1" smtClean="0"/>
              <a:t>Keras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90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01" y="1828800"/>
            <a:ext cx="6404598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Issue with Perceptrons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data is not linearly separable?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50" y="3124200"/>
            <a:ext cx="2578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Perceptrons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1143000" y="2362200"/>
                <a:ext cx="685800" cy="685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362200"/>
                <a:ext cx="685800" cy="685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 bwMode="auto">
              <a:xfrm>
                <a:off x="1143000" y="3810000"/>
                <a:ext cx="685800" cy="685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810000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 bwMode="auto">
              <a:xfrm>
                <a:off x="1143000" y="4800600"/>
                <a:ext cx="685800" cy="685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charset="0"/>
                        </a:rPr>
                        <m:t>1</m:t>
                      </m:r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4800600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 bwMode="auto">
          <a:xfrm>
            <a:off x="2895600" y="2705100"/>
            <a:ext cx="990600" cy="723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95600" y="4076700"/>
            <a:ext cx="990600" cy="723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27656" y="3040559"/>
                <a:ext cx="51648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56" y="3040559"/>
                <a:ext cx="516488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 bwMode="auto">
          <a:xfrm>
            <a:off x="4800600" y="3429000"/>
            <a:ext cx="990600" cy="723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7391400" y="3467100"/>
                <a:ext cx="685800" cy="685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acc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1400" y="3467100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 r="-1754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0" idx="3"/>
            <a:endCxn id="11" idx="2"/>
          </p:cNvCxnSpPr>
          <p:nvPr/>
        </p:nvCxnSpPr>
        <p:spPr bwMode="auto">
          <a:xfrm>
            <a:off x="5791200" y="3790950"/>
            <a:ext cx="1600200" cy="19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7" idx="3"/>
            <a:endCxn id="10" idx="1"/>
          </p:cNvCxnSpPr>
          <p:nvPr/>
        </p:nvCxnSpPr>
        <p:spPr bwMode="auto">
          <a:xfrm>
            <a:off x="3886200" y="3067050"/>
            <a:ext cx="914400" cy="723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 bwMode="auto">
          <a:xfrm flipV="1">
            <a:off x="3886200" y="3790950"/>
            <a:ext cx="914400" cy="647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4" idx="6"/>
            <a:endCxn id="7" idx="1"/>
          </p:cNvCxnSpPr>
          <p:nvPr/>
        </p:nvCxnSpPr>
        <p:spPr bwMode="auto">
          <a:xfrm>
            <a:off x="1828800" y="2705100"/>
            <a:ext cx="1066800" cy="361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4" idx="6"/>
            <a:endCxn id="8" idx="1"/>
          </p:cNvCxnSpPr>
          <p:nvPr/>
        </p:nvCxnSpPr>
        <p:spPr bwMode="auto">
          <a:xfrm>
            <a:off x="1828800" y="2705100"/>
            <a:ext cx="1066800" cy="1733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5" idx="6"/>
            <a:endCxn id="7" idx="1"/>
          </p:cNvCxnSpPr>
          <p:nvPr/>
        </p:nvCxnSpPr>
        <p:spPr bwMode="auto">
          <a:xfrm flipV="1">
            <a:off x="1828800" y="3067050"/>
            <a:ext cx="1066800" cy="10858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5" idx="6"/>
            <a:endCxn id="8" idx="1"/>
          </p:cNvCxnSpPr>
          <p:nvPr/>
        </p:nvCxnSpPr>
        <p:spPr bwMode="auto">
          <a:xfrm>
            <a:off x="1828800" y="4152900"/>
            <a:ext cx="1066800" cy="285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6" idx="6"/>
            <a:endCxn id="7" idx="1"/>
          </p:cNvCxnSpPr>
          <p:nvPr/>
        </p:nvCxnSpPr>
        <p:spPr bwMode="auto">
          <a:xfrm flipV="1">
            <a:off x="1828800" y="3067050"/>
            <a:ext cx="1066800" cy="20764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6" idx="6"/>
            <a:endCxn id="8" idx="1"/>
          </p:cNvCxnSpPr>
          <p:nvPr/>
        </p:nvCxnSpPr>
        <p:spPr bwMode="auto">
          <a:xfrm flipV="1">
            <a:off x="1828800" y="4438650"/>
            <a:ext cx="1066800" cy="7048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2179883">
                <a:off x="4003259" y="3012717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79883">
                <a:off x="4003259" y="3012717"/>
                <a:ext cx="762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rot="19295110">
                <a:off x="3974063" y="4053531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5110">
                <a:off x="3974063" y="4053531"/>
                <a:ext cx="762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rot="1223020">
                <a:off x="2087693" y="252118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23020">
                <a:off x="2087693" y="2521188"/>
                <a:ext cx="457200" cy="369332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0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Activation Functions</a:t>
            </a:r>
            <a:endParaRPr lang="en-US" sz="4000" dirty="0"/>
          </a:p>
        </p:txBody>
      </p:sp>
      <p:cxnSp>
        <p:nvCxnSpPr>
          <p:cNvPr id="25" name="Shape 253"/>
          <p:cNvCxnSpPr/>
          <p:nvPr/>
        </p:nvCxnSpPr>
        <p:spPr>
          <a:xfrm>
            <a:off x="4377576" y="2297907"/>
            <a:ext cx="0" cy="21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" name="Shape 254"/>
          <p:cNvCxnSpPr/>
          <p:nvPr/>
        </p:nvCxnSpPr>
        <p:spPr>
          <a:xfrm>
            <a:off x="3204026" y="3256223"/>
            <a:ext cx="23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2" name="Shape 260"/>
          <p:cNvSpPr/>
          <p:nvPr/>
        </p:nvSpPr>
        <p:spPr>
          <a:xfrm>
            <a:off x="5551230" y="3170881"/>
            <a:ext cx="170699" cy="170699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263"/>
          <p:cNvSpPr/>
          <p:nvPr/>
        </p:nvSpPr>
        <p:spPr>
          <a:xfrm>
            <a:off x="4292230" y="2215280"/>
            <a:ext cx="170699" cy="170699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266"/>
          <p:cNvSpPr txBox="1"/>
          <p:nvPr/>
        </p:nvSpPr>
        <p:spPr>
          <a:xfrm>
            <a:off x="3204036" y="4613592"/>
            <a:ext cx="2557200" cy="12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 smtClean="0"/>
              <a:t>STEP FUNCTION</a:t>
            </a:r>
            <a:endParaRPr lang="en" b="1" dirty="0"/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 smtClean="0"/>
              <a:t>Used in good old-fashioned perceptron</a:t>
            </a:r>
            <a:endParaRPr lang="en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352800" y="3276600"/>
            <a:ext cx="10668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auto">
          <a:xfrm flipV="1">
            <a:off x="4419600" y="2438400"/>
            <a:ext cx="0" cy="8382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>
            <a:off x="4419600" y="2438400"/>
            <a:ext cx="13716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3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Activation Functions</a:t>
            </a:r>
            <a:endParaRPr lang="en-US" sz="4000" dirty="0"/>
          </a:p>
        </p:txBody>
      </p:sp>
      <p:cxnSp>
        <p:nvCxnSpPr>
          <p:cNvPr id="23" name="Shape 251"/>
          <p:cNvCxnSpPr/>
          <p:nvPr/>
        </p:nvCxnSpPr>
        <p:spPr>
          <a:xfrm>
            <a:off x="1321476" y="2312932"/>
            <a:ext cx="0" cy="21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" name="Shape 252"/>
          <p:cNvCxnSpPr/>
          <p:nvPr/>
        </p:nvCxnSpPr>
        <p:spPr>
          <a:xfrm>
            <a:off x="147926" y="3271248"/>
            <a:ext cx="23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" name="Shape 253"/>
          <p:cNvCxnSpPr/>
          <p:nvPr/>
        </p:nvCxnSpPr>
        <p:spPr>
          <a:xfrm>
            <a:off x="4377576" y="2297907"/>
            <a:ext cx="0" cy="21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" name="Shape 254"/>
          <p:cNvCxnSpPr/>
          <p:nvPr/>
        </p:nvCxnSpPr>
        <p:spPr>
          <a:xfrm>
            <a:off x="3204026" y="3256223"/>
            <a:ext cx="23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" name="Shape 255"/>
          <p:cNvCxnSpPr/>
          <p:nvPr/>
        </p:nvCxnSpPr>
        <p:spPr>
          <a:xfrm>
            <a:off x="7582101" y="2312932"/>
            <a:ext cx="0" cy="21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" name="Shape 256"/>
          <p:cNvCxnSpPr/>
          <p:nvPr/>
        </p:nvCxnSpPr>
        <p:spPr>
          <a:xfrm>
            <a:off x="6408551" y="3271248"/>
            <a:ext cx="234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" name="Shape 257"/>
          <p:cNvCxnSpPr/>
          <p:nvPr/>
        </p:nvCxnSpPr>
        <p:spPr>
          <a:xfrm rot="10800000" flipH="1">
            <a:off x="147926" y="2273682"/>
            <a:ext cx="2454599" cy="18875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0" name="Shape 258"/>
          <p:cNvSpPr/>
          <p:nvPr/>
        </p:nvSpPr>
        <p:spPr>
          <a:xfrm>
            <a:off x="3365426" y="2508507"/>
            <a:ext cx="2220000" cy="1466950"/>
          </a:xfrm>
          <a:custGeom>
            <a:avLst/>
            <a:gdLst/>
            <a:ahLst/>
            <a:cxnLst/>
            <a:rect l="0" t="0" r="0" b="0"/>
            <a:pathLst>
              <a:path w="88800" h="58678" extrusionOk="0">
                <a:moveTo>
                  <a:pt x="0" y="58678"/>
                </a:moveTo>
                <a:cubicBezTo>
                  <a:pt x="4759" y="57504"/>
                  <a:pt x="19168" y="60373"/>
                  <a:pt x="28557" y="51637"/>
                </a:cubicBezTo>
                <a:cubicBezTo>
                  <a:pt x="37945" y="42900"/>
                  <a:pt x="46290" y="14865"/>
                  <a:pt x="56331" y="6259"/>
                </a:cubicBezTo>
                <a:cubicBezTo>
                  <a:pt x="66371" y="-2347"/>
                  <a:pt x="83388" y="1043"/>
                  <a:pt x="88800" y="0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31" name="Shape 259"/>
          <p:cNvSpPr/>
          <p:nvPr/>
        </p:nvSpPr>
        <p:spPr>
          <a:xfrm>
            <a:off x="2495130" y="3185906"/>
            <a:ext cx="170699" cy="170699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260"/>
          <p:cNvSpPr/>
          <p:nvPr/>
        </p:nvSpPr>
        <p:spPr>
          <a:xfrm>
            <a:off x="5551230" y="3170881"/>
            <a:ext cx="170699" cy="170699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261"/>
          <p:cNvSpPr/>
          <p:nvPr/>
        </p:nvSpPr>
        <p:spPr>
          <a:xfrm>
            <a:off x="8670629" y="3185906"/>
            <a:ext cx="170699" cy="170699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262"/>
          <p:cNvSpPr/>
          <p:nvPr/>
        </p:nvSpPr>
        <p:spPr>
          <a:xfrm>
            <a:off x="1236130" y="2215280"/>
            <a:ext cx="170699" cy="170699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263"/>
          <p:cNvSpPr/>
          <p:nvPr/>
        </p:nvSpPr>
        <p:spPr>
          <a:xfrm>
            <a:off x="4292230" y="2215280"/>
            <a:ext cx="170699" cy="170699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264"/>
          <p:cNvSpPr/>
          <p:nvPr/>
        </p:nvSpPr>
        <p:spPr>
          <a:xfrm>
            <a:off x="7496754" y="2215280"/>
            <a:ext cx="170699" cy="170699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265"/>
          <p:cNvSpPr txBox="1"/>
          <p:nvPr/>
        </p:nvSpPr>
        <p:spPr>
          <a:xfrm>
            <a:off x="135876" y="4639732"/>
            <a:ext cx="2371200" cy="114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/>
              <a:t>LINEAR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like linear regression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(only used for final layer)</a:t>
            </a:r>
          </a:p>
        </p:txBody>
      </p:sp>
      <p:cxnSp>
        <p:nvCxnSpPr>
          <p:cNvPr id="38" name="Shape 267"/>
          <p:cNvCxnSpPr/>
          <p:nvPr/>
        </p:nvCxnSpPr>
        <p:spPr>
          <a:xfrm rot="10800000" flipH="1">
            <a:off x="7600026" y="2327582"/>
            <a:ext cx="1139700" cy="9632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" name="Shape 268"/>
          <p:cNvCxnSpPr/>
          <p:nvPr/>
        </p:nvCxnSpPr>
        <p:spPr>
          <a:xfrm rot="10800000">
            <a:off x="6436200" y="3280982"/>
            <a:ext cx="1173600" cy="98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0" name="Shape 269"/>
          <p:cNvSpPr txBox="1"/>
          <p:nvPr/>
        </p:nvSpPr>
        <p:spPr>
          <a:xfrm>
            <a:off x="6555201" y="4639732"/>
            <a:ext cx="2053799" cy="114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/>
              <a:t>RECTIFIED LINEAR (ReLU)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Cheap to compute, popular lately</a:t>
            </a:r>
          </a:p>
        </p:txBody>
      </p:sp>
      <p:sp>
        <p:nvSpPr>
          <p:cNvPr id="41" name="Shape 266"/>
          <p:cNvSpPr txBox="1"/>
          <p:nvPr/>
        </p:nvSpPr>
        <p:spPr>
          <a:xfrm>
            <a:off x="3204036" y="4613592"/>
            <a:ext cx="2557200" cy="12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dirty="0"/>
              <a:t>LOGISTIC / SIGMOIDAL / TANH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/>
              <a:t>Smooth, differentiable, saturating functions</a:t>
            </a:r>
          </a:p>
        </p:txBody>
      </p:sp>
    </p:spTree>
    <p:extLst>
      <p:ext uri="{BB962C8B-B14F-4D97-AF65-F5344CB8AC3E}">
        <p14:creationId xmlns:p14="http://schemas.microsoft.com/office/powerpoint/2010/main" val="383103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40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297136"/>
          </a:xfrm>
        </p:spPr>
        <p:txBody>
          <a:bodyPr/>
          <a:lstStyle/>
          <a:p>
            <a:r>
              <a:rPr lang="en-US" dirty="0" smtClean="0"/>
              <a:t>Output can be multi-dimensional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254838" y="3200636"/>
            <a:ext cx="440596" cy="4405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51730" y="3923172"/>
            <a:ext cx="440596" cy="4405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238780" y="4713566"/>
            <a:ext cx="440596" cy="4405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7" name="Straight Arrow Connector 6"/>
          <p:cNvCxnSpPr>
            <a:stCxn id="4" idx="6"/>
            <a:endCxn id="11" idx="1"/>
          </p:cNvCxnSpPr>
          <p:nvPr/>
        </p:nvCxnSpPr>
        <p:spPr bwMode="auto">
          <a:xfrm>
            <a:off x="2695434" y="3420934"/>
            <a:ext cx="1072408" cy="463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stCxn id="5" idx="6"/>
            <a:endCxn id="9" idx="1"/>
          </p:cNvCxnSpPr>
          <p:nvPr/>
        </p:nvCxnSpPr>
        <p:spPr bwMode="auto">
          <a:xfrm flipV="1">
            <a:off x="2692326" y="3058149"/>
            <a:ext cx="1078624" cy="1085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3770950" y="2837888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 bwMode="auto">
          <a:xfrm flipV="1">
            <a:off x="2679376" y="3058149"/>
            <a:ext cx="1091574" cy="1875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 bwMode="auto">
          <a:xfrm>
            <a:off x="3767842" y="3664098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77684" y="4438508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77684" y="5164152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25372" y="3492492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5" name="Straight Arrow Connector 14"/>
          <p:cNvCxnSpPr>
            <a:stCxn id="6" idx="6"/>
            <a:endCxn id="11" idx="1"/>
          </p:cNvCxnSpPr>
          <p:nvPr/>
        </p:nvCxnSpPr>
        <p:spPr bwMode="auto">
          <a:xfrm flipV="1">
            <a:off x="2679376" y="3884359"/>
            <a:ext cx="1088466" cy="10495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5" idx="6"/>
            <a:endCxn id="11" idx="1"/>
          </p:cNvCxnSpPr>
          <p:nvPr/>
        </p:nvCxnSpPr>
        <p:spPr bwMode="auto">
          <a:xfrm flipV="1">
            <a:off x="2692326" y="3884359"/>
            <a:ext cx="1075516" cy="2591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5" idx="6"/>
            <a:endCxn id="12" idx="1"/>
          </p:cNvCxnSpPr>
          <p:nvPr/>
        </p:nvCxnSpPr>
        <p:spPr bwMode="auto">
          <a:xfrm>
            <a:off x="2692326" y="4143470"/>
            <a:ext cx="1085358" cy="515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5" idx="6"/>
            <a:endCxn id="13" idx="1"/>
          </p:cNvCxnSpPr>
          <p:nvPr/>
        </p:nvCxnSpPr>
        <p:spPr bwMode="auto">
          <a:xfrm>
            <a:off x="2692326" y="4143470"/>
            <a:ext cx="1085358" cy="1240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4" idx="6"/>
            <a:endCxn id="9" idx="1"/>
          </p:cNvCxnSpPr>
          <p:nvPr/>
        </p:nvCxnSpPr>
        <p:spPr bwMode="auto">
          <a:xfrm flipV="1">
            <a:off x="2695434" y="3058149"/>
            <a:ext cx="1075516" cy="362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6" idx="6"/>
            <a:endCxn id="12" idx="1"/>
          </p:cNvCxnSpPr>
          <p:nvPr/>
        </p:nvCxnSpPr>
        <p:spPr bwMode="auto">
          <a:xfrm flipV="1">
            <a:off x="2679376" y="4658769"/>
            <a:ext cx="1098308" cy="2750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6" idx="6"/>
            <a:endCxn id="13" idx="1"/>
          </p:cNvCxnSpPr>
          <p:nvPr/>
        </p:nvCxnSpPr>
        <p:spPr bwMode="auto">
          <a:xfrm>
            <a:off x="2679376" y="4933864"/>
            <a:ext cx="1098308" cy="4505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4" idx="6"/>
            <a:endCxn id="12" idx="1"/>
          </p:cNvCxnSpPr>
          <p:nvPr/>
        </p:nvCxnSpPr>
        <p:spPr bwMode="auto">
          <a:xfrm>
            <a:off x="2695434" y="3420934"/>
            <a:ext cx="1082250" cy="1237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4" idx="6"/>
            <a:endCxn id="13" idx="1"/>
          </p:cNvCxnSpPr>
          <p:nvPr/>
        </p:nvCxnSpPr>
        <p:spPr bwMode="auto">
          <a:xfrm>
            <a:off x="2695434" y="3420934"/>
            <a:ext cx="1082250" cy="19634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9" idx="3"/>
            <a:endCxn id="14" idx="1"/>
          </p:cNvCxnSpPr>
          <p:nvPr/>
        </p:nvCxnSpPr>
        <p:spPr bwMode="auto">
          <a:xfrm>
            <a:off x="4380044" y="3058149"/>
            <a:ext cx="745328" cy="654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1" idx="3"/>
            <a:endCxn id="14" idx="1"/>
          </p:cNvCxnSpPr>
          <p:nvPr/>
        </p:nvCxnSpPr>
        <p:spPr bwMode="auto">
          <a:xfrm flipV="1">
            <a:off x="4376936" y="3712753"/>
            <a:ext cx="748436" cy="171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2" idx="3"/>
            <a:endCxn id="14" idx="1"/>
          </p:cNvCxnSpPr>
          <p:nvPr/>
        </p:nvCxnSpPr>
        <p:spPr bwMode="auto">
          <a:xfrm flipV="1">
            <a:off x="4386778" y="3712753"/>
            <a:ext cx="738594" cy="946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3" idx="3"/>
            <a:endCxn id="14" idx="1"/>
          </p:cNvCxnSpPr>
          <p:nvPr/>
        </p:nvCxnSpPr>
        <p:spPr bwMode="auto">
          <a:xfrm flipV="1">
            <a:off x="4386778" y="3712753"/>
            <a:ext cx="738594" cy="16716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Oval 27"/>
          <p:cNvSpPr/>
          <p:nvPr/>
        </p:nvSpPr>
        <p:spPr bwMode="auto">
          <a:xfrm>
            <a:off x="6511984" y="3492418"/>
            <a:ext cx="440596" cy="4405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5708566" y="3699766"/>
            <a:ext cx="832426" cy="160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Rectangle 33"/>
          <p:cNvSpPr/>
          <p:nvPr/>
        </p:nvSpPr>
        <p:spPr bwMode="auto">
          <a:xfrm>
            <a:off x="5135214" y="4824048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35" name="Straight Arrow Connector 34"/>
          <p:cNvCxnSpPr>
            <a:stCxn id="9" idx="3"/>
            <a:endCxn id="34" idx="1"/>
          </p:cNvCxnSpPr>
          <p:nvPr/>
        </p:nvCxnSpPr>
        <p:spPr bwMode="auto">
          <a:xfrm>
            <a:off x="4380044" y="3058149"/>
            <a:ext cx="755170" cy="1986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1" idx="3"/>
            <a:endCxn id="34" idx="1"/>
          </p:cNvCxnSpPr>
          <p:nvPr/>
        </p:nvCxnSpPr>
        <p:spPr bwMode="auto">
          <a:xfrm>
            <a:off x="4376936" y="3884359"/>
            <a:ext cx="758278" cy="1159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12" idx="3"/>
            <a:endCxn id="34" idx="1"/>
          </p:cNvCxnSpPr>
          <p:nvPr/>
        </p:nvCxnSpPr>
        <p:spPr bwMode="auto">
          <a:xfrm>
            <a:off x="4386778" y="4658769"/>
            <a:ext cx="748436" cy="3855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3" idx="3"/>
            <a:endCxn id="34" idx="1"/>
          </p:cNvCxnSpPr>
          <p:nvPr/>
        </p:nvCxnSpPr>
        <p:spPr bwMode="auto">
          <a:xfrm flipV="1">
            <a:off x="4386778" y="5044309"/>
            <a:ext cx="748436" cy="340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5731358" y="5044346"/>
            <a:ext cx="832426" cy="160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Oval 47"/>
          <p:cNvSpPr/>
          <p:nvPr/>
        </p:nvSpPr>
        <p:spPr bwMode="auto">
          <a:xfrm>
            <a:off x="6534776" y="4823974"/>
            <a:ext cx="440596" cy="4405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9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297136"/>
          </a:xfrm>
        </p:spPr>
        <p:txBody>
          <a:bodyPr/>
          <a:lstStyle/>
          <a:p>
            <a:r>
              <a:rPr lang="en-US" sz="2400" u="sng" dirty="0" smtClean="0"/>
              <a:t>Theorem</a:t>
            </a:r>
            <a:r>
              <a:rPr lang="en-US" sz="2400" dirty="0" smtClean="0"/>
              <a:t>: 2-layer NNs with </a:t>
            </a:r>
            <a:r>
              <a:rPr lang="en-US" sz="2400" i="1" dirty="0" smtClean="0"/>
              <a:t>sigmoid</a:t>
            </a:r>
            <a:r>
              <a:rPr lang="en-US" sz="2400" dirty="0" smtClean="0"/>
              <a:t> activation functions can approximate any other function</a:t>
            </a:r>
          </a:p>
          <a:p>
            <a:pPr lvl="1"/>
            <a:r>
              <a:rPr lang="en-US" sz="800" dirty="0" smtClean="0"/>
              <a:t>(Kurt </a:t>
            </a:r>
            <a:r>
              <a:rPr lang="en-US" sz="800" dirty="0" err="1" smtClean="0"/>
              <a:t>Hornik</a:t>
            </a:r>
            <a:r>
              <a:rPr lang="en-US" sz="800" dirty="0" smtClean="0"/>
              <a:t>: Approximation Capabilities of </a:t>
            </a:r>
            <a:r>
              <a:rPr lang="en-US" sz="800" dirty="0" err="1" smtClean="0"/>
              <a:t>MultiLayer</a:t>
            </a:r>
            <a:r>
              <a:rPr lang="en-US" sz="800" dirty="0" smtClean="0"/>
              <a:t> </a:t>
            </a:r>
            <a:r>
              <a:rPr lang="en-US" sz="800" dirty="0" err="1" smtClean="0"/>
              <a:t>FeedForward</a:t>
            </a:r>
            <a:r>
              <a:rPr lang="en-US" sz="800" dirty="0" smtClean="0"/>
              <a:t> Networks, 1991)</a:t>
            </a:r>
            <a:endParaRPr lang="en-US" sz="800" dirty="0"/>
          </a:p>
        </p:txBody>
      </p:sp>
      <p:sp>
        <p:nvSpPr>
          <p:cNvPr id="4" name="Oval 3"/>
          <p:cNvSpPr/>
          <p:nvPr/>
        </p:nvSpPr>
        <p:spPr bwMode="auto">
          <a:xfrm>
            <a:off x="2254838" y="3796706"/>
            <a:ext cx="440596" cy="4405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51730" y="4519242"/>
            <a:ext cx="440596" cy="4405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238780" y="5309636"/>
            <a:ext cx="440596" cy="4405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7" name="Straight Arrow Connector 6"/>
          <p:cNvCxnSpPr>
            <a:stCxn id="4" idx="6"/>
            <a:endCxn id="11" idx="1"/>
          </p:cNvCxnSpPr>
          <p:nvPr/>
        </p:nvCxnSpPr>
        <p:spPr bwMode="auto">
          <a:xfrm>
            <a:off x="2695434" y="4017004"/>
            <a:ext cx="1072408" cy="463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stCxn id="5" idx="6"/>
            <a:endCxn id="9" idx="1"/>
          </p:cNvCxnSpPr>
          <p:nvPr/>
        </p:nvCxnSpPr>
        <p:spPr bwMode="auto">
          <a:xfrm flipV="1">
            <a:off x="2692326" y="3654219"/>
            <a:ext cx="1078624" cy="1085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3770950" y="3433958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 bwMode="auto">
          <a:xfrm flipV="1">
            <a:off x="2679376" y="3654219"/>
            <a:ext cx="1091574" cy="1875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 bwMode="auto">
          <a:xfrm>
            <a:off x="3767842" y="4260168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77684" y="5034578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77684" y="5760222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25372" y="4088562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5" name="Straight Arrow Connector 14"/>
          <p:cNvCxnSpPr>
            <a:stCxn id="6" idx="6"/>
            <a:endCxn id="11" idx="1"/>
          </p:cNvCxnSpPr>
          <p:nvPr/>
        </p:nvCxnSpPr>
        <p:spPr bwMode="auto">
          <a:xfrm flipV="1">
            <a:off x="2679376" y="4480429"/>
            <a:ext cx="1088466" cy="10495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5" idx="6"/>
            <a:endCxn id="11" idx="1"/>
          </p:cNvCxnSpPr>
          <p:nvPr/>
        </p:nvCxnSpPr>
        <p:spPr bwMode="auto">
          <a:xfrm flipV="1">
            <a:off x="2692326" y="4480429"/>
            <a:ext cx="1075516" cy="2591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5" idx="6"/>
            <a:endCxn id="12" idx="1"/>
          </p:cNvCxnSpPr>
          <p:nvPr/>
        </p:nvCxnSpPr>
        <p:spPr bwMode="auto">
          <a:xfrm>
            <a:off x="2692326" y="4739540"/>
            <a:ext cx="1085358" cy="5152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5" idx="6"/>
            <a:endCxn id="13" idx="1"/>
          </p:cNvCxnSpPr>
          <p:nvPr/>
        </p:nvCxnSpPr>
        <p:spPr bwMode="auto">
          <a:xfrm>
            <a:off x="2692326" y="4739540"/>
            <a:ext cx="1085358" cy="1240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4" idx="6"/>
            <a:endCxn id="9" idx="1"/>
          </p:cNvCxnSpPr>
          <p:nvPr/>
        </p:nvCxnSpPr>
        <p:spPr bwMode="auto">
          <a:xfrm flipV="1">
            <a:off x="2695434" y="3654219"/>
            <a:ext cx="1075516" cy="362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6" idx="6"/>
            <a:endCxn id="12" idx="1"/>
          </p:cNvCxnSpPr>
          <p:nvPr/>
        </p:nvCxnSpPr>
        <p:spPr bwMode="auto">
          <a:xfrm flipV="1">
            <a:off x="2679376" y="5254839"/>
            <a:ext cx="1098308" cy="2750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6" idx="6"/>
            <a:endCxn id="13" idx="1"/>
          </p:cNvCxnSpPr>
          <p:nvPr/>
        </p:nvCxnSpPr>
        <p:spPr bwMode="auto">
          <a:xfrm>
            <a:off x="2679376" y="5529934"/>
            <a:ext cx="1098308" cy="4505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4" idx="6"/>
            <a:endCxn id="12" idx="1"/>
          </p:cNvCxnSpPr>
          <p:nvPr/>
        </p:nvCxnSpPr>
        <p:spPr bwMode="auto">
          <a:xfrm>
            <a:off x="2695434" y="4017004"/>
            <a:ext cx="1082250" cy="1237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4" idx="6"/>
            <a:endCxn id="13" idx="1"/>
          </p:cNvCxnSpPr>
          <p:nvPr/>
        </p:nvCxnSpPr>
        <p:spPr bwMode="auto">
          <a:xfrm>
            <a:off x="2695434" y="4017004"/>
            <a:ext cx="1082250" cy="19634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9" idx="3"/>
            <a:endCxn id="14" idx="1"/>
          </p:cNvCxnSpPr>
          <p:nvPr/>
        </p:nvCxnSpPr>
        <p:spPr bwMode="auto">
          <a:xfrm>
            <a:off x="4380044" y="3654219"/>
            <a:ext cx="745328" cy="654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1" idx="3"/>
            <a:endCxn id="14" idx="1"/>
          </p:cNvCxnSpPr>
          <p:nvPr/>
        </p:nvCxnSpPr>
        <p:spPr bwMode="auto">
          <a:xfrm flipV="1">
            <a:off x="4376936" y="4308823"/>
            <a:ext cx="748436" cy="171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2" idx="3"/>
            <a:endCxn id="14" idx="1"/>
          </p:cNvCxnSpPr>
          <p:nvPr/>
        </p:nvCxnSpPr>
        <p:spPr bwMode="auto">
          <a:xfrm flipV="1">
            <a:off x="4386778" y="4308823"/>
            <a:ext cx="738594" cy="946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3" idx="3"/>
            <a:endCxn id="14" idx="1"/>
          </p:cNvCxnSpPr>
          <p:nvPr/>
        </p:nvCxnSpPr>
        <p:spPr bwMode="auto">
          <a:xfrm flipV="1">
            <a:off x="4386778" y="4308823"/>
            <a:ext cx="738594" cy="16716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Oval 27"/>
          <p:cNvSpPr/>
          <p:nvPr/>
        </p:nvSpPr>
        <p:spPr bwMode="auto">
          <a:xfrm>
            <a:off x="6511984" y="4088488"/>
            <a:ext cx="440596" cy="4405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5708566" y="4295836"/>
            <a:ext cx="832426" cy="160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Rectangle 33"/>
          <p:cNvSpPr/>
          <p:nvPr/>
        </p:nvSpPr>
        <p:spPr bwMode="auto">
          <a:xfrm>
            <a:off x="5135214" y="5420118"/>
            <a:ext cx="609094" cy="4405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35" name="Straight Arrow Connector 34"/>
          <p:cNvCxnSpPr>
            <a:stCxn id="9" idx="3"/>
            <a:endCxn id="34" idx="1"/>
          </p:cNvCxnSpPr>
          <p:nvPr/>
        </p:nvCxnSpPr>
        <p:spPr bwMode="auto">
          <a:xfrm>
            <a:off x="4380044" y="3654219"/>
            <a:ext cx="755170" cy="1986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1" idx="3"/>
            <a:endCxn id="34" idx="1"/>
          </p:cNvCxnSpPr>
          <p:nvPr/>
        </p:nvCxnSpPr>
        <p:spPr bwMode="auto">
          <a:xfrm>
            <a:off x="4376936" y="4480429"/>
            <a:ext cx="758278" cy="1159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12" idx="3"/>
            <a:endCxn id="34" idx="1"/>
          </p:cNvCxnSpPr>
          <p:nvPr/>
        </p:nvCxnSpPr>
        <p:spPr bwMode="auto">
          <a:xfrm>
            <a:off x="4386778" y="5254839"/>
            <a:ext cx="748436" cy="3855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3" idx="3"/>
            <a:endCxn id="34" idx="1"/>
          </p:cNvCxnSpPr>
          <p:nvPr/>
        </p:nvCxnSpPr>
        <p:spPr bwMode="auto">
          <a:xfrm flipV="1">
            <a:off x="4386778" y="5640379"/>
            <a:ext cx="748436" cy="340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5731358" y="5640416"/>
            <a:ext cx="832426" cy="160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Oval 47"/>
          <p:cNvSpPr/>
          <p:nvPr/>
        </p:nvSpPr>
        <p:spPr bwMode="auto">
          <a:xfrm>
            <a:off x="6534776" y="5420044"/>
            <a:ext cx="440596" cy="4405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687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deep learning?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 what </a:t>
            </a:r>
            <a:r>
              <a:rPr lang="en-US" i="1" dirty="0" smtClean="0"/>
              <a:t>is</a:t>
            </a:r>
            <a:r>
              <a:rPr lang="en-US" dirty="0" smtClean="0"/>
              <a:t> a neural network?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TensorFlow</a:t>
            </a:r>
            <a:r>
              <a:rPr lang="en-US" dirty="0" smtClean="0"/>
              <a:t>/</a:t>
            </a:r>
            <a:r>
              <a:rPr lang="en-US" dirty="0" err="1" smtClean="0"/>
              <a:t>Keras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Image Recognition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406775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Project </a:t>
            </a:r>
            <a:r>
              <a:rPr lang="en" dirty="0" smtClean="0"/>
              <a:t>2 </a:t>
            </a:r>
            <a:r>
              <a:rPr lang="en" dirty="0"/>
              <a:t>- </a:t>
            </a:r>
            <a:r>
              <a:rPr lang="en-US" dirty="0" smtClean="0"/>
              <a:t>MNIST</a:t>
            </a:r>
            <a:endParaRPr lang="en" dirty="0"/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333472" y="1676400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40000"/>
              </a:lnSpc>
              <a:spcBef>
                <a:spcPts val="0"/>
              </a:spcBef>
            </a:pPr>
            <a:r>
              <a:rPr lang="en" b="1" dirty="0"/>
              <a:t>Goal</a:t>
            </a:r>
            <a:r>
              <a:rPr lang="en" dirty="0" smtClean="0"/>
              <a:t>: Identify hand-written digits from an image </a:t>
            </a:r>
          </a:p>
          <a:p>
            <a:pPr marL="457200" lvl="0" indent="-228600" rtl="0">
              <a:lnSpc>
                <a:spcPct val="140000"/>
              </a:lnSpc>
              <a:spcBef>
                <a:spcPts val="0"/>
              </a:spcBef>
            </a:pPr>
            <a:r>
              <a:rPr lang="en" b="1" dirty="0" smtClean="0"/>
              <a:t>Live </a:t>
            </a:r>
            <a:r>
              <a:rPr lang="en" b="1" dirty="0"/>
              <a:t>coding</a:t>
            </a:r>
            <a:r>
              <a:rPr lang="en" dirty="0"/>
              <a:t> in </a:t>
            </a:r>
            <a:r>
              <a:rPr lang="en" dirty="0" smtClean="0"/>
              <a:t>R with TensorFlow/Keras packages</a:t>
            </a:r>
          </a:p>
          <a:p>
            <a:pPr marL="457200" lvl="0" indent="-228600" rtl="0">
              <a:lnSpc>
                <a:spcPct val="140000"/>
              </a:lnSpc>
              <a:spcBef>
                <a:spcPts val="0"/>
              </a:spcBef>
            </a:pPr>
            <a:r>
              <a:rPr lang="en" b="1" dirty="0" smtClean="0"/>
              <a:t>Play</a:t>
            </a:r>
            <a:r>
              <a:rPr lang="en" dirty="0" smtClean="0"/>
              <a:t> </a:t>
            </a:r>
            <a:r>
              <a:rPr lang="en" dirty="0"/>
              <a:t>with extending the code</a:t>
            </a:r>
          </a:p>
        </p:txBody>
      </p:sp>
    </p:spTree>
    <p:extLst>
      <p:ext uri="{BB962C8B-B14F-4D97-AF65-F5344CB8AC3E}">
        <p14:creationId xmlns:p14="http://schemas.microsoft.com/office/powerpoint/2010/main" val="26797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</a:t>
            </a:r>
            <a:r>
              <a:rPr lang="en-US" dirty="0" err="1"/>
              <a:t>S</a:t>
            </a:r>
            <a:r>
              <a:rPr lang="en-US" dirty="0" err="1" smtClean="0"/>
              <a:t>oftmax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 smtClean="0"/>
              <a:t>ayer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Generalization of logistic function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/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dirty="0" smtClean="0"/>
                  <a:t>		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=1,⋯,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Used for multi-class prediction</a:t>
                </a:r>
              </a:p>
              <a:p>
                <a:r>
                  <a:rPr lang="en-US" dirty="0" smtClean="0"/>
                  <a:t>Another activation function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038" b="-10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192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1: </a:t>
            </a:r>
            <a:r>
              <a:rPr lang="en-US" dirty="0" smtClean="0"/>
              <a:t>One-Hot Encoding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Converts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to a multi-class matrix</a:t>
                </a:r>
              </a:p>
              <a:p>
                <a:r>
                  <a:rPr lang="en-US" dirty="0" smtClean="0"/>
                  <a:t>Ex: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goes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Every row is a sample</a:t>
                </a:r>
              </a:p>
              <a:p>
                <a:r>
                  <a:rPr lang="en-US" dirty="0" smtClean="0"/>
                  <a:t>Every column represents a given class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038" b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74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Cross-Entropy Loss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Extension of log loss to multi-class setting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038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085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2: </a:t>
            </a:r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changing</a:t>
            </a:r>
            <a:r>
              <a:rPr lang="is-IS" dirty="0" smtClean="0"/>
              <a:t>…</a:t>
            </a:r>
          </a:p>
          <a:p>
            <a:pPr lvl="1"/>
            <a:r>
              <a:rPr lang="is-IS" dirty="0"/>
              <a:t>T</a:t>
            </a:r>
            <a:r>
              <a:rPr lang="is-IS" dirty="0" smtClean="0"/>
              <a:t>he number of hidden neurons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input layer activation function</a:t>
            </a:r>
          </a:p>
          <a:p>
            <a:pPr lvl="1"/>
            <a:r>
              <a:rPr lang="en-US" dirty="0" smtClean="0"/>
              <a:t>Learning rate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optimization algorithm 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MLPs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do we optimize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Define: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Goal: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038" b="-28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42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Basics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return to our simple perceptron</a:t>
                </a:r>
              </a:p>
              <a:p>
                <a:r>
                  <a:rPr lang="en-US" dirty="0" smtClean="0"/>
                  <a:t>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 we want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⋯,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038" b="-22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50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 using the chain rule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Compute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 smtClean="0"/>
                  <a:t> 	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=1,⋯,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735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Compute </a:t>
                </a:r>
                <a:endParaRPr lang="en-US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	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=1,⋯,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r>
                  <a:rPr lang="en-US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	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=1,⋯,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≡"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learning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Iterate until convergence</a:t>
                </a:r>
                <a:endParaRPr lang="en-US" dirty="0"/>
              </a:p>
              <a:p>
                <a:pPr marL="457200" lvl="1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038" b="-23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365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080" y="1579518"/>
            <a:ext cx="8229600" cy="3886200"/>
          </a:xfrm>
        </p:spPr>
        <p:txBody>
          <a:bodyPr/>
          <a:lstStyle/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Backbone of deep learning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endParaRPr lang="en" dirty="0" smtClean="0"/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Opportunities for </a:t>
            </a:r>
            <a:r>
              <a:rPr lang="en" b="1" dirty="0" smtClean="0"/>
              <a:t>parallelism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endParaRPr lang="en" b="1" dirty="0" smtClean="0"/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Painful to implement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78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De-mystify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Introduce common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Highlight additional resources for further 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Implementing Neural Nets with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51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Frameworks for Implementing Neural Networks</a:t>
            </a:r>
          </a:p>
        </p:txBody>
      </p:sp>
      <p:pic>
        <p:nvPicPr>
          <p:cNvPr id="413" name="Shape 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42" y="2102995"/>
            <a:ext cx="2509558" cy="224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5616" y="2941493"/>
            <a:ext cx="2341784" cy="56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Shape 4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9642" y="5229227"/>
            <a:ext cx="3028558" cy="140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Shape 4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1779" y="2630343"/>
            <a:ext cx="1726421" cy="1179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Shape 4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0678" y="5435543"/>
            <a:ext cx="1520322" cy="1041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97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Today: </a:t>
            </a:r>
            <a:r>
              <a:rPr lang="en" dirty="0" smtClean="0"/>
              <a:t> TensorFlow/Keras</a:t>
            </a:r>
            <a:endParaRPr lang="en" dirty="0"/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504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20000"/>
              </a:lnSpc>
              <a:spcBef>
                <a:spcPts val="0"/>
              </a:spcBef>
            </a:pPr>
            <a:r>
              <a:rPr lang="en" dirty="0"/>
              <a:t>Use TF to describe computations as </a:t>
            </a:r>
            <a:r>
              <a:rPr lang="en" dirty="0" smtClean="0"/>
              <a:t>a </a:t>
            </a:r>
            <a:r>
              <a:rPr lang="en" b="1" dirty="0" smtClean="0"/>
              <a:t>graph</a:t>
            </a:r>
            <a:endParaRPr lang="en" b="1" dirty="0"/>
          </a:p>
          <a:p>
            <a:pPr marL="457200" lvl="0" indent="-228600" rtl="0">
              <a:lnSpc>
                <a:spcPct val="120000"/>
              </a:lnSpc>
              <a:spcBef>
                <a:spcPts val="0"/>
              </a:spcBef>
            </a:pPr>
            <a:r>
              <a:rPr lang="en" dirty="0"/>
              <a:t>TF </a:t>
            </a:r>
            <a:r>
              <a:rPr lang="en" b="1" dirty="0"/>
              <a:t>schedules</a:t>
            </a:r>
            <a:r>
              <a:rPr lang="en" dirty="0"/>
              <a:t> computations on devices - CPU, GPU...</a:t>
            </a:r>
          </a:p>
          <a:p>
            <a:pPr marL="457200" lvl="0" indent="-228600" rtl="0">
              <a:lnSpc>
                <a:spcPct val="120000"/>
              </a:lnSpc>
              <a:spcBef>
                <a:spcPts val="0"/>
              </a:spcBef>
            </a:pPr>
            <a:r>
              <a:rPr lang="en" dirty="0"/>
              <a:t>Performs </a:t>
            </a:r>
            <a:r>
              <a:rPr lang="en" b="1" dirty="0"/>
              <a:t>automatic </a:t>
            </a:r>
            <a:r>
              <a:rPr lang="en" b="1" dirty="0" smtClean="0"/>
              <a:t>differentiation</a:t>
            </a:r>
            <a:endParaRPr lang="en" dirty="0"/>
          </a:p>
        </p:txBody>
      </p:sp>
      <p:pic>
        <p:nvPicPr>
          <p:cNvPr id="2050" name="Picture 2" descr="Image result for keras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100" y="5174743"/>
            <a:ext cx="3505200" cy="14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8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General Model</a:t>
            </a:r>
            <a:endParaRPr lang="en-US" dirty="0"/>
          </a:p>
        </p:txBody>
      </p:sp>
      <p:sp>
        <p:nvSpPr>
          <p:cNvPr id="4" name="Shape 436"/>
          <p:cNvSpPr/>
          <p:nvPr/>
        </p:nvSpPr>
        <p:spPr>
          <a:xfrm>
            <a:off x="641641" y="3346870"/>
            <a:ext cx="506999" cy="506999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437"/>
          <p:cNvSpPr txBox="1"/>
          <p:nvPr/>
        </p:nvSpPr>
        <p:spPr>
          <a:xfrm>
            <a:off x="279091" y="5517535"/>
            <a:ext cx="1232099" cy="50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INPUT</a:t>
            </a:r>
          </a:p>
        </p:txBody>
      </p:sp>
      <p:sp>
        <p:nvSpPr>
          <p:cNvPr id="6" name="Shape 438"/>
          <p:cNvSpPr/>
          <p:nvPr/>
        </p:nvSpPr>
        <p:spPr>
          <a:xfrm>
            <a:off x="3385928" y="2730810"/>
            <a:ext cx="833100" cy="761699"/>
          </a:xfrm>
          <a:prstGeom prst="diamond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i="1"/>
              <a:t>f</a:t>
            </a:r>
          </a:p>
        </p:txBody>
      </p:sp>
      <p:sp>
        <p:nvSpPr>
          <p:cNvPr id="7" name="Shape 439"/>
          <p:cNvSpPr/>
          <p:nvPr/>
        </p:nvSpPr>
        <p:spPr>
          <a:xfrm>
            <a:off x="3385928" y="4503660"/>
            <a:ext cx="833100" cy="761699"/>
          </a:xfrm>
          <a:prstGeom prst="diamond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i="1"/>
              <a:t>f</a:t>
            </a:r>
          </a:p>
        </p:txBody>
      </p:sp>
      <p:sp>
        <p:nvSpPr>
          <p:cNvPr id="8" name="Shape 440"/>
          <p:cNvSpPr/>
          <p:nvPr/>
        </p:nvSpPr>
        <p:spPr>
          <a:xfrm>
            <a:off x="3385928" y="3617235"/>
            <a:ext cx="833100" cy="761699"/>
          </a:xfrm>
          <a:prstGeom prst="diamond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i="1"/>
              <a:t>f</a:t>
            </a:r>
          </a:p>
        </p:txBody>
      </p:sp>
      <p:sp>
        <p:nvSpPr>
          <p:cNvPr id="9" name="Shape 441"/>
          <p:cNvSpPr/>
          <p:nvPr/>
        </p:nvSpPr>
        <p:spPr>
          <a:xfrm>
            <a:off x="5867400" y="3200400"/>
            <a:ext cx="833100" cy="761699"/>
          </a:xfrm>
          <a:prstGeom prst="diamond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i="1" dirty="0"/>
              <a:t>f</a:t>
            </a:r>
          </a:p>
        </p:txBody>
      </p:sp>
      <p:sp>
        <p:nvSpPr>
          <p:cNvPr id="10" name="Shape 442"/>
          <p:cNvSpPr txBox="1"/>
          <p:nvPr/>
        </p:nvSpPr>
        <p:spPr>
          <a:xfrm>
            <a:off x="3186428" y="5457910"/>
            <a:ext cx="1232099" cy="70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HIDDEN LAYER</a:t>
            </a:r>
          </a:p>
        </p:txBody>
      </p:sp>
      <p:sp>
        <p:nvSpPr>
          <p:cNvPr id="11" name="Shape 443"/>
          <p:cNvSpPr txBox="1"/>
          <p:nvPr/>
        </p:nvSpPr>
        <p:spPr>
          <a:xfrm>
            <a:off x="5638800" y="5486400"/>
            <a:ext cx="1374947" cy="714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/>
              <a:t>SOFTMAX </a:t>
            </a:r>
            <a:r>
              <a:rPr lang="en" sz="1800" dirty="0" smtClean="0"/>
              <a:t>OUTPUT </a:t>
            </a:r>
            <a:r>
              <a:rPr lang="en" sz="1800" dirty="0"/>
              <a:t>LAYER</a:t>
            </a:r>
          </a:p>
        </p:txBody>
      </p:sp>
      <p:cxnSp>
        <p:nvCxnSpPr>
          <p:cNvPr id="12" name="Shape 444"/>
          <p:cNvCxnSpPr>
            <a:stCxn id="4" idx="3"/>
            <a:endCxn id="8" idx="1"/>
          </p:cNvCxnSpPr>
          <p:nvPr/>
        </p:nvCxnSpPr>
        <p:spPr>
          <a:xfrm>
            <a:off x="1148641" y="3600370"/>
            <a:ext cx="2237400" cy="39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3" name="Shape 445"/>
          <p:cNvCxnSpPr>
            <a:stCxn id="7" idx="3"/>
            <a:endCxn id="9" idx="1"/>
          </p:cNvCxnSpPr>
          <p:nvPr/>
        </p:nvCxnSpPr>
        <p:spPr>
          <a:xfrm flipV="1">
            <a:off x="4219028" y="3581250"/>
            <a:ext cx="1648372" cy="130326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4" name="Shape 446"/>
          <p:cNvCxnSpPr>
            <a:stCxn id="8" idx="3"/>
            <a:endCxn id="9" idx="1"/>
          </p:cNvCxnSpPr>
          <p:nvPr/>
        </p:nvCxnSpPr>
        <p:spPr>
          <a:xfrm flipV="1">
            <a:off x="4219028" y="3581250"/>
            <a:ext cx="1648372" cy="4168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5" name="Shape 447"/>
          <p:cNvCxnSpPr>
            <a:stCxn id="6" idx="3"/>
            <a:endCxn id="9" idx="1"/>
          </p:cNvCxnSpPr>
          <p:nvPr/>
        </p:nvCxnSpPr>
        <p:spPr>
          <a:xfrm>
            <a:off x="4219028" y="3111660"/>
            <a:ext cx="1648372" cy="469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6" name="Shape 448"/>
          <p:cNvCxnSpPr>
            <a:stCxn id="9" idx="3"/>
          </p:cNvCxnSpPr>
          <p:nvPr/>
        </p:nvCxnSpPr>
        <p:spPr>
          <a:xfrm>
            <a:off x="6700500" y="3581250"/>
            <a:ext cx="1376700" cy="250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8" name="Shape 450"/>
          <p:cNvSpPr txBox="1"/>
          <p:nvPr/>
        </p:nvSpPr>
        <p:spPr>
          <a:xfrm>
            <a:off x="7804050" y="5585260"/>
            <a:ext cx="1232099" cy="50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OUTPUT</a:t>
            </a:r>
          </a:p>
        </p:txBody>
      </p:sp>
      <p:cxnSp>
        <p:nvCxnSpPr>
          <p:cNvPr id="19" name="Shape 451"/>
          <p:cNvCxnSpPr>
            <a:stCxn id="4" idx="3"/>
            <a:endCxn id="6" idx="1"/>
          </p:cNvCxnSpPr>
          <p:nvPr/>
        </p:nvCxnSpPr>
        <p:spPr>
          <a:xfrm rot="10800000" flipH="1">
            <a:off x="1148641" y="3111670"/>
            <a:ext cx="2237400" cy="48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0" name="Shape 452"/>
          <p:cNvCxnSpPr>
            <a:stCxn id="4" idx="3"/>
            <a:endCxn id="7" idx="1"/>
          </p:cNvCxnSpPr>
          <p:nvPr/>
        </p:nvCxnSpPr>
        <p:spPr>
          <a:xfrm>
            <a:off x="1148641" y="3600370"/>
            <a:ext cx="2237400" cy="128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1" name="Shape 453"/>
          <p:cNvSpPr/>
          <p:nvPr/>
        </p:nvSpPr>
        <p:spPr>
          <a:xfrm>
            <a:off x="3073024" y="4258538"/>
            <a:ext cx="312899" cy="312899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454"/>
          <p:cNvCxnSpPr>
            <a:stCxn id="21" idx="2"/>
            <a:endCxn id="7" idx="1"/>
          </p:cNvCxnSpPr>
          <p:nvPr/>
        </p:nvCxnSpPr>
        <p:spPr>
          <a:xfrm>
            <a:off x="3229474" y="4571438"/>
            <a:ext cx="156600" cy="313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3" name="Shape 455"/>
          <p:cNvSpPr/>
          <p:nvPr/>
        </p:nvSpPr>
        <p:spPr>
          <a:xfrm>
            <a:off x="3073024" y="3398326"/>
            <a:ext cx="312899" cy="312899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" name="Shape 456"/>
          <p:cNvCxnSpPr>
            <a:stCxn id="23" idx="2"/>
            <a:endCxn id="8" idx="1"/>
          </p:cNvCxnSpPr>
          <p:nvPr/>
        </p:nvCxnSpPr>
        <p:spPr>
          <a:xfrm>
            <a:off x="3229474" y="3711226"/>
            <a:ext cx="156600" cy="28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5" name="Shape 457"/>
          <p:cNvSpPr/>
          <p:nvPr/>
        </p:nvSpPr>
        <p:spPr>
          <a:xfrm>
            <a:off x="3073024" y="2578376"/>
            <a:ext cx="312899" cy="312899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" name="Shape 458"/>
          <p:cNvCxnSpPr>
            <a:stCxn id="25" idx="2"/>
            <a:endCxn id="6" idx="1"/>
          </p:cNvCxnSpPr>
          <p:nvPr/>
        </p:nvCxnSpPr>
        <p:spPr>
          <a:xfrm>
            <a:off x="3229474" y="2891276"/>
            <a:ext cx="156600" cy="22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7" name="Shape 459"/>
          <p:cNvSpPr/>
          <p:nvPr/>
        </p:nvSpPr>
        <p:spPr>
          <a:xfrm>
            <a:off x="5257800" y="2895600"/>
            <a:ext cx="312899" cy="312899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Shape 460"/>
          <p:cNvCxnSpPr>
            <a:stCxn id="27" idx="3"/>
            <a:endCxn id="9" idx="1"/>
          </p:cNvCxnSpPr>
          <p:nvPr/>
        </p:nvCxnSpPr>
        <p:spPr>
          <a:xfrm>
            <a:off x="5570699" y="3052050"/>
            <a:ext cx="296701" cy="52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9" name="Shape 461"/>
          <p:cNvSpPr/>
          <p:nvPr/>
        </p:nvSpPr>
        <p:spPr>
          <a:xfrm>
            <a:off x="641653" y="4201745"/>
            <a:ext cx="506999" cy="506999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462"/>
          <p:cNvCxnSpPr>
            <a:stCxn id="29" idx="3"/>
            <a:endCxn id="6" idx="1"/>
          </p:cNvCxnSpPr>
          <p:nvPr/>
        </p:nvCxnSpPr>
        <p:spPr>
          <a:xfrm rot="10800000" flipH="1">
            <a:off x="1148653" y="3111545"/>
            <a:ext cx="2237400" cy="134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1" name="Shape 463"/>
          <p:cNvCxnSpPr>
            <a:stCxn id="29" idx="3"/>
            <a:endCxn id="8" idx="1"/>
          </p:cNvCxnSpPr>
          <p:nvPr/>
        </p:nvCxnSpPr>
        <p:spPr>
          <a:xfrm rot="10800000" flipH="1">
            <a:off x="1148653" y="3998045"/>
            <a:ext cx="2237400" cy="45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2" name="Shape 464"/>
          <p:cNvCxnSpPr>
            <a:stCxn id="29" idx="3"/>
            <a:endCxn id="7" idx="1"/>
          </p:cNvCxnSpPr>
          <p:nvPr/>
        </p:nvCxnSpPr>
        <p:spPr>
          <a:xfrm>
            <a:off x="1148653" y="4455245"/>
            <a:ext cx="2237400" cy="42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7" name="Shape 441"/>
          <p:cNvSpPr/>
          <p:nvPr/>
        </p:nvSpPr>
        <p:spPr>
          <a:xfrm>
            <a:off x="5867400" y="4114800"/>
            <a:ext cx="833100" cy="761699"/>
          </a:xfrm>
          <a:prstGeom prst="diamond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i="1" dirty="0"/>
              <a:t>f</a:t>
            </a:r>
          </a:p>
        </p:txBody>
      </p:sp>
      <p:cxnSp>
        <p:nvCxnSpPr>
          <p:cNvPr id="38" name="Shape 447"/>
          <p:cNvCxnSpPr>
            <a:stCxn id="6" idx="3"/>
            <a:endCxn id="37" idx="1"/>
          </p:cNvCxnSpPr>
          <p:nvPr/>
        </p:nvCxnSpPr>
        <p:spPr>
          <a:xfrm>
            <a:off x="4219028" y="3111660"/>
            <a:ext cx="1648372" cy="13839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1" name="Shape 446"/>
          <p:cNvCxnSpPr>
            <a:stCxn id="8" idx="3"/>
            <a:endCxn id="37" idx="1"/>
          </p:cNvCxnSpPr>
          <p:nvPr/>
        </p:nvCxnSpPr>
        <p:spPr>
          <a:xfrm>
            <a:off x="4219028" y="3998085"/>
            <a:ext cx="1648372" cy="49756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4" name="Shape 445"/>
          <p:cNvCxnSpPr>
            <a:stCxn id="7" idx="3"/>
            <a:endCxn id="37" idx="1"/>
          </p:cNvCxnSpPr>
          <p:nvPr/>
        </p:nvCxnSpPr>
        <p:spPr>
          <a:xfrm flipV="1">
            <a:off x="4219028" y="4495650"/>
            <a:ext cx="1648372" cy="38886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9" name="Shape 448"/>
          <p:cNvCxnSpPr>
            <a:stCxn id="37" idx="3"/>
          </p:cNvCxnSpPr>
          <p:nvPr/>
        </p:nvCxnSpPr>
        <p:spPr>
          <a:xfrm>
            <a:off x="6700500" y="4495650"/>
            <a:ext cx="1376700" cy="250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53" name="Shape 459"/>
          <p:cNvSpPr/>
          <p:nvPr/>
        </p:nvSpPr>
        <p:spPr>
          <a:xfrm>
            <a:off x="5334000" y="4953000"/>
            <a:ext cx="312899" cy="312899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4" name="Shape 460"/>
          <p:cNvCxnSpPr>
            <a:endCxn id="37" idx="1"/>
          </p:cNvCxnSpPr>
          <p:nvPr/>
        </p:nvCxnSpPr>
        <p:spPr>
          <a:xfrm flipV="1">
            <a:off x="5638800" y="4495650"/>
            <a:ext cx="228600" cy="609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" name="Rectangle 2"/>
          <p:cNvSpPr/>
          <p:nvPr/>
        </p:nvSpPr>
        <p:spPr bwMode="auto">
          <a:xfrm>
            <a:off x="8077200" y="2667000"/>
            <a:ext cx="685800" cy="28795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5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break…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www.youtube.com/watch?v=6KeG_i8CWE8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 with </a:t>
            </a:r>
            <a:r>
              <a:rPr lang="en-US" dirty="0" err="1" smtClean="0"/>
              <a:t>ConvNets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smtClean="0"/>
              <a:t>Based on:</a:t>
            </a:r>
          </a:p>
          <a:p>
            <a:r>
              <a:rPr lang="en-US" sz="1600" dirty="0" smtClean="0">
                <a:hlinkClick r:id="rId3"/>
              </a:rPr>
              <a:t>https://adeshpande3.github.io/adeshpande3.github.io/A-Beginner's-Guide-To-Understanding-Convolutional-Neural-Networks/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78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ImageNet Classification Challenge (annual)</a:t>
            </a:r>
          </a:p>
        </p:txBody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304800" y="2150400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1000 object classes, Approximately 1.2 million training, 50k validation, and 100k test images.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Big improvements: 28.2% error rate to 6.7% error rate - human level! How? CNNs!</a:t>
            </a:r>
          </a:p>
        </p:txBody>
      </p:sp>
      <p:sp>
        <p:nvSpPr>
          <p:cNvPr id="717" name="Shape 717"/>
          <p:cNvSpPr txBox="1"/>
          <p:nvPr/>
        </p:nvSpPr>
        <p:spPr>
          <a:xfrm>
            <a:off x="4725901" y="0"/>
            <a:ext cx="4418099" cy="47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More info: http://arxiv.org/abs/1409.0575</a:t>
            </a:r>
          </a:p>
        </p:txBody>
      </p:sp>
      <p:pic>
        <p:nvPicPr>
          <p:cNvPr id="718" name="Shape 7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676" y="4023700"/>
            <a:ext cx="2654075" cy="283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Shape 7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51" y="4179222"/>
            <a:ext cx="5677299" cy="25232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435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30" y="1782426"/>
            <a:ext cx="1927961" cy="1444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04" y="5014746"/>
            <a:ext cx="1920166" cy="1451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218" y="3350116"/>
            <a:ext cx="1935569" cy="1418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188" y="3447796"/>
            <a:ext cx="1975048" cy="13078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5868" y="1845918"/>
            <a:ext cx="2079014" cy="137847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 bwMode="auto">
          <a:xfrm flipV="1">
            <a:off x="2695582" y="2567751"/>
            <a:ext cx="544122" cy="249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2718448" y="4106655"/>
            <a:ext cx="544122" cy="249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2705424" y="5713417"/>
            <a:ext cx="544122" cy="249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6644888" y="2564643"/>
            <a:ext cx="544122" cy="249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6447382" y="4051673"/>
            <a:ext cx="544122" cy="249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8818" y="5020666"/>
            <a:ext cx="2172001" cy="1445368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3" idx="3"/>
          </p:cNvCxnSpPr>
          <p:nvPr/>
        </p:nvCxnSpPr>
        <p:spPr bwMode="auto">
          <a:xfrm flipV="1">
            <a:off x="6740819" y="5740390"/>
            <a:ext cx="671597" cy="29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529040" y="5481242"/>
            <a:ext cx="161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tell me: cat or dog?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4263420" y="4872222"/>
            <a:ext cx="4763956" cy="176223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3239704" y="2347490"/>
            <a:ext cx="1027496" cy="44052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Dog=1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3276600" y="3886200"/>
            <a:ext cx="1027496" cy="44052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Cat=0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200400" y="5486400"/>
            <a:ext cx="1027496" cy="44052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Dog=1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7162800" y="2362200"/>
            <a:ext cx="1027496" cy="44052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Cat=0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6973504" y="3810000"/>
            <a:ext cx="1027496" cy="44052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Dog=1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0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for Image </a:t>
            </a:r>
            <a:r>
              <a:rPr lang="en-US" dirty="0"/>
              <a:t>P</a:t>
            </a:r>
            <a:r>
              <a:rPr lang="en-US" dirty="0" smtClean="0"/>
              <a:t>rocessing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s-IS" dirty="0" smtClean="0"/>
                  <a:t>Input </a:t>
                </a:r>
                <a:r>
                  <a:rPr lang="is-IS" dirty="0" smtClean="0"/>
                  <a:t>dimension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256×256×3≈200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is-IS" dirty="0" smtClean="0"/>
              </a:p>
              <a:p>
                <a:r>
                  <a:rPr lang="en-US" dirty="0" smtClean="0"/>
                  <a:t>Challenges:</a:t>
                </a:r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omputationally intensive</a:t>
                </a:r>
              </a:p>
              <a:p>
                <a:pPr lvl="1"/>
                <a:r>
                  <a:rPr lang="en-US" dirty="0" smtClean="0"/>
                  <a:t>Prone to over-fitting</a:t>
                </a:r>
              </a:p>
              <a:p>
                <a:pPr lvl="1"/>
                <a:r>
                  <a:rPr lang="en-US" dirty="0" smtClean="0"/>
                  <a:t>Would require enormous amount of data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4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grpSp>
        <p:nvGrpSpPr>
          <p:cNvPr id="4" name="Shape 726"/>
          <p:cNvGrpSpPr/>
          <p:nvPr/>
        </p:nvGrpSpPr>
        <p:grpSpPr>
          <a:xfrm>
            <a:off x="385820" y="2733030"/>
            <a:ext cx="2512799" cy="2512799"/>
            <a:chOff x="372825" y="1942600"/>
            <a:chExt cx="2512799" cy="2512799"/>
          </a:xfrm>
        </p:grpSpPr>
        <p:sp>
          <p:nvSpPr>
            <p:cNvPr id="5" name="Shape 727"/>
            <p:cNvSpPr/>
            <p:nvPr/>
          </p:nvSpPr>
          <p:spPr>
            <a:xfrm>
              <a:off x="372825" y="1942600"/>
              <a:ext cx="314099" cy="3140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728"/>
            <p:cNvSpPr/>
            <p:nvPr/>
          </p:nvSpPr>
          <p:spPr>
            <a:xfrm>
              <a:off x="372825" y="2256700"/>
              <a:ext cx="314099" cy="3140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29"/>
            <p:cNvSpPr/>
            <p:nvPr/>
          </p:nvSpPr>
          <p:spPr>
            <a:xfrm>
              <a:off x="372825" y="2570800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730"/>
            <p:cNvSpPr/>
            <p:nvPr/>
          </p:nvSpPr>
          <p:spPr>
            <a:xfrm>
              <a:off x="372825" y="2884900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731"/>
            <p:cNvSpPr/>
            <p:nvPr/>
          </p:nvSpPr>
          <p:spPr>
            <a:xfrm>
              <a:off x="372825" y="3199000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732"/>
            <p:cNvSpPr/>
            <p:nvPr/>
          </p:nvSpPr>
          <p:spPr>
            <a:xfrm>
              <a:off x="372825" y="3513100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733"/>
            <p:cNvSpPr/>
            <p:nvPr/>
          </p:nvSpPr>
          <p:spPr>
            <a:xfrm>
              <a:off x="372825" y="3827200"/>
              <a:ext cx="314099" cy="3140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734"/>
            <p:cNvSpPr/>
            <p:nvPr/>
          </p:nvSpPr>
          <p:spPr>
            <a:xfrm>
              <a:off x="372825" y="4141300"/>
              <a:ext cx="314099" cy="3140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735"/>
            <p:cNvSpPr/>
            <p:nvPr/>
          </p:nvSpPr>
          <p:spPr>
            <a:xfrm>
              <a:off x="686925" y="1942600"/>
              <a:ext cx="314099" cy="3140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736"/>
            <p:cNvSpPr/>
            <p:nvPr/>
          </p:nvSpPr>
          <p:spPr>
            <a:xfrm>
              <a:off x="686925" y="2256700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737"/>
            <p:cNvSpPr/>
            <p:nvPr/>
          </p:nvSpPr>
          <p:spPr>
            <a:xfrm>
              <a:off x="686925" y="25708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738"/>
            <p:cNvSpPr/>
            <p:nvPr/>
          </p:nvSpPr>
          <p:spPr>
            <a:xfrm>
              <a:off x="686925" y="28849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739"/>
            <p:cNvSpPr/>
            <p:nvPr/>
          </p:nvSpPr>
          <p:spPr>
            <a:xfrm>
              <a:off x="686925" y="31990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740"/>
            <p:cNvSpPr/>
            <p:nvPr/>
          </p:nvSpPr>
          <p:spPr>
            <a:xfrm>
              <a:off x="686925" y="35131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741"/>
            <p:cNvSpPr/>
            <p:nvPr/>
          </p:nvSpPr>
          <p:spPr>
            <a:xfrm>
              <a:off x="686925" y="3827200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742"/>
            <p:cNvSpPr/>
            <p:nvPr/>
          </p:nvSpPr>
          <p:spPr>
            <a:xfrm>
              <a:off x="686925" y="4141300"/>
              <a:ext cx="314099" cy="3140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743"/>
            <p:cNvSpPr/>
            <p:nvPr/>
          </p:nvSpPr>
          <p:spPr>
            <a:xfrm>
              <a:off x="1001025" y="1942600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744"/>
            <p:cNvSpPr/>
            <p:nvPr/>
          </p:nvSpPr>
          <p:spPr>
            <a:xfrm>
              <a:off x="1001025" y="22567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745"/>
            <p:cNvSpPr/>
            <p:nvPr/>
          </p:nvSpPr>
          <p:spPr>
            <a:xfrm>
              <a:off x="1001025" y="2570800"/>
              <a:ext cx="314099" cy="314099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746"/>
            <p:cNvSpPr/>
            <p:nvPr/>
          </p:nvSpPr>
          <p:spPr>
            <a:xfrm>
              <a:off x="1001025" y="28849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747"/>
            <p:cNvSpPr/>
            <p:nvPr/>
          </p:nvSpPr>
          <p:spPr>
            <a:xfrm>
              <a:off x="1001025" y="3199000"/>
              <a:ext cx="314099" cy="314099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748"/>
            <p:cNvSpPr/>
            <p:nvPr/>
          </p:nvSpPr>
          <p:spPr>
            <a:xfrm>
              <a:off x="1001025" y="35131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749"/>
            <p:cNvSpPr/>
            <p:nvPr/>
          </p:nvSpPr>
          <p:spPr>
            <a:xfrm>
              <a:off x="1001025" y="38272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750"/>
            <p:cNvSpPr/>
            <p:nvPr/>
          </p:nvSpPr>
          <p:spPr>
            <a:xfrm>
              <a:off x="1001025" y="4141300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751"/>
            <p:cNvSpPr/>
            <p:nvPr/>
          </p:nvSpPr>
          <p:spPr>
            <a:xfrm>
              <a:off x="1315125" y="1942600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752"/>
            <p:cNvSpPr/>
            <p:nvPr/>
          </p:nvSpPr>
          <p:spPr>
            <a:xfrm>
              <a:off x="1315125" y="22567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753"/>
            <p:cNvSpPr/>
            <p:nvPr/>
          </p:nvSpPr>
          <p:spPr>
            <a:xfrm>
              <a:off x="1315125" y="25708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754"/>
            <p:cNvSpPr/>
            <p:nvPr/>
          </p:nvSpPr>
          <p:spPr>
            <a:xfrm>
              <a:off x="1315125" y="28849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755"/>
            <p:cNvSpPr/>
            <p:nvPr/>
          </p:nvSpPr>
          <p:spPr>
            <a:xfrm>
              <a:off x="1315125" y="31990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756"/>
            <p:cNvSpPr/>
            <p:nvPr/>
          </p:nvSpPr>
          <p:spPr>
            <a:xfrm>
              <a:off x="1315125" y="3513100"/>
              <a:ext cx="314099" cy="314099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757"/>
            <p:cNvSpPr/>
            <p:nvPr/>
          </p:nvSpPr>
          <p:spPr>
            <a:xfrm>
              <a:off x="1315125" y="38272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758"/>
            <p:cNvSpPr/>
            <p:nvPr/>
          </p:nvSpPr>
          <p:spPr>
            <a:xfrm>
              <a:off x="1315125" y="4141300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759"/>
            <p:cNvSpPr/>
            <p:nvPr/>
          </p:nvSpPr>
          <p:spPr>
            <a:xfrm>
              <a:off x="1629225" y="1942600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760"/>
            <p:cNvSpPr/>
            <p:nvPr/>
          </p:nvSpPr>
          <p:spPr>
            <a:xfrm>
              <a:off x="1629225" y="22567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761"/>
            <p:cNvSpPr/>
            <p:nvPr/>
          </p:nvSpPr>
          <p:spPr>
            <a:xfrm>
              <a:off x="1629225" y="25708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762"/>
            <p:cNvSpPr/>
            <p:nvPr/>
          </p:nvSpPr>
          <p:spPr>
            <a:xfrm>
              <a:off x="1629225" y="28849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763"/>
            <p:cNvSpPr/>
            <p:nvPr/>
          </p:nvSpPr>
          <p:spPr>
            <a:xfrm>
              <a:off x="1629225" y="31990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764"/>
            <p:cNvSpPr/>
            <p:nvPr/>
          </p:nvSpPr>
          <p:spPr>
            <a:xfrm>
              <a:off x="1629225" y="3513100"/>
              <a:ext cx="314099" cy="314099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765"/>
            <p:cNvSpPr/>
            <p:nvPr/>
          </p:nvSpPr>
          <p:spPr>
            <a:xfrm>
              <a:off x="1629225" y="38272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766"/>
            <p:cNvSpPr/>
            <p:nvPr/>
          </p:nvSpPr>
          <p:spPr>
            <a:xfrm>
              <a:off x="1629225" y="4141300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767"/>
            <p:cNvSpPr/>
            <p:nvPr/>
          </p:nvSpPr>
          <p:spPr>
            <a:xfrm>
              <a:off x="1943325" y="1942600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768"/>
            <p:cNvSpPr/>
            <p:nvPr/>
          </p:nvSpPr>
          <p:spPr>
            <a:xfrm>
              <a:off x="1943325" y="22567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769"/>
            <p:cNvSpPr/>
            <p:nvPr/>
          </p:nvSpPr>
          <p:spPr>
            <a:xfrm>
              <a:off x="1943325" y="2570800"/>
              <a:ext cx="314099" cy="314099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770"/>
            <p:cNvSpPr/>
            <p:nvPr/>
          </p:nvSpPr>
          <p:spPr>
            <a:xfrm>
              <a:off x="1943325" y="28849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771"/>
            <p:cNvSpPr/>
            <p:nvPr/>
          </p:nvSpPr>
          <p:spPr>
            <a:xfrm>
              <a:off x="1943325" y="3199000"/>
              <a:ext cx="314099" cy="314099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772"/>
            <p:cNvSpPr/>
            <p:nvPr/>
          </p:nvSpPr>
          <p:spPr>
            <a:xfrm>
              <a:off x="1943325" y="35131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773"/>
            <p:cNvSpPr/>
            <p:nvPr/>
          </p:nvSpPr>
          <p:spPr>
            <a:xfrm>
              <a:off x="1943325" y="38272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774"/>
            <p:cNvSpPr/>
            <p:nvPr/>
          </p:nvSpPr>
          <p:spPr>
            <a:xfrm>
              <a:off x="1943325" y="4141300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775"/>
            <p:cNvSpPr/>
            <p:nvPr/>
          </p:nvSpPr>
          <p:spPr>
            <a:xfrm>
              <a:off x="2257425" y="1942600"/>
              <a:ext cx="314099" cy="3140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776"/>
            <p:cNvSpPr/>
            <p:nvPr/>
          </p:nvSpPr>
          <p:spPr>
            <a:xfrm>
              <a:off x="2257425" y="2256700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777"/>
            <p:cNvSpPr/>
            <p:nvPr/>
          </p:nvSpPr>
          <p:spPr>
            <a:xfrm>
              <a:off x="2257425" y="25708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778"/>
            <p:cNvSpPr/>
            <p:nvPr/>
          </p:nvSpPr>
          <p:spPr>
            <a:xfrm>
              <a:off x="2257425" y="28849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779"/>
            <p:cNvSpPr/>
            <p:nvPr/>
          </p:nvSpPr>
          <p:spPr>
            <a:xfrm>
              <a:off x="2257425" y="31990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780"/>
            <p:cNvSpPr/>
            <p:nvPr/>
          </p:nvSpPr>
          <p:spPr>
            <a:xfrm>
              <a:off x="2257425" y="3513100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781"/>
            <p:cNvSpPr/>
            <p:nvPr/>
          </p:nvSpPr>
          <p:spPr>
            <a:xfrm>
              <a:off x="2257425" y="3827200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782"/>
            <p:cNvSpPr/>
            <p:nvPr/>
          </p:nvSpPr>
          <p:spPr>
            <a:xfrm>
              <a:off x="2257425" y="4141300"/>
              <a:ext cx="314099" cy="3140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783"/>
            <p:cNvSpPr/>
            <p:nvPr/>
          </p:nvSpPr>
          <p:spPr>
            <a:xfrm>
              <a:off x="2571525" y="1942600"/>
              <a:ext cx="314099" cy="3140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784"/>
            <p:cNvSpPr/>
            <p:nvPr/>
          </p:nvSpPr>
          <p:spPr>
            <a:xfrm>
              <a:off x="2571525" y="2256700"/>
              <a:ext cx="314099" cy="3140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785"/>
            <p:cNvSpPr/>
            <p:nvPr/>
          </p:nvSpPr>
          <p:spPr>
            <a:xfrm>
              <a:off x="2571525" y="2570800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786"/>
            <p:cNvSpPr/>
            <p:nvPr/>
          </p:nvSpPr>
          <p:spPr>
            <a:xfrm>
              <a:off x="2571525" y="2884900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787"/>
            <p:cNvSpPr/>
            <p:nvPr/>
          </p:nvSpPr>
          <p:spPr>
            <a:xfrm>
              <a:off x="2571525" y="3199000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788"/>
            <p:cNvSpPr/>
            <p:nvPr/>
          </p:nvSpPr>
          <p:spPr>
            <a:xfrm>
              <a:off x="2571525" y="3513100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789"/>
            <p:cNvSpPr/>
            <p:nvPr/>
          </p:nvSpPr>
          <p:spPr>
            <a:xfrm>
              <a:off x="2571525" y="3827200"/>
              <a:ext cx="314099" cy="3140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790"/>
            <p:cNvSpPr/>
            <p:nvPr/>
          </p:nvSpPr>
          <p:spPr>
            <a:xfrm>
              <a:off x="2571525" y="4141300"/>
              <a:ext cx="314099" cy="3140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" name="Shape 791"/>
          <p:cNvGrpSpPr/>
          <p:nvPr/>
        </p:nvGrpSpPr>
        <p:grpSpPr>
          <a:xfrm>
            <a:off x="3268582" y="2733030"/>
            <a:ext cx="942299" cy="942299"/>
            <a:chOff x="4312325" y="3605925"/>
            <a:chExt cx="942299" cy="942299"/>
          </a:xfrm>
        </p:grpSpPr>
        <p:sp>
          <p:nvSpPr>
            <p:cNvPr id="70" name="Shape 792"/>
            <p:cNvSpPr/>
            <p:nvPr/>
          </p:nvSpPr>
          <p:spPr>
            <a:xfrm>
              <a:off x="4312325" y="3605925"/>
              <a:ext cx="314099" cy="3140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93"/>
            <p:cNvSpPr/>
            <p:nvPr/>
          </p:nvSpPr>
          <p:spPr>
            <a:xfrm>
              <a:off x="4312325" y="3920025"/>
              <a:ext cx="314099" cy="3140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94"/>
            <p:cNvSpPr/>
            <p:nvPr/>
          </p:nvSpPr>
          <p:spPr>
            <a:xfrm>
              <a:off x="4312325" y="4234125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95"/>
            <p:cNvSpPr/>
            <p:nvPr/>
          </p:nvSpPr>
          <p:spPr>
            <a:xfrm>
              <a:off x="4626425" y="3605925"/>
              <a:ext cx="314099" cy="3140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96"/>
            <p:cNvSpPr/>
            <p:nvPr/>
          </p:nvSpPr>
          <p:spPr>
            <a:xfrm>
              <a:off x="4626425" y="3920025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97"/>
            <p:cNvSpPr/>
            <p:nvPr/>
          </p:nvSpPr>
          <p:spPr>
            <a:xfrm>
              <a:off x="4626425" y="4234125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98"/>
            <p:cNvSpPr/>
            <p:nvPr/>
          </p:nvSpPr>
          <p:spPr>
            <a:xfrm>
              <a:off x="4940525" y="3605925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99"/>
            <p:cNvSpPr/>
            <p:nvPr/>
          </p:nvSpPr>
          <p:spPr>
            <a:xfrm>
              <a:off x="4940525" y="3920025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800"/>
            <p:cNvSpPr/>
            <p:nvPr/>
          </p:nvSpPr>
          <p:spPr>
            <a:xfrm>
              <a:off x="4940525" y="4234125"/>
              <a:ext cx="314099" cy="314099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" name="Shape 801"/>
          <p:cNvGrpSpPr/>
          <p:nvPr/>
        </p:nvGrpSpPr>
        <p:grpSpPr>
          <a:xfrm>
            <a:off x="5186407" y="3518430"/>
            <a:ext cx="942299" cy="942299"/>
            <a:chOff x="5173412" y="2728000"/>
            <a:chExt cx="942299" cy="942299"/>
          </a:xfrm>
        </p:grpSpPr>
        <p:sp>
          <p:nvSpPr>
            <p:cNvPr id="80" name="Shape 802"/>
            <p:cNvSpPr/>
            <p:nvPr/>
          </p:nvSpPr>
          <p:spPr>
            <a:xfrm>
              <a:off x="5173412" y="2728000"/>
              <a:ext cx="314099" cy="314099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03"/>
            <p:cNvSpPr/>
            <p:nvPr/>
          </p:nvSpPr>
          <p:spPr>
            <a:xfrm>
              <a:off x="5173412" y="3042100"/>
              <a:ext cx="314099" cy="314099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04"/>
            <p:cNvSpPr/>
            <p:nvPr/>
          </p:nvSpPr>
          <p:spPr>
            <a:xfrm>
              <a:off x="5173412" y="3356200"/>
              <a:ext cx="314099" cy="314099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05"/>
            <p:cNvSpPr/>
            <p:nvPr/>
          </p:nvSpPr>
          <p:spPr>
            <a:xfrm>
              <a:off x="5487512" y="2728000"/>
              <a:ext cx="314099" cy="314099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06"/>
            <p:cNvSpPr/>
            <p:nvPr/>
          </p:nvSpPr>
          <p:spPr>
            <a:xfrm>
              <a:off x="5487512" y="3042100"/>
              <a:ext cx="314099" cy="314099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07"/>
            <p:cNvSpPr/>
            <p:nvPr/>
          </p:nvSpPr>
          <p:spPr>
            <a:xfrm>
              <a:off x="5487512" y="3356200"/>
              <a:ext cx="314099" cy="314099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08"/>
            <p:cNvSpPr/>
            <p:nvPr/>
          </p:nvSpPr>
          <p:spPr>
            <a:xfrm>
              <a:off x="5801612" y="2728000"/>
              <a:ext cx="314099" cy="314099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09"/>
            <p:cNvSpPr/>
            <p:nvPr/>
          </p:nvSpPr>
          <p:spPr>
            <a:xfrm>
              <a:off x="5801612" y="3042100"/>
              <a:ext cx="314099" cy="314099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10"/>
            <p:cNvSpPr/>
            <p:nvPr/>
          </p:nvSpPr>
          <p:spPr>
            <a:xfrm>
              <a:off x="5801612" y="3356200"/>
              <a:ext cx="314099" cy="314099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" name="Shape 811"/>
          <p:cNvGrpSpPr/>
          <p:nvPr/>
        </p:nvGrpSpPr>
        <p:grpSpPr>
          <a:xfrm>
            <a:off x="3268557" y="3892605"/>
            <a:ext cx="942299" cy="942299"/>
            <a:chOff x="3625525" y="3571525"/>
            <a:chExt cx="942299" cy="942299"/>
          </a:xfrm>
        </p:grpSpPr>
        <p:sp>
          <p:nvSpPr>
            <p:cNvPr id="90" name="Shape 812"/>
            <p:cNvSpPr/>
            <p:nvPr/>
          </p:nvSpPr>
          <p:spPr>
            <a:xfrm>
              <a:off x="3625525" y="3571525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813"/>
            <p:cNvSpPr/>
            <p:nvPr/>
          </p:nvSpPr>
          <p:spPr>
            <a:xfrm>
              <a:off x="3625525" y="3885625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814"/>
            <p:cNvSpPr/>
            <p:nvPr/>
          </p:nvSpPr>
          <p:spPr>
            <a:xfrm>
              <a:off x="3625525" y="4199725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815"/>
            <p:cNvSpPr/>
            <p:nvPr/>
          </p:nvSpPr>
          <p:spPr>
            <a:xfrm>
              <a:off x="3939625" y="3571525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816"/>
            <p:cNvSpPr/>
            <p:nvPr/>
          </p:nvSpPr>
          <p:spPr>
            <a:xfrm>
              <a:off x="3939625" y="3885625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817"/>
            <p:cNvSpPr/>
            <p:nvPr/>
          </p:nvSpPr>
          <p:spPr>
            <a:xfrm>
              <a:off x="3939625" y="4199725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818"/>
            <p:cNvSpPr/>
            <p:nvPr/>
          </p:nvSpPr>
          <p:spPr>
            <a:xfrm>
              <a:off x="4253725" y="3571525"/>
              <a:ext cx="314099" cy="314099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819"/>
            <p:cNvSpPr/>
            <p:nvPr/>
          </p:nvSpPr>
          <p:spPr>
            <a:xfrm>
              <a:off x="4253725" y="3885625"/>
              <a:ext cx="314099" cy="314099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820"/>
            <p:cNvSpPr/>
            <p:nvPr/>
          </p:nvSpPr>
          <p:spPr>
            <a:xfrm>
              <a:off x="4253725" y="4199725"/>
              <a:ext cx="314099" cy="314099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9" name="Shape 821"/>
          <p:cNvSpPr/>
          <p:nvPr/>
        </p:nvSpPr>
        <p:spPr>
          <a:xfrm>
            <a:off x="4210882" y="3565830"/>
            <a:ext cx="922199" cy="847499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822"/>
          <p:cNvSpPr txBox="1"/>
          <p:nvPr/>
        </p:nvSpPr>
        <p:spPr>
          <a:xfrm>
            <a:off x="3273657" y="4930880"/>
            <a:ext cx="922199" cy="84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/>
              <a:t>...</a:t>
            </a:r>
          </a:p>
        </p:txBody>
      </p:sp>
      <p:sp>
        <p:nvSpPr>
          <p:cNvPr id="101" name="Shape 823"/>
          <p:cNvSpPr/>
          <p:nvPr/>
        </p:nvSpPr>
        <p:spPr>
          <a:xfrm>
            <a:off x="6182032" y="3565830"/>
            <a:ext cx="825000" cy="847499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2" name="Shape 824"/>
          <p:cNvGrpSpPr/>
          <p:nvPr/>
        </p:nvGrpSpPr>
        <p:grpSpPr>
          <a:xfrm>
            <a:off x="7007045" y="2950305"/>
            <a:ext cx="1884599" cy="1884599"/>
            <a:chOff x="5720525" y="4769500"/>
            <a:chExt cx="1884599" cy="1884599"/>
          </a:xfrm>
        </p:grpSpPr>
        <p:sp>
          <p:nvSpPr>
            <p:cNvPr id="103" name="Shape 825"/>
            <p:cNvSpPr/>
            <p:nvPr/>
          </p:nvSpPr>
          <p:spPr>
            <a:xfrm>
              <a:off x="5720525" y="47695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826"/>
            <p:cNvSpPr/>
            <p:nvPr/>
          </p:nvSpPr>
          <p:spPr>
            <a:xfrm>
              <a:off x="5720525" y="50836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827"/>
            <p:cNvSpPr/>
            <p:nvPr/>
          </p:nvSpPr>
          <p:spPr>
            <a:xfrm>
              <a:off x="5720525" y="53977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828"/>
            <p:cNvSpPr/>
            <p:nvPr/>
          </p:nvSpPr>
          <p:spPr>
            <a:xfrm>
              <a:off x="5720525" y="57118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829"/>
            <p:cNvSpPr/>
            <p:nvPr/>
          </p:nvSpPr>
          <p:spPr>
            <a:xfrm>
              <a:off x="5720525" y="60259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830"/>
            <p:cNvSpPr/>
            <p:nvPr/>
          </p:nvSpPr>
          <p:spPr>
            <a:xfrm>
              <a:off x="5720525" y="63400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831"/>
            <p:cNvSpPr/>
            <p:nvPr/>
          </p:nvSpPr>
          <p:spPr>
            <a:xfrm>
              <a:off x="6034625" y="47695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832"/>
            <p:cNvSpPr/>
            <p:nvPr/>
          </p:nvSpPr>
          <p:spPr>
            <a:xfrm>
              <a:off x="6034625" y="50836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833"/>
            <p:cNvSpPr/>
            <p:nvPr/>
          </p:nvSpPr>
          <p:spPr>
            <a:xfrm>
              <a:off x="6034625" y="53977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834"/>
            <p:cNvSpPr/>
            <p:nvPr/>
          </p:nvSpPr>
          <p:spPr>
            <a:xfrm>
              <a:off x="6034625" y="57118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835"/>
            <p:cNvSpPr/>
            <p:nvPr/>
          </p:nvSpPr>
          <p:spPr>
            <a:xfrm>
              <a:off x="6034625" y="60259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836"/>
            <p:cNvSpPr/>
            <p:nvPr/>
          </p:nvSpPr>
          <p:spPr>
            <a:xfrm>
              <a:off x="6034625" y="63400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837"/>
            <p:cNvSpPr/>
            <p:nvPr/>
          </p:nvSpPr>
          <p:spPr>
            <a:xfrm>
              <a:off x="6348725" y="47695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838"/>
            <p:cNvSpPr/>
            <p:nvPr/>
          </p:nvSpPr>
          <p:spPr>
            <a:xfrm>
              <a:off x="6348725" y="50836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839"/>
            <p:cNvSpPr/>
            <p:nvPr/>
          </p:nvSpPr>
          <p:spPr>
            <a:xfrm>
              <a:off x="6348725" y="53977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840"/>
            <p:cNvSpPr/>
            <p:nvPr/>
          </p:nvSpPr>
          <p:spPr>
            <a:xfrm>
              <a:off x="6348725" y="57118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841"/>
            <p:cNvSpPr/>
            <p:nvPr/>
          </p:nvSpPr>
          <p:spPr>
            <a:xfrm>
              <a:off x="6348725" y="60259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842"/>
            <p:cNvSpPr/>
            <p:nvPr/>
          </p:nvSpPr>
          <p:spPr>
            <a:xfrm>
              <a:off x="6348725" y="63400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843"/>
            <p:cNvSpPr/>
            <p:nvPr/>
          </p:nvSpPr>
          <p:spPr>
            <a:xfrm>
              <a:off x="6662825" y="47695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844"/>
            <p:cNvSpPr/>
            <p:nvPr/>
          </p:nvSpPr>
          <p:spPr>
            <a:xfrm>
              <a:off x="6662825" y="50836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845"/>
            <p:cNvSpPr/>
            <p:nvPr/>
          </p:nvSpPr>
          <p:spPr>
            <a:xfrm>
              <a:off x="6662825" y="53977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846"/>
            <p:cNvSpPr/>
            <p:nvPr/>
          </p:nvSpPr>
          <p:spPr>
            <a:xfrm>
              <a:off x="6662825" y="57118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847"/>
            <p:cNvSpPr/>
            <p:nvPr/>
          </p:nvSpPr>
          <p:spPr>
            <a:xfrm>
              <a:off x="6662825" y="60259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848"/>
            <p:cNvSpPr/>
            <p:nvPr/>
          </p:nvSpPr>
          <p:spPr>
            <a:xfrm>
              <a:off x="6662825" y="63400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849"/>
            <p:cNvSpPr/>
            <p:nvPr/>
          </p:nvSpPr>
          <p:spPr>
            <a:xfrm>
              <a:off x="6976925" y="47695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850"/>
            <p:cNvSpPr/>
            <p:nvPr/>
          </p:nvSpPr>
          <p:spPr>
            <a:xfrm>
              <a:off x="6976925" y="50836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851"/>
            <p:cNvSpPr/>
            <p:nvPr/>
          </p:nvSpPr>
          <p:spPr>
            <a:xfrm>
              <a:off x="6976925" y="53977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852"/>
            <p:cNvSpPr/>
            <p:nvPr/>
          </p:nvSpPr>
          <p:spPr>
            <a:xfrm>
              <a:off x="6976925" y="57118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853"/>
            <p:cNvSpPr/>
            <p:nvPr/>
          </p:nvSpPr>
          <p:spPr>
            <a:xfrm>
              <a:off x="6976925" y="60259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854"/>
            <p:cNvSpPr/>
            <p:nvPr/>
          </p:nvSpPr>
          <p:spPr>
            <a:xfrm>
              <a:off x="6976925" y="63400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855"/>
            <p:cNvSpPr/>
            <p:nvPr/>
          </p:nvSpPr>
          <p:spPr>
            <a:xfrm>
              <a:off x="7291025" y="47695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856"/>
            <p:cNvSpPr/>
            <p:nvPr/>
          </p:nvSpPr>
          <p:spPr>
            <a:xfrm>
              <a:off x="7291025" y="50836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857"/>
            <p:cNvSpPr/>
            <p:nvPr/>
          </p:nvSpPr>
          <p:spPr>
            <a:xfrm>
              <a:off x="7291025" y="53977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858"/>
            <p:cNvSpPr/>
            <p:nvPr/>
          </p:nvSpPr>
          <p:spPr>
            <a:xfrm>
              <a:off x="7291025" y="57118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859"/>
            <p:cNvSpPr/>
            <p:nvPr/>
          </p:nvSpPr>
          <p:spPr>
            <a:xfrm>
              <a:off x="7291025" y="60259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860"/>
            <p:cNvSpPr/>
            <p:nvPr/>
          </p:nvSpPr>
          <p:spPr>
            <a:xfrm>
              <a:off x="7291025" y="6340000"/>
              <a:ext cx="314099" cy="314099"/>
            </a:xfrm>
            <a:prstGeom prst="rect">
              <a:avLst/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861"/>
          <p:cNvSpPr txBox="1"/>
          <p:nvPr/>
        </p:nvSpPr>
        <p:spPr>
          <a:xfrm>
            <a:off x="1026157" y="5271380"/>
            <a:ext cx="1232099" cy="50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INPUT MATRIX</a:t>
            </a:r>
          </a:p>
        </p:txBody>
      </p:sp>
      <p:sp>
        <p:nvSpPr>
          <p:cNvPr id="140" name="Shape 862"/>
          <p:cNvSpPr txBox="1"/>
          <p:nvPr/>
        </p:nvSpPr>
        <p:spPr>
          <a:xfrm>
            <a:off x="4851923" y="5271380"/>
            <a:ext cx="1611300" cy="50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FILTER</a:t>
            </a:r>
          </a:p>
        </p:txBody>
      </p:sp>
      <p:sp>
        <p:nvSpPr>
          <p:cNvPr id="141" name="Shape 863"/>
          <p:cNvSpPr txBox="1"/>
          <p:nvPr/>
        </p:nvSpPr>
        <p:spPr>
          <a:xfrm>
            <a:off x="7333295" y="5269605"/>
            <a:ext cx="1232099" cy="66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OUTPUT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514783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Deep Learning?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86000"/>
            <a:ext cx="1612900" cy="146050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286000"/>
            <a:ext cx="939800" cy="800100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685800" y="228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4724400" y="228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86000"/>
            <a:ext cx="1612900" cy="146050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286000"/>
            <a:ext cx="939800" cy="800100"/>
          </a:xfrm>
          <a:prstGeom prst="rect">
            <a:avLst/>
          </a:prstGeom>
        </p:spPr>
      </p:pic>
      <p:pic>
        <p:nvPicPr>
          <p:cNvPr id="146" name="Picture 145" descr="convolution_schematic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114800"/>
            <a:ext cx="3403600" cy="2489200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685800" y="228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4724400" y="228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– The intuition</a:t>
            </a:r>
            <a:endParaRPr lang="en-US" dirty="0"/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46" y="2259800"/>
            <a:ext cx="79248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– the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curve detector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08" y="3225426"/>
            <a:ext cx="8191500" cy="29083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4250470" y="4548250"/>
            <a:ext cx="881192" cy="1451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4043122" y="6232786"/>
            <a:ext cx="449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matrix will have a large value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2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– the intuition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464" y="2333208"/>
            <a:ext cx="2971800" cy="18161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3615476" y="3369060"/>
            <a:ext cx="881192" cy="1451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343378" y="4898122"/>
            <a:ext cx="431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Conversely, the output matrix will have a </a:t>
            </a:r>
          </a:p>
          <a:p>
            <a:r>
              <a:rPr lang="en-US" dirty="0"/>
              <a:t>z</a:t>
            </a:r>
            <a:r>
              <a:rPr lang="en-US" dirty="0" smtClean="0"/>
              <a:t>ero value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r>
              <a:rPr lang="en-US" sz="2400" dirty="0" smtClean="0"/>
              <a:t>Different filters (each acting as a feature detector) produce a feature map</a:t>
            </a:r>
          </a:p>
          <a:p>
            <a:r>
              <a:rPr lang="en-US" sz="2400" i="1" dirty="0" smtClean="0"/>
              <a:t>Shallow</a:t>
            </a:r>
            <a:r>
              <a:rPr lang="en-US" sz="2400" dirty="0" smtClean="0"/>
              <a:t> layers detect </a:t>
            </a:r>
            <a:r>
              <a:rPr lang="en-US" sz="2400" i="1" dirty="0" smtClean="0"/>
              <a:t>low-level </a:t>
            </a:r>
            <a:r>
              <a:rPr lang="en-US" sz="2400" dirty="0" smtClean="0"/>
              <a:t>features</a:t>
            </a:r>
          </a:p>
          <a:p>
            <a:r>
              <a:rPr lang="en-US" sz="2400" i="1" dirty="0" smtClean="0"/>
              <a:t>Deeper</a:t>
            </a:r>
            <a:r>
              <a:rPr lang="en-US" sz="2400" dirty="0" smtClean="0"/>
              <a:t> layers learn more </a:t>
            </a:r>
            <a:r>
              <a:rPr lang="en-US" sz="2400" i="1" dirty="0" smtClean="0"/>
              <a:t>complicated</a:t>
            </a:r>
            <a:r>
              <a:rPr lang="en-US" sz="2400" dirty="0" smtClean="0"/>
              <a:t> features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244" y="3340100"/>
            <a:ext cx="34290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Pooling layers in CNN, deep structures</a:t>
            </a:r>
          </a:p>
        </p:txBody>
      </p:sp>
      <p:sp>
        <p:nvSpPr>
          <p:cNvPr id="885" name="Shape 885"/>
          <p:cNvSpPr txBox="1">
            <a:spLocks noGrp="1"/>
          </p:cNvSpPr>
          <p:nvPr>
            <p:ph type="body" idx="1"/>
          </p:nvPr>
        </p:nvSpPr>
        <p:spPr>
          <a:xfrm>
            <a:off x="311672" y="2158642"/>
            <a:ext cx="8520599" cy="198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Maybe a filter learns to detect </a:t>
            </a:r>
            <a:r>
              <a:rPr lang="en" sz="2400" b="1" dirty="0"/>
              <a:t>eyes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400" dirty="0"/>
              <a:t>Precise location of eye is maybe unimportant</a:t>
            </a:r>
          </a:p>
          <a:p>
            <a:pPr marL="457200" lvl="0" indent="-228600">
              <a:spcBef>
                <a:spcPts val="0"/>
              </a:spcBef>
            </a:pPr>
            <a:r>
              <a:rPr lang="en" sz="2400" dirty="0"/>
              <a:t>Use a </a:t>
            </a:r>
            <a:r>
              <a:rPr lang="en" sz="2400" b="1" dirty="0"/>
              <a:t>pooling</a:t>
            </a:r>
            <a:r>
              <a:rPr lang="en" sz="2400" dirty="0"/>
              <a:t> layer to downsample</a:t>
            </a:r>
          </a:p>
        </p:txBody>
      </p:sp>
      <p:sp>
        <p:nvSpPr>
          <p:cNvPr id="886" name="Shape 886"/>
          <p:cNvSpPr/>
          <p:nvPr/>
        </p:nvSpPr>
        <p:spPr>
          <a:xfrm>
            <a:off x="736700" y="36798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736700" y="40986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8" name="Shape 888"/>
          <p:cNvSpPr/>
          <p:nvPr/>
        </p:nvSpPr>
        <p:spPr>
          <a:xfrm>
            <a:off x="736700" y="4517472"/>
            <a:ext cx="314099" cy="4187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736700" y="4936272"/>
            <a:ext cx="314099" cy="4187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736700" y="5355072"/>
            <a:ext cx="314099" cy="418799"/>
          </a:xfrm>
          <a:prstGeom prst="rect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736700" y="5773872"/>
            <a:ext cx="314099" cy="418799"/>
          </a:xfrm>
          <a:prstGeom prst="rect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2" name="Shape 892"/>
          <p:cNvSpPr/>
          <p:nvPr/>
        </p:nvSpPr>
        <p:spPr>
          <a:xfrm>
            <a:off x="1050800" y="36798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1050800" y="40986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1050800" y="4517472"/>
            <a:ext cx="314099" cy="4187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1050800" y="4936272"/>
            <a:ext cx="314099" cy="4187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1050800" y="5355072"/>
            <a:ext cx="314099" cy="418799"/>
          </a:xfrm>
          <a:prstGeom prst="rect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1050800" y="57738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1364900" y="36798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9" name="Shape 899"/>
          <p:cNvSpPr/>
          <p:nvPr/>
        </p:nvSpPr>
        <p:spPr>
          <a:xfrm>
            <a:off x="1364900" y="4098672"/>
            <a:ext cx="314099" cy="418799"/>
          </a:xfrm>
          <a:prstGeom prst="rect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0" name="Shape 900"/>
          <p:cNvSpPr/>
          <p:nvPr/>
        </p:nvSpPr>
        <p:spPr>
          <a:xfrm>
            <a:off x="1364900" y="45174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1" name="Shape 901"/>
          <p:cNvSpPr/>
          <p:nvPr/>
        </p:nvSpPr>
        <p:spPr>
          <a:xfrm>
            <a:off x="1364900" y="49362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1364900" y="5355072"/>
            <a:ext cx="314099" cy="4187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1364900" y="5773872"/>
            <a:ext cx="314099" cy="4187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1679000" y="3679872"/>
            <a:ext cx="314099" cy="418799"/>
          </a:xfrm>
          <a:prstGeom prst="rect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1679000" y="40986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1679000" y="45174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1679000" y="4936272"/>
            <a:ext cx="314099" cy="4187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>
            <a:off x="1679000" y="53550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/>
          <p:nvPr/>
        </p:nvSpPr>
        <p:spPr>
          <a:xfrm>
            <a:off x="1679000" y="57738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0" name="Shape 910"/>
          <p:cNvSpPr/>
          <p:nvPr/>
        </p:nvSpPr>
        <p:spPr>
          <a:xfrm>
            <a:off x="1993100" y="36798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1993100" y="4098672"/>
            <a:ext cx="314099" cy="4187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2" name="Shape 912"/>
          <p:cNvSpPr/>
          <p:nvPr/>
        </p:nvSpPr>
        <p:spPr>
          <a:xfrm>
            <a:off x="1993100" y="45174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3" name="Shape 913"/>
          <p:cNvSpPr/>
          <p:nvPr/>
        </p:nvSpPr>
        <p:spPr>
          <a:xfrm>
            <a:off x="1993100" y="49362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1993100" y="5355072"/>
            <a:ext cx="314099" cy="4187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1993100" y="57738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6" name="Shape 916"/>
          <p:cNvSpPr/>
          <p:nvPr/>
        </p:nvSpPr>
        <p:spPr>
          <a:xfrm>
            <a:off x="2307200" y="36798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7" name="Shape 917"/>
          <p:cNvSpPr/>
          <p:nvPr/>
        </p:nvSpPr>
        <p:spPr>
          <a:xfrm>
            <a:off x="2307200" y="4098672"/>
            <a:ext cx="314099" cy="4187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8" name="Shape 918"/>
          <p:cNvSpPr/>
          <p:nvPr/>
        </p:nvSpPr>
        <p:spPr>
          <a:xfrm>
            <a:off x="2307200" y="45174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9" name="Shape 919"/>
          <p:cNvSpPr/>
          <p:nvPr/>
        </p:nvSpPr>
        <p:spPr>
          <a:xfrm>
            <a:off x="2307200" y="49362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0" name="Shape 920"/>
          <p:cNvSpPr/>
          <p:nvPr/>
        </p:nvSpPr>
        <p:spPr>
          <a:xfrm>
            <a:off x="2307200" y="5355072"/>
            <a:ext cx="314099" cy="4187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2307200" y="5773872"/>
            <a:ext cx="314099" cy="418799"/>
          </a:xfrm>
          <a:prstGeom prst="rect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2" name="Shape 922"/>
          <p:cNvSpPr txBox="1"/>
          <p:nvPr/>
        </p:nvSpPr>
        <p:spPr>
          <a:xfrm>
            <a:off x="736700" y="6192672"/>
            <a:ext cx="1884599" cy="88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CONVOLUTION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OUTPUT</a:t>
            </a:r>
          </a:p>
        </p:txBody>
      </p:sp>
      <p:sp>
        <p:nvSpPr>
          <p:cNvPr id="923" name="Shape 923"/>
          <p:cNvSpPr/>
          <p:nvPr/>
        </p:nvSpPr>
        <p:spPr>
          <a:xfrm>
            <a:off x="4128037" y="4511872"/>
            <a:ext cx="314099" cy="418799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4" name="Shape 924"/>
          <p:cNvSpPr/>
          <p:nvPr/>
        </p:nvSpPr>
        <p:spPr>
          <a:xfrm>
            <a:off x="4128037" y="4930672"/>
            <a:ext cx="314099" cy="418799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5" name="Shape 925"/>
          <p:cNvSpPr/>
          <p:nvPr/>
        </p:nvSpPr>
        <p:spPr>
          <a:xfrm>
            <a:off x="4442137" y="4511872"/>
            <a:ext cx="314099" cy="418799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6" name="Shape 926"/>
          <p:cNvSpPr/>
          <p:nvPr/>
        </p:nvSpPr>
        <p:spPr>
          <a:xfrm>
            <a:off x="4442137" y="4930672"/>
            <a:ext cx="314099" cy="418799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7" name="Shape 927"/>
          <p:cNvSpPr txBox="1"/>
          <p:nvPr/>
        </p:nvSpPr>
        <p:spPr>
          <a:xfrm>
            <a:off x="3476687" y="6192672"/>
            <a:ext cx="1884599" cy="88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2x2 MAX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POOL</a:t>
            </a:r>
          </a:p>
        </p:txBody>
      </p:sp>
      <p:sp>
        <p:nvSpPr>
          <p:cNvPr id="928" name="Shape 928"/>
          <p:cNvSpPr/>
          <p:nvPr/>
        </p:nvSpPr>
        <p:spPr>
          <a:xfrm>
            <a:off x="2970699" y="4517472"/>
            <a:ext cx="732600" cy="8263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5309086" y="4517472"/>
            <a:ext cx="732600" cy="8263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6530774" y="3679871"/>
            <a:ext cx="674400" cy="8375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6530774" y="4517472"/>
            <a:ext cx="674400" cy="837599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2" name="Shape 932"/>
          <p:cNvSpPr/>
          <p:nvPr/>
        </p:nvSpPr>
        <p:spPr>
          <a:xfrm>
            <a:off x="6530774" y="5355072"/>
            <a:ext cx="674400" cy="837599"/>
          </a:xfrm>
          <a:prstGeom prst="rect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3" name="Shape 933"/>
          <p:cNvSpPr/>
          <p:nvPr/>
        </p:nvSpPr>
        <p:spPr>
          <a:xfrm>
            <a:off x="7205290" y="3679871"/>
            <a:ext cx="674400" cy="837599"/>
          </a:xfrm>
          <a:prstGeom prst="rect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4" name="Shape 934"/>
          <p:cNvSpPr/>
          <p:nvPr/>
        </p:nvSpPr>
        <p:spPr>
          <a:xfrm>
            <a:off x="7205290" y="4517472"/>
            <a:ext cx="674400" cy="8375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5" name="Shape 935"/>
          <p:cNvSpPr/>
          <p:nvPr/>
        </p:nvSpPr>
        <p:spPr>
          <a:xfrm>
            <a:off x="7205290" y="5355072"/>
            <a:ext cx="674400" cy="8375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6" name="Shape 936"/>
          <p:cNvSpPr/>
          <p:nvPr/>
        </p:nvSpPr>
        <p:spPr>
          <a:xfrm>
            <a:off x="7879807" y="3679871"/>
            <a:ext cx="674400" cy="837599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7879807" y="4517472"/>
            <a:ext cx="674400" cy="837599"/>
          </a:xfrm>
          <a:prstGeom prst="rect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7879807" y="5355072"/>
            <a:ext cx="674400" cy="837599"/>
          </a:xfrm>
          <a:prstGeom prst="rect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9" name="Shape 939"/>
          <p:cNvSpPr txBox="1"/>
          <p:nvPr/>
        </p:nvSpPr>
        <p:spPr>
          <a:xfrm>
            <a:off x="6530775" y="6192672"/>
            <a:ext cx="2023499" cy="88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POOLING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1236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Dropout - cheap regularization for ANN</a:t>
            </a:r>
          </a:p>
        </p:txBody>
      </p:sp>
      <p:sp>
        <p:nvSpPr>
          <p:cNvPr id="959" name="Shape 959"/>
          <p:cNvSpPr txBox="1"/>
          <p:nvPr/>
        </p:nvSpPr>
        <p:spPr>
          <a:xfrm>
            <a:off x="311701" y="6271501"/>
            <a:ext cx="8832299" cy="5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http://jmlr.org/papers/volume15/srivastava14a/srivastava14a.pdf</a:t>
            </a:r>
          </a:p>
        </p:txBody>
      </p:sp>
      <p:pic>
        <p:nvPicPr>
          <p:cNvPr id="3" name="Picture 2" descr="Screen Shot 2017-01-23 at 4.20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0800"/>
            <a:ext cx="4153120" cy="3200400"/>
          </a:xfrm>
          <a:prstGeom prst="rect">
            <a:avLst/>
          </a:prstGeom>
        </p:spPr>
      </p:pic>
      <p:pic>
        <p:nvPicPr>
          <p:cNvPr id="1026" name="Picture 2" descr="Image result for dropout neural netwo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627" y="3078361"/>
            <a:ext cx="4467673" cy="222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ingredients of </a:t>
            </a:r>
            <a:r>
              <a:rPr lang="en-US" dirty="0" err="1" smtClean="0"/>
              <a:t>ConvNets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/>
              <a:t>Lots of layers... more usually perform better!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Most commonly used: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Fully Connected Layers </a:t>
            </a:r>
            <a:endParaRPr lang="en-US" sz="2400" dirty="0" smtClean="0"/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Convolution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Pooling</a:t>
            </a:r>
          </a:p>
        </p:txBody>
      </p:sp>
    </p:spTree>
    <p:extLst>
      <p:ext uri="{BB962C8B-B14F-4D97-AF65-F5344CB8AC3E}">
        <p14:creationId xmlns:p14="http://schemas.microsoft.com/office/powerpoint/2010/main" val="97164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Early ConvNet: “LeNet-5”</a:t>
            </a:r>
          </a:p>
        </p:txBody>
      </p:sp>
      <p:sp>
        <p:nvSpPr>
          <p:cNvPr id="946" name="Shape 946"/>
          <p:cNvSpPr txBox="1"/>
          <p:nvPr/>
        </p:nvSpPr>
        <p:spPr>
          <a:xfrm>
            <a:off x="2070301" y="6173433"/>
            <a:ext cx="5003399" cy="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http://deeplearning.net/tutorial/lenet.html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5600"/>
            <a:ext cx="9144000" cy="21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50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deep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Unstructured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12" y="2819400"/>
            <a:ext cx="3998976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4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616" y="945930"/>
            <a:ext cx="7832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493"/>
          <p:cNvSpPr txBox="1"/>
          <p:nvPr/>
        </p:nvSpPr>
        <p:spPr>
          <a:xfrm>
            <a:off x="-189832" y="3259155"/>
            <a:ext cx="1279200" cy="91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/>
              <a:t>“LeNet”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2400"/>
              <a:t>1998:</a:t>
            </a:r>
          </a:p>
        </p:txBody>
      </p:sp>
      <p:sp>
        <p:nvSpPr>
          <p:cNvPr id="4" name="Shape 494"/>
          <p:cNvSpPr txBox="1"/>
          <p:nvPr/>
        </p:nvSpPr>
        <p:spPr>
          <a:xfrm>
            <a:off x="1640668" y="3259155"/>
            <a:ext cx="1609499" cy="91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/>
              <a:t>“AlexNet”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2400"/>
              <a:t>2012:</a:t>
            </a:r>
          </a:p>
        </p:txBody>
      </p:sp>
      <p:pic>
        <p:nvPicPr>
          <p:cNvPr id="5" name="Shape 4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187" y="945930"/>
            <a:ext cx="3753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496"/>
          <p:cNvSpPr txBox="1"/>
          <p:nvPr/>
        </p:nvSpPr>
        <p:spPr>
          <a:xfrm>
            <a:off x="3529118" y="3259155"/>
            <a:ext cx="2094000" cy="91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/>
              <a:t>“GoogLeNet”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2400"/>
              <a:t>2014:</a:t>
            </a:r>
          </a:p>
        </p:txBody>
      </p:sp>
      <p:pic>
        <p:nvPicPr>
          <p:cNvPr id="7" name="Shape 4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3116" y="945930"/>
            <a:ext cx="356353" cy="51435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498"/>
          <p:cNvSpPr txBox="1"/>
          <p:nvPr/>
        </p:nvSpPr>
        <p:spPr>
          <a:xfrm>
            <a:off x="6544918" y="3259155"/>
            <a:ext cx="2094000" cy="91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/>
              <a:t>“Inception v3”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2400"/>
              <a:t>2015:</a:t>
            </a:r>
          </a:p>
        </p:txBody>
      </p:sp>
      <p:pic>
        <p:nvPicPr>
          <p:cNvPr id="9" name="Shape 4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24749" y="945930"/>
            <a:ext cx="215587" cy="514348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500"/>
          <p:cNvSpPr txBox="1"/>
          <p:nvPr/>
        </p:nvSpPr>
        <p:spPr>
          <a:xfrm>
            <a:off x="6106918" y="4869830"/>
            <a:ext cx="2531999" cy="110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Source: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http://josephpcohen.com/w/visualizing-cnn-architectures-side-by-side-with-mxnet/</a:t>
            </a:r>
          </a:p>
        </p:txBody>
      </p:sp>
    </p:spTree>
    <p:extLst>
      <p:ext uri="{BB962C8B-B14F-4D97-AF65-F5344CB8AC3E}">
        <p14:creationId xmlns:p14="http://schemas.microsoft.com/office/powerpoint/2010/main" val="3067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Project </a:t>
            </a:r>
            <a:r>
              <a:rPr lang="en" dirty="0"/>
              <a:t>3</a:t>
            </a:r>
            <a:r>
              <a:rPr lang="en" dirty="0" smtClean="0"/>
              <a:t> </a:t>
            </a:r>
            <a:r>
              <a:rPr lang="en" dirty="0" smtClean="0"/>
              <a:t>– Functional Map of the World (fMoW)</a:t>
            </a:r>
            <a:endParaRPr lang="en" dirty="0"/>
          </a:p>
        </p:txBody>
      </p:sp>
      <p:sp>
        <p:nvSpPr>
          <p:cNvPr id="952" name="Shape 952"/>
          <p:cNvSpPr txBox="1">
            <a:spLocks noGrp="1"/>
          </p:cNvSpPr>
          <p:nvPr>
            <p:ph type="body" idx="1"/>
          </p:nvPr>
        </p:nvSpPr>
        <p:spPr>
          <a:xfrm>
            <a:off x="272822" y="2210442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30000"/>
              </a:lnSpc>
              <a:spcBef>
                <a:spcPts val="0"/>
              </a:spcBef>
            </a:pPr>
            <a:r>
              <a:rPr lang="en" dirty="0"/>
              <a:t>Classify </a:t>
            </a:r>
            <a:r>
              <a:rPr lang="en" dirty="0" smtClean="0"/>
              <a:t>satellite images</a:t>
            </a:r>
            <a:endParaRPr lang="en" dirty="0"/>
          </a:p>
          <a:p>
            <a:pPr marL="457200" lvl="0" indent="-228600">
              <a:lnSpc>
                <a:spcPct val="130000"/>
              </a:lnSpc>
              <a:spcBef>
                <a:spcPts val="0"/>
              </a:spcBef>
            </a:pPr>
            <a:r>
              <a:rPr lang="en" dirty="0"/>
              <a:t>Will use convolutional neural networks!</a:t>
            </a:r>
          </a:p>
        </p:txBody>
      </p:sp>
    </p:spTree>
    <p:extLst>
      <p:ext uri="{BB962C8B-B14F-4D97-AF65-F5344CB8AC3E}">
        <p14:creationId xmlns:p14="http://schemas.microsoft.com/office/powerpoint/2010/main" val="23401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Project </a:t>
            </a:r>
            <a:r>
              <a:rPr lang="en" dirty="0"/>
              <a:t>3</a:t>
            </a:r>
            <a:r>
              <a:rPr lang="en" dirty="0" smtClean="0"/>
              <a:t> </a:t>
            </a:r>
            <a:r>
              <a:rPr lang="en" dirty="0" smtClean="0"/>
              <a:t>– fMoW </a:t>
            </a:r>
            <a:endParaRPr lang="en" dirty="0"/>
          </a:p>
        </p:txBody>
      </p:sp>
      <p:sp>
        <p:nvSpPr>
          <p:cNvPr id="976" name="Shape 976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Changing </a:t>
            </a:r>
            <a:r>
              <a:rPr lang="en" dirty="0"/>
              <a:t>the filter sizes, </a:t>
            </a:r>
            <a:r>
              <a:rPr lang="en" dirty="0" smtClean="0"/>
              <a:t>kernel size</a:t>
            </a:r>
            <a:endParaRPr lang="en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Adding or </a:t>
            </a:r>
            <a:r>
              <a:rPr lang="en" dirty="0"/>
              <a:t>removing layers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Varying </a:t>
            </a:r>
            <a:r>
              <a:rPr lang="en" dirty="0"/>
              <a:t>the amount of </a:t>
            </a:r>
            <a:r>
              <a:rPr lang="en" dirty="0" smtClean="0"/>
              <a:t>dropout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Varying </a:t>
            </a:r>
            <a:r>
              <a:rPr lang="en" dirty="0"/>
              <a:t>the batch </a:t>
            </a:r>
            <a:r>
              <a:rPr lang="en" dirty="0" smtClean="0"/>
              <a:t>size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Differ</a:t>
            </a:r>
            <a:r>
              <a:rPr lang="en-US" dirty="0" smtClean="0"/>
              <a:t>e</a:t>
            </a:r>
            <a:r>
              <a:rPr lang="en" dirty="0" smtClean="0"/>
              <a:t>nt optimization algorithm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/>
              <a:t>Etc.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821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break…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www.youtube.com/watch?v=iRqypM7jb5Y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58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with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90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Natural Language Processing (NLP)?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of computers to understand human language</a:t>
            </a:r>
          </a:p>
          <a:p>
            <a:r>
              <a:rPr lang="en-US" dirty="0" smtClean="0"/>
              <a:t>Abundant quantities of data</a:t>
            </a:r>
          </a:p>
          <a:p>
            <a:r>
              <a:rPr lang="en-US" dirty="0" smtClean="0"/>
              <a:t>Wide range of use cases</a:t>
            </a:r>
          </a:p>
          <a:p>
            <a:pPr lvl="1"/>
            <a:r>
              <a:rPr lang="en-US" dirty="0" smtClean="0"/>
              <a:t>Sentiment analysis</a:t>
            </a:r>
          </a:p>
          <a:p>
            <a:pPr lvl="1"/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Text generation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100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Taxonomy</a:t>
            </a:r>
          </a:p>
          <a:p>
            <a:r>
              <a:rPr lang="en-US" dirty="0" smtClean="0"/>
              <a:t>Hard-coded rules</a:t>
            </a:r>
          </a:p>
          <a:p>
            <a:r>
              <a:rPr lang="en-US" dirty="0" smtClean="0"/>
              <a:t>One-hot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056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Breakthrough: Word2Vec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2286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" sz="2800" dirty="0"/>
                  <a:t>Given a text corpus, embed words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" sz="2800" dirty="0"/>
              </a:p>
              <a:p>
                <a:pPr marL="457200" lvl="0" indent="-2286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" sz="2800" dirty="0"/>
                  <a:t>“Similar” words should be “close” in this space</a:t>
                </a:r>
              </a:p>
              <a:p>
                <a:pPr marL="457200" lvl="0" indent="-2286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" sz="2800" dirty="0"/>
                  <a:t>Use a (fairly simple) neural network to </a:t>
                </a:r>
                <a:r>
                  <a:rPr lang="en" sz="2800" dirty="0" smtClean="0"/>
                  <a:t>encode</a:t>
                </a:r>
              </a:p>
              <a:p>
                <a:pPr marL="457200" lvl="0" indent="-2286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" sz="2800" dirty="0" smtClean="0"/>
                  <a:t>Results:</a:t>
                </a:r>
              </a:p>
              <a:p>
                <a:pPr marL="857250" lvl="1" indent="-2286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" sz="2400" dirty="0" smtClean="0"/>
                  <a:t>Paper: </a:t>
                </a:r>
                <a:r>
                  <a:rPr lang="en" sz="2400" dirty="0"/>
                  <a:t>: </a:t>
                </a:r>
                <a:r>
                  <a:rPr lang="en" sz="2400" u="sng" dirty="0">
                    <a:solidFill>
                      <a:schemeClr val="hlink"/>
                    </a:solidFill>
                    <a:hlinkClick r:id="rId2"/>
                  </a:rPr>
                  <a:t>http://arxiv.org/pdf/1301.3781.pdf</a:t>
                </a:r>
                <a:endParaRPr lang="en" sz="2400" dirty="0" smtClean="0"/>
              </a:p>
              <a:p>
                <a:pPr marL="857250" lvl="1" indent="-228600">
                  <a:lnSpc>
                    <a:spcPct val="150000"/>
                  </a:lnSpc>
                  <a:spcBef>
                    <a:spcPts val="0"/>
                  </a:spcBef>
                </a:pPr>
                <a:endParaRPr lang="e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326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00" y="64167"/>
            <a:ext cx="8115300" cy="39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 txBox="1"/>
          <p:nvPr/>
        </p:nvSpPr>
        <p:spPr>
          <a:xfrm>
            <a:off x="139051" y="4268567"/>
            <a:ext cx="8490599" cy="25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PARIS  -  FRANCE  +  ITALY  =  ROME</a:t>
            </a:r>
          </a:p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JAPAN  -  SUSHI  +  GERMANY  =  BRATWURST</a:t>
            </a:r>
          </a:p>
          <a:p>
            <a:pPr marL="45720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BIG  -  BIGGER  +  COLD  =  COLDER</a:t>
            </a:r>
          </a:p>
        </p:txBody>
      </p:sp>
    </p:spTree>
    <p:extLst>
      <p:ext uri="{BB962C8B-B14F-4D97-AF65-F5344CB8AC3E}">
        <p14:creationId xmlns:p14="http://schemas.microsoft.com/office/powerpoint/2010/main" val="26089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Represent words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-dimensional vectors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 smtClean="0"/>
                  <a:t> Number of words in vocabulary</a:t>
                </a:r>
              </a:p>
              <a:p>
                <a:pPr lvl="1"/>
                <a:r>
                  <a:rPr lang="en-US" dirty="0" smtClean="0"/>
                  <a:t>Similar to principal component analysis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Learn representation via gradient descent</a:t>
                </a:r>
              </a:p>
              <a:p>
                <a:endParaRPr lang="en-US" dirty="0"/>
              </a:p>
              <a:p>
                <a:r>
                  <a:rPr lang="en-US" dirty="0" smtClean="0"/>
                  <a:t>Use embedding for other various tasks</a:t>
                </a:r>
              </a:p>
              <a:p>
                <a:pPr lvl="1"/>
                <a:r>
                  <a:rPr lang="en-US" dirty="0" smtClean="0"/>
                  <a:t>Sentiment analysis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30" t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89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deep learning?</a:t>
            </a:r>
            <a:endParaRPr lang="en-US" dirty="0"/>
          </a:p>
        </p:txBody>
      </p:sp>
      <p:pic>
        <p:nvPicPr>
          <p:cNvPr id="1028" name="Picture 4" descr="https://cdn-images-1.medium.com/max/840/1*uviv-FBuNKSbOiGwVSyvK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476" y="1981200"/>
            <a:ext cx="5697047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3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 emotion from text</a:t>
            </a:r>
            <a:endParaRPr lang="en-US" dirty="0"/>
          </a:p>
          <a:p>
            <a:r>
              <a:rPr lang="en-US" dirty="0" smtClean="0"/>
              <a:t>Wide number of use cases:</a:t>
            </a:r>
          </a:p>
          <a:p>
            <a:pPr lvl="1"/>
            <a:r>
              <a:rPr lang="en-US" dirty="0" smtClean="0"/>
              <a:t>Product reviews</a:t>
            </a:r>
          </a:p>
          <a:p>
            <a:pPr lvl="1"/>
            <a:r>
              <a:rPr lang="en-US" dirty="0" smtClean="0"/>
              <a:t>Market analysis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990095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3: IMDB Sentiment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1" y="2285999"/>
                <a:ext cx="8520599" cy="380583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0,000</m:t>
                    </m:r>
                  </m:oMath>
                </a14:m>
                <a:r>
                  <a:rPr lang="en-US" dirty="0" smtClean="0"/>
                  <a:t> reviews of polarizing movies</a:t>
                </a:r>
              </a:p>
              <a:p>
                <a:r>
                  <a:rPr lang="en-US" dirty="0" smtClean="0"/>
                  <a:t>Goal: classify review as positive or negative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2285999"/>
                <a:ext cx="8520599" cy="3805833"/>
              </a:xfrm>
              <a:blipFill>
                <a:blip r:embed="rId2"/>
                <a:stretch>
                  <a:fillRect l="-930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2574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3: Extensions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676401"/>
            <a:ext cx="8520599" cy="4415432"/>
          </a:xfrm>
        </p:spPr>
        <p:txBody>
          <a:bodyPr/>
          <a:lstStyle/>
          <a:p>
            <a:r>
              <a:rPr lang="en-US" dirty="0" smtClean="0"/>
              <a:t>Change embedding size</a:t>
            </a:r>
          </a:p>
          <a:p>
            <a:r>
              <a:rPr lang="en-US" dirty="0" smtClean="0"/>
              <a:t>Optimization algorithm</a:t>
            </a:r>
          </a:p>
          <a:p>
            <a:r>
              <a:rPr lang="en-US" dirty="0" smtClean="0"/>
              <a:t>Vocabulary size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603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89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Hyper-parameter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Enormous hyper-parameter space</a:t>
            </a:r>
          </a:p>
          <a:p>
            <a:r>
              <a:rPr lang="en-US" dirty="0" smtClean="0"/>
              <a:t>Where to start?</a:t>
            </a:r>
          </a:p>
          <a:p>
            <a:pPr lvl="1"/>
            <a:r>
              <a:rPr lang="en-US" dirty="0"/>
              <a:t>Paper: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arxiv.org/pdf/1206.5533v2.pdf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963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Hyper-parameter 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much consensus in the field</a:t>
            </a:r>
          </a:p>
          <a:p>
            <a:r>
              <a:rPr lang="en-US" dirty="0" smtClean="0"/>
              <a:t>Often problem dependent</a:t>
            </a:r>
          </a:p>
          <a:p>
            <a:r>
              <a:rPr lang="en-US" dirty="0" smtClean="0"/>
              <a:t>Difficult to know beforehand</a:t>
            </a:r>
          </a:p>
          <a:p>
            <a:r>
              <a:rPr lang="en-US" dirty="0" smtClean="0"/>
              <a:t>General thoughts:</a:t>
            </a:r>
          </a:p>
          <a:p>
            <a:pPr lvl="1"/>
            <a:r>
              <a:rPr lang="en-US" dirty="0" smtClean="0"/>
              <a:t>Learning rate</a:t>
            </a:r>
          </a:p>
          <a:p>
            <a:pPr lvl="1"/>
            <a:r>
              <a:rPr lang="en-US" dirty="0" smtClean="0"/>
              <a:t>Number of layers</a:t>
            </a:r>
          </a:p>
          <a:p>
            <a:pPr lvl="1"/>
            <a:r>
              <a:rPr lang="en-US" dirty="0" smtClean="0"/>
              <a:t>Number of hidden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190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Hyper-parameter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search vs. random search?</a:t>
            </a:r>
          </a:p>
          <a:p>
            <a:pPr lvl="1"/>
            <a:r>
              <a:rPr lang="en-US" dirty="0" smtClean="0"/>
              <a:t>Almost always random search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Explore more values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Coarse to fine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976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courses:</a:t>
            </a:r>
          </a:p>
          <a:p>
            <a:pPr lvl="1"/>
            <a:r>
              <a:rPr lang="en-US" dirty="0" smtClean="0"/>
              <a:t>Andrew Ng: Coursera – five classes on neural networks</a:t>
            </a:r>
          </a:p>
          <a:p>
            <a:pPr lvl="1"/>
            <a:r>
              <a:rPr lang="en-US" dirty="0" smtClean="0"/>
              <a:t>Geoffrey Hinton: Coursera</a:t>
            </a:r>
          </a:p>
          <a:p>
            <a:pPr lvl="1"/>
            <a:r>
              <a:rPr lang="en-US" dirty="0" smtClean="0"/>
              <a:t>Fast AI</a:t>
            </a:r>
          </a:p>
          <a:p>
            <a:pPr lvl="1"/>
            <a:r>
              <a:rPr lang="en-US" dirty="0" err="1" smtClean="0"/>
              <a:t>Kaggle</a:t>
            </a:r>
            <a:endParaRPr lang="en-US" dirty="0" smtClean="0"/>
          </a:p>
          <a:p>
            <a:pPr lvl="2"/>
            <a:r>
              <a:rPr lang="en-US" dirty="0" smtClean="0"/>
              <a:t>Code and winners’ write-ups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73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Books/Papers/Videos:</a:t>
            </a:r>
          </a:p>
          <a:p>
            <a:pPr lvl="1"/>
            <a:r>
              <a:rPr lang="en-US" dirty="0">
                <a:hlinkClick r:id="rId2"/>
              </a:rPr>
              <a:t>http://www.deeplearningbook.org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http://deeplearning.net/reading-list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https://ift6266h13.wordpress.com/home/resources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53346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Neural networks are not magical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Wide range of applications for unstructured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Tons of resources available for further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Rapidly changing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4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deep learning?</a:t>
            </a:r>
            <a:endParaRPr lang="en-US" dirty="0"/>
          </a:p>
        </p:txBody>
      </p:sp>
      <p:pic>
        <p:nvPicPr>
          <p:cNvPr id="2050" name="Picture 2" descr="https://cdn.wccftech.com/wp-content/uploads/2013/01/GeForce-Titan-GPU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199" y="2362200"/>
            <a:ext cx="454360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6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Predict test scores with time studied</a:t>
                </a:r>
              </a:p>
              <a:p>
                <a:r>
                  <a:rPr lang="en-US" dirty="0" smtClean="0"/>
                  <a:t>Non-linear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−0.25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48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10203784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TM10203784</Template>
  <TotalTime>21283</TotalTime>
  <Words>1071</Words>
  <Application>Microsoft Office PowerPoint</Application>
  <PresentationFormat>On-screen Show (4:3)</PresentationFormat>
  <Paragraphs>353</Paragraphs>
  <Slides>70</Slides>
  <Notes>34</Notes>
  <HiddenSlides>16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ＭＳ Ｐゴシック</vt:lpstr>
      <vt:lpstr>Arial</vt:lpstr>
      <vt:lpstr>Arial Black</vt:lpstr>
      <vt:lpstr>Calibri</vt:lpstr>
      <vt:lpstr>Cambria Math</vt:lpstr>
      <vt:lpstr>Times New Roman</vt:lpstr>
      <vt:lpstr>Trebuchet MS</vt:lpstr>
      <vt:lpstr>Wingdings</vt:lpstr>
      <vt:lpstr>TM10203784</vt:lpstr>
      <vt:lpstr>Neural Networks and Deep Learning</vt:lpstr>
      <vt:lpstr>Overview</vt:lpstr>
      <vt:lpstr>Goals</vt:lpstr>
      <vt:lpstr>Why Deep Learning?</vt:lpstr>
      <vt:lpstr>Why deep learning?</vt:lpstr>
      <vt:lpstr>Why deep learning?</vt:lpstr>
      <vt:lpstr>Why deep learning?</vt:lpstr>
      <vt:lpstr>Intro to Neural Networks</vt:lpstr>
      <vt:lpstr>Supervised Learning</vt:lpstr>
      <vt:lpstr>Perceptron</vt:lpstr>
      <vt:lpstr>Perceptron</vt:lpstr>
      <vt:lpstr>Project 1: Predict Test Scores </vt:lpstr>
      <vt:lpstr>Perceptron</vt:lpstr>
      <vt:lpstr>Main Issue with Perceptrons</vt:lpstr>
      <vt:lpstr>Multi-Layer Perceptrons</vt:lpstr>
      <vt:lpstr>Activation Functions</vt:lpstr>
      <vt:lpstr>Activation Functions</vt:lpstr>
      <vt:lpstr>MLP Generalization</vt:lpstr>
      <vt:lpstr>MLP Theorem</vt:lpstr>
      <vt:lpstr>Project 2 - MNIST</vt:lpstr>
      <vt:lpstr>Project 1: Softmax Layer</vt:lpstr>
      <vt:lpstr>Project 1: One-Hot Encoding</vt:lpstr>
      <vt:lpstr>Project 1: Cross-Entropy Loss</vt:lpstr>
      <vt:lpstr>Project 2: Extensions</vt:lpstr>
      <vt:lpstr>Optimizing MLPs</vt:lpstr>
      <vt:lpstr>Neural Network Basics</vt:lpstr>
      <vt:lpstr>Backpropagation Algorithm</vt:lpstr>
      <vt:lpstr>Backpropagation Algorithm</vt:lpstr>
      <vt:lpstr>Backpropagation Algorithm</vt:lpstr>
      <vt:lpstr>Implementing Neural Nets with TensorFlow</vt:lpstr>
      <vt:lpstr>Frameworks for Implementing Neural Networks</vt:lpstr>
      <vt:lpstr>Today:  TensorFlow/Keras</vt:lpstr>
      <vt:lpstr>Project 1: General Model</vt:lpstr>
      <vt:lpstr>Quick break… </vt:lpstr>
      <vt:lpstr>Deep Learning with ConvNets</vt:lpstr>
      <vt:lpstr>ImageNet Classification Challenge (annual)</vt:lpstr>
      <vt:lpstr>Supervised Learning</vt:lpstr>
      <vt:lpstr>Deep Learning for Image Processing</vt:lpstr>
      <vt:lpstr>Convolution</vt:lpstr>
      <vt:lpstr>Convolution</vt:lpstr>
      <vt:lpstr>Convolution</vt:lpstr>
      <vt:lpstr>Convolution – The intuition</vt:lpstr>
      <vt:lpstr>Convolution – the intuition</vt:lpstr>
      <vt:lpstr>Convolution – the intuition</vt:lpstr>
      <vt:lpstr>Convolution</vt:lpstr>
      <vt:lpstr>Pooling layers in CNN, deep structures</vt:lpstr>
      <vt:lpstr>Dropout - cheap regularization for ANN</vt:lpstr>
      <vt:lpstr>Basic ingredients of ConvNets</vt:lpstr>
      <vt:lpstr>Early ConvNet: “LeNet-5”</vt:lpstr>
      <vt:lpstr>PowerPoint Presentation</vt:lpstr>
      <vt:lpstr>Project 3 – Functional Map of the World (fMoW)</vt:lpstr>
      <vt:lpstr>Project 3 – fMoW </vt:lpstr>
      <vt:lpstr>Quick break…</vt:lpstr>
      <vt:lpstr>Natural Language Processing with Neural Networks</vt:lpstr>
      <vt:lpstr>What is Natural Language Processing (NLP)?</vt:lpstr>
      <vt:lpstr>First Attempts</vt:lpstr>
      <vt:lpstr>Big Breakthrough: Word2Vec</vt:lpstr>
      <vt:lpstr>PowerPoint Presentation</vt:lpstr>
      <vt:lpstr>Word Embedding</vt:lpstr>
      <vt:lpstr>Sentiment Analysis</vt:lpstr>
      <vt:lpstr>Project 3: IMDB Sentiment Analysis</vt:lpstr>
      <vt:lpstr>Project 3: Extensions</vt:lpstr>
      <vt:lpstr>Final Thoughts</vt:lpstr>
      <vt:lpstr>Hyper-parameter Tuning</vt:lpstr>
      <vt:lpstr>Hyper-parameter Priority</vt:lpstr>
      <vt:lpstr>Hyper-parameter Search</vt:lpstr>
      <vt:lpstr>Additional Resources</vt:lpstr>
      <vt:lpstr>Additional Resources</vt:lpstr>
      <vt:lpstr>Key Takeaways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Deep Learning</dc:title>
  <dc:subject/>
  <dc:creator>Blanks, Zachary D.</dc:creator>
  <cp:keywords/>
  <dc:description/>
  <cp:lastModifiedBy>Blanks, Zachary D.</cp:lastModifiedBy>
  <cp:revision>345</cp:revision>
  <cp:lastPrinted>1601-01-01T00:00:00Z</cp:lastPrinted>
  <dcterms:created xsi:type="dcterms:W3CDTF">1601-01-01T00:00:00Z</dcterms:created>
  <dcterms:modified xsi:type="dcterms:W3CDTF">2018-01-22T14:32:22Z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