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2" r:id="rId1"/>
  </p:sldMasterIdLst>
  <p:notesMasterIdLst>
    <p:notesMasterId r:id="rId7"/>
  </p:notesMasterIdLst>
  <p:sldIdLst>
    <p:sldId id="256" r:id="rId2"/>
    <p:sldId id="533" r:id="rId3"/>
    <p:sldId id="271" r:id="rId4"/>
    <p:sldId id="536" r:id="rId5"/>
    <p:sldId id="53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CEEB"/>
    <a:srgbClr val="4891DC"/>
    <a:srgbClr val="D3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39" autoAdjust="0"/>
    <p:restoredTop sz="84960" autoAdjust="0"/>
  </p:normalViewPr>
  <p:slideViewPr>
    <p:cSldViewPr snapToGrid="0" snapToObjects="1">
      <p:cViewPr varScale="1">
        <p:scale>
          <a:sx n="92" d="100"/>
          <a:sy n="92" d="100"/>
        </p:scale>
        <p:origin x="208" y="2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3" d="100"/>
        <a:sy n="10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D07D4-9447-FE46-8EF1-BCD839BEF093}" type="datetimeFigureOut">
              <a:rPr lang="en-US" smtClean="0"/>
              <a:pPr/>
              <a:t>11/24/22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9078-70B5-1C41-9C76-41F84940EB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281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59078-70B5-1C41-9C76-41F84940EBB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7738" y="296863"/>
            <a:ext cx="10296524" cy="3058986"/>
          </a:xfrm>
        </p:spPr>
        <p:txBody>
          <a:bodyPr anchor="b">
            <a:normAutofit/>
          </a:bodyPr>
          <a:lstStyle>
            <a:lvl1pPr algn="ctr">
              <a:defRPr sz="4900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7738" y="3752848"/>
            <a:ext cx="10296524" cy="2305051"/>
          </a:xfrm>
        </p:spPr>
        <p:txBody>
          <a:bodyPr>
            <a:normAutofit/>
          </a:bodyPr>
          <a:lstStyle>
            <a:lvl1pPr marL="0" indent="0" algn="ctr">
              <a:buNone/>
              <a:defRPr sz="31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575F-A13F-2D4E-A3BF-51E7135413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13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36" y="584200"/>
            <a:ext cx="3743327" cy="1548000"/>
          </a:xfrm>
        </p:spPr>
        <p:txBody>
          <a:bodyPr anchor="b">
            <a:normAutofit/>
          </a:bodyPr>
          <a:lstStyle>
            <a:lvl1pPr>
              <a:defRPr sz="3100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59376" y="584201"/>
            <a:ext cx="6084888" cy="4897437"/>
          </a:xfrm>
        </p:spPr>
        <p:txBody>
          <a:bodyPr anchor="t">
            <a:normAutofit/>
          </a:bodyPr>
          <a:lstStyle>
            <a:lvl1pPr marL="0" indent="0">
              <a:buNone/>
              <a:defRPr sz="31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7738" y="2600325"/>
            <a:ext cx="3743325" cy="28813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575F-A13F-2D4E-A3BF-51E7135413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83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38865-DC93-6E41-AC0D-0F9074E80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365125"/>
            <a:ext cx="11199104" cy="63157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27902-098E-7F44-9E12-092AE7E6B9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fld id="{4C9EA7EF-1E99-714F-B517-07B09FA20797}" type="slidenum">
              <a:rPr lang="en-US" smtClean="0">
                <a:latin typeface="Calibri Regular" panose="020F0502020204030204" pitchFamily="34" charset="0"/>
              </a:rPr>
              <a:pPr/>
              <a:t>‹#›</a:t>
            </a:fld>
            <a:endParaRPr lang="en-US" dirty="0">
              <a:latin typeface="Calibri Regular" panose="020F0502020204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D2938A-4803-1642-9292-F92BF3FD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39" y="1115568"/>
            <a:ext cx="11199103" cy="4680799"/>
          </a:xfrm>
        </p:spPr>
        <p:txBody>
          <a:bodyPr/>
          <a:lstStyle>
            <a:lvl1pPr>
              <a:defRPr sz="26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903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6" y="296863"/>
            <a:ext cx="11233149" cy="698457"/>
          </a:xfrm>
        </p:spPr>
        <p:txBody>
          <a:bodyPr>
            <a:normAutofit/>
          </a:bodyPr>
          <a:lstStyle>
            <a:lvl1pPr>
              <a:defRPr sz="3100" baseline="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426" y="1736724"/>
            <a:ext cx="11233150" cy="4032251"/>
          </a:xfrm>
        </p:spPr>
        <p:txBody>
          <a:bodyPr lIns="0" tIns="72000" rIns="0" bIns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575F-A13F-2D4E-A3BF-51E7135413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595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46" y="296864"/>
            <a:ext cx="11245643" cy="576262"/>
          </a:xfrm>
        </p:spPr>
        <p:txBody>
          <a:bodyPr>
            <a:normAutofit/>
          </a:bodyPr>
          <a:lstStyle>
            <a:lvl1pPr>
              <a:defRPr sz="3100" baseline="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425" y="1160464"/>
            <a:ext cx="5148261" cy="4608512"/>
          </a:xfrm>
        </p:spPr>
        <p:txBody>
          <a:bodyPr lIns="0" tIns="72000" rIns="0" bIns="0"/>
          <a:lstStyle>
            <a:lvl5pPr marL="1244600" indent="-153988">
              <a:tabLst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575F-A13F-2D4E-A3BF-51E7135413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DF56BA-1F43-2F44-8B03-E0C5EB743DB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564313" y="1160464"/>
            <a:ext cx="5148260" cy="4608512"/>
          </a:xfrm>
        </p:spPr>
        <p:txBody>
          <a:bodyPr lIns="0" tIns="72000" rIns="0" bIns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63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6" y="584200"/>
            <a:ext cx="11233148" cy="3744913"/>
          </a:xfrm>
        </p:spPr>
        <p:txBody>
          <a:bodyPr bIns="144000" anchor="b">
            <a:normAutofit/>
          </a:bodyPr>
          <a:lstStyle>
            <a:lvl1pPr>
              <a:defRPr sz="3900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427" y="4616450"/>
            <a:ext cx="11233148" cy="1152525"/>
          </a:xfrm>
        </p:spPr>
        <p:txBody>
          <a:bodyPr>
            <a:normAutofit/>
          </a:bodyPr>
          <a:lstStyle>
            <a:lvl1pPr marL="0" indent="0">
              <a:buNone/>
              <a:defRPr sz="31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575F-A13F-2D4E-A3BF-51E7135413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61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9426" y="1160463"/>
            <a:ext cx="5148264" cy="460851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4311" y="1160463"/>
            <a:ext cx="5148263" cy="460851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575F-A13F-2D4E-A3BF-51E7135413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6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38" y="584200"/>
            <a:ext cx="10296525" cy="669018"/>
          </a:xfrm>
        </p:spPr>
        <p:txBody>
          <a:bodyPr>
            <a:normAutofit/>
          </a:bodyPr>
          <a:lstStyle>
            <a:lvl1pPr>
              <a:defRPr sz="3100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7738" y="1449388"/>
            <a:ext cx="4679951" cy="669018"/>
          </a:xfrm>
        </p:spPr>
        <p:txBody>
          <a:bodyPr anchor="b">
            <a:normAutofit/>
          </a:bodyPr>
          <a:lstStyle>
            <a:lvl1pPr marL="0" indent="0">
              <a:buNone/>
              <a:defRPr sz="25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7739" y="2312989"/>
            <a:ext cx="4679950" cy="316865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4312" y="1449388"/>
            <a:ext cx="4679951" cy="669018"/>
          </a:xfrm>
        </p:spPr>
        <p:txBody>
          <a:bodyPr anchor="b">
            <a:normAutofit/>
          </a:bodyPr>
          <a:lstStyle>
            <a:lvl1pPr marL="0" indent="0">
              <a:buNone/>
              <a:defRPr sz="25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4313" y="2312989"/>
            <a:ext cx="4679950" cy="316865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575F-A13F-2D4E-A3BF-51E7135413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4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575F-A13F-2D4E-A3BF-51E7135413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4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575F-A13F-2D4E-A3BF-51E7135413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70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38" y="584200"/>
            <a:ext cx="3743325" cy="1549400"/>
          </a:xfrm>
        </p:spPr>
        <p:txBody>
          <a:bodyPr anchor="b">
            <a:normAutofit/>
          </a:bodyPr>
          <a:lstStyle>
            <a:lvl1pPr>
              <a:defRPr sz="3100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9376" y="584201"/>
            <a:ext cx="6084888" cy="4897437"/>
          </a:xfrm>
        </p:spPr>
        <p:txBody>
          <a:bodyPr>
            <a:normAutofit/>
          </a:bodyPr>
          <a:lstStyle>
            <a:lvl1pPr>
              <a:defRPr sz="1600" baseline="0"/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7738" y="2600324"/>
            <a:ext cx="3743325" cy="28813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575F-A13F-2D4E-A3BF-51E7135413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28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22056D-6E1A-8141-9A59-93975B6B49A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790950"/>
            <a:ext cx="12192000" cy="30670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9426" y="296863"/>
            <a:ext cx="11233149" cy="68227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395" y="1160462"/>
            <a:ext cx="11232179" cy="4897437"/>
          </a:xfrm>
          <a:prstGeom prst="rect">
            <a:avLst/>
          </a:prstGeom>
        </p:spPr>
        <p:txBody>
          <a:bodyPr vert="horz" lIns="0" tIns="7200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356350"/>
            <a:ext cx="667512" cy="514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107575F-A13F-2D4E-A3BF-51E7135413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29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82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3" r:id="rId11"/>
  </p:sldLayoutIdLst>
  <p:hf hdr="0" ft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1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85"/>
        </a:lnSpc>
        <a:spcBef>
          <a:spcPts val="0"/>
        </a:spcBef>
        <a:buFont typeface="Arial" panose="020B0604020202020204" pitchFamily="34" charset="0"/>
        <a:buNone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77800" algn="l" defTabSz="914400" rtl="0" eaLnBrk="1" latinLnBrk="0" hangingPunct="1">
        <a:lnSpc>
          <a:spcPts val="2285"/>
        </a:lnSpc>
        <a:spcBef>
          <a:spcPts val="0"/>
        </a:spcBef>
        <a:buFontTx/>
        <a:buBlip>
          <a:blip r:embed="rId14"/>
        </a:buBlip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77800" algn="l" defTabSz="914400" rtl="0" eaLnBrk="1" latinLnBrk="0" hangingPunct="1">
        <a:lnSpc>
          <a:spcPts val="2285"/>
        </a:lnSpc>
        <a:spcBef>
          <a:spcPts val="0"/>
        </a:spcBef>
        <a:buFontTx/>
        <a:buBlip>
          <a:blip r:embed="rId14"/>
        </a:buBlip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982663" indent="-177800" algn="l" defTabSz="914400" rtl="0" eaLnBrk="1" latinLnBrk="0" hangingPunct="1">
        <a:lnSpc>
          <a:spcPts val="2285"/>
        </a:lnSpc>
        <a:spcBef>
          <a:spcPts val="0"/>
        </a:spcBef>
        <a:buFontTx/>
        <a:buBlip>
          <a:blip r:embed="rId14"/>
        </a:buBlip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293813" indent="-203200" algn="l" defTabSz="914400" rtl="0" eaLnBrk="1" latinLnBrk="0" hangingPunct="1">
        <a:lnSpc>
          <a:spcPts val="2285"/>
        </a:lnSpc>
        <a:spcBef>
          <a:spcPts val="0"/>
        </a:spcBef>
        <a:buFontTx/>
        <a:buBlip>
          <a:blip r:embed="rId14"/>
        </a:buBlip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5" userDrawn="1">
          <p15:clr>
            <a:srgbClr val="5ACBF0"/>
          </p15:clr>
        </p15:guide>
        <p15:guide id="3" orient="horz" pos="187" userDrawn="1">
          <p15:clr>
            <a:srgbClr val="547EBF"/>
          </p15:clr>
        </p15:guide>
        <p15:guide id="4" orient="horz" pos="368" userDrawn="1">
          <p15:clr>
            <a:srgbClr val="5ACBF0"/>
          </p15:clr>
        </p15:guide>
        <p15:guide id="5" orient="horz" pos="550" userDrawn="1">
          <p15:clr>
            <a:srgbClr val="547EBF"/>
          </p15:clr>
        </p15:guide>
        <p15:guide id="6" orient="horz" pos="731" userDrawn="1">
          <p15:clr>
            <a:srgbClr val="547EBF"/>
          </p15:clr>
        </p15:guide>
        <p15:guide id="7" orient="horz" pos="913" userDrawn="1">
          <p15:clr>
            <a:srgbClr val="5ACBF0"/>
          </p15:clr>
        </p15:guide>
        <p15:guide id="8" orient="horz" pos="1094" userDrawn="1">
          <p15:clr>
            <a:srgbClr val="5ACBF0"/>
          </p15:clr>
        </p15:guide>
        <p15:guide id="9" orient="horz" pos="1275" userDrawn="1">
          <p15:clr>
            <a:srgbClr val="5ACBF0"/>
          </p15:clr>
        </p15:guide>
        <p15:guide id="10" orient="horz" pos="1457" userDrawn="1">
          <p15:clr>
            <a:srgbClr val="5ACBF0"/>
          </p15:clr>
        </p15:guide>
        <p15:guide id="11" orient="horz" pos="1638" userDrawn="1">
          <p15:clr>
            <a:srgbClr val="5ACBF0"/>
          </p15:clr>
        </p15:guide>
        <p15:guide id="12" orient="horz" pos="1820" userDrawn="1">
          <p15:clr>
            <a:srgbClr val="5ACBF0"/>
          </p15:clr>
        </p15:guide>
        <p15:guide id="13" orient="horz" pos="2001" userDrawn="1">
          <p15:clr>
            <a:srgbClr val="5ACBF0"/>
          </p15:clr>
        </p15:guide>
        <p15:guide id="14" orient="horz" pos="2183" userDrawn="1">
          <p15:clr>
            <a:srgbClr val="5ACBF0"/>
          </p15:clr>
        </p15:guide>
        <p15:guide id="15" orient="horz" pos="2364" userDrawn="1">
          <p15:clr>
            <a:srgbClr val="5ACBF0"/>
          </p15:clr>
        </p15:guide>
        <p15:guide id="16" orient="horz" pos="2546" userDrawn="1">
          <p15:clr>
            <a:srgbClr val="5ACBF0"/>
          </p15:clr>
        </p15:guide>
        <p15:guide id="17" orient="horz" pos="2727" userDrawn="1">
          <p15:clr>
            <a:srgbClr val="5ACBF0"/>
          </p15:clr>
        </p15:guide>
        <p15:guide id="18" orient="horz" pos="2908" userDrawn="1">
          <p15:clr>
            <a:srgbClr val="5ACBF0"/>
          </p15:clr>
        </p15:guide>
        <p15:guide id="19" orient="horz" pos="3090" userDrawn="1">
          <p15:clr>
            <a:srgbClr val="5ACBF0"/>
          </p15:clr>
        </p15:guide>
        <p15:guide id="20" orient="horz" pos="3271" userDrawn="1">
          <p15:clr>
            <a:srgbClr val="5ACBF0"/>
          </p15:clr>
        </p15:guide>
        <p15:guide id="21" orient="horz" pos="3453" userDrawn="1">
          <p15:clr>
            <a:srgbClr val="5ACBF0"/>
          </p15:clr>
        </p15:guide>
        <p15:guide id="22" orient="horz" pos="3634" userDrawn="1">
          <p15:clr>
            <a:srgbClr val="5ACBF0"/>
          </p15:clr>
        </p15:guide>
        <p15:guide id="23" orient="horz" pos="3816" userDrawn="1">
          <p15:clr>
            <a:srgbClr val="547EBF"/>
          </p15:clr>
        </p15:guide>
        <p15:guide id="24" orient="horz" pos="3997" userDrawn="1">
          <p15:clr>
            <a:srgbClr val="5ACBF0"/>
          </p15:clr>
        </p15:guide>
        <p15:guide id="25" orient="horz" pos="4178" userDrawn="1">
          <p15:clr>
            <a:srgbClr val="5ACBF0"/>
          </p15:clr>
        </p15:guide>
        <p15:guide id="26" pos="3840" userDrawn="1">
          <p15:clr>
            <a:srgbClr val="5ACBF0"/>
          </p15:clr>
        </p15:guide>
        <p15:guide id="27" pos="4135" userDrawn="1">
          <p15:clr>
            <a:srgbClr val="547EBF"/>
          </p15:clr>
        </p15:guide>
        <p15:guide id="28" pos="4430" userDrawn="1">
          <p15:clr>
            <a:srgbClr val="5ACBF0"/>
          </p15:clr>
        </p15:guide>
        <p15:guide id="29" pos="4725" userDrawn="1">
          <p15:clr>
            <a:srgbClr val="5ACBF0"/>
          </p15:clr>
        </p15:guide>
        <p15:guide id="30" pos="5019" userDrawn="1">
          <p15:clr>
            <a:srgbClr val="5ACBF0"/>
          </p15:clr>
        </p15:guide>
        <p15:guide id="31" pos="5314" userDrawn="1">
          <p15:clr>
            <a:srgbClr val="5ACBF0"/>
          </p15:clr>
        </p15:guide>
        <p15:guide id="32" pos="5609" userDrawn="1">
          <p15:clr>
            <a:srgbClr val="5ACBF0"/>
          </p15:clr>
        </p15:guide>
        <p15:guide id="33" pos="5904" userDrawn="1">
          <p15:clr>
            <a:srgbClr val="5ACBF0"/>
          </p15:clr>
        </p15:guide>
        <p15:guide id="34" pos="6199" userDrawn="1">
          <p15:clr>
            <a:srgbClr val="5ACBF0"/>
          </p15:clr>
        </p15:guide>
        <p15:guide id="35" pos="6494" userDrawn="1">
          <p15:clr>
            <a:srgbClr val="5ACBF0"/>
          </p15:clr>
        </p15:guide>
        <p15:guide id="36" pos="6788" userDrawn="1">
          <p15:clr>
            <a:srgbClr val="5ACBF0"/>
          </p15:clr>
        </p15:guide>
        <p15:guide id="37" pos="7083" userDrawn="1">
          <p15:clr>
            <a:srgbClr val="5ACBF0"/>
          </p15:clr>
        </p15:guide>
        <p15:guide id="38" pos="7378" userDrawn="1">
          <p15:clr>
            <a:srgbClr val="547EBF"/>
          </p15:clr>
        </p15:guide>
        <p15:guide id="39" pos="7673" userDrawn="1">
          <p15:clr>
            <a:srgbClr val="5ACBF0"/>
          </p15:clr>
        </p15:guide>
        <p15:guide id="40" pos="3545" userDrawn="1">
          <p15:clr>
            <a:srgbClr val="547EBF"/>
          </p15:clr>
        </p15:guide>
        <p15:guide id="41" pos="3250" userDrawn="1">
          <p15:clr>
            <a:srgbClr val="5ACBF0"/>
          </p15:clr>
        </p15:guide>
        <p15:guide id="42" pos="2955" userDrawn="1">
          <p15:clr>
            <a:srgbClr val="5ACBF0"/>
          </p15:clr>
        </p15:guide>
        <p15:guide id="43" pos="2661" userDrawn="1">
          <p15:clr>
            <a:srgbClr val="5ACBF0"/>
          </p15:clr>
        </p15:guide>
        <p15:guide id="44" pos="2366" userDrawn="1">
          <p15:clr>
            <a:srgbClr val="5ACBF0"/>
          </p15:clr>
        </p15:guide>
        <p15:guide id="45" pos="2071" userDrawn="1">
          <p15:clr>
            <a:srgbClr val="5ACBF0"/>
          </p15:clr>
        </p15:guide>
        <p15:guide id="46" pos="1776" userDrawn="1">
          <p15:clr>
            <a:srgbClr val="5ACBF0"/>
          </p15:clr>
        </p15:guide>
        <p15:guide id="47" pos="1481" userDrawn="1">
          <p15:clr>
            <a:srgbClr val="5ACBF0"/>
          </p15:clr>
        </p15:guide>
        <p15:guide id="48" pos="1186" userDrawn="1">
          <p15:clr>
            <a:srgbClr val="5ACBF0"/>
          </p15:clr>
        </p15:guide>
        <p15:guide id="49" pos="892" userDrawn="1">
          <p15:clr>
            <a:srgbClr val="5ACBF0"/>
          </p15:clr>
        </p15:guide>
        <p15:guide id="50" pos="597" userDrawn="1">
          <p15:clr>
            <a:srgbClr val="5ACBF0"/>
          </p15:clr>
        </p15:guide>
        <p15:guide id="51" pos="302" userDrawn="1">
          <p15:clr>
            <a:srgbClr val="547EBF"/>
          </p15:clr>
        </p15:guide>
        <p15:guide id="52" pos="7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3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6.jpe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05ACF-747F-6145-A308-B911FD724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738" y="296862"/>
            <a:ext cx="10296524" cy="32066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Battery Research at Oxford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2C71F-5D24-8943-9B9D-1C6AFC2C24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</a:rPr>
              <a:t>David Howey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err="1">
                <a:solidFill>
                  <a:schemeClr val="bg2">
                    <a:lumMod val="10000"/>
                    <a:lumOff val="90000"/>
                  </a:schemeClr>
                </a:solidFill>
              </a:rPr>
              <a:t>david.howey@eng.ox.ac.uk</a:t>
            </a:r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2">
                  <a:lumMod val="10000"/>
                  <a:lumOff val="9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09C07-C4B7-3646-B3E1-3E2903DAA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575F-A13F-2D4E-A3BF-51E71354130A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F822B6C-CCD7-3B87-9855-66ECEEC1A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56753" y="296863"/>
            <a:ext cx="270198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Nicola\OneDrive - Nexus365\Presentations\oxford-web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71518" y="296863"/>
            <a:ext cx="1803126" cy="1800000"/>
          </a:xfrm>
          <a:prstGeom prst="rect">
            <a:avLst/>
          </a:prstGeom>
          <a:noFill/>
        </p:spPr>
      </p:pic>
      <p:pic>
        <p:nvPicPr>
          <p:cNvPr id="7" name="Picture 6" descr="https://upload.wikimedia.org/wikipedia/commons/4/42/Inorganic-chemistry-lab-Oxford-plaque.jpg">
            <a:extLst>
              <a:ext uri="{FF2B5EF4-FFF2-40B4-BE49-F238E27FC236}">
                <a16:creationId xmlns:a16="http://schemas.microsoft.com/office/drawing/2014/main" id="{DC4A1B4B-BC89-81E8-08C2-4EE6941D9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9292" y="296863"/>
            <a:ext cx="2092075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22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42F1-6B88-4A51-8617-806316F48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0CCAE-6864-4864-9BF3-D48F8772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575F-A13F-2D4E-A3BF-51E71354130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2178924" y="1043863"/>
            <a:ext cx="4170518" cy="2301927"/>
          </a:xfrm>
        </p:spPr>
        <p:txBody>
          <a:bodyPr/>
          <a:lstStyle/>
          <a:p>
            <a:r>
              <a:rPr lang="en-GB" b="1" dirty="0"/>
              <a:t>  Prof David Howey</a:t>
            </a:r>
          </a:p>
          <a:p>
            <a:pPr lvl="1"/>
            <a:r>
              <a:rPr lang="en-GB" dirty="0"/>
              <a:t>Battery modelling, control and diagnostics</a:t>
            </a:r>
          </a:p>
          <a:p>
            <a:pPr lvl="1"/>
            <a:r>
              <a:rPr lang="en-GB" dirty="0"/>
              <a:t>Energy storage systems, for electric vehicles as well as grid and off-grid power systems</a:t>
            </a:r>
          </a:p>
          <a:p>
            <a:pPr lvl="1"/>
            <a:r>
              <a:rPr lang="en-GB" dirty="0"/>
              <a:t>Professor of Engineering Science and Tutorial Fellow at the University of Oxford since 2011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561E03-01D2-7C25-041F-141A27B909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1182" y="1203358"/>
            <a:ext cx="977742" cy="1312022"/>
          </a:xfrm>
          <a:prstGeom prst="rect">
            <a:avLst/>
          </a:prstGeom>
        </p:spPr>
      </p:pic>
      <p:sp>
        <p:nvSpPr>
          <p:cNvPr id="11" name="Content Placeholder 6"/>
          <p:cNvSpPr txBox="1">
            <a:spLocks/>
          </p:cNvSpPr>
          <p:nvPr/>
        </p:nvSpPr>
        <p:spPr>
          <a:xfrm>
            <a:off x="4811582" y="3302897"/>
            <a:ext cx="6542218" cy="2613822"/>
          </a:xfrm>
          <a:prstGeom prst="rect">
            <a:avLst/>
          </a:prstGeom>
        </p:spPr>
        <p:txBody>
          <a:bodyPr vert="horz" lIns="0" tIns="72000" rIns="0" bIns="0" rtlCol="0">
            <a:noAutofit/>
          </a:bodyPr>
          <a:lstStyle/>
          <a:p>
            <a:pPr lvl="0" defTabSz="914400">
              <a:lnSpc>
                <a:spcPts val="2285"/>
              </a:lnSpc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Battery Intelligence</a:t>
            </a:r>
            <a:r>
              <a:rPr lang="en-GB" sz="1600" b="1" dirty="0"/>
              <a:t> Lab - howey.eng.ox.ac.uk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6088" lvl="1" indent="-177800" defTabSz="914400">
              <a:lnSpc>
                <a:spcPts val="2285"/>
              </a:lnSpc>
              <a:buBlip>
                <a:blip r:embed="rId4"/>
              </a:buBlip>
            </a:pPr>
            <a:r>
              <a:rPr lang="en-GB" sz="1600" dirty="0"/>
              <a:t>Battery lifetime, degradation and thermal modelling</a:t>
            </a:r>
          </a:p>
          <a:p>
            <a:pPr marL="446088" lvl="1" indent="-177800" defTabSz="914400">
              <a:lnSpc>
                <a:spcPts val="2285"/>
              </a:lnSpc>
              <a:buBlip>
                <a:blip r:embed="rId4"/>
              </a:buBlip>
            </a:pPr>
            <a:r>
              <a:rPr lang="en-GB" sz="1600" dirty="0"/>
              <a:t>Lithium-ion, flow batteries, solar-battery off-grid systems</a:t>
            </a:r>
          </a:p>
          <a:p>
            <a:pPr marL="446088" lvl="1" indent="-177800" defTabSz="914400">
              <a:lnSpc>
                <a:spcPts val="2285"/>
              </a:lnSpc>
              <a:buBlip>
                <a:blip r:embed="rId4"/>
              </a:buBlip>
            </a:pPr>
            <a:r>
              <a:rPr lang="en-GB" sz="1600" dirty="0"/>
              <a:t>Gaussian process regression, machine learning, control algorithms</a:t>
            </a:r>
          </a:p>
          <a:p>
            <a:pPr marL="446088" lvl="1" indent="-177800" defTabSz="914400">
              <a:lnSpc>
                <a:spcPts val="2285"/>
              </a:lnSpc>
              <a:buBlip>
                <a:blip r:embed="rId4"/>
              </a:buBlip>
            </a:pPr>
            <a:r>
              <a:rPr lang="en-GB" sz="1600" dirty="0"/>
              <a:t>Software:</a:t>
            </a:r>
          </a:p>
          <a:p>
            <a:pPr marL="903288" lvl="2" indent="-177800" defTabSz="914400">
              <a:lnSpc>
                <a:spcPts val="2285"/>
              </a:lnSpc>
              <a:buFont typeface="Arial" pitchFamily="34" charset="0"/>
              <a:buChar char="•"/>
            </a:pPr>
            <a:r>
              <a:rPr lang="en-GB" sz="1600" dirty="0"/>
              <a:t>SLIDE for battery cell and pack simulation (C++)</a:t>
            </a:r>
          </a:p>
          <a:p>
            <a:pPr marL="903288" lvl="2" indent="-177800" defTabSz="914400">
              <a:lnSpc>
                <a:spcPts val="2285"/>
              </a:lnSpc>
              <a:buFont typeface="Arial" pitchFamily="34" charset="0"/>
              <a:buChar char="•"/>
            </a:pPr>
            <a:r>
              <a:rPr lang="en-GB" sz="1600" dirty="0" err="1"/>
              <a:t>Galvanalyser</a:t>
            </a:r>
            <a:r>
              <a:rPr lang="en-GB" sz="1600" dirty="0"/>
              <a:t> for storing battery cycling data</a:t>
            </a:r>
          </a:p>
        </p:txBody>
      </p:sp>
      <p:pic>
        <p:nvPicPr>
          <p:cNvPr id="5124" name="Picture 4" descr="https://howey.eng.ox.ac.uk/img/home-working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88169" y="3461265"/>
            <a:ext cx="3527716" cy="2352872"/>
          </a:xfrm>
          <a:prstGeom prst="rect">
            <a:avLst/>
          </a:prstGeom>
          <a:noFill/>
        </p:spPr>
      </p:pic>
      <p:pic>
        <p:nvPicPr>
          <p:cNvPr id="5126" name="Picture 6" descr="https://raw.githubusercontent.com/davidhowey/SLIDE/master/slide_logo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648924" y="4573446"/>
            <a:ext cx="1971183" cy="1012303"/>
          </a:xfrm>
          <a:prstGeom prst="rect">
            <a:avLst/>
          </a:prstGeom>
          <a:noFill/>
        </p:spPr>
      </p:pic>
      <p:pic>
        <p:nvPicPr>
          <p:cNvPr id="5128" name="Picture 8" descr="https://lh6.googleusercontent.com/4eaFKoU_Dc16ybLPzdoS6YA6UjMkwgaRGZ5l6vOMa1720TyG1r6ufs3VRP44p0W3H6dwxVZzFkHhJETNE6m1EmtwjvLGTyt28Ll2af5fX1cW36i-=w128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101199" y="5584378"/>
            <a:ext cx="1800000" cy="599062"/>
          </a:xfrm>
          <a:prstGeom prst="rect">
            <a:avLst/>
          </a:prstGeom>
          <a:noFill/>
        </p:spPr>
      </p:pic>
      <p:pic>
        <p:nvPicPr>
          <p:cNvPr id="5130" name="Picture 10" descr="https://raw.githubusercontent.com/Battery-Intelligence-Lab/galvanalyser/main/docs/Galvanalyser-logo-sm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74587" y="5565931"/>
            <a:ext cx="2857089" cy="576413"/>
          </a:xfrm>
          <a:prstGeom prst="rect">
            <a:avLst/>
          </a:prstGeom>
          <a:noFill/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06D5E2C-C9CA-B034-ED45-569AF329C5B2}"/>
              </a:ext>
            </a:extLst>
          </p:cNvPr>
          <p:cNvGrpSpPr/>
          <p:nvPr/>
        </p:nvGrpSpPr>
        <p:grpSpPr>
          <a:xfrm>
            <a:off x="7851192" y="598272"/>
            <a:ext cx="3856379" cy="2571571"/>
            <a:chOff x="340023" y="3193172"/>
            <a:chExt cx="4000949" cy="2667977"/>
          </a:xfrm>
        </p:grpSpPr>
        <p:pic>
          <p:nvPicPr>
            <p:cNvPr id="17" name="Picture 16" descr="A picture containing person, indoor, electronics, computer&#10;&#10;Description automatically generated">
              <a:extLst>
                <a:ext uri="{FF2B5EF4-FFF2-40B4-BE49-F238E27FC236}">
                  <a16:creationId xmlns:a16="http://schemas.microsoft.com/office/drawing/2014/main" id="{29240377-2302-CBA8-2FD0-14CB0B4CD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0023" y="3193172"/>
              <a:ext cx="4000949" cy="2667977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591C51-CD80-EEB7-981C-C71B64F4A5AE}"/>
                </a:ext>
              </a:extLst>
            </p:cNvPr>
            <p:cNvSpPr/>
            <p:nvPr/>
          </p:nvSpPr>
          <p:spPr>
            <a:xfrm>
              <a:off x="340023" y="3193172"/>
              <a:ext cx="4000948" cy="2667976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33000">
                  <a:srgbClr val="7A7D80">
                    <a:alpha val="46000"/>
                  </a:srgbClr>
                </a:gs>
                <a:gs pos="45000">
                  <a:srgbClr val="F4F9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t"/>
            <a:lstStyle/>
            <a:p>
              <a:pPr algn="ctr">
                <a:lnSpc>
                  <a:spcPct val="150000"/>
                </a:lnSpc>
              </a:pPr>
              <a:endParaRPr lang="en-US" dirty="0">
                <a:latin typeface="+mj-lt"/>
              </a:endParaRPr>
            </a:p>
          </p:txBody>
        </p:sp>
        <p:pic>
          <p:nvPicPr>
            <p:cNvPr id="19" name="Picture 18" descr="White text on a black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9C47D567-253B-6689-56E7-8C5461193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21431" y="3310231"/>
              <a:ext cx="1686126" cy="4600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112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0359-E2FA-ECF5-8E3B-5BB23A44B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58534"/>
            <a:ext cx="3722914" cy="461810"/>
          </a:xfrm>
        </p:spPr>
        <p:txBody>
          <a:bodyPr>
            <a:normAutofit/>
          </a:bodyPr>
          <a:lstStyle/>
          <a:p>
            <a:r>
              <a:rPr lang="en-GB" dirty="0"/>
              <a:t>Phil Grunewald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7C380-2B41-AAFE-7661-2ACB3401D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500" y="1322994"/>
            <a:ext cx="2590737" cy="21628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1654E76-D314-A5C7-8BB9-041611EDC481}"/>
              </a:ext>
            </a:extLst>
          </p:cNvPr>
          <p:cNvSpPr txBox="1">
            <a:spLocks/>
          </p:cNvSpPr>
          <p:nvPr/>
        </p:nvSpPr>
        <p:spPr>
          <a:xfrm>
            <a:off x="181849" y="226658"/>
            <a:ext cx="45370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100" dirty="0"/>
              <a:t>Volkan Kumtepeli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B76D05-9C5E-5DD4-B913-A227CC2340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3" t="2019" r="13659"/>
          <a:stretch/>
        </p:blipFill>
        <p:spPr bwMode="auto">
          <a:xfrm>
            <a:off x="0" y="1322994"/>
            <a:ext cx="2604940" cy="216286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2EAA551-C348-8EC5-2DFC-94C5E5242C7F}"/>
              </a:ext>
            </a:extLst>
          </p:cNvPr>
          <p:cNvSpPr txBox="1">
            <a:spLocks/>
          </p:cNvSpPr>
          <p:nvPr/>
        </p:nvSpPr>
        <p:spPr>
          <a:xfrm>
            <a:off x="181849" y="3729350"/>
            <a:ext cx="5709922" cy="444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1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D39A81-2842-3F9D-53EA-3C2D5D07C03D}"/>
              </a:ext>
            </a:extLst>
          </p:cNvPr>
          <p:cNvSpPr txBox="1"/>
          <p:nvPr/>
        </p:nvSpPr>
        <p:spPr>
          <a:xfrm>
            <a:off x="8774237" y="1510395"/>
            <a:ext cx="3307520" cy="1851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Interests: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Demand side flexibility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series data and clustering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Real-world data collection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 access tools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216E01-503A-BEDB-40C3-644B789752AC}"/>
              </a:ext>
            </a:extLst>
          </p:cNvPr>
          <p:cNvSpPr txBox="1"/>
          <p:nvPr/>
        </p:nvSpPr>
        <p:spPr>
          <a:xfrm>
            <a:off x="2604940" y="1510395"/>
            <a:ext cx="3024132" cy="1851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Interests: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Optimisation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Mathematical modelling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 theory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Open-source software</a:t>
            </a:r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F1A52F53-54BA-DD33-AA79-884236F6C919}"/>
              </a:ext>
            </a:extLst>
          </p:cNvPr>
          <p:cNvGraphicFramePr>
            <a:graphicFrameLocks noGrp="1"/>
          </p:cNvGraphicFramePr>
          <p:nvPr/>
        </p:nvGraphicFramePr>
        <p:xfrm>
          <a:off x="264810" y="3753054"/>
          <a:ext cx="5544000" cy="2296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16518">
                  <a:extLst>
                    <a:ext uri="{9D8B030D-6E8A-4147-A177-3AD203B41FA5}">
                      <a16:colId xmlns:a16="http://schemas.microsoft.com/office/drawing/2014/main" val="3835176977"/>
                    </a:ext>
                  </a:extLst>
                </a:gridCol>
                <a:gridCol w="4427482">
                  <a:extLst>
                    <a:ext uri="{9D8B030D-6E8A-4147-A177-3AD203B41FA5}">
                      <a16:colId xmlns:a16="http://schemas.microsoft.com/office/drawing/2014/main" val="7880357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Background: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b="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734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2010 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GB" b="0" dirty="0"/>
                        <a:t>15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/>
                        <a:t>BSc in electrical (power) engineering</a:t>
                      </a:r>
                      <a:r>
                        <a:rPr lang="tr-TR" sz="1800" b="0" dirty="0"/>
                        <a:t> at</a:t>
                      </a:r>
                      <a:r>
                        <a:rPr lang="en-GB" sz="1800" b="0" dirty="0"/>
                        <a:t> </a:t>
                      </a:r>
                      <a:r>
                        <a:rPr lang="en-GB" sz="1800" b="0" dirty="0" err="1"/>
                        <a:t>Yildiz</a:t>
                      </a:r>
                      <a:r>
                        <a:rPr lang="en-GB" sz="1800" b="0" dirty="0"/>
                        <a:t> </a:t>
                      </a:r>
                      <a:r>
                        <a:rPr lang="en-GB" sz="1800" b="0"/>
                        <a:t>Technical University, Istanbul</a:t>
                      </a:r>
                      <a:r>
                        <a:rPr lang="en-GB" sz="1800" b="0" dirty="0"/>
                        <a:t>, Turkey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0029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dirty="0"/>
                        <a:t>2015 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GB" sz="1800" b="0" dirty="0"/>
                        <a:t>20</a:t>
                      </a:r>
                      <a:endParaRPr lang="en-GB" b="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/>
                        <a:t>SINGA funded PhD at Nanyang Technological University on ageing-aware battery dispatch optimisation for grid-scale Li-ion batteries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955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dirty="0"/>
                        <a:t>2021 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b="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dirty="0"/>
                        <a:t>PDRA at Battery Intelligence Lab, Oxford</a:t>
                      </a:r>
                      <a:endParaRPr lang="en-GB" b="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61758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1A4DA1F-38DE-2E39-934E-50DB00316D9F}"/>
              </a:ext>
            </a:extLst>
          </p:cNvPr>
          <p:cNvGraphicFramePr>
            <a:graphicFrameLocks noGrp="1"/>
          </p:cNvGraphicFramePr>
          <p:nvPr/>
        </p:nvGraphicFramePr>
        <p:xfrm>
          <a:off x="6112480" y="3757717"/>
          <a:ext cx="5814710" cy="2392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1037">
                  <a:extLst>
                    <a:ext uri="{9D8B030D-6E8A-4147-A177-3AD203B41FA5}">
                      <a16:colId xmlns:a16="http://schemas.microsoft.com/office/drawing/2014/main" val="3835176977"/>
                    </a:ext>
                  </a:extLst>
                </a:gridCol>
                <a:gridCol w="4643673">
                  <a:extLst>
                    <a:ext uri="{9D8B030D-6E8A-4147-A177-3AD203B41FA5}">
                      <a16:colId xmlns:a16="http://schemas.microsoft.com/office/drawing/2014/main" val="7880357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Background: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b="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734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1999 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08</a:t>
                      </a:r>
                      <a:endParaRPr lang="en-GB" b="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Laser engineer (semiconductor and PV industry)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0029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dirty="0"/>
                        <a:t>2009 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12</a:t>
                      </a:r>
                      <a:endParaRPr lang="en-GB" b="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UKERC funded PhD at Imperial on the future role of grid storage (before it was popular!)</a:t>
                      </a:r>
                      <a:endParaRPr lang="en-GB" sz="1800" b="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955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dirty="0"/>
                        <a:t>2015 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21</a:t>
                      </a:r>
                      <a:endParaRPr lang="en-GB" b="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EPSRC Fellow on time-use and energy data</a:t>
                      </a:r>
                      <a:endParaRPr lang="en-GB" b="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61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2023 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28</a:t>
                      </a:r>
                      <a:endParaRPr lang="en-GB" b="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Oxford PI for EDOL setting up UK demand observatory and laboratories</a:t>
                      </a:r>
                      <a:endParaRPr lang="en-GB" b="0" dirty="0"/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732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68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42F1-6B88-4A51-8617-806316F48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Key Oxford numbers (approximately!)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10964-47E3-4E9C-9924-4CB4A7F84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082532"/>
            <a:ext cx="7601894" cy="4525803"/>
          </a:xfrm>
        </p:spPr>
        <p:txBody>
          <a:bodyPr/>
          <a:lstStyle/>
          <a:p>
            <a:r>
              <a:rPr lang="en-GB" b="1" dirty="0"/>
              <a:t>Personnel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25+ Professors/Associate Professors engaged in some form of battery research (including Bruce, Grant, Pasta – materials dept.; Monroe, Howey – engineering)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50+ Post-docs full time on battery research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80+ PhD students in battery-related research</a:t>
            </a:r>
          </a:p>
          <a:p>
            <a:r>
              <a:rPr lang="en-GB" b="1" dirty="0"/>
              <a:t>Funding / Space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£50M Ongoing project portfolio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£15M Annual research value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~1000 m</a:t>
            </a:r>
            <a:r>
              <a:rPr lang="en-GB" baseline="30000" dirty="0"/>
              <a:t>2</a:t>
            </a:r>
            <a:r>
              <a:rPr lang="en-GB" dirty="0"/>
              <a:t> labs aggregate; wide range of equipment</a:t>
            </a:r>
          </a:p>
          <a:p>
            <a:r>
              <a:rPr lang="en-GB" b="1" dirty="0"/>
              <a:t>Papers / Impact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150+ new papers per year published on battery-related topics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~10,000-15,000 citations per year, collectively across key academics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Examples of licensing activities:</a:t>
            </a:r>
          </a:p>
          <a:p>
            <a:pPr lvl="2">
              <a:buSzPct val="70000"/>
              <a:buFont typeface="Courier New" pitchFamily="49" charset="0"/>
              <a:buChar char="o"/>
            </a:pPr>
            <a:r>
              <a:rPr lang="en-GB" dirty="0"/>
              <a:t>Battery health monitoring software</a:t>
            </a:r>
          </a:p>
          <a:p>
            <a:pPr lvl="2">
              <a:buSzPct val="70000"/>
              <a:buFont typeface="Courier New" pitchFamily="49" charset="0"/>
              <a:buChar char="o"/>
            </a:pPr>
            <a:r>
              <a:rPr lang="en-GB" dirty="0"/>
              <a:t>Advanced fluoride-based materials for Li-ion</a:t>
            </a:r>
          </a:p>
          <a:p>
            <a:pPr lvl="2">
              <a:buSzPct val="70000"/>
              <a:buFont typeface="Courier New" pitchFamily="49" charset="0"/>
              <a:buChar char="o"/>
            </a:pPr>
            <a:r>
              <a:rPr lang="en-GB" dirty="0"/>
              <a:t>Sprayed graded electrodes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Spin-out company: Brill Power Ltd. (BMS)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0CCAE-6864-4864-9BF3-D48F8772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575F-A13F-2D4E-A3BF-51E71354130A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B9F1759-8734-F018-12E4-F51438F97693}"/>
              </a:ext>
            </a:extLst>
          </p:cNvPr>
          <p:cNvGrpSpPr/>
          <p:nvPr/>
        </p:nvGrpSpPr>
        <p:grpSpPr>
          <a:xfrm>
            <a:off x="8328622" y="4193252"/>
            <a:ext cx="2666399" cy="1836980"/>
            <a:chOff x="9153961" y="4030803"/>
            <a:chExt cx="2972272" cy="2047707"/>
          </a:xfrm>
        </p:grpSpPr>
        <p:pic>
          <p:nvPicPr>
            <p:cNvPr id="9" name="Picture 8" descr="A picture containing person, indoor, electronics, computer&#10;&#10;Description automatically generated">
              <a:extLst>
                <a:ext uri="{FF2B5EF4-FFF2-40B4-BE49-F238E27FC236}">
                  <a16:creationId xmlns:a16="http://schemas.microsoft.com/office/drawing/2014/main" id="{A040261F-2DFD-D720-D111-8ED1F4B69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53963" y="4096493"/>
              <a:ext cx="2972270" cy="1982017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5BBB1B-83D6-2EFC-8D7B-A8A991C879B7}"/>
                </a:ext>
              </a:extLst>
            </p:cNvPr>
            <p:cNvSpPr/>
            <p:nvPr/>
          </p:nvSpPr>
          <p:spPr>
            <a:xfrm>
              <a:off x="9153961" y="4030803"/>
              <a:ext cx="2972270" cy="2047707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33000">
                  <a:srgbClr val="7A7D80">
                    <a:alpha val="46000"/>
                  </a:srgbClr>
                </a:gs>
                <a:gs pos="45000">
                  <a:srgbClr val="F4F9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t"/>
            <a:lstStyle/>
            <a:p>
              <a:pPr algn="ctr">
                <a:lnSpc>
                  <a:spcPct val="150000"/>
                </a:lnSpc>
              </a:pPr>
              <a:endParaRPr lang="en-US" dirty="0">
                <a:latin typeface="+mj-lt"/>
              </a:endParaRPr>
            </a:p>
          </p:txBody>
        </p:sp>
        <p:pic>
          <p:nvPicPr>
            <p:cNvPr id="11" name="Picture 10" descr="White text on a black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48F64EAE-01C0-0F77-C8DB-E59118194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557311" y="4150614"/>
              <a:ext cx="1461466" cy="398791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D7C8C42A-DF37-A776-B5C7-1FC98FBEAE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8621" y="513994"/>
            <a:ext cx="2666397" cy="17775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F65C2F-7D68-A674-C55E-80C3B60E59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7400" y="2358760"/>
            <a:ext cx="2666397" cy="177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2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42F1-6B88-4A51-8617-806316F48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Key projects (focus: models,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10964-47E3-4E9C-9924-4CB4A7F84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6" y="1300582"/>
            <a:ext cx="11233150" cy="4979387"/>
          </a:xfrm>
        </p:spPr>
        <p:txBody>
          <a:bodyPr/>
          <a:lstStyle/>
          <a:p>
            <a:r>
              <a:rPr lang="en-GB" b="1" dirty="0"/>
              <a:t>Faraday Institution </a:t>
            </a:r>
            <a:r>
              <a:rPr lang="en-GB" b="1" dirty="0" err="1"/>
              <a:t>Multiscale</a:t>
            </a:r>
            <a:r>
              <a:rPr lang="en-GB" b="1" dirty="0"/>
              <a:t> Modelling Project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Led by Prof Greg Offer (Imperial College)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£15M, 2018-2023 (currently looking at 2023+)</a:t>
            </a:r>
          </a:p>
          <a:p>
            <a:endParaRPr lang="en-GB" dirty="0"/>
          </a:p>
          <a:p>
            <a:r>
              <a:rPr lang="en-GB" b="1" dirty="0"/>
              <a:t>Energy </a:t>
            </a:r>
            <a:r>
              <a:rPr lang="en-GB" b="1" dirty="0" err="1"/>
              <a:t>Superhub</a:t>
            </a:r>
            <a:r>
              <a:rPr lang="en-GB" b="1" dirty="0"/>
              <a:t> Oxford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£40M, industry-led (£10M govt funding)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Transmission-connected 50 MW(h) Li-ion / flow battery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10 MW connection to EV chargers</a:t>
            </a:r>
          </a:p>
          <a:p>
            <a:endParaRPr lang="en-GB" dirty="0"/>
          </a:p>
          <a:p>
            <a:r>
              <a:rPr lang="en-GB" b="1" dirty="0"/>
              <a:t>Data-driven exploration of CO2 impact of grid energy storage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£1M, 2-year project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Transmission grid + economic dispatch model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Collaboration grid/market + battery researchers</a:t>
            </a:r>
          </a:p>
          <a:p>
            <a:endParaRPr lang="en-GB" dirty="0"/>
          </a:p>
          <a:p>
            <a:r>
              <a:rPr lang="en-GB" b="1" dirty="0"/>
              <a:t>Main industry links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EDF/Pivot Power, BBOXX, Siemens/Conti, JLR, </a:t>
            </a:r>
            <a:r>
              <a:rPr lang="en-GB" dirty="0" err="1"/>
              <a:t>Rimac</a:t>
            </a:r>
            <a:r>
              <a:rPr lang="en-GB" dirty="0"/>
              <a:t>, Delta-</a:t>
            </a:r>
            <a:r>
              <a:rPr lang="en-GB" dirty="0" err="1"/>
              <a:t>Cosworth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0CCAE-6864-4864-9BF3-D48F8772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575F-A13F-2D4E-A3BF-51E71354130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063808-7417-C9C0-E0CE-C9FD36EAEC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60881" y="2457970"/>
            <a:ext cx="2781830" cy="18545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6A4258-0425-7E92-2CB3-2D09A16D67A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6769" y="1300582"/>
            <a:ext cx="2781830" cy="1037813"/>
          </a:xfrm>
          <a:prstGeom prst="rect">
            <a:avLst/>
          </a:prstGeom>
          <a:ln w="22225">
            <a:noFill/>
          </a:ln>
        </p:spPr>
      </p:pic>
      <p:pic>
        <p:nvPicPr>
          <p:cNvPr id="9" name="Picture 8" descr="A picture containing track, outdoor&#10;&#10;Description automatically generated">
            <a:extLst>
              <a:ext uri="{FF2B5EF4-FFF2-40B4-BE49-F238E27FC236}">
                <a16:creationId xmlns:a16="http://schemas.microsoft.com/office/drawing/2014/main" id="{9C92F5F4-653B-8582-A707-A79263F267F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44440" y="4432098"/>
            <a:ext cx="2781830" cy="16915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13A2A4-731A-A607-FBA8-7AE4802E3FE5}"/>
              </a:ext>
            </a:extLst>
          </p:cNvPr>
          <p:cNvSpPr txBox="1"/>
          <p:nvPr/>
        </p:nvSpPr>
        <p:spPr>
          <a:xfrm>
            <a:off x="2756722" y="6279969"/>
            <a:ext cx="3496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Please don’t circulate these slides without permission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561E03-01D2-7C25-041F-141A27B909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3833" y="296863"/>
            <a:ext cx="977742" cy="1312022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90FA4522-BFF7-45E9-A9A4-199DD5CCD9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8189" y="1252543"/>
            <a:ext cx="1328371" cy="498974"/>
          </a:xfrm>
          <a:prstGeom prst="rect">
            <a:avLst/>
          </a:prstGeom>
        </p:spPr>
      </p:pic>
      <p:pic>
        <p:nvPicPr>
          <p:cNvPr id="15" name="Content Placeholder 6" descr="Faraday circle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94553" y="1245771"/>
            <a:ext cx="526294" cy="52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25252"/>
      </p:ext>
    </p:extLst>
  </p:cSld>
  <p:clrMapOvr>
    <a:masterClrMapping/>
  </p:clrMapOvr>
</p:sld>
</file>

<file path=ppt/theme/theme1.xml><?xml version="1.0" encoding="utf-8"?>
<a:theme xmlns:a="http://schemas.openxmlformats.org/drawingml/2006/main" name="Battery Intelligence Lab">
  <a:themeElements>
    <a:clrScheme name="Oxford">
      <a:dk1>
        <a:srgbClr val="000000"/>
      </a:dk1>
      <a:lt1>
        <a:srgbClr val="FFFFFF"/>
      </a:lt1>
      <a:dk2>
        <a:srgbClr val="002047"/>
      </a:dk2>
      <a:lt2>
        <a:srgbClr val="E0DED9"/>
      </a:lt2>
      <a:accent1>
        <a:srgbClr val="44687D"/>
      </a:accent1>
      <a:accent2>
        <a:srgbClr val="69913B"/>
      </a:accent2>
      <a:accent3>
        <a:srgbClr val="AAB300"/>
      </a:accent3>
      <a:accent4>
        <a:srgbClr val="CF7930"/>
      </a:accent4>
      <a:accent5>
        <a:srgbClr val="872434"/>
      </a:accent5>
      <a:accent6>
        <a:srgbClr val="BE0F34"/>
      </a:accent6>
      <a:hlink>
        <a:srgbClr val="4891DC"/>
      </a:hlink>
      <a:folHlink>
        <a:srgbClr val="9ECEEB"/>
      </a:folHlink>
    </a:clrScheme>
    <a:fontScheme name="Foundry Sterling">
      <a:majorFont>
        <a:latin typeface="FoundrySterling-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oundrySterling-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ttery Intelligence Lab" id="{5B6C4227-44F7-4140-9B3E-3B2287D65155}" vid="{4DD5DDB1-5EBF-B94F-98DE-12502470CD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6913</TotalTime>
  <Words>492</Words>
  <Application>Microsoft Macintosh PowerPoint</Application>
  <PresentationFormat>Widescreen</PresentationFormat>
  <Paragraphs>87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Regular</vt:lpstr>
      <vt:lpstr>Courier New</vt:lpstr>
      <vt:lpstr>FoundrySterling-Book</vt:lpstr>
      <vt:lpstr>FoundrySterling-Medium</vt:lpstr>
      <vt:lpstr>Battery Intelligence Lab</vt:lpstr>
      <vt:lpstr>Battery Research at Oxford</vt:lpstr>
      <vt:lpstr>Introductions</vt:lpstr>
      <vt:lpstr>Phil Grunewald</vt:lpstr>
      <vt:lpstr>Key Oxford numbers (approximately!)</vt:lpstr>
      <vt:lpstr>Key projects (focus: models, data)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Watering Can</dc:creator>
  <cp:lastModifiedBy>David Howey</cp:lastModifiedBy>
  <cp:revision>221</cp:revision>
  <cp:lastPrinted>2019-09-18T20:07:24Z</cp:lastPrinted>
  <dcterms:created xsi:type="dcterms:W3CDTF">2019-09-06T22:12:03Z</dcterms:created>
  <dcterms:modified xsi:type="dcterms:W3CDTF">2022-11-24T09:32:24Z</dcterms:modified>
</cp:coreProperties>
</file>