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59" r:id="rId11"/>
    <p:sldId id="260" r:id="rId12"/>
    <p:sldId id="261" r:id="rId13"/>
    <p:sldId id="269" r:id="rId14"/>
    <p:sldId id="257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copo Savelli" initials="IS" lastIdx="10" clrIdx="0">
    <p:extLst>
      <p:ext uri="{19B8F6BF-5375-455C-9EA6-DF929625EA0E}">
        <p15:presenceInfo xmlns:p15="http://schemas.microsoft.com/office/powerpoint/2012/main" userId="S::smit0171@ox.ac.uk::54f20be7-5b49-49da-ad38-006c90bbef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F88"/>
    <a:srgbClr val="1F4A6D"/>
    <a:srgbClr val="9CC5DD"/>
    <a:srgbClr val="CCCCFF"/>
    <a:srgbClr val="66FF99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59064-58B0-4CDD-B4AC-317A87026C47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D0124-3CB0-4CD5-AA79-4C40D306C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5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7257-4480-41E2-AFAB-5B1DF8A43864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9A2E1-11B2-4776-BC90-E912AF541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9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D718-7C2C-4F0F-B4C6-5DBEC81CB460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25F74-00BB-474B-80CD-697A82554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2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CC2A-524D-4F03-853B-EB224E4E379A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116C-E47A-49CF-B7F1-EA29B041B4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89C90-23C2-4417-AD98-3C25ADCA0ABA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0D8FE-5E8A-41F2-9AF1-7B64EE27B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7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04B7A-BB99-4BA1-831E-A767856EF9F9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BA407-727B-4177-B7A2-3DA0179D5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8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B91B-6926-4B44-AE98-0724A368491C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4F9F7-440A-4462-AAE7-CB6A121D2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87DE4-EE9A-40AF-8D2D-9C04ABC81122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A0014-0405-4DA9-9E54-756462DA9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4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ED4D9-2247-463C-B760-9C9ABA011D30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81698-6B3E-4C9A-80DB-423FFC0B3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2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4D645-5C15-4729-B618-8A2D20C75022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87750-A9E6-4A51-AF25-057F1055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84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A5D7-FE2E-4165-B2C6-1524C717B2A0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7D442-9C41-4D12-B85D-92D692A803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0B78-327E-445E-8AB4-71C480FE42CF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133DA-4F6F-4080-8F2A-0E61FBB27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FECB08-9775-4FA9-948E-053B1C949F29}" type="datetime1">
              <a:rPr lang="en-US" altLang="en-US" smtClean="0"/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110F8DB-28BE-4E51-96AA-E026B2BD52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Grid and Market Modelling</a:t>
            </a:r>
            <a:br>
              <a:rPr lang="en-US" altLang="en-US" dirty="0"/>
            </a:br>
            <a:r>
              <a:rPr lang="en-US" altLang="en-US" sz="3200" dirty="0"/>
              <a:t>(BEIS Study)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65426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EPSRC Grid Scale Energy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A2E1-11B2-4776-BC90-E912AF54197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28C6B-2D60-D01F-D97C-FA1CBEEA6353}"/>
              </a:ext>
            </a:extLst>
          </p:cNvPr>
          <p:cNvSpPr/>
          <p:nvPr/>
        </p:nvSpPr>
        <p:spPr>
          <a:xfrm>
            <a:off x="1584674" y="2112517"/>
            <a:ext cx="2992582" cy="34705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DFEDD-7D6B-D1AF-727E-0A99B7D31F7C}"/>
              </a:ext>
            </a:extLst>
          </p:cNvPr>
          <p:cNvSpPr/>
          <p:nvPr/>
        </p:nvSpPr>
        <p:spPr>
          <a:xfrm>
            <a:off x="5453554" y="2112517"/>
            <a:ext cx="2992582" cy="34705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3E825-C123-4CE7-8617-124EC695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769" y="984472"/>
            <a:ext cx="6781328" cy="989260"/>
          </a:xfrm>
        </p:spPr>
        <p:txBody>
          <a:bodyPr>
            <a:normAutofit/>
          </a:bodyPr>
          <a:lstStyle/>
          <a:p>
            <a:pPr algn="l"/>
            <a:r>
              <a:rPr lang="en-GB" sz="2100" dirty="0">
                <a:solidFill>
                  <a:srgbClr val="000000"/>
                </a:solidFill>
                <a:latin typeface="+mn-lt"/>
              </a:rPr>
              <a:t>Case study: </a:t>
            </a:r>
            <a:br>
              <a:rPr lang="en-GB" sz="2100" dirty="0">
                <a:solidFill>
                  <a:srgbClr val="000000"/>
                </a:solidFill>
                <a:latin typeface="+mn-lt"/>
              </a:rPr>
            </a:br>
            <a:r>
              <a:rPr lang="en-GB" sz="1800" dirty="0">
                <a:solidFill>
                  <a:srgbClr val="000000"/>
                </a:solidFill>
                <a:latin typeface="+mn-lt"/>
              </a:rPr>
              <a:t>+1 MW renewable generation in different regions in GB</a:t>
            </a:r>
            <a:br>
              <a:rPr lang="en-GB" sz="1800" dirty="0">
                <a:solidFill>
                  <a:srgbClr val="000000"/>
                </a:solidFill>
                <a:latin typeface="+mn-lt"/>
              </a:rPr>
            </a:br>
            <a:r>
              <a:rPr lang="en-GB" sz="1800" dirty="0">
                <a:solidFill>
                  <a:srgbClr val="000000"/>
                </a:solidFill>
                <a:latin typeface="+mn-lt"/>
              </a:rPr>
              <a:t>-1 MW from marginal units</a:t>
            </a:r>
            <a:endParaRPr lang="en-GB" sz="21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A01FC-73B1-47B8-983A-55E2506045E6}"/>
              </a:ext>
            </a:extLst>
          </p:cNvPr>
          <p:cNvSpPr txBox="1"/>
          <p:nvPr/>
        </p:nvSpPr>
        <p:spPr>
          <a:xfrm>
            <a:off x="1571968" y="2147271"/>
            <a:ext cx="3117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Additional BM costs for</a:t>
            </a:r>
            <a:br>
              <a:rPr lang="en-GB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managing congestions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35668-801B-455C-8B5D-16039DDDEAF7}"/>
              </a:ext>
            </a:extLst>
          </p:cNvPr>
          <p:cNvSpPr txBox="1"/>
          <p:nvPr/>
        </p:nvSpPr>
        <p:spPr>
          <a:xfrm>
            <a:off x="5898511" y="2130730"/>
            <a:ext cx="2002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Total </a:t>
            </a:r>
            <a:r>
              <a:rPr lang="en-GB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c</a:t>
            </a:r>
            <a:r>
              <a:rPr lang="en-GB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arbon </a:t>
            </a:r>
            <a:br>
              <a:rPr lang="en-GB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abatement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3198E-D260-6AB0-7C51-482A2EC4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29" y="2795726"/>
            <a:ext cx="2351153" cy="2656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523D0E-BA74-8D3A-82DC-301464F8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30" y="2723633"/>
            <a:ext cx="2352893" cy="2728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4B143-7260-99DD-7F25-A62AFCCCCB2C}"/>
              </a:ext>
            </a:extLst>
          </p:cNvPr>
          <p:cNvSpPr txBox="1"/>
          <p:nvPr/>
        </p:nvSpPr>
        <p:spPr>
          <a:xfrm>
            <a:off x="1229592" y="6259810"/>
            <a:ext cx="7914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Savelli, I., Hardy, J., Hepburn, C., &amp; Morstyn, T. (2022). Putting wind and solar in their place: Internalising congestion and other system-wide costs with enhanced contracts for difference in Great Britain. </a:t>
            </a:r>
            <a:r>
              <a:rPr lang="en-GB" sz="1200" i="1" dirty="0"/>
              <a:t>Energy Economics</a:t>
            </a:r>
            <a:r>
              <a:rPr lang="en-GB" sz="1200" dirty="0"/>
              <a:t>, </a:t>
            </a:r>
            <a:r>
              <a:rPr lang="en-GB" sz="1200" i="1" dirty="0"/>
              <a:t>113</a:t>
            </a:r>
            <a:r>
              <a:rPr lang="en-GB" sz="1200" dirty="0"/>
              <a:t>, 106218.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A2E1-11B2-4776-BC90-E912AF54197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5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" grpId="0"/>
      <p:bldP spid="6" grpId="0"/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E825-C123-4CE7-8617-124EC695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41" y="923823"/>
            <a:ext cx="7722671" cy="608416"/>
          </a:xfrm>
        </p:spPr>
        <p:txBody>
          <a:bodyPr>
            <a:normAutofit/>
          </a:bodyPr>
          <a:lstStyle/>
          <a:p>
            <a:pPr algn="l"/>
            <a:r>
              <a:rPr lang="en-GB" sz="3000" dirty="0"/>
              <a:t>Challenges with embedded units (</a:t>
            </a:r>
            <a:r>
              <a:rPr lang="en-GB" sz="3000" dirty="0" smtClean="0"/>
              <a:t>1)</a:t>
            </a:r>
            <a:endParaRPr lang="en-GB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16211-6E97-42C3-AE31-7E6894B376A7}"/>
              </a:ext>
            </a:extLst>
          </p:cNvPr>
          <p:cNvSpPr txBox="1"/>
          <p:nvPr/>
        </p:nvSpPr>
        <p:spPr>
          <a:xfrm>
            <a:off x="1031941" y="1660492"/>
            <a:ext cx="362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cs typeface="Arial" panose="020B0604020202020204" pitchFamily="34" charset="0"/>
              </a:rPr>
              <a:t>For directly connected units (generators and large loads) we have the exact connection point.</a:t>
            </a:r>
          </a:p>
          <a:p>
            <a:r>
              <a:rPr lang="en-GB" dirty="0">
                <a:cs typeface="Arial" panose="020B0604020202020204" pitchFamily="34" charset="0"/>
              </a:rPr>
              <a:t>E.g.</a:t>
            </a:r>
          </a:p>
          <a:p>
            <a:endParaRPr lang="en-GB" dirty="0">
              <a:cs typeface="Arial" panose="020B0604020202020204" pitchFamily="34" charset="0"/>
            </a:endParaRPr>
          </a:p>
          <a:p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9EBFC-3952-C228-CEAE-D2BA798F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93" y="3786004"/>
            <a:ext cx="3630265" cy="248867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0842D0-683A-7F31-4A2C-BE474D94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91256"/>
              </p:ext>
            </p:extLst>
          </p:nvPr>
        </p:nvGraphicFramePr>
        <p:xfrm>
          <a:off x="1673421" y="2842193"/>
          <a:ext cx="2341420" cy="6014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0710">
                  <a:extLst>
                    <a:ext uri="{9D8B030D-6E8A-4147-A177-3AD203B41FA5}">
                      <a16:colId xmlns:a16="http://schemas.microsoft.com/office/drawing/2014/main" val="616605415"/>
                    </a:ext>
                  </a:extLst>
                </a:gridCol>
                <a:gridCol w="1170710">
                  <a:extLst>
                    <a:ext uri="{9D8B030D-6E8A-4147-A177-3AD203B41FA5}">
                      <a16:colId xmlns:a16="http://schemas.microsoft.com/office/drawing/2014/main" val="2748312371"/>
                    </a:ext>
                  </a:extLst>
                </a:gridCol>
              </a:tblGrid>
              <a:tr h="30070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ETYS Node</a:t>
                      </a:r>
                      <a:endParaRPr lang="en-GB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420715651"/>
                  </a:ext>
                </a:extLst>
              </a:tr>
              <a:tr h="30070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Drax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DRAX41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855773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E1E81D-5ADB-710B-07CD-8F5622A7FA27}"/>
              </a:ext>
            </a:extLst>
          </p:cNvPr>
          <p:cNvSpPr txBox="1"/>
          <p:nvPr/>
        </p:nvSpPr>
        <p:spPr>
          <a:xfrm>
            <a:off x="5465380" y="1660492"/>
            <a:ext cx="34789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cs typeface="Arial" panose="020B0604020202020204" pitchFamily="34" charset="0"/>
              </a:rPr>
              <a:t>For demand and embedded generation, we only have the DNO area</a:t>
            </a:r>
          </a:p>
          <a:p>
            <a:r>
              <a:rPr lang="en-GB" dirty="0">
                <a:cs typeface="Arial" panose="020B0604020202020204" pitchFamily="34" charset="0"/>
              </a:rPr>
              <a:t>E.g.</a:t>
            </a:r>
          </a:p>
          <a:p>
            <a:endParaRPr lang="en-GB" dirty="0">
              <a:cs typeface="Arial" panose="020B0604020202020204" pitchFamily="34" charset="0"/>
            </a:endParaRPr>
          </a:p>
          <a:p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B85B5E-B9BE-3D87-A5C1-E0799BC4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32" y="2596055"/>
            <a:ext cx="2984425" cy="38548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A2E1-11B2-4776-BC90-E912AF54197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E825-C123-4CE7-8617-124EC695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8" y="986887"/>
            <a:ext cx="7722671" cy="608416"/>
          </a:xfrm>
        </p:spPr>
        <p:txBody>
          <a:bodyPr>
            <a:normAutofit/>
          </a:bodyPr>
          <a:lstStyle/>
          <a:p>
            <a:pPr algn="l"/>
            <a:r>
              <a:rPr lang="en-GB" sz="3000" dirty="0">
                <a:latin typeface="+mn-lt"/>
              </a:rPr>
              <a:t>Challenges with embedded units (</a:t>
            </a:r>
            <a:r>
              <a:rPr lang="en-GB" sz="3000" dirty="0" smtClean="0">
                <a:latin typeface="+mn-lt"/>
              </a:rPr>
              <a:t>2)</a:t>
            </a:r>
            <a:endParaRPr lang="en-GB" sz="3000" dirty="0">
              <a:latin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DBF7E6D-C666-B0C1-7B92-732FEFE89DF0}"/>
              </a:ext>
            </a:extLst>
          </p:cNvPr>
          <p:cNvSpPr/>
          <p:nvPr/>
        </p:nvSpPr>
        <p:spPr>
          <a:xfrm rot="21207535">
            <a:off x="2425855" y="4549865"/>
            <a:ext cx="4775710" cy="463597"/>
          </a:xfrm>
          <a:custGeom>
            <a:avLst/>
            <a:gdLst>
              <a:gd name="connsiteX0" fmla="*/ 0 w 2598420"/>
              <a:gd name="connsiteY0" fmla="*/ 0 h 411483"/>
              <a:gd name="connsiteX1" fmla="*/ 1363980 w 2598420"/>
              <a:gd name="connsiteY1" fmla="*/ 411480 h 411483"/>
              <a:gd name="connsiteX2" fmla="*/ 2598420 w 2598420"/>
              <a:gd name="connsiteY2" fmla="*/ 7620 h 41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420" h="411483">
                <a:moveTo>
                  <a:pt x="0" y="0"/>
                </a:moveTo>
                <a:cubicBezTo>
                  <a:pt x="465455" y="205105"/>
                  <a:pt x="930910" y="410210"/>
                  <a:pt x="1363980" y="411480"/>
                </a:cubicBezTo>
                <a:cubicBezTo>
                  <a:pt x="1797050" y="412750"/>
                  <a:pt x="2409190" y="66040"/>
                  <a:pt x="2598420" y="76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1A35A-DD85-6B8E-7197-BC442B3BBB0E}"/>
              </a:ext>
            </a:extLst>
          </p:cNvPr>
          <p:cNvCxnSpPr>
            <a:cxnSpLocks/>
            <a:stCxn id="4" idx="2"/>
            <a:endCxn id="2051" idx="3"/>
          </p:cNvCxnSpPr>
          <p:nvPr/>
        </p:nvCxnSpPr>
        <p:spPr>
          <a:xfrm flipH="1" flipV="1">
            <a:off x="5772303" y="3562998"/>
            <a:ext cx="1336342" cy="463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D21A5C-57A3-C378-3328-6D492870D30B}"/>
              </a:ext>
            </a:extLst>
          </p:cNvPr>
          <p:cNvCxnSpPr>
            <a:cxnSpLocks/>
          </p:cNvCxnSpPr>
          <p:nvPr/>
        </p:nvCxnSpPr>
        <p:spPr>
          <a:xfrm flipH="1">
            <a:off x="6428332" y="2845323"/>
            <a:ext cx="1033768" cy="906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C256F3-DB87-5F4A-104C-9C8E7273FCF7}"/>
              </a:ext>
            </a:extLst>
          </p:cNvPr>
          <p:cNvCxnSpPr>
            <a:cxnSpLocks/>
          </p:cNvCxnSpPr>
          <p:nvPr/>
        </p:nvCxnSpPr>
        <p:spPr>
          <a:xfrm>
            <a:off x="7607573" y="2198982"/>
            <a:ext cx="1" cy="369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77C4DE-F95A-9AA6-B877-3F6D84058E3B}"/>
              </a:ext>
            </a:extLst>
          </p:cNvPr>
          <p:cNvCxnSpPr>
            <a:cxnSpLocks/>
          </p:cNvCxnSpPr>
          <p:nvPr/>
        </p:nvCxnSpPr>
        <p:spPr>
          <a:xfrm flipV="1">
            <a:off x="2578373" y="3484789"/>
            <a:ext cx="1615775" cy="3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26B9EE3-0F65-7BA5-20AE-FA96AB0FA36A}"/>
              </a:ext>
            </a:extLst>
          </p:cNvPr>
          <p:cNvSpPr/>
          <p:nvPr/>
        </p:nvSpPr>
        <p:spPr>
          <a:xfrm>
            <a:off x="3216557" y="3444862"/>
            <a:ext cx="421874" cy="43749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A28DDE6D-833D-DA37-971E-4C38369E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73" y="252140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+mn-lt"/>
            </a:endParaRP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2C00C6D9-C049-4DDF-1ECD-384E77651CA0}"/>
              </a:ext>
            </a:extLst>
          </p:cNvPr>
          <p:cNvSpPr txBox="1"/>
          <p:nvPr/>
        </p:nvSpPr>
        <p:spPr>
          <a:xfrm>
            <a:off x="1021582" y="3187919"/>
            <a:ext cx="21949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+mn-lt"/>
              </a:rPr>
              <a:t>Embedded unit data:</a:t>
            </a:r>
          </a:p>
          <a:p>
            <a:pPr marL="214313" indent="-214313">
              <a:buFontTx/>
              <a:buChar char="-"/>
            </a:pPr>
            <a:r>
              <a:rPr lang="en-GB" dirty="0">
                <a:latin typeface="+mn-lt"/>
              </a:rPr>
              <a:t>Scheduled dem./gen.</a:t>
            </a:r>
          </a:p>
          <a:p>
            <a:pPr marL="214313" indent="-214313">
              <a:buFontTx/>
              <a:buChar char="-"/>
            </a:pPr>
            <a:r>
              <a:rPr lang="en-GB" dirty="0">
                <a:latin typeface="+mn-lt"/>
              </a:rPr>
              <a:t>Loss factor</a:t>
            </a:r>
          </a:p>
          <a:p>
            <a:pPr marL="214313" indent="-214313">
              <a:buFontTx/>
              <a:buChar char="-"/>
            </a:pPr>
            <a:r>
              <a:rPr lang="en-GB" dirty="0">
                <a:latin typeface="+mn-lt"/>
              </a:rPr>
              <a:t>Up/Down bids</a:t>
            </a:r>
          </a:p>
          <a:p>
            <a:pPr marL="214313" indent="-214313">
              <a:buFontTx/>
              <a:buChar char="-"/>
            </a:pPr>
            <a:r>
              <a:rPr lang="en-GB" dirty="0">
                <a:latin typeface="+mn-lt"/>
              </a:rPr>
              <a:t>DNO area</a:t>
            </a:r>
          </a:p>
          <a:p>
            <a:pPr marL="214313" indent="-214313">
              <a:buFontTx/>
              <a:buChar char="-"/>
            </a:pPr>
            <a:endParaRPr lang="en-GB" dirty="0">
              <a:latin typeface="+mn-lt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B58803C9-0C85-691F-269E-5ECC4DA11EA1}"/>
              </a:ext>
            </a:extLst>
          </p:cNvPr>
          <p:cNvSpPr txBox="1"/>
          <p:nvPr/>
        </p:nvSpPr>
        <p:spPr>
          <a:xfrm>
            <a:off x="4194148" y="2962833"/>
            <a:ext cx="1578155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n-lt"/>
              </a:rPr>
              <a:t>Demand in each Grid Supply Point (GSP)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D847F257-FF7F-4DE6-60A8-4AE1464D8C7C}"/>
              </a:ext>
            </a:extLst>
          </p:cNvPr>
          <p:cNvSpPr txBox="1"/>
          <p:nvPr/>
        </p:nvSpPr>
        <p:spPr>
          <a:xfrm>
            <a:off x="6443966" y="1595303"/>
            <a:ext cx="2358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n-lt"/>
              </a:rPr>
              <a:t>Future Energy Scenario (National Grid)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B90F8E6-084D-C338-C8AF-76E9F063DC22}"/>
              </a:ext>
            </a:extLst>
          </p:cNvPr>
          <p:cNvSpPr txBox="1"/>
          <p:nvPr/>
        </p:nvSpPr>
        <p:spPr>
          <a:xfrm>
            <a:off x="6428332" y="2500437"/>
            <a:ext cx="2374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+mn-lt"/>
              </a:rPr>
              <a:t>% Demand in each GSP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7B982A4-B825-32ED-E3F4-1E6AB90C719A}"/>
              </a:ext>
            </a:extLst>
          </p:cNvPr>
          <p:cNvSpPr txBox="1"/>
          <p:nvPr/>
        </p:nvSpPr>
        <p:spPr>
          <a:xfrm>
            <a:off x="1368666" y="5694939"/>
            <a:ext cx="4570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+mn-lt"/>
              </a:rPr>
              <a:t>A better solution?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F336889E-2EFA-A976-EE80-7A4B7B253B2A}"/>
              </a:ext>
            </a:extLst>
          </p:cNvPr>
          <p:cNvSpPr txBox="1"/>
          <p:nvPr/>
        </p:nvSpPr>
        <p:spPr>
          <a:xfrm>
            <a:off x="1244128" y="1809527"/>
            <a:ext cx="2341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+mn-lt"/>
              </a:rPr>
              <a:t>Our approach: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A2E1-11B2-4776-BC90-E912AF54197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7108645" y="3207372"/>
            <a:ext cx="1578155" cy="1638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Total demand  in each DNO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3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048" grpId="0"/>
      <p:bldP spid="2051" grpId="0" animBg="1"/>
      <p:bldP spid="2057" grpId="0"/>
      <p:bldP spid="2058" grpId="0"/>
      <p:bldP spid="2067" grpId="0"/>
      <p:bldP spid="2068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782617"/>
          </a:xfrm>
        </p:spPr>
        <p:txBody>
          <a:bodyPr/>
          <a:lstStyle/>
          <a:p>
            <a:pPr algn="ctr"/>
            <a:r>
              <a:rPr lang="en-GB" b="1" dirty="0" smtClean="0"/>
              <a:t>Future Extension Work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888"/>
          <a:stretch/>
        </p:blipFill>
        <p:spPr>
          <a:xfrm>
            <a:off x="1202825" y="2070244"/>
            <a:ext cx="4094978" cy="26489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Left Brace 3"/>
          <p:cNvSpPr/>
          <p:nvPr/>
        </p:nvSpPr>
        <p:spPr>
          <a:xfrm rot="10800000">
            <a:off x="5260725" y="1933902"/>
            <a:ext cx="572814" cy="4540469"/>
          </a:xfrm>
          <a:prstGeom prst="leftBrace">
            <a:avLst>
              <a:gd name="adj1" fmla="val 4690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952287" y="5441948"/>
            <a:ext cx="259605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rnd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Some energy storage capacities (could be in different technologies)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8066" y="4782205"/>
            <a:ext cx="504496" cy="5155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accent4"/>
                </a:solidFill>
              </a:rPr>
              <a:t>Σ</a:t>
            </a:r>
            <a:endParaRPr lang="en-GB" sz="4000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3811" y="1874711"/>
            <a:ext cx="2797802" cy="17448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Assessment of congestion cost during the rebalancing action</a:t>
            </a:r>
          </a:p>
        </p:txBody>
      </p:sp>
      <p:sp>
        <p:nvSpPr>
          <p:cNvPr id="11" name="Oval 10"/>
          <p:cNvSpPr/>
          <p:nvPr/>
        </p:nvSpPr>
        <p:spPr>
          <a:xfrm>
            <a:off x="6103811" y="4803225"/>
            <a:ext cx="2797802" cy="17448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Evaluate the carbon emission </a:t>
            </a:r>
            <a:r>
              <a:rPr lang="en-GB" dirty="0" smtClean="0"/>
              <a:t>during </a:t>
            </a:r>
            <a:r>
              <a:rPr lang="en-GB" dirty="0"/>
              <a:t>the rebalancing action</a:t>
            </a:r>
          </a:p>
        </p:txBody>
      </p:sp>
      <p:sp>
        <p:nvSpPr>
          <p:cNvPr id="12" name="Left-Right-Up Arrow 11"/>
          <p:cNvSpPr/>
          <p:nvPr/>
        </p:nvSpPr>
        <p:spPr>
          <a:xfrm rot="16200000">
            <a:off x="5631654" y="3767958"/>
            <a:ext cx="1429407" cy="872357"/>
          </a:xfrm>
          <a:prstGeom prst="leftRightUpArrow">
            <a:avLst>
              <a:gd name="adj1" fmla="val 50000"/>
              <a:gd name="adj2" fmla="val 25000"/>
              <a:gd name="adj3" fmla="val 237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4400" dirty="0" smtClean="0"/>
              <a:t>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802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GB" altLang="en-US" b="1" dirty="0">
                <a:solidFill>
                  <a:srgbClr val="1F4A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GB" altLang="en-US" b="1" dirty="0" smtClean="0">
                <a:solidFill>
                  <a:srgbClr val="1F4A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GB" altLang="en-US" b="1" dirty="0">
                <a:solidFill>
                  <a:srgbClr val="1F4A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Attention</a:t>
            </a:r>
          </a:p>
          <a:p>
            <a:pPr marL="0" indent="0" algn="ctr" eaLnBrk="1" hangingPunct="1">
              <a:buNone/>
            </a:pPr>
            <a:endParaRPr lang="en-GB" altLang="en-US" dirty="0"/>
          </a:p>
          <a:p>
            <a:pPr marL="0" indent="0" algn="ctr" eaLnBrk="1" hangingPunct="1">
              <a:buNone/>
            </a:pPr>
            <a:endParaRPr lang="en-GB" altLang="en-US" sz="1600" dirty="0"/>
          </a:p>
          <a:p>
            <a:pPr marL="0" indent="0" algn="ctr" eaLnBrk="1" hangingPunct="1">
              <a:buNone/>
            </a:pPr>
            <a:r>
              <a:rPr lang="en-GB" altLang="en-US" sz="4000" b="1" dirty="0">
                <a:solidFill>
                  <a:srgbClr val="476F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E825-C123-4CE7-8617-124EC695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541" y="1018417"/>
            <a:ext cx="7722671" cy="608416"/>
          </a:xfrm>
        </p:spPr>
        <p:txBody>
          <a:bodyPr>
            <a:normAutofit/>
          </a:bodyPr>
          <a:lstStyle/>
          <a:p>
            <a:pPr algn="l"/>
            <a:r>
              <a:rPr lang="en-GB" sz="3000" dirty="0"/>
              <a:t>The </a:t>
            </a:r>
            <a:r>
              <a:rPr lang="en-GB" sz="3000" dirty="0">
                <a:cs typeface="Arial" panose="020B0604020202020204" pitchFamily="34" charset="0"/>
              </a:rPr>
              <a:t>GB Transmission Network </a:t>
            </a:r>
            <a:endParaRPr lang="en-GB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16211-6E97-42C3-AE31-7E6894B376A7}"/>
              </a:ext>
            </a:extLst>
          </p:cNvPr>
          <p:cNvSpPr txBox="1"/>
          <p:nvPr/>
        </p:nvSpPr>
        <p:spPr>
          <a:xfrm>
            <a:off x="1242156" y="2264257"/>
            <a:ext cx="45700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cs typeface="Arial" panose="020B0604020202020204" pitchFamily="34" charset="0"/>
              </a:rPr>
              <a:t>Built starting from the National Grid Electricity Ten-Year Statement 2021, and adding the lines planned in </a:t>
            </a:r>
            <a:r>
              <a:rPr lang="en-GB" sz="2400" dirty="0" smtClean="0">
                <a:cs typeface="Arial" panose="020B0604020202020204" pitchFamily="34" charset="0"/>
              </a:rPr>
              <a:t>2022</a:t>
            </a:r>
            <a:endParaRPr lang="en-GB" sz="2400" dirty="0">
              <a:cs typeface="Arial" panose="020B0604020202020204" pitchFamily="34" charset="0"/>
            </a:endParaRPr>
          </a:p>
          <a:p>
            <a:endParaRPr lang="en-GB" sz="2400" dirty="0">
              <a:cs typeface="Arial" panose="020B0604020202020204" pitchFamily="34" charset="0"/>
            </a:endParaRPr>
          </a:p>
          <a:p>
            <a:r>
              <a:rPr lang="en-GB" sz="2400" dirty="0">
                <a:cs typeface="Arial" panose="020B0604020202020204" pitchFamily="34" charset="0"/>
              </a:rPr>
              <a:t>Some information: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2934 lines from 400 kV to 33 </a:t>
            </a:r>
            <a:r>
              <a:rPr lang="en-GB" sz="2400" dirty="0" smtClean="0">
                <a:cs typeface="Arial" panose="020B0604020202020204" pitchFamily="34" charset="0"/>
              </a:rPr>
              <a:t>kV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38 extra lines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2020 nodes</a:t>
            </a: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FD21EBC5-EA06-83E2-4D91-2E6591E5D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3061" y="1762537"/>
            <a:ext cx="3204830" cy="45731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A2E1-11B2-4776-BC90-E912AF54197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1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Generators and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231" y="2290843"/>
            <a:ext cx="3951891" cy="137820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+50 MW in England and Wales </a:t>
            </a:r>
          </a:p>
          <a:p>
            <a:pPr marL="0" indent="0">
              <a:buNone/>
            </a:pPr>
            <a:r>
              <a:rPr lang="en-GB" sz="2400" dirty="0"/>
              <a:t>+30 MW in South Scotland</a:t>
            </a:r>
          </a:p>
          <a:p>
            <a:pPr marL="0" indent="0">
              <a:buNone/>
            </a:pPr>
            <a:r>
              <a:rPr lang="en-GB" sz="2400" dirty="0"/>
              <a:t>+10 MW in North Scotland </a:t>
            </a:r>
          </a:p>
        </p:txBody>
      </p:sp>
      <p:sp>
        <p:nvSpPr>
          <p:cNvPr id="4" name="Left Brace 3"/>
          <p:cNvSpPr/>
          <p:nvPr/>
        </p:nvSpPr>
        <p:spPr>
          <a:xfrm>
            <a:off x="3158359" y="2328306"/>
            <a:ext cx="367862" cy="1303283"/>
          </a:xfrm>
          <a:prstGeom prst="leftBrace">
            <a:avLst>
              <a:gd name="adj1" fmla="val 340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1135" y="4312443"/>
            <a:ext cx="6811962" cy="13526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400" dirty="0"/>
              <a:t>Submit the expected generation and demand for each </a:t>
            </a:r>
            <a:r>
              <a:rPr lang="en-GB" sz="2400" dirty="0">
                <a:solidFill>
                  <a:schemeClr val="tx1"/>
                </a:solidFill>
              </a:rPr>
              <a:t>30 minutes settlement period</a:t>
            </a:r>
            <a:r>
              <a:rPr lang="en-GB" sz="2400" dirty="0"/>
              <a:t> to ESO with a time resolution of one minute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765" y="2379784"/>
            <a:ext cx="1069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Gen. and Dem.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1417637" y="6097516"/>
            <a:ext cx="6706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latin typeface="Charis SIL"/>
              </a:rPr>
              <a:t>Elexon</a:t>
            </a:r>
            <a:r>
              <a:rPr lang="en-GB" sz="1400" dirty="0">
                <a:solidFill>
                  <a:srgbClr val="000000"/>
                </a:solidFill>
                <a:latin typeface="Charis SIL"/>
              </a:rPr>
              <a:t>, 2020a. Balancing and Settlement Code. </a:t>
            </a:r>
            <a:r>
              <a:rPr lang="en-GB" sz="1400" dirty="0">
                <a:solidFill>
                  <a:srgbClr val="2196D1"/>
                </a:solidFill>
                <a:latin typeface="Charis SIL"/>
              </a:rPr>
              <a:t>https://www.elexon.co.uk/bsc-and-codes/balancing-settlement-code/</a:t>
            </a:r>
            <a:r>
              <a:rPr lang="en-GB" sz="1400" dirty="0">
                <a:solidFill>
                  <a:srgbClr val="000000"/>
                </a:solidFill>
                <a:latin typeface="Charis SIL"/>
              </a:rPr>
              <a:t>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95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2372" y="1198179"/>
            <a:ext cx="1576552" cy="924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FPNs</a:t>
            </a:r>
          </a:p>
        </p:txBody>
      </p:sp>
      <p:sp>
        <p:nvSpPr>
          <p:cNvPr id="5" name="Oval 4"/>
          <p:cNvSpPr/>
          <p:nvPr/>
        </p:nvSpPr>
        <p:spPr>
          <a:xfrm>
            <a:off x="5847747" y="1198179"/>
            <a:ext cx="1751231" cy="924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Expected </a:t>
            </a:r>
            <a:r>
              <a:rPr lang="en-GB" sz="1600" dirty="0" smtClean="0"/>
              <a:t>Generation </a:t>
            </a:r>
            <a:r>
              <a:rPr lang="en-GB" sz="1600" dirty="0"/>
              <a:t>Imbalance</a:t>
            </a:r>
          </a:p>
        </p:txBody>
      </p:sp>
      <p:sp>
        <p:nvSpPr>
          <p:cNvPr id="6" name="Oval 5"/>
          <p:cNvSpPr/>
          <p:nvPr/>
        </p:nvSpPr>
        <p:spPr>
          <a:xfrm>
            <a:off x="3875060" y="1198179"/>
            <a:ext cx="1576552" cy="924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Expected </a:t>
            </a:r>
            <a:r>
              <a:rPr lang="en-GB" sz="1600" dirty="0" smtClean="0"/>
              <a:t>Demand</a:t>
            </a:r>
            <a:r>
              <a:rPr lang="en-GB" sz="1600" dirty="0"/>
              <a:t> </a:t>
            </a:r>
            <a:r>
              <a:rPr lang="en-GB" sz="1600" dirty="0" smtClean="0"/>
              <a:t>Imbalance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778838" y="2406869"/>
            <a:ext cx="1768995" cy="58857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NG ESO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5"/>
          </p:cNvCxnSpPr>
          <p:nvPr/>
        </p:nvCxnSpPr>
        <p:spPr>
          <a:xfrm>
            <a:off x="3248043" y="1987639"/>
            <a:ext cx="1040178" cy="419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4663336" y="2123089"/>
            <a:ext cx="0" cy="28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5052219" y="1987639"/>
            <a:ext cx="1051990" cy="419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78924" y="3489431"/>
            <a:ext cx="2396359" cy="735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Power Injections at Each Node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508938" y="3037488"/>
            <a:ext cx="325821" cy="4099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/>
          <p:cNvSpPr/>
          <p:nvPr/>
        </p:nvSpPr>
        <p:spPr>
          <a:xfrm>
            <a:off x="5717629" y="2307019"/>
            <a:ext cx="315308" cy="947911"/>
          </a:xfrm>
          <a:prstGeom prst="leftBrace">
            <a:avLst>
              <a:gd name="adj1" fmla="val 32747"/>
              <a:gd name="adj2" fmla="val 466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75283" y="2331600"/>
            <a:ext cx="3132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offer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bid</a:t>
            </a:r>
            <a:r>
              <a:rPr lang="en-GB" dirty="0"/>
              <a:t> orders to increase and decrease power injections, respectively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219080" y="4290845"/>
            <a:ext cx="882868" cy="6989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Document 19"/>
          <p:cNvSpPr/>
          <p:nvPr/>
        </p:nvSpPr>
        <p:spPr>
          <a:xfrm>
            <a:off x="3300593" y="5055475"/>
            <a:ext cx="2732343" cy="15712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Solve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/>
              <a:t>Transmission Line Constraint Violation </a:t>
            </a:r>
            <a:r>
              <a:rPr lang="en-GB" dirty="0" smtClean="0"/>
              <a:t>and Offset Energy Imbalance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77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18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Bid and Offer Orders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9257" y="2375338"/>
            <a:ext cx="1019503" cy="6516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Unit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79988" y="2510604"/>
            <a:ext cx="704193" cy="337699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620813" y="2044262"/>
            <a:ext cx="2112579" cy="12507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up to five bid orders and five offer orders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948856" y="2532308"/>
            <a:ext cx="704193" cy="337699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6942083" y="2238703"/>
            <a:ext cx="1744717" cy="8723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Settlement Period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1" name="10-Point Star 10"/>
          <p:cNvSpPr/>
          <p:nvPr/>
        </p:nvSpPr>
        <p:spPr>
          <a:xfrm>
            <a:off x="3988045" y="3869310"/>
            <a:ext cx="2107327" cy="1828104"/>
          </a:xfrm>
          <a:prstGeom prst="star10">
            <a:avLst>
              <a:gd name="adj" fmla="val 50000"/>
              <a:gd name="hf" fmla="val 1051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900" b="1" dirty="0">
                <a:solidFill>
                  <a:srgbClr val="00B050"/>
                </a:solidFill>
              </a:rPr>
              <a:t>Wind and Solar Power </a:t>
            </a:r>
            <a:r>
              <a:rPr lang="en-GB" sz="1900" b="1" dirty="0" smtClean="0">
                <a:solidFill>
                  <a:srgbClr val="00B050"/>
                </a:solidFill>
              </a:rPr>
              <a:t>Plants</a:t>
            </a:r>
          </a:p>
          <a:p>
            <a:pPr algn="ctr"/>
            <a:endParaRPr lang="en-GB" sz="900" b="1" dirty="0">
              <a:solidFill>
                <a:srgbClr val="00B050"/>
              </a:solidFill>
            </a:endParaRP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(Marginal Costs≈0)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906114" y="3869312"/>
            <a:ext cx="982716" cy="18281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/MWh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51035" y="3596848"/>
            <a:ext cx="1804521" cy="2373028"/>
          </a:xfrm>
          <a:prstGeom prst="roundRect">
            <a:avLst>
              <a:gd name="adj" fmla="val 335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/>
                </a:solidFill>
              </a:rPr>
              <a:t>Subsidy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(renewables obligation certificates or a strike price in a </a:t>
            </a:r>
            <a:r>
              <a:rPr lang="en-GB" dirty="0" err="1"/>
              <a:t>CfD</a:t>
            </a:r>
            <a:r>
              <a:rPr lang="en-GB" dirty="0"/>
              <a:t>)</a:t>
            </a:r>
          </a:p>
        </p:txBody>
      </p:sp>
      <p:sp>
        <p:nvSpPr>
          <p:cNvPr id="19" name="Vertical Scroll 18"/>
          <p:cNvSpPr/>
          <p:nvPr/>
        </p:nvSpPr>
        <p:spPr>
          <a:xfrm>
            <a:off x="7137968" y="3786574"/>
            <a:ext cx="1795825" cy="199357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(negative) bid price equal to the value of the lost subsidy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178199" y="3869312"/>
            <a:ext cx="1136997" cy="1828101"/>
          </a:xfrm>
          <a:prstGeom prst="rightArrow">
            <a:avLst>
              <a:gd name="adj1" fmla="val 77597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GB" dirty="0"/>
              <a:t>compensation for curtailed power</a:t>
            </a:r>
          </a:p>
        </p:txBody>
      </p:sp>
    </p:spTree>
    <p:extLst>
      <p:ext uri="{BB962C8B-B14F-4D97-AF65-F5344CB8AC3E}">
        <p14:creationId xmlns:p14="http://schemas.microsoft.com/office/powerpoint/2010/main" val="25245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B</a:t>
            </a:r>
            <a:r>
              <a:rPr lang="en-GB" b="1" dirty="0" smtClean="0"/>
              <a:t>alancing </a:t>
            </a:r>
            <a:r>
              <a:rPr lang="en-GB" b="1" dirty="0"/>
              <a:t>Mechanism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647" y="2166938"/>
            <a:ext cx="7767145" cy="4465090"/>
          </a:xfrm>
        </p:spPr>
        <p:txBody>
          <a:bodyPr>
            <a:noAutofit/>
          </a:bodyPr>
          <a:lstStyle/>
          <a:p>
            <a:r>
              <a:rPr lang="en-GB" sz="2000" dirty="0"/>
              <a:t>Modelling of the BM rebalancing costs</a:t>
            </a:r>
          </a:p>
          <a:p>
            <a:r>
              <a:rPr lang="en-GB" sz="2000" dirty="0"/>
              <a:t>Minimization (</a:t>
            </a:r>
            <a:r>
              <a:rPr lang="en-GB" sz="2000" dirty="0">
                <a:solidFill>
                  <a:srgbClr val="00B050"/>
                </a:solidFill>
              </a:rPr>
              <a:t>Offer Cost </a:t>
            </a:r>
            <a:r>
              <a:rPr lang="en-GB" sz="2000" dirty="0"/>
              <a:t>- </a:t>
            </a:r>
            <a:r>
              <a:rPr lang="en-GB" sz="2000" dirty="0">
                <a:solidFill>
                  <a:srgbClr val="FF0000"/>
                </a:solidFill>
              </a:rPr>
              <a:t>Bid Cost</a:t>
            </a:r>
            <a:r>
              <a:rPr lang="en-GB" sz="2000" dirty="0"/>
              <a:t>)</a:t>
            </a:r>
          </a:p>
          <a:p>
            <a:r>
              <a:rPr lang="en-GB" sz="2000" dirty="0">
                <a:solidFill>
                  <a:srgbClr val="00B050"/>
                </a:solidFill>
              </a:rPr>
              <a:t>Offer Cost </a:t>
            </a:r>
            <a:r>
              <a:rPr lang="en-GB" sz="2000" dirty="0"/>
              <a:t>= the system operator has to pay to the unit 𝑘 to increase its power</a:t>
            </a:r>
          </a:p>
          <a:p>
            <a:r>
              <a:rPr lang="en-GB" sz="2000" dirty="0">
                <a:solidFill>
                  <a:srgbClr val="FF0000"/>
                </a:solidFill>
              </a:rPr>
              <a:t>Bid Cost </a:t>
            </a:r>
            <a:r>
              <a:rPr lang="en-GB" sz="2000" dirty="0"/>
              <a:t>= the unit 𝑘 has to pay to the system operator to reduce the power</a:t>
            </a:r>
          </a:p>
          <a:p>
            <a:r>
              <a:rPr lang="en-GB" sz="2000" dirty="0">
                <a:solidFill>
                  <a:srgbClr val="00B0F0"/>
                </a:solidFill>
              </a:rPr>
              <a:t>Constraints</a:t>
            </a:r>
            <a:r>
              <a:rPr lang="en-GB" sz="2000" dirty="0"/>
              <a:t>:     - power output of the unit 𝑘</a:t>
            </a:r>
            <a:endParaRPr lang="en-GB" sz="2000" i="1" dirty="0"/>
          </a:p>
          <a:p>
            <a:pPr marL="0" indent="0">
              <a:buNone/>
            </a:pPr>
            <a:r>
              <a:rPr lang="en-GB" sz="2000" dirty="0"/>
              <a:t>                                - power balance at node 𝑛 and time 𝑡</a:t>
            </a:r>
          </a:p>
          <a:p>
            <a:pPr marL="0" indent="0">
              <a:buNone/>
            </a:pPr>
            <a:r>
              <a:rPr lang="en-GB" sz="2000" dirty="0"/>
              <a:t>                                - power flow over the lines</a:t>
            </a:r>
          </a:p>
          <a:p>
            <a:pPr marL="0" indent="0">
              <a:buNone/>
            </a:pPr>
            <a:r>
              <a:rPr lang="en-GB" sz="2000" dirty="0"/>
              <a:t>                                - minimum and maximum flows for transmission lines</a:t>
            </a:r>
          </a:p>
          <a:p>
            <a:pPr marL="0" indent="0">
              <a:buNone/>
            </a:pPr>
            <a:r>
              <a:rPr lang="en-GB" sz="2000" dirty="0"/>
              <a:t>                                - minimum and maximum capacity limits of each unit</a:t>
            </a:r>
          </a:p>
          <a:p>
            <a:pPr marL="0" indent="0">
              <a:buNone/>
            </a:pPr>
            <a:r>
              <a:rPr lang="en-GB" sz="2000" dirty="0"/>
              <a:t>                                - upper bounds for each offer and bid order</a:t>
            </a:r>
          </a:p>
        </p:txBody>
      </p:sp>
      <p:sp>
        <p:nvSpPr>
          <p:cNvPr id="4" name="Left Brace 3"/>
          <p:cNvSpPr/>
          <p:nvPr/>
        </p:nvSpPr>
        <p:spPr>
          <a:xfrm>
            <a:off x="2816137" y="4304968"/>
            <a:ext cx="331838" cy="2158894"/>
          </a:xfrm>
          <a:prstGeom prst="leftBrace">
            <a:avLst>
              <a:gd name="adj1" fmla="val 5277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5268-0A14-4B5F-A845-5EA605301B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Mathematical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888"/>
          <a:stretch/>
        </p:blipFill>
        <p:spPr>
          <a:xfrm>
            <a:off x="1731598" y="2247025"/>
            <a:ext cx="6392899" cy="41353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31598" y="2247025"/>
            <a:ext cx="5100126" cy="88505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82" y="1061545"/>
            <a:ext cx="7269162" cy="1271750"/>
          </a:xfrm>
        </p:spPr>
        <p:txBody>
          <a:bodyPr/>
          <a:lstStyle/>
          <a:p>
            <a:r>
              <a:rPr lang="en-GB" dirty="0"/>
              <a:t>Type of technology and percentage of </a:t>
            </a:r>
            <a:r>
              <a:rPr lang="en-GB" dirty="0" smtClean="0"/>
              <a:t>identified marginal </a:t>
            </a:r>
            <a:r>
              <a:rPr lang="en-GB" dirty="0"/>
              <a:t>units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4582" y="2424933"/>
            <a:ext cx="7755273" cy="34398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9209" y="2009782"/>
            <a:ext cx="3060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August 2020 and January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9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Carbon emission intensity of different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322" y="2542190"/>
            <a:ext cx="7665793" cy="3543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FE-5E8A-41F2-9AF1-7B64EE27B06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53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1079</TotalTime>
  <Words>573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Charis SIL</vt:lpstr>
      <vt:lpstr>Palatino Linotype</vt:lpstr>
      <vt:lpstr>pres6</vt:lpstr>
      <vt:lpstr>Grid and Market Modelling (BEIS Study)</vt:lpstr>
      <vt:lpstr>The GB Transmission Network </vt:lpstr>
      <vt:lpstr>Generators and Consumers</vt:lpstr>
      <vt:lpstr>PowerPoint Presentation</vt:lpstr>
      <vt:lpstr>Bid and Offer Orders</vt:lpstr>
      <vt:lpstr>Balancing Mechanism Model</vt:lpstr>
      <vt:lpstr>Mathematical Description</vt:lpstr>
      <vt:lpstr>Type of technology and percentage of identified marginal units</vt:lpstr>
      <vt:lpstr>Carbon emission intensity of different technologies</vt:lpstr>
      <vt:lpstr>Case study:  +1 MW renewable generation in different regions in GB -1 MW from marginal units</vt:lpstr>
      <vt:lpstr>Challenges with embedded units (1)</vt:lpstr>
      <vt:lpstr>Challenges with embedded units (2)</vt:lpstr>
      <vt:lpstr>Future Extension Work</vt:lpstr>
      <vt:lpstr>PowerPoint Presentation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Mostafa Nosratabadi</cp:lastModifiedBy>
  <cp:revision>70</cp:revision>
  <dcterms:created xsi:type="dcterms:W3CDTF">2012-04-25T15:10:26Z</dcterms:created>
  <dcterms:modified xsi:type="dcterms:W3CDTF">2022-11-21T20:19:48Z</dcterms:modified>
</cp:coreProperties>
</file>