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fabia\AppData\Local\Microsoft\Windows\INetCache\IE\F3SKX8GC\Stats%20Survey%202%20Recsys%5b1%5d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STATS!$B$2:$B$11</cx:f>
        <cx:lvl ptCount="10" formatCode="Standard">
          <cx:pt idx="0">4</cx:pt>
          <cx:pt idx="1">2</cx:pt>
          <cx:pt idx="2">2</cx:pt>
          <cx:pt idx="3">2</cx:pt>
          <cx:pt idx="4">3</cx:pt>
          <cx:pt idx="5">3</cx:pt>
          <cx:pt idx="6">4</cx:pt>
          <cx:pt idx="7">1</cx:pt>
          <cx:pt idx="8">1</cx:pt>
          <cx:pt idx="9">1</cx:pt>
        </cx:lvl>
      </cx:numDim>
    </cx:data>
    <cx:data id="1">
      <cx:numDim type="val">
        <cx:f>STATS!$C$2:$C$11</cx:f>
        <cx:lvl ptCount="10" formatCode="Standard">
          <cx:pt idx="0">4</cx:pt>
          <cx:pt idx="1">3</cx:pt>
          <cx:pt idx="2">3</cx:pt>
          <cx:pt idx="3">2</cx:pt>
          <cx:pt idx="4">3</cx:pt>
          <cx:pt idx="5">2</cx:pt>
          <cx:pt idx="6">4</cx:pt>
          <cx:pt idx="7">2</cx:pt>
          <cx:pt idx="8">2</cx:pt>
          <cx:pt idx="9">2</cx:pt>
        </cx:lvl>
      </cx:numDim>
    </cx:data>
    <cx:data id="2">
      <cx:numDim type="val">
        <cx:f>STATS!$D$2:$D$11</cx:f>
        <cx:lvl ptCount="10" formatCode="Standard">
          <cx:pt idx="0">3</cx:pt>
          <cx:pt idx="1">2</cx:pt>
          <cx:pt idx="2">3</cx:pt>
          <cx:pt idx="3">3</cx:pt>
          <cx:pt idx="4">3</cx:pt>
          <cx:pt idx="5">1</cx:pt>
          <cx:pt idx="6">4</cx:pt>
          <cx:pt idx="7">4</cx:pt>
          <cx:pt idx="8">2</cx:pt>
          <cx:pt idx="9">2</cx:pt>
        </cx:lvl>
      </cx:numDim>
    </cx:data>
  </cx:chartData>
  <cx:chart>
    <cx:title pos="t" align="ctr" overlay="0">
      <cx:tx>
        <cx:txData>
          <cx:v>Usefulness of explanation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nl-NL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Usefulness of explanation</a:t>
          </a:r>
        </a:p>
      </cx:txPr>
    </cx:title>
    <cx:plotArea>
      <cx:plotAreaRegion>
        <cx:series layoutId="boxWhisker" uniqueId="{A5753D72-4F6D-44A6-BB16-03D2B579F939}">
          <cx:tx>
            <cx:txData>
              <cx:v>Individual w/o history</cx:v>
            </cx:txData>
          </cx:tx>
          <cx:dataId val="0"/>
          <cx:layoutPr>
            <cx:statistics quartileMethod="exclusive"/>
          </cx:layoutPr>
        </cx:series>
        <cx:series layoutId="boxWhisker" uniqueId="{22E71DB7-91A0-49FD-A248-EBAF6DCE7D00}">
          <cx:tx>
            <cx:txData>
              <cx:v>Individual w history</cx:v>
            </cx:txData>
          </cx:tx>
          <cx:dataId val="1"/>
          <cx:layoutPr>
            <cx:statistics quartileMethod="exclusive"/>
          </cx:layoutPr>
        </cx:series>
        <cx:series layoutId="boxWhisker" uniqueId="{306A1A30-472E-4F8E-AC0B-3629A9DCAE86}">
          <cx:tx>
            <cx:txData>
              <cx:v>Group</cx:v>
            </cx:txData>
          </cx:tx>
          <cx:dataId val="2"/>
          <cx:layoutPr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txData>
              <cx:v>Usefulness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nl-NL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Usefulness</a:t>
              </a:r>
            </a:p>
          </cx:txPr>
        </cx:title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C99D-5172-090D-E10D-6B6627177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B5ECA-B1E7-F34A-1FF7-1F2E874A7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8396A-7C60-0794-DC83-B11CCF1E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176B-D3C6-49C5-9A3D-30FF3F8AF60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93E57-A27A-BAA9-0FCD-353190E0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58F37-9AE1-BAC8-C511-FD1044C3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7415-0F73-447E-9FF3-52FFF4B9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6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C492-EA25-D380-1213-DFDBE241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ECF29-F1E7-BF4B-7139-B74EF69D4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D9391-2E22-A4CD-6583-06DBF9D5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176B-D3C6-49C5-9A3D-30FF3F8AF60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2F610-F258-9732-A0B7-BACC622A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2545-3763-9566-210B-F5E230ED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7415-0F73-447E-9FF3-52FFF4B9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B73ED-DF44-9DE8-5C8C-D70C79B13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0924B-073A-46EE-7C75-43789D243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EE27-5F18-6562-B4AC-BDFF2112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176B-D3C6-49C5-9A3D-30FF3F8AF60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050D1-8E26-18C1-EE02-FE8EB547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592E-92A7-81E5-F204-63C084C0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7415-0F73-447E-9FF3-52FFF4B9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DDDF-5F8D-BF08-D2F8-AE989661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769AB-00D5-840A-36AB-B086F328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7A5F-0B48-00A8-415E-F60E9817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176B-D3C6-49C5-9A3D-30FF3F8AF60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0227-1108-A974-7248-F7CF7362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82B9F-8F12-698E-20C0-96E2DC40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7415-0F73-447E-9FF3-52FFF4B9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F9E0-48A2-B08E-F718-2E604351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8EE5A-6EB1-625E-10D6-D099AC79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E6370-0C2B-5A4D-6AB1-A2775FF9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176B-D3C6-49C5-9A3D-30FF3F8AF60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08F53-BAC6-0F40-B091-D069A0D7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67B06-5D85-B8E4-343E-ABA2AF76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7415-0F73-447E-9FF3-52FFF4B9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344B-4F15-1353-5B09-7D7AB2FD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452E-08A1-73E2-FF43-4756B0103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6C739-8390-1532-E099-362678D5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0EE3E-9F4C-F521-8B98-90361EFF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176B-D3C6-49C5-9A3D-30FF3F8AF60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289BB-D13C-9C8C-1165-79A9055A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31586-BBC3-4936-543F-C24FBCE3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7415-0F73-447E-9FF3-52FFF4B9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8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8C72-F939-463A-8823-0BFF7119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586E6-D5EF-2BA3-0107-CACBE0C0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36768-1B47-3CA7-1DC5-1CBC7B204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DDA66-9242-CFC5-28C4-A73EA7AE6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72101-6811-435E-57AF-DEB98EF55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BA4A7-A3C5-2EB7-038E-A2E5A943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176B-D3C6-49C5-9A3D-30FF3F8AF60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64C33-C283-D404-81EA-4084F006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7BD4A-D718-6F23-616D-9C517009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7415-0F73-447E-9FF3-52FFF4B9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1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9492-1E4D-55E5-90F5-850DA3C8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4C267-D208-CF75-7BD9-8DA9A73E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176B-D3C6-49C5-9A3D-30FF3F8AF60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335DC-3C85-408A-239A-555CA270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BB9EB-EF35-45F5-9B36-C49A38F2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7415-0F73-447E-9FF3-52FFF4B9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C654C-4904-CC60-A6DD-DEE0D4FA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176B-D3C6-49C5-9A3D-30FF3F8AF60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51798-BE30-68B5-68D0-9D46112A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479A7-D5A1-7770-40F1-D1BBF1EA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7415-0F73-447E-9FF3-52FFF4B9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A606-0978-D984-FEAA-0325606D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B273-2576-8CBE-32EC-0011E98B3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EE8A8-46A9-6FFC-E1B3-E2CE282CC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45F73-3B53-5783-058B-55C2C24E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176B-D3C6-49C5-9A3D-30FF3F8AF60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478F2-2761-C43D-89D3-743F534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E10EE-39FC-CF3E-D569-B4B0F4E8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7415-0F73-447E-9FF3-52FFF4B9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9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78AB-33B4-1CB3-72E7-417C8F17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A5AFA-AD45-D13A-0CD0-E72342BF1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C6AB1-02EC-533A-47AB-C7174418F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57ABA-27A3-DAD3-A119-3449D401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176B-D3C6-49C5-9A3D-30FF3F8AF60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9E63B-8474-F2D3-3EC6-460CB7DC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EC9B8-EE47-CAD2-8E80-CB37A3A0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7415-0F73-447E-9FF3-52FFF4B9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2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1B4CC-AEBC-C126-AB0E-BD758845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6D7A6-BCE0-D0EC-CA04-FA6C0852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626AB-DC08-4ADD-F374-A9D6F5A81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5176B-D3C6-49C5-9A3D-30FF3F8AF60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F5D6E-B199-D466-F5C6-A1C682A8D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C5D7F-665D-7CFC-BC4A-9BC565089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D7415-0F73-447E-9FF3-52FFF4B9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5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iket-com-dev-team/build-recommendation-engine-using-graph-cbd6d8732e4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DD55-EE7F-EC0B-BD30-088B93DB8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9680"/>
            <a:ext cx="9144000" cy="2387600"/>
          </a:xfrm>
        </p:spPr>
        <p:txBody>
          <a:bodyPr/>
          <a:lstStyle/>
          <a:p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MIND News Dataset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A5790-AD38-03BE-4777-5CE524AC1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8964"/>
            <a:ext cx="9144000" cy="1655762"/>
          </a:xfrm>
        </p:spPr>
        <p:txBody>
          <a:bodyPr/>
          <a:lstStyle/>
          <a:p>
            <a:r>
              <a:rPr lang="en-US" dirty="0"/>
              <a:t>Elvin </a:t>
            </a:r>
            <a:r>
              <a:rPr lang="en-US" dirty="0" err="1"/>
              <a:t>Medzhidov</a:t>
            </a:r>
            <a:r>
              <a:rPr lang="en-US" dirty="0"/>
              <a:t>, Filippo Wang, Fabian Zorr, </a:t>
            </a:r>
          </a:p>
          <a:p>
            <a:r>
              <a:rPr lang="en-US" dirty="0"/>
              <a:t>Noah </a:t>
            </a:r>
            <a:r>
              <a:rPr lang="en-US" dirty="0" err="1"/>
              <a:t>Croes</a:t>
            </a:r>
            <a:r>
              <a:rPr lang="en-US" dirty="0"/>
              <a:t>, Sander </a:t>
            </a:r>
            <a:r>
              <a:rPr lang="en-US" dirty="0" err="1"/>
              <a:t>Stokhof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CF891-124C-1644-EFDB-8C909AD9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Microsoft MIND - Dataset</a:t>
            </a:r>
          </a:p>
        </p:txBody>
      </p:sp>
      <p:pic>
        <p:nvPicPr>
          <p:cNvPr id="5" name="Content Placeholder 4" descr="A blue text on a white background">
            <a:extLst>
              <a:ext uri="{FF2B5EF4-FFF2-40B4-BE49-F238E27FC236}">
                <a16:creationId xmlns:a16="http://schemas.microsoft.com/office/drawing/2014/main" id="{ACD9ED5D-8BF8-1B67-82CA-46D120F71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318355"/>
            <a:ext cx="10905066" cy="310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0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4CC48-ACB4-78A3-AFCA-A9C1F71E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3800"/>
              <a:t>Individual Recommender System</a:t>
            </a:r>
            <a:endParaRPr lang="en-US" sz="380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EEFA3-7094-15FB-C493-51EA0254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DE" sz="2200" dirty="0"/>
              <a:t>Approach:</a:t>
            </a:r>
          </a:p>
          <a:p>
            <a:pPr lvl="1"/>
            <a:r>
              <a:rPr lang="de-DE" sz="2200" dirty="0"/>
              <a:t>Content-</a:t>
            </a:r>
            <a:r>
              <a:rPr lang="de-DE" sz="2200" dirty="0" err="1"/>
              <a:t>based</a:t>
            </a:r>
            <a:r>
              <a:rPr lang="de-DE" sz="2200" dirty="0"/>
              <a:t> Collaborative </a:t>
            </a:r>
            <a:r>
              <a:rPr lang="de-DE" sz="2200" dirty="0" err="1"/>
              <a:t>Filtering</a:t>
            </a:r>
            <a:endParaRPr lang="de-DE" sz="2200" dirty="0"/>
          </a:p>
          <a:p>
            <a:pPr lvl="1"/>
            <a:r>
              <a:rPr lang="de-DE" sz="2200" dirty="0"/>
              <a:t>TF-IDF</a:t>
            </a:r>
          </a:p>
          <a:p>
            <a:pPr lvl="1"/>
            <a:r>
              <a:rPr lang="de-DE" sz="2200" dirty="0" err="1"/>
              <a:t>Cosine</a:t>
            </a:r>
            <a:r>
              <a:rPr lang="de-DE" sz="2200" dirty="0"/>
              <a:t> </a:t>
            </a:r>
            <a:r>
              <a:rPr lang="de-DE" sz="2200" dirty="0" err="1"/>
              <a:t>Similarity</a:t>
            </a:r>
            <a:endParaRPr lang="de-DE" sz="2200" dirty="0"/>
          </a:p>
          <a:p>
            <a:pPr lvl="1"/>
            <a:r>
              <a:rPr lang="de-DE" sz="2200" dirty="0" err="1"/>
              <a:t>Scikit-Learn</a:t>
            </a:r>
            <a:endParaRPr lang="de-DE" sz="2200" dirty="0"/>
          </a:p>
          <a:p>
            <a:pPr lvl="1"/>
            <a:endParaRPr lang="en-US" sz="2200" dirty="0"/>
          </a:p>
        </p:txBody>
      </p:sp>
      <p:pic>
        <p:nvPicPr>
          <p:cNvPr id="5" name="Picture 4" descr="A cartoon character holding a beer mug">
            <a:extLst>
              <a:ext uri="{FF2B5EF4-FFF2-40B4-BE49-F238E27FC236}">
                <a16:creationId xmlns:a16="http://schemas.microsoft.com/office/drawing/2014/main" id="{D19A190E-ADE7-D889-0AD2-9C6C8D57E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214" y="1148975"/>
            <a:ext cx="7226725" cy="4065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3F8A58-FD36-8A2D-7FF6-7E81C9B5C9BC}"/>
              </a:ext>
            </a:extLst>
          </p:cNvPr>
          <p:cNvSpPr txBox="1"/>
          <p:nvPr/>
        </p:nvSpPr>
        <p:spPr>
          <a:xfrm>
            <a:off x="4792894" y="5142216"/>
            <a:ext cx="5609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 </a:t>
            </a:r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https://medium.com/tiket-com-dev-team/build-recommendation-engine-using-graph-cbd6d8732e46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184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0132C-BF6F-4D32-9559-18C5451F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4600" dirty="0"/>
              <a:t>Evaluation </a:t>
            </a:r>
            <a:r>
              <a:rPr lang="de-DE" sz="4600" dirty="0" err="1"/>
              <a:t>of</a:t>
            </a:r>
            <a:r>
              <a:rPr lang="de-DE" sz="4600" dirty="0"/>
              <a:t> </a:t>
            </a:r>
            <a:r>
              <a:rPr lang="de-DE" sz="4600" dirty="0" err="1"/>
              <a:t>the</a:t>
            </a:r>
            <a:r>
              <a:rPr lang="de-DE" sz="4600" dirty="0"/>
              <a:t> Individual RS</a:t>
            </a: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3110-D209-9DBC-7112-3E32F942C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e-DE" sz="2400" dirty="0"/>
              <a:t>Precision</a:t>
            </a:r>
          </a:p>
          <a:p>
            <a:pPr marL="0" indent="0">
              <a:buNone/>
            </a:pPr>
            <a:endParaRPr lang="de-DE" sz="2200" dirty="0"/>
          </a:p>
        </p:txBody>
      </p:sp>
      <p:pic>
        <p:nvPicPr>
          <p:cNvPr id="5" name="Picture 4" descr="Hand with a gavel">
            <a:extLst>
              <a:ext uri="{FF2B5EF4-FFF2-40B4-BE49-F238E27FC236}">
                <a16:creationId xmlns:a16="http://schemas.microsoft.com/office/drawing/2014/main" id="{DB62C65E-9B2C-0D35-951C-3DAD80A89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4" r="25893" b="-1"/>
          <a:stretch/>
        </p:blipFill>
        <p:spPr>
          <a:xfrm>
            <a:off x="5311702" y="-97595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573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0132C-BF6F-4D32-9559-18C5451F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4600" dirty="0"/>
              <a:t>Evaluation </a:t>
            </a:r>
            <a:r>
              <a:rPr lang="de-DE" sz="4600" dirty="0" err="1"/>
              <a:t>of</a:t>
            </a:r>
            <a:r>
              <a:rPr lang="de-DE" sz="4600" dirty="0"/>
              <a:t> </a:t>
            </a:r>
            <a:r>
              <a:rPr lang="de-DE" sz="4600" dirty="0" err="1"/>
              <a:t>the</a:t>
            </a:r>
            <a:r>
              <a:rPr lang="de-DE" sz="4600" dirty="0"/>
              <a:t> Individual RS</a:t>
            </a: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3110-D209-9DBC-7112-3E32F942C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e-DE" sz="2400" dirty="0"/>
              <a:t>Precision</a:t>
            </a:r>
          </a:p>
          <a:p>
            <a:r>
              <a:rPr lang="de-DE" sz="2400" dirty="0"/>
              <a:t>Recall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Hand with a gavel">
            <a:extLst>
              <a:ext uri="{FF2B5EF4-FFF2-40B4-BE49-F238E27FC236}">
                <a16:creationId xmlns:a16="http://schemas.microsoft.com/office/drawing/2014/main" id="{DB62C65E-9B2C-0D35-951C-3DAD80A89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4" r="25893" b="-1"/>
          <a:stretch/>
        </p:blipFill>
        <p:spPr>
          <a:xfrm>
            <a:off x="5311702" y="-97595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038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0132C-BF6F-4D32-9559-18C5451F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4600" dirty="0"/>
              <a:t>Evaluation </a:t>
            </a:r>
            <a:r>
              <a:rPr lang="de-DE" sz="4600" dirty="0" err="1"/>
              <a:t>of</a:t>
            </a:r>
            <a:r>
              <a:rPr lang="de-DE" sz="4600" dirty="0"/>
              <a:t> </a:t>
            </a:r>
            <a:r>
              <a:rPr lang="de-DE" sz="4600" dirty="0" err="1"/>
              <a:t>the</a:t>
            </a:r>
            <a:r>
              <a:rPr lang="de-DE" sz="4600" dirty="0"/>
              <a:t> Individual RS</a:t>
            </a: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3110-D209-9DBC-7112-3E32F942C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e-DE" sz="2400" dirty="0"/>
              <a:t>Precision</a:t>
            </a:r>
          </a:p>
          <a:p>
            <a:r>
              <a:rPr lang="de-DE" sz="2400" dirty="0"/>
              <a:t>Recall </a:t>
            </a:r>
          </a:p>
          <a:p>
            <a:r>
              <a:rPr lang="de-DE" sz="2400" dirty="0" err="1"/>
              <a:t>nDCG@K</a:t>
            </a:r>
            <a:endParaRPr lang="en-US" sz="2400" dirty="0"/>
          </a:p>
        </p:txBody>
      </p:sp>
      <p:pic>
        <p:nvPicPr>
          <p:cNvPr id="5" name="Picture 4" descr="Hand with a gavel">
            <a:extLst>
              <a:ext uri="{FF2B5EF4-FFF2-40B4-BE49-F238E27FC236}">
                <a16:creationId xmlns:a16="http://schemas.microsoft.com/office/drawing/2014/main" id="{DB62C65E-9B2C-0D35-951C-3DAD80A89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4" r="25893" b="-1"/>
          <a:stretch/>
        </p:blipFill>
        <p:spPr>
          <a:xfrm>
            <a:off x="5311702" y="-97595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983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F3B07-E6CB-5D68-557D-445243C6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3800"/>
              <a:t>Group Recommenders</a:t>
            </a:r>
            <a:endParaRPr lang="en-US" sz="38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AB9E-B0B0-CF10-1E6E-45D2803B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DE" sz="2200" dirty="0" err="1"/>
              <a:t>Forming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Groups </a:t>
            </a:r>
          </a:p>
          <a:p>
            <a:r>
              <a:rPr lang="de-DE" sz="2200" dirty="0"/>
              <a:t>Group </a:t>
            </a:r>
            <a:r>
              <a:rPr lang="de-DE" sz="2200" dirty="0" err="1"/>
              <a:t>Recommendations</a:t>
            </a:r>
            <a:endParaRPr lang="de-DE" sz="2200" dirty="0"/>
          </a:p>
          <a:p>
            <a:r>
              <a:rPr lang="de-DE" sz="2200" dirty="0"/>
              <a:t>Approach:</a:t>
            </a:r>
          </a:p>
          <a:p>
            <a:pPr lvl="1"/>
            <a:r>
              <a:rPr lang="de-DE" sz="1800" dirty="0" err="1"/>
              <a:t>Lenskit</a:t>
            </a:r>
            <a:r>
              <a:rPr lang="de-DE" sz="1800" dirty="0"/>
              <a:t> </a:t>
            </a:r>
          </a:p>
          <a:p>
            <a:pPr lvl="1"/>
            <a:r>
              <a:rPr lang="de-DE" sz="1800" dirty="0" err="1"/>
              <a:t>Implicit</a:t>
            </a:r>
            <a:r>
              <a:rPr lang="de-DE" sz="1800" dirty="0"/>
              <a:t> Matrix </a:t>
            </a:r>
            <a:r>
              <a:rPr lang="de-DE" sz="1800" dirty="0" err="1"/>
              <a:t>Factorization</a:t>
            </a:r>
            <a:endParaRPr lang="de-DE" sz="1800" dirty="0"/>
          </a:p>
        </p:txBody>
      </p:sp>
      <p:pic>
        <p:nvPicPr>
          <p:cNvPr id="7" name="Picture 6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2C135B05-B293-626F-D9F9-57866289E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24883"/>
            <a:ext cx="6903720" cy="4623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B7DDA0-2709-C478-D01F-7C90E6B7A301}"/>
              </a:ext>
            </a:extLst>
          </p:cNvPr>
          <p:cNvSpPr txBox="1"/>
          <p:nvPr/>
        </p:nvSpPr>
        <p:spPr>
          <a:xfrm>
            <a:off x="4654296" y="5748391"/>
            <a:ext cx="690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Source: https://www.freepik.com/free-vector/group-people-illustration-set_6969087.htm#query=people&amp;position=3&amp;from_view=keyword&amp;track=sph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457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8886-CE20-D796-1849-4CA9EB38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Explanations</a:t>
            </a:r>
            <a:endParaRPr 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Grafiek 4">
                <a:extLst>
                  <a:ext uri="{FF2B5EF4-FFF2-40B4-BE49-F238E27FC236}">
                    <a16:creationId xmlns:a16="http://schemas.microsoft.com/office/drawing/2014/main" id="{91ED4433-524D-C240-4070-CA9CF0B6792C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Grafiek 4">
                <a:extLst>
                  <a:ext uri="{FF2B5EF4-FFF2-40B4-BE49-F238E27FC236}">
                    <a16:creationId xmlns:a16="http://schemas.microsoft.com/office/drawing/2014/main" id="{91ED4433-524D-C240-4070-CA9CF0B679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91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Recommendations based on the MIND News Dataset</vt:lpstr>
      <vt:lpstr>The Microsoft MIND - Dataset</vt:lpstr>
      <vt:lpstr>Individual Recommender System</vt:lpstr>
      <vt:lpstr>Evaluation of the Individual RS</vt:lpstr>
      <vt:lpstr>Evaluation of the Individual RS</vt:lpstr>
      <vt:lpstr>Evaluation of the Individual RS</vt:lpstr>
      <vt:lpstr>Group Recommenders</vt:lpstr>
      <vt:lpstr>Evaluation of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 based on the MIND News Dataset</dc:title>
  <dc:creator>Fabian Zorr</dc:creator>
  <cp:lastModifiedBy>Fabian Zorr</cp:lastModifiedBy>
  <cp:revision>2</cp:revision>
  <dcterms:created xsi:type="dcterms:W3CDTF">2023-10-15T19:39:32Z</dcterms:created>
  <dcterms:modified xsi:type="dcterms:W3CDTF">2023-10-15T21:30:17Z</dcterms:modified>
</cp:coreProperties>
</file>