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9" r:id="rId1"/>
  </p:sldMasterIdLst>
  <p:notesMasterIdLst>
    <p:notesMasterId r:id="rId69"/>
  </p:notesMasterIdLst>
  <p:sldIdLst>
    <p:sldId id="273" r:id="rId2"/>
    <p:sldId id="274" r:id="rId3"/>
    <p:sldId id="279" r:id="rId4"/>
    <p:sldId id="277" r:id="rId5"/>
    <p:sldId id="276" r:id="rId6"/>
    <p:sldId id="278" r:id="rId7"/>
    <p:sldId id="280" r:id="rId8"/>
    <p:sldId id="262" r:id="rId9"/>
    <p:sldId id="306" r:id="rId10"/>
    <p:sldId id="285" r:id="rId11"/>
    <p:sldId id="303" r:id="rId12"/>
    <p:sldId id="304" r:id="rId13"/>
    <p:sldId id="305" r:id="rId14"/>
    <p:sldId id="281" r:id="rId15"/>
    <p:sldId id="302" r:id="rId16"/>
    <p:sldId id="290" r:id="rId17"/>
    <p:sldId id="286" r:id="rId18"/>
    <p:sldId id="287" r:id="rId19"/>
    <p:sldId id="289" r:id="rId20"/>
    <p:sldId id="292" r:id="rId21"/>
    <p:sldId id="291" r:id="rId22"/>
    <p:sldId id="293" r:id="rId23"/>
    <p:sldId id="294" r:id="rId24"/>
    <p:sldId id="295" r:id="rId25"/>
    <p:sldId id="296" r:id="rId26"/>
    <p:sldId id="297" r:id="rId27"/>
    <p:sldId id="298" r:id="rId28"/>
    <p:sldId id="299" r:id="rId29"/>
    <p:sldId id="300" r:id="rId30"/>
    <p:sldId id="301" r:id="rId31"/>
    <p:sldId id="310" r:id="rId32"/>
    <p:sldId id="311" r:id="rId33"/>
    <p:sldId id="309" r:id="rId34"/>
    <p:sldId id="312" r:id="rId35"/>
    <p:sldId id="318" r:id="rId36"/>
    <p:sldId id="315" r:id="rId37"/>
    <p:sldId id="316" r:id="rId38"/>
    <p:sldId id="317" r:id="rId39"/>
    <p:sldId id="314" r:id="rId40"/>
    <p:sldId id="321" r:id="rId41"/>
    <p:sldId id="322" r:id="rId42"/>
    <p:sldId id="323" r:id="rId43"/>
    <p:sldId id="324" r:id="rId44"/>
    <p:sldId id="325" r:id="rId45"/>
    <p:sldId id="326" r:id="rId46"/>
    <p:sldId id="327" r:id="rId47"/>
    <p:sldId id="329" r:id="rId48"/>
    <p:sldId id="330" r:id="rId49"/>
    <p:sldId id="331" r:id="rId50"/>
    <p:sldId id="332" r:id="rId51"/>
    <p:sldId id="333" r:id="rId52"/>
    <p:sldId id="334" r:id="rId53"/>
    <p:sldId id="335" r:id="rId54"/>
    <p:sldId id="336" r:id="rId55"/>
    <p:sldId id="337" r:id="rId56"/>
    <p:sldId id="270" r:id="rId57"/>
    <p:sldId id="338" r:id="rId58"/>
    <p:sldId id="346" r:id="rId59"/>
    <p:sldId id="345" r:id="rId60"/>
    <p:sldId id="344" r:id="rId61"/>
    <p:sldId id="271" r:id="rId62"/>
    <p:sldId id="307" r:id="rId63"/>
    <p:sldId id="339" r:id="rId64"/>
    <p:sldId id="340" r:id="rId65"/>
    <p:sldId id="265" r:id="rId66"/>
    <p:sldId id="269" r:id="rId67"/>
    <p:sldId id="272" r:id="rId68"/>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9F5"/>
    <a:srgbClr val="B5E79A"/>
    <a:srgbClr val="0011DE"/>
    <a:srgbClr val="B0047E"/>
    <a:srgbClr val="ED7703"/>
    <a:srgbClr val="BDCBF7"/>
    <a:srgbClr val="B5E79C"/>
    <a:srgbClr val="00F53E"/>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9671" autoAdjust="0"/>
  </p:normalViewPr>
  <p:slideViewPr>
    <p:cSldViewPr showGuides="1">
      <p:cViewPr>
        <p:scale>
          <a:sx n="100" d="100"/>
          <a:sy n="100" d="100"/>
        </p:scale>
        <p:origin x="888" y="642"/>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39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B43369-B2E6-4BF7-B6C0-408865613C75}" type="doc">
      <dgm:prSet loTypeId="urn:microsoft.com/office/officeart/2005/8/layout/cycle8" loCatId="cycle" qsTypeId="urn:microsoft.com/office/officeart/2005/8/quickstyle/simple4" qsCatId="simple" csTypeId="urn:microsoft.com/office/officeart/2005/8/colors/colorful4" csCatId="colorful" phldr="1"/>
      <dgm:spPr/>
    </dgm:pt>
    <dgm:pt modelId="{A1799BE5-90F1-447F-9486-6338791E4E1A}">
      <dgm:prSet phldrT="[Text]" phldr="1"/>
      <dgm:spPr/>
      <dgm:t>
        <a:bodyPr/>
        <a:lstStyle/>
        <a:p>
          <a:endParaRPr lang="en-GB" dirty="0">
            <a:noFill/>
          </a:endParaRPr>
        </a:p>
      </dgm:t>
    </dgm:pt>
    <dgm:pt modelId="{1C7931CD-A46F-430B-A2E5-90E1D40A803E}" type="parTrans" cxnId="{D63F4D06-B2D7-433A-94D4-8A567DC025F3}">
      <dgm:prSet/>
      <dgm:spPr/>
      <dgm:t>
        <a:bodyPr/>
        <a:lstStyle/>
        <a:p>
          <a:endParaRPr lang="en-GB"/>
        </a:p>
      </dgm:t>
    </dgm:pt>
    <dgm:pt modelId="{0098ADA7-E039-49B3-B0A6-7E452653BB08}" type="sibTrans" cxnId="{D63F4D06-B2D7-433A-94D4-8A567DC025F3}">
      <dgm:prSet/>
      <dgm:spPr/>
      <dgm:t>
        <a:bodyPr/>
        <a:lstStyle/>
        <a:p>
          <a:endParaRPr lang="en-GB"/>
        </a:p>
      </dgm:t>
    </dgm:pt>
    <dgm:pt modelId="{546A0A9F-8481-4A9D-BDBB-240927AA86DF}">
      <dgm:prSet phldrT="[Text]" phldr="1"/>
      <dgm:spPr>
        <a:ln>
          <a:solidFill>
            <a:schemeClr val="lt1">
              <a:hueOff val="0"/>
              <a:satOff val="0"/>
              <a:lumOff val="0"/>
            </a:schemeClr>
          </a:solidFill>
        </a:ln>
      </dgm:spPr>
      <dgm:t>
        <a:bodyPr/>
        <a:lstStyle/>
        <a:p>
          <a:endParaRPr lang="en-GB" dirty="0">
            <a:noFill/>
          </a:endParaRPr>
        </a:p>
      </dgm:t>
    </dgm:pt>
    <dgm:pt modelId="{2B05A08C-9B8B-45AF-A239-DF08AF9C3F34}" type="parTrans" cxnId="{57ACDF03-DED2-4AC5-8262-0018877BA960}">
      <dgm:prSet/>
      <dgm:spPr/>
      <dgm:t>
        <a:bodyPr/>
        <a:lstStyle/>
        <a:p>
          <a:endParaRPr lang="en-GB"/>
        </a:p>
      </dgm:t>
    </dgm:pt>
    <dgm:pt modelId="{F8762BD6-CCA6-4ACE-8A11-B765FED4A2D5}" type="sibTrans" cxnId="{57ACDF03-DED2-4AC5-8262-0018877BA960}">
      <dgm:prSet/>
      <dgm:spPr/>
      <dgm:t>
        <a:bodyPr/>
        <a:lstStyle/>
        <a:p>
          <a:endParaRPr lang="en-GB"/>
        </a:p>
      </dgm:t>
    </dgm:pt>
    <dgm:pt modelId="{CBE6DA9E-2F94-4B19-8F1F-5204CFEF4C07}">
      <dgm:prSet phldrT="[Text]" phldr="1"/>
      <dgm:spPr/>
      <dgm:t>
        <a:bodyPr/>
        <a:lstStyle/>
        <a:p>
          <a:endParaRPr lang="en-GB" dirty="0">
            <a:noFill/>
          </a:endParaRPr>
        </a:p>
      </dgm:t>
    </dgm:pt>
    <dgm:pt modelId="{B84EA308-B83E-4010-838A-76B5BD66C302}" type="parTrans" cxnId="{8AAB5A62-0B0D-48F2-A8EE-44575DDB4D47}">
      <dgm:prSet/>
      <dgm:spPr/>
      <dgm:t>
        <a:bodyPr/>
        <a:lstStyle/>
        <a:p>
          <a:endParaRPr lang="en-GB"/>
        </a:p>
      </dgm:t>
    </dgm:pt>
    <dgm:pt modelId="{0E4FA571-D269-4613-9AAD-DF7EC2678111}" type="sibTrans" cxnId="{8AAB5A62-0B0D-48F2-A8EE-44575DDB4D47}">
      <dgm:prSet/>
      <dgm:spPr/>
      <dgm:t>
        <a:bodyPr/>
        <a:lstStyle/>
        <a:p>
          <a:endParaRPr lang="en-GB"/>
        </a:p>
      </dgm:t>
    </dgm:pt>
    <dgm:pt modelId="{26032914-D33E-471B-A7A3-D1009D17B8EC}">
      <dgm:prSet/>
      <dgm:spPr/>
      <dgm:t>
        <a:bodyPr/>
        <a:lstStyle/>
        <a:p>
          <a:endParaRPr lang="en-GB"/>
        </a:p>
      </dgm:t>
    </dgm:pt>
    <dgm:pt modelId="{5275339D-A42C-4958-8493-3DCA8C05C46A}" type="parTrans" cxnId="{E13B12A2-04F4-4FEE-AADB-A48F14FC79EF}">
      <dgm:prSet/>
      <dgm:spPr/>
      <dgm:t>
        <a:bodyPr/>
        <a:lstStyle/>
        <a:p>
          <a:endParaRPr lang="en-GB"/>
        </a:p>
      </dgm:t>
    </dgm:pt>
    <dgm:pt modelId="{D4F49BB9-53D0-4E55-AA23-D6796BBC837B}" type="sibTrans" cxnId="{E13B12A2-04F4-4FEE-AADB-A48F14FC79EF}">
      <dgm:prSet/>
      <dgm:spPr/>
      <dgm:t>
        <a:bodyPr/>
        <a:lstStyle/>
        <a:p>
          <a:endParaRPr lang="en-GB"/>
        </a:p>
      </dgm:t>
    </dgm:pt>
    <dgm:pt modelId="{D5E50F4E-8455-48C8-9C4F-E9285D81B3AC}" type="pres">
      <dgm:prSet presAssocID="{F4B43369-B2E6-4BF7-B6C0-408865613C75}" presName="compositeShape" presStyleCnt="0">
        <dgm:presLayoutVars>
          <dgm:chMax val="7"/>
          <dgm:dir/>
          <dgm:resizeHandles val="exact"/>
        </dgm:presLayoutVars>
      </dgm:prSet>
      <dgm:spPr/>
    </dgm:pt>
    <dgm:pt modelId="{F1F359C1-BF48-4B70-97B3-9B09F4A2E6A9}" type="pres">
      <dgm:prSet presAssocID="{F4B43369-B2E6-4BF7-B6C0-408865613C75}" presName="wedge1" presStyleLbl="node1" presStyleIdx="0" presStyleCnt="4"/>
      <dgm:spPr/>
    </dgm:pt>
    <dgm:pt modelId="{46030124-7A90-4547-8AFB-E35FF88BBFA0}" type="pres">
      <dgm:prSet presAssocID="{F4B43369-B2E6-4BF7-B6C0-408865613C75}" presName="dummy1a" presStyleCnt="0"/>
      <dgm:spPr/>
    </dgm:pt>
    <dgm:pt modelId="{2DE55660-B4FD-4081-9C38-644B6C84D622}" type="pres">
      <dgm:prSet presAssocID="{F4B43369-B2E6-4BF7-B6C0-408865613C75}" presName="dummy1b" presStyleCnt="0"/>
      <dgm:spPr/>
    </dgm:pt>
    <dgm:pt modelId="{A85369A2-AB69-45CC-962A-5D8A72DECAEB}" type="pres">
      <dgm:prSet presAssocID="{F4B43369-B2E6-4BF7-B6C0-408865613C75}" presName="wedge1Tx" presStyleLbl="node1" presStyleIdx="0" presStyleCnt="4">
        <dgm:presLayoutVars>
          <dgm:chMax val="0"/>
          <dgm:chPref val="0"/>
          <dgm:bulletEnabled val="1"/>
        </dgm:presLayoutVars>
      </dgm:prSet>
      <dgm:spPr/>
    </dgm:pt>
    <dgm:pt modelId="{6D852C98-9114-477E-A9F0-97E51E6BFC65}" type="pres">
      <dgm:prSet presAssocID="{F4B43369-B2E6-4BF7-B6C0-408865613C75}" presName="wedge2" presStyleLbl="node1" presStyleIdx="1" presStyleCnt="4"/>
      <dgm:spPr/>
    </dgm:pt>
    <dgm:pt modelId="{C1E1DB39-6D9C-43C7-9444-E0C9D6F36E92}" type="pres">
      <dgm:prSet presAssocID="{F4B43369-B2E6-4BF7-B6C0-408865613C75}" presName="dummy2a" presStyleCnt="0"/>
      <dgm:spPr/>
    </dgm:pt>
    <dgm:pt modelId="{0A7FC73B-255E-473C-9AC0-CEF289D7F6BD}" type="pres">
      <dgm:prSet presAssocID="{F4B43369-B2E6-4BF7-B6C0-408865613C75}" presName="dummy2b" presStyleCnt="0"/>
      <dgm:spPr/>
    </dgm:pt>
    <dgm:pt modelId="{8D1EA538-9F81-462C-A888-FB15614C0DE5}" type="pres">
      <dgm:prSet presAssocID="{F4B43369-B2E6-4BF7-B6C0-408865613C75}" presName="wedge2Tx" presStyleLbl="node1" presStyleIdx="1" presStyleCnt="4">
        <dgm:presLayoutVars>
          <dgm:chMax val="0"/>
          <dgm:chPref val="0"/>
          <dgm:bulletEnabled val="1"/>
        </dgm:presLayoutVars>
      </dgm:prSet>
      <dgm:spPr/>
    </dgm:pt>
    <dgm:pt modelId="{E4066C7D-17DE-4BF0-9B58-17D215304FA3}" type="pres">
      <dgm:prSet presAssocID="{F4B43369-B2E6-4BF7-B6C0-408865613C75}" presName="wedge3" presStyleLbl="node1" presStyleIdx="2" presStyleCnt="4"/>
      <dgm:spPr/>
    </dgm:pt>
    <dgm:pt modelId="{8066769C-876A-4691-BDFD-6CA54D41E3C9}" type="pres">
      <dgm:prSet presAssocID="{F4B43369-B2E6-4BF7-B6C0-408865613C75}" presName="dummy3a" presStyleCnt="0"/>
      <dgm:spPr/>
    </dgm:pt>
    <dgm:pt modelId="{1CA639A3-48B6-4453-9306-E009FA1CF7C4}" type="pres">
      <dgm:prSet presAssocID="{F4B43369-B2E6-4BF7-B6C0-408865613C75}" presName="dummy3b" presStyleCnt="0"/>
      <dgm:spPr/>
    </dgm:pt>
    <dgm:pt modelId="{68D268A9-F0C2-444B-888F-278478D5AC59}" type="pres">
      <dgm:prSet presAssocID="{F4B43369-B2E6-4BF7-B6C0-408865613C75}" presName="wedge3Tx" presStyleLbl="node1" presStyleIdx="2" presStyleCnt="4">
        <dgm:presLayoutVars>
          <dgm:chMax val="0"/>
          <dgm:chPref val="0"/>
          <dgm:bulletEnabled val="1"/>
        </dgm:presLayoutVars>
      </dgm:prSet>
      <dgm:spPr/>
    </dgm:pt>
    <dgm:pt modelId="{C3159887-6C9B-40B5-B9F2-86E453F6351F}" type="pres">
      <dgm:prSet presAssocID="{F4B43369-B2E6-4BF7-B6C0-408865613C75}" presName="wedge4" presStyleLbl="node1" presStyleIdx="3" presStyleCnt="4"/>
      <dgm:spPr/>
    </dgm:pt>
    <dgm:pt modelId="{E825482D-AA5F-44FE-831E-252B1324A1E8}" type="pres">
      <dgm:prSet presAssocID="{F4B43369-B2E6-4BF7-B6C0-408865613C75}" presName="dummy4a" presStyleCnt="0"/>
      <dgm:spPr/>
    </dgm:pt>
    <dgm:pt modelId="{9E12B19F-01D5-430C-86CE-49DEE10B9D37}" type="pres">
      <dgm:prSet presAssocID="{F4B43369-B2E6-4BF7-B6C0-408865613C75}" presName="dummy4b" presStyleCnt="0"/>
      <dgm:spPr/>
    </dgm:pt>
    <dgm:pt modelId="{E3C5936A-0449-4BF1-92BF-D0D8CCFD9DEE}" type="pres">
      <dgm:prSet presAssocID="{F4B43369-B2E6-4BF7-B6C0-408865613C75}" presName="wedge4Tx" presStyleLbl="node1" presStyleIdx="3" presStyleCnt="4">
        <dgm:presLayoutVars>
          <dgm:chMax val="0"/>
          <dgm:chPref val="0"/>
          <dgm:bulletEnabled val="1"/>
        </dgm:presLayoutVars>
      </dgm:prSet>
      <dgm:spPr/>
    </dgm:pt>
    <dgm:pt modelId="{7B6D00E8-DBC3-42F8-8D89-2154FC5A3E82}" type="pres">
      <dgm:prSet presAssocID="{0098ADA7-E039-49B3-B0A6-7E452653BB08}" presName="arrowWedge1" presStyleLbl="fgSibTrans2D1" presStyleIdx="0" presStyleCnt="4"/>
      <dgm:spPr/>
    </dgm:pt>
    <dgm:pt modelId="{47CA5B62-D748-46EB-9D98-9B3BE980030C}" type="pres">
      <dgm:prSet presAssocID="{D4F49BB9-53D0-4E55-AA23-D6796BBC837B}" presName="arrowWedge2" presStyleLbl="fgSibTrans2D1" presStyleIdx="1" presStyleCnt="4"/>
      <dgm:spPr/>
    </dgm:pt>
    <dgm:pt modelId="{566BB392-93F3-4630-817E-4A8ACB58731E}" type="pres">
      <dgm:prSet presAssocID="{F8762BD6-CCA6-4ACE-8A11-B765FED4A2D5}" presName="arrowWedge3" presStyleLbl="fgSibTrans2D1" presStyleIdx="2" presStyleCnt="4"/>
      <dgm:spPr/>
    </dgm:pt>
    <dgm:pt modelId="{C8CCE4C9-70C1-4E2E-967B-3C9F9465BAF6}" type="pres">
      <dgm:prSet presAssocID="{0E4FA571-D269-4613-9AAD-DF7EC2678111}" presName="arrowWedge4" presStyleLbl="fgSibTrans2D1" presStyleIdx="3" presStyleCnt="4"/>
      <dgm:spPr/>
    </dgm:pt>
  </dgm:ptLst>
  <dgm:cxnLst>
    <dgm:cxn modelId="{69140704-E679-4105-AE18-24B3A5AAF5E1}" type="presOf" srcId="{A1799BE5-90F1-447F-9486-6338791E4E1A}" destId="{A85369A2-AB69-45CC-962A-5D8A72DECAEB}" srcOrd="1" destOrd="0" presId="urn:microsoft.com/office/officeart/2005/8/layout/cycle8"/>
    <dgm:cxn modelId="{C2C4D11D-3520-40BE-917A-95EB2EC5467E}" type="presOf" srcId="{F4B43369-B2E6-4BF7-B6C0-408865613C75}" destId="{D5E50F4E-8455-48C8-9C4F-E9285D81B3AC}" srcOrd="0" destOrd="0" presId="urn:microsoft.com/office/officeart/2005/8/layout/cycle8"/>
    <dgm:cxn modelId="{CA34D72D-80C8-4D61-A23B-3A8A06E2C993}" type="presOf" srcId="{26032914-D33E-471B-A7A3-D1009D17B8EC}" destId="{8D1EA538-9F81-462C-A888-FB15614C0DE5}" srcOrd="1" destOrd="0" presId="urn:microsoft.com/office/officeart/2005/8/layout/cycle8"/>
    <dgm:cxn modelId="{8AAB5A62-0B0D-48F2-A8EE-44575DDB4D47}" srcId="{F4B43369-B2E6-4BF7-B6C0-408865613C75}" destId="{CBE6DA9E-2F94-4B19-8F1F-5204CFEF4C07}" srcOrd="3" destOrd="0" parTransId="{B84EA308-B83E-4010-838A-76B5BD66C302}" sibTransId="{0E4FA571-D269-4613-9AAD-DF7EC2678111}"/>
    <dgm:cxn modelId="{91B23B41-5D38-443D-BD69-B8BE5A1E84BB}" type="presOf" srcId="{A1799BE5-90F1-447F-9486-6338791E4E1A}" destId="{F1F359C1-BF48-4B70-97B3-9B09F4A2E6A9}" srcOrd="0" destOrd="0" presId="urn:microsoft.com/office/officeart/2005/8/layout/cycle8"/>
    <dgm:cxn modelId="{E10C968A-709E-4A38-9473-1D766FBB3465}" type="presOf" srcId="{546A0A9F-8481-4A9D-BDBB-240927AA86DF}" destId="{E4066C7D-17DE-4BF0-9B58-17D215304FA3}" srcOrd="0" destOrd="0" presId="urn:microsoft.com/office/officeart/2005/8/layout/cycle8"/>
    <dgm:cxn modelId="{57ACDF03-DED2-4AC5-8262-0018877BA960}" srcId="{F4B43369-B2E6-4BF7-B6C0-408865613C75}" destId="{546A0A9F-8481-4A9D-BDBB-240927AA86DF}" srcOrd="2" destOrd="0" parTransId="{2B05A08C-9B8B-45AF-A239-DF08AF9C3F34}" sibTransId="{F8762BD6-CCA6-4ACE-8A11-B765FED4A2D5}"/>
    <dgm:cxn modelId="{8B95D263-E865-4658-8015-4573B7E75692}" type="presOf" srcId="{546A0A9F-8481-4A9D-BDBB-240927AA86DF}" destId="{68D268A9-F0C2-444B-888F-278478D5AC59}" srcOrd="1" destOrd="0" presId="urn:microsoft.com/office/officeart/2005/8/layout/cycle8"/>
    <dgm:cxn modelId="{E13B12A2-04F4-4FEE-AADB-A48F14FC79EF}" srcId="{F4B43369-B2E6-4BF7-B6C0-408865613C75}" destId="{26032914-D33E-471B-A7A3-D1009D17B8EC}" srcOrd="1" destOrd="0" parTransId="{5275339D-A42C-4958-8493-3DCA8C05C46A}" sibTransId="{D4F49BB9-53D0-4E55-AA23-D6796BBC837B}"/>
    <dgm:cxn modelId="{D63F4D06-B2D7-433A-94D4-8A567DC025F3}" srcId="{F4B43369-B2E6-4BF7-B6C0-408865613C75}" destId="{A1799BE5-90F1-447F-9486-6338791E4E1A}" srcOrd="0" destOrd="0" parTransId="{1C7931CD-A46F-430B-A2E5-90E1D40A803E}" sibTransId="{0098ADA7-E039-49B3-B0A6-7E452653BB08}"/>
    <dgm:cxn modelId="{AD4E89AA-5741-4BDE-B318-55E38679BAF0}" type="presOf" srcId="{CBE6DA9E-2F94-4B19-8F1F-5204CFEF4C07}" destId="{C3159887-6C9B-40B5-B9F2-86E453F6351F}" srcOrd="0" destOrd="0" presId="urn:microsoft.com/office/officeart/2005/8/layout/cycle8"/>
    <dgm:cxn modelId="{AB5151A7-B250-41CF-A406-EB9520D7221C}" type="presOf" srcId="{CBE6DA9E-2F94-4B19-8F1F-5204CFEF4C07}" destId="{E3C5936A-0449-4BF1-92BF-D0D8CCFD9DEE}" srcOrd="1" destOrd="0" presId="urn:microsoft.com/office/officeart/2005/8/layout/cycle8"/>
    <dgm:cxn modelId="{4F33DE87-5589-4B35-9751-672D7182167E}" type="presOf" srcId="{26032914-D33E-471B-A7A3-D1009D17B8EC}" destId="{6D852C98-9114-477E-A9F0-97E51E6BFC65}" srcOrd="0" destOrd="0" presId="urn:microsoft.com/office/officeart/2005/8/layout/cycle8"/>
    <dgm:cxn modelId="{D3DFC6B8-9876-4C32-AE22-1BF9F8FC27CA}" type="presParOf" srcId="{D5E50F4E-8455-48C8-9C4F-E9285D81B3AC}" destId="{F1F359C1-BF48-4B70-97B3-9B09F4A2E6A9}" srcOrd="0" destOrd="0" presId="urn:microsoft.com/office/officeart/2005/8/layout/cycle8"/>
    <dgm:cxn modelId="{C7510C84-EE8D-49A9-AAAF-BE432BCD06B7}" type="presParOf" srcId="{D5E50F4E-8455-48C8-9C4F-E9285D81B3AC}" destId="{46030124-7A90-4547-8AFB-E35FF88BBFA0}" srcOrd="1" destOrd="0" presId="urn:microsoft.com/office/officeart/2005/8/layout/cycle8"/>
    <dgm:cxn modelId="{01E65ABF-6C51-40BF-8C51-18F43AE97B7A}" type="presParOf" srcId="{D5E50F4E-8455-48C8-9C4F-E9285D81B3AC}" destId="{2DE55660-B4FD-4081-9C38-644B6C84D622}" srcOrd="2" destOrd="0" presId="urn:microsoft.com/office/officeart/2005/8/layout/cycle8"/>
    <dgm:cxn modelId="{A87EFF0A-117B-42B1-A81A-EBA53BD74C9F}" type="presParOf" srcId="{D5E50F4E-8455-48C8-9C4F-E9285D81B3AC}" destId="{A85369A2-AB69-45CC-962A-5D8A72DECAEB}" srcOrd="3" destOrd="0" presId="urn:microsoft.com/office/officeart/2005/8/layout/cycle8"/>
    <dgm:cxn modelId="{2B3FEEF4-2592-4698-ADA7-65A86D955EA7}" type="presParOf" srcId="{D5E50F4E-8455-48C8-9C4F-E9285D81B3AC}" destId="{6D852C98-9114-477E-A9F0-97E51E6BFC65}" srcOrd="4" destOrd="0" presId="urn:microsoft.com/office/officeart/2005/8/layout/cycle8"/>
    <dgm:cxn modelId="{935EFB74-031D-4802-927A-DD1E9D723A75}" type="presParOf" srcId="{D5E50F4E-8455-48C8-9C4F-E9285D81B3AC}" destId="{C1E1DB39-6D9C-43C7-9444-E0C9D6F36E92}" srcOrd="5" destOrd="0" presId="urn:microsoft.com/office/officeart/2005/8/layout/cycle8"/>
    <dgm:cxn modelId="{C510C137-4A5D-4430-9B82-9BE3F0EB30B5}" type="presParOf" srcId="{D5E50F4E-8455-48C8-9C4F-E9285D81B3AC}" destId="{0A7FC73B-255E-473C-9AC0-CEF289D7F6BD}" srcOrd="6" destOrd="0" presId="urn:microsoft.com/office/officeart/2005/8/layout/cycle8"/>
    <dgm:cxn modelId="{0B8B28FE-E5D5-4BE5-80F5-AF676E8C9088}" type="presParOf" srcId="{D5E50F4E-8455-48C8-9C4F-E9285D81B3AC}" destId="{8D1EA538-9F81-462C-A888-FB15614C0DE5}" srcOrd="7" destOrd="0" presId="urn:microsoft.com/office/officeart/2005/8/layout/cycle8"/>
    <dgm:cxn modelId="{79EFE38C-4268-41C0-89F5-93656F8C0B37}" type="presParOf" srcId="{D5E50F4E-8455-48C8-9C4F-E9285D81B3AC}" destId="{E4066C7D-17DE-4BF0-9B58-17D215304FA3}" srcOrd="8" destOrd="0" presId="urn:microsoft.com/office/officeart/2005/8/layout/cycle8"/>
    <dgm:cxn modelId="{2FC1672E-8D9A-4B6A-AE54-6823074897DF}" type="presParOf" srcId="{D5E50F4E-8455-48C8-9C4F-E9285D81B3AC}" destId="{8066769C-876A-4691-BDFD-6CA54D41E3C9}" srcOrd="9" destOrd="0" presId="urn:microsoft.com/office/officeart/2005/8/layout/cycle8"/>
    <dgm:cxn modelId="{3B0C6312-FC9A-4364-93AA-89D90C5F9DAD}" type="presParOf" srcId="{D5E50F4E-8455-48C8-9C4F-E9285D81B3AC}" destId="{1CA639A3-48B6-4453-9306-E009FA1CF7C4}" srcOrd="10" destOrd="0" presId="urn:microsoft.com/office/officeart/2005/8/layout/cycle8"/>
    <dgm:cxn modelId="{D10341A0-3B98-494B-928E-E16B887ADA38}" type="presParOf" srcId="{D5E50F4E-8455-48C8-9C4F-E9285D81B3AC}" destId="{68D268A9-F0C2-444B-888F-278478D5AC59}" srcOrd="11" destOrd="0" presId="urn:microsoft.com/office/officeart/2005/8/layout/cycle8"/>
    <dgm:cxn modelId="{9C112BCE-0DCD-4944-82B8-4CF6A57EFB3E}" type="presParOf" srcId="{D5E50F4E-8455-48C8-9C4F-E9285D81B3AC}" destId="{C3159887-6C9B-40B5-B9F2-86E453F6351F}" srcOrd="12" destOrd="0" presId="urn:microsoft.com/office/officeart/2005/8/layout/cycle8"/>
    <dgm:cxn modelId="{DB1DBD57-3F7C-4FFF-BCE3-4629D90C07FD}" type="presParOf" srcId="{D5E50F4E-8455-48C8-9C4F-E9285D81B3AC}" destId="{E825482D-AA5F-44FE-831E-252B1324A1E8}" srcOrd="13" destOrd="0" presId="urn:microsoft.com/office/officeart/2005/8/layout/cycle8"/>
    <dgm:cxn modelId="{24AD1144-10C1-4387-86ED-FA389D7EE01E}" type="presParOf" srcId="{D5E50F4E-8455-48C8-9C4F-E9285D81B3AC}" destId="{9E12B19F-01D5-430C-86CE-49DEE10B9D37}" srcOrd="14" destOrd="0" presId="urn:microsoft.com/office/officeart/2005/8/layout/cycle8"/>
    <dgm:cxn modelId="{7BF97919-4A19-4796-8CED-D9BF795FCD6B}" type="presParOf" srcId="{D5E50F4E-8455-48C8-9C4F-E9285D81B3AC}" destId="{E3C5936A-0449-4BF1-92BF-D0D8CCFD9DEE}" srcOrd="15" destOrd="0" presId="urn:microsoft.com/office/officeart/2005/8/layout/cycle8"/>
    <dgm:cxn modelId="{20C5019A-011A-46D1-A8B9-89DAA489161F}" type="presParOf" srcId="{D5E50F4E-8455-48C8-9C4F-E9285D81B3AC}" destId="{7B6D00E8-DBC3-42F8-8D89-2154FC5A3E82}" srcOrd="16" destOrd="0" presId="urn:microsoft.com/office/officeart/2005/8/layout/cycle8"/>
    <dgm:cxn modelId="{0D7E1A11-089F-4F15-ACB2-73D261C1B81A}" type="presParOf" srcId="{D5E50F4E-8455-48C8-9C4F-E9285D81B3AC}" destId="{47CA5B62-D748-46EB-9D98-9B3BE980030C}" srcOrd="17" destOrd="0" presId="urn:microsoft.com/office/officeart/2005/8/layout/cycle8"/>
    <dgm:cxn modelId="{B83425F9-64B2-4A21-825D-71B5BC06AE3D}" type="presParOf" srcId="{D5E50F4E-8455-48C8-9C4F-E9285D81B3AC}" destId="{566BB392-93F3-4630-817E-4A8ACB58731E}" srcOrd="18" destOrd="0" presId="urn:microsoft.com/office/officeart/2005/8/layout/cycle8"/>
    <dgm:cxn modelId="{6E49B4AD-1832-4628-AD5D-60FF51A21FE0}" type="presParOf" srcId="{D5E50F4E-8455-48C8-9C4F-E9285D81B3AC}" destId="{C8CCE4C9-70C1-4E2E-967B-3C9F9465BAF6}"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43369-B2E6-4BF7-B6C0-408865613C75}" type="doc">
      <dgm:prSet loTypeId="urn:microsoft.com/office/officeart/2005/8/layout/cycle8" loCatId="cycle" qsTypeId="urn:microsoft.com/office/officeart/2005/8/quickstyle/simple4" qsCatId="simple" csTypeId="urn:microsoft.com/office/officeart/2005/8/colors/colorful4" csCatId="colorful" phldr="1"/>
      <dgm:spPr/>
    </dgm:pt>
    <dgm:pt modelId="{A1799BE5-90F1-447F-9486-6338791E4E1A}">
      <dgm:prSet phldrT="[Text]" phldr="1"/>
      <dgm:spPr/>
      <dgm:t>
        <a:bodyPr/>
        <a:lstStyle/>
        <a:p>
          <a:endParaRPr lang="en-GB" dirty="0">
            <a:noFill/>
          </a:endParaRPr>
        </a:p>
      </dgm:t>
    </dgm:pt>
    <dgm:pt modelId="{1C7931CD-A46F-430B-A2E5-90E1D40A803E}" type="parTrans" cxnId="{D63F4D06-B2D7-433A-94D4-8A567DC025F3}">
      <dgm:prSet/>
      <dgm:spPr/>
      <dgm:t>
        <a:bodyPr/>
        <a:lstStyle/>
        <a:p>
          <a:endParaRPr lang="en-GB"/>
        </a:p>
      </dgm:t>
    </dgm:pt>
    <dgm:pt modelId="{0098ADA7-E039-49B3-B0A6-7E452653BB08}" type="sibTrans" cxnId="{D63F4D06-B2D7-433A-94D4-8A567DC025F3}">
      <dgm:prSet/>
      <dgm:spPr/>
      <dgm:t>
        <a:bodyPr/>
        <a:lstStyle/>
        <a:p>
          <a:endParaRPr lang="en-GB"/>
        </a:p>
      </dgm:t>
    </dgm:pt>
    <dgm:pt modelId="{546A0A9F-8481-4A9D-BDBB-240927AA86DF}">
      <dgm:prSet phldrT="[Text]" phldr="1"/>
      <dgm:spPr>
        <a:ln>
          <a:solidFill>
            <a:schemeClr val="lt1">
              <a:hueOff val="0"/>
              <a:satOff val="0"/>
              <a:lumOff val="0"/>
            </a:schemeClr>
          </a:solidFill>
        </a:ln>
      </dgm:spPr>
      <dgm:t>
        <a:bodyPr/>
        <a:lstStyle/>
        <a:p>
          <a:endParaRPr lang="en-GB" dirty="0">
            <a:noFill/>
          </a:endParaRPr>
        </a:p>
      </dgm:t>
    </dgm:pt>
    <dgm:pt modelId="{2B05A08C-9B8B-45AF-A239-DF08AF9C3F34}" type="parTrans" cxnId="{57ACDF03-DED2-4AC5-8262-0018877BA960}">
      <dgm:prSet/>
      <dgm:spPr/>
      <dgm:t>
        <a:bodyPr/>
        <a:lstStyle/>
        <a:p>
          <a:endParaRPr lang="en-GB"/>
        </a:p>
      </dgm:t>
    </dgm:pt>
    <dgm:pt modelId="{F8762BD6-CCA6-4ACE-8A11-B765FED4A2D5}" type="sibTrans" cxnId="{57ACDF03-DED2-4AC5-8262-0018877BA960}">
      <dgm:prSet/>
      <dgm:spPr/>
      <dgm:t>
        <a:bodyPr/>
        <a:lstStyle/>
        <a:p>
          <a:endParaRPr lang="en-GB"/>
        </a:p>
      </dgm:t>
    </dgm:pt>
    <dgm:pt modelId="{CBE6DA9E-2F94-4B19-8F1F-5204CFEF4C07}">
      <dgm:prSet phldrT="[Text]" phldr="1"/>
      <dgm:spPr/>
      <dgm:t>
        <a:bodyPr/>
        <a:lstStyle/>
        <a:p>
          <a:endParaRPr lang="en-GB" dirty="0">
            <a:noFill/>
          </a:endParaRPr>
        </a:p>
      </dgm:t>
    </dgm:pt>
    <dgm:pt modelId="{B84EA308-B83E-4010-838A-76B5BD66C302}" type="parTrans" cxnId="{8AAB5A62-0B0D-48F2-A8EE-44575DDB4D47}">
      <dgm:prSet/>
      <dgm:spPr/>
      <dgm:t>
        <a:bodyPr/>
        <a:lstStyle/>
        <a:p>
          <a:endParaRPr lang="en-GB"/>
        </a:p>
      </dgm:t>
    </dgm:pt>
    <dgm:pt modelId="{0E4FA571-D269-4613-9AAD-DF7EC2678111}" type="sibTrans" cxnId="{8AAB5A62-0B0D-48F2-A8EE-44575DDB4D47}">
      <dgm:prSet/>
      <dgm:spPr/>
      <dgm:t>
        <a:bodyPr/>
        <a:lstStyle/>
        <a:p>
          <a:endParaRPr lang="en-GB"/>
        </a:p>
      </dgm:t>
    </dgm:pt>
    <dgm:pt modelId="{26032914-D33E-471B-A7A3-D1009D17B8EC}">
      <dgm:prSet/>
      <dgm:spPr/>
      <dgm:t>
        <a:bodyPr/>
        <a:lstStyle/>
        <a:p>
          <a:endParaRPr lang="en-GB"/>
        </a:p>
      </dgm:t>
    </dgm:pt>
    <dgm:pt modelId="{5275339D-A42C-4958-8493-3DCA8C05C46A}" type="parTrans" cxnId="{E13B12A2-04F4-4FEE-AADB-A48F14FC79EF}">
      <dgm:prSet/>
      <dgm:spPr/>
      <dgm:t>
        <a:bodyPr/>
        <a:lstStyle/>
        <a:p>
          <a:endParaRPr lang="en-GB"/>
        </a:p>
      </dgm:t>
    </dgm:pt>
    <dgm:pt modelId="{D4F49BB9-53D0-4E55-AA23-D6796BBC837B}" type="sibTrans" cxnId="{E13B12A2-04F4-4FEE-AADB-A48F14FC79EF}">
      <dgm:prSet/>
      <dgm:spPr/>
      <dgm:t>
        <a:bodyPr/>
        <a:lstStyle/>
        <a:p>
          <a:endParaRPr lang="en-GB"/>
        </a:p>
      </dgm:t>
    </dgm:pt>
    <dgm:pt modelId="{D5E50F4E-8455-48C8-9C4F-E9285D81B3AC}" type="pres">
      <dgm:prSet presAssocID="{F4B43369-B2E6-4BF7-B6C0-408865613C75}" presName="compositeShape" presStyleCnt="0">
        <dgm:presLayoutVars>
          <dgm:chMax val="7"/>
          <dgm:dir/>
          <dgm:resizeHandles val="exact"/>
        </dgm:presLayoutVars>
      </dgm:prSet>
      <dgm:spPr/>
    </dgm:pt>
    <dgm:pt modelId="{F1F359C1-BF48-4B70-97B3-9B09F4A2E6A9}" type="pres">
      <dgm:prSet presAssocID="{F4B43369-B2E6-4BF7-B6C0-408865613C75}" presName="wedge1" presStyleLbl="node1" presStyleIdx="0" presStyleCnt="4"/>
      <dgm:spPr/>
    </dgm:pt>
    <dgm:pt modelId="{46030124-7A90-4547-8AFB-E35FF88BBFA0}" type="pres">
      <dgm:prSet presAssocID="{F4B43369-B2E6-4BF7-B6C0-408865613C75}" presName="dummy1a" presStyleCnt="0"/>
      <dgm:spPr/>
    </dgm:pt>
    <dgm:pt modelId="{2DE55660-B4FD-4081-9C38-644B6C84D622}" type="pres">
      <dgm:prSet presAssocID="{F4B43369-B2E6-4BF7-B6C0-408865613C75}" presName="dummy1b" presStyleCnt="0"/>
      <dgm:spPr/>
    </dgm:pt>
    <dgm:pt modelId="{A85369A2-AB69-45CC-962A-5D8A72DECAEB}" type="pres">
      <dgm:prSet presAssocID="{F4B43369-B2E6-4BF7-B6C0-408865613C75}" presName="wedge1Tx" presStyleLbl="node1" presStyleIdx="0" presStyleCnt="4">
        <dgm:presLayoutVars>
          <dgm:chMax val="0"/>
          <dgm:chPref val="0"/>
          <dgm:bulletEnabled val="1"/>
        </dgm:presLayoutVars>
      </dgm:prSet>
      <dgm:spPr/>
    </dgm:pt>
    <dgm:pt modelId="{6D852C98-9114-477E-A9F0-97E51E6BFC65}" type="pres">
      <dgm:prSet presAssocID="{F4B43369-B2E6-4BF7-B6C0-408865613C75}" presName="wedge2" presStyleLbl="node1" presStyleIdx="1" presStyleCnt="4"/>
      <dgm:spPr/>
    </dgm:pt>
    <dgm:pt modelId="{C1E1DB39-6D9C-43C7-9444-E0C9D6F36E92}" type="pres">
      <dgm:prSet presAssocID="{F4B43369-B2E6-4BF7-B6C0-408865613C75}" presName="dummy2a" presStyleCnt="0"/>
      <dgm:spPr/>
    </dgm:pt>
    <dgm:pt modelId="{0A7FC73B-255E-473C-9AC0-CEF289D7F6BD}" type="pres">
      <dgm:prSet presAssocID="{F4B43369-B2E6-4BF7-B6C0-408865613C75}" presName="dummy2b" presStyleCnt="0"/>
      <dgm:spPr/>
    </dgm:pt>
    <dgm:pt modelId="{8D1EA538-9F81-462C-A888-FB15614C0DE5}" type="pres">
      <dgm:prSet presAssocID="{F4B43369-B2E6-4BF7-B6C0-408865613C75}" presName="wedge2Tx" presStyleLbl="node1" presStyleIdx="1" presStyleCnt="4">
        <dgm:presLayoutVars>
          <dgm:chMax val="0"/>
          <dgm:chPref val="0"/>
          <dgm:bulletEnabled val="1"/>
        </dgm:presLayoutVars>
      </dgm:prSet>
      <dgm:spPr/>
    </dgm:pt>
    <dgm:pt modelId="{E4066C7D-17DE-4BF0-9B58-17D215304FA3}" type="pres">
      <dgm:prSet presAssocID="{F4B43369-B2E6-4BF7-B6C0-408865613C75}" presName="wedge3" presStyleLbl="node1" presStyleIdx="2" presStyleCnt="4"/>
      <dgm:spPr/>
    </dgm:pt>
    <dgm:pt modelId="{8066769C-876A-4691-BDFD-6CA54D41E3C9}" type="pres">
      <dgm:prSet presAssocID="{F4B43369-B2E6-4BF7-B6C0-408865613C75}" presName="dummy3a" presStyleCnt="0"/>
      <dgm:spPr/>
    </dgm:pt>
    <dgm:pt modelId="{1CA639A3-48B6-4453-9306-E009FA1CF7C4}" type="pres">
      <dgm:prSet presAssocID="{F4B43369-B2E6-4BF7-B6C0-408865613C75}" presName="dummy3b" presStyleCnt="0"/>
      <dgm:spPr/>
    </dgm:pt>
    <dgm:pt modelId="{68D268A9-F0C2-444B-888F-278478D5AC59}" type="pres">
      <dgm:prSet presAssocID="{F4B43369-B2E6-4BF7-B6C0-408865613C75}" presName="wedge3Tx" presStyleLbl="node1" presStyleIdx="2" presStyleCnt="4">
        <dgm:presLayoutVars>
          <dgm:chMax val="0"/>
          <dgm:chPref val="0"/>
          <dgm:bulletEnabled val="1"/>
        </dgm:presLayoutVars>
      </dgm:prSet>
      <dgm:spPr/>
    </dgm:pt>
    <dgm:pt modelId="{C3159887-6C9B-40B5-B9F2-86E453F6351F}" type="pres">
      <dgm:prSet presAssocID="{F4B43369-B2E6-4BF7-B6C0-408865613C75}" presName="wedge4" presStyleLbl="node1" presStyleIdx="3" presStyleCnt="4"/>
      <dgm:spPr/>
    </dgm:pt>
    <dgm:pt modelId="{E825482D-AA5F-44FE-831E-252B1324A1E8}" type="pres">
      <dgm:prSet presAssocID="{F4B43369-B2E6-4BF7-B6C0-408865613C75}" presName="dummy4a" presStyleCnt="0"/>
      <dgm:spPr/>
    </dgm:pt>
    <dgm:pt modelId="{9E12B19F-01D5-430C-86CE-49DEE10B9D37}" type="pres">
      <dgm:prSet presAssocID="{F4B43369-B2E6-4BF7-B6C0-408865613C75}" presName="dummy4b" presStyleCnt="0"/>
      <dgm:spPr/>
    </dgm:pt>
    <dgm:pt modelId="{E3C5936A-0449-4BF1-92BF-D0D8CCFD9DEE}" type="pres">
      <dgm:prSet presAssocID="{F4B43369-B2E6-4BF7-B6C0-408865613C75}" presName="wedge4Tx" presStyleLbl="node1" presStyleIdx="3" presStyleCnt="4">
        <dgm:presLayoutVars>
          <dgm:chMax val="0"/>
          <dgm:chPref val="0"/>
          <dgm:bulletEnabled val="1"/>
        </dgm:presLayoutVars>
      </dgm:prSet>
      <dgm:spPr/>
    </dgm:pt>
    <dgm:pt modelId="{7B6D00E8-DBC3-42F8-8D89-2154FC5A3E82}" type="pres">
      <dgm:prSet presAssocID="{0098ADA7-E039-49B3-B0A6-7E452653BB08}" presName="arrowWedge1" presStyleLbl="fgSibTrans2D1" presStyleIdx="0" presStyleCnt="4"/>
      <dgm:spPr/>
    </dgm:pt>
    <dgm:pt modelId="{47CA5B62-D748-46EB-9D98-9B3BE980030C}" type="pres">
      <dgm:prSet presAssocID="{D4F49BB9-53D0-4E55-AA23-D6796BBC837B}" presName="arrowWedge2" presStyleLbl="fgSibTrans2D1" presStyleIdx="1" presStyleCnt="4"/>
      <dgm:spPr/>
    </dgm:pt>
    <dgm:pt modelId="{566BB392-93F3-4630-817E-4A8ACB58731E}" type="pres">
      <dgm:prSet presAssocID="{F8762BD6-CCA6-4ACE-8A11-B765FED4A2D5}" presName="arrowWedge3" presStyleLbl="fgSibTrans2D1" presStyleIdx="2" presStyleCnt="4"/>
      <dgm:spPr/>
    </dgm:pt>
    <dgm:pt modelId="{C8CCE4C9-70C1-4E2E-967B-3C9F9465BAF6}" type="pres">
      <dgm:prSet presAssocID="{0E4FA571-D269-4613-9AAD-DF7EC2678111}" presName="arrowWedge4" presStyleLbl="fgSibTrans2D1" presStyleIdx="3" presStyleCnt="4"/>
      <dgm:spPr/>
    </dgm:pt>
  </dgm:ptLst>
  <dgm:cxnLst>
    <dgm:cxn modelId="{2BFBF80A-4E65-4D68-A324-B198D93931C4}" type="presOf" srcId="{26032914-D33E-471B-A7A3-D1009D17B8EC}" destId="{6D852C98-9114-477E-A9F0-97E51E6BFC65}" srcOrd="0" destOrd="0" presId="urn:microsoft.com/office/officeart/2005/8/layout/cycle8"/>
    <dgm:cxn modelId="{02EA1EDB-999D-4EDA-B1CC-0D5AC1021F9B}" type="presOf" srcId="{F4B43369-B2E6-4BF7-B6C0-408865613C75}" destId="{D5E50F4E-8455-48C8-9C4F-E9285D81B3AC}" srcOrd="0" destOrd="0" presId="urn:microsoft.com/office/officeart/2005/8/layout/cycle8"/>
    <dgm:cxn modelId="{EFFEDF6B-D438-4937-BFE3-FF41D0042860}" type="presOf" srcId="{CBE6DA9E-2F94-4B19-8F1F-5204CFEF4C07}" destId="{E3C5936A-0449-4BF1-92BF-D0D8CCFD9DEE}" srcOrd="1" destOrd="0" presId="urn:microsoft.com/office/officeart/2005/8/layout/cycle8"/>
    <dgm:cxn modelId="{8AAB5A62-0B0D-48F2-A8EE-44575DDB4D47}" srcId="{F4B43369-B2E6-4BF7-B6C0-408865613C75}" destId="{CBE6DA9E-2F94-4B19-8F1F-5204CFEF4C07}" srcOrd="3" destOrd="0" parTransId="{B84EA308-B83E-4010-838A-76B5BD66C302}" sibTransId="{0E4FA571-D269-4613-9AAD-DF7EC2678111}"/>
    <dgm:cxn modelId="{32D8D9F5-D828-48C1-94FD-768950E960A7}" type="presOf" srcId="{CBE6DA9E-2F94-4B19-8F1F-5204CFEF4C07}" destId="{C3159887-6C9B-40B5-B9F2-86E453F6351F}" srcOrd="0" destOrd="0" presId="urn:microsoft.com/office/officeart/2005/8/layout/cycle8"/>
    <dgm:cxn modelId="{EF8BC7E1-945C-420E-84AC-B1B6047F52EF}" type="presOf" srcId="{26032914-D33E-471B-A7A3-D1009D17B8EC}" destId="{8D1EA538-9F81-462C-A888-FB15614C0DE5}" srcOrd="1" destOrd="0" presId="urn:microsoft.com/office/officeart/2005/8/layout/cycle8"/>
    <dgm:cxn modelId="{378E1AF4-B78D-4D27-B3AD-D0037FB0B764}" type="presOf" srcId="{546A0A9F-8481-4A9D-BDBB-240927AA86DF}" destId="{68D268A9-F0C2-444B-888F-278478D5AC59}" srcOrd="1" destOrd="0" presId="urn:microsoft.com/office/officeart/2005/8/layout/cycle8"/>
    <dgm:cxn modelId="{57ACDF03-DED2-4AC5-8262-0018877BA960}" srcId="{F4B43369-B2E6-4BF7-B6C0-408865613C75}" destId="{546A0A9F-8481-4A9D-BDBB-240927AA86DF}" srcOrd="2" destOrd="0" parTransId="{2B05A08C-9B8B-45AF-A239-DF08AF9C3F34}" sibTransId="{F8762BD6-CCA6-4ACE-8A11-B765FED4A2D5}"/>
    <dgm:cxn modelId="{E13B12A2-04F4-4FEE-AADB-A48F14FC79EF}" srcId="{F4B43369-B2E6-4BF7-B6C0-408865613C75}" destId="{26032914-D33E-471B-A7A3-D1009D17B8EC}" srcOrd="1" destOrd="0" parTransId="{5275339D-A42C-4958-8493-3DCA8C05C46A}" sibTransId="{D4F49BB9-53D0-4E55-AA23-D6796BBC837B}"/>
    <dgm:cxn modelId="{D63F4D06-B2D7-433A-94D4-8A567DC025F3}" srcId="{F4B43369-B2E6-4BF7-B6C0-408865613C75}" destId="{A1799BE5-90F1-447F-9486-6338791E4E1A}" srcOrd="0" destOrd="0" parTransId="{1C7931CD-A46F-430B-A2E5-90E1D40A803E}" sibTransId="{0098ADA7-E039-49B3-B0A6-7E452653BB08}"/>
    <dgm:cxn modelId="{0B481C92-55D0-4CFA-9E14-D9D8FF8919A5}" type="presOf" srcId="{A1799BE5-90F1-447F-9486-6338791E4E1A}" destId="{F1F359C1-BF48-4B70-97B3-9B09F4A2E6A9}" srcOrd="0" destOrd="0" presId="urn:microsoft.com/office/officeart/2005/8/layout/cycle8"/>
    <dgm:cxn modelId="{FC830676-3595-41AD-80CE-7F531D7014E9}" type="presOf" srcId="{546A0A9F-8481-4A9D-BDBB-240927AA86DF}" destId="{E4066C7D-17DE-4BF0-9B58-17D215304FA3}" srcOrd="0" destOrd="0" presId="urn:microsoft.com/office/officeart/2005/8/layout/cycle8"/>
    <dgm:cxn modelId="{6320BD31-DA3E-46BF-9DD6-E3B2C0809E8B}" type="presOf" srcId="{A1799BE5-90F1-447F-9486-6338791E4E1A}" destId="{A85369A2-AB69-45CC-962A-5D8A72DECAEB}" srcOrd="1" destOrd="0" presId="urn:microsoft.com/office/officeart/2005/8/layout/cycle8"/>
    <dgm:cxn modelId="{090A7519-4679-4DBC-BFC7-896CDBA2F8DD}" type="presParOf" srcId="{D5E50F4E-8455-48C8-9C4F-E9285D81B3AC}" destId="{F1F359C1-BF48-4B70-97B3-9B09F4A2E6A9}" srcOrd="0" destOrd="0" presId="urn:microsoft.com/office/officeart/2005/8/layout/cycle8"/>
    <dgm:cxn modelId="{EF6D6B27-90D4-4B97-AAC8-0C9F28F5BCE9}" type="presParOf" srcId="{D5E50F4E-8455-48C8-9C4F-E9285D81B3AC}" destId="{46030124-7A90-4547-8AFB-E35FF88BBFA0}" srcOrd="1" destOrd="0" presId="urn:microsoft.com/office/officeart/2005/8/layout/cycle8"/>
    <dgm:cxn modelId="{71448C7E-70DA-4E20-AEFA-645B1C55DF1F}" type="presParOf" srcId="{D5E50F4E-8455-48C8-9C4F-E9285D81B3AC}" destId="{2DE55660-B4FD-4081-9C38-644B6C84D622}" srcOrd="2" destOrd="0" presId="urn:microsoft.com/office/officeart/2005/8/layout/cycle8"/>
    <dgm:cxn modelId="{1F139509-8E36-469A-86CE-9379DA47A6FB}" type="presParOf" srcId="{D5E50F4E-8455-48C8-9C4F-E9285D81B3AC}" destId="{A85369A2-AB69-45CC-962A-5D8A72DECAEB}" srcOrd="3" destOrd="0" presId="urn:microsoft.com/office/officeart/2005/8/layout/cycle8"/>
    <dgm:cxn modelId="{988D65F9-0045-4572-9CB2-757AE86B443C}" type="presParOf" srcId="{D5E50F4E-8455-48C8-9C4F-E9285D81B3AC}" destId="{6D852C98-9114-477E-A9F0-97E51E6BFC65}" srcOrd="4" destOrd="0" presId="urn:microsoft.com/office/officeart/2005/8/layout/cycle8"/>
    <dgm:cxn modelId="{BEEEBD69-214A-441D-96FC-E121E4C79BAB}" type="presParOf" srcId="{D5E50F4E-8455-48C8-9C4F-E9285D81B3AC}" destId="{C1E1DB39-6D9C-43C7-9444-E0C9D6F36E92}" srcOrd="5" destOrd="0" presId="urn:microsoft.com/office/officeart/2005/8/layout/cycle8"/>
    <dgm:cxn modelId="{F9F00B2B-8F41-45A4-AFFC-997BC4F227CA}" type="presParOf" srcId="{D5E50F4E-8455-48C8-9C4F-E9285D81B3AC}" destId="{0A7FC73B-255E-473C-9AC0-CEF289D7F6BD}" srcOrd="6" destOrd="0" presId="urn:microsoft.com/office/officeart/2005/8/layout/cycle8"/>
    <dgm:cxn modelId="{43E81025-C509-4D96-9C55-BCD4DE7F0B4E}" type="presParOf" srcId="{D5E50F4E-8455-48C8-9C4F-E9285D81B3AC}" destId="{8D1EA538-9F81-462C-A888-FB15614C0DE5}" srcOrd="7" destOrd="0" presId="urn:microsoft.com/office/officeart/2005/8/layout/cycle8"/>
    <dgm:cxn modelId="{5D906610-1D7E-4199-B3C8-21CE5C47D789}" type="presParOf" srcId="{D5E50F4E-8455-48C8-9C4F-E9285D81B3AC}" destId="{E4066C7D-17DE-4BF0-9B58-17D215304FA3}" srcOrd="8" destOrd="0" presId="urn:microsoft.com/office/officeart/2005/8/layout/cycle8"/>
    <dgm:cxn modelId="{6CD55A3F-929F-437D-A69C-ECC7C3C5480C}" type="presParOf" srcId="{D5E50F4E-8455-48C8-9C4F-E9285D81B3AC}" destId="{8066769C-876A-4691-BDFD-6CA54D41E3C9}" srcOrd="9" destOrd="0" presId="urn:microsoft.com/office/officeart/2005/8/layout/cycle8"/>
    <dgm:cxn modelId="{EF368F8A-F4B9-4844-B543-A14CBDCE5948}" type="presParOf" srcId="{D5E50F4E-8455-48C8-9C4F-E9285D81B3AC}" destId="{1CA639A3-48B6-4453-9306-E009FA1CF7C4}" srcOrd="10" destOrd="0" presId="urn:microsoft.com/office/officeart/2005/8/layout/cycle8"/>
    <dgm:cxn modelId="{55E4E300-D52C-4727-9439-A0C4740432A9}" type="presParOf" srcId="{D5E50F4E-8455-48C8-9C4F-E9285D81B3AC}" destId="{68D268A9-F0C2-444B-888F-278478D5AC59}" srcOrd="11" destOrd="0" presId="urn:microsoft.com/office/officeart/2005/8/layout/cycle8"/>
    <dgm:cxn modelId="{A08D6B46-803F-4045-B6DC-1D1FB4C69508}" type="presParOf" srcId="{D5E50F4E-8455-48C8-9C4F-E9285D81B3AC}" destId="{C3159887-6C9B-40B5-B9F2-86E453F6351F}" srcOrd="12" destOrd="0" presId="urn:microsoft.com/office/officeart/2005/8/layout/cycle8"/>
    <dgm:cxn modelId="{84C829DB-5B8A-4441-9DD1-F653C91BBA86}" type="presParOf" srcId="{D5E50F4E-8455-48C8-9C4F-E9285D81B3AC}" destId="{E825482D-AA5F-44FE-831E-252B1324A1E8}" srcOrd="13" destOrd="0" presId="urn:microsoft.com/office/officeart/2005/8/layout/cycle8"/>
    <dgm:cxn modelId="{F520C432-EAC0-43DA-B43F-2C0E6659574A}" type="presParOf" srcId="{D5E50F4E-8455-48C8-9C4F-E9285D81B3AC}" destId="{9E12B19F-01D5-430C-86CE-49DEE10B9D37}" srcOrd="14" destOrd="0" presId="urn:microsoft.com/office/officeart/2005/8/layout/cycle8"/>
    <dgm:cxn modelId="{E3D82F75-43AF-404E-B705-533787466B7E}" type="presParOf" srcId="{D5E50F4E-8455-48C8-9C4F-E9285D81B3AC}" destId="{E3C5936A-0449-4BF1-92BF-D0D8CCFD9DEE}" srcOrd="15" destOrd="0" presId="urn:microsoft.com/office/officeart/2005/8/layout/cycle8"/>
    <dgm:cxn modelId="{BC47AD63-4EC0-4586-B610-42330D216F25}" type="presParOf" srcId="{D5E50F4E-8455-48C8-9C4F-E9285D81B3AC}" destId="{7B6D00E8-DBC3-42F8-8D89-2154FC5A3E82}" srcOrd="16" destOrd="0" presId="urn:microsoft.com/office/officeart/2005/8/layout/cycle8"/>
    <dgm:cxn modelId="{D2C00F07-0AAD-46FD-971D-E2BD64E4B3BD}" type="presParOf" srcId="{D5E50F4E-8455-48C8-9C4F-E9285D81B3AC}" destId="{47CA5B62-D748-46EB-9D98-9B3BE980030C}" srcOrd="17" destOrd="0" presId="urn:microsoft.com/office/officeart/2005/8/layout/cycle8"/>
    <dgm:cxn modelId="{C222D8BF-B8A8-4ECF-A13C-C1DCFB16B06A}" type="presParOf" srcId="{D5E50F4E-8455-48C8-9C4F-E9285D81B3AC}" destId="{566BB392-93F3-4630-817E-4A8ACB58731E}" srcOrd="18" destOrd="0" presId="urn:microsoft.com/office/officeart/2005/8/layout/cycle8"/>
    <dgm:cxn modelId="{C3DB47F7-6FBC-4339-97E6-1CDF0A9681A7}" type="presParOf" srcId="{D5E50F4E-8455-48C8-9C4F-E9285D81B3AC}" destId="{C8CCE4C9-70C1-4E2E-967B-3C9F9465BAF6}"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B43369-B2E6-4BF7-B6C0-408865613C75}" type="doc">
      <dgm:prSet loTypeId="urn:microsoft.com/office/officeart/2005/8/layout/cycle8" loCatId="cycle" qsTypeId="urn:microsoft.com/office/officeart/2005/8/quickstyle/simple4" qsCatId="simple" csTypeId="urn:microsoft.com/office/officeart/2005/8/colors/colorful4" csCatId="colorful" phldr="1"/>
      <dgm:spPr/>
    </dgm:pt>
    <dgm:pt modelId="{A1799BE5-90F1-447F-9486-6338791E4E1A}">
      <dgm:prSet phldrT="[Text]" phldr="1"/>
      <dgm:spPr/>
      <dgm:t>
        <a:bodyPr/>
        <a:lstStyle/>
        <a:p>
          <a:endParaRPr lang="en-GB" dirty="0">
            <a:noFill/>
          </a:endParaRPr>
        </a:p>
      </dgm:t>
    </dgm:pt>
    <dgm:pt modelId="{1C7931CD-A46F-430B-A2E5-90E1D40A803E}" type="parTrans" cxnId="{D63F4D06-B2D7-433A-94D4-8A567DC025F3}">
      <dgm:prSet/>
      <dgm:spPr/>
      <dgm:t>
        <a:bodyPr/>
        <a:lstStyle/>
        <a:p>
          <a:endParaRPr lang="en-GB"/>
        </a:p>
      </dgm:t>
    </dgm:pt>
    <dgm:pt modelId="{0098ADA7-E039-49B3-B0A6-7E452653BB08}" type="sibTrans" cxnId="{D63F4D06-B2D7-433A-94D4-8A567DC025F3}">
      <dgm:prSet/>
      <dgm:spPr/>
      <dgm:t>
        <a:bodyPr/>
        <a:lstStyle/>
        <a:p>
          <a:endParaRPr lang="en-GB"/>
        </a:p>
      </dgm:t>
    </dgm:pt>
    <dgm:pt modelId="{546A0A9F-8481-4A9D-BDBB-240927AA86DF}">
      <dgm:prSet phldrT="[Text]" phldr="1"/>
      <dgm:spPr>
        <a:ln>
          <a:solidFill>
            <a:schemeClr val="lt1">
              <a:hueOff val="0"/>
              <a:satOff val="0"/>
              <a:lumOff val="0"/>
            </a:schemeClr>
          </a:solidFill>
        </a:ln>
      </dgm:spPr>
      <dgm:t>
        <a:bodyPr/>
        <a:lstStyle/>
        <a:p>
          <a:endParaRPr lang="en-GB" dirty="0">
            <a:noFill/>
          </a:endParaRPr>
        </a:p>
      </dgm:t>
    </dgm:pt>
    <dgm:pt modelId="{2B05A08C-9B8B-45AF-A239-DF08AF9C3F34}" type="parTrans" cxnId="{57ACDF03-DED2-4AC5-8262-0018877BA960}">
      <dgm:prSet/>
      <dgm:spPr/>
      <dgm:t>
        <a:bodyPr/>
        <a:lstStyle/>
        <a:p>
          <a:endParaRPr lang="en-GB"/>
        </a:p>
      </dgm:t>
    </dgm:pt>
    <dgm:pt modelId="{F8762BD6-CCA6-4ACE-8A11-B765FED4A2D5}" type="sibTrans" cxnId="{57ACDF03-DED2-4AC5-8262-0018877BA960}">
      <dgm:prSet/>
      <dgm:spPr/>
      <dgm:t>
        <a:bodyPr/>
        <a:lstStyle/>
        <a:p>
          <a:endParaRPr lang="en-GB"/>
        </a:p>
      </dgm:t>
    </dgm:pt>
    <dgm:pt modelId="{CBE6DA9E-2F94-4B19-8F1F-5204CFEF4C07}">
      <dgm:prSet phldrT="[Text]" phldr="1"/>
      <dgm:spPr/>
      <dgm:t>
        <a:bodyPr/>
        <a:lstStyle/>
        <a:p>
          <a:endParaRPr lang="en-GB" dirty="0">
            <a:noFill/>
          </a:endParaRPr>
        </a:p>
      </dgm:t>
    </dgm:pt>
    <dgm:pt modelId="{B84EA308-B83E-4010-838A-76B5BD66C302}" type="parTrans" cxnId="{8AAB5A62-0B0D-48F2-A8EE-44575DDB4D47}">
      <dgm:prSet/>
      <dgm:spPr/>
      <dgm:t>
        <a:bodyPr/>
        <a:lstStyle/>
        <a:p>
          <a:endParaRPr lang="en-GB"/>
        </a:p>
      </dgm:t>
    </dgm:pt>
    <dgm:pt modelId="{0E4FA571-D269-4613-9AAD-DF7EC2678111}" type="sibTrans" cxnId="{8AAB5A62-0B0D-48F2-A8EE-44575DDB4D47}">
      <dgm:prSet/>
      <dgm:spPr/>
      <dgm:t>
        <a:bodyPr/>
        <a:lstStyle/>
        <a:p>
          <a:endParaRPr lang="en-GB"/>
        </a:p>
      </dgm:t>
    </dgm:pt>
    <dgm:pt modelId="{26032914-D33E-471B-A7A3-D1009D17B8EC}">
      <dgm:prSet/>
      <dgm:spPr/>
      <dgm:t>
        <a:bodyPr/>
        <a:lstStyle/>
        <a:p>
          <a:endParaRPr lang="en-GB"/>
        </a:p>
      </dgm:t>
    </dgm:pt>
    <dgm:pt modelId="{5275339D-A42C-4958-8493-3DCA8C05C46A}" type="parTrans" cxnId="{E13B12A2-04F4-4FEE-AADB-A48F14FC79EF}">
      <dgm:prSet/>
      <dgm:spPr/>
      <dgm:t>
        <a:bodyPr/>
        <a:lstStyle/>
        <a:p>
          <a:endParaRPr lang="en-GB"/>
        </a:p>
      </dgm:t>
    </dgm:pt>
    <dgm:pt modelId="{D4F49BB9-53D0-4E55-AA23-D6796BBC837B}" type="sibTrans" cxnId="{E13B12A2-04F4-4FEE-AADB-A48F14FC79EF}">
      <dgm:prSet/>
      <dgm:spPr/>
      <dgm:t>
        <a:bodyPr/>
        <a:lstStyle/>
        <a:p>
          <a:endParaRPr lang="en-GB"/>
        </a:p>
      </dgm:t>
    </dgm:pt>
    <dgm:pt modelId="{D5E50F4E-8455-48C8-9C4F-E9285D81B3AC}" type="pres">
      <dgm:prSet presAssocID="{F4B43369-B2E6-4BF7-B6C0-408865613C75}" presName="compositeShape" presStyleCnt="0">
        <dgm:presLayoutVars>
          <dgm:chMax val="7"/>
          <dgm:dir/>
          <dgm:resizeHandles val="exact"/>
        </dgm:presLayoutVars>
      </dgm:prSet>
      <dgm:spPr/>
    </dgm:pt>
    <dgm:pt modelId="{F1F359C1-BF48-4B70-97B3-9B09F4A2E6A9}" type="pres">
      <dgm:prSet presAssocID="{F4B43369-B2E6-4BF7-B6C0-408865613C75}" presName="wedge1" presStyleLbl="node1" presStyleIdx="0" presStyleCnt="4"/>
      <dgm:spPr/>
    </dgm:pt>
    <dgm:pt modelId="{46030124-7A90-4547-8AFB-E35FF88BBFA0}" type="pres">
      <dgm:prSet presAssocID="{F4B43369-B2E6-4BF7-B6C0-408865613C75}" presName="dummy1a" presStyleCnt="0"/>
      <dgm:spPr/>
    </dgm:pt>
    <dgm:pt modelId="{2DE55660-B4FD-4081-9C38-644B6C84D622}" type="pres">
      <dgm:prSet presAssocID="{F4B43369-B2E6-4BF7-B6C0-408865613C75}" presName="dummy1b" presStyleCnt="0"/>
      <dgm:spPr/>
    </dgm:pt>
    <dgm:pt modelId="{A85369A2-AB69-45CC-962A-5D8A72DECAEB}" type="pres">
      <dgm:prSet presAssocID="{F4B43369-B2E6-4BF7-B6C0-408865613C75}" presName="wedge1Tx" presStyleLbl="node1" presStyleIdx="0" presStyleCnt="4">
        <dgm:presLayoutVars>
          <dgm:chMax val="0"/>
          <dgm:chPref val="0"/>
          <dgm:bulletEnabled val="1"/>
        </dgm:presLayoutVars>
      </dgm:prSet>
      <dgm:spPr/>
    </dgm:pt>
    <dgm:pt modelId="{6D852C98-9114-477E-A9F0-97E51E6BFC65}" type="pres">
      <dgm:prSet presAssocID="{F4B43369-B2E6-4BF7-B6C0-408865613C75}" presName="wedge2" presStyleLbl="node1" presStyleIdx="1" presStyleCnt="4"/>
      <dgm:spPr/>
    </dgm:pt>
    <dgm:pt modelId="{C1E1DB39-6D9C-43C7-9444-E0C9D6F36E92}" type="pres">
      <dgm:prSet presAssocID="{F4B43369-B2E6-4BF7-B6C0-408865613C75}" presName="dummy2a" presStyleCnt="0"/>
      <dgm:spPr/>
    </dgm:pt>
    <dgm:pt modelId="{0A7FC73B-255E-473C-9AC0-CEF289D7F6BD}" type="pres">
      <dgm:prSet presAssocID="{F4B43369-B2E6-4BF7-B6C0-408865613C75}" presName="dummy2b" presStyleCnt="0"/>
      <dgm:spPr/>
    </dgm:pt>
    <dgm:pt modelId="{8D1EA538-9F81-462C-A888-FB15614C0DE5}" type="pres">
      <dgm:prSet presAssocID="{F4B43369-B2E6-4BF7-B6C0-408865613C75}" presName="wedge2Tx" presStyleLbl="node1" presStyleIdx="1" presStyleCnt="4">
        <dgm:presLayoutVars>
          <dgm:chMax val="0"/>
          <dgm:chPref val="0"/>
          <dgm:bulletEnabled val="1"/>
        </dgm:presLayoutVars>
      </dgm:prSet>
      <dgm:spPr/>
    </dgm:pt>
    <dgm:pt modelId="{E4066C7D-17DE-4BF0-9B58-17D215304FA3}" type="pres">
      <dgm:prSet presAssocID="{F4B43369-B2E6-4BF7-B6C0-408865613C75}" presName="wedge3" presStyleLbl="node1" presStyleIdx="2" presStyleCnt="4"/>
      <dgm:spPr/>
    </dgm:pt>
    <dgm:pt modelId="{8066769C-876A-4691-BDFD-6CA54D41E3C9}" type="pres">
      <dgm:prSet presAssocID="{F4B43369-B2E6-4BF7-B6C0-408865613C75}" presName="dummy3a" presStyleCnt="0"/>
      <dgm:spPr/>
    </dgm:pt>
    <dgm:pt modelId="{1CA639A3-48B6-4453-9306-E009FA1CF7C4}" type="pres">
      <dgm:prSet presAssocID="{F4B43369-B2E6-4BF7-B6C0-408865613C75}" presName="dummy3b" presStyleCnt="0"/>
      <dgm:spPr/>
    </dgm:pt>
    <dgm:pt modelId="{68D268A9-F0C2-444B-888F-278478D5AC59}" type="pres">
      <dgm:prSet presAssocID="{F4B43369-B2E6-4BF7-B6C0-408865613C75}" presName="wedge3Tx" presStyleLbl="node1" presStyleIdx="2" presStyleCnt="4">
        <dgm:presLayoutVars>
          <dgm:chMax val="0"/>
          <dgm:chPref val="0"/>
          <dgm:bulletEnabled val="1"/>
        </dgm:presLayoutVars>
      </dgm:prSet>
      <dgm:spPr/>
    </dgm:pt>
    <dgm:pt modelId="{C3159887-6C9B-40B5-B9F2-86E453F6351F}" type="pres">
      <dgm:prSet presAssocID="{F4B43369-B2E6-4BF7-B6C0-408865613C75}" presName="wedge4" presStyleLbl="node1" presStyleIdx="3" presStyleCnt="4"/>
      <dgm:spPr/>
    </dgm:pt>
    <dgm:pt modelId="{E825482D-AA5F-44FE-831E-252B1324A1E8}" type="pres">
      <dgm:prSet presAssocID="{F4B43369-B2E6-4BF7-B6C0-408865613C75}" presName="dummy4a" presStyleCnt="0"/>
      <dgm:spPr/>
    </dgm:pt>
    <dgm:pt modelId="{9E12B19F-01D5-430C-86CE-49DEE10B9D37}" type="pres">
      <dgm:prSet presAssocID="{F4B43369-B2E6-4BF7-B6C0-408865613C75}" presName="dummy4b" presStyleCnt="0"/>
      <dgm:spPr/>
    </dgm:pt>
    <dgm:pt modelId="{E3C5936A-0449-4BF1-92BF-D0D8CCFD9DEE}" type="pres">
      <dgm:prSet presAssocID="{F4B43369-B2E6-4BF7-B6C0-408865613C75}" presName="wedge4Tx" presStyleLbl="node1" presStyleIdx="3" presStyleCnt="4">
        <dgm:presLayoutVars>
          <dgm:chMax val="0"/>
          <dgm:chPref val="0"/>
          <dgm:bulletEnabled val="1"/>
        </dgm:presLayoutVars>
      </dgm:prSet>
      <dgm:spPr/>
    </dgm:pt>
    <dgm:pt modelId="{7B6D00E8-DBC3-42F8-8D89-2154FC5A3E82}" type="pres">
      <dgm:prSet presAssocID="{0098ADA7-E039-49B3-B0A6-7E452653BB08}" presName="arrowWedge1" presStyleLbl="fgSibTrans2D1" presStyleIdx="0" presStyleCnt="4"/>
      <dgm:spPr/>
    </dgm:pt>
    <dgm:pt modelId="{47CA5B62-D748-46EB-9D98-9B3BE980030C}" type="pres">
      <dgm:prSet presAssocID="{D4F49BB9-53D0-4E55-AA23-D6796BBC837B}" presName="arrowWedge2" presStyleLbl="fgSibTrans2D1" presStyleIdx="1" presStyleCnt="4"/>
      <dgm:spPr/>
    </dgm:pt>
    <dgm:pt modelId="{566BB392-93F3-4630-817E-4A8ACB58731E}" type="pres">
      <dgm:prSet presAssocID="{F8762BD6-CCA6-4ACE-8A11-B765FED4A2D5}" presName="arrowWedge3" presStyleLbl="fgSibTrans2D1" presStyleIdx="2" presStyleCnt="4"/>
      <dgm:spPr/>
    </dgm:pt>
    <dgm:pt modelId="{C8CCE4C9-70C1-4E2E-967B-3C9F9465BAF6}" type="pres">
      <dgm:prSet presAssocID="{0E4FA571-D269-4613-9AAD-DF7EC2678111}" presName="arrowWedge4" presStyleLbl="fgSibTrans2D1" presStyleIdx="3" presStyleCnt="4"/>
      <dgm:spPr/>
    </dgm:pt>
  </dgm:ptLst>
  <dgm:cxnLst>
    <dgm:cxn modelId="{0CD63A06-A807-4EE5-85A9-6DE101F5A0AD}" type="presOf" srcId="{CBE6DA9E-2F94-4B19-8F1F-5204CFEF4C07}" destId="{C3159887-6C9B-40B5-B9F2-86E453F6351F}" srcOrd="0" destOrd="0" presId="urn:microsoft.com/office/officeart/2005/8/layout/cycle8"/>
    <dgm:cxn modelId="{E13B12A2-04F4-4FEE-AADB-A48F14FC79EF}" srcId="{F4B43369-B2E6-4BF7-B6C0-408865613C75}" destId="{26032914-D33E-471B-A7A3-D1009D17B8EC}" srcOrd="1" destOrd="0" parTransId="{5275339D-A42C-4958-8493-3DCA8C05C46A}" sibTransId="{D4F49BB9-53D0-4E55-AA23-D6796BBC837B}"/>
    <dgm:cxn modelId="{E6F874F7-379A-449B-9C6C-5BB7309910F9}" type="presOf" srcId="{A1799BE5-90F1-447F-9486-6338791E4E1A}" destId="{A85369A2-AB69-45CC-962A-5D8A72DECAEB}" srcOrd="1" destOrd="0" presId="urn:microsoft.com/office/officeart/2005/8/layout/cycle8"/>
    <dgm:cxn modelId="{57ACDF03-DED2-4AC5-8262-0018877BA960}" srcId="{F4B43369-B2E6-4BF7-B6C0-408865613C75}" destId="{546A0A9F-8481-4A9D-BDBB-240927AA86DF}" srcOrd="2" destOrd="0" parTransId="{2B05A08C-9B8B-45AF-A239-DF08AF9C3F34}" sibTransId="{F8762BD6-CCA6-4ACE-8A11-B765FED4A2D5}"/>
    <dgm:cxn modelId="{A3253B69-E8B0-4B43-98E7-9682E8F49090}" type="presOf" srcId="{CBE6DA9E-2F94-4B19-8F1F-5204CFEF4C07}" destId="{E3C5936A-0449-4BF1-92BF-D0D8CCFD9DEE}" srcOrd="1" destOrd="0" presId="urn:microsoft.com/office/officeart/2005/8/layout/cycle8"/>
    <dgm:cxn modelId="{3C5BD0D6-41AA-47AE-98CF-991B08969E91}" type="presOf" srcId="{546A0A9F-8481-4A9D-BDBB-240927AA86DF}" destId="{E4066C7D-17DE-4BF0-9B58-17D215304FA3}" srcOrd="0" destOrd="0" presId="urn:microsoft.com/office/officeart/2005/8/layout/cycle8"/>
    <dgm:cxn modelId="{B5FDB300-A4EE-4D20-A97D-422B6F02690E}" type="presOf" srcId="{546A0A9F-8481-4A9D-BDBB-240927AA86DF}" destId="{68D268A9-F0C2-444B-888F-278478D5AC59}" srcOrd="1" destOrd="0" presId="urn:microsoft.com/office/officeart/2005/8/layout/cycle8"/>
    <dgm:cxn modelId="{9BDA347C-83E7-4043-ADC5-6B6A908D14C2}" type="presOf" srcId="{26032914-D33E-471B-A7A3-D1009D17B8EC}" destId="{8D1EA538-9F81-462C-A888-FB15614C0DE5}" srcOrd="1" destOrd="0" presId="urn:microsoft.com/office/officeart/2005/8/layout/cycle8"/>
    <dgm:cxn modelId="{9CAFF8A4-19CF-4118-8312-9A93BEEA9DFA}" type="presOf" srcId="{26032914-D33E-471B-A7A3-D1009D17B8EC}" destId="{6D852C98-9114-477E-A9F0-97E51E6BFC65}" srcOrd="0" destOrd="0" presId="urn:microsoft.com/office/officeart/2005/8/layout/cycle8"/>
    <dgm:cxn modelId="{8AAB5A62-0B0D-48F2-A8EE-44575DDB4D47}" srcId="{F4B43369-B2E6-4BF7-B6C0-408865613C75}" destId="{CBE6DA9E-2F94-4B19-8F1F-5204CFEF4C07}" srcOrd="3" destOrd="0" parTransId="{B84EA308-B83E-4010-838A-76B5BD66C302}" sibTransId="{0E4FA571-D269-4613-9AAD-DF7EC2678111}"/>
    <dgm:cxn modelId="{D63F4D06-B2D7-433A-94D4-8A567DC025F3}" srcId="{F4B43369-B2E6-4BF7-B6C0-408865613C75}" destId="{A1799BE5-90F1-447F-9486-6338791E4E1A}" srcOrd="0" destOrd="0" parTransId="{1C7931CD-A46F-430B-A2E5-90E1D40A803E}" sibTransId="{0098ADA7-E039-49B3-B0A6-7E452653BB08}"/>
    <dgm:cxn modelId="{566325FD-AC7B-4E31-8A9C-DF0600780B8F}" type="presOf" srcId="{F4B43369-B2E6-4BF7-B6C0-408865613C75}" destId="{D5E50F4E-8455-48C8-9C4F-E9285D81B3AC}" srcOrd="0" destOrd="0" presId="urn:microsoft.com/office/officeart/2005/8/layout/cycle8"/>
    <dgm:cxn modelId="{52B5A6B4-329D-48D8-9AF3-E6FAD473F46A}" type="presOf" srcId="{A1799BE5-90F1-447F-9486-6338791E4E1A}" destId="{F1F359C1-BF48-4B70-97B3-9B09F4A2E6A9}" srcOrd="0" destOrd="0" presId="urn:microsoft.com/office/officeart/2005/8/layout/cycle8"/>
    <dgm:cxn modelId="{D944E854-E043-41E1-9EF4-93469653A193}" type="presParOf" srcId="{D5E50F4E-8455-48C8-9C4F-E9285D81B3AC}" destId="{F1F359C1-BF48-4B70-97B3-9B09F4A2E6A9}" srcOrd="0" destOrd="0" presId="urn:microsoft.com/office/officeart/2005/8/layout/cycle8"/>
    <dgm:cxn modelId="{0FE950EB-A8F1-4094-BB5B-AAEE972D1F91}" type="presParOf" srcId="{D5E50F4E-8455-48C8-9C4F-E9285D81B3AC}" destId="{46030124-7A90-4547-8AFB-E35FF88BBFA0}" srcOrd="1" destOrd="0" presId="urn:microsoft.com/office/officeart/2005/8/layout/cycle8"/>
    <dgm:cxn modelId="{027908AD-8D84-4628-934A-19A9C03A3B91}" type="presParOf" srcId="{D5E50F4E-8455-48C8-9C4F-E9285D81B3AC}" destId="{2DE55660-B4FD-4081-9C38-644B6C84D622}" srcOrd="2" destOrd="0" presId="urn:microsoft.com/office/officeart/2005/8/layout/cycle8"/>
    <dgm:cxn modelId="{F40CA0F6-88D7-4E6F-AD70-481963CFDBE9}" type="presParOf" srcId="{D5E50F4E-8455-48C8-9C4F-E9285D81B3AC}" destId="{A85369A2-AB69-45CC-962A-5D8A72DECAEB}" srcOrd="3" destOrd="0" presId="urn:microsoft.com/office/officeart/2005/8/layout/cycle8"/>
    <dgm:cxn modelId="{89233BA1-1455-4213-A34B-7F9F5A893E2F}" type="presParOf" srcId="{D5E50F4E-8455-48C8-9C4F-E9285D81B3AC}" destId="{6D852C98-9114-477E-A9F0-97E51E6BFC65}" srcOrd="4" destOrd="0" presId="urn:microsoft.com/office/officeart/2005/8/layout/cycle8"/>
    <dgm:cxn modelId="{EE563B90-7B3D-4949-89D3-A35871598858}" type="presParOf" srcId="{D5E50F4E-8455-48C8-9C4F-E9285D81B3AC}" destId="{C1E1DB39-6D9C-43C7-9444-E0C9D6F36E92}" srcOrd="5" destOrd="0" presId="urn:microsoft.com/office/officeart/2005/8/layout/cycle8"/>
    <dgm:cxn modelId="{3F5B3ADB-E101-4BC4-A079-B2EBCC5FDDDE}" type="presParOf" srcId="{D5E50F4E-8455-48C8-9C4F-E9285D81B3AC}" destId="{0A7FC73B-255E-473C-9AC0-CEF289D7F6BD}" srcOrd="6" destOrd="0" presId="urn:microsoft.com/office/officeart/2005/8/layout/cycle8"/>
    <dgm:cxn modelId="{B845EB13-C441-4129-8001-96338EB664C3}" type="presParOf" srcId="{D5E50F4E-8455-48C8-9C4F-E9285D81B3AC}" destId="{8D1EA538-9F81-462C-A888-FB15614C0DE5}" srcOrd="7" destOrd="0" presId="urn:microsoft.com/office/officeart/2005/8/layout/cycle8"/>
    <dgm:cxn modelId="{5B7AB852-1B78-4181-920A-ED2A017737A6}" type="presParOf" srcId="{D5E50F4E-8455-48C8-9C4F-E9285D81B3AC}" destId="{E4066C7D-17DE-4BF0-9B58-17D215304FA3}" srcOrd="8" destOrd="0" presId="urn:microsoft.com/office/officeart/2005/8/layout/cycle8"/>
    <dgm:cxn modelId="{E382F28C-091D-4179-B14A-5E2DD480E516}" type="presParOf" srcId="{D5E50F4E-8455-48C8-9C4F-E9285D81B3AC}" destId="{8066769C-876A-4691-BDFD-6CA54D41E3C9}" srcOrd="9" destOrd="0" presId="urn:microsoft.com/office/officeart/2005/8/layout/cycle8"/>
    <dgm:cxn modelId="{DB018DA2-67A7-4CEC-A6A8-2FA809C84963}" type="presParOf" srcId="{D5E50F4E-8455-48C8-9C4F-E9285D81B3AC}" destId="{1CA639A3-48B6-4453-9306-E009FA1CF7C4}" srcOrd="10" destOrd="0" presId="urn:microsoft.com/office/officeart/2005/8/layout/cycle8"/>
    <dgm:cxn modelId="{D370CB01-D7EC-49EC-8662-F0E90F34EFB5}" type="presParOf" srcId="{D5E50F4E-8455-48C8-9C4F-E9285D81B3AC}" destId="{68D268A9-F0C2-444B-888F-278478D5AC59}" srcOrd="11" destOrd="0" presId="urn:microsoft.com/office/officeart/2005/8/layout/cycle8"/>
    <dgm:cxn modelId="{B5721E0C-CA65-49D4-9011-1653398160C4}" type="presParOf" srcId="{D5E50F4E-8455-48C8-9C4F-E9285D81B3AC}" destId="{C3159887-6C9B-40B5-B9F2-86E453F6351F}" srcOrd="12" destOrd="0" presId="urn:microsoft.com/office/officeart/2005/8/layout/cycle8"/>
    <dgm:cxn modelId="{38AB2BE4-38F3-4B7C-A27D-11E2D600B455}" type="presParOf" srcId="{D5E50F4E-8455-48C8-9C4F-E9285D81B3AC}" destId="{E825482D-AA5F-44FE-831E-252B1324A1E8}" srcOrd="13" destOrd="0" presId="urn:microsoft.com/office/officeart/2005/8/layout/cycle8"/>
    <dgm:cxn modelId="{6D47F876-9100-4C3E-B10C-B6201C319B40}" type="presParOf" srcId="{D5E50F4E-8455-48C8-9C4F-E9285D81B3AC}" destId="{9E12B19F-01D5-430C-86CE-49DEE10B9D37}" srcOrd="14" destOrd="0" presId="urn:microsoft.com/office/officeart/2005/8/layout/cycle8"/>
    <dgm:cxn modelId="{F1DEE936-005D-43CC-9930-99872BBE67FE}" type="presParOf" srcId="{D5E50F4E-8455-48C8-9C4F-E9285D81B3AC}" destId="{E3C5936A-0449-4BF1-92BF-D0D8CCFD9DEE}" srcOrd="15" destOrd="0" presId="urn:microsoft.com/office/officeart/2005/8/layout/cycle8"/>
    <dgm:cxn modelId="{700B4178-4486-451B-A8AC-C61F61DC574C}" type="presParOf" srcId="{D5E50F4E-8455-48C8-9C4F-E9285D81B3AC}" destId="{7B6D00E8-DBC3-42F8-8D89-2154FC5A3E82}" srcOrd="16" destOrd="0" presId="urn:microsoft.com/office/officeart/2005/8/layout/cycle8"/>
    <dgm:cxn modelId="{79FAB2F6-B3F5-4350-AD2B-CB4BCFA6D331}" type="presParOf" srcId="{D5E50F4E-8455-48C8-9C4F-E9285D81B3AC}" destId="{47CA5B62-D748-46EB-9D98-9B3BE980030C}" srcOrd="17" destOrd="0" presId="urn:microsoft.com/office/officeart/2005/8/layout/cycle8"/>
    <dgm:cxn modelId="{404B9F77-5636-4B05-99F6-6E5992577114}" type="presParOf" srcId="{D5E50F4E-8455-48C8-9C4F-E9285D81B3AC}" destId="{566BB392-93F3-4630-817E-4A8ACB58731E}" srcOrd="18" destOrd="0" presId="urn:microsoft.com/office/officeart/2005/8/layout/cycle8"/>
    <dgm:cxn modelId="{9FA07ED1-A546-4006-A2FF-FD70BA72762A}" type="presParOf" srcId="{D5E50F4E-8455-48C8-9C4F-E9285D81B3AC}" destId="{C8CCE4C9-70C1-4E2E-967B-3C9F9465BAF6}"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B43369-B2E6-4BF7-B6C0-408865613C75}" type="doc">
      <dgm:prSet loTypeId="urn:microsoft.com/office/officeart/2005/8/layout/cycle8" loCatId="cycle" qsTypeId="urn:microsoft.com/office/officeart/2005/8/quickstyle/simple4" qsCatId="simple" csTypeId="urn:microsoft.com/office/officeart/2005/8/colors/colorful4" csCatId="colorful" phldr="1"/>
      <dgm:spPr/>
    </dgm:pt>
    <dgm:pt modelId="{A1799BE5-90F1-447F-9486-6338791E4E1A}">
      <dgm:prSet phldrT="[Text]" phldr="1"/>
      <dgm:spPr/>
      <dgm:t>
        <a:bodyPr/>
        <a:lstStyle/>
        <a:p>
          <a:endParaRPr lang="en-GB" dirty="0">
            <a:noFill/>
          </a:endParaRPr>
        </a:p>
      </dgm:t>
    </dgm:pt>
    <dgm:pt modelId="{1C7931CD-A46F-430B-A2E5-90E1D40A803E}" type="parTrans" cxnId="{D63F4D06-B2D7-433A-94D4-8A567DC025F3}">
      <dgm:prSet/>
      <dgm:spPr/>
      <dgm:t>
        <a:bodyPr/>
        <a:lstStyle/>
        <a:p>
          <a:endParaRPr lang="en-GB"/>
        </a:p>
      </dgm:t>
    </dgm:pt>
    <dgm:pt modelId="{0098ADA7-E039-49B3-B0A6-7E452653BB08}" type="sibTrans" cxnId="{D63F4D06-B2D7-433A-94D4-8A567DC025F3}">
      <dgm:prSet/>
      <dgm:spPr/>
      <dgm:t>
        <a:bodyPr/>
        <a:lstStyle/>
        <a:p>
          <a:endParaRPr lang="en-GB"/>
        </a:p>
      </dgm:t>
    </dgm:pt>
    <dgm:pt modelId="{546A0A9F-8481-4A9D-BDBB-240927AA86DF}">
      <dgm:prSet phldrT="[Text]" phldr="1"/>
      <dgm:spPr>
        <a:ln>
          <a:solidFill>
            <a:schemeClr val="lt1">
              <a:hueOff val="0"/>
              <a:satOff val="0"/>
              <a:lumOff val="0"/>
            </a:schemeClr>
          </a:solidFill>
        </a:ln>
      </dgm:spPr>
      <dgm:t>
        <a:bodyPr/>
        <a:lstStyle/>
        <a:p>
          <a:endParaRPr lang="en-GB" dirty="0">
            <a:noFill/>
          </a:endParaRPr>
        </a:p>
      </dgm:t>
    </dgm:pt>
    <dgm:pt modelId="{2B05A08C-9B8B-45AF-A239-DF08AF9C3F34}" type="parTrans" cxnId="{57ACDF03-DED2-4AC5-8262-0018877BA960}">
      <dgm:prSet/>
      <dgm:spPr/>
      <dgm:t>
        <a:bodyPr/>
        <a:lstStyle/>
        <a:p>
          <a:endParaRPr lang="en-GB"/>
        </a:p>
      </dgm:t>
    </dgm:pt>
    <dgm:pt modelId="{F8762BD6-CCA6-4ACE-8A11-B765FED4A2D5}" type="sibTrans" cxnId="{57ACDF03-DED2-4AC5-8262-0018877BA960}">
      <dgm:prSet/>
      <dgm:spPr/>
      <dgm:t>
        <a:bodyPr/>
        <a:lstStyle/>
        <a:p>
          <a:endParaRPr lang="en-GB"/>
        </a:p>
      </dgm:t>
    </dgm:pt>
    <dgm:pt modelId="{CBE6DA9E-2F94-4B19-8F1F-5204CFEF4C07}">
      <dgm:prSet phldrT="[Text]" phldr="1"/>
      <dgm:spPr/>
      <dgm:t>
        <a:bodyPr/>
        <a:lstStyle/>
        <a:p>
          <a:endParaRPr lang="en-GB" dirty="0">
            <a:noFill/>
          </a:endParaRPr>
        </a:p>
      </dgm:t>
    </dgm:pt>
    <dgm:pt modelId="{B84EA308-B83E-4010-838A-76B5BD66C302}" type="parTrans" cxnId="{8AAB5A62-0B0D-48F2-A8EE-44575DDB4D47}">
      <dgm:prSet/>
      <dgm:spPr/>
      <dgm:t>
        <a:bodyPr/>
        <a:lstStyle/>
        <a:p>
          <a:endParaRPr lang="en-GB"/>
        </a:p>
      </dgm:t>
    </dgm:pt>
    <dgm:pt modelId="{0E4FA571-D269-4613-9AAD-DF7EC2678111}" type="sibTrans" cxnId="{8AAB5A62-0B0D-48F2-A8EE-44575DDB4D47}">
      <dgm:prSet/>
      <dgm:spPr/>
      <dgm:t>
        <a:bodyPr/>
        <a:lstStyle/>
        <a:p>
          <a:endParaRPr lang="en-GB"/>
        </a:p>
      </dgm:t>
    </dgm:pt>
    <dgm:pt modelId="{26032914-D33E-471B-A7A3-D1009D17B8EC}">
      <dgm:prSet/>
      <dgm:spPr/>
      <dgm:t>
        <a:bodyPr/>
        <a:lstStyle/>
        <a:p>
          <a:endParaRPr lang="en-GB"/>
        </a:p>
      </dgm:t>
    </dgm:pt>
    <dgm:pt modelId="{5275339D-A42C-4958-8493-3DCA8C05C46A}" type="parTrans" cxnId="{E13B12A2-04F4-4FEE-AADB-A48F14FC79EF}">
      <dgm:prSet/>
      <dgm:spPr/>
      <dgm:t>
        <a:bodyPr/>
        <a:lstStyle/>
        <a:p>
          <a:endParaRPr lang="en-GB"/>
        </a:p>
      </dgm:t>
    </dgm:pt>
    <dgm:pt modelId="{D4F49BB9-53D0-4E55-AA23-D6796BBC837B}" type="sibTrans" cxnId="{E13B12A2-04F4-4FEE-AADB-A48F14FC79EF}">
      <dgm:prSet/>
      <dgm:spPr/>
      <dgm:t>
        <a:bodyPr/>
        <a:lstStyle/>
        <a:p>
          <a:endParaRPr lang="en-GB"/>
        </a:p>
      </dgm:t>
    </dgm:pt>
    <dgm:pt modelId="{D5E50F4E-8455-48C8-9C4F-E9285D81B3AC}" type="pres">
      <dgm:prSet presAssocID="{F4B43369-B2E6-4BF7-B6C0-408865613C75}" presName="compositeShape" presStyleCnt="0">
        <dgm:presLayoutVars>
          <dgm:chMax val="7"/>
          <dgm:dir/>
          <dgm:resizeHandles val="exact"/>
        </dgm:presLayoutVars>
      </dgm:prSet>
      <dgm:spPr/>
    </dgm:pt>
    <dgm:pt modelId="{F1F359C1-BF48-4B70-97B3-9B09F4A2E6A9}" type="pres">
      <dgm:prSet presAssocID="{F4B43369-B2E6-4BF7-B6C0-408865613C75}" presName="wedge1" presStyleLbl="node1" presStyleIdx="0" presStyleCnt="4"/>
      <dgm:spPr/>
    </dgm:pt>
    <dgm:pt modelId="{46030124-7A90-4547-8AFB-E35FF88BBFA0}" type="pres">
      <dgm:prSet presAssocID="{F4B43369-B2E6-4BF7-B6C0-408865613C75}" presName="dummy1a" presStyleCnt="0"/>
      <dgm:spPr/>
    </dgm:pt>
    <dgm:pt modelId="{2DE55660-B4FD-4081-9C38-644B6C84D622}" type="pres">
      <dgm:prSet presAssocID="{F4B43369-B2E6-4BF7-B6C0-408865613C75}" presName="dummy1b" presStyleCnt="0"/>
      <dgm:spPr/>
    </dgm:pt>
    <dgm:pt modelId="{A85369A2-AB69-45CC-962A-5D8A72DECAEB}" type="pres">
      <dgm:prSet presAssocID="{F4B43369-B2E6-4BF7-B6C0-408865613C75}" presName="wedge1Tx" presStyleLbl="node1" presStyleIdx="0" presStyleCnt="4">
        <dgm:presLayoutVars>
          <dgm:chMax val="0"/>
          <dgm:chPref val="0"/>
          <dgm:bulletEnabled val="1"/>
        </dgm:presLayoutVars>
      </dgm:prSet>
      <dgm:spPr/>
    </dgm:pt>
    <dgm:pt modelId="{6D852C98-9114-477E-A9F0-97E51E6BFC65}" type="pres">
      <dgm:prSet presAssocID="{F4B43369-B2E6-4BF7-B6C0-408865613C75}" presName="wedge2" presStyleLbl="node1" presStyleIdx="1" presStyleCnt="4"/>
      <dgm:spPr/>
    </dgm:pt>
    <dgm:pt modelId="{C1E1DB39-6D9C-43C7-9444-E0C9D6F36E92}" type="pres">
      <dgm:prSet presAssocID="{F4B43369-B2E6-4BF7-B6C0-408865613C75}" presName="dummy2a" presStyleCnt="0"/>
      <dgm:spPr/>
    </dgm:pt>
    <dgm:pt modelId="{0A7FC73B-255E-473C-9AC0-CEF289D7F6BD}" type="pres">
      <dgm:prSet presAssocID="{F4B43369-B2E6-4BF7-B6C0-408865613C75}" presName="dummy2b" presStyleCnt="0"/>
      <dgm:spPr/>
    </dgm:pt>
    <dgm:pt modelId="{8D1EA538-9F81-462C-A888-FB15614C0DE5}" type="pres">
      <dgm:prSet presAssocID="{F4B43369-B2E6-4BF7-B6C0-408865613C75}" presName="wedge2Tx" presStyleLbl="node1" presStyleIdx="1" presStyleCnt="4">
        <dgm:presLayoutVars>
          <dgm:chMax val="0"/>
          <dgm:chPref val="0"/>
          <dgm:bulletEnabled val="1"/>
        </dgm:presLayoutVars>
      </dgm:prSet>
      <dgm:spPr/>
    </dgm:pt>
    <dgm:pt modelId="{E4066C7D-17DE-4BF0-9B58-17D215304FA3}" type="pres">
      <dgm:prSet presAssocID="{F4B43369-B2E6-4BF7-B6C0-408865613C75}" presName="wedge3" presStyleLbl="node1" presStyleIdx="2" presStyleCnt="4"/>
      <dgm:spPr/>
    </dgm:pt>
    <dgm:pt modelId="{8066769C-876A-4691-BDFD-6CA54D41E3C9}" type="pres">
      <dgm:prSet presAssocID="{F4B43369-B2E6-4BF7-B6C0-408865613C75}" presName="dummy3a" presStyleCnt="0"/>
      <dgm:spPr/>
    </dgm:pt>
    <dgm:pt modelId="{1CA639A3-48B6-4453-9306-E009FA1CF7C4}" type="pres">
      <dgm:prSet presAssocID="{F4B43369-B2E6-4BF7-B6C0-408865613C75}" presName="dummy3b" presStyleCnt="0"/>
      <dgm:spPr/>
    </dgm:pt>
    <dgm:pt modelId="{68D268A9-F0C2-444B-888F-278478D5AC59}" type="pres">
      <dgm:prSet presAssocID="{F4B43369-B2E6-4BF7-B6C0-408865613C75}" presName="wedge3Tx" presStyleLbl="node1" presStyleIdx="2" presStyleCnt="4">
        <dgm:presLayoutVars>
          <dgm:chMax val="0"/>
          <dgm:chPref val="0"/>
          <dgm:bulletEnabled val="1"/>
        </dgm:presLayoutVars>
      </dgm:prSet>
      <dgm:spPr/>
    </dgm:pt>
    <dgm:pt modelId="{C3159887-6C9B-40B5-B9F2-86E453F6351F}" type="pres">
      <dgm:prSet presAssocID="{F4B43369-B2E6-4BF7-B6C0-408865613C75}" presName="wedge4" presStyleLbl="node1" presStyleIdx="3" presStyleCnt="4"/>
      <dgm:spPr/>
    </dgm:pt>
    <dgm:pt modelId="{E825482D-AA5F-44FE-831E-252B1324A1E8}" type="pres">
      <dgm:prSet presAssocID="{F4B43369-B2E6-4BF7-B6C0-408865613C75}" presName="dummy4a" presStyleCnt="0"/>
      <dgm:spPr/>
    </dgm:pt>
    <dgm:pt modelId="{9E12B19F-01D5-430C-86CE-49DEE10B9D37}" type="pres">
      <dgm:prSet presAssocID="{F4B43369-B2E6-4BF7-B6C0-408865613C75}" presName="dummy4b" presStyleCnt="0"/>
      <dgm:spPr/>
    </dgm:pt>
    <dgm:pt modelId="{E3C5936A-0449-4BF1-92BF-D0D8CCFD9DEE}" type="pres">
      <dgm:prSet presAssocID="{F4B43369-B2E6-4BF7-B6C0-408865613C75}" presName="wedge4Tx" presStyleLbl="node1" presStyleIdx="3" presStyleCnt="4">
        <dgm:presLayoutVars>
          <dgm:chMax val="0"/>
          <dgm:chPref val="0"/>
          <dgm:bulletEnabled val="1"/>
        </dgm:presLayoutVars>
      </dgm:prSet>
      <dgm:spPr/>
    </dgm:pt>
    <dgm:pt modelId="{7B6D00E8-DBC3-42F8-8D89-2154FC5A3E82}" type="pres">
      <dgm:prSet presAssocID="{0098ADA7-E039-49B3-B0A6-7E452653BB08}" presName="arrowWedge1" presStyleLbl="fgSibTrans2D1" presStyleIdx="0" presStyleCnt="4"/>
      <dgm:spPr/>
    </dgm:pt>
    <dgm:pt modelId="{47CA5B62-D748-46EB-9D98-9B3BE980030C}" type="pres">
      <dgm:prSet presAssocID="{D4F49BB9-53D0-4E55-AA23-D6796BBC837B}" presName="arrowWedge2" presStyleLbl="fgSibTrans2D1" presStyleIdx="1" presStyleCnt="4"/>
      <dgm:spPr/>
    </dgm:pt>
    <dgm:pt modelId="{566BB392-93F3-4630-817E-4A8ACB58731E}" type="pres">
      <dgm:prSet presAssocID="{F8762BD6-CCA6-4ACE-8A11-B765FED4A2D5}" presName="arrowWedge3" presStyleLbl="fgSibTrans2D1" presStyleIdx="2" presStyleCnt="4"/>
      <dgm:spPr/>
    </dgm:pt>
    <dgm:pt modelId="{C8CCE4C9-70C1-4E2E-967B-3C9F9465BAF6}" type="pres">
      <dgm:prSet presAssocID="{0E4FA571-D269-4613-9AAD-DF7EC2678111}" presName="arrowWedge4" presStyleLbl="fgSibTrans2D1" presStyleIdx="3" presStyleCnt="4"/>
      <dgm:spPr/>
    </dgm:pt>
  </dgm:ptLst>
  <dgm:cxnLst>
    <dgm:cxn modelId="{4C86793A-434C-4665-B2A1-642F0B5FF524}" type="presOf" srcId="{26032914-D33E-471B-A7A3-D1009D17B8EC}" destId="{8D1EA538-9F81-462C-A888-FB15614C0DE5}" srcOrd="1" destOrd="0" presId="urn:microsoft.com/office/officeart/2005/8/layout/cycle8"/>
    <dgm:cxn modelId="{7D95BC0A-2404-410D-AAA6-4944714F9C5C}" type="presOf" srcId="{CBE6DA9E-2F94-4B19-8F1F-5204CFEF4C07}" destId="{C3159887-6C9B-40B5-B9F2-86E453F6351F}" srcOrd="0" destOrd="0" presId="urn:microsoft.com/office/officeart/2005/8/layout/cycle8"/>
    <dgm:cxn modelId="{09F5F694-D64A-4279-9C28-D52521990457}" type="presOf" srcId="{26032914-D33E-471B-A7A3-D1009D17B8EC}" destId="{6D852C98-9114-477E-A9F0-97E51E6BFC65}" srcOrd="0" destOrd="0" presId="urn:microsoft.com/office/officeart/2005/8/layout/cycle8"/>
    <dgm:cxn modelId="{E120860B-CD0E-478A-9686-F531D7A29F24}" type="presOf" srcId="{546A0A9F-8481-4A9D-BDBB-240927AA86DF}" destId="{E4066C7D-17DE-4BF0-9B58-17D215304FA3}" srcOrd="0" destOrd="0" presId="urn:microsoft.com/office/officeart/2005/8/layout/cycle8"/>
    <dgm:cxn modelId="{8AAB5A62-0B0D-48F2-A8EE-44575DDB4D47}" srcId="{F4B43369-B2E6-4BF7-B6C0-408865613C75}" destId="{CBE6DA9E-2F94-4B19-8F1F-5204CFEF4C07}" srcOrd="3" destOrd="0" parTransId="{B84EA308-B83E-4010-838A-76B5BD66C302}" sibTransId="{0E4FA571-D269-4613-9AAD-DF7EC2678111}"/>
    <dgm:cxn modelId="{A2898350-5464-4EB4-B360-CBE10BDBA98A}" type="presOf" srcId="{A1799BE5-90F1-447F-9486-6338791E4E1A}" destId="{F1F359C1-BF48-4B70-97B3-9B09F4A2E6A9}" srcOrd="0" destOrd="0" presId="urn:microsoft.com/office/officeart/2005/8/layout/cycle8"/>
    <dgm:cxn modelId="{57ACDF03-DED2-4AC5-8262-0018877BA960}" srcId="{F4B43369-B2E6-4BF7-B6C0-408865613C75}" destId="{546A0A9F-8481-4A9D-BDBB-240927AA86DF}" srcOrd="2" destOrd="0" parTransId="{2B05A08C-9B8B-45AF-A239-DF08AF9C3F34}" sibTransId="{F8762BD6-CCA6-4ACE-8A11-B765FED4A2D5}"/>
    <dgm:cxn modelId="{E13B12A2-04F4-4FEE-AADB-A48F14FC79EF}" srcId="{F4B43369-B2E6-4BF7-B6C0-408865613C75}" destId="{26032914-D33E-471B-A7A3-D1009D17B8EC}" srcOrd="1" destOrd="0" parTransId="{5275339D-A42C-4958-8493-3DCA8C05C46A}" sibTransId="{D4F49BB9-53D0-4E55-AA23-D6796BBC837B}"/>
    <dgm:cxn modelId="{D63F4D06-B2D7-433A-94D4-8A567DC025F3}" srcId="{F4B43369-B2E6-4BF7-B6C0-408865613C75}" destId="{A1799BE5-90F1-447F-9486-6338791E4E1A}" srcOrd="0" destOrd="0" parTransId="{1C7931CD-A46F-430B-A2E5-90E1D40A803E}" sibTransId="{0098ADA7-E039-49B3-B0A6-7E452653BB08}"/>
    <dgm:cxn modelId="{25DE96A6-E29E-40C2-B3DC-777C74EB4486}" type="presOf" srcId="{546A0A9F-8481-4A9D-BDBB-240927AA86DF}" destId="{68D268A9-F0C2-444B-888F-278478D5AC59}" srcOrd="1" destOrd="0" presId="urn:microsoft.com/office/officeart/2005/8/layout/cycle8"/>
    <dgm:cxn modelId="{5FEBC901-FA41-4D14-964C-F2FEEA3324B2}" type="presOf" srcId="{A1799BE5-90F1-447F-9486-6338791E4E1A}" destId="{A85369A2-AB69-45CC-962A-5D8A72DECAEB}" srcOrd="1" destOrd="0" presId="urn:microsoft.com/office/officeart/2005/8/layout/cycle8"/>
    <dgm:cxn modelId="{6E0CC8C2-E02A-4D84-B5BB-D753C6CA40ED}" type="presOf" srcId="{CBE6DA9E-2F94-4B19-8F1F-5204CFEF4C07}" destId="{E3C5936A-0449-4BF1-92BF-D0D8CCFD9DEE}" srcOrd="1" destOrd="0" presId="urn:microsoft.com/office/officeart/2005/8/layout/cycle8"/>
    <dgm:cxn modelId="{29C7D11F-FE2C-4F6B-B45A-C2B5E3B8861A}" type="presOf" srcId="{F4B43369-B2E6-4BF7-B6C0-408865613C75}" destId="{D5E50F4E-8455-48C8-9C4F-E9285D81B3AC}" srcOrd="0" destOrd="0" presId="urn:microsoft.com/office/officeart/2005/8/layout/cycle8"/>
    <dgm:cxn modelId="{562A3EAC-3611-481C-AEC6-CB48F8EFCC0C}" type="presParOf" srcId="{D5E50F4E-8455-48C8-9C4F-E9285D81B3AC}" destId="{F1F359C1-BF48-4B70-97B3-9B09F4A2E6A9}" srcOrd="0" destOrd="0" presId="urn:microsoft.com/office/officeart/2005/8/layout/cycle8"/>
    <dgm:cxn modelId="{27185864-0C97-43A6-A34B-934CD008B653}" type="presParOf" srcId="{D5E50F4E-8455-48C8-9C4F-E9285D81B3AC}" destId="{46030124-7A90-4547-8AFB-E35FF88BBFA0}" srcOrd="1" destOrd="0" presId="urn:microsoft.com/office/officeart/2005/8/layout/cycle8"/>
    <dgm:cxn modelId="{6C5436EC-8BD8-446F-84BF-8580366BDAE6}" type="presParOf" srcId="{D5E50F4E-8455-48C8-9C4F-E9285D81B3AC}" destId="{2DE55660-B4FD-4081-9C38-644B6C84D622}" srcOrd="2" destOrd="0" presId="urn:microsoft.com/office/officeart/2005/8/layout/cycle8"/>
    <dgm:cxn modelId="{5063F6BB-A2FC-40FB-BDFD-D8F51E6E7D2F}" type="presParOf" srcId="{D5E50F4E-8455-48C8-9C4F-E9285D81B3AC}" destId="{A85369A2-AB69-45CC-962A-5D8A72DECAEB}" srcOrd="3" destOrd="0" presId="urn:microsoft.com/office/officeart/2005/8/layout/cycle8"/>
    <dgm:cxn modelId="{95A07BF5-ECBA-4D1F-95D0-CAA012071924}" type="presParOf" srcId="{D5E50F4E-8455-48C8-9C4F-E9285D81B3AC}" destId="{6D852C98-9114-477E-A9F0-97E51E6BFC65}" srcOrd="4" destOrd="0" presId="urn:microsoft.com/office/officeart/2005/8/layout/cycle8"/>
    <dgm:cxn modelId="{9AB6B02F-5952-4823-8583-F2A3C4F0394F}" type="presParOf" srcId="{D5E50F4E-8455-48C8-9C4F-E9285D81B3AC}" destId="{C1E1DB39-6D9C-43C7-9444-E0C9D6F36E92}" srcOrd="5" destOrd="0" presId="urn:microsoft.com/office/officeart/2005/8/layout/cycle8"/>
    <dgm:cxn modelId="{4437C7B0-5066-4785-9C2B-54125593D952}" type="presParOf" srcId="{D5E50F4E-8455-48C8-9C4F-E9285D81B3AC}" destId="{0A7FC73B-255E-473C-9AC0-CEF289D7F6BD}" srcOrd="6" destOrd="0" presId="urn:microsoft.com/office/officeart/2005/8/layout/cycle8"/>
    <dgm:cxn modelId="{4E66BEEF-19DE-45F0-8738-FAAF90C1FC3C}" type="presParOf" srcId="{D5E50F4E-8455-48C8-9C4F-E9285D81B3AC}" destId="{8D1EA538-9F81-462C-A888-FB15614C0DE5}" srcOrd="7" destOrd="0" presId="urn:microsoft.com/office/officeart/2005/8/layout/cycle8"/>
    <dgm:cxn modelId="{6F6BDDAA-EB91-4F63-A942-9554A06B5636}" type="presParOf" srcId="{D5E50F4E-8455-48C8-9C4F-E9285D81B3AC}" destId="{E4066C7D-17DE-4BF0-9B58-17D215304FA3}" srcOrd="8" destOrd="0" presId="urn:microsoft.com/office/officeart/2005/8/layout/cycle8"/>
    <dgm:cxn modelId="{7D628DE6-A5C7-4B0B-A911-80E4417A6ADD}" type="presParOf" srcId="{D5E50F4E-8455-48C8-9C4F-E9285D81B3AC}" destId="{8066769C-876A-4691-BDFD-6CA54D41E3C9}" srcOrd="9" destOrd="0" presId="urn:microsoft.com/office/officeart/2005/8/layout/cycle8"/>
    <dgm:cxn modelId="{B0C86750-E3BD-482A-A1A1-ACF4649279C3}" type="presParOf" srcId="{D5E50F4E-8455-48C8-9C4F-E9285D81B3AC}" destId="{1CA639A3-48B6-4453-9306-E009FA1CF7C4}" srcOrd="10" destOrd="0" presId="urn:microsoft.com/office/officeart/2005/8/layout/cycle8"/>
    <dgm:cxn modelId="{B1288F6D-01AF-44D9-B21C-DF36692A8AF7}" type="presParOf" srcId="{D5E50F4E-8455-48C8-9C4F-E9285D81B3AC}" destId="{68D268A9-F0C2-444B-888F-278478D5AC59}" srcOrd="11" destOrd="0" presId="urn:microsoft.com/office/officeart/2005/8/layout/cycle8"/>
    <dgm:cxn modelId="{495684BC-434E-42C4-8837-DC91A79F3F7C}" type="presParOf" srcId="{D5E50F4E-8455-48C8-9C4F-E9285D81B3AC}" destId="{C3159887-6C9B-40B5-B9F2-86E453F6351F}" srcOrd="12" destOrd="0" presId="urn:microsoft.com/office/officeart/2005/8/layout/cycle8"/>
    <dgm:cxn modelId="{9259E719-0BCF-4EE1-86D5-33BCC7F5ACAE}" type="presParOf" srcId="{D5E50F4E-8455-48C8-9C4F-E9285D81B3AC}" destId="{E825482D-AA5F-44FE-831E-252B1324A1E8}" srcOrd="13" destOrd="0" presId="urn:microsoft.com/office/officeart/2005/8/layout/cycle8"/>
    <dgm:cxn modelId="{82A37A46-074C-4379-B289-6E404B60E155}" type="presParOf" srcId="{D5E50F4E-8455-48C8-9C4F-E9285D81B3AC}" destId="{9E12B19F-01D5-430C-86CE-49DEE10B9D37}" srcOrd="14" destOrd="0" presId="urn:microsoft.com/office/officeart/2005/8/layout/cycle8"/>
    <dgm:cxn modelId="{4251319D-C65B-48FC-B5BC-B234EE930CE6}" type="presParOf" srcId="{D5E50F4E-8455-48C8-9C4F-E9285D81B3AC}" destId="{E3C5936A-0449-4BF1-92BF-D0D8CCFD9DEE}" srcOrd="15" destOrd="0" presId="urn:microsoft.com/office/officeart/2005/8/layout/cycle8"/>
    <dgm:cxn modelId="{BA214700-6DBD-4E6F-82A9-F683C7E806F9}" type="presParOf" srcId="{D5E50F4E-8455-48C8-9C4F-E9285D81B3AC}" destId="{7B6D00E8-DBC3-42F8-8D89-2154FC5A3E82}" srcOrd="16" destOrd="0" presId="urn:microsoft.com/office/officeart/2005/8/layout/cycle8"/>
    <dgm:cxn modelId="{76CDD64B-2865-4121-BBE4-125FBA31302E}" type="presParOf" srcId="{D5E50F4E-8455-48C8-9C4F-E9285D81B3AC}" destId="{47CA5B62-D748-46EB-9D98-9B3BE980030C}" srcOrd="17" destOrd="0" presId="urn:microsoft.com/office/officeart/2005/8/layout/cycle8"/>
    <dgm:cxn modelId="{E7FF6D13-E3D9-4A6F-B886-6FD03D417079}" type="presParOf" srcId="{D5E50F4E-8455-48C8-9C4F-E9285D81B3AC}" destId="{566BB392-93F3-4630-817E-4A8ACB58731E}" srcOrd="18" destOrd="0" presId="urn:microsoft.com/office/officeart/2005/8/layout/cycle8"/>
    <dgm:cxn modelId="{818B145D-17EA-4503-B363-01EC8731FD88}" type="presParOf" srcId="{D5E50F4E-8455-48C8-9C4F-E9285D81B3AC}" destId="{C8CCE4C9-70C1-4E2E-967B-3C9F9465BAF6}"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B43369-B2E6-4BF7-B6C0-408865613C75}" type="doc">
      <dgm:prSet loTypeId="urn:microsoft.com/office/officeart/2005/8/layout/cycle8" loCatId="cycle" qsTypeId="urn:microsoft.com/office/officeart/2005/8/quickstyle/simple4" qsCatId="simple" csTypeId="urn:microsoft.com/office/officeart/2005/8/colors/colorful4" csCatId="colorful" phldr="1"/>
      <dgm:spPr/>
    </dgm:pt>
    <dgm:pt modelId="{A1799BE5-90F1-447F-9486-6338791E4E1A}">
      <dgm:prSet phldrT="[Text]" phldr="1"/>
      <dgm:spPr/>
      <dgm:t>
        <a:bodyPr/>
        <a:lstStyle/>
        <a:p>
          <a:endParaRPr lang="en-GB" dirty="0">
            <a:noFill/>
          </a:endParaRPr>
        </a:p>
      </dgm:t>
    </dgm:pt>
    <dgm:pt modelId="{1C7931CD-A46F-430B-A2E5-90E1D40A803E}" type="parTrans" cxnId="{D63F4D06-B2D7-433A-94D4-8A567DC025F3}">
      <dgm:prSet/>
      <dgm:spPr/>
      <dgm:t>
        <a:bodyPr/>
        <a:lstStyle/>
        <a:p>
          <a:endParaRPr lang="en-GB"/>
        </a:p>
      </dgm:t>
    </dgm:pt>
    <dgm:pt modelId="{0098ADA7-E039-49B3-B0A6-7E452653BB08}" type="sibTrans" cxnId="{D63F4D06-B2D7-433A-94D4-8A567DC025F3}">
      <dgm:prSet/>
      <dgm:spPr/>
      <dgm:t>
        <a:bodyPr/>
        <a:lstStyle/>
        <a:p>
          <a:endParaRPr lang="en-GB"/>
        </a:p>
      </dgm:t>
    </dgm:pt>
    <dgm:pt modelId="{546A0A9F-8481-4A9D-BDBB-240927AA86DF}">
      <dgm:prSet phldrT="[Text]" phldr="1"/>
      <dgm:spPr>
        <a:ln>
          <a:solidFill>
            <a:schemeClr val="lt1">
              <a:hueOff val="0"/>
              <a:satOff val="0"/>
              <a:lumOff val="0"/>
            </a:schemeClr>
          </a:solidFill>
        </a:ln>
      </dgm:spPr>
      <dgm:t>
        <a:bodyPr/>
        <a:lstStyle/>
        <a:p>
          <a:endParaRPr lang="en-GB" dirty="0">
            <a:noFill/>
          </a:endParaRPr>
        </a:p>
      </dgm:t>
    </dgm:pt>
    <dgm:pt modelId="{2B05A08C-9B8B-45AF-A239-DF08AF9C3F34}" type="parTrans" cxnId="{57ACDF03-DED2-4AC5-8262-0018877BA960}">
      <dgm:prSet/>
      <dgm:spPr/>
      <dgm:t>
        <a:bodyPr/>
        <a:lstStyle/>
        <a:p>
          <a:endParaRPr lang="en-GB"/>
        </a:p>
      </dgm:t>
    </dgm:pt>
    <dgm:pt modelId="{F8762BD6-CCA6-4ACE-8A11-B765FED4A2D5}" type="sibTrans" cxnId="{57ACDF03-DED2-4AC5-8262-0018877BA960}">
      <dgm:prSet/>
      <dgm:spPr/>
      <dgm:t>
        <a:bodyPr/>
        <a:lstStyle/>
        <a:p>
          <a:endParaRPr lang="en-GB"/>
        </a:p>
      </dgm:t>
    </dgm:pt>
    <dgm:pt modelId="{CBE6DA9E-2F94-4B19-8F1F-5204CFEF4C07}">
      <dgm:prSet phldrT="[Text]" phldr="1"/>
      <dgm:spPr/>
      <dgm:t>
        <a:bodyPr/>
        <a:lstStyle/>
        <a:p>
          <a:endParaRPr lang="en-GB" dirty="0">
            <a:noFill/>
          </a:endParaRPr>
        </a:p>
      </dgm:t>
    </dgm:pt>
    <dgm:pt modelId="{B84EA308-B83E-4010-838A-76B5BD66C302}" type="parTrans" cxnId="{8AAB5A62-0B0D-48F2-A8EE-44575DDB4D47}">
      <dgm:prSet/>
      <dgm:spPr/>
      <dgm:t>
        <a:bodyPr/>
        <a:lstStyle/>
        <a:p>
          <a:endParaRPr lang="en-GB"/>
        </a:p>
      </dgm:t>
    </dgm:pt>
    <dgm:pt modelId="{0E4FA571-D269-4613-9AAD-DF7EC2678111}" type="sibTrans" cxnId="{8AAB5A62-0B0D-48F2-A8EE-44575DDB4D47}">
      <dgm:prSet/>
      <dgm:spPr/>
      <dgm:t>
        <a:bodyPr/>
        <a:lstStyle/>
        <a:p>
          <a:endParaRPr lang="en-GB"/>
        </a:p>
      </dgm:t>
    </dgm:pt>
    <dgm:pt modelId="{26032914-D33E-471B-A7A3-D1009D17B8EC}">
      <dgm:prSet/>
      <dgm:spPr/>
      <dgm:t>
        <a:bodyPr/>
        <a:lstStyle/>
        <a:p>
          <a:endParaRPr lang="en-GB"/>
        </a:p>
      </dgm:t>
    </dgm:pt>
    <dgm:pt modelId="{5275339D-A42C-4958-8493-3DCA8C05C46A}" type="parTrans" cxnId="{E13B12A2-04F4-4FEE-AADB-A48F14FC79EF}">
      <dgm:prSet/>
      <dgm:spPr/>
      <dgm:t>
        <a:bodyPr/>
        <a:lstStyle/>
        <a:p>
          <a:endParaRPr lang="en-GB"/>
        </a:p>
      </dgm:t>
    </dgm:pt>
    <dgm:pt modelId="{D4F49BB9-53D0-4E55-AA23-D6796BBC837B}" type="sibTrans" cxnId="{E13B12A2-04F4-4FEE-AADB-A48F14FC79EF}">
      <dgm:prSet/>
      <dgm:spPr/>
      <dgm:t>
        <a:bodyPr/>
        <a:lstStyle/>
        <a:p>
          <a:endParaRPr lang="en-GB"/>
        </a:p>
      </dgm:t>
    </dgm:pt>
    <dgm:pt modelId="{D5E50F4E-8455-48C8-9C4F-E9285D81B3AC}" type="pres">
      <dgm:prSet presAssocID="{F4B43369-B2E6-4BF7-B6C0-408865613C75}" presName="compositeShape" presStyleCnt="0">
        <dgm:presLayoutVars>
          <dgm:chMax val="7"/>
          <dgm:dir/>
          <dgm:resizeHandles val="exact"/>
        </dgm:presLayoutVars>
      </dgm:prSet>
      <dgm:spPr/>
    </dgm:pt>
    <dgm:pt modelId="{F1F359C1-BF48-4B70-97B3-9B09F4A2E6A9}" type="pres">
      <dgm:prSet presAssocID="{F4B43369-B2E6-4BF7-B6C0-408865613C75}" presName="wedge1" presStyleLbl="node1" presStyleIdx="0" presStyleCnt="4"/>
      <dgm:spPr/>
    </dgm:pt>
    <dgm:pt modelId="{46030124-7A90-4547-8AFB-E35FF88BBFA0}" type="pres">
      <dgm:prSet presAssocID="{F4B43369-B2E6-4BF7-B6C0-408865613C75}" presName="dummy1a" presStyleCnt="0"/>
      <dgm:spPr/>
    </dgm:pt>
    <dgm:pt modelId="{2DE55660-B4FD-4081-9C38-644B6C84D622}" type="pres">
      <dgm:prSet presAssocID="{F4B43369-B2E6-4BF7-B6C0-408865613C75}" presName="dummy1b" presStyleCnt="0"/>
      <dgm:spPr/>
    </dgm:pt>
    <dgm:pt modelId="{A85369A2-AB69-45CC-962A-5D8A72DECAEB}" type="pres">
      <dgm:prSet presAssocID="{F4B43369-B2E6-4BF7-B6C0-408865613C75}" presName="wedge1Tx" presStyleLbl="node1" presStyleIdx="0" presStyleCnt="4">
        <dgm:presLayoutVars>
          <dgm:chMax val="0"/>
          <dgm:chPref val="0"/>
          <dgm:bulletEnabled val="1"/>
        </dgm:presLayoutVars>
      </dgm:prSet>
      <dgm:spPr/>
    </dgm:pt>
    <dgm:pt modelId="{6D852C98-9114-477E-A9F0-97E51E6BFC65}" type="pres">
      <dgm:prSet presAssocID="{F4B43369-B2E6-4BF7-B6C0-408865613C75}" presName="wedge2" presStyleLbl="node1" presStyleIdx="1" presStyleCnt="4"/>
      <dgm:spPr/>
    </dgm:pt>
    <dgm:pt modelId="{C1E1DB39-6D9C-43C7-9444-E0C9D6F36E92}" type="pres">
      <dgm:prSet presAssocID="{F4B43369-B2E6-4BF7-B6C0-408865613C75}" presName="dummy2a" presStyleCnt="0"/>
      <dgm:spPr/>
    </dgm:pt>
    <dgm:pt modelId="{0A7FC73B-255E-473C-9AC0-CEF289D7F6BD}" type="pres">
      <dgm:prSet presAssocID="{F4B43369-B2E6-4BF7-B6C0-408865613C75}" presName="dummy2b" presStyleCnt="0"/>
      <dgm:spPr/>
    </dgm:pt>
    <dgm:pt modelId="{8D1EA538-9F81-462C-A888-FB15614C0DE5}" type="pres">
      <dgm:prSet presAssocID="{F4B43369-B2E6-4BF7-B6C0-408865613C75}" presName="wedge2Tx" presStyleLbl="node1" presStyleIdx="1" presStyleCnt="4">
        <dgm:presLayoutVars>
          <dgm:chMax val="0"/>
          <dgm:chPref val="0"/>
          <dgm:bulletEnabled val="1"/>
        </dgm:presLayoutVars>
      </dgm:prSet>
      <dgm:spPr/>
    </dgm:pt>
    <dgm:pt modelId="{E4066C7D-17DE-4BF0-9B58-17D215304FA3}" type="pres">
      <dgm:prSet presAssocID="{F4B43369-B2E6-4BF7-B6C0-408865613C75}" presName="wedge3" presStyleLbl="node1" presStyleIdx="2" presStyleCnt="4"/>
      <dgm:spPr/>
    </dgm:pt>
    <dgm:pt modelId="{8066769C-876A-4691-BDFD-6CA54D41E3C9}" type="pres">
      <dgm:prSet presAssocID="{F4B43369-B2E6-4BF7-B6C0-408865613C75}" presName="dummy3a" presStyleCnt="0"/>
      <dgm:spPr/>
    </dgm:pt>
    <dgm:pt modelId="{1CA639A3-48B6-4453-9306-E009FA1CF7C4}" type="pres">
      <dgm:prSet presAssocID="{F4B43369-B2E6-4BF7-B6C0-408865613C75}" presName="dummy3b" presStyleCnt="0"/>
      <dgm:spPr/>
    </dgm:pt>
    <dgm:pt modelId="{68D268A9-F0C2-444B-888F-278478D5AC59}" type="pres">
      <dgm:prSet presAssocID="{F4B43369-B2E6-4BF7-B6C0-408865613C75}" presName="wedge3Tx" presStyleLbl="node1" presStyleIdx="2" presStyleCnt="4">
        <dgm:presLayoutVars>
          <dgm:chMax val="0"/>
          <dgm:chPref val="0"/>
          <dgm:bulletEnabled val="1"/>
        </dgm:presLayoutVars>
      </dgm:prSet>
      <dgm:spPr/>
    </dgm:pt>
    <dgm:pt modelId="{C3159887-6C9B-40B5-B9F2-86E453F6351F}" type="pres">
      <dgm:prSet presAssocID="{F4B43369-B2E6-4BF7-B6C0-408865613C75}" presName="wedge4" presStyleLbl="node1" presStyleIdx="3" presStyleCnt="4"/>
      <dgm:spPr/>
    </dgm:pt>
    <dgm:pt modelId="{E825482D-AA5F-44FE-831E-252B1324A1E8}" type="pres">
      <dgm:prSet presAssocID="{F4B43369-B2E6-4BF7-B6C0-408865613C75}" presName="dummy4a" presStyleCnt="0"/>
      <dgm:spPr/>
    </dgm:pt>
    <dgm:pt modelId="{9E12B19F-01D5-430C-86CE-49DEE10B9D37}" type="pres">
      <dgm:prSet presAssocID="{F4B43369-B2E6-4BF7-B6C0-408865613C75}" presName="dummy4b" presStyleCnt="0"/>
      <dgm:spPr/>
    </dgm:pt>
    <dgm:pt modelId="{E3C5936A-0449-4BF1-92BF-D0D8CCFD9DEE}" type="pres">
      <dgm:prSet presAssocID="{F4B43369-B2E6-4BF7-B6C0-408865613C75}" presName="wedge4Tx" presStyleLbl="node1" presStyleIdx="3" presStyleCnt="4">
        <dgm:presLayoutVars>
          <dgm:chMax val="0"/>
          <dgm:chPref val="0"/>
          <dgm:bulletEnabled val="1"/>
        </dgm:presLayoutVars>
      </dgm:prSet>
      <dgm:spPr/>
    </dgm:pt>
    <dgm:pt modelId="{7B6D00E8-DBC3-42F8-8D89-2154FC5A3E82}" type="pres">
      <dgm:prSet presAssocID="{0098ADA7-E039-49B3-B0A6-7E452653BB08}" presName="arrowWedge1" presStyleLbl="fgSibTrans2D1" presStyleIdx="0" presStyleCnt="4"/>
      <dgm:spPr/>
    </dgm:pt>
    <dgm:pt modelId="{47CA5B62-D748-46EB-9D98-9B3BE980030C}" type="pres">
      <dgm:prSet presAssocID="{D4F49BB9-53D0-4E55-AA23-D6796BBC837B}" presName="arrowWedge2" presStyleLbl="fgSibTrans2D1" presStyleIdx="1" presStyleCnt="4"/>
      <dgm:spPr/>
    </dgm:pt>
    <dgm:pt modelId="{566BB392-93F3-4630-817E-4A8ACB58731E}" type="pres">
      <dgm:prSet presAssocID="{F8762BD6-CCA6-4ACE-8A11-B765FED4A2D5}" presName="arrowWedge3" presStyleLbl="fgSibTrans2D1" presStyleIdx="2" presStyleCnt="4"/>
      <dgm:spPr/>
    </dgm:pt>
    <dgm:pt modelId="{C8CCE4C9-70C1-4E2E-967B-3C9F9465BAF6}" type="pres">
      <dgm:prSet presAssocID="{0E4FA571-D269-4613-9AAD-DF7EC2678111}" presName="arrowWedge4" presStyleLbl="fgSibTrans2D1" presStyleIdx="3" presStyleCnt="4"/>
      <dgm:spPr/>
    </dgm:pt>
  </dgm:ptLst>
  <dgm:cxnLst>
    <dgm:cxn modelId="{658024CB-1B42-4A71-8580-772D36B94489}" type="presOf" srcId="{546A0A9F-8481-4A9D-BDBB-240927AA86DF}" destId="{E4066C7D-17DE-4BF0-9B58-17D215304FA3}" srcOrd="0" destOrd="0" presId="urn:microsoft.com/office/officeart/2005/8/layout/cycle8"/>
    <dgm:cxn modelId="{4D108D68-CFAE-4FCF-81C0-0175531BB696}" type="presOf" srcId="{26032914-D33E-471B-A7A3-D1009D17B8EC}" destId="{6D852C98-9114-477E-A9F0-97E51E6BFC65}" srcOrd="0" destOrd="0" presId="urn:microsoft.com/office/officeart/2005/8/layout/cycle8"/>
    <dgm:cxn modelId="{E13B12A2-04F4-4FEE-AADB-A48F14FC79EF}" srcId="{F4B43369-B2E6-4BF7-B6C0-408865613C75}" destId="{26032914-D33E-471B-A7A3-D1009D17B8EC}" srcOrd="1" destOrd="0" parTransId="{5275339D-A42C-4958-8493-3DCA8C05C46A}" sibTransId="{D4F49BB9-53D0-4E55-AA23-D6796BBC837B}"/>
    <dgm:cxn modelId="{57ACDF03-DED2-4AC5-8262-0018877BA960}" srcId="{F4B43369-B2E6-4BF7-B6C0-408865613C75}" destId="{546A0A9F-8481-4A9D-BDBB-240927AA86DF}" srcOrd="2" destOrd="0" parTransId="{2B05A08C-9B8B-45AF-A239-DF08AF9C3F34}" sibTransId="{F8762BD6-CCA6-4ACE-8A11-B765FED4A2D5}"/>
    <dgm:cxn modelId="{EB56C69E-9832-4E28-9B35-D360F7909F28}" type="presOf" srcId="{A1799BE5-90F1-447F-9486-6338791E4E1A}" destId="{F1F359C1-BF48-4B70-97B3-9B09F4A2E6A9}" srcOrd="0" destOrd="0" presId="urn:microsoft.com/office/officeart/2005/8/layout/cycle8"/>
    <dgm:cxn modelId="{9F9172EA-50E1-49DF-9510-6D2C4EDDEF3C}" type="presOf" srcId="{A1799BE5-90F1-447F-9486-6338791E4E1A}" destId="{A85369A2-AB69-45CC-962A-5D8A72DECAEB}" srcOrd="1" destOrd="0" presId="urn:microsoft.com/office/officeart/2005/8/layout/cycle8"/>
    <dgm:cxn modelId="{4C24851F-7F25-4455-A73B-78F13712FC2A}" type="presOf" srcId="{26032914-D33E-471B-A7A3-D1009D17B8EC}" destId="{8D1EA538-9F81-462C-A888-FB15614C0DE5}" srcOrd="1" destOrd="0" presId="urn:microsoft.com/office/officeart/2005/8/layout/cycle8"/>
    <dgm:cxn modelId="{C93F11D5-AC61-4F0D-B778-7F30C0BFD29C}" type="presOf" srcId="{546A0A9F-8481-4A9D-BDBB-240927AA86DF}" destId="{68D268A9-F0C2-444B-888F-278478D5AC59}" srcOrd="1" destOrd="0" presId="urn:microsoft.com/office/officeart/2005/8/layout/cycle8"/>
    <dgm:cxn modelId="{EACF8198-C3B9-453F-B013-BFE34608B38E}" type="presOf" srcId="{CBE6DA9E-2F94-4B19-8F1F-5204CFEF4C07}" destId="{C3159887-6C9B-40B5-B9F2-86E453F6351F}" srcOrd="0" destOrd="0" presId="urn:microsoft.com/office/officeart/2005/8/layout/cycle8"/>
    <dgm:cxn modelId="{8AAB5A62-0B0D-48F2-A8EE-44575DDB4D47}" srcId="{F4B43369-B2E6-4BF7-B6C0-408865613C75}" destId="{CBE6DA9E-2F94-4B19-8F1F-5204CFEF4C07}" srcOrd="3" destOrd="0" parTransId="{B84EA308-B83E-4010-838A-76B5BD66C302}" sibTransId="{0E4FA571-D269-4613-9AAD-DF7EC2678111}"/>
    <dgm:cxn modelId="{DF76D4C5-641A-4ED8-9384-37DE7D6A5A3C}" type="presOf" srcId="{CBE6DA9E-2F94-4B19-8F1F-5204CFEF4C07}" destId="{E3C5936A-0449-4BF1-92BF-D0D8CCFD9DEE}" srcOrd="1" destOrd="0" presId="urn:microsoft.com/office/officeart/2005/8/layout/cycle8"/>
    <dgm:cxn modelId="{D63F4D06-B2D7-433A-94D4-8A567DC025F3}" srcId="{F4B43369-B2E6-4BF7-B6C0-408865613C75}" destId="{A1799BE5-90F1-447F-9486-6338791E4E1A}" srcOrd="0" destOrd="0" parTransId="{1C7931CD-A46F-430B-A2E5-90E1D40A803E}" sibTransId="{0098ADA7-E039-49B3-B0A6-7E452653BB08}"/>
    <dgm:cxn modelId="{0A5E63F6-36EE-45B6-B0FD-2F9A69D1DECD}" type="presOf" srcId="{F4B43369-B2E6-4BF7-B6C0-408865613C75}" destId="{D5E50F4E-8455-48C8-9C4F-E9285D81B3AC}" srcOrd="0" destOrd="0" presId="urn:microsoft.com/office/officeart/2005/8/layout/cycle8"/>
    <dgm:cxn modelId="{15652D38-0A13-43F7-A0DD-D601620EBB5C}" type="presParOf" srcId="{D5E50F4E-8455-48C8-9C4F-E9285D81B3AC}" destId="{F1F359C1-BF48-4B70-97B3-9B09F4A2E6A9}" srcOrd="0" destOrd="0" presId="urn:microsoft.com/office/officeart/2005/8/layout/cycle8"/>
    <dgm:cxn modelId="{C24CF0A3-BC7F-45EA-9830-1B38FF18BBB5}" type="presParOf" srcId="{D5E50F4E-8455-48C8-9C4F-E9285D81B3AC}" destId="{46030124-7A90-4547-8AFB-E35FF88BBFA0}" srcOrd="1" destOrd="0" presId="urn:microsoft.com/office/officeart/2005/8/layout/cycle8"/>
    <dgm:cxn modelId="{DCCC2BB8-2258-4F67-9D13-7B07DE6414EF}" type="presParOf" srcId="{D5E50F4E-8455-48C8-9C4F-E9285D81B3AC}" destId="{2DE55660-B4FD-4081-9C38-644B6C84D622}" srcOrd="2" destOrd="0" presId="urn:microsoft.com/office/officeart/2005/8/layout/cycle8"/>
    <dgm:cxn modelId="{00A372B4-C5CE-426F-9AE6-067559D4DD7A}" type="presParOf" srcId="{D5E50F4E-8455-48C8-9C4F-E9285D81B3AC}" destId="{A85369A2-AB69-45CC-962A-5D8A72DECAEB}" srcOrd="3" destOrd="0" presId="urn:microsoft.com/office/officeart/2005/8/layout/cycle8"/>
    <dgm:cxn modelId="{3EBD4C4E-0BC4-4EE0-B2EC-882E40D4691B}" type="presParOf" srcId="{D5E50F4E-8455-48C8-9C4F-E9285D81B3AC}" destId="{6D852C98-9114-477E-A9F0-97E51E6BFC65}" srcOrd="4" destOrd="0" presId="urn:microsoft.com/office/officeart/2005/8/layout/cycle8"/>
    <dgm:cxn modelId="{828E45AB-19E4-4DA0-9ABC-2E766E40D85B}" type="presParOf" srcId="{D5E50F4E-8455-48C8-9C4F-E9285D81B3AC}" destId="{C1E1DB39-6D9C-43C7-9444-E0C9D6F36E92}" srcOrd="5" destOrd="0" presId="urn:microsoft.com/office/officeart/2005/8/layout/cycle8"/>
    <dgm:cxn modelId="{9D3062F9-6EE6-4BBF-8A87-A54977E8C260}" type="presParOf" srcId="{D5E50F4E-8455-48C8-9C4F-E9285D81B3AC}" destId="{0A7FC73B-255E-473C-9AC0-CEF289D7F6BD}" srcOrd="6" destOrd="0" presId="urn:microsoft.com/office/officeart/2005/8/layout/cycle8"/>
    <dgm:cxn modelId="{3064029F-F595-4B53-80DF-1A67F68E54A1}" type="presParOf" srcId="{D5E50F4E-8455-48C8-9C4F-E9285D81B3AC}" destId="{8D1EA538-9F81-462C-A888-FB15614C0DE5}" srcOrd="7" destOrd="0" presId="urn:microsoft.com/office/officeart/2005/8/layout/cycle8"/>
    <dgm:cxn modelId="{BAB5AC57-33B0-47D4-B8E1-0321EB1EA9D6}" type="presParOf" srcId="{D5E50F4E-8455-48C8-9C4F-E9285D81B3AC}" destId="{E4066C7D-17DE-4BF0-9B58-17D215304FA3}" srcOrd="8" destOrd="0" presId="urn:microsoft.com/office/officeart/2005/8/layout/cycle8"/>
    <dgm:cxn modelId="{9D8305F7-C5CF-4716-ABB0-FA841AE001D1}" type="presParOf" srcId="{D5E50F4E-8455-48C8-9C4F-E9285D81B3AC}" destId="{8066769C-876A-4691-BDFD-6CA54D41E3C9}" srcOrd="9" destOrd="0" presId="urn:microsoft.com/office/officeart/2005/8/layout/cycle8"/>
    <dgm:cxn modelId="{2E054FF5-A63C-4148-B2AD-584BC607161E}" type="presParOf" srcId="{D5E50F4E-8455-48C8-9C4F-E9285D81B3AC}" destId="{1CA639A3-48B6-4453-9306-E009FA1CF7C4}" srcOrd="10" destOrd="0" presId="urn:microsoft.com/office/officeart/2005/8/layout/cycle8"/>
    <dgm:cxn modelId="{DC52F605-A63A-4A84-8202-F1185255CB36}" type="presParOf" srcId="{D5E50F4E-8455-48C8-9C4F-E9285D81B3AC}" destId="{68D268A9-F0C2-444B-888F-278478D5AC59}" srcOrd="11" destOrd="0" presId="urn:microsoft.com/office/officeart/2005/8/layout/cycle8"/>
    <dgm:cxn modelId="{4D427275-9192-4194-AB2B-93C02D421201}" type="presParOf" srcId="{D5E50F4E-8455-48C8-9C4F-E9285D81B3AC}" destId="{C3159887-6C9B-40B5-B9F2-86E453F6351F}" srcOrd="12" destOrd="0" presId="urn:microsoft.com/office/officeart/2005/8/layout/cycle8"/>
    <dgm:cxn modelId="{0BC89610-D26C-4FDD-9E09-AF7BAF560225}" type="presParOf" srcId="{D5E50F4E-8455-48C8-9C4F-E9285D81B3AC}" destId="{E825482D-AA5F-44FE-831E-252B1324A1E8}" srcOrd="13" destOrd="0" presId="urn:microsoft.com/office/officeart/2005/8/layout/cycle8"/>
    <dgm:cxn modelId="{13C257AF-6522-4EC1-9A3B-4FFA66322D99}" type="presParOf" srcId="{D5E50F4E-8455-48C8-9C4F-E9285D81B3AC}" destId="{9E12B19F-01D5-430C-86CE-49DEE10B9D37}" srcOrd="14" destOrd="0" presId="urn:microsoft.com/office/officeart/2005/8/layout/cycle8"/>
    <dgm:cxn modelId="{5A75C8C1-D6C8-4656-9347-3CCDB3275FE5}" type="presParOf" srcId="{D5E50F4E-8455-48C8-9C4F-E9285D81B3AC}" destId="{E3C5936A-0449-4BF1-92BF-D0D8CCFD9DEE}" srcOrd="15" destOrd="0" presId="urn:microsoft.com/office/officeart/2005/8/layout/cycle8"/>
    <dgm:cxn modelId="{DADBAE9D-B15C-4AB5-AF05-E868C1F2EAE5}" type="presParOf" srcId="{D5E50F4E-8455-48C8-9C4F-E9285D81B3AC}" destId="{7B6D00E8-DBC3-42F8-8D89-2154FC5A3E82}" srcOrd="16" destOrd="0" presId="urn:microsoft.com/office/officeart/2005/8/layout/cycle8"/>
    <dgm:cxn modelId="{10E4CF86-30CF-42C3-A820-8FEDC1996CF2}" type="presParOf" srcId="{D5E50F4E-8455-48C8-9C4F-E9285D81B3AC}" destId="{47CA5B62-D748-46EB-9D98-9B3BE980030C}" srcOrd="17" destOrd="0" presId="urn:microsoft.com/office/officeart/2005/8/layout/cycle8"/>
    <dgm:cxn modelId="{AD2B9864-D1AD-462E-A6B7-1C0DAE7ED742}" type="presParOf" srcId="{D5E50F4E-8455-48C8-9C4F-E9285D81B3AC}" destId="{566BB392-93F3-4630-817E-4A8ACB58731E}" srcOrd="18" destOrd="0" presId="urn:microsoft.com/office/officeart/2005/8/layout/cycle8"/>
    <dgm:cxn modelId="{E46207EF-3520-4204-8BF2-6243605BADED}" type="presParOf" srcId="{D5E50F4E-8455-48C8-9C4F-E9285D81B3AC}" destId="{C8CCE4C9-70C1-4E2E-967B-3C9F9465BAF6}"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9C1-BF48-4B70-97B3-9B09F4A2E6A9}">
      <dsp:nvSpPr>
        <dsp:cNvPr id="0" name=""/>
        <dsp:cNvSpPr/>
      </dsp:nvSpPr>
      <dsp:spPr>
        <a:xfrm>
          <a:off x="332450" y="135498"/>
          <a:ext cx="1956584" cy="1956584"/>
        </a:xfrm>
        <a:prstGeom prst="pie">
          <a:avLst>
            <a:gd name="adj1" fmla="val 16200000"/>
            <a:gd name="adj2" fmla="val 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1371070" y="541024"/>
        <a:ext cx="722072" cy="535731"/>
      </dsp:txXfrm>
    </dsp:sp>
    <dsp:sp modelId="{6D852C98-9114-477E-A9F0-97E51E6BFC65}">
      <dsp:nvSpPr>
        <dsp:cNvPr id="0" name=""/>
        <dsp:cNvSpPr/>
      </dsp:nvSpPr>
      <dsp:spPr>
        <a:xfrm>
          <a:off x="332450" y="201184"/>
          <a:ext cx="1956584" cy="1956584"/>
        </a:xfrm>
        <a:prstGeom prst="pie">
          <a:avLst>
            <a:gd name="adj1" fmla="val 0"/>
            <a:gd name="adj2" fmla="val 5400000"/>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GB" sz="3400" kern="1200"/>
        </a:p>
      </dsp:txBody>
      <dsp:txXfrm>
        <a:off x="1371070" y="1216511"/>
        <a:ext cx="722072" cy="535731"/>
      </dsp:txXfrm>
    </dsp:sp>
    <dsp:sp modelId="{E4066C7D-17DE-4BF0-9B58-17D215304FA3}">
      <dsp:nvSpPr>
        <dsp:cNvPr id="0" name=""/>
        <dsp:cNvSpPr/>
      </dsp:nvSpPr>
      <dsp:spPr>
        <a:xfrm>
          <a:off x="266765" y="201184"/>
          <a:ext cx="1956584" cy="1956584"/>
        </a:xfrm>
        <a:prstGeom prst="pie">
          <a:avLst>
            <a:gd name="adj1" fmla="val 5400000"/>
            <a:gd name="adj2" fmla="val 10800000"/>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1216511"/>
        <a:ext cx="722072" cy="535731"/>
      </dsp:txXfrm>
    </dsp:sp>
    <dsp:sp modelId="{C3159887-6C9B-40B5-B9F2-86E453F6351F}">
      <dsp:nvSpPr>
        <dsp:cNvPr id="0" name=""/>
        <dsp:cNvSpPr/>
      </dsp:nvSpPr>
      <dsp:spPr>
        <a:xfrm>
          <a:off x="266765" y="135498"/>
          <a:ext cx="1956584" cy="1956584"/>
        </a:xfrm>
        <a:prstGeom prst="pie">
          <a:avLst>
            <a:gd name="adj1" fmla="val 10800000"/>
            <a:gd name="adj2" fmla="val 16200000"/>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541024"/>
        <a:ext cx="722072" cy="535731"/>
      </dsp:txXfrm>
    </dsp:sp>
    <dsp:sp modelId="{7B6D00E8-DBC3-42F8-8D89-2154FC5A3E82}">
      <dsp:nvSpPr>
        <dsp:cNvPr id="0" name=""/>
        <dsp:cNvSpPr/>
      </dsp:nvSpPr>
      <dsp:spPr>
        <a:xfrm>
          <a:off x="211328" y="14376"/>
          <a:ext cx="2198828" cy="2198828"/>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CA5B62-D748-46EB-9D98-9B3BE980030C}">
      <dsp:nvSpPr>
        <dsp:cNvPr id="0" name=""/>
        <dsp:cNvSpPr/>
      </dsp:nvSpPr>
      <dsp:spPr>
        <a:xfrm>
          <a:off x="211328" y="80062"/>
          <a:ext cx="2198828" cy="2198828"/>
        </a:xfrm>
        <a:prstGeom prst="circularArrow">
          <a:avLst>
            <a:gd name="adj1" fmla="val 5085"/>
            <a:gd name="adj2" fmla="val 327528"/>
            <a:gd name="adj3" fmla="val 5072472"/>
            <a:gd name="adj4" fmla="val 0"/>
            <a:gd name="adj5" fmla="val 5932"/>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BB392-93F3-4630-817E-4A8ACB58731E}">
      <dsp:nvSpPr>
        <dsp:cNvPr id="0" name=""/>
        <dsp:cNvSpPr/>
      </dsp:nvSpPr>
      <dsp:spPr>
        <a:xfrm>
          <a:off x="145643" y="80062"/>
          <a:ext cx="2198828" cy="2198828"/>
        </a:xfrm>
        <a:prstGeom prst="circularArrow">
          <a:avLst>
            <a:gd name="adj1" fmla="val 5085"/>
            <a:gd name="adj2" fmla="val 327528"/>
            <a:gd name="adj3" fmla="val 10472472"/>
            <a:gd name="adj4" fmla="val 5400000"/>
            <a:gd name="adj5" fmla="val 5932"/>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CCE4C9-70C1-4E2E-967B-3C9F9465BAF6}">
      <dsp:nvSpPr>
        <dsp:cNvPr id="0" name=""/>
        <dsp:cNvSpPr/>
      </dsp:nvSpPr>
      <dsp:spPr>
        <a:xfrm>
          <a:off x="145643" y="14376"/>
          <a:ext cx="2198828" cy="2198828"/>
        </a:xfrm>
        <a:prstGeom prst="circularArrow">
          <a:avLst>
            <a:gd name="adj1" fmla="val 5085"/>
            <a:gd name="adj2" fmla="val 327528"/>
            <a:gd name="adj3" fmla="val 15872472"/>
            <a:gd name="adj4" fmla="val 10800000"/>
            <a:gd name="adj5" fmla="val 5932"/>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9C1-BF48-4B70-97B3-9B09F4A2E6A9}">
      <dsp:nvSpPr>
        <dsp:cNvPr id="0" name=""/>
        <dsp:cNvSpPr/>
      </dsp:nvSpPr>
      <dsp:spPr>
        <a:xfrm>
          <a:off x="332450" y="135498"/>
          <a:ext cx="1956584" cy="1956584"/>
        </a:xfrm>
        <a:prstGeom prst="pie">
          <a:avLst>
            <a:gd name="adj1" fmla="val 16200000"/>
            <a:gd name="adj2" fmla="val 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1371070" y="541024"/>
        <a:ext cx="722072" cy="535731"/>
      </dsp:txXfrm>
    </dsp:sp>
    <dsp:sp modelId="{6D852C98-9114-477E-A9F0-97E51E6BFC65}">
      <dsp:nvSpPr>
        <dsp:cNvPr id="0" name=""/>
        <dsp:cNvSpPr/>
      </dsp:nvSpPr>
      <dsp:spPr>
        <a:xfrm>
          <a:off x="332450" y="201184"/>
          <a:ext cx="1956584" cy="1956584"/>
        </a:xfrm>
        <a:prstGeom prst="pie">
          <a:avLst>
            <a:gd name="adj1" fmla="val 0"/>
            <a:gd name="adj2" fmla="val 5400000"/>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GB" sz="3400" kern="1200"/>
        </a:p>
      </dsp:txBody>
      <dsp:txXfrm>
        <a:off x="1371070" y="1216511"/>
        <a:ext cx="722072" cy="535731"/>
      </dsp:txXfrm>
    </dsp:sp>
    <dsp:sp modelId="{E4066C7D-17DE-4BF0-9B58-17D215304FA3}">
      <dsp:nvSpPr>
        <dsp:cNvPr id="0" name=""/>
        <dsp:cNvSpPr/>
      </dsp:nvSpPr>
      <dsp:spPr>
        <a:xfrm>
          <a:off x="266765" y="201184"/>
          <a:ext cx="1956584" cy="1956584"/>
        </a:xfrm>
        <a:prstGeom prst="pie">
          <a:avLst>
            <a:gd name="adj1" fmla="val 5400000"/>
            <a:gd name="adj2" fmla="val 10800000"/>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1216511"/>
        <a:ext cx="722072" cy="535731"/>
      </dsp:txXfrm>
    </dsp:sp>
    <dsp:sp modelId="{C3159887-6C9B-40B5-B9F2-86E453F6351F}">
      <dsp:nvSpPr>
        <dsp:cNvPr id="0" name=""/>
        <dsp:cNvSpPr/>
      </dsp:nvSpPr>
      <dsp:spPr>
        <a:xfrm>
          <a:off x="266765" y="135498"/>
          <a:ext cx="1956584" cy="1956584"/>
        </a:xfrm>
        <a:prstGeom prst="pie">
          <a:avLst>
            <a:gd name="adj1" fmla="val 10800000"/>
            <a:gd name="adj2" fmla="val 16200000"/>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541024"/>
        <a:ext cx="722072" cy="535731"/>
      </dsp:txXfrm>
    </dsp:sp>
    <dsp:sp modelId="{7B6D00E8-DBC3-42F8-8D89-2154FC5A3E82}">
      <dsp:nvSpPr>
        <dsp:cNvPr id="0" name=""/>
        <dsp:cNvSpPr/>
      </dsp:nvSpPr>
      <dsp:spPr>
        <a:xfrm>
          <a:off x="211328" y="14376"/>
          <a:ext cx="2198828" cy="2198828"/>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CA5B62-D748-46EB-9D98-9B3BE980030C}">
      <dsp:nvSpPr>
        <dsp:cNvPr id="0" name=""/>
        <dsp:cNvSpPr/>
      </dsp:nvSpPr>
      <dsp:spPr>
        <a:xfrm>
          <a:off x="211328" y="80062"/>
          <a:ext cx="2198828" cy="2198828"/>
        </a:xfrm>
        <a:prstGeom prst="circularArrow">
          <a:avLst>
            <a:gd name="adj1" fmla="val 5085"/>
            <a:gd name="adj2" fmla="val 327528"/>
            <a:gd name="adj3" fmla="val 5072472"/>
            <a:gd name="adj4" fmla="val 0"/>
            <a:gd name="adj5" fmla="val 5932"/>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BB392-93F3-4630-817E-4A8ACB58731E}">
      <dsp:nvSpPr>
        <dsp:cNvPr id="0" name=""/>
        <dsp:cNvSpPr/>
      </dsp:nvSpPr>
      <dsp:spPr>
        <a:xfrm>
          <a:off x="145643" y="80062"/>
          <a:ext cx="2198828" cy="2198828"/>
        </a:xfrm>
        <a:prstGeom prst="circularArrow">
          <a:avLst>
            <a:gd name="adj1" fmla="val 5085"/>
            <a:gd name="adj2" fmla="val 327528"/>
            <a:gd name="adj3" fmla="val 10472472"/>
            <a:gd name="adj4" fmla="val 5400000"/>
            <a:gd name="adj5" fmla="val 5932"/>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CCE4C9-70C1-4E2E-967B-3C9F9465BAF6}">
      <dsp:nvSpPr>
        <dsp:cNvPr id="0" name=""/>
        <dsp:cNvSpPr/>
      </dsp:nvSpPr>
      <dsp:spPr>
        <a:xfrm>
          <a:off x="145643" y="14376"/>
          <a:ext cx="2198828" cy="2198828"/>
        </a:xfrm>
        <a:prstGeom prst="circularArrow">
          <a:avLst>
            <a:gd name="adj1" fmla="val 5085"/>
            <a:gd name="adj2" fmla="val 327528"/>
            <a:gd name="adj3" fmla="val 15872472"/>
            <a:gd name="adj4" fmla="val 10800000"/>
            <a:gd name="adj5" fmla="val 5932"/>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9C1-BF48-4B70-97B3-9B09F4A2E6A9}">
      <dsp:nvSpPr>
        <dsp:cNvPr id="0" name=""/>
        <dsp:cNvSpPr/>
      </dsp:nvSpPr>
      <dsp:spPr>
        <a:xfrm>
          <a:off x="332450" y="135498"/>
          <a:ext cx="1956584" cy="1956584"/>
        </a:xfrm>
        <a:prstGeom prst="pie">
          <a:avLst>
            <a:gd name="adj1" fmla="val 16200000"/>
            <a:gd name="adj2" fmla="val 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1371070" y="541024"/>
        <a:ext cx="722072" cy="535731"/>
      </dsp:txXfrm>
    </dsp:sp>
    <dsp:sp modelId="{6D852C98-9114-477E-A9F0-97E51E6BFC65}">
      <dsp:nvSpPr>
        <dsp:cNvPr id="0" name=""/>
        <dsp:cNvSpPr/>
      </dsp:nvSpPr>
      <dsp:spPr>
        <a:xfrm>
          <a:off x="332450" y="201184"/>
          <a:ext cx="1956584" cy="1956584"/>
        </a:xfrm>
        <a:prstGeom prst="pie">
          <a:avLst>
            <a:gd name="adj1" fmla="val 0"/>
            <a:gd name="adj2" fmla="val 5400000"/>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GB" sz="3400" kern="1200"/>
        </a:p>
      </dsp:txBody>
      <dsp:txXfrm>
        <a:off x="1371070" y="1216511"/>
        <a:ext cx="722072" cy="535731"/>
      </dsp:txXfrm>
    </dsp:sp>
    <dsp:sp modelId="{E4066C7D-17DE-4BF0-9B58-17D215304FA3}">
      <dsp:nvSpPr>
        <dsp:cNvPr id="0" name=""/>
        <dsp:cNvSpPr/>
      </dsp:nvSpPr>
      <dsp:spPr>
        <a:xfrm>
          <a:off x="266765" y="201184"/>
          <a:ext cx="1956584" cy="1956584"/>
        </a:xfrm>
        <a:prstGeom prst="pie">
          <a:avLst>
            <a:gd name="adj1" fmla="val 5400000"/>
            <a:gd name="adj2" fmla="val 10800000"/>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1216511"/>
        <a:ext cx="722072" cy="535731"/>
      </dsp:txXfrm>
    </dsp:sp>
    <dsp:sp modelId="{C3159887-6C9B-40B5-B9F2-86E453F6351F}">
      <dsp:nvSpPr>
        <dsp:cNvPr id="0" name=""/>
        <dsp:cNvSpPr/>
      </dsp:nvSpPr>
      <dsp:spPr>
        <a:xfrm>
          <a:off x="266765" y="135498"/>
          <a:ext cx="1956584" cy="1956584"/>
        </a:xfrm>
        <a:prstGeom prst="pie">
          <a:avLst>
            <a:gd name="adj1" fmla="val 10800000"/>
            <a:gd name="adj2" fmla="val 16200000"/>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541024"/>
        <a:ext cx="722072" cy="535731"/>
      </dsp:txXfrm>
    </dsp:sp>
    <dsp:sp modelId="{7B6D00E8-DBC3-42F8-8D89-2154FC5A3E82}">
      <dsp:nvSpPr>
        <dsp:cNvPr id="0" name=""/>
        <dsp:cNvSpPr/>
      </dsp:nvSpPr>
      <dsp:spPr>
        <a:xfrm>
          <a:off x="211328" y="14376"/>
          <a:ext cx="2198828" cy="2198828"/>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CA5B62-D748-46EB-9D98-9B3BE980030C}">
      <dsp:nvSpPr>
        <dsp:cNvPr id="0" name=""/>
        <dsp:cNvSpPr/>
      </dsp:nvSpPr>
      <dsp:spPr>
        <a:xfrm>
          <a:off x="211328" y="80062"/>
          <a:ext cx="2198828" cy="2198828"/>
        </a:xfrm>
        <a:prstGeom prst="circularArrow">
          <a:avLst>
            <a:gd name="adj1" fmla="val 5085"/>
            <a:gd name="adj2" fmla="val 327528"/>
            <a:gd name="adj3" fmla="val 5072472"/>
            <a:gd name="adj4" fmla="val 0"/>
            <a:gd name="adj5" fmla="val 5932"/>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BB392-93F3-4630-817E-4A8ACB58731E}">
      <dsp:nvSpPr>
        <dsp:cNvPr id="0" name=""/>
        <dsp:cNvSpPr/>
      </dsp:nvSpPr>
      <dsp:spPr>
        <a:xfrm>
          <a:off x="145643" y="80062"/>
          <a:ext cx="2198828" cy="2198828"/>
        </a:xfrm>
        <a:prstGeom prst="circularArrow">
          <a:avLst>
            <a:gd name="adj1" fmla="val 5085"/>
            <a:gd name="adj2" fmla="val 327528"/>
            <a:gd name="adj3" fmla="val 10472472"/>
            <a:gd name="adj4" fmla="val 5400000"/>
            <a:gd name="adj5" fmla="val 5932"/>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CCE4C9-70C1-4E2E-967B-3C9F9465BAF6}">
      <dsp:nvSpPr>
        <dsp:cNvPr id="0" name=""/>
        <dsp:cNvSpPr/>
      </dsp:nvSpPr>
      <dsp:spPr>
        <a:xfrm>
          <a:off x="145643" y="14376"/>
          <a:ext cx="2198828" cy="2198828"/>
        </a:xfrm>
        <a:prstGeom prst="circularArrow">
          <a:avLst>
            <a:gd name="adj1" fmla="val 5085"/>
            <a:gd name="adj2" fmla="val 327528"/>
            <a:gd name="adj3" fmla="val 15872472"/>
            <a:gd name="adj4" fmla="val 10800000"/>
            <a:gd name="adj5" fmla="val 5932"/>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9C1-BF48-4B70-97B3-9B09F4A2E6A9}">
      <dsp:nvSpPr>
        <dsp:cNvPr id="0" name=""/>
        <dsp:cNvSpPr/>
      </dsp:nvSpPr>
      <dsp:spPr>
        <a:xfrm>
          <a:off x="332450" y="135498"/>
          <a:ext cx="1956584" cy="1956584"/>
        </a:xfrm>
        <a:prstGeom prst="pie">
          <a:avLst>
            <a:gd name="adj1" fmla="val 16200000"/>
            <a:gd name="adj2" fmla="val 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1371070" y="541024"/>
        <a:ext cx="722072" cy="535731"/>
      </dsp:txXfrm>
    </dsp:sp>
    <dsp:sp modelId="{6D852C98-9114-477E-A9F0-97E51E6BFC65}">
      <dsp:nvSpPr>
        <dsp:cNvPr id="0" name=""/>
        <dsp:cNvSpPr/>
      </dsp:nvSpPr>
      <dsp:spPr>
        <a:xfrm>
          <a:off x="332450" y="201184"/>
          <a:ext cx="1956584" cy="1956584"/>
        </a:xfrm>
        <a:prstGeom prst="pie">
          <a:avLst>
            <a:gd name="adj1" fmla="val 0"/>
            <a:gd name="adj2" fmla="val 5400000"/>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GB" sz="3400" kern="1200"/>
        </a:p>
      </dsp:txBody>
      <dsp:txXfrm>
        <a:off x="1371070" y="1216511"/>
        <a:ext cx="722072" cy="535731"/>
      </dsp:txXfrm>
    </dsp:sp>
    <dsp:sp modelId="{E4066C7D-17DE-4BF0-9B58-17D215304FA3}">
      <dsp:nvSpPr>
        <dsp:cNvPr id="0" name=""/>
        <dsp:cNvSpPr/>
      </dsp:nvSpPr>
      <dsp:spPr>
        <a:xfrm>
          <a:off x="266765" y="201184"/>
          <a:ext cx="1956584" cy="1956584"/>
        </a:xfrm>
        <a:prstGeom prst="pie">
          <a:avLst>
            <a:gd name="adj1" fmla="val 5400000"/>
            <a:gd name="adj2" fmla="val 10800000"/>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1216511"/>
        <a:ext cx="722072" cy="535731"/>
      </dsp:txXfrm>
    </dsp:sp>
    <dsp:sp modelId="{C3159887-6C9B-40B5-B9F2-86E453F6351F}">
      <dsp:nvSpPr>
        <dsp:cNvPr id="0" name=""/>
        <dsp:cNvSpPr/>
      </dsp:nvSpPr>
      <dsp:spPr>
        <a:xfrm>
          <a:off x="266765" y="135498"/>
          <a:ext cx="1956584" cy="1956584"/>
        </a:xfrm>
        <a:prstGeom prst="pie">
          <a:avLst>
            <a:gd name="adj1" fmla="val 10800000"/>
            <a:gd name="adj2" fmla="val 16200000"/>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541024"/>
        <a:ext cx="722072" cy="535731"/>
      </dsp:txXfrm>
    </dsp:sp>
    <dsp:sp modelId="{7B6D00E8-DBC3-42F8-8D89-2154FC5A3E82}">
      <dsp:nvSpPr>
        <dsp:cNvPr id="0" name=""/>
        <dsp:cNvSpPr/>
      </dsp:nvSpPr>
      <dsp:spPr>
        <a:xfrm>
          <a:off x="211328" y="14376"/>
          <a:ext cx="2198828" cy="2198828"/>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CA5B62-D748-46EB-9D98-9B3BE980030C}">
      <dsp:nvSpPr>
        <dsp:cNvPr id="0" name=""/>
        <dsp:cNvSpPr/>
      </dsp:nvSpPr>
      <dsp:spPr>
        <a:xfrm>
          <a:off x="211328" y="80062"/>
          <a:ext cx="2198828" cy="2198828"/>
        </a:xfrm>
        <a:prstGeom prst="circularArrow">
          <a:avLst>
            <a:gd name="adj1" fmla="val 5085"/>
            <a:gd name="adj2" fmla="val 327528"/>
            <a:gd name="adj3" fmla="val 5072472"/>
            <a:gd name="adj4" fmla="val 0"/>
            <a:gd name="adj5" fmla="val 5932"/>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BB392-93F3-4630-817E-4A8ACB58731E}">
      <dsp:nvSpPr>
        <dsp:cNvPr id="0" name=""/>
        <dsp:cNvSpPr/>
      </dsp:nvSpPr>
      <dsp:spPr>
        <a:xfrm>
          <a:off x="145643" y="80062"/>
          <a:ext cx="2198828" cy="2198828"/>
        </a:xfrm>
        <a:prstGeom prst="circularArrow">
          <a:avLst>
            <a:gd name="adj1" fmla="val 5085"/>
            <a:gd name="adj2" fmla="val 327528"/>
            <a:gd name="adj3" fmla="val 10472472"/>
            <a:gd name="adj4" fmla="val 5400000"/>
            <a:gd name="adj5" fmla="val 5932"/>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CCE4C9-70C1-4E2E-967B-3C9F9465BAF6}">
      <dsp:nvSpPr>
        <dsp:cNvPr id="0" name=""/>
        <dsp:cNvSpPr/>
      </dsp:nvSpPr>
      <dsp:spPr>
        <a:xfrm>
          <a:off x="145643" y="14376"/>
          <a:ext cx="2198828" cy="2198828"/>
        </a:xfrm>
        <a:prstGeom prst="circularArrow">
          <a:avLst>
            <a:gd name="adj1" fmla="val 5085"/>
            <a:gd name="adj2" fmla="val 327528"/>
            <a:gd name="adj3" fmla="val 15872472"/>
            <a:gd name="adj4" fmla="val 10800000"/>
            <a:gd name="adj5" fmla="val 5932"/>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359C1-BF48-4B70-97B3-9B09F4A2E6A9}">
      <dsp:nvSpPr>
        <dsp:cNvPr id="0" name=""/>
        <dsp:cNvSpPr/>
      </dsp:nvSpPr>
      <dsp:spPr>
        <a:xfrm>
          <a:off x="332450" y="135498"/>
          <a:ext cx="1956584" cy="1956584"/>
        </a:xfrm>
        <a:prstGeom prst="pie">
          <a:avLst>
            <a:gd name="adj1" fmla="val 16200000"/>
            <a:gd name="adj2" fmla="val 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1371070" y="541024"/>
        <a:ext cx="722072" cy="535731"/>
      </dsp:txXfrm>
    </dsp:sp>
    <dsp:sp modelId="{6D852C98-9114-477E-A9F0-97E51E6BFC65}">
      <dsp:nvSpPr>
        <dsp:cNvPr id="0" name=""/>
        <dsp:cNvSpPr/>
      </dsp:nvSpPr>
      <dsp:spPr>
        <a:xfrm>
          <a:off x="332450" y="201184"/>
          <a:ext cx="1956584" cy="1956584"/>
        </a:xfrm>
        <a:prstGeom prst="pie">
          <a:avLst>
            <a:gd name="adj1" fmla="val 0"/>
            <a:gd name="adj2" fmla="val 5400000"/>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GB" sz="3400" kern="1200"/>
        </a:p>
      </dsp:txBody>
      <dsp:txXfrm>
        <a:off x="1371070" y="1216511"/>
        <a:ext cx="722072" cy="535731"/>
      </dsp:txXfrm>
    </dsp:sp>
    <dsp:sp modelId="{E4066C7D-17DE-4BF0-9B58-17D215304FA3}">
      <dsp:nvSpPr>
        <dsp:cNvPr id="0" name=""/>
        <dsp:cNvSpPr/>
      </dsp:nvSpPr>
      <dsp:spPr>
        <a:xfrm>
          <a:off x="266765" y="201184"/>
          <a:ext cx="1956584" cy="1956584"/>
        </a:xfrm>
        <a:prstGeom prst="pie">
          <a:avLst>
            <a:gd name="adj1" fmla="val 5400000"/>
            <a:gd name="adj2" fmla="val 10800000"/>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1216511"/>
        <a:ext cx="722072" cy="535731"/>
      </dsp:txXfrm>
    </dsp:sp>
    <dsp:sp modelId="{C3159887-6C9B-40B5-B9F2-86E453F6351F}">
      <dsp:nvSpPr>
        <dsp:cNvPr id="0" name=""/>
        <dsp:cNvSpPr/>
      </dsp:nvSpPr>
      <dsp:spPr>
        <a:xfrm>
          <a:off x="266765" y="135498"/>
          <a:ext cx="1956584" cy="1956584"/>
        </a:xfrm>
        <a:prstGeom prst="pie">
          <a:avLst>
            <a:gd name="adj1" fmla="val 10800000"/>
            <a:gd name="adj2" fmla="val 16200000"/>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GB" sz="2100" kern="1200" dirty="0">
            <a:noFill/>
          </a:endParaRPr>
        </a:p>
      </dsp:txBody>
      <dsp:txXfrm>
        <a:off x="462656" y="541024"/>
        <a:ext cx="722072" cy="535731"/>
      </dsp:txXfrm>
    </dsp:sp>
    <dsp:sp modelId="{7B6D00E8-DBC3-42F8-8D89-2154FC5A3E82}">
      <dsp:nvSpPr>
        <dsp:cNvPr id="0" name=""/>
        <dsp:cNvSpPr/>
      </dsp:nvSpPr>
      <dsp:spPr>
        <a:xfrm>
          <a:off x="211328" y="14376"/>
          <a:ext cx="2198828" cy="2198828"/>
        </a:xfrm>
        <a:prstGeom prst="circularArrow">
          <a:avLst>
            <a:gd name="adj1" fmla="val 5085"/>
            <a:gd name="adj2" fmla="val 327528"/>
            <a:gd name="adj3" fmla="val 21272472"/>
            <a:gd name="adj4" fmla="val 162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CA5B62-D748-46EB-9D98-9B3BE980030C}">
      <dsp:nvSpPr>
        <dsp:cNvPr id="0" name=""/>
        <dsp:cNvSpPr/>
      </dsp:nvSpPr>
      <dsp:spPr>
        <a:xfrm>
          <a:off x="211328" y="80062"/>
          <a:ext cx="2198828" cy="2198828"/>
        </a:xfrm>
        <a:prstGeom prst="circularArrow">
          <a:avLst>
            <a:gd name="adj1" fmla="val 5085"/>
            <a:gd name="adj2" fmla="val 327528"/>
            <a:gd name="adj3" fmla="val 5072472"/>
            <a:gd name="adj4" fmla="val 0"/>
            <a:gd name="adj5" fmla="val 5932"/>
          </a:avLst>
        </a:prstGeom>
        <a:gradFill rotWithShape="0">
          <a:gsLst>
            <a:gs pos="0">
              <a:schemeClr val="accent4">
                <a:hueOff val="5309703"/>
                <a:satOff val="0"/>
                <a:lumOff val="-5229"/>
                <a:alphaOff val="0"/>
                <a:shade val="51000"/>
                <a:satMod val="130000"/>
              </a:schemeClr>
            </a:gs>
            <a:gs pos="80000">
              <a:schemeClr val="accent4">
                <a:hueOff val="5309703"/>
                <a:satOff val="0"/>
                <a:lumOff val="-5229"/>
                <a:alphaOff val="0"/>
                <a:shade val="93000"/>
                <a:satMod val="130000"/>
              </a:schemeClr>
            </a:gs>
            <a:gs pos="100000">
              <a:schemeClr val="accent4">
                <a:hueOff val="5309703"/>
                <a:satOff val="0"/>
                <a:lumOff val="-5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6BB392-93F3-4630-817E-4A8ACB58731E}">
      <dsp:nvSpPr>
        <dsp:cNvPr id="0" name=""/>
        <dsp:cNvSpPr/>
      </dsp:nvSpPr>
      <dsp:spPr>
        <a:xfrm>
          <a:off x="145643" y="80062"/>
          <a:ext cx="2198828" cy="2198828"/>
        </a:xfrm>
        <a:prstGeom prst="circularArrow">
          <a:avLst>
            <a:gd name="adj1" fmla="val 5085"/>
            <a:gd name="adj2" fmla="val 327528"/>
            <a:gd name="adj3" fmla="val 10472472"/>
            <a:gd name="adj4" fmla="val 5400000"/>
            <a:gd name="adj5" fmla="val 5932"/>
          </a:avLst>
        </a:prstGeom>
        <a:gradFill rotWithShape="0">
          <a:gsLst>
            <a:gs pos="0">
              <a:schemeClr val="accent4">
                <a:hueOff val="10619407"/>
                <a:satOff val="0"/>
                <a:lumOff val="-10457"/>
                <a:alphaOff val="0"/>
                <a:shade val="51000"/>
                <a:satMod val="130000"/>
              </a:schemeClr>
            </a:gs>
            <a:gs pos="80000">
              <a:schemeClr val="accent4">
                <a:hueOff val="10619407"/>
                <a:satOff val="0"/>
                <a:lumOff val="-10457"/>
                <a:alphaOff val="0"/>
                <a:shade val="93000"/>
                <a:satMod val="130000"/>
              </a:schemeClr>
            </a:gs>
            <a:gs pos="100000">
              <a:schemeClr val="accent4">
                <a:hueOff val="10619407"/>
                <a:satOff val="0"/>
                <a:lumOff val="-104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CCE4C9-70C1-4E2E-967B-3C9F9465BAF6}">
      <dsp:nvSpPr>
        <dsp:cNvPr id="0" name=""/>
        <dsp:cNvSpPr/>
      </dsp:nvSpPr>
      <dsp:spPr>
        <a:xfrm>
          <a:off x="145643" y="14376"/>
          <a:ext cx="2198828" cy="2198828"/>
        </a:xfrm>
        <a:prstGeom prst="circularArrow">
          <a:avLst>
            <a:gd name="adj1" fmla="val 5085"/>
            <a:gd name="adj2" fmla="val 327528"/>
            <a:gd name="adj3" fmla="val 15872472"/>
            <a:gd name="adj4" fmla="val 10800000"/>
            <a:gd name="adj5" fmla="val 5932"/>
          </a:avLst>
        </a:prstGeom>
        <a:gradFill rotWithShape="0">
          <a:gsLst>
            <a:gs pos="0">
              <a:schemeClr val="accent4">
                <a:hueOff val="15929110"/>
                <a:satOff val="0"/>
                <a:lumOff val="-15686"/>
                <a:alphaOff val="0"/>
                <a:shade val="51000"/>
                <a:satMod val="130000"/>
              </a:schemeClr>
            </a:gs>
            <a:gs pos="80000">
              <a:schemeClr val="accent4">
                <a:hueOff val="15929110"/>
                <a:satOff val="0"/>
                <a:lumOff val="-15686"/>
                <a:alphaOff val="0"/>
                <a:shade val="93000"/>
                <a:satMod val="130000"/>
              </a:schemeClr>
            </a:gs>
            <a:gs pos="100000">
              <a:schemeClr val="accent4">
                <a:hueOff val="15929110"/>
                <a:satOff val="0"/>
                <a:lumOff val="-15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12/05/2015</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extLst>
      <p:ext uri="{BB962C8B-B14F-4D97-AF65-F5344CB8AC3E}">
        <p14:creationId xmlns:p14="http://schemas.microsoft.com/office/powerpoint/2010/main" val="417684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53.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docs.datastax.com/en/cassandra/2.0/cassandra/dml/dml_config_consistency_c.html#concept_ds_umf_5xx_zj__table_vs2_f2s_gk" TargetMode="External"/><Relationship Id="rId2" Type="http://schemas.openxmlformats.org/officeDocument/2006/relationships/slide" Target="../slides/slide54.xml"/><Relationship Id="rId1" Type="http://schemas.openxmlformats.org/officeDocument/2006/relationships/notesMaster" Target="../notesMasters/notesMaster1.xml"/><Relationship Id="rId5" Type="http://schemas.openxmlformats.org/officeDocument/2006/relationships/hyperlink" Target="http://docs.datastax.com/en/cassandra/2.0/cassandra/dml/dmlAboutDataConsistency.html#dmlAboutDataConsistency__ul_l1m_rks_gk" TargetMode="External"/><Relationship Id="rId4" Type="http://schemas.openxmlformats.org/officeDocument/2006/relationships/hyperlink" Target="http://docs.datastax.com/en/cassandra/2.0/cassandra/dml/dml_write_path_c.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http://www.apache.org/licenses/GPL-compatibility.html</a:t>
            </a:r>
          </a:p>
          <a:p>
            <a:r>
              <a:rPr lang="en-US" dirty="0" smtClean="0"/>
              <a:t>Compatibility in one direction only. GPLV3 SW can not be included into</a:t>
            </a:r>
            <a:r>
              <a:rPr lang="en-US" baseline="0" dirty="0" smtClean="0"/>
              <a:t> Apache projects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a:p>
        </p:txBody>
      </p:sp>
    </p:spTree>
    <p:extLst>
      <p:ext uri="{BB962C8B-B14F-4D97-AF65-F5344CB8AC3E}">
        <p14:creationId xmlns:p14="http://schemas.microsoft.com/office/powerpoint/2010/main" val="29454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configure</a:t>
            </a:r>
            <a:r>
              <a:rPr lang="en-US" baseline="0" dirty="0" smtClean="0"/>
              <a:t> different replication factors for different data centers.</a:t>
            </a:r>
          </a:p>
          <a:p>
            <a:r>
              <a:rPr lang="en-US" baseline="0" dirty="0" smtClean="0"/>
              <a:t>Different data centers can contains a different number of nodes.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18</a:t>
            </a:fld>
            <a:endParaRPr lang="fr-FR"/>
          </a:p>
        </p:txBody>
      </p:sp>
    </p:spTree>
    <p:extLst>
      <p:ext uri="{BB962C8B-B14F-4D97-AF65-F5344CB8AC3E}">
        <p14:creationId xmlns:p14="http://schemas.microsoft.com/office/powerpoint/2010/main" val="251768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Round</a:t>
            </a:r>
            <a:r>
              <a:rPr lang="en-US" baseline="0" dirty="0" smtClean="0"/>
              <a:t>-robin pattern</a:t>
            </a:r>
          </a:p>
          <a:p>
            <a:r>
              <a:rPr lang="en-US" dirty="0" smtClean="0"/>
              <a:t>- Token-aware</a:t>
            </a:r>
            <a:r>
              <a:rPr lang="en-US" baseline="0" dirty="0" smtClean="0"/>
              <a:t> pattern</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25</a:t>
            </a:fld>
            <a:endParaRPr lang="fr-FR"/>
          </a:p>
        </p:txBody>
      </p:sp>
    </p:spTree>
    <p:extLst>
      <p:ext uri="{BB962C8B-B14F-4D97-AF65-F5344CB8AC3E}">
        <p14:creationId xmlns:p14="http://schemas.microsoft.com/office/powerpoint/2010/main" val="432416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26</a:t>
            </a:fld>
            <a:endParaRPr lang="fr-FR"/>
          </a:p>
        </p:txBody>
      </p:sp>
    </p:spTree>
    <p:extLst>
      <p:ext uri="{BB962C8B-B14F-4D97-AF65-F5344CB8AC3E}">
        <p14:creationId xmlns:p14="http://schemas.microsoft.com/office/powerpoint/2010/main" val="221264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27</a:t>
            </a:fld>
            <a:endParaRPr lang="fr-FR"/>
          </a:p>
        </p:txBody>
      </p:sp>
    </p:spTree>
    <p:extLst>
      <p:ext uri="{BB962C8B-B14F-4D97-AF65-F5344CB8AC3E}">
        <p14:creationId xmlns:p14="http://schemas.microsoft.com/office/powerpoint/2010/main" val="315115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 = </a:t>
            </a:r>
            <a:r>
              <a:rPr lang="en-US" sz="1200" dirty="0" smtClean="0"/>
              <a:t>Number of nodes which must acknowledge a request</a:t>
            </a:r>
            <a:r>
              <a:rPr lang="en-GB" sz="1200" baseline="0" dirty="0" smtClean="0"/>
              <a:t> before a response is sent to the client</a:t>
            </a:r>
            <a:endParaRPr lang="en-US" sz="1200"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29</a:t>
            </a:fld>
            <a:endParaRPr lang="fr-FR"/>
          </a:p>
        </p:txBody>
      </p:sp>
    </p:spTree>
    <p:extLst>
      <p:ext uri="{BB962C8B-B14F-4D97-AF65-F5344CB8AC3E}">
        <p14:creationId xmlns:p14="http://schemas.microsoft.com/office/powerpoint/2010/main" val="270466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ONE, the closest replica for the given row is contacted to fulfill the read request (full data</a:t>
            </a:r>
            <a:r>
              <a:rPr lang="en-US" baseline="0" dirty="0" smtClean="0"/>
              <a:t> is requested)</a:t>
            </a:r>
            <a:r>
              <a:rPr lang="en-US" dirty="0" smtClean="0"/>
              <a:t>. </a:t>
            </a:r>
          </a:p>
          <a:p>
            <a:r>
              <a:rPr lang="en-US" dirty="0" smtClean="0"/>
              <a:t>Digest query is sent to all other replica nodes.</a:t>
            </a:r>
          </a:p>
          <a:p>
            <a:r>
              <a:rPr lang="en-US" dirty="0" smtClean="0"/>
              <a:t>Nodes with stale data are updated.</a:t>
            </a:r>
          </a:p>
          <a:p>
            <a:r>
              <a:rPr lang="en-US" dirty="0" smtClean="0"/>
              <a:t>Digest query: returns</a:t>
            </a:r>
            <a:r>
              <a:rPr lang="en-US" baseline="0" dirty="0" smtClean="0"/>
              <a:t> a hash to check the current data state.</a:t>
            </a:r>
            <a:endParaRPr lang="en-US" dirty="0" smtClean="0"/>
          </a:p>
          <a:p>
            <a:r>
              <a:rPr lang="en-US" dirty="0" smtClean="0"/>
              <a:t>In the background a read repair is potentially initiated, based on the </a:t>
            </a:r>
            <a:r>
              <a:rPr lang="en-US" dirty="0" err="1" smtClean="0"/>
              <a:t>read_repair_chance</a:t>
            </a:r>
            <a:r>
              <a:rPr lang="en-US" dirty="0" smtClean="0"/>
              <a:t> setting of the table, for the other replicas.</a:t>
            </a:r>
          </a:p>
          <a:p>
            <a:r>
              <a:rPr lang="en-GB" dirty="0" smtClean="0"/>
              <a:t>http://docs.datastax.com/en/cassandra/2.0/cassandra/dml/architectureClientRequestsRead_c.html</a:t>
            </a:r>
          </a:p>
          <a:p>
            <a:r>
              <a:rPr lang="en-GB" dirty="0" smtClean="0"/>
              <a:t>http://docs.datastax.com/en/cassandra/2.0/cassandra/dml/dmlClientRequestsRead.html?scroll=concept_ds_odl_24l_fk_unique_2__single-dc-one</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30</a:t>
            </a:fld>
            <a:endParaRPr lang="fr-FR"/>
          </a:p>
        </p:txBody>
      </p:sp>
    </p:spTree>
    <p:extLst>
      <p:ext uri="{BB962C8B-B14F-4D97-AF65-F5344CB8AC3E}">
        <p14:creationId xmlns:p14="http://schemas.microsoft.com/office/powerpoint/2010/main" val="34669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ONE, the closest replica for the given row is contacted to fulfill the read request (full data</a:t>
            </a:r>
            <a:r>
              <a:rPr lang="en-US" baseline="0" dirty="0" smtClean="0"/>
              <a:t> is requested)</a:t>
            </a:r>
            <a:r>
              <a:rPr lang="en-US" dirty="0" smtClean="0"/>
              <a:t>. </a:t>
            </a:r>
          </a:p>
          <a:p>
            <a:r>
              <a:rPr lang="en-US" dirty="0" smtClean="0"/>
              <a:t>Digest query is sent to all other replica nodes.</a:t>
            </a:r>
          </a:p>
          <a:p>
            <a:r>
              <a:rPr lang="en-US" dirty="0" smtClean="0"/>
              <a:t>Nodes with stale data are updated.</a:t>
            </a:r>
          </a:p>
          <a:p>
            <a:r>
              <a:rPr lang="en-US" dirty="0" smtClean="0"/>
              <a:t>Digest query: returns</a:t>
            </a:r>
            <a:r>
              <a:rPr lang="en-US" baseline="0" dirty="0" smtClean="0"/>
              <a:t> a hash to check the current data state.</a:t>
            </a:r>
            <a:endParaRPr lang="en-US" dirty="0" smtClean="0"/>
          </a:p>
          <a:p>
            <a:r>
              <a:rPr lang="en-US" dirty="0" smtClean="0"/>
              <a:t>In the background a read repair is potentially initiated, based on the </a:t>
            </a:r>
            <a:r>
              <a:rPr lang="en-US" dirty="0" err="1" smtClean="0"/>
              <a:t>read_repair_chance</a:t>
            </a:r>
            <a:r>
              <a:rPr lang="en-US" dirty="0" smtClean="0"/>
              <a:t> setting of the table, for the other replicas.</a:t>
            </a:r>
          </a:p>
          <a:p>
            <a:r>
              <a:rPr lang="en-GB" dirty="0" smtClean="0"/>
              <a:t>http://docs.datastax.com/en/cassandra/2.0/cassandra/dml/architectureClientRequestsRead_c.html</a:t>
            </a:r>
          </a:p>
          <a:p>
            <a:r>
              <a:rPr lang="en-GB" dirty="0" smtClean="0"/>
              <a:t>http://docs.datastax.com/en/cassandra/2.0/cassandra/dml/dmlClientRequestsRead.html?scroll=concept_ds_odl_24l_fk_unique_2__single-dc-one</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31</a:t>
            </a:fld>
            <a:endParaRPr lang="fr-FR"/>
          </a:p>
        </p:txBody>
      </p:sp>
    </p:spTree>
    <p:extLst>
      <p:ext uri="{BB962C8B-B14F-4D97-AF65-F5344CB8AC3E}">
        <p14:creationId xmlns:p14="http://schemas.microsoft.com/office/powerpoint/2010/main" val="162197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ONE, the closest replica for the given row is contacted to fulfill the read request (full data</a:t>
            </a:r>
            <a:r>
              <a:rPr lang="en-US" baseline="0" dirty="0" smtClean="0"/>
              <a:t> is requested)</a:t>
            </a:r>
            <a:r>
              <a:rPr lang="en-US" dirty="0" smtClean="0"/>
              <a:t>. </a:t>
            </a:r>
          </a:p>
          <a:p>
            <a:r>
              <a:rPr lang="en-US" dirty="0" smtClean="0"/>
              <a:t>Digest query is sent to all other replica nodes.</a:t>
            </a:r>
          </a:p>
          <a:p>
            <a:r>
              <a:rPr lang="en-US" dirty="0" smtClean="0"/>
              <a:t>Nodes with stale data are updated.</a:t>
            </a:r>
          </a:p>
          <a:p>
            <a:r>
              <a:rPr lang="en-US" dirty="0" smtClean="0"/>
              <a:t>Digest query: returns</a:t>
            </a:r>
            <a:r>
              <a:rPr lang="en-US" baseline="0" dirty="0" smtClean="0"/>
              <a:t> a hash to check the current data state.</a:t>
            </a:r>
            <a:endParaRPr lang="en-US" dirty="0" smtClean="0"/>
          </a:p>
          <a:p>
            <a:r>
              <a:rPr lang="en-US" dirty="0" smtClean="0"/>
              <a:t>In the background a read repair is potentially initiated, based on the </a:t>
            </a:r>
            <a:r>
              <a:rPr lang="en-US" dirty="0" err="1" smtClean="0"/>
              <a:t>read_repair_chance</a:t>
            </a:r>
            <a:r>
              <a:rPr lang="en-US" dirty="0" smtClean="0"/>
              <a:t> setting of the table, for the other replicas.</a:t>
            </a:r>
          </a:p>
          <a:p>
            <a:r>
              <a:rPr lang="en-GB" dirty="0" smtClean="0"/>
              <a:t>http://docs.datastax.com/en/cassandra/2.0/cassandra/dml/architectureClientRequestsRead_c.html</a:t>
            </a:r>
          </a:p>
          <a:p>
            <a:r>
              <a:rPr lang="en-GB" dirty="0" smtClean="0"/>
              <a:t>http://docs.datastax.com/en/cassandra/2.0/cassandra/dml/dmlClientRequestsRead.html?scroll=concept_ds_odl_24l_fk_unique_2__single-dc-one</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32</a:t>
            </a:fld>
            <a:endParaRPr lang="fr-FR"/>
          </a:p>
        </p:txBody>
      </p:sp>
    </p:spTree>
    <p:extLst>
      <p:ext uri="{BB962C8B-B14F-4D97-AF65-F5344CB8AC3E}">
        <p14:creationId xmlns:p14="http://schemas.microsoft.com/office/powerpoint/2010/main" val="293298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ONE, the closest replica for the given row is contacted to fulfill the read request (full data</a:t>
            </a:r>
            <a:r>
              <a:rPr lang="en-US" baseline="0" dirty="0" smtClean="0"/>
              <a:t> is requested)</a:t>
            </a:r>
            <a:r>
              <a:rPr lang="en-US" dirty="0" smtClean="0"/>
              <a:t>. </a:t>
            </a:r>
          </a:p>
          <a:p>
            <a:r>
              <a:rPr lang="en-US" dirty="0" smtClean="0"/>
              <a:t>Digest query is sent to all other replica nodes.</a:t>
            </a:r>
          </a:p>
          <a:p>
            <a:r>
              <a:rPr lang="en-US" dirty="0" smtClean="0"/>
              <a:t>Nodes with stale data are updated.</a:t>
            </a:r>
          </a:p>
          <a:p>
            <a:r>
              <a:rPr lang="en-US" dirty="0" smtClean="0"/>
              <a:t>Digest query: returns</a:t>
            </a:r>
            <a:r>
              <a:rPr lang="en-US" baseline="0" dirty="0" smtClean="0"/>
              <a:t> a hash to check the current data state.</a:t>
            </a:r>
            <a:endParaRPr lang="en-US" dirty="0" smtClean="0"/>
          </a:p>
          <a:p>
            <a:r>
              <a:rPr lang="en-US" dirty="0" smtClean="0"/>
              <a:t>In the background a read repair is potentially initiated, based on the </a:t>
            </a:r>
            <a:r>
              <a:rPr lang="en-US" dirty="0" err="1" smtClean="0"/>
              <a:t>read_repair_chance</a:t>
            </a:r>
            <a:r>
              <a:rPr lang="en-US" dirty="0" smtClean="0"/>
              <a:t> setting of the table, for the other replicas.</a:t>
            </a:r>
          </a:p>
          <a:p>
            <a:r>
              <a:rPr lang="en-GB" dirty="0" smtClean="0"/>
              <a:t>http://docs.datastax.com/en/cassandra/2.0/cassandra/dml/architectureClientRequestsRead_c.html</a:t>
            </a:r>
          </a:p>
          <a:p>
            <a:r>
              <a:rPr lang="en-GB" dirty="0" smtClean="0"/>
              <a:t>http://docs.datastax.com/en/cassandra/2.0/cassandra/dml/dmlClientRequestsRead.html?scroll=concept_ds_odl_24l_fk_unique_2__single-dc-one</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33</a:t>
            </a:fld>
            <a:endParaRPr lang="fr-FR"/>
          </a:p>
        </p:txBody>
      </p:sp>
    </p:spTree>
    <p:extLst>
      <p:ext uri="{BB962C8B-B14F-4D97-AF65-F5344CB8AC3E}">
        <p14:creationId xmlns:p14="http://schemas.microsoft.com/office/powerpoint/2010/main" val="326671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QUORUM, 2 of the 3 replicas for the given row must respond to fulfill the read request. If the contacted replicas have different versions of the row, the replica with the most recent version will return the requested data. In the background, the third replica is checked for consistency with the first two, and if needed, a read repair is initiated for the out-of-date replicas.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34</a:t>
            </a:fld>
            <a:endParaRPr lang="fr-FR"/>
          </a:p>
        </p:txBody>
      </p:sp>
    </p:spTree>
    <p:extLst>
      <p:ext uri="{BB962C8B-B14F-4D97-AF65-F5344CB8AC3E}">
        <p14:creationId xmlns:p14="http://schemas.microsoft.com/office/powerpoint/2010/main" val="163393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Aims to run on top of an infrastructure of hundreds of nodes</a:t>
            </a:r>
            <a:br>
              <a:rPr lang="en-US" sz="1200" dirty="0" smtClean="0"/>
            </a:br>
            <a:r>
              <a:rPr lang="en-US" sz="1200" dirty="0" smtClean="0"/>
              <a:t>(Possibly spread across different data centers in multiple geographic areas)</a:t>
            </a:r>
          </a:p>
          <a:p>
            <a:r>
              <a:rPr lang="en-US" sz="1800" dirty="0" smtClean="0"/>
              <a:t>Was designed:</a:t>
            </a:r>
          </a:p>
          <a:p>
            <a:pPr lvl="1"/>
            <a:r>
              <a:rPr lang="en-US" sz="1600" dirty="0" smtClean="0"/>
              <a:t> to run on cheap commodity hardware</a:t>
            </a:r>
          </a:p>
          <a:p>
            <a:pPr lvl="1"/>
            <a:r>
              <a:rPr lang="en-US" sz="1600" dirty="0" smtClean="0"/>
              <a:t>To handle high write throughput</a:t>
            </a:r>
          </a:p>
          <a:p>
            <a:pPr lvl="1"/>
            <a:r>
              <a:rPr lang="en-US" sz="1600" dirty="0" smtClean="0"/>
              <a:t>While not </a:t>
            </a:r>
            <a:r>
              <a:rPr lang="en-US" sz="1600" dirty="0" err="1" smtClean="0"/>
              <a:t>sacrifying</a:t>
            </a:r>
            <a:r>
              <a:rPr lang="en-US" sz="1600" dirty="0" smtClean="0"/>
              <a:t> read efficiency</a:t>
            </a:r>
          </a:p>
          <a:p>
            <a:pPr lvl="1"/>
            <a:r>
              <a:rPr lang="en-US" sz="1600" dirty="0" smtClean="0"/>
              <a:t>Java,</a:t>
            </a:r>
            <a:r>
              <a:rPr lang="en-US" sz="1600" baseline="0" dirty="0" smtClean="0"/>
              <a:t> Hybrid between Amazon Dynamo and </a:t>
            </a:r>
            <a:r>
              <a:rPr lang="en-US" sz="1600" baseline="0" smtClean="0"/>
              <a:t>Google Big</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a:p>
        </p:txBody>
      </p:sp>
    </p:spTree>
    <p:extLst>
      <p:ext uri="{BB962C8B-B14F-4D97-AF65-F5344CB8AC3E}">
        <p14:creationId xmlns:p14="http://schemas.microsoft.com/office/powerpoint/2010/main" val="590842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QUORUM, 2 of the 3 replicas for the given row must respond to fulfill the read request. If the contacted replicas have different versions of the row, the replica with the most recent version will return the requested data. In the background, the third replica is checked for consistency with the first two, and if needed, a read repair is initiated for the out-of-date replicas.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35</a:t>
            </a:fld>
            <a:endParaRPr lang="fr-FR"/>
          </a:p>
        </p:txBody>
      </p:sp>
    </p:spTree>
    <p:extLst>
      <p:ext uri="{BB962C8B-B14F-4D97-AF65-F5344CB8AC3E}">
        <p14:creationId xmlns:p14="http://schemas.microsoft.com/office/powerpoint/2010/main" val="208235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QUORUM, 2 of the 3 replicas for the given row must respond to fulfill the read request. If the contacted replicas have different versions of the row, the replica with the most recent version will return the requested data. In the background, the third replica is checked for consistency with the first two, and if needed, a read repair is initiated for the out-of-date replicas.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36</a:t>
            </a:fld>
            <a:endParaRPr lang="fr-FR"/>
          </a:p>
        </p:txBody>
      </p:sp>
    </p:spTree>
    <p:extLst>
      <p:ext uri="{BB962C8B-B14F-4D97-AF65-F5344CB8AC3E}">
        <p14:creationId xmlns:p14="http://schemas.microsoft.com/office/powerpoint/2010/main" val="3573223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QUORUM, 2 of the 3 replicas for the given row must respond to fulfill the read request. If the contacted replicas have different versions of the row, the replica with the most recent version will return the requested data. In the background, the third replica is checked for consistency with the first two, and if needed, a read repair is initiated for the out-of-date replicas.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37</a:t>
            </a:fld>
            <a:endParaRPr lang="fr-FR"/>
          </a:p>
        </p:txBody>
      </p:sp>
    </p:spTree>
    <p:extLst>
      <p:ext uri="{BB962C8B-B14F-4D97-AF65-F5344CB8AC3E}">
        <p14:creationId xmlns:p14="http://schemas.microsoft.com/office/powerpoint/2010/main" val="3126522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single data center cluster with a replication factor of 3, and a read consistency level of QUORUM, 2 of the 3 replicas for the given row must respond to fulfill the read request. If the contacted replicas have different versions of the row, the replica with the most recent version will return the requested data. In the background, the third replica is checked for consistency with the first two, and if needed, a read repair is initiated for the out-of-date replicas.</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38</a:t>
            </a:fld>
            <a:endParaRPr lang="fr-FR"/>
          </a:p>
        </p:txBody>
      </p:sp>
    </p:spTree>
    <p:extLst>
      <p:ext uri="{BB962C8B-B14F-4D97-AF65-F5344CB8AC3E}">
        <p14:creationId xmlns:p14="http://schemas.microsoft.com/office/powerpoint/2010/main" val="674910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39</a:t>
            </a:fld>
            <a:endParaRPr lang="fr-FR"/>
          </a:p>
        </p:txBody>
      </p:sp>
    </p:spTree>
    <p:extLst>
      <p:ext uri="{BB962C8B-B14F-4D97-AF65-F5344CB8AC3E}">
        <p14:creationId xmlns:p14="http://schemas.microsoft.com/office/powerpoint/2010/main" val="1036797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40</a:t>
            </a:fld>
            <a:endParaRPr lang="fr-FR"/>
          </a:p>
        </p:txBody>
      </p:sp>
    </p:spTree>
    <p:extLst>
      <p:ext uri="{BB962C8B-B14F-4D97-AF65-F5344CB8AC3E}">
        <p14:creationId xmlns:p14="http://schemas.microsoft.com/office/powerpoint/2010/main" val="3034165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41</a:t>
            </a:fld>
            <a:endParaRPr lang="fr-FR"/>
          </a:p>
        </p:txBody>
      </p:sp>
    </p:spTree>
    <p:extLst>
      <p:ext uri="{BB962C8B-B14F-4D97-AF65-F5344CB8AC3E}">
        <p14:creationId xmlns:p14="http://schemas.microsoft.com/office/powerpoint/2010/main" val="1600103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42</a:t>
            </a:fld>
            <a:endParaRPr lang="fr-FR"/>
          </a:p>
        </p:txBody>
      </p:sp>
    </p:spTree>
    <p:extLst>
      <p:ext uri="{BB962C8B-B14F-4D97-AF65-F5344CB8AC3E}">
        <p14:creationId xmlns:p14="http://schemas.microsoft.com/office/powerpoint/2010/main" val="237706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43</a:t>
            </a:fld>
            <a:endParaRPr lang="fr-FR"/>
          </a:p>
        </p:txBody>
      </p:sp>
    </p:spTree>
    <p:extLst>
      <p:ext uri="{BB962C8B-B14F-4D97-AF65-F5344CB8AC3E}">
        <p14:creationId xmlns:p14="http://schemas.microsoft.com/office/powerpoint/2010/main" val="709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44</a:t>
            </a:fld>
            <a:endParaRPr lang="fr-FR"/>
          </a:p>
        </p:txBody>
      </p:sp>
    </p:spTree>
    <p:extLst>
      <p:ext uri="{BB962C8B-B14F-4D97-AF65-F5344CB8AC3E}">
        <p14:creationId xmlns:p14="http://schemas.microsoft.com/office/powerpoint/2010/main" val="117646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Netflix (in 2013):</a:t>
            </a:r>
            <a:r>
              <a:rPr lang="en-US" baseline="0" dirty="0" smtClean="0"/>
              <a:t> </a:t>
            </a:r>
            <a:r>
              <a:rPr lang="en-US" dirty="0" smtClean="0"/>
              <a:t>(2,500 nodes, 420 TB, over 1 trillion requests per day)</a:t>
            </a:r>
          </a:p>
          <a:p>
            <a:r>
              <a:rPr lang="en-US" dirty="0" smtClean="0"/>
              <a:t>Apple: over 75,000 nodes storing over 10 PB of data.</a:t>
            </a:r>
          </a:p>
          <a:p>
            <a:r>
              <a:rPr lang="en-US" dirty="0" err="1" smtClean="0"/>
              <a:t>Ebay</a:t>
            </a:r>
            <a:r>
              <a:rPr lang="en-US" dirty="0" smtClean="0"/>
              <a:t>: over</a:t>
            </a:r>
            <a:r>
              <a:rPr lang="en-US" baseline="0" dirty="0" smtClean="0"/>
              <a:t> 100 nodes, 250 TB</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a:p>
        </p:txBody>
      </p:sp>
    </p:spTree>
    <p:extLst>
      <p:ext uri="{BB962C8B-B14F-4D97-AF65-F5344CB8AC3E}">
        <p14:creationId xmlns:p14="http://schemas.microsoft.com/office/powerpoint/2010/main" val="1973190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45</a:t>
            </a:fld>
            <a:endParaRPr lang="fr-FR"/>
          </a:p>
        </p:txBody>
      </p:sp>
    </p:spTree>
    <p:extLst>
      <p:ext uri="{BB962C8B-B14F-4D97-AF65-F5344CB8AC3E}">
        <p14:creationId xmlns:p14="http://schemas.microsoft.com/office/powerpoint/2010/main" val="3650674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46</a:t>
            </a:fld>
            <a:endParaRPr lang="fr-FR"/>
          </a:p>
        </p:txBody>
      </p:sp>
    </p:spTree>
    <p:extLst>
      <p:ext uri="{BB962C8B-B14F-4D97-AF65-F5344CB8AC3E}">
        <p14:creationId xmlns:p14="http://schemas.microsoft.com/office/powerpoint/2010/main" val="1839592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 = </a:t>
            </a:r>
            <a:r>
              <a:rPr lang="en-US" sz="1200" dirty="0" smtClean="0"/>
              <a:t>Number of nodes which must acknowledge a request</a:t>
            </a:r>
            <a:r>
              <a:rPr lang="en-GB" sz="1200" baseline="0" dirty="0" smtClean="0"/>
              <a:t> before a response is sent to the client</a:t>
            </a:r>
            <a:endParaRPr lang="en-US" sz="1200"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47</a:t>
            </a:fld>
            <a:endParaRPr lang="fr-FR"/>
          </a:p>
        </p:txBody>
      </p:sp>
    </p:spTree>
    <p:extLst>
      <p:ext uri="{BB962C8B-B14F-4D97-AF65-F5344CB8AC3E}">
        <p14:creationId xmlns:p14="http://schemas.microsoft.com/office/powerpoint/2010/main" val="1881790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48</a:t>
            </a:fld>
            <a:endParaRPr lang="fr-FR"/>
          </a:p>
        </p:txBody>
      </p:sp>
    </p:spTree>
    <p:extLst>
      <p:ext uri="{BB962C8B-B14F-4D97-AF65-F5344CB8AC3E}">
        <p14:creationId xmlns:p14="http://schemas.microsoft.com/office/powerpoint/2010/main" val="70026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49</a:t>
            </a:fld>
            <a:endParaRPr lang="fr-FR"/>
          </a:p>
        </p:txBody>
      </p:sp>
    </p:spTree>
    <p:extLst>
      <p:ext uri="{BB962C8B-B14F-4D97-AF65-F5344CB8AC3E}">
        <p14:creationId xmlns:p14="http://schemas.microsoft.com/office/powerpoint/2010/main" val="150391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50</a:t>
            </a:fld>
            <a:endParaRPr lang="fr-FR"/>
          </a:p>
        </p:txBody>
      </p:sp>
    </p:spTree>
    <p:extLst>
      <p:ext uri="{BB962C8B-B14F-4D97-AF65-F5344CB8AC3E}">
        <p14:creationId xmlns:p14="http://schemas.microsoft.com/office/powerpoint/2010/main" val="1767992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51</a:t>
            </a:fld>
            <a:endParaRPr lang="fr-FR"/>
          </a:p>
        </p:txBody>
      </p:sp>
    </p:spTree>
    <p:extLst>
      <p:ext uri="{BB962C8B-B14F-4D97-AF65-F5344CB8AC3E}">
        <p14:creationId xmlns:p14="http://schemas.microsoft.com/office/powerpoint/2010/main" val="1545968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52</a:t>
            </a:fld>
            <a:endParaRPr lang="fr-FR"/>
          </a:p>
        </p:txBody>
      </p:sp>
    </p:spTree>
    <p:extLst>
      <p:ext uri="{BB962C8B-B14F-4D97-AF65-F5344CB8AC3E}">
        <p14:creationId xmlns:p14="http://schemas.microsoft.com/office/powerpoint/2010/main" val="999310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53</a:t>
            </a:fld>
            <a:endParaRPr lang="fr-FR"/>
          </a:p>
        </p:txBody>
      </p:sp>
    </p:spTree>
    <p:extLst>
      <p:ext uri="{BB962C8B-B14F-4D97-AF65-F5344CB8AC3E}">
        <p14:creationId xmlns:p14="http://schemas.microsoft.com/office/powerpoint/2010/main" val="4177881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coordinator sends a write request to </a:t>
            </a:r>
            <a:r>
              <a:rPr lang="en-US" i="1" dirty="0" smtClean="0"/>
              <a:t>all</a:t>
            </a:r>
            <a:r>
              <a:rPr lang="en-US" dirty="0" smtClean="0"/>
              <a:t> replicas that own the row being written. As long as all replica nodes are up and available, they will get the write regardless of the </a:t>
            </a:r>
            <a:r>
              <a:rPr lang="en-US" dirty="0" smtClean="0">
                <a:hlinkClick r:id="rId3"/>
              </a:rPr>
              <a:t>consistency level</a:t>
            </a:r>
            <a:r>
              <a:rPr lang="en-US" dirty="0" smtClean="0"/>
              <a:t> specified by the client. The write consistency level determines how many replica nodes must respond with a success acknowledgment in order for the write to be considered successful. Success means that the data was written to the commit log and the </a:t>
            </a:r>
            <a:r>
              <a:rPr lang="en-US" dirty="0" err="1" smtClean="0"/>
              <a:t>memtable</a:t>
            </a:r>
            <a:r>
              <a:rPr lang="en-US" dirty="0" smtClean="0"/>
              <a:t> as described in </a:t>
            </a:r>
            <a:r>
              <a:rPr lang="en-US" dirty="0" smtClean="0">
                <a:hlinkClick r:id="rId4"/>
              </a:rPr>
              <a:t>About writes</a:t>
            </a:r>
            <a:r>
              <a:rPr lang="en-US" dirty="0" smtClean="0"/>
              <a:t>.</a:t>
            </a:r>
          </a:p>
          <a:p>
            <a:r>
              <a:rPr lang="en-US" dirty="0" smtClean="0"/>
              <a:t>For example, in a single data center 6 node cluster with a replication factor of 3, an incoming write will go to all 3 nodes that own the requested row. If the write consistency level specified by the client is ONE, the first node to complete the write responds back to the coordinator, which then proxies the success message back to the client. A consistency level of ONE means that it is possible that 2 of the 3 replicas could miss the write if they happened to be down at the time the request was made. If a replica misses a write, Cassandra will make the row consistent later using one of its </a:t>
            </a:r>
            <a:r>
              <a:rPr lang="en-US" dirty="0" smtClean="0">
                <a:hlinkClick r:id="rId5"/>
              </a:rPr>
              <a:t>built-in repair mechanisms</a:t>
            </a:r>
            <a:r>
              <a:rPr lang="en-US" dirty="0" smtClean="0"/>
              <a:t>: hinted handoff, read repair, or anti-entropy node repair.</a:t>
            </a:r>
          </a:p>
          <a:p>
            <a:r>
              <a:rPr lang="en-US" dirty="0" smtClean="0"/>
              <a:t>That node forwards the write to all replicas of that row. It responds back to the client once it receives a write acknowledgment from the number of nodes specified by the consistency level. </a:t>
            </a:r>
          </a:p>
          <a:p>
            <a:r>
              <a:rPr lang="en-US" dirty="0" smtClean="0"/>
              <a:t>http://docs.datastax.com/en/cassandra/2.0/cassandra/dml/architectureClientRequestsWrite.html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54</a:t>
            </a:fld>
            <a:endParaRPr lang="fr-FR"/>
          </a:p>
        </p:txBody>
      </p:sp>
    </p:spTree>
    <p:extLst>
      <p:ext uri="{BB962C8B-B14F-4D97-AF65-F5344CB8AC3E}">
        <p14:creationId xmlns:p14="http://schemas.microsoft.com/office/powerpoint/2010/main" val="381221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a:p>
        </p:txBody>
      </p:sp>
    </p:spTree>
    <p:extLst>
      <p:ext uri="{BB962C8B-B14F-4D97-AF65-F5344CB8AC3E}">
        <p14:creationId xmlns:p14="http://schemas.microsoft.com/office/powerpoint/2010/main" val="1118411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58</a:t>
            </a:fld>
            <a:endParaRPr lang="fr-FR"/>
          </a:p>
        </p:txBody>
      </p:sp>
    </p:spTree>
    <p:extLst>
      <p:ext uri="{BB962C8B-B14F-4D97-AF65-F5344CB8AC3E}">
        <p14:creationId xmlns:p14="http://schemas.microsoft.com/office/powerpoint/2010/main" val="27588055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59</a:t>
            </a:fld>
            <a:endParaRPr lang="fr-FR"/>
          </a:p>
        </p:txBody>
      </p:sp>
    </p:spTree>
    <p:extLst>
      <p:ext uri="{BB962C8B-B14F-4D97-AF65-F5344CB8AC3E}">
        <p14:creationId xmlns:p14="http://schemas.microsoft.com/office/powerpoint/2010/main" val="340378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60</a:t>
            </a:fld>
            <a:endParaRPr lang="fr-FR"/>
          </a:p>
        </p:txBody>
      </p:sp>
    </p:spTree>
    <p:extLst>
      <p:ext uri="{BB962C8B-B14F-4D97-AF65-F5344CB8AC3E}">
        <p14:creationId xmlns:p14="http://schemas.microsoft.com/office/powerpoint/2010/main" val="1191796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62</a:t>
            </a:fld>
            <a:endParaRPr lang="fr-FR"/>
          </a:p>
        </p:txBody>
      </p:sp>
    </p:spTree>
    <p:extLst>
      <p:ext uri="{BB962C8B-B14F-4D97-AF65-F5344CB8AC3E}">
        <p14:creationId xmlns:p14="http://schemas.microsoft.com/office/powerpoint/2010/main" val="1517903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https://www.youtube.com/watch?v=yc575hufCCw&amp;feature=player_embedded</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65</a:t>
            </a:fld>
            <a:endParaRPr lang="fr-FR"/>
          </a:p>
        </p:txBody>
      </p:sp>
    </p:spTree>
    <p:extLst>
      <p:ext uri="{BB962C8B-B14F-4D97-AF65-F5344CB8AC3E}">
        <p14:creationId xmlns:p14="http://schemas.microsoft.com/office/powerpoint/2010/main" val="236621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https://www.youtube.com/watch?feature=player_embedded&amp;v=zK-rY7cHzV4</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66</a:t>
            </a:fld>
            <a:endParaRPr lang="fr-FR"/>
          </a:p>
        </p:txBody>
      </p:sp>
    </p:spTree>
    <p:extLst>
      <p:ext uri="{BB962C8B-B14F-4D97-AF65-F5344CB8AC3E}">
        <p14:creationId xmlns:p14="http://schemas.microsoft.com/office/powerpoint/2010/main" val="1709177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https://www.youtube.com/watch?feature=player_embedded&amp;v=OCB5oolMepc</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67</a:t>
            </a:fld>
            <a:endParaRPr lang="fr-FR"/>
          </a:p>
        </p:txBody>
      </p:sp>
    </p:spTree>
    <p:extLst>
      <p:ext uri="{BB962C8B-B14F-4D97-AF65-F5344CB8AC3E}">
        <p14:creationId xmlns:p14="http://schemas.microsoft.com/office/powerpoint/2010/main" val="365896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a:p>
        </p:txBody>
      </p:sp>
    </p:spTree>
    <p:extLst>
      <p:ext uri="{BB962C8B-B14F-4D97-AF65-F5344CB8AC3E}">
        <p14:creationId xmlns:p14="http://schemas.microsoft.com/office/powerpoint/2010/main" val="23522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12</a:t>
            </a:fld>
            <a:endParaRPr lang="fr-FR"/>
          </a:p>
        </p:txBody>
      </p:sp>
    </p:spTree>
    <p:extLst>
      <p:ext uri="{BB962C8B-B14F-4D97-AF65-F5344CB8AC3E}">
        <p14:creationId xmlns:p14="http://schemas.microsoft.com/office/powerpoint/2010/main" val="403959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13</a:t>
            </a:fld>
            <a:endParaRPr lang="fr-FR"/>
          </a:p>
        </p:txBody>
      </p:sp>
    </p:spTree>
    <p:extLst>
      <p:ext uri="{BB962C8B-B14F-4D97-AF65-F5344CB8AC3E}">
        <p14:creationId xmlns:p14="http://schemas.microsoft.com/office/powerpoint/2010/main" val="65442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node </a:t>
            </a:r>
          </a:p>
          <a:p>
            <a:r>
              <a:rPr lang="en-US" dirty="0" smtClean="0"/>
              <a:t>Token Range using Murmur3</a:t>
            </a:r>
            <a:r>
              <a:rPr lang="en-US" baseline="0" dirty="0" smtClean="0"/>
              <a:t> algorithm to compute hash</a:t>
            </a:r>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a:p>
        </p:txBody>
      </p:sp>
    </p:spTree>
    <p:extLst>
      <p:ext uri="{BB962C8B-B14F-4D97-AF65-F5344CB8AC3E}">
        <p14:creationId xmlns:p14="http://schemas.microsoft.com/office/powerpoint/2010/main" val="90417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 Range using Murmur3</a:t>
            </a:r>
            <a:r>
              <a:rPr lang="en-US" baseline="0" dirty="0" smtClean="0"/>
              <a:t> algorithm to compute hash</a:t>
            </a:r>
          </a:p>
          <a:p>
            <a:r>
              <a:rPr lang="en-US" baseline="0" dirty="0" smtClean="0"/>
              <a:t>Murmur3 takes the values of the columns composing the partition key and generates a unique number between -2</a:t>
            </a:r>
            <a:r>
              <a:rPr lang="en-US" baseline="30000" dirty="0" smtClean="0"/>
              <a:t>63</a:t>
            </a:r>
            <a:r>
              <a:rPr lang="en-US" baseline="0" dirty="0" smtClean="0"/>
              <a:t> and 2</a:t>
            </a:r>
            <a:r>
              <a:rPr lang="en-US" baseline="30000" dirty="0" smtClean="0"/>
              <a:t>63.</a:t>
            </a:r>
            <a:endParaRPr lang="en-GB" baseline="30000"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16</a:t>
            </a:fld>
            <a:endParaRPr lang="fr-FR"/>
          </a:p>
        </p:txBody>
      </p:sp>
    </p:spTree>
    <p:extLst>
      <p:ext uri="{BB962C8B-B14F-4D97-AF65-F5344CB8AC3E}">
        <p14:creationId xmlns:p14="http://schemas.microsoft.com/office/powerpoint/2010/main" val="182486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age">
    <p:spTree>
      <p:nvGrpSpPr>
        <p:cNvPr id="1" name=""/>
        <p:cNvGrpSpPr/>
        <p:nvPr/>
      </p:nvGrpSpPr>
      <p:grpSpPr>
        <a:xfrm>
          <a:off x="0" y="0"/>
          <a:ext cx="0" cy="0"/>
          <a:chOff x="0" y="0"/>
          <a:chExt cx="0" cy="0"/>
        </a:xfrm>
      </p:grpSpPr>
      <p:pic>
        <p:nvPicPr>
          <p:cNvPr id="15" name="Image 14" descr="logo_couv.jpg"/>
          <p:cNvPicPr>
            <a:picLocks noChangeAspect="1"/>
          </p:cNvPicPr>
          <p:nvPr/>
        </p:nvPicPr>
        <p:blipFill>
          <a:blip r:embed="rId2" cstate="print"/>
          <a:stretch>
            <a:fillRect/>
          </a:stretch>
        </p:blipFill>
        <p:spPr>
          <a:xfrm>
            <a:off x="972000" y="1659000"/>
            <a:ext cx="7200000" cy="2400000"/>
          </a:xfrm>
          <a:prstGeom prst="rect">
            <a:avLst/>
          </a:prstGeom>
        </p:spPr>
      </p:pic>
      <p:pic>
        <p:nvPicPr>
          <p:cNvPr id="3" name="Image 14" descr="logo_couv.jpg"/>
          <p:cNvPicPr>
            <a:picLocks noChangeAspect="1"/>
          </p:cNvPicPr>
          <p:nvPr/>
        </p:nvPicPr>
        <p:blipFill>
          <a:blip r:embed="rId2" cstate="print"/>
          <a:stretch>
            <a:fillRect/>
          </a:stretch>
        </p:blipFill>
        <p:spPr>
          <a:xfrm>
            <a:off x="972000" y="1659000"/>
            <a:ext cx="7200000" cy="2400000"/>
          </a:xfrm>
          <a:prstGeom prst="rect">
            <a:avLst/>
          </a:prstGeom>
        </p:spPr>
      </p:pic>
    </p:spTree>
    <p:extLst>
      <p:ext uri="{BB962C8B-B14F-4D97-AF65-F5344CB8AC3E}">
        <p14:creationId xmlns:p14="http://schemas.microsoft.com/office/powerpoint/2010/main" val="3122525775"/>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727200" y="105000"/>
            <a:ext cx="8236800" cy="414000"/>
          </a:xfrm>
          <a:solidFill>
            <a:schemeClr val="accent1"/>
          </a:solidFill>
        </p:spPr>
        <p:txBody>
          <a:bodyPr lIns="108000" tIns="0" rIns="108000" anchor="ctr" anchorCtr="0"/>
          <a:lstStyle>
            <a:lvl1pPr>
              <a:lnSpc>
                <a:spcPct val="85000"/>
              </a:lnSpc>
              <a:defRPr sz="2083">
                <a:solidFill>
                  <a:schemeClr val="bg1"/>
                </a:solidFill>
              </a:defRPr>
            </a:lvl1pPr>
          </a:lstStyle>
          <a:p>
            <a:r>
              <a:rPr lang="en-US" smtClean="0"/>
              <a:t>Click to edit Master title style</a:t>
            </a:r>
            <a:endParaRPr lang="fr-FR" dirty="0"/>
          </a:p>
        </p:txBody>
      </p:sp>
      <p:sp>
        <p:nvSpPr>
          <p:cNvPr id="3" name="Espace réservé du contenu 2"/>
          <p:cNvSpPr>
            <a:spLocks noGrp="1"/>
          </p:cNvSpPr>
          <p:nvPr>
            <p:ph idx="1"/>
          </p:nvPr>
        </p:nvSpPr>
        <p:spPr bwMode="gray">
          <a:xfrm>
            <a:off x="3351600" y="915000"/>
            <a:ext cx="5612400" cy="2970000"/>
          </a:xfrm>
          <a:solidFill>
            <a:srgbClr val="4E5B99"/>
          </a:solidFill>
        </p:spPr>
        <p:txBody>
          <a:bodyPr lIns="216000" tIns="252000"/>
          <a:lstStyle>
            <a:lvl1pPr marL="0" indent="0">
              <a:spcAft>
                <a:spcPts val="250"/>
              </a:spcAft>
              <a:buFont typeface="Arial" pitchFamily="34" charset="0"/>
              <a:buNone/>
              <a:defRPr sz="2333">
                <a:solidFill>
                  <a:schemeClr val="bg1"/>
                </a:solidFill>
              </a:defRPr>
            </a:lvl1pPr>
            <a:lvl2pPr marL="0" indent="0">
              <a:spcBef>
                <a:spcPts val="333"/>
              </a:spcBef>
              <a:spcAft>
                <a:spcPts val="0"/>
              </a:spcAft>
              <a:buFont typeface="Arial" pitchFamily="34" charset="0"/>
              <a:buNone/>
              <a:defRPr sz="2167" b="1">
                <a:solidFill>
                  <a:schemeClr val="bg1"/>
                </a:solidFill>
              </a:defRPr>
            </a:lvl2pPr>
            <a:lvl3pPr marL="0" indent="0">
              <a:lnSpc>
                <a:spcPct val="80000"/>
              </a:lnSpc>
              <a:spcAft>
                <a:spcPts val="0"/>
              </a:spcAft>
              <a:buFont typeface="Arial" pitchFamily="34" charset="0"/>
              <a:buNone/>
              <a:defRPr sz="1875">
                <a:solidFill>
                  <a:schemeClr val="bg1"/>
                </a:solidFill>
              </a:defRPr>
            </a:lvl3pPr>
            <a:lvl4pPr marL="0" indent="0">
              <a:lnSpc>
                <a:spcPct val="100000"/>
              </a:lnSpc>
              <a:spcBef>
                <a:spcPts val="0"/>
              </a:spcBef>
              <a:spcAft>
                <a:spcPts val="167"/>
              </a:spcAft>
              <a:buSzPct val="80000"/>
              <a:buNone/>
              <a:defRPr sz="1458">
                <a:solidFill>
                  <a:schemeClr val="bg1"/>
                </a:solidFill>
              </a:defRPr>
            </a:lvl4pPr>
            <a:lvl5pPr marL="0" indent="0">
              <a:lnSpc>
                <a:spcPct val="80000"/>
              </a:lnSpc>
              <a:spcAft>
                <a:spcPts val="0"/>
              </a:spcAft>
              <a:buNone/>
              <a:defRPr sz="1250" b="1"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smtClean="0"/>
              <a:t>Click icon to add picture</a:t>
            </a:r>
            <a:endParaRPr lang="fr-FR"/>
          </a:p>
        </p:txBody>
      </p:sp>
      <p:sp>
        <p:nvSpPr>
          <p:cNvPr id="18" name="Espace réservé du numéro de diapositive 17"/>
          <p:cNvSpPr>
            <a:spLocks noGrp="1"/>
          </p:cNvSpPr>
          <p:nvPr>
            <p:ph type="sldNum" sz="quarter" idx="15"/>
          </p:nvPr>
        </p:nvSpPr>
        <p:spPr/>
        <p:txBody>
          <a:bodyPr/>
          <a:lstStyle/>
          <a:p>
            <a:r>
              <a:rPr lang="fr-FR" smtClean="0"/>
              <a:t>Page </a:t>
            </a:r>
            <a:fld id="{733122C9-A0B9-462F-8757-0847AD287B63}" type="slidenum">
              <a:rPr lang="fr-FR" smtClean="0"/>
              <a:pPr/>
              <a:t>‹#›</a:t>
            </a:fld>
            <a:endParaRPr lang="fr-FR" dirty="0"/>
          </a:p>
        </p:txBody>
      </p:sp>
      <p:sp>
        <p:nvSpPr>
          <p:cNvPr id="19" name="Espace réservé du pied de page 18"/>
          <p:cNvSpPr>
            <a:spLocks noGrp="1"/>
          </p:cNvSpPr>
          <p:nvPr>
            <p:ph type="ftr" sz="quarter" idx="16"/>
          </p:nvPr>
        </p:nvSpPr>
        <p:spPr/>
        <p:txBody>
          <a:bodyPr/>
          <a:lstStyle/>
          <a:p>
            <a:r>
              <a:rPr lang="en-US" smtClean="0"/>
              <a:t>l 66TH MEETING OF THE ESRF l 30-31 May 2014 l Author</a:t>
            </a:r>
            <a:endParaRPr lang="fr-FR" dirty="0"/>
          </a:p>
        </p:txBody>
      </p:sp>
    </p:spTree>
    <p:extLst>
      <p:ext uri="{BB962C8B-B14F-4D97-AF65-F5344CB8AC3E}">
        <p14:creationId xmlns:p14="http://schemas.microsoft.com/office/powerpoint/2010/main" val="1475151442"/>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en-US" smtClean="0"/>
              <a:t>Click to edit Master title style</a:t>
            </a:r>
            <a:endParaRPr lang="fr-FR" dirty="0"/>
          </a:p>
        </p:txBody>
      </p:sp>
      <p:sp>
        <p:nvSpPr>
          <p:cNvPr id="3" name="Espace réservé du contenu 2"/>
          <p:cNvSpPr>
            <a:spLocks noGrp="1"/>
          </p:cNvSpPr>
          <p:nvPr>
            <p:ph idx="1"/>
          </p:nvPr>
        </p:nvSpPr>
        <p:spPr bwMode="gray">
          <a:xfrm>
            <a:off x="727688" y="637253"/>
            <a:ext cx="8236800" cy="4500000"/>
          </a:xfrm>
        </p:spPr>
        <p:txBody>
          <a:bodyPr/>
          <a:lstStyle>
            <a:lvl1pPr>
              <a:defRPr baseline="0"/>
            </a:lvl1pPr>
            <a:lvl2pPr>
              <a:defRPr>
                <a:solidFill>
                  <a:schemeClr val="tx1"/>
                </a:solidFill>
              </a:defRPr>
            </a:lvl2pPr>
            <a:lvl4pPr>
              <a:spcBef>
                <a:spcPts val="0"/>
              </a:spcBef>
              <a:spcAft>
                <a:spcPts val="250"/>
              </a:spcAft>
              <a:buSzPct val="80000"/>
              <a:defRPr/>
            </a:lvl4pPr>
            <a:lvl5pPr>
              <a:spcAft>
                <a:spcPts val="25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8" name="Espace réservé du numéro de diapositive 7"/>
          <p:cNvSpPr>
            <a:spLocks noGrp="1"/>
          </p:cNvSpPr>
          <p:nvPr>
            <p:ph type="sldNum" sz="quarter" idx="11"/>
          </p:nvPr>
        </p:nvSpPr>
        <p:spPr/>
        <p:txBody>
          <a:bodyPr/>
          <a:lstStyle/>
          <a:p>
            <a:r>
              <a:rPr lang="en-US" noProof="0" smtClean="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smtClean="0"/>
              <a:t>l 66TH MEETING OF THE ESRF l 30-31 May 2014 l Author</a:t>
            </a:r>
            <a:endParaRPr lang="en-US" noProof="0"/>
          </a:p>
        </p:txBody>
      </p:sp>
    </p:spTree>
    <p:extLst>
      <p:ext uri="{BB962C8B-B14F-4D97-AF65-F5344CB8AC3E}">
        <p14:creationId xmlns:p14="http://schemas.microsoft.com/office/powerpoint/2010/main" val="6477565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se for importing slid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Footer Placeholder 2"/>
          <p:cNvSpPr>
            <a:spLocks noGrp="1"/>
          </p:cNvSpPr>
          <p:nvPr>
            <p:ph type="ftr" sz="quarter" idx="10"/>
          </p:nvPr>
        </p:nvSpPr>
        <p:spPr/>
        <p:txBody>
          <a:bodyPr/>
          <a:lstStyle/>
          <a:p>
            <a:r>
              <a:rPr lang="en-US" smtClean="0"/>
              <a:t>l 66TH MEETING OF THE ESRF l 30-31 May 2014 l Author</a:t>
            </a:r>
            <a:endParaRPr lang="fr-FR" dirty="0"/>
          </a:p>
        </p:txBody>
      </p:sp>
      <p:sp>
        <p:nvSpPr>
          <p:cNvPr id="4" name="Slide Number Placeholder 3"/>
          <p:cNvSpPr>
            <a:spLocks noGrp="1"/>
          </p:cNvSpPr>
          <p:nvPr>
            <p:ph type="sldNum" sz="quarter" idx="11"/>
          </p:nvPr>
        </p:nvSpPr>
        <p:spPr/>
        <p:txBody>
          <a:bodyPr/>
          <a:lstStyle/>
          <a:p>
            <a:r>
              <a:rPr lang="fr-FR" smtClean="0"/>
              <a:t>Page </a:t>
            </a:r>
            <a:fld id="{733122C9-A0B9-462F-8757-0847AD287B63}" type="slidenum">
              <a:rPr lang="fr-FR" smtClean="0"/>
              <a:pPr/>
              <a:t>‹#›</a:t>
            </a:fld>
            <a:endParaRPr lang="fr-FR" dirty="0"/>
          </a:p>
        </p:txBody>
      </p:sp>
    </p:spTree>
    <p:extLst>
      <p:ext uri="{BB962C8B-B14F-4D97-AF65-F5344CB8AC3E}">
        <p14:creationId xmlns:p14="http://schemas.microsoft.com/office/powerpoint/2010/main" val="9686474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lou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ESRF COLOUR PALETTE</a:t>
            </a:r>
            <a:endParaRPr lang="en-GB" dirty="0"/>
          </a:p>
        </p:txBody>
      </p:sp>
      <p:sp>
        <p:nvSpPr>
          <p:cNvPr id="3" name="Footer Placeholder 2"/>
          <p:cNvSpPr>
            <a:spLocks noGrp="1"/>
          </p:cNvSpPr>
          <p:nvPr>
            <p:ph type="ftr" sz="quarter" idx="10"/>
          </p:nvPr>
        </p:nvSpPr>
        <p:spPr/>
        <p:txBody>
          <a:bodyPr/>
          <a:lstStyle/>
          <a:p>
            <a:r>
              <a:rPr lang="en-US" smtClean="0"/>
              <a:t>l 66TH MEETING OF THE ESRF l 30-31 May 2014 l Author</a:t>
            </a:r>
            <a:endParaRPr lang="fr-FR" dirty="0"/>
          </a:p>
        </p:txBody>
      </p:sp>
      <p:sp>
        <p:nvSpPr>
          <p:cNvPr id="4" name="Slide Number Placeholder 3"/>
          <p:cNvSpPr>
            <a:spLocks noGrp="1"/>
          </p:cNvSpPr>
          <p:nvPr>
            <p:ph type="sldNum" sz="quarter" idx="11"/>
          </p:nvPr>
        </p:nvSpPr>
        <p:spPr/>
        <p:txBody>
          <a:bodyPr/>
          <a:lstStyle/>
          <a:p>
            <a:r>
              <a:rPr lang="fr-FR" smtClean="0"/>
              <a:t>Page </a:t>
            </a:r>
            <a:fld id="{733122C9-A0B9-462F-8757-0847AD287B63}" type="slidenum">
              <a:rPr lang="fr-FR" smtClean="0"/>
              <a:pPr/>
              <a:t>‹#›</a:t>
            </a:fld>
            <a:endParaRPr lang="fr-FR" dirty="0"/>
          </a:p>
        </p:txBody>
      </p:sp>
      <p:grpSp>
        <p:nvGrpSpPr>
          <p:cNvPr id="5" name="Group 4"/>
          <p:cNvGrpSpPr/>
          <p:nvPr/>
        </p:nvGrpSpPr>
        <p:grpSpPr>
          <a:xfrm>
            <a:off x="1751224" y="847277"/>
            <a:ext cx="6421177" cy="3999518"/>
            <a:chOff x="977503" y="761588"/>
            <a:chExt cx="6421177" cy="4799421"/>
          </a:xfrm>
        </p:grpSpPr>
        <p:sp>
          <p:nvSpPr>
            <p:cNvPr id="6" name="Oval 5"/>
            <p:cNvSpPr/>
            <p:nvPr/>
          </p:nvSpPr>
          <p:spPr>
            <a:xfrm>
              <a:off x="2803893" y="1812730"/>
              <a:ext cx="2628292" cy="2628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7" name="Oval 6"/>
            <p:cNvSpPr/>
            <p:nvPr/>
          </p:nvSpPr>
          <p:spPr>
            <a:xfrm>
              <a:off x="4175956" y="1016392"/>
              <a:ext cx="576404" cy="576404"/>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8" name="Oval 7"/>
            <p:cNvSpPr/>
            <p:nvPr/>
          </p:nvSpPr>
          <p:spPr>
            <a:xfrm>
              <a:off x="5003708" y="1393465"/>
              <a:ext cx="576404" cy="576404"/>
            </a:xfrm>
            <a:prstGeom prst="ellipse">
              <a:avLst/>
            </a:prstGeom>
            <a:solidFill>
              <a:srgbClr val="F4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9" name="Oval 8"/>
            <p:cNvSpPr/>
            <p:nvPr/>
          </p:nvSpPr>
          <p:spPr>
            <a:xfrm>
              <a:off x="5507764" y="1980062"/>
              <a:ext cx="576404" cy="576404"/>
            </a:xfrm>
            <a:prstGeom prst="ellipse">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0" name="Oval 9"/>
            <p:cNvSpPr/>
            <p:nvPr/>
          </p:nvSpPr>
          <p:spPr>
            <a:xfrm>
              <a:off x="5688124" y="2740535"/>
              <a:ext cx="576404" cy="576404"/>
            </a:xfrm>
            <a:prstGeom prst="ellipse">
              <a:avLst/>
            </a:prstGeom>
            <a:solidFill>
              <a:srgbClr val="51A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1" name="Oval 10"/>
            <p:cNvSpPr/>
            <p:nvPr/>
          </p:nvSpPr>
          <p:spPr>
            <a:xfrm>
              <a:off x="5580282" y="3501008"/>
              <a:ext cx="576404" cy="576404"/>
            </a:xfrm>
            <a:prstGeom prst="ellipse">
              <a:avLst/>
            </a:prstGeom>
            <a:solidFill>
              <a:srgbClr val="009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2" name="Oval 11"/>
            <p:cNvSpPr/>
            <p:nvPr/>
          </p:nvSpPr>
          <p:spPr>
            <a:xfrm>
              <a:off x="5148064" y="4169035"/>
              <a:ext cx="576404" cy="576404"/>
            </a:xfrm>
            <a:prstGeom prst="ellipse">
              <a:avLst/>
            </a:prstGeom>
            <a:solidFill>
              <a:srgbClr val="AF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3" name="Oval 12"/>
            <p:cNvSpPr/>
            <p:nvPr/>
          </p:nvSpPr>
          <p:spPr>
            <a:xfrm>
              <a:off x="2367594" y="1709154"/>
              <a:ext cx="576404" cy="576404"/>
            </a:xfrm>
            <a:prstGeom prst="ellipse">
              <a:avLst/>
            </a:prstGeom>
            <a:solidFill>
              <a:srgbClr val="13257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4" name="Oval 13"/>
            <p:cNvSpPr/>
            <p:nvPr/>
          </p:nvSpPr>
          <p:spPr>
            <a:xfrm>
              <a:off x="2079392" y="2433493"/>
              <a:ext cx="576404" cy="576404"/>
            </a:xfrm>
            <a:prstGeom prst="ellipse">
              <a:avLst/>
            </a:prstGeom>
            <a:solidFill>
              <a:srgbClr val="13257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5" name="Oval 14"/>
            <p:cNvSpPr/>
            <p:nvPr/>
          </p:nvSpPr>
          <p:spPr>
            <a:xfrm>
              <a:off x="3491370" y="4689140"/>
              <a:ext cx="576404" cy="576404"/>
            </a:xfrm>
            <a:prstGeom prst="ellipse">
              <a:avLst/>
            </a:prstGeom>
            <a:solidFill>
              <a:srgbClr val="B7B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6" name="Oval 15"/>
            <p:cNvSpPr/>
            <p:nvPr/>
          </p:nvSpPr>
          <p:spPr>
            <a:xfrm>
              <a:off x="2706262" y="4329100"/>
              <a:ext cx="576404" cy="576404"/>
            </a:xfrm>
            <a:prstGeom prst="ellipse">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7" name="Oval 16"/>
            <p:cNvSpPr/>
            <p:nvPr/>
          </p:nvSpPr>
          <p:spPr>
            <a:xfrm>
              <a:off x="2113415" y="3746995"/>
              <a:ext cx="576404" cy="576404"/>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p>
          </p:txBody>
        </p:sp>
        <p:sp>
          <p:nvSpPr>
            <p:cNvPr id="18" name="TextBox 17"/>
            <p:cNvSpPr txBox="1"/>
            <p:nvPr/>
          </p:nvSpPr>
          <p:spPr>
            <a:xfrm>
              <a:off x="3545461" y="3053707"/>
              <a:ext cx="1260990" cy="295465"/>
            </a:xfrm>
            <a:prstGeom prst="rect">
              <a:avLst/>
            </a:prstGeom>
            <a:noFill/>
          </p:spPr>
          <p:txBody>
            <a:bodyPr wrap="square" rtlCol="0">
              <a:spAutoFit/>
            </a:bodyPr>
            <a:lstStyle/>
            <a:p>
              <a:r>
                <a:rPr lang="fr-FR" sz="1000" dirty="0" smtClean="0">
                  <a:solidFill>
                    <a:schemeClr val="bg1"/>
                  </a:solidFill>
                </a:rPr>
                <a:t>R019G037B119</a:t>
              </a:r>
              <a:endParaRPr lang="en-GB" sz="1000" dirty="0">
                <a:solidFill>
                  <a:schemeClr val="bg1"/>
                </a:solidFill>
              </a:endParaRPr>
            </a:p>
          </p:txBody>
        </p:sp>
        <p:sp>
          <p:nvSpPr>
            <p:cNvPr id="19" name="TextBox 18"/>
            <p:cNvSpPr txBox="1"/>
            <p:nvPr/>
          </p:nvSpPr>
          <p:spPr>
            <a:xfrm>
              <a:off x="4339537" y="761588"/>
              <a:ext cx="1260990" cy="295465"/>
            </a:xfrm>
            <a:prstGeom prst="rect">
              <a:avLst/>
            </a:prstGeom>
            <a:noFill/>
          </p:spPr>
          <p:txBody>
            <a:bodyPr wrap="square" rtlCol="0">
              <a:spAutoFit/>
            </a:bodyPr>
            <a:lstStyle/>
            <a:p>
              <a:r>
                <a:rPr lang="fr-FR" sz="1000" dirty="0" smtClean="0"/>
                <a:t>R237G119B003</a:t>
              </a:r>
              <a:endParaRPr lang="en-GB" sz="1000" dirty="0"/>
            </a:p>
          </p:txBody>
        </p:sp>
        <p:sp>
          <p:nvSpPr>
            <p:cNvPr id="20" name="TextBox 19"/>
            <p:cNvSpPr txBox="1"/>
            <p:nvPr/>
          </p:nvSpPr>
          <p:spPr>
            <a:xfrm>
              <a:off x="5273712" y="1162932"/>
              <a:ext cx="1314512" cy="295465"/>
            </a:xfrm>
            <a:prstGeom prst="rect">
              <a:avLst/>
            </a:prstGeom>
            <a:noFill/>
          </p:spPr>
          <p:txBody>
            <a:bodyPr wrap="square" rtlCol="0">
              <a:spAutoFit/>
            </a:bodyPr>
            <a:lstStyle/>
            <a:p>
              <a:r>
                <a:rPr lang="fr-FR" sz="1000" dirty="0" smtClean="0"/>
                <a:t>R244G163B000</a:t>
              </a:r>
              <a:endParaRPr lang="en-GB" sz="1000" dirty="0"/>
            </a:p>
          </p:txBody>
        </p:sp>
        <p:sp>
          <p:nvSpPr>
            <p:cNvPr id="21" name="TextBox 20"/>
            <p:cNvSpPr txBox="1"/>
            <p:nvPr/>
          </p:nvSpPr>
          <p:spPr>
            <a:xfrm>
              <a:off x="5795966" y="1756869"/>
              <a:ext cx="1314512" cy="295465"/>
            </a:xfrm>
            <a:prstGeom prst="rect">
              <a:avLst/>
            </a:prstGeom>
            <a:noFill/>
          </p:spPr>
          <p:txBody>
            <a:bodyPr wrap="square" rtlCol="0">
              <a:spAutoFit/>
            </a:bodyPr>
            <a:lstStyle/>
            <a:p>
              <a:r>
                <a:rPr lang="fr-FR" sz="1000" dirty="0" smtClean="0"/>
                <a:t>R255G221B000</a:t>
              </a:r>
              <a:endParaRPr lang="en-GB" sz="1000" dirty="0"/>
            </a:p>
          </p:txBody>
        </p:sp>
        <p:sp>
          <p:nvSpPr>
            <p:cNvPr id="22" name="TextBox 21"/>
            <p:cNvSpPr txBox="1"/>
            <p:nvPr/>
          </p:nvSpPr>
          <p:spPr>
            <a:xfrm>
              <a:off x="6084168" y="2570541"/>
              <a:ext cx="1314512" cy="295465"/>
            </a:xfrm>
            <a:prstGeom prst="rect">
              <a:avLst/>
            </a:prstGeom>
            <a:noFill/>
          </p:spPr>
          <p:txBody>
            <a:bodyPr wrap="square" rtlCol="0">
              <a:spAutoFit/>
            </a:bodyPr>
            <a:lstStyle/>
            <a:p>
              <a:r>
                <a:rPr lang="fr-FR" sz="1000" dirty="0" smtClean="0"/>
                <a:t>R081G160B038</a:t>
              </a:r>
              <a:endParaRPr lang="en-GB" sz="1000" dirty="0"/>
            </a:p>
          </p:txBody>
        </p:sp>
        <p:sp>
          <p:nvSpPr>
            <p:cNvPr id="23" name="TextBox 22"/>
            <p:cNvSpPr txBox="1"/>
            <p:nvPr/>
          </p:nvSpPr>
          <p:spPr>
            <a:xfrm>
              <a:off x="6084168" y="3409385"/>
              <a:ext cx="1314512" cy="295465"/>
            </a:xfrm>
            <a:prstGeom prst="rect">
              <a:avLst/>
            </a:prstGeom>
            <a:noFill/>
          </p:spPr>
          <p:txBody>
            <a:bodyPr wrap="square" rtlCol="0">
              <a:spAutoFit/>
            </a:bodyPr>
            <a:lstStyle/>
            <a:p>
              <a:r>
                <a:rPr lang="fr-FR" sz="1000" dirty="0" smtClean="0"/>
                <a:t>R000G152B212</a:t>
              </a:r>
              <a:endParaRPr lang="en-GB" sz="1000" dirty="0"/>
            </a:p>
          </p:txBody>
        </p:sp>
        <p:sp>
          <p:nvSpPr>
            <p:cNvPr id="24" name="TextBox 23"/>
            <p:cNvSpPr txBox="1"/>
            <p:nvPr/>
          </p:nvSpPr>
          <p:spPr>
            <a:xfrm>
              <a:off x="5677172" y="4159448"/>
              <a:ext cx="1314512" cy="295465"/>
            </a:xfrm>
            <a:prstGeom prst="rect">
              <a:avLst/>
            </a:prstGeom>
            <a:noFill/>
          </p:spPr>
          <p:txBody>
            <a:bodyPr wrap="square" rtlCol="0">
              <a:spAutoFit/>
            </a:bodyPr>
            <a:lstStyle/>
            <a:p>
              <a:r>
                <a:rPr lang="fr-FR" sz="1000" dirty="0" smtClean="0"/>
                <a:t>R175G000B124</a:t>
              </a:r>
              <a:endParaRPr lang="en-GB" sz="1000" dirty="0"/>
            </a:p>
          </p:txBody>
        </p:sp>
        <p:sp>
          <p:nvSpPr>
            <p:cNvPr id="25" name="TextBox 24"/>
            <p:cNvSpPr txBox="1"/>
            <p:nvPr/>
          </p:nvSpPr>
          <p:spPr>
            <a:xfrm>
              <a:off x="1312568" y="1497250"/>
              <a:ext cx="1314512" cy="295465"/>
            </a:xfrm>
            <a:prstGeom prst="rect">
              <a:avLst/>
            </a:prstGeom>
            <a:noFill/>
          </p:spPr>
          <p:txBody>
            <a:bodyPr wrap="square" rtlCol="0">
              <a:spAutoFit/>
            </a:bodyPr>
            <a:lstStyle/>
            <a:p>
              <a:r>
                <a:rPr lang="fr-FR" sz="1000" dirty="0" smtClean="0"/>
                <a:t>ESRF </a:t>
              </a:r>
              <a:r>
                <a:rPr lang="fr-FR" sz="1000" dirty="0" err="1" smtClean="0"/>
                <a:t>blue</a:t>
              </a:r>
              <a:r>
                <a:rPr lang="fr-FR" sz="1000" dirty="0" smtClean="0"/>
                <a:t> 75%</a:t>
              </a:r>
              <a:endParaRPr lang="en-GB" sz="1000" dirty="0"/>
            </a:p>
          </p:txBody>
        </p:sp>
        <p:sp>
          <p:nvSpPr>
            <p:cNvPr id="26" name="TextBox 25"/>
            <p:cNvSpPr txBox="1"/>
            <p:nvPr/>
          </p:nvSpPr>
          <p:spPr>
            <a:xfrm>
              <a:off x="977503" y="2279467"/>
              <a:ext cx="1314512" cy="295465"/>
            </a:xfrm>
            <a:prstGeom prst="rect">
              <a:avLst/>
            </a:prstGeom>
            <a:noFill/>
          </p:spPr>
          <p:txBody>
            <a:bodyPr wrap="square" rtlCol="0">
              <a:spAutoFit/>
            </a:bodyPr>
            <a:lstStyle/>
            <a:p>
              <a:r>
                <a:rPr lang="fr-FR" sz="1000" dirty="0" smtClean="0"/>
                <a:t>ESRF </a:t>
              </a:r>
              <a:r>
                <a:rPr lang="fr-FR" sz="1000" dirty="0" err="1" smtClean="0"/>
                <a:t>blue</a:t>
              </a:r>
              <a:r>
                <a:rPr lang="fr-FR" sz="1000" dirty="0" smtClean="0"/>
                <a:t> 50%</a:t>
              </a:r>
              <a:endParaRPr lang="en-GB" sz="1000" dirty="0"/>
            </a:p>
          </p:txBody>
        </p:sp>
        <p:sp>
          <p:nvSpPr>
            <p:cNvPr id="27" name="TextBox 26"/>
            <p:cNvSpPr txBox="1"/>
            <p:nvPr/>
          </p:nvSpPr>
          <p:spPr>
            <a:xfrm>
              <a:off x="2878263" y="5265544"/>
              <a:ext cx="1314512" cy="295465"/>
            </a:xfrm>
            <a:prstGeom prst="rect">
              <a:avLst/>
            </a:prstGeom>
            <a:noFill/>
          </p:spPr>
          <p:txBody>
            <a:bodyPr wrap="square" rtlCol="0">
              <a:spAutoFit/>
            </a:bodyPr>
            <a:lstStyle/>
            <a:p>
              <a:r>
                <a:rPr lang="fr-FR" sz="1000" dirty="0" smtClean="0"/>
                <a:t>R183G185B186</a:t>
              </a:r>
              <a:endParaRPr lang="en-GB" sz="1000" dirty="0"/>
            </a:p>
          </p:txBody>
        </p:sp>
        <p:sp>
          <p:nvSpPr>
            <p:cNvPr id="28" name="TextBox 27"/>
            <p:cNvSpPr txBox="1"/>
            <p:nvPr/>
          </p:nvSpPr>
          <p:spPr>
            <a:xfrm>
              <a:off x="1968154" y="4899336"/>
              <a:ext cx="1314512" cy="295465"/>
            </a:xfrm>
            <a:prstGeom prst="rect">
              <a:avLst/>
            </a:prstGeom>
            <a:noFill/>
          </p:spPr>
          <p:txBody>
            <a:bodyPr wrap="square" rtlCol="0">
              <a:spAutoFit/>
            </a:bodyPr>
            <a:lstStyle/>
            <a:p>
              <a:r>
                <a:rPr lang="fr-FR" sz="1000" dirty="0" smtClean="0"/>
                <a:t>R209G210B212</a:t>
              </a:r>
              <a:endParaRPr lang="en-GB" sz="1000" dirty="0"/>
            </a:p>
          </p:txBody>
        </p:sp>
        <p:sp>
          <p:nvSpPr>
            <p:cNvPr id="29" name="TextBox 28"/>
            <p:cNvSpPr txBox="1"/>
            <p:nvPr/>
          </p:nvSpPr>
          <p:spPr>
            <a:xfrm>
              <a:off x="1238010" y="4311927"/>
              <a:ext cx="1314512" cy="295465"/>
            </a:xfrm>
            <a:prstGeom prst="rect">
              <a:avLst/>
            </a:prstGeom>
            <a:noFill/>
          </p:spPr>
          <p:txBody>
            <a:bodyPr wrap="square" rtlCol="0">
              <a:spAutoFit/>
            </a:bodyPr>
            <a:lstStyle/>
            <a:p>
              <a:r>
                <a:rPr lang="fr-FR" sz="1000" dirty="0" smtClean="0"/>
                <a:t>R244G244B244</a:t>
              </a:r>
              <a:endParaRPr lang="en-GB" sz="1000" dirty="0"/>
            </a:p>
          </p:txBody>
        </p:sp>
      </p:grpSp>
    </p:spTree>
    <p:extLst>
      <p:ext uri="{BB962C8B-B14F-4D97-AF65-F5344CB8AC3E}">
        <p14:creationId xmlns:p14="http://schemas.microsoft.com/office/powerpoint/2010/main" val="1561165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a:xfrm>
            <a:off x="628650" y="5296959"/>
            <a:ext cx="2057400" cy="304271"/>
          </a:xfrm>
          <a:prstGeom prst="rect">
            <a:avLst/>
          </a:prstGeom>
        </p:spPr>
        <p:txBody>
          <a:bodyPr/>
          <a:lstStyle/>
          <a:p>
            <a:fld id="{6AD6EE87-EBD5-4F12-A48A-63ACA297AC8F}" type="datetimeFigureOut">
              <a:rPr lang="en-US" smtClean="0"/>
              <a:t>5/12/2015</a:t>
            </a:fld>
            <a:endParaRPr lang="en-US" dirty="0"/>
          </a:p>
        </p:txBody>
      </p:sp>
      <p:sp>
        <p:nvSpPr>
          <p:cNvPr id="5" name="Footer Placeholder 4"/>
          <p:cNvSpPr>
            <a:spLocks noGrp="1"/>
          </p:cNvSpPr>
          <p:nvPr>
            <p:ph type="ftr" sz="quarter" idx="11"/>
          </p:nvPr>
        </p:nvSpPr>
        <p:spPr/>
        <p:txBody>
          <a:bodyPr/>
          <a:lstStyle/>
          <a:p>
            <a:r>
              <a:rPr lang="en-US" smtClean="0"/>
              <a:t>l 66TH MEETING OF THE ESRF l 30-31 May 2014 l Author</a:t>
            </a:r>
            <a:endParaRPr lang="fr-FR" dirty="0"/>
          </a:p>
        </p:txBody>
      </p:sp>
      <p:sp>
        <p:nvSpPr>
          <p:cNvPr id="6" name="Slide Number Placeholder 5"/>
          <p:cNvSpPr>
            <a:spLocks noGrp="1"/>
          </p:cNvSpPr>
          <p:nvPr>
            <p:ph type="sldNum" sz="quarter" idx="12"/>
          </p:nvPr>
        </p:nvSpPr>
        <p:spPr/>
        <p:txBody>
          <a:bodyPr/>
          <a:lstStyle/>
          <a:p>
            <a:r>
              <a:rPr lang="fr-FR" smtClean="0"/>
              <a:t>Page </a:t>
            </a:r>
            <a:fld id="{733122C9-A0B9-462F-8757-0847AD287B63}" type="slidenum">
              <a:rPr lang="fr-FR" smtClean="0"/>
              <a:pPr/>
              <a:t>‹#›</a:t>
            </a:fld>
            <a:endParaRPr lang="fr-FR" dirty="0"/>
          </a:p>
        </p:txBody>
      </p:sp>
    </p:spTree>
    <p:extLst>
      <p:ext uri="{BB962C8B-B14F-4D97-AF65-F5344CB8AC3E}">
        <p14:creationId xmlns:p14="http://schemas.microsoft.com/office/powerpoint/2010/main" val="133992291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smtClean="0"/>
              <a:t>Click icon to add picture</a:t>
            </a:r>
            <a:endParaRPr lang="en-US" noProof="0" dirty="0"/>
          </a:p>
        </p:txBody>
      </p:sp>
      <p:sp>
        <p:nvSpPr>
          <p:cNvPr id="17" name="Espace réservé de la date 16"/>
          <p:cNvSpPr>
            <a:spLocks noGrp="1"/>
          </p:cNvSpPr>
          <p:nvPr>
            <p:ph type="dt" sz="half" idx="14"/>
          </p:nvPr>
        </p:nvSpPr>
        <p:spPr>
          <a:xfrm>
            <a:off x="6446520" y="5296959"/>
            <a:ext cx="2183130" cy="304271"/>
          </a:xfrm>
          <a:prstGeom prst="rect">
            <a:avLst/>
          </a:prstGeom>
        </p:spPr>
        <p:txBody>
          <a:bodyPr/>
          <a:lstStyle/>
          <a:p>
            <a:r>
              <a:rPr lang="en-US" noProof="0" smtClean="0"/>
              <a:t>26/07/2013</a:t>
            </a:r>
            <a:endParaRPr lang="en-US" noProof="0"/>
          </a:p>
        </p:txBody>
      </p:sp>
      <p:sp>
        <p:nvSpPr>
          <p:cNvPr id="18" name="Espace réservé du numéro de diapositive 17"/>
          <p:cNvSpPr>
            <a:spLocks noGrp="1"/>
          </p:cNvSpPr>
          <p:nvPr>
            <p:ph type="sldNum" sz="quarter" idx="15"/>
          </p:nvPr>
        </p:nvSpPr>
        <p:spPr/>
        <p:txBody>
          <a:bodyPr/>
          <a:lstStyle/>
          <a:p>
            <a:r>
              <a:rPr lang="en-US" noProof="0" smtClean="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smtClean="0"/>
              <a:t>l 66TH MEETING OF THE ESRF l 30-31 May 2014 l Author</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age 8" descr="logo_texte.jpg"/>
          <p:cNvPicPr>
            <a:picLocks noChangeAspect="1"/>
          </p:cNvPicPr>
          <p:nvPr/>
        </p:nvPicPr>
        <p:blipFill>
          <a:blip r:embed="rId9" cstate="print"/>
          <a:stretch>
            <a:fillRect/>
          </a:stretch>
        </p:blipFill>
        <p:spPr>
          <a:xfrm>
            <a:off x="7164000" y="5175000"/>
            <a:ext cx="1975944" cy="540000"/>
          </a:xfrm>
          <a:prstGeom prst="rect">
            <a:avLst/>
          </a:prstGeom>
        </p:spPr>
      </p:pic>
      <p:sp>
        <p:nvSpPr>
          <p:cNvPr id="2" name="Espace réservé du titre 1"/>
          <p:cNvSpPr>
            <a:spLocks noGrp="1"/>
          </p:cNvSpPr>
          <p:nvPr>
            <p:ph type="title"/>
          </p:nvPr>
        </p:nvSpPr>
        <p:spPr bwMode="gray">
          <a:xfrm>
            <a:off x="727200" y="105000"/>
            <a:ext cx="8236800" cy="414000"/>
          </a:xfrm>
          <a:prstGeom prst="rect">
            <a:avLst/>
          </a:prstGeom>
          <a:solidFill>
            <a:schemeClr val="accent1"/>
          </a:solidFill>
        </p:spPr>
        <p:txBody>
          <a:bodyPr vert="horz" lIns="72000" tIns="0" rIns="72000" bIns="0" rtlCol="0" anchor="ctr" anchorCtr="0">
            <a:noAutofit/>
          </a:bodyPr>
          <a:lstStyle/>
          <a:p>
            <a:r>
              <a:rPr lang="fr-FR" dirty="0" smtClean="0"/>
              <a:t>CLICK TO MODIFY THE STYLE OF THE TITLE</a:t>
            </a:r>
            <a:endParaRPr lang="fr-FR" dirty="0"/>
          </a:p>
        </p:txBody>
      </p:sp>
      <p:sp>
        <p:nvSpPr>
          <p:cNvPr id="3" name="Espace réservé du texte 2"/>
          <p:cNvSpPr>
            <a:spLocks noGrp="1"/>
          </p:cNvSpPr>
          <p:nvPr>
            <p:ph type="body" idx="1"/>
          </p:nvPr>
        </p:nvSpPr>
        <p:spPr bwMode="gray">
          <a:xfrm>
            <a:off x="727200" y="637253"/>
            <a:ext cx="8236800" cy="4500000"/>
          </a:xfrm>
          <a:prstGeom prst="rect">
            <a:avLst/>
          </a:prstGeom>
        </p:spPr>
        <p:txBody>
          <a:bodyPr vert="horz" lIns="0" tIns="0" rIns="0" bIns="0" rtlCol="0" anchor="t" anchorCtr="0">
            <a:noAutofit/>
          </a:bodyPr>
          <a:lstStyle/>
          <a:p>
            <a:pPr lvl="0"/>
            <a:r>
              <a:rPr lang="fr-FR" dirty="0" smtClean="0"/>
              <a:t>Click to </a:t>
            </a:r>
            <a:r>
              <a:rPr lang="fr-FR" dirty="0" err="1" smtClean="0"/>
              <a:t>modify</a:t>
            </a:r>
            <a:r>
              <a:rPr lang="fr-FR" dirty="0" smtClean="0"/>
              <a:t> </a:t>
            </a:r>
            <a:r>
              <a:rPr lang="fr-FR" dirty="0" err="1" smtClean="0"/>
              <a:t>attributes</a:t>
            </a:r>
            <a:endParaRPr lang="fr-FR" dirty="0" smtClean="0"/>
          </a:p>
          <a:p>
            <a:pPr lvl="1"/>
            <a:endParaRPr lang="fr-FR" dirty="0" smtClean="0"/>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a:p>
        </p:txBody>
      </p:sp>
      <p:sp>
        <p:nvSpPr>
          <p:cNvPr id="5" name="Espace réservé du pied de page 4"/>
          <p:cNvSpPr>
            <a:spLocks noGrp="1"/>
          </p:cNvSpPr>
          <p:nvPr>
            <p:ph type="ftr" sz="quarter" idx="3"/>
          </p:nvPr>
        </p:nvSpPr>
        <p:spPr bwMode="gray">
          <a:xfrm>
            <a:off x="719572" y="5402791"/>
            <a:ext cx="6120000" cy="177074"/>
          </a:xfrm>
          <a:prstGeom prst="rect">
            <a:avLst/>
          </a:prstGeom>
        </p:spPr>
        <p:txBody>
          <a:bodyPr vert="horz" lIns="0" tIns="0" rIns="0" bIns="0" rtlCol="0" anchor="b" anchorCtr="0">
            <a:noAutofit/>
          </a:bodyPr>
          <a:lstStyle>
            <a:lvl1pPr algn="l">
              <a:defRPr sz="667" b="1" cap="none" baseline="0">
                <a:solidFill>
                  <a:schemeClr val="tx2"/>
                </a:solidFill>
              </a:defRPr>
            </a:lvl1pPr>
          </a:lstStyle>
          <a:p>
            <a:r>
              <a:rPr lang="en-US" smtClean="0"/>
              <a:t>l 66TH MEETING OF THE ESRF l 30-31 May 2014 l Author</a:t>
            </a:r>
            <a:endParaRPr lang="fr-FR" dirty="0"/>
          </a:p>
        </p:txBody>
      </p:sp>
      <p:sp>
        <p:nvSpPr>
          <p:cNvPr id="6" name="Espace réservé du numéro de diapositive 5"/>
          <p:cNvSpPr>
            <a:spLocks noGrp="1"/>
          </p:cNvSpPr>
          <p:nvPr>
            <p:ph type="sldNum" sz="quarter" idx="4"/>
          </p:nvPr>
        </p:nvSpPr>
        <p:spPr bwMode="gray">
          <a:xfrm>
            <a:off x="179513" y="5402865"/>
            <a:ext cx="413559" cy="177000"/>
          </a:xfrm>
          <a:prstGeom prst="rect">
            <a:avLst/>
          </a:prstGeom>
        </p:spPr>
        <p:txBody>
          <a:bodyPr vert="horz" lIns="0" tIns="0" rIns="0" bIns="0" rtlCol="0" anchor="b" anchorCtr="0">
            <a:noAutofit/>
          </a:bodyPr>
          <a:lstStyle>
            <a:lvl1pPr algn="l">
              <a:defRPr sz="667" b="1">
                <a:solidFill>
                  <a:schemeClr val="tx2"/>
                </a:solidFill>
              </a:defRPr>
            </a:lvl1pPr>
          </a:lstStyle>
          <a:p>
            <a:r>
              <a:rPr lang="fr-FR" smtClean="0"/>
              <a:t>Page </a:t>
            </a:r>
            <a:fld id="{733122C9-A0B9-462F-8757-0847AD287B63}" type="slidenum">
              <a:rPr lang="fr-FR" smtClean="0"/>
              <a:pPr/>
              <a:t>‹#›</a:t>
            </a:fld>
            <a:endParaRPr lang="fr-FR" dirty="0"/>
          </a:p>
        </p:txBody>
      </p:sp>
      <p:sp>
        <p:nvSpPr>
          <p:cNvPr id="8" name="Rectangle 7"/>
          <p:cNvSpPr/>
          <p:nvPr/>
        </p:nvSpPr>
        <p:spPr>
          <a:xfrm>
            <a:off x="180000" y="105000"/>
            <a:ext cx="496800" cy="41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a:p>
        </p:txBody>
      </p:sp>
      <p:pic>
        <p:nvPicPr>
          <p:cNvPr id="10" name="Image 8" descr="logo_texte.jpg"/>
          <p:cNvPicPr>
            <a:picLocks noChangeAspect="1"/>
          </p:cNvPicPr>
          <p:nvPr/>
        </p:nvPicPr>
        <p:blipFill>
          <a:blip r:embed="rId9" cstate="print"/>
          <a:stretch>
            <a:fillRect/>
          </a:stretch>
        </p:blipFill>
        <p:spPr>
          <a:xfrm>
            <a:off x="7164000" y="5175000"/>
            <a:ext cx="1975944" cy="540000"/>
          </a:xfrm>
          <a:prstGeom prst="rect">
            <a:avLst/>
          </a:prstGeom>
        </p:spPr>
      </p:pic>
      <p:sp>
        <p:nvSpPr>
          <p:cNvPr id="11" name="Rectangle 10"/>
          <p:cNvSpPr/>
          <p:nvPr/>
        </p:nvSpPr>
        <p:spPr>
          <a:xfrm>
            <a:off x="180000" y="105000"/>
            <a:ext cx="496800" cy="41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a:p>
        </p:txBody>
      </p:sp>
      <p:pic>
        <p:nvPicPr>
          <p:cNvPr id="12" name="Image 10" descr="logo_texte.jpg"/>
          <p:cNvPicPr>
            <a:picLocks noChangeAspect="1"/>
          </p:cNvPicPr>
          <p:nvPr userDrawn="1"/>
        </p:nvPicPr>
        <p:blipFill>
          <a:blip r:embed="rId9" cstate="print"/>
          <a:stretch>
            <a:fillRect/>
          </a:stretch>
        </p:blipFill>
        <p:spPr>
          <a:xfrm>
            <a:off x="7168056" y="5067000"/>
            <a:ext cx="1975944" cy="648000"/>
          </a:xfrm>
          <a:prstGeom prst="rect">
            <a:avLst/>
          </a:prstGeom>
        </p:spPr>
      </p:pic>
      <p:sp>
        <p:nvSpPr>
          <p:cNvPr id="13" name="Rectangle 12"/>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558593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653" r:id="rId7"/>
  </p:sldLayoutIdLst>
  <p:timing>
    <p:tnLst>
      <p:par>
        <p:cTn id="1" dur="indefinite" restart="never" nodeType="tmRoot"/>
      </p:par>
    </p:tnLst>
  </p:timing>
  <p:hf hdr="0"/>
  <p:txStyles>
    <p:titleStyle>
      <a:lvl1pPr algn="l" defTabSz="761970" rtl="0" eaLnBrk="1" latinLnBrk="0" hangingPunct="1">
        <a:spcBef>
          <a:spcPct val="0"/>
        </a:spcBef>
        <a:buNone/>
        <a:defRPr sz="1333" b="1" kern="1200" cap="all" baseline="0">
          <a:solidFill>
            <a:schemeClr val="bg1"/>
          </a:solidFill>
          <a:latin typeface="+mj-lt"/>
          <a:ea typeface="+mj-ea"/>
          <a:cs typeface="+mj-cs"/>
        </a:defRPr>
      </a:lvl1pPr>
    </p:titleStyle>
    <p:bodyStyle>
      <a:lvl1pPr marL="0" indent="0" algn="l" defTabSz="761970" rtl="0" eaLnBrk="1" latinLnBrk="0" hangingPunct="1">
        <a:spcBef>
          <a:spcPts val="0"/>
        </a:spcBef>
        <a:spcAft>
          <a:spcPts val="833"/>
        </a:spcAft>
        <a:buFont typeface="Arial" pitchFamily="34" charset="0"/>
        <a:buNone/>
        <a:defRPr sz="1500" b="1" kern="1200" baseline="0">
          <a:solidFill>
            <a:schemeClr val="accent6"/>
          </a:solidFill>
          <a:latin typeface="+mn-lt"/>
          <a:ea typeface="+mn-ea"/>
          <a:cs typeface="+mn-cs"/>
        </a:defRPr>
      </a:lvl1pPr>
      <a:lvl2pPr marL="0" indent="0" algn="l" defTabSz="761970" rtl="0" eaLnBrk="1" latinLnBrk="0" hangingPunct="1">
        <a:spcBef>
          <a:spcPts val="0"/>
        </a:spcBef>
        <a:spcAft>
          <a:spcPts val="1250"/>
        </a:spcAft>
        <a:buFont typeface="Arial" pitchFamily="34" charset="0"/>
        <a:buNone/>
        <a:defRPr sz="1417" kern="1200">
          <a:solidFill>
            <a:schemeClr val="tx1"/>
          </a:solidFill>
          <a:latin typeface="+mn-lt"/>
          <a:ea typeface="+mn-ea"/>
          <a:cs typeface="+mn-cs"/>
        </a:defRPr>
      </a:lvl2pPr>
      <a:lvl3pPr marL="0" indent="0" algn="l" defTabSz="761970" rtl="0" eaLnBrk="1" latinLnBrk="0" hangingPunct="1">
        <a:lnSpc>
          <a:spcPct val="105000"/>
        </a:lnSpc>
        <a:spcBef>
          <a:spcPts val="0"/>
        </a:spcBef>
        <a:spcAft>
          <a:spcPts val="417"/>
        </a:spcAft>
        <a:buFont typeface="Arial" pitchFamily="34" charset="0"/>
        <a:buNone/>
        <a:defRPr sz="1250" kern="1200" baseline="0">
          <a:solidFill>
            <a:schemeClr val="tx1"/>
          </a:solidFill>
          <a:latin typeface="+mn-lt"/>
          <a:ea typeface="+mn-ea"/>
          <a:cs typeface="+mn-cs"/>
        </a:defRPr>
      </a:lvl3pPr>
      <a:lvl4pPr marL="297645" indent="-145515" algn="l" defTabSz="761970" rtl="0" eaLnBrk="1" latinLnBrk="0" hangingPunct="1">
        <a:lnSpc>
          <a:spcPct val="110000"/>
        </a:lnSpc>
        <a:spcBef>
          <a:spcPts val="0"/>
        </a:spcBef>
        <a:spcAft>
          <a:spcPts val="333"/>
        </a:spcAft>
        <a:buClr>
          <a:schemeClr val="accent6"/>
        </a:buClr>
        <a:buFont typeface="Wingdings" pitchFamily="2" charset="2"/>
        <a:buChar char="l"/>
        <a:defRPr sz="1250" kern="1200">
          <a:solidFill>
            <a:schemeClr val="tx1"/>
          </a:solidFill>
          <a:latin typeface="+mn-lt"/>
          <a:ea typeface="+mn-ea"/>
          <a:cs typeface="+mn-cs"/>
        </a:defRPr>
      </a:lvl4pPr>
      <a:lvl5pPr marL="968336" indent="-145515" algn="l" defTabSz="761970" rtl="0" eaLnBrk="1" latinLnBrk="0" hangingPunct="1">
        <a:spcBef>
          <a:spcPts val="0"/>
        </a:spcBef>
        <a:spcAft>
          <a:spcPts val="500"/>
        </a:spcAft>
        <a:buClr>
          <a:schemeClr val="accent6"/>
        </a:buClr>
        <a:buFont typeface="ITCOfficinaSans LT Book" pitchFamily="2" charset="0"/>
        <a:buChar char="&gt;"/>
        <a:defRPr sz="1000" i="1"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fr-F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p15:clr>
            <a:srgbClr val="F26B43"/>
          </p15:clr>
        </p15:guide>
        <p15:guide id="2" pos="113">
          <p15:clr>
            <a:srgbClr val="F26B43"/>
          </p15:clr>
        </p15:guide>
        <p15:guide id="3" orient="horz" pos="482">
          <p15:clr>
            <a:srgbClr val="F26B43"/>
          </p15:clr>
        </p15:guide>
        <p15:guide id="4" pos="453">
          <p15:clr>
            <a:srgbClr val="F26B43"/>
          </p15:clr>
        </p15:guide>
        <p15:guide id="5" pos="564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datastax.com/documentation/cql/3.1/cql/cql_intro_c.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cassandra2:8888/"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techblog.netflix.com/2011/11/benchmarking-cassandra-scalability-on.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hyperlink" Target="http://www.datastax.com/docs" TargetMode="External"/><Relationship Id="rId3" Type="http://schemas.openxmlformats.org/officeDocument/2006/relationships/hyperlink" Target="http://cassandra.apache.org/" TargetMode="External"/><Relationship Id="rId7" Type="http://schemas.openxmlformats.org/officeDocument/2006/relationships/hyperlink" Target="https://github.com/datastax/cpp-driver"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hyperlink" Target="https://academy.datastax.com/demos/cassandra-java-driver-getting-started" TargetMode="External"/><Relationship Id="rId5" Type="http://schemas.openxmlformats.org/officeDocument/2006/relationships/hyperlink" Target="https://academy.datastax.com/" TargetMode="External"/><Relationship Id="rId10" Type="http://schemas.openxmlformats.org/officeDocument/2006/relationships/hyperlink" Target="http://webchat.freenode.net/?channels=#cassandra" TargetMode="External"/><Relationship Id="rId4" Type="http://schemas.openxmlformats.org/officeDocument/2006/relationships/hyperlink" Target="http://planetcassandra.org/" TargetMode="External"/><Relationship Id="rId9" Type="http://schemas.openxmlformats.org/officeDocument/2006/relationships/hyperlink" Target="mailto:user-subscribe@cassandra.apache.or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video" Target="https://www.youtube.com/embed/yc575hufCCw" TargetMode="External"/><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ideo" Target="https://www.youtube.com/embed/zK-rY7cHzV4" TargetMode="Externa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video" Target="https://www.youtube.com/embed/OCB5oolMepc" TargetMode="Externa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jp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jp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jpe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gif"/><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958569"/>
            <a:ext cx="6858000" cy="1507629"/>
          </a:xfrm>
        </p:spPr>
        <p:txBody>
          <a:bodyPr/>
          <a:lstStyle/>
          <a:p>
            <a:r>
              <a:rPr lang="en-US" dirty="0" smtClean="0"/>
              <a:t>HDB++: High Availability with</a:t>
            </a:r>
            <a:endParaRPr lang="en-GB" dirty="0"/>
          </a:p>
        </p:txBody>
      </p:sp>
      <p:sp>
        <p:nvSpPr>
          <p:cNvPr id="5" name="Footer Placeholder 4"/>
          <p:cNvSpPr>
            <a:spLocks noGrp="1"/>
          </p:cNvSpPr>
          <p:nvPr>
            <p:ph type="ftr" sz="quarter" idx="11"/>
          </p:nvPr>
        </p:nvSpPr>
        <p:spPr/>
        <p:txBody>
          <a:bodyPr/>
          <a:lstStyle/>
          <a:p>
            <a:r>
              <a:rPr lang="en-US" dirty="0" smtClean="0"/>
              <a:t>l TANGO Meeting l 20 May 2015 l Reynald Bourtembourg</a:t>
            </a:r>
            <a:endParaRPr lang="fr-FR" dirty="0"/>
          </a:p>
        </p:txBody>
      </p:sp>
      <p:sp>
        <p:nvSpPr>
          <p:cNvPr id="6" name="Slide Number Placeholder 5"/>
          <p:cNvSpPr>
            <a:spLocks noGrp="1"/>
          </p:cNvSpPr>
          <p:nvPr>
            <p:ph type="sldNum" sz="quarter" idx="12"/>
          </p:nvPr>
        </p:nvSpPr>
        <p:spPr/>
        <p:txBody>
          <a:bodyPr/>
          <a:lstStyle/>
          <a:p>
            <a:r>
              <a:rPr lang="fr-FR" dirty="0" smtClean="0"/>
              <a:t>Page </a:t>
            </a:r>
            <a:fld id="{733122C9-A0B9-462F-8757-0847AD287B63}" type="slidenum">
              <a:rPr lang="fr-FR" smtClean="0"/>
              <a:pPr/>
              <a:t>1</a:t>
            </a:fld>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866" y="2785492"/>
            <a:ext cx="2095500" cy="14001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51765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Query Language</a:t>
            </a:r>
            <a:endParaRPr lang="en-GB" dirty="0"/>
          </a:p>
        </p:txBody>
      </p:sp>
      <p:sp>
        <p:nvSpPr>
          <p:cNvPr id="3" name="Content Placeholder 2"/>
          <p:cNvSpPr>
            <a:spLocks noGrp="1"/>
          </p:cNvSpPr>
          <p:nvPr>
            <p:ph idx="1"/>
          </p:nvPr>
        </p:nvSpPr>
        <p:spPr>
          <a:xfrm>
            <a:off x="719572" y="985292"/>
            <a:ext cx="8236800" cy="3969332"/>
          </a:xfrm>
        </p:spPr>
        <p:txBody>
          <a:bodyPr/>
          <a:lstStyle/>
          <a:p>
            <a:pPr marL="457200" indent="-457200">
              <a:buFont typeface="Arial" panose="020B0604020202020204" pitchFamily="34" charset="0"/>
              <a:buChar char="•"/>
            </a:pPr>
            <a:r>
              <a:rPr lang="en-US" sz="2400" dirty="0" smtClean="0">
                <a:solidFill>
                  <a:schemeClr val="bg2">
                    <a:lumMod val="40000"/>
                    <a:lumOff val="60000"/>
                  </a:schemeClr>
                </a:solidFill>
              </a:rPr>
              <a:t>CQL</a:t>
            </a:r>
            <a:r>
              <a:rPr lang="en-US" sz="2400" dirty="0" smtClean="0"/>
              <a:t>: Cassandra Query Language</a:t>
            </a:r>
          </a:p>
          <a:p>
            <a:pPr marL="457200" indent="-457200">
              <a:buFont typeface="Arial" panose="020B0604020202020204" pitchFamily="34" charset="0"/>
              <a:buChar char="•"/>
            </a:pPr>
            <a:r>
              <a:rPr lang="en-US" sz="2400" dirty="0" smtClean="0"/>
              <a:t>Very </a:t>
            </a:r>
            <a:r>
              <a:rPr lang="en-US" sz="2400" dirty="0"/>
              <a:t>similar to </a:t>
            </a:r>
            <a:r>
              <a:rPr lang="en-US" sz="2400" dirty="0" smtClean="0"/>
              <a:t>SQL</a:t>
            </a:r>
          </a:p>
          <a:p>
            <a:pPr marL="457200" indent="-457200">
              <a:buFont typeface="Arial" panose="020B0604020202020204" pitchFamily="34" charset="0"/>
              <a:buChar char="•"/>
            </a:pPr>
            <a:r>
              <a:rPr lang="en-US" sz="2400" dirty="0" smtClean="0"/>
              <a:t>But </a:t>
            </a:r>
            <a:r>
              <a:rPr lang="en-US" sz="2400" dirty="0"/>
              <a:t>restrictions and </a:t>
            </a:r>
            <a:r>
              <a:rPr lang="en-US" sz="2400" dirty="0" smtClean="0"/>
              <a:t>limitations</a:t>
            </a:r>
          </a:p>
          <a:p>
            <a:pPr marL="457200" lvl="2" indent="-457200">
              <a:buFont typeface="Arial" panose="020B0604020202020204" pitchFamily="34" charset="0"/>
              <a:buChar char="•"/>
            </a:pPr>
            <a:r>
              <a:rPr lang="en-US" dirty="0" smtClean="0"/>
              <a:t>JOIN </a:t>
            </a:r>
            <a:r>
              <a:rPr lang="en-US" dirty="0"/>
              <a:t>requests are </a:t>
            </a:r>
            <a:r>
              <a:rPr lang="en-US" dirty="0" smtClean="0"/>
              <a:t>forbidden</a:t>
            </a:r>
          </a:p>
          <a:p>
            <a:pPr marL="457200" lvl="2" indent="-457200">
              <a:buFont typeface="Arial" panose="020B0604020202020204" pitchFamily="34" charset="0"/>
              <a:buChar char="•"/>
            </a:pPr>
            <a:r>
              <a:rPr lang="en-US" dirty="0" smtClean="0"/>
              <a:t>No subqueries</a:t>
            </a:r>
          </a:p>
          <a:p>
            <a:pPr marL="457200" lvl="2" indent="-457200">
              <a:buFont typeface="Arial" panose="020B0604020202020204" pitchFamily="34" charset="0"/>
              <a:buChar char="•"/>
            </a:pPr>
            <a:r>
              <a:rPr lang="en-US" dirty="0" smtClean="0"/>
              <a:t>String </a:t>
            </a:r>
            <a:r>
              <a:rPr lang="en-US" dirty="0"/>
              <a:t>comparisons are limited </a:t>
            </a:r>
            <a:r>
              <a:rPr lang="en-US" dirty="0" smtClean="0"/>
              <a:t>(when not using SOLR)</a:t>
            </a:r>
            <a:r>
              <a:rPr lang="en-US" dirty="0"/>
              <a:t/>
            </a:r>
            <a:br>
              <a:rPr lang="en-US" dirty="0"/>
            </a:br>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my_table</a:t>
            </a:r>
            <a:r>
              <a:rPr lang="en-US" dirty="0">
                <a:latin typeface="Courier New" panose="02070309020205020404" pitchFamily="49" charset="0"/>
                <a:cs typeface="Courier New" panose="02070309020205020404" pitchFamily="49" charset="0"/>
              </a:rPr>
              <a:t> where </a:t>
            </a:r>
            <a:r>
              <a:rPr lang="en-US" strike="sngStrike" dirty="0" err="1">
                <a:latin typeface="Courier New" panose="02070309020205020404" pitchFamily="49" charset="0"/>
                <a:cs typeface="Courier New" panose="02070309020205020404" pitchFamily="49" charset="0"/>
              </a:rPr>
              <a:t>mystring</a:t>
            </a:r>
            <a:r>
              <a:rPr lang="en-US" strike="sngStrike" dirty="0">
                <a:latin typeface="Courier New" panose="02070309020205020404" pitchFamily="49" charset="0"/>
                <a:cs typeface="Courier New" panose="02070309020205020404" pitchFamily="49" charset="0"/>
              </a:rPr>
              <a:t> like ‘%tango</a:t>
            </a:r>
            <a:r>
              <a:rPr lang="en-US" strike="sngStrike" dirty="0" smtClean="0">
                <a:latin typeface="Courier New" panose="02070309020205020404" pitchFamily="49" charset="0"/>
                <a:cs typeface="Courier New" panose="02070309020205020404" pitchFamily="49" charset="0"/>
              </a:rPr>
              <a:t>%’</a:t>
            </a:r>
          </a:p>
          <a:p>
            <a:pPr marL="457200" lvl="2" indent="-457200">
              <a:buFont typeface="Arial" panose="020B0604020202020204" pitchFamily="34" charset="0"/>
              <a:buChar char="•"/>
            </a:pPr>
            <a:r>
              <a:rPr lang="en-US" dirty="0" smtClean="0">
                <a:cs typeface="Courier New" panose="02070309020205020404" pitchFamily="49" charset="0"/>
              </a:rPr>
              <a:t>No </a:t>
            </a:r>
            <a:r>
              <a:rPr lang="en-US" dirty="0">
                <a:cs typeface="Courier New" panose="02070309020205020404" pitchFamily="49" charset="0"/>
              </a:rPr>
              <a:t>OR </a:t>
            </a:r>
            <a:r>
              <a:rPr lang="en-US" dirty="0" smtClean="0">
                <a:cs typeface="Courier New" panose="02070309020205020404" pitchFamily="49" charset="0"/>
              </a:rPr>
              <a:t>operator</a:t>
            </a:r>
          </a:p>
          <a:p>
            <a:pPr marL="457200" lvl="2" indent="-457200">
              <a:buFont typeface="Arial" panose="020B0604020202020204" pitchFamily="34" charset="0"/>
              <a:buChar char="•"/>
            </a:pPr>
            <a:r>
              <a:rPr lang="en-US" dirty="0" smtClean="0">
                <a:cs typeface="Courier New" panose="02070309020205020404" pitchFamily="49" charset="0"/>
              </a:rPr>
              <a:t>Can </a:t>
            </a:r>
            <a:r>
              <a:rPr lang="en-US" dirty="0">
                <a:cs typeface="Courier New" panose="02070309020205020404" pitchFamily="49" charset="0"/>
              </a:rPr>
              <a:t>only apply a WHERE condition on an indexed column (or primary key</a:t>
            </a:r>
            <a:r>
              <a:rPr lang="en-US" dirty="0" smtClean="0">
                <a:cs typeface="Courier New" panose="02070309020205020404" pitchFamily="49" charset="0"/>
              </a:rPr>
              <a:t>)</a:t>
            </a:r>
            <a:endParaRPr lang="en-US" dirty="0">
              <a:cs typeface="Courier New" panose="02070309020205020404" pitchFamily="49" charset="0"/>
            </a:endParaRP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2323285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Query Language</a:t>
            </a:r>
            <a:endParaRPr lang="en-GB" dirty="0"/>
          </a:p>
        </p:txBody>
      </p:sp>
      <p:sp>
        <p:nvSpPr>
          <p:cNvPr id="3" name="Content Placeholder 2"/>
          <p:cNvSpPr>
            <a:spLocks noGrp="1"/>
          </p:cNvSpPr>
          <p:nvPr>
            <p:ph idx="1"/>
          </p:nvPr>
        </p:nvSpPr>
        <p:spPr>
          <a:xfrm>
            <a:off x="719572" y="985292"/>
            <a:ext cx="8236800" cy="3600400"/>
          </a:xfrm>
        </p:spPr>
        <p:txBody>
          <a:bodyPr/>
          <a:lstStyle/>
          <a:p>
            <a:pPr marL="342900" indent="-342900">
              <a:buFont typeface="Arial" panose="020B0604020202020204" pitchFamily="34" charset="0"/>
              <a:buChar char="•"/>
            </a:pPr>
            <a:r>
              <a:rPr lang="en-US" sz="2400" dirty="0">
                <a:cs typeface="Courier New" panose="02070309020205020404" pitchFamily="49" charset="0"/>
              </a:rPr>
              <a:t>Collections (64K Limitation):</a:t>
            </a:r>
          </a:p>
          <a:p>
            <a:pPr marL="342900" lvl="2" indent="-342900">
              <a:buFont typeface="Arial" panose="020B0604020202020204" pitchFamily="34" charset="0"/>
              <a:buChar char="•"/>
            </a:pPr>
            <a:r>
              <a:rPr lang="en-US" sz="2050" dirty="0">
                <a:cs typeface="Courier New" panose="02070309020205020404" pitchFamily="49" charset="0"/>
              </a:rPr>
              <a:t>list</a:t>
            </a:r>
          </a:p>
          <a:p>
            <a:pPr marL="342900" lvl="2" indent="-342900">
              <a:buFont typeface="Arial" panose="020B0604020202020204" pitchFamily="34" charset="0"/>
              <a:buChar char="•"/>
            </a:pPr>
            <a:r>
              <a:rPr lang="en-US" sz="2050" dirty="0">
                <a:cs typeface="Courier New" panose="02070309020205020404" pitchFamily="49" charset="0"/>
              </a:rPr>
              <a:t>set</a:t>
            </a:r>
          </a:p>
          <a:p>
            <a:pPr marL="342900" lvl="2" indent="-342900">
              <a:buFont typeface="Arial" panose="020B0604020202020204" pitchFamily="34" charset="0"/>
              <a:buChar char="•"/>
            </a:pPr>
            <a:r>
              <a:rPr lang="en-US" sz="2050" dirty="0">
                <a:cs typeface="Courier New" panose="02070309020205020404" pitchFamily="49" charset="0"/>
              </a:rPr>
              <a:t>m</a:t>
            </a:r>
            <a:r>
              <a:rPr lang="en-US" sz="2050" dirty="0" smtClean="0">
                <a:cs typeface="Courier New" panose="02070309020205020404" pitchFamily="49" charset="0"/>
              </a:rPr>
              <a:t>ap</a:t>
            </a:r>
            <a:endParaRPr lang="en-US" sz="2050" dirty="0">
              <a:cs typeface="Courier New" panose="02070309020205020404" pitchFamily="49" charset="0"/>
            </a:endParaRPr>
          </a:p>
          <a:p>
            <a:pPr marL="342900" indent="-342900">
              <a:buFont typeface="Arial" panose="020B0604020202020204" pitchFamily="34" charset="0"/>
              <a:buChar char="•"/>
            </a:pPr>
            <a:r>
              <a:rPr lang="en-US" sz="2400" dirty="0">
                <a:cs typeface="Courier New" panose="02070309020205020404" pitchFamily="49" charset="0"/>
              </a:rPr>
              <a:t>TTL</a:t>
            </a:r>
          </a:p>
          <a:p>
            <a:pPr marL="342900" indent="-342900">
              <a:buFont typeface="Arial" panose="020B0604020202020204" pitchFamily="34" charset="0"/>
              <a:buChar char="•"/>
            </a:pPr>
            <a:r>
              <a:rPr lang="en-US" sz="2400" dirty="0">
                <a:cs typeface="Courier New" panose="02070309020205020404" pitchFamily="49" charset="0"/>
              </a:rPr>
              <a:t>INSERT = UPDATE   (UPSERT)</a:t>
            </a:r>
          </a:p>
          <a:p>
            <a:pPr marL="342900" indent="-342900">
              <a:buFont typeface="Arial" panose="020B0604020202020204" pitchFamily="34" charset="0"/>
              <a:buChar char="•"/>
            </a:pPr>
            <a:r>
              <a:rPr lang="en-US" sz="2400" dirty="0">
                <a:cs typeface="Courier New" panose="02070309020205020404" pitchFamily="49" charset="0"/>
              </a:rPr>
              <a:t>Doc: </a:t>
            </a:r>
            <a:r>
              <a:rPr lang="en-US" sz="1800" dirty="0">
                <a:cs typeface="Courier New" panose="02070309020205020404" pitchFamily="49" charset="0"/>
                <a:hlinkClick r:id="rId3"/>
              </a:rPr>
              <a:t>http://www.datastax.com/documentation/cql/3.1/cql/cql_intro_c.html</a:t>
            </a:r>
            <a:endParaRPr lang="en-US" sz="1800" dirty="0">
              <a:cs typeface="Courier New" panose="02070309020205020404" pitchFamily="49" charset="0"/>
            </a:endParaRPr>
          </a:p>
          <a:p>
            <a:pPr marL="342900" indent="-342900">
              <a:buFont typeface="Arial" panose="020B0604020202020204" pitchFamily="34" charset="0"/>
              <a:buChar char="•"/>
            </a:pPr>
            <a:r>
              <a:rPr lang="en-US" sz="2400" dirty="0" err="1">
                <a:cs typeface="Courier New" panose="02070309020205020404" pitchFamily="49" charset="0"/>
              </a:rPr>
              <a:t>cqlsh</a:t>
            </a:r>
            <a:endParaRPr lang="en-US" sz="2400" dirty="0"/>
          </a:p>
          <a:p>
            <a:pPr marL="457200" lvl="2" indent="-457200">
              <a:buFont typeface="Arial" panose="020B0604020202020204" pitchFamily="34" charset="0"/>
              <a:buChar char="•"/>
            </a:pPr>
            <a:endParaRPr lang="en-US" sz="2400" dirty="0">
              <a:cs typeface="Courier New" panose="02070309020205020404" pitchFamily="49" charset="0"/>
            </a:endParaRP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576334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Query Language</a:t>
            </a:r>
            <a:endParaRPr lang="en-GB" dirty="0"/>
          </a:p>
        </p:txBody>
      </p:sp>
      <p:sp>
        <p:nvSpPr>
          <p:cNvPr id="3" name="Content Placeholder 2"/>
          <p:cNvSpPr>
            <a:spLocks noGrp="1"/>
          </p:cNvSpPr>
          <p:nvPr>
            <p:ph idx="1"/>
          </p:nvPr>
        </p:nvSpPr>
        <p:spPr>
          <a:xfrm>
            <a:off x="719572" y="985292"/>
            <a:ext cx="8236800" cy="3960440"/>
          </a:xfrm>
        </p:spPr>
        <p:txBody>
          <a:bodyPr/>
          <a:lstStyle/>
          <a:p>
            <a:r>
              <a:rPr lang="en-US" sz="2000" dirty="0">
                <a:cs typeface="Courier New" panose="02070309020205020404" pitchFamily="49" charset="0"/>
              </a:rPr>
              <a:t>CREATE TABLE IF NOT EXISTS </a:t>
            </a:r>
            <a:r>
              <a:rPr lang="en-US" sz="2000" dirty="0" err="1">
                <a:cs typeface="Courier New" panose="02070309020205020404" pitchFamily="49" charset="0"/>
              </a:rPr>
              <a:t>att_scalar_devdouble_ro</a:t>
            </a:r>
            <a:r>
              <a:rPr lang="en-US" sz="2000" dirty="0">
                <a:cs typeface="Courier New" panose="02070309020205020404" pitchFamily="49" charset="0"/>
              </a:rPr>
              <a:t> (</a:t>
            </a:r>
          </a:p>
          <a:p>
            <a:r>
              <a:rPr lang="en-US" sz="2000" dirty="0" smtClean="0">
                <a:cs typeface="Courier New" panose="02070309020205020404" pitchFamily="49" charset="0"/>
              </a:rPr>
              <a:t>    </a:t>
            </a:r>
            <a:r>
              <a:rPr lang="en-US" sz="2000" dirty="0" err="1" smtClean="0">
                <a:cs typeface="Courier New" panose="02070309020205020404" pitchFamily="49" charset="0"/>
              </a:rPr>
              <a:t>att_conf_id</a:t>
            </a:r>
            <a:r>
              <a:rPr lang="en-US" sz="2000" dirty="0" smtClean="0">
                <a:cs typeface="Courier New" panose="02070309020205020404" pitchFamily="49" charset="0"/>
              </a:rPr>
              <a:t> </a:t>
            </a:r>
            <a:r>
              <a:rPr lang="en-US" sz="2000" dirty="0" err="1">
                <a:cs typeface="Courier New" panose="02070309020205020404" pitchFamily="49" charset="0"/>
              </a:rPr>
              <a:t>timeuuid</a:t>
            </a:r>
            <a:r>
              <a:rPr lang="en-US" sz="2000" dirty="0">
                <a:cs typeface="Courier New" panose="02070309020205020404" pitchFamily="49" charset="0"/>
              </a:rPr>
              <a:t>,</a:t>
            </a:r>
          </a:p>
          <a:p>
            <a:r>
              <a:rPr lang="en-US" sz="2000" dirty="0" smtClean="0">
                <a:cs typeface="Courier New" panose="02070309020205020404" pitchFamily="49" charset="0"/>
              </a:rPr>
              <a:t>    period </a:t>
            </a:r>
            <a:r>
              <a:rPr lang="en-US" sz="2000" dirty="0">
                <a:cs typeface="Courier New" panose="02070309020205020404" pitchFamily="49" charset="0"/>
              </a:rPr>
              <a:t>text,</a:t>
            </a:r>
          </a:p>
          <a:p>
            <a:r>
              <a:rPr lang="en-US" sz="2000" dirty="0" smtClean="0">
                <a:cs typeface="Courier New" panose="02070309020205020404" pitchFamily="49" charset="0"/>
              </a:rPr>
              <a:t>    </a:t>
            </a:r>
            <a:r>
              <a:rPr lang="en-US" sz="2000" dirty="0" err="1" smtClean="0">
                <a:cs typeface="Courier New" panose="02070309020205020404" pitchFamily="49" charset="0"/>
              </a:rPr>
              <a:t>data_time</a:t>
            </a:r>
            <a:r>
              <a:rPr lang="en-US" sz="2000" dirty="0" smtClean="0">
                <a:cs typeface="Courier New" panose="02070309020205020404" pitchFamily="49" charset="0"/>
              </a:rPr>
              <a:t> </a:t>
            </a:r>
            <a:r>
              <a:rPr lang="en-US" sz="2000" dirty="0">
                <a:cs typeface="Courier New" panose="02070309020205020404" pitchFamily="49" charset="0"/>
              </a:rPr>
              <a:t>timestamp,</a:t>
            </a:r>
          </a:p>
          <a:p>
            <a:r>
              <a:rPr lang="en-US" sz="2000" dirty="0" smtClean="0">
                <a:cs typeface="Courier New" panose="02070309020205020404" pitchFamily="49" charset="0"/>
              </a:rPr>
              <a:t>    </a:t>
            </a:r>
            <a:r>
              <a:rPr lang="en-US" sz="2000" dirty="0" err="1" smtClean="0">
                <a:cs typeface="Courier New" panose="02070309020205020404" pitchFamily="49" charset="0"/>
              </a:rPr>
              <a:t>data_time_us</a:t>
            </a:r>
            <a:r>
              <a:rPr lang="en-US" sz="2000" dirty="0" smtClean="0">
                <a:cs typeface="Courier New" panose="02070309020205020404" pitchFamily="49" charset="0"/>
              </a:rPr>
              <a:t> </a:t>
            </a:r>
            <a:r>
              <a:rPr lang="en-US" sz="2000" dirty="0" err="1">
                <a:cs typeface="Courier New" panose="02070309020205020404" pitchFamily="49" charset="0"/>
              </a:rPr>
              <a:t>int</a:t>
            </a:r>
            <a:r>
              <a:rPr lang="en-US" sz="2000" dirty="0" smtClean="0">
                <a:cs typeface="Courier New" panose="02070309020205020404" pitchFamily="49" charset="0"/>
              </a:rPr>
              <a:t>, </a:t>
            </a:r>
            <a:r>
              <a:rPr lang="en-US" sz="2000" dirty="0" err="1" smtClean="0">
                <a:cs typeface="Courier New" panose="02070309020205020404" pitchFamily="49" charset="0"/>
              </a:rPr>
              <a:t>value_r</a:t>
            </a:r>
            <a:r>
              <a:rPr lang="en-US" sz="2000" dirty="0" smtClean="0">
                <a:cs typeface="Courier New" panose="02070309020205020404" pitchFamily="49" charset="0"/>
              </a:rPr>
              <a:t> </a:t>
            </a:r>
            <a:r>
              <a:rPr lang="en-US" sz="2000" dirty="0">
                <a:cs typeface="Courier New" panose="02070309020205020404" pitchFamily="49" charset="0"/>
              </a:rPr>
              <a:t>double,</a:t>
            </a:r>
          </a:p>
          <a:p>
            <a:r>
              <a:rPr lang="en-US" sz="2000" dirty="0" smtClean="0">
                <a:cs typeface="Courier New" panose="02070309020205020404" pitchFamily="49" charset="0"/>
              </a:rPr>
              <a:t>    quality </a:t>
            </a:r>
            <a:r>
              <a:rPr lang="en-US" sz="2000" dirty="0" err="1">
                <a:cs typeface="Courier New" panose="02070309020205020404" pitchFamily="49" charset="0"/>
              </a:rPr>
              <a:t>int</a:t>
            </a:r>
            <a:r>
              <a:rPr lang="en-US" sz="2000" dirty="0">
                <a:cs typeface="Courier New" panose="02070309020205020404" pitchFamily="49" charset="0"/>
              </a:rPr>
              <a:t>,</a:t>
            </a:r>
          </a:p>
          <a:p>
            <a:r>
              <a:rPr lang="en-US" sz="2000" dirty="0" smtClean="0">
                <a:cs typeface="Courier New" panose="02070309020205020404" pitchFamily="49" charset="0"/>
              </a:rPr>
              <a:t>    </a:t>
            </a:r>
            <a:r>
              <a:rPr lang="en-US" sz="2000" dirty="0" err="1" smtClean="0">
                <a:cs typeface="Courier New" panose="02070309020205020404" pitchFamily="49" charset="0"/>
              </a:rPr>
              <a:t>error_desc</a:t>
            </a:r>
            <a:r>
              <a:rPr lang="en-US" sz="2000" dirty="0" smtClean="0">
                <a:cs typeface="Courier New" panose="02070309020205020404" pitchFamily="49" charset="0"/>
              </a:rPr>
              <a:t> </a:t>
            </a:r>
            <a:r>
              <a:rPr lang="en-US" sz="2000" dirty="0">
                <a:cs typeface="Courier New" panose="02070309020205020404" pitchFamily="49" charset="0"/>
              </a:rPr>
              <a:t>text,</a:t>
            </a:r>
          </a:p>
          <a:p>
            <a:r>
              <a:rPr lang="en-US" sz="2000" dirty="0" smtClean="0">
                <a:cs typeface="Courier New" panose="02070309020205020404" pitchFamily="49" charset="0"/>
              </a:rPr>
              <a:t>    PRIMARY </a:t>
            </a:r>
            <a:r>
              <a:rPr lang="en-US" sz="2000" dirty="0">
                <a:cs typeface="Courier New" panose="02070309020205020404" pitchFamily="49" charset="0"/>
              </a:rPr>
              <a:t>KEY ((</a:t>
            </a:r>
            <a:r>
              <a:rPr lang="en-US" sz="2000" dirty="0" err="1">
                <a:cs typeface="Courier New" panose="02070309020205020404" pitchFamily="49" charset="0"/>
              </a:rPr>
              <a:t>att_conf_id</a:t>
            </a:r>
            <a:r>
              <a:rPr lang="en-US" sz="2000" dirty="0">
                <a:cs typeface="Courier New" panose="02070309020205020404" pitchFamily="49" charset="0"/>
              </a:rPr>
              <a:t> ,period),</a:t>
            </a:r>
            <a:r>
              <a:rPr lang="en-US" sz="2000" dirty="0" err="1">
                <a:cs typeface="Courier New" panose="02070309020205020404" pitchFamily="49" charset="0"/>
              </a:rPr>
              <a:t>data_time,data_time_us</a:t>
            </a:r>
            <a:r>
              <a:rPr lang="en-US" sz="2000" dirty="0">
                <a:cs typeface="Courier New" panose="02070309020205020404" pitchFamily="49" charset="0"/>
              </a:rPr>
              <a:t>)</a:t>
            </a:r>
          </a:p>
          <a:p>
            <a:r>
              <a:rPr lang="en-US" sz="2000" dirty="0">
                <a:cs typeface="Courier New" panose="02070309020205020404" pitchFamily="49" charset="0"/>
              </a:rPr>
              <a:t>)</a:t>
            </a:r>
          </a:p>
          <a:p>
            <a:r>
              <a:rPr lang="en-US" sz="2000" dirty="0">
                <a:cs typeface="Courier New" panose="02070309020205020404" pitchFamily="49" charset="0"/>
              </a:rPr>
              <a:t>WITH comment='Scalar </a:t>
            </a:r>
            <a:r>
              <a:rPr lang="en-US" sz="2000" dirty="0" err="1">
                <a:cs typeface="Courier New" panose="02070309020205020404" pitchFamily="49" charset="0"/>
              </a:rPr>
              <a:t>DevDouble</a:t>
            </a:r>
            <a:r>
              <a:rPr lang="en-US" sz="2000" dirty="0">
                <a:cs typeface="Courier New" panose="02070309020205020404" pitchFamily="49" charset="0"/>
              </a:rPr>
              <a:t> </a:t>
            </a:r>
            <a:r>
              <a:rPr lang="en-US" sz="2000" dirty="0" err="1">
                <a:cs typeface="Courier New" panose="02070309020205020404" pitchFamily="49" charset="0"/>
              </a:rPr>
              <a:t>ReadOnly</a:t>
            </a:r>
            <a:r>
              <a:rPr lang="en-US" sz="2000" dirty="0">
                <a:cs typeface="Courier New" panose="02070309020205020404" pitchFamily="49" charset="0"/>
              </a:rPr>
              <a:t> Values </a:t>
            </a:r>
            <a:r>
              <a:rPr lang="en-US" sz="2000" dirty="0" smtClean="0">
                <a:cs typeface="Courier New" panose="02070309020205020404" pitchFamily="49" charset="0"/>
              </a:rPr>
              <a:t>Table‘;</a:t>
            </a:r>
            <a:endParaRPr lang="en-US" sz="2000" dirty="0">
              <a:cs typeface="Courier New" panose="02070309020205020404" pitchFamily="49" charset="0"/>
            </a:endParaRP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843388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Query Language</a:t>
            </a:r>
            <a:endParaRPr lang="en-GB" dirty="0"/>
          </a:p>
        </p:txBody>
      </p:sp>
      <p:sp>
        <p:nvSpPr>
          <p:cNvPr id="3" name="Content Placeholder 2"/>
          <p:cNvSpPr>
            <a:spLocks noGrp="1"/>
          </p:cNvSpPr>
          <p:nvPr>
            <p:ph idx="1"/>
          </p:nvPr>
        </p:nvSpPr>
        <p:spPr>
          <a:xfrm>
            <a:off x="719572" y="985292"/>
            <a:ext cx="8236800" cy="4104455"/>
          </a:xfrm>
        </p:spPr>
        <p:txBody>
          <a:bodyPr/>
          <a:lstStyle/>
          <a:p>
            <a:r>
              <a:rPr lang="en-US" sz="2000" dirty="0">
                <a:cs typeface="Courier New" panose="02070309020205020404" pitchFamily="49" charset="0"/>
              </a:rPr>
              <a:t>CREATE TABLE IF NOT EXISTS </a:t>
            </a:r>
            <a:r>
              <a:rPr lang="en-US" sz="2000" dirty="0" err="1">
                <a:cs typeface="Courier New" panose="02070309020205020404" pitchFamily="49" charset="0"/>
              </a:rPr>
              <a:t>att_scalar_devdouble_ro</a:t>
            </a:r>
            <a:r>
              <a:rPr lang="en-US" sz="2000" dirty="0">
                <a:cs typeface="Courier New" panose="02070309020205020404" pitchFamily="49" charset="0"/>
              </a:rPr>
              <a:t> (</a:t>
            </a:r>
          </a:p>
          <a:p>
            <a:r>
              <a:rPr lang="en-US" sz="2000" dirty="0" smtClean="0">
                <a:cs typeface="Courier New" panose="02070309020205020404" pitchFamily="49" charset="0"/>
              </a:rPr>
              <a:t>    </a:t>
            </a:r>
            <a:r>
              <a:rPr lang="en-US" sz="2000" dirty="0" err="1" smtClean="0">
                <a:cs typeface="Courier New" panose="02070309020205020404" pitchFamily="49" charset="0"/>
              </a:rPr>
              <a:t>att_conf_id</a:t>
            </a:r>
            <a:r>
              <a:rPr lang="en-US" sz="2000" dirty="0" smtClean="0">
                <a:cs typeface="Courier New" panose="02070309020205020404" pitchFamily="49" charset="0"/>
              </a:rPr>
              <a:t> </a:t>
            </a:r>
            <a:r>
              <a:rPr lang="en-US" sz="2000" dirty="0" err="1">
                <a:solidFill>
                  <a:schemeClr val="accent4">
                    <a:lumMod val="20000"/>
                    <a:lumOff val="80000"/>
                  </a:schemeClr>
                </a:solidFill>
                <a:cs typeface="Courier New" panose="02070309020205020404" pitchFamily="49" charset="0"/>
              </a:rPr>
              <a:t>timeuuid</a:t>
            </a:r>
            <a:r>
              <a:rPr lang="en-US" sz="2000" dirty="0">
                <a:cs typeface="Courier New" panose="02070309020205020404" pitchFamily="49" charset="0"/>
              </a:rPr>
              <a:t>,</a:t>
            </a:r>
          </a:p>
          <a:p>
            <a:r>
              <a:rPr lang="en-US" sz="2000" dirty="0" smtClean="0">
                <a:cs typeface="Courier New" panose="02070309020205020404" pitchFamily="49" charset="0"/>
              </a:rPr>
              <a:t>    period </a:t>
            </a:r>
            <a:r>
              <a:rPr lang="en-US" sz="2000" dirty="0">
                <a:solidFill>
                  <a:schemeClr val="accent4">
                    <a:lumMod val="20000"/>
                    <a:lumOff val="80000"/>
                  </a:schemeClr>
                </a:solidFill>
                <a:cs typeface="Courier New" panose="02070309020205020404" pitchFamily="49" charset="0"/>
              </a:rPr>
              <a:t>text</a:t>
            </a:r>
            <a:r>
              <a:rPr lang="en-US" sz="2000" dirty="0">
                <a:cs typeface="Courier New" panose="02070309020205020404" pitchFamily="49" charset="0"/>
              </a:rPr>
              <a:t>,</a:t>
            </a:r>
          </a:p>
          <a:p>
            <a:r>
              <a:rPr lang="en-US" sz="2000" dirty="0" smtClean="0">
                <a:cs typeface="Courier New" panose="02070309020205020404" pitchFamily="49" charset="0"/>
              </a:rPr>
              <a:t>    </a:t>
            </a:r>
            <a:r>
              <a:rPr lang="en-US" sz="2000" dirty="0" err="1" smtClean="0">
                <a:cs typeface="Courier New" panose="02070309020205020404" pitchFamily="49" charset="0"/>
              </a:rPr>
              <a:t>data_time</a:t>
            </a:r>
            <a:r>
              <a:rPr lang="en-US" sz="2000" dirty="0" smtClean="0">
                <a:cs typeface="Courier New" panose="02070309020205020404" pitchFamily="49" charset="0"/>
              </a:rPr>
              <a:t> </a:t>
            </a:r>
            <a:r>
              <a:rPr lang="en-US" sz="2000" dirty="0">
                <a:solidFill>
                  <a:schemeClr val="accent4">
                    <a:lumMod val="20000"/>
                    <a:lumOff val="80000"/>
                  </a:schemeClr>
                </a:solidFill>
                <a:cs typeface="Courier New" panose="02070309020205020404" pitchFamily="49" charset="0"/>
              </a:rPr>
              <a:t>timestamp</a:t>
            </a:r>
            <a:r>
              <a:rPr lang="en-US" sz="2000" dirty="0">
                <a:cs typeface="Courier New" panose="02070309020205020404" pitchFamily="49" charset="0"/>
              </a:rPr>
              <a:t>,</a:t>
            </a:r>
          </a:p>
          <a:p>
            <a:r>
              <a:rPr lang="en-US" sz="2000" dirty="0" smtClean="0">
                <a:cs typeface="Courier New" panose="02070309020205020404" pitchFamily="49" charset="0"/>
              </a:rPr>
              <a:t>    </a:t>
            </a:r>
            <a:r>
              <a:rPr lang="en-US" sz="2000" dirty="0" err="1" smtClean="0">
                <a:cs typeface="Courier New" panose="02070309020205020404" pitchFamily="49" charset="0"/>
              </a:rPr>
              <a:t>data_time_us</a:t>
            </a:r>
            <a:r>
              <a:rPr lang="en-US" sz="2000" dirty="0" smtClean="0">
                <a:cs typeface="Courier New" panose="02070309020205020404" pitchFamily="49" charset="0"/>
              </a:rPr>
              <a:t> </a:t>
            </a:r>
            <a:r>
              <a:rPr lang="en-US" sz="2000" dirty="0" err="1">
                <a:solidFill>
                  <a:schemeClr val="accent4">
                    <a:lumMod val="20000"/>
                    <a:lumOff val="80000"/>
                  </a:schemeClr>
                </a:solidFill>
                <a:cs typeface="Courier New" panose="02070309020205020404" pitchFamily="49" charset="0"/>
              </a:rPr>
              <a:t>int</a:t>
            </a:r>
            <a:r>
              <a:rPr lang="en-US" sz="2000" dirty="0" smtClean="0">
                <a:cs typeface="Courier New" panose="02070309020205020404" pitchFamily="49" charset="0"/>
              </a:rPr>
              <a:t>, </a:t>
            </a:r>
          </a:p>
          <a:p>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err="1" smtClean="0">
                <a:cs typeface="Courier New" panose="02070309020205020404" pitchFamily="49" charset="0"/>
              </a:rPr>
              <a:t>value_r</a:t>
            </a:r>
            <a:r>
              <a:rPr lang="en-US" sz="2000" dirty="0" smtClean="0">
                <a:cs typeface="Courier New" panose="02070309020205020404" pitchFamily="49" charset="0"/>
              </a:rPr>
              <a:t> </a:t>
            </a:r>
            <a:r>
              <a:rPr lang="en-US" sz="2000" dirty="0">
                <a:solidFill>
                  <a:schemeClr val="accent4">
                    <a:lumMod val="20000"/>
                    <a:lumOff val="80000"/>
                  </a:schemeClr>
                </a:solidFill>
                <a:cs typeface="Courier New" panose="02070309020205020404" pitchFamily="49" charset="0"/>
              </a:rPr>
              <a:t>double</a:t>
            </a:r>
            <a:r>
              <a:rPr lang="en-US" sz="2000" dirty="0">
                <a:cs typeface="Courier New" panose="02070309020205020404" pitchFamily="49" charset="0"/>
              </a:rPr>
              <a:t>,</a:t>
            </a:r>
          </a:p>
          <a:p>
            <a:r>
              <a:rPr lang="en-US" sz="2000" dirty="0" smtClean="0">
                <a:cs typeface="Courier New" panose="02070309020205020404" pitchFamily="49" charset="0"/>
              </a:rPr>
              <a:t>    quality </a:t>
            </a:r>
            <a:r>
              <a:rPr lang="en-US" sz="2000" dirty="0" err="1">
                <a:solidFill>
                  <a:schemeClr val="accent4">
                    <a:lumMod val="20000"/>
                    <a:lumOff val="80000"/>
                  </a:schemeClr>
                </a:solidFill>
                <a:cs typeface="Courier New" panose="02070309020205020404" pitchFamily="49" charset="0"/>
              </a:rPr>
              <a:t>int</a:t>
            </a:r>
            <a:r>
              <a:rPr lang="en-US" sz="2000" dirty="0">
                <a:cs typeface="Courier New" panose="02070309020205020404" pitchFamily="49" charset="0"/>
              </a:rPr>
              <a:t>,</a:t>
            </a:r>
          </a:p>
          <a:p>
            <a:r>
              <a:rPr lang="en-US" sz="2000" dirty="0" smtClean="0">
                <a:cs typeface="Courier New" panose="02070309020205020404" pitchFamily="49" charset="0"/>
              </a:rPr>
              <a:t>    </a:t>
            </a:r>
            <a:r>
              <a:rPr lang="en-US" sz="2000" dirty="0" err="1" smtClean="0">
                <a:cs typeface="Courier New" panose="02070309020205020404" pitchFamily="49" charset="0"/>
              </a:rPr>
              <a:t>error_desc</a:t>
            </a:r>
            <a:r>
              <a:rPr lang="en-US" sz="2000" dirty="0" smtClean="0">
                <a:cs typeface="Courier New" panose="02070309020205020404" pitchFamily="49" charset="0"/>
              </a:rPr>
              <a:t> </a:t>
            </a:r>
            <a:r>
              <a:rPr lang="en-US" sz="2000" dirty="0">
                <a:solidFill>
                  <a:schemeClr val="accent4">
                    <a:lumMod val="20000"/>
                    <a:lumOff val="80000"/>
                  </a:schemeClr>
                </a:solidFill>
                <a:cs typeface="Courier New" panose="02070309020205020404" pitchFamily="49" charset="0"/>
              </a:rPr>
              <a:t>text</a:t>
            </a:r>
            <a:r>
              <a:rPr lang="en-US" sz="2000" dirty="0">
                <a:cs typeface="Courier New" panose="02070309020205020404" pitchFamily="49" charset="0"/>
              </a:rPr>
              <a:t>,</a:t>
            </a:r>
          </a:p>
          <a:p>
            <a:r>
              <a:rPr lang="en-US" sz="2000" dirty="0" smtClean="0">
                <a:cs typeface="Courier New" panose="02070309020205020404" pitchFamily="49" charset="0"/>
              </a:rPr>
              <a:t>    PRIMARY </a:t>
            </a:r>
            <a:r>
              <a:rPr lang="en-US" sz="2000" dirty="0">
                <a:cs typeface="Courier New" panose="02070309020205020404" pitchFamily="49" charset="0"/>
              </a:rPr>
              <a:t>KEY (</a:t>
            </a:r>
            <a:r>
              <a:rPr lang="en-US" sz="2000" dirty="0">
                <a:solidFill>
                  <a:schemeClr val="bg2">
                    <a:lumMod val="40000"/>
                    <a:lumOff val="60000"/>
                  </a:schemeClr>
                </a:solidFill>
                <a:cs typeface="Courier New" panose="02070309020205020404" pitchFamily="49" charset="0"/>
              </a:rPr>
              <a:t>(</a:t>
            </a:r>
            <a:r>
              <a:rPr lang="en-US" sz="2000" dirty="0" err="1">
                <a:solidFill>
                  <a:schemeClr val="bg2">
                    <a:lumMod val="40000"/>
                    <a:lumOff val="60000"/>
                  </a:schemeClr>
                </a:solidFill>
                <a:cs typeface="Courier New" panose="02070309020205020404" pitchFamily="49" charset="0"/>
              </a:rPr>
              <a:t>att_conf_id</a:t>
            </a:r>
            <a:r>
              <a:rPr lang="en-US" sz="2000" dirty="0">
                <a:solidFill>
                  <a:schemeClr val="bg2">
                    <a:lumMod val="40000"/>
                    <a:lumOff val="60000"/>
                  </a:schemeClr>
                </a:solidFill>
                <a:cs typeface="Courier New" panose="02070309020205020404" pitchFamily="49" charset="0"/>
              </a:rPr>
              <a:t> ,period)</a:t>
            </a:r>
            <a:r>
              <a:rPr lang="en-US" sz="2000" dirty="0">
                <a:cs typeface="Courier New" panose="02070309020205020404" pitchFamily="49" charset="0"/>
              </a:rPr>
              <a:t>,</a:t>
            </a:r>
            <a:r>
              <a:rPr lang="en-US" sz="2000" dirty="0" err="1">
                <a:solidFill>
                  <a:schemeClr val="accent6">
                    <a:lumMod val="20000"/>
                    <a:lumOff val="80000"/>
                  </a:schemeClr>
                </a:solidFill>
                <a:cs typeface="Courier New" panose="02070309020205020404" pitchFamily="49" charset="0"/>
              </a:rPr>
              <a:t>data_time,data_time_us</a:t>
            </a:r>
            <a:r>
              <a:rPr lang="en-US" sz="2000" dirty="0">
                <a:cs typeface="Courier New" panose="02070309020205020404" pitchFamily="49" charset="0"/>
              </a:rPr>
              <a:t>)</a:t>
            </a:r>
          </a:p>
          <a:p>
            <a:r>
              <a:rPr lang="en-US" sz="2000" dirty="0" smtClean="0">
                <a:cs typeface="Courier New" panose="02070309020205020404" pitchFamily="49" charset="0"/>
              </a:rPr>
              <a:t>);</a:t>
            </a:r>
            <a:endParaRPr lang="en-US" sz="2000" dirty="0">
              <a:cs typeface="Courier New" panose="02070309020205020404" pitchFamily="49" charset="0"/>
            </a:endParaRP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4" name="TextBox 3"/>
          <p:cNvSpPr txBox="1"/>
          <p:nvPr/>
        </p:nvSpPr>
        <p:spPr>
          <a:xfrm>
            <a:off x="899592" y="4465552"/>
            <a:ext cx="3672408" cy="461665"/>
          </a:xfrm>
          <a:prstGeom prst="rect">
            <a:avLst/>
          </a:prstGeom>
          <a:noFill/>
        </p:spPr>
        <p:txBody>
          <a:bodyPr wrap="square" rtlCol="0">
            <a:spAutoFit/>
          </a:bodyPr>
          <a:lstStyle/>
          <a:p>
            <a:pPr algn="ctr"/>
            <a:r>
              <a:rPr lang="en-US" sz="2400" b="1" dirty="0" smtClean="0">
                <a:solidFill>
                  <a:schemeClr val="bg2">
                    <a:lumMod val="40000"/>
                    <a:lumOff val="60000"/>
                  </a:schemeClr>
                </a:solidFill>
              </a:rPr>
              <a:t>Partition key</a:t>
            </a:r>
            <a:endParaRPr lang="en-GB" sz="2400" b="1" dirty="0">
              <a:solidFill>
                <a:schemeClr val="bg2">
                  <a:lumMod val="40000"/>
                  <a:lumOff val="60000"/>
                </a:schemeClr>
              </a:solidFill>
            </a:endParaRPr>
          </a:p>
        </p:txBody>
      </p:sp>
      <p:cxnSp>
        <p:nvCxnSpPr>
          <p:cNvPr id="8" name="Straight Arrow Connector 7"/>
          <p:cNvCxnSpPr/>
          <p:nvPr/>
        </p:nvCxnSpPr>
        <p:spPr>
          <a:xfrm flipH="1">
            <a:off x="3347864" y="4009628"/>
            <a:ext cx="431708" cy="455924"/>
          </a:xfrm>
          <a:prstGeom prst="straightConnector1">
            <a:avLst/>
          </a:prstGeom>
          <a:ln w="38100">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48064" y="4484804"/>
            <a:ext cx="3672408" cy="461665"/>
          </a:xfrm>
          <a:prstGeom prst="rect">
            <a:avLst/>
          </a:prstGeom>
          <a:noFill/>
        </p:spPr>
        <p:txBody>
          <a:bodyPr wrap="square" rtlCol="0">
            <a:spAutoFit/>
          </a:bodyPr>
          <a:lstStyle/>
          <a:p>
            <a:pPr algn="ctr"/>
            <a:r>
              <a:rPr lang="en-US" sz="2400" b="1" dirty="0" smtClean="0">
                <a:solidFill>
                  <a:schemeClr val="accent6">
                    <a:lumMod val="20000"/>
                    <a:lumOff val="80000"/>
                  </a:schemeClr>
                </a:solidFill>
              </a:rPr>
              <a:t>Clustering columns</a:t>
            </a:r>
            <a:endParaRPr lang="en-GB" sz="2400" b="1" dirty="0">
              <a:solidFill>
                <a:schemeClr val="accent6">
                  <a:lumMod val="20000"/>
                  <a:lumOff val="80000"/>
                </a:schemeClr>
              </a:solidFill>
            </a:endParaRPr>
          </a:p>
        </p:txBody>
      </p:sp>
      <p:cxnSp>
        <p:nvCxnSpPr>
          <p:cNvPr id="10" name="Straight Arrow Connector 9"/>
          <p:cNvCxnSpPr>
            <a:endCxn id="9" idx="0"/>
          </p:cNvCxnSpPr>
          <p:nvPr/>
        </p:nvCxnSpPr>
        <p:spPr>
          <a:xfrm>
            <a:off x="6948264" y="4009628"/>
            <a:ext cx="36004" cy="475176"/>
          </a:xfrm>
          <a:prstGeom prst="straightConnector1">
            <a:avLst/>
          </a:prstGeom>
          <a:ln w="38100">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346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bg2">
                    <a:lumMod val="40000"/>
                    <a:lumOff val="60000"/>
                  </a:schemeClr>
                </a:solidFill>
              </a:rPr>
              <a:t>C* </a:t>
            </a:r>
            <a:r>
              <a:rPr lang="en-US" dirty="0" smtClean="0">
                <a:solidFill>
                  <a:schemeClr val="bg2">
                    <a:lumMod val="40000"/>
                    <a:lumOff val="60000"/>
                  </a:schemeClr>
                </a:solidFill>
              </a:rPr>
              <a:t>architecture</a:t>
            </a:r>
          </a:p>
          <a:p>
            <a:pPr marL="457200" indent="-457200">
              <a:buFont typeface="Arial" panose="020B0604020202020204" pitchFamily="34" charset="0"/>
              <a:buChar char="•"/>
            </a:pPr>
            <a:r>
              <a:rPr lang="en-US" dirty="0">
                <a:solidFill>
                  <a:schemeClr val="accent1">
                    <a:lumMod val="20000"/>
                    <a:lumOff val="80000"/>
                  </a:schemeClr>
                </a:solidFill>
              </a:rPr>
              <a:t>Request </a:t>
            </a:r>
            <a:r>
              <a:rPr lang="en-US" dirty="0" smtClean="0">
                <a:solidFill>
                  <a:schemeClr val="accent1">
                    <a:lumMod val="20000"/>
                    <a:lumOff val="80000"/>
                  </a:schemeClr>
                </a:solidFill>
              </a:rPr>
              <a:t>Coordination</a:t>
            </a:r>
          </a:p>
          <a:p>
            <a:pPr marL="457200" indent="-457200">
              <a:buFont typeface="Arial" panose="020B0604020202020204" pitchFamily="34" charset="0"/>
              <a:buChar char="•"/>
            </a:pPr>
            <a:r>
              <a:rPr lang="en-US" dirty="0" smtClean="0">
                <a:solidFill>
                  <a:schemeClr val="accent1">
                    <a:lumMod val="20000"/>
                    <a:lumOff val="8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smtClean="0">
              <a:solidFill>
                <a:schemeClr val="bg2">
                  <a:lumMod val="40000"/>
                  <a:lumOff val="6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1784166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Architecture</a:t>
            </a:r>
            <a:endParaRPr lang="en-GB" dirty="0"/>
          </a:p>
        </p:txBody>
      </p:sp>
      <p:sp>
        <p:nvSpPr>
          <p:cNvPr id="3" name="Content Placeholder 2"/>
          <p:cNvSpPr>
            <a:spLocks noGrp="1"/>
          </p:cNvSpPr>
          <p:nvPr>
            <p:ph idx="1"/>
          </p:nvPr>
        </p:nvSpPr>
        <p:spPr>
          <a:xfrm>
            <a:off x="379535" y="1280551"/>
            <a:ext cx="8352927" cy="934765"/>
          </a:xfrm>
        </p:spPr>
        <p:txBody>
          <a:bodyPr/>
          <a:lstStyle/>
          <a:p>
            <a:pPr marL="457200" indent="-457200">
              <a:buFont typeface="Arial" panose="020B0604020202020204" pitchFamily="34" charset="0"/>
              <a:buChar char="•"/>
            </a:pPr>
            <a:r>
              <a:rPr lang="en-US" sz="2400" dirty="0" smtClean="0">
                <a:solidFill>
                  <a:schemeClr val="bg2">
                    <a:lumMod val="40000"/>
                    <a:lumOff val="60000"/>
                  </a:schemeClr>
                </a:solidFill>
              </a:rPr>
              <a:t>Node</a:t>
            </a:r>
            <a:r>
              <a:rPr lang="en-US" sz="2400" dirty="0" smtClean="0"/>
              <a:t>: one Cassandra instance (Java process)</a:t>
            </a:r>
            <a:endParaRPr lang="en-GB" sz="2400"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19" name="Oval 18"/>
          <p:cNvSpPr/>
          <p:nvPr/>
        </p:nvSpPr>
        <p:spPr>
          <a:xfrm>
            <a:off x="1919541" y="3293709"/>
            <a:ext cx="606240" cy="6224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801007" y="3293708"/>
            <a:ext cx="606240" cy="6224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919541" y="4292199"/>
            <a:ext cx="606240" cy="622487"/>
          </a:xfrm>
          <a:prstGeom prst="ellipse">
            <a:avLst/>
          </a:prstGeom>
          <a:solidFill>
            <a:srgbClr val="001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801007" y="4292198"/>
            <a:ext cx="606240" cy="622487"/>
          </a:xfrm>
          <a:prstGeom prst="ellipse">
            <a:avLst/>
          </a:prstGeom>
          <a:solidFill>
            <a:srgbClr val="00F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555999" y="3165457"/>
            <a:ext cx="629744" cy="6437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394098" y="3165456"/>
            <a:ext cx="629744" cy="6437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555999" y="4198080"/>
            <a:ext cx="629744" cy="643767"/>
          </a:xfrm>
          <a:prstGeom prst="ellipse">
            <a:avLst/>
          </a:prstGeom>
          <a:solidFill>
            <a:srgbClr val="001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394098" y="4198079"/>
            <a:ext cx="629744" cy="643767"/>
          </a:xfrm>
          <a:prstGeom prst="ellipse">
            <a:avLst/>
          </a:prstGeom>
          <a:solidFill>
            <a:srgbClr val="00F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96938" y="3466451"/>
            <a:ext cx="675329" cy="276999"/>
          </a:xfrm>
          <a:prstGeom prst="rect">
            <a:avLst/>
          </a:prstGeom>
          <a:noFill/>
        </p:spPr>
        <p:txBody>
          <a:bodyPr wrap="square" rtlCol="0">
            <a:spAutoFit/>
          </a:bodyPr>
          <a:lstStyle/>
          <a:p>
            <a:r>
              <a:rPr lang="en-US" sz="1200" dirty="0" smtClean="0"/>
              <a:t>Node 1</a:t>
            </a:r>
            <a:endParaRPr lang="en-GB" sz="1200" dirty="0"/>
          </a:p>
        </p:txBody>
      </p:sp>
      <p:sp>
        <p:nvSpPr>
          <p:cNvPr id="33" name="TextBox 32"/>
          <p:cNvSpPr txBox="1"/>
          <p:nvPr/>
        </p:nvSpPr>
        <p:spPr>
          <a:xfrm>
            <a:off x="3371305" y="3338750"/>
            <a:ext cx="675329" cy="276999"/>
          </a:xfrm>
          <a:prstGeom prst="rect">
            <a:avLst/>
          </a:prstGeom>
          <a:noFill/>
        </p:spPr>
        <p:txBody>
          <a:bodyPr wrap="square" rtlCol="0">
            <a:spAutoFit/>
          </a:bodyPr>
          <a:lstStyle/>
          <a:p>
            <a:r>
              <a:rPr lang="en-US" sz="1200" dirty="0" smtClean="0"/>
              <a:t>Node 2</a:t>
            </a:r>
            <a:endParaRPr lang="en-GB" sz="1200" dirty="0"/>
          </a:p>
        </p:txBody>
      </p:sp>
      <p:sp>
        <p:nvSpPr>
          <p:cNvPr id="34" name="TextBox 33"/>
          <p:cNvSpPr txBox="1"/>
          <p:nvPr/>
        </p:nvSpPr>
        <p:spPr>
          <a:xfrm>
            <a:off x="766462" y="4464941"/>
            <a:ext cx="675329" cy="276999"/>
          </a:xfrm>
          <a:prstGeom prst="rect">
            <a:avLst/>
          </a:prstGeom>
          <a:noFill/>
        </p:spPr>
        <p:txBody>
          <a:bodyPr wrap="square" rtlCol="0">
            <a:spAutoFit/>
          </a:bodyPr>
          <a:lstStyle/>
          <a:p>
            <a:r>
              <a:rPr lang="en-US" sz="1200" dirty="0" smtClean="0"/>
              <a:t>Node 5</a:t>
            </a:r>
            <a:endParaRPr lang="en-GB" sz="1200" dirty="0"/>
          </a:p>
        </p:txBody>
      </p:sp>
      <p:sp>
        <p:nvSpPr>
          <p:cNvPr id="35" name="TextBox 34"/>
          <p:cNvSpPr txBox="1"/>
          <p:nvPr/>
        </p:nvSpPr>
        <p:spPr>
          <a:xfrm>
            <a:off x="3365296" y="4381462"/>
            <a:ext cx="675329" cy="276999"/>
          </a:xfrm>
          <a:prstGeom prst="rect">
            <a:avLst/>
          </a:prstGeom>
          <a:noFill/>
        </p:spPr>
        <p:txBody>
          <a:bodyPr wrap="square" rtlCol="0">
            <a:spAutoFit/>
          </a:bodyPr>
          <a:lstStyle/>
          <a:p>
            <a:r>
              <a:rPr lang="en-US" sz="1200" dirty="0" smtClean="0"/>
              <a:t>Node 6</a:t>
            </a:r>
            <a:endParaRPr lang="en-GB" sz="1200" dirty="0"/>
          </a:p>
        </p:txBody>
      </p:sp>
      <p:sp>
        <p:nvSpPr>
          <p:cNvPr id="36" name="TextBox 35"/>
          <p:cNvSpPr txBox="1"/>
          <p:nvPr/>
        </p:nvSpPr>
        <p:spPr>
          <a:xfrm>
            <a:off x="1884996" y="3477249"/>
            <a:ext cx="675329" cy="276999"/>
          </a:xfrm>
          <a:prstGeom prst="rect">
            <a:avLst/>
          </a:prstGeom>
          <a:noFill/>
        </p:spPr>
        <p:txBody>
          <a:bodyPr wrap="square" rtlCol="0">
            <a:spAutoFit/>
          </a:bodyPr>
          <a:lstStyle/>
          <a:p>
            <a:r>
              <a:rPr lang="en-US" sz="1200" dirty="0" smtClean="0">
                <a:solidFill>
                  <a:schemeClr val="bg1"/>
                </a:solidFill>
              </a:rPr>
              <a:t>Node 3</a:t>
            </a:r>
            <a:endParaRPr lang="en-GB" sz="1200" dirty="0">
              <a:solidFill>
                <a:schemeClr val="bg1"/>
              </a:solidFill>
            </a:endParaRPr>
          </a:p>
        </p:txBody>
      </p:sp>
      <p:sp>
        <p:nvSpPr>
          <p:cNvPr id="37" name="TextBox 36"/>
          <p:cNvSpPr txBox="1"/>
          <p:nvPr/>
        </p:nvSpPr>
        <p:spPr>
          <a:xfrm>
            <a:off x="4533206" y="3348839"/>
            <a:ext cx="675329" cy="276999"/>
          </a:xfrm>
          <a:prstGeom prst="rect">
            <a:avLst/>
          </a:prstGeom>
          <a:noFill/>
        </p:spPr>
        <p:txBody>
          <a:bodyPr wrap="square" rtlCol="0">
            <a:spAutoFit/>
          </a:bodyPr>
          <a:lstStyle/>
          <a:p>
            <a:r>
              <a:rPr lang="en-US" sz="1200" dirty="0" smtClean="0">
                <a:solidFill>
                  <a:schemeClr val="bg1"/>
                </a:solidFill>
              </a:rPr>
              <a:t>Node 4</a:t>
            </a:r>
            <a:endParaRPr lang="en-GB" sz="1200" dirty="0">
              <a:solidFill>
                <a:schemeClr val="bg1"/>
              </a:solidFill>
            </a:endParaRPr>
          </a:p>
        </p:txBody>
      </p:sp>
      <p:sp>
        <p:nvSpPr>
          <p:cNvPr id="38" name="TextBox 37"/>
          <p:cNvSpPr txBox="1"/>
          <p:nvPr/>
        </p:nvSpPr>
        <p:spPr>
          <a:xfrm>
            <a:off x="1880447" y="4477140"/>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9" name="TextBox 38"/>
          <p:cNvSpPr txBox="1"/>
          <p:nvPr/>
        </p:nvSpPr>
        <p:spPr>
          <a:xfrm>
            <a:off x="4554494" y="4382049"/>
            <a:ext cx="675329" cy="276999"/>
          </a:xfrm>
          <a:prstGeom prst="rect">
            <a:avLst/>
          </a:prstGeom>
          <a:noFill/>
        </p:spPr>
        <p:txBody>
          <a:bodyPr wrap="square" rtlCol="0">
            <a:spAutoFit/>
          </a:bodyPr>
          <a:lstStyle/>
          <a:p>
            <a:r>
              <a:rPr lang="en-US" sz="1200" dirty="0" smtClean="0">
                <a:solidFill>
                  <a:schemeClr val="bg1"/>
                </a:solidFill>
              </a:rPr>
              <a:t>Node 8</a:t>
            </a:r>
            <a:endParaRPr lang="en-GB" sz="1200" dirty="0">
              <a:solidFill>
                <a:schemeClr val="bg1"/>
              </a:solidFill>
            </a:endParaRPr>
          </a:p>
        </p:txBody>
      </p:sp>
      <p:grpSp>
        <p:nvGrpSpPr>
          <p:cNvPr id="43" name="Group 42"/>
          <p:cNvGrpSpPr/>
          <p:nvPr/>
        </p:nvGrpSpPr>
        <p:grpSpPr>
          <a:xfrm>
            <a:off x="6389692" y="2569846"/>
            <a:ext cx="2591800" cy="2792866"/>
            <a:chOff x="6389692" y="2569846"/>
            <a:chExt cx="2591800" cy="2792866"/>
          </a:xfrm>
        </p:grpSpPr>
        <p:graphicFrame>
          <p:nvGraphicFramePr>
            <p:cNvPr id="5" name="Diagram 4"/>
            <p:cNvGraphicFramePr/>
            <p:nvPr>
              <p:extLst>
                <p:ext uri="{D42A27DB-BD31-4B8C-83A1-F6EECF244321}">
                  <p14:modId xmlns:p14="http://schemas.microsoft.com/office/powerpoint/2010/main" val="2511277848"/>
                </p:ext>
              </p:extLst>
            </p:nvPr>
          </p:nvGraphicFramePr>
          <p:xfrm>
            <a:off x="6389692" y="3033445"/>
            <a:ext cx="2591800" cy="2329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TextBox 39"/>
            <p:cNvSpPr txBox="1"/>
            <p:nvPr/>
          </p:nvSpPr>
          <p:spPr>
            <a:xfrm>
              <a:off x="6732240" y="2569846"/>
              <a:ext cx="1784198" cy="369332"/>
            </a:xfrm>
            <a:prstGeom prst="rect">
              <a:avLst/>
            </a:prstGeom>
            <a:noFill/>
          </p:spPr>
          <p:txBody>
            <a:bodyPr wrap="square" rtlCol="0">
              <a:spAutoFit/>
            </a:bodyPr>
            <a:lstStyle/>
            <a:p>
              <a:pPr algn="ctr"/>
              <a:r>
                <a:rPr lang="en-US" dirty="0" smtClean="0"/>
                <a:t>Token Range</a:t>
              </a:r>
              <a:endParaRPr lang="en-GB" dirty="0"/>
            </a:p>
          </p:txBody>
        </p:sp>
        <p:sp>
          <p:nvSpPr>
            <p:cNvPr id="41" name="TextBox 40"/>
            <p:cNvSpPr txBox="1"/>
            <p:nvPr/>
          </p:nvSpPr>
          <p:spPr>
            <a:xfrm>
              <a:off x="6948264" y="2883730"/>
              <a:ext cx="737765" cy="307777"/>
            </a:xfrm>
            <a:prstGeom prst="rect">
              <a:avLst/>
            </a:prstGeom>
            <a:noFill/>
          </p:spPr>
          <p:txBody>
            <a:bodyPr wrap="square" rtlCol="0">
              <a:spAutoFit/>
            </a:bodyPr>
            <a:lstStyle/>
            <a:p>
              <a:r>
                <a:rPr lang="en-US" sz="1400" dirty="0" smtClean="0"/>
                <a:t>+2</a:t>
              </a:r>
              <a:r>
                <a:rPr lang="en-US" sz="1400" baseline="30000" dirty="0" smtClean="0"/>
                <a:t>63</a:t>
              </a:r>
              <a:r>
                <a:rPr lang="en-US" sz="1400" dirty="0" smtClean="0"/>
                <a:t>-1</a:t>
              </a:r>
              <a:endParaRPr lang="en-GB" sz="1400" dirty="0"/>
            </a:p>
          </p:txBody>
        </p:sp>
        <p:sp>
          <p:nvSpPr>
            <p:cNvPr id="42" name="TextBox 41"/>
            <p:cNvSpPr txBox="1"/>
            <p:nvPr/>
          </p:nvSpPr>
          <p:spPr>
            <a:xfrm>
              <a:off x="7667710" y="2878463"/>
              <a:ext cx="648072" cy="307777"/>
            </a:xfrm>
            <a:prstGeom prst="rect">
              <a:avLst/>
            </a:prstGeom>
            <a:noFill/>
          </p:spPr>
          <p:txBody>
            <a:bodyPr wrap="square" rtlCol="0">
              <a:spAutoFit/>
            </a:bodyPr>
            <a:lstStyle/>
            <a:p>
              <a:r>
                <a:rPr lang="en-US" sz="1400" dirty="0" smtClean="0"/>
                <a:t>-2</a:t>
              </a:r>
              <a:r>
                <a:rPr lang="en-US" sz="1400" baseline="30000" dirty="0" smtClean="0"/>
                <a:t>63</a:t>
              </a:r>
              <a:endParaRPr lang="en-GB" sz="1400" baseline="30000" dirty="0"/>
            </a:p>
          </p:txBody>
        </p:sp>
      </p:grpSp>
    </p:spTree>
    <p:extLst>
      <p:ext uri="{BB962C8B-B14F-4D97-AF65-F5344CB8AC3E}">
        <p14:creationId xmlns:p14="http://schemas.microsoft.com/office/powerpoint/2010/main" val="1548637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504056"/>
          </a:xfrm>
        </p:spPr>
        <p:txBody>
          <a:bodyPr/>
          <a:lstStyle/>
          <a:p>
            <a:r>
              <a:rPr lang="en-US" dirty="0" smtClean="0"/>
              <a:t>Cassandra Architecture</a:t>
            </a:r>
            <a:endParaRPr lang="en-GB" dirty="0"/>
          </a:p>
        </p:txBody>
      </p:sp>
      <p:sp>
        <p:nvSpPr>
          <p:cNvPr id="3" name="Content Placeholder 2"/>
          <p:cNvSpPr>
            <a:spLocks noGrp="1"/>
          </p:cNvSpPr>
          <p:nvPr>
            <p:ph idx="1"/>
          </p:nvPr>
        </p:nvSpPr>
        <p:spPr>
          <a:xfrm>
            <a:off x="356742" y="699932"/>
            <a:ext cx="8352927" cy="1828063"/>
          </a:xfrm>
        </p:spPr>
        <p:txBody>
          <a:bodyPr/>
          <a:lstStyle/>
          <a:p>
            <a:pPr marL="457200" indent="-457200">
              <a:buFont typeface="Arial" panose="020B0604020202020204" pitchFamily="34" charset="0"/>
              <a:buChar char="•"/>
            </a:pPr>
            <a:r>
              <a:rPr lang="en-US" sz="2400" dirty="0" smtClean="0">
                <a:solidFill>
                  <a:schemeClr val="bg2">
                    <a:lumMod val="40000"/>
                    <a:lumOff val="60000"/>
                  </a:schemeClr>
                </a:solidFill>
              </a:rPr>
              <a:t>Partition</a:t>
            </a:r>
            <a:r>
              <a:rPr lang="en-US" sz="2400" dirty="0" smtClean="0"/>
              <a:t>: ordered and replicable unit of data on a node identified by a token</a:t>
            </a:r>
          </a:p>
          <a:p>
            <a:pPr marL="457200" indent="-457200">
              <a:buFont typeface="Arial" panose="020B0604020202020204" pitchFamily="34" charset="0"/>
              <a:buChar char="•"/>
            </a:pPr>
            <a:r>
              <a:rPr lang="en-US" sz="2400" dirty="0" err="1" smtClean="0">
                <a:solidFill>
                  <a:schemeClr val="bg2">
                    <a:lumMod val="40000"/>
                    <a:lumOff val="60000"/>
                  </a:schemeClr>
                </a:solidFill>
              </a:rPr>
              <a:t>Partitioner</a:t>
            </a:r>
            <a:r>
              <a:rPr lang="en-US" sz="2400" dirty="0">
                <a:solidFill>
                  <a:schemeClr val="bg2">
                    <a:lumMod val="40000"/>
                    <a:lumOff val="60000"/>
                  </a:schemeClr>
                </a:solidFill>
              </a:rPr>
              <a:t> </a:t>
            </a:r>
            <a:r>
              <a:rPr lang="en-US" sz="2400" dirty="0" smtClean="0"/>
              <a:t>(based on mumur3 algorithm by default) will distribute the data across the nodes.</a:t>
            </a:r>
            <a:endParaRPr lang="en-GB" sz="2400"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16</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19" name="Oval 18"/>
          <p:cNvSpPr/>
          <p:nvPr/>
        </p:nvSpPr>
        <p:spPr>
          <a:xfrm>
            <a:off x="1919541" y="3293709"/>
            <a:ext cx="606240" cy="6224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801007" y="3293708"/>
            <a:ext cx="606240" cy="6224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1919541" y="4292199"/>
            <a:ext cx="606240" cy="622487"/>
          </a:xfrm>
          <a:prstGeom prst="ellipse">
            <a:avLst/>
          </a:prstGeom>
          <a:solidFill>
            <a:srgbClr val="001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801007" y="4292198"/>
            <a:ext cx="606240" cy="622487"/>
          </a:xfrm>
          <a:prstGeom prst="ellipse">
            <a:avLst/>
          </a:prstGeom>
          <a:solidFill>
            <a:srgbClr val="00F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555999" y="3165457"/>
            <a:ext cx="629744" cy="6437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394098" y="3165456"/>
            <a:ext cx="629744" cy="6437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555999" y="4198080"/>
            <a:ext cx="629744" cy="643767"/>
          </a:xfrm>
          <a:prstGeom prst="ellipse">
            <a:avLst/>
          </a:prstGeom>
          <a:solidFill>
            <a:srgbClr val="001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394098" y="4198079"/>
            <a:ext cx="629744" cy="643767"/>
          </a:xfrm>
          <a:prstGeom prst="ellipse">
            <a:avLst/>
          </a:prstGeom>
          <a:solidFill>
            <a:srgbClr val="00F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96938" y="3466451"/>
            <a:ext cx="675329" cy="276999"/>
          </a:xfrm>
          <a:prstGeom prst="rect">
            <a:avLst/>
          </a:prstGeom>
          <a:noFill/>
        </p:spPr>
        <p:txBody>
          <a:bodyPr wrap="square" rtlCol="0">
            <a:spAutoFit/>
          </a:bodyPr>
          <a:lstStyle/>
          <a:p>
            <a:r>
              <a:rPr lang="en-US" sz="1200" dirty="0" smtClean="0"/>
              <a:t>Node 1</a:t>
            </a:r>
            <a:endParaRPr lang="en-GB" sz="1200" dirty="0"/>
          </a:p>
        </p:txBody>
      </p:sp>
      <p:sp>
        <p:nvSpPr>
          <p:cNvPr id="33" name="TextBox 32"/>
          <p:cNvSpPr txBox="1"/>
          <p:nvPr/>
        </p:nvSpPr>
        <p:spPr>
          <a:xfrm>
            <a:off x="3371305" y="3338750"/>
            <a:ext cx="675329" cy="276999"/>
          </a:xfrm>
          <a:prstGeom prst="rect">
            <a:avLst/>
          </a:prstGeom>
          <a:noFill/>
        </p:spPr>
        <p:txBody>
          <a:bodyPr wrap="square" rtlCol="0">
            <a:spAutoFit/>
          </a:bodyPr>
          <a:lstStyle/>
          <a:p>
            <a:r>
              <a:rPr lang="en-US" sz="1200" dirty="0" smtClean="0"/>
              <a:t>Node 2</a:t>
            </a:r>
            <a:endParaRPr lang="en-GB" sz="1200" dirty="0"/>
          </a:p>
        </p:txBody>
      </p:sp>
      <p:sp>
        <p:nvSpPr>
          <p:cNvPr id="34" name="TextBox 33"/>
          <p:cNvSpPr txBox="1"/>
          <p:nvPr/>
        </p:nvSpPr>
        <p:spPr>
          <a:xfrm>
            <a:off x="766462" y="4464941"/>
            <a:ext cx="675329" cy="276999"/>
          </a:xfrm>
          <a:prstGeom prst="rect">
            <a:avLst/>
          </a:prstGeom>
          <a:noFill/>
        </p:spPr>
        <p:txBody>
          <a:bodyPr wrap="square" rtlCol="0">
            <a:spAutoFit/>
          </a:bodyPr>
          <a:lstStyle/>
          <a:p>
            <a:r>
              <a:rPr lang="en-US" sz="1200" dirty="0" smtClean="0"/>
              <a:t>Node 5</a:t>
            </a:r>
            <a:endParaRPr lang="en-GB" sz="1200" dirty="0"/>
          </a:p>
        </p:txBody>
      </p:sp>
      <p:sp>
        <p:nvSpPr>
          <p:cNvPr id="35" name="TextBox 34"/>
          <p:cNvSpPr txBox="1"/>
          <p:nvPr/>
        </p:nvSpPr>
        <p:spPr>
          <a:xfrm>
            <a:off x="3365296" y="4381462"/>
            <a:ext cx="675329" cy="276999"/>
          </a:xfrm>
          <a:prstGeom prst="rect">
            <a:avLst/>
          </a:prstGeom>
          <a:noFill/>
        </p:spPr>
        <p:txBody>
          <a:bodyPr wrap="square" rtlCol="0">
            <a:spAutoFit/>
          </a:bodyPr>
          <a:lstStyle/>
          <a:p>
            <a:r>
              <a:rPr lang="en-US" sz="1200" dirty="0" smtClean="0"/>
              <a:t>Node 6</a:t>
            </a:r>
            <a:endParaRPr lang="en-GB" sz="1200" dirty="0"/>
          </a:p>
        </p:txBody>
      </p:sp>
      <p:sp>
        <p:nvSpPr>
          <p:cNvPr id="36" name="TextBox 35"/>
          <p:cNvSpPr txBox="1"/>
          <p:nvPr/>
        </p:nvSpPr>
        <p:spPr>
          <a:xfrm>
            <a:off x="1884996" y="3477249"/>
            <a:ext cx="675329" cy="276999"/>
          </a:xfrm>
          <a:prstGeom prst="rect">
            <a:avLst/>
          </a:prstGeom>
          <a:noFill/>
        </p:spPr>
        <p:txBody>
          <a:bodyPr wrap="square" rtlCol="0">
            <a:spAutoFit/>
          </a:bodyPr>
          <a:lstStyle/>
          <a:p>
            <a:r>
              <a:rPr lang="en-US" sz="1200" dirty="0" smtClean="0">
                <a:solidFill>
                  <a:schemeClr val="bg1"/>
                </a:solidFill>
              </a:rPr>
              <a:t>Node 3</a:t>
            </a:r>
            <a:endParaRPr lang="en-GB" sz="1200" dirty="0">
              <a:solidFill>
                <a:schemeClr val="bg1"/>
              </a:solidFill>
            </a:endParaRPr>
          </a:p>
        </p:txBody>
      </p:sp>
      <p:sp>
        <p:nvSpPr>
          <p:cNvPr id="37" name="TextBox 36"/>
          <p:cNvSpPr txBox="1"/>
          <p:nvPr/>
        </p:nvSpPr>
        <p:spPr>
          <a:xfrm>
            <a:off x="4533206" y="3348839"/>
            <a:ext cx="675329" cy="276999"/>
          </a:xfrm>
          <a:prstGeom prst="rect">
            <a:avLst/>
          </a:prstGeom>
          <a:noFill/>
        </p:spPr>
        <p:txBody>
          <a:bodyPr wrap="square" rtlCol="0">
            <a:spAutoFit/>
          </a:bodyPr>
          <a:lstStyle/>
          <a:p>
            <a:r>
              <a:rPr lang="en-US" sz="1200" dirty="0" smtClean="0">
                <a:solidFill>
                  <a:schemeClr val="bg1"/>
                </a:solidFill>
              </a:rPr>
              <a:t>Node 4</a:t>
            </a:r>
            <a:endParaRPr lang="en-GB" sz="1200" dirty="0">
              <a:solidFill>
                <a:schemeClr val="bg1"/>
              </a:solidFill>
            </a:endParaRPr>
          </a:p>
        </p:txBody>
      </p:sp>
      <p:sp>
        <p:nvSpPr>
          <p:cNvPr id="38" name="TextBox 37"/>
          <p:cNvSpPr txBox="1"/>
          <p:nvPr/>
        </p:nvSpPr>
        <p:spPr>
          <a:xfrm>
            <a:off x="1880447" y="4477140"/>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9" name="TextBox 38"/>
          <p:cNvSpPr txBox="1"/>
          <p:nvPr/>
        </p:nvSpPr>
        <p:spPr>
          <a:xfrm>
            <a:off x="4554494" y="4382049"/>
            <a:ext cx="675329" cy="276999"/>
          </a:xfrm>
          <a:prstGeom prst="rect">
            <a:avLst/>
          </a:prstGeom>
          <a:noFill/>
        </p:spPr>
        <p:txBody>
          <a:bodyPr wrap="square" rtlCol="0">
            <a:spAutoFit/>
          </a:bodyPr>
          <a:lstStyle/>
          <a:p>
            <a:r>
              <a:rPr lang="en-US" sz="1200" dirty="0" smtClean="0">
                <a:solidFill>
                  <a:schemeClr val="bg1"/>
                </a:solidFill>
              </a:rPr>
              <a:t>Node 8</a:t>
            </a:r>
            <a:endParaRPr lang="en-GB" sz="1200" dirty="0">
              <a:solidFill>
                <a:schemeClr val="bg1"/>
              </a:solidFill>
            </a:endParaRPr>
          </a:p>
        </p:txBody>
      </p:sp>
      <p:grpSp>
        <p:nvGrpSpPr>
          <p:cNvPr id="43" name="Group 42"/>
          <p:cNvGrpSpPr/>
          <p:nvPr/>
        </p:nvGrpSpPr>
        <p:grpSpPr>
          <a:xfrm>
            <a:off x="6389692" y="2569846"/>
            <a:ext cx="2591800" cy="2792866"/>
            <a:chOff x="6389692" y="2569846"/>
            <a:chExt cx="2591800" cy="2792866"/>
          </a:xfrm>
        </p:grpSpPr>
        <p:graphicFrame>
          <p:nvGraphicFramePr>
            <p:cNvPr id="5" name="Diagram 4"/>
            <p:cNvGraphicFramePr/>
            <p:nvPr>
              <p:extLst>
                <p:ext uri="{D42A27DB-BD31-4B8C-83A1-F6EECF244321}">
                  <p14:modId xmlns:p14="http://schemas.microsoft.com/office/powerpoint/2010/main" val="2511277848"/>
                </p:ext>
              </p:extLst>
            </p:nvPr>
          </p:nvGraphicFramePr>
          <p:xfrm>
            <a:off x="6389692" y="3033445"/>
            <a:ext cx="2591800" cy="2329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TextBox 39"/>
            <p:cNvSpPr txBox="1"/>
            <p:nvPr/>
          </p:nvSpPr>
          <p:spPr>
            <a:xfrm>
              <a:off x="6732240" y="2569846"/>
              <a:ext cx="1784198" cy="369332"/>
            </a:xfrm>
            <a:prstGeom prst="rect">
              <a:avLst/>
            </a:prstGeom>
            <a:noFill/>
          </p:spPr>
          <p:txBody>
            <a:bodyPr wrap="square" rtlCol="0">
              <a:spAutoFit/>
            </a:bodyPr>
            <a:lstStyle/>
            <a:p>
              <a:pPr algn="ctr"/>
              <a:r>
                <a:rPr lang="en-US" dirty="0" smtClean="0"/>
                <a:t>Token Range</a:t>
              </a:r>
              <a:endParaRPr lang="en-GB" dirty="0"/>
            </a:p>
          </p:txBody>
        </p:sp>
        <p:sp>
          <p:nvSpPr>
            <p:cNvPr id="41" name="TextBox 40"/>
            <p:cNvSpPr txBox="1"/>
            <p:nvPr/>
          </p:nvSpPr>
          <p:spPr>
            <a:xfrm>
              <a:off x="6948264" y="2883730"/>
              <a:ext cx="737765" cy="307777"/>
            </a:xfrm>
            <a:prstGeom prst="rect">
              <a:avLst/>
            </a:prstGeom>
            <a:noFill/>
          </p:spPr>
          <p:txBody>
            <a:bodyPr wrap="square" rtlCol="0">
              <a:spAutoFit/>
            </a:bodyPr>
            <a:lstStyle/>
            <a:p>
              <a:r>
                <a:rPr lang="en-US" sz="1400" dirty="0"/>
                <a:t>+</a:t>
              </a:r>
              <a:r>
                <a:rPr lang="en-US" sz="1400" dirty="0" smtClean="0"/>
                <a:t>2</a:t>
              </a:r>
              <a:r>
                <a:rPr lang="en-US" sz="1400" baseline="30000" dirty="0" smtClean="0"/>
                <a:t>63</a:t>
              </a:r>
              <a:r>
                <a:rPr lang="en-US" sz="1400" dirty="0" smtClean="0"/>
                <a:t>-1</a:t>
              </a:r>
              <a:endParaRPr lang="en-GB" sz="1400" dirty="0"/>
            </a:p>
          </p:txBody>
        </p:sp>
        <p:sp>
          <p:nvSpPr>
            <p:cNvPr id="42" name="TextBox 41"/>
            <p:cNvSpPr txBox="1"/>
            <p:nvPr/>
          </p:nvSpPr>
          <p:spPr>
            <a:xfrm>
              <a:off x="7667710" y="2878463"/>
              <a:ext cx="648072" cy="307777"/>
            </a:xfrm>
            <a:prstGeom prst="rect">
              <a:avLst/>
            </a:prstGeom>
            <a:noFill/>
          </p:spPr>
          <p:txBody>
            <a:bodyPr wrap="square" rtlCol="0">
              <a:spAutoFit/>
            </a:bodyPr>
            <a:lstStyle/>
            <a:p>
              <a:r>
                <a:rPr lang="en-US" sz="1400" dirty="0" smtClean="0"/>
                <a:t>-2</a:t>
              </a:r>
              <a:r>
                <a:rPr lang="en-US" sz="1400" baseline="30000" dirty="0" smtClean="0"/>
                <a:t>63</a:t>
              </a:r>
              <a:endParaRPr lang="en-GB" sz="1400" baseline="30000" dirty="0"/>
            </a:p>
          </p:txBody>
        </p:sp>
      </p:grpSp>
    </p:spTree>
    <p:extLst>
      <p:ext uri="{BB962C8B-B14F-4D97-AF65-F5344CB8AC3E}">
        <p14:creationId xmlns:p14="http://schemas.microsoft.com/office/powerpoint/2010/main" val="2287278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99060"/>
            <a:ext cx="8236800" cy="526192"/>
          </a:xfrm>
        </p:spPr>
        <p:txBody>
          <a:bodyPr/>
          <a:lstStyle/>
          <a:p>
            <a:r>
              <a:rPr lang="en-US" dirty="0" smtClean="0"/>
              <a:t>Cassandra Architecture</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13" name="Group 12"/>
          <p:cNvGrpSpPr/>
          <p:nvPr/>
        </p:nvGrpSpPr>
        <p:grpSpPr>
          <a:xfrm>
            <a:off x="723830" y="3179586"/>
            <a:ext cx="1880025" cy="850735"/>
            <a:chOff x="3445490" y="2928611"/>
            <a:chExt cx="1544782" cy="720079"/>
          </a:xfrm>
        </p:grpSpPr>
        <p:sp>
          <p:nvSpPr>
            <p:cNvPr id="18" name="Oval 17"/>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723830" y="4178076"/>
            <a:ext cx="1880025" cy="850735"/>
            <a:chOff x="3445490" y="2928611"/>
            <a:chExt cx="1544782" cy="720079"/>
          </a:xfrm>
        </p:grpSpPr>
        <p:sp>
          <p:nvSpPr>
            <p:cNvPr id="15" name="Oval 14"/>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p:cNvGrpSpPr/>
          <p:nvPr/>
        </p:nvGrpSpPr>
        <p:grpSpPr>
          <a:xfrm>
            <a:off x="3313929" y="3047433"/>
            <a:ext cx="1952915" cy="1912441"/>
            <a:chOff x="3424095" y="2967418"/>
            <a:chExt cx="1544782" cy="1565220"/>
          </a:xfrm>
        </p:grpSpPr>
        <p:grpSp>
          <p:nvGrpSpPr>
            <p:cNvPr id="24" name="Group 23"/>
            <p:cNvGrpSpPr/>
            <p:nvPr/>
          </p:nvGrpSpPr>
          <p:grpSpPr>
            <a:xfrm>
              <a:off x="3424095" y="2967418"/>
              <a:ext cx="1544782" cy="720079"/>
              <a:chOff x="3445490" y="2928611"/>
              <a:chExt cx="1544782" cy="720079"/>
            </a:xfrm>
          </p:grpSpPr>
          <p:sp>
            <p:nvSpPr>
              <p:cNvPr id="29" name="Oval 28"/>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3424095" y="3812559"/>
              <a:ext cx="1544782" cy="720079"/>
              <a:chOff x="3445490" y="2928611"/>
              <a:chExt cx="1544782" cy="720079"/>
            </a:xfrm>
          </p:grpSpPr>
          <p:sp>
            <p:nvSpPr>
              <p:cNvPr id="26" name="Oval 25"/>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2" name="Content Placeholder 2"/>
          <p:cNvSpPr txBox="1">
            <a:spLocks/>
          </p:cNvSpPr>
          <p:nvPr/>
        </p:nvSpPr>
        <p:spPr bwMode="gray">
          <a:xfrm>
            <a:off x="379535" y="1280551"/>
            <a:ext cx="8352927" cy="934765"/>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Rack</a:t>
            </a:r>
            <a:r>
              <a:rPr lang="en-US" sz="2400" dirty="0" smtClean="0"/>
              <a:t>: logical set of nodes</a:t>
            </a:r>
            <a:endParaRPr lang="en-GB" sz="2400" dirty="0"/>
          </a:p>
        </p:txBody>
      </p:sp>
      <p:sp>
        <p:nvSpPr>
          <p:cNvPr id="10" name="TextBox 9"/>
          <p:cNvSpPr txBox="1"/>
          <p:nvPr/>
        </p:nvSpPr>
        <p:spPr>
          <a:xfrm>
            <a:off x="1377161" y="3461625"/>
            <a:ext cx="631528" cy="261610"/>
          </a:xfrm>
          <a:prstGeom prst="rect">
            <a:avLst/>
          </a:prstGeom>
          <a:noFill/>
        </p:spPr>
        <p:txBody>
          <a:bodyPr wrap="square" rtlCol="0">
            <a:spAutoFit/>
          </a:bodyPr>
          <a:lstStyle/>
          <a:p>
            <a:r>
              <a:rPr lang="en-US" sz="1100" dirty="0" smtClean="0"/>
              <a:t>Rack 1</a:t>
            </a:r>
            <a:endParaRPr lang="en-GB" sz="1100" dirty="0"/>
          </a:p>
        </p:txBody>
      </p:sp>
      <p:sp>
        <p:nvSpPr>
          <p:cNvPr id="33" name="TextBox 32"/>
          <p:cNvSpPr txBox="1"/>
          <p:nvPr/>
        </p:nvSpPr>
        <p:spPr>
          <a:xfrm>
            <a:off x="1370205" y="4472636"/>
            <a:ext cx="631528" cy="261610"/>
          </a:xfrm>
          <a:prstGeom prst="rect">
            <a:avLst/>
          </a:prstGeom>
          <a:noFill/>
        </p:spPr>
        <p:txBody>
          <a:bodyPr wrap="square" rtlCol="0">
            <a:spAutoFit/>
          </a:bodyPr>
          <a:lstStyle/>
          <a:p>
            <a:r>
              <a:rPr lang="en-US" sz="1100" dirty="0" smtClean="0"/>
              <a:t>Rack 2</a:t>
            </a:r>
            <a:endParaRPr lang="en-GB" sz="1100" dirty="0"/>
          </a:p>
        </p:txBody>
      </p:sp>
      <p:sp>
        <p:nvSpPr>
          <p:cNvPr id="34" name="TextBox 33"/>
          <p:cNvSpPr txBox="1"/>
          <p:nvPr/>
        </p:nvSpPr>
        <p:spPr>
          <a:xfrm>
            <a:off x="3993756" y="4389157"/>
            <a:ext cx="631528" cy="261610"/>
          </a:xfrm>
          <a:prstGeom prst="rect">
            <a:avLst/>
          </a:prstGeom>
          <a:noFill/>
        </p:spPr>
        <p:txBody>
          <a:bodyPr wrap="square" rtlCol="0">
            <a:spAutoFit/>
          </a:bodyPr>
          <a:lstStyle/>
          <a:p>
            <a:r>
              <a:rPr lang="en-US" sz="1100" dirty="0" smtClean="0"/>
              <a:t>Rack 4</a:t>
            </a:r>
            <a:endParaRPr lang="en-GB" sz="1100" dirty="0"/>
          </a:p>
        </p:txBody>
      </p:sp>
      <p:sp>
        <p:nvSpPr>
          <p:cNvPr id="35" name="TextBox 34"/>
          <p:cNvSpPr txBox="1"/>
          <p:nvPr/>
        </p:nvSpPr>
        <p:spPr>
          <a:xfrm>
            <a:off x="3974157" y="3330820"/>
            <a:ext cx="631528" cy="261610"/>
          </a:xfrm>
          <a:prstGeom prst="rect">
            <a:avLst/>
          </a:prstGeom>
          <a:noFill/>
        </p:spPr>
        <p:txBody>
          <a:bodyPr wrap="square" rtlCol="0">
            <a:spAutoFit/>
          </a:bodyPr>
          <a:lstStyle/>
          <a:p>
            <a:r>
              <a:rPr lang="en-US" sz="1100" dirty="0" smtClean="0"/>
              <a:t>Rack 3</a:t>
            </a:r>
            <a:endParaRPr lang="en-GB" sz="1100" dirty="0"/>
          </a:p>
        </p:txBody>
      </p:sp>
      <p:sp>
        <p:nvSpPr>
          <p:cNvPr id="36" name="TextBox 35"/>
          <p:cNvSpPr txBox="1"/>
          <p:nvPr/>
        </p:nvSpPr>
        <p:spPr>
          <a:xfrm>
            <a:off x="796938" y="3466451"/>
            <a:ext cx="675329" cy="276999"/>
          </a:xfrm>
          <a:prstGeom prst="rect">
            <a:avLst/>
          </a:prstGeom>
          <a:noFill/>
        </p:spPr>
        <p:txBody>
          <a:bodyPr wrap="square" rtlCol="0">
            <a:spAutoFit/>
          </a:bodyPr>
          <a:lstStyle/>
          <a:p>
            <a:r>
              <a:rPr lang="en-US" sz="1200" dirty="0" smtClean="0"/>
              <a:t>Node 1</a:t>
            </a:r>
            <a:endParaRPr lang="en-GB" sz="1200" dirty="0"/>
          </a:p>
        </p:txBody>
      </p:sp>
      <p:sp>
        <p:nvSpPr>
          <p:cNvPr id="37" name="TextBox 36"/>
          <p:cNvSpPr txBox="1"/>
          <p:nvPr/>
        </p:nvSpPr>
        <p:spPr>
          <a:xfrm>
            <a:off x="772683" y="4464941"/>
            <a:ext cx="675329" cy="276999"/>
          </a:xfrm>
          <a:prstGeom prst="rect">
            <a:avLst/>
          </a:prstGeom>
          <a:noFill/>
        </p:spPr>
        <p:txBody>
          <a:bodyPr wrap="square" rtlCol="0">
            <a:spAutoFit/>
          </a:bodyPr>
          <a:lstStyle/>
          <a:p>
            <a:r>
              <a:rPr lang="en-US" sz="1200" dirty="0" smtClean="0"/>
              <a:t>Node 5 </a:t>
            </a:r>
            <a:endParaRPr lang="en-GB" sz="1200" dirty="0"/>
          </a:p>
        </p:txBody>
      </p:sp>
      <p:sp>
        <p:nvSpPr>
          <p:cNvPr id="38" name="TextBox 37"/>
          <p:cNvSpPr txBox="1"/>
          <p:nvPr/>
        </p:nvSpPr>
        <p:spPr>
          <a:xfrm>
            <a:off x="1871091" y="4452870"/>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9" name="TextBox 38"/>
          <p:cNvSpPr txBox="1"/>
          <p:nvPr/>
        </p:nvSpPr>
        <p:spPr>
          <a:xfrm>
            <a:off x="1886376" y="3474963"/>
            <a:ext cx="675329" cy="276999"/>
          </a:xfrm>
          <a:prstGeom prst="rect">
            <a:avLst/>
          </a:prstGeom>
          <a:noFill/>
        </p:spPr>
        <p:txBody>
          <a:bodyPr wrap="square" rtlCol="0">
            <a:spAutoFit/>
          </a:bodyPr>
          <a:lstStyle/>
          <a:p>
            <a:r>
              <a:rPr lang="en-US" sz="1200" dirty="0" smtClean="0">
                <a:solidFill>
                  <a:schemeClr val="bg1"/>
                </a:solidFill>
              </a:rPr>
              <a:t>Node 3</a:t>
            </a:r>
            <a:endParaRPr lang="en-GB" sz="1200" dirty="0">
              <a:solidFill>
                <a:schemeClr val="bg1"/>
              </a:solidFill>
            </a:endParaRPr>
          </a:p>
        </p:txBody>
      </p:sp>
      <p:sp>
        <p:nvSpPr>
          <p:cNvPr id="40" name="TextBox 39"/>
          <p:cNvSpPr txBox="1"/>
          <p:nvPr/>
        </p:nvSpPr>
        <p:spPr>
          <a:xfrm>
            <a:off x="3369632" y="3330425"/>
            <a:ext cx="675329" cy="276999"/>
          </a:xfrm>
          <a:prstGeom prst="rect">
            <a:avLst/>
          </a:prstGeom>
          <a:noFill/>
        </p:spPr>
        <p:txBody>
          <a:bodyPr wrap="square" rtlCol="0">
            <a:spAutoFit/>
          </a:bodyPr>
          <a:lstStyle/>
          <a:p>
            <a:r>
              <a:rPr lang="en-US" sz="1200" dirty="0" smtClean="0"/>
              <a:t>Node 2</a:t>
            </a:r>
            <a:endParaRPr lang="en-GB" sz="1200" dirty="0"/>
          </a:p>
        </p:txBody>
      </p:sp>
      <p:sp>
        <p:nvSpPr>
          <p:cNvPr id="41" name="TextBox 40"/>
          <p:cNvSpPr txBox="1"/>
          <p:nvPr/>
        </p:nvSpPr>
        <p:spPr>
          <a:xfrm>
            <a:off x="3369632" y="4364116"/>
            <a:ext cx="675329" cy="276999"/>
          </a:xfrm>
          <a:prstGeom prst="rect">
            <a:avLst/>
          </a:prstGeom>
          <a:noFill/>
        </p:spPr>
        <p:txBody>
          <a:bodyPr wrap="square" rtlCol="0">
            <a:spAutoFit/>
          </a:bodyPr>
          <a:lstStyle/>
          <a:p>
            <a:r>
              <a:rPr lang="en-US" sz="1200" dirty="0" smtClean="0"/>
              <a:t>Node 6</a:t>
            </a:r>
            <a:endParaRPr lang="en-GB" sz="1200" dirty="0"/>
          </a:p>
        </p:txBody>
      </p:sp>
      <p:sp>
        <p:nvSpPr>
          <p:cNvPr id="42" name="TextBox 41"/>
          <p:cNvSpPr txBox="1"/>
          <p:nvPr/>
        </p:nvSpPr>
        <p:spPr>
          <a:xfrm>
            <a:off x="4533206" y="3336463"/>
            <a:ext cx="675329" cy="276999"/>
          </a:xfrm>
          <a:prstGeom prst="rect">
            <a:avLst/>
          </a:prstGeom>
          <a:noFill/>
        </p:spPr>
        <p:txBody>
          <a:bodyPr wrap="square" rtlCol="0">
            <a:spAutoFit/>
          </a:bodyPr>
          <a:lstStyle/>
          <a:p>
            <a:r>
              <a:rPr lang="en-US" sz="1200" dirty="0" smtClean="0">
                <a:solidFill>
                  <a:schemeClr val="bg1"/>
                </a:solidFill>
              </a:rPr>
              <a:t>Node 4</a:t>
            </a:r>
            <a:endParaRPr lang="en-GB" sz="1200" dirty="0">
              <a:solidFill>
                <a:schemeClr val="bg1"/>
              </a:solidFill>
            </a:endParaRPr>
          </a:p>
        </p:txBody>
      </p:sp>
      <p:sp>
        <p:nvSpPr>
          <p:cNvPr id="43" name="TextBox 42"/>
          <p:cNvSpPr txBox="1"/>
          <p:nvPr/>
        </p:nvSpPr>
        <p:spPr>
          <a:xfrm>
            <a:off x="4519929" y="4373768"/>
            <a:ext cx="675329" cy="276999"/>
          </a:xfrm>
          <a:prstGeom prst="rect">
            <a:avLst/>
          </a:prstGeom>
          <a:noFill/>
        </p:spPr>
        <p:txBody>
          <a:bodyPr wrap="square" rtlCol="0">
            <a:spAutoFit/>
          </a:bodyPr>
          <a:lstStyle/>
          <a:p>
            <a:r>
              <a:rPr lang="en-US" sz="1200" dirty="0" smtClean="0">
                <a:solidFill>
                  <a:schemeClr val="bg1"/>
                </a:solidFill>
              </a:rPr>
              <a:t>Node 8</a:t>
            </a:r>
            <a:endParaRPr lang="en-GB" sz="1200" dirty="0">
              <a:solidFill>
                <a:schemeClr val="bg1"/>
              </a:solidFill>
            </a:endParaRPr>
          </a:p>
        </p:txBody>
      </p:sp>
      <p:grpSp>
        <p:nvGrpSpPr>
          <p:cNvPr id="50" name="Group 49"/>
          <p:cNvGrpSpPr/>
          <p:nvPr/>
        </p:nvGrpSpPr>
        <p:grpSpPr>
          <a:xfrm>
            <a:off x="6389692" y="2569846"/>
            <a:ext cx="2591800" cy="2792866"/>
            <a:chOff x="6389692" y="2569846"/>
            <a:chExt cx="2591800" cy="2792866"/>
          </a:xfrm>
        </p:grpSpPr>
        <p:grpSp>
          <p:nvGrpSpPr>
            <p:cNvPr id="44" name="Group 43"/>
            <p:cNvGrpSpPr/>
            <p:nvPr/>
          </p:nvGrpSpPr>
          <p:grpSpPr>
            <a:xfrm>
              <a:off x="6389692" y="2569846"/>
              <a:ext cx="2591800" cy="2792866"/>
              <a:chOff x="6389692" y="2569846"/>
              <a:chExt cx="2591800" cy="2792866"/>
            </a:xfrm>
          </p:grpSpPr>
          <p:graphicFrame>
            <p:nvGraphicFramePr>
              <p:cNvPr id="45" name="Diagram 44"/>
              <p:cNvGraphicFramePr/>
              <p:nvPr>
                <p:extLst>
                  <p:ext uri="{D42A27DB-BD31-4B8C-83A1-F6EECF244321}">
                    <p14:modId xmlns:p14="http://schemas.microsoft.com/office/powerpoint/2010/main" val="436598196"/>
                  </p:ext>
                </p:extLst>
              </p:nvPr>
            </p:nvGraphicFramePr>
            <p:xfrm>
              <a:off x="6389692" y="3033445"/>
              <a:ext cx="2591800" cy="232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TextBox 45"/>
              <p:cNvSpPr txBox="1"/>
              <p:nvPr/>
            </p:nvSpPr>
            <p:spPr>
              <a:xfrm>
                <a:off x="6732240" y="2569846"/>
                <a:ext cx="1784198" cy="369332"/>
              </a:xfrm>
              <a:prstGeom prst="rect">
                <a:avLst/>
              </a:prstGeom>
              <a:noFill/>
            </p:spPr>
            <p:txBody>
              <a:bodyPr wrap="square" rtlCol="0">
                <a:spAutoFit/>
              </a:bodyPr>
              <a:lstStyle/>
              <a:p>
                <a:pPr algn="ctr"/>
                <a:r>
                  <a:rPr lang="en-US" dirty="0" smtClean="0"/>
                  <a:t>Token Range</a:t>
                </a:r>
                <a:endParaRPr lang="en-GB" dirty="0"/>
              </a:p>
            </p:txBody>
          </p:sp>
          <p:sp>
            <p:nvSpPr>
              <p:cNvPr id="48" name="TextBox 47"/>
              <p:cNvSpPr txBox="1"/>
              <p:nvPr/>
            </p:nvSpPr>
            <p:spPr>
              <a:xfrm>
                <a:off x="7667710" y="2878463"/>
                <a:ext cx="648072" cy="307777"/>
              </a:xfrm>
              <a:prstGeom prst="rect">
                <a:avLst/>
              </a:prstGeom>
              <a:noFill/>
            </p:spPr>
            <p:txBody>
              <a:bodyPr wrap="square" rtlCol="0">
                <a:spAutoFit/>
              </a:bodyPr>
              <a:lstStyle/>
              <a:p>
                <a:r>
                  <a:rPr lang="en-US" sz="1400" dirty="0" smtClean="0"/>
                  <a:t>-2</a:t>
                </a:r>
                <a:r>
                  <a:rPr lang="en-US" sz="1400" baseline="30000" dirty="0" smtClean="0"/>
                  <a:t>63</a:t>
                </a:r>
                <a:endParaRPr lang="en-GB" sz="1400" baseline="30000" dirty="0"/>
              </a:p>
            </p:txBody>
          </p:sp>
        </p:grpSp>
        <p:sp>
          <p:nvSpPr>
            <p:cNvPr id="49" name="TextBox 48"/>
            <p:cNvSpPr txBox="1"/>
            <p:nvPr/>
          </p:nvSpPr>
          <p:spPr>
            <a:xfrm>
              <a:off x="6948264" y="2883730"/>
              <a:ext cx="737765" cy="307777"/>
            </a:xfrm>
            <a:prstGeom prst="rect">
              <a:avLst/>
            </a:prstGeom>
            <a:noFill/>
          </p:spPr>
          <p:txBody>
            <a:bodyPr wrap="square" rtlCol="0">
              <a:spAutoFit/>
            </a:bodyPr>
            <a:lstStyle/>
            <a:p>
              <a:r>
                <a:rPr lang="en-US" sz="1400" dirty="0"/>
                <a:t>+</a:t>
              </a:r>
              <a:r>
                <a:rPr lang="en-US" sz="1400" dirty="0" smtClean="0"/>
                <a:t>2</a:t>
              </a:r>
              <a:r>
                <a:rPr lang="en-US" sz="1400" baseline="30000" dirty="0" smtClean="0"/>
                <a:t>63</a:t>
              </a:r>
              <a:r>
                <a:rPr lang="en-US" sz="1400" dirty="0" smtClean="0"/>
                <a:t>-1</a:t>
              </a:r>
              <a:endParaRPr lang="en-GB" sz="1400" dirty="0"/>
            </a:p>
          </p:txBody>
        </p:sp>
      </p:grpSp>
    </p:spTree>
    <p:extLst>
      <p:ext uri="{BB962C8B-B14F-4D97-AF65-F5344CB8AC3E}">
        <p14:creationId xmlns:p14="http://schemas.microsoft.com/office/powerpoint/2010/main" val="1832286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Cassandra Architecture</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18</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9" name="Group 8"/>
          <p:cNvGrpSpPr/>
          <p:nvPr/>
        </p:nvGrpSpPr>
        <p:grpSpPr>
          <a:xfrm>
            <a:off x="665080" y="3028755"/>
            <a:ext cx="1990189" cy="2126841"/>
            <a:chOff x="1021323" y="2912459"/>
            <a:chExt cx="1635302" cy="1800200"/>
          </a:xfrm>
        </p:grpSpPr>
        <p:sp>
          <p:nvSpPr>
            <p:cNvPr id="11" name="Rounded Rectangle 10"/>
            <p:cNvSpPr/>
            <p:nvPr/>
          </p:nvSpPr>
          <p:spPr>
            <a:xfrm>
              <a:off x="1021323" y="2912459"/>
              <a:ext cx="1635302"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069597" y="3040125"/>
              <a:ext cx="1544782" cy="1565220"/>
              <a:chOff x="3424095" y="2967418"/>
              <a:chExt cx="1544782" cy="1565220"/>
            </a:xfrm>
          </p:grpSpPr>
          <p:grpSp>
            <p:nvGrpSpPr>
              <p:cNvPr id="13" name="Group 12"/>
              <p:cNvGrpSpPr/>
              <p:nvPr/>
            </p:nvGrpSpPr>
            <p:grpSpPr>
              <a:xfrm>
                <a:off x="3424095" y="2967418"/>
                <a:ext cx="1544782" cy="720079"/>
                <a:chOff x="3445490" y="2928611"/>
                <a:chExt cx="1544782" cy="720079"/>
              </a:xfrm>
            </p:grpSpPr>
            <p:sp>
              <p:nvSpPr>
                <p:cNvPr id="18" name="Oval 17"/>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3424095" y="3812559"/>
                <a:ext cx="1544782" cy="720079"/>
                <a:chOff x="3445490" y="2928611"/>
                <a:chExt cx="1544782" cy="720079"/>
              </a:xfrm>
            </p:grpSpPr>
            <p:sp>
              <p:nvSpPr>
                <p:cNvPr id="15" name="Oval 14"/>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21" name="Group 20"/>
          <p:cNvGrpSpPr/>
          <p:nvPr/>
        </p:nvGrpSpPr>
        <p:grpSpPr>
          <a:xfrm>
            <a:off x="3256711" y="2956048"/>
            <a:ext cx="2067350" cy="2199548"/>
            <a:chOff x="3186520" y="2912459"/>
            <a:chExt cx="1635302" cy="1800200"/>
          </a:xfrm>
        </p:grpSpPr>
        <p:sp>
          <p:nvSpPr>
            <p:cNvPr id="22" name="Rounded Rectangle 21"/>
            <p:cNvSpPr/>
            <p:nvPr/>
          </p:nvSpPr>
          <p:spPr>
            <a:xfrm>
              <a:off x="3186520" y="2912459"/>
              <a:ext cx="1635302"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3231780" y="2987252"/>
              <a:ext cx="1544782" cy="1565220"/>
              <a:chOff x="3424095" y="2967418"/>
              <a:chExt cx="1544782" cy="1565220"/>
            </a:xfrm>
          </p:grpSpPr>
          <p:grpSp>
            <p:nvGrpSpPr>
              <p:cNvPr id="24" name="Group 23"/>
              <p:cNvGrpSpPr/>
              <p:nvPr/>
            </p:nvGrpSpPr>
            <p:grpSpPr>
              <a:xfrm>
                <a:off x="3424095" y="2967418"/>
                <a:ext cx="1544782" cy="720079"/>
                <a:chOff x="3445490" y="2928611"/>
                <a:chExt cx="1544782" cy="720079"/>
              </a:xfrm>
            </p:grpSpPr>
            <p:sp>
              <p:nvSpPr>
                <p:cNvPr id="29" name="Oval 28"/>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3424095" y="3812559"/>
                <a:ext cx="1544782" cy="720079"/>
                <a:chOff x="3445490" y="2928611"/>
                <a:chExt cx="1544782" cy="720079"/>
              </a:xfrm>
            </p:grpSpPr>
            <p:sp>
              <p:nvSpPr>
                <p:cNvPr id="26" name="Oval 25"/>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sp>
        <p:nvSpPr>
          <p:cNvPr id="32" name="Content Placeholder 2"/>
          <p:cNvSpPr txBox="1">
            <a:spLocks/>
          </p:cNvSpPr>
          <p:nvPr/>
        </p:nvSpPr>
        <p:spPr bwMode="gray">
          <a:xfrm>
            <a:off x="379535" y="1280551"/>
            <a:ext cx="8352927" cy="934765"/>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Data Center</a:t>
            </a:r>
            <a:r>
              <a:rPr lang="en-US" sz="2400" dirty="0" smtClean="0"/>
              <a:t>: logical set of racks</a:t>
            </a:r>
            <a:endParaRPr lang="en-GB" sz="2400" dirty="0"/>
          </a:p>
        </p:txBody>
      </p:sp>
      <p:sp>
        <p:nvSpPr>
          <p:cNvPr id="10" name="TextBox 9"/>
          <p:cNvSpPr txBox="1"/>
          <p:nvPr/>
        </p:nvSpPr>
        <p:spPr>
          <a:xfrm>
            <a:off x="1377161" y="3461625"/>
            <a:ext cx="631528" cy="261610"/>
          </a:xfrm>
          <a:prstGeom prst="rect">
            <a:avLst/>
          </a:prstGeom>
          <a:noFill/>
        </p:spPr>
        <p:txBody>
          <a:bodyPr wrap="square" rtlCol="0">
            <a:spAutoFit/>
          </a:bodyPr>
          <a:lstStyle/>
          <a:p>
            <a:r>
              <a:rPr lang="en-US" sz="1100" dirty="0" smtClean="0"/>
              <a:t>Rack 1</a:t>
            </a:r>
            <a:endParaRPr lang="en-GB" sz="1100" dirty="0"/>
          </a:p>
        </p:txBody>
      </p:sp>
      <p:sp>
        <p:nvSpPr>
          <p:cNvPr id="33" name="TextBox 32"/>
          <p:cNvSpPr txBox="1"/>
          <p:nvPr/>
        </p:nvSpPr>
        <p:spPr>
          <a:xfrm>
            <a:off x="1370205" y="4472636"/>
            <a:ext cx="631528" cy="261610"/>
          </a:xfrm>
          <a:prstGeom prst="rect">
            <a:avLst/>
          </a:prstGeom>
          <a:noFill/>
        </p:spPr>
        <p:txBody>
          <a:bodyPr wrap="square" rtlCol="0">
            <a:spAutoFit/>
          </a:bodyPr>
          <a:lstStyle/>
          <a:p>
            <a:r>
              <a:rPr lang="en-US" sz="1100" dirty="0" smtClean="0"/>
              <a:t>Rack 2</a:t>
            </a:r>
            <a:endParaRPr lang="en-GB" sz="1100" dirty="0"/>
          </a:p>
        </p:txBody>
      </p:sp>
      <p:sp>
        <p:nvSpPr>
          <p:cNvPr id="34" name="TextBox 33"/>
          <p:cNvSpPr txBox="1"/>
          <p:nvPr/>
        </p:nvSpPr>
        <p:spPr>
          <a:xfrm>
            <a:off x="3993756" y="4389157"/>
            <a:ext cx="631528" cy="261610"/>
          </a:xfrm>
          <a:prstGeom prst="rect">
            <a:avLst/>
          </a:prstGeom>
          <a:noFill/>
        </p:spPr>
        <p:txBody>
          <a:bodyPr wrap="square" rtlCol="0">
            <a:spAutoFit/>
          </a:bodyPr>
          <a:lstStyle/>
          <a:p>
            <a:r>
              <a:rPr lang="en-US" sz="1100" dirty="0" smtClean="0"/>
              <a:t>Rack 4</a:t>
            </a:r>
            <a:endParaRPr lang="en-GB" sz="1100" dirty="0"/>
          </a:p>
        </p:txBody>
      </p:sp>
      <p:sp>
        <p:nvSpPr>
          <p:cNvPr id="35" name="TextBox 34"/>
          <p:cNvSpPr txBox="1"/>
          <p:nvPr/>
        </p:nvSpPr>
        <p:spPr>
          <a:xfrm>
            <a:off x="3974157" y="3330820"/>
            <a:ext cx="631528" cy="261610"/>
          </a:xfrm>
          <a:prstGeom prst="rect">
            <a:avLst/>
          </a:prstGeom>
          <a:noFill/>
        </p:spPr>
        <p:txBody>
          <a:bodyPr wrap="square" rtlCol="0">
            <a:spAutoFit/>
          </a:bodyPr>
          <a:lstStyle/>
          <a:p>
            <a:r>
              <a:rPr lang="en-US" sz="1100" dirty="0" smtClean="0"/>
              <a:t>Rack 3</a:t>
            </a:r>
            <a:endParaRPr lang="en-GB" sz="1100" dirty="0"/>
          </a:p>
        </p:txBody>
      </p:sp>
      <p:sp>
        <p:nvSpPr>
          <p:cNvPr id="36" name="TextBox 35"/>
          <p:cNvSpPr txBox="1"/>
          <p:nvPr/>
        </p:nvSpPr>
        <p:spPr>
          <a:xfrm>
            <a:off x="796938" y="3466451"/>
            <a:ext cx="675329" cy="276999"/>
          </a:xfrm>
          <a:prstGeom prst="rect">
            <a:avLst/>
          </a:prstGeom>
          <a:noFill/>
        </p:spPr>
        <p:txBody>
          <a:bodyPr wrap="square" rtlCol="0">
            <a:spAutoFit/>
          </a:bodyPr>
          <a:lstStyle/>
          <a:p>
            <a:r>
              <a:rPr lang="en-US" sz="1200" dirty="0" smtClean="0"/>
              <a:t>Node 1</a:t>
            </a:r>
            <a:endParaRPr lang="en-GB" sz="1200" dirty="0"/>
          </a:p>
        </p:txBody>
      </p:sp>
      <p:sp>
        <p:nvSpPr>
          <p:cNvPr id="37" name="TextBox 36"/>
          <p:cNvSpPr txBox="1"/>
          <p:nvPr/>
        </p:nvSpPr>
        <p:spPr>
          <a:xfrm>
            <a:off x="772683" y="4464941"/>
            <a:ext cx="675329" cy="276999"/>
          </a:xfrm>
          <a:prstGeom prst="rect">
            <a:avLst/>
          </a:prstGeom>
          <a:noFill/>
        </p:spPr>
        <p:txBody>
          <a:bodyPr wrap="square" rtlCol="0">
            <a:spAutoFit/>
          </a:bodyPr>
          <a:lstStyle/>
          <a:p>
            <a:r>
              <a:rPr lang="en-US" sz="1200" dirty="0" smtClean="0"/>
              <a:t>Node 5 </a:t>
            </a:r>
            <a:endParaRPr lang="en-GB" sz="1200" dirty="0"/>
          </a:p>
        </p:txBody>
      </p:sp>
      <p:sp>
        <p:nvSpPr>
          <p:cNvPr id="38" name="TextBox 37"/>
          <p:cNvSpPr txBox="1"/>
          <p:nvPr/>
        </p:nvSpPr>
        <p:spPr>
          <a:xfrm>
            <a:off x="1871091" y="4452870"/>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9" name="TextBox 38"/>
          <p:cNvSpPr txBox="1"/>
          <p:nvPr/>
        </p:nvSpPr>
        <p:spPr>
          <a:xfrm>
            <a:off x="1886376" y="3474963"/>
            <a:ext cx="675329" cy="276999"/>
          </a:xfrm>
          <a:prstGeom prst="rect">
            <a:avLst/>
          </a:prstGeom>
          <a:noFill/>
        </p:spPr>
        <p:txBody>
          <a:bodyPr wrap="square" rtlCol="0">
            <a:spAutoFit/>
          </a:bodyPr>
          <a:lstStyle/>
          <a:p>
            <a:r>
              <a:rPr lang="en-US" sz="1200" dirty="0" smtClean="0">
                <a:solidFill>
                  <a:schemeClr val="bg1"/>
                </a:solidFill>
              </a:rPr>
              <a:t>Node 3</a:t>
            </a:r>
            <a:endParaRPr lang="en-GB" sz="1200" dirty="0">
              <a:solidFill>
                <a:schemeClr val="bg1"/>
              </a:solidFill>
            </a:endParaRPr>
          </a:p>
        </p:txBody>
      </p:sp>
      <p:sp>
        <p:nvSpPr>
          <p:cNvPr id="40" name="TextBox 39"/>
          <p:cNvSpPr txBox="1"/>
          <p:nvPr/>
        </p:nvSpPr>
        <p:spPr>
          <a:xfrm>
            <a:off x="3369632" y="3330425"/>
            <a:ext cx="675329" cy="276999"/>
          </a:xfrm>
          <a:prstGeom prst="rect">
            <a:avLst/>
          </a:prstGeom>
          <a:noFill/>
        </p:spPr>
        <p:txBody>
          <a:bodyPr wrap="square" rtlCol="0">
            <a:spAutoFit/>
          </a:bodyPr>
          <a:lstStyle/>
          <a:p>
            <a:r>
              <a:rPr lang="en-US" sz="1200" dirty="0" smtClean="0"/>
              <a:t>Node 2</a:t>
            </a:r>
            <a:endParaRPr lang="en-GB" sz="1200" dirty="0"/>
          </a:p>
        </p:txBody>
      </p:sp>
      <p:sp>
        <p:nvSpPr>
          <p:cNvPr id="41" name="TextBox 40"/>
          <p:cNvSpPr txBox="1"/>
          <p:nvPr/>
        </p:nvSpPr>
        <p:spPr>
          <a:xfrm>
            <a:off x="3369632" y="4364116"/>
            <a:ext cx="675329" cy="276999"/>
          </a:xfrm>
          <a:prstGeom prst="rect">
            <a:avLst/>
          </a:prstGeom>
          <a:noFill/>
        </p:spPr>
        <p:txBody>
          <a:bodyPr wrap="square" rtlCol="0">
            <a:spAutoFit/>
          </a:bodyPr>
          <a:lstStyle/>
          <a:p>
            <a:r>
              <a:rPr lang="en-US" sz="1200" dirty="0" smtClean="0"/>
              <a:t>Node 6</a:t>
            </a:r>
            <a:endParaRPr lang="en-GB" sz="1200" dirty="0"/>
          </a:p>
        </p:txBody>
      </p:sp>
      <p:sp>
        <p:nvSpPr>
          <p:cNvPr id="42" name="TextBox 41"/>
          <p:cNvSpPr txBox="1"/>
          <p:nvPr/>
        </p:nvSpPr>
        <p:spPr>
          <a:xfrm>
            <a:off x="4533206" y="3336463"/>
            <a:ext cx="675329" cy="276999"/>
          </a:xfrm>
          <a:prstGeom prst="rect">
            <a:avLst/>
          </a:prstGeom>
          <a:noFill/>
        </p:spPr>
        <p:txBody>
          <a:bodyPr wrap="square" rtlCol="0">
            <a:spAutoFit/>
          </a:bodyPr>
          <a:lstStyle/>
          <a:p>
            <a:r>
              <a:rPr lang="en-US" sz="1200" dirty="0" smtClean="0">
                <a:solidFill>
                  <a:schemeClr val="bg1"/>
                </a:solidFill>
              </a:rPr>
              <a:t>Node 4</a:t>
            </a:r>
            <a:endParaRPr lang="en-GB" sz="1200" dirty="0">
              <a:solidFill>
                <a:schemeClr val="bg1"/>
              </a:solidFill>
            </a:endParaRPr>
          </a:p>
        </p:txBody>
      </p:sp>
      <p:sp>
        <p:nvSpPr>
          <p:cNvPr id="43" name="TextBox 42"/>
          <p:cNvSpPr txBox="1"/>
          <p:nvPr/>
        </p:nvSpPr>
        <p:spPr>
          <a:xfrm>
            <a:off x="4519929" y="4373768"/>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 name="TextBox 2"/>
          <p:cNvSpPr txBox="1"/>
          <p:nvPr/>
        </p:nvSpPr>
        <p:spPr>
          <a:xfrm>
            <a:off x="756803" y="2610424"/>
            <a:ext cx="1858331" cy="369332"/>
          </a:xfrm>
          <a:prstGeom prst="rect">
            <a:avLst/>
          </a:prstGeom>
          <a:noFill/>
        </p:spPr>
        <p:txBody>
          <a:bodyPr wrap="square" rtlCol="0">
            <a:spAutoFit/>
          </a:bodyPr>
          <a:lstStyle/>
          <a:p>
            <a:pPr algn="ctr"/>
            <a:r>
              <a:rPr lang="en-US" dirty="0" smtClean="0"/>
              <a:t>Data Center 1</a:t>
            </a:r>
            <a:endParaRPr lang="en-GB" dirty="0"/>
          </a:p>
        </p:txBody>
      </p:sp>
      <p:sp>
        <p:nvSpPr>
          <p:cNvPr id="44" name="TextBox 43"/>
          <p:cNvSpPr txBox="1"/>
          <p:nvPr/>
        </p:nvSpPr>
        <p:spPr>
          <a:xfrm>
            <a:off x="3361029" y="2610424"/>
            <a:ext cx="1858331" cy="369332"/>
          </a:xfrm>
          <a:prstGeom prst="rect">
            <a:avLst/>
          </a:prstGeom>
          <a:noFill/>
        </p:spPr>
        <p:txBody>
          <a:bodyPr wrap="square" rtlCol="0">
            <a:spAutoFit/>
          </a:bodyPr>
          <a:lstStyle/>
          <a:p>
            <a:pPr algn="ctr"/>
            <a:r>
              <a:rPr lang="en-US" dirty="0" smtClean="0"/>
              <a:t>Data Center 2</a:t>
            </a:r>
            <a:endParaRPr lang="en-GB" dirty="0"/>
          </a:p>
        </p:txBody>
      </p:sp>
      <p:grpSp>
        <p:nvGrpSpPr>
          <p:cNvPr id="45" name="Group 44"/>
          <p:cNvGrpSpPr/>
          <p:nvPr/>
        </p:nvGrpSpPr>
        <p:grpSpPr>
          <a:xfrm>
            <a:off x="6389692" y="2569846"/>
            <a:ext cx="2591800" cy="2792866"/>
            <a:chOff x="6389692" y="2569846"/>
            <a:chExt cx="2591800" cy="2792866"/>
          </a:xfrm>
        </p:grpSpPr>
        <p:graphicFrame>
          <p:nvGraphicFramePr>
            <p:cNvPr id="46" name="Diagram 45"/>
            <p:cNvGraphicFramePr/>
            <p:nvPr>
              <p:extLst>
                <p:ext uri="{D42A27DB-BD31-4B8C-83A1-F6EECF244321}">
                  <p14:modId xmlns:p14="http://schemas.microsoft.com/office/powerpoint/2010/main" val="436598196"/>
                </p:ext>
              </p:extLst>
            </p:nvPr>
          </p:nvGraphicFramePr>
          <p:xfrm>
            <a:off x="6389692" y="3033445"/>
            <a:ext cx="2591800" cy="2329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 name="TextBox 46"/>
            <p:cNvSpPr txBox="1"/>
            <p:nvPr/>
          </p:nvSpPr>
          <p:spPr>
            <a:xfrm>
              <a:off x="6732240" y="2569846"/>
              <a:ext cx="1784198" cy="369332"/>
            </a:xfrm>
            <a:prstGeom prst="rect">
              <a:avLst/>
            </a:prstGeom>
            <a:noFill/>
          </p:spPr>
          <p:txBody>
            <a:bodyPr wrap="square" rtlCol="0">
              <a:spAutoFit/>
            </a:bodyPr>
            <a:lstStyle/>
            <a:p>
              <a:pPr algn="ctr"/>
              <a:r>
                <a:rPr lang="en-US" dirty="0" smtClean="0"/>
                <a:t>Token Range</a:t>
              </a:r>
              <a:endParaRPr lang="en-GB" dirty="0"/>
            </a:p>
          </p:txBody>
        </p:sp>
        <p:sp>
          <p:nvSpPr>
            <p:cNvPr id="48" name="TextBox 47"/>
            <p:cNvSpPr txBox="1"/>
            <p:nvPr/>
          </p:nvSpPr>
          <p:spPr>
            <a:xfrm>
              <a:off x="6949334" y="2883730"/>
              <a:ext cx="736695" cy="307777"/>
            </a:xfrm>
            <a:prstGeom prst="rect">
              <a:avLst/>
            </a:prstGeom>
            <a:noFill/>
          </p:spPr>
          <p:txBody>
            <a:bodyPr wrap="square" rtlCol="0">
              <a:spAutoFit/>
            </a:bodyPr>
            <a:lstStyle/>
            <a:p>
              <a:r>
                <a:rPr lang="en-US" sz="1400" dirty="0" smtClean="0"/>
                <a:t>+</a:t>
              </a:r>
              <a:r>
                <a:rPr lang="en-US" sz="1400" dirty="0"/>
                <a:t>2</a:t>
              </a:r>
              <a:r>
                <a:rPr lang="en-US" sz="1400" baseline="30000" dirty="0"/>
                <a:t>63</a:t>
              </a:r>
              <a:r>
                <a:rPr lang="en-US" sz="1400" dirty="0"/>
                <a:t>-1</a:t>
              </a:r>
              <a:endParaRPr lang="en-GB" sz="1400" dirty="0"/>
            </a:p>
          </p:txBody>
        </p:sp>
        <p:sp>
          <p:nvSpPr>
            <p:cNvPr id="49" name="TextBox 48"/>
            <p:cNvSpPr txBox="1"/>
            <p:nvPr/>
          </p:nvSpPr>
          <p:spPr>
            <a:xfrm>
              <a:off x="7667710" y="2878463"/>
              <a:ext cx="648072" cy="307777"/>
            </a:xfrm>
            <a:prstGeom prst="rect">
              <a:avLst/>
            </a:prstGeom>
            <a:noFill/>
          </p:spPr>
          <p:txBody>
            <a:bodyPr wrap="square" rtlCol="0">
              <a:spAutoFit/>
            </a:bodyPr>
            <a:lstStyle/>
            <a:p>
              <a:r>
                <a:rPr lang="en-US" sz="1400" dirty="0" smtClean="0"/>
                <a:t>-2</a:t>
              </a:r>
              <a:r>
                <a:rPr lang="en-US" sz="1400" baseline="30000" dirty="0" smtClean="0"/>
                <a:t>63</a:t>
              </a:r>
              <a:endParaRPr lang="en-GB" sz="1400" baseline="30000" dirty="0"/>
            </a:p>
          </p:txBody>
        </p:sp>
      </p:grpSp>
    </p:spTree>
    <p:extLst>
      <p:ext uri="{BB962C8B-B14F-4D97-AF65-F5344CB8AC3E}">
        <p14:creationId xmlns:p14="http://schemas.microsoft.com/office/powerpoint/2010/main" val="84292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6292" y="2209428"/>
            <a:ext cx="5481852" cy="31933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19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9" name="Group 8"/>
          <p:cNvGrpSpPr/>
          <p:nvPr/>
        </p:nvGrpSpPr>
        <p:grpSpPr>
          <a:xfrm>
            <a:off x="665080" y="3028755"/>
            <a:ext cx="1990189" cy="2126841"/>
            <a:chOff x="1021323" y="2912459"/>
            <a:chExt cx="1635302" cy="1800200"/>
          </a:xfrm>
        </p:grpSpPr>
        <p:sp>
          <p:nvSpPr>
            <p:cNvPr id="11" name="Rounded Rectangle 10"/>
            <p:cNvSpPr/>
            <p:nvPr/>
          </p:nvSpPr>
          <p:spPr>
            <a:xfrm>
              <a:off x="1021323" y="2912459"/>
              <a:ext cx="1635302"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1069597" y="3040125"/>
              <a:ext cx="1544782" cy="1565220"/>
              <a:chOff x="3424095" y="2967418"/>
              <a:chExt cx="1544782" cy="1565220"/>
            </a:xfrm>
          </p:grpSpPr>
          <p:grpSp>
            <p:nvGrpSpPr>
              <p:cNvPr id="13" name="Group 12"/>
              <p:cNvGrpSpPr/>
              <p:nvPr/>
            </p:nvGrpSpPr>
            <p:grpSpPr>
              <a:xfrm>
                <a:off x="3424095" y="2967418"/>
                <a:ext cx="1544782" cy="720079"/>
                <a:chOff x="3445490" y="2928611"/>
                <a:chExt cx="1544782" cy="720079"/>
              </a:xfrm>
            </p:grpSpPr>
            <p:sp>
              <p:nvSpPr>
                <p:cNvPr id="18" name="Oval 17"/>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3424095" y="3812559"/>
                <a:ext cx="1544782" cy="720079"/>
                <a:chOff x="3445490" y="2928611"/>
                <a:chExt cx="1544782" cy="720079"/>
              </a:xfrm>
            </p:grpSpPr>
            <p:sp>
              <p:nvSpPr>
                <p:cNvPr id="15" name="Oval 14"/>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21" name="Group 20"/>
          <p:cNvGrpSpPr/>
          <p:nvPr/>
        </p:nvGrpSpPr>
        <p:grpSpPr>
          <a:xfrm>
            <a:off x="3256711" y="2956048"/>
            <a:ext cx="2067350" cy="2199548"/>
            <a:chOff x="3186520" y="2912459"/>
            <a:chExt cx="1635302" cy="1800200"/>
          </a:xfrm>
        </p:grpSpPr>
        <p:sp>
          <p:nvSpPr>
            <p:cNvPr id="22" name="Rounded Rectangle 21"/>
            <p:cNvSpPr/>
            <p:nvPr/>
          </p:nvSpPr>
          <p:spPr>
            <a:xfrm>
              <a:off x="3186520" y="2912459"/>
              <a:ext cx="1635302"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3231780" y="2987252"/>
              <a:ext cx="1544782" cy="1565220"/>
              <a:chOff x="3424095" y="2967418"/>
              <a:chExt cx="1544782" cy="1565220"/>
            </a:xfrm>
          </p:grpSpPr>
          <p:grpSp>
            <p:nvGrpSpPr>
              <p:cNvPr id="24" name="Group 23"/>
              <p:cNvGrpSpPr/>
              <p:nvPr/>
            </p:nvGrpSpPr>
            <p:grpSpPr>
              <a:xfrm>
                <a:off x="3424095" y="2967418"/>
                <a:ext cx="1544782" cy="720079"/>
                <a:chOff x="3445490" y="2928611"/>
                <a:chExt cx="1544782" cy="720079"/>
              </a:xfrm>
            </p:grpSpPr>
            <p:sp>
              <p:nvSpPr>
                <p:cNvPr id="29" name="Oval 28"/>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4427984" y="3025207"/>
                  <a:ext cx="498136" cy="5268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508905" y="3025206"/>
                  <a:ext cx="498136" cy="5268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3424095" y="3812559"/>
                <a:ext cx="1544782" cy="720079"/>
                <a:chOff x="3445490" y="2928611"/>
                <a:chExt cx="1544782" cy="720079"/>
              </a:xfrm>
            </p:grpSpPr>
            <p:sp>
              <p:nvSpPr>
                <p:cNvPr id="26" name="Oval 25"/>
                <p:cNvSpPr/>
                <p:nvPr/>
              </p:nvSpPr>
              <p:spPr>
                <a:xfrm flipV="1">
                  <a:off x="3445490" y="2928611"/>
                  <a:ext cx="1544782" cy="720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427984" y="3025207"/>
                  <a:ext cx="498136" cy="52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508905" y="3025206"/>
                  <a:ext cx="498136" cy="5268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sp>
        <p:nvSpPr>
          <p:cNvPr id="32" name="Content Placeholder 2"/>
          <p:cNvSpPr txBox="1">
            <a:spLocks/>
          </p:cNvSpPr>
          <p:nvPr/>
        </p:nvSpPr>
        <p:spPr bwMode="gray">
          <a:xfrm>
            <a:off x="379535" y="846943"/>
            <a:ext cx="8352927" cy="1080492"/>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Cluster</a:t>
            </a:r>
            <a:r>
              <a:rPr lang="en-US" sz="2400" dirty="0" smtClean="0"/>
              <a:t>: full set of nodes which maps to a single complete token ring</a:t>
            </a:r>
            <a:endParaRPr lang="en-GB" sz="2400" dirty="0"/>
          </a:p>
        </p:txBody>
      </p:sp>
      <p:sp>
        <p:nvSpPr>
          <p:cNvPr id="10" name="TextBox 9"/>
          <p:cNvSpPr txBox="1"/>
          <p:nvPr/>
        </p:nvSpPr>
        <p:spPr>
          <a:xfrm>
            <a:off x="1377161" y="3461625"/>
            <a:ext cx="631528" cy="261610"/>
          </a:xfrm>
          <a:prstGeom prst="rect">
            <a:avLst/>
          </a:prstGeom>
          <a:noFill/>
        </p:spPr>
        <p:txBody>
          <a:bodyPr wrap="square" rtlCol="0">
            <a:spAutoFit/>
          </a:bodyPr>
          <a:lstStyle/>
          <a:p>
            <a:r>
              <a:rPr lang="en-US" sz="1100" dirty="0" smtClean="0"/>
              <a:t>Rack 1</a:t>
            </a:r>
            <a:endParaRPr lang="en-GB" sz="1100" dirty="0"/>
          </a:p>
        </p:txBody>
      </p:sp>
      <p:sp>
        <p:nvSpPr>
          <p:cNvPr id="33" name="TextBox 32"/>
          <p:cNvSpPr txBox="1"/>
          <p:nvPr/>
        </p:nvSpPr>
        <p:spPr>
          <a:xfrm>
            <a:off x="1370205" y="4472636"/>
            <a:ext cx="631528" cy="261610"/>
          </a:xfrm>
          <a:prstGeom prst="rect">
            <a:avLst/>
          </a:prstGeom>
          <a:noFill/>
        </p:spPr>
        <p:txBody>
          <a:bodyPr wrap="square" rtlCol="0">
            <a:spAutoFit/>
          </a:bodyPr>
          <a:lstStyle/>
          <a:p>
            <a:r>
              <a:rPr lang="en-US" sz="1100" dirty="0" smtClean="0"/>
              <a:t>Rack 2</a:t>
            </a:r>
            <a:endParaRPr lang="en-GB" sz="1100" dirty="0"/>
          </a:p>
        </p:txBody>
      </p:sp>
      <p:sp>
        <p:nvSpPr>
          <p:cNvPr id="34" name="TextBox 33"/>
          <p:cNvSpPr txBox="1"/>
          <p:nvPr/>
        </p:nvSpPr>
        <p:spPr>
          <a:xfrm>
            <a:off x="3993756" y="4389157"/>
            <a:ext cx="631528" cy="261610"/>
          </a:xfrm>
          <a:prstGeom prst="rect">
            <a:avLst/>
          </a:prstGeom>
          <a:noFill/>
        </p:spPr>
        <p:txBody>
          <a:bodyPr wrap="square" rtlCol="0">
            <a:spAutoFit/>
          </a:bodyPr>
          <a:lstStyle/>
          <a:p>
            <a:r>
              <a:rPr lang="en-US" sz="1100" dirty="0" smtClean="0"/>
              <a:t>Rack 4</a:t>
            </a:r>
            <a:endParaRPr lang="en-GB" sz="1100" dirty="0"/>
          </a:p>
        </p:txBody>
      </p:sp>
      <p:sp>
        <p:nvSpPr>
          <p:cNvPr id="35" name="TextBox 34"/>
          <p:cNvSpPr txBox="1"/>
          <p:nvPr/>
        </p:nvSpPr>
        <p:spPr>
          <a:xfrm>
            <a:off x="3974157" y="3330820"/>
            <a:ext cx="631528" cy="261610"/>
          </a:xfrm>
          <a:prstGeom prst="rect">
            <a:avLst/>
          </a:prstGeom>
          <a:noFill/>
        </p:spPr>
        <p:txBody>
          <a:bodyPr wrap="square" rtlCol="0">
            <a:spAutoFit/>
          </a:bodyPr>
          <a:lstStyle/>
          <a:p>
            <a:r>
              <a:rPr lang="en-US" sz="1100" dirty="0" smtClean="0"/>
              <a:t>Rack 3</a:t>
            </a:r>
            <a:endParaRPr lang="en-GB" sz="1100" dirty="0"/>
          </a:p>
        </p:txBody>
      </p:sp>
      <p:sp>
        <p:nvSpPr>
          <p:cNvPr id="36" name="TextBox 35"/>
          <p:cNvSpPr txBox="1"/>
          <p:nvPr/>
        </p:nvSpPr>
        <p:spPr>
          <a:xfrm>
            <a:off x="796938" y="3466451"/>
            <a:ext cx="675329" cy="276999"/>
          </a:xfrm>
          <a:prstGeom prst="rect">
            <a:avLst/>
          </a:prstGeom>
          <a:noFill/>
        </p:spPr>
        <p:txBody>
          <a:bodyPr wrap="square" rtlCol="0">
            <a:spAutoFit/>
          </a:bodyPr>
          <a:lstStyle/>
          <a:p>
            <a:r>
              <a:rPr lang="en-US" sz="1200" dirty="0" smtClean="0"/>
              <a:t>Node 1</a:t>
            </a:r>
            <a:endParaRPr lang="en-GB" sz="1200" dirty="0"/>
          </a:p>
        </p:txBody>
      </p:sp>
      <p:sp>
        <p:nvSpPr>
          <p:cNvPr id="37" name="TextBox 36"/>
          <p:cNvSpPr txBox="1"/>
          <p:nvPr/>
        </p:nvSpPr>
        <p:spPr>
          <a:xfrm>
            <a:off x="772683" y="4464941"/>
            <a:ext cx="675329" cy="276999"/>
          </a:xfrm>
          <a:prstGeom prst="rect">
            <a:avLst/>
          </a:prstGeom>
          <a:noFill/>
        </p:spPr>
        <p:txBody>
          <a:bodyPr wrap="square" rtlCol="0">
            <a:spAutoFit/>
          </a:bodyPr>
          <a:lstStyle/>
          <a:p>
            <a:r>
              <a:rPr lang="en-US" sz="1200" dirty="0" smtClean="0"/>
              <a:t>Node 5 </a:t>
            </a:r>
            <a:endParaRPr lang="en-GB" sz="1200" dirty="0"/>
          </a:p>
        </p:txBody>
      </p:sp>
      <p:sp>
        <p:nvSpPr>
          <p:cNvPr id="38" name="TextBox 37"/>
          <p:cNvSpPr txBox="1"/>
          <p:nvPr/>
        </p:nvSpPr>
        <p:spPr>
          <a:xfrm>
            <a:off x="1871091" y="4452870"/>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9" name="TextBox 38"/>
          <p:cNvSpPr txBox="1"/>
          <p:nvPr/>
        </p:nvSpPr>
        <p:spPr>
          <a:xfrm>
            <a:off x="1886376" y="3474963"/>
            <a:ext cx="675329" cy="276999"/>
          </a:xfrm>
          <a:prstGeom prst="rect">
            <a:avLst/>
          </a:prstGeom>
          <a:noFill/>
        </p:spPr>
        <p:txBody>
          <a:bodyPr wrap="square" rtlCol="0">
            <a:spAutoFit/>
          </a:bodyPr>
          <a:lstStyle/>
          <a:p>
            <a:r>
              <a:rPr lang="en-US" sz="1200" dirty="0" smtClean="0">
                <a:solidFill>
                  <a:schemeClr val="bg1"/>
                </a:solidFill>
              </a:rPr>
              <a:t>Node 3</a:t>
            </a:r>
            <a:endParaRPr lang="en-GB" sz="1200" dirty="0">
              <a:solidFill>
                <a:schemeClr val="bg1"/>
              </a:solidFill>
            </a:endParaRPr>
          </a:p>
        </p:txBody>
      </p:sp>
      <p:sp>
        <p:nvSpPr>
          <p:cNvPr id="40" name="TextBox 39"/>
          <p:cNvSpPr txBox="1"/>
          <p:nvPr/>
        </p:nvSpPr>
        <p:spPr>
          <a:xfrm>
            <a:off x="3369632" y="3330425"/>
            <a:ext cx="675329" cy="276999"/>
          </a:xfrm>
          <a:prstGeom prst="rect">
            <a:avLst/>
          </a:prstGeom>
          <a:noFill/>
        </p:spPr>
        <p:txBody>
          <a:bodyPr wrap="square" rtlCol="0">
            <a:spAutoFit/>
          </a:bodyPr>
          <a:lstStyle/>
          <a:p>
            <a:r>
              <a:rPr lang="en-US" sz="1200" dirty="0" smtClean="0"/>
              <a:t>Node 2</a:t>
            </a:r>
            <a:endParaRPr lang="en-GB" sz="1200" dirty="0"/>
          </a:p>
        </p:txBody>
      </p:sp>
      <p:sp>
        <p:nvSpPr>
          <p:cNvPr id="41" name="TextBox 40"/>
          <p:cNvSpPr txBox="1"/>
          <p:nvPr/>
        </p:nvSpPr>
        <p:spPr>
          <a:xfrm>
            <a:off x="3369632" y="4364116"/>
            <a:ext cx="675329" cy="276999"/>
          </a:xfrm>
          <a:prstGeom prst="rect">
            <a:avLst/>
          </a:prstGeom>
          <a:noFill/>
        </p:spPr>
        <p:txBody>
          <a:bodyPr wrap="square" rtlCol="0">
            <a:spAutoFit/>
          </a:bodyPr>
          <a:lstStyle/>
          <a:p>
            <a:r>
              <a:rPr lang="en-US" sz="1200" dirty="0" smtClean="0"/>
              <a:t>Node 6</a:t>
            </a:r>
            <a:endParaRPr lang="en-GB" sz="1200" dirty="0"/>
          </a:p>
        </p:txBody>
      </p:sp>
      <p:sp>
        <p:nvSpPr>
          <p:cNvPr id="42" name="TextBox 41"/>
          <p:cNvSpPr txBox="1"/>
          <p:nvPr/>
        </p:nvSpPr>
        <p:spPr>
          <a:xfrm>
            <a:off x="4533206" y="3336463"/>
            <a:ext cx="675329" cy="276999"/>
          </a:xfrm>
          <a:prstGeom prst="rect">
            <a:avLst/>
          </a:prstGeom>
          <a:noFill/>
        </p:spPr>
        <p:txBody>
          <a:bodyPr wrap="square" rtlCol="0">
            <a:spAutoFit/>
          </a:bodyPr>
          <a:lstStyle/>
          <a:p>
            <a:r>
              <a:rPr lang="en-US" sz="1200" dirty="0" smtClean="0">
                <a:solidFill>
                  <a:schemeClr val="bg1"/>
                </a:solidFill>
              </a:rPr>
              <a:t>Node 4</a:t>
            </a:r>
            <a:endParaRPr lang="en-GB" sz="1200" dirty="0">
              <a:solidFill>
                <a:schemeClr val="bg1"/>
              </a:solidFill>
            </a:endParaRPr>
          </a:p>
        </p:txBody>
      </p:sp>
      <p:sp>
        <p:nvSpPr>
          <p:cNvPr id="43" name="TextBox 42"/>
          <p:cNvSpPr txBox="1"/>
          <p:nvPr/>
        </p:nvSpPr>
        <p:spPr>
          <a:xfrm>
            <a:off x="4519929" y="4373768"/>
            <a:ext cx="675329" cy="276999"/>
          </a:xfrm>
          <a:prstGeom prst="rect">
            <a:avLst/>
          </a:prstGeom>
          <a:noFill/>
        </p:spPr>
        <p:txBody>
          <a:bodyPr wrap="square" rtlCol="0">
            <a:spAutoFit/>
          </a:bodyPr>
          <a:lstStyle/>
          <a:p>
            <a:r>
              <a:rPr lang="en-US" sz="1200" dirty="0" smtClean="0">
                <a:solidFill>
                  <a:schemeClr val="bg1"/>
                </a:solidFill>
              </a:rPr>
              <a:t>Node 7</a:t>
            </a:r>
            <a:endParaRPr lang="en-GB" sz="1200" dirty="0">
              <a:solidFill>
                <a:schemeClr val="bg1"/>
              </a:solidFill>
            </a:endParaRPr>
          </a:p>
        </p:txBody>
      </p:sp>
      <p:sp>
        <p:nvSpPr>
          <p:cNvPr id="3" name="TextBox 2"/>
          <p:cNvSpPr txBox="1"/>
          <p:nvPr/>
        </p:nvSpPr>
        <p:spPr>
          <a:xfrm>
            <a:off x="741708" y="2671957"/>
            <a:ext cx="1858331" cy="369332"/>
          </a:xfrm>
          <a:prstGeom prst="rect">
            <a:avLst/>
          </a:prstGeom>
          <a:noFill/>
        </p:spPr>
        <p:txBody>
          <a:bodyPr wrap="square" rtlCol="0">
            <a:spAutoFit/>
          </a:bodyPr>
          <a:lstStyle/>
          <a:p>
            <a:pPr algn="ctr"/>
            <a:r>
              <a:rPr lang="en-US" dirty="0" smtClean="0">
                <a:solidFill>
                  <a:schemeClr val="bg1"/>
                </a:solidFill>
              </a:rPr>
              <a:t>Data Center 1</a:t>
            </a:r>
            <a:endParaRPr lang="en-GB" dirty="0">
              <a:solidFill>
                <a:schemeClr val="bg1"/>
              </a:solidFill>
            </a:endParaRPr>
          </a:p>
        </p:txBody>
      </p:sp>
      <p:sp>
        <p:nvSpPr>
          <p:cNvPr id="44" name="TextBox 43"/>
          <p:cNvSpPr txBox="1"/>
          <p:nvPr/>
        </p:nvSpPr>
        <p:spPr>
          <a:xfrm>
            <a:off x="3360755" y="2632409"/>
            <a:ext cx="1858331" cy="369332"/>
          </a:xfrm>
          <a:prstGeom prst="rect">
            <a:avLst/>
          </a:prstGeom>
          <a:noFill/>
        </p:spPr>
        <p:txBody>
          <a:bodyPr wrap="square" rtlCol="0">
            <a:spAutoFit/>
          </a:bodyPr>
          <a:lstStyle/>
          <a:p>
            <a:pPr algn="ctr"/>
            <a:r>
              <a:rPr lang="en-US" dirty="0" smtClean="0">
                <a:solidFill>
                  <a:schemeClr val="bg1"/>
                </a:solidFill>
              </a:rPr>
              <a:t>Data Center 2</a:t>
            </a:r>
            <a:endParaRPr lang="en-GB" dirty="0">
              <a:solidFill>
                <a:schemeClr val="bg1"/>
              </a:solidFill>
            </a:endParaRPr>
          </a:p>
        </p:txBody>
      </p:sp>
      <p:sp>
        <p:nvSpPr>
          <p:cNvPr id="5" name="TextBox 4"/>
          <p:cNvSpPr txBox="1"/>
          <p:nvPr/>
        </p:nvSpPr>
        <p:spPr>
          <a:xfrm>
            <a:off x="1854302" y="2200548"/>
            <a:ext cx="2545832" cy="369332"/>
          </a:xfrm>
          <a:prstGeom prst="rect">
            <a:avLst/>
          </a:prstGeom>
          <a:noFill/>
        </p:spPr>
        <p:txBody>
          <a:bodyPr wrap="square" rtlCol="0">
            <a:spAutoFit/>
          </a:bodyPr>
          <a:lstStyle/>
          <a:p>
            <a:pPr algn="ctr"/>
            <a:r>
              <a:rPr lang="en-US" dirty="0" smtClean="0">
                <a:solidFill>
                  <a:schemeClr val="bg1"/>
                </a:solidFill>
              </a:rPr>
              <a:t>Cassandra Cluster</a:t>
            </a:r>
            <a:endParaRPr lang="en-GB" dirty="0">
              <a:solidFill>
                <a:schemeClr val="bg1"/>
              </a:solidFill>
            </a:endParaRPr>
          </a:p>
        </p:txBody>
      </p:sp>
      <p:grpSp>
        <p:nvGrpSpPr>
          <p:cNvPr id="45" name="Group 44"/>
          <p:cNvGrpSpPr/>
          <p:nvPr/>
        </p:nvGrpSpPr>
        <p:grpSpPr>
          <a:xfrm>
            <a:off x="6389692" y="2569846"/>
            <a:ext cx="2591800" cy="2792866"/>
            <a:chOff x="6389692" y="2569846"/>
            <a:chExt cx="2591800" cy="2792866"/>
          </a:xfrm>
        </p:grpSpPr>
        <p:graphicFrame>
          <p:nvGraphicFramePr>
            <p:cNvPr id="46" name="Diagram 45"/>
            <p:cNvGraphicFramePr/>
            <p:nvPr>
              <p:extLst>
                <p:ext uri="{D42A27DB-BD31-4B8C-83A1-F6EECF244321}">
                  <p14:modId xmlns:p14="http://schemas.microsoft.com/office/powerpoint/2010/main" val="436598196"/>
                </p:ext>
              </p:extLst>
            </p:nvPr>
          </p:nvGraphicFramePr>
          <p:xfrm>
            <a:off x="6389692" y="3033445"/>
            <a:ext cx="2591800" cy="232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 name="TextBox 46"/>
            <p:cNvSpPr txBox="1"/>
            <p:nvPr/>
          </p:nvSpPr>
          <p:spPr>
            <a:xfrm>
              <a:off x="6732240" y="2569846"/>
              <a:ext cx="1784198" cy="369332"/>
            </a:xfrm>
            <a:prstGeom prst="rect">
              <a:avLst/>
            </a:prstGeom>
            <a:noFill/>
          </p:spPr>
          <p:txBody>
            <a:bodyPr wrap="square" rtlCol="0">
              <a:spAutoFit/>
            </a:bodyPr>
            <a:lstStyle/>
            <a:p>
              <a:pPr algn="ctr"/>
              <a:r>
                <a:rPr lang="en-US" dirty="0" smtClean="0"/>
                <a:t>Token Range</a:t>
              </a:r>
              <a:endParaRPr lang="en-GB" dirty="0"/>
            </a:p>
          </p:txBody>
        </p:sp>
        <p:sp>
          <p:nvSpPr>
            <p:cNvPr id="48" name="TextBox 47"/>
            <p:cNvSpPr txBox="1"/>
            <p:nvPr/>
          </p:nvSpPr>
          <p:spPr>
            <a:xfrm>
              <a:off x="6948264" y="2883730"/>
              <a:ext cx="737765" cy="307777"/>
            </a:xfrm>
            <a:prstGeom prst="rect">
              <a:avLst/>
            </a:prstGeom>
            <a:noFill/>
          </p:spPr>
          <p:txBody>
            <a:bodyPr wrap="square" rtlCol="0">
              <a:spAutoFit/>
            </a:bodyPr>
            <a:lstStyle/>
            <a:p>
              <a:r>
                <a:rPr lang="en-US" sz="1400" dirty="0" smtClean="0"/>
                <a:t>+</a:t>
              </a:r>
              <a:r>
                <a:rPr lang="en-US" sz="1400" dirty="0"/>
                <a:t>2</a:t>
              </a:r>
              <a:r>
                <a:rPr lang="en-US" sz="1400" baseline="30000" dirty="0"/>
                <a:t>63</a:t>
              </a:r>
              <a:r>
                <a:rPr lang="en-US" sz="1400" dirty="0"/>
                <a:t>-1</a:t>
              </a:r>
              <a:endParaRPr lang="en-GB" sz="1400" dirty="0"/>
            </a:p>
          </p:txBody>
        </p:sp>
        <p:sp>
          <p:nvSpPr>
            <p:cNvPr id="49" name="TextBox 48"/>
            <p:cNvSpPr txBox="1"/>
            <p:nvPr/>
          </p:nvSpPr>
          <p:spPr>
            <a:xfrm>
              <a:off x="7667710" y="2878463"/>
              <a:ext cx="648072" cy="307777"/>
            </a:xfrm>
            <a:prstGeom prst="rect">
              <a:avLst/>
            </a:prstGeom>
            <a:noFill/>
          </p:spPr>
          <p:txBody>
            <a:bodyPr wrap="square" rtlCol="0">
              <a:spAutoFit/>
            </a:bodyPr>
            <a:lstStyle/>
            <a:p>
              <a:r>
                <a:rPr lang="en-US" sz="1400" dirty="0" smtClean="0"/>
                <a:t>-2</a:t>
              </a:r>
              <a:r>
                <a:rPr lang="en-US" sz="1400" baseline="30000" dirty="0" smtClean="0"/>
                <a:t>63</a:t>
              </a:r>
              <a:endParaRPr lang="en-GB" sz="1400" baseline="30000" dirty="0"/>
            </a:p>
          </p:txBody>
        </p:sp>
      </p:grpSp>
    </p:spTree>
    <p:extLst>
      <p:ext uri="{BB962C8B-B14F-4D97-AF65-F5344CB8AC3E}">
        <p14:creationId xmlns:p14="http://schemas.microsoft.com/office/powerpoint/2010/main" val="3508958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t>What is Cassandra (C*)?</a:t>
            </a:r>
          </a:p>
          <a:p>
            <a:pPr marL="457200" indent="-457200">
              <a:buFont typeface="Arial" panose="020B0604020202020204" pitchFamily="34" charset="0"/>
              <a:buChar char="•"/>
            </a:pPr>
            <a:r>
              <a:rPr lang="en-US" dirty="0" smtClean="0"/>
              <a:t>Who is using C</a:t>
            </a:r>
            <a:r>
              <a:rPr lang="en-US" dirty="0" smtClean="0"/>
              <a:t>*?</a:t>
            </a:r>
          </a:p>
          <a:p>
            <a:pPr marL="457200" indent="-457200">
              <a:buFont typeface="Arial" panose="020B0604020202020204" pitchFamily="34" charset="0"/>
              <a:buChar char="•"/>
            </a:pPr>
            <a:r>
              <a:rPr lang="en-US" dirty="0" smtClean="0"/>
              <a:t>CQL</a:t>
            </a:r>
            <a:endParaRPr lang="en-US" dirty="0" smtClean="0"/>
          </a:p>
          <a:p>
            <a:pPr marL="457200" indent="-457200">
              <a:buFont typeface="Arial" panose="020B0604020202020204" pitchFamily="34" charset="0"/>
              <a:buChar char="•"/>
            </a:pPr>
            <a:r>
              <a:rPr lang="en-US" dirty="0" smtClean="0"/>
              <a:t>C* </a:t>
            </a:r>
            <a:r>
              <a:rPr lang="en-US" dirty="0" smtClean="0"/>
              <a:t>architecture</a:t>
            </a:r>
          </a:p>
          <a:p>
            <a:pPr marL="457200" indent="-457200">
              <a:buFont typeface="Arial" panose="020B0604020202020204" pitchFamily="34" charset="0"/>
              <a:buChar char="•"/>
            </a:pPr>
            <a:r>
              <a:rPr lang="en-US" dirty="0" smtClean="0"/>
              <a:t>Request Coordination</a:t>
            </a:r>
          </a:p>
          <a:p>
            <a:pPr marL="457200" indent="-457200">
              <a:buFont typeface="Arial" panose="020B0604020202020204" pitchFamily="34" charset="0"/>
              <a:buChar char="•"/>
            </a:pPr>
            <a:r>
              <a:rPr lang="en-US" dirty="0" smtClean="0"/>
              <a:t>Consistency</a:t>
            </a:r>
          </a:p>
          <a:p>
            <a:pPr marL="457200" indent="-457200">
              <a:buFont typeface="Arial" panose="020B0604020202020204" pitchFamily="34" charset="0"/>
              <a:buChar char="•"/>
            </a:pPr>
            <a:r>
              <a:rPr lang="en-US" dirty="0" smtClean="0"/>
              <a:t>Monitoring tool</a:t>
            </a:r>
          </a:p>
          <a:p>
            <a:pPr marL="457200" indent="-457200">
              <a:buFont typeface="Arial" panose="020B0604020202020204" pitchFamily="34" charset="0"/>
              <a:buChar char="•"/>
            </a:pPr>
            <a:r>
              <a:rPr lang="en-US" dirty="0" smtClean="0"/>
              <a:t>HDB++</a:t>
            </a: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1480464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accent1">
                    <a:lumMod val="20000"/>
                    <a:lumOff val="80000"/>
                  </a:schemeClr>
                </a:solidFill>
              </a:rPr>
              <a:t>C* </a:t>
            </a:r>
            <a:r>
              <a:rPr lang="en-US" dirty="0" smtClean="0">
                <a:solidFill>
                  <a:schemeClr val="accent1">
                    <a:lumMod val="20000"/>
                    <a:lumOff val="80000"/>
                  </a:schemeClr>
                </a:solidFill>
              </a:rPr>
              <a:t>architecture</a:t>
            </a:r>
          </a:p>
          <a:p>
            <a:pPr marL="457200" indent="-457200">
              <a:buFont typeface="Arial" panose="020B0604020202020204" pitchFamily="34" charset="0"/>
              <a:buChar char="•"/>
            </a:pPr>
            <a:r>
              <a:rPr lang="en-US" dirty="0">
                <a:solidFill>
                  <a:schemeClr val="bg2">
                    <a:lumMod val="40000"/>
                    <a:lumOff val="60000"/>
                  </a:schemeClr>
                </a:solidFill>
              </a:rPr>
              <a:t>Request </a:t>
            </a:r>
            <a:r>
              <a:rPr lang="en-US" dirty="0" smtClean="0">
                <a:solidFill>
                  <a:schemeClr val="bg2">
                    <a:lumMod val="40000"/>
                    <a:lumOff val="60000"/>
                  </a:schemeClr>
                </a:solidFill>
              </a:rPr>
              <a:t>Coordination</a:t>
            </a:r>
          </a:p>
          <a:p>
            <a:pPr marL="457200" indent="-457200">
              <a:buFont typeface="Arial" panose="020B0604020202020204" pitchFamily="34" charset="0"/>
              <a:buChar char="•"/>
            </a:pPr>
            <a:r>
              <a:rPr lang="en-US" dirty="0" smtClean="0">
                <a:solidFill>
                  <a:schemeClr val="tx2">
                    <a:lumMod val="20000"/>
                    <a:lumOff val="8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smtClean="0">
              <a:solidFill>
                <a:schemeClr val="tx2">
                  <a:lumMod val="20000"/>
                  <a:lumOff val="8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3495021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21</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379535" y="846942"/>
            <a:ext cx="8352927" cy="1545829"/>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Coordinator</a:t>
            </a:r>
            <a:r>
              <a:rPr lang="en-US" sz="2400" dirty="0" smtClean="0"/>
              <a:t>: the node chosen by the client to receive a particular read or write request to its cluster</a:t>
            </a:r>
            <a:endParaRPr lang="en-GB" sz="2400" dirty="0"/>
          </a:p>
        </p:txBody>
      </p:sp>
      <p:sp>
        <p:nvSpPr>
          <p:cNvPr id="3" name="TextBox 2"/>
          <p:cNvSpPr txBox="1"/>
          <p:nvPr/>
        </p:nvSpPr>
        <p:spPr>
          <a:xfrm>
            <a:off x="741708" y="2671957"/>
            <a:ext cx="1858331" cy="369332"/>
          </a:xfrm>
          <a:prstGeom prst="rect">
            <a:avLst/>
          </a:prstGeom>
          <a:noFill/>
        </p:spPr>
        <p:txBody>
          <a:bodyPr wrap="square" rtlCol="0">
            <a:spAutoFit/>
          </a:bodyPr>
          <a:lstStyle/>
          <a:p>
            <a:pPr algn="ctr"/>
            <a:r>
              <a:rPr lang="en-US" dirty="0" smtClean="0">
                <a:solidFill>
                  <a:schemeClr val="bg1"/>
                </a:solidFill>
              </a:rPr>
              <a:t>Data Center 1</a:t>
            </a:r>
            <a:endParaRPr lang="en-GB" dirty="0">
              <a:solidFill>
                <a:schemeClr val="bg1"/>
              </a:solidFill>
            </a:endParaRPr>
          </a:p>
        </p:txBody>
      </p:sp>
      <p:sp>
        <p:nvSpPr>
          <p:cNvPr id="50" name="Oval 49"/>
          <p:cNvSpPr/>
          <p:nvPr/>
        </p:nvSpPr>
        <p:spPr>
          <a:xfrm>
            <a:off x="3965884" y="4370425"/>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015247" y="3457671"/>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4613956" y="2947878"/>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4632898" y="4086802"/>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3397687" y="2889475"/>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3358224" y="4086801"/>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5884" y="2623842"/>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3955191" y="2794186"/>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4916521" y="34576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4888518" y="3651991"/>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2987243" y="3649811"/>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3937287" y="4563657"/>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nvGrpSpPr>
          <p:cNvPr id="85" name="Group 84"/>
          <p:cNvGrpSpPr/>
          <p:nvPr/>
        </p:nvGrpSpPr>
        <p:grpSpPr>
          <a:xfrm>
            <a:off x="1043608" y="4928145"/>
            <a:ext cx="1404156" cy="325566"/>
            <a:chOff x="719572" y="4754274"/>
            <a:chExt cx="1404156" cy="325566"/>
          </a:xfrm>
          <a:solidFill>
            <a:schemeClr val="accent6">
              <a:lumMod val="60000"/>
              <a:lumOff val="40000"/>
            </a:schemeClr>
          </a:solidFill>
        </p:grpSpPr>
        <p:sp>
          <p:nvSpPr>
            <p:cNvPr id="69" name="Rounded Rectangle 68"/>
            <p:cNvSpPr/>
            <p:nvPr/>
          </p:nvSpPr>
          <p:spPr>
            <a:xfrm>
              <a:off x="719572" y="4754274"/>
              <a:ext cx="1404156" cy="32556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1069611" y="4786252"/>
              <a:ext cx="704078" cy="261610"/>
            </a:xfrm>
            <a:prstGeom prst="rect">
              <a:avLst/>
            </a:prstGeom>
            <a:grpFill/>
          </p:spPr>
          <p:txBody>
            <a:bodyPr wrap="square" rtlCol="0">
              <a:spAutoFit/>
            </a:bodyPr>
            <a:lstStyle/>
            <a:p>
              <a:pPr algn="ctr"/>
              <a:r>
                <a:rPr lang="en-US" sz="1100" dirty="0" smtClean="0"/>
                <a:t>Client</a:t>
              </a:r>
              <a:endParaRPr lang="en-GB" sz="1100" dirty="0"/>
            </a:p>
          </p:txBody>
        </p:sp>
      </p:grpSp>
    </p:spTree>
    <p:extLst>
      <p:ext uri="{BB962C8B-B14F-4D97-AF65-F5344CB8AC3E}">
        <p14:creationId xmlns:p14="http://schemas.microsoft.com/office/powerpoint/2010/main" val="2866242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379535" y="846942"/>
            <a:ext cx="8352927" cy="1545829"/>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Coordinator</a:t>
            </a:r>
            <a:r>
              <a:rPr lang="en-US" sz="2400" dirty="0" smtClean="0"/>
              <a:t>: the node chosen by the client to receive a particular read or write request to its cluster</a:t>
            </a:r>
            <a:endParaRPr lang="en-GB" sz="2400" dirty="0"/>
          </a:p>
        </p:txBody>
      </p:sp>
      <p:sp>
        <p:nvSpPr>
          <p:cNvPr id="3" name="TextBox 2"/>
          <p:cNvSpPr txBox="1"/>
          <p:nvPr/>
        </p:nvSpPr>
        <p:spPr>
          <a:xfrm>
            <a:off x="741708" y="2671957"/>
            <a:ext cx="1858331" cy="369332"/>
          </a:xfrm>
          <a:prstGeom prst="rect">
            <a:avLst/>
          </a:prstGeom>
          <a:noFill/>
        </p:spPr>
        <p:txBody>
          <a:bodyPr wrap="square" rtlCol="0">
            <a:spAutoFit/>
          </a:bodyPr>
          <a:lstStyle/>
          <a:p>
            <a:pPr algn="ctr"/>
            <a:r>
              <a:rPr lang="en-US" dirty="0" smtClean="0">
                <a:solidFill>
                  <a:schemeClr val="bg1"/>
                </a:solidFill>
              </a:rPr>
              <a:t>Data Center 1</a:t>
            </a:r>
            <a:endParaRPr lang="en-GB" dirty="0">
              <a:solidFill>
                <a:schemeClr val="bg1"/>
              </a:solidFill>
            </a:endParaRPr>
          </a:p>
        </p:txBody>
      </p:sp>
      <p:sp>
        <p:nvSpPr>
          <p:cNvPr id="50" name="Oval 49"/>
          <p:cNvSpPr/>
          <p:nvPr/>
        </p:nvSpPr>
        <p:spPr>
          <a:xfrm>
            <a:off x="3965884" y="4370425"/>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015247" y="3457671"/>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4613956" y="2947878"/>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4632898" y="4086802"/>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3397687" y="2889475"/>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3358224" y="4086801"/>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5884" y="2623842"/>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3955191" y="2794186"/>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4916521" y="34576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4888518" y="3651991"/>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2987243" y="3649811"/>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3937287" y="4563657"/>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nvGrpSpPr>
          <p:cNvPr id="85" name="Group 84"/>
          <p:cNvGrpSpPr/>
          <p:nvPr/>
        </p:nvGrpSpPr>
        <p:grpSpPr>
          <a:xfrm>
            <a:off x="1043608" y="4928145"/>
            <a:ext cx="1404156" cy="325566"/>
            <a:chOff x="719572" y="4754274"/>
            <a:chExt cx="1404156" cy="325566"/>
          </a:xfrm>
          <a:solidFill>
            <a:schemeClr val="accent6">
              <a:lumMod val="60000"/>
              <a:lumOff val="40000"/>
            </a:schemeClr>
          </a:solidFill>
        </p:grpSpPr>
        <p:sp>
          <p:nvSpPr>
            <p:cNvPr id="69" name="Rounded Rectangle 68"/>
            <p:cNvSpPr/>
            <p:nvPr/>
          </p:nvSpPr>
          <p:spPr>
            <a:xfrm>
              <a:off x="719572" y="4754274"/>
              <a:ext cx="1404156" cy="32556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1069611" y="4786252"/>
              <a:ext cx="704078" cy="261610"/>
            </a:xfrm>
            <a:prstGeom prst="rect">
              <a:avLst/>
            </a:prstGeom>
            <a:grpFill/>
          </p:spPr>
          <p:txBody>
            <a:bodyPr wrap="square" rtlCol="0">
              <a:spAutoFit/>
            </a:bodyPr>
            <a:lstStyle/>
            <a:p>
              <a:pPr algn="ctr"/>
              <a:r>
                <a:rPr lang="en-US" sz="1100" dirty="0" smtClean="0"/>
                <a:t>Client</a:t>
              </a:r>
              <a:endParaRPr lang="en-GB" sz="1100" dirty="0"/>
            </a:p>
          </p:txBody>
        </p:sp>
      </p:grpSp>
      <p:sp>
        <p:nvSpPr>
          <p:cNvPr id="10" name="Oval 9"/>
          <p:cNvSpPr/>
          <p:nvPr/>
        </p:nvSpPr>
        <p:spPr>
          <a:xfrm>
            <a:off x="3015246" y="3457670"/>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0"/>
            <a:endCxn id="81" idx="1"/>
          </p:cNvCxnSpPr>
          <p:nvPr/>
        </p:nvCxnSpPr>
        <p:spPr>
          <a:xfrm rot="5400000" flipH="1" flipV="1">
            <a:off x="1792700" y="3733603"/>
            <a:ext cx="1147529" cy="1241557"/>
          </a:xfrm>
          <a:prstGeom prst="curvedConnector2">
            <a:avLst/>
          </a:prstGeom>
          <a:ln w="15875">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88469" y="3313428"/>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spTree>
    <p:extLst>
      <p:ext uri="{BB962C8B-B14F-4D97-AF65-F5344CB8AC3E}">
        <p14:creationId xmlns:p14="http://schemas.microsoft.com/office/powerpoint/2010/main" val="39048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379535" y="846942"/>
            <a:ext cx="8352927" cy="1545829"/>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Coordinator</a:t>
            </a:r>
            <a:r>
              <a:rPr lang="en-US" sz="2400" dirty="0" smtClean="0"/>
              <a:t>: the node chosen by the client to receive a particular read or write request to its cluster</a:t>
            </a:r>
            <a:endParaRPr lang="en-GB" sz="2400" dirty="0"/>
          </a:p>
        </p:txBody>
      </p:sp>
      <p:sp>
        <p:nvSpPr>
          <p:cNvPr id="3" name="TextBox 2"/>
          <p:cNvSpPr txBox="1"/>
          <p:nvPr/>
        </p:nvSpPr>
        <p:spPr>
          <a:xfrm>
            <a:off x="741708" y="2671957"/>
            <a:ext cx="1858331" cy="369332"/>
          </a:xfrm>
          <a:prstGeom prst="rect">
            <a:avLst/>
          </a:prstGeom>
          <a:noFill/>
        </p:spPr>
        <p:txBody>
          <a:bodyPr wrap="square" rtlCol="0">
            <a:spAutoFit/>
          </a:bodyPr>
          <a:lstStyle/>
          <a:p>
            <a:pPr algn="ctr"/>
            <a:r>
              <a:rPr lang="en-US" dirty="0" smtClean="0">
                <a:solidFill>
                  <a:schemeClr val="bg1"/>
                </a:solidFill>
              </a:rPr>
              <a:t>Data Center 1</a:t>
            </a:r>
            <a:endParaRPr lang="en-GB" dirty="0">
              <a:solidFill>
                <a:schemeClr val="bg1"/>
              </a:solidFill>
            </a:endParaRPr>
          </a:p>
        </p:txBody>
      </p:sp>
      <p:sp>
        <p:nvSpPr>
          <p:cNvPr id="50" name="Oval 49"/>
          <p:cNvSpPr/>
          <p:nvPr/>
        </p:nvSpPr>
        <p:spPr>
          <a:xfrm>
            <a:off x="3965884" y="4370425"/>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015247" y="3457671"/>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4613956" y="2947878"/>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4632898" y="4086802"/>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3397687" y="2889475"/>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3358224" y="4086801"/>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5884" y="2623842"/>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3955191" y="2794186"/>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4916521" y="34576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4888518" y="3651991"/>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2987243" y="3649811"/>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3937287" y="4563657"/>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nvGrpSpPr>
          <p:cNvPr id="85" name="Group 84"/>
          <p:cNvGrpSpPr/>
          <p:nvPr/>
        </p:nvGrpSpPr>
        <p:grpSpPr>
          <a:xfrm>
            <a:off x="1043608" y="4928145"/>
            <a:ext cx="1404156" cy="325566"/>
            <a:chOff x="719572" y="4754274"/>
            <a:chExt cx="1404156" cy="325566"/>
          </a:xfrm>
          <a:solidFill>
            <a:schemeClr val="accent6">
              <a:lumMod val="60000"/>
              <a:lumOff val="40000"/>
            </a:schemeClr>
          </a:solidFill>
        </p:grpSpPr>
        <p:sp>
          <p:nvSpPr>
            <p:cNvPr id="69" name="Rounded Rectangle 68"/>
            <p:cNvSpPr/>
            <p:nvPr/>
          </p:nvSpPr>
          <p:spPr>
            <a:xfrm>
              <a:off x="719572" y="4754274"/>
              <a:ext cx="1404156" cy="32556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1069611" y="4786252"/>
              <a:ext cx="704078" cy="261610"/>
            </a:xfrm>
            <a:prstGeom prst="rect">
              <a:avLst/>
            </a:prstGeom>
            <a:grpFill/>
          </p:spPr>
          <p:txBody>
            <a:bodyPr wrap="square" rtlCol="0">
              <a:spAutoFit/>
            </a:bodyPr>
            <a:lstStyle/>
            <a:p>
              <a:pPr algn="ctr"/>
              <a:r>
                <a:rPr lang="en-US" sz="1100" dirty="0" smtClean="0"/>
                <a:t>Client</a:t>
              </a:r>
              <a:endParaRPr lang="en-GB" sz="1100" dirty="0"/>
            </a:p>
          </p:txBody>
        </p:sp>
      </p:grpSp>
      <p:sp>
        <p:nvSpPr>
          <p:cNvPr id="10" name="Oval 9"/>
          <p:cNvSpPr/>
          <p:nvPr/>
        </p:nvSpPr>
        <p:spPr>
          <a:xfrm>
            <a:off x="3015246" y="3457670"/>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0"/>
            <a:endCxn id="81" idx="1"/>
          </p:cNvCxnSpPr>
          <p:nvPr/>
        </p:nvCxnSpPr>
        <p:spPr>
          <a:xfrm rot="5400000" flipH="1" flipV="1">
            <a:off x="1792700" y="3733603"/>
            <a:ext cx="1147529" cy="1241557"/>
          </a:xfrm>
          <a:prstGeom prst="curvedConnector2">
            <a:avLst/>
          </a:prstGeom>
          <a:ln w="15875">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0" idx="6"/>
            <a:endCxn id="8" idx="4"/>
          </p:cNvCxnSpPr>
          <p:nvPr/>
        </p:nvCxnSpPr>
        <p:spPr>
          <a:xfrm flipV="1">
            <a:off x="3663319" y="3271914"/>
            <a:ext cx="626601" cy="509792"/>
          </a:xfrm>
          <a:prstGeom prst="curvedConnector2">
            <a:avLst/>
          </a:prstGeom>
          <a:ln w="15875">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9" idx="1"/>
            <a:endCxn id="51" idx="6"/>
          </p:cNvCxnSpPr>
          <p:nvPr/>
        </p:nvCxnSpPr>
        <p:spPr>
          <a:xfrm rot="10800000">
            <a:off x="3663320" y="3781708"/>
            <a:ext cx="1225199" cy="1089"/>
          </a:xfrm>
          <a:prstGeom prst="curvedConnector3">
            <a:avLst>
              <a:gd name="adj1" fmla="val 50000"/>
            </a:avLst>
          </a:prstGeom>
          <a:ln w="158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50" idx="0"/>
            <a:endCxn id="81" idx="3"/>
          </p:cNvCxnSpPr>
          <p:nvPr/>
        </p:nvCxnSpPr>
        <p:spPr>
          <a:xfrm rot="16200000" flipV="1">
            <a:off x="3695717" y="3776221"/>
            <a:ext cx="589809" cy="598599"/>
          </a:xfrm>
          <a:prstGeom prst="curvedConnector2">
            <a:avLst/>
          </a:prstGeom>
          <a:ln w="158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1" idx="3"/>
            <a:endCxn id="51" idx="5"/>
          </p:cNvCxnSpPr>
          <p:nvPr/>
        </p:nvCxnSpPr>
        <p:spPr>
          <a:xfrm flipH="1">
            <a:off x="3568411" y="3780616"/>
            <a:ext cx="122910" cy="230219"/>
          </a:xfrm>
          <a:prstGeom prst="curvedConnector4">
            <a:avLst>
              <a:gd name="adj1" fmla="val -216987"/>
              <a:gd name="adj2" fmla="val 184254"/>
            </a:avLst>
          </a:prstGeom>
          <a:ln w="15875">
            <a:solidFill>
              <a:srgbClr val="FF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68656" y="3565561"/>
            <a:ext cx="776569" cy="230832"/>
          </a:xfrm>
          <a:prstGeom prst="rect">
            <a:avLst/>
          </a:prstGeom>
          <a:noFill/>
        </p:spPr>
        <p:txBody>
          <a:bodyPr wrap="square" rtlCol="0">
            <a:spAutoFit/>
          </a:bodyPr>
          <a:lstStyle/>
          <a:p>
            <a:r>
              <a:rPr lang="en-US" sz="900" dirty="0" smtClean="0">
                <a:solidFill>
                  <a:srgbClr val="FF0000"/>
                </a:solidFill>
              </a:rPr>
              <a:t>Read/Write</a:t>
            </a:r>
            <a:endParaRPr lang="en-GB" sz="900" dirty="0">
              <a:solidFill>
                <a:srgbClr val="FF0000"/>
              </a:solidFill>
            </a:endParaRPr>
          </a:p>
        </p:txBody>
      </p:sp>
      <p:sp>
        <p:nvSpPr>
          <p:cNvPr id="46" name="TextBox 45"/>
          <p:cNvSpPr txBox="1"/>
          <p:nvPr/>
        </p:nvSpPr>
        <p:spPr>
          <a:xfrm>
            <a:off x="2188469" y="3313428"/>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spTree>
    <p:extLst>
      <p:ext uri="{BB962C8B-B14F-4D97-AF65-F5344CB8AC3E}">
        <p14:creationId xmlns:p14="http://schemas.microsoft.com/office/powerpoint/2010/main" val="2615484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379535" y="846942"/>
            <a:ext cx="8352927" cy="1545829"/>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400" dirty="0" smtClean="0">
                <a:solidFill>
                  <a:schemeClr val="bg2">
                    <a:lumMod val="40000"/>
                    <a:lumOff val="60000"/>
                  </a:schemeClr>
                </a:solidFill>
              </a:rPr>
              <a:t>Any</a:t>
            </a:r>
            <a:r>
              <a:rPr lang="en-US" sz="2400" dirty="0" smtClean="0"/>
              <a:t> node can coordinate </a:t>
            </a:r>
            <a:r>
              <a:rPr lang="en-US" sz="2400" dirty="0" smtClean="0">
                <a:solidFill>
                  <a:schemeClr val="bg2">
                    <a:lumMod val="40000"/>
                    <a:lumOff val="60000"/>
                  </a:schemeClr>
                </a:solidFill>
              </a:rPr>
              <a:t>any</a:t>
            </a:r>
            <a:r>
              <a:rPr lang="en-US" sz="2400" dirty="0" smtClean="0"/>
              <a:t> request</a:t>
            </a:r>
          </a:p>
          <a:p>
            <a:pPr marL="457200" indent="-457200">
              <a:buFont typeface="Arial" pitchFamily="34" charset="0"/>
              <a:buChar char="•"/>
            </a:pPr>
            <a:r>
              <a:rPr lang="en-US" sz="2400" dirty="0" smtClean="0"/>
              <a:t>Each client request may be coordinated by a different node</a:t>
            </a:r>
            <a:endParaRPr lang="en-GB" sz="2400" dirty="0"/>
          </a:p>
        </p:txBody>
      </p:sp>
      <p:sp>
        <p:nvSpPr>
          <p:cNvPr id="3" name="TextBox 2"/>
          <p:cNvSpPr txBox="1"/>
          <p:nvPr/>
        </p:nvSpPr>
        <p:spPr>
          <a:xfrm>
            <a:off x="741708" y="2671957"/>
            <a:ext cx="1858331" cy="369332"/>
          </a:xfrm>
          <a:prstGeom prst="rect">
            <a:avLst/>
          </a:prstGeom>
          <a:noFill/>
        </p:spPr>
        <p:txBody>
          <a:bodyPr wrap="square" rtlCol="0">
            <a:spAutoFit/>
          </a:bodyPr>
          <a:lstStyle/>
          <a:p>
            <a:pPr algn="ctr"/>
            <a:r>
              <a:rPr lang="en-US" dirty="0" smtClean="0">
                <a:solidFill>
                  <a:schemeClr val="bg1"/>
                </a:solidFill>
              </a:rPr>
              <a:t>Data Center 1</a:t>
            </a:r>
            <a:endParaRPr lang="en-GB" dirty="0">
              <a:solidFill>
                <a:schemeClr val="bg1"/>
              </a:solidFill>
            </a:endParaRPr>
          </a:p>
        </p:txBody>
      </p:sp>
      <p:sp>
        <p:nvSpPr>
          <p:cNvPr id="50" name="Oval 49"/>
          <p:cNvSpPr/>
          <p:nvPr/>
        </p:nvSpPr>
        <p:spPr>
          <a:xfrm>
            <a:off x="3965884" y="4370425"/>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015247" y="3457671"/>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4613956" y="2947878"/>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4632898" y="4086802"/>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3397687" y="2889475"/>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3358224" y="4086801"/>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5884" y="2623842"/>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3955191" y="2794186"/>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4916521" y="34576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4888518" y="3651991"/>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2987243" y="3649811"/>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3937287" y="4563657"/>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nvGrpSpPr>
          <p:cNvPr id="85" name="Group 84"/>
          <p:cNvGrpSpPr/>
          <p:nvPr/>
        </p:nvGrpSpPr>
        <p:grpSpPr>
          <a:xfrm>
            <a:off x="1043608" y="4928145"/>
            <a:ext cx="1404156" cy="325566"/>
            <a:chOff x="719572" y="4754274"/>
            <a:chExt cx="1404156" cy="325566"/>
          </a:xfrm>
          <a:solidFill>
            <a:schemeClr val="accent6">
              <a:lumMod val="60000"/>
              <a:lumOff val="40000"/>
            </a:schemeClr>
          </a:solidFill>
        </p:grpSpPr>
        <p:sp>
          <p:nvSpPr>
            <p:cNvPr id="69" name="Rounded Rectangle 68"/>
            <p:cNvSpPr/>
            <p:nvPr/>
          </p:nvSpPr>
          <p:spPr>
            <a:xfrm>
              <a:off x="719572" y="4754274"/>
              <a:ext cx="1404156" cy="32556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1069611" y="4786252"/>
              <a:ext cx="704078" cy="261610"/>
            </a:xfrm>
            <a:prstGeom prst="rect">
              <a:avLst/>
            </a:prstGeom>
            <a:grpFill/>
          </p:spPr>
          <p:txBody>
            <a:bodyPr wrap="square" rtlCol="0">
              <a:spAutoFit/>
            </a:bodyPr>
            <a:lstStyle/>
            <a:p>
              <a:pPr algn="ctr"/>
              <a:r>
                <a:rPr lang="en-US" sz="1100" dirty="0" smtClean="0"/>
                <a:t>Client</a:t>
              </a:r>
              <a:endParaRPr lang="en-GB" sz="1100" dirty="0"/>
            </a:p>
          </p:txBody>
        </p:sp>
      </p:grpSp>
      <p:sp>
        <p:nvSpPr>
          <p:cNvPr id="10" name="Oval 9"/>
          <p:cNvSpPr/>
          <p:nvPr/>
        </p:nvSpPr>
        <p:spPr>
          <a:xfrm>
            <a:off x="3015246" y="3457670"/>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0"/>
            <a:endCxn id="81" idx="1"/>
          </p:cNvCxnSpPr>
          <p:nvPr/>
        </p:nvCxnSpPr>
        <p:spPr>
          <a:xfrm rot="5400000" flipH="1" flipV="1">
            <a:off x="1792700" y="3733603"/>
            <a:ext cx="1147529" cy="1241557"/>
          </a:xfrm>
          <a:prstGeom prst="curvedConnector2">
            <a:avLst/>
          </a:prstGeom>
          <a:ln w="15875">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0" idx="6"/>
            <a:endCxn id="8" idx="4"/>
          </p:cNvCxnSpPr>
          <p:nvPr/>
        </p:nvCxnSpPr>
        <p:spPr>
          <a:xfrm flipV="1">
            <a:off x="3663319" y="3271914"/>
            <a:ext cx="626601" cy="509792"/>
          </a:xfrm>
          <a:prstGeom prst="curvedConnector2">
            <a:avLst/>
          </a:prstGeom>
          <a:ln w="15875">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9" idx="1"/>
            <a:endCxn id="51" idx="6"/>
          </p:cNvCxnSpPr>
          <p:nvPr/>
        </p:nvCxnSpPr>
        <p:spPr>
          <a:xfrm rot="10800000">
            <a:off x="3663320" y="3781708"/>
            <a:ext cx="1225199" cy="1089"/>
          </a:xfrm>
          <a:prstGeom prst="curvedConnector3">
            <a:avLst>
              <a:gd name="adj1" fmla="val 50000"/>
            </a:avLst>
          </a:prstGeom>
          <a:ln w="15875">
            <a:solidFill>
              <a:srgbClr val="00B05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50" idx="0"/>
            <a:endCxn id="81" idx="3"/>
          </p:cNvCxnSpPr>
          <p:nvPr/>
        </p:nvCxnSpPr>
        <p:spPr>
          <a:xfrm rot="16200000" flipV="1">
            <a:off x="3695717" y="3776221"/>
            <a:ext cx="589809" cy="598599"/>
          </a:xfrm>
          <a:prstGeom prst="curvedConnector2">
            <a:avLst/>
          </a:prstGeom>
          <a:ln w="15875">
            <a:solidFill>
              <a:srgbClr val="00B05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1" idx="3"/>
            <a:endCxn id="51" idx="5"/>
          </p:cNvCxnSpPr>
          <p:nvPr/>
        </p:nvCxnSpPr>
        <p:spPr>
          <a:xfrm flipH="1">
            <a:off x="3568411" y="3780616"/>
            <a:ext cx="122910" cy="230219"/>
          </a:xfrm>
          <a:prstGeom prst="curvedConnector4">
            <a:avLst>
              <a:gd name="adj1" fmla="val -216987"/>
              <a:gd name="adj2" fmla="val 184254"/>
            </a:avLst>
          </a:prstGeom>
          <a:ln w="15875">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63034" y="3800811"/>
            <a:ext cx="864222" cy="230832"/>
          </a:xfrm>
          <a:prstGeom prst="rect">
            <a:avLst/>
          </a:prstGeom>
          <a:noFill/>
        </p:spPr>
        <p:txBody>
          <a:bodyPr wrap="square" rtlCol="0">
            <a:spAutoFit/>
          </a:bodyPr>
          <a:lstStyle/>
          <a:p>
            <a:r>
              <a:rPr lang="en-US" sz="900" dirty="0" smtClean="0">
                <a:solidFill>
                  <a:srgbClr val="00B050"/>
                </a:solidFill>
              </a:rPr>
              <a:t>Acknowledge</a:t>
            </a:r>
            <a:endParaRPr lang="en-GB" sz="900" dirty="0">
              <a:solidFill>
                <a:srgbClr val="00B050"/>
              </a:solidFill>
            </a:endParaRPr>
          </a:p>
        </p:txBody>
      </p:sp>
      <p:sp>
        <p:nvSpPr>
          <p:cNvPr id="30" name="TextBox 29"/>
          <p:cNvSpPr txBox="1"/>
          <p:nvPr/>
        </p:nvSpPr>
        <p:spPr>
          <a:xfrm>
            <a:off x="2188469" y="3313428"/>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sp>
        <p:nvSpPr>
          <p:cNvPr id="4" name="TextBox 3"/>
          <p:cNvSpPr txBox="1"/>
          <p:nvPr/>
        </p:nvSpPr>
        <p:spPr>
          <a:xfrm>
            <a:off x="6191193" y="3457450"/>
            <a:ext cx="2592288" cy="646331"/>
          </a:xfrm>
          <a:prstGeom prst="rect">
            <a:avLst/>
          </a:prstGeom>
          <a:noFill/>
        </p:spPr>
        <p:txBody>
          <a:bodyPr wrap="square" rtlCol="0">
            <a:spAutoFit/>
          </a:bodyPr>
          <a:lstStyle/>
          <a:p>
            <a:pPr algn="ctr"/>
            <a:r>
              <a:rPr lang="en-US" b="1" dirty="0" smtClean="0">
                <a:solidFill>
                  <a:srgbClr val="FF0000"/>
                </a:solidFill>
              </a:rPr>
              <a:t>No Single Point of Failure</a:t>
            </a:r>
            <a:endParaRPr lang="en-GB" b="1" dirty="0">
              <a:solidFill>
                <a:srgbClr val="FF0000"/>
              </a:solidFill>
            </a:endParaRPr>
          </a:p>
        </p:txBody>
      </p:sp>
    </p:spTree>
    <p:extLst>
      <p:ext uri="{BB962C8B-B14F-4D97-AF65-F5344CB8AC3E}">
        <p14:creationId xmlns:p14="http://schemas.microsoft.com/office/powerpoint/2010/main" val="6315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719572" y="662326"/>
            <a:ext cx="8226427" cy="1782781"/>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457200" indent="-457200">
              <a:buFont typeface="Arial" pitchFamily="34" charset="0"/>
              <a:buChar char="•"/>
            </a:pPr>
            <a:r>
              <a:rPr lang="en-US" sz="2000" dirty="0" smtClean="0"/>
              <a:t>The</a:t>
            </a:r>
            <a:r>
              <a:rPr lang="en-US" sz="2000" dirty="0" smtClean="0">
                <a:solidFill>
                  <a:schemeClr val="bg2">
                    <a:lumMod val="40000"/>
                    <a:lumOff val="60000"/>
                  </a:schemeClr>
                </a:solidFill>
              </a:rPr>
              <a:t> Cassandra driver</a:t>
            </a:r>
            <a:r>
              <a:rPr lang="en-US" sz="2000" dirty="0" smtClean="0"/>
              <a:t> chooses the coordinator node</a:t>
            </a:r>
          </a:p>
          <a:p>
            <a:pPr marL="457200" indent="-457200">
              <a:buFont typeface="Arial" pitchFamily="34" charset="0"/>
              <a:buChar char="•"/>
            </a:pPr>
            <a:r>
              <a:rPr lang="en-US" sz="2000" dirty="0" smtClean="0"/>
              <a:t>Round-Robin pattern, token-aware pattern</a:t>
            </a:r>
            <a:endParaRPr lang="en-US" sz="500" dirty="0" smtClean="0"/>
          </a:p>
          <a:p>
            <a:pPr marL="457200" lvl="1" indent="-457200">
              <a:buFont typeface="Arial" pitchFamily="34" charset="0"/>
              <a:buChar char="•"/>
            </a:pPr>
            <a:r>
              <a:rPr lang="en-US" sz="2000" dirty="0" smtClean="0"/>
              <a:t>Client library to manage requests</a:t>
            </a:r>
          </a:p>
          <a:p>
            <a:pPr marL="457200" lvl="1" indent="-457200">
              <a:buFont typeface="Arial" pitchFamily="34" charset="0"/>
              <a:buChar char="•"/>
            </a:pPr>
            <a:r>
              <a:rPr lang="en-US" sz="2000" dirty="0" smtClean="0"/>
              <a:t>Many open source drivers for many programming languages</a:t>
            </a:r>
          </a:p>
          <a:p>
            <a:pPr marL="457200" lvl="1" indent="-457200">
              <a:buFont typeface="Arial" pitchFamily="34" charset="0"/>
              <a:buChar char="•"/>
            </a:pPr>
            <a:endParaRPr lang="en-US" sz="2200" dirty="0" smtClean="0"/>
          </a:p>
        </p:txBody>
      </p:sp>
      <p:sp>
        <p:nvSpPr>
          <p:cNvPr id="50" name="Oval 49"/>
          <p:cNvSpPr/>
          <p:nvPr/>
        </p:nvSpPr>
        <p:spPr>
          <a:xfrm>
            <a:off x="3965884" y="4370425"/>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015247" y="3457671"/>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4613956" y="2947878"/>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4632898" y="4086802"/>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3397687" y="2889475"/>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3358224" y="4086801"/>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5884" y="2623842"/>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3955191" y="2794186"/>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4916521" y="34576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4888518" y="3651991"/>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2987243" y="3649811"/>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3937287" y="4563657"/>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nvGrpSpPr>
          <p:cNvPr id="85" name="Group 84"/>
          <p:cNvGrpSpPr/>
          <p:nvPr/>
        </p:nvGrpSpPr>
        <p:grpSpPr>
          <a:xfrm>
            <a:off x="1043608" y="4928145"/>
            <a:ext cx="1404156" cy="325566"/>
            <a:chOff x="719572" y="4754274"/>
            <a:chExt cx="1404156" cy="325566"/>
          </a:xfrm>
          <a:solidFill>
            <a:schemeClr val="accent6">
              <a:lumMod val="60000"/>
              <a:lumOff val="40000"/>
            </a:schemeClr>
          </a:solidFill>
        </p:grpSpPr>
        <p:sp>
          <p:nvSpPr>
            <p:cNvPr id="69" name="Rounded Rectangle 68"/>
            <p:cNvSpPr/>
            <p:nvPr/>
          </p:nvSpPr>
          <p:spPr>
            <a:xfrm>
              <a:off x="719572" y="4754274"/>
              <a:ext cx="1404156" cy="325566"/>
            </a:xfrm>
            <a:prstGeom prst="round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791580" y="4784498"/>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grpSp>
      <p:cxnSp>
        <p:nvCxnSpPr>
          <p:cNvPr id="18" name="Curved Connector 17"/>
          <p:cNvCxnSpPr>
            <a:stCxn id="5" idx="3"/>
            <a:endCxn id="33" idx="3"/>
          </p:cNvCxnSpPr>
          <p:nvPr/>
        </p:nvCxnSpPr>
        <p:spPr>
          <a:xfrm flipV="1">
            <a:off x="2366464" y="4923589"/>
            <a:ext cx="1682934" cy="165585"/>
          </a:xfrm>
          <a:prstGeom prst="curvedConnector2">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35582" y="4890864"/>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sp>
        <p:nvSpPr>
          <p:cNvPr id="5" name="Rectangle 4"/>
          <p:cNvSpPr/>
          <p:nvPr/>
        </p:nvSpPr>
        <p:spPr>
          <a:xfrm>
            <a:off x="1718392" y="4958368"/>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sp>
        <p:nvSpPr>
          <p:cNvPr id="33" name="Oval 32"/>
          <p:cNvSpPr/>
          <p:nvPr/>
        </p:nvSpPr>
        <p:spPr>
          <a:xfrm>
            <a:off x="3954490" y="4370426"/>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5824343" y="2584790"/>
            <a:ext cx="95863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Java</a:t>
            </a:r>
            <a:endParaRPr lang="en-GB" dirty="0"/>
          </a:p>
        </p:txBody>
      </p:sp>
      <p:sp>
        <p:nvSpPr>
          <p:cNvPr id="55" name="TextBox 54"/>
          <p:cNvSpPr txBox="1"/>
          <p:nvPr/>
        </p:nvSpPr>
        <p:spPr>
          <a:xfrm>
            <a:off x="6917843" y="2582055"/>
            <a:ext cx="9277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Python</a:t>
            </a:r>
            <a:endParaRPr lang="en-GB" dirty="0"/>
          </a:p>
        </p:txBody>
      </p:sp>
      <p:sp>
        <p:nvSpPr>
          <p:cNvPr id="57" name="TextBox 56"/>
          <p:cNvSpPr txBox="1"/>
          <p:nvPr/>
        </p:nvSpPr>
        <p:spPr>
          <a:xfrm>
            <a:off x="8081903" y="2587423"/>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C++</a:t>
            </a:r>
          </a:p>
        </p:txBody>
      </p:sp>
      <p:sp>
        <p:nvSpPr>
          <p:cNvPr id="59" name="TextBox 58"/>
          <p:cNvSpPr txBox="1"/>
          <p:nvPr/>
        </p:nvSpPr>
        <p:spPr>
          <a:xfrm>
            <a:off x="6917843" y="3122985"/>
            <a:ext cx="9277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C#</a:t>
            </a:r>
            <a:endParaRPr lang="en-GB" dirty="0"/>
          </a:p>
        </p:txBody>
      </p:sp>
      <p:sp>
        <p:nvSpPr>
          <p:cNvPr id="60" name="TextBox 59"/>
          <p:cNvSpPr txBox="1"/>
          <p:nvPr/>
        </p:nvSpPr>
        <p:spPr>
          <a:xfrm>
            <a:off x="5824344" y="3113731"/>
            <a:ext cx="95863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Node.js</a:t>
            </a:r>
            <a:endParaRPr lang="en-GB" dirty="0"/>
          </a:p>
        </p:txBody>
      </p:sp>
      <p:sp>
        <p:nvSpPr>
          <p:cNvPr id="61" name="TextBox 60"/>
          <p:cNvSpPr txBox="1"/>
          <p:nvPr/>
        </p:nvSpPr>
        <p:spPr>
          <a:xfrm>
            <a:off x="5824344" y="3668042"/>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PHP</a:t>
            </a:r>
            <a:endParaRPr lang="en-GB" dirty="0"/>
          </a:p>
        </p:txBody>
      </p:sp>
      <p:sp>
        <p:nvSpPr>
          <p:cNvPr id="62" name="TextBox 61"/>
          <p:cNvSpPr txBox="1"/>
          <p:nvPr/>
        </p:nvSpPr>
        <p:spPr>
          <a:xfrm>
            <a:off x="8081903" y="3113731"/>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Perl</a:t>
            </a:r>
            <a:endParaRPr lang="en-GB" dirty="0"/>
          </a:p>
        </p:txBody>
      </p:sp>
      <p:sp>
        <p:nvSpPr>
          <p:cNvPr id="64" name="TextBox 63"/>
          <p:cNvSpPr txBox="1"/>
          <p:nvPr/>
        </p:nvSpPr>
        <p:spPr>
          <a:xfrm>
            <a:off x="6949654" y="3663915"/>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Go</a:t>
            </a:r>
            <a:endParaRPr lang="en-GB" dirty="0"/>
          </a:p>
        </p:txBody>
      </p:sp>
      <p:sp>
        <p:nvSpPr>
          <p:cNvPr id="65" name="TextBox 64"/>
          <p:cNvSpPr txBox="1"/>
          <p:nvPr/>
        </p:nvSpPr>
        <p:spPr>
          <a:xfrm>
            <a:off x="8081902" y="3673897"/>
            <a:ext cx="874470"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600" dirty="0" err="1" smtClean="0"/>
              <a:t>Clojure</a:t>
            </a:r>
            <a:endParaRPr lang="en-GB" sz="1600" dirty="0"/>
          </a:p>
        </p:txBody>
      </p:sp>
      <p:sp>
        <p:nvSpPr>
          <p:cNvPr id="67" name="TextBox 66"/>
          <p:cNvSpPr txBox="1"/>
          <p:nvPr/>
        </p:nvSpPr>
        <p:spPr>
          <a:xfrm>
            <a:off x="6949653" y="4750619"/>
            <a:ext cx="86409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600" dirty="0" smtClean="0"/>
              <a:t>Haskell</a:t>
            </a:r>
            <a:endParaRPr lang="en-GB" sz="1600" dirty="0"/>
          </a:p>
        </p:txBody>
      </p:sp>
      <p:sp>
        <p:nvSpPr>
          <p:cNvPr id="68" name="TextBox 67"/>
          <p:cNvSpPr txBox="1"/>
          <p:nvPr/>
        </p:nvSpPr>
        <p:spPr>
          <a:xfrm>
            <a:off x="7987360" y="4238857"/>
            <a:ext cx="105318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400" dirty="0" smtClean="0"/>
              <a:t>R (GNU S)</a:t>
            </a:r>
            <a:endParaRPr lang="en-GB" sz="1400" dirty="0"/>
          </a:p>
        </p:txBody>
      </p:sp>
      <p:sp>
        <p:nvSpPr>
          <p:cNvPr id="70" name="TextBox 69"/>
          <p:cNvSpPr txBox="1"/>
          <p:nvPr/>
        </p:nvSpPr>
        <p:spPr>
          <a:xfrm>
            <a:off x="5824344" y="4238857"/>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Ruby</a:t>
            </a:r>
            <a:endParaRPr lang="en-GB" dirty="0"/>
          </a:p>
        </p:txBody>
      </p:sp>
      <p:sp>
        <p:nvSpPr>
          <p:cNvPr id="71" name="TextBox 70"/>
          <p:cNvSpPr txBox="1"/>
          <p:nvPr/>
        </p:nvSpPr>
        <p:spPr>
          <a:xfrm>
            <a:off x="6949654" y="4215435"/>
            <a:ext cx="8640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Scala</a:t>
            </a:r>
            <a:endParaRPr lang="en-GB" dirty="0"/>
          </a:p>
        </p:txBody>
      </p:sp>
      <p:sp>
        <p:nvSpPr>
          <p:cNvPr id="72" name="TextBox 71"/>
          <p:cNvSpPr txBox="1"/>
          <p:nvPr/>
        </p:nvSpPr>
        <p:spPr>
          <a:xfrm>
            <a:off x="5821298" y="4744697"/>
            <a:ext cx="87018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err="1" smtClean="0"/>
              <a:t>Erlang</a:t>
            </a:r>
            <a:endParaRPr lang="en-GB" dirty="0"/>
          </a:p>
        </p:txBody>
      </p:sp>
      <p:sp>
        <p:nvSpPr>
          <p:cNvPr id="73" name="TextBox 72"/>
          <p:cNvSpPr txBox="1"/>
          <p:nvPr/>
        </p:nvSpPr>
        <p:spPr>
          <a:xfrm>
            <a:off x="8081902" y="4743479"/>
            <a:ext cx="87447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ODBC</a:t>
            </a:r>
            <a:endParaRPr lang="en-GB" dirty="0"/>
          </a:p>
        </p:txBody>
      </p:sp>
      <p:sp>
        <p:nvSpPr>
          <p:cNvPr id="75" name="TextBox 74"/>
          <p:cNvSpPr txBox="1"/>
          <p:nvPr/>
        </p:nvSpPr>
        <p:spPr>
          <a:xfrm>
            <a:off x="5821298" y="5253711"/>
            <a:ext cx="95863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smtClean="0"/>
              <a:t>Rust</a:t>
            </a:r>
            <a:endParaRPr lang="en-GB" dirty="0"/>
          </a:p>
        </p:txBody>
      </p:sp>
    </p:spTree>
    <p:extLst>
      <p:ext uri="{BB962C8B-B14F-4D97-AF65-F5344CB8AC3E}">
        <p14:creationId xmlns:p14="http://schemas.microsoft.com/office/powerpoint/2010/main" val="3344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250"/>
                                  </p:stCondLst>
                                  <p:childTnLst>
                                    <p:set>
                                      <p:cBhvr>
                                        <p:cTn id="19" dur="1" fill="hold">
                                          <p:stCondLst>
                                            <p:cond delay="0"/>
                                          </p:stCondLst>
                                        </p:cTn>
                                        <p:tgtEl>
                                          <p:spTgt spid="59"/>
                                        </p:tgtEl>
                                        <p:attrNameLst>
                                          <p:attrName>style.visibility</p:attrName>
                                        </p:attrNameLst>
                                      </p:cBhvr>
                                      <p:to>
                                        <p:strVal val="visible"/>
                                      </p:to>
                                    </p:set>
                                  </p:childTnLst>
                                </p:cTn>
                              </p:par>
                            </p:childTnLst>
                          </p:cTn>
                        </p:par>
                        <p:par>
                          <p:cTn id="20" fill="hold">
                            <p:stCondLst>
                              <p:cond delay="250"/>
                            </p:stCondLst>
                            <p:childTnLst>
                              <p:par>
                                <p:cTn id="21" presetID="1" presetClass="entr" presetSubtype="0" fill="hold" grpId="0" nodeType="afterEffect">
                                  <p:stCondLst>
                                    <p:cond delay="250"/>
                                  </p:stCondLst>
                                  <p:childTnLst>
                                    <p:set>
                                      <p:cBhvr>
                                        <p:cTn id="22" dur="1" fill="hold">
                                          <p:stCondLst>
                                            <p:cond delay="0"/>
                                          </p:stCondLst>
                                        </p:cTn>
                                        <p:tgtEl>
                                          <p:spTgt spid="6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250"/>
                                  </p:stCondLst>
                                  <p:childTnLst>
                                    <p:set>
                                      <p:cBhvr>
                                        <p:cTn id="25" dur="1" fill="hold">
                                          <p:stCondLst>
                                            <p:cond delay="0"/>
                                          </p:stCondLst>
                                        </p:cTn>
                                        <p:tgtEl>
                                          <p:spTgt spid="61"/>
                                        </p:tgtEl>
                                        <p:attrNameLst>
                                          <p:attrName>style.visibility</p:attrName>
                                        </p:attrNameLst>
                                      </p:cBhvr>
                                      <p:to>
                                        <p:strVal val="visible"/>
                                      </p:to>
                                    </p:set>
                                  </p:childTnLst>
                                </p:cTn>
                              </p:par>
                            </p:childTnLst>
                          </p:cTn>
                        </p:par>
                        <p:par>
                          <p:cTn id="26" fill="hold">
                            <p:stCondLst>
                              <p:cond delay="750"/>
                            </p:stCondLst>
                            <p:childTnLst>
                              <p:par>
                                <p:cTn id="27" presetID="1" presetClass="entr" presetSubtype="0" fill="hold" grpId="0" nodeType="afterEffect">
                                  <p:stCondLst>
                                    <p:cond delay="250"/>
                                  </p:stCondLst>
                                  <p:childTnLst>
                                    <p:set>
                                      <p:cBhvr>
                                        <p:cTn id="28" dur="1" fill="hold">
                                          <p:stCondLst>
                                            <p:cond delay="0"/>
                                          </p:stCondLst>
                                        </p:cTn>
                                        <p:tgtEl>
                                          <p:spTgt spid="64"/>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250"/>
                                  </p:stCondLst>
                                  <p:childTnLst>
                                    <p:set>
                                      <p:cBhvr>
                                        <p:cTn id="31" dur="1" fill="hold">
                                          <p:stCondLst>
                                            <p:cond delay="0"/>
                                          </p:stCondLst>
                                        </p:cTn>
                                        <p:tgtEl>
                                          <p:spTgt spid="65"/>
                                        </p:tgtEl>
                                        <p:attrNameLst>
                                          <p:attrName>style.visibility</p:attrName>
                                        </p:attrNameLst>
                                      </p:cBhvr>
                                      <p:to>
                                        <p:strVal val="visible"/>
                                      </p:to>
                                    </p:set>
                                  </p:childTnLst>
                                </p:cTn>
                              </p:par>
                            </p:childTnLst>
                          </p:cTn>
                        </p:par>
                        <p:par>
                          <p:cTn id="32" fill="hold">
                            <p:stCondLst>
                              <p:cond delay="1250"/>
                            </p:stCondLst>
                            <p:childTnLst>
                              <p:par>
                                <p:cTn id="33" presetID="1" presetClass="entr" presetSubtype="0" fill="hold" grpId="0" nodeType="afterEffect">
                                  <p:stCondLst>
                                    <p:cond delay="250"/>
                                  </p:stCondLst>
                                  <p:childTnLst>
                                    <p:set>
                                      <p:cBhvr>
                                        <p:cTn id="34" dur="1" fill="hold">
                                          <p:stCondLst>
                                            <p:cond delay="0"/>
                                          </p:stCondLst>
                                        </p:cTn>
                                        <p:tgtEl>
                                          <p:spTgt spid="70"/>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250"/>
                                  </p:stCondLst>
                                  <p:childTnLst>
                                    <p:set>
                                      <p:cBhvr>
                                        <p:cTn id="37" dur="1" fill="hold">
                                          <p:stCondLst>
                                            <p:cond delay="0"/>
                                          </p:stCondLst>
                                        </p:cTn>
                                        <p:tgtEl>
                                          <p:spTgt spid="71"/>
                                        </p:tgtEl>
                                        <p:attrNameLst>
                                          <p:attrName>style.visibility</p:attrName>
                                        </p:attrNameLst>
                                      </p:cBhvr>
                                      <p:to>
                                        <p:strVal val="visible"/>
                                      </p:to>
                                    </p:set>
                                  </p:childTnLst>
                                </p:cTn>
                              </p:par>
                            </p:childTnLst>
                          </p:cTn>
                        </p:par>
                        <p:par>
                          <p:cTn id="38" fill="hold">
                            <p:stCondLst>
                              <p:cond delay="1750"/>
                            </p:stCondLst>
                            <p:childTnLst>
                              <p:par>
                                <p:cTn id="39" presetID="1" presetClass="entr" presetSubtype="0" fill="hold" grpId="0" nodeType="afterEffect">
                                  <p:stCondLst>
                                    <p:cond delay="250"/>
                                  </p:stCondLst>
                                  <p:childTnLst>
                                    <p:set>
                                      <p:cBhvr>
                                        <p:cTn id="40" dur="1" fill="hold">
                                          <p:stCondLst>
                                            <p:cond delay="0"/>
                                          </p:stCondLst>
                                        </p:cTn>
                                        <p:tgtEl>
                                          <p:spTgt spid="68"/>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50"/>
                                  </p:stCondLst>
                                  <p:childTnLst>
                                    <p:set>
                                      <p:cBhvr>
                                        <p:cTn id="43" dur="1" fill="hold">
                                          <p:stCondLst>
                                            <p:cond delay="0"/>
                                          </p:stCondLst>
                                        </p:cTn>
                                        <p:tgtEl>
                                          <p:spTgt spid="72"/>
                                        </p:tgtEl>
                                        <p:attrNameLst>
                                          <p:attrName>style.visibility</p:attrName>
                                        </p:attrNameLst>
                                      </p:cBhvr>
                                      <p:to>
                                        <p:strVal val="visible"/>
                                      </p:to>
                                    </p:set>
                                  </p:childTnLst>
                                </p:cTn>
                              </p:par>
                            </p:childTnLst>
                          </p:cTn>
                        </p:par>
                        <p:par>
                          <p:cTn id="44" fill="hold">
                            <p:stCondLst>
                              <p:cond delay="2250"/>
                            </p:stCondLst>
                            <p:childTnLst>
                              <p:par>
                                <p:cTn id="45" presetID="1" presetClass="entr" presetSubtype="0" fill="hold" grpId="0" nodeType="afterEffect">
                                  <p:stCondLst>
                                    <p:cond delay="250"/>
                                  </p:stCondLst>
                                  <p:childTnLst>
                                    <p:set>
                                      <p:cBhvr>
                                        <p:cTn id="46" dur="1" fill="hold">
                                          <p:stCondLst>
                                            <p:cond delay="0"/>
                                          </p:stCondLst>
                                        </p:cTn>
                                        <p:tgtEl>
                                          <p:spTgt spid="67"/>
                                        </p:tgtEl>
                                        <p:attrNameLst>
                                          <p:attrName>style.visibility</p:attrName>
                                        </p:attrNameLst>
                                      </p:cBhvr>
                                      <p:to>
                                        <p:strVal val="visible"/>
                                      </p:to>
                                    </p:set>
                                  </p:childTnLst>
                                </p:cTn>
                              </p:par>
                            </p:childTnLst>
                          </p:cTn>
                        </p:par>
                        <p:par>
                          <p:cTn id="47" fill="hold">
                            <p:stCondLst>
                              <p:cond delay="2500"/>
                            </p:stCondLst>
                            <p:childTnLst>
                              <p:par>
                                <p:cTn id="48" presetID="1" presetClass="entr" presetSubtype="0" fill="hold" grpId="0" nodeType="afterEffect">
                                  <p:stCondLst>
                                    <p:cond delay="250"/>
                                  </p:stCondLst>
                                  <p:childTnLst>
                                    <p:set>
                                      <p:cBhvr>
                                        <p:cTn id="49" dur="1" fill="hold">
                                          <p:stCondLst>
                                            <p:cond delay="0"/>
                                          </p:stCondLst>
                                        </p:cTn>
                                        <p:tgtEl>
                                          <p:spTgt spid="73"/>
                                        </p:tgtEl>
                                        <p:attrNameLst>
                                          <p:attrName>style.visibility</p:attrName>
                                        </p:attrNameLst>
                                      </p:cBhvr>
                                      <p:to>
                                        <p:strVal val="visible"/>
                                      </p:to>
                                    </p:set>
                                  </p:childTnLst>
                                </p:cTn>
                              </p:par>
                            </p:childTnLst>
                          </p:cTn>
                        </p:par>
                        <p:par>
                          <p:cTn id="50" fill="hold">
                            <p:stCondLst>
                              <p:cond delay="2750"/>
                            </p:stCondLst>
                            <p:childTnLst>
                              <p:par>
                                <p:cTn id="51" presetID="1" presetClass="entr" presetSubtype="0" fill="hold" grpId="0" nodeType="afterEffect">
                                  <p:stCondLst>
                                    <p:cond delay="25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5" grpId="0" animBg="1"/>
      <p:bldP spid="57" grpId="0" animBg="1"/>
      <p:bldP spid="59" grpId="0" animBg="1"/>
      <p:bldP spid="60" grpId="0" animBg="1"/>
      <p:bldP spid="61" grpId="0" animBg="1"/>
      <p:bldP spid="62" grpId="0" animBg="1"/>
      <p:bldP spid="64" grpId="0" animBg="1"/>
      <p:bldP spid="65" grpId="0" animBg="1"/>
      <p:bldP spid="67" grpId="0" animBg="1"/>
      <p:bldP spid="68" grpId="0" animBg="1"/>
      <p:bldP spid="70" grpId="0" animBg="1"/>
      <p:bldP spid="71" grpId="0" animBg="1"/>
      <p:bldP spid="72" grpId="0" animBg="1"/>
      <p:bldP spid="73" grpId="0" animBg="1"/>
      <p:bldP spid="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26</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2" name="Content Placeholder 2"/>
          <p:cNvSpPr txBox="1">
            <a:spLocks/>
          </p:cNvSpPr>
          <p:nvPr/>
        </p:nvSpPr>
        <p:spPr bwMode="gray">
          <a:xfrm>
            <a:off x="719572" y="780048"/>
            <a:ext cx="4288740" cy="3733636"/>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t>The coordinator manages the </a:t>
            </a:r>
            <a:r>
              <a:rPr lang="en-US" sz="2000" dirty="0" smtClean="0">
                <a:solidFill>
                  <a:schemeClr val="bg2">
                    <a:lumMod val="40000"/>
                    <a:lumOff val="60000"/>
                  </a:schemeClr>
                </a:solidFill>
              </a:rPr>
              <a:t>replication</a:t>
            </a:r>
            <a:r>
              <a:rPr lang="en-US" sz="2000" dirty="0" smtClean="0"/>
              <a:t> process</a:t>
            </a:r>
          </a:p>
          <a:p>
            <a:pPr marL="342900" indent="-342900">
              <a:buFont typeface="Arial" panose="020B0604020202020204" pitchFamily="34" charset="0"/>
              <a:buChar char="•"/>
            </a:pPr>
            <a:r>
              <a:rPr lang="en-US" sz="2000" dirty="0" smtClean="0">
                <a:solidFill>
                  <a:schemeClr val="bg2">
                    <a:lumMod val="40000"/>
                    <a:lumOff val="60000"/>
                  </a:schemeClr>
                </a:solidFill>
              </a:rPr>
              <a:t>Replication Factor (RF)</a:t>
            </a:r>
            <a:r>
              <a:rPr lang="en-US" sz="2000" dirty="0" smtClean="0"/>
              <a:t>: onto how many nodes should a write be copied</a:t>
            </a:r>
          </a:p>
          <a:p>
            <a:pPr marL="342900" indent="-342900">
              <a:buFont typeface="Arial" panose="020B0604020202020204" pitchFamily="34" charset="0"/>
              <a:buChar char="•"/>
            </a:pPr>
            <a:r>
              <a:rPr lang="en-US" sz="2000" dirty="0" smtClean="0"/>
              <a:t>The write will occur on the nodes responsible for that partition</a:t>
            </a:r>
          </a:p>
          <a:p>
            <a:pPr marL="342900" indent="-342900">
              <a:buFont typeface="Arial" panose="020B0604020202020204" pitchFamily="34" charset="0"/>
              <a:buChar char="•"/>
            </a:pPr>
            <a:r>
              <a:rPr lang="en-US" sz="2000" dirty="0" smtClean="0"/>
              <a:t>1 ≤ RF </a:t>
            </a:r>
            <a:r>
              <a:rPr lang="en-US" sz="2000" dirty="0"/>
              <a:t>≤</a:t>
            </a:r>
            <a:r>
              <a:rPr lang="en-US" sz="2000" dirty="0" smtClean="0"/>
              <a:t> (</a:t>
            </a:r>
            <a:r>
              <a:rPr lang="en-US" sz="2000" dirty="0"/>
              <a:t>#</a:t>
            </a:r>
            <a:r>
              <a:rPr lang="en-US" sz="2000" dirty="0" smtClean="0"/>
              <a:t>nodes in cluster)</a:t>
            </a:r>
          </a:p>
          <a:p>
            <a:pPr marL="342900" indent="-342900">
              <a:buFont typeface="Arial" panose="020B0604020202020204" pitchFamily="34" charset="0"/>
              <a:buChar char="•"/>
            </a:pPr>
            <a:r>
              <a:rPr lang="en-US" sz="2000" dirty="0" smtClean="0"/>
              <a:t>Every write is time-stamped</a:t>
            </a:r>
          </a:p>
        </p:txBody>
      </p:sp>
      <p:sp>
        <p:nvSpPr>
          <p:cNvPr id="50" name="Oval 49"/>
          <p:cNvSpPr/>
          <p:nvPr/>
        </p:nvSpPr>
        <p:spPr>
          <a:xfrm>
            <a:off x="6588224" y="2569468"/>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5637587" y="165671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7236296" y="1146921"/>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7255238" y="2285845"/>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6020027" y="1088518"/>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5980564" y="2285844"/>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88224" y="822885"/>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6577531" y="993229"/>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7538861" y="1656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7510858" y="1851034"/>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5609583" y="1848854"/>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6559627" y="2762700"/>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sp>
        <p:nvSpPr>
          <p:cNvPr id="30" name="TextBox 29"/>
          <p:cNvSpPr txBox="1"/>
          <p:nvPr/>
        </p:nvSpPr>
        <p:spPr>
          <a:xfrm>
            <a:off x="7885625" y="1418941"/>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7552216" y="3291223"/>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7542435" y="1650970"/>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5" idx="0"/>
            <a:endCxn id="33" idx="5"/>
          </p:cNvCxnSpPr>
          <p:nvPr/>
        </p:nvCxnSpPr>
        <p:spPr>
          <a:xfrm rot="16200000" flipV="1">
            <a:off x="7765038" y="2534696"/>
            <a:ext cx="1117273" cy="456148"/>
          </a:xfrm>
          <a:prstGeom prst="curvedConnector3">
            <a:avLst>
              <a:gd name="adj1" fmla="val 50000"/>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3" idx="2"/>
            <a:endCxn id="8" idx="4"/>
          </p:cNvCxnSpPr>
          <p:nvPr/>
        </p:nvCxnSpPr>
        <p:spPr>
          <a:xfrm rot="10800000">
            <a:off x="6912261" y="1470958"/>
            <a:ext cx="630175" cy="504049"/>
          </a:xfrm>
          <a:prstGeom prst="curvedConnector2">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79" idx="1"/>
            <a:endCxn id="50" idx="0"/>
          </p:cNvCxnSpPr>
          <p:nvPr/>
        </p:nvCxnSpPr>
        <p:spPr>
          <a:xfrm rot="10800000" flipV="1">
            <a:off x="6912260" y="1981838"/>
            <a:ext cx="598598" cy="587629"/>
          </a:xfrm>
          <a:prstGeom prst="curvedConnector2">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52" idx="2"/>
            <a:endCxn id="33" idx="1"/>
          </p:cNvCxnSpPr>
          <p:nvPr/>
        </p:nvCxnSpPr>
        <p:spPr>
          <a:xfrm rot="10800000" flipH="1">
            <a:off x="7538861" y="1745878"/>
            <a:ext cx="98482" cy="234872"/>
          </a:xfrm>
          <a:prstGeom prst="curvedConnector4">
            <a:avLst>
              <a:gd name="adj1" fmla="val -402348"/>
              <a:gd name="adj2" fmla="val 237738"/>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88224" y="1859476"/>
            <a:ext cx="662027" cy="276999"/>
          </a:xfrm>
          <a:prstGeom prst="rect">
            <a:avLst/>
          </a:prstGeom>
          <a:noFill/>
        </p:spPr>
        <p:txBody>
          <a:bodyPr wrap="square" rtlCol="0">
            <a:spAutoFit/>
          </a:bodyPr>
          <a:lstStyle/>
          <a:p>
            <a:pPr algn="ctr"/>
            <a:r>
              <a:rPr lang="en-US" sz="1200" dirty="0" smtClean="0"/>
              <a:t>RF=3</a:t>
            </a:r>
            <a:endParaRPr lang="en-GB" dirty="0"/>
          </a:p>
        </p:txBody>
      </p:sp>
    </p:spTree>
    <p:extLst>
      <p:ext uri="{BB962C8B-B14F-4D97-AF65-F5344CB8AC3E}">
        <p14:creationId xmlns:p14="http://schemas.microsoft.com/office/powerpoint/2010/main" val="3947112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Request Coordination</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50" name="Oval 49"/>
          <p:cNvSpPr/>
          <p:nvPr/>
        </p:nvSpPr>
        <p:spPr>
          <a:xfrm>
            <a:off x="6588224" y="2569468"/>
            <a:ext cx="648072" cy="6480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5637587" y="165671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urved Connector 55"/>
          <p:cNvCxnSpPr>
            <a:stCxn id="8" idx="6"/>
            <a:endCxn id="52" idx="0"/>
          </p:cNvCxnSpPr>
          <p:nvPr/>
        </p:nvCxnSpPr>
        <p:spPr>
          <a:xfrm>
            <a:off x="7236296" y="1146921"/>
            <a:ext cx="626601" cy="50979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2" idx="4"/>
            <a:endCxn id="50" idx="6"/>
          </p:cNvCxnSpPr>
          <p:nvPr/>
        </p:nvCxnSpPr>
        <p:spPr>
          <a:xfrm rot="5400000">
            <a:off x="7255238" y="2285845"/>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1" idx="0"/>
            <a:endCxn id="8" idx="2"/>
          </p:cNvCxnSpPr>
          <p:nvPr/>
        </p:nvCxnSpPr>
        <p:spPr>
          <a:xfrm rot="5400000" flipH="1" flipV="1">
            <a:off x="6020027" y="1088518"/>
            <a:ext cx="509793"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51" idx="4"/>
            <a:endCxn id="50" idx="2"/>
          </p:cNvCxnSpPr>
          <p:nvPr/>
        </p:nvCxnSpPr>
        <p:spPr>
          <a:xfrm rot="16200000" flipH="1">
            <a:off x="5980564" y="2285844"/>
            <a:ext cx="588718" cy="626601"/>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88224" y="822885"/>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6577531" y="993229"/>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sp>
        <p:nvSpPr>
          <p:cNvPr id="52" name="Oval 51"/>
          <p:cNvSpPr/>
          <p:nvPr/>
        </p:nvSpPr>
        <p:spPr>
          <a:xfrm>
            <a:off x="7538861" y="1656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7510858" y="1851034"/>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sp>
        <p:nvSpPr>
          <p:cNvPr id="81" name="TextBox 80"/>
          <p:cNvSpPr txBox="1"/>
          <p:nvPr/>
        </p:nvSpPr>
        <p:spPr>
          <a:xfrm>
            <a:off x="5609583" y="1848854"/>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82" name="TextBox 81"/>
          <p:cNvSpPr txBox="1"/>
          <p:nvPr/>
        </p:nvSpPr>
        <p:spPr>
          <a:xfrm>
            <a:off x="6559627" y="2762700"/>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sp>
        <p:nvSpPr>
          <p:cNvPr id="30" name="TextBox 29"/>
          <p:cNvSpPr txBox="1"/>
          <p:nvPr/>
        </p:nvSpPr>
        <p:spPr>
          <a:xfrm>
            <a:off x="7885625" y="1418941"/>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7552216" y="3291223"/>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7542435" y="1650970"/>
            <a:ext cx="648073"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5" idx="0"/>
            <a:endCxn id="33" idx="5"/>
          </p:cNvCxnSpPr>
          <p:nvPr/>
        </p:nvCxnSpPr>
        <p:spPr>
          <a:xfrm rot="16200000" flipV="1">
            <a:off x="7765038" y="2534696"/>
            <a:ext cx="1117273" cy="456148"/>
          </a:xfrm>
          <a:prstGeom prst="curvedConnector3">
            <a:avLst>
              <a:gd name="adj1" fmla="val 50000"/>
            </a:avLst>
          </a:prstGeom>
          <a:ln w="19050">
            <a:solidFill>
              <a:schemeClr val="accent5"/>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3" idx="2"/>
            <a:endCxn id="81" idx="3"/>
          </p:cNvCxnSpPr>
          <p:nvPr/>
        </p:nvCxnSpPr>
        <p:spPr>
          <a:xfrm rot="10800000" flipV="1">
            <a:off x="6313661" y="1975005"/>
            <a:ext cx="1228774" cy="4653"/>
          </a:xfrm>
          <a:prstGeom prst="curvedConnector3">
            <a:avLst>
              <a:gd name="adj1" fmla="val 50000"/>
            </a:avLst>
          </a:prstGeom>
          <a:ln w="19050">
            <a:solidFill>
              <a:schemeClr val="accent5"/>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79" idx="1"/>
            <a:endCxn id="50" idx="0"/>
          </p:cNvCxnSpPr>
          <p:nvPr/>
        </p:nvCxnSpPr>
        <p:spPr>
          <a:xfrm rot="10800000" flipV="1">
            <a:off x="6912260" y="1981838"/>
            <a:ext cx="598598" cy="587629"/>
          </a:xfrm>
          <a:prstGeom prst="curvedConnector2">
            <a:avLst/>
          </a:prstGeom>
          <a:ln w="19050">
            <a:solidFill>
              <a:schemeClr val="accent5"/>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52" idx="2"/>
            <a:endCxn id="33" idx="1"/>
          </p:cNvCxnSpPr>
          <p:nvPr/>
        </p:nvCxnSpPr>
        <p:spPr>
          <a:xfrm rot="10800000" flipH="1">
            <a:off x="7538861" y="1745878"/>
            <a:ext cx="98482" cy="234872"/>
          </a:xfrm>
          <a:prstGeom prst="curvedConnector4">
            <a:avLst>
              <a:gd name="adj1" fmla="val -402348"/>
              <a:gd name="adj2" fmla="val 237738"/>
            </a:avLst>
          </a:prstGeom>
          <a:ln w="19050">
            <a:solidFill>
              <a:schemeClr val="accent5"/>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44034" y="1723403"/>
            <a:ext cx="662027" cy="276999"/>
          </a:xfrm>
          <a:prstGeom prst="rect">
            <a:avLst/>
          </a:prstGeom>
          <a:noFill/>
        </p:spPr>
        <p:txBody>
          <a:bodyPr wrap="square" rtlCol="0">
            <a:spAutoFit/>
          </a:bodyPr>
          <a:lstStyle/>
          <a:p>
            <a:pPr algn="ctr"/>
            <a:r>
              <a:rPr lang="en-US" sz="1200" dirty="0" smtClean="0"/>
              <a:t>RF=3</a:t>
            </a:r>
            <a:endParaRPr lang="en-GB" dirty="0"/>
          </a:p>
        </p:txBody>
      </p:sp>
      <p:sp>
        <p:nvSpPr>
          <p:cNvPr id="34" name="Content Placeholder 2"/>
          <p:cNvSpPr txBox="1">
            <a:spLocks/>
          </p:cNvSpPr>
          <p:nvPr/>
        </p:nvSpPr>
        <p:spPr bwMode="gray">
          <a:xfrm>
            <a:off x="719572" y="780048"/>
            <a:ext cx="4288740" cy="3733636"/>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t>The coordinator manages the </a:t>
            </a:r>
            <a:r>
              <a:rPr lang="en-US" sz="2000" dirty="0" smtClean="0">
                <a:solidFill>
                  <a:schemeClr val="bg2">
                    <a:lumMod val="40000"/>
                    <a:lumOff val="60000"/>
                  </a:schemeClr>
                </a:solidFill>
              </a:rPr>
              <a:t>replication</a:t>
            </a:r>
            <a:r>
              <a:rPr lang="en-US" sz="2000" dirty="0" smtClean="0"/>
              <a:t> process</a:t>
            </a:r>
          </a:p>
          <a:p>
            <a:pPr marL="342900" indent="-342900">
              <a:buFont typeface="Arial" panose="020B0604020202020204" pitchFamily="34" charset="0"/>
              <a:buChar char="•"/>
            </a:pPr>
            <a:r>
              <a:rPr lang="en-US" sz="2000" dirty="0" smtClean="0">
                <a:solidFill>
                  <a:schemeClr val="bg2">
                    <a:lumMod val="40000"/>
                    <a:lumOff val="60000"/>
                  </a:schemeClr>
                </a:solidFill>
              </a:rPr>
              <a:t>Replication Factor (RF)</a:t>
            </a:r>
            <a:r>
              <a:rPr lang="en-US" sz="2000" dirty="0" smtClean="0"/>
              <a:t>: onto how many nodes should a write be copied</a:t>
            </a:r>
          </a:p>
          <a:p>
            <a:pPr marL="342900" indent="-342900">
              <a:buFont typeface="Arial" panose="020B0604020202020204" pitchFamily="34" charset="0"/>
              <a:buChar char="•"/>
            </a:pPr>
            <a:r>
              <a:rPr lang="en-US" sz="2000" dirty="0" smtClean="0"/>
              <a:t>The write will occur on the nodes responsible for that partition</a:t>
            </a:r>
          </a:p>
          <a:p>
            <a:pPr marL="342900" indent="-342900">
              <a:buFont typeface="Arial" panose="020B0604020202020204" pitchFamily="34" charset="0"/>
              <a:buChar char="•"/>
            </a:pPr>
            <a:r>
              <a:rPr lang="en-US" sz="2000" dirty="0" smtClean="0"/>
              <a:t>1 ≤ RF </a:t>
            </a:r>
            <a:r>
              <a:rPr lang="en-US" sz="2000" dirty="0"/>
              <a:t>≤</a:t>
            </a:r>
            <a:r>
              <a:rPr lang="en-US" sz="2000" dirty="0" smtClean="0"/>
              <a:t> (#nodes in cluster)</a:t>
            </a:r>
          </a:p>
          <a:p>
            <a:pPr marL="342900" indent="-342900">
              <a:buFont typeface="Arial" panose="020B0604020202020204" pitchFamily="34" charset="0"/>
              <a:buChar char="•"/>
            </a:pPr>
            <a:r>
              <a:rPr lang="en-US" sz="2000" dirty="0" smtClean="0"/>
              <a:t>Every write is time-stamped</a:t>
            </a:r>
          </a:p>
        </p:txBody>
      </p:sp>
    </p:spTree>
    <p:extLst>
      <p:ext uri="{BB962C8B-B14F-4D97-AF65-F5344CB8AC3E}">
        <p14:creationId xmlns:p14="http://schemas.microsoft.com/office/powerpoint/2010/main" val="339075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accent1">
                    <a:lumMod val="20000"/>
                    <a:lumOff val="80000"/>
                  </a:schemeClr>
                </a:solidFill>
              </a:rPr>
              <a:t>C* </a:t>
            </a:r>
            <a:r>
              <a:rPr lang="en-US" dirty="0" smtClean="0">
                <a:solidFill>
                  <a:schemeClr val="accent1">
                    <a:lumMod val="20000"/>
                    <a:lumOff val="80000"/>
                  </a:schemeClr>
                </a:solidFill>
              </a:rPr>
              <a:t>architecture</a:t>
            </a:r>
          </a:p>
          <a:p>
            <a:pPr marL="457200" indent="-457200">
              <a:buFont typeface="Arial" panose="020B0604020202020204" pitchFamily="34" charset="0"/>
              <a:buChar char="•"/>
            </a:pPr>
            <a:r>
              <a:rPr lang="en-US" dirty="0">
                <a:solidFill>
                  <a:schemeClr val="tx2">
                    <a:lumMod val="20000"/>
                    <a:lumOff val="80000"/>
                  </a:schemeClr>
                </a:solidFill>
              </a:rPr>
              <a:t>Request </a:t>
            </a:r>
            <a:r>
              <a:rPr lang="en-US" dirty="0" smtClean="0">
                <a:solidFill>
                  <a:schemeClr val="tx2">
                    <a:lumMod val="20000"/>
                    <a:lumOff val="80000"/>
                  </a:schemeClr>
                </a:solidFill>
              </a:rPr>
              <a:t>Coordination</a:t>
            </a:r>
          </a:p>
          <a:p>
            <a:pPr marL="457200" indent="-457200">
              <a:buFont typeface="Arial" panose="020B0604020202020204" pitchFamily="34" charset="0"/>
              <a:buChar char="•"/>
            </a:pPr>
            <a:r>
              <a:rPr lang="en-US" dirty="0" smtClean="0">
                <a:solidFill>
                  <a:schemeClr val="bg2">
                    <a:lumMod val="40000"/>
                    <a:lumOff val="6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smtClean="0">
              <a:solidFill>
                <a:schemeClr val="bg2">
                  <a:lumMod val="40000"/>
                  <a:lumOff val="6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28</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339203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Consistency</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29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81" name="TextBox 80"/>
          <p:cNvSpPr txBox="1"/>
          <p:nvPr/>
        </p:nvSpPr>
        <p:spPr>
          <a:xfrm>
            <a:off x="5609583" y="1848854"/>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34" name="Content Placeholder 2"/>
          <p:cNvSpPr txBox="1">
            <a:spLocks/>
          </p:cNvSpPr>
          <p:nvPr/>
        </p:nvSpPr>
        <p:spPr bwMode="gray">
          <a:xfrm>
            <a:off x="719572" y="913284"/>
            <a:ext cx="8236800" cy="4248472"/>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t>The coordinator applies the </a:t>
            </a:r>
            <a:r>
              <a:rPr lang="en-US" sz="2000" dirty="0" smtClean="0">
                <a:solidFill>
                  <a:schemeClr val="bg2">
                    <a:lumMod val="40000"/>
                    <a:lumOff val="60000"/>
                  </a:schemeClr>
                </a:solidFill>
              </a:rPr>
              <a:t>Consistency Level (CL)</a:t>
            </a:r>
            <a:endParaRPr lang="en-US" sz="2000" dirty="0" smtClean="0"/>
          </a:p>
          <a:p>
            <a:pPr marL="342900" indent="-342900">
              <a:buFont typeface="Arial" panose="020B0604020202020204" pitchFamily="34" charset="0"/>
              <a:buChar char="•"/>
            </a:pPr>
            <a:r>
              <a:rPr lang="en-US" sz="2000" dirty="0" smtClean="0">
                <a:solidFill>
                  <a:schemeClr val="bg2">
                    <a:lumMod val="40000"/>
                    <a:lumOff val="60000"/>
                  </a:schemeClr>
                </a:solidFill>
              </a:rPr>
              <a:t>Consistency Level (CL)</a:t>
            </a:r>
            <a:r>
              <a:rPr lang="en-US" sz="2000" dirty="0" smtClean="0"/>
              <a:t>: Number of nodes which must acknowledge a request</a:t>
            </a:r>
          </a:p>
          <a:p>
            <a:pPr marL="342900" indent="-342900">
              <a:buFont typeface="Arial" panose="020B0604020202020204" pitchFamily="34" charset="0"/>
              <a:buChar char="•"/>
            </a:pPr>
            <a:r>
              <a:rPr lang="en-US" sz="2000" dirty="0" smtClean="0"/>
              <a:t>Examples of </a:t>
            </a:r>
            <a:r>
              <a:rPr lang="en-US" sz="2000" dirty="0" smtClean="0">
                <a:solidFill>
                  <a:schemeClr val="bg2">
                    <a:lumMod val="40000"/>
                    <a:lumOff val="60000"/>
                  </a:schemeClr>
                </a:solidFill>
              </a:rPr>
              <a:t>CL</a:t>
            </a:r>
            <a:r>
              <a:rPr lang="en-US" sz="2000" dirty="0" smtClean="0"/>
              <a:t>:</a:t>
            </a:r>
          </a:p>
          <a:p>
            <a:pPr marL="342900" lvl="2" indent="-342900">
              <a:buFont typeface="Arial" panose="020B0604020202020204" pitchFamily="34" charset="0"/>
              <a:buChar char="•"/>
            </a:pPr>
            <a:r>
              <a:rPr lang="en-US" sz="1600" dirty="0" smtClean="0"/>
              <a:t>ONE</a:t>
            </a:r>
          </a:p>
          <a:p>
            <a:pPr marL="342900" lvl="2" indent="-342900">
              <a:buFont typeface="Arial" panose="020B0604020202020204" pitchFamily="34" charset="0"/>
              <a:buChar char="•"/>
            </a:pPr>
            <a:r>
              <a:rPr lang="en-US" sz="1600" dirty="0" smtClean="0"/>
              <a:t>TWO</a:t>
            </a:r>
          </a:p>
          <a:p>
            <a:pPr marL="342900" lvl="2" indent="-342900">
              <a:buFont typeface="Arial" panose="020B0604020202020204" pitchFamily="34" charset="0"/>
              <a:buChar char="•"/>
            </a:pPr>
            <a:r>
              <a:rPr lang="en-US" sz="1600" dirty="0" smtClean="0"/>
              <a:t>THREE</a:t>
            </a:r>
          </a:p>
          <a:p>
            <a:pPr marL="342900" lvl="2" indent="-342900">
              <a:buFont typeface="Arial" panose="020B0604020202020204" pitchFamily="34" charset="0"/>
              <a:buChar char="•"/>
            </a:pPr>
            <a:r>
              <a:rPr lang="en-US" sz="1600" dirty="0" smtClean="0"/>
              <a:t>ANY</a:t>
            </a:r>
          </a:p>
          <a:p>
            <a:pPr marL="342900" lvl="2" indent="-342900">
              <a:buFont typeface="Arial" panose="020B0604020202020204" pitchFamily="34" charset="0"/>
              <a:buChar char="•"/>
            </a:pPr>
            <a:r>
              <a:rPr lang="en-US" sz="1600" dirty="0" smtClean="0"/>
              <a:t>ALL</a:t>
            </a:r>
          </a:p>
          <a:p>
            <a:pPr marL="342900" lvl="2" indent="-342900">
              <a:buFont typeface="Arial" panose="020B0604020202020204" pitchFamily="34" charset="0"/>
              <a:buChar char="•"/>
            </a:pPr>
            <a:r>
              <a:rPr lang="en-US" sz="1600" dirty="0" smtClean="0"/>
              <a:t>QUORUM (= RF/2 + 1)</a:t>
            </a:r>
          </a:p>
          <a:p>
            <a:pPr marL="342900" lvl="2" indent="-342900">
              <a:buFont typeface="Arial" panose="020B0604020202020204" pitchFamily="34" charset="0"/>
              <a:buChar char="•"/>
            </a:pPr>
            <a:r>
              <a:rPr lang="en-US" sz="1600" dirty="0" smtClean="0"/>
              <a:t>EACH_QUORUM</a:t>
            </a:r>
          </a:p>
          <a:p>
            <a:pPr marL="342900" lvl="2" indent="-342900">
              <a:buFont typeface="Arial" panose="020B0604020202020204" pitchFamily="34" charset="0"/>
              <a:buChar char="•"/>
            </a:pPr>
            <a:r>
              <a:rPr lang="en-US" sz="1600" dirty="0" smtClean="0"/>
              <a:t>LOCAL_QUORUM</a:t>
            </a:r>
          </a:p>
          <a:p>
            <a:pPr marL="342900" indent="-342900">
              <a:buFont typeface="Arial" panose="020B0604020202020204" pitchFamily="34" charset="0"/>
              <a:buChar char="•"/>
            </a:pPr>
            <a:r>
              <a:rPr lang="en-US" sz="2000" dirty="0" smtClean="0">
                <a:solidFill>
                  <a:schemeClr val="bg2">
                    <a:lumMod val="40000"/>
                    <a:lumOff val="60000"/>
                  </a:schemeClr>
                </a:solidFill>
              </a:rPr>
              <a:t>CL</a:t>
            </a:r>
            <a:r>
              <a:rPr lang="en-US" sz="2000" dirty="0" smtClean="0"/>
              <a:t> may vary for each request</a:t>
            </a:r>
          </a:p>
          <a:p>
            <a:pPr marL="342900" indent="-342900">
              <a:buFont typeface="Arial" panose="020B0604020202020204" pitchFamily="34" charset="0"/>
              <a:buChar char="•"/>
            </a:pPr>
            <a:r>
              <a:rPr lang="en-US" sz="2000" dirty="0" smtClean="0"/>
              <a:t>On success, the coordinator notifies the client (with most recent partition data in case of read request)</a:t>
            </a:r>
          </a:p>
        </p:txBody>
      </p:sp>
    </p:spTree>
    <p:extLst>
      <p:ext uri="{BB962C8B-B14F-4D97-AF65-F5344CB8AC3E}">
        <p14:creationId xmlns:p14="http://schemas.microsoft.com/office/powerpoint/2010/main" val="1096158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bg2">
                    <a:lumMod val="40000"/>
                    <a:lumOff val="6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accent1">
                    <a:lumMod val="20000"/>
                    <a:lumOff val="80000"/>
                  </a:schemeClr>
                </a:solidFill>
              </a:rPr>
              <a:t>C* </a:t>
            </a:r>
            <a:r>
              <a:rPr lang="en-US" dirty="0" smtClean="0">
                <a:solidFill>
                  <a:schemeClr val="accent1">
                    <a:lumMod val="20000"/>
                    <a:lumOff val="80000"/>
                  </a:schemeClr>
                </a:solidFill>
              </a:rPr>
              <a:t>architecture</a:t>
            </a:r>
            <a:endParaRPr lang="en-GB" dirty="0"/>
          </a:p>
          <a:p>
            <a:pPr marL="457200" indent="-457200">
              <a:buFont typeface="Arial" panose="020B0604020202020204" pitchFamily="34" charset="0"/>
              <a:buChar char="•"/>
            </a:pPr>
            <a:r>
              <a:rPr lang="en-US" dirty="0" smtClean="0">
                <a:solidFill>
                  <a:schemeClr val="accent1">
                    <a:lumMod val="20000"/>
                    <a:lumOff val="80000"/>
                  </a:schemeClr>
                </a:solidFill>
              </a:rPr>
              <a:t>Request Coordination</a:t>
            </a:r>
          </a:p>
          <a:p>
            <a:pPr marL="457200" indent="-457200">
              <a:buFont typeface="Arial" panose="020B0604020202020204" pitchFamily="34" charset="0"/>
              <a:buChar char="•"/>
            </a:pPr>
            <a:r>
              <a:rPr lang="en-US" dirty="0" smtClean="0">
                <a:solidFill>
                  <a:schemeClr val="accent1">
                    <a:lumMod val="20000"/>
                    <a:lumOff val="8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smtClean="0">
              <a:solidFill>
                <a:schemeClr val="accent1">
                  <a:lumMod val="20000"/>
                  <a:lumOff val="80000"/>
                </a:schemeClr>
              </a:solidFill>
            </a:endParaRPr>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1486039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a:t>
            </a:r>
            <a:r>
              <a:rPr lang="en-US" dirty="0"/>
              <a:t>-</a:t>
            </a:r>
            <a:r>
              <a:rPr lang="en-US" dirty="0" smtClean="0"/>
              <a:t>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33" idx="2"/>
          </p:cNvCxnSpPr>
          <p:nvPr/>
        </p:nvCxnSpPr>
        <p:spPr>
          <a:xfrm flipV="1">
            <a:off x="1962007" y="1133339"/>
            <a:ext cx="2634475" cy="59106"/>
          </a:xfrm>
          <a:prstGeom prst="curvedConnector3">
            <a:avLst>
              <a:gd name="adj1" fmla="val 50000"/>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8157" y="1814780"/>
            <a:ext cx="704078" cy="648072"/>
            <a:chOff x="7104106"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04106"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523220"/>
          </a:xfrm>
          <a:prstGeom prst="rect">
            <a:avLst/>
          </a:prstGeom>
          <a:noFill/>
        </p:spPr>
        <p:txBody>
          <a:bodyPr wrap="square" rtlCol="0">
            <a:spAutoFit/>
          </a:bodyPr>
          <a:lstStyle/>
          <a:p>
            <a:r>
              <a:rPr lang="en-US" sz="1400" dirty="0" smtClean="0"/>
              <a:t>Digest Read Request (Hash) + eventual read repair</a:t>
            </a:r>
            <a:endParaRPr lang="en-GB" sz="1400" dirty="0"/>
          </a:p>
        </p:txBody>
      </p:sp>
    </p:spTree>
    <p:extLst>
      <p:ext uri="{BB962C8B-B14F-4D97-AF65-F5344CB8AC3E}">
        <p14:creationId xmlns:p14="http://schemas.microsoft.com/office/powerpoint/2010/main" val="603336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31</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33" idx="2"/>
          </p:cNvCxnSpPr>
          <p:nvPr/>
        </p:nvCxnSpPr>
        <p:spPr>
          <a:xfrm flipV="1">
            <a:off x="1962007" y="1133339"/>
            <a:ext cx="2634475" cy="59106"/>
          </a:xfrm>
          <a:prstGeom prst="curvedConnector3">
            <a:avLst>
              <a:gd name="adj1" fmla="val 50000"/>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523220"/>
          </a:xfrm>
          <a:prstGeom prst="rect">
            <a:avLst/>
          </a:prstGeom>
          <a:noFill/>
        </p:spPr>
        <p:txBody>
          <a:bodyPr wrap="square" rtlCol="0">
            <a:spAutoFit/>
          </a:bodyPr>
          <a:lstStyle/>
          <a:p>
            <a:r>
              <a:rPr lang="en-US" sz="1400" dirty="0" smtClean="0"/>
              <a:t>Digest Read Request (Hash) + eventual read repair</a:t>
            </a:r>
            <a:endParaRPr lang="en-GB" sz="1400" dirty="0"/>
          </a:p>
        </p:txBody>
      </p:sp>
    </p:spTree>
    <p:extLst>
      <p:ext uri="{BB962C8B-B14F-4D97-AF65-F5344CB8AC3E}">
        <p14:creationId xmlns:p14="http://schemas.microsoft.com/office/powerpoint/2010/main" val="1875451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523220"/>
          </a:xfrm>
          <a:prstGeom prst="rect">
            <a:avLst/>
          </a:prstGeom>
          <a:noFill/>
        </p:spPr>
        <p:txBody>
          <a:bodyPr wrap="square" rtlCol="0">
            <a:spAutoFit/>
          </a:bodyPr>
          <a:lstStyle/>
          <a:p>
            <a:r>
              <a:rPr lang="en-US" sz="1400" dirty="0" smtClean="0"/>
              <a:t>Digest Read Request (Hash) + eventual read repair</a:t>
            </a:r>
            <a:endParaRPr lang="en-GB" sz="1400" dirty="0"/>
          </a:p>
        </p:txBody>
      </p:sp>
      <p:cxnSp>
        <p:nvCxnSpPr>
          <p:cNvPr id="164" name="Curved Connector 163"/>
          <p:cNvCxnSpPr>
            <a:stCxn id="74" idx="1"/>
            <a:endCxn id="69" idx="3"/>
          </p:cNvCxnSpPr>
          <p:nvPr/>
        </p:nvCxnSpPr>
        <p:spPr>
          <a:xfrm rot="10800000" flipV="1">
            <a:off x="1962007" y="1137483"/>
            <a:ext cx="2620114" cy="54961"/>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82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523220"/>
          </a:xfrm>
          <a:prstGeom prst="rect">
            <a:avLst/>
          </a:prstGeom>
          <a:noFill/>
        </p:spPr>
        <p:txBody>
          <a:bodyPr wrap="square" rtlCol="0">
            <a:spAutoFit/>
          </a:bodyPr>
          <a:lstStyle/>
          <a:p>
            <a:r>
              <a:rPr lang="en-US" sz="1400" dirty="0" smtClean="0"/>
              <a:t>Digest Read Request (Hash) + eventual read repair</a:t>
            </a:r>
            <a:endParaRPr lang="en-GB" sz="1400" dirty="0"/>
          </a:p>
        </p:txBody>
      </p:sp>
      <p:cxnSp>
        <p:nvCxnSpPr>
          <p:cNvPr id="44" name="Curved Connector 43"/>
          <p:cNvCxnSpPr>
            <a:stCxn id="33" idx="4"/>
            <a:endCxn id="41" idx="3"/>
          </p:cNvCxnSpPr>
          <p:nvPr/>
        </p:nvCxnSpPr>
        <p:spPr>
          <a:xfrm rot="5400000">
            <a:off x="3318055" y="2136623"/>
            <a:ext cx="2288620" cy="930123"/>
          </a:xfrm>
          <a:prstGeom prst="curvedConnector2">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8" idx="5"/>
            <a:endCxn id="82" idx="1"/>
          </p:cNvCxnSpPr>
          <p:nvPr/>
        </p:nvCxnSpPr>
        <p:spPr>
          <a:xfrm rot="16200000" flipH="1">
            <a:off x="4604719" y="1928207"/>
            <a:ext cx="2193989" cy="1076852"/>
          </a:xfrm>
          <a:prstGeom prst="curvedConnector2">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647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Digest Read Request (Hash)</a:t>
            </a:r>
            <a:endParaRPr lang="en-GB" sz="1400" dirty="0"/>
          </a:p>
        </p:txBody>
      </p:sp>
    </p:spTree>
    <p:extLst>
      <p:ext uri="{BB962C8B-B14F-4D97-AF65-F5344CB8AC3E}">
        <p14:creationId xmlns:p14="http://schemas.microsoft.com/office/powerpoint/2010/main" val="3186011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0011DE"/>
            </a:solidFill>
            <a:prstDash val="sysDash"/>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0011DE"/>
            </a:solidFill>
            <a:prstDash val="sysDash"/>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Digest Read Request (Hash)</a:t>
            </a:r>
            <a:endParaRPr lang="en-GB" sz="1400" dirty="0"/>
          </a:p>
        </p:txBody>
      </p:sp>
    </p:spTree>
    <p:extLst>
      <p:ext uri="{BB962C8B-B14F-4D97-AF65-F5344CB8AC3E}">
        <p14:creationId xmlns:p14="http://schemas.microsoft.com/office/powerpoint/2010/main" val="293817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36</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0011DE"/>
            </a:solidFill>
            <a:prstDash val="sys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Digest Read Request (Hash)</a:t>
            </a:r>
            <a:endParaRPr lang="en-GB" sz="1400" dirty="0"/>
          </a:p>
        </p:txBody>
      </p:sp>
    </p:spTree>
    <p:extLst>
      <p:ext uri="{BB962C8B-B14F-4D97-AF65-F5344CB8AC3E}">
        <p14:creationId xmlns:p14="http://schemas.microsoft.com/office/powerpoint/2010/main" val="2021378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1"/>
            <a:ext cx="1404156" cy="456651"/>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Curved Connector 76"/>
          <p:cNvCxnSpPr>
            <a:stCxn id="33" idx="3"/>
            <a:endCxn id="43" idx="3"/>
          </p:cNvCxnSpPr>
          <p:nvPr/>
        </p:nvCxnSpPr>
        <p:spPr>
          <a:xfrm rot="5400000">
            <a:off x="3924285" y="1375296"/>
            <a:ext cx="781959" cy="756298"/>
          </a:xfrm>
          <a:prstGeom prst="curvedConnector2">
            <a:avLst/>
          </a:prstGeom>
          <a:ln w="19050">
            <a:solidFill>
              <a:schemeClr val="accent5"/>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037" y="1814780"/>
            <a:ext cx="704078" cy="648072"/>
            <a:chOff x="7098986"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8986" y="3298321"/>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0011DE"/>
            </a:solidFill>
            <a:prstDash val="sys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Digest Read Request (Hash)</a:t>
            </a:r>
            <a:endParaRPr lang="en-GB" sz="1400" dirty="0"/>
          </a:p>
        </p:txBody>
      </p:sp>
      <p:cxnSp>
        <p:nvCxnSpPr>
          <p:cNvPr id="38" name="Curved Connector 37"/>
          <p:cNvCxnSpPr>
            <a:stCxn id="74" idx="1"/>
            <a:endCxn id="69" idx="3"/>
          </p:cNvCxnSpPr>
          <p:nvPr/>
        </p:nvCxnSpPr>
        <p:spPr>
          <a:xfrm rot="10800000" flipV="1">
            <a:off x="1962007" y="1137483"/>
            <a:ext cx="2620114" cy="120503"/>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5449" y="2623447"/>
            <a:ext cx="3053486" cy="646331"/>
          </a:xfrm>
          <a:prstGeom prst="rect">
            <a:avLst/>
          </a:prstGeom>
          <a:noFill/>
        </p:spPr>
        <p:txBody>
          <a:bodyPr wrap="square" rtlCol="0">
            <a:spAutoFit/>
          </a:bodyPr>
          <a:lstStyle/>
          <a:p>
            <a:pPr algn="ctr"/>
            <a:r>
              <a:rPr lang="en-US" dirty="0" smtClean="0"/>
              <a:t>In case of inconsistency: the most recent data is returned</a:t>
            </a:r>
            <a:endParaRPr lang="en-GB" dirty="0"/>
          </a:p>
        </p:txBody>
      </p:sp>
    </p:spTree>
    <p:extLst>
      <p:ext uri="{BB962C8B-B14F-4D97-AF65-F5344CB8AC3E}">
        <p14:creationId xmlns:p14="http://schemas.microsoft.com/office/powerpoint/2010/main" val="2118475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READ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38</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1"/>
            <a:ext cx="1404156" cy="456651"/>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0011DE"/>
            </a:solidFill>
            <a:prstDash val="sys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p:nvPr/>
        </p:nvCxnSpPr>
        <p:spPr>
          <a:xfrm>
            <a:off x="697746" y="4573683"/>
            <a:ext cx="535603" cy="1"/>
          </a:xfrm>
          <a:prstGeom prst="curvedConnector3">
            <a:avLst>
              <a:gd name="adj1" fmla="val 50000"/>
            </a:avLst>
          </a:prstGeom>
          <a:ln w="19050">
            <a:solidFill>
              <a:srgbClr val="0011DE"/>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Direct Read Request</a:t>
            </a:r>
            <a:endParaRPr lang="en-GB" sz="1400" dirty="0"/>
          </a:p>
        </p:txBody>
      </p: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Digest Read Request (Hash)</a:t>
            </a:r>
            <a:endParaRPr lang="en-GB" sz="1400" dirty="0"/>
          </a:p>
        </p:txBody>
      </p:sp>
      <p:cxnSp>
        <p:nvCxnSpPr>
          <p:cNvPr id="39" name="Curved Connector 38"/>
          <p:cNvCxnSpPr/>
          <p:nvPr/>
        </p:nvCxnSpPr>
        <p:spPr>
          <a:xfrm rot="16200000" flipH="1">
            <a:off x="4600208" y="1923697"/>
            <a:ext cx="2201162" cy="1078700"/>
          </a:xfrm>
          <a:prstGeom prst="curvedConnector2">
            <a:avLst/>
          </a:prstGeom>
          <a:ln w="19050">
            <a:solidFill>
              <a:srgbClr val="0011DE"/>
            </a:solidFill>
            <a:prstDash val="sysDash"/>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888" y="2613602"/>
            <a:ext cx="2774789" cy="369332"/>
          </a:xfrm>
          <a:prstGeom prst="rect">
            <a:avLst/>
          </a:prstGeom>
          <a:noFill/>
        </p:spPr>
        <p:txBody>
          <a:bodyPr wrap="square" rtlCol="0">
            <a:spAutoFit/>
          </a:bodyPr>
          <a:lstStyle/>
          <a:p>
            <a:pPr algn="ctr"/>
            <a:r>
              <a:rPr lang="en-US" dirty="0" smtClean="0"/>
              <a:t>Read repair if needed</a:t>
            </a:r>
            <a:endParaRPr lang="en-GB" dirty="0"/>
          </a:p>
        </p:txBody>
      </p:sp>
    </p:spTree>
    <p:extLst>
      <p:ext uri="{BB962C8B-B14F-4D97-AF65-F5344CB8AC3E}">
        <p14:creationId xmlns:p14="http://schemas.microsoft.com/office/powerpoint/2010/main" val="1926722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39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27418" y="1373105"/>
            <a:ext cx="776635" cy="75535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997"/>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Tree>
    <p:extLst>
      <p:ext uri="{BB962C8B-B14F-4D97-AF65-F5344CB8AC3E}">
        <p14:creationId xmlns:p14="http://schemas.microsoft.com/office/powerpoint/2010/main" val="1175327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04775"/>
            <a:ext cx="8236800" cy="518025"/>
          </a:xfrm>
        </p:spPr>
        <p:txBody>
          <a:bodyPr/>
          <a:lstStyle/>
          <a:p>
            <a:r>
              <a:rPr lang="en-US" dirty="0" smtClean="0"/>
              <a:t>What is Cassandra?</a:t>
            </a:r>
            <a:endParaRPr lang="en-GB" dirty="0"/>
          </a:p>
        </p:txBody>
      </p:sp>
      <p:sp>
        <p:nvSpPr>
          <p:cNvPr id="3" name="Content Placeholder 2"/>
          <p:cNvSpPr>
            <a:spLocks noGrp="1"/>
          </p:cNvSpPr>
          <p:nvPr>
            <p:ph idx="1"/>
          </p:nvPr>
        </p:nvSpPr>
        <p:spPr>
          <a:xfrm>
            <a:off x="2927656" y="914623"/>
            <a:ext cx="5748799" cy="4319141"/>
          </a:xfrm>
        </p:spPr>
        <p:txBody>
          <a:bodyPr/>
          <a:lstStyle/>
          <a:p>
            <a:pPr marL="457200" indent="-457200">
              <a:buFont typeface="Arial" panose="020B0604020202020204" pitchFamily="34" charset="0"/>
              <a:buChar char="•"/>
            </a:pPr>
            <a:r>
              <a:rPr lang="en-US" dirty="0" smtClean="0"/>
              <a:t>Mythology: an excellent </a:t>
            </a:r>
            <a:r>
              <a:rPr lang="en-US" dirty="0" smtClean="0">
                <a:solidFill>
                  <a:schemeClr val="bg2">
                    <a:lumMod val="40000"/>
                    <a:lumOff val="60000"/>
                  </a:schemeClr>
                </a:solidFill>
              </a:rPr>
              <a:t>Oracle</a:t>
            </a:r>
            <a:r>
              <a:rPr lang="en-US" dirty="0" smtClean="0"/>
              <a:t> not believed.</a:t>
            </a:r>
          </a:p>
          <a:p>
            <a:pPr marL="457200" indent="-457200">
              <a:buFont typeface="Arial" panose="020B0604020202020204" pitchFamily="34" charset="0"/>
              <a:buChar char="•"/>
            </a:pPr>
            <a:r>
              <a:rPr lang="en-US" dirty="0"/>
              <a:t>A massively scalable open source </a:t>
            </a:r>
            <a:r>
              <a:rPr lang="en-US" dirty="0">
                <a:solidFill>
                  <a:schemeClr val="bg2">
                    <a:lumMod val="40000"/>
                    <a:lumOff val="60000"/>
                  </a:schemeClr>
                </a:solidFill>
              </a:rPr>
              <a:t>NoSQL</a:t>
            </a:r>
            <a:r>
              <a:rPr lang="en-US" dirty="0"/>
              <a:t> (Not Only SQL) </a:t>
            </a:r>
            <a:r>
              <a:rPr lang="en-US" dirty="0" smtClean="0"/>
              <a:t>database</a:t>
            </a:r>
          </a:p>
          <a:p>
            <a:pPr marL="457200" indent="-457200">
              <a:buFont typeface="Arial" panose="020B0604020202020204" pitchFamily="34" charset="0"/>
              <a:buChar char="•"/>
            </a:pPr>
            <a:r>
              <a:rPr lang="en-US" dirty="0" smtClean="0"/>
              <a:t>Created by </a:t>
            </a:r>
            <a:r>
              <a:rPr lang="en-US" dirty="0" smtClean="0">
                <a:solidFill>
                  <a:schemeClr val="bg2">
                    <a:lumMod val="40000"/>
                    <a:lumOff val="60000"/>
                  </a:schemeClr>
                </a:solidFill>
              </a:rPr>
              <a:t>Facebook</a:t>
            </a:r>
          </a:p>
          <a:p>
            <a:pPr marL="457200" indent="-457200">
              <a:buFont typeface="Arial" panose="020B0604020202020204" pitchFamily="34" charset="0"/>
              <a:buChar char="•"/>
            </a:pPr>
            <a:r>
              <a:rPr lang="en-US" dirty="0" smtClean="0"/>
              <a:t>Open Source since 2008</a:t>
            </a:r>
          </a:p>
          <a:p>
            <a:pPr marL="457200" indent="-457200">
              <a:buFont typeface="Arial" panose="020B0604020202020204" pitchFamily="34" charset="0"/>
              <a:buChar char="•"/>
            </a:pPr>
            <a:r>
              <a:rPr lang="en-US" dirty="0" smtClean="0">
                <a:solidFill>
                  <a:schemeClr val="bg2">
                    <a:lumMod val="40000"/>
                    <a:lumOff val="60000"/>
                  </a:schemeClr>
                </a:solidFill>
              </a:rPr>
              <a:t>Apache</a:t>
            </a:r>
            <a:r>
              <a:rPr lang="en-US" dirty="0" smtClean="0"/>
              <a:t> license, </a:t>
            </a:r>
            <a:r>
              <a:rPr lang="en-US" dirty="0" smtClean="0"/>
              <a:t>2.0, compatible with GPLV3</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1686" b="11686"/>
          <a:stretch>
            <a:fillRect/>
          </a:stretch>
        </p:blipFill>
        <p:spPr>
          <a:xfrm>
            <a:off x="354319" y="914623"/>
            <a:ext cx="2573338" cy="4319141"/>
          </a:xfrm>
        </p:spPr>
      </p:pic>
    </p:spTree>
    <p:extLst>
      <p:ext uri="{BB962C8B-B14F-4D97-AF65-F5344CB8AC3E}">
        <p14:creationId xmlns:p14="http://schemas.microsoft.com/office/powerpoint/2010/main" val="7530653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103"/>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4"/>
            <a:endCxn id="82" idx="1"/>
          </p:cNvCxnSpPr>
          <p:nvPr/>
        </p:nvCxnSpPr>
        <p:spPr>
          <a:xfrm rot="16200000" flipH="1">
            <a:off x="4537609" y="1861097"/>
            <a:ext cx="2099081" cy="1305980"/>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56111" y="2341699"/>
            <a:ext cx="782369" cy="307777"/>
          </a:xfrm>
          <a:prstGeom prst="rect">
            <a:avLst/>
          </a:prstGeom>
          <a:noFill/>
        </p:spPr>
        <p:txBody>
          <a:bodyPr wrap="square" rtlCol="0">
            <a:spAutoFit/>
          </a:bodyPr>
          <a:lstStyle/>
          <a:p>
            <a:r>
              <a:rPr lang="en-US" sz="1400" dirty="0" smtClean="0"/>
              <a:t>ACK</a:t>
            </a:r>
            <a:endParaRPr lang="en-GB" sz="1400" dirty="0"/>
          </a:p>
        </p:txBody>
      </p:sp>
    </p:spTree>
    <p:extLst>
      <p:ext uri="{BB962C8B-B14F-4D97-AF65-F5344CB8AC3E}">
        <p14:creationId xmlns:p14="http://schemas.microsoft.com/office/powerpoint/2010/main" val="19060270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41</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30220" y="1375623"/>
            <a:ext cx="776350" cy="75003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9298" y="1814780"/>
            <a:ext cx="704078" cy="648072"/>
            <a:chOff x="710524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0524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
        <p:nvSpPr>
          <p:cNvPr id="4" name="Multiply 3"/>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y 44"/>
          <p:cNvSpPr/>
          <p:nvPr/>
        </p:nvSpPr>
        <p:spPr>
          <a:xfrm>
            <a:off x="6178077" y="3147780"/>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5929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4"/>
            <a:endCxn id="40" idx="6"/>
          </p:cNvCxnSpPr>
          <p:nvPr/>
        </p:nvCxnSpPr>
        <p:spPr>
          <a:xfrm rot="5400000">
            <a:off x="3325538" y="2136312"/>
            <a:ext cx="2280386" cy="936856"/>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56111" y="2341699"/>
            <a:ext cx="782369" cy="307777"/>
          </a:xfrm>
          <a:prstGeom prst="rect">
            <a:avLst/>
          </a:prstGeom>
          <a:noFill/>
        </p:spPr>
        <p:txBody>
          <a:bodyPr wrap="square" rtlCol="0">
            <a:spAutoFit/>
          </a:bodyPr>
          <a:lstStyle/>
          <a:p>
            <a:r>
              <a:rPr lang="en-US" sz="1400" dirty="0" smtClean="0"/>
              <a:t>ACK</a:t>
            </a:r>
            <a:endParaRPr lang="en-GB" sz="1400" dirty="0"/>
          </a:p>
        </p:txBody>
      </p:sp>
      <p:sp>
        <p:nvSpPr>
          <p:cNvPr id="38" name="Multiply 37"/>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y 45"/>
          <p:cNvSpPr/>
          <p:nvPr/>
        </p:nvSpPr>
        <p:spPr>
          <a:xfrm>
            <a:off x="6178217" y="3144681"/>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2474514" y="749365"/>
            <a:ext cx="1336770" cy="369332"/>
          </a:xfrm>
          <a:prstGeom prst="rect">
            <a:avLst/>
          </a:prstGeom>
          <a:noFill/>
        </p:spPr>
        <p:txBody>
          <a:bodyPr wrap="square" rtlCol="0">
            <a:spAutoFit/>
          </a:bodyPr>
          <a:lstStyle/>
          <a:p>
            <a:pPr algn="ctr"/>
            <a:r>
              <a:rPr lang="en-US" b="1" dirty="0" smtClean="0">
                <a:solidFill>
                  <a:srgbClr val="00B050"/>
                </a:solidFill>
              </a:rPr>
              <a:t>SUCCESS</a:t>
            </a:r>
            <a:endParaRPr lang="en-GB" b="1" dirty="0">
              <a:solidFill>
                <a:srgbClr val="00B050"/>
              </a:solidFill>
            </a:endParaRPr>
          </a:p>
        </p:txBody>
      </p:sp>
    </p:spTree>
    <p:extLst>
      <p:ext uri="{BB962C8B-B14F-4D97-AF65-F5344CB8AC3E}">
        <p14:creationId xmlns:p14="http://schemas.microsoft.com/office/powerpoint/2010/main" val="2210909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4"/>
            <a:endCxn id="40" idx="6"/>
          </p:cNvCxnSpPr>
          <p:nvPr/>
        </p:nvCxnSpPr>
        <p:spPr>
          <a:xfrm rot="5400000">
            <a:off x="3325538" y="2136312"/>
            <a:ext cx="2280386" cy="936856"/>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56111" y="2341699"/>
            <a:ext cx="782369" cy="307777"/>
          </a:xfrm>
          <a:prstGeom prst="rect">
            <a:avLst/>
          </a:prstGeom>
          <a:noFill/>
        </p:spPr>
        <p:txBody>
          <a:bodyPr wrap="square" rtlCol="0">
            <a:spAutoFit/>
          </a:bodyPr>
          <a:lstStyle/>
          <a:p>
            <a:r>
              <a:rPr lang="en-US" sz="1400" dirty="0" smtClean="0"/>
              <a:t>ACK</a:t>
            </a:r>
            <a:endParaRPr lang="en-GB" sz="1400" dirty="0"/>
          </a:p>
        </p:txBody>
      </p:sp>
      <p:sp>
        <p:nvSpPr>
          <p:cNvPr id="38" name="Multiply 37"/>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y 45"/>
          <p:cNvSpPr/>
          <p:nvPr/>
        </p:nvSpPr>
        <p:spPr>
          <a:xfrm>
            <a:off x="6178217" y="3144681"/>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an 3"/>
          <p:cNvSpPr/>
          <p:nvPr/>
        </p:nvSpPr>
        <p:spPr>
          <a:xfrm>
            <a:off x="5490927" y="881393"/>
            <a:ext cx="216024" cy="213390"/>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534298" y="813243"/>
            <a:ext cx="971428" cy="369332"/>
          </a:xfrm>
          <a:prstGeom prst="rect">
            <a:avLst/>
          </a:prstGeom>
          <a:noFill/>
        </p:spPr>
        <p:txBody>
          <a:bodyPr wrap="square" rtlCol="0">
            <a:spAutoFit/>
          </a:bodyPr>
          <a:lstStyle/>
          <a:p>
            <a:pPr algn="ctr"/>
            <a:r>
              <a:rPr lang="en-US" dirty="0" smtClean="0"/>
              <a:t>hint</a:t>
            </a:r>
            <a:endParaRPr lang="en-GB" dirty="0"/>
          </a:p>
        </p:txBody>
      </p:sp>
      <p:cxnSp>
        <p:nvCxnSpPr>
          <p:cNvPr id="12" name="Straight Arrow Connector 11"/>
          <p:cNvCxnSpPr/>
          <p:nvPr/>
        </p:nvCxnSpPr>
        <p:spPr>
          <a:xfrm>
            <a:off x="6288769" y="1004167"/>
            <a:ext cx="421895" cy="1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654" y="1022052"/>
            <a:ext cx="2167848" cy="738664"/>
          </a:xfrm>
          <a:prstGeom prst="rect">
            <a:avLst/>
          </a:prstGeom>
          <a:noFill/>
        </p:spPr>
        <p:txBody>
          <a:bodyPr wrap="square" rtlCol="0">
            <a:spAutoFit/>
          </a:bodyPr>
          <a:lstStyle/>
          <a:p>
            <a:r>
              <a:rPr lang="en-US" sz="1400" dirty="0" err="1" smtClean="0">
                <a:solidFill>
                  <a:srgbClr val="002060"/>
                </a:solidFill>
              </a:rPr>
              <a:t>max_hint_window_in_ms</a:t>
            </a:r>
            <a:r>
              <a:rPr lang="en-US" sz="1400" dirty="0" smtClean="0"/>
              <a:t> property in </a:t>
            </a:r>
            <a:r>
              <a:rPr lang="en-US" sz="1400" dirty="0" err="1" smtClean="0"/>
              <a:t>cassandra.yaml</a:t>
            </a:r>
            <a:r>
              <a:rPr lang="en-US" sz="1400" dirty="0" smtClean="0"/>
              <a:t> file</a:t>
            </a:r>
            <a:endParaRPr lang="en-GB" sz="1400" dirty="0"/>
          </a:p>
        </p:txBody>
      </p:sp>
      <p:sp>
        <p:nvSpPr>
          <p:cNvPr id="15" name="TextBox 14"/>
          <p:cNvSpPr txBox="1"/>
          <p:nvPr/>
        </p:nvSpPr>
        <p:spPr>
          <a:xfrm>
            <a:off x="3156188" y="4890344"/>
            <a:ext cx="3760026" cy="369332"/>
          </a:xfrm>
          <a:prstGeom prst="rect">
            <a:avLst/>
          </a:prstGeom>
          <a:noFill/>
        </p:spPr>
        <p:txBody>
          <a:bodyPr wrap="square" rtlCol="0">
            <a:spAutoFit/>
          </a:bodyPr>
          <a:lstStyle/>
          <a:p>
            <a:pPr algn="ctr"/>
            <a:r>
              <a:rPr lang="en-US" dirty="0" smtClean="0"/>
              <a:t>Hinted handoff mechanism</a:t>
            </a:r>
            <a:endParaRPr lang="en-GB" dirty="0"/>
          </a:p>
        </p:txBody>
      </p:sp>
      <p:sp>
        <p:nvSpPr>
          <p:cNvPr id="16" name="TextBox 15"/>
          <p:cNvSpPr txBox="1"/>
          <p:nvPr/>
        </p:nvSpPr>
        <p:spPr>
          <a:xfrm>
            <a:off x="2474514" y="749365"/>
            <a:ext cx="1336770" cy="369332"/>
          </a:xfrm>
          <a:prstGeom prst="rect">
            <a:avLst/>
          </a:prstGeom>
          <a:noFill/>
        </p:spPr>
        <p:txBody>
          <a:bodyPr wrap="square" rtlCol="0">
            <a:spAutoFit/>
          </a:bodyPr>
          <a:lstStyle/>
          <a:p>
            <a:pPr algn="ctr"/>
            <a:r>
              <a:rPr lang="en-US" b="1" dirty="0" smtClean="0">
                <a:solidFill>
                  <a:srgbClr val="00B050"/>
                </a:solidFill>
              </a:rPr>
              <a:t>SUCCESS</a:t>
            </a:r>
            <a:endParaRPr lang="en-GB" b="1" dirty="0">
              <a:solidFill>
                <a:srgbClr val="00B050"/>
              </a:solidFill>
            </a:endParaRPr>
          </a:p>
        </p:txBody>
      </p:sp>
    </p:spTree>
    <p:extLst>
      <p:ext uri="{BB962C8B-B14F-4D97-AF65-F5344CB8AC3E}">
        <p14:creationId xmlns:p14="http://schemas.microsoft.com/office/powerpoint/2010/main" val="4255260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221"/>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
        <p:nvSpPr>
          <p:cNvPr id="46" name="Multiply 45"/>
          <p:cNvSpPr/>
          <p:nvPr/>
        </p:nvSpPr>
        <p:spPr>
          <a:xfrm>
            <a:off x="6178217" y="3144681"/>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an 3"/>
          <p:cNvSpPr/>
          <p:nvPr/>
        </p:nvSpPr>
        <p:spPr>
          <a:xfrm>
            <a:off x="5490927" y="881393"/>
            <a:ext cx="216024" cy="213390"/>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534298" y="813243"/>
            <a:ext cx="971428" cy="369332"/>
          </a:xfrm>
          <a:prstGeom prst="rect">
            <a:avLst/>
          </a:prstGeom>
          <a:noFill/>
        </p:spPr>
        <p:txBody>
          <a:bodyPr wrap="square" rtlCol="0">
            <a:spAutoFit/>
          </a:bodyPr>
          <a:lstStyle/>
          <a:p>
            <a:pPr algn="ctr"/>
            <a:r>
              <a:rPr lang="en-US" dirty="0" smtClean="0"/>
              <a:t>hint</a:t>
            </a:r>
            <a:endParaRPr lang="en-GB" dirty="0"/>
          </a:p>
        </p:txBody>
      </p:sp>
      <p:cxnSp>
        <p:nvCxnSpPr>
          <p:cNvPr id="12" name="Straight Arrow Connector 11"/>
          <p:cNvCxnSpPr/>
          <p:nvPr/>
        </p:nvCxnSpPr>
        <p:spPr>
          <a:xfrm>
            <a:off x="6288769" y="1004167"/>
            <a:ext cx="421895" cy="1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654" y="1022052"/>
            <a:ext cx="2167848" cy="738664"/>
          </a:xfrm>
          <a:prstGeom prst="rect">
            <a:avLst/>
          </a:prstGeom>
          <a:noFill/>
        </p:spPr>
        <p:txBody>
          <a:bodyPr wrap="square" rtlCol="0">
            <a:spAutoFit/>
          </a:bodyPr>
          <a:lstStyle/>
          <a:p>
            <a:r>
              <a:rPr lang="en-US" sz="1400" dirty="0" err="1" smtClean="0">
                <a:solidFill>
                  <a:srgbClr val="002060"/>
                </a:solidFill>
              </a:rPr>
              <a:t>max_hint_window_in_ms</a:t>
            </a:r>
            <a:r>
              <a:rPr lang="en-US" sz="1400" dirty="0" smtClean="0"/>
              <a:t> property in </a:t>
            </a:r>
            <a:r>
              <a:rPr lang="en-US" sz="1400" dirty="0" err="1" smtClean="0"/>
              <a:t>cassandra.yaml</a:t>
            </a:r>
            <a:r>
              <a:rPr lang="en-US" sz="1400" dirty="0" smtClean="0"/>
              <a:t> file</a:t>
            </a:r>
            <a:endParaRPr lang="en-GB" sz="1400" dirty="0"/>
          </a:p>
        </p:txBody>
      </p:sp>
      <p:cxnSp>
        <p:nvCxnSpPr>
          <p:cNvPr id="47" name="Curved Connector 46"/>
          <p:cNvCxnSpPr>
            <a:endCxn id="43" idx="3"/>
          </p:cNvCxnSpPr>
          <p:nvPr/>
        </p:nvCxnSpPr>
        <p:spPr>
          <a:xfrm rot="5400000">
            <a:off x="3925806" y="1374717"/>
            <a:ext cx="779859" cy="755357"/>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56188" y="4890344"/>
            <a:ext cx="3760026" cy="369332"/>
          </a:xfrm>
          <a:prstGeom prst="rect">
            <a:avLst/>
          </a:prstGeom>
          <a:noFill/>
        </p:spPr>
        <p:txBody>
          <a:bodyPr wrap="square" rtlCol="0">
            <a:spAutoFit/>
          </a:bodyPr>
          <a:lstStyle/>
          <a:p>
            <a:pPr algn="ctr"/>
            <a:r>
              <a:rPr lang="en-US" dirty="0" smtClean="0"/>
              <a:t>Hinted handoff mechanism</a:t>
            </a:r>
            <a:endParaRPr lang="en-GB" dirty="0"/>
          </a:p>
        </p:txBody>
      </p:sp>
    </p:spTree>
    <p:extLst>
      <p:ext uri="{BB962C8B-B14F-4D97-AF65-F5344CB8AC3E}">
        <p14:creationId xmlns:p14="http://schemas.microsoft.com/office/powerpoint/2010/main" val="2749330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ONE</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8478"/>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
        <p:nvSpPr>
          <p:cNvPr id="4" name="Can 3"/>
          <p:cNvSpPr/>
          <p:nvPr/>
        </p:nvSpPr>
        <p:spPr>
          <a:xfrm>
            <a:off x="5490927" y="881393"/>
            <a:ext cx="216024" cy="213390"/>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534298" y="813243"/>
            <a:ext cx="971428" cy="369332"/>
          </a:xfrm>
          <a:prstGeom prst="rect">
            <a:avLst/>
          </a:prstGeom>
          <a:noFill/>
        </p:spPr>
        <p:txBody>
          <a:bodyPr wrap="square" rtlCol="0">
            <a:spAutoFit/>
          </a:bodyPr>
          <a:lstStyle/>
          <a:p>
            <a:pPr algn="ctr"/>
            <a:r>
              <a:rPr lang="en-US" dirty="0" smtClean="0"/>
              <a:t>hint</a:t>
            </a:r>
            <a:endParaRPr lang="en-GB" dirty="0"/>
          </a:p>
        </p:txBody>
      </p:sp>
      <p:cxnSp>
        <p:nvCxnSpPr>
          <p:cNvPr id="12" name="Straight Arrow Connector 11"/>
          <p:cNvCxnSpPr/>
          <p:nvPr/>
        </p:nvCxnSpPr>
        <p:spPr>
          <a:xfrm>
            <a:off x="6288769" y="1004167"/>
            <a:ext cx="421895" cy="157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654" y="1022052"/>
            <a:ext cx="2167848" cy="738664"/>
          </a:xfrm>
          <a:prstGeom prst="rect">
            <a:avLst/>
          </a:prstGeom>
          <a:noFill/>
        </p:spPr>
        <p:txBody>
          <a:bodyPr wrap="square" rtlCol="0">
            <a:spAutoFit/>
          </a:bodyPr>
          <a:lstStyle/>
          <a:p>
            <a:r>
              <a:rPr lang="en-US" sz="1400" dirty="0" err="1" smtClean="0">
                <a:solidFill>
                  <a:srgbClr val="002060"/>
                </a:solidFill>
              </a:rPr>
              <a:t>max_hint_window_in_ms</a:t>
            </a:r>
            <a:r>
              <a:rPr lang="en-US" sz="1400" dirty="0" smtClean="0"/>
              <a:t> property in </a:t>
            </a:r>
            <a:r>
              <a:rPr lang="en-US" sz="1400" dirty="0" err="1" smtClean="0"/>
              <a:t>cassandra.yaml</a:t>
            </a:r>
            <a:r>
              <a:rPr lang="en-US" sz="1400" dirty="0" smtClean="0"/>
              <a:t> file</a:t>
            </a:r>
            <a:endParaRPr lang="en-GB" sz="1400" dirty="0"/>
          </a:p>
        </p:txBody>
      </p:sp>
      <p:cxnSp>
        <p:nvCxnSpPr>
          <p:cNvPr id="47" name="Curved Connector 46"/>
          <p:cNvCxnSpPr>
            <a:stCxn id="8" idx="4"/>
            <a:endCxn id="82" idx="1"/>
          </p:cNvCxnSpPr>
          <p:nvPr/>
        </p:nvCxnSpPr>
        <p:spPr>
          <a:xfrm rot="16200000" flipH="1">
            <a:off x="4537609" y="1861097"/>
            <a:ext cx="2099081" cy="130598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56188" y="4890344"/>
            <a:ext cx="3760026" cy="369332"/>
          </a:xfrm>
          <a:prstGeom prst="rect">
            <a:avLst/>
          </a:prstGeom>
          <a:noFill/>
        </p:spPr>
        <p:txBody>
          <a:bodyPr wrap="square" rtlCol="0">
            <a:spAutoFit/>
          </a:bodyPr>
          <a:lstStyle/>
          <a:p>
            <a:pPr algn="ctr"/>
            <a:r>
              <a:rPr lang="en-US" dirty="0" smtClean="0"/>
              <a:t>Hinted handoff mechanism</a:t>
            </a:r>
            <a:endParaRPr lang="en-GB" dirty="0"/>
          </a:p>
        </p:txBody>
      </p:sp>
    </p:spTree>
    <p:extLst>
      <p:ext uri="{BB962C8B-B14F-4D97-AF65-F5344CB8AC3E}">
        <p14:creationId xmlns:p14="http://schemas.microsoft.com/office/powerpoint/2010/main" val="30661895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ONE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46</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8478"/>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sp>
        <p:nvSpPr>
          <p:cNvPr id="45" name="TextBox 44"/>
          <p:cNvSpPr txBox="1"/>
          <p:nvPr/>
        </p:nvSpPr>
        <p:spPr>
          <a:xfrm>
            <a:off x="3156188" y="4890344"/>
            <a:ext cx="3760026" cy="369332"/>
          </a:xfrm>
          <a:prstGeom prst="rect">
            <a:avLst/>
          </a:prstGeom>
          <a:noFill/>
        </p:spPr>
        <p:txBody>
          <a:bodyPr wrap="square" rtlCol="0">
            <a:spAutoFit/>
          </a:bodyPr>
          <a:lstStyle/>
          <a:p>
            <a:pPr algn="ctr"/>
            <a:r>
              <a:rPr lang="en-US" dirty="0" smtClean="0"/>
              <a:t>Hinted handoff mechanism</a:t>
            </a:r>
            <a:endParaRPr lang="en-GB" dirty="0"/>
          </a:p>
        </p:txBody>
      </p:sp>
    </p:spTree>
    <p:extLst>
      <p:ext uri="{BB962C8B-B14F-4D97-AF65-F5344CB8AC3E}">
        <p14:creationId xmlns:p14="http://schemas.microsoft.com/office/powerpoint/2010/main" val="1836407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Consistency</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81" name="TextBox 80"/>
          <p:cNvSpPr txBox="1"/>
          <p:nvPr/>
        </p:nvSpPr>
        <p:spPr>
          <a:xfrm>
            <a:off x="5609583" y="1848854"/>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sp>
        <p:nvSpPr>
          <p:cNvPr id="34" name="Content Placeholder 2"/>
          <p:cNvSpPr txBox="1">
            <a:spLocks/>
          </p:cNvSpPr>
          <p:nvPr/>
        </p:nvSpPr>
        <p:spPr bwMode="gray">
          <a:xfrm>
            <a:off x="719572" y="913284"/>
            <a:ext cx="8236800" cy="3168352"/>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algn="ctr"/>
            <a:r>
              <a:rPr lang="en-US" sz="2400" dirty="0"/>
              <a:t>i</a:t>
            </a:r>
            <a:r>
              <a:rPr lang="en-US" sz="2400" dirty="0" smtClean="0"/>
              <a:t>f node downtime &gt; </a:t>
            </a:r>
            <a:r>
              <a:rPr lang="en-US" sz="2400" dirty="0" err="1">
                <a:solidFill>
                  <a:schemeClr val="bg2">
                    <a:lumMod val="40000"/>
                    <a:lumOff val="60000"/>
                  </a:schemeClr>
                </a:solidFill>
              </a:rPr>
              <a:t>max_hint_window_in_ms</a:t>
            </a:r>
            <a:r>
              <a:rPr lang="en-US" sz="2400" dirty="0"/>
              <a:t> </a:t>
            </a:r>
            <a:endParaRPr lang="en-US" sz="2400" dirty="0" smtClean="0"/>
          </a:p>
        </p:txBody>
      </p:sp>
      <p:sp>
        <p:nvSpPr>
          <p:cNvPr id="3" name="Down Arrow 2"/>
          <p:cNvSpPr/>
          <p:nvPr/>
        </p:nvSpPr>
        <p:spPr>
          <a:xfrm>
            <a:off x="4139952" y="1898626"/>
            <a:ext cx="1008112" cy="1224136"/>
          </a:xfrm>
          <a:prstGeom prst="down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511660" y="3266778"/>
            <a:ext cx="6264696" cy="461665"/>
          </a:xfrm>
          <a:prstGeom prst="rect">
            <a:avLst/>
          </a:prstGeom>
          <a:noFill/>
        </p:spPr>
        <p:txBody>
          <a:bodyPr wrap="square" rtlCol="0">
            <a:spAutoFit/>
          </a:bodyPr>
          <a:lstStyle/>
          <a:p>
            <a:pPr algn="ctr"/>
            <a:r>
              <a:rPr lang="en-US" sz="2400" b="1" dirty="0" smtClean="0">
                <a:solidFill>
                  <a:schemeClr val="bg1"/>
                </a:solidFill>
              </a:rPr>
              <a:t>Anti-entropy node repair</a:t>
            </a:r>
            <a:endParaRPr lang="en-GB" sz="2400" b="1" dirty="0">
              <a:solidFill>
                <a:schemeClr val="bg1"/>
              </a:solidFill>
            </a:endParaRPr>
          </a:p>
        </p:txBody>
      </p:sp>
    </p:spTree>
    <p:extLst>
      <p:ext uri="{BB962C8B-B14F-4D97-AF65-F5344CB8AC3E}">
        <p14:creationId xmlns:p14="http://schemas.microsoft.com/office/powerpoint/2010/main" val="2902802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a:t>
            </a:r>
            <a:r>
              <a:rPr lang="en-US" dirty="0" smtClean="0"/>
              <a:t> –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48</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30220" y="1375623"/>
            <a:ext cx="776350" cy="75003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9298" y="1814780"/>
            <a:ext cx="704078" cy="648072"/>
            <a:chOff x="710524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0524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Tree>
    <p:extLst>
      <p:ext uri="{BB962C8B-B14F-4D97-AF65-F5344CB8AC3E}">
        <p14:creationId xmlns:p14="http://schemas.microsoft.com/office/powerpoint/2010/main" val="1115874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49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103"/>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5"/>
            <a:endCxn id="82" idx="1"/>
          </p:cNvCxnSpPr>
          <p:nvPr/>
        </p:nvCxnSpPr>
        <p:spPr>
          <a:xfrm rot="16200000" flipH="1">
            <a:off x="4604719" y="1928207"/>
            <a:ext cx="2193989" cy="1076852"/>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71772" y="2425459"/>
            <a:ext cx="782369" cy="307777"/>
          </a:xfrm>
          <a:prstGeom prst="rect">
            <a:avLst/>
          </a:prstGeom>
          <a:noFill/>
        </p:spPr>
        <p:txBody>
          <a:bodyPr wrap="square" rtlCol="0">
            <a:spAutoFit/>
          </a:bodyPr>
          <a:lstStyle/>
          <a:p>
            <a:r>
              <a:rPr lang="en-US" sz="1400" dirty="0" smtClean="0"/>
              <a:t>ACK</a:t>
            </a:r>
            <a:endParaRPr lang="en-GB" sz="1400" dirty="0"/>
          </a:p>
        </p:txBody>
      </p:sp>
    </p:spTree>
    <p:extLst>
      <p:ext uri="{BB962C8B-B14F-4D97-AF65-F5344CB8AC3E}">
        <p14:creationId xmlns:p14="http://schemas.microsoft.com/office/powerpoint/2010/main" val="1292900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04775"/>
            <a:ext cx="8236800" cy="518025"/>
          </a:xfrm>
        </p:spPr>
        <p:txBody>
          <a:bodyPr/>
          <a:lstStyle/>
          <a:p>
            <a:r>
              <a:rPr lang="en-US" dirty="0" smtClean="0"/>
              <a:t>What is Cassandra?</a:t>
            </a:r>
            <a:endParaRPr lang="en-GB" dirty="0"/>
          </a:p>
        </p:txBody>
      </p:sp>
      <p:sp>
        <p:nvSpPr>
          <p:cNvPr id="3" name="Content Placeholder 2"/>
          <p:cNvSpPr>
            <a:spLocks noGrp="1"/>
          </p:cNvSpPr>
          <p:nvPr>
            <p:ph idx="1"/>
          </p:nvPr>
        </p:nvSpPr>
        <p:spPr>
          <a:xfrm>
            <a:off x="2927656" y="914623"/>
            <a:ext cx="5748799" cy="4175125"/>
          </a:xfrm>
        </p:spPr>
        <p:txBody>
          <a:bodyPr/>
          <a:lstStyle/>
          <a:p>
            <a:pPr marL="457200" indent="-457200">
              <a:buFont typeface="Arial" panose="020B0604020202020204" pitchFamily="34" charset="0"/>
              <a:buChar char="•"/>
            </a:pPr>
            <a:r>
              <a:rPr lang="en-US" sz="2400" dirty="0" smtClean="0"/>
              <a:t>Peer to peer architecture</a:t>
            </a:r>
          </a:p>
          <a:p>
            <a:pPr marL="457200" indent="-457200">
              <a:buFont typeface="Arial" panose="020B0604020202020204" pitchFamily="34" charset="0"/>
              <a:buChar char="•"/>
            </a:pPr>
            <a:r>
              <a:rPr lang="en-US" sz="2400" dirty="0" smtClean="0"/>
              <a:t>No Single Point of Failure</a:t>
            </a:r>
          </a:p>
          <a:p>
            <a:pPr marL="457200" indent="-457200">
              <a:buFont typeface="Arial" panose="020B0604020202020204" pitchFamily="34" charset="0"/>
              <a:buChar char="•"/>
            </a:pPr>
            <a:r>
              <a:rPr lang="en-US" sz="2400" dirty="0" smtClean="0"/>
              <a:t>Replication</a:t>
            </a:r>
          </a:p>
          <a:p>
            <a:pPr marL="457200" indent="-457200">
              <a:buFont typeface="Arial" panose="020B0604020202020204" pitchFamily="34" charset="0"/>
              <a:buChar char="•"/>
            </a:pPr>
            <a:r>
              <a:rPr lang="en-US" sz="2400" dirty="0" smtClean="0"/>
              <a:t>Continuous </a:t>
            </a:r>
            <a:r>
              <a:rPr lang="en-US" sz="2400" dirty="0" smtClean="0"/>
              <a:t>Availability</a:t>
            </a:r>
          </a:p>
          <a:p>
            <a:pPr marL="457200" indent="-457200">
              <a:buFont typeface="Arial" panose="020B0604020202020204" pitchFamily="34" charset="0"/>
              <a:buChar char="•"/>
            </a:pPr>
            <a:r>
              <a:rPr lang="en-US" sz="2400" dirty="0" smtClean="0"/>
              <a:t>Multi Data Centers support</a:t>
            </a:r>
          </a:p>
          <a:p>
            <a:pPr marL="457200" indent="-457200">
              <a:buFont typeface="Arial" panose="020B0604020202020204" pitchFamily="34" charset="0"/>
              <a:buChar char="•"/>
            </a:pPr>
            <a:r>
              <a:rPr lang="en-US" sz="2400" dirty="0" smtClean="0"/>
              <a:t>100s to 1000s nodes</a:t>
            </a:r>
          </a:p>
          <a:p>
            <a:pPr marL="457200" indent="-457200">
              <a:buFont typeface="Arial" panose="020B0604020202020204" pitchFamily="34" charset="0"/>
              <a:buChar char="•"/>
            </a:pPr>
            <a:r>
              <a:rPr lang="en-US" sz="2400" dirty="0" smtClean="0"/>
              <a:t>Java</a:t>
            </a:r>
          </a:p>
          <a:p>
            <a:pPr marL="457200" indent="-457200">
              <a:buFont typeface="Arial" panose="020B0604020202020204" pitchFamily="34" charset="0"/>
              <a:buChar char="•"/>
            </a:pPr>
            <a:r>
              <a:rPr lang="en-US" sz="2400" dirty="0" smtClean="0"/>
              <a:t>High Write Throughput</a:t>
            </a:r>
          </a:p>
          <a:p>
            <a:pPr marL="457200" indent="-457200">
              <a:buFont typeface="Arial" panose="020B0604020202020204" pitchFamily="34" charset="0"/>
              <a:buChar char="•"/>
            </a:pPr>
            <a:r>
              <a:rPr lang="en-US" sz="2400" dirty="0"/>
              <a:t>R</a:t>
            </a:r>
            <a:r>
              <a:rPr lang="en-US" sz="2400" dirty="0" smtClean="0"/>
              <a:t>ead efficiency</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2726924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103"/>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5"/>
            <a:endCxn id="82" idx="1"/>
          </p:cNvCxnSpPr>
          <p:nvPr/>
        </p:nvCxnSpPr>
        <p:spPr>
          <a:xfrm rot="16200000" flipH="1">
            <a:off x="4604719" y="1928207"/>
            <a:ext cx="2193989" cy="1076852"/>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09561" y="2520827"/>
            <a:ext cx="782369" cy="307777"/>
          </a:xfrm>
          <a:prstGeom prst="rect">
            <a:avLst/>
          </a:prstGeom>
          <a:noFill/>
        </p:spPr>
        <p:txBody>
          <a:bodyPr wrap="square" rtlCol="0">
            <a:spAutoFit/>
          </a:bodyPr>
          <a:lstStyle/>
          <a:p>
            <a:r>
              <a:rPr lang="en-US" sz="1400" dirty="0" smtClean="0"/>
              <a:t>ACK</a:t>
            </a:r>
            <a:endParaRPr lang="en-GB" sz="1400" dirty="0"/>
          </a:p>
        </p:txBody>
      </p:sp>
      <p:cxnSp>
        <p:nvCxnSpPr>
          <p:cNvPr id="36" name="Curved Connector 35"/>
          <p:cNvCxnSpPr>
            <a:stCxn id="8" idx="4"/>
            <a:endCxn id="40" idx="6"/>
          </p:cNvCxnSpPr>
          <p:nvPr/>
        </p:nvCxnSpPr>
        <p:spPr>
          <a:xfrm rot="5400000">
            <a:off x="3325538" y="2136312"/>
            <a:ext cx="2280386" cy="936856"/>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74514" y="749365"/>
            <a:ext cx="1336770" cy="369332"/>
          </a:xfrm>
          <a:prstGeom prst="rect">
            <a:avLst/>
          </a:prstGeom>
          <a:noFill/>
        </p:spPr>
        <p:txBody>
          <a:bodyPr wrap="square" rtlCol="0">
            <a:spAutoFit/>
          </a:bodyPr>
          <a:lstStyle/>
          <a:p>
            <a:pPr algn="ctr"/>
            <a:r>
              <a:rPr lang="en-US" b="1" dirty="0" smtClean="0">
                <a:solidFill>
                  <a:srgbClr val="00B050"/>
                </a:solidFill>
              </a:rPr>
              <a:t>SUCCESS</a:t>
            </a:r>
            <a:endParaRPr lang="en-GB" b="1" dirty="0">
              <a:solidFill>
                <a:srgbClr val="00B050"/>
              </a:solidFill>
            </a:endParaRPr>
          </a:p>
        </p:txBody>
      </p:sp>
    </p:spTree>
    <p:extLst>
      <p:ext uri="{BB962C8B-B14F-4D97-AF65-F5344CB8AC3E}">
        <p14:creationId xmlns:p14="http://schemas.microsoft.com/office/powerpoint/2010/main" val="2353922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51</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30220" y="1375623"/>
            <a:ext cx="776350" cy="75003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9298" y="1814780"/>
            <a:ext cx="704078" cy="648072"/>
            <a:chOff x="710524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0524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
        <p:nvSpPr>
          <p:cNvPr id="4" name="Multiply 3"/>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8218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103"/>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39" name="Curved Connector 38"/>
          <p:cNvCxnSpPr>
            <a:stCxn id="8" idx="5"/>
            <a:endCxn id="82" idx="1"/>
          </p:cNvCxnSpPr>
          <p:nvPr/>
        </p:nvCxnSpPr>
        <p:spPr>
          <a:xfrm rot="16200000" flipH="1">
            <a:off x="4604719" y="1928207"/>
            <a:ext cx="2193989" cy="1076852"/>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509561" y="2520827"/>
            <a:ext cx="782369" cy="307777"/>
          </a:xfrm>
          <a:prstGeom prst="rect">
            <a:avLst/>
          </a:prstGeom>
          <a:noFill/>
        </p:spPr>
        <p:txBody>
          <a:bodyPr wrap="square" rtlCol="0">
            <a:spAutoFit/>
          </a:bodyPr>
          <a:lstStyle/>
          <a:p>
            <a:r>
              <a:rPr lang="en-US" sz="1400" dirty="0" smtClean="0"/>
              <a:t>ACK</a:t>
            </a:r>
            <a:endParaRPr lang="en-GB" sz="1400" dirty="0"/>
          </a:p>
        </p:txBody>
      </p:sp>
      <p:cxnSp>
        <p:nvCxnSpPr>
          <p:cNvPr id="36" name="Curved Connector 35"/>
          <p:cNvCxnSpPr>
            <a:stCxn id="8" idx="4"/>
            <a:endCxn id="40" idx="6"/>
          </p:cNvCxnSpPr>
          <p:nvPr/>
        </p:nvCxnSpPr>
        <p:spPr>
          <a:xfrm rot="5400000">
            <a:off x="3325538" y="2136312"/>
            <a:ext cx="2280386" cy="936856"/>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7" name="Multiply 36"/>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2474514" y="749365"/>
            <a:ext cx="1336770" cy="369332"/>
          </a:xfrm>
          <a:prstGeom prst="rect">
            <a:avLst/>
          </a:prstGeom>
          <a:noFill/>
        </p:spPr>
        <p:txBody>
          <a:bodyPr wrap="square" rtlCol="0">
            <a:spAutoFit/>
          </a:bodyPr>
          <a:lstStyle/>
          <a:p>
            <a:pPr algn="ctr"/>
            <a:r>
              <a:rPr lang="en-US" b="1" dirty="0" smtClean="0">
                <a:solidFill>
                  <a:srgbClr val="00B050"/>
                </a:solidFill>
              </a:rPr>
              <a:t>SUCCESS</a:t>
            </a:r>
            <a:endParaRPr lang="en-GB" b="1" dirty="0">
              <a:solidFill>
                <a:srgbClr val="00B050"/>
              </a:solidFill>
            </a:endParaRPr>
          </a:p>
        </p:txBody>
      </p:sp>
    </p:spTree>
    <p:extLst>
      <p:ext uri="{BB962C8B-B14F-4D97-AF65-F5344CB8AC3E}">
        <p14:creationId xmlns:p14="http://schemas.microsoft.com/office/powerpoint/2010/main" val="2488666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53</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Curved Connector 17"/>
          <p:cNvCxnSpPr>
            <a:stCxn id="69" idx="3"/>
            <a:endCxn id="8" idx="1"/>
          </p:cNvCxnSpPr>
          <p:nvPr/>
        </p:nvCxnSpPr>
        <p:spPr>
          <a:xfrm flipV="1">
            <a:off x="1962007" y="911383"/>
            <a:ext cx="2743024" cy="281062"/>
          </a:xfrm>
          <a:prstGeom prst="curvedConnector4">
            <a:avLst>
              <a:gd name="adj1" fmla="val 48270"/>
              <a:gd name="adj2" fmla="val 123601"/>
            </a:avLst>
          </a:prstGeom>
          <a:ln w="19050">
            <a:solidFill>
              <a:srgbClr val="0011DE"/>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3" idx="3"/>
            <a:endCxn id="43" idx="3"/>
          </p:cNvCxnSpPr>
          <p:nvPr/>
        </p:nvCxnSpPr>
        <p:spPr>
          <a:xfrm rot="5400000">
            <a:off x="3930220" y="1375623"/>
            <a:ext cx="776350" cy="750037"/>
          </a:xfrm>
          <a:prstGeom prst="curvedConnector2">
            <a:avLst/>
          </a:prstGeom>
          <a:ln w="19050">
            <a:solidFill>
              <a:schemeClr val="accent5"/>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9298" y="1814780"/>
            <a:ext cx="704078" cy="648072"/>
            <a:chOff x="710524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05247" y="3292712"/>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47" name="Curved Connector 146"/>
          <p:cNvCxnSpPr>
            <a:stCxn id="33" idx="4"/>
            <a:endCxn id="41" idx="3"/>
          </p:cNvCxnSpPr>
          <p:nvPr/>
        </p:nvCxnSpPr>
        <p:spPr>
          <a:xfrm rot="5400000">
            <a:off x="3318055" y="2136623"/>
            <a:ext cx="2288620" cy="930123"/>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33" idx="5"/>
            <a:endCxn id="82" idx="1"/>
          </p:cNvCxnSpPr>
          <p:nvPr/>
        </p:nvCxnSpPr>
        <p:spPr>
          <a:xfrm rot="16200000" flipH="1">
            <a:off x="4600208" y="1923697"/>
            <a:ext cx="2201162" cy="1078700"/>
          </a:xfrm>
          <a:prstGeom prst="curvedConnector2">
            <a:avLst/>
          </a:prstGeom>
          <a:ln w="19050">
            <a:solidFill>
              <a:srgbClr val="B0047E"/>
            </a:solidFill>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0800000">
            <a:off x="662677" y="4253729"/>
            <a:ext cx="570671" cy="7666"/>
          </a:xfrm>
          <a:prstGeom prst="curvedConnector3">
            <a:avLst>
              <a:gd name="adj1" fmla="val 50000"/>
            </a:avLst>
          </a:prstGeom>
          <a:ln w="19050">
            <a:solidFill>
              <a:schemeClr val="accent5"/>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321120" y="4107506"/>
            <a:ext cx="2028111" cy="307777"/>
          </a:xfrm>
          <a:prstGeom prst="rect">
            <a:avLst/>
          </a:prstGeom>
          <a:noFill/>
        </p:spPr>
        <p:txBody>
          <a:bodyPr wrap="square" rtlCol="0">
            <a:spAutoFit/>
          </a:bodyPr>
          <a:lstStyle/>
          <a:p>
            <a:r>
              <a:rPr lang="en-US" sz="1400" dirty="0" smtClean="0"/>
              <a:t>Write Request</a:t>
            </a:r>
            <a:endParaRPr lang="en-GB" sz="1400" dirty="0"/>
          </a:p>
        </p:txBody>
      </p:sp>
      <p:sp>
        <p:nvSpPr>
          <p:cNvPr id="4" name="Multiply 3"/>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y 37"/>
          <p:cNvSpPr/>
          <p:nvPr/>
        </p:nvSpPr>
        <p:spPr>
          <a:xfrm>
            <a:off x="6178217" y="3144681"/>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67552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144"/>
          <p:cNvSpPr/>
          <p:nvPr/>
        </p:nvSpPr>
        <p:spPr>
          <a:xfrm>
            <a:off x="3403700" y="1062970"/>
            <a:ext cx="3384376" cy="3358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19572" y="121196"/>
            <a:ext cx="8236800" cy="504056"/>
          </a:xfrm>
        </p:spPr>
        <p:txBody>
          <a:bodyPr/>
          <a:lstStyle/>
          <a:p>
            <a:r>
              <a:rPr lang="en-US" dirty="0" smtClean="0"/>
              <a:t>Consistency </a:t>
            </a:r>
            <a:r>
              <a:rPr lang="en-US" dirty="0" smtClean="0">
                <a:solidFill>
                  <a:schemeClr val="bg2">
                    <a:lumMod val="40000"/>
                    <a:lumOff val="60000"/>
                  </a:schemeClr>
                </a:solidFill>
              </a:rPr>
              <a:t>QUORUM </a:t>
            </a:r>
            <a:r>
              <a:rPr lang="en-US" dirty="0" smtClean="0"/>
              <a:t>– WRITE - Single DC</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54</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grpSp>
        <p:nvGrpSpPr>
          <p:cNvPr id="67" name="Group 66"/>
          <p:cNvGrpSpPr/>
          <p:nvPr/>
        </p:nvGrpSpPr>
        <p:grpSpPr>
          <a:xfrm>
            <a:off x="4582121" y="816475"/>
            <a:ext cx="704078" cy="648072"/>
            <a:chOff x="5082970" y="845938"/>
            <a:chExt cx="704078" cy="648072"/>
          </a:xfrm>
        </p:grpSpPr>
        <p:sp>
          <p:nvSpPr>
            <p:cNvPr id="8" name="Oval 7"/>
            <p:cNvSpPr/>
            <p:nvPr/>
          </p:nvSpPr>
          <p:spPr>
            <a:xfrm>
              <a:off x="5110972" y="84593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5082970" y="1036142"/>
              <a:ext cx="704078" cy="261610"/>
            </a:xfrm>
            <a:prstGeom prst="rect">
              <a:avLst/>
            </a:prstGeom>
            <a:noFill/>
          </p:spPr>
          <p:txBody>
            <a:bodyPr wrap="square" rtlCol="0">
              <a:spAutoFit/>
            </a:bodyPr>
            <a:lstStyle/>
            <a:p>
              <a:pPr algn="ctr"/>
              <a:r>
                <a:rPr lang="en-US" sz="1100" dirty="0" smtClean="0">
                  <a:solidFill>
                    <a:schemeClr val="bg1"/>
                  </a:solidFill>
                </a:rPr>
                <a:t>Node 1</a:t>
              </a:r>
              <a:endParaRPr lang="en-GB" sz="1100" dirty="0">
                <a:solidFill>
                  <a:schemeClr val="bg1"/>
                </a:solidFill>
              </a:endParaRPr>
            </a:p>
          </p:txBody>
        </p:sp>
      </p:grpSp>
      <p:grpSp>
        <p:nvGrpSpPr>
          <p:cNvPr id="27" name="Group 26"/>
          <p:cNvGrpSpPr/>
          <p:nvPr/>
        </p:nvGrpSpPr>
        <p:grpSpPr>
          <a:xfrm>
            <a:off x="6240139" y="1800951"/>
            <a:ext cx="704078" cy="648072"/>
            <a:chOff x="5178714" y="1871063"/>
            <a:chExt cx="704078" cy="648072"/>
          </a:xfrm>
        </p:grpSpPr>
        <p:sp>
          <p:nvSpPr>
            <p:cNvPr id="52" name="Oval 51"/>
            <p:cNvSpPr/>
            <p:nvPr/>
          </p:nvSpPr>
          <p:spPr>
            <a:xfrm>
              <a:off x="5206717" y="1871063"/>
              <a:ext cx="648072" cy="64807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p:cNvSpPr txBox="1"/>
            <p:nvPr/>
          </p:nvSpPr>
          <p:spPr>
            <a:xfrm>
              <a:off x="5178714" y="2065383"/>
              <a:ext cx="704078" cy="261610"/>
            </a:xfrm>
            <a:prstGeom prst="rect">
              <a:avLst/>
            </a:prstGeom>
            <a:noFill/>
          </p:spPr>
          <p:txBody>
            <a:bodyPr wrap="square" rtlCol="0">
              <a:spAutoFit/>
            </a:bodyPr>
            <a:lstStyle/>
            <a:p>
              <a:pPr algn="ctr"/>
              <a:r>
                <a:rPr lang="en-US" sz="1100" dirty="0" smtClean="0">
                  <a:solidFill>
                    <a:schemeClr val="bg1"/>
                  </a:solidFill>
                </a:rPr>
                <a:t>Node 2</a:t>
              </a:r>
              <a:endParaRPr lang="en-GB" sz="1100" dirty="0">
                <a:solidFill>
                  <a:schemeClr val="bg1"/>
                </a:solidFill>
              </a:endParaRPr>
            </a:p>
          </p:txBody>
        </p:sp>
      </p:grpSp>
      <p:grpSp>
        <p:nvGrpSpPr>
          <p:cNvPr id="86" name="Group 85"/>
          <p:cNvGrpSpPr/>
          <p:nvPr/>
        </p:nvGrpSpPr>
        <p:grpSpPr>
          <a:xfrm>
            <a:off x="5002873" y="4091071"/>
            <a:ext cx="704078" cy="648072"/>
            <a:chOff x="5093882" y="3560294"/>
            <a:chExt cx="704078" cy="648072"/>
          </a:xfrm>
        </p:grpSpPr>
        <p:sp>
          <p:nvSpPr>
            <p:cNvPr id="51" name="Oval 50"/>
            <p:cNvSpPr/>
            <p:nvPr/>
          </p:nvSpPr>
          <p:spPr>
            <a:xfrm>
              <a:off x="5108236" y="35602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5093882" y="3749343"/>
              <a:ext cx="704078" cy="261610"/>
            </a:xfrm>
            <a:prstGeom prst="rect">
              <a:avLst/>
            </a:prstGeom>
            <a:noFill/>
          </p:spPr>
          <p:txBody>
            <a:bodyPr wrap="square" rtlCol="0">
              <a:spAutoFit/>
            </a:bodyPr>
            <a:lstStyle/>
            <a:p>
              <a:pPr algn="ctr"/>
              <a:r>
                <a:rPr lang="en-US" sz="1100" dirty="0" smtClean="0">
                  <a:solidFill>
                    <a:schemeClr val="bg1"/>
                  </a:solidFill>
                </a:rPr>
                <a:t>Node 4</a:t>
              </a:r>
              <a:endParaRPr lang="en-GB" sz="1100" dirty="0">
                <a:solidFill>
                  <a:schemeClr val="bg1"/>
                </a:solidFill>
              </a:endParaRPr>
            </a:p>
          </p:txBody>
        </p:sp>
      </p:grpSp>
      <p:grpSp>
        <p:nvGrpSpPr>
          <p:cNvPr id="35" name="Group 34"/>
          <p:cNvGrpSpPr/>
          <p:nvPr/>
        </p:nvGrpSpPr>
        <p:grpSpPr>
          <a:xfrm>
            <a:off x="6240139" y="3238503"/>
            <a:ext cx="704078" cy="648072"/>
            <a:chOff x="5139419" y="3052978"/>
            <a:chExt cx="704078" cy="648072"/>
          </a:xfrm>
        </p:grpSpPr>
        <p:sp>
          <p:nvSpPr>
            <p:cNvPr id="50" name="Oval 49"/>
            <p:cNvSpPr/>
            <p:nvPr/>
          </p:nvSpPr>
          <p:spPr>
            <a:xfrm>
              <a:off x="5173598" y="3052978"/>
              <a:ext cx="648072" cy="648072"/>
            </a:xfrm>
            <a:prstGeom prst="ellipse">
              <a:avLst/>
            </a:prstGeom>
            <a:solidFill>
              <a:srgbClr val="ED77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5139419" y="3247298"/>
              <a:ext cx="704078" cy="261610"/>
            </a:xfrm>
            <a:prstGeom prst="rect">
              <a:avLst/>
            </a:prstGeom>
            <a:noFill/>
          </p:spPr>
          <p:txBody>
            <a:bodyPr wrap="square" rtlCol="0">
              <a:spAutoFit/>
            </a:bodyPr>
            <a:lstStyle/>
            <a:p>
              <a:pPr algn="ctr"/>
              <a:r>
                <a:rPr lang="en-US" sz="1100" dirty="0" smtClean="0">
                  <a:solidFill>
                    <a:schemeClr val="bg1"/>
                  </a:solidFill>
                </a:rPr>
                <a:t>Node 3</a:t>
              </a:r>
              <a:endParaRPr lang="en-GB" sz="1100" dirty="0">
                <a:solidFill>
                  <a:schemeClr val="bg1"/>
                </a:solidFill>
              </a:endParaRPr>
            </a:p>
          </p:txBody>
        </p:sp>
      </p:grpSp>
      <p:sp>
        <p:nvSpPr>
          <p:cNvPr id="30" name="TextBox 29"/>
          <p:cNvSpPr txBox="1"/>
          <p:nvPr/>
        </p:nvSpPr>
        <p:spPr>
          <a:xfrm>
            <a:off x="5207185" y="642149"/>
            <a:ext cx="999532" cy="276999"/>
          </a:xfrm>
          <a:prstGeom prst="rect">
            <a:avLst/>
          </a:prstGeom>
          <a:noFill/>
        </p:spPr>
        <p:txBody>
          <a:bodyPr wrap="square" rtlCol="0">
            <a:spAutoFit/>
          </a:bodyPr>
          <a:lstStyle/>
          <a:p>
            <a:pPr algn="ctr"/>
            <a:r>
              <a:rPr lang="en-US" sz="1200" dirty="0" smtClean="0">
                <a:solidFill>
                  <a:srgbClr val="FF0000"/>
                </a:solidFill>
              </a:rPr>
              <a:t>Coordinator</a:t>
            </a:r>
            <a:endParaRPr lang="en-GB" sz="1200" dirty="0">
              <a:solidFill>
                <a:srgbClr val="FF0000"/>
              </a:solidFill>
            </a:endParaRPr>
          </a:p>
        </p:txBody>
      </p:sp>
      <p:grpSp>
        <p:nvGrpSpPr>
          <p:cNvPr id="11" name="Group 10"/>
          <p:cNvGrpSpPr/>
          <p:nvPr/>
        </p:nvGrpSpPr>
        <p:grpSpPr>
          <a:xfrm>
            <a:off x="557851" y="1029662"/>
            <a:ext cx="1404156" cy="325566"/>
            <a:chOff x="5428829" y="3140976"/>
            <a:chExt cx="1404156" cy="325566"/>
          </a:xfrm>
        </p:grpSpPr>
        <p:sp>
          <p:nvSpPr>
            <p:cNvPr id="69" name="Rounded Rectangle 68"/>
            <p:cNvSpPr/>
            <p:nvPr/>
          </p:nvSpPr>
          <p:spPr>
            <a:xfrm>
              <a:off x="5428829" y="3140976"/>
              <a:ext cx="1404156" cy="32556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p:cNvSpPr txBox="1"/>
            <p:nvPr/>
          </p:nvSpPr>
          <p:spPr>
            <a:xfrm>
              <a:off x="5500837" y="3171200"/>
              <a:ext cx="704078" cy="261610"/>
            </a:xfrm>
            <a:prstGeom prst="rect">
              <a:avLst/>
            </a:prstGeom>
            <a:noFill/>
            <a:ln>
              <a:noFill/>
            </a:ln>
          </p:spPr>
          <p:txBody>
            <a:bodyPr wrap="square" rtlCol="0">
              <a:spAutoFit/>
            </a:bodyPr>
            <a:lstStyle/>
            <a:p>
              <a:pPr algn="ctr"/>
              <a:r>
                <a:rPr lang="en-US" sz="1100" b="1" dirty="0" smtClean="0"/>
                <a:t>Client</a:t>
              </a:r>
              <a:endParaRPr lang="en-GB" sz="1100" b="1" dirty="0"/>
            </a:p>
          </p:txBody>
        </p:sp>
        <p:sp>
          <p:nvSpPr>
            <p:cNvPr id="5" name="Rectangle 4"/>
            <p:cNvSpPr/>
            <p:nvPr/>
          </p:nvSpPr>
          <p:spPr>
            <a:xfrm>
              <a:off x="6104325" y="3171159"/>
              <a:ext cx="648072" cy="2616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a:t>
              </a:r>
              <a:endParaRPr lang="en-GB" sz="1200" dirty="0"/>
            </a:p>
          </p:txBody>
        </p:sp>
      </p:grpSp>
      <p:sp>
        <p:nvSpPr>
          <p:cNvPr id="33" name="Oval 32"/>
          <p:cNvSpPr/>
          <p:nvPr/>
        </p:nvSpPr>
        <p:spPr>
          <a:xfrm>
            <a:off x="4596482" y="809303"/>
            <a:ext cx="661888" cy="64807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705031" y="3131279"/>
            <a:ext cx="662027" cy="276999"/>
          </a:xfrm>
          <a:prstGeom prst="rect">
            <a:avLst/>
          </a:prstGeom>
          <a:noFill/>
        </p:spPr>
        <p:txBody>
          <a:bodyPr wrap="square" rtlCol="0">
            <a:spAutoFit/>
          </a:bodyPr>
          <a:lstStyle/>
          <a:p>
            <a:pPr algn="ctr"/>
            <a:r>
              <a:rPr lang="en-US" sz="1200" dirty="0" smtClean="0"/>
              <a:t>RF=3</a:t>
            </a:r>
            <a:endParaRPr lang="en-GB" dirty="0"/>
          </a:p>
        </p:txBody>
      </p:sp>
      <p:grpSp>
        <p:nvGrpSpPr>
          <p:cNvPr id="28" name="Group 27"/>
          <p:cNvGrpSpPr/>
          <p:nvPr/>
        </p:nvGrpSpPr>
        <p:grpSpPr>
          <a:xfrm>
            <a:off x="3293225" y="3420897"/>
            <a:ext cx="704078" cy="648072"/>
            <a:chOff x="5849673" y="2818844"/>
            <a:chExt cx="704078" cy="648072"/>
          </a:xfrm>
        </p:grpSpPr>
        <p:sp>
          <p:nvSpPr>
            <p:cNvPr id="40" name="Oval 39"/>
            <p:cNvSpPr/>
            <p:nvPr/>
          </p:nvSpPr>
          <p:spPr>
            <a:xfrm>
              <a:off x="5905679" y="281884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5849673" y="3013136"/>
              <a:ext cx="704078" cy="261610"/>
            </a:xfrm>
            <a:prstGeom prst="rect">
              <a:avLst/>
            </a:prstGeom>
            <a:noFill/>
          </p:spPr>
          <p:txBody>
            <a:bodyPr wrap="square" rtlCol="0">
              <a:spAutoFit/>
            </a:bodyPr>
            <a:lstStyle/>
            <a:p>
              <a:pPr algn="ctr"/>
              <a:r>
                <a:rPr lang="en-US" sz="1100" dirty="0" smtClean="0">
                  <a:solidFill>
                    <a:schemeClr val="bg1"/>
                  </a:solidFill>
                </a:rPr>
                <a:t>Node 5</a:t>
              </a:r>
              <a:endParaRPr lang="en-GB" sz="1100" dirty="0">
                <a:solidFill>
                  <a:schemeClr val="bg1"/>
                </a:solidFill>
              </a:endParaRPr>
            </a:p>
          </p:txBody>
        </p:sp>
      </p:grpSp>
      <p:grpSp>
        <p:nvGrpSpPr>
          <p:cNvPr id="29" name="Group 28"/>
          <p:cNvGrpSpPr/>
          <p:nvPr/>
        </p:nvGrpSpPr>
        <p:grpSpPr>
          <a:xfrm>
            <a:off x="3233978" y="1814780"/>
            <a:ext cx="704078" cy="648072"/>
            <a:chOff x="7099927" y="3099481"/>
            <a:chExt cx="704078" cy="648072"/>
          </a:xfrm>
        </p:grpSpPr>
        <p:sp>
          <p:nvSpPr>
            <p:cNvPr id="42" name="Oval 41"/>
            <p:cNvSpPr/>
            <p:nvPr/>
          </p:nvSpPr>
          <p:spPr>
            <a:xfrm>
              <a:off x="7127930" y="309948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099927" y="3296103"/>
              <a:ext cx="704078" cy="261610"/>
            </a:xfrm>
            <a:prstGeom prst="rect">
              <a:avLst/>
            </a:prstGeom>
            <a:noFill/>
          </p:spPr>
          <p:txBody>
            <a:bodyPr wrap="square" rtlCol="0">
              <a:spAutoFit/>
            </a:bodyPr>
            <a:lstStyle/>
            <a:p>
              <a:pPr algn="ctr"/>
              <a:r>
                <a:rPr lang="en-US" sz="1100" dirty="0" smtClean="0">
                  <a:solidFill>
                    <a:schemeClr val="bg1"/>
                  </a:solidFill>
                </a:rPr>
                <a:t>Node 6</a:t>
              </a:r>
              <a:endParaRPr lang="en-GB" sz="1100" dirty="0">
                <a:solidFill>
                  <a:schemeClr val="bg1"/>
                </a:solidFill>
              </a:endParaRPr>
            </a:p>
          </p:txBody>
        </p:sp>
      </p:grpSp>
      <p:cxnSp>
        <p:nvCxnSpPr>
          <p:cNvPr id="158" name="Curved Connector 157"/>
          <p:cNvCxnSpPr/>
          <p:nvPr/>
        </p:nvCxnSpPr>
        <p:spPr>
          <a:xfrm>
            <a:off x="697746" y="4573683"/>
            <a:ext cx="535603" cy="1"/>
          </a:xfrm>
          <a:prstGeom prst="curvedConnector3">
            <a:avLst>
              <a:gd name="adj1" fmla="val 50000"/>
            </a:avLst>
          </a:prstGeom>
          <a:ln w="19050">
            <a:solidFill>
              <a:schemeClr val="bg2">
                <a:lumMod val="75000"/>
              </a:schemeClr>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338154" y="4431366"/>
            <a:ext cx="2659149" cy="307777"/>
          </a:xfrm>
          <a:prstGeom prst="rect">
            <a:avLst/>
          </a:prstGeom>
          <a:noFill/>
        </p:spPr>
        <p:txBody>
          <a:bodyPr wrap="square" rtlCol="0">
            <a:spAutoFit/>
          </a:bodyPr>
          <a:lstStyle/>
          <a:p>
            <a:r>
              <a:rPr lang="en-US" sz="1400" dirty="0" smtClean="0"/>
              <a:t>ACK</a:t>
            </a:r>
            <a:endParaRPr lang="en-GB" sz="1400" dirty="0"/>
          </a:p>
        </p:txBody>
      </p:sp>
      <p:cxnSp>
        <p:nvCxnSpPr>
          <p:cNvPr id="44" name="Curved Connector 43"/>
          <p:cNvCxnSpPr>
            <a:endCxn id="69" idx="3"/>
          </p:cNvCxnSpPr>
          <p:nvPr/>
        </p:nvCxnSpPr>
        <p:spPr>
          <a:xfrm rot="10800000" flipV="1">
            <a:off x="1962007" y="1072633"/>
            <a:ext cx="2613940" cy="119812"/>
          </a:xfrm>
          <a:prstGeom prst="curvedConnector3">
            <a:avLst>
              <a:gd name="adj1" fmla="val 50000"/>
            </a:avLst>
          </a:prstGeom>
          <a:ln w="1905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37972" y="2468825"/>
            <a:ext cx="782369" cy="307777"/>
          </a:xfrm>
          <a:prstGeom prst="rect">
            <a:avLst/>
          </a:prstGeom>
          <a:noFill/>
        </p:spPr>
        <p:txBody>
          <a:bodyPr wrap="square" rtlCol="0">
            <a:spAutoFit/>
          </a:bodyPr>
          <a:lstStyle/>
          <a:p>
            <a:r>
              <a:rPr lang="en-US" sz="1400" dirty="0" smtClean="0"/>
              <a:t>ACK</a:t>
            </a:r>
            <a:endParaRPr lang="en-GB" sz="1400" dirty="0"/>
          </a:p>
        </p:txBody>
      </p:sp>
      <p:cxnSp>
        <p:nvCxnSpPr>
          <p:cNvPr id="36" name="Curved Connector 35"/>
          <p:cNvCxnSpPr>
            <a:stCxn id="8" idx="4"/>
            <a:endCxn id="40" idx="6"/>
          </p:cNvCxnSpPr>
          <p:nvPr/>
        </p:nvCxnSpPr>
        <p:spPr>
          <a:xfrm rot="5400000">
            <a:off x="3325538" y="2136312"/>
            <a:ext cx="2280386" cy="936856"/>
          </a:xfrm>
          <a:prstGeom prst="curvedConnector2">
            <a:avLst/>
          </a:prstGeom>
          <a:ln w="19050">
            <a:solidFill>
              <a:schemeClr val="bg2">
                <a:lumMod val="75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7" name="Multiply 36"/>
          <p:cNvSpPr/>
          <p:nvPr/>
        </p:nvSpPr>
        <p:spPr>
          <a:xfrm>
            <a:off x="3169909" y="1717916"/>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2766396" y="749296"/>
            <a:ext cx="1165669" cy="369332"/>
          </a:xfrm>
          <a:prstGeom prst="rect">
            <a:avLst/>
          </a:prstGeom>
          <a:noFill/>
        </p:spPr>
        <p:txBody>
          <a:bodyPr wrap="square" rtlCol="0">
            <a:spAutoFit/>
          </a:bodyPr>
          <a:lstStyle/>
          <a:p>
            <a:pPr algn="ctr"/>
            <a:r>
              <a:rPr lang="en-US" b="1" dirty="0" smtClean="0">
                <a:solidFill>
                  <a:srgbClr val="FF0000"/>
                </a:solidFill>
              </a:rPr>
              <a:t>FAILURE</a:t>
            </a:r>
            <a:endParaRPr lang="en-GB" b="1" dirty="0">
              <a:solidFill>
                <a:srgbClr val="FF0000"/>
              </a:solidFill>
            </a:endParaRPr>
          </a:p>
        </p:txBody>
      </p:sp>
      <p:sp>
        <p:nvSpPr>
          <p:cNvPr id="46" name="Multiply 45"/>
          <p:cNvSpPr/>
          <p:nvPr/>
        </p:nvSpPr>
        <p:spPr>
          <a:xfrm>
            <a:off x="6178217" y="3144681"/>
            <a:ext cx="843790" cy="84189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67984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accent1">
                    <a:lumMod val="20000"/>
                    <a:lumOff val="80000"/>
                  </a:schemeClr>
                </a:solidFill>
              </a:rPr>
              <a:t>C* </a:t>
            </a:r>
            <a:r>
              <a:rPr lang="en-US" dirty="0" smtClean="0">
                <a:solidFill>
                  <a:schemeClr val="accent1">
                    <a:lumMod val="20000"/>
                    <a:lumOff val="80000"/>
                  </a:schemeClr>
                </a:solidFill>
              </a:rPr>
              <a:t>architecture</a:t>
            </a:r>
          </a:p>
          <a:p>
            <a:pPr marL="457200" indent="-457200">
              <a:buFont typeface="Arial" panose="020B0604020202020204" pitchFamily="34" charset="0"/>
              <a:buChar char="•"/>
            </a:pPr>
            <a:r>
              <a:rPr lang="en-US" dirty="0">
                <a:solidFill>
                  <a:schemeClr val="tx2">
                    <a:lumMod val="20000"/>
                    <a:lumOff val="80000"/>
                  </a:schemeClr>
                </a:solidFill>
              </a:rPr>
              <a:t>Request </a:t>
            </a:r>
            <a:r>
              <a:rPr lang="en-US" dirty="0" smtClean="0">
                <a:solidFill>
                  <a:schemeClr val="tx2">
                    <a:lumMod val="20000"/>
                    <a:lumOff val="80000"/>
                  </a:schemeClr>
                </a:solidFill>
              </a:rPr>
              <a:t>Coordination</a:t>
            </a:r>
          </a:p>
          <a:p>
            <a:pPr marL="457200" indent="-457200">
              <a:buFont typeface="Arial" panose="020B0604020202020204" pitchFamily="34" charset="0"/>
              <a:buChar char="•"/>
            </a:pPr>
            <a:r>
              <a:rPr lang="en-US" dirty="0" smtClean="0">
                <a:solidFill>
                  <a:srgbClr val="BFC9F5"/>
                </a:solidFill>
              </a:rPr>
              <a:t>Consistency</a:t>
            </a:r>
          </a:p>
          <a:p>
            <a:pPr marL="457200" indent="-457200">
              <a:buFont typeface="Arial" panose="020B0604020202020204" pitchFamily="34" charset="0"/>
              <a:buChar char="•"/>
            </a:pPr>
            <a:r>
              <a:rPr lang="en-US" dirty="0">
                <a:solidFill>
                  <a:srgbClr val="B5E79A"/>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smtClean="0">
              <a:solidFill>
                <a:schemeClr val="bg2">
                  <a:lumMod val="40000"/>
                  <a:lumOff val="6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55</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1703657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7584" y="121197"/>
            <a:ext cx="7538070" cy="504056"/>
          </a:xfrm>
        </p:spPr>
        <p:txBody>
          <a:bodyPr/>
          <a:lstStyle/>
          <a:p>
            <a:r>
              <a:rPr lang="en-US" dirty="0" smtClean="0"/>
              <a:t>Monitoring tool: </a:t>
            </a:r>
            <a:r>
              <a:rPr lang="en-US" dirty="0" err="1" smtClean="0"/>
              <a:t>OpsCenter</a:t>
            </a:r>
            <a:endParaRPr lang="en-GB" dirty="0"/>
          </a:p>
        </p:txBody>
      </p:sp>
      <p:pic>
        <p:nvPicPr>
          <p:cNvPr id="3" name="Content Placeholder 2">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14500" y="988797"/>
            <a:ext cx="7200800" cy="4050450"/>
          </a:xfrm>
        </p:spPr>
      </p:pic>
      <p:sp>
        <p:nvSpPr>
          <p:cNvPr id="6" name="Slide Number Placeholder 5"/>
          <p:cNvSpPr>
            <a:spLocks noGrp="1"/>
          </p:cNvSpPr>
          <p:nvPr>
            <p:ph type="sldNum" sz="quarter" idx="11"/>
          </p:nvPr>
        </p:nvSpPr>
        <p:spPr/>
        <p:txBody>
          <a:bodyPr/>
          <a:lstStyle/>
          <a:p>
            <a:r>
              <a:rPr lang="en-US" noProof="0" smtClean="0"/>
              <a:t>Page </a:t>
            </a:r>
            <a:fld id="{733122C9-A0B9-462F-8757-0847AD287B63}" type="slidenum">
              <a:rPr lang="en-US" noProof="0" smtClean="0"/>
              <a:pPr/>
              <a:t>56</a:t>
            </a:fld>
            <a:endParaRPr lang="en-US" noProof="0"/>
          </a:p>
        </p:txBody>
      </p:sp>
      <p:sp>
        <p:nvSpPr>
          <p:cNvPr id="5" name="Footer Placeholder 4"/>
          <p:cNvSpPr>
            <a:spLocks noGrp="1"/>
          </p:cNvSpPr>
          <p:nvPr>
            <p:ph type="ftr" sz="quarter" idx="12"/>
          </p:nvPr>
        </p:nvSpPr>
        <p:spPr/>
        <p:txBody>
          <a:bodyPr/>
          <a:lstStyle/>
          <a:p>
            <a:r>
              <a:rPr lang="en-US" dirty="0"/>
              <a:t>l TANGO Meeting l 20 May 2015 l Reynald Bourtembourg</a:t>
            </a:r>
            <a:endParaRPr lang="fr-FR" dirty="0"/>
          </a:p>
        </p:txBody>
      </p:sp>
      <p:sp>
        <p:nvSpPr>
          <p:cNvPr id="10" name="TextBox 9"/>
          <p:cNvSpPr txBox="1"/>
          <p:nvPr/>
        </p:nvSpPr>
        <p:spPr>
          <a:xfrm>
            <a:off x="3347864" y="5005813"/>
            <a:ext cx="2534072" cy="338554"/>
          </a:xfrm>
          <a:prstGeom prst="rect">
            <a:avLst/>
          </a:prstGeom>
          <a:noFill/>
        </p:spPr>
        <p:txBody>
          <a:bodyPr wrap="square" rtlCol="0">
            <a:spAutoFit/>
          </a:bodyPr>
          <a:lstStyle/>
          <a:p>
            <a:r>
              <a:rPr lang="en-GB" sz="1600" dirty="0">
                <a:hlinkClick r:id="rId2"/>
              </a:rPr>
              <a:t>http://</a:t>
            </a:r>
            <a:r>
              <a:rPr lang="en-GB" sz="1600" dirty="0" smtClean="0">
                <a:hlinkClick r:id="rId2"/>
              </a:rPr>
              <a:t>cassandra2:8888</a:t>
            </a:r>
            <a:endParaRPr lang="en-GB" sz="1600" dirty="0"/>
          </a:p>
        </p:txBody>
      </p:sp>
    </p:spTree>
    <p:extLst>
      <p:ext uri="{BB962C8B-B14F-4D97-AF65-F5344CB8AC3E}">
        <p14:creationId xmlns:p14="http://schemas.microsoft.com/office/powerpoint/2010/main" val="30263697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accent1">
                    <a:lumMod val="20000"/>
                    <a:lumOff val="80000"/>
                  </a:schemeClr>
                </a:solidFill>
              </a:rPr>
              <a:t>Who is using C</a:t>
            </a:r>
            <a:r>
              <a:rPr lang="en-US" dirty="0" smtClean="0">
                <a:solidFill>
                  <a:schemeClr val="accent1">
                    <a:lumMod val="20000"/>
                    <a:lumOff val="80000"/>
                  </a:schemeClr>
                </a:solidFill>
              </a:rPr>
              <a:t>*?</a:t>
            </a:r>
          </a:p>
          <a:p>
            <a:pPr marL="457200" indent="-457200">
              <a:buFont typeface="Arial" panose="020B0604020202020204" pitchFamily="34" charset="0"/>
              <a:buChar char="•"/>
            </a:pPr>
            <a:r>
              <a:rPr lang="en-US" dirty="0" smtClean="0">
                <a:solidFill>
                  <a:schemeClr val="accent1">
                    <a:lumMod val="20000"/>
                    <a:lumOff val="80000"/>
                  </a:schemeClr>
                </a:solidFill>
              </a:rPr>
              <a:t>CQL</a:t>
            </a:r>
            <a:endParaRPr lang="en-US" dirty="0" smtClean="0">
              <a:solidFill>
                <a:schemeClr val="accent1">
                  <a:lumMod val="20000"/>
                  <a:lumOff val="80000"/>
                </a:schemeClr>
              </a:solidFill>
            </a:endParaRPr>
          </a:p>
          <a:p>
            <a:pPr marL="457200" indent="-457200">
              <a:buFont typeface="Arial" panose="020B0604020202020204" pitchFamily="34" charset="0"/>
              <a:buChar char="•"/>
            </a:pPr>
            <a:r>
              <a:rPr lang="en-US" dirty="0" smtClean="0">
                <a:solidFill>
                  <a:schemeClr val="accent1">
                    <a:lumMod val="20000"/>
                    <a:lumOff val="80000"/>
                  </a:schemeClr>
                </a:solidFill>
              </a:rPr>
              <a:t>C* </a:t>
            </a:r>
            <a:r>
              <a:rPr lang="en-US" dirty="0" smtClean="0">
                <a:solidFill>
                  <a:schemeClr val="accent1">
                    <a:lumMod val="20000"/>
                    <a:lumOff val="80000"/>
                  </a:schemeClr>
                </a:solidFill>
              </a:rPr>
              <a:t>architecture</a:t>
            </a:r>
          </a:p>
          <a:p>
            <a:pPr marL="457200" indent="-457200">
              <a:buFont typeface="Arial" panose="020B0604020202020204" pitchFamily="34" charset="0"/>
              <a:buChar char="•"/>
            </a:pPr>
            <a:r>
              <a:rPr lang="en-US" dirty="0">
                <a:solidFill>
                  <a:schemeClr val="tx2">
                    <a:lumMod val="20000"/>
                    <a:lumOff val="80000"/>
                  </a:schemeClr>
                </a:solidFill>
              </a:rPr>
              <a:t>Request </a:t>
            </a:r>
            <a:r>
              <a:rPr lang="en-US" dirty="0" smtClean="0">
                <a:solidFill>
                  <a:schemeClr val="tx2">
                    <a:lumMod val="20000"/>
                    <a:lumOff val="80000"/>
                  </a:schemeClr>
                </a:solidFill>
              </a:rPr>
              <a:t>Coordination</a:t>
            </a:r>
          </a:p>
          <a:p>
            <a:pPr marL="457200" indent="-457200">
              <a:buFont typeface="Arial" panose="020B0604020202020204" pitchFamily="34" charset="0"/>
              <a:buChar char="•"/>
            </a:pPr>
            <a:r>
              <a:rPr lang="en-US" dirty="0" smtClean="0">
                <a:solidFill>
                  <a:srgbClr val="BFC9F5"/>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5E79A"/>
                </a:solidFill>
              </a:rPr>
              <a:t>HDB++</a:t>
            </a:r>
          </a:p>
          <a:p>
            <a:pPr marL="457200" indent="-457200">
              <a:buFont typeface="Arial" panose="020B0604020202020204" pitchFamily="34" charset="0"/>
              <a:buChar char="•"/>
            </a:pPr>
            <a:endParaRPr lang="en-US" dirty="0" smtClean="0">
              <a:solidFill>
                <a:schemeClr val="bg2">
                  <a:lumMod val="40000"/>
                  <a:lumOff val="6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29744574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sz="2800" dirty="0" smtClean="0"/>
              <a:t>HDB++</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58</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5" name="Rectangle 4"/>
          <p:cNvSpPr/>
          <p:nvPr/>
        </p:nvSpPr>
        <p:spPr>
          <a:xfrm>
            <a:off x="2178641" y="3341555"/>
            <a:ext cx="1737132" cy="615727"/>
          </a:xfrm>
          <a:prstGeom prst="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10" name="Rectangle 9"/>
          <p:cNvSpPr/>
          <p:nvPr/>
        </p:nvSpPr>
        <p:spPr>
          <a:xfrm>
            <a:off x="188319" y="3340741"/>
            <a:ext cx="1735164" cy="615727"/>
          </a:xfrm>
          <a:prstGeom prst="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++cm-</a:t>
            </a:r>
            <a:r>
              <a:rPr lang="en-US" dirty="0" err="1" smtClean="0">
                <a:effectLst>
                  <a:outerShdw blurRad="38100" dist="38100" dir="2700000" algn="tl">
                    <a:srgbClr val="000000">
                      <a:alpha val="43137"/>
                    </a:srgbClr>
                  </a:outerShdw>
                </a:effectLst>
              </a:rPr>
              <a:t>srv</a:t>
            </a:r>
            <a:endParaRPr lang="en-GB" dirty="0">
              <a:effectLst>
                <a:outerShdw blurRad="38100" dist="38100" dir="2700000" algn="tl">
                  <a:srgbClr val="000000">
                    <a:alpha val="43137"/>
                  </a:srgbClr>
                </a:outerShdw>
              </a:effectLst>
            </a:endParaRPr>
          </a:p>
        </p:txBody>
      </p:sp>
      <p:sp>
        <p:nvSpPr>
          <p:cNvPr id="9" name="Rounded Rectangle 8"/>
          <p:cNvSpPr/>
          <p:nvPr/>
        </p:nvSpPr>
        <p:spPr>
          <a:xfrm>
            <a:off x="3995936" y="852269"/>
            <a:ext cx="1224136" cy="529067"/>
          </a:xfrm>
          <a:prstGeom prst="roundRect">
            <a:avLst/>
          </a:prstGeom>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l</a:t>
            </a:r>
            <a:r>
              <a:rPr lang="en-US" dirty="0" err="1" smtClean="0">
                <a:effectLst>
                  <a:outerShdw blurRad="38100" dist="38100" dir="2700000" algn="tl">
                    <a:srgbClr val="000000">
                      <a:alpha val="43137"/>
                    </a:srgbClr>
                  </a:outerShdw>
                </a:effectLst>
              </a:rPr>
              <a:t>ibhdb</a:t>
            </a:r>
            <a:r>
              <a:rPr lang="en-US" dirty="0" smtClean="0">
                <a:effectLst>
                  <a:outerShdw blurRad="38100" dist="38100" dir="2700000" algn="tl">
                    <a:srgbClr val="000000">
                      <a:alpha val="43137"/>
                    </a:srgbClr>
                  </a:outerShdw>
                </a:effectLst>
              </a:rPr>
              <a:t>++</a:t>
            </a:r>
            <a:endParaRPr lang="en-GB" dirty="0">
              <a:effectLst>
                <a:outerShdw blurRad="38100" dist="38100" dir="2700000" algn="tl">
                  <a:srgbClr val="000000">
                    <a:alpha val="43137"/>
                  </a:srgbClr>
                </a:outerShdw>
              </a:effectLst>
            </a:endParaRPr>
          </a:p>
        </p:txBody>
      </p:sp>
      <p:sp>
        <p:nvSpPr>
          <p:cNvPr id="13" name="Rounded Rectangle 12"/>
          <p:cNvSpPr/>
          <p:nvPr/>
        </p:nvSpPr>
        <p:spPr>
          <a:xfrm>
            <a:off x="5882084" y="2111873"/>
            <a:ext cx="2362320" cy="529067"/>
          </a:xfrm>
          <a:prstGeom prst="round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l</a:t>
            </a:r>
            <a:r>
              <a:rPr lang="en-US" dirty="0" err="1" smtClean="0">
                <a:effectLst>
                  <a:outerShdw blurRad="38100" dist="38100" dir="2700000" algn="tl">
                    <a:srgbClr val="000000">
                      <a:alpha val="43137"/>
                    </a:srgbClr>
                  </a:outerShdw>
                </a:effectLst>
              </a:rPr>
              <a:t>ibhdb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cassandra</a:t>
            </a:r>
            <a:endParaRPr lang="en-GB" dirty="0">
              <a:effectLst>
                <a:outerShdw blurRad="38100" dist="38100" dir="2700000" algn="tl">
                  <a:srgbClr val="000000">
                    <a:alpha val="43137"/>
                  </a:srgbClr>
                </a:outerShdw>
              </a:effectLst>
            </a:endParaRPr>
          </a:p>
        </p:txBody>
      </p:sp>
      <p:sp>
        <p:nvSpPr>
          <p:cNvPr id="17" name="TextBox 16"/>
          <p:cNvSpPr txBox="1"/>
          <p:nvPr/>
        </p:nvSpPr>
        <p:spPr>
          <a:xfrm>
            <a:off x="5123108" y="1420818"/>
            <a:ext cx="2088232" cy="369332"/>
          </a:xfrm>
          <a:prstGeom prst="rect">
            <a:avLst/>
          </a:prstGeom>
          <a:noFill/>
        </p:spPr>
        <p:txBody>
          <a:bodyPr wrap="square" rtlCol="0">
            <a:spAutoFit/>
          </a:bodyPr>
          <a:lstStyle/>
          <a:p>
            <a:pPr algn="ctr"/>
            <a:r>
              <a:rPr lang="en-US" dirty="0" smtClean="0"/>
              <a:t>&lt;&lt;implements&gt;&gt;</a:t>
            </a:r>
            <a:endParaRPr lang="en-GB" dirty="0"/>
          </a:p>
        </p:txBody>
      </p:sp>
      <p:sp>
        <p:nvSpPr>
          <p:cNvPr id="19" name="Rounded Rectangle 18"/>
          <p:cNvSpPr/>
          <p:nvPr/>
        </p:nvSpPr>
        <p:spPr>
          <a:xfrm>
            <a:off x="539556" y="2106912"/>
            <a:ext cx="2362320" cy="529067"/>
          </a:xfrm>
          <a:prstGeom prst="round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l</a:t>
            </a:r>
            <a:r>
              <a:rPr lang="en-US" dirty="0" err="1" smtClean="0">
                <a:effectLst>
                  <a:outerShdw blurRad="38100" dist="38100" dir="2700000" algn="tl">
                    <a:srgbClr val="000000">
                      <a:alpha val="43137"/>
                    </a:srgbClr>
                  </a:outerShdw>
                </a:effectLst>
              </a:rPr>
              <a:t>ibhdb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mysql</a:t>
            </a:r>
            <a:endParaRPr lang="en-GB" dirty="0">
              <a:effectLst>
                <a:outerShdw blurRad="38100" dist="38100" dir="2700000" algn="tl">
                  <a:srgbClr val="000000">
                    <a:alpha val="43137"/>
                  </a:srgbClr>
                </a:outerShdw>
              </a:effectLst>
            </a:endParaRPr>
          </a:p>
        </p:txBody>
      </p:sp>
      <p:sp>
        <p:nvSpPr>
          <p:cNvPr id="20" name="TextBox 19"/>
          <p:cNvSpPr txBox="1"/>
          <p:nvPr/>
        </p:nvSpPr>
        <p:spPr>
          <a:xfrm>
            <a:off x="1666708" y="1395466"/>
            <a:ext cx="2088232" cy="369332"/>
          </a:xfrm>
          <a:prstGeom prst="rect">
            <a:avLst/>
          </a:prstGeom>
          <a:noFill/>
        </p:spPr>
        <p:txBody>
          <a:bodyPr wrap="square" rtlCol="0">
            <a:spAutoFit/>
          </a:bodyPr>
          <a:lstStyle/>
          <a:p>
            <a:pPr algn="ctr"/>
            <a:r>
              <a:rPr lang="en-US" dirty="0" smtClean="0"/>
              <a:t>&lt;&lt;implements&gt;&gt;</a:t>
            </a:r>
            <a:endParaRPr lang="en-GB" dirty="0"/>
          </a:p>
        </p:txBody>
      </p:sp>
      <p:cxnSp>
        <p:nvCxnSpPr>
          <p:cNvPr id="25" name="Elbow Connector 24"/>
          <p:cNvCxnSpPr>
            <a:stCxn id="19" idx="0"/>
            <a:endCxn id="9" idx="2"/>
          </p:cNvCxnSpPr>
          <p:nvPr/>
        </p:nvCxnSpPr>
        <p:spPr>
          <a:xfrm rot="5400000" flipH="1" flipV="1">
            <a:off x="2801572" y="300480"/>
            <a:ext cx="725576" cy="2887288"/>
          </a:xfrm>
          <a:prstGeom prst="bentConnector3">
            <a:avLst>
              <a:gd name="adj1" fmla="val 40811"/>
            </a:avLst>
          </a:prstGeom>
          <a:ln>
            <a:prstDash val="lgDash"/>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0"/>
            <a:endCxn id="9" idx="2"/>
          </p:cNvCxnSpPr>
          <p:nvPr/>
        </p:nvCxnSpPr>
        <p:spPr>
          <a:xfrm rot="16200000" flipV="1">
            <a:off x="5470356" y="518985"/>
            <a:ext cx="730537" cy="2455240"/>
          </a:xfrm>
          <a:prstGeom prst="bentConnector3">
            <a:avLst>
              <a:gd name="adj1" fmla="val 40873"/>
            </a:avLst>
          </a:prstGeom>
          <a:ln>
            <a:prstDash val="lg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331041" y="3493955"/>
            <a:ext cx="1737132" cy="615727"/>
          </a:xfrm>
          <a:prstGeom prst="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46" name="Rectangle 45"/>
          <p:cNvSpPr/>
          <p:nvPr/>
        </p:nvSpPr>
        <p:spPr>
          <a:xfrm>
            <a:off x="2483441" y="3646355"/>
            <a:ext cx="1737132" cy="615727"/>
          </a:xfrm>
          <a:prstGeom prst="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47" name="Rectangle 46"/>
          <p:cNvSpPr/>
          <p:nvPr/>
        </p:nvSpPr>
        <p:spPr>
          <a:xfrm>
            <a:off x="2635841" y="3798755"/>
            <a:ext cx="1737132" cy="615727"/>
          </a:xfrm>
          <a:prstGeom prst="rect">
            <a:avLst/>
          </a:prstGeom>
          <a:solidFill>
            <a:schemeClr val="accent6">
              <a:lumMod val="75000"/>
            </a:schemeClr>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48" name="Rectangle 47"/>
          <p:cNvSpPr/>
          <p:nvPr/>
        </p:nvSpPr>
        <p:spPr>
          <a:xfrm>
            <a:off x="6730364" y="3408754"/>
            <a:ext cx="1737132" cy="615727"/>
          </a:xfrm>
          <a:prstGeom prst="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49" name="Rectangle 48"/>
          <p:cNvSpPr/>
          <p:nvPr/>
        </p:nvSpPr>
        <p:spPr>
          <a:xfrm>
            <a:off x="4832765" y="3408171"/>
            <a:ext cx="1735164" cy="615727"/>
          </a:xfrm>
          <a:prstGeom prst="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++cm-</a:t>
            </a:r>
            <a:r>
              <a:rPr lang="en-US" dirty="0" err="1" smtClean="0">
                <a:effectLst>
                  <a:outerShdw blurRad="38100" dist="38100" dir="2700000" algn="tl">
                    <a:srgbClr val="000000">
                      <a:alpha val="43137"/>
                    </a:srgbClr>
                  </a:outerShdw>
                </a:effectLst>
              </a:rPr>
              <a:t>srv</a:t>
            </a:r>
            <a:endParaRPr lang="en-GB" dirty="0">
              <a:effectLst>
                <a:outerShdw blurRad="38100" dist="38100" dir="2700000" algn="tl">
                  <a:srgbClr val="000000">
                    <a:alpha val="43137"/>
                  </a:srgbClr>
                </a:outerShdw>
              </a:effectLst>
            </a:endParaRPr>
          </a:p>
        </p:txBody>
      </p:sp>
      <p:sp>
        <p:nvSpPr>
          <p:cNvPr id="50" name="Rectangle 49"/>
          <p:cNvSpPr/>
          <p:nvPr/>
        </p:nvSpPr>
        <p:spPr>
          <a:xfrm>
            <a:off x="6882764" y="3561154"/>
            <a:ext cx="1737132" cy="615727"/>
          </a:xfrm>
          <a:prstGeom prst="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51" name="Rectangle 50"/>
          <p:cNvSpPr/>
          <p:nvPr/>
        </p:nvSpPr>
        <p:spPr>
          <a:xfrm>
            <a:off x="7035164" y="3713554"/>
            <a:ext cx="1737132" cy="615727"/>
          </a:xfrm>
          <a:prstGeom prst="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sp>
        <p:nvSpPr>
          <p:cNvPr id="52" name="Rectangle 51"/>
          <p:cNvSpPr/>
          <p:nvPr/>
        </p:nvSpPr>
        <p:spPr>
          <a:xfrm>
            <a:off x="7187564" y="3865954"/>
            <a:ext cx="1737132" cy="615727"/>
          </a:xfrm>
          <a:prstGeom prst="rect">
            <a:avLst/>
          </a:prstGeom>
          <a:solidFill>
            <a:schemeClr val="accent5"/>
          </a:soli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effectLst>
                  <a:outerShdw blurRad="38100" dist="38100" dir="2700000" algn="tl">
                    <a:srgbClr val="000000">
                      <a:alpha val="43137"/>
                    </a:srgbClr>
                  </a:outerShdw>
                </a:effectLst>
              </a:rPr>
              <a:t>h</a:t>
            </a:r>
            <a:r>
              <a:rPr lang="en-US" dirty="0" err="1" smtClean="0">
                <a:effectLst>
                  <a:outerShdw blurRad="38100" dist="38100" dir="2700000" algn="tl">
                    <a:srgbClr val="000000">
                      <a:alpha val="43137"/>
                    </a:srgbClr>
                  </a:outerShdw>
                </a:effectLst>
              </a:rPr>
              <a:t>db</a:t>
            </a:r>
            <a:r>
              <a:rPr lang="en-US" dirty="0" smtClean="0">
                <a:effectLst>
                  <a:outerShdw blurRad="38100" dist="38100" dir="2700000" algn="tl">
                    <a:srgbClr val="000000">
                      <a:alpha val="43137"/>
                    </a:srgbClr>
                  </a:outerShdw>
                </a:effectLst>
              </a:rPr>
              <a:t>++</a:t>
            </a:r>
            <a:r>
              <a:rPr lang="en-US" dirty="0" err="1" smtClean="0">
                <a:effectLst>
                  <a:outerShdw blurRad="38100" dist="38100" dir="2700000" algn="tl">
                    <a:srgbClr val="000000">
                      <a:alpha val="43137"/>
                    </a:srgbClr>
                  </a:outerShdw>
                </a:effectLst>
              </a:rPr>
              <a:t>es-srv</a:t>
            </a:r>
            <a:endParaRPr lang="en-GB" dirty="0">
              <a:effectLst>
                <a:outerShdw blurRad="38100" dist="38100" dir="2700000" algn="tl">
                  <a:srgbClr val="000000">
                    <a:alpha val="43137"/>
                  </a:srgbClr>
                </a:outerShdw>
              </a:effectLst>
            </a:endParaRPr>
          </a:p>
        </p:txBody>
      </p:sp>
      <p:cxnSp>
        <p:nvCxnSpPr>
          <p:cNvPr id="54" name="Elbow Connector 53"/>
          <p:cNvCxnSpPr>
            <a:stCxn id="10" idx="0"/>
            <a:endCxn id="19" idx="2"/>
          </p:cNvCxnSpPr>
          <p:nvPr/>
        </p:nvCxnSpPr>
        <p:spPr>
          <a:xfrm rot="5400000" flipH="1" flipV="1">
            <a:off x="1035927" y="2655953"/>
            <a:ext cx="704762" cy="664815"/>
          </a:xfrm>
          <a:prstGeom prst="bentConnector3">
            <a:avLst/>
          </a:prstGeom>
          <a:ln>
            <a:prstDash val="lgDash"/>
            <a:tailEnd type="non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5" idx="0"/>
            <a:endCxn id="19" idx="2"/>
          </p:cNvCxnSpPr>
          <p:nvPr/>
        </p:nvCxnSpPr>
        <p:spPr>
          <a:xfrm rot="16200000" flipV="1">
            <a:off x="2031174" y="2325521"/>
            <a:ext cx="705576" cy="1326491"/>
          </a:xfrm>
          <a:prstGeom prst="bentConnector3">
            <a:avLst>
              <a:gd name="adj1" fmla="val 50000"/>
            </a:avLst>
          </a:prstGeom>
          <a:ln>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30800" y="2659227"/>
            <a:ext cx="1181160" cy="369332"/>
          </a:xfrm>
          <a:prstGeom prst="rect">
            <a:avLst/>
          </a:prstGeom>
          <a:noFill/>
        </p:spPr>
        <p:txBody>
          <a:bodyPr wrap="square" rtlCol="0">
            <a:spAutoFit/>
          </a:bodyPr>
          <a:lstStyle/>
          <a:p>
            <a:pPr algn="ctr"/>
            <a:r>
              <a:rPr lang="en-US" dirty="0" smtClean="0"/>
              <a:t>&lt;&lt;use&gt;&gt;</a:t>
            </a:r>
            <a:endParaRPr lang="en-GB" dirty="0"/>
          </a:p>
        </p:txBody>
      </p:sp>
      <p:cxnSp>
        <p:nvCxnSpPr>
          <p:cNvPr id="60" name="Elbow Connector 59"/>
          <p:cNvCxnSpPr>
            <a:stCxn id="48" idx="0"/>
            <a:endCxn id="13" idx="2"/>
          </p:cNvCxnSpPr>
          <p:nvPr/>
        </p:nvCxnSpPr>
        <p:spPr>
          <a:xfrm rot="16200000" flipV="1">
            <a:off x="6947180" y="2757004"/>
            <a:ext cx="767814" cy="535686"/>
          </a:xfrm>
          <a:prstGeom prst="bentConnector3">
            <a:avLst>
              <a:gd name="adj1" fmla="val 50000"/>
            </a:avLst>
          </a:prstGeom>
          <a:ln>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9" idx="0"/>
            <a:endCxn id="13" idx="2"/>
          </p:cNvCxnSpPr>
          <p:nvPr/>
        </p:nvCxnSpPr>
        <p:spPr>
          <a:xfrm rot="5400000" flipH="1" flipV="1">
            <a:off x="5998180" y="2343108"/>
            <a:ext cx="767231" cy="1362897"/>
          </a:xfrm>
          <a:prstGeom prst="bentConnector3">
            <a:avLst/>
          </a:prstGeom>
          <a:ln>
            <a:prstDash val="lgDash"/>
            <a:tailEnd type="non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858104" y="2698760"/>
            <a:ext cx="1181160" cy="369332"/>
          </a:xfrm>
          <a:prstGeom prst="rect">
            <a:avLst/>
          </a:prstGeom>
          <a:noFill/>
        </p:spPr>
        <p:txBody>
          <a:bodyPr wrap="square" rtlCol="0">
            <a:spAutoFit/>
          </a:bodyPr>
          <a:lstStyle/>
          <a:p>
            <a:pPr algn="ctr"/>
            <a:r>
              <a:rPr lang="en-US" dirty="0" smtClean="0"/>
              <a:t>&lt;&lt;use&gt;&gt;</a:t>
            </a:r>
            <a:endParaRPr lang="en-GB" dirty="0"/>
          </a:p>
        </p:txBody>
      </p:sp>
      <p:sp>
        <p:nvSpPr>
          <p:cNvPr id="3" name="Can 2"/>
          <p:cNvSpPr/>
          <p:nvPr/>
        </p:nvSpPr>
        <p:spPr>
          <a:xfrm>
            <a:off x="711773" y="4643702"/>
            <a:ext cx="1211710" cy="665229"/>
          </a:xfrm>
          <a:prstGeom prst="can">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endParaRPr lang="en-GB" dirty="0"/>
          </a:p>
        </p:txBody>
      </p:sp>
      <p:sp>
        <p:nvSpPr>
          <p:cNvPr id="16" name="Down Arrow 15"/>
          <p:cNvSpPr/>
          <p:nvPr/>
        </p:nvSpPr>
        <p:spPr>
          <a:xfrm>
            <a:off x="1114406" y="4091311"/>
            <a:ext cx="347672" cy="47548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Bent Arrow 21"/>
          <p:cNvSpPr/>
          <p:nvPr/>
        </p:nvSpPr>
        <p:spPr>
          <a:xfrm rot="10800000">
            <a:off x="2075882" y="4508342"/>
            <a:ext cx="1127965" cy="683582"/>
          </a:xfrm>
          <a:prstGeom prst="ben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Can 57"/>
          <p:cNvSpPr/>
          <p:nvPr/>
        </p:nvSpPr>
        <p:spPr>
          <a:xfrm>
            <a:off x="4927852" y="4396481"/>
            <a:ext cx="1395419" cy="868377"/>
          </a:xfrm>
          <a:prstGeom prst="can">
            <a:avLst/>
          </a:prstGeom>
          <a:solidFill>
            <a:schemeClr val="accent5">
              <a:lumMod val="75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Cassandra</a:t>
            </a:r>
            <a:endParaRPr lang="en-GB" dirty="0"/>
          </a:p>
        </p:txBody>
      </p:sp>
      <p:sp>
        <p:nvSpPr>
          <p:cNvPr id="61" name="Can 60"/>
          <p:cNvSpPr/>
          <p:nvPr/>
        </p:nvSpPr>
        <p:spPr>
          <a:xfrm>
            <a:off x="5015996" y="4482038"/>
            <a:ext cx="1395419" cy="868377"/>
          </a:xfrm>
          <a:prstGeom prst="can">
            <a:avLst/>
          </a:prstGeom>
          <a:solidFill>
            <a:schemeClr val="accent5">
              <a:lumMod val="75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Cassandra</a:t>
            </a:r>
            <a:endParaRPr lang="en-GB" dirty="0"/>
          </a:p>
        </p:txBody>
      </p:sp>
      <p:sp>
        <p:nvSpPr>
          <p:cNvPr id="62" name="Can 61"/>
          <p:cNvSpPr/>
          <p:nvPr/>
        </p:nvSpPr>
        <p:spPr>
          <a:xfrm>
            <a:off x="5123108" y="4567595"/>
            <a:ext cx="1395419" cy="868377"/>
          </a:xfrm>
          <a:prstGeom prst="can">
            <a:avLst/>
          </a:prstGeom>
          <a:solidFill>
            <a:schemeClr val="accent5">
              <a:lumMod val="75000"/>
            </a:schemeClr>
          </a:solidFill>
          <a:ln>
            <a:solidFill>
              <a:schemeClr val="tx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Cassandra</a:t>
            </a:r>
            <a:endParaRPr lang="en-GB" dirty="0"/>
          </a:p>
        </p:txBody>
      </p:sp>
      <p:sp>
        <p:nvSpPr>
          <p:cNvPr id="64" name="Bent Arrow 63"/>
          <p:cNvSpPr/>
          <p:nvPr/>
        </p:nvSpPr>
        <p:spPr>
          <a:xfrm rot="10800000">
            <a:off x="6630834" y="4574435"/>
            <a:ext cx="1127965" cy="683582"/>
          </a:xfrm>
          <a:prstGeom prst="ben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5" name="Down Arrow 64"/>
          <p:cNvSpPr/>
          <p:nvPr/>
        </p:nvSpPr>
        <p:spPr>
          <a:xfrm>
            <a:off x="5553679" y="4070667"/>
            <a:ext cx="347672" cy="313827"/>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7449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sz="2800" dirty="0"/>
              <a:t>Conclusion: C* pros</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59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4" name="Content Placeholder 2"/>
          <p:cNvSpPr txBox="1">
            <a:spLocks/>
          </p:cNvSpPr>
          <p:nvPr/>
        </p:nvSpPr>
        <p:spPr bwMode="gray">
          <a:xfrm>
            <a:off x="719572" y="780048"/>
            <a:ext cx="8236800" cy="4525724"/>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High </a:t>
            </a:r>
            <a:r>
              <a:rPr lang="en-US" sz="2000" dirty="0" err="1"/>
              <a:t>Availaibility</a:t>
            </a:r>
            <a:endParaRPr lang="en-US" sz="2000" dirty="0"/>
          </a:p>
          <a:p>
            <a:pPr marL="742950" lvl="1" indent="-285750">
              <a:buFont typeface="Arial" panose="020B0604020202020204" pitchFamily="34" charset="0"/>
              <a:buChar char="•"/>
            </a:pPr>
            <a:r>
              <a:rPr lang="en-US" sz="2000" dirty="0"/>
              <a:t>SW upgrade with no downtime</a:t>
            </a:r>
          </a:p>
          <a:p>
            <a:pPr marL="742950" lvl="1" indent="-285750">
              <a:buFont typeface="Arial" panose="020B0604020202020204" pitchFamily="34" charset="0"/>
              <a:buChar char="•"/>
            </a:pPr>
            <a:r>
              <a:rPr lang="en-US" sz="2000" dirty="0"/>
              <a:t>HW failure</a:t>
            </a:r>
          </a:p>
          <a:p>
            <a:pPr marL="285750" indent="-285750">
              <a:buFont typeface="Arial" panose="020B0604020202020204" pitchFamily="34" charset="0"/>
              <a:buChar char="•"/>
            </a:pPr>
            <a:r>
              <a:rPr lang="en-US" sz="2000" dirty="0"/>
              <a:t>Linear Scalability</a:t>
            </a:r>
          </a:p>
          <a:p>
            <a:pPr marL="742950" lvl="1" indent="-285750">
              <a:buFont typeface="Arial" panose="020B0604020202020204" pitchFamily="34" charset="0"/>
              <a:buChar char="•"/>
            </a:pPr>
            <a:r>
              <a:rPr lang="en-US" sz="2000" dirty="0"/>
              <a:t>Need more performances? =&gt; Add nodes</a:t>
            </a:r>
          </a:p>
          <a:p>
            <a:pPr marL="285750" indent="-285750">
              <a:buFont typeface="Arial" panose="020B0604020202020204" pitchFamily="34" charset="0"/>
              <a:buChar char="•"/>
            </a:pPr>
            <a:r>
              <a:rPr lang="en-US" sz="2000" dirty="0"/>
              <a:t>Big community with industrial support</a:t>
            </a:r>
          </a:p>
          <a:p>
            <a:pPr marL="285750" indent="-285750">
              <a:buFont typeface="Arial" panose="020B0604020202020204" pitchFamily="34" charset="0"/>
              <a:buChar char="•"/>
            </a:pPr>
            <a:r>
              <a:rPr lang="en-US" sz="2000" dirty="0"/>
              <a:t>Can use Apache Spark for analytics (distributed processing)</a:t>
            </a:r>
          </a:p>
          <a:p>
            <a:pPr marL="285750" indent="-285750">
              <a:buFont typeface="Arial" panose="020B0604020202020204" pitchFamily="34" charset="0"/>
              <a:buChar char="•"/>
            </a:pPr>
            <a:r>
              <a:rPr lang="en-US" sz="2000" dirty="0"/>
              <a:t>List, Set, Map data types (tuples and user defined types soon)</a:t>
            </a:r>
          </a:p>
          <a:p>
            <a:pPr marL="285750" indent="-285750">
              <a:buFont typeface="Arial" panose="020B0604020202020204" pitchFamily="34" charset="0"/>
              <a:buChar char="•"/>
            </a:pPr>
            <a:r>
              <a:rPr lang="en-US" sz="2000" dirty="0"/>
              <a:t>Tries not to let you do actions which do not perform well</a:t>
            </a:r>
          </a:p>
          <a:p>
            <a:pPr marL="285750" indent="-285750">
              <a:buFont typeface="Arial" panose="020B0604020202020204" pitchFamily="34" charset="0"/>
              <a:buChar char="•"/>
            </a:pPr>
            <a:r>
              <a:rPr lang="en-US" sz="2000" dirty="0"/>
              <a:t>Backups = snapshot = hard links =&gt; very fast</a:t>
            </a:r>
          </a:p>
          <a:p>
            <a:pPr marL="285750" indent="-285750">
              <a:buFont typeface="Arial" panose="020B0604020202020204" pitchFamily="34" charset="0"/>
              <a:buChar char="•"/>
            </a:pPr>
            <a:r>
              <a:rPr lang="en-US" sz="2000" dirty="0"/>
              <a:t>Difficult to lose data</a:t>
            </a:r>
          </a:p>
          <a:p>
            <a:pPr marL="285750" indent="-285750">
              <a:buFont typeface="Arial" panose="020B0604020202020204" pitchFamily="34" charset="0"/>
              <a:buChar char="•"/>
            </a:pPr>
            <a:r>
              <a:rPr lang="en-US" sz="2000" dirty="0"/>
              <a:t>Good fit for time series data</a:t>
            </a:r>
          </a:p>
        </p:txBody>
      </p:sp>
    </p:spTree>
    <p:extLst>
      <p:ext uri="{BB962C8B-B14F-4D97-AF65-F5344CB8AC3E}">
        <p14:creationId xmlns:p14="http://schemas.microsoft.com/office/powerpoint/2010/main" val="376737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04775"/>
            <a:ext cx="8236800" cy="518025"/>
          </a:xfrm>
        </p:spPr>
        <p:txBody>
          <a:bodyPr/>
          <a:lstStyle/>
          <a:p>
            <a:r>
              <a:rPr lang="en-US" dirty="0" smtClean="0"/>
              <a:t>What is Cassandra?</a:t>
            </a:r>
            <a:endParaRPr lang="en-GB" dirty="0"/>
          </a:p>
        </p:txBody>
      </p:sp>
      <p:sp>
        <p:nvSpPr>
          <p:cNvPr id="3" name="Content Placeholder 2"/>
          <p:cNvSpPr>
            <a:spLocks noGrp="1"/>
          </p:cNvSpPr>
          <p:nvPr>
            <p:ph idx="1"/>
          </p:nvPr>
        </p:nvSpPr>
        <p:spPr>
          <a:xfrm>
            <a:off x="2927656" y="914623"/>
            <a:ext cx="5748799" cy="4175125"/>
          </a:xfrm>
        </p:spPr>
        <p:txBody>
          <a:bodyPr/>
          <a:lstStyle/>
          <a:p>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727" y="1597247"/>
            <a:ext cx="4086225" cy="2809875"/>
          </a:xfrm>
          <a:prstGeom prst="rect">
            <a:avLst/>
          </a:prstGeom>
        </p:spPr>
      </p:pic>
      <p:sp>
        <p:nvSpPr>
          <p:cNvPr id="5" name="TextBox 4"/>
          <p:cNvSpPr txBox="1"/>
          <p:nvPr/>
        </p:nvSpPr>
        <p:spPr>
          <a:xfrm>
            <a:off x="3065752" y="4625749"/>
            <a:ext cx="5472608" cy="246221"/>
          </a:xfrm>
          <a:prstGeom prst="rect">
            <a:avLst/>
          </a:prstGeom>
          <a:noFill/>
        </p:spPr>
        <p:txBody>
          <a:bodyPr wrap="square" rtlCol="0">
            <a:spAutoFit/>
          </a:bodyPr>
          <a:lstStyle/>
          <a:p>
            <a:pPr algn="ctr"/>
            <a:r>
              <a:rPr lang="en-US" sz="1000" dirty="0">
                <a:solidFill>
                  <a:schemeClr val="bg1"/>
                </a:solidFill>
              </a:rPr>
              <a:t>Source: </a:t>
            </a:r>
            <a:r>
              <a:rPr lang="en-US" sz="1000" dirty="0">
                <a:solidFill>
                  <a:schemeClr val="bg1"/>
                </a:solidFill>
                <a:hlinkClick r:id="rId4"/>
              </a:rPr>
              <a:t>http://techblog.netflix.com/2011/11/benchmarking-cassandra-scalability-on.html</a:t>
            </a:r>
            <a:endParaRPr lang="en-GB" sz="1000" dirty="0">
              <a:solidFill>
                <a:schemeClr val="bg1"/>
              </a:solidFill>
            </a:endParaRPr>
          </a:p>
        </p:txBody>
      </p:sp>
    </p:spTree>
    <p:extLst>
      <p:ext uri="{BB962C8B-B14F-4D97-AF65-F5344CB8AC3E}">
        <p14:creationId xmlns:p14="http://schemas.microsoft.com/office/powerpoint/2010/main" val="3589098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sz="2800" dirty="0"/>
              <a:t>Conclusion: C* </a:t>
            </a:r>
            <a:r>
              <a:rPr lang="en-US" sz="2800" dirty="0" smtClean="0"/>
              <a:t>Cons</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60</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4" name="Content Placeholder 2"/>
          <p:cNvSpPr txBox="1">
            <a:spLocks/>
          </p:cNvSpPr>
          <p:nvPr/>
        </p:nvSpPr>
        <p:spPr bwMode="gray">
          <a:xfrm>
            <a:off x="719572" y="780048"/>
            <a:ext cx="8236800" cy="4525724"/>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285750" indent="-285750">
              <a:buFont typeface="Arial" panose="020B0604020202020204" pitchFamily="34" charset="0"/>
              <a:buChar char="•"/>
            </a:pPr>
            <a:endParaRPr lang="en-US" sz="2000" dirty="0"/>
          </a:p>
        </p:txBody>
      </p:sp>
      <p:sp>
        <p:nvSpPr>
          <p:cNvPr id="3" name="Rectangle 2"/>
          <p:cNvSpPr/>
          <p:nvPr/>
        </p:nvSpPr>
        <p:spPr>
          <a:xfrm>
            <a:off x="877532" y="842307"/>
            <a:ext cx="7920880" cy="4370427"/>
          </a:xfrm>
          <a:prstGeom prst="rect">
            <a:avLst/>
          </a:prstGeom>
        </p:spPr>
        <p:txBody>
          <a:bodyPr wrap="square">
            <a:spAutoFit/>
          </a:bodyPr>
          <a:lstStyle/>
          <a:p>
            <a:pPr marL="285750" indent="-285750">
              <a:buFont typeface="Arial" panose="020B0604020202020204" pitchFamily="34" charset="0"/>
              <a:buChar char="•"/>
            </a:pPr>
            <a:r>
              <a:rPr lang="en-US" sz="2000" b="1" dirty="0">
                <a:solidFill>
                  <a:schemeClr val="bg1"/>
                </a:solidFill>
              </a:rPr>
              <a:t>Requires more total disk space and machines</a:t>
            </a:r>
          </a:p>
          <a:p>
            <a:pPr marL="285750" indent="-285750">
              <a:buFont typeface="Arial" panose="020B0604020202020204" pitchFamily="34" charset="0"/>
              <a:buChar char="•"/>
            </a:pPr>
            <a:r>
              <a:rPr lang="en-US" sz="2000" b="1" dirty="0" err="1">
                <a:solidFill>
                  <a:schemeClr val="bg1"/>
                </a:solidFill>
              </a:rPr>
              <a:t>sstable</a:t>
            </a:r>
            <a:r>
              <a:rPr lang="en-US" sz="2000" b="1" dirty="0">
                <a:solidFill>
                  <a:schemeClr val="bg1"/>
                </a:solidFill>
              </a:rPr>
              <a:t> format can change from one version to another</a:t>
            </a:r>
          </a:p>
          <a:p>
            <a:pPr marL="285750" indent="-285750">
              <a:buFont typeface="Arial" panose="020B0604020202020204" pitchFamily="34" charset="0"/>
              <a:buChar char="•"/>
            </a:pPr>
            <a:r>
              <a:rPr lang="en-US" sz="2000" b="1" dirty="0">
                <a:solidFill>
                  <a:schemeClr val="bg1"/>
                </a:solidFill>
              </a:rPr>
              <a:t>No easy way to come back to a previous version once the </a:t>
            </a:r>
            <a:r>
              <a:rPr lang="en-US" sz="2000" b="1" dirty="0" err="1">
                <a:solidFill>
                  <a:schemeClr val="bg1"/>
                </a:solidFill>
              </a:rPr>
              <a:t>sstables</a:t>
            </a:r>
            <a:r>
              <a:rPr lang="en-US" sz="2000" b="1" dirty="0">
                <a:solidFill>
                  <a:schemeClr val="bg1"/>
                </a:solidFill>
              </a:rPr>
              <a:t> have been converted to a newer version</a:t>
            </a:r>
          </a:p>
          <a:p>
            <a:pPr marL="285750" indent="-285750">
              <a:buFont typeface="Arial" panose="020B0604020202020204" pitchFamily="34" charset="0"/>
              <a:buChar char="•"/>
            </a:pPr>
            <a:r>
              <a:rPr lang="en-US" sz="2000" b="1" dirty="0">
                <a:solidFill>
                  <a:schemeClr val="bg1"/>
                </a:solidFill>
              </a:rPr>
              <a:t>Cannot rename </a:t>
            </a:r>
            <a:r>
              <a:rPr lang="en-US" sz="2000" b="1" dirty="0" err="1">
                <a:solidFill>
                  <a:schemeClr val="bg1"/>
                </a:solidFill>
              </a:rPr>
              <a:t>keyspaces</a:t>
            </a:r>
            <a:r>
              <a:rPr lang="en-US" sz="2000" b="1" dirty="0">
                <a:solidFill>
                  <a:schemeClr val="bg1"/>
                </a:solidFill>
              </a:rPr>
              <a:t> or tables easily </a:t>
            </a:r>
            <a:r>
              <a:rPr lang="en-US" dirty="0">
                <a:solidFill>
                  <a:schemeClr val="bg1"/>
                </a:solidFill>
              </a:rPr>
              <a:t>(not foreseen in CQL)</a:t>
            </a:r>
            <a:endParaRPr lang="en-US" sz="2000" dirty="0">
              <a:solidFill>
                <a:schemeClr val="bg1"/>
              </a:solidFill>
            </a:endParaRPr>
          </a:p>
          <a:p>
            <a:pPr marL="285750" indent="-285750">
              <a:buFont typeface="Arial" panose="020B0604020202020204" pitchFamily="34" charset="0"/>
              <a:buChar char="•"/>
            </a:pPr>
            <a:r>
              <a:rPr lang="en-US" sz="2000" b="1" dirty="0">
                <a:solidFill>
                  <a:schemeClr val="bg1"/>
                </a:solidFill>
              </a:rPr>
              <a:t>Difficult to modify existing partitions </a:t>
            </a:r>
            <a:r>
              <a:rPr lang="en-US" dirty="0">
                <a:solidFill>
                  <a:schemeClr val="bg1"/>
                </a:solidFill>
              </a:rPr>
              <a:t>(Needs to duplicate the data at some point in the process)</a:t>
            </a:r>
            <a:endParaRPr lang="en-US" sz="2000" dirty="0">
              <a:solidFill>
                <a:schemeClr val="bg1"/>
              </a:solidFill>
            </a:endParaRPr>
          </a:p>
          <a:p>
            <a:pPr marL="285750" indent="-285750">
              <a:buFont typeface="Arial" panose="020B0604020202020204" pitchFamily="34" charset="0"/>
              <a:buChar char="•"/>
            </a:pPr>
            <a:r>
              <a:rPr lang="en-US" sz="2000" b="1" dirty="0">
                <a:solidFill>
                  <a:schemeClr val="bg1"/>
                </a:solidFill>
              </a:rPr>
              <a:t>Different way of modelling</a:t>
            </a:r>
          </a:p>
          <a:p>
            <a:pPr marL="285750" indent="-285750">
              <a:buFont typeface="Arial" panose="020B0604020202020204" pitchFamily="34" charset="0"/>
              <a:buChar char="•"/>
            </a:pPr>
            <a:r>
              <a:rPr lang="en-US" sz="2000" b="1" dirty="0">
                <a:solidFill>
                  <a:schemeClr val="bg1"/>
                </a:solidFill>
              </a:rPr>
              <a:t>Not designed for huge read requests</a:t>
            </a:r>
          </a:p>
          <a:p>
            <a:pPr marL="285750" indent="-285750">
              <a:buFont typeface="Arial" panose="020B0604020202020204" pitchFamily="34" charset="0"/>
              <a:buChar char="•"/>
            </a:pPr>
            <a:r>
              <a:rPr lang="en-US" sz="2000" b="1" dirty="0">
                <a:solidFill>
                  <a:schemeClr val="bg1"/>
                </a:solidFill>
              </a:rPr>
              <a:t>Can be tricky to tune to avoid long GC pauses</a:t>
            </a:r>
          </a:p>
          <a:p>
            <a:pPr marL="285750" indent="-285750">
              <a:buFont typeface="Arial" panose="020B0604020202020204" pitchFamily="34" charset="0"/>
              <a:buChar char="•"/>
            </a:pPr>
            <a:r>
              <a:rPr lang="en-US" sz="2000" b="1" dirty="0">
                <a:solidFill>
                  <a:schemeClr val="bg1"/>
                </a:solidFill>
              </a:rPr>
              <a:t>Maintenance: Need to run </a:t>
            </a:r>
            <a:r>
              <a:rPr lang="en-US" sz="2000" b="1" i="1" dirty="0" err="1">
                <a:solidFill>
                  <a:schemeClr val="bg1"/>
                </a:solidFill>
              </a:rPr>
              <a:t>nodetool</a:t>
            </a:r>
            <a:r>
              <a:rPr lang="en-US" sz="2000" b="1" i="1" dirty="0">
                <a:solidFill>
                  <a:schemeClr val="bg1"/>
                </a:solidFill>
              </a:rPr>
              <a:t> repair</a:t>
            </a:r>
            <a:r>
              <a:rPr lang="en-US" sz="2000" b="1" dirty="0">
                <a:solidFill>
                  <a:schemeClr val="bg1"/>
                </a:solidFill>
              </a:rPr>
              <a:t> regularly if some data are deleted to avoid resurrections </a:t>
            </a:r>
            <a:r>
              <a:rPr lang="en-US" dirty="0">
                <a:solidFill>
                  <a:schemeClr val="bg1"/>
                </a:solidFill>
              </a:rPr>
              <a:t>(CPU intensive operation)</a:t>
            </a:r>
            <a:endParaRPr lang="en-US" sz="2000" dirty="0">
              <a:solidFill>
                <a:schemeClr val="bg1"/>
              </a:solidFill>
            </a:endParaRPr>
          </a:p>
          <a:p>
            <a:pPr marL="285750" indent="-285750">
              <a:buFont typeface="Arial" panose="020B0604020202020204" pitchFamily="34" charset="0"/>
              <a:buChar char="•"/>
            </a:pPr>
            <a:r>
              <a:rPr lang="en-US" sz="2000" b="1" dirty="0">
                <a:solidFill>
                  <a:schemeClr val="bg1"/>
                </a:solidFill>
              </a:rPr>
              <a:t>Can take quite some time to redeem disk space after deletion in some specific cases.</a:t>
            </a:r>
          </a:p>
        </p:txBody>
      </p:sp>
    </p:spTree>
    <p:extLst>
      <p:ext uri="{BB962C8B-B14F-4D97-AF65-F5344CB8AC3E}">
        <p14:creationId xmlns:p14="http://schemas.microsoft.com/office/powerpoint/2010/main" val="29746088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072" y="121197"/>
            <a:ext cx="7957392" cy="504056"/>
          </a:xfrm>
        </p:spPr>
        <p:txBody>
          <a:bodyPr>
            <a:noAutofit/>
          </a:bodyPr>
          <a:lstStyle/>
          <a:p>
            <a:pPr algn="l"/>
            <a:r>
              <a:rPr lang="en-US" sz="3200" dirty="0" smtClean="0"/>
              <a:t>The End</a:t>
            </a:r>
            <a:endParaRPr lang="en-GB"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353444"/>
            <a:ext cx="2619375" cy="1743075"/>
          </a:xfrm>
          <a:prstGeom prst="rect">
            <a:avLst/>
          </a:prstGeom>
        </p:spPr>
      </p:pic>
    </p:spTree>
    <p:extLst>
      <p:ext uri="{BB962C8B-B14F-4D97-AF65-F5344CB8AC3E}">
        <p14:creationId xmlns:p14="http://schemas.microsoft.com/office/powerpoint/2010/main" val="38578481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2" y="121196"/>
            <a:ext cx="8236800" cy="504056"/>
          </a:xfrm>
        </p:spPr>
        <p:txBody>
          <a:bodyPr/>
          <a:lstStyle/>
          <a:p>
            <a:r>
              <a:rPr lang="en-US" dirty="0" smtClean="0"/>
              <a:t>Useful links</a:t>
            </a: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62</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sp>
        <p:nvSpPr>
          <p:cNvPr id="34" name="Content Placeholder 2"/>
          <p:cNvSpPr txBox="1">
            <a:spLocks/>
          </p:cNvSpPr>
          <p:nvPr/>
        </p:nvSpPr>
        <p:spPr bwMode="gray">
          <a:xfrm>
            <a:off x="719572" y="780048"/>
            <a:ext cx="8236800" cy="4021668"/>
          </a:xfrm>
          <a:prstGeom prst="rect">
            <a:avLst/>
          </a:prstGeom>
          <a:solidFill>
            <a:srgbClr val="4E5B99"/>
          </a:solidFill>
        </p:spPr>
        <p:txBody>
          <a:bodyPr vert="horz" lIns="216000" tIns="252000" rIns="0" bIns="0" rtlCol="0" anchor="t" anchorCtr="0">
            <a:noAutofit/>
          </a:bodyPr>
          <a:lstStyle>
            <a:lvl1pPr marL="0" indent="0" algn="l" defTabSz="761970" rtl="0" eaLnBrk="1" latinLnBrk="0" hangingPunct="1">
              <a:spcBef>
                <a:spcPts val="0"/>
              </a:spcBef>
              <a:spcAft>
                <a:spcPts val="300"/>
              </a:spcAft>
              <a:buFont typeface="Arial" pitchFamily="34" charset="0"/>
              <a:buNone/>
              <a:defRPr sz="2800" b="1" kern="1200" baseline="0">
                <a:solidFill>
                  <a:schemeClr val="bg1"/>
                </a:solidFill>
                <a:latin typeface="+mn-lt"/>
                <a:ea typeface="+mn-ea"/>
                <a:cs typeface="+mn-cs"/>
              </a:defRPr>
            </a:lvl1pPr>
            <a:lvl2pPr marL="0" indent="0" algn="l" defTabSz="761970" rtl="0" eaLnBrk="1" latinLnBrk="0" hangingPunct="1">
              <a:spcBef>
                <a:spcPts val="400"/>
              </a:spcBef>
              <a:spcAft>
                <a:spcPts val="0"/>
              </a:spcAft>
              <a:buFont typeface="Arial" pitchFamily="34" charset="0"/>
              <a:buNone/>
              <a:defRPr sz="2600" b="1" kern="1200">
                <a:solidFill>
                  <a:schemeClr val="bg1"/>
                </a:solidFill>
                <a:latin typeface="+mn-lt"/>
                <a:ea typeface="+mn-ea"/>
                <a:cs typeface="+mn-cs"/>
              </a:defRPr>
            </a:lvl2pPr>
            <a:lvl3pPr marL="0" indent="0" algn="l" defTabSz="761970" rtl="0" eaLnBrk="1" latinLnBrk="0" hangingPunct="1">
              <a:lnSpc>
                <a:spcPct val="80000"/>
              </a:lnSpc>
              <a:spcBef>
                <a:spcPts val="0"/>
              </a:spcBef>
              <a:spcAft>
                <a:spcPts val="0"/>
              </a:spcAft>
              <a:buFont typeface="Arial" pitchFamily="34" charset="0"/>
              <a:buNone/>
              <a:defRPr sz="2250" kern="1200" baseline="0">
                <a:solidFill>
                  <a:schemeClr val="bg1"/>
                </a:solidFill>
                <a:latin typeface="+mn-lt"/>
                <a:ea typeface="+mn-ea"/>
                <a:cs typeface="+mn-cs"/>
              </a:defRPr>
            </a:lvl3pPr>
            <a:lvl4pPr marL="0" indent="0" algn="l" defTabSz="761970" rtl="0" eaLnBrk="1" latinLnBrk="0" hangingPunct="1">
              <a:lnSpc>
                <a:spcPct val="100000"/>
              </a:lnSpc>
              <a:spcBef>
                <a:spcPts val="0"/>
              </a:spcBef>
              <a:spcAft>
                <a:spcPts val="200"/>
              </a:spcAft>
              <a:buClr>
                <a:schemeClr val="accent6"/>
              </a:buClr>
              <a:buSzPct val="80000"/>
              <a:buFont typeface="Wingdings" pitchFamily="2" charset="2"/>
              <a:buNone/>
              <a:defRPr sz="1750" kern="1200">
                <a:solidFill>
                  <a:schemeClr val="bg1"/>
                </a:solidFill>
                <a:latin typeface="+mn-lt"/>
                <a:ea typeface="+mn-ea"/>
                <a:cs typeface="+mn-cs"/>
              </a:defRPr>
            </a:lvl4pPr>
            <a:lvl5pPr marL="0" indent="0" algn="l" defTabSz="761970" rtl="0" eaLnBrk="1" latinLnBrk="0" hangingPunct="1">
              <a:lnSpc>
                <a:spcPct val="80000"/>
              </a:lnSpc>
              <a:spcBef>
                <a:spcPts val="0"/>
              </a:spcBef>
              <a:spcAft>
                <a:spcPts val="0"/>
              </a:spcAft>
              <a:buClr>
                <a:schemeClr val="accent6"/>
              </a:buClr>
              <a:buFont typeface="ITCOfficinaSans LT Book" pitchFamily="2" charset="0"/>
              <a:buNone/>
              <a:defRPr sz="1500" b="1" i="0" kern="1200">
                <a:solidFill>
                  <a:schemeClr val="bg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a:lstStyle>
          <a:p>
            <a:pPr marL="285750" indent="-285750">
              <a:buFont typeface="Arial" panose="020B0604020202020204" pitchFamily="34" charset="0"/>
              <a:buChar char="•"/>
            </a:pPr>
            <a:r>
              <a:rPr lang="en-US" sz="2000" b="0" dirty="0" smtClean="0">
                <a:hlinkClick r:id="rId3"/>
              </a:rPr>
              <a:t>http</a:t>
            </a:r>
            <a:r>
              <a:rPr lang="en-US" sz="2000" b="0" dirty="0">
                <a:hlinkClick r:id="rId3"/>
              </a:rPr>
              <a:t>://cassandra.apache.org</a:t>
            </a:r>
            <a:endParaRPr lang="en-US" sz="2000" b="0" dirty="0"/>
          </a:p>
          <a:p>
            <a:pPr marL="285750" indent="-285750">
              <a:buFont typeface="Arial" panose="020B0604020202020204" pitchFamily="34" charset="0"/>
              <a:buChar char="•"/>
            </a:pPr>
            <a:r>
              <a:rPr lang="en-US" sz="2000" b="0" dirty="0"/>
              <a:t>Planet Cassandra (</a:t>
            </a:r>
            <a:r>
              <a:rPr lang="en-US" sz="2000" b="0" dirty="0">
                <a:hlinkClick r:id="rId4"/>
              </a:rPr>
              <a:t>http://planetcassandra.org</a:t>
            </a:r>
            <a:r>
              <a:rPr lang="en-US" sz="2000" b="0" dirty="0"/>
              <a:t>)</a:t>
            </a:r>
          </a:p>
          <a:p>
            <a:pPr marL="285750" indent="-285750">
              <a:buFont typeface="Arial" panose="020B0604020202020204" pitchFamily="34" charset="0"/>
              <a:buChar char="•"/>
            </a:pPr>
            <a:r>
              <a:rPr lang="en-US" sz="2000" b="0" dirty="0" err="1"/>
              <a:t>Datastax</a:t>
            </a:r>
            <a:r>
              <a:rPr lang="en-US" sz="2000" b="0" dirty="0"/>
              <a:t> academy (</a:t>
            </a:r>
            <a:r>
              <a:rPr lang="en-US" sz="2000" b="0" dirty="0">
                <a:hlinkClick r:id="rId5"/>
              </a:rPr>
              <a:t>https://academy.datastax.com</a:t>
            </a:r>
            <a:r>
              <a:rPr lang="en-US" sz="2000" b="0" dirty="0"/>
              <a:t>)</a:t>
            </a:r>
          </a:p>
          <a:p>
            <a:pPr marL="285750" indent="-285750">
              <a:buFont typeface="Arial" panose="020B0604020202020204" pitchFamily="34" charset="0"/>
              <a:buChar char="•"/>
            </a:pPr>
            <a:r>
              <a:rPr lang="en-US" sz="2000" b="0" dirty="0"/>
              <a:t>Cassandra Java Driver getting started (</a:t>
            </a:r>
            <a:r>
              <a:rPr lang="en-US" sz="2000" b="0" dirty="0">
                <a:hlinkClick r:id="rId6"/>
              </a:rPr>
              <a:t>https://academy.datastax.com/demos/cassandra-java-driver-getting-started</a:t>
            </a:r>
            <a:r>
              <a:rPr lang="en-US" sz="2000" b="0" dirty="0"/>
              <a:t>)</a:t>
            </a:r>
          </a:p>
          <a:p>
            <a:pPr marL="285750" indent="-285750">
              <a:buFont typeface="Arial" panose="020B0604020202020204" pitchFamily="34" charset="0"/>
              <a:buChar char="•"/>
            </a:pPr>
            <a:r>
              <a:rPr lang="en-US" sz="2000" b="0" dirty="0"/>
              <a:t>Cassandra C++ Driver: </a:t>
            </a:r>
            <a:r>
              <a:rPr lang="en-US" sz="2000" b="0" dirty="0">
                <a:hlinkClick r:id="rId7"/>
              </a:rPr>
              <a:t>https://github.com/datastax/cpp-driver</a:t>
            </a:r>
            <a:endParaRPr lang="en-US" sz="2000" b="0" dirty="0"/>
          </a:p>
          <a:p>
            <a:pPr marL="285750" indent="-285750">
              <a:buFont typeface="Arial" panose="020B0604020202020204" pitchFamily="34" charset="0"/>
              <a:buChar char="•"/>
            </a:pPr>
            <a:r>
              <a:rPr lang="en-US" sz="2000" b="0" dirty="0" err="1"/>
              <a:t>Datastax</a:t>
            </a:r>
            <a:r>
              <a:rPr lang="en-US" sz="2000" b="0" dirty="0"/>
              <a:t> documentation (</a:t>
            </a:r>
            <a:r>
              <a:rPr lang="en-US" sz="2000" b="0" dirty="0">
                <a:hlinkClick r:id="rId8"/>
              </a:rPr>
              <a:t>http://www.datastax.com/docs</a:t>
            </a:r>
            <a:r>
              <a:rPr lang="en-US" sz="2000" b="0" dirty="0"/>
              <a:t>)</a:t>
            </a:r>
          </a:p>
          <a:p>
            <a:pPr marL="285750" indent="-285750">
              <a:buFont typeface="Arial" panose="020B0604020202020204" pitchFamily="34" charset="0"/>
              <a:buChar char="•"/>
            </a:pPr>
            <a:r>
              <a:rPr lang="en-GB" sz="2000" b="0" dirty="0"/>
              <a:t>Users mailing list: </a:t>
            </a:r>
            <a:r>
              <a:rPr lang="en-GB" sz="2000" b="0" dirty="0">
                <a:hlinkClick r:id="rId9"/>
              </a:rPr>
              <a:t>user-subscribe@cassandra.apache.org</a:t>
            </a:r>
            <a:endParaRPr lang="en-GB" sz="2000" b="0" dirty="0"/>
          </a:p>
          <a:p>
            <a:pPr marL="285750" indent="-285750">
              <a:buFont typeface="Arial" panose="020B0604020202020204" pitchFamily="34" charset="0"/>
              <a:buChar char="•"/>
            </a:pPr>
            <a:r>
              <a:rPr lang="en-US" sz="2000" b="0" dirty="0"/>
              <a:t>#Cassandra channel on </a:t>
            </a:r>
            <a:r>
              <a:rPr lang="en-US" sz="2000" b="0" dirty="0">
                <a:hlinkClick r:id="rId10"/>
              </a:rPr>
              <a:t>IRC</a:t>
            </a:r>
            <a:r>
              <a:rPr lang="en-US" sz="2000" b="0" dirty="0"/>
              <a:t> (http://webchat.freenode.net/?channels=#Cassandra)</a:t>
            </a:r>
            <a:endParaRPr lang="en-GB" sz="2000" b="0" dirty="0"/>
          </a:p>
        </p:txBody>
      </p:sp>
    </p:spTree>
    <p:extLst>
      <p:ext uri="{BB962C8B-B14F-4D97-AF65-F5344CB8AC3E}">
        <p14:creationId xmlns:p14="http://schemas.microsoft.com/office/powerpoint/2010/main" val="417848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FUTURE DEPLOYMENT</a:t>
            </a:r>
            <a:endParaRPr lang="en-GB" dirty="0"/>
          </a:p>
        </p:txBody>
      </p:sp>
      <p:sp>
        <p:nvSpPr>
          <p:cNvPr id="5" name="Slide Number Placeholder 4"/>
          <p:cNvSpPr>
            <a:spLocks noGrp="1"/>
          </p:cNvSpPr>
          <p:nvPr>
            <p:ph type="sldNum" sz="quarter" idx="11"/>
          </p:nvPr>
        </p:nvSpPr>
        <p:spPr/>
        <p:txBody>
          <a:bodyPr/>
          <a:lstStyle/>
          <a:p>
            <a:r>
              <a:rPr lang="en-US" noProof="0" smtClean="0"/>
              <a:t>Page </a:t>
            </a:r>
            <a:fld id="{733122C9-A0B9-462F-8757-0847AD287B63}" type="slidenum">
              <a:rPr lang="en-US" noProof="0" smtClean="0"/>
              <a:pPr/>
              <a:t>63</a:t>
            </a:fld>
            <a:endParaRPr lang="en-US" noProof="0"/>
          </a:p>
        </p:txBody>
      </p:sp>
      <p:sp>
        <p:nvSpPr>
          <p:cNvPr id="6" name="Footer Placeholder 5"/>
          <p:cNvSpPr>
            <a:spLocks noGrp="1"/>
          </p:cNvSpPr>
          <p:nvPr>
            <p:ph type="ftr" sz="quarter" idx="12"/>
          </p:nvPr>
        </p:nvSpPr>
        <p:spPr/>
        <p:txBody>
          <a:bodyPr/>
          <a:lstStyle/>
          <a:p>
            <a:r>
              <a:rPr lang="en-US" dirty="0"/>
              <a:t>l </a:t>
            </a:r>
            <a:r>
              <a:rPr lang="en-US" dirty="0" smtClean="0"/>
              <a:t>Cassandra HDB++ Implementation Status </a:t>
            </a:r>
            <a:r>
              <a:rPr lang="en-US" dirty="0"/>
              <a:t>l 9</a:t>
            </a:r>
            <a:r>
              <a:rPr lang="en-US" baseline="30000" dirty="0"/>
              <a:t>th</a:t>
            </a:r>
            <a:r>
              <a:rPr lang="en-US" dirty="0"/>
              <a:t> April 2015 l Accelerator Control Unit</a:t>
            </a:r>
          </a:p>
        </p:txBody>
      </p:sp>
      <p:sp>
        <p:nvSpPr>
          <p:cNvPr id="10" name="Rounded Rectangle 9"/>
          <p:cNvSpPr/>
          <p:nvPr/>
        </p:nvSpPr>
        <p:spPr>
          <a:xfrm>
            <a:off x="3297602" y="802820"/>
            <a:ext cx="3240359" cy="20162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DC Prod</a:t>
            </a:r>
          </a:p>
          <a:p>
            <a:r>
              <a:rPr lang="en-US" sz="1600" dirty="0" smtClean="0"/>
              <a:t>1 partition/hour</a:t>
            </a:r>
          </a:p>
          <a:p>
            <a:r>
              <a:rPr lang="en-US" sz="1600" dirty="0" err="1" smtClean="0"/>
              <a:t>Keyspace</a:t>
            </a:r>
            <a:r>
              <a:rPr lang="en-US" sz="1600" dirty="0" smtClean="0"/>
              <a:t> prod RF:3</a:t>
            </a:r>
          </a:p>
          <a:p>
            <a:r>
              <a:rPr lang="en-US" sz="1600" dirty="0" smtClean="0"/>
              <a:t>(write LOCAL_QUORUM</a:t>
            </a:r>
            <a:r>
              <a:rPr lang="en-GB" sz="1600" dirty="0" smtClean="0"/>
              <a:t>)</a:t>
            </a:r>
            <a:endParaRPr lang="en-US" sz="1600" dirty="0" smtClean="0"/>
          </a:p>
          <a:p>
            <a:r>
              <a:rPr lang="en-US" sz="1600" dirty="0" smtClean="0"/>
              <a:t>7200 RPM Disks</a:t>
            </a:r>
          </a:p>
          <a:p>
            <a:r>
              <a:rPr lang="en-US" sz="1600" dirty="0" smtClean="0"/>
              <a:t>Big CPU - 64GB RAM</a:t>
            </a:r>
            <a:br>
              <a:rPr lang="en-US" sz="1600" dirty="0" smtClean="0"/>
            </a:br>
            <a:endParaRPr lang="en-GB" sz="1600" dirty="0"/>
          </a:p>
        </p:txBody>
      </p:sp>
      <p:sp>
        <p:nvSpPr>
          <p:cNvPr id="13" name="Oval 12"/>
          <p:cNvSpPr/>
          <p:nvPr/>
        </p:nvSpPr>
        <p:spPr>
          <a:xfrm>
            <a:off x="5594361" y="915681"/>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078538" y="915681"/>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822952" y="1246595"/>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727200" y="3149958"/>
            <a:ext cx="3528392" cy="20162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DC Analytics 1</a:t>
            </a:r>
          </a:p>
          <a:p>
            <a:r>
              <a:rPr lang="en-US" sz="1600" dirty="0" err="1" smtClean="0"/>
              <a:t>Keyspace</a:t>
            </a:r>
            <a:r>
              <a:rPr lang="en-US" sz="1600" dirty="0" smtClean="0"/>
              <a:t> prod RF:3 </a:t>
            </a:r>
            <a:br>
              <a:rPr lang="en-US" sz="1600" dirty="0" smtClean="0"/>
            </a:br>
            <a:r>
              <a:rPr lang="en-US" sz="1600" dirty="0" smtClean="0"/>
              <a:t>(read LOCAL_QUORUM)</a:t>
            </a:r>
          </a:p>
          <a:p>
            <a:r>
              <a:rPr lang="en-US" sz="1600" dirty="0" err="1" smtClean="0"/>
              <a:t>Keyspace</a:t>
            </a:r>
            <a:r>
              <a:rPr lang="en-US" sz="1600" dirty="0" smtClean="0"/>
              <a:t> analytics RF:3 </a:t>
            </a:r>
            <a:br>
              <a:rPr lang="en-US" sz="1600" dirty="0" smtClean="0"/>
            </a:br>
            <a:r>
              <a:rPr lang="en-US" sz="1600" dirty="0" smtClean="0"/>
              <a:t>(write LOCAL_QUORUM)</a:t>
            </a:r>
          </a:p>
          <a:p>
            <a:r>
              <a:rPr lang="en-US" sz="1600" dirty="0" smtClean="0"/>
              <a:t>SSD Disks</a:t>
            </a:r>
          </a:p>
          <a:p>
            <a:r>
              <a:rPr lang="en-US" sz="1600" dirty="0" smtClean="0"/>
              <a:t>Big CPU – 128 GB RAM</a:t>
            </a:r>
            <a:endParaRPr lang="en-GB" sz="1600" dirty="0"/>
          </a:p>
        </p:txBody>
      </p:sp>
      <p:sp>
        <p:nvSpPr>
          <p:cNvPr id="17" name="Oval 16"/>
          <p:cNvSpPr/>
          <p:nvPr/>
        </p:nvSpPr>
        <p:spPr>
          <a:xfrm>
            <a:off x="3352665" y="3408817"/>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846494" y="3394778"/>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5148064" y="3135493"/>
            <a:ext cx="3794120" cy="20162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DC Analytics 2</a:t>
            </a:r>
          </a:p>
          <a:p>
            <a:r>
              <a:rPr lang="en-US" sz="1600" dirty="0" err="1" smtClean="0"/>
              <a:t>Keyspace</a:t>
            </a:r>
            <a:r>
              <a:rPr lang="en-US" sz="1600" dirty="0" smtClean="0"/>
              <a:t> analytics RF:5 </a:t>
            </a:r>
            <a:br>
              <a:rPr lang="en-US" sz="1600" dirty="0" smtClean="0"/>
            </a:br>
            <a:r>
              <a:rPr lang="en-US" sz="1600" dirty="0" smtClean="0"/>
              <a:t>(read LOCAL_QUORUM)</a:t>
            </a:r>
          </a:p>
          <a:p>
            <a:r>
              <a:rPr lang="en-US" sz="1600" dirty="0" smtClean="0"/>
              <a:t>7200 RPM Disks</a:t>
            </a:r>
          </a:p>
          <a:p>
            <a:r>
              <a:rPr lang="en-US" sz="1600" dirty="0" smtClean="0"/>
              <a:t>Tiny CPU – 32 GB RAM</a:t>
            </a:r>
            <a:endParaRPr lang="en-GB" sz="1600" dirty="0"/>
          </a:p>
        </p:txBody>
      </p:sp>
      <p:sp>
        <p:nvSpPr>
          <p:cNvPr id="21" name="Oval 20"/>
          <p:cNvSpPr/>
          <p:nvPr/>
        </p:nvSpPr>
        <p:spPr>
          <a:xfrm>
            <a:off x="3618254" y="3754294"/>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7999007" y="3181771"/>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8455486" y="3170655"/>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560404" y="3565289"/>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7918718" y="3588089"/>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241308" y="3849055"/>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p:nvPr/>
        </p:nvCxnSpPr>
        <p:spPr>
          <a:xfrm flipV="1">
            <a:off x="1979712" y="1993404"/>
            <a:ext cx="1317890" cy="11565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3"/>
            <a:endCxn id="20" idx="1"/>
          </p:cNvCxnSpPr>
          <p:nvPr/>
        </p:nvCxnSpPr>
        <p:spPr>
          <a:xfrm flipV="1">
            <a:off x="4255592" y="4143605"/>
            <a:ext cx="892472" cy="144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476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FUTURE DEPLOYMENT</a:t>
            </a:r>
            <a:endParaRPr lang="en-GB" dirty="0"/>
          </a:p>
        </p:txBody>
      </p:sp>
      <p:sp>
        <p:nvSpPr>
          <p:cNvPr id="5" name="Slide Number Placeholder 4"/>
          <p:cNvSpPr>
            <a:spLocks noGrp="1"/>
          </p:cNvSpPr>
          <p:nvPr>
            <p:ph type="sldNum" sz="quarter" idx="11"/>
          </p:nvPr>
        </p:nvSpPr>
        <p:spPr/>
        <p:txBody>
          <a:bodyPr/>
          <a:lstStyle/>
          <a:p>
            <a:r>
              <a:rPr lang="en-US" noProof="0" smtClean="0"/>
              <a:t>Page </a:t>
            </a:r>
            <a:fld id="{733122C9-A0B9-462F-8757-0847AD287B63}" type="slidenum">
              <a:rPr lang="en-US" noProof="0" smtClean="0"/>
              <a:pPr/>
              <a:t>64</a:t>
            </a:fld>
            <a:endParaRPr lang="en-US" noProof="0"/>
          </a:p>
        </p:txBody>
      </p:sp>
      <p:sp>
        <p:nvSpPr>
          <p:cNvPr id="6" name="Footer Placeholder 5"/>
          <p:cNvSpPr>
            <a:spLocks noGrp="1"/>
          </p:cNvSpPr>
          <p:nvPr>
            <p:ph type="ftr" sz="quarter" idx="12"/>
          </p:nvPr>
        </p:nvSpPr>
        <p:spPr/>
        <p:txBody>
          <a:bodyPr/>
          <a:lstStyle/>
          <a:p>
            <a:r>
              <a:rPr lang="en-US" dirty="0"/>
              <a:t>l </a:t>
            </a:r>
            <a:r>
              <a:rPr lang="en-US" dirty="0" smtClean="0"/>
              <a:t>Cassandra HDB++ Implementation Status </a:t>
            </a:r>
            <a:r>
              <a:rPr lang="en-US" dirty="0"/>
              <a:t>l 9</a:t>
            </a:r>
            <a:r>
              <a:rPr lang="en-US" baseline="30000" dirty="0"/>
              <a:t>th</a:t>
            </a:r>
            <a:r>
              <a:rPr lang="en-US" dirty="0"/>
              <a:t> April 2015 l Accelerator Control Unit</a:t>
            </a:r>
          </a:p>
        </p:txBody>
      </p:sp>
      <p:sp>
        <p:nvSpPr>
          <p:cNvPr id="10" name="Rounded Rectangle 9"/>
          <p:cNvSpPr/>
          <p:nvPr/>
        </p:nvSpPr>
        <p:spPr>
          <a:xfrm>
            <a:off x="3297602" y="802820"/>
            <a:ext cx="3240359" cy="20162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DC Prod</a:t>
            </a:r>
          </a:p>
          <a:p>
            <a:r>
              <a:rPr lang="en-US" sz="1600" dirty="0" smtClean="0"/>
              <a:t>1 partition/hour</a:t>
            </a:r>
          </a:p>
          <a:p>
            <a:r>
              <a:rPr lang="en-US" sz="1600" dirty="0" err="1" smtClean="0"/>
              <a:t>Keyspace</a:t>
            </a:r>
            <a:r>
              <a:rPr lang="en-US" sz="1600" dirty="0" smtClean="0"/>
              <a:t> prod RF:3</a:t>
            </a:r>
          </a:p>
          <a:p>
            <a:r>
              <a:rPr lang="en-US" sz="1600" dirty="0" smtClean="0"/>
              <a:t>(write LOCAL_QUORUM</a:t>
            </a:r>
            <a:r>
              <a:rPr lang="en-GB" sz="1600" dirty="0" smtClean="0"/>
              <a:t>)</a:t>
            </a:r>
            <a:endParaRPr lang="en-US" sz="1600" dirty="0" smtClean="0"/>
          </a:p>
          <a:p>
            <a:r>
              <a:rPr lang="en-US" sz="1600" dirty="0" smtClean="0"/>
              <a:t>7200 RPM Disks</a:t>
            </a:r>
          </a:p>
          <a:p>
            <a:r>
              <a:rPr lang="en-US" sz="1600" dirty="0" smtClean="0"/>
              <a:t>Big CPU - 64GB RAM</a:t>
            </a:r>
            <a:br>
              <a:rPr lang="en-US" sz="1600" dirty="0" smtClean="0"/>
            </a:br>
            <a:endParaRPr lang="en-GB" sz="1600" dirty="0"/>
          </a:p>
        </p:txBody>
      </p:sp>
      <p:sp>
        <p:nvSpPr>
          <p:cNvPr id="13" name="Oval 12"/>
          <p:cNvSpPr/>
          <p:nvPr/>
        </p:nvSpPr>
        <p:spPr>
          <a:xfrm>
            <a:off x="5594361" y="915681"/>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078538" y="915681"/>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822952" y="1246595"/>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727200" y="3149958"/>
            <a:ext cx="3528392" cy="20162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DC Analytics 1</a:t>
            </a:r>
          </a:p>
          <a:p>
            <a:r>
              <a:rPr lang="en-US" sz="1600" dirty="0" err="1" smtClean="0"/>
              <a:t>Keyspace</a:t>
            </a:r>
            <a:r>
              <a:rPr lang="en-US" sz="1600" dirty="0" smtClean="0"/>
              <a:t> prod RF:3 </a:t>
            </a:r>
            <a:br>
              <a:rPr lang="en-US" sz="1600" dirty="0" smtClean="0"/>
            </a:br>
            <a:r>
              <a:rPr lang="en-US" sz="1600" dirty="0" smtClean="0"/>
              <a:t>(read LOCAL_QUORUM)</a:t>
            </a:r>
          </a:p>
          <a:p>
            <a:r>
              <a:rPr lang="en-US" sz="1600" dirty="0" err="1" smtClean="0"/>
              <a:t>Keyspace</a:t>
            </a:r>
            <a:r>
              <a:rPr lang="en-US" sz="1600" dirty="0" smtClean="0"/>
              <a:t> analytics RF:3 </a:t>
            </a:r>
            <a:br>
              <a:rPr lang="en-US" sz="1600" dirty="0" smtClean="0"/>
            </a:br>
            <a:r>
              <a:rPr lang="en-US" sz="1600" dirty="0" smtClean="0"/>
              <a:t>(write LOCAL_QUORUM)</a:t>
            </a:r>
          </a:p>
          <a:p>
            <a:r>
              <a:rPr lang="en-US" sz="1600" dirty="0" smtClean="0"/>
              <a:t>SSD Disks</a:t>
            </a:r>
          </a:p>
          <a:p>
            <a:r>
              <a:rPr lang="en-US" sz="1600" dirty="0" smtClean="0"/>
              <a:t>Big CPU – 128 GB RAM</a:t>
            </a:r>
            <a:endParaRPr lang="en-GB" sz="1600" dirty="0"/>
          </a:p>
        </p:txBody>
      </p:sp>
      <p:sp>
        <p:nvSpPr>
          <p:cNvPr id="17" name="Oval 16"/>
          <p:cNvSpPr/>
          <p:nvPr/>
        </p:nvSpPr>
        <p:spPr>
          <a:xfrm>
            <a:off x="3352665" y="3408817"/>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846494" y="3394778"/>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3618254" y="3754294"/>
            <a:ext cx="381780" cy="3600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p:cNvCxnSpPr/>
          <p:nvPr/>
        </p:nvCxnSpPr>
        <p:spPr>
          <a:xfrm flipV="1">
            <a:off x="1979712" y="1993404"/>
            <a:ext cx="1317890" cy="11565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493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7585" y="121196"/>
            <a:ext cx="7920880" cy="504057"/>
          </a:xfrm>
        </p:spPr>
        <p:txBody>
          <a:bodyPr>
            <a:normAutofit/>
          </a:bodyPr>
          <a:lstStyle/>
          <a:p>
            <a:r>
              <a:rPr lang="en-US" sz="2400" dirty="0" smtClean="0"/>
              <a:t>Cassandra’s node-based architecture</a:t>
            </a:r>
            <a:endParaRPr lang="en-GB" sz="2400" dirty="0"/>
          </a:p>
        </p:txBody>
      </p:sp>
      <p:pic>
        <p:nvPicPr>
          <p:cNvPr id="10" name="yc575hufCCw"/>
          <p:cNvPicPr>
            <a:picLocks noGrp="1" noRot="1" noChangeAspect="1"/>
          </p:cNvPicPr>
          <p:nvPr>
            <p:ph idx="1"/>
            <a:videoFile r:link="rId1"/>
          </p:nvPr>
        </p:nvPicPr>
        <p:blipFill>
          <a:blip r:embed="rId4"/>
          <a:stretch>
            <a:fillRect/>
          </a:stretch>
        </p:blipFill>
        <p:spPr>
          <a:xfrm>
            <a:off x="827585" y="683758"/>
            <a:ext cx="7920880" cy="4677576"/>
          </a:xfrm>
          <a:prstGeom prst="rect">
            <a:avLst/>
          </a:prstGeom>
        </p:spPr>
      </p:pic>
      <p:sp>
        <p:nvSpPr>
          <p:cNvPr id="6" name="Slide Number Placeholder 5"/>
          <p:cNvSpPr>
            <a:spLocks noGrp="1"/>
          </p:cNvSpPr>
          <p:nvPr>
            <p:ph type="sldNum" sz="quarter" idx="11"/>
          </p:nvPr>
        </p:nvSpPr>
        <p:spPr/>
        <p:txBody>
          <a:bodyPr/>
          <a:lstStyle/>
          <a:p>
            <a:r>
              <a:rPr lang="en-US" noProof="0" smtClean="0"/>
              <a:t>Page </a:t>
            </a:r>
            <a:fld id="{733122C9-A0B9-462F-8757-0847AD287B63}" type="slidenum">
              <a:rPr lang="en-US" noProof="0" smtClean="0"/>
              <a:pPr/>
              <a:t>65</a:t>
            </a:fld>
            <a:endParaRPr lang="en-US" noProof="0"/>
          </a:p>
        </p:txBody>
      </p:sp>
      <p:sp>
        <p:nvSpPr>
          <p:cNvPr id="5" name="Footer Placeholder 4"/>
          <p:cNvSpPr>
            <a:spLocks noGrp="1"/>
          </p:cNvSpPr>
          <p:nvPr>
            <p:ph type="ftr" sz="quarter" idx="12"/>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39382148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7584" y="82761"/>
            <a:ext cx="7920880" cy="542491"/>
          </a:xfrm>
        </p:spPr>
        <p:txBody>
          <a:bodyPr/>
          <a:lstStyle/>
          <a:p>
            <a:r>
              <a:rPr lang="en-US" dirty="0" smtClean="0"/>
              <a:t>Basic Write Path Concept</a:t>
            </a:r>
            <a:endParaRPr lang="en-GB" dirty="0"/>
          </a:p>
        </p:txBody>
      </p:sp>
      <p:pic>
        <p:nvPicPr>
          <p:cNvPr id="2" name="zK-rY7cHzV4"/>
          <p:cNvPicPr>
            <a:picLocks noGrp="1" noRot="1" noChangeAspect="1"/>
          </p:cNvPicPr>
          <p:nvPr>
            <p:ph idx="1"/>
            <a:videoFile r:link="rId1"/>
          </p:nvPr>
        </p:nvPicPr>
        <p:blipFill>
          <a:blip r:embed="rId4"/>
          <a:stretch>
            <a:fillRect/>
          </a:stretch>
        </p:blipFill>
        <p:spPr>
          <a:xfrm>
            <a:off x="827584" y="754617"/>
            <a:ext cx="7920880" cy="4407139"/>
          </a:xfrm>
          <a:prstGeom prst="rect">
            <a:avLst/>
          </a:prstGeom>
        </p:spPr>
      </p:pic>
      <p:sp>
        <p:nvSpPr>
          <p:cNvPr id="6" name="Slide Number Placeholder 5"/>
          <p:cNvSpPr>
            <a:spLocks noGrp="1"/>
          </p:cNvSpPr>
          <p:nvPr>
            <p:ph type="sldNum" sz="quarter" idx="11"/>
          </p:nvPr>
        </p:nvSpPr>
        <p:spPr>
          <a:xfrm>
            <a:off x="6572250" y="212126"/>
            <a:ext cx="2057400" cy="304271"/>
          </a:xfrm>
        </p:spPr>
        <p:txBody>
          <a:bodyPr/>
          <a:lstStyle/>
          <a:p>
            <a:r>
              <a:rPr lang="en-US" noProof="0" smtClean="0"/>
              <a:t>Page </a:t>
            </a:r>
            <a:fld id="{733122C9-A0B9-462F-8757-0847AD287B63}" type="slidenum">
              <a:rPr lang="en-US" noProof="0" smtClean="0"/>
              <a:pPr/>
              <a:t>66</a:t>
            </a:fld>
            <a:endParaRPr lang="en-US" noProof="0"/>
          </a:p>
        </p:txBody>
      </p:sp>
      <p:sp>
        <p:nvSpPr>
          <p:cNvPr id="5" name="Footer Placeholder 4"/>
          <p:cNvSpPr>
            <a:spLocks noGrp="1"/>
          </p:cNvSpPr>
          <p:nvPr>
            <p:ph type="ftr" sz="quarter" idx="12"/>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1476542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7584" y="117841"/>
            <a:ext cx="8136904" cy="507411"/>
          </a:xfrm>
        </p:spPr>
        <p:txBody>
          <a:bodyPr/>
          <a:lstStyle/>
          <a:p>
            <a:r>
              <a:rPr lang="en-US" dirty="0" smtClean="0"/>
              <a:t>Basic READ Path Concept</a:t>
            </a:r>
            <a:endParaRPr lang="en-GB" dirty="0"/>
          </a:p>
        </p:txBody>
      </p:sp>
      <p:pic>
        <p:nvPicPr>
          <p:cNvPr id="9" name="OCB5oolMepc"/>
          <p:cNvPicPr>
            <a:picLocks noGrp="1" noRot="1" noChangeAspect="1"/>
          </p:cNvPicPr>
          <p:nvPr>
            <p:ph idx="1"/>
            <a:videoFile r:link="rId1"/>
          </p:nvPr>
        </p:nvPicPr>
        <p:blipFill>
          <a:blip r:embed="rId4"/>
          <a:stretch>
            <a:fillRect/>
          </a:stretch>
        </p:blipFill>
        <p:spPr>
          <a:xfrm>
            <a:off x="1547664" y="719537"/>
            <a:ext cx="6048672" cy="4437475"/>
          </a:xfrm>
          <a:prstGeom prst="rect">
            <a:avLst/>
          </a:prstGeom>
        </p:spPr>
      </p:pic>
      <p:sp>
        <p:nvSpPr>
          <p:cNvPr id="6" name="Slide Number Placeholder 5"/>
          <p:cNvSpPr>
            <a:spLocks noGrp="1"/>
          </p:cNvSpPr>
          <p:nvPr>
            <p:ph type="sldNum" sz="quarter" idx="11"/>
          </p:nvPr>
        </p:nvSpPr>
        <p:spPr>
          <a:xfrm>
            <a:off x="6572250" y="212126"/>
            <a:ext cx="2057400" cy="304271"/>
          </a:xfrm>
        </p:spPr>
        <p:txBody>
          <a:bodyPr/>
          <a:lstStyle/>
          <a:p>
            <a:r>
              <a:rPr lang="en-US" noProof="0" smtClean="0"/>
              <a:t>Page </a:t>
            </a:r>
            <a:fld id="{733122C9-A0B9-462F-8757-0847AD287B63}" type="slidenum">
              <a:rPr lang="en-US" noProof="0" smtClean="0"/>
              <a:pPr/>
              <a:t>67</a:t>
            </a:fld>
            <a:endParaRPr lang="en-US" noProof="0"/>
          </a:p>
        </p:txBody>
      </p:sp>
      <p:sp>
        <p:nvSpPr>
          <p:cNvPr id="5" name="Footer Placeholder 4"/>
          <p:cNvSpPr>
            <a:spLocks noGrp="1"/>
          </p:cNvSpPr>
          <p:nvPr>
            <p:ph type="ftr" sz="quarter" idx="12"/>
          </p:nvPr>
        </p:nvSpPr>
        <p:spPr/>
        <p:txBody>
          <a:bodyPr/>
          <a:lstStyle/>
          <a:p>
            <a:r>
              <a:rPr lang="en-US" dirty="0"/>
              <a:t>l TANGO Meeting l 20 May 2015 l Reynald Bourtembourg</a:t>
            </a:r>
            <a:endParaRPr lang="fr-FR" dirty="0"/>
          </a:p>
        </p:txBody>
      </p:sp>
    </p:spTree>
    <p:extLst>
      <p:ext uri="{BB962C8B-B14F-4D97-AF65-F5344CB8AC3E}">
        <p14:creationId xmlns:p14="http://schemas.microsoft.com/office/powerpoint/2010/main" val="845720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chemeClr val="bg2">
                    <a:lumMod val="40000"/>
                    <a:lumOff val="60000"/>
                  </a:schemeClr>
                </a:solidFill>
              </a:rPr>
              <a:t>Who is using C</a:t>
            </a:r>
            <a:r>
              <a:rPr lang="en-US" dirty="0" smtClean="0">
                <a:solidFill>
                  <a:schemeClr val="bg2">
                    <a:lumMod val="40000"/>
                    <a:lumOff val="60000"/>
                  </a:schemeClr>
                </a:solidFill>
              </a:rPr>
              <a:t>*?</a:t>
            </a:r>
          </a:p>
          <a:p>
            <a:pPr marL="457200" indent="-457200">
              <a:buFont typeface="Arial" panose="020B0604020202020204" pitchFamily="34" charset="0"/>
              <a:buChar char="•"/>
            </a:pPr>
            <a:r>
              <a:rPr lang="en-US" dirty="0" smtClean="0">
                <a:solidFill>
                  <a:srgbClr val="BDCBF7"/>
                </a:solidFill>
              </a:rPr>
              <a:t>CQL</a:t>
            </a:r>
            <a:endParaRPr lang="en-US" dirty="0" smtClean="0">
              <a:solidFill>
                <a:srgbClr val="BDCBF7"/>
              </a:solidFill>
            </a:endParaRPr>
          </a:p>
          <a:p>
            <a:pPr marL="457200" indent="-457200">
              <a:buFont typeface="Arial" panose="020B0604020202020204" pitchFamily="34" charset="0"/>
              <a:buChar char="•"/>
            </a:pPr>
            <a:r>
              <a:rPr lang="en-US" dirty="0" smtClean="0">
                <a:solidFill>
                  <a:schemeClr val="tx2">
                    <a:lumMod val="20000"/>
                    <a:lumOff val="80000"/>
                  </a:schemeClr>
                </a:solidFill>
              </a:rPr>
              <a:t>C* </a:t>
            </a:r>
            <a:r>
              <a:rPr lang="en-US" dirty="0" smtClean="0">
                <a:solidFill>
                  <a:schemeClr val="tx2">
                    <a:lumMod val="20000"/>
                    <a:lumOff val="80000"/>
                  </a:schemeClr>
                </a:solidFill>
              </a:rPr>
              <a:t>architecture</a:t>
            </a:r>
          </a:p>
          <a:p>
            <a:pPr marL="457200" indent="-457200">
              <a:buFont typeface="Arial" panose="020B0604020202020204" pitchFamily="34" charset="0"/>
              <a:buChar char="•"/>
            </a:pPr>
            <a:r>
              <a:rPr lang="en-US" dirty="0">
                <a:solidFill>
                  <a:schemeClr val="accent1">
                    <a:lumMod val="20000"/>
                    <a:lumOff val="80000"/>
                  </a:schemeClr>
                </a:solidFill>
              </a:rPr>
              <a:t>Request </a:t>
            </a:r>
            <a:r>
              <a:rPr lang="en-US" dirty="0" smtClean="0">
                <a:solidFill>
                  <a:schemeClr val="accent1">
                    <a:lumMod val="20000"/>
                    <a:lumOff val="80000"/>
                  </a:schemeClr>
                </a:solidFill>
              </a:rPr>
              <a:t>Coordination</a:t>
            </a:r>
          </a:p>
          <a:p>
            <a:pPr marL="457200" indent="-457200">
              <a:buFont typeface="Arial" panose="020B0604020202020204" pitchFamily="34" charset="0"/>
              <a:buChar char="•"/>
            </a:pPr>
            <a:r>
              <a:rPr lang="en-US" dirty="0" smtClean="0">
                <a:solidFill>
                  <a:schemeClr val="accent1">
                    <a:lumMod val="20000"/>
                    <a:lumOff val="8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a:solidFill>
                <a:schemeClr val="accent1">
                  <a:lumMod val="20000"/>
                  <a:lumOff val="80000"/>
                </a:schemeClr>
              </a:solidFill>
            </a:endParaRPr>
          </a:p>
          <a:p>
            <a:pPr marL="457200" indent="-457200">
              <a:buFont typeface="Arial" panose="020B0604020202020204" pitchFamily="34" charset="0"/>
              <a:buChar char="•"/>
            </a:pPr>
            <a:endParaRPr lang="en-US" dirty="0" smtClean="0">
              <a:solidFill>
                <a:schemeClr val="tx2">
                  <a:lumMod val="20000"/>
                  <a:lumOff val="8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413971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727200" y="104999"/>
            <a:ext cx="8236800" cy="513731"/>
          </a:xfrm>
        </p:spPr>
        <p:txBody>
          <a:bodyPr/>
          <a:lstStyle/>
          <a:p>
            <a:r>
              <a:rPr lang="en-US" sz="2400" dirty="0" smtClean="0"/>
              <a:t>Who is using Cassandra?</a:t>
            </a:r>
            <a:endParaRPr lang="en-GB" sz="2400" dirty="0"/>
          </a:p>
        </p:txBody>
      </p:sp>
      <p:sp>
        <p:nvSpPr>
          <p:cNvPr id="6" name="Slide Number Placeholder 5"/>
          <p:cNvSpPr>
            <a:spLocks noGrp="1"/>
          </p:cNvSpPr>
          <p:nvPr>
            <p:ph type="sldNum" sz="quarter" idx="11"/>
          </p:nvPr>
        </p:nvSpPr>
        <p:spPr/>
        <p:txBody>
          <a:bodyPr/>
          <a:lstStyle/>
          <a:p>
            <a:r>
              <a:rPr lang="en-US" noProof="0" smtClean="0"/>
              <a:t>Page </a:t>
            </a:r>
            <a:fld id="{733122C9-A0B9-462F-8757-0847AD287B63}" type="slidenum">
              <a:rPr lang="en-US" noProof="0" smtClean="0"/>
              <a:pPr/>
              <a:t>8</a:t>
            </a:fld>
            <a:endParaRPr lang="en-US" noProof="0"/>
          </a:p>
        </p:txBody>
      </p:sp>
      <p:sp>
        <p:nvSpPr>
          <p:cNvPr id="5" name="Footer Placeholder 4"/>
          <p:cNvSpPr>
            <a:spLocks noGrp="1"/>
          </p:cNvSpPr>
          <p:nvPr>
            <p:ph type="ftr" sz="quarter" idx="12"/>
          </p:nvPr>
        </p:nvSpPr>
        <p:spPr>
          <a:xfrm>
            <a:off x="578374" y="5437275"/>
            <a:ext cx="5829300" cy="150846"/>
          </a:xfrm>
        </p:spPr>
        <p:txBody>
          <a:bodyPr/>
          <a:lstStyle/>
          <a:p>
            <a:r>
              <a:rPr lang="en-US" dirty="0"/>
              <a:t>l TANGO Meeting l 20 May 2015 l Reynald Bourtembourg</a:t>
            </a:r>
            <a:endParaRPr lang="fr-F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607" y="943949"/>
            <a:ext cx="576064" cy="5789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938" y="1087862"/>
            <a:ext cx="914473" cy="26062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7178" y="984533"/>
            <a:ext cx="766205" cy="42907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8898" y="725323"/>
            <a:ext cx="919737" cy="689803"/>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08891" y="710025"/>
            <a:ext cx="766098" cy="743115"/>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69783" y="838440"/>
            <a:ext cx="983177" cy="427682"/>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8779" y="1779519"/>
            <a:ext cx="899717" cy="332895"/>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13884" y="1621897"/>
            <a:ext cx="1251499" cy="696231"/>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12232" y="1759207"/>
            <a:ext cx="1069698" cy="395695"/>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05097" y="1764674"/>
            <a:ext cx="1647165" cy="368965"/>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1254" y="1533320"/>
            <a:ext cx="1277120" cy="766272"/>
          </a:xfrm>
          <a:prstGeom prst="rect">
            <a:avLst/>
          </a:prstGeom>
        </p:spPr>
      </p:pic>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88659" y="963905"/>
            <a:ext cx="1181305" cy="256103"/>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53514" y="2232066"/>
            <a:ext cx="873750" cy="873750"/>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24879" y="2460969"/>
            <a:ext cx="1413006" cy="319339"/>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11118" y="2397721"/>
            <a:ext cx="602550" cy="600742"/>
          </a:xfrm>
          <a:prstGeom prst="rect">
            <a:avLst/>
          </a:prstGeom>
        </p:spPr>
      </p:pic>
      <p:pic>
        <p:nvPicPr>
          <p:cNvPr id="22" name="Picture 2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97782" y="2413069"/>
            <a:ext cx="1020691" cy="549415"/>
          </a:xfrm>
          <a:prstGeom prst="rect">
            <a:avLst/>
          </a:prstGeom>
        </p:spPr>
      </p:pic>
      <p:pic>
        <p:nvPicPr>
          <p:cNvPr id="23" name="Picture 2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467313" y="2353348"/>
            <a:ext cx="766098" cy="689488"/>
          </a:xfrm>
          <a:prstGeom prst="rect">
            <a:avLst/>
          </a:prstGeom>
        </p:spPr>
      </p:pic>
      <p:pic>
        <p:nvPicPr>
          <p:cNvPr id="24" name="Picture 2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952416" y="2532718"/>
            <a:ext cx="841334" cy="233428"/>
          </a:xfrm>
          <a:prstGeom prst="rect">
            <a:avLst/>
          </a:prstGeom>
        </p:spPr>
      </p:pic>
      <p:pic>
        <p:nvPicPr>
          <p:cNvPr id="25" name="Picture 2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283321" y="3736989"/>
            <a:ext cx="1047095" cy="429309"/>
          </a:xfrm>
          <a:prstGeom prst="rect">
            <a:avLst/>
          </a:prstGeom>
        </p:spPr>
      </p:pic>
      <p:pic>
        <p:nvPicPr>
          <p:cNvPr id="26" name="Picture 25"/>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492433" y="2483746"/>
            <a:ext cx="467277" cy="467277"/>
          </a:xfrm>
          <a:prstGeom prst="rect">
            <a:avLst/>
          </a:prstGeom>
        </p:spPr>
      </p:pic>
      <p:pic>
        <p:nvPicPr>
          <p:cNvPr id="27" name="Picture 2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934760" y="3183270"/>
            <a:ext cx="994190" cy="465250"/>
          </a:xfrm>
          <a:prstGeom prst="rect">
            <a:avLst/>
          </a:prstGeom>
        </p:spPr>
      </p:pic>
      <p:pic>
        <p:nvPicPr>
          <p:cNvPr id="28" name="Picture 2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553175" y="3244174"/>
            <a:ext cx="1110372" cy="281757"/>
          </a:xfrm>
          <a:prstGeom prst="rect">
            <a:avLst/>
          </a:prstGeom>
        </p:spPr>
      </p:pic>
      <p:pic>
        <p:nvPicPr>
          <p:cNvPr id="29" name="Picture 2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571088" y="3179299"/>
            <a:ext cx="1515382" cy="363111"/>
          </a:xfrm>
          <a:prstGeom prst="rect">
            <a:avLst/>
          </a:prstGeom>
        </p:spPr>
      </p:pic>
      <p:pic>
        <p:nvPicPr>
          <p:cNvPr id="30" name="Picture 29"/>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68975" y="3197737"/>
            <a:ext cx="759327" cy="443732"/>
          </a:xfrm>
          <a:prstGeom prst="rect">
            <a:avLst/>
          </a:prstGeom>
        </p:spPr>
      </p:pic>
      <p:pic>
        <p:nvPicPr>
          <p:cNvPr id="31" name="Picture 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145407" y="3221776"/>
            <a:ext cx="902427" cy="302313"/>
          </a:xfrm>
          <a:prstGeom prst="rect">
            <a:avLst/>
          </a:prstGeom>
        </p:spPr>
      </p:pic>
      <p:pic>
        <p:nvPicPr>
          <p:cNvPr id="32" name="Picture 3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068670" y="3215215"/>
            <a:ext cx="1286114" cy="295806"/>
          </a:xfrm>
          <a:prstGeom prst="rect">
            <a:avLst/>
          </a:prstGeom>
        </p:spPr>
      </p:pic>
      <p:pic>
        <p:nvPicPr>
          <p:cNvPr id="33" name="Picture 32"/>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7560157" y="1664913"/>
            <a:ext cx="808213" cy="635201"/>
          </a:xfrm>
          <a:prstGeom prst="rect">
            <a:avLst/>
          </a:prstGeom>
        </p:spPr>
      </p:pic>
      <p:pic>
        <p:nvPicPr>
          <p:cNvPr id="34" name="Picture 33"/>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097201" y="4709026"/>
            <a:ext cx="1499420" cy="551552"/>
          </a:xfrm>
          <a:prstGeom prst="rect">
            <a:avLst/>
          </a:prstGeom>
        </p:spPr>
      </p:pic>
      <p:pic>
        <p:nvPicPr>
          <p:cNvPr id="35" name="Picture 34"/>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808568" y="4564680"/>
            <a:ext cx="840426" cy="714362"/>
          </a:xfrm>
          <a:prstGeom prst="rect">
            <a:avLst/>
          </a:prstGeom>
        </p:spPr>
      </p:pic>
      <p:pic>
        <p:nvPicPr>
          <p:cNvPr id="36" name="Picture 35"/>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328779" y="3857966"/>
            <a:ext cx="1672859" cy="199283"/>
          </a:xfrm>
          <a:prstGeom prst="rect">
            <a:avLst/>
          </a:prstGeom>
        </p:spPr>
      </p:pic>
      <p:pic>
        <p:nvPicPr>
          <p:cNvPr id="37" name="Picture 3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340809" y="3048129"/>
            <a:ext cx="485144" cy="485144"/>
          </a:xfrm>
          <a:prstGeom prst="rect">
            <a:avLst/>
          </a:prstGeom>
        </p:spPr>
      </p:pic>
      <p:pic>
        <p:nvPicPr>
          <p:cNvPr id="38" name="Picture 37"/>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4365695" y="4678520"/>
            <a:ext cx="2070425" cy="618439"/>
          </a:xfrm>
          <a:prstGeom prst="rect">
            <a:avLst/>
          </a:prstGeom>
        </p:spPr>
      </p:pic>
      <p:pic>
        <p:nvPicPr>
          <p:cNvPr id="39" name="Picture 38"/>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355161" y="3884291"/>
            <a:ext cx="1149305" cy="267124"/>
          </a:xfrm>
          <a:prstGeom prst="rect">
            <a:avLst/>
          </a:prstGeom>
        </p:spPr>
      </p:pic>
      <p:pic>
        <p:nvPicPr>
          <p:cNvPr id="40" name="Picture 39"/>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7668937" y="4862463"/>
            <a:ext cx="1343744" cy="306374"/>
          </a:xfrm>
          <a:prstGeom prst="rect">
            <a:avLst/>
          </a:prstGeom>
        </p:spPr>
      </p:pic>
      <p:pic>
        <p:nvPicPr>
          <p:cNvPr id="41" name="Picture 40"/>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8105529" y="2481329"/>
            <a:ext cx="575263" cy="410354"/>
          </a:xfrm>
          <a:prstGeom prst="rect">
            <a:avLst/>
          </a:prstGeom>
        </p:spPr>
      </p:pic>
      <p:pic>
        <p:nvPicPr>
          <p:cNvPr id="42" name="Picture 41"/>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2159957" y="4590538"/>
            <a:ext cx="1658001" cy="628507"/>
          </a:xfrm>
          <a:prstGeom prst="rect">
            <a:avLst/>
          </a:prstGeom>
        </p:spPr>
      </p:pic>
      <p:pic>
        <p:nvPicPr>
          <p:cNvPr id="43" name="Picture 42"/>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5466569" y="4266391"/>
            <a:ext cx="1399055" cy="421085"/>
          </a:xfrm>
          <a:prstGeom prst="rect">
            <a:avLst/>
          </a:prstGeom>
        </p:spPr>
      </p:pic>
      <p:pic>
        <p:nvPicPr>
          <p:cNvPr id="44" name="Picture 43"/>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2523327" y="4232030"/>
            <a:ext cx="1247753" cy="394290"/>
          </a:xfrm>
          <a:prstGeom prst="rect">
            <a:avLst/>
          </a:prstGeom>
        </p:spPr>
      </p:pic>
      <p:pic>
        <p:nvPicPr>
          <p:cNvPr id="45" name="Picture 44"/>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1726168" y="3846871"/>
            <a:ext cx="2322765" cy="341963"/>
          </a:xfrm>
          <a:prstGeom prst="rect">
            <a:avLst/>
          </a:prstGeom>
        </p:spPr>
      </p:pic>
      <p:pic>
        <p:nvPicPr>
          <p:cNvPr id="46" name="Picture 45"/>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301330" y="4466360"/>
            <a:ext cx="722995" cy="722995"/>
          </a:xfrm>
          <a:prstGeom prst="rect">
            <a:avLst/>
          </a:prstGeom>
        </p:spPr>
      </p:pic>
      <p:pic>
        <p:nvPicPr>
          <p:cNvPr id="47" name="Picture 46"/>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19868" y="4414104"/>
            <a:ext cx="980606" cy="812064"/>
          </a:xfrm>
          <a:prstGeom prst="rect">
            <a:avLst/>
          </a:prstGeom>
        </p:spPr>
      </p:pic>
      <p:pic>
        <p:nvPicPr>
          <p:cNvPr id="48" name="Picture 47"/>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8034420" y="3846871"/>
            <a:ext cx="1071088" cy="270628"/>
          </a:xfrm>
          <a:prstGeom prst="rect">
            <a:avLst/>
          </a:prstGeom>
        </p:spPr>
      </p:pic>
      <p:pic>
        <p:nvPicPr>
          <p:cNvPr id="49" name="Picture 48"/>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7227773" y="4328655"/>
            <a:ext cx="1472980" cy="388098"/>
          </a:xfrm>
          <a:prstGeom prst="rect">
            <a:avLst/>
          </a:prstGeom>
        </p:spPr>
      </p:pic>
      <p:pic>
        <p:nvPicPr>
          <p:cNvPr id="50" name="Picture 49"/>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4169059" y="3626653"/>
            <a:ext cx="1055821" cy="591260"/>
          </a:xfrm>
          <a:prstGeom prst="rect">
            <a:avLst/>
          </a:prstGeom>
        </p:spPr>
      </p:pic>
      <p:pic>
        <p:nvPicPr>
          <p:cNvPr id="3" name="Picture 2"/>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3454744" y="773202"/>
            <a:ext cx="559108" cy="674424"/>
          </a:xfrm>
          <a:prstGeom prst="rect">
            <a:avLst/>
          </a:prstGeom>
        </p:spPr>
      </p:pic>
    </p:spTree>
    <p:extLst>
      <p:ext uri="{BB962C8B-B14F-4D97-AF65-F5344CB8AC3E}">
        <p14:creationId xmlns:p14="http://schemas.microsoft.com/office/powerpoint/2010/main" val="12332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00" y="121196"/>
            <a:ext cx="8236800" cy="480310"/>
          </a:xfrm>
        </p:spPr>
        <p:txBody>
          <a:bodyPr/>
          <a:lstStyle/>
          <a:p>
            <a:r>
              <a:rPr lang="en-US" dirty="0" smtClean="0"/>
              <a:t>Overview</a:t>
            </a:r>
            <a:endParaRPr lang="en-GB" dirty="0"/>
          </a:p>
        </p:txBody>
      </p:sp>
      <p:sp>
        <p:nvSpPr>
          <p:cNvPr id="3" name="Content Placeholder 2"/>
          <p:cNvSpPr>
            <a:spLocks noGrp="1"/>
          </p:cNvSpPr>
          <p:nvPr>
            <p:ph idx="1"/>
          </p:nvPr>
        </p:nvSpPr>
        <p:spPr>
          <a:xfrm>
            <a:off x="2927656" y="914623"/>
            <a:ext cx="5820807" cy="4175125"/>
          </a:xfrm>
        </p:spPr>
        <p:txBody>
          <a:bodyPr/>
          <a:lstStyle/>
          <a:p>
            <a:pPr marL="457200" indent="-457200">
              <a:buFont typeface="Arial" panose="020B0604020202020204" pitchFamily="34" charset="0"/>
              <a:buChar char="•"/>
            </a:pPr>
            <a:r>
              <a:rPr lang="en-US" dirty="0" smtClean="0">
                <a:solidFill>
                  <a:schemeClr val="tx2">
                    <a:lumMod val="20000"/>
                    <a:lumOff val="80000"/>
                  </a:schemeClr>
                </a:solidFill>
              </a:rPr>
              <a:t>What is Cassandra (C*)?</a:t>
            </a:r>
          </a:p>
          <a:p>
            <a:pPr marL="457200" indent="-457200">
              <a:buFont typeface="Arial" panose="020B0604020202020204" pitchFamily="34" charset="0"/>
              <a:buChar char="•"/>
            </a:pPr>
            <a:r>
              <a:rPr lang="en-US" dirty="0" smtClean="0">
                <a:solidFill>
                  <a:srgbClr val="BDCBF7"/>
                </a:solidFill>
              </a:rPr>
              <a:t>Who is using C</a:t>
            </a:r>
            <a:r>
              <a:rPr lang="en-US" dirty="0" smtClean="0">
                <a:solidFill>
                  <a:srgbClr val="BDCBF7"/>
                </a:solidFill>
              </a:rPr>
              <a:t>*?</a:t>
            </a:r>
          </a:p>
          <a:p>
            <a:pPr marL="457200" indent="-457200">
              <a:buFont typeface="Arial" panose="020B0604020202020204" pitchFamily="34" charset="0"/>
              <a:buChar char="•"/>
            </a:pPr>
            <a:r>
              <a:rPr lang="en-US" dirty="0" smtClean="0">
                <a:solidFill>
                  <a:srgbClr val="B5E79C"/>
                </a:solidFill>
              </a:rPr>
              <a:t>CQL</a:t>
            </a:r>
            <a:endParaRPr lang="en-US" dirty="0" smtClean="0">
              <a:solidFill>
                <a:srgbClr val="B5E79C"/>
              </a:solidFill>
            </a:endParaRPr>
          </a:p>
          <a:p>
            <a:pPr marL="457200" indent="-457200">
              <a:buFont typeface="Arial" panose="020B0604020202020204" pitchFamily="34" charset="0"/>
              <a:buChar char="•"/>
            </a:pPr>
            <a:r>
              <a:rPr lang="en-US" dirty="0" smtClean="0">
                <a:solidFill>
                  <a:schemeClr val="tx2">
                    <a:lumMod val="20000"/>
                    <a:lumOff val="80000"/>
                  </a:schemeClr>
                </a:solidFill>
              </a:rPr>
              <a:t>C* </a:t>
            </a:r>
            <a:r>
              <a:rPr lang="en-US" dirty="0" smtClean="0">
                <a:solidFill>
                  <a:schemeClr val="tx2">
                    <a:lumMod val="20000"/>
                    <a:lumOff val="80000"/>
                  </a:schemeClr>
                </a:solidFill>
              </a:rPr>
              <a:t>architecture</a:t>
            </a:r>
          </a:p>
          <a:p>
            <a:pPr marL="457200" indent="-457200">
              <a:buFont typeface="Arial" panose="020B0604020202020204" pitchFamily="34" charset="0"/>
              <a:buChar char="•"/>
            </a:pPr>
            <a:r>
              <a:rPr lang="en-US" dirty="0">
                <a:solidFill>
                  <a:schemeClr val="accent1">
                    <a:lumMod val="20000"/>
                    <a:lumOff val="80000"/>
                  </a:schemeClr>
                </a:solidFill>
              </a:rPr>
              <a:t>Request </a:t>
            </a:r>
            <a:r>
              <a:rPr lang="en-US" dirty="0" smtClean="0">
                <a:solidFill>
                  <a:schemeClr val="accent1">
                    <a:lumMod val="20000"/>
                    <a:lumOff val="80000"/>
                  </a:schemeClr>
                </a:solidFill>
              </a:rPr>
              <a:t>Coordination</a:t>
            </a:r>
          </a:p>
          <a:p>
            <a:pPr marL="457200" indent="-457200">
              <a:buFont typeface="Arial" panose="020B0604020202020204" pitchFamily="34" charset="0"/>
              <a:buChar char="•"/>
            </a:pPr>
            <a:r>
              <a:rPr lang="en-US" dirty="0" smtClean="0">
                <a:solidFill>
                  <a:schemeClr val="accent1">
                    <a:lumMod val="20000"/>
                    <a:lumOff val="80000"/>
                  </a:schemeClr>
                </a:solidFill>
              </a:rPr>
              <a:t>Consistency</a:t>
            </a:r>
          </a:p>
          <a:p>
            <a:pPr marL="457200" indent="-457200">
              <a:buFont typeface="Arial" panose="020B0604020202020204" pitchFamily="34" charset="0"/>
              <a:buChar char="•"/>
            </a:pPr>
            <a:r>
              <a:rPr lang="en-US" dirty="0">
                <a:solidFill>
                  <a:srgbClr val="BFC9F5"/>
                </a:solidFill>
              </a:rPr>
              <a:t>Monitoring tool</a:t>
            </a:r>
          </a:p>
          <a:p>
            <a:pPr marL="457200" indent="-457200">
              <a:buFont typeface="Arial" panose="020B0604020202020204" pitchFamily="34" charset="0"/>
              <a:buChar char="•"/>
            </a:pPr>
            <a:r>
              <a:rPr lang="en-US" dirty="0">
                <a:solidFill>
                  <a:srgbClr val="BFC9F5"/>
                </a:solidFill>
              </a:rPr>
              <a:t>HDB++</a:t>
            </a:r>
          </a:p>
          <a:p>
            <a:pPr marL="457200" indent="-457200">
              <a:buFont typeface="Arial" panose="020B0604020202020204" pitchFamily="34" charset="0"/>
              <a:buChar char="•"/>
            </a:pPr>
            <a:endParaRPr lang="en-US" dirty="0">
              <a:solidFill>
                <a:schemeClr val="accent1">
                  <a:lumMod val="20000"/>
                  <a:lumOff val="80000"/>
                </a:schemeClr>
              </a:solidFill>
            </a:endParaRPr>
          </a:p>
          <a:p>
            <a:pPr marL="457200" indent="-457200">
              <a:buFont typeface="Arial" panose="020B0604020202020204" pitchFamily="34" charset="0"/>
              <a:buChar char="•"/>
            </a:pPr>
            <a:endParaRPr lang="en-US" dirty="0" smtClean="0">
              <a:solidFill>
                <a:schemeClr val="tx2">
                  <a:lumMod val="20000"/>
                  <a:lumOff val="80000"/>
                </a:schemeClr>
              </a:solidFill>
            </a:endParaRPr>
          </a:p>
          <a:p>
            <a:pPr marL="457200" indent="-457200">
              <a:buFont typeface="Arial" panose="020B0604020202020204" pitchFamily="34" charset="0"/>
              <a:buChar char="•"/>
            </a:pPr>
            <a:endParaRPr lang="en-GB" dirty="0"/>
          </a:p>
        </p:txBody>
      </p:sp>
      <p:sp>
        <p:nvSpPr>
          <p:cNvPr id="6" name="Slide Number Placeholder 5"/>
          <p:cNvSpPr>
            <a:spLocks noGrp="1"/>
          </p:cNvSpPr>
          <p:nvPr>
            <p:ph type="sldNum" sz="quarter" idx="15"/>
          </p:nvPr>
        </p:nvSpPr>
        <p:spPr/>
        <p:txBody>
          <a:bodyPr/>
          <a:lstStyle/>
          <a:p>
            <a:r>
              <a:rPr lang="en-US" noProof="0" smtClean="0"/>
              <a:t>Page </a:t>
            </a:r>
            <a:fld id="{733122C9-A0B9-462F-8757-0847AD287B63}" type="slidenum">
              <a:rPr lang="en-US" noProof="0" smtClean="0"/>
              <a:pPr/>
              <a:t>9</a:t>
            </a:fld>
            <a:endParaRPr lang="en-US" noProof="0"/>
          </a:p>
        </p:txBody>
      </p:sp>
      <p:sp>
        <p:nvSpPr>
          <p:cNvPr id="7" name="Footer Placeholder 6"/>
          <p:cNvSpPr>
            <a:spLocks noGrp="1"/>
          </p:cNvSpPr>
          <p:nvPr>
            <p:ph type="ftr" sz="quarter" idx="16"/>
          </p:nvPr>
        </p:nvSpPr>
        <p:spPr/>
        <p:txBody>
          <a:bodyPr/>
          <a:lstStyle/>
          <a:p>
            <a:r>
              <a:rPr lang="en-US" dirty="0"/>
              <a:t>l TANGO Meeting l 20 May 2015 l Reynald Bourtembourg</a:t>
            </a:r>
            <a:endParaRPr lang="fr-FR" dirty="0"/>
          </a:p>
        </p:txBody>
      </p:sp>
      <p:pic>
        <p:nvPicPr>
          <p:cNvPr id="10" name="Picture Placeholder 9"/>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1686" b="11686"/>
          <a:stretch>
            <a:fillRect/>
          </a:stretch>
        </p:blipFill>
        <p:spPr>
          <a:xfrm>
            <a:off x="354319" y="914623"/>
            <a:ext cx="2573338" cy="4175125"/>
          </a:xfrm>
        </p:spPr>
      </p:pic>
    </p:spTree>
    <p:extLst>
      <p:ext uri="{BB962C8B-B14F-4D97-AF65-F5344CB8AC3E}">
        <p14:creationId xmlns:p14="http://schemas.microsoft.com/office/powerpoint/2010/main" val="3586697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ESRF-default">
  <a:themeElements>
    <a:clrScheme name="Custom 2">
      <a:dk1>
        <a:sysClr val="windowText" lastClr="000000"/>
      </a:dk1>
      <a:lt1>
        <a:sysClr val="window" lastClr="FFFFFF"/>
      </a:lt1>
      <a:dk2>
        <a:srgbClr val="132577"/>
      </a:dk2>
      <a:lt2>
        <a:srgbClr val="51A026"/>
      </a:lt2>
      <a:accent1>
        <a:srgbClr val="132577"/>
      </a:accent1>
      <a:accent2>
        <a:srgbClr val="ED7703"/>
      </a:accent2>
      <a:accent3>
        <a:srgbClr val="F4A300"/>
      </a:accent3>
      <a:accent4>
        <a:srgbClr val="FFDD00"/>
      </a:accent4>
      <a:accent5>
        <a:srgbClr val="AF007C"/>
      </a:accent5>
      <a:accent6>
        <a:srgbClr val="0098D4"/>
      </a:accent6>
      <a:hlink>
        <a:srgbClr val="FFFFFF"/>
      </a:hlink>
      <a:folHlink>
        <a:srgbClr val="C3EEFE"/>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nk.potx" id="{67C11CAC-9023-4D7C-A201-0E73168C1C5C}" vid="{657381B9-D2A2-47F3-8C63-832BC456550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11941</TotalTime>
  <Words>8036</Words>
  <Application>Microsoft Office PowerPoint</Application>
  <PresentationFormat>On-screen Show (16:10)</PresentationFormat>
  <Paragraphs>1054</Paragraphs>
  <Slides>67</Slides>
  <Notes>46</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Courier New</vt:lpstr>
      <vt:lpstr>ITCOfficinaSans LT Book</vt:lpstr>
      <vt:lpstr>Wingdings</vt:lpstr>
      <vt:lpstr>ESRF-default</vt:lpstr>
      <vt:lpstr>HDB++: High Availability with</vt:lpstr>
      <vt:lpstr>Overview</vt:lpstr>
      <vt:lpstr>Overview</vt:lpstr>
      <vt:lpstr>What is Cassandra?</vt:lpstr>
      <vt:lpstr>What is Cassandra?</vt:lpstr>
      <vt:lpstr>What is Cassandra?</vt:lpstr>
      <vt:lpstr>Overview</vt:lpstr>
      <vt:lpstr>Who is using Cassandra?</vt:lpstr>
      <vt:lpstr>Overview</vt:lpstr>
      <vt:lpstr>Cassandra Query Language</vt:lpstr>
      <vt:lpstr>Cassandra Query Language</vt:lpstr>
      <vt:lpstr>Cassandra Query Language</vt:lpstr>
      <vt:lpstr>Cassandra Query Language</vt:lpstr>
      <vt:lpstr>Overview</vt:lpstr>
      <vt:lpstr>Cassandra Architecture</vt:lpstr>
      <vt:lpstr>Cassandra Architecture</vt:lpstr>
      <vt:lpstr>Cassandra Architecture</vt:lpstr>
      <vt:lpstr>Cassandra Architecture</vt:lpstr>
      <vt:lpstr>Request Coordination</vt:lpstr>
      <vt:lpstr>Overview</vt:lpstr>
      <vt:lpstr>Request Coordination</vt:lpstr>
      <vt:lpstr>Request Coordination</vt:lpstr>
      <vt:lpstr>Request Coordination</vt:lpstr>
      <vt:lpstr>Request Coordination</vt:lpstr>
      <vt:lpstr>Request Coordination</vt:lpstr>
      <vt:lpstr>Request Coordination</vt:lpstr>
      <vt:lpstr>Request Coordination</vt:lpstr>
      <vt:lpstr>Overview</vt:lpstr>
      <vt:lpstr>Consistency</vt:lpstr>
      <vt:lpstr>Consistency ONE - READ - Single DC</vt:lpstr>
      <vt:lpstr>Consistency ONE - READ - Single DC</vt:lpstr>
      <vt:lpstr>Consistency ONE – READ - Single DC</vt:lpstr>
      <vt:lpstr>Consistency ONE - READ - Single DC</vt:lpstr>
      <vt:lpstr>Consistency QUORUM – READ - Single DC</vt:lpstr>
      <vt:lpstr>Consistency QUORUM – READ - Single DC</vt:lpstr>
      <vt:lpstr>Consistency QUORUM – READ - Single DC</vt:lpstr>
      <vt:lpstr>Consistency QUORUM – READ - Single DC</vt:lpstr>
      <vt:lpstr>Consistency QUORUM – READ - Single DC</vt:lpstr>
      <vt:lpstr>Consistency ONE – WRITE - Single DC</vt:lpstr>
      <vt:lpstr>Consistency ONE – WRITE - Single DC</vt:lpstr>
      <vt:lpstr>Consistency ONE – WRITE - Single DC</vt:lpstr>
      <vt:lpstr>Consistency ONE – WRITE - Single DC</vt:lpstr>
      <vt:lpstr>Consistency ONE – WRITE - Single DC</vt:lpstr>
      <vt:lpstr>Consistency ONE – WRITE - Single DC</vt:lpstr>
      <vt:lpstr>Consistency ONE – WRITE - Single DC</vt:lpstr>
      <vt:lpstr>Consistency ONE – WRITE - Single DC</vt:lpstr>
      <vt:lpstr>Consistency</vt:lpstr>
      <vt:lpstr>Consistency QUORUM – WRITE - Single DC</vt:lpstr>
      <vt:lpstr>Consistency QUORUM – WRITE - Single DC</vt:lpstr>
      <vt:lpstr>Consistency QUORUM – WRITE - Single DC</vt:lpstr>
      <vt:lpstr>Consistency QUORUM – WRITE - Single DC</vt:lpstr>
      <vt:lpstr>Consistency QUORUM – WRITE - Single DC</vt:lpstr>
      <vt:lpstr>Consistency QUORUM – WRITE - Single DC</vt:lpstr>
      <vt:lpstr>Consistency QUORUM – WRITE - Single DC</vt:lpstr>
      <vt:lpstr>Overview</vt:lpstr>
      <vt:lpstr>Monitoring tool: OpsCenter</vt:lpstr>
      <vt:lpstr>Overview</vt:lpstr>
      <vt:lpstr>HDB++</vt:lpstr>
      <vt:lpstr>Conclusion: C* pros</vt:lpstr>
      <vt:lpstr>Conclusion: C* Cons</vt:lpstr>
      <vt:lpstr>The End</vt:lpstr>
      <vt:lpstr>Useful links</vt:lpstr>
      <vt:lpstr>Cassandra FUTURE DEPLOYMENT</vt:lpstr>
      <vt:lpstr>Cassandra FUTURE DEPLOYMENT</vt:lpstr>
      <vt:lpstr>Cassandra’s node-based architecture</vt:lpstr>
      <vt:lpstr>Basic Write Path Concept</vt:lpstr>
      <vt:lpstr>Basic READ Path Concept</vt:lpstr>
    </vt:vector>
  </TitlesOfParts>
  <Company>ESRF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Cassandra</dc:title>
  <dc:creator>BOURTEMBOURG Reynald</dc:creator>
  <cp:lastModifiedBy>BOURTEMBOURG Reynald</cp:lastModifiedBy>
  <cp:revision>333</cp:revision>
  <dcterms:created xsi:type="dcterms:W3CDTF">2014-10-31T10:11:24Z</dcterms:created>
  <dcterms:modified xsi:type="dcterms:W3CDTF">2015-05-19T14:05:18Z</dcterms:modified>
</cp:coreProperties>
</file>