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5.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72" r:id="rId1"/>
  </p:sldMasterIdLst>
  <p:notesMasterIdLst>
    <p:notesMasterId r:id="rId52"/>
  </p:notesMasterIdLst>
  <p:sldIdLst>
    <p:sldId id="256" r:id="rId2"/>
    <p:sldId id="257" r:id="rId3"/>
    <p:sldId id="258" r:id="rId4"/>
    <p:sldId id="345" r:id="rId5"/>
    <p:sldId id="301" r:id="rId6"/>
    <p:sldId id="332" r:id="rId7"/>
    <p:sldId id="314" r:id="rId8"/>
    <p:sldId id="315" r:id="rId9"/>
    <p:sldId id="317" r:id="rId10"/>
    <p:sldId id="316" r:id="rId11"/>
    <p:sldId id="306" r:id="rId12"/>
    <p:sldId id="305" r:id="rId13"/>
    <p:sldId id="303" r:id="rId14"/>
    <p:sldId id="261" r:id="rId15"/>
    <p:sldId id="262" r:id="rId16"/>
    <p:sldId id="263" r:id="rId17"/>
    <p:sldId id="264" r:id="rId18"/>
    <p:sldId id="318" r:id="rId19"/>
    <p:sldId id="319" r:id="rId20"/>
    <p:sldId id="320" r:id="rId21"/>
    <p:sldId id="321" r:id="rId22"/>
    <p:sldId id="322" r:id="rId23"/>
    <p:sldId id="276" r:id="rId24"/>
    <p:sldId id="323" r:id="rId25"/>
    <p:sldId id="333" r:id="rId26"/>
    <p:sldId id="334" r:id="rId27"/>
    <p:sldId id="335" r:id="rId28"/>
    <p:sldId id="346" r:id="rId29"/>
    <p:sldId id="336" r:id="rId30"/>
    <p:sldId id="337" r:id="rId31"/>
    <p:sldId id="338" r:id="rId32"/>
    <p:sldId id="339" r:id="rId33"/>
    <p:sldId id="324" r:id="rId34"/>
    <p:sldId id="278" r:id="rId35"/>
    <p:sldId id="279" r:id="rId36"/>
    <p:sldId id="325" r:id="rId37"/>
    <p:sldId id="341" r:id="rId38"/>
    <p:sldId id="283" r:id="rId39"/>
    <p:sldId id="326" r:id="rId40"/>
    <p:sldId id="286" r:id="rId41"/>
    <p:sldId id="342" r:id="rId42"/>
    <p:sldId id="282" r:id="rId43"/>
    <p:sldId id="343" r:id="rId44"/>
    <p:sldId id="331" r:id="rId45"/>
    <p:sldId id="344" r:id="rId46"/>
    <p:sldId id="329" r:id="rId47"/>
    <p:sldId id="294" r:id="rId48"/>
    <p:sldId id="295" r:id="rId49"/>
    <p:sldId id="298" r:id="rId50"/>
    <p:sldId id="299" r:id="rId51"/>
  </p:sldIdLst>
  <p:sldSz cx="10160000" cy="7620000"/>
  <p:notesSz cx="6858000" cy="9144000"/>
  <p:defaultTextStyle>
    <a:defPPr>
      <a:defRPr lang="en-US"/>
    </a:defPPr>
    <a:lvl1pPr algn="l" defTabSz="354013"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1pPr>
    <a:lvl2pPr marL="265113" indent="188913" algn="l" defTabSz="354013"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2pPr>
    <a:lvl3pPr marL="531813" indent="379413" algn="l" defTabSz="354013"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3pPr>
    <a:lvl4pPr marL="798513" indent="569913" algn="l" defTabSz="354013"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4pPr>
    <a:lvl5pPr marL="1065213" indent="760413" algn="l" defTabSz="354013"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5pPr>
    <a:lvl6pPr marL="2286000" algn="l" defTabSz="914400" rtl="0" eaLnBrk="1" latinLnBrk="0" hangingPunct="1">
      <a:defRPr sz="3200" kern="1200">
        <a:solidFill>
          <a:srgbClr val="FFFFFF"/>
        </a:solidFill>
        <a:latin typeface="Chalkboard" charset="0"/>
        <a:ea typeface="Chalkboard" charset="0"/>
        <a:cs typeface="Chalkboard" charset="0"/>
        <a:sym typeface="Chalkboard" charset="0"/>
      </a:defRPr>
    </a:lvl6pPr>
    <a:lvl7pPr marL="2743200" algn="l" defTabSz="914400" rtl="0" eaLnBrk="1" latinLnBrk="0" hangingPunct="1">
      <a:defRPr sz="3200" kern="1200">
        <a:solidFill>
          <a:srgbClr val="FFFFFF"/>
        </a:solidFill>
        <a:latin typeface="Chalkboard" charset="0"/>
        <a:ea typeface="Chalkboard" charset="0"/>
        <a:cs typeface="Chalkboard" charset="0"/>
        <a:sym typeface="Chalkboard" charset="0"/>
      </a:defRPr>
    </a:lvl7pPr>
    <a:lvl8pPr marL="3200400" algn="l" defTabSz="914400" rtl="0" eaLnBrk="1" latinLnBrk="0" hangingPunct="1">
      <a:defRPr sz="3200" kern="1200">
        <a:solidFill>
          <a:srgbClr val="FFFFFF"/>
        </a:solidFill>
        <a:latin typeface="Chalkboard" charset="0"/>
        <a:ea typeface="Chalkboard" charset="0"/>
        <a:cs typeface="Chalkboard" charset="0"/>
        <a:sym typeface="Chalkboard" charset="0"/>
      </a:defRPr>
    </a:lvl8pPr>
    <a:lvl9pPr marL="3657600" algn="l" defTabSz="914400" rtl="0" eaLnBrk="1" latinLnBrk="0" hangingPunct="1">
      <a:defRPr sz="3200" kern="1200">
        <a:solidFill>
          <a:srgbClr val="FFFFFF"/>
        </a:solidFill>
        <a:latin typeface="Chalkboard" charset="0"/>
        <a:ea typeface="Chalkboard" charset="0"/>
        <a:cs typeface="Chalkboard" charset="0"/>
        <a:sym typeface="Chalkboard" charset="0"/>
      </a:defRPr>
    </a:lvl9pPr>
  </p:defaultTextStyle>
  <p:extLst>
    <p:ext uri="{EFAFB233-063F-42B5-8137-9DF3F51BA10A}">
      <p15:sldGuideLst xmlns:p15="http://schemas.microsoft.com/office/powerpoint/2012/main">
        <p15:guide id="1" orient="horz" pos="2400">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9" d="100"/>
          <a:sy n="159" d="100"/>
        </p:scale>
        <p:origin x="792" y="144"/>
      </p:cViewPr>
      <p:guideLst>
        <p:guide orient="horz" pos="2400"/>
        <p:guide pos="3200"/>
      </p:guideLst>
    </p:cSldViewPr>
  </p:slideViewPr>
  <p:notesTextViewPr>
    <p:cViewPr>
      <p:scale>
        <a:sx n="1" d="1"/>
        <a:sy n="1" d="1"/>
      </p:scale>
      <p:origin x="0" y="0"/>
    </p:cViewPr>
  </p:notesTextViewPr>
  <p:sorterViewPr>
    <p:cViewPr varScale="1">
      <p:scale>
        <a:sx n="1" d="1"/>
        <a:sy n="1" d="1"/>
      </p:scale>
      <p:origin x="0" y="46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4" name="Rectangle 2"/>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sym typeface="Lucida Grande" charset="0"/>
              </a:rPr>
              <a:t>Click to edit Master text styles</a:t>
            </a:r>
          </a:p>
          <a:p>
            <a:pPr lvl="1"/>
            <a:r>
              <a:rPr lang="en-US" altLang="en-US" noProof="0" smtClean="0">
                <a:sym typeface="Lucida Grande" charset="0"/>
              </a:rPr>
              <a:t>Second level</a:t>
            </a:r>
          </a:p>
          <a:p>
            <a:pPr lvl="2"/>
            <a:r>
              <a:rPr lang="en-US" altLang="en-US" noProof="0" smtClean="0">
                <a:sym typeface="Lucida Grande" charset="0"/>
              </a:rPr>
              <a:t>Third level</a:t>
            </a:r>
          </a:p>
          <a:p>
            <a:pPr lvl="3"/>
            <a:r>
              <a:rPr lang="en-US" altLang="en-US" noProof="0" smtClean="0">
                <a:sym typeface="Lucida Grande" charset="0"/>
              </a:rPr>
              <a:t>Fourth level</a:t>
            </a:r>
          </a:p>
          <a:p>
            <a:pPr lvl="4"/>
            <a:r>
              <a:rPr lang="en-US" altLang="en-US" noProof="0" smtClean="0">
                <a:sym typeface="Lucida Grande" charset="0"/>
              </a:rPr>
              <a:t>Fifth level</a:t>
            </a:r>
          </a:p>
        </p:txBody>
      </p:sp>
    </p:spTree>
    <p:extLst>
      <p:ext uri="{BB962C8B-B14F-4D97-AF65-F5344CB8AC3E}">
        <p14:creationId xmlns:p14="http://schemas.microsoft.com/office/powerpoint/2010/main" val="1552657216"/>
      </p:ext>
    </p:extLst>
  </p:cSld>
  <p:clrMap bg1="lt1" tx1="dk1" bg2="lt2" tx2="dk2" accent1="accent1" accent2="accent2" accent3="accent3" accent4="accent4" accent5="accent5" accent6="accent6" hlink="hlink" folHlink="folHlink"/>
  <p:notesStyle>
    <a:lvl1pPr algn="l" defTabSz="354013"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1pPr>
    <a:lvl2pPr marL="227013" algn="l" defTabSz="354013"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2pPr>
    <a:lvl3pPr marL="455613" algn="l" defTabSz="354013"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3pPr>
    <a:lvl4pPr marL="684213" algn="l" defTabSz="354013"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4pPr>
    <a:lvl5pPr marL="912813" algn="l" defTabSz="354013"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5pPr>
    <a:lvl6pPr marL="2285954" algn="l" defTabSz="914382" rtl="0" eaLnBrk="1" latinLnBrk="0" hangingPunct="1">
      <a:defRPr sz="1200" kern="1200">
        <a:solidFill>
          <a:schemeClr val="tx1"/>
        </a:solidFill>
        <a:latin typeface="+mn-lt"/>
        <a:ea typeface="+mn-ea"/>
        <a:cs typeface="+mn-cs"/>
      </a:defRPr>
    </a:lvl6pPr>
    <a:lvl7pPr marL="2743146" algn="l" defTabSz="914382" rtl="0" eaLnBrk="1" latinLnBrk="0" hangingPunct="1">
      <a:defRPr sz="1200" kern="1200">
        <a:solidFill>
          <a:schemeClr val="tx1"/>
        </a:solidFill>
        <a:latin typeface="+mn-lt"/>
        <a:ea typeface="+mn-ea"/>
        <a:cs typeface="+mn-cs"/>
      </a:defRPr>
    </a:lvl7pPr>
    <a:lvl8pPr marL="3200336" algn="l" defTabSz="914382" rtl="0" eaLnBrk="1" latinLnBrk="0" hangingPunct="1">
      <a:defRPr sz="1200" kern="1200">
        <a:solidFill>
          <a:schemeClr val="tx1"/>
        </a:solidFill>
        <a:latin typeface="+mn-lt"/>
        <a:ea typeface="+mn-ea"/>
        <a:cs typeface="+mn-cs"/>
      </a:defRPr>
    </a:lvl8pPr>
    <a:lvl9pPr marL="3657527" algn="l" defTabSz="9143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mtClean="0"/>
              <a:t>optimalité</a:t>
            </a:r>
            <a:endParaRPr lang="fr-CA"/>
          </a:p>
        </p:txBody>
      </p:sp>
    </p:spTree>
    <p:extLst>
      <p:ext uri="{BB962C8B-B14F-4D97-AF65-F5344CB8AC3E}">
        <p14:creationId xmlns:p14="http://schemas.microsoft.com/office/powerpoint/2010/main" val="56409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e l'image des diapositives 1"/>
          <p:cNvSpPr>
            <a:spLocks noGrp="1" noRot="1" noChangeAspect="1" noTextEdit="1"/>
          </p:cNvSpPr>
          <p:nvPr>
            <p:ph type="sldImg"/>
          </p:nvPr>
        </p:nvSpPr>
        <p:spPr/>
      </p:sp>
      <p:sp>
        <p:nvSpPr>
          <p:cNvPr id="23555" name="Espace réservé des commentaires 2"/>
          <p:cNvSpPr>
            <a:spLocks noGrp="1"/>
          </p:cNvSpPr>
          <p:nvPr>
            <p:ph type="body" idx="1"/>
          </p:nvPr>
        </p:nvSpPr>
        <p:spPr>
          <a:noFill/>
          <a:extLst>
            <a:ext uri="{91240B29-F687-4F45-9708-019B960494DF}">
              <a14:hiddenLine xmlns:a14="http://schemas.microsoft.com/office/drawing/2010/main" w="12700" cap="rnd">
                <a:solidFill>
                  <a:srgbClr val="000000"/>
                </a:solidFill>
                <a:miter lim="800000"/>
                <a:headEnd/>
                <a:tailEnd/>
              </a14:hiddenLine>
            </a:ext>
          </a:extLst>
        </p:spPr>
        <p:txBody>
          <a:bodyPr/>
          <a:lstStyle/>
          <a:p>
            <a:r>
              <a:rPr lang="fr-CA" altLang="en-US" smtClean="0">
                <a:latin typeface="Tahoma" panose="020B0604030504040204" pitchFamily="34" charset="0"/>
              </a:rPr>
              <a:t>En 1973, le </a:t>
            </a:r>
            <a:r>
              <a:rPr lang="fr-CA" altLang="en-US" i="1" smtClean="0">
                <a:latin typeface="Tahoma" panose="020B0604030504040204" pitchFamily="34" charset="0"/>
              </a:rPr>
              <a:t>National Bureau of Standards</a:t>
            </a:r>
            <a:r>
              <a:rPr lang="fr-CA" altLang="en-US" smtClean="0">
                <a:latin typeface="Tahoma" panose="020B0604030504040204" pitchFamily="34" charset="0"/>
              </a:rPr>
              <a:t> des États-Unis lance un appel d’offre pour un système de cryptographie.</a:t>
            </a:r>
          </a:p>
          <a:p>
            <a:endParaRPr lang="fr-CA" altLang="en-US" smtClean="0">
              <a:latin typeface="Tahoma" panose="020B0604030504040204" pitchFamily="34" charset="0"/>
            </a:endParaRPr>
          </a:p>
          <a:p>
            <a:r>
              <a:rPr lang="fr-CA" altLang="en-US" smtClean="0">
                <a:latin typeface="Tahoma" panose="020B0604030504040204" pitchFamily="34" charset="0"/>
              </a:rPr>
              <a:t>En 1975 DES, développé par IBM est adopté.</a:t>
            </a:r>
          </a:p>
          <a:p>
            <a:endParaRPr lang="fr-CA" altLang="en-US" smtClean="0">
              <a:latin typeface="Tahoma" panose="020B0604030504040204" pitchFamily="34" charset="0"/>
            </a:endParaRPr>
          </a:p>
          <a:p>
            <a:r>
              <a:rPr lang="fr-CA" altLang="en-US" smtClean="0">
                <a:latin typeface="Tahoma" panose="020B0604030504040204" pitchFamily="34" charset="0"/>
              </a:rPr>
              <a:t>Cryptosystème le plus utilisé dans le monde.</a:t>
            </a:r>
          </a:p>
          <a:p>
            <a:endParaRPr lang="fr-CA" altLang="en-US" smtClean="0">
              <a:latin typeface="Tahoma" panose="020B0604030504040204" pitchFamily="34" charset="0"/>
            </a:endParaRPr>
          </a:p>
          <a:p>
            <a:r>
              <a:rPr lang="fr-CA" altLang="en-US" smtClean="0">
                <a:latin typeface="Tahoma" panose="020B0604030504040204" pitchFamily="34" charset="0"/>
              </a:rPr>
              <a:t>Chiffrement de blocs de 64 bits.</a:t>
            </a:r>
          </a:p>
          <a:p>
            <a:endParaRPr lang="fr-CA" altLang="en-US" smtClean="0">
              <a:latin typeface="Tahoma" panose="020B0604030504040204" pitchFamily="34" charset="0"/>
            </a:endParaRPr>
          </a:p>
          <a:p>
            <a:r>
              <a:rPr lang="fr-CA" altLang="en-US" smtClean="0">
                <a:latin typeface="Tahoma" panose="020B0604030504040204" pitchFamily="34" charset="0"/>
              </a:rPr>
              <a:t>Clef de 56 bits  (72 057 594 037 927 936 clefs).</a:t>
            </a:r>
          </a:p>
          <a:p>
            <a:endParaRPr lang="fr-CA" altLang="en-US" smtClean="0">
              <a:latin typeface="Tahoma" panose="020B0604030504040204" pitchFamily="34" charset="0"/>
            </a:endParaRPr>
          </a:p>
          <a:p>
            <a:r>
              <a:rPr lang="fr-CA" altLang="en-US" smtClean="0">
                <a:latin typeface="Tahoma" panose="020B0604030504040204" pitchFamily="34" charset="0"/>
              </a:rPr>
              <a:t>DES est volontairement complexe mais le chiffrement</a:t>
            </a:r>
          </a:p>
          <a:p>
            <a:r>
              <a:rPr lang="fr-CA" altLang="en-US" smtClean="0">
                <a:latin typeface="Tahoma" panose="020B0604030504040204" pitchFamily="34" charset="0"/>
              </a:rPr>
              <a:t>et le déchiffrement sont facile a réaliser par ordinateur.</a:t>
            </a:r>
          </a:p>
          <a:p>
            <a:endParaRPr lang="fr-CA" altLang="en-US" smtClean="0"/>
          </a:p>
        </p:txBody>
      </p:sp>
      <p:sp>
        <p:nvSpPr>
          <p:cNvPr id="23556" name="Espace réservé du numéro de diapositive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pPr algn="ctr" eaLnBrk="1"/>
            <a:fld id="{CEC077FF-F2D3-4A37-92CD-215F77461DA3}" type="slidenum">
              <a:rPr lang="fr-CA" altLang="en-US"/>
              <a:pPr algn="ctr" eaLnBrk="1"/>
              <a:t>19</a:t>
            </a:fld>
            <a:endParaRPr lang="fr-CA" altLang="en-US"/>
          </a:p>
        </p:txBody>
      </p:sp>
    </p:spTree>
    <p:extLst>
      <p:ext uri="{BB962C8B-B14F-4D97-AF65-F5344CB8AC3E}">
        <p14:creationId xmlns:p14="http://schemas.microsoft.com/office/powerpoint/2010/main" val="2444505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e l'image des diapositives 1"/>
          <p:cNvSpPr>
            <a:spLocks noGrp="1" noRot="1" noChangeAspect="1" noTextEdit="1"/>
          </p:cNvSpPr>
          <p:nvPr>
            <p:ph type="sldImg"/>
          </p:nvPr>
        </p:nvSpPr>
        <p:spPr/>
      </p:sp>
      <p:sp>
        <p:nvSpPr>
          <p:cNvPr id="25603" name="Espace réservé des commentaires 2"/>
          <p:cNvSpPr>
            <a:spLocks noGrp="1"/>
          </p:cNvSpPr>
          <p:nvPr>
            <p:ph type="body" idx="1"/>
          </p:nvPr>
        </p:nvSpPr>
        <p:spPr>
          <a:noFill/>
          <a:extLst>
            <a:ext uri="{91240B29-F687-4F45-9708-019B960494DF}">
              <a14:hiddenLine xmlns:a14="http://schemas.microsoft.com/office/drawing/2010/main" w="12700" cap="rnd">
                <a:solidFill>
                  <a:srgbClr val="000000"/>
                </a:solidFill>
                <a:miter lim="800000"/>
                <a:headEnd/>
                <a:tailEnd/>
              </a14:hiddenLine>
            </a:ext>
          </a:extLst>
        </p:spPr>
        <p:txBody>
          <a:bodyPr/>
          <a:lstStyle/>
          <a:p>
            <a:r>
              <a:rPr lang="fr-CA" altLang="en-US" smtClean="0">
                <a:latin typeface="Tahoma" panose="020B0604030504040204" pitchFamily="34" charset="0"/>
              </a:rPr>
              <a:t>En 1973, le </a:t>
            </a:r>
            <a:r>
              <a:rPr lang="fr-CA" altLang="en-US" i="1" smtClean="0">
                <a:latin typeface="Tahoma" panose="020B0604030504040204" pitchFamily="34" charset="0"/>
              </a:rPr>
              <a:t>National Bureau of Standards</a:t>
            </a:r>
            <a:r>
              <a:rPr lang="fr-CA" altLang="en-US" smtClean="0">
                <a:latin typeface="Tahoma" panose="020B0604030504040204" pitchFamily="34" charset="0"/>
              </a:rPr>
              <a:t> des États-Unis lance un appel d’offre pour un système de cryptographie.</a:t>
            </a:r>
          </a:p>
          <a:p>
            <a:endParaRPr lang="fr-CA" altLang="en-US" smtClean="0">
              <a:latin typeface="Tahoma" panose="020B0604030504040204" pitchFamily="34" charset="0"/>
            </a:endParaRPr>
          </a:p>
          <a:p>
            <a:r>
              <a:rPr lang="fr-CA" altLang="en-US" smtClean="0">
                <a:latin typeface="Tahoma" panose="020B0604030504040204" pitchFamily="34" charset="0"/>
              </a:rPr>
              <a:t>En 1975 DES, développé par IBM est adopté.</a:t>
            </a:r>
          </a:p>
          <a:p>
            <a:endParaRPr lang="fr-CA" altLang="en-US" smtClean="0">
              <a:latin typeface="Tahoma" panose="020B0604030504040204" pitchFamily="34" charset="0"/>
            </a:endParaRPr>
          </a:p>
          <a:p>
            <a:r>
              <a:rPr lang="fr-CA" altLang="en-US" smtClean="0">
                <a:latin typeface="Tahoma" panose="020B0604030504040204" pitchFamily="34" charset="0"/>
              </a:rPr>
              <a:t>Cryptosystème le plus utilisé dans le monde.</a:t>
            </a:r>
          </a:p>
          <a:p>
            <a:endParaRPr lang="fr-CA" altLang="en-US" smtClean="0">
              <a:latin typeface="Tahoma" panose="020B0604030504040204" pitchFamily="34" charset="0"/>
            </a:endParaRPr>
          </a:p>
          <a:p>
            <a:r>
              <a:rPr lang="fr-CA" altLang="en-US" smtClean="0">
                <a:latin typeface="Tahoma" panose="020B0604030504040204" pitchFamily="34" charset="0"/>
              </a:rPr>
              <a:t>Chiffrement de blocs de 64 bits.</a:t>
            </a:r>
          </a:p>
          <a:p>
            <a:endParaRPr lang="fr-CA" altLang="en-US" smtClean="0">
              <a:latin typeface="Tahoma" panose="020B0604030504040204" pitchFamily="34" charset="0"/>
            </a:endParaRPr>
          </a:p>
          <a:p>
            <a:r>
              <a:rPr lang="fr-CA" altLang="en-US" smtClean="0">
                <a:latin typeface="Tahoma" panose="020B0604030504040204" pitchFamily="34" charset="0"/>
              </a:rPr>
              <a:t>Clef de 56 bits  (72 057 594 037 927 936 clefs).</a:t>
            </a:r>
          </a:p>
          <a:p>
            <a:endParaRPr lang="fr-CA" altLang="en-US" smtClean="0">
              <a:latin typeface="Tahoma" panose="020B0604030504040204" pitchFamily="34" charset="0"/>
            </a:endParaRPr>
          </a:p>
          <a:p>
            <a:r>
              <a:rPr lang="fr-CA" altLang="en-US" smtClean="0">
                <a:latin typeface="Tahoma" panose="020B0604030504040204" pitchFamily="34" charset="0"/>
              </a:rPr>
              <a:t>DES est volontairement complexe mais le chiffrement</a:t>
            </a:r>
          </a:p>
          <a:p>
            <a:r>
              <a:rPr lang="fr-CA" altLang="en-US" smtClean="0">
                <a:latin typeface="Tahoma" panose="020B0604030504040204" pitchFamily="34" charset="0"/>
              </a:rPr>
              <a:t>et le déchiffrement sont facile a réaliser par ordinateur.</a:t>
            </a:r>
          </a:p>
          <a:p>
            <a:endParaRPr lang="fr-CA" altLang="en-US" smtClean="0"/>
          </a:p>
        </p:txBody>
      </p:sp>
      <p:sp>
        <p:nvSpPr>
          <p:cNvPr id="25604" name="Espace réservé du numéro de diapositive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pPr algn="ctr" eaLnBrk="1"/>
            <a:fld id="{54DEA350-4EAB-48E9-811F-A71F11365AF9}" type="slidenum">
              <a:rPr lang="fr-CA" altLang="en-US"/>
              <a:pPr algn="ctr" eaLnBrk="1"/>
              <a:t>20</a:t>
            </a:fld>
            <a:endParaRPr lang="fr-CA" altLang="en-US"/>
          </a:p>
        </p:txBody>
      </p:sp>
    </p:spTree>
    <p:extLst>
      <p:ext uri="{BB962C8B-B14F-4D97-AF65-F5344CB8AC3E}">
        <p14:creationId xmlns:p14="http://schemas.microsoft.com/office/powerpoint/2010/main" val="99002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e l'image des diapositives 1"/>
          <p:cNvSpPr>
            <a:spLocks noGrp="1" noRot="1" noChangeAspect="1" noTextEdit="1"/>
          </p:cNvSpPr>
          <p:nvPr>
            <p:ph type="sldImg"/>
          </p:nvPr>
        </p:nvSpPr>
        <p:spPr/>
      </p:sp>
      <p:sp>
        <p:nvSpPr>
          <p:cNvPr id="27651" name="Espace réservé des commentaires 2"/>
          <p:cNvSpPr>
            <a:spLocks noGrp="1"/>
          </p:cNvSpPr>
          <p:nvPr>
            <p:ph type="body" idx="1"/>
          </p:nvPr>
        </p:nvSpPr>
        <p:spPr>
          <a:noFill/>
          <a:extLst>
            <a:ext uri="{91240B29-F687-4F45-9708-019B960494DF}">
              <a14:hiddenLine xmlns:a14="http://schemas.microsoft.com/office/drawing/2010/main" w="12700" cap="rnd">
                <a:solidFill>
                  <a:srgbClr val="000000"/>
                </a:solidFill>
                <a:miter lim="800000"/>
                <a:headEnd/>
                <a:tailEnd/>
              </a14:hiddenLine>
            </a:ext>
          </a:extLst>
        </p:spPr>
        <p:txBody>
          <a:bodyPr/>
          <a:lstStyle/>
          <a:p>
            <a:r>
              <a:rPr lang="fr-CA" altLang="en-US" smtClean="0">
                <a:latin typeface="Tahoma" panose="020B0604030504040204" pitchFamily="34" charset="0"/>
              </a:rPr>
              <a:t>En 1973, le </a:t>
            </a:r>
            <a:r>
              <a:rPr lang="fr-CA" altLang="en-US" i="1" smtClean="0">
                <a:latin typeface="Tahoma" panose="020B0604030504040204" pitchFamily="34" charset="0"/>
              </a:rPr>
              <a:t>National Bureau of Standards</a:t>
            </a:r>
            <a:r>
              <a:rPr lang="fr-CA" altLang="en-US" smtClean="0">
                <a:latin typeface="Tahoma" panose="020B0604030504040204" pitchFamily="34" charset="0"/>
              </a:rPr>
              <a:t> des États-Unis lance un appel d’offre pour un système de cryptographie.</a:t>
            </a:r>
          </a:p>
          <a:p>
            <a:endParaRPr lang="fr-CA" altLang="en-US" smtClean="0">
              <a:latin typeface="Tahoma" panose="020B0604030504040204" pitchFamily="34" charset="0"/>
            </a:endParaRPr>
          </a:p>
          <a:p>
            <a:r>
              <a:rPr lang="fr-CA" altLang="en-US" smtClean="0">
                <a:latin typeface="Tahoma" panose="020B0604030504040204" pitchFamily="34" charset="0"/>
              </a:rPr>
              <a:t>En 1975 DES, développé par IBM est adopté.</a:t>
            </a:r>
          </a:p>
          <a:p>
            <a:endParaRPr lang="fr-CA" altLang="en-US" smtClean="0">
              <a:latin typeface="Tahoma" panose="020B0604030504040204" pitchFamily="34" charset="0"/>
            </a:endParaRPr>
          </a:p>
          <a:p>
            <a:r>
              <a:rPr lang="fr-CA" altLang="en-US" smtClean="0">
                <a:latin typeface="Tahoma" panose="020B0604030504040204" pitchFamily="34" charset="0"/>
              </a:rPr>
              <a:t>Cryptosystème le plus utilisé dans le monde.</a:t>
            </a:r>
          </a:p>
          <a:p>
            <a:endParaRPr lang="fr-CA" altLang="en-US" smtClean="0">
              <a:latin typeface="Tahoma" panose="020B0604030504040204" pitchFamily="34" charset="0"/>
            </a:endParaRPr>
          </a:p>
          <a:p>
            <a:r>
              <a:rPr lang="fr-CA" altLang="en-US" smtClean="0">
                <a:latin typeface="Tahoma" panose="020B0604030504040204" pitchFamily="34" charset="0"/>
              </a:rPr>
              <a:t>Chiffrement de blocs de 64 bits.</a:t>
            </a:r>
          </a:p>
          <a:p>
            <a:endParaRPr lang="fr-CA" altLang="en-US" smtClean="0">
              <a:latin typeface="Tahoma" panose="020B0604030504040204" pitchFamily="34" charset="0"/>
            </a:endParaRPr>
          </a:p>
          <a:p>
            <a:r>
              <a:rPr lang="fr-CA" altLang="en-US" smtClean="0">
                <a:latin typeface="Tahoma" panose="020B0604030504040204" pitchFamily="34" charset="0"/>
              </a:rPr>
              <a:t>Clef de 56 bits  (72 057 594 037 927 936 clefs).</a:t>
            </a:r>
          </a:p>
          <a:p>
            <a:endParaRPr lang="fr-CA" altLang="en-US" smtClean="0">
              <a:latin typeface="Tahoma" panose="020B0604030504040204" pitchFamily="34" charset="0"/>
            </a:endParaRPr>
          </a:p>
          <a:p>
            <a:r>
              <a:rPr lang="fr-CA" altLang="en-US" smtClean="0">
                <a:latin typeface="Tahoma" panose="020B0604030504040204" pitchFamily="34" charset="0"/>
              </a:rPr>
              <a:t>DES est volontairement complexe mais le chiffrement</a:t>
            </a:r>
          </a:p>
          <a:p>
            <a:r>
              <a:rPr lang="fr-CA" altLang="en-US" smtClean="0">
                <a:latin typeface="Tahoma" panose="020B0604030504040204" pitchFamily="34" charset="0"/>
              </a:rPr>
              <a:t>et le déchiffrement sont facile a réaliser par ordinateur.</a:t>
            </a:r>
          </a:p>
          <a:p>
            <a:endParaRPr lang="fr-CA" altLang="en-US" smtClean="0"/>
          </a:p>
        </p:txBody>
      </p:sp>
      <p:sp>
        <p:nvSpPr>
          <p:cNvPr id="27652" name="Espace réservé du numéro de diapositive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pPr algn="ctr" eaLnBrk="1"/>
            <a:fld id="{6FF0D5EE-E42A-4E70-8302-E466BD4BD83D}" type="slidenum">
              <a:rPr lang="fr-CA" altLang="en-US"/>
              <a:pPr algn="ctr" eaLnBrk="1"/>
              <a:t>21</a:t>
            </a:fld>
            <a:endParaRPr lang="fr-CA" altLang="en-US"/>
          </a:p>
        </p:txBody>
      </p:sp>
    </p:spTree>
    <p:extLst>
      <p:ext uri="{BB962C8B-B14F-4D97-AF65-F5344CB8AC3E}">
        <p14:creationId xmlns:p14="http://schemas.microsoft.com/office/powerpoint/2010/main" val="1187584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p:sp>
      <p:sp>
        <p:nvSpPr>
          <p:cNvPr id="56323" name="Rectangle 2"/>
          <p:cNvSpPr>
            <a:spLocks noGrp="1" noChangeArrowheads="1"/>
          </p:cNvSpPr>
          <p:nvPr>
            <p:ph type="body" idx="1"/>
          </p:nvPr>
        </p:nvSpPr>
        <p:spPr>
          <a:noFill/>
          <a:extLst>
            <a:ext uri="{91240B29-F687-4F45-9708-019B960494DF}">
              <a14:hiddenLine xmlns:a14="http://schemas.microsoft.com/office/drawing/2010/main" w="12700" cap="rnd">
                <a:solidFill>
                  <a:srgbClr val="000000"/>
                </a:solidFill>
                <a:miter lim="800000"/>
                <a:headEnd/>
                <a:tailEnd/>
              </a14:hiddenLine>
            </a:ext>
          </a:extLst>
        </p:spPr>
        <p:txBody>
          <a:bodyPr/>
          <a:lstStyle/>
          <a:p>
            <a:pPr eaLnBrk="1"/>
            <a:r>
              <a:rPr lang="en-US" altLang="en-US" smtClean="0"/>
              <a:t>RC4 a des faiblesses evidentes: Il est possible de convertir une fermeture en ouverture sans connaitre la cle.</a:t>
            </a:r>
          </a:p>
          <a:p>
            <a:pPr eaLnBrk="1"/>
            <a:endParaRPr lang="en-US" altLang="en-US" smtClean="0"/>
          </a:p>
          <a:p>
            <a:pPr eaLnBrk="1"/>
            <a:endParaRPr lang="en-US" altLang="en-US" smtClean="0"/>
          </a:p>
          <a:p>
            <a:pPr eaLnBrk="1"/>
            <a:r>
              <a:rPr lang="en-US" altLang="en-US" smtClean="0"/>
              <a:t>CBC: Il semble plus difficile de convertir une fermeture en ouverture..... </a:t>
            </a:r>
          </a:p>
        </p:txBody>
      </p:sp>
    </p:spTree>
    <p:extLst>
      <p:ext uri="{BB962C8B-B14F-4D97-AF65-F5344CB8AC3E}">
        <p14:creationId xmlns:p14="http://schemas.microsoft.com/office/powerpoint/2010/main" val="2279495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62000" y="2367141"/>
            <a:ext cx="8636000" cy="1633361"/>
          </a:xfrm>
        </p:spPr>
        <p:txBody>
          <a:bodyPr/>
          <a:lstStyle/>
          <a:p>
            <a:r>
              <a:rPr lang="fr-FR" smtClean="0"/>
              <a:t>Modifiez le style du titre</a:t>
            </a:r>
            <a:endParaRPr lang="en-US"/>
          </a:p>
        </p:txBody>
      </p:sp>
      <p:sp>
        <p:nvSpPr>
          <p:cNvPr id="3" name="Sous-titr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0" indent="0" algn="ctr">
              <a:buNone/>
              <a:defRPr>
                <a:solidFill>
                  <a:schemeClr val="tx1">
                    <a:tint val="75000"/>
                  </a:schemeClr>
                </a:solidFill>
              </a:defRPr>
            </a:lvl2pPr>
            <a:lvl3pPr marL="1015980" indent="0" algn="ctr">
              <a:buNone/>
              <a:defRPr>
                <a:solidFill>
                  <a:schemeClr val="tx1">
                    <a:tint val="75000"/>
                  </a:schemeClr>
                </a:solidFill>
              </a:defRPr>
            </a:lvl3pPr>
            <a:lvl4pPr marL="1523970" indent="0" algn="ctr">
              <a:buNone/>
              <a:defRPr>
                <a:solidFill>
                  <a:schemeClr val="tx1">
                    <a:tint val="75000"/>
                  </a:schemeClr>
                </a:solidFill>
              </a:defRPr>
            </a:lvl4pPr>
            <a:lvl5pPr marL="2031960" indent="0" algn="ctr">
              <a:buNone/>
              <a:defRPr>
                <a:solidFill>
                  <a:schemeClr val="tx1">
                    <a:tint val="75000"/>
                  </a:schemeClr>
                </a:solidFill>
              </a:defRPr>
            </a:lvl5pPr>
            <a:lvl6pPr marL="2539950" indent="0" algn="ctr">
              <a:buNone/>
              <a:defRPr>
                <a:solidFill>
                  <a:schemeClr val="tx1">
                    <a:tint val="75000"/>
                  </a:schemeClr>
                </a:solidFill>
              </a:defRPr>
            </a:lvl6pPr>
            <a:lvl7pPr marL="3047940" indent="0" algn="ctr">
              <a:buNone/>
              <a:defRPr>
                <a:solidFill>
                  <a:schemeClr val="tx1">
                    <a:tint val="75000"/>
                  </a:schemeClr>
                </a:solidFill>
              </a:defRPr>
            </a:lvl7pPr>
            <a:lvl8pPr marL="3555929" indent="0" algn="ctr">
              <a:buNone/>
              <a:defRPr>
                <a:solidFill>
                  <a:schemeClr val="tx1">
                    <a:tint val="75000"/>
                  </a:schemeClr>
                </a:solidFill>
              </a:defRPr>
            </a:lvl8pPr>
            <a:lvl9pPr marL="4063918"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lvl1pPr>
              <a:defRPr/>
            </a:lvl1pPr>
          </a:lstStyle>
          <a:p>
            <a:pPr>
              <a:defRPr/>
            </a:pPr>
            <a:fld id="{DCB9ACC8-9F94-4C76-A67B-7B2615112730}" type="datetimeFigureOut">
              <a:rPr lang="en-US"/>
              <a:pPr>
                <a:defRPr/>
              </a:pPr>
              <a:t>1/25/2016</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2CF1847B-4DF5-46D1-AA9B-790A4EC4CC88}" type="slidenum">
              <a:rPr lang="en-US" altLang="en-US"/>
              <a:pPr>
                <a:defRPr/>
              </a:pPr>
              <a:t>‹#›</a:t>
            </a:fld>
            <a:endParaRPr lang="en-US" altLang="en-US"/>
          </a:p>
        </p:txBody>
      </p:sp>
    </p:spTree>
    <p:extLst>
      <p:ext uri="{BB962C8B-B14F-4D97-AF65-F5344CB8AC3E}">
        <p14:creationId xmlns:p14="http://schemas.microsoft.com/office/powerpoint/2010/main" val="992888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fld id="{03F6B25F-34F6-4B9C-826A-FDDD6A30E0A8}" type="datetimeFigureOut">
              <a:rPr lang="en-US"/>
              <a:pPr>
                <a:defRPr/>
              </a:pPr>
              <a:t>1/25/2016</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75EF9A58-9898-490C-BA03-CF69E3BE7DEF}" type="slidenum">
              <a:rPr lang="en-US" altLang="en-US"/>
              <a:pPr>
                <a:defRPr/>
              </a:pPr>
              <a:t>‹#›</a:t>
            </a:fld>
            <a:endParaRPr lang="en-US" altLang="en-US"/>
          </a:p>
        </p:txBody>
      </p:sp>
    </p:spTree>
    <p:extLst>
      <p:ext uri="{BB962C8B-B14F-4D97-AF65-F5344CB8AC3E}">
        <p14:creationId xmlns:p14="http://schemas.microsoft.com/office/powerpoint/2010/main" val="362240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184444" y="338668"/>
            <a:ext cx="2540000" cy="7224889"/>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564444" y="338668"/>
            <a:ext cx="7450667" cy="722488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fld id="{9F6825F0-6E33-41A2-8709-DC4EAE00ACCC}" type="datetimeFigureOut">
              <a:rPr lang="en-US"/>
              <a:pPr>
                <a:defRPr/>
              </a:pPr>
              <a:t>1/25/2016</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1AEE2F3E-6D93-4743-A0B5-77794DD68087}" type="slidenum">
              <a:rPr lang="en-US" altLang="en-US"/>
              <a:pPr>
                <a:defRPr/>
              </a:pPr>
              <a:t>‹#›</a:t>
            </a:fld>
            <a:endParaRPr lang="en-US" altLang="en-US"/>
          </a:p>
        </p:txBody>
      </p:sp>
    </p:spTree>
    <p:extLst>
      <p:ext uri="{BB962C8B-B14F-4D97-AF65-F5344CB8AC3E}">
        <p14:creationId xmlns:p14="http://schemas.microsoft.com/office/powerpoint/2010/main" val="162197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fld id="{427089B3-BA5E-411F-AD4B-1E6B2E9745B4}" type="datetimeFigureOut">
              <a:rPr lang="en-US"/>
              <a:pPr>
                <a:defRPr/>
              </a:pPr>
              <a:t>1/25/2016</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48B1D120-A7E4-4E4A-BEC4-F17384085188}" type="slidenum">
              <a:rPr lang="en-US" altLang="en-US"/>
              <a:pPr>
                <a:defRPr/>
              </a:pPr>
              <a:t>‹#›</a:t>
            </a:fld>
            <a:endParaRPr lang="en-US" altLang="en-US"/>
          </a:p>
        </p:txBody>
      </p:sp>
    </p:spTree>
    <p:extLst>
      <p:ext uri="{BB962C8B-B14F-4D97-AF65-F5344CB8AC3E}">
        <p14:creationId xmlns:p14="http://schemas.microsoft.com/office/powerpoint/2010/main" val="207717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02570" y="4896557"/>
            <a:ext cx="8636000" cy="1513417"/>
          </a:xfrm>
        </p:spPr>
        <p:txBody>
          <a:bodyPr anchor="t"/>
          <a:lstStyle>
            <a:lvl1pPr algn="l">
              <a:defRPr sz="4400" b="1" cap="all"/>
            </a:lvl1pPr>
          </a:lstStyle>
          <a:p>
            <a:r>
              <a:rPr lang="fr-FR" smtClean="0"/>
              <a:t>Modifiez le style du titre</a:t>
            </a:r>
            <a:endParaRPr lang="en-US"/>
          </a:p>
        </p:txBody>
      </p:sp>
      <p:sp>
        <p:nvSpPr>
          <p:cNvPr id="3" name="Espace réservé du texte 2"/>
          <p:cNvSpPr>
            <a:spLocks noGrp="1"/>
          </p:cNvSpPr>
          <p:nvPr>
            <p:ph type="body" idx="1"/>
          </p:nvPr>
        </p:nvSpPr>
        <p:spPr>
          <a:xfrm>
            <a:off x="802570" y="3229683"/>
            <a:ext cx="8636000" cy="1666874"/>
          </a:xfrm>
        </p:spPr>
        <p:txBody>
          <a:bodyPr anchor="b"/>
          <a:lstStyle>
            <a:lvl1pPr marL="0" indent="0">
              <a:buNone/>
              <a:defRPr sz="2200">
                <a:solidFill>
                  <a:schemeClr val="tx1">
                    <a:tint val="75000"/>
                  </a:schemeClr>
                </a:solidFill>
              </a:defRPr>
            </a:lvl1pPr>
            <a:lvl2pPr marL="507990" indent="0">
              <a:buNone/>
              <a:defRPr sz="2000">
                <a:solidFill>
                  <a:schemeClr val="tx1">
                    <a:tint val="75000"/>
                  </a:schemeClr>
                </a:solidFill>
              </a:defRPr>
            </a:lvl2pPr>
            <a:lvl3pPr marL="1015980" indent="0">
              <a:buNone/>
              <a:defRPr sz="1800">
                <a:solidFill>
                  <a:schemeClr val="tx1">
                    <a:tint val="75000"/>
                  </a:schemeClr>
                </a:solidFill>
              </a:defRPr>
            </a:lvl3pPr>
            <a:lvl4pPr marL="1523970" indent="0">
              <a:buNone/>
              <a:defRPr sz="1600">
                <a:solidFill>
                  <a:schemeClr val="tx1">
                    <a:tint val="75000"/>
                  </a:schemeClr>
                </a:solidFill>
              </a:defRPr>
            </a:lvl4pPr>
            <a:lvl5pPr marL="2031960" indent="0">
              <a:buNone/>
              <a:defRPr sz="1600">
                <a:solidFill>
                  <a:schemeClr val="tx1">
                    <a:tint val="75000"/>
                  </a:schemeClr>
                </a:solidFill>
              </a:defRPr>
            </a:lvl5pPr>
            <a:lvl6pPr marL="2539950" indent="0">
              <a:buNone/>
              <a:defRPr sz="1600">
                <a:solidFill>
                  <a:schemeClr val="tx1">
                    <a:tint val="75000"/>
                  </a:schemeClr>
                </a:solidFill>
              </a:defRPr>
            </a:lvl6pPr>
            <a:lvl7pPr marL="3047940" indent="0">
              <a:buNone/>
              <a:defRPr sz="1600">
                <a:solidFill>
                  <a:schemeClr val="tx1">
                    <a:tint val="75000"/>
                  </a:schemeClr>
                </a:solidFill>
              </a:defRPr>
            </a:lvl7pPr>
            <a:lvl8pPr marL="3555929" indent="0">
              <a:buNone/>
              <a:defRPr sz="1600">
                <a:solidFill>
                  <a:schemeClr val="tx1">
                    <a:tint val="75000"/>
                  </a:schemeClr>
                </a:solidFill>
              </a:defRPr>
            </a:lvl8pPr>
            <a:lvl9pPr marL="4063918"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F9915C10-2E43-42F5-8CCF-2B02F7072047}" type="datetimeFigureOut">
              <a:rPr lang="en-US"/>
              <a:pPr>
                <a:defRPr/>
              </a:pPr>
              <a:t>1/25/2016</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E4784700-B8EC-43C2-8CAE-3AD7E535E768}" type="slidenum">
              <a:rPr lang="en-US" altLang="en-US"/>
              <a:pPr>
                <a:defRPr/>
              </a:pPr>
              <a:t>‹#›</a:t>
            </a:fld>
            <a:endParaRPr lang="en-US" altLang="en-US"/>
          </a:p>
        </p:txBody>
      </p:sp>
    </p:spTree>
    <p:extLst>
      <p:ext uri="{BB962C8B-B14F-4D97-AF65-F5344CB8AC3E}">
        <p14:creationId xmlns:p14="http://schemas.microsoft.com/office/powerpoint/2010/main" val="685452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564446" y="1975556"/>
            <a:ext cx="4995333" cy="5588000"/>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5729111" y="1975556"/>
            <a:ext cx="4995333" cy="5588000"/>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3"/>
          <p:cNvSpPr>
            <a:spLocks noGrp="1"/>
          </p:cNvSpPr>
          <p:nvPr>
            <p:ph type="dt" sz="half" idx="10"/>
          </p:nvPr>
        </p:nvSpPr>
        <p:spPr/>
        <p:txBody>
          <a:bodyPr/>
          <a:lstStyle>
            <a:lvl1pPr>
              <a:defRPr/>
            </a:lvl1pPr>
          </a:lstStyle>
          <a:p>
            <a:pPr>
              <a:defRPr/>
            </a:pPr>
            <a:fld id="{88B28F18-572B-4278-9F1D-EC7BE20EFB60}" type="datetimeFigureOut">
              <a:rPr lang="en-US"/>
              <a:pPr>
                <a:defRPr/>
              </a:pPr>
              <a:t>1/25/2016</a:t>
            </a:fld>
            <a:endParaRPr lang="en-US"/>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fld id="{DF472F64-58A0-4C3F-9F99-C77C20002329}" type="slidenum">
              <a:rPr lang="en-US" altLang="en-US"/>
              <a:pPr>
                <a:defRPr/>
              </a:pPr>
              <a:t>‹#›</a:t>
            </a:fld>
            <a:endParaRPr lang="en-US" altLang="en-US"/>
          </a:p>
        </p:txBody>
      </p:sp>
    </p:spTree>
    <p:extLst>
      <p:ext uri="{BB962C8B-B14F-4D97-AF65-F5344CB8AC3E}">
        <p14:creationId xmlns:p14="http://schemas.microsoft.com/office/powerpoint/2010/main" val="350652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8000" y="305153"/>
            <a:ext cx="9144000" cy="1270000"/>
          </a:xfrm>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508000" y="1705681"/>
            <a:ext cx="4489098" cy="710847"/>
          </a:xfrm>
        </p:spPr>
        <p:txBody>
          <a:bodyPr anchor="b"/>
          <a:lstStyle>
            <a:lvl1pPr marL="0" indent="0">
              <a:buNone/>
              <a:defRPr sz="2700" b="1"/>
            </a:lvl1pPr>
            <a:lvl2pPr marL="507990" indent="0">
              <a:buNone/>
              <a:defRPr sz="2200" b="1"/>
            </a:lvl2pPr>
            <a:lvl3pPr marL="1015980" indent="0">
              <a:buNone/>
              <a:defRPr sz="2000" b="1"/>
            </a:lvl3pPr>
            <a:lvl4pPr marL="1523970" indent="0">
              <a:buNone/>
              <a:defRPr sz="1800" b="1"/>
            </a:lvl4pPr>
            <a:lvl5pPr marL="2031960" indent="0">
              <a:buNone/>
              <a:defRPr sz="1800" b="1"/>
            </a:lvl5pPr>
            <a:lvl6pPr marL="2539950" indent="0">
              <a:buNone/>
              <a:defRPr sz="1800" b="1"/>
            </a:lvl6pPr>
            <a:lvl7pPr marL="3047940" indent="0">
              <a:buNone/>
              <a:defRPr sz="1800" b="1"/>
            </a:lvl7pPr>
            <a:lvl8pPr marL="3555929" indent="0">
              <a:buNone/>
              <a:defRPr sz="1800" b="1"/>
            </a:lvl8pPr>
            <a:lvl9pPr marL="4063918" indent="0">
              <a:buNone/>
              <a:defRPr sz="1800" b="1"/>
            </a:lvl9pPr>
          </a:lstStyle>
          <a:p>
            <a:pPr lvl="0"/>
            <a:r>
              <a:rPr lang="fr-FR" smtClean="0"/>
              <a:t>Modifiez les styles du texte du masque</a:t>
            </a:r>
          </a:p>
        </p:txBody>
      </p:sp>
      <p:sp>
        <p:nvSpPr>
          <p:cNvPr id="4" name="Espace réservé du contenu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5161141" y="1705681"/>
            <a:ext cx="4490861" cy="710847"/>
          </a:xfrm>
        </p:spPr>
        <p:txBody>
          <a:bodyPr anchor="b"/>
          <a:lstStyle>
            <a:lvl1pPr marL="0" indent="0">
              <a:buNone/>
              <a:defRPr sz="2700" b="1"/>
            </a:lvl1pPr>
            <a:lvl2pPr marL="507990" indent="0">
              <a:buNone/>
              <a:defRPr sz="2200" b="1"/>
            </a:lvl2pPr>
            <a:lvl3pPr marL="1015980" indent="0">
              <a:buNone/>
              <a:defRPr sz="2000" b="1"/>
            </a:lvl3pPr>
            <a:lvl4pPr marL="1523970" indent="0">
              <a:buNone/>
              <a:defRPr sz="1800" b="1"/>
            </a:lvl4pPr>
            <a:lvl5pPr marL="2031960" indent="0">
              <a:buNone/>
              <a:defRPr sz="1800" b="1"/>
            </a:lvl5pPr>
            <a:lvl6pPr marL="2539950" indent="0">
              <a:buNone/>
              <a:defRPr sz="1800" b="1"/>
            </a:lvl6pPr>
            <a:lvl7pPr marL="3047940" indent="0">
              <a:buNone/>
              <a:defRPr sz="1800" b="1"/>
            </a:lvl7pPr>
            <a:lvl8pPr marL="3555929" indent="0">
              <a:buNone/>
              <a:defRPr sz="1800" b="1"/>
            </a:lvl8pPr>
            <a:lvl9pPr marL="4063918" indent="0">
              <a:buNone/>
              <a:defRPr sz="1800" b="1"/>
            </a:lvl9pPr>
          </a:lstStyle>
          <a:p>
            <a:pPr lvl="0"/>
            <a:r>
              <a:rPr lang="fr-FR" smtClean="0"/>
              <a:t>Modifiez les styles du texte du masque</a:t>
            </a:r>
          </a:p>
        </p:txBody>
      </p:sp>
      <p:sp>
        <p:nvSpPr>
          <p:cNvPr id="6" name="Espace réservé du contenu 5"/>
          <p:cNvSpPr>
            <a:spLocks noGrp="1"/>
          </p:cNvSpPr>
          <p:nvPr>
            <p:ph sz="quarter" idx="4"/>
          </p:nvPr>
        </p:nvSpPr>
        <p:spPr>
          <a:xfrm>
            <a:off x="5161141"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3"/>
          <p:cNvSpPr>
            <a:spLocks noGrp="1"/>
          </p:cNvSpPr>
          <p:nvPr>
            <p:ph type="dt" sz="half" idx="10"/>
          </p:nvPr>
        </p:nvSpPr>
        <p:spPr/>
        <p:txBody>
          <a:bodyPr/>
          <a:lstStyle>
            <a:lvl1pPr>
              <a:defRPr/>
            </a:lvl1pPr>
          </a:lstStyle>
          <a:p>
            <a:pPr>
              <a:defRPr/>
            </a:pPr>
            <a:fld id="{1CB2E27C-A2B8-4430-8F31-9D03371EE822}" type="datetimeFigureOut">
              <a:rPr lang="en-US"/>
              <a:pPr>
                <a:defRPr/>
              </a:pPr>
              <a:t>1/25/2016</a:t>
            </a:fld>
            <a:endParaRPr lang="en-US"/>
          </a:p>
        </p:txBody>
      </p:sp>
      <p:sp>
        <p:nvSpPr>
          <p:cNvPr id="8" name="Espace réservé du pied de page 4"/>
          <p:cNvSpPr>
            <a:spLocks noGrp="1"/>
          </p:cNvSpPr>
          <p:nvPr>
            <p:ph type="ftr" sz="quarter" idx="11"/>
          </p:nvPr>
        </p:nvSpPr>
        <p:spPr/>
        <p:txBody>
          <a:bodyPr/>
          <a:lstStyle>
            <a:lvl1pPr>
              <a:defRPr/>
            </a:lvl1pPr>
          </a:lstStyle>
          <a:p>
            <a:pPr>
              <a:defRPr/>
            </a:pPr>
            <a:endParaRPr lang="en-US"/>
          </a:p>
        </p:txBody>
      </p:sp>
      <p:sp>
        <p:nvSpPr>
          <p:cNvPr id="9" name="Espace réservé du numéro de diapositive 5"/>
          <p:cNvSpPr>
            <a:spLocks noGrp="1"/>
          </p:cNvSpPr>
          <p:nvPr>
            <p:ph type="sldNum" sz="quarter" idx="12"/>
          </p:nvPr>
        </p:nvSpPr>
        <p:spPr/>
        <p:txBody>
          <a:bodyPr/>
          <a:lstStyle>
            <a:lvl1pPr>
              <a:defRPr/>
            </a:lvl1pPr>
          </a:lstStyle>
          <a:p>
            <a:pPr>
              <a:defRPr/>
            </a:pPr>
            <a:fld id="{A28D4569-46E7-4AED-BF0F-417D35C79B40}" type="slidenum">
              <a:rPr lang="en-US" altLang="en-US"/>
              <a:pPr>
                <a:defRPr/>
              </a:pPr>
              <a:t>‹#›</a:t>
            </a:fld>
            <a:endParaRPr lang="en-US" altLang="en-US"/>
          </a:p>
        </p:txBody>
      </p:sp>
    </p:spTree>
    <p:extLst>
      <p:ext uri="{BB962C8B-B14F-4D97-AF65-F5344CB8AC3E}">
        <p14:creationId xmlns:p14="http://schemas.microsoft.com/office/powerpoint/2010/main" val="347235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3"/>
          <p:cNvSpPr>
            <a:spLocks noGrp="1"/>
          </p:cNvSpPr>
          <p:nvPr>
            <p:ph type="dt" sz="half" idx="10"/>
          </p:nvPr>
        </p:nvSpPr>
        <p:spPr/>
        <p:txBody>
          <a:bodyPr/>
          <a:lstStyle>
            <a:lvl1pPr>
              <a:defRPr/>
            </a:lvl1pPr>
          </a:lstStyle>
          <a:p>
            <a:pPr>
              <a:defRPr/>
            </a:pPr>
            <a:fld id="{23442799-BA59-4552-9E80-C6A60B028DBD}" type="datetimeFigureOut">
              <a:rPr lang="en-US"/>
              <a:pPr>
                <a:defRPr/>
              </a:pPr>
              <a:t>1/25/2016</a:t>
            </a:fld>
            <a:endParaRPr lang="en-US"/>
          </a:p>
        </p:txBody>
      </p:sp>
      <p:sp>
        <p:nvSpPr>
          <p:cNvPr id="4" name="Espace réservé du pied de page 4"/>
          <p:cNvSpPr>
            <a:spLocks noGrp="1"/>
          </p:cNvSpPr>
          <p:nvPr>
            <p:ph type="ftr" sz="quarter" idx="11"/>
          </p:nvPr>
        </p:nvSpPr>
        <p:spPr/>
        <p:txBody>
          <a:bodyPr/>
          <a:lstStyle>
            <a:lvl1pPr>
              <a:defRPr/>
            </a:lvl1pPr>
          </a:lstStyle>
          <a:p>
            <a:pPr>
              <a:defRPr/>
            </a:pPr>
            <a:endParaRPr lang="en-US"/>
          </a:p>
        </p:txBody>
      </p:sp>
      <p:sp>
        <p:nvSpPr>
          <p:cNvPr id="5" name="Espace réservé du numéro de diapositive 5"/>
          <p:cNvSpPr>
            <a:spLocks noGrp="1"/>
          </p:cNvSpPr>
          <p:nvPr>
            <p:ph type="sldNum" sz="quarter" idx="12"/>
          </p:nvPr>
        </p:nvSpPr>
        <p:spPr/>
        <p:txBody>
          <a:bodyPr/>
          <a:lstStyle>
            <a:lvl1pPr>
              <a:defRPr/>
            </a:lvl1pPr>
          </a:lstStyle>
          <a:p>
            <a:pPr>
              <a:defRPr/>
            </a:pPr>
            <a:fld id="{BC1F1BF3-1C01-4474-B3D4-76D6E6B2FA23}" type="slidenum">
              <a:rPr lang="en-US" altLang="en-US"/>
              <a:pPr>
                <a:defRPr/>
              </a:pPr>
              <a:t>‹#›</a:t>
            </a:fld>
            <a:endParaRPr lang="en-US" altLang="en-US"/>
          </a:p>
        </p:txBody>
      </p:sp>
    </p:spTree>
    <p:extLst>
      <p:ext uri="{BB962C8B-B14F-4D97-AF65-F5344CB8AC3E}">
        <p14:creationId xmlns:p14="http://schemas.microsoft.com/office/powerpoint/2010/main" val="124304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4990D1AE-3CBF-4186-B43E-04C600658C00}" type="datetimeFigureOut">
              <a:rPr lang="en-US"/>
              <a:pPr>
                <a:defRPr/>
              </a:pPr>
              <a:t>1/25/2016</a:t>
            </a:fld>
            <a:endParaRPr lang="en-US"/>
          </a:p>
        </p:txBody>
      </p:sp>
      <p:sp>
        <p:nvSpPr>
          <p:cNvPr id="3" name="Espace réservé du pied de page 4"/>
          <p:cNvSpPr>
            <a:spLocks noGrp="1"/>
          </p:cNvSpPr>
          <p:nvPr>
            <p:ph type="ftr" sz="quarter" idx="11"/>
          </p:nvPr>
        </p:nvSpPr>
        <p:spPr/>
        <p:txBody>
          <a:bodyPr/>
          <a:lstStyle>
            <a:lvl1pPr>
              <a:defRPr/>
            </a:lvl1pPr>
          </a:lstStyle>
          <a:p>
            <a:pPr>
              <a:defRPr/>
            </a:pPr>
            <a:endParaRPr lang="en-US"/>
          </a:p>
        </p:txBody>
      </p:sp>
      <p:sp>
        <p:nvSpPr>
          <p:cNvPr id="4" name="Espace réservé du numéro de diapositive 5"/>
          <p:cNvSpPr>
            <a:spLocks noGrp="1"/>
          </p:cNvSpPr>
          <p:nvPr>
            <p:ph type="sldNum" sz="quarter" idx="12"/>
          </p:nvPr>
        </p:nvSpPr>
        <p:spPr/>
        <p:txBody>
          <a:bodyPr/>
          <a:lstStyle>
            <a:lvl1pPr>
              <a:defRPr/>
            </a:lvl1pPr>
          </a:lstStyle>
          <a:p>
            <a:pPr>
              <a:defRPr/>
            </a:pPr>
            <a:fld id="{2FE4E38D-ED98-4CCC-B2F7-EA14E8B6DD5E}" type="slidenum">
              <a:rPr lang="en-US" altLang="en-US"/>
              <a:pPr>
                <a:defRPr/>
              </a:pPr>
              <a:t>‹#›</a:t>
            </a:fld>
            <a:endParaRPr lang="en-US" altLang="en-US"/>
          </a:p>
        </p:txBody>
      </p:sp>
    </p:spTree>
    <p:extLst>
      <p:ext uri="{BB962C8B-B14F-4D97-AF65-F5344CB8AC3E}">
        <p14:creationId xmlns:p14="http://schemas.microsoft.com/office/powerpoint/2010/main" val="3528780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08002" y="303390"/>
            <a:ext cx="3342570" cy="1291167"/>
          </a:xfrm>
        </p:spPr>
        <p:txBody>
          <a:bodyPr anchor="b"/>
          <a:lstStyle>
            <a:lvl1pPr algn="l">
              <a:defRPr sz="2200" b="1"/>
            </a:lvl1pPr>
          </a:lstStyle>
          <a:p>
            <a:r>
              <a:rPr lang="fr-FR" smtClean="0"/>
              <a:t>Modifiez le style du titre</a:t>
            </a:r>
            <a:endParaRPr lang="en-US"/>
          </a:p>
        </p:txBody>
      </p:sp>
      <p:sp>
        <p:nvSpPr>
          <p:cNvPr id="3" name="Espace réservé du contenu 2"/>
          <p:cNvSpPr>
            <a:spLocks noGrp="1"/>
          </p:cNvSpPr>
          <p:nvPr>
            <p:ph idx="1"/>
          </p:nvPr>
        </p:nvSpPr>
        <p:spPr>
          <a:xfrm>
            <a:off x="3972278" y="303391"/>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508002" y="1594556"/>
            <a:ext cx="3342570" cy="5212292"/>
          </a:xfrm>
        </p:spPr>
        <p:txBody>
          <a:bodyPr/>
          <a:lstStyle>
            <a:lvl1pPr marL="0" indent="0">
              <a:buNone/>
              <a:defRPr sz="1600"/>
            </a:lvl1pPr>
            <a:lvl2pPr marL="507990" indent="0">
              <a:buNone/>
              <a:defRPr sz="1300"/>
            </a:lvl2pPr>
            <a:lvl3pPr marL="1015980" indent="0">
              <a:buNone/>
              <a:defRPr sz="1100"/>
            </a:lvl3pPr>
            <a:lvl4pPr marL="1523970" indent="0">
              <a:buNone/>
              <a:defRPr sz="1000"/>
            </a:lvl4pPr>
            <a:lvl5pPr marL="2031960" indent="0">
              <a:buNone/>
              <a:defRPr sz="1000"/>
            </a:lvl5pPr>
            <a:lvl6pPr marL="2539950" indent="0">
              <a:buNone/>
              <a:defRPr sz="1000"/>
            </a:lvl6pPr>
            <a:lvl7pPr marL="3047940" indent="0">
              <a:buNone/>
              <a:defRPr sz="1000"/>
            </a:lvl7pPr>
            <a:lvl8pPr marL="3555929" indent="0">
              <a:buNone/>
              <a:defRPr sz="1000"/>
            </a:lvl8pPr>
            <a:lvl9pPr marL="4063918" indent="0">
              <a:buNone/>
              <a:defRPr sz="100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7E41F2EA-8B8E-4753-B8A7-9D19940FADEC}" type="datetimeFigureOut">
              <a:rPr lang="en-US"/>
              <a:pPr>
                <a:defRPr/>
              </a:pPr>
              <a:t>1/25/2016</a:t>
            </a:fld>
            <a:endParaRPr lang="en-US"/>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fld id="{05496F9B-1E03-4934-99BE-928EF1F90E0D}" type="slidenum">
              <a:rPr lang="en-US" altLang="en-US"/>
              <a:pPr>
                <a:defRPr/>
              </a:pPr>
              <a:t>‹#›</a:t>
            </a:fld>
            <a:endParaRPr lang="en-US" altLang="en-US"/>
          </a:p>
        </p:txBody>
      </p:sp>
    </p:spTree>
    <p:extLst>
      <p:ext uri="{BB962C8B-B14F-4D97-AF65-F5344CB8AC3E}">
        <p14:creationId xmlns:p14="http://schemas.microsoft.com/office/powerpoint/2010/main" val="299371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91431" y="5334001"/>
            <a:ext cx="6096000" cy="629709"/>
          </a:xfrm>
        </p:spPr>
        <p:txBody>
          <a:bodyPr anchor="b"/>
          <a:lstStyle>
            <a:lvl1pPr algn="l">
              <a:defRPr sz="2200" b="1"/>
            </a:lvl1pPr>
          </a:lstStyle>
          <a:p>
            <a:r>
              <a:rPr lang="fr-FR" smtClean="0"/>
              <a:t>Modifiez le style du titre</a:t>
            </a:r>
            <a:endParaRPr lang="en-US"/>
          </a:p>
        </p:txBody>
      </p:sp>
      <p:sp>
        <p:nvSpPr>
          <p:cNvPr id="3" name="Espace réservé pour une image  2"/>
          <p:cNvSpPr>
            <a:spLocks noGrp="1"/>
          </p:cNvSpPr>
          <p:nvPr>
            <p:ph type="pic" idx="1"/>
          </p:nvPr>
        </p:nvSpPr>
        <p:spPr>
          <a:xfrm>
            <a:off x="1991431" y="680861"/>
            <a:ext cx="6096000" cy="4572000"/>
          </a:xfrm>
        </p:spPr>
        <p:txBody>
          <a:bodyPr rtlCol="0">
            <a:normAutofit/>
          </a:bodyPr>
          <a:lstStyle>
            <a:lvl1pPr marL="0" indent="0">
              <a:buNone/>
              <a:defRPr sz="3600"/>
            </a:lvl1pPr>
            <a:lvl2pPr marL="507990" indent="0">
              <a:buNone/>
              <a:defRPr sz="3100"/>
            </a:lvl2pPr>
            <a:lvl3pPr marL="1015980" indent="0">
              <a:buNone/>
              <a:defRPr sz="2700"/>
            </a:lvl3pPr>
            <a:lvl4pPr marL="1523970" indent="0">
              <a:buNone/>
              <a:defRPr sz="2200"/>
            </a:lvl4pPr>
            <a:lvl5pPr marL="2031960" indent="0">
              <a:buNone/>
              <a:defRPr sz="2200"/>
            </a:lvl5pPr>
            <a:lvl6pPr marL="2539950" indent="0">
              <a:buNone/>
              <a:defRPr sz="2200"/>
            </a:lvl6pPr>
            <a:lvl7pPr marL="3047940" indent="0">
              <a:buNone/>
              <a:defRPr sz="2200"/>
            </a:lvl7pPr>
            <a:lvl8pPr marL="3555929" indent="0">
              <a:buNone/>
              <a:defRPr sz="2200"/>
            </a:lvl8pPr>
            <a:lvl9pPr marL="4063918" indent="0">
              <a:buNone/>
              <a:defRPr sz="2200"/>
            </a:lvl9pPr>
          </a:lstStyle>
          <a:p>
            <a:pPr lvl="0"/>
            <a:endParaRPr lang="en-US" noProof="0" smtClean="0"/>
          </a:p>
        </p:txBody>
      </p:sp>
      <p:sp>
        <p:nvSpPr>
          <p:cNvPr id="4" name="Espace réservé du texte 3"/>
          <p:cNvSpPr>
            <a:spLocks noGrp="1"/>
          </p:cNvSpPr>
          <p:nvPr>
            <p:ph type="body" sz="half" idx="2"/>
          </p:nvPr>
        </p:nvSpPr>
        <p:spPr>
          <a:xfrm>
            <a:off x="1991431" y="5963710"/>
            <a:ext cx="6096000" cy="894291"/>
          </a:xfrm>
        </p:spPr>
        <p:txBody>
          <a:bodyPr/>
          <a:lstStyle>
            <a:lvl1pPr marL="0" indent="0">
              <a:buNone/>
              <a:defRPr sz="1600"/>
            </a:lvl1pPr>
            <a:lvl2pPr marL="507990" indent="0">
              <a:buNone/>
              <a:defRPr sz="1300"/>
            </a:lvl2pPr>
            <a:lvl3pPr marL="1015980" indent="0">
              <a:buNone/>
              <a:defRPr sz="1100"/>
            </a:lvl3pPr>
            <a:lvl4pPr marL="1523970" indent="0">
              <a:buNone/>
              <a:defRPr sz="1000"/>
            </a:lvl4pPr>
            <a:lvl5pPr marL="2031960" indent="0">
              <a:buNone/>
              <a:defRPr sz="1000"/>
            </a:lvl5pPr>
            <a:lvl6pPr marL="2539950" indent="0">
              <a:buNone/>
              <a:defRPr sz="1000"/>
            </a:lvl6pPr>
            <a:lvl7pPr marL="3047940" indent="0">
              <a:buNone/>
              <a:defRPr sz="1000"/>
            </a:lvl7pPr>
            <a:lvl8pPr marL="3555929" indent="0">
              <a:buNone/>
              <a:defRPr sz="1000"/>
            </a:lvl8pPr>
            <a:lvl9pPr marL="4063918" indent="0">
              <a:buNone/>
              <a:defRPr sz="100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830C33D0-CBBC-43AF-99FB-F4B1611ECFD5}" type="datetimeFigureOut">
              <a:rPr lang="en-US"/>
              <a:pPr>
                <a:defRPr/>
              </a:pPr>
              <a:t>1/25/2016</a:t>
            </a:fld>
            <a:endParaRPr lang="en-US"/>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fld id="{C85FA4DC-0243-4859-8916-CEA10B70967E}" type="slidenum">
              <a:rPr lang="en-US" altLang="en-US"/>
              <a:pPr>
                <a:defRPr/>
              </a:pPr>
              <a:t>‹#›</a:t>
            </a:fld>
            <a:endParaRPr lang="en-US" altLang="en-US"/>
          </a:p>
        </p:txBody>
      </p:sp>
    </p:spTree>
    <p:extLst>
      <p:ext uri="{BB962C8B-B14F-4D97-AF65-F5344CB8AC3E}">
        <p14:creationId xmlns:p14="http://schemas.microsoft.com/office/powerpoint/2010/main" val="114779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508000" y="304800"/>
            <a:ext cx="9144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598" tIns="50798" rIns="101598" bIns="50798" numCol="1" anchor="ctr" anchorCtr="0" compatLnSpc="1">
            <a:prstTxWarp prst="textNoShape">
              <a:avLst/>
            </a:prstTxWarp>
          </a:bodyPr>
          <a:lstStyle/>
          <a:p>
            <a:pPr lvl="0"/>
            <a:r>
              <a:rPr lang="fr-FR" altLang="en-US" smtClean="0"/>
              <a:t>Modifiez le style du titre</a:t>
            </a:r>
            <a:endParaRPr lang="en-US" altLang="en-US" smtClean="0"/>
          </a:p>
        </p:txBody>
      </p:sp>
      <p:sp>
        <p:nvSpPr>
          <p:cNvPr id="1027" name="Espace réservé du texte 2"/>
          <p:cNvSpPr>
            <a:spLocks noGrp="1"/>
          </p:cNvSpPr>
          <p:nvPr>
            <p:ph type="body" idx="1"/>
          </p:nvPr>
        </p:nvSpPr>
        <p:spPr bwMode="auto">
          <a:xfrm>
            <a:off x="508000" y="1778000"/>
            <a:ext cx="9144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598" tIns="50798" rIns="101598" bIns="50798" numCol="1" anchor="t" anchorCtr="0" compatLnSpc="1">
            <a:prstTxWarp prst="textNoShape">
              <a:avLst/>
            </a:prstTxWarp>
          </a:bodyPr>
          <a:lstStyle/>
          <a:p>
            <a:pPr lvl="0"/>
            <a:r>
              <a:rPr lang="fr-FR" altLang="en-US" smtClean="0"/>
              <a:t>Modifiez les styles du texte du masque</a:t>
            </a:r>
          </a:p>
          <a:p>
            <a:pPr lvl="1"/>
            <a:r>
              <a:rPr lang="fr-FR" altLang="en-US" smtClean="0"/>
              <a:t>Deuxième niveau</a:t>
            </a:r>
          </a:p>
          <a:p>
            <a:pPr lvl="2"/>
            <a:r>
              <a:rPr lang="fr-FR" altLang="en-US" smtClean="0"/>
              <a:t>Troisième niveau</a:t>
            </a:r>
          </a:p>
          <a:p>
            <a:pPr lvl="3"/>
            <a:r>
              <a:rPr lang="fr-FR" altLang="en-US" smtClean="0"/>
              <a:t>Quatrième niveau</a:t>
            </a:r>
          </a:p>
          <a:p>
            <a:pPr lvl="4"/>
            <a:r>
              <a:rPr lang="fr-FR" altLang="en-US" smtClean="0"/>
              <a:t>Cinquième niveau</a:t>
            </a:r>
            <a:endParaRPr lang="en-US" altLang="en-US" smtClean="0"/>
          </a:p>
        </p:txBody>
      </p:sp>
      <p:sp>
        <p:nvSpPr>
          <p:cNvPr id="4" name="Espace réservé de la date 3"/>
          <p:cNvSpPr>
            <a:spLocks noGrp="1"/>
          </p:cNvSpPr>
          <p:nvPr>
            <p:ph type="dt" sz="half" idx="2"/>
          </p:nvPr>
        </p:nvSpPr>
        <p:spPr>
          <a:xfrm>
            <a:off x="508000" y="7062788"/>
            <a:ext cx="2370138" cy="404812"/>
          </a:xfrm>
          <a:prstGeom prst="rect">
            <a:avLst/>
          </a:prstGeom>
        </p:spPr>
        <p:txBody>
          <a:bodyPr vert="horz" lIns="101598" tIns="50798" rIns="101598" bIns="50798" rtlCol="0" anchor="ctr"/>
          <a:lstStyle>
            <a:lvl1pPr algn="l" defTabSz="355592" eaLnBrk="1">
              <a:defRPr sz="1300">
                <a:solidFill>
                  <a:schemeClr val="tx1">
                    <a:tint val="75000"/>
                  </a:schemeClr>
                </a:solidFill>
              </a:defRPr>
            </a:lvl1pPr>
          </a:lstStyle>
          <a:p>
            <a:pPr>
              <a:defRPr/>
            </a:pPr>
            <a:fld id="{0F42816B-3107-4384-ACA2-FBB35A0AD204}" type="datetimeFigureOut">
              <a:rPr lang="en-US"/>
              <a:pPr>
                <a:defRPr/>
              </a:pPr>
              <a:t>1/25/2016</a:t>
            </a:fld>
            <a:endParaRPr lang="en-US"/>
          </a:p>
        </p:txBody>
      </p:sp>
      <p:sp>
        <p:nvSpPr>
          <p:cNvPr id="5" name="Espace réservé du pied de page 4"/>
          <p:cNvSpPr>
            <a:spLocks noGrp="1"/>
          </p:cNvSpPr>
          <p:nvPr>
            <p:ph type="ftr" sz="quarter" idx="3"/>
          </p:nvPr>
        </p:nvSpPr>
        <p:spPr>
          <a:xfrm>
            <a:off x="3471863" y="7062788"/>
            <a:ext cx="3216275" cy="404812"/>
          </a:xfrm>
          <a:prstGeom prst="rect">
            <a:avLst/>
          </a:prstGeom>
        </p:spPr>
        <p:txBody>
          <a:bodyPr vert="horz" lIns="101598" tIns="50798" rIns="101598" bIns="50798" rtlCol="0" anchor="ctr"/>
          <a:lstStyle>
            <a:lvl1pPr algn="ctr" defTabSz="355592" eaLnBrk="1">
              <a:defRPr sz="1300">
                <a:solidFill>
                  <a:schemeClr val="tx1">
                    <a:tint val="75000"/>
                  </a:schemeClr>
                </a:solidFill>
              </a:defRPr>
            </a:lvl1pPr>
          </a:lstStyle>
          <a:p>
            <a:pPr>
              <a:defRPr/>
            </a:pPr>
            <a:endParaRPr lang="en-US"/>
          </a:p>
        </p:txBody>
      </p:sp>
      <p:sp>
        <p:nvSpPr>
          <p:cNvPr id="6" name="Espace réservé du numéro de diapositive 5"/>
          <p:cNvSpPr>
            <a:spLocks noGrp="1"/>
          </p:cNvSpPr>
          <p:nvPr>
            <p:ph type="sldNum" sz="quarter" idx="4"/>
          </p:nvPr>
        </p:nvSpPr>
        <p:spPr>
          <a:xfrm>
            <a:off x="7281863" y="7062788"/>
            <a:ext cx="2370137" cy="404812"/>
          </a:xfrm>
          <a:prstGeom prst="rect">
            <a:avLst/>
          </a:prstGeom>
        </p:spPr>
        <p:txBody>
          <a:bodyPr vert="horz" wrap="square" lIns="101598" tIns="50798" rIns="101598" bIns="50798" numCol="1" anchor="ctr" anchorCtr="0" compatLnSpc="1">
            <a:prstTxWarp prst="textNoShape">
              <a:avLst/>
            </a:prstTxWarp>
          </a:bodyPr>
          <a:lstStyle>
            <a:lvl1pPr algn="r" eaLnBrk="1">
              <a:defRPr sz="1300" smtClean="0">
                <a:solidFill>
                  <a:srgbClr val="898989"/>
                </a:solidFill>
              </a:defRPr>
            </a:lvl1pPr>
          </a:lstStyle>
          <a:p>
            <a:pPr>
              <a:defRPr/>
            </a:pPr>
            <a:fld id="{764E7A1F-59CD-40F1-92FA-EBF06D375D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014413" rtl="0" eaLnBrk="0" fontAlgn="base" hangingPunct="0">
        <a:spcBef>
          <a:spcPct val="0"/>
        </a:spcBef>
        <a:spcAft>
          <a:spcPct val="0"/>
        </a:spcAft>
        <a:defRPr sz="4900" kern="1200">
          <a:solidFill>
            <a:schemeClr val="tx1"/>
          </a:solidFill>
          <a:latin typeface="+mj-lt"/>
          <a:ea typeface="+mj-ea"/>
          <a:cs typeface="+mj-cs"/>
        </a:defRPr>
      </a:lvl1pPr>
      <a:lvl2pPr algn="ctr" defTabSz="1014413" rtl="0" eaLnBrk="0" fontAlgn="base" hangingPunct="0">
        <a:spcBef>
          <a:spcPct val="0"/>
        </a:spcBef>
        <a:spcAft>
          <a:spcPct val="0"/>
        </a:spcAft>
        <a:defRPr sz="4900">
          <a:solidFill>
            <a:schemeClr val="tx1"/>
          </a:solidFill>
          <a:latin typeface="Calibri" pitchFamily="34" charset="0"/>
        </a:defRPr>
      </a:lvl2pPr>
      <a:lvl3pPr algn="ctr" defTabSz="1014413" rtl="0" eaLnBrk="0" fontAlgn="base" hangingPunct="0">
        <a:spcBef>
          <a:spcPct val="0"/>
        </a:spcBef>
        <a:spcAft>
          <a:spcPct val="0"/>
        </a:spcAft>
        <a:defRPr sz="4900">
          <a:solidFill>
            <a:schemeClr val="tx1"/>
          </a:solidFill>
          <a:latin typeface="Calibri" pitchFamily="34" charset="0"/>
        </a:defRPr>
      </a:lvl3pPr>
      <a:lvl4pPr algn="ctr" defTabSz="1014413" rtl="0" eaLnBrk="0" fontAlgn="base" hangingPunct="0">
        <a:spcBef>
          <a:spcPct val="0"/>
        </a:spcBef>
        <a:spcAft>
          <a:spcPct val="0"/>
        </a:spcAft>
        <a:defRPr sz="4900">
          <a:solidFill>
            <a:schemeClr val="tx1"/>
          </a:solidFill>
          <a:latin typeface="Calibri" pitchFamily="34" charset="0"/>
        </a:defRPr>
      </a:lvl4pPr>
      <a:lvl5pPr algn="ctr" defTabSz="1014413" rtl="0" eaLnBrk="0" fontAlgn="base" hangingPunct="0">
        <a:spcBef>
          <a:spcPct val="0"/>
        </a:spcBef>
        <a:spcAft>
          <a:spcPct val="0"/>
        </a:spcAft>
        <a:defRPr sz="4900">
          <a:solidFill>
            <a:schemeClr val="tx1"/>
          </a:solidFill>
          <a:latin typeface="Calibri" pitchFamily="34" charset="0"/>
        </a:defRPr>
      </a:lvl5pPr>
      <a:lvl6pPr marL="457200" algn="ctr" defTabSz="1014413" rtl="0" fontAlgn="base">
        <a:spcBef>
          <a:spcPct val="0"/>
        </a:spcBef>
        <a:spcAft>
          <a:spcPct val="0"/>
        </a:spcAft>
        <a:defRPr sz="4900">
          <a:solidFill>
            <a:schemeClr val="tx1"/>
          </a:solidFill>
          <a:latin typeface="Calibri" pitchFamily="34" charset="0"/>
        </a:defRPr>
      </a:lvl6pPr>
      <a:lvl7pPr marL="914400" algn="ctr" defTabSz="1014413" rtl="0" fontAlgn="base">
        <a:spcBef>
          <a:spcPct val="0"/>
        </a:spcBef>
        <a:spcAft>
          <a:spcPct val="0"/>
        </a:spcAft>
        <a:defRPr sz="4900">
          <a:solidFill>
            <a:schemeClr val="tx1"/>
          </a:solidFill>
          <a:latin typeface="Calibri" pitchFamily="34" charset="0"/>
        </a:defRPr>
      </a:lvl7pPr>
      <a:lvl8pPr marL="1371600" algn="ctr" defTabSz="1014413" rtl="0" fontAlgn="base">
        <a:spcBef>
          <a:spcPct val="0"/>
        </a:spcBef>
        <a:spcAft>
          <a:spcPct val="0"/>
        </a:spcAft>
        <a:defRPr sz="4900">
          <a:solidFill>
            <a:schemeClr val="tx1"/>
          </a:solidFill>
          <a:latin typeface="Calibri" pitchFamily="34" charset="0"/>
        </a:defRPr>
      </a:lvl8pPr>
      <a:lvl9pPr marL="1828800" algn="ctr" defTabSz="1014413" rtl="0" fontAlgn="base">
        <a:spcBef>
          <a:spcPct val="0"/>
        </a:spcBef>
        <a:spcAft>
          <a:spcPct val="0"/>
        </a:spcAft>
        <a:defRPr sz="4900">
          <a:solidFill>
            <a:schemeClr val="tx1"/>
          </a:solidFill>
          <a:latin typeface="Calibri" pitchFamily="34" charset="0"/>
        </a:defRPr>
      </a:lvl9pPr>
    </p:titleStyle>
    <p:bodyStyle>
      <a:lvl1pPr marL="379413" indent="-379413" algn="l" defTabSz="1014413" rtl="0" eaLnBrk="0" fontAlgn="base" hangingPunct="0">
        <a:spcBef>
          <a:spcPct val="20000"/>
        </a:spcBef>
        <a:spcAft>
          <a:spcPct val="0"/>
        </a:spcAft>
        <a:buFont typeface="Arial" panose="020B0604020202020204" pitchFamily="34" charset="0"/>
        <a:buChar char="•"/>
        <a:defRPr sz="3600" kern="1200">
          <a:solidFill>
            <a:schemeClr val="tx1"/>
          </a:solidFill>
          <a:latin typeface="+mn-lt"/>
          <a:ea typeface="+mn-ea"/>
          <a:cs typeface="+mn-cs"/>
        </a:defRPr>
      </a:lvl1pPr>
      <a:lvl2pPr marL="823913" indent="-315913" algn="l" defTabSz="1014413"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68413" indent="-252413" algn="l" defTabSz="1014413" rtl="0" eaLnBrk="0" fontAlgn="base" hangingPunct="0">
        <a:spcBef>
          <a:spcPct val="20000"/>
        </a:spcBef>
        <a:spcAft>
          <a:spcPct val="0"/>
        </a:spcAft>
        <a:buFont typeface="Arial" panose="020B0604020202020204" pitchFamily="34" charset="0"/>
        <a:buChar char="•"/>
        <a:defRPr sz="2700" kern="1200">
          <a:solidFill>
            <a:schemeClr val="tx1"/>
          </a:solidFill>
          <a:latin typeface="+mn-lt"/>
          <a:ea typeface="+mn-ea"/>
          <a:cs typeface="+mn-cs"/>
        </a:defRPr>
      </a:lvl3pPr>
      <a:lvl4pPr marL="1776413" indent="-252413" algn="l" defTabSz="1014413"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284413" indent="-252413" algn="l" defTabSz="1014413"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793944" indent="-253994" algn="l" defTabSz="10159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01934" indent="-253994" algn="l" defTabSz="10159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09924" indent="-253994" algn="l" defTabSz="10159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17913" indent="-253994" algn="l" defTabSz="10159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15980" rtl="0" eaLnBrk="1" latinLnBrk="0" hangingPunct="1">
        <a:defRPr sz="2000" kern="1200">
          <a:solidFill>
            <a:schemeClr val="tx1"/>
          </a:solidFill>
          <a:latin typeface="+mn-lt"/>
          <a:ea typeface="+mn-ea"/>
          <a:cs typeface="+mn-cs"/>
        </a:defRPr>
      </a:lvl1pPr>
      <a:lvl2pPr marL="507990" algn="l" defTabSz="1015980" rtl="0" eaLnBrk="1" latinLnBrk="0" hangingPunct="1">
        <a:defRPr sz="2000" kern="1200">
          <a:solidFill>
            <a:schemeClr val="tx1"/>
          </a:solidFill>
          <a:latin typeface="+mn-lt"/>
          <a:ea typeface="+mn-ea"/>
          <a:cs typeface="+mn-cs"/>
        </a:defRPr>
      </a:lvl2pPr>
      <a:lvl3pPr marL="1015980" algn="l" defTabSz="1015980" rtl="0" eaLnBrk="1" latinLnBrk="0" hangingPunct="1">
        <a:defRPr sz="2000" kern="1200">
          <a:solidFill>
            <a:schemeClr val="tx1"/>
          </a:solidFill>
          <a:latin typeface="+mn-lt"/>
          <a:ea typeface="+mn-ea"/>
          <a:cs typeface="+mn-cs"/>
        </a:defRPr>
      </a:lvl3pPr>
      <a:lvl4pPr marL="1523970" algn="l" defTabSz="1015980" rtl="0" eaLnBrk="1" latinLnBrk="0" hangingPunct="1">
        <a:defRPr sz="2000" kern="1200">
          <a:solidFill>
            <a:schemeClr val="tx1"/>
          </a:solidFill>
          <a:latin typeface="+mn-lt"/>
          <a:ea typeface="+mn-ea"/>
          <a:cs typeface="+mn-cs"/>
        </a:defRPr>
      </a:lvl4pPr>
      <a:lvl5pPr marL="2031960" algn="l" defTabSz="1015980" rtl="0" eaLnBrk="1" latinLnBrk="0" hangingPunct="1">
        <a:defRPr sz="2000" kern="1200">
          <a:solidFill>
            <a:schemeClr val="tx1"/>
          </a:solidFill>
          <a:latin typeface="+mn-lt"/>
          <a:ea typeface="+mn-ea"/>
          <a:cs typeface="+mn-cs"/>
        </a:defRPr>
      </a:lvl5pPr>
      <a:lvl6pPr marL="2539950" algn="l" defTabSz="1015980" rtl="0" eaLnBrk="1" latinLnBrk="0" hangingPunct="1">
        <a:defRPr sz="2000" kern="1200">
          <a:solidFill>
            <a:schemeClr val="tx1"/>
          </a:solidFill>
          <a:latin typeface="+mn-lt"/>
          <a:ea typeface="+mn-ea"/>
          <a:cs typeface="+mn-cs"/>
        </a:defRPr>
      </a:lvl6pPr>
      <a:lvl7pPr marL="3047940" algn="l" defTabSz="1015980" rtl="0" eaLnBrk="1" latinLnBrk="0" hangingPunct="1">
        <a:defRPr sz="2000" kern="1200">
          <a:solidFill>
            <a:schemeClr val="tx1"/>
          </a:solidFill>
          <a:latin typeface="+mn-lt"/>
          <a:ea typeface="+mn-ea"/>
          <a:cs typeface="+mn-cs"/>
        </a:defRPr>
      </a:lvl7pPr>
      <a:lvl8pPr marL="3555929" algn="l" defTabSz="1015980" rtl="0" eaLnBrk="1" latinLnBrk="0" hangingPunct="1">
        <a:defRPr sz="2000" kern="1200">
          <a:solidFill>
            <a:schemeClr val="tx1"/>
          </a:solidFill>
          <a:latin typeface="+mn-lt"/>
          <a:ea typeface="+mn-ea"/>
          <a:cs typeface="+mn-cs"/>
        </a:defRPr>
      </a:lvl8pPr>
      <a:lvl9pPr marL="4063918" algn="l" defTabSz="101598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0.jpe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0.jpeg"/><Relationship Id="rId3" Type="http://schemas.openxmlformats.org/officeDocument/2006/relationships/tags" Target="../tags/tag33.xml"/><Relationship Id="rId7" Type="http://schemas.openxmlformats.org/officeDocument/2006/relationships/hyperlink" Target="http://upload.wikimedia.org/wikipedia/commons/0/06/DES-key-schedule.png" TargetMode="External"/><Relationship Id="rId12" Type="http://schemas.openxmlformats.org/officeDocument/2006/relationships/image" Target="../media/image19.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2.xml"/><Relationship Id="rId11" Type="http://schemas.openxmlformats.org/officeDocument/2006/relationships/hyperlink" Target="http://upload.wikimedia.org/wikipedia/commons/6/6a/DES-main-network.png" TargetMode="External"/><Relationship Id="rId5" Type="http://schemas.openxmlformats.org/officeDocument/2006/relationships/slideLayout" Target="../slideLayouts/slideLayout6.xml"/><Relationship Id="rId10" Type="http://schemas.openxmlformats.org/officeDocument/2006/relationships/image" Target="../media/image18.png"/><Relationship Id="rId4" Type="http://schemas.openxmlformats.org/officeDocument/2006/relationships/tags" Target="../tags/tag34.xml"/><Relationship Id="rId9" Type="http://schemas.openxmlformats.org/officeDocument/2006/relationships/hyperlink" Target="http://upload.wikimedia.org/wikipedia/commons/0/06/Data_Encryption_Standard_InfoBox_Diagram.png"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0.jpe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17.png"/><Relationship Id="rId5" Type="http://schemas.openxmlformats.org/officeDocument/2006/relationships/tags" Target="../tags/tag39.xml"/><Relationship Id="rId10" Type="http://schemas.openxmlformats.org/officeDocument/2006/relationships/hyperlink" Target="http://upload.wikimedia.org/wikipedia/commons/0/06/DES-key-schedule.png" TargetMode="External"/><Relationship Id="rId4" Type="http://schemas.openxmlformats.org/officeDocument/2006/relationships/tags" Target="../tags/tag38.xml"/><Relationship Id="rId9"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hyperlink" Target="http://upload.wikimedia.org/wikipedia/commons/0/06/Data_Encryption_Standard_InfoBox_Diagram.png" TargetMode="Externa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image" Target="../media/image19.png"/><Relationship Id="rId2" Type="http://schemas.openxmlformats.org/officeDocument/2006/relationships/tags" Target="../tags/tag43.xml"/><Relationship Id="rId16" Type="http://schemas.openxmlformats.org/officeDocument/2006/relationships/hyperlink" Target="http://upload.wikimedia.org/wikipedia/commons/6/6a/DES-main-network.png" TargetMode="External"/><Relationship Id="rId20" Type="http://schemas.openxmlformats.org/officeDocument/2006/relationships/image" Target="../media/image10.jpeg"/><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5" Type="http://schemas.openxmlformats.org/officeDocument/2006/relationships/notesSlide" Target="../notesSlides/notesSlide4.xml"/><Relationship Id="rId10" Type="http://schemas.openxmlformats.org/officeDocument/2006/relationships/tags" Target="../tags/tag51.xml"/><Relationship Id="rId19" Type="http://schemas.openxmlformats.org/officeDocument/2006/relationships/image" Target="../media/image18.png"/><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image" Target="../media/image10.jpeg"/><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media/image22.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image" Target="../media/image21.png"/><Relationship Id="rId5" Type="http://schemas.openxmlformats.org/officeDocument/2006/relationships/tags" Target="../tags/tag67.xml"/><Relationship Id="rId10" Type="http://schemas.openxmlformats.org/officeDocument/2006/relationships/image" Target="../media/image20.png"/><Relationship Id="rId4" Type="http://schemas.openxmlformats.org/officeDocument/2006/relationships/tags" Target="../tags/tag66.xml"/><Relationship Id="rId9"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6.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jpeg"/><Relationship Id="rId11" Type="http://schemas.openxmlformats.org/officeDocument/2006/relationships/image" Target="../media/image7.png"/><Relationship Id="rId5" Type="http://schemas.openxmlformats.org/officeDocument/2006/relationships/slideLayout" Target="../slideLayouts/slideLayout2.xml"/><Relationship Id="rId10" Type="http://schemas.openxmlformats.org/officeDocument/2006/relationships/image" Target="../media/image6.jpeg"/><Relationship Id="rId4" Type="http://schemas.openxmlformats.org/officeDocument/2006/relationships/tags" Target="../tags/tag7.xml"/><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media/image10.jpeg"/><Relationship Id="rId5" Type="http://schemas.openxmlformats.org/officeDocument/2006/relationships/tags" Target="../tags/tag81.xml"/><Relationship Id="rId10" Type="http://schemas.openxmlformats.org/officeDocument/2006/relationships/image" Target="../media/image24.png"/><Relationship Id="rId4" Type="http://schemas.openxmlformats.org/officeDocument/2006/relationships/tags" Target="../tags/tag80.xml"/><Relationship Id="rId9" Type="http://schemas.openxmlformats.org/officeDocument/2006/relationships/image" Target="../media/image23.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s>
</file>

<file path=ppt/slides/_rels/slide3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97.xml"/><Relationship Id="rId7" Type="http://schemas.openxmlformats.org/officeDocument/2006/relationships/image" Target="../media/image25.png"/><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slideLayout" Target="../slideLayouts/slideLayout2.xml"/><Relationship Id="rId5" Type="http://schemas.openxmlformats.org/officeDocument/2006/relationships/tags" Target="../tags/tag99.xml"/><Relationship Id="rId4" Type="http://schemas.openxmlformats.org/officeDocument/2006/relationships/tags" Target="../tags/tag98.xml"/></Relationships>
</file>

<file path=ppt/slides/_rels/slide36.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image" Target="../media/image28.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27.png"/><Relationship Id="rId5" Type="http://schemas.openxmlformats.org/officeDocument/2006/relationships/slideLayout" Target="../slideLayouts/slideLayout2.xml"/><Relationship Id="rId4" Type="http://schemas.openxmlformats.org/officeDocument/2006/relationships/tags" Target="../tags/tag103.xml"/></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106.xml"/><Relationship Id="rId7" Type="http://schemas.openxmlformats.org/officeDocument/2006/relationships/image" Target="../media/image25.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slideLayout" Target="../slideLayouts/slideLayout2.xml"/><Relationship Id="rId5" Type="http://schemas.openxmlformats.org/officeDocument/2006/relationships/tags" Target="../tags/tag108.xml"/><Relationship Id="rId4" Type="http://schemas.openxmlformats.org/officeDocument/2006/relationships/tags" Target="../tags/tag10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31.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4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5.xml"/><Relationship Id="rId7"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image" Target="../media/image10.jpeg"/><Relationship Id="rId5" Type="http://schemas.openxmlformats.org/officeDocument/2006/relationships/tags" Target="../tags/tag117.xml"/><Relationship Id="rId10" Type="http://schemas.openxmlformats.org/officeDocument/2006/relationships/image" Target="../media/image35.png"/><Relationship Id="rId4" Type="http://schemas.openxmlformats.org/officeDocument/2006/relationships/tags" Target="../tags/tag116.xml"/><Relationship Id="rId9"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121.xml"/><Relationship Id="rId7" Type="http://schemas.openxmlformats.org/officeDocument/2006/relationships/image" Target="../media/image37.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12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tags" Target="../tags/tag125.xml"/><Relationship Id="rId7" Type="http://schemas.openxmlformats.org/officeDocument/2006/relationships/image" Target="../media/image39.jpe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Layout" Target="../slideLayouts/slideLayout2.xml"/><Relationship Id="rId5" Type="http://schemas.openxmlformats.org/officeDocument/2006/relationships/tags" Target="../tags/tag127.xml"/><Relationship Id="rId4" Type="http://schemas.openxmlformats.org/officeDocument/2006/relationships/tags" Target="../tags/tag126.xml"/></Relationships>
</file>

<file path=ppt/slides/_rels/slide4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130.xml"/><Relationship Id="rId7" Type="http://schemas.openxmlformats.org/officeDocument/2006/relationships/image" Target="../media/image41.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44.png"/><Relationship Id="rId4" Type="http://schemas.openxmlformats.org/officeDocument/2006/relationships/tags" Target="../tags/tag131.xml"/><Relationship Id="rId9"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image" Target="../media/image46.jpeg"/><Relationship Id="rId17" Type="http://schemas.openxmlformats.org/officeDocument/2006/relationships/image" Target="../media/image51.png"/><Relationship Id="rId2" Type="http://schemas.openxmlformats.org/officeDocument/2006/relationships/tags" Target="../tags/tag137.xml"/><Relationship Id="rId16" Type="http://schemas.openxmlformats.org/officeDocument/2006/relationships/image" Target="../media/image50.png"/><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image" Target="../media/image45.png"/><Relationship Id="rId5" Type="http://schemas.openxmlformats.org/officeDocument/2006/relationships/tags" Target="../tags/tag140.xml"/><Relationship Id="rId15" Type="http://schemas.openxmlformats.org/officeDocument/2006/relationships/image" Target="../media/image49.png"/><Relationship Id="rId10" Type="http://schemas.openxmlformats.org/officeDocument/2006/relationships/slideLayout" Target="../slideLayouts/slideLayout7.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image" Target="../media/image48.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0.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0.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custDataLst>
              <p:tags r:id="rId1"/>
            </p:custDataLst>
          </p:nvPr>
        </p:nvSpPr>
        <p:spPr>
          <a:xfrm>
            <a:off x="50800" y="723900"/>
            <a:ext cx="10058400" cy="2463800"/>
          </a:xfrm>
        </p:spPr>
        <p:txBody>
          <a:bodyPr/>
          <a:lstStyle/>
          <a:p>
            <a:pPr eaLnBrk="1" hangingPunct="1"/>
            <a:r>
              <a:rPr lang="en-US" altLang="en-US" smtClean="0"/>
              <a:t>Confidentialité I </a:t>
            </a:r>
            <a:br>
              <a:rPr lang="en-US" altLang="en-US" smtClean="0"/>
            </a:br>
            <a:r>
              <a:rPr lang="en-US" altLang="en-US" smtClean="0"/>
              <a:t>Chiffrement symétrique</a:t>
            </a:r>
          </a:p>
        </p:txBody>
      </p:sp>
      <p:sp>
        <p:nvSpPr>
          <p:cNvPr id="3075" name="ZoneTexte 4"/>
          <p:cNvSpPr txBox="1">
            <a:spLocks noChangeArrowheads="1"/>
          </p:cNvSpPr>
          <p:nvPr/>
        </p:nvSpPr>
        <p:spPr bwMode="auto">
          <a:xfrm>
            <a:off x="100013" y="4267200"/>
            <a:ext cx="995997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9" tIns="50799" rIns="101599" bIns="50799"/>
          <a:lstStyle>
            <a:lvl1pPr>
              <a:spcBef>
                <a:spcPct val="20000"/>
              </a:spcBef>
              <a:buFont typeface="Arial" panose="020B0604020202020204" pitchFamily="34" charset="0"/>
              <a:buChar char="•"/>
              <a:defRPr sz="3600">
                <a:solidFill>
                  <a:schemeClr val="tx1"/>
                </a:solidFill>
                <a:latin typeface="Calibri" panose="020F0502020204030204" pitchFamily="34" charset="0"/>
              </a:defRPr>
            </a:lvl1pPr>
            <a:lvl2pPr marL="823913" indent="192088">
              <a:spcBef>
                <a:spcPct val="20000"/>
              </a:spcBef>
              <a:buFont typeface="Arial" panose="020B0604020202020204" pitchFamily="34" charset="0"/>
              <a:buChar char="–"/>
              <a:defRPr sz="3100">
                <a:solidFill>
                  <a:schemeClr val="tx1"/>
                </a:solidFill>
                <a:latin typeface="Calibri" panose="020F0502020204030204" pitchFamily="34" charset="0"/>
              </a:defRPr>
            </a:lvl2pPr>
            <a:lvl3pPr marL="1268413" indent="382588">
              <a:spcBef>
                <a:spcPct val="20000"/>
              </a:spcBef>
              <a:buFont typeface="Arial" panose="020B0604020202020204" pitchFamily="34" charset="0"/>
              <a:buChar char="•"/>
              <a:defRPr sz="2700">
                <a:solidFill>
                  <a:schemeClr val="tx1"/>
                </a:solidFill>
                <a:latin typeface="Calibri" panose="020F0502020204030204" pitchFamily="34" charset="0"/>
              </a:defRPr>
            </a:lvl3pPr>
            <a:lvl4pPr marL="1776413" indent="573088">
              <a:spcBef>
                <a:spcPct val="20000"/>
              </a:spcBef>
              <a:buFont typeface="Arial" panose="020B0604020202020204" pitchFamily="34" charset="0"/>
              <a:buChar char="–"/>
              <a:defRPr sz="2200">
                <a:solidFill>
                  <a:schemeClr val="tx1"/>
                </a:solidFill>
                <a:latin typeface="Calibri" panose="020F0502020204030204" pitchFamily="34" charset="0"/>
              </a:defRPr>
            </a:lvl4pPr>
            <a:lvl5pPr marL="2284413" indent="763588">
              <a:spcBef>
                <a:spcPct val="20000"/>
              </a:spcBef>
              <a:buFont typeface="Arial" panose="020B0604020202020204" pitchFamily="34" charset="0"/>
              <a:buChar char="»"/>
              <a:defRPr sz="2200">
                <a:solidFill>
                  <a:schemeClr val="tx1"/>
                </a:solidFill>
                <a:latin typeface="Calibri" panose="020F0502020204030204" pitchFamily="34" charset="0"/>
              </a:defRPr>
            </a:lvl5pPr>
            <a:lvl6pPr marL="2741613" indent="763588" defTabSz="35401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3198813" indent="763588" defTabSz="35401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656013" indent="763588" defTabSz="35401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4113213" indent="763588" defTabSz="354013"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lgn="ctr" eaLnBrk="1" hangingPunct="1">
              <a:spcBef>
                <a:spcPct val="0"/>
              </a:spcBef>
              <a:buFontTx/>
              <a:buNone/>
            </a:pPr>
            <a:r>
              <a:rPr lang="fr-CA" altLang="en-US" sz="3200" dirty="0">
                <a:latin typeface="Chalkboard" charset="0"/>
              </a:rPr>
              <a:t>IFT3275 - IFT6271</a:t>
            </a:r>
          </a:p>
          <a:p>
            <a:pPr algn="ctr" eaLnBrk="1" hangingPunct="1">
              <a:spcBef>
                <a:spcPct val="0"/>
              </a:spcBef>
              <a:buFontTx/>
              <a:buNone/>
            </a:pPr>
            <a:r>
              <a:rPr lang="fr-CA" altLang="en-US" sz="3200" dirty="0">
                <a:latin typeface="Chalkboard" charset="0"/>
              </a:rPr>
              <a:t>H2016</a:t>
            </a:r>
          </a:p>
          <a:p>
            <a:pPr algn="ctr" eaLnBrk="1" hangingPunct="1">
              <a:spcBef>
                <a:spcPct val="0"/>
              </a:spcBef>
              <a:buFontTx/>
              <a:buNone/>
            </a:pPr>
            <a:r>
              <a:rPr lang="fr-CA" altLang="en-US" sz="3200" dirty="0">
                <a:latin typeface="Chalkboard" charset="0"/>
              </a:rPr>
              <a:t>Alain </a:t>
            </a:r>
            <a:r>
              <a:rPr lang="fr-CA" altLang="en-US" sz="3200" dirty="0" err="1">
                <a:latin typeface="Chalkboard" charset="0"/>
              </a:rPr>
              <a:t>Tapp</a:t>
            </a:r>
            <a:endParaRPr lang="fr-CA" altLang="en-US" sz="3200" dirty="0">
              <a:latin typeface="Chalkboard"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custDataLst>
              <p:tags r:id="rId1"/>
            </p:custDataLst>
          </p:nvPr>
        </p:nvSpPr>
        <p:spPr/>
        <p:txBody>
          <a:bodyPr/>
          <a:lstStyle/>
          <a:p>
            <a:pPr eaLnBrk="1" hangingPunct="1"/>
            <a:r>
              <a:rPr lang="en-US" altLang="en-US" smtClean="0"/>
              <a:t>Entropie</a:t>
            </a:r>
          </a:p>
        </p:txBody>
      </p:sp>
      <p:pic>
        <p:nvPicPr>
          <p:cNvPr id="13315" name="Picture 5" descr="D:\Google Drive\Cours\IFT6271\New folder\pqc_Page_23.png"/>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l="1498" t="27261" r="3030" b="27534"/>
          <a:stretch>
            <a:fillRect/>
          </a:stretch>
        </p:blipFill>
        <p:spPr bwMode="auto">
          <a:xfrm>
            <a:off x="250825" y="2193925"/>
            <a:ext cx="9601200" cy="351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5" descr="http://adlabsinc.com/wp-content/uploads/2014/02/bonus_vecto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D:\Google Drive\Cours\IFT6271\New folder\pqc_Page_24.png"/>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l="2147" t="15669" r="1321" b="15199"/>
          <a:stretch>
            <a:fillRect/>
          </a:stretch>
        </p:blipFill>
        <p:spPr bwMode="auto">
          <a:xfrm>
            <a:off x="279400" y="1295400"/>
            <a:ext cx="9707563"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5" descr="http://adlabsinc.com/wp-content/uploads/2014/02/bonus_vecto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http://adlabsinc.com/wp-content/uploads/2014/02/bonus_ve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7" descr="D:\Google Drive\Cours\IFT6271\New folder\pqc_Page_25.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l="2560" t="13414" r="2122" b="15297"/>
          <a:stretch>
            <a:fillRect/>
          </a:stretch>
        </p:blipFill>
        <p:spPr bwMode="auto">
          <a:xfrm>
            <a:off x="368300" y="1173163"/>
            <a:ext cx="9585325" cy="553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Google Drive\Cours\IFT6271\New folder\pqc_Page_26.png"/>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l="1010" t="13020" r="3368" b="16278"/>
          <a:stretch>
            <a:fillRect/>
          </a:stretch>
        </p:blipFill>
        <p:spPr bwMode="auto">
          <a:xfrm>
            <a:off x="34925" y="990600"/>
            <a:ext cx="9617075" cy="549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5" descr="http://adlabsinc.com/wp-content/uploads/2014/02/bonus_vecto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1"/>
          <p:cNvSpPr>
            <a:spLocks noGrp="1" noChangeArrowheads="1"/>
          </p:cNvSpPr>
          <p:nvPr>
            <p:ph type="title"/>
            <p:custDataLst>
              <p:tags r:id="rId1"/>
            </p:custDataLst>
          </p:nvPr>
        </p:nvSpPr>
        <p:spPr>
          <a:xfrm>
            <a:off x="990600" y="203200"/>
            <a:ext cx="8178800" cy="1409700"/>
          </a:xfrm>
        </p:spPr>
        <p:txBody>
          <a:bodyPr/>
          <a:lstStyle/>
          <a:p>
            <a:pPr eaLnBrk="1" hangingPunct="1"/>
            <a:r>
              <a:rPr lang="en-US" altLang="en-US" smtClean="0"/>
              <a:t>Dans la pratique</a:t>
            </a:r>
          </a:p>
        </p:txBody>
      </p:sp>
      <p:sp>
        <p:nvSpPr>
          <p:cNvPr id="9218" name="Rectangle 2"/>
          <p:cNvSpPr>
            <a:spLocks noGrp="1" noChangeArrowheads="1"/>
          </p:cNvSpPr>
          <p:nvPr>
            <p:ph idx="1"/>
            <p:custDataLst>
              <p:tags r:id="rId2"/>
            </p:custDataLst>
          </p:nvPr>
        </p:nvSpPr>
        <p:spPr>
          <a:xfrm>
            <a:off x="635000" y="1689100"/>
            <a:ext cx="8877300" cy="5410200"/>
          </a:xfrm>
        </p:spPr>
        <p:txBody>
          <a:bodyPr/>
          <a:lstStyle/>
          <a:p>
            <a:pPr marL="693738" indent="-338138" eaLnBrk="1" hangingPunct="1">
              <a:spcBef>
                <a:spcPts val="2300"/>
              </a:spcBef>
              <a:buSzPct val="43000"/>
              <a:buFont typeface="Arial" panose="020B0604020202020204" pitchFamily="34" charset="0"/>
              <a:buBlip>
                <a:blip r:embed="rId4"/>
              </a:buBlip>
            </a:pPr>
            <a:r>
              <a:rPr lang="en-US" altLang="en-US" sz="2800" dirty="0" smtClean="0"/>
              <a:t>Un </a:t>
            </a:r>
            <a:r>
              <a:rPr lang="en-US" altLang="en-US" sz="2800" dirty="0" err="1" smtClean="0"/>
              <a:t>système</a:t>
            </a:r>
            <a:r>
              <a:rPr lang="en-US" altLang="en-US" sz="2800" dirty="0" smtClean="0"/>
              <a:t> de </a:t>
            </a:r>
            <a:r>
              <a:rPr lang="en-US" altLang="en-US" sz="2800" dirty="0" err="1" smtClean="0"/>
              <a:t>chiffrement</a:t>
            </a:r>
            <a:r>
              <a:rPr lang="en-US" altLang="en-US" sz="2800" dirty="0" smtClean="0"/>
              <a:t> </a:t>
            </a:r>
            <a:r>
              <a:rPr lang="en-US" altLang="en-US" sz="2800" dirty="0" err="1" smtClean="0"/>
              <a:t>devrait</a:t>
            </a:r>
            <a:r>
              <a:rPr lang="en-US" altLang="en-US" sz="2800" dirty="0" smtClean="0"/>
              <a:t> </a:t>
            </a:r>
            <a:r>
              <a:rPr lang="en-US" altLang="en-US" sz="2800" dirty="0" err="1" smtClean="0"/>
              <a:t>nécessiter</a:t>
            </a:r>
            <a:r>
              <a:rPr lang="en-US" altLang="en-US" sz="2800" dirty="0" smtClean="0"/>
              <a:t> </a:t>
            </a:r>
            <a:r>
              <a:rPr lang="en-US" altLang="en-US" sz="2800" dirty="0" err="1" smtClean="0"/>
              <a:t>une</a:t>
            </a:r>
            <a:r>
              <a:rPr lang="en-US" altLang="en-US" sz="2800" dirty="0" smtClean="0"/>
              <a:t> </a:t>
            </a:r>
            <a:r>
              <a:rPr lang="en-US" altLang="en-US" sz="2800" dirty="0" err="1" smtClean="0"/>
              <a:t>clé</a:t>
            </a:r>
            <a:r>
              <a:rPr lang="en-US" altLang="en-US" sz="2800" dirty="0" smtClean="0"/>
              <a:t> </a:t>
            </a:r>
            <a:r>
              <a:rPr lang="en-US" altLang="en-US" sz="2800" dirty="0" err="1" smtClean="0"/>
              <a:t>secrète</a:t>
            </a:r>
            <a:r>
              <a:rPr lang="en-US" altLang="en-US" sz="2800" dirty="0" smtClean="0"/>
              <a:t> de </a:t>
            </a:r>
            <a:r>
              <a:rPr lang="en-US" altLang="en-US" sz="2800" b="1" dirty="0" err="1" smtClean="0"/>
              <a:t>longueur</a:t>
            </a:r>
            <a:r>
              <a:rPr lang="en-US" altLang="en-US" sz="2800" b="1" dirty="0" smtClean="0"/>
              <a:t> </a:t>
            </a:r>
            <a:r>
              <a:rPr lang="en-US" altLang="en-US" sz="2800" b="1" dirty="0" err="1" smtClean="0"/>
              <a:t>indépendante</a:t>
            </a:r>
            <a:r>
              <a:rPr lang="en-US" altLang="en-US" sz="2800" b="1" dirty="0" smtClean="0"/>
              <a:t> </a:t>
            </a:r>
            <a:r>
              <a:rPr lang="en-US" altLang="en-US" sz="2800" dirty="0" smtClean="0"/>
              <a:t>de la </a:t>
            </a:r>
            <a:r>
              <a:rPr lang="en-US" altLang="en-US" sz="2800" dirty="0" err="1" smtClean="0"/>
              <a:t>longueur</a:t>
            </a:r>
            <a:r>
              <a:rPr lang="en-US" altLang="en-US" sz="2800" dirty="0" smtClean="0"/>
              <a:t> du message à </a:t>
            </a:r>
            <a:r>
              <a:rPr lang="en-US" altLang="en-US" sz="2800" dirty="0" err="1" smtClean="0"/>
              <a:t>transmettre</a:t>
            </a:r>
            <a:r>
              <a:rPr lang="en-US" altLang="en-US" sz="2800" dirty="0" smtClean="0"/>
              <a:t>.</a:t>
            </a:r>
          </a:p>
          <a:p>
            <a:pPr marL="693738" indent="-338138" eaLnBrk="1" hangingPunct="1">
              <a:spcBef>
                <a:spcPts val="2300"/>
              </a:spcBef>
              <a:buSzPct val="43000"/>
              <a:buFont typeface="Arial" panose="020B0604020202020204" pitchFamily="34" charset="0"/>
              <a:buBlip>
                <a:blip r:embed="rId4"/>
              </a:buBlip>
            </a:pPr>
            <a:r>
              <a:rPr lang="en-US" altLang="en-US" sz="2800" dirty="0" smtClean="0"/>
              <a:t>Un </a:t>
            </a:r>
            <a:r>
              <a:rPr lang="en-US" altLang="en-US" sz="2800" dirty="0" err="1" smtClean="0"/>
              <a:t>système</a:t>
            </a:r>
            <a:r>
              <a:rPr lang="en-US" altLang="en-US" sz="2800" dirty="0" smtClean="0"/>
              <a:t> de </a:t>
            </a:r>
            <a:r>
              <a:rPr lang="en-US" altLang="en-US" sz="2800" dirty="0" err="1" smtClean="0"/>
              <a:t>chiffrement</a:t>
            </a:r>
            <a:r>
              <a:rPr lang="en-US" altLang="en-US" sz="2800" dirty="0" smtClean="0"/>
              <a:t> </a:t>
            </a:r>
            <a:r>
              <a:rPr lang="en-US" altLang="en-US" sz="2800" dirty="0" err="1" smtClean="0"/>
              <a:t>devrait</a:t>
            </a:r>
            <a:r>
              <a:rPr lang="en-US" altLang="en-US" sz="2800" dirty="0" smtClean="0"/>
              <a:t> </a:t>
            </a:r>
            <a:r>
              <a:rPr lang="en-US" altLang="en-US" sz="2800" dirty="0" err="1" smtClean="0"/>
              <a:t>permettre</a:t>
            </a:r>
            <a:r>
              <a:rPr lang="en-US" altLang="en-US" sz="2800" dirty="0" smtClean="0"/>
              <a:t> de </a:t>
            </a:r>
            <a:r>
              <a:rPr lang="en-US" altLang="en-US" sz="2800" b="1" dirty="0" err="1" smtClean="0"/>
              <a:t>chiffrer</a:t>
            </a:r>
            <a:r>
              <a:rPr lang="en-US" altLang="en-US" sz="2800" b="1" dirty="0" smtClean="0"/>
              <a:t> </a:t>
            </a:r>
            <a:r>
              <a:rPr lang="en-US" altLang="en-US" sz="2800" b="1" dirty="0" err="1" smtClean="0"/>
              <a:t>plusieurs</a:t>
            </a:r>
            <a:r>
              <a:rPr lang="en-US" altLang="en-US" sz="2800" b="1" dirty="0" smtClean="0"/>
              <a:t> messages </a:t>
            </a:r>
            <a:r>
              <a:rPr lang="en-US" altLang="en-US" sz="2800" dirty="0" smtClean="0"/>
              <a:t>avec la </a:t>
            </a:r>
            <a:r>
              <a:rPr lang="en-US" altLang="en-US" sz="2800" dirty="0" err="1" smtClean="0"/>
              <a:t>même</a:t>
            </a:r>
            <a:r>
              <a:rPr lang="en-US" altLang="en-US" sz="2800" dirty="0" smtClean="0"/>
              <a:t> </a:t>
            </a:r>
            <a:r>
              <a:rPr lang="en-US" altLang="en-US" sz="2800" dirty="0" err="1" smtClean="0"/>
              <a:t>clé</a:t>
            </a:r>
            <a:r>
              <a:rPr lang="en-US" altLang="en-US" sz="2800" dirty="0" smtClean="0"/>
              <a:t>.</a:t>
            </a:r>
          </a:p>
          <a:p>
            <a:pPr marL="693738" indent="-338138" eaLnBrk="1" hangingPunct="1">
              <a:spcBef>
                <a:spcPts val="2300"/>
              </a:spcBef>
              <a:buSzPct val="43000"/>
              <a:buFont typeface="Arial" panose="020B0604020202020204" pitchFamily="34" charset="0"/>
              <a:buBlip>
                <a:blip r:embed="rId4"/>
              </a:buBlip>
            </a:pPr>
            <a:r>
              <a:rPr lang="en-US" altLang="en-US" sz="2800" dirty="0" err="1" smtClean="0"/>
              <a:t>Malheureusement</a:t>
            </a:r>
            <a:r>
              <a:rPr lang="en-US" altLang="en-US" sz="2800" dirty="0" smtClean="0"/>
              <a:t>, </a:t>
            </a:r>
            <a:r>
              <a:rPr lang="en-US" altLang="en-US" sz="2800" dirty="0" err="1" smtClean="0"/>
              <a:t>il</a:t>
            </a:r>
            <a:r>
              <a:rPr lang="en-US" altLang="en-US" sz="2800" dirty="0" smtClean="0"/>
              <a:t> </a:t>
            </a:r>
            <a:r>
              <a:rPr lang="en-US" altLang="en-US" sz="2800" dirty="0" err="1" smtClean="0"/>
              <a:t>n’est</a:t>
            </a:r>
            <a:r>
              <a:rPr lang="en-US" altLang="en-US" sz="2800" dirty="0" smtClean="0"/>
              <a:t> pas possible </a:t>
            </a:r>
            <a:r>
              <a:rPr lang="en-US" altLang="en-US" sz="2800" dirty="0" err="1" smtClean="0"/>
              <a:t>qu’un</a:t>
            </a:r>
            <a:r>
              <a:rPr lang="en-US" altLang="en-US" sz="2800" dirty="0" smtClean="0"/>
              <a:t> </a:t>
            </a:r>
            <a:r>
              <a:rPr lang="en-US" altLang="en-US" sz="2800" dirty="0" err="1" smtClean="0"/>
              <a:t>tel</a:t>
            </a:r>
            <a:r>
              <a:rPr lang="en-US" altLang="en-US" sz="2800" dirty="0" smtClean="0"/>
              <a:t> </a:t>
            </a:r>
            <a:r>
              <a:rPr lang="en-US" altLang="en-US" sz="2800" dirty="0" err="1" smtClean="0"/>
              <a:t>système</a:t>
            </a:r>
            <a:r>
              <a:rPr lang="en-US" altLang="en-US" sz="2800" dirty="0" smtClean="0"/>
              <a:t> cache </a:t>
            </a:r>
            <a:r>
              <a:rPr lang="en-US" altLang="en-US" sz="2800" dirty="0" err="1" smtClean="0"/>
              <a:t>toute</a:t>
            </a:r>
            <a:r>
              <a:rPr lang="en-US" altLang="en-US" sz="2800" dirty="0" smtClean="0"/>
              <a:t> </a:t>
            </a:r>
            <a:r>
              <a:rPr lang="en-US" altLang="en-US" sz="2800" dirty="0" err="1" smtClean="0"/>
              <a:t>l’information</a:t>
            </a:r>
            <a:r>
              <a:rPr lang="en-US" altLang="en-US" sz="2800" dirty="0" smtClean="0"/>
              <a:t> sur le message </a:t>
            </a:r>
            <a:r>
              <a:rPr lang="en-US" altLang="en-US" sz="2800" dirty="0" err="1" smtClean="0"/>
              <a:t>clair</a:t>
            </a:r>
            <a:r>
              <a:rPr lang="en-US" altLang="en-US" sz="2800" dirty="0" smtClean="0"/>
              <a:t> </a:t>
            </a:r>
            <a:r>
              <a:rPr lang="en-US" altLang="en-US" sz="2800" dirty="0" err="1" smtClean="0"/>
              <a:t>même</a:t>
            </a:r>
            <a:r>
              <a:rPr lang="en-US" altLang="en-US" sz="2800" dirty="0" smtClean="0"/>
              <a:t> à un </a:t>
            </a:r>
            <a:r>
              <a:rPr lang="en-US" altLang="en-US" sz="2800" dirty="0" err="1" smtClean="0"/>
              <a:t>adversaire</a:t>
            </a:r>
            <a:r>
              <a:rPr lang="en-US" altLang="en-US" sz="2800" dirty="0" smtClean="0"/>
              <a:t> qui ne </a:t>
            </a:r>
            <a:r>
              <a:rPr lang="en-US" altLang="en-US" sz="2800" dirty="0" err="1" smtClean="0"/>
              <a:t>connaît</a:t>
            </a:r>
            <a:r>
              <a:rPr lang="en-US" altLang="en-US" sz="2800" dirty="0" smtClean="0"/>
              <a:t> </a:t>
            </a:r>
            <a:r>
              <a:rPr lang="en-US" altLang="en-US" sz="2800" dirty="0" err="1" smtClean="0"/>
              <a:t>rien</a:t>
            </a:r>
            <a:r>
              <a:rPr lang="en-US" altLang="en-US" sz="2800" dirty="0" smtClean="0"/>
              <a:t> sur la </a:t>
            </a:r>
            <a:r>
              <a:rPr lang="en-US" altLang="en-US" sz="2800" dirty="0" err="1" smtClean="0"/>
              <a:t>clé</a:t>
            </a:r>
            <a:r>
              <a:rPr lang="en-US" altLang="en-US" sz="2800" dirty="0" smtClean="0"/>
              <a:t> secrete</a:t>
            </a:r>
            <a:r>
              <a:rPr lang="en-US" altLang="en-US" sz="2800" dirty="0"/>
              <a:t>.</a:t>
            </a:r>
            <a:endParaRPr lang="en-US" altLang="en-US" sz="2800" dirty="0" smtClean="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
          <p:cNvSpPr>
            <a:spLocks noGrp="1" noChangeArrowheads="1"/>
          </p:cNvSpPr>
          <p:nvPr>
            <p:ph type="title"/>
            <p:custDataLst>
              <p:tags r:id="rId1"/>
            </p:custDataLst>
          </p:nvPr>
        </p:nvSpPr>
        <p:spPr>
          <a:xfrm>
            <a:off x="990600" y="25400"/>
            <a:ext cx="8178800" cy="1003300"/>
          </a:xfrm>
        </p:spPr>
        <p:txBody>
          <a:bodyPr/>
          <a:lstStyle/>
          <a:p>
            <a:pPr eaLnBrk="1" hangingPunct="1"/>
            <a:r>
              <a:rPr lang="en-US" altLang="en-US" smtClean="0"/>
              <a:t>Une autre approche</a:t>
            </a:r>
          </a:p>
        </p:txBody>
      </p:sp>
      <p:sp>
        <p:nvSpPr>
          <p:cNvPr id="10242" name="Rectangle 2"/>
          <p:cNvSpPr>
            <a:spLocks noGrp="1" noChangeArrowheads="1"/>
          </p:cNvSpPr>
          <p:nvPr>
            <p:ph idx="1"/>
            <p:custDataLst>
              <p:tags r:id="rId2"/>
            </p:custDataLst>
          </p:nvPr>
        </p:nvSpPr>
        <p:spPr>
          <a:xfrm>
            <a:off x="114300" y="939800"/>
            <a:ext cx="9918700" cy="6527800"/>
          </a:xfrm>
        </p:spPr>
        <p:txBody>
          <a:bodyPr/>
          <a:lstStyle/>
          <a:p>
            <a:pPr marL="633413" indent="-277813" eaLnBrk="1" hangingPunct="1">
              <a:spcBef>
                <a:spcPts val="2300"/>
              </a:spcBef>
              <a:buSzPct val="43000"/>
              <a:buFont typeface="Arial" panose="020B0604020202020204" pitchFamily="34" charset="0"/>
              <a:buBlip>
                <a:blip r:embed="rId4"/>
              </a:buBlip>
            </a:pPr>
            <a:r>
              <a:rPr lang="en-US" altLang="en-US" sz="2300" smtClean="0"/>
              <a:t>Relaxons un peu la condition qu’un chiffre ne doit pas donner d’information sur le message clair :</a:t>
            </a:r>
          </a:p>
          <a:p>
            <a:pPr marL="1065213" lvl="1" indent="-277813" eaLnBrk="1" hangingPunct="1">
              <a:spcBef>
                <a:spcPts val="2300"/>
              </a:spcBef>
              <a:buSzPct val="43000"/>
              <a:buFont typeface="Arial" panose="020B0604020202020204" pitchFamily="34" charset="0"/>
              <a:buBlip>
                <a:blip r:embed="rId4"/>
              </a:buBlip>
            </a:pPr>
            <a:r>
              <a:rPr lang="en-US" altLang="en-US" sz="2300" smtClean="0"/>
              <a:t>Un cryptogramme C ne doit pas donner d’information sur le message clair M à quiconque ne pouvant essayer les déchiffrements de C avec (presque) toutes les clés.</a:t>
            </a:r>
          </a:p>
          <a:p>
            <a:pPr marL="1065213" lvl="1" indent="-277813" eaLnBrk="1" hangingPunct="1">
              <a:spcBef>
                <a:spcPts val="2300"/>
              </a:spcBef>
              <a:buSzPct val="43000"/>
              <a:buFont typeface="Arial" panose="020B0604020202020204" pitchFamily="34" charset="0"/>
              <a:buBlip>
                <a:blip r:embed="rId4"/>
              </a:buBlip>
            </a:pPr>
            <a:r>
              <a:rPr lang="en-US" altLang="en-US" sz="2300" smtClean="0"/>
              <a:t>Noter que si l’adversaire avait le temps de calculer tous les déchiffrements possibles de C, alors il pourrait sans doute déterminer de l’information sur M en conservant les messages qui sont bien formés. </a:t>
            </a:r>
          </a:p>
          <a:p>
            <a:pPr marL="1065213" lvl="1" indent="-277813" eaLnBrk="1" hangingPunct="1">
              <a:spcBef>
                <a:spcPts val="2300"/>
              </a:spcBef>
              <a:buSzPct val="43000"/>
              <a:buFont typeface="Arial" panose="020B0604020202020204" pitchFamily="34" charset="0"/>
              <a:buBlip>
                <a:blip r:embed="rId4"/>
              </a:buBlip>
            </a:pPr>
            <a:r>
              <a:rPr lang="en-US" altLang="en-US" sz="2300" smtClean="0"/>
              <a:t>Une attaque de ce type est appelée « recherche exhaustive de clés ».</a:t>
            </a:r>
            <a:endParaRPr lang="en-US" altLang="en-US" sz="2600" smtClean="0"/>
          </a:p>
          <a:p>
            <a:pPr marL="633413" indent="-277813" eaLnBrk="1" hangingPunct="1">
              <a:spcBef>
                <a:spcPts val="2300"/>
              </a:spcBef>
              <a:buSzPct val="43000"/>
              <a:buFont typeface="Arial" panose="020B0604020202020204" pitchFamily="34" charset="0"/>
              <a:buBlip>
                <a:blip r:embed="rId4"/>
              </a:buBlip>
            </a:pPr>
            <a:r>
              <a:rPr lang="en-US" altLang="en-US" sz="2300" smtClean="0"/>
              <a:t>Notre notion de sécurité relaxée dira d’un système de chiffrement qu’il est sûr s’il ne peut être attaqué que par la recherche exhaustive de clés.</a:t>
            </a:r>
            <a:endParaRPr lang="en-US" altLang="en-US" smtClean="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1"/>
          <p:cNvSpPr>
            <a:spLocks noGrp="1" noChangeArrowheads="1"/>
          </p:cNvSpPr>
          <p:nvPr>
            <p:ph type="title"/>
            <p:custDataLst>
              <p:tags r:id="rId1"/>
            </p:custDataLst>
          </p:nvPr>
        </p:nvSpPr>
        <p:spPr>
          <a:xfrm>
            <a:off x="990600" y="165100"/>
            <a:ext cx="8178800" cy="901700"/>
          </a:xfrm>
        </p:spPr>
        <p:txBody>
          <a:bodyPr/>
          <a:lstStyle/>
          <a:p>
            <a:pPr eaLnBrk="1" hangingPunct="1"/>
            <a:r>
              <a:rPr lang="en-US" altLang="en-US" smtClean="0"/>
              <a:t>Est-ce raisonnable?</a:t>
            </a:r>
          </a:p>
        </p:txBody>
      </p:sp>
      <p:sp>
        <p:nvSpPr>
          <p:cNvPr id="11266" name="Rectangle 2"/>
          <p:cNvSpPr>
            <a:spLocks noGrp="1" noChangeArrowheads="1"/>
          </p:cNvSpPr>
          <p:nvPr>
            <p:ph idx="1"/>
            <p:custDataLst>
              <p:tags r:id="rId2"/>
            </p:custDataLst>
          </p:nvPr>
        </p:nvSpPr>
        <p:spPr>
          <a:xfrm>
            <a:off x="431800" y="1092200"/>
            <a:ext cx="9423400" cy="6324600"/>
          </a:xfrm>
        </p:spPr>
        <p:txBody>
          <a:bodyPr/>
          <a:lstStyle/>
          <a:p>
            <a:pPr marL="355600" indent="0" eaLnBrk="1" hangingPunct="1">
              <a:spcBef>
                <a:spcPts val="2300"/>
              </a:spcBef>
              <a:buSzPct val="43000"/>
              <a:buFont typeface="Arial" panose="020B0604020202020204" pitchFamily="34" charset="0"/>
              <a:buNone/>
            </a:pPr>
            <a:r>
              <a:rPr lang="en-US" altLang="en-US" sz="2800" dirty="0" err="1" smtClean="0"/>
              <a:t>Supposons</a:t>
            </a:r>
            <a:r>
              <a:rPr lang="en-US" altLang="en-US" sz="2800" dirty="0" smtClean="0"/>
              <a:t> que le </a:t>
            </a:r>
            <a:r>
              <a:rPr lang="en-US" altLang="en-US" sz="2800" dirty="0" err="1" smtClean="0"/>
              <a:t>déchiffrement</a:t>
            </a:r>
            <a:r>
              <a:rPr lang="en-US" altLang="en-US" sz="2800" dirty="0" smtClean="0"/>
              <a:t> de C avec </a:t>
            </a:r>
            <a:r>
              <a:rPr lang="en-US" altLang="en-US" sz="2800" dirty="0" err="1" smtClean="0"/>
              <a:t>clé</a:t>
            </a:r>
            <a:r>
              <a:rPr lang="en-US" altLang="en-US" sz="2800" dirty="0" smtClean="0"/>
              <a:t>  K </a:t>
            </a:r>
            <a:r>
              <a:rPr lang="en-US" altLang="en-US" sz="2800" dirty="0" err="1" smtClean="0"/>
              <a:t>peut</a:t>
            </a:r>
            <a:r>
              <a:rPr lang="en-US" altLang="en-US" sz="2800" dirty="0" smtClean="0"/>
              <a:t> </a:t>
            </a:r>
            <a:r>
              <a:rPr lang="en-US" altLang="en-US" sz="2800" dirty="0" err="1" smtClean="0"/>
              <a:t>s’effectuer</a:t>
            </a:r>
            <a:r>
              <a:rPr lang="en-US" altLang="en-US" sz="2800" dirty="0" smtClean="0"/>
              <a:t> </a:t>
            </a:r>
            <a:r>
              <a:rPr lang="en-US" altLang="en-US" sz="2800" dirty="0" err="1" smtClean="0"/>
              <a:t>en</a:t>
            </a:r>
            <a:r>
              <a:rPr lang="en-US" altLang="en-US" sz="2800" dirty="0" smtClean="0"/>
              <a:t> 1ns sur un </a:t>
            </a:r>
            <a:r>
              <a:rPr lang="en-US" altLang="en-US" sz="2800" dirty="0" err="1" smtClean="0"/>
              <a:t>ordinateur</a:t>
            </a:r>
            <a:r>
              <a:rPr lang="en-US" altLang="en-US" sz="2800" dirty="0" smtClean="0"/>
              <a:t>.</a:t>
            </a:r>
          </a:p>
          <a:p>
            <a:pPr marL="355600" indent="0" eaLnBrk="1" hangingPunct="1">
              <a:spcBef>
                <a:spcPts val="2300"/>
              </a:spcBef>
              <a:buSzPct val="43000"/>
              <a:buFont typeface="Arial" panose="020B0604020202020204" pitchFamily="34" charset="0"/>
              <a:buNone/>
            </a:pPr>
            <a:r>
              <a:rPr lang="en-US" altLang="en-US" sz="2800" dirty="0" err="1" smtClean="0"/>
              <a:t>Combien</a:t>
            </a:r>
            <a:r>
              <a:rPr lang="en-US" altLang="en-US" sz="2800" dirty="0" smtClean="0"/>
              <a:t> de temps </a:t>
            </a:r>
            <a:r>
              <a:rPr lang="en-US" altLang="en-US" sz="2800" dirty="0" err="1" smtClean="0"/>
              <a:t>est</a:t>
            </a:r>
            <a:r>
              <a:rPr lang="en-US" altLang="en-US" sz="2800" dirty="0" smtClean="0"/>
              <a:t> </a:t>
            </a:r>
            <a:r>
              <a:rPr lang="en-US" altLang="en-US" sz="2800" dirty="0" err="1" smtClean="0"/>
              <a:t>nécessaire</a:t>
            </a:r>
            <a:r>
              <a:rPr lang="en-US" altLang="en-US" sz="2800" dirty="0" smtClean="0"/>
              <a:t> pour </a:t>
            </a:r>
            <a:r>
              <a:rPr lang="en-US" altLang="en-US" sz="2800" dirty="0" err="1" smtClean="0"/>
              <a:t>effectuer</a:t>
            </a:r>
            <a:r>
              <a:rPr lang="en-US" altLang="en-US" sz="2800" dirty="0" smtClean="0"/>
              <a:t> </a:t>
            </a:r>
            <a:r>
              <a:rPr lang="en-US" altLang="en-US" sz="2800" dirty="0" err="1" smtClean="0"/>
              <a:t>une</a:t>
            </a:r>
            <a:r>
              <a:rPr lang="en-US" altLang="en-US" sz="2800" dirty="0" smtClean="0"/>
              <a:t> </a:t>
            </a:r>
            <a:r>
              <a:rPr lang="en-US" altLang="en-US" sz="2800" dirty="0" err="1" smtClean="0"/>
              <a:t>recherche</a:t>
            </a:r>
            <a:r>
              <a:rPr lang="en-US" altLang="en-US" sz="2800" dirty="0" smtClean="0"/>
              <a:t> exhaustive de </a:t>
            </a:r>
            <a:r>
              <a:rPr lang="en-US" altLang="en-US" sz="2800" dirty="0" err="1" smtClean="0"/>
              <a:t>clés</a:t>
            </a:r>
            <a:r>
              <a:rPr lang="en-US" altLang="en-US" sz="2800" dirty="0" smtClean="0"/>
              <a:t> </a:t>
            </a:r>
            <a:r>
              <a:rPr lang="en-US" altLang="en-US" sz="2800" dirty="0" err="1" smtClean="0"/>
              <a:t>lorsque</a:t>
            </a:r>
            <a:r>
              <a:rPr lang="en-US" altLang="en-US" sz="2800" dirty="0" smtClean="0"/>
              <a:t> la </a:t>
            </a:r>
            <a:r>
              <a:rPr lang="en-US" altLang="en-US" sz="2800" dirty="0" err="1" smtClean="0"/>
              <a:t>clé</a:t>
            </a:r>
            <a:r>
              <a:rPr lang="en-US" altLang="en-US" sz="2800" dirty="0" smtClean="0"/>
              <a:t> </a:t>
            </a:r>
            <a:r>
              <a:rPr lang="en-US" altLang="en-US" sz="2800" dirty="0" err="1" smtClean="0"/>
              <a:t>est</a:t>
            </a:r>
            <a:r>
              <a:rPr lang="en-US" altLang="en-US" sz="2800" dirty="0" smtClean="0"/>
              <a:t> de </a:t>
            </a:r>
            <a:r>
              <a:rPr lang="en-US" altLang="en-US" sz="2800" dirty="0" err="1" smtClean="0"/>
              <a:t>longueur</a:t>
            </a:r>
            <a:r>
              <a:rPr lang="en-US" altLang="en-US" sz="2800" dirty="0" smtClean="0"/>
              <a:t> </a:t>
            </a:r>
          </a:p>
          <a:p>
            <a:pPr marL="787400" lvl="1" indent="0" eaLnBrk="1" hangingPunct="1">
              <a:spcBef>
                <a:spcPts val="2300"/>
              </a:spcBef>
              <a:buSzPct val="43000"/>
              <a:buFont typeface="Arial" panose="020B0604020202020204" pitchFamily="34" charset="0"/>
              <a:buNone/>
            </a:pPr>
            <a:r>
              <a:rPr lang="en-US" altLang="en-US" sz="2200" dirty="0" smtClean="0"/>
              <a:t>16 bits? 	2</a:t>
            </a:r>
            <a:r>
              <a:rPr lang="en-US" altLang="en-US" sz="2200" baseline="32000" dirty="0" smtClean="0"/>
              <a:t>16</a:t>
            </a:r>
            <a:r>
              <a:rPr lang="en-US" altLang="en-US" sz="2200" dirty="0" smtClean="0"/>
              <a:t> X 10</a:t>
            </a:r>
            <a:r>
              <a:rPr lang="en-US" altLang="en-US" sz="2200" baseline="32000" dirty="0" smtClean="0"/>
              <a:t>-12</a:t>
            </a:r>
            <a:r>
              <a:rPr lang="en-US" altLang="en-US" sz="2200" dirty="0" smtClean="0"/>
              <a:t>sec 	= 0,0000000066 </a:t>
            </a:r>
            <a:r>
              <a:rPr lang="en-US" altLang="en-US" sz="2200" dirty="0" err="1" smtClean="0"/>
              <a:t>seccondes</a:t>
            </a:r>
            <a:r>
              <a:rPr lang="en-US" altLang="en-US" sz="2200" dirty="0" smtClean="0"/>
              <a:t>.</a:t>
            </a:r>
          </a:p>
          <a:p>
            <a:pPr marL="787400" lvl="1" indent="0" eaLnBrk="1" hangingPunct="1">
              <a:spcBef>
                <a:spcPts val="2300"/>
              </a:spcBef>
              <a:buSzPct val="43000"/>
              <a:buFont typeface="Arial" panose="020B0604020202020204" pitchFamily="34" charset="0"/>
              <a:buNone/>
            </a:pPr>
            <a:r>
              <a:rPr lang="en-US" altLang="en-US" sz="2200" dirty="0" smtClean="0"/>
              <a:t>32 bits? 	2</a:t>
            </a:r>
            <a:r>
              <a:rPr lang="en-US" altLang="en-US" sz="2200" baseline="32000" dirty="0" smtClean="0"/>
              <a:t>32</a:t>
            </a:r>
            <a:r>
              <a:rPr lang="en-US" altLang="en-US" sz="2200" dirty="0" smtClean="0"/>
              <a:t> X 10</a:t>
            </a:r>
            <a:r>
              <a:rPr lang="en-US" altLang="en-US" sz="2200" baseline="32000" dirty="0" smtClean="0"/>
              <a:t>-12</a:t>
            </a:r>
            <a:r>
              <a:rPr lang="en-US" altLang="en-US" sz="2200" dirty="0" smtClean="0"/>
              <a:t>sec 	= 0.0043 </a:t>
            </a:r>
            <a:r>
              <a:rPr lang="en-US" altLang="en-US" sz="2200" dirty="0" err="1" smtClean="0"/>
              <a:t>secondes</a:t>
            </a:r>
            <a:r>
              <a:rPr lang="en-US" altLang="en-US" sz="2200" dirty="0" smtClean="0"/>
              <a:t>.</a:t>
            </a:r>
          </a:p>
          <a:p>
            <a:pPr marL="787400" lvl="1" indent="0" eaLnBrk="1" hangingPunct="1">
              <a:spcBef>
                <a:spcPts val="2300"/>
              </a:spcBef>
              <a:buSzPct val="43000"/>
              <a:buFont typeface="Arial" panose="020B0604020202020204" pitchFamily="34" charset="0"/>
              <a:buNone/>
            </a:pPr>
            <a:r>
              <a:rPr lang="en-US" altLang="en-US" sz="2200" dirty="0" smtClean="0"/>
              <a:t>56 bits? 	</a:t>
            </a:r>
            <a:r>
              <a:rPr lang="en-US" altLang="en-US" sz="2400" dirty="0" smtClean="0"/>
              <a:t>2</a:t>
            </a:r>
            <a:r>
              <a:rPr lang="en-US" altLang="en-US" sz="2400" baseline="32000" dirty="0" smtClean="0"/>
              <a:t>56</a:t>
            </a:r>
            <a:r>
              <a:rPr lang="en-US" altLang="en-US" sz="2400" dirty="0" smtClean="0"/>
              <a:t> X 10</a:t>
            </a:r>
            <a:r>
              <a:rPr lang="en-US" altLang="en-US" sz="2400" baseline="32000" dirty="0" smtClean="0"/>
              <a:t>-12</a:t>
            </a:r>
            <a:r>
              <a:rPr lang="en-US" altLang="en-US" sz="2400" dirty="0" smtClean="0"/>
              <a:t>sec 	</a:t>
            </a:r>
            <a:r>
              <a:rPr lang="en-US" altLang="en-US" sz="2200" dirty="0" smtClean="0"/>
              <a:t>= 20 </a:t>
            </a:r>
            <a:r>
              <a:rPr lang="en-US" altLang="en-US" sz="2200" dirty="0" err="1" smtClean="0"/>
              <a:t>heures</a:t>
            </a:r>
            <a:r>
              <a:rPr lang="en-US" altLang="en-US" sz="2200" dirty="0" smtClean="0"/>
              <a:t>.</a:t>
            </a:r>
          </a:p>
          <a:p>
            <a:pPr marL="787400" lvl="1" indent="0" eaLnBrk="1" hangingPunct="1">
              <a:spcBef>
                <a:spcPts val="2300"/>
              </a:spcBef>
              <a:buSzPct val="43000"/>
              <a:buFont typeface="Arial" panose="020B0604020202020204" pitchFamily="34" charset="0"/>
              <a:buNone/>
            </a:pPr>
            <a:r>
              <a:rPr lang="en-US" altLang="en-US" sz="2200" dirty="0" smtClean="0"/>
              <a:t>64 bits? 	2</a:t>
            </a:r>
            <a:r>
              <a:rPr lang="en-US" altLang="en-US" sz="2200" baseline="32000" dirty="0" smtClean="0"/>
              <a:t>64</a:t>
            </a:r>
            <a:r>
              <a:rPr lang="en-US" altLang="en-US" sz="2200" dirty="0" smtClean="0"/>
              <a:t> X 10</a:t>
            </a:r>
            <a:r>
              <a:rPr lang="en-US" altLang="en-US" sz="2200" baseline="32000" dirty="0" smtClean="0"/>
              <a:t>-12</a:t>
            </a:r>
            <a:r>
              <a:rPr lang="en-US" altLang="en-US" sz="2200" dirty="0" smtClean="0"/>
              <a:t>sec 	= 214 </a:t>
            </a:r>
            <a:r>
              <a:rPr lang="en-US" altLang="en-US" sz="2200" dirty="0" err="1" smtClean="0"/>
              <a:t>jours</a:t>
            </a:r>
            <a:r>
              <a:rPr lang="en-US" altLang="en-US" sz="2200" dirty="0" smtClean="0"/>
              <a:t>.</a:t>
            </a:r>
          </a:p>
          <a:p>
            <a:pPr marL="787400" lvl="1" indent="0" eaLnBrk="1" hangingPunct="1">
              <a:spcBef>
                <a:spcPts val="2300"/>
              </a:spcBef>
              <a:buSzPct val="43000"/>
              <a:buFont typeface="Arial" panose="020B0604020202020204" pitchFamily="34" charset="0"/>
              <a:buNone/>
            </a:pPr>
            <a:r>
              <a:rPr lang="en-US" altLang="en-US" sz="2200" dirty="0" smtClean="0"/>
              <a:t>75 bits? 	2</a:t>
            </a:r>
            <a:r>
              <a:rPr lang="en-US" altLang="en-US" sz="2200" baseline="32000" dirty="0" smtClean="0"/>
              <a:t>64</a:t>
            </a:r>
            <a:r>
              <a:rPr lang="en-US" altLang="en-US" sz="2200" dirty="0" smtClean="0"/>
              <a:t> X 10</a:t>
            </a:r>
            <a:r>
              <a:rPr lang="en-US" altLang="en-US" sz="2200" baseline="32000" dirty="0" smtClean="0"/>
              <a:t>-12</a:t>
            </a:r>
            <a:r>
              <a:rPr lang="en-US" altLang="en-US" sz="2200" dirty="0" smtClean="0"/>
              <a:t>sec 	= </a:t>
            </a:r>
            <a:r>
              <a:rPr lang="en-US" altLang="en-US" sz="2400" dirty="0" smtClean="0"/>
              <a:t> 1198</a:t>
            </a:r>
            <a:r>
              <a:rPr lang="en-US" altLang="en-US" sz="2200" dirty="0" smtClean="0"/>
              <a:t> </a:t>
            </a:r>
            <a:r>
              <a:rPr lang="en-US" altLang="en-US" sz="2200" dirty="0" err="1" smtClean="0"/>
              <a:t>années</a:t>
            </a:r>
            <a:r>
              <a:rPr lang="en-US" altLang="en-US" sz="2200" dirty="0" smtClean="0"/>
              <a:t>.</a:t>
            </a:r>
          </a:p>
          <a:p>
            <a:pPr marL="787400" lvl="1" indent="0" eaLnBrk="1" hangingPunct="1">
              <a:spcBef>
                <a:spcPts val="2300"/>
              </a:spcBef>
              <a:buSzPct val="43000"/>
              <a:buFont typeface="Arial" panose="020B0604020202020204" pitchFamily="34" charset="0"/>
              <a:buNone/>
            </a:pPr>
            <a:r>
              <a:rPr lang="en-US" altLang="en-US" sz="2200" dirty="0" smtClean="0"/>
              <a:t>128 bits? 	2</a:t>
            </a:r>
            <a:r>
              <a:rPr lang="en-US" altLang="en-US" sz="2200" baseline="32000" dirty="0" smtClean="0"/>
              <a:t>128</a:t>
            </a:r>
            <a:r>
              <a:rPr lang="en-US" altLang="en-US" sz="2200" dirty="0" smtClean="0"/>
              <a:t> X 10</a:t>
            </a:r>
            <a:r>
              <a:rPr lang="en-US" altLang="en-US" sz="2200" baseline="32000" dirty="0" smtClean="0"/>
              <a:t>-12</a:t>
            </a:r>
            <a:r>
              <a:rPr lang="en-US" altLang="en-US" sz="2200" dirty="0" smtClean="0"/>
              <a:t>sec 	= </a:t>
            </a:r>
            <a:r>
              <a:rPr lang="en-US" altLang="en-US" sz="2400" dirty="0" smtClean="0"/>
              <a:t>  830 million de</a:t>
            </a:r>
            <a:r>
              <a:rPr lang="en-US" altLang="en-US" sz="2400" baseline="30000" dirty="0" smtClean="0"/>
              <a:t> </a:t>
            </a:r>
            <a:r>
              <a:rPr lang="en-US" altLang="en-US" sz="2200" dirty="0" err="1" smtClean="0"/>
              <a:t>fois</a:t>
            </a:r>
            <a:r>
              <a:rPr lang="en-US" altLang="en-US" sz="2200" dirty="0" smtClean="0"/>
              <a:t> </a:t>
            </a:r>
            <a:r>
              <a:rPr lang="en-US" altLang="en-US" sz="2200" dirty="0" err="1" smtClean="0"/>
              <a:t>l’âge</a:t>
            </a:r>
            <a:r>
              <a:rPr lang="en-US" altLang="en-US" sz="2200" dirty="0" smtClean="0"/>
              <a:t> de </a:t>
            </a:r>
            <a:r>
              <a:rPr lang="en-US" altLang="en-US" sz="2200" dirty="0" err="1" smtClean="0"/>
              <a:t>l’univers</a:t>
            </a:r>
            <a:r>
              <a:rPr lang="en-US" altLang="en-US" sz="2000" dirty="0" smtClean="0"/>
              <a:t>!</a:t>
            </a:r>
            <a:endParaRPr lang="en-US" altLang="en-US" dirty="0"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
          <p:cNvSpPr>
            <a:spLocks noGrp="1" noChangeArrowheads="1"/>
          </p:cNvSpPr>
          <p:nvPr>
            <p:ph type="title"/>
            <p:custDataLst>
              <p:tags r:id="rId1"/>
            </p:custDataLst>
          </p:nvPr>
        </p:nvSpPr>
        <p:spPr>
          <a:xfrm>
            <a:off x="990600" y="165100"/>
            <a:ext cx="8178800" cy="1041400"/>
          </a:xfrm>
        </p:spPr>
        <p:txBody>
          <a:bodyPr/>
          <a:lstStyle/>
          <a:p>
            <a:pPr eaLnBrk="1" hangingPunct="1"/>
            <a:r>
              <a:rPr lang="en-US" altLang="en-US" smtClean="0"/>
              <a:t>Chiffres symétriques</a:t>
            </a:r>
          </a:p>
        </p:txBody>
      </p:sp>
      <p:sp>
        <p:nvSpPr>
          <p:cNvPr id="12290" name="Rectangle 2"/>
          <p:cNvSpPr>
            <a:spLocks noGrp="1" noChangeArrowheads="1"/>
          </p:cNvSpPr>
          <p:nvPr>
            <p:ph idx="1"/>
            <p:custDataLst>
              <p:tags r:id="rId2"/>
            </p:custDataLst>
          </p:nvPr>
        </p:nvSpPr>
        <p:spPr>
          <a:xfrm>
            <a:off x="431800" y="1206500"/>
            <a:ext cx="9271000" cy="6019800"/>
          </a:xfrm>
        </p:spPr>
        <p:txBody>
          <a:bodyPr/>
          <a:lstStyle/>
          <a:p>
            <a:pPr marL="693738" indent="-338138" eaLnBrk="1" hangingPunct="1">
              <a:spcBef>
                <a:spcPts val="2300"/>
              </a:spcBef>
              <a:buSzPct val="43000"/>
              <a:buFont typeface="Arial" panose="020B0604020202020204" pitchFamily="34" charset="0"/>
              <a:buBlip>
                <a:blip r:embed="rId4"/>
              </a:buBlip>
            </a:pPr>
            <a:r>
              <a:rPr lang="en-US" altLang="en-US" sz="2800" smtClean="0"/>
              <a:t>Un chiffre est appelé </a:t>
            </a:r>
            <a:r>
              <a:rPr lang="en-US" altLang="en-US" sz="2800" b="1" smtClean="0"/>
              <a:t>symétrique</a:t>
            </a:r>
            <a:r>
              <a:rPr lang="en-US" altLang="en-US" sz="2800" smtClean="0"/>
              <a:t> si la clé de chiffrement est la même que celle pour le déchiffrement.</a:t>
            </a:r>
          </a:p>
          <a:p>
            <a:pPr marL="693738" indent="-338138" eaLnBrk="1" hangingPunct="1">
              <a:spcBef>
                <a:spcPts val="2300"/>
              </a:spcBef>
              <a:buSzPct val="43000"/>
              <a:buFont typeface="Arial" panose="020B0604020202020204" pitchFamily="34" charset="0"/>
              <a:buBlip>
                <a:blip r:embed="rId4"/>
              </a:buBlip>
            </a:pPr>
            <a:r>
              <a:rPr lang="en-US" altLang="en-US" sz="2800" smtClean="0"/>
              <a:t>La clé peut être réutilisée pour le chiffrement de </a:t>
            </a:r>
            <a:r>
              <a:rPr lang="en-US" altLang="en-US" sz="2800" b="1" smtClean="0"/>
              <a:t>plusieurs messages</a:t>
            </a:r>
            <a:r>
              <a:rPr lang="en-US" altLang="en-US" sz="2800" smtClean="0"/>
              <a:t>. </a:t>
            </a:r>
          </a:p>
          <a:p>
            <a:pPr marL="693738" indent="-338138" eaLnBrk="1" hangingPunct="1">
              <a:spcBef>
                <a:spcPts val="2300"/>
              </a:spcBef>
              <a:buSzPct val="43000"/>
              <a:buFont typeface="Arial" panose="020B0604020202020204" pitchFamily="34" charset="0"/>
              <a:buBlip>
                <a:blip r:embed="rId4"/>
              </a:buBlip>
            </a:pPr>
            <a:r>
              <a:rPr lang="en-US" altLang="en-US" sz="2800" smtClean="0"/>
              <a:t>Ces systèmes sont habituellement </a:t>
            </a:r>
            <a:r>
              <a:rPr lang="en-US" altLang="en-US" sz="2800" b="1" smtClean="0"/>
              <a:t>très performants</a:t>
            </a:r>
            <a:r>
              <a:rPr lang="en-US" altLang="en-US" sz="2800" smtClean="0"/>
              <a:t>!</a:t>
            </a:r>
          </a:p>
          <a:p>
            <a:pPr marL="693738" indent="-338138" eaLnBrk="1" hangingPunct="1">
              <a:spcBef>
                <a:spcPts val="2300"/>
              </a:spcBef>
              <a:buSzPct val="43000"/>
              <a:buFont typeface="Arial" panose="020B0604020202020204" pitchFamily="34" charset="0"/>
              <a:buBlip>
                <a:blip r:embed="rId4"/>
              </a:buBlip>
            </a:pPr>
            <a:r>
              <a:rPr lang="en-US" altLang="en-US" sz="2800" smtClean="0"/>
              <a:t>La longueur des </a:t>
            </a:r>
            <a:r>
              <a:rPr lang="en-US" altLang="en-US" sz="2800" b="1" smtClean="0"/>
              <a:t>clés secrètes </a:t>
            </a:r>
            <a:r>
              <a:rPr lang="en-US" altLang="en-US" sz="2800" smtClean="0"/>
              <a:t>doit être </a:t>
            </a:r>
            <a:r>
              <a:rPr lang="en-US" altLang="en-US" sz="2800" b="1" smtClean="0"/>
              <a:t>assez grande </a:t>
            </a:r>
            <a:r>
              <a:rPr lang="en-US" altLang="en-US" sz="2800" smtClean="0"/>
              <a:t>pour exclure la recherche exhaustive des clés. Ceci n’est cependant pas une garantie de sécurité...</a:t>
            </a:r>
            <a:endParaRPr lang="en-US" altLang="en-US" smtClean="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custDataLst>
              <p:tags r:id="rId1"/>
            </p:custDataLst>
          </p:nvPr>
        </p:nvSpPr>
        <p:spPr bwMode="auto">
          <a:xfrm>
            <a:off x="520700" y="0"/>
            <a:ext cx="914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9" tIns="50799" rIns="101599" bIns="50799" anchor="ctr"/>
          <a:lstStyle/>
          <a:p>
            <a:pPr algn="ctr" eaLnBrk="1">
              <a:defRPr/>
            </a:pPr>
            <a:r>
              <a:rPr lang="fr-CA" altLang="en-US" sz="4900" dirty="0">
                <a:solidFill>
                  <a:schemeClr val="tx1"/>
                </a:solidFill>
                <a:latin typeface="+mj-lt"/>
                <a:ea typeface="+mj-ea"/>
                <a:cs typeface="+mj-cs"/>
              </a:rPr>
              <a:t>DES</a:t>
            </a:r>
          </a:p>
        </p:txBody>
      </p:sp>
      <p:sp>
        <p:nvSpPr>
          <p:cNvPr id="21507" name="Text Box 9"/>
          <p:cNvSpPr txBox="1">
            <a:spLocks noChangeArrowheads="1"/>
          </p:cNvSpPr>
          <p:nvPr>
            <p:custDataLst>
              <p:tags r:id="rId2"/>
            </p:custDataLst>
          </p:nvPr>
        </p:nvSpPr>
        <p:spPr bwMode="auto">
          <a:xfrm>
            <a:off x="771525" y="1371600"/>
            <a:ext cx="8640763"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9" tIns="50799" rIns="101599" bIns="50799">
            <a:spAutoFit/>
          </a:bodyPr>
          <a:lstStyle>
            <a:lvl1pPr marL="514350" indent="-514350">
              <a:defRPr sz="3200">
                <a:solidFill>
                  <a:srgbClr val="FFFFFF"/>
                </a:solidFill>
                <a:latin typeface="Chalkboard" charset="0"/>
                <a:ea typeface="Chalkboard" charset="0"/>
                <a:cs typeface="Chalkboard" charset="0"/>
                <a:sym typeface="Chalkboard" charset="0"/>
              </a:defRPr>
            </a:lvl1pPr>
            <a:lvl2pPr>
              <a:defRPr sz="3200">
                <a:solidFill>
                  <a:srgbClr val="FFFFFF"/>
                </a:solidFill>
                <a:latin typeface="Chalkboard" charset="0"/>
                <a:ea typeface="Chalkboard" charset="0"/>
                <a:cs typeface="Chalkboard" charset="0"/>
                <a:sym typeface="Chalkboard" charset="0"/>
              </a:defRPr>
            </a:lvl2pPr>
            <a:lvl3pPr>
              <a:defRPr sz="3200">
                <a:solidFill>
                  <a:srgbClr val="FFFFFF"/>
                </a:solidFill>
                <a:latin typeface="Chalkboard" charset="0"/>
                <a:ea typeface="Chalkboard" charset="0"/>
                <a:cs typeface="Chalkboard" charset="0"/>
                <a:sym typeface="Chalkboard" charset="0"/>
              </a:defRPr>
            </a:lvl3pPr>
            <a:lvl4pPr>
              <a:defRPr sz="3200">
                <a:solidFill>
                  <a:srgbClr val="FFFFFF"/>
                </a:solidFill>
                <a:latin typeface="Chalkboard" charset="0"/>
                <a:ea typeface="Chalkboard" charset="0"/>
                <a:cs typeface="Chalkboard" charset="0"/>
                <a:sym typeface="Chalkboard" charset="0"/>
              </a:defRPr>
            </a:lvl4pPr>
            <a:lvl5pPr>
              <a:defRPr sz="3200">
                <a:solidFill>
                  <a:srgbClr val="FFFFFF"/>
                </a:solidFill>
                <a:latin typeface="Chalkboard" charset="0"/>
                <a:ea typeface="Chalkboard" charset="0"/>
                <a:cs typeface="Chalkboard" charset="0"/>
                <a:sym typeface="Chalkboard" charset="0"/>
              </a:defRPr>
            </a:lvl5pPr>
            <a:lvl6pPr marL="1522413" indent="760413"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1979613" indent="760413"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2436813" indent="760413"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2894013" indent="760413"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buFont typeface="Wingdings" panose="05000000000000000000" pitchFamily="2" charset="2"/>
              <a:buChar char="q"/>
            </a:pPr>
            <a:r>
              <a:rPr lang="fr-CA" altLang="en-US" sz="2400">
                <a:solidFill>
                  <a:schemeClr val="tx1"/>
                </a:solidFill>
                <a:latin typeface="Tahoma" panose="020B0604030504040204" pitchFamily="34" charset="0"/>
              </a:rPr>
              <a:t>En 1973, le </a:t>
            </a:r>
            <a:r>
              <a:rPr lang="fr-CA" altLang="en-US" sz="2400" i="1">
                <a:solidFill>
                  <a:schemeClr val="tx1"/>
                </a:solidFill>
                <a:latin typeface="Tahoma" panose="020B0604030504040204" pitchFamily="34" charset="0"/>
              </a:rPr>
              <a:t>National Bureau of Standards</a:t>
            </a:r>
            <a:r>
              <a:rPr lang="fr-CA" altLang="en-US" sz="2400">
                <a:solidFill>
                  <a:schemeClr val="tx1"/>
                </a:solidFill>
                <a:latin typeface="Tahoma" panose="020B0604030504040204" pitchFamily="34" charset="0"/>
              </a:rPr>
              <a:t> des États-Unis lance un appel d’offre pour un système de cryptographie.</a:t>
            </a:r>
            <a:br>
              <a:rPr lang="fr-CA" altLang="en-US" sz="2400">
                <a:solidFill>
                  <a:schemeClr val="tx1"/>
                </a:solidFill>
                <a:latin typeface="Tahoma" panose="020B0604030504040204" pitchFamily="34" charset="0"/>
              </a:rPr>
            </a:br>
            <a:endParaRPr lang="fr-CA" altLang="en-US" sz="2400">
              <a:solidFill>
                <a:schemeClr val="tx1"/>
              </a:solidFill>
              <a:latin typeface="Tahoma" panose="020B0604030504040204" pitchFamily="34" charset="0"/>
            </a:endParaRPr>
          </a:p>
          <a:p>
            <a:pPr eaLnBrk="1">
              <a:buFont typeface="Wingdings" panose="05000000000000000000" pitchFamily="2" charset="2"/>
              <a:buChar char="q"/>
            </a:pPr>
            <a:r>
              <a:rPr lang="fr-CA" altLang="en-US" sz="2400">
                <a:solidFill>
                  <a:schemeClr val="tx1"/>
                </a:solidFill>
                <a:latin typeface="Tahoma" panose="020B0604030504040204" pitchFamily="34" charset="0"/>
              </a:rPr>
              <a:t>En 1975 DES, développé par IBM est adopté.</a:t>
            </a:r>
          </a:p>
          <a:p>
            <a:pPr eaLnBrk="1">
              <a:buFont typeface="Wingdings" panose="05000000000000000000" pitchFamily="2" charset="2"/>
              <a:buChar char="q"/>
            </a:pPr>
            <a:endParaRPr lang="fr-CA" altLang="en-US" sz="2400">
              <a:solidFill>
                <a:schemeClr val="tx1"/>
              </a:solidFill>
              <a:latin typeface="Tahoma" panose="020B0604030504040204" pitchFamily="34" charset="0"/>
            </a:endParaRPr>
          </a:p>
          <a:p>
            <a:pPr eaLnBrk="1">
              <a:buFont typeface="Wingdings" panose="05000000000000000000" pitchFamily="2" charset="2"/>
              <a:buChar char="q"/>
            </a:pPr>
            <a:r>
              <a:rPr lang="en-US" altLang="en-US" sz="2400">
                <a:solidFill>
                  <a:schemeClr val="tx1"/>
                </a:solidFill>
              </a:rPr>
              <a:t>Sa structure est un réseau de Feistel.</a:t>
            </a:r>
            <a:r>
              <a:rPr lang="fr-CA" altLang="en-US" sz="2400">
                <a:solidFill>
                  <a:schemeClr val="tx1"/>
                </a:solidFill>
                <a:latin typeface="Tahoma" panose="020B0604030504040204" pitchFamily="34" charset="0"/>
              </a:rPr>
              <a:t/>
            </a:r>
            <a:br>
              <a:rPr lang="fr-CA" altLang="en-US" sz="2400">
                <a:solidFill>
                  <a:schemeClr val="tx1"/>
                </a:solidFill>
                <a:latin typeface="Tahoma" panose="020B0604030504040204" pitchFamily="34" charset="0"/>
              </a:rPr>
            </a:br>
            <a:endParaRPr lang="fr-CA" altLang="en-US" sz="2400">
              <a:solidFill>
                <a:schemeClr val="tx1"/>
              </a:solidFill>
              <a:latin typeface="Tahoma" panose="020B0604030504040204" pitchFamily="34" charset="0"/>
            </a:endParaRPr>
          </a:p>
          <a:p>
            <a:pPr eaLnBrk="1">
              <a:buFont typeface="Wingdings" panose="05000000000000000000" pitchFamily="2" charset="2"/>
              <a:buChar char="q"/>
            </a:pPr>
            <a:r>
              <a:rPr lang="fr-CA" altLang="en-US" sz="2400">
                <a:solidFill>
                  <a:schemeClr val="tx1"/>
                </a:solidFill>
                <a:latin typeface="Tahoma" panose="020B0604030504040204" pitchFamily="34" charset="0"/>
              </a:rPr>
              <a:t>Cryptosystème immensément populaire.</a:t>
            </a:r>
            <a:br>
              <a:rPr lang="fr-CA" altLang="en-US" sz="2400">
                <a:solidFill>
                  <a:schemeClr val="tx1"/>
                </a:solidFill>
                <a:latin typeface="Tahoma" panose="020B0604030504040204" pitchFamily="34" charset="0"/>
              </a:rPr>
            </a:br>
            <a:endParaRPr lang="fr-CA" altLang="en-US" sz="2400">
              <a:solidFill>
                <a:schemeClr val="tx1"/>
              </a:solidFill>
              <a:latin typeface="Tahoma" panose="020B0604030504040204" pitchFamily="34" charset="0"/>
            </a:endParaRPr>
          </a:p>
          <a:p>
            <a:pPr eaLnBrk="1">
              <a:buFont typeface="Wingdings" panose="05000000000000000000" pitchFamily="2" charset="2"/>
              <a:buChar char="q"/>
            </a:pPr>
            <a:r>
              <a:rPr lang="fr-CA" altLang="en-US" sz="2400">
                <a:solidFill>
                  <a:schemeClr val="tx1"/>
                </a:solidFill>
                <a:latin typeface="Tahoma" panose="020B0604030504040204" pitchFamily="34" charset="0"/>
              </a:rPr>
              <a:t>Chiffrement de blocs de 64 bits.</a:t>
            </a:r>
            <a:br>
              <a:rPr lang="fr-CA" altLang="en-US" sz="2400">
                <a:solidFill>
                  <a:schemeClr val="tx1"/>
                </a:solidFill>
                <a:latin typeface="Tahoma" panose="020B0604030504040204" pitchFamily="34" charset="0"/>
              </a:rPr>
            </a:br>
            <a:endParaRPr lang="fr-CA" altLang="en-US" sz="2400">
              <a:solidFill>
                <a:schemeClr val="tx1"/>
              </a:solidFill>
              <a:latin typeface="Tahoma" panose="020B0604030504040204" pitchFamily="34" charset="0"/>
            </a:endParaRPr>
          </a:p>
          <a:p>
            <a:pPr eaLnBrk="1">
              <a:buFont typeface="Wingdings" panose="05000000000000000000" pitchFamily="2" charset="2"/>
              <a:buChar char="q"/>
            </a:pPr>
            <a:r>
              <a:rPr lang="fr-CA" altLang="en-US" sz="2400">
                <a:solidFill>
                  <a:schemeClr val="tx1"/>
                </a:solidFill>
                <a:latin typeface="Tahoma" panose="020B0604030504040204" pitchFamily="34" charset="0"/>
              </a:rPr>
              <a:t>Clef de 56 bits (8 bit de parité).</a:t>
            </a:r>
            <a:br>
              <a:rPr lang="fr-CA" altLang="en-US" sz="2400">
                <a:solidFill>
                  <a:schemeClr val="tx1"/>
                </a:solidFill>
                <a:latin typeface="Tahoma" panose="020B0604030504040204" pitchFamily="34" charset="0"/>
              </a:rPr>
            </a:br>
            <a:endParaRPr lang="fr-CA" altLang="en-US" sz="2400">
              <a:solidFill>
                <a:schemeClr val="tx1"/>
              </a:solidFill>
              <a:latin typeface="Tahoma" panose="020B0604030504040204" pitchFamily="34" charset="0"/>
            </a:endParaRPr>
          </a:p>
          <a:p>
            <a:pPr eaLnBrk="1">
              <a:buFont typeface="Wingdings" panose="05000000000000000000" pitchFamily="2" charset="2"/>
              <a:buChar char="q"/>
            </a:pPr>
            <a:r>
              <a:rPr lang="fr-CA" altLang="en-US" sz="2400">
                <a:solidFill>
                  <a:schemeClr val="tx1"/>
                </a:solidFill>
                <a:latin typeface="Tahoma" panose="020B0604030504040204" pitchFamily="34" charset="0"/>
              </a:rPr>
              <a:t>72 millions de milliards de clés.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Image:DES-key-schedule.png">
            <a:hlinkClick r:id="rId7"/>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523875" y="1830388"/>
            <a:ext cx="2514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custDataLst>
              <p:tags r:id="rId2"/>
            </p:custDataLst>
          </p:nvPr>
        </p:nvSpPr>
        <p:spPr>
          <a:xfrm>
            <a:off x="2997200" y="1349375"/>
            <a:ext cx="3921125" cy="933450"/>
          </a:xfrm>
          <a:prstGeom prst="rect">
            <a:avLst/>
          </a:prstGeom>
        </p:spPr>
        <p:txBody>
          <a:bodyPr wrap="none" lIns="101599" tIns="50799" rIns="101599" bIns="50799">
            <a:spAutoFit/>
          </a:bodyPr>
          <a:lstStyle/>
          <a:p>
            <a:pPr algn="ctr" eaLnBrk="1">
              <a:defRPr/>
            </a:pPr>
            <a:r>
              <a:rPr lang="fr-CA" sz="2700" dirty="0">
                <a:latin typeface="+mj-lt"/>
                <a:ea typeface="+mj-ea"/>
                <a:cs typeface="+mj-cs"/>
              </a:rPr>
              <a:t>Data Encryptions Standard</a:t>
            </a:r>
          </a:p>
          <a:p>
            <a:pPr algn="ctr" eaLnBrk="1">
              <a:defRPr/>
            </a:pPr>
            <a:r>
              <a:rPr lang="fr-CA" sz="2700" dirty="0">
                <a:latin typeface="+mj-lt"/>
                <a:ea typeface="+mj-ea"/>
                <a:cs typeface="+mj-cs"/>
              </a:rPr>
              <a:t>IBM 1975</a:t>
            </a:r>
          </a:p>
        </p:txBody>
      </p:sp>
      <p:pic>
        <p:nvPicPr>
          <p:cNvPr id="5" name="Picture 4" descr="Image:Data Encryption Standard InfoBox Diagram.png">
            <a:hlinkClick r:id="rId9"/>
          </p:cNvPr>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6456363" y="2227263"/>
            <a:ext cx="3449637"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6" descr="Image:DES-main-network.png">
            <a:hlinkClick r:id="rId11"/>
          </p:cNvPr>
          <p:cNvPicPr>
            <a:picLocks noChangeAspect="1" noChangeArrowheads="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3851275" y="1401763"/>
            <a:ext cx="1846263"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5" descr="http://adlabsinc.com/wp-content/uploads/2014/02/bonus_vector.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1"/>
          <p:cNvSpPr>
            <a:spLocks noGrp="1" noChangeArrowheads="1"/>
          </p:cNvSpPr>
          <p:nvPr>
            <p:ph type="title"/>
            <p:custDataLst>
              <p:tags r:id="rId1"/>
            </p:custDataLst>
          </p:nvPr>
        </p:nvSpPr>
        <p:spPr>
          <a:xfrm>
            <a:off x="38100" y="-50800"/>
            <a:ext cx="10083800" cy="1219200"/>
          </a:xfrm>
        </p:spPr>
        <p:txBody>
          <a:bodyPr/>
          <a:lstStyle/>
          <a:p>
            <a:pPr eaLnBrk="1" hangingPunct="1"/>
            <a:r>
              <a:rPr lang="en-US" altLang="en-US" smtClean="0"/>
              <a:t>Confidentialité par chiffrement</a:t>
            </a:r>
          </a:p>
        </p:txBody>
      </p:sp>
      <p:sp>
        <p:nvSpPr>
          <p:cNvPr id="5122" name="Rectangle 2"/>
          <p:cNvSpPr>
            <a:spLocks noGrp="1" noChangeArrowheads="1"/>
          </p:cNvSpPr>
          <p:nvPr>
            <p:ph idx="1"/>
            <p:custDataLst>
              <p:tags r:id="rId2"/>
            </p:custDataLst>
          </p:nvPr>
        </p:nvSpPr>
        <p:spPr>
          <a:xfrm>
            <a:off x="685800" y="1244600"/>
            <a:ext cx="9105900" cy="5842000"/>
          </a:xfrm>
        </p:spPr>
        <p:txBody>
          <a:bodyPr/>
          <a:lstStyle/>
          <a:p>
            <a:pPr marL="693738" indent="-338138" eaLnBrk="1" hangingPunct="1">
              <a:spcBef>
                <a:spcPts val="2300"/>
              </a:spcBef>
              <a:buSzPct val="43000"/>
              <a:buFont typeface="Arial" panose="020B0604020202020204" pitchFamily="34" charset="0"/>
              <a:buBlip>
                <a:blip r:embed="rId4"/>
              </a:buBlip>
            </a:pPr>
            <a:r>
              <a:rPr lang="en-US" altLang="en-US" sz="2800" dirty="0" err="1" smtClean="0"/>
              <a:t>Une</a:t>
            </a:r>
            <a:r>
              <a:rPr lang="en-US" altLang="en-US" sz="2800" dirty="0" smtClean="0"/>
              <a:t> des </a:t>
            </a:r>
            <a:r>
              <a:rPr lang="en-US" altLang="en-US" sz="2800" dirty="0" err="1" smtClean="0"/>
              <a:t>principales</a:t>
            </a:r>
            <a:r>
              <a:rPr lang="en-US" altLang="en-US" sz="2800" dirty="0" smtClean="0"/>
              <a:t> </a:t>
            </a:r>
            <a:r>
              <a:rPr lang="en-US" altLang="en-US" sz="2800" dirty="0" err="1" smtClean="0"/>
              <a:t>méthodes</a:t>
            </a:r>
            <a:r>
              <a:rPr lang="en-US" altLang="en-US" sz="2800" dirty="0" smtClean="0"/>
              <a:t> pour assurer la </a:t>
            </a:r>
            <a:r>
              <a:rPr lang="en-US" altLang="en-US" sz="2800" dirty="0" err="1" smtClean="0"/>
              <a:t>confidentialité</a:t>
            </a:r>
            <a:r>
              <a:rPr lang="en-US" altLang="en-US" sz="2800" dirty="0" smtClean="0"/>
              <a:t> des </a:t>
            </a:r>
            <a:r>
              <a:rPr lang="en-US" altLang="en-US" sz="2800" dirty="0" err="1" smtClean="0"/>
              <a:t>données</a:t>
            </a:r>
            <a:r>
              <a:rPr lang="en-US" altLang="en-US" sz="2800" dirty="0" smtClean="0"/>
              <a:t> </a:t>
            </a:r>
            <a:r>
              <a:rPr lang="en-US" altLang="en-US" sz="2800" dirty="0" err="1" smtClean="0"/>
              <a:t>est</a:t>
            </a:r>
            <a:r>
              <a:rPr lang="en-US" altLang="en-US" sz="2800" dirty="0" smtClean="0"/>
              <a:t> le </a:t>
            </a:r>
            <a:r>
              <a:rPr lang="en-US" altLang="en-US" sz="2800" dirty="0" err="1" smtClean="0"/>
              <a:t>chiffrement</a:t>
            </a:r>
            <a:r>
              <a:rPr lang="en-US" altLang="en-US" sz="2800" dirty="0" smtClean="0"/>
              <a:t>.</a:t>
            </a:r>
          </a:p>
          <a:p>
            <a:pPr marL="693738" indent="-338138" eaLnBrk="1" hangingPunct="1">
              <a:spcBef>
                <a:spcPts val="2300"/>
              </a:spcBef>
              <a:buSzPct val="43000"/>
              <a:buFont typeface="Arial" panose="020B0604020202020204" pitchFamily="34" charset="0"/>
              <a:buBlip>
                <a:blip r:embed="rId4"/>
              </a:buBlip>
            </a:pPr>
            <a:r>
              <a:rPr lang="en-US" altLang="en-US" sz="2800" dirty="0" smtClean="0"/>
              <a:t>Les </a:t>
            </a:r>
            <a:r>
              <a:rPr lang="en-US" altLang="en-US" sz="2800" dirty="0" err="1" smtClean="0"/>
              <a:t>méthodes</a:t>
            </a:r>
            <a:r>
              <a:rPr lang="en-US" altLang="en-US" sz="2800" dirty="0" smtClean="0"/>
              <a:t> de </a:t>
            </a:r>
            <a:r>
              <a:rPr lang="en-US" altLang="en-US" sz="2800" dirty="0" err="1" smtClean="0"/>
              <a:t>chiffrement</a:t>
            </a:r>
            <a:r>
              <a:rPr lang="en-US" altLang="en-US" sz="2800" dirty="0" smtClean="0"/>
              <a:t> </a:t>
            </a:r>
            <a:r>
              <a:rPr lang="en-US" altLang="en-US" sz="2800" dirty="0" err="1" smtClean="0"/>
              <a:t>symétrique</a:t>
            </a:r>
            <a:r>
              <a:rPr lang="en-US" altLang="en-US" sz="2800" dirty="0" smtClean="0"/>
              <a:t> </a:t>
            </a:r>
            <a:r>
              <a:rPr lang="en-US" altLang="en-US" sz="2800" dirty="0" err="1" smtClean="0"/>
              <a:t>sont</a:t>
            </a:r>
            <a:r>
              <a:rPr lang="en-US" altLang="en-US" sz="2800" dirty="0" smtClean="0"/>
              <a:t> </a:t>
            </a:r>
            <a:r>
              <a:rPr lang="en-US" altLang="en-US" sz="2800" dirty="0" err="1" smtClean="0"/>
              <a:t>caractérisés</a:t>
            </a:r>
            <a:r>
              <a:rPr lang="en-US" altLang="en-US" sz="2800" dirty="0" smtClean="0"/>
              <a:t> par </a:t>
            </a:r>
            <a:r>
              <a:rPr lang="en-US" altLang="en-US" sz="2800" dirty="0" err="1" smtClean="0"/>
              <a:t>deux</a:t>
            </a:r>
            <a:r>
              <a:rPr lang="en-US" altLang="en-US" sz="2800" dirty="0" smtClean="0"/>
              <a:t> </a:t>
            </a:r>
            <a:r>
              <a:rPr lang="en-US" altLang="en-US" sz="2800" dirty="0" err="1" smtClean="0"/>
              <a:t>fonctions</a:t>
            </a:r>
            <a:r>
              <a:rPr lang="en-US" altLang="en-US" sz="2800" dirty="0" smtClean="0"/>
              <a:t>:</a:t>
            </a:r>
          </a:p>
          <a:p>
            <a:pPr marL="1125538" lvl="1" indent="-338138" eaLnBrk="1" hangingPunct="1">
              <a:spcBef>
                <a:spcPts val="2300"/>
              </a:spcBef>
              <a:buSzPct val="43000"/>
              <a:buFont typeface="Arial" panose="020B0604020202020204" pitchFamily="34" charset="0"/>
              <a:buBlip>
                <a:blip r:embed="rId4"/>
              </a:buBlip>
            </a:pPr>
            <a:r>
              <a:rPr lang="en-US" altLang="en-US" sz="2800" dirty="0" smtClean="0"/>
              <a:t>E</a:t>
            </a:r>
            <a:r>
              <a:rPr lang="en-US" altLang="en-US" sz="2800" baseline="-6000" dirty="0" smtClean="0"/>
              <a:t>K</a:t>
            </a:r>
            <a:r>
              <a:rPr lang="en-US" altLang="en-US" sz="2800" dirty="0" smtClean="0"/>
              <a:t>(M)=C </a:t>
            </a:r>
            <a:r>
              <a:rPr lang="en-US" altLang="en-US" sz="2800" dirty="0" err="1" smtClean="0"/>
              <a:t>chiffre</a:t>
            </a:r>
            <a:r>
              <a:rPr lang="en-US" altLang="en-US" sz="2800" dirty="0" smtClean="0"/>
              <a:t> le message M avec la </a:t>
            </a:r>
            <a:r>
              <a:rPr lang="en-US" altLang="en-US" sz="2800" dirty="0" err="1" smtClean="0"/>
              <a:t>clé</a:t>
            </a:r>
            <a:r>
              <a:rPr lang="en-US" altLang="en-US" sz="2800" dirty="0" smtClean="0"/>
              <a:t> K, </a:t>
            </a:r>
          </a:p>
          <a:p>
            <a:pPr marL="1125538" lvl="1" indent="-338138" eaLnBrk="1" hangingPunct="1">
              <a:spcBef>
                <a:spcPts val="2300"/>
              </a:spcBef>
              <a:buSzPct val="43000"/>
              <a:buFont typeface="Arial" panose="020B0604020202020204" pitchFamily="34" charset="0"/>
              <a:buBlip>
                <a:blip r:embed="rId4"/>
              </a:buBlip>
            </a:pPr>
            <a:r>
              <a:rPr lang="en-US" altLang="en-US" sz="2800" dirty="0" smtClean="0"/>
              <a:t>D</a:t>
            </a:r>
            <a:r>
              <a:rPr lang="en-US" altLang="en-US" sz="2800" baseline="-6000" dirty="0" smtClean="0"/>
              <a:t>K</a:t>
            </a:r>
            <a:r>
              <a:rPr lang="en-US" altLang="en-US" sz="2800" dirty="0" smtClean="0"/>
              <a:t>(C)=M </a:t>
            </a:r>
            <a:r>
              <a:rPr lang="en-US" altLang="en-US" sz="2800" dirty="0" err="1" smtClean="0"/>
              <a:t>déchiffre</a:t>
            </a:r>
            <a:r>
              <a:rPr lang="en-US" altLang="en-US" sz="2800" dirty="0" smtClean="0"/>
              <a:t> le </a:t>
            </a:r>
            <a:r>
              <a:rPr lang="en-US" altLang="en-US" sz="2800" dirty="0" err="1" smtClean="0"/>
              <a:t>cryptogramme</a:t>
            </a:r>
            <a:r>
              <a:rPr lang="en-US" altLang="en-US" sz="2800" dirty="0" smtClean="0"/>
              <a:t> C avec la </a:t>
            </a:r>
            <a:r>
              <a:rPr lang="en-US" altLang="en-US" sz="2800" dirty="0" err="1" smtClean="0"/>
              <a:t>clé</a:t>
            </a:r>
            <a:r>
              <a:rPr lang="en-US" altLang="en-US" sz="2800" dirty="0" smtClean="0"/>
              <a:t> K. </a:t>
            </a:r>
          </a:p>
          <a:p>
            <a:pPr marL="693738" indent="-338138" eaLnBrk="1" hangingPunct="1">
              <a:spcBef>
                <a:spcPts val="2300"/>
              </a:spcBef>
              <a:buSzPct val="43000"/>
              <a:buFont typeface="Arial" panose="020B0604020202020204" pitchFamily="34" charset="0"/>
              <a:buBlip>
                <a:blip r:embed="rId4"/>
              </a:buBlip>
            </a:pPr>
            <a:r>
              <a:rPr lang="en-US" altLang="en-US" sz="2800" dirty="0" smtClean="0"/>
              <a:t>Nous </a:t>
            </a:r>
            <a:r>
              <a:rPr lang="en-US" altLang="en-US" sz="2800" dirty="0" err="1" smtClean="0"/>
              <a:t>voulons</a:t>
            </a:r>
            <a:r>
              <a:rPr lang="en-US" altLang="en-US" sz="2800" dirty="0" smtClean="0"/>
              <a:t> que, sans </a:t>
            </a:r>
            <a:r>
              <a:rPr lang="en-US" altLang="en-US" sz="2800" dirty="0" err="1" smtClean="0"/>
              <a:t>connaître</a:t>
            </a:r>
            <a:r>
              <a:rPr lang="en-US" altLang="en-US" sz="2800" dirty="0" smtClean="0"/>
              <a:t> la </a:t>
            </a:r>
            <a:r>
              <a:rPr lang="en-US" altLang="en-US" sz="2800" dirty="0" err="1" smtClean="0"/>
              <a:t>clé</a:t>
            </a:r>
            <a:r>
              <a:rPr lang="en-US" altLang="en-US" sz="2800" dirty="0" smtClean="0"/>
              <a:t> K, C ne </a:t>
            </a:r>
            <a:r>
              <a:rPr lang="en-US" altLang="en-US" sz="2800" dirty="0" err="1" smtClean="0"/>
              <a:t>révèle</a:t>
            </a:r>
            <a:r>
              <a:rPr lang="en-US" altLang="en-US" sz="2800" dirty="0" smtClean="0"/>
              <a:t> pas </a:t>
            </a:r>
            <a:r>
              <a:rPr lang="en-US" altLang="en-US" sz="2800" dirty="0" err="1" smtClean="0"/>
              <a:t>d’information</a:t>
            </a:r>
            <a:r>
              <a:rPr lang="en-US" altLang="en-US" sz="2800" dirty="0" smtClean="0"/>
              <a:t> sur M.</a:t>
            </a:r>
            <a:endParaRPr lang="en-US" altLang="en-US"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Image:DES-key-schedule.png">
            <a:hlinkClick r:id="rId10"/>
          </p:cNvPr>
          <p:cNvPicPr>
            <a:picLocks noChangeAspect="1" noChangeArrowheads="1"/>
          </p:cNvPicPr>
          <p:nvPr>
            <p:custDataLst>
              <p:tags r:id="rId1"/>
            </p:custDataLst>
          </p:nvPr>
        </p:nvPicPr>
        <p:blipFill>
          <a:blip r:embed="rId11">
            <a:extLst>
              <a:ext uri="{28A0092B-C50C-407E-A947-70E740481C1C}">
                <a14:useLocalDpi xmlns:a14="http://schemas.microsoft.com/office/drawing/2010/main" val="0"/>
              </a:ext>
            </a:extLst>
          </a:blip>
          <a:srcRect/>
          <a:stretch>
            <a:fillRect/>
          </a:stretch>
        </p:blipFill>
        <p:spPr bwMode="auto">
          <a:xfrm>
            <a:off x="898525" y="314325"/>
            <a:ext cx="2057400" cy="33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custDataLst>
              <p:tags r:id="rId2"/>
            </p:custDataLst>
          </p:nvPr>
        </p:nvSpPr>
        <p:spPr>
          <a:xfrm>
            <a:off x="2997200" y="1349375"/>
            <a:ext cx="3921125" cy="933450"/>
          </a:xfrm>
          <a:prstGeom prst="rect">
            <a:avLst/>
          </a:prstGeom>
        </p:spPr>
        <p:txBody>
          <a:bodyPr wrap="none" lIns="101599" tIns="50799" rIns="101599" bIns="50799">
            <a:spAutoFit/>
          </a:bodyPr>
          <a:lstStyle/>
          <a:p>
            <a:pPr algn="ctr" eaLnBrk="1">
              <a:defRPr/>
            </a:pPr>
            <a:r>
              <a:rPr lang="fr-CA" sz="2700" dirty="0">
                <a:latin typeface="+mj-lt"/>
                <a:ea typeface="+mj-ea"/>
                <a:cs typeface="+mj-cs"/>
              </a:rPr>
              <a:t>Data Encryptions Standard</a:t>
            </a:r>
          </a:p>
          <a:p>
            <a:pPr algn="ctr" eaLnBrk="1">
              <a:defRPr/>
            </a:pPr>
            <a:r>
              <a:rPr lang="fr-CA" sz="2700" dirty="0">
                <a:latin typeface="+mj-lt"/>
                <a:ea typeface="+mj-ea"/>
                <a:cs typeface="+mj-cs"/>
              </a:rPr>
              <a:t>IBM 1975</a:t>
            </a:r>
          </a:p>
        </p:txBody>
      </p:sp>
      <p:sp>
        <p:nvSpPr>
          <p:cNvPr id="24580" name="Rectangle 9"/>
          <p:cNvSpPr>
            <a:spLocks noChangeArrowheads="1"/>
          </p:cNvSpPr>
          <p:nvPr>
            <p:custDataLst>
              <p:tags r:id="rId3"/>
            </p:custDataLst>
          </p:nvPr>
        </p:nvSpPr>
        <p:spPr bwMode="auto">
          <a:xfrm>
            <a:off x="355600" y="4038600"/>
            <a:ext cx="94488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en-US" altLang="en-US" sz="1600">
                <a:solidFill>
                  <a:schemeClr val="tx1"/>
                </a:solidFill>
              </a:rPr>
              <a:t>Initially, 56 bits of the key are selected from the initial 64 by </a:t>
            </a:r>
            <a:r>
              <a:rPr lang="en-US" altLang="en-US" sz="1600" i="1">
                <a:solidFill>
                  <a:schemeClr val="tx1"/>
                </a:solidFill>
              </a:rPr>
              <a:t>Permuted Choice 1</a:t>
            </a:r>
            <a:r>
              <a:rPr lang="en-US" altLang="en-US" sz="1600">
                <a:solidFill>
                  <a:schemeClr val="tx1"/>
                </a:solidFill>
              </a:rPr>
              <a:t> (</a:t>
            </a:r>
            <a:r>
              <a:rPr lang="en-US" altLang="en-US" sz="1600" i="1">
                <a:solidFill>
                  <a:schemeClr val="tx1"/>
                </a:solidFill>
              </a:rPr>
              <a:t>PC1</a:t>
            </a:r>
            <a:r>
              <a:rPr lang="en-US" altLang="en-US" sz="1600">
                <a:solidFill>
                  <a:schemeClr val="tx1"/>
                </a:solidFill>
              </a:rPr>
              <a:t>) — the remaining eight bits are either discarded or used as parity check bits. The 56 bits are then divided into two 28-bit halves; each half is thereafter treated separately. In successive rounds, both halves are rotated left by one or two bits (specified for each round), and then 48 subkey bits are selected by </a:t>
            </a:r>
            <a:r>
              <a:rPr lang="en-US" altLang="en-US" sz="1600" i="1">
                <a:solidFill>
                  <a:schemeClr val="tx1"/>
                </a:solidFill>
              </a:rPr>
              <a:t>Permuted Choice 2</a:t>
            </a:r>
            <a:r>
              <a:rPr lang="en-US" altLang="en-US" sz="1600">
                <a:solidFill>
                  <a:schemeClr val="tx1"/>
                </a:solidFill>
              </a:rPr>
              <a:t> (</a:t>
            </a:r>
            <a:r>
              <a:rPr lang="en-US" altLang="en-US" sz="1600" i="1">
                <a:solidFill>
                  <a:schemeClr val="tx1"/>
                </a:solidFill>
              </a:rPr>
              <a:t>PC2</a:t>
            </a:r>
            <a:r>
              <a:rPr lang="en-US" altLang="en-US" sz="1600">
                <a:solidFill>
                  <a:schemeClr val="tx1"/>
                </a:solidFill>
              </a:rPr>
              <a:t>) — 24 bits from the left half, and 24 from the right. The rotations (denoted by "&lt;&lt;&lt;" in the diagram) mean that a different set of bits is used in each subkey; each bit is used in approximately 14 out of the 16 subkeys.</a:t>
            </a:r>
          </a:p>
          <a:p>
            <a:pPr eaLnBrk="1"/>
            <a:endParaRPr lang="en-US" altLang="en-US" sz="1600">
              <a:solidFill>
                <a:schemeClr val="tx1"/>
              </a:solidFill>
            </a:endParaRPr>
          </a:p>
          <a:p>
            <a:pPr eaLnBrk="1"/>
            <a:r>
              <a:rPr lang="en-US" altLang="en-US" sz="1600">
                <a:solidFill>
                  <a:schemeClr val="tx1"/>
                </a:solidFill>
              </a:rPr>
              <a:t>The key schedule for decryption is similar — the subkeys are in reverse order compared to encryption. Apart from that change, the process is the same as for encryption. The same 28 bits are passed to all rotation boxes.</a:t>
            </a:r>
          </a:p>
          <a:p>
            <a:pPr eaLnBrk="1"/>
            <a:endParaRPr lang="en-US" altLang="en-US" sz="1600">
              <a:solidFill>
                <a:schemeClr val="tx1"/>
              </a:solidFill>
            </a:endParaRPr>
          </a:p>
          <a:p>
            <a:pPr algn="r" eaLnBrk="1"/>
            <a:r>
              <a:rPr lang="en-US" altLang="en-US" sz="1600">
                <a:solidFill>
                  <a:schemeClr val="tx1"/>
                </a:solidFill>
              </a:rPr>
              <a:t>Wikipedia</a:t>
            </a:r>
          </a:p>
        </p:txBody>
      </p:sp>
      <p:graphicFrame>
        <p:nvGraphicFramePr>
          <p:cNvPr id="2" name="Tableau 1"/>
          <p:cNvGraphicFramePr>
            <a:graphicFrameLocks noGrp="1"/>
          </p:cNvGraphicFramePr>
          <p:nvPr>
            <p:custDataLst>
              <p:tags r:id="rId4"/>
            </p:custDataLst>
          </p:nvPr>
        </p:nvGraphicFramePr>
        <p:xfrm>
          <a:off x="3794125" y="530225"/>
          <a:ext cx="2590798" cy="3017839"/>
        </p:xfrm>
        <a:graphic>
          <a:graphicData uri="http://schemas.openxmlformats.org/drawingml/2006/table">
            <a:tbl>
              <a:tblPr/>
              <a:tblGrid>
                <a:gridCol w="370114"/>
                <a:gridCol w="370114"/>
                <a:gridCol w="370114"/>
                <a:gridCol w="370114"/>
                <a:gridCol w="370114"/>
                <a:gridCol w="370114"/>
                <a:gridCol w="370114"/>
              </a:tblGrid>
              <a:tr h="274349">
                <a:tc gridSpan="7">
                  <a:txBody>
                    <a:bodyPr/>
                    <a:lstStyle/>
                    <a:p>
                      <a:pPr algn="ctr"/>
                      <a:r>
                        <a:rPr lang="en-US" sz="1200" dirty="0" smtClean="0">
                          <a:effectLst/>
                        </a:rPr>
                        <a:t>PC1</a:t>
                      </a:r>
                      <a:endParaRPr lang="en-US" sz="1200" dirty="0">
                        <a:effectLst/>
                      </a:endParaRPr>
                    </a:p>
                  </a:txBody>
                  <a:tcPr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349">
                <a:tc gridSpan="7">
                  <a:txBody>
                    <a:bodyPr/>
                    <a:lstStyle/>
                    <a:p>
                      <a:pPr algn="ctr"/>
                      <a:r>
                        <a:rPr lang="en-US" sz="1200" i="1" dirty="0">
                          <a:effectLst/>
                        </a:rPr>
                        <a:t>Left</a:t>
                      </a:r>
                      <a:endParaRPr lang="en-US" sz="1200" dirty="0">
                        <a:effectLst/>
                      </a:endParaRPr>
                    </a:p>
                  </a:txBody>
                  <a:tcPr marT="45725" marB="45725"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349">
                <a:tc>
                  <a:txBody>
                    <a:bodyPr/>
                    <a:lstStyle/>
                    <a:p>
                      <a:r>
                        <a:rPr lang="en-US" sz="1200"/>
                        <a:t>57</a:t>
                      </a:r>
                    </a:p>
                  </a:txBody>
                  <a:tcPr marT="45725" marB="45725" anchor="ctr">
                    <a:lnL>
                      <a:noFill/>
                    </a:lnL>
                    <a:lnR>
                      <a:noFill/>
                    </a:lnR>
                    <a:lnT>
                      <a:noFill/>
                    </a:lnT>
                    <a:lnB>
                      <a:noFill/>
                    </a:lnB>
                    <a:solidFill>
                      <a:srgbClr val="FFFFFF"/>
                    </a:solidFill>
                  </a:tcPr>
                </a:tc>
                <a:tc>
                  <a:txBody>
                    <a:bodyPr/>
                    <a:lstStyle/>
                    <a:p>
                      <a:r>
                        <a:rPr lang="en-US" sz="1200"/>
                        <a:t>49</a:t>
                      </a:r>
                    </a:p>
                  </a:txBody>
                  <a:tcPr marT="45725" marB="45725" anchor="ctr">
                    <a:lnL>
                      <a:noFill/>
                    </a:lnL>
                    <a:lnR>
                      <a:noFill/>
                    </a:lnR>
                    <a:lnT>
                      <a:noFill/>
                    </a:lnT>
                    <a:lnB>
                      <a:noFill/>
                    </a:lnB>
                    <a:solidFill>
                      <a:srgbClr val="FFFFFF"/>
                    </a:solidFill>
                  </a:tcPr>
                </a:tc>
                <a:tc>
                  <a:txBody>
                    <a:bodyPr/>
                    <a:lstStyle/>
                    <a:p>
                      <a:r>
                        <a:rPr lang="en-US" sz="1200"/>
                        <a:t>41</a:t>
                      </a:r>
                    </a:p>
                  </a:txBody>
                  <a:tcPr marT="45725" marB="45725" anchor="ctr">
                    <a:lnL>
                      <a:noFill/>
                    </a:lnL>
                    <a:lnR>
                      <a:noFill/>
                    </a:lnR>
                    <a:lnT>
                      <a:noFill/>
                    </a:lnT>
                    <a:lnB>
                      <a:noFill/>
                    </a:lnB>
                    <a:solidFill>
                      <a:srgbClr val="FFFFFF"/>
                    </a:solidFill>
                  </a:tcPr>
                </a:tc>
                <a:tc>
                  <a:txBody>
                    <a:bodyPr/>
                    <a:lstStyle/>
                    <a:p>
                      <a:r>
                        <a:rPr lang="en-US" sz="1200"/>
                        <a:t>33</a:t>
                      </a:r>
                    </a:p>
                  </a:txBody>
                  <a:tcPr marT="45725" marB="45725" anchor="ctr">
                    <a:lnL>
                      <a:noFill/>
                    </a:lnL>
                    <a:lnR>
                      <a:noFill/>
                    </a:lnR>
                    <a:lnT>
                      <a:noFill/>
                    </a:lnT>
                    <a:lnB>
                      <a:noFill/>
                    </a:lnB>
                    <a:solidFill>
                      <a:srgbClr val="FFFFFF"/>
                    </a:solidFill>
                  </a:tcPr>
                </a:tc>
                <a:tc>
                  <a:txBody>
                    <a:bodyPr/>
                    <a:lstStyle/>
                    <a:p>
                      <a:r>
                        <a:rPr lang="en-US" sz="1200" dirty="0"/>
                        <a:t>25</a:t>
                      </a:r>
                    </a:p>
                  </a:txBody>
                  <a:tcPr marT="45725" marB="45725" anchor="ctr">
                    <a:lnL>
                      <a:noFill/>
                    </a:lnL>
                    <a:lnR>
                      <a:noFill/>
                    </a:lnR>
                    <a:lnT>
                      <a:noFill/>
                    </a:lnT>
                    <a:lnB>
                      <a:noFill/>
                    </a:lnB>
                    <a:solidFill>
                      <a:srgbClr val="FFFFFF"/>
                    </a:solidFill>
                  </a:tcPr>
                </a:tc>
                <a:tc>
                  <a:txBody>
                    <a:bodyPr/>
                    <a:lstStyle/>
                    <a:p>
                      <a:r>
                        <a:rPr lang="en-US" sz="1200"/>
                        <a:t>17</a:t>
                      </a:r>
                    </a:p>
                  </a:txBody>
                  <a:tcPr marT="45725" marB="45725" anchor="ctr">
                    <a:lnL>
                      <a:noFill/>
                    </a:lnL>
                    <a:lnR>
                      <a:noFill/>
                    </a:lnR>
                    <a:lnT>
                      <a:noFill/>
                    </a:lnT>
                    <a:lnB>
                      <a:noFill/>
                    </a:lnB>
                    <a:solidFill>
                      <a:srgbClr val="FFFFFF"/>
                    </a:solidFill>
                  </a:tcPr>
                </a:tc>
                <a:tc>
                  <a:txBody>
                    <a:bodyPr/>
                    <a:lstStyle/>
                    <a:p>
                      <a:r>
                        <a:rPr lang="en-US" sz="1200"/>
                        <a:t>9</a:t>
                      </a:r>
                    </a:p>
                  </a:txBody>
                  <a:tcPr marT="45725" marB="45725" anchor="ctr">
                    <a:lnL>
                      <a:noFill/>
                    </a:lnL>
                    <a:lnR>
                      <a:noFill/>
                    </a:lnR>
                    <a:lnT>
                      <a:noFill/>
                    </a:lnT>
                    <a:lnB>
                      <a:noFill/>
                    </a:lnB>
                    <a:solidFill>
                      <a:srgbClr val="FFFFFF"/>
                    </a:solidFill>
                  </a:tcPr>
                </a:tc>
              </a:tr>
              <a:tr h="274349">
                <a:tc>
                  <a:txBody>
                    <a:bodyPr/>
                    <a:lstStyle/>
                    <a:p>
                      <a:r>
                        <a:rPr lang="en-US" sz="1200" dirty="0"/>
                        <a:t>1</a:t>
                      </a:r>
                    </a:p>
                  </a:txBody>
                  <a:tcPr marT="45725" marB="45725" anchor="ctr">
                    <a:lnL>
                      <a:noFill/>
                    </a:lnL>
                    <a:lnR>
                      <a:noFill/>
                    </a:lnR>
                    <a:lnT>
                      <a:noFill/>
                    </a:lnT>
                    <a:lnB>
                      <a:noFill/>
                    </a:lnB>
                    <a:solidFill>
                      <a:srgbClr val="FFFFFF"/>
                    </a:solidFill>
                  </a:tcPr>
                </a:tc>
                <a:tc>
                  <a:txBody>
                    <a:bodyPr/>
                    <a:lstStyle/>
                    <a:p>
                      <a:r>
                        <a:rPr lang="en-US" sz="1200"/>
                        <a:t>58</a:t>
                      </a:r>
                    </a:p>
                  </a:txBody>
                  <a:tcPr marT="45725" marB="45725" anchor="ctr">
                    <a:lnL>
                      <a:noFill/>
                    </a:lnL>
                    <a:lnR>
                      <a:noFill/>
                    </a:lnR>
                    <a:lnT>
                      <a:noFill/>
                    </a:lnT>
                    <a:lnB>
                      <a:noFill/>
                    </a:lnB>
                    <a:solidFill>
                      <a:srgbClr val="FFFFFF"/>
                    </a:solidFill>
                  </a:tcPr>
                </a:tc>
                <a:tc>
                  <a:txBody>
                    <a:bodyPr/>
                    <a:lstStyle/>
                    <a:p>
                      <a:r>
                        <a:rPr lang="en-US" sz="1200"/>
                        <a:t>50</a:t>
                      </a:r>
                    </a:p>
                  </a:txBody>
                  <a:tcPr marT="45725" marB="45725" anchor="ctr">
                    <a:lnL>
                      <a:noFill/>
                    </a:lnL>
                    <a:lnR>
                      <a:noFill/>
                    </a:lnR>
                    <a:lnT>
                      <a:noFill/>
                    </a:lnT>
                    <a:lnB>
                      <a:noFill/>
                    </a:lnB>
                    <a:solidFill>
                      <a:srgbClr val="FFFFFF"/>
                    </a:solidFill>
                  </a:tcPr>
                </a:tc>
                <a:tc>
                  <a:txBody>
                    <a:bodyPr/>
                    <a:lstStyle/>
                    <a:p>
                      <a:r>
                        <a:rPr lang="en-US" sz="1200"/>
                        <a:t>42</a:t>
                      </a:r>
                    </a:p>
                  </a:txBody>
                  <a:tcPr marT="45725" marB="45725" anchor="ctr">
                    <a:lnL>
                      <a:noFill/>
                    </a:lnL>
                    <a:lnR>
                      <a:noFill/>
                    </a:lnR>
                    <a:lnT>
                      <a:noFill/>
                    </a:lnT>
                    <a:lnB>
                      <a:noFill/>
                    </a:lnB>
                    <a:solidFill>
                      <a:srgbClr val="FFFFFF"/>
                    </a:solidFill>
                  </a:tcPr>
                </a:tc>
                <a:tc>
                  <a:txBody>
                    <a:bodyPr/>
                    <a:lstStyle/>
                    <a:p>
                      <a:r>
                        <a:rPr lang="en-US" sz="1200"/>
                        <a:t>34</a:t>
                      </a:r>
                    </a:p>
                  </a:txBody>
                  <a:tcPr marT="45725" marB="45725" anchor="ctr">
                    <a:lnL>
                      <a:noFill/>
                    </a:lnL>
                    <a:lnR>
                      <a:noFill/>
                    </a:lnR>
                    <a:lnT>
                      <a:noFill/>
                    </a:lnT>
                    <a:lnB>
                      <a:noFill/>
                    </a:lnB>
                    <a:solidFill>
                      <a:srgbClr val="FFFFFF"/>
                    </a:solidFill>
                  </a:tcPr>
                </a:tc>
                <a:tc>
                  <a:txBody>
                    <a:bodyPr/>
                    <a:lstStyle/>
                    <a:p>
                      <a:r>
                        <a:rPr lang="en-US" sz="1200"/>
                        <a:t>26</a:t>
                      </a:r>
                    </a:p>
                  </a:txBody>
                  <a:tcPr marT="45725" marB="45725" anchor="ctr">
                    <a:lnL>
                      <a:noFill/>
                    </a:lnL>
                    <a:lnR>
                      <a:noFill/>
                    </a:lnR>
                    <a:lnT>
                      <a:noFill/>
                    </a:lnT>
                    <a:lnB>
                      <a:noFill/>
                    </a:lnB>
                    <a:solidFill>
                      <a:srgbClr val="FFFFFF"/>
                    </a:solidFill>
                  </a:tcPr>
                </a:tc>
                <a:tc>
                  <a:txBody>
                    <a:bodyPr/>
                    <a:lstStyle/>
                    <a:p>
                      <a:r>
                        <a:rPr lang="en-US" sz="1200" dirty="0"/>
                        <a:t>18</a:t>
                      </a:r>
                    </a:p>
                  </a:txBody>
                  <a:tcPr marT="45725" marB="45725" anchor="ctr">
                    <a:lnL>
                      <a:noFill/>
                    </a:lnL>
                    <a:lnR>
                      <a:noFill/>
                    </a:lnR>
                    <a:lnT>
                      <a:noFill/>
                    </a:lnT>
                    <a:lnB>
                      <a:noFill/>
                    </a:lnB>
                    <a:solidFill>
                      <a:srgbClr val="FFFFFF"/>
                    </a:solidFill>
                  </a:tcPr>
                </a:tc>
              </a:tr>
              <a:tr h="274349">
                <a:tc>
                  <a:txBody>
                    <a:bodyPr/>
                    <a:lstStyle/>
                    <a:p>
                      <a:r>
                        <a:rPr lang="en-US" sz="1200"/>
                        <a:t>10</a:t>
                      </a:r>
                    </a:p>
                  </a:txBody>
                  <a:tcPr marT="45725" marB="45725" anchor="ctr">
                    <a:lnL>
                      <a:noFill/>
                    </a:lnL>
                    <a:lnR>
                      <a:noFill/>
                    </a:lnR>
                    <a:lnT>
                      <a:noFill/>
                    </a:lnT>
                    <a:lnB>
                      <a:noFill/>
                    </a:lnB>
                    <a:solidFill>
                      <a:srgbClr val="FFFFFF"/>
                    </a:solidFill>
                  </a:tcPr>
                </a:tc>
                <a:tc>
                  <a:txBody>
                    <a:bodyPr/>
                    <a:lstStyle/>
                    <a:p>
                      <a:r>
                        <a:rPr lang="en-US" sz="1200"/>
                        <a:t>2</a:t>
                      </a:r>
                    </a:p>
                  </a:txBody>
                  <a:tcPr marT="45725" marB="45725" anchor="ctr">
                    <a:lnL>
                      <a:noFill/>
                    </a:lnL>
                    <a:lnR>
                      <a:noFill/>
                    </a:lnR>
                    <a:lnT>
                      <a:noFill/>
                    </a:lnT>
                    <a:lnB>
                      <a:noFill/>
                    </a:lnB>
                    <a:solidFill>
                      <a:srgbClr val="FFFFFF"/>
                    </a:solidFill>
                  </a:tcPr>
                </a:tc>
                <a:tc>
                  <a:txBody>
                    <a:bodyPr/>
                    <a:lstStyle/>
                    <a:p>
                      <a:r>
                        <a:rPr lang="en-US" sz="1200"/>
                        <a:t>59</a:t>
                      </a:r>
                    </a:p>
                  </a:txBody>
                  <a:tcPr marT="45725" marB="45725" anchor="ctr">
                    <a:lnL>
                      <a:noFill/>
                    </a:lnL>
                    <a:lnR>
                      <a:noFill/>
                    </a:lnR>
                    <a:lnT>
                      <a:noFill/>
                    </a:lnT>
                    <a:lnB>
                      <a:noFill/>
                    </a:lnB>
                    <a:solidFill>
                      <a:srgbClr val="FFFFFF"/>
                    </a:solidFill>
                  </a:tcPr>
                </a:tc>
                <a:tc>
                  <a:txBody>
                    <a:bodyPr/>
                    <a:lstStyle/>
                    <a:p>
                      <a:r>
                        <a:rPr lang="en-US" sz="1200"/>
                        <a:t>51</a:t>
                      </a:r>
                    </a:p>
                  </a:txBody>
                  <a:tcPr marT="45725" marB="45725" anchor="ctr">
                    <a:lnL>
                      <a:noFill/>
                    </a:lnL>
                    <a:lnR>
                      <a:noFill/>
                    </a:lnR>
                    <a:lnT>
                      <a:noFill/>
                    </a:lnT>
                    <a:lnB>
                      <a:noFill/>
                    </a:lnB>
                    <a:solidFill>
                      <a:srgbClr val="FFFFFF"/>
                    </a:solidFill>
                  </a:tcPr>
                </a:tc>
                <a:tc>
                  <a:txBody>
                    <a:bodyPr/>
                    <a:lstStyle/>
                    <a:p>
                      <a:r>
                        <a:rPr lang="en-US" sz="1200"/>
                        <a:t>43</a:t>
                      </a:r>
                    </a:p>
                  </a:txBody>
                  <a:tcPr marT="45725" marB="45725" anchor="ctr">
                    <a:lnL>
                      <a:noFill/>
                    </a:lnL>
                    <a:lnR>
                      <a:noFill/>
                    </a:lnR>
                    <a:lnT>
                      <a:noFill/>
                    </a:lnT>
                    <a:lnB>
                      <a:noFill/>
                    </a:lnB>
                    <a:solidFill>
                      <a:srgbClr val="FFFFFF"/>
                    </a:solidFill>
                  </a:tcPr>
                </a:tc>
                <a:tc>
                  <a:txBody>
                    <a:bodyPr/>
                    <a:lstStyle/>
                    <a:p>
                      <a:r>
                        <a:rPr lang="en-US" sz="1200"/>
                        <a:t>35</a:t>
                      </a:r>
                    </a:p>
                  </a:txBody>
                  <a:tcPr marT="45725" marB="45725" anchor="ctr">
                    <a:lnL>
                      <a:noFill/>
                    </a:lnL>
                    <a:lnR>
                      <a:noFill/>
                    </a:lnR>
                    <a:lnT>
                      <a:noFill/>
                    </a:lnT>
                    <a:lnB>
                      <a:noFill/>
                    </a:lnB>
                    <a:solidFill>
                      <a:srgbClr val="FFFFFF"/>
                    </a:solidFill>
                  </a:tcPr>
                </a:tc>
                <a:tc>
                  <a:txBody>
                    <a:bodyPr/>
                    <a:lstStyle/>
                    <a:p>
                      <a:r>
                        <a:rPr lang="en-US" sz="1200"/>
                        <a:t>27</a:t>
                      </a:r>
                    </a:p>
                  </a:txBody>
                  <a:tcPr marT="45725" marB="45725" anchor="ctr">
                    <a:lnL>
                      <a:noFill/>
                    </a:lnL>
                    <a:lnR>
                      <a:noFill/>
                    </a:lnR>
                    <a:lnT>
                      <a:noFill/>
                    </a:lnT>
                    <a:lnB>
                      <a:noFill/>
                    </a:lnB>
                    <a:solidFill>
                      <a:srgbClr val="FFFFFF"/>
                    </a:solidFill>
                  </a:tcPr>
                </a:tc>
              </a:tr>
              <a:tr h="274349">
                <a:tc>
                  <a:txBody>
                    <a:bodyPr/>
                    <a:lstStyle/>
                    <a:p>
                      <a:r>
                        <a:rPr lang="en-US" sz="1200"/>
                        <a:t>19</a:t>
                      </a:r>
                    </a:p>
                  </a:txBody>
                  <a:tcPr marT="45725" marB="45725" anchor="ctr">
                    <a:lnL>
                      <a:noFill/>
                    </a:lnL>
                    <a:lnR>
                      <a:noFill/>
                    </a:lnR>
                    <a:lnT>
                      <a:noFill/>
                    </a:lnT>
                    <a:lnB>
                      <a:noFill/>
                    </a:lnB>
                    <a:solidFill>
                      <a:srgbClr val="FFFFFF"/>
                    </a:solidFill>
                  </a:tcPr>
                </a:tc>
                <a:tc>
                  <a:txBody>
                    <a:bodyPr/>
                    <a:lstStyle/>
                    <a:p>
                      <a:r>
                        <a:rPr lang="en-US" sz="1200"/>
                        <a:t>11</a:t>
                      </a:r>
                    </a:p>
                  </a:txBody>
                  <a:tcPr marT="45725" marB="45725" anchor="ctr">
                    <a:lnL>
                      <a:noFill/>
                    </a:lnL>
                    <a:lnR>
                      <a:noFill/>
                    </a:lnR>
                    <a:lnT>
                      <a:noFill/>
                    </a:lnT>
                    <a:lnB>
                      <a:noFill/>
                    </a:lnB>
                    <a:solidFill>
                      <a:srgbClr val="FFFFFF"/>
                    </a:solidFill>
                  </a:tcPr>
                </a:tc>
                <a:tc>
                  <a:txBody>
                    <a:bodyPr/>
                    <a:lstStyle/>
                    <a:p>
                      <a:r>
                        <a:rPr lang="en-US" sz="1200"/>
                        <a:t>3</a:t>
                      </a:r>
                    </a:p>
                  </a:txBody>
                  <a:tcPr marT="45725" marB="45725" anchor="ctr">
                    <a:lnL>
                      <a:noFill/>
                    </a:lnL>
                    <a:lnR>
                      <a:noFill/>
                    </a:lnR>
                    <a:lnT>
                      <a:noFill/>
                    </a:lnT>
                    <a:lnB>
                      <a:noFill/>
                    </a:lnB>
                    <a:solidFill>
                      <a:srgbClr val="FFFFFF"/>
                    </a:solidFill>
                  </a:tcPr>
                </a:tc>
                <a:tc>
                  <a:txBody>
                    <a:bodyPr/>
                    <a:lstStyle/>
                    <a:p>
                      <a:r>
                        <a:rPr lang="en-US" sz="1200"/>
                        <a:t>60</a:t>
                      </a:r>
                    </a:p>
                  </a:txBody>
                  <a:tcPr marT="45725" marB="45725" anchor="ctr">
                    <a:lnL>
                      <a:noFill/>
                    </a:lnL>
                    <a:lnR>
                      <a:noFill/>
                    </a:lnR>
                    <a:lnT>
                      <a:noFill/>
                    </a:lnT>
                    <a:lnB>
                      <a:noFill/>
                    </a:lnB>
                    <a:solidFill>
                      <a:srgbClr val="FFFFFF"/>
                    </a:solidFill>
                  </a:tcPr>
                </a:tc>
                <a:tc>
                  <a:txBody>
                    <a:bodyPr/>
                    <a:lstStyle/>
                    <a:p>
                      <a:r>
                        <a:rPr lang="en-US" sz="1200"/>
                        <a:t>52</a:t>
                      </a:r>
                    </a:p>
                  </a:txBody>
                  <a:tcPr marT="45725" marB="45725" anchor="ctr">
                    <a:lnL>
                      <a:noFill/>
                    </a:lnL>
                    <a:lnR>
                      <a:noFill/>
                    </a:lnR>
                    <a:lnT>
                      <a:noFill/>
                    </a:lnT>
                    <a:lnB>
                      <a:noFill/>
                    </a:lnB>
                    <a:solidFill>
                      <a:srgbClr val="FFFFFF"/>
                    </a:solidFill>
                  </a:tcPr>
                </a:tc>
                <a:tc>
                  <a:txBody>
                    <a:bodyPr/>
                    <a:lstStyle/>
                    <a:p>
                      <a:r>
                        <a:rPr lang="en-US" sz="1200"/>
                        <a:t>44</a:t>
                      </a:r>
                    </a:p>
                  </a:txBody>
                  <a:tcPr marT="45725" marB="45725" anchor="ctr">
                    <a:lnL>
                      <a:noFill/>
                    </a:lnL>
                    <a:lnR>
                      <a:noFill/>
                    </a:lnR>
                    <a:lnT>
                      <a:noFill/>
                    </a:lnT>
                    <a:lnB>
                      <a:noFill/>
                    </a:lnB>
                    <a:solidFill>
                      <a:srgbClr val="FFFFFF"/>
                    </a:solidFill>
                  </a:tcPr>
                </a:tc>
                <a:tc>
                  <a:txBody>
                    <a:bodyPr/>
                    <a:lstStyle/>
                    <a:p>
                      <a:r>
                        <a:rPr lang="en-US" sz="1200"/>
                        <a:t>36</a:t>
                      </a:r>
                    </a:p>
                  </a:txBody>
                  <a:tcPr marT="45725" marB="45725" anchor="ctr">
                    <a:lnL>
                      <a:noFill/>
                    </a:lnL>
                    <a:lnR>
                      <a:noFill/>
                    </a:lnR>
                    <a:lnT>
                      <a:noFill/>
                    </a:lnT>
                    <a:lnB>
                      <a:noFill/>
                    </a:lnB>
                    <a:solidFill>
                      <a:srgbClr val="FFFFFF"/>
                    </a:solidFill>
                  </a:tcPr>
                </a:tc>
              </a:tr>
              <a:tr h="274349">
                <a:tc gridSpan="7">
                  <a:txBody>
                    <a:bodyPr/>
                    <a:lstStyle/>
                    <a:p>
                      <a:pPr algn="ctr"/>
                      <a:r>
                        <a:rPr lang="en-US" sz="1200" i="1" dirty="0">
                          <a:effectLst/>
                        </a:rPr>
                        <a:t>Right</a:t>
                      </a:r>
                      <a:endParaRPr lang="en-US" sz="1200" dirty="0">
                        <a:effectLst/>
                      </a:endParaRPr>
                    </a:p>
                  </a:txBody>
                  <a:tcPr marT="45725" marB="45725"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349">
                <a:tc>
                  <a:txBody>
                    <a:bodyPr/>
                    <a:lstStyle/>
                    <a:p>
                      <a:r>
                        <a:rPr lang="en-US" sz="1200"/>
                        <a:t>63</a:t>
                      </a:r>
                    </a:p>
                  </a:txBody>
                  <a:tcPr marT="45725" marB="45725" anchor="ctr">
                    <a:lnL>
                      <a:noFill/>
                    </a:lnL>
                    <a:lnR>
                      <a:noFill/>
                    </a:lnR>
                    <a:lnT>
                      <a:noFill/>
                    </a:lnT>
                    <a:lnB>
                      <a:noFill/>
                    </a:lnB>
                    <a:solidFill>
                      <a:srgbClr val="FFFFFF"/>
                    </a:solidFill>
                  </a:tcPr>
                </a:tc>
                <a:tc>
                  <a:txBody>
                    <a:bodyPr/>
                    <a:lstStyle/>
                    <a:p>
                      <a:r>
                        <a:rPr lang="en-US" sz="1200"/>
                        <a:t>55</a:t>
                      </a:r>
                    </a:p>
                  </a:txBody>
                  <a:tcPr marT="45725" marB="45725" anchor="ctr">
                    <a:lnL>
                      <a:noFill/>
                    </a:lnL>
                    <a:lnR>
                      <a:noFill/>
                    </a:lnR>
                    <a:lnT>
                      <a:noFill/>
                    </a:lnT>
                    <a:lnB>
                      <a:noFill/>
                    </a:lnB>
                    <a:solidFill>
                      <a:srgbClr val="FFFFFF"/>
                    </a:solidFill>
                  </a:tcPr>
                </a:tc>
                <a:tc>
                  <a:txBody>
                    <a:bodyPr/>
                    <a:lstStyle/>
                    <a:p>
                      <a:r>
                        <a:rPr lang="en-US" sz="1200"/>
                        <a:t>47</a:t>
                      </a:r>
                    </a:p>
                  </a:txBody>
                  <a:tcPr marT="45725" marB="45725" anchor="ctr">
                    <a:lnL>
                      <a:noFill/>
                    </a:lnL>
                    <a:lnR>
                      <a:noFill/>
                    </a:lnR>
                    <a:lnT>
                      <a:noFill/>
                    </a:lnT>
                    <a:lnB>
                      <a:noFill/>
                    </a:lnB>
                    <a:solidFill>
                      <a:srgbClr val="FFFFFF"/>
                    </a:solidFill>
                  </a:tcPr>
                </a:tc>
                <a:tc>
                  <a:txBody>
                    <a:bodyPr/>
                    <a:lstStyle/>
                    <a:p>
                      <a:r>
                        <a:rPr lang="en-US" sz="1200"/>
                        <a:t>39</a:t>
                      </a:r>
                    </a:p>
                  </a:txBody>
                  <a:tcPr marT="45725" marB="45725" anchor="ctr">
                    <a:lnL>
                      <a:noFill/>
                    </a:lnL>
                    <a:lnR>
                      <a:noFill/>
                    </a:lnR>
                    <a:lnT>
                      <a:noFill/>
                    </a:lnT>
                    <a:lnB>
                      <a:noFill/>
                    </a:lnB>
                    <a:solidFill>
                      <a:srgbClr val="FFFFFF"/>
                    </a:solidFill>
                  </a:tcPr>
                </a:tc>
                <a:tc>
                  <a:txBody>
                    <a:bodyPr/>
                    <a:lstStyle/>
                    <a:p>
                      <a:r>
                        <a:rPr lang="en-US" sz="1200"/>
                        <a:t>31</a:t>
                      </a:r>
                    </a:p>
                  </a:txBody>
                  <a:tcPr marT="45725" marB="45725" anchor="ctr">
                    <a:lnL>
                      <a:noFill/>
                    </a:lnL>
                    <a:lnR>
                      <a:noFill/>
                    </a:lnR>
                    <a:lnT>
                      <a:noFill/>
                    </a:lnT>
                    <a:lnB>
                      <a:noFill/>
                    </a:lnB>
                    <a:solidFill>
                      <a:srgbClr val="FFFFFF"/>
                    </a:solidFill>
                  </a:tcPr>
                </a:tc>
                <a:tc>
                  <a:txBody>
                    <a:bodyPr/>
                    <a:lstStyle/>
                    <a:p>
                      <a:r>
                        <a:rPr lang="en-US" sz="1200"/>
                        <a:t>23</a:t>
                      </a:r>
                    </a:p>
                  </a:txBody>
                  <a:tcPr marT="45725" marB="45725" anchor="ctr">
                    <a:lnL>
                      <a:noFill/>
                    </a:lnL>
                    <a:lnR>
                      <a:noFill/>
                    </a:lnR>
                    <a:lnT>
                      <a:noFill/>
                    </a:lnT>
                    <a:lnB>
                      <a:noFill/>
                    </a:lnB>
                    <a:solidFill>
                      <a:srgbClr val="FFFFFF"/>
                    </a:solidFill>
                  </a:tcPr>
                </a:tc>
                <a:tc>
                  <a:txBody>
                    <a:bodyPr/>
                    <a:lstStyle/>
                    <a:p>
                      <a:r>
                        <a:rPr lang="en-US" sz="1200"/>
                        <a:t>15</a:t>
                      </a:r>
                    </a:p>
                  </a:txBody>
                  <a:tcPr marT="45725" marB="45725" anchor="ctr">
                    <a:lnL>
                      <a:noFill/>
                    </a:lnL>
                    <a:lnR>
                      <a:noFill/>
                    </a:lnR>
                    <a:lnT>
                      <a:noFill/>
                    </a:lnT>
                    <a:lnB>
                      <a:noFill/>
                    </a:lnB>
                    <a:solidFill>
                      <a:srgbClr val="FFFFFF"/>
                    </a:solidFill>
                  </a:tcPr>
                </a:tc>
              </a:tr>
              <a:tr h="274349">
                <a:tc>
                  <a:txBody>
                    <a:bodyPr/>
                    <a:lstStyle/>
                    <a:p>
                      <a:r>
                        <a:rPr lang="en-US" sz="1200"/>
                        <a:t>7</a:t>
                      </a:r>
                    </a:p>
                  </a:txBody>
                  <a:tcPr marT="45725" marB="45725" anchor="ctr">
                    <a:lnL>
                      <a:noFill/>
                    </a:lnL>
                    <a:lnR>
                      <a:noFill/>
                    </a:lnR>
                    <a:lnT>
                      <a:noFill/>
                    </a:lnT>
                    <a:lnB>
                      <a:noFill/>
                    </a:lnB>
                    <a:solidFill>
                      <a:srgbClr val="FFFFFF"/>
                    </a:solidFill>
                  </a:tcPr>
                </a:tc>
                <a:tc>
                  <a:txBody>
                    <a:bodyPr/>
                    <a:lstStyle/>
                    <a:p>
                      <a:r>
                        <a:rPr lang="en-US" sz="1200"/>
                        <a:t>62</a:t>
                      </a:r>
                    </a:p>
                  </a:txBody>
                  <a:tcPr marT="45725" marB="45725" anchor="ctr">
                    <a:lnL>
                      <a:noFill/>
                    </a:lnL>
                    <a:lnR>
                      <a:noFill/>
                    </a:lnR>
                    <a:lnT>
                      <a:noFill/>
                    </a:lnT>
                    <a:lnB>
                      <a:noFill/>
                    </a:lnB>
                    <a:solidFill>
                      <a:srgbClr val="FFFFFF"/>
                    </a:solidFill>
                  </a:tcPr>
                </a:tc>
                <a:tc>
                  <a:txBody>
                    <a:bodyPr/>
                    <a:lstStyle/>
                    <a:p>
                      <a:r>
                        <a:rPr lang="en-US" sz="1200"/>
                        <a:t>54</a:t>
                      </a:r>
                    </a:p>
                  </a:txBody>
                  <a:tcPr marT="45725" marB="45725" anchor="ctr">
                    <a:lnL>
                      <a:noFill/>
                    </a:lnL>
                    <a:lnR>
                      <a:noFill/>
                    </a:lnR>
                    <a:lnT>
                      <a:noFill/>
                    </a:lnT>
                    <a:lnB>
                      <a:noFill/>
                    </a:lnB>
                    <a:solidFill>
                      <a:srgbClr val="FFFFFF"/>
                    </a:solidFill>
                  </a:tcPr>
                </a:tc>
                <a:tc>
                  <a:txBody>
                    <a:bodyPr/>
                    <a:lstStyle/>
                    <a:p>
                      <a:r>
                        <a:rPr lang="en-US" sz="1200"/>
                        <a:t>46</a:t>
                      </a:r>
                    </a:p>
                  </a:txBody>
                  <a:tcPr marT="45725" marB="45725" anchor="ctr">
                    <a:lnL>
                      <a:noFill/>
                    </a:lnL>
                    <a:lnR>
                      <a:noFill/>
                    </a:lnR>
                    <a:lnT>
                      <a:noFill/>
                    </a:lnT>
                    <a:lnB>
                      <a:noFill/>
                    </a:lnB>
                    <a:solidFill>
                      <a:srgbClr val="FFFFFF"/>
                    </a:solidFill>
                  </a:tcPr>
                </a:tc>
                <a:tc>
                  <a:txBody>
                    <a:bodyPr/>
                    <a:lstStyle/>
                    <a:p>
                      <a:r>
                        <a:rPr lang="en-US" sz="1200"/>
                        <a:t>38</a:t>
                      </a:r>
                    </a:p>
                  </a:txBody>
                  <a:tcPr marT="45725" marB="45725" anchor="ctr">
                    <a:lnL>
                      <a:noFill/>
                    </a:lnL>
                    <a:lnR>
                      <a:noFill/>
                    </a:lnR>
                    <a:lnT>
                      <a:noFill/>
                    </a:lnT>
                    <a:lnB>
                      <a:noFill/>
                    </a:lnB>
                    <a:solidFill>
                      <a:srgbClr val="FFFFFF"/>
                    </a:solidFill>
                  </a:tcPr>
                </a:tc>
                <a:tc>
                  <a:txBody>
                    <a:bodyPr/>
                    <a:lstStyle/>
                    <a:p>
                      <a:r>
                        <a:rPr lang="en-US" sz="1200"/>
                        <a:t>30</a:t>
                      </a:r>
                    </a:p>
                  </a:txBody>
                  <a:tcPr marT="45725" marB="45725" anchor="ctr">
                    <a:lnL>
                      <a:noFill/>
                    </a:lnL>
                    <a:lnR>
                      <a:noFill/>
                    </a:lnR>
                    <a:lnT>
                      <a:noFill/>
                    </a:lnT>
                    <a:lnB>
                      <a:noFill/>
                    </a:lnB>
                    <a:solidFill>
                      <a:srgbClr val="FFFFFF"/>
                    </a:solidFill>
                  </a:tcPr>
                </a:tc>
                <a:tc>
                  <a:txBody>
                    <a:bodyPr/>
                    <a:lstStyle/>
                    <a:p>
                      <a:r>
                        <a:rPr lang="en-US" sz="1200"/>
                        <a:t>22</a:t>
                      </a:r>
                    </a:p>
                  </a:txBody>
                  <a:tcPr marT="45725" marB="45725" anchor="ctr">
                    <a:lnL>
                      <a:noFill/>
                    </a:lnL>
                    <a:lnR>
                      <a:noFill/>
                    </a:lnR>
                    <a:lnT>
                      <a:noFill/>
                    </a:lnT>
                    <a:lnB>
                      <a:noFill/>
                    </a:lnB>
                    <a:solidFill>
                      <a:srgbClr val="FFFFFF"/>
                    </a:solidFill>
                  </a:tcPr>
                </a:tc>
              </a:tr>
              <a:tr h="274349">
                <a:tc>
                  <a:txBody>
                    <a:bodyPr/>
                    <a:lstStyle/>
                    <a:p>
                      <a:r>
                        <a:rPr lang="en-US" sz="1200"/>
                        <a:t>14</a:t>
                      </a:r>
                    </a:p>
                  </a:txBody>
                  <a:tcPr marT="45725" marB="45725" anchor="ctr">
                    <a:lnL>
                      <a:noFill/>
                    </a:lnL>
                    <a:lnR>
                      <a:noFill/>
                    </a:lnR>
                    <a:lnT>
                      <a:noFill/>
                    </a:lnT>
                    <a:lnB>
                      <a:noFill/>
                    </a:lnB>
                    <a:solidFill>
                      <a:srgbClr val="FFFFFF"/>
                    </a:solidFill>
                  </a:tcPr>
                </a:tc>
                <a:tc>
                  <a:txBody>
                    <a:bodyPr/>
                    <a:lstStyle/>
                    <a:p>
                      <a:r>
                        <a:rPr lang="en-US" sz="1200"/>
                        <a:t>6</a:t>
                      </a:r>
                    </a:p>
                  </a:txBody>
                  <a:tcPr marT="45725" marB="45725" anchor="ctr">
                    <a:lnL>
                      <a:noFill/>
                    </a:lnL>
                    <a:lnR>
                      <a:noFill/>
                    </a:lnR>
                    <a:lnT>
                      <a:noFill/>
                    </a:lnT>
                    <a:lnB>
                      <a:noFill/>
                    </a:lnB>
                    <a:solidFill>
                      <a:srgbClr val="FFFFFF"/>
                    </a:solidFill>
                  </a:tcPr>
                </a:tc>
                <a:tc>
                  <a:txBody>
                    <a:bodyPr/>
                    <a:lstStyle/>
                    <a:p>
                      <a:r>
                        <a:rPr lang="en-US" sz="1200"/>
                        <a:t>61</a:t>
                      </a:r>
                    </a:p>
                  </a:txBody>
                  <a:tcPr marT="45725" marB="45725" anchor="ctr">
                    <a:lnL>
                      <a:noFill/>
                    </a:lnL>
                    <a:lnR>
                      <a:noFill/>
                    </a:lnR>
                    <a:lnT>
                      <a:noFill/>
                    </a:lnT>
                    <a:lnB>
                      <a:noFill/>
                    </a:lnB>
                    <a:solidFill>
                      <a:srgbClr val="FFFFFF"/>
                    </a:solidFill>
                  </a:tcPr>
                </a:tc>
                <a:tc>
                  <a:txBody>
                    <a:bodyPr/>
                    <a:lstStyle/>
                    <a:p>
                      <a:r>
                        <a:rPr lang="en-US" sz="1200"/>
                        <a:t>53</a:t>
                      </a:r>
                    </a:p>
                  </a:txBody>
                  <a:tcPr marT="45725" marB="45725" anchor="ctr">
                    <a:lnL>
                      <a:noFill/>
                    </a:lnL>
                    <a:lnR>
                      <a:noFill/>
                    </a:lnR>
                    <a:lnT>
                      <a:noFill/>
                    </a:lnT>
                    <a:lnB>
                      <a:noFill/>
                    </a:lnB>
                    <a:solidFill>
                      <a:srgbClr val="FFFFFF"/>
                    </a:solidFill>
                  </a:tcPr>
                </a:tc>
                <a:tc>
                  <a:txBody>
                    <a:bodyPr/>
                    <a:lstStyle/>
                    <a:p>
                      <a:r>
                        <a:rPr lang="en-US" sz="1200"/>
                        <a:t>45</a:t>
                      </a:r>
                    </a:p>
                  </a:txBody>
                  <a:tcPr marT="45725" marB="45725" anchor="ctr">
                    <a:lnL>
                      <a:noFill/>
                    </a:lnL>
                    <a:lnR>
                      <a:noFill/>
                    </a:lnR>
                    <a:lnT>
                      <a:noFill/>
                    </a:lnT>
                    <a:lnB>
                      <a:noFill/>
                    </a:lnB>
                    <a:solidFill>
                      <a:srgbClr val="FFFFFF"/>
                    </a:solidFill>
                  </a:tcPr>
                </a:tc>
                <a:tc>
                  <a:txBody>
                    <a:bodyPr/>
                    <a:lstStyle/>
                    <a:p>
                      <a:r>
                        <a:rPr lang="en-US" sz="1200"/>
                        <a:t>37</a:t>
                      </a:r>
                    </a:p>
                  </a:txBody>
                  <a:tcPr marT="45725" marB="45725" anchor="ctr">
                    <a:lnL>
                      <a:noFill/>
                    </a:lnL>
                    <a:lnR>
                      <a:noFill/>
                    </a:lnR>
                    <a:lnT>
                      <a:noFill/>
                    </a:lnT>
                    <a:lnB>
                      <a:noFill/>
                    </a:lnB>
                    <a:solidFill>
                      <a:srgbClr val="FFFFFF"/>
                    </a:solidFill>
                  </a:tcPr>
                </a:tc>
                <a:tc>
                  <a:txBody>
                    <a:bodyPr/>
                    <a:lstStyle/>
                    <a:p>
                      <a:r>
                        <a:rPr lang="en-US" sz="1200"/>
                        <a:t>29</a:t>
                      </a:r>
                    </a:p>
                  </a:txBody>
                  <a:tcPr marT="45725" marB="45725" anchor="ctr">
                    <a:lnL>
                      <a:noFill/>
                    </a:lnL>
                    <a:lnR>
                      <a:noFill/>
                    </a:lnR>
                    <a:lnT>
                      <a:noFill/>
                    </a:lnT>
                    <a:lnB>
                      <a:noFill/>
                    </a:lnB>
                    <a:solidFill>
                      <a:srgbClr val="FFFFFF"/>
                    </a:solidFill>
                  </a:tcPr>
                </a:tc>
              </a:tr>
              <a:tr h="274349">
                <a:tc>
                  <a:txBody>
                    <a:bodyPr/>
                    <a:lstStyle/>
                    <a:p>
                      <a:r>
                        <a:rPr lang="en-US" sz="1200"/>
                        <a:t>21</a:t>
                      </a:r>
                    </a:p>
                  </a:txBody>
                  <a:tcPr marT="45725" marB="45725" anchor="ctr">
                    <a:lnL>
                      <a:noFill/>
                    </a:lnL>
                    <a:lnR>
                      <a:noFill/>
                    </a:lnR>
                    <a:lnT>
                      <a:noFill/>
                    </a:lnT>
                    <a:lnB>
                      <a:noFill/>
                    </a:lnB>
                    <a:solidFill>
                      <a:srgbClr val="FFFFFF"/>
                    </a:solidFill>
                  </a:tcPr>
                </a:tc>
                <a:tc>
                  <a:txBody>
                    <a:bodyPr/>
                    <a:lstStyle/>
                    <a:p>
                      <a:r>
                        <a:rPr lang="en-US" sz="1200"/>
                        <a:t>13</a:t>
                      </a:r>
                    </a:p>
                  </a:txBody>
                  <a:tcPr marT="45725" marB="45725" anchor="ctr">
                    <a:lnL>
                      <a:noFill/>
                    </a:lnL>
                    <a:lnR>
                      <a:noFill/>
                    </a:lnR>
                    <a:lnT>
                      <a:noFill/>
                    </a:lnT>
                    <a:lnB>
                      <a:noFill/>
                    </a:lnB>
                    <a:solidFill>
                      <a:srgbClr val="FFFFFF"/>
                    </a:solidFill>
                  </a:tcPr>
                </a:tc>
                <a:tc>
                  <a:txBody>
                    <a:bodyPr/>
                    <a:lstStyle/>
                    <a:p>
                      <a:r>
                        <a:rPr lang="en-US" sz="1200"/>
                        <a:t>5</a:t>
                      </a:r>
                    </a:p>
                  </a:txBody>
                  <a:tcPr marT="45725" marB="45725" anchor="ctr">
                    <a:lnL>
                      <a:noFill/>
                    </a:lnL>
                    <a:lnR>
                      <a:noFill/>
                    </a:lnR>
                    <a:lnT>
                      <a:noFill/>
                    </a:lnT>
                    <a:lnB>
                      <a:noFill/>
                    </a:lnB>
                    <a:solidFill>
                      <a:srgbClr val="FFFFFF"/>
                    </a:solidFill>
                  </a:tcPr>
                </a:tc>
                <a:tc>
                  <a:txBody>
                    <a:bodyPr/>
                    <a:lstStyle/>
                    <a:p>
                      <a:r>
                        <a:rPr lang="en-US" sz="1200"/>
                        <a:t>28</a:t>
                      </a:r>
                    </a:p>
                  </a:txBody>
                  <a:tcPr marT="45725" marB="45725" anchor="ctr">
                    <a:lnL>
                      <a:noFill/>
                    </a:lnL>
                    <a:lnR>
                      <a:noFill/>
                    </a:lnR>
                    <a:lnT>
                      <a:noFill/>
                    </a:lnT>
                    <a:lnB>
                      <a:noFill/>
                    </a:lnB>
                    <a:solidFill>
                      <a:srgbClr val="FFFFFF"/>
                    </a:solidFill>
                  </a:tcPr>
                </a:tc>
                <a:tc>
                  <a:txBody>
                    <a:bodyPr/>
                    <a:lstStyle/>
                    <a:p>
                      <a:r>
                        <a:rPr lang="en-US" sz="1200"/>
                        <a:t>20</a:t>
                      </a:r>
                    </a:p>
                  </a:txBody>
                  <a:tcPr marT="45725" marB="45725" anchor="ctr">
                    <a:lnL>
                      <a:noFill/>
                    </a:lnL>
                    <a:lnR>
                      <a:noFill/>
                    </a:lnR>
                    <a:lnT>
                      <a:noFill/>
                    </a:lnT>
                    <a:lnB>
                      <a:noFill/>
                    </a:lnB>
                    <a:solidFill>
                      <a:srgbClr val="FFFFFF"/>
                    </a:solidFill>
                  </a:tcPr>
                </a:tc>
                <a:tc>
                  <a:txBody>
                    <a:bodyPr/>
                    <a:lstStyle/>
                    <a:p>
                      <a:r>
                        <a:rPr lang="en-US" sz="1200"/>
                        <a:t>12</a:t>
                      </a:r>
                    </a:p>
                  </a:txBody>
                  <a:tcPr marT="45725" marB="45725" anchor="ctr">
                    <a:lnL>
                      <a:noFill/>
                    </a:lnL>
                    <a:lnR>
                      <a:noFill/>
                    </a:lnR>
                    <a:lnT>
                      <a:noFill/>
                    </a:lnT>
                    <a:lnB>
                      <a:noFill/>
                    </a:lnB>
                    <a:solidFill>
                      <a:srgbClr val="FFFFFF"/>
                    </a:solidFill>
                  </a:tcPr>
                </a:tc>
                <a:tc>
                  <a:txBody>
                    <a:bodyPr/>
                    <a:lstStyle/>
                    <a:p>
                      <a:r>
                        <a:rPr lang="en-US" sz="1200" dirty="0"/>
                        <a:t>4</a:t>
                      </a:r>
                    </a:p>
                  </a:txBody>
                  <a:tcPr marT="45725" marB="45725" anchor="ctr">
                    <a:lnL>
                      <a:noFill/>
                    </a:lnL>
                    <a:lnR>
                      <a:noFill/>
                    </a:lnR>
                    <a:lnT>
                      <a:noFill/>
                    </a:lnT>
                    <a:lnB>
                      <a:noFill/>
                    </a:lnB>
                    <a:solidFill>
                      <a:srgbClr val="FFFFFF"/>
                    </a:solidFill>
                  </a:tcPr>
                </a:tc>
              </a:tr>
            </a:tbl>
          </a:graphicData>
        </a:graphic>
      </p:graphicFrame>
      <p:sp>
        <p:nvSpPr>
          <p:cNvPr id="24645" name="Rectangle 1" descr="tile_blackboard_blue"/>
          <p:cNvSpPr>
            <a:spLocks/>
          </p:cNvSpPr>
          <p:nvPr>
            <p:custDataLst>
              <p:tags r:id="rId5"/>
            </p:custDataLst>
          </p:nvPr>
        </p:nvSpPr>
        <p:spPr bwMode="auto">
          <a:xfrm>
            <a:off x="508000" y="2112963"/>
            <a:ext cx="10160000" cy="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FFFFFF"/>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100" tIns="38100" rIns="38100" bIns="38100" anchor="ctr">
            <a:spAutoFit/>
          </a:bodyPr>
          <a:lstStyle/>
          <a:p>
            <a:pPr algn="ctr"/>
            <a:r>
              <a:rPr lang="en-US" altLang="en-US"/>
              <a:t/>
            </a:r>
            <a:br>
              <a:rPr lang="en-US" altLang="en-US"/>
            </a:br>
            <a:endParaRPr lang="en-US" altLang="en-US"/>
          </a:p>
        </p:txBody>
      </p:sp>
      <p:graphicFrame>
        <p:nvGraphicFramePr>
          <p:cNvPr id="9" name="Tableau 8"/>
          <p:cNvGraphicFramePr>
            <a:graphicFrameLocks noGrp="1"/>
          </p:cNvGraphicFramePr>
          <p:nvPr>
            <p:custDataLst>
              <p:tags r:id="rId6"/>
            </p:custDataLst>
          </p:nvPr>
        </p:nvGraphicFramePr>
        <p:xfrm>
          <a:off x="6918325" y="1090613"/>
          <a:ext cx="2819400" cy="1814512"/>
        </p:xfrm>
        <a:graphic>
          <a:graphicData uri="http://schemas.openxmlformats.org/drawingml/2006/table">
            <a:tbl>
              <a:tblPr/>
              <a:tblGrid>
                <a:gridCol w="352425"/>
                <a:gridCol w="352425"/>
                <a:gridCol w="352425"/>
                <a:gridCol w="352425"/>
                <a:gridCol w="352425"/>
                <a:gridCol w="352425"/>
                <a:gridCol w="352425"/>
                <a:gridCol w="352425"/>
              </a:tblGrid>
              <a:tr h="259216">
                <a:tc gridSpan="8">
                  <a:txBody>
                    <a:bodyPr/>
                    <a:lstStyle/>
                    <a:p>
                      <a:pPr algn="ctr"/>
                      <a:r>
                        <a:rPr lang="en-US" sz="1100" dirty="0" smtClean="0"/>
                        <a:t>PC2</a:t>
                      </a:r>
                      <a:endParaRPr lang="en-US" sz="1100" dirty="0"/>
                    </a:p>
                  </a:txBody>
                  <a:tcPr marT="45744" marB="45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sz="1100" dirty="0"/>
                    </a:p>
                  </a:txBody>
                  <a:tcPr anchor="ctr">
                    <a:lnL>
                      <a:noFill/>
                    </a:lnL>
                    <a:lnR>
                      <a:noFill/>
                    </a:lnR>
                    <a:lnT>
                      <a:noFill/>
                    </a:lnT>
                    <a:lnB>
                      <a:noFill/>
                    </a:lnB>
                    <a:lnTlToBr w="12700" cmpd="sng">
                      <a:noFill/>
                      <a:prstDash val="solid"/>
                    </a:lnTlToBr>
                    <a:lnBlToTr w="12700" cmpd="sng">
                      <a:noFill/>
                      <a:prstDash val="solid"/>
                    </a:lnBlToTr>
                    <a:solidFill>
                      <a:srgbClr val="FFFFFF"/>
                    </a:solidFill>
                  </a:tcPr>
                </a:tc>
                <a:tc hMerge="1">
                  <a:txBody>
                    <a:bodyPr/>
                    <a:lstStyle/>
                    <a:p>
                      <a:endParaRPr lang="en-US" sz="1100" dirty="0"/>
                    </a:p>
                  </a:txBody>
                  <a:tcPr anchor="ctr">
                    <a:lnL>
                      <a:noFill/>
                    </a:lnL>
                    <a:lnR>
                      <a:noFill/>
                    </a:lnR>
                    <a:lnT>
                      <a:noFill/>
                    </a:lnT>
                    <a:lnB>
                      <a:noFill/>
                    </a:lnB>
                    <a:lnTlToBr w="12700" cmpd="sng">
                      <a:noFill/>
                      <a:prstDash val="solid"/>
                    </a:lnTlToBr>
                    <a:lnBlToTr w="12700" cmpd="sng">
                      <a:noFill/>
                      <a:prstDash val="solid"/>
                    </a:lnBlToTr>
                    <a:solidFill>
                      <a:srgbClr val="FFFFFF"/>
                    </a:solidFill>
                  </a:tcPr>
                </a:tc>
                <a:tc hMerge="1">
                  <a:txBody>
                    <a:bodyPr/>
                    <a:lstStyle/>
                    <a:p>
                      <a:endParaRPr lang="en-US" sz="1100" dirty="0"/>
                    </a:p>
                  </a:txBody>
                  <a:tcPr anchor="ctr">
                    <a:lnL>
                      <a:noFill/>
                    </a:lnL>
                    <a:lnR>
                      <a:noFill/>
                    </a:lnR>
                    <a:lnT>
                      <a:noFill/>
                    </a:lnT>
                    <a:lnB>
                      <a:noFill/>
                    </a:lnB>
                    <a:lnTlToBr w="12700" cmpd="sng">
                      <a:noFill/>
                      <a:prstDash val="solid"/>
                    </a:lnTlToBr>
                    <a:lnBlToTr w="12700" cmpd="sng">
                      <a:noFill/>
                      <a:prstDash val="solid"/>
                    </a:lnBlToTr>
                    <a:solidFill>
                      <a:srgbClr val="FFFFFF"/>
                    </a:solidFill>
                  </a:tcPr>
                </a:tc>
                <a:tc hMerge="1">
                  <a:txBody>
                    <a:bodyPr/>
                    <a:lstStyle/>
                    <a:p>
                      <a:endParaRPr lang="en-US" sz="1100" dirty="0"/>
                    </a:p>
                  </a:txBody>
                  <a:tcPr anchor="ctr">
                    <a:lnL>
                      <a:noFill/>
                    </a:lnL>
                    <a:lnR>
                      <a:noFill/>
                    </a:lnR>
                    <a:lnT>
                      <a:noFill/>
                    </a:lnT>
                    <a:lnB>
                      <a:noFill/>
                    </a:lnB>
                    <a:lnTlToBr w="12700" cmpd="sng">
                      <a:noFill/>
                      <a:prstDash val="solid"/>
                    </a:lnTlToBr>
                    <a:lnBlToTr w="12700" cmpd="sng">
                      <a:noFill/>
                      <a:prstDash val="solid"/>
                    </a:lnBlToTr>
                    <a:solidFill>
                      <a:srgbClr val="FFFFFF"/>
                    </a:solidFill>
                  </a:tcPr>
                </a:tc>
                <a:tc hMerge="1">
                  <a:txBody>
                    <a:bodyPr/>
                    <a:lstStyle/>
                    <a:p>
                      <a:endParaRPr lang="en-US" sz="1100" dirty="0"/>
                    </a:p>
                  </a:txBody>
                  <a:tcPr anchor="ctr">
                    <a:lnL>
                      <a:noFill/>
                    </a:lnL>
                    <a:lnR>
                      <a:noFill/>
                    </a:lnR>
                    <a:lnT>
                      <a:noFill/>
                    </a:lnT>
                    <a:lnB>
                      <a:noFill/>
                    </a:lnB>
                    <a:lnTlToBr w="12700" cmpd="sng">
                      <a:noFill/>
                      <a:prstDash val="solid"/>
                    </a:lnTlToBr>
                    <a:lnBlToTr w="12700" cmpd="sng">
                      <a:noFill/>
                      <a:prstDash val="solid"/>
                    </a:lnBlToTr>
                    <a:solidFill>
                      <a:srgbClr val="FFFFFF"/>
                    </a:solidFill>
                  </a:tcPr>
                </a:tc>
                <a:tc hMerge="1">
                  <a:txBody>
                    <a:bodyPr/>
                    <a:lstStyle/>
                    <a:p>
                      <a:endParaRPr lang="en-US" sz="1100" dirty="0"/>
                    </a:p>
                  </a:txBody>
                  <a:tcPr anchor="ctr">
                    <a:lnL>
                      <a:noFill/>
                    </a:lnL>
                    <a:lnR>
                      <a:noFill/>
                    </a:lnR>
                    <a:lnT>
                      <a:noFill/>
                    </a:lnT>
                    <a:lnB>
                      <a:noFill/>
                    </a:lnB>
                    <a:lnTlToBr w="12700" cmpd="sng">
                      <a:noFill/>
                      <a:prstDash val="solid"/>
                    </a:lnTlToBr>
                    <a:lnBlToTr w="12700" cmpd="sng">
                      <a:noFill/>
                      <a:prstDash val="solid"/>
                    </a:lnBlToTr>
                    <a:solidFill>
                      <a:srgbClr val="FFFFFF"/>
                    </a:solidFill>
                  </a:tcPr>
                </a:tc>
                <a:tc hMerge="1">
                  <a:txBody>
                    <a:bodyPr/>
                    <a:lstStyle/>
                    <a:p>
                      <a:endParaRPr lang="en-US" sz="1100" dirty="0"/>
                    </a:p>
                  </a:txBody>
                  <a:tcPr anchor="ctr">
                    <a:lnL>
                      <a:noFill/>
                    </a:lnL>
                    <a:lnR>
                      <a:noFill/>
                    </a:lnR>
                    <a:lnT>
                      <a:noFill/>
                    </a:lnT>
                    <a:lnB>
                      <a:noFill/>
                    </a:lnB>
                    <a:lnTlToBr w="12700" cmpd="sng">
                      <a:noFill/>
                      <a:prstDash val="solid"/>
                    </a:lnTlToBr>
                    <a:lnBlToTr w="12700" cmpd="sng">
                      <a:noFill/>
                      <a:prstDash val="solid"/>
                    </a:lnBlToTr>
                    <a:solidFill>
                      <a:srgbClr val="FFFFFF"/>
                    </a:solidFill>
                  </a:tcPr>
                </a:tc>
              </a:tr>
              <a:tr h="259216">
                <a:tc>
                  <a:txBody>
                    <a:bodyPr/>
                    <a:lstStyle/>
                    <a:p>
                      <a:r>
                        <a:rPr lang="en-US" sz="1100" dirty="0"/>
                        <a:t>14</a:t>
                      </a:r>
                    </a:p>
                  </a:txBody>
                  <a:tcPr marT="45744" marB="45744"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r>
                        <a:rPr lang="en-US" sz="1100" dirty="0"/>
                        <a:t>17</a:t>
                      </a:r>
                    </a:p>
                  </a:txBody>
                  <a:tcPr marT="45744" marB="45744"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r>
                        <a:rPr lang="en-US" sz="1100" dirty="0"/>
                        <a:t>11</a:t>
                      </a:r>
                    </a:p>
                  </a:txBody>
                  <a:tcPr marT="45744" marB="45744"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r>
                        <a:rPr lang="en-US" sz="1100" dirty="0"/>
                        <a:t>24</a:t>
                      </a:r>
                    </a:p>
                  </a:txBody>
                  <a:tcPr marT="45744" marB="45744"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r>
                        <a:rPr lang="en-US" sz="1100" dirty="0"/>
                        <a:t>1</a:t>
                      </a:r>
                    </a:p>
                  </a:txBody>
                  <a:tcPr marT="45744" marB="45744"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r>
                        <a:rPr lang="en-US" sz="1100" dirty="0"/>
                        <a:t>5</a:t>
                      </a:r>
                    </a:p>
                  </a:txBody>
                  <a:tcPr marT="45744" marB="45744"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r>
                        <a:rPr lang="en-US" sz="1100" dirty="0"/>
                        <a:t>3</a:t>
                      </a:r>
                    </a:p>
                  </a:txBody>
                  <a:tcPr marT="45744" marB="45744"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r>
                        <a:rPr lang="en-US" sz="1100" dirty="0"/>
                        <a:t>28</a:t>
                      </a:r>
                    </a:p>
                  </a:txBody>
                  <a:tcPr marT="45744" marB="45744"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r>
              <a:tr h="259216">
                <a:tc>
                  <a:txBody>
                    <a:bodyPr/>
                    <a:lstStyle/>
                    <a:p>
                      <a:r>
                        <a:rPr lang="en-US" sz="1100"/>
                        <a:t>15</a:t>
                      </a:r>
                    </a:p>
                  </a:txBody>
                  <a:tcPr marT="45744" marB="45744" anchor="ctr">
                    <a:lnL>
                      <a:noFill/>
                    </a:lnL>
                    <a:lnR>
                      <a:noFill/>
                    </a:lnR>
                    <a:lnT>
                      <a:noFill/>
                    </a:lnT>
                    <a:lnB>
                      <a:noFill/>
                    </a:lnB>
                    <a:solidFill>
                      <a:srgbClr val="FFFFFF"/>
                    </a:solidFill>
                  </a:tcPr>
                </a:tc>
                <a:tc>
                  <a:txBody>
                    <a:bodyPr/>
                    <a:lstStyle/>
                    <a:p>
                      <a:r>
                        <a:rPr lang="en-US" sz="1100"/>
                        <a:t>6</a:t>
                      </a:r>
                    </a:p>
                  </a:txBody>
                  <a:tcPr marT="45744" marB="45744" anchor="ctr">
                    <a:lnL>
                      <a:noFill/>
                    </a:lnL>
                    <a:lnR>
                      <a:noFill/>
                    </a:lnR>
                    <a:lnT>
                      <a:noFill/>
                    </a:lnT>
                    <a:lnB>
                      <a:noFill/>
                    </a:lnB>
                    <a:solidFill>
                      <a:srgbClr val="FFFFFF"/>
                    </a:solidFill>
                  </a:tcPr>
                </a:tc>
                <a:tc>
                  <a:txBody>
                    <a:bodyPr/>
                    <a:lstStyle/>
                    <a:p>
                      <a:r>
                        <a:rPr lang="en-US" sz="1100" dirty="0"/>
                        <a:t>21</a:t>
                      </a:r>
                    </a:p>
                  </a:txBody>
                  <a:tcPr marT="45744" marB="45744" anchor="ctr">
                    <a:lnL>
                      <a:noFill/>
                    </a:lnL>
                    <a:lnR>
                      <a:noFill/>
                    </a:lnR>
                    <a:lnT>
                      <a:noFill/>
                    </a:lnT>
                    <a:lnB>
                      <a:noFill/>
                    </a:lnB>
                    <a:solidFill>
                      <a:srgbClr val="FFFFFF"/>
                    </a:solidFill>
                  </a:tcPr>
                </a:tc>
                <a:tc>
                  <a:txBody>
                    <a:bodyPr/>
                    <a:lstStyle/>
                    <a:p>
                      <a:r>
                        <a:rPr lang="en-US" sz="1100" dirty="0"/>
                        <a:t>10</a:t>
                      </a:r>
                    </a:p>
                  </a:txBody>
                  <a:tcPr marT="45744" marB="45744" anchor="ctr">
                    <a:lnL>
                      <a:noFill/>
                    </a:lnL>
                    <a:lnR>
                      <a:noFill/>
                    </a:lnR>
                    <a:lnT>
                      <a:noFill/>
                    </a:lnT>
                    <a:lnB>
                      <a:noFill/>
                    </a:lnB>
                    <a:solidFill>
                      <a:srgbClr val="FFFFFF"/>
                    </a:solidFill>
                  </a:tcPr>
                </a:tc>
                <a:tc>
                  <a:txBody>
                    <a:bodyPr/>
                    <a:lstStyle/>
                    <a:p>
                      <a:r>
                        <a:rPr lang="en-US" sz="1100" dirty="0"/>
                        <a:t>23</a:t>
                      </a:r>
                    </a:p>
                  </a:txBody>
                  <a:tcPr marT="45744" marB="45744" anchor="ctr">
                    <a:lnL>
                      <a:noFill/>
                    </a:lnL>
                    <a:lnR>
                      <a:noFill/>
                    </a:lnR>
                    <a:lnT>
                      <a:noFill/>
                    </a:lnT>
                    <a:lnB>
                      <a:noFill/>
                    </a:lnB>
                    <a:solidFill>
                      <a:srgbClr val="FFFFFF"/>
                    </a:solidFill>
                  </a:tcPr>
                </a:tc>
                <a:tc>
                  <a:txBody>
                    <a:bodyPr/>
                    <a:lstStyle/>
                    <a:p>
                      <a:r>
                        <a:rPr lang="en-US" sz="1100" dirty="0"/>
                        <a:t>19</a:t>
                      </a:r>
                    </a:p>
                  </a:txBody>
                  <a:tcPr marT="45744" marB="45744" anchor="ctr">
                    <a:lnL>
                      <a:noFill/>
                    </a:lnL>
                    <a:lnR>
                      <a:noFill/>
                    </a:lnR>
                    <a:lnT>
                      <a:noFill/>
                    </a:lnT>
                    <a:lnB>
                      <a:noFill/>
                    </a:lnB>
                    <a:solidFill>
                      <a:srgbClr val="FFFFFF"/>
                    </a:solidFill>
                  </a:tcPr>
                </a:tc>
                <a:tc>
                  <a:txBody>
                    <a:bodyPr/>
                    <a:lstStyle/>
                    <a:p>
                      <a:r>
                        <a:rPr lang="en-US" sz="1100" dirty="0"/>
                        <a:t>12</a:t>
                      </a:r>
                    </a:p>
                  </a:txBody>
                  <a:tcPr marT="45744" marB="45744" anchor="ctr">
                    <a:lnL>
                      <a:noFill/>
                    </a:lnL>
                    <a:lnR>
                      <a:noFill/>
                    </a:lnR>
                    <a:lnT>
                      <a:noFill/>
                    </a:lnT>
                    <a:lnB>
                      <a:noFill/>
                    </a:lnB>
                    <a:solidFill>
                      <a:srgbClr val="FFFFFF"/>
                    </a:solidFill>
                  </a:tcPr>
                </a:tc>
                <a:tc>
                  <a:txBody>
                    <a:bodyPr/>
                    <a:lstStyle/>
                    <a:p>
                      <a:r>
                        <a:rPr lang="en-US" sz="1100" dirty="0"/>
                        <a:t>4</a:t>
                      </a:r>
                    </a:p>
                  </a:txBody>
                  <a:tcPr marT="45744" marB="45744" anchor="ctr">
                    <a:lnL>
                      <a:noFill/>
                    </a:lnL>
                    <a:lnR>
                      <a:noFill/>
                    </a:lnR>
                    <a:lnT>
                      <a:noFill/>
                    </a:lnT>
                    <a:lnB>
                      <a:noFill/>
                    </a:lnB>
                    <a:solidFill>
                      <a:srgbClr val="FFFFFF"/>
                    </a:solidFill>
                  </a:tcPr>
                </a:tc>
              </a:tr>
              <a:tr h="259216">
                <a:tc>
                  <a:txBody>
                    <a:bodyPr/>
                    <a:lstStyle/>
                    <a:p>
                      <a:r>
                        <a:rPr lang="en-US" sz="1100"/>
                        <a:t>26</a:t>
                      </a:r>
                    </a:p>
                  </a:txBody>
                  <a:tcPr marT="45744" marB="45744" anchor="ctr">
                    <a:lnL>
                      <a:noFill/>
                    </a:lnL>
                    <a:lnR>
                      <a:noFill/>
                    </a:lnR>
                    <a:lnT>
                      <a:noFill/>
                    </a:lnT>
                    <a:lnB>
                      <a:noFill/>
                    </a:lnB>
                    <a:solidFill>
                      <a:srgbClr val="FFFFFF"/>
                    </a:solidFill>
                  </a:tcPr>
                </a:tc>
                <a:tc>
                  <a:txBody>
                    <a:bodyPr/>
                    <a:lstStyle/>
                    <a:p>
                      <a:r>
                        <a:rPr lang="en-US" sz="1100"/>
                        <a:t>8</a:t>
                      </a:r>
                    </a:p>
                  </a:txBody>
                  <a:tcPr marT="45744" marB="45744" anchor="ctr">
                    <a:lnL>
                      <a:noFill/>
                    </a:lnL>
                    <a:lnR>
                      <a:noFill/>
                    </a:lnR>
                    <a:lnT>
                      <a:noFill/>
                    </a:lnT>
                    <a:lnB>
                      <a:noFill/>
                    </a:lnB>
                    <a:solidFill>
                      <a:srgbClr val="FFFFFF"/>
                    </a:solidFill>
                  </a:tcPr>
                </a:tc>
                <a:tc>
                  <a:txBody>
                    <a:bodyPr/>
                    <a:lstStyle/>
                    <a:p>
                      <a:r>
                        <a:rPr lang="en-US" sz="1100"/>
                        <a:t>16</a:t>
                      </a:r>
                    </a:p>
                  </a:txBody>
                  <a:tcPr marT="45744" marB="45744" anchor="ctr">
                    <a:lnL>
                      <a:noFill/>
                    </a:lnL>
                    <a:lnR>
                      <a:noFill/>
                    </a:lnR>
                    <a:lnT>
                      <a:noFill/>
                    </a:lnT>
                    <a:lnB>
                      <a:noFill/>
                    </a:lnB>
                    <a:solidFill>
                      <a:srgbClr val="FFFFFF"/>
                    </a:solidFill>
                  </a:tcPr>
                </a:tc>
                <a:tc>
                  <a:txBody>
                    <a:bodyPr/>
                    <a:lstStyle/>
                    <a:p>
                      <a:r>
                        <a:rPr lang="en-US" sz="1100"/>
                        <a:t>7</a:t>
                      </a:r>
                    </a:p>
                  </a:txBody>
                  <a:tcPr marT="45744" marB="45744" anchor="ctr">
                    <a:lnL>
                      <a:noFill/>
                    </a:lnL>
                    <a:lnR>
                      <a:noFill/>
                    </a:lnR>
                    <a:lnT>
                      <a:noFill/>
                    </a:lnT>
                    <a:lnB>
                      <a:noFill/>
                    </a:lnB>
                    <a:solidFill>
                      <a:srgbClr val="FFFFFF"/>
                    </a:solidFill>
                  </a:tcPr>
                </a:tc>
                <a:tc>
                  <a:txBody>
                    <a:bodyPr/>
                    <a:lstStyle/>
                    <a:p>
                      <a:r>
                        <a:rPr lang="en-US" sz="1100"/>
                        <a:t>27</a:t>
                      </a:r>
                    </a:p>
                  </a:txBody>
                  <a:tcPr marT="45744" marB="45744" anchor="ctr">
                    <a:lnL>
                      <a:noFill/>
                    </a:lnL>
                    <a:lnR>
                      <a:noFill/>
                    </a:lnR>
                    <a:lnT>
                      <a:noFill/>
                    </a:lnT>
                    <a:lnB>
                      <a:noFill/>
                    </a:lnB>
                    <a:solidFill>
                      <a:srgbClr val="FFFFFF"/>
                    </a:solidFill>
                  </a:tcPr>
                </a:tc>
                <a:tc>
                  <a:txBody>
                    <a:bodyPr/>
                    <a:lstStyle/>
                    <a:p>
                      <a:r>
                        <a:rPr lang="en-US" sz="1100" dirty="0"/>
                        <a:t>20</a:t>
                      </a:r>
                    </a:p>
                  </a:txBody>
                  <a:tcPr marT="45744" marB="45744" anchor="ctr">
                    <a:lnL>
                      <a:noFill/>
                    </a:lnL>
                    <a:lnR>
                      <a:noFill/>
                    </a:lnR>
                    <a:lnT>
                      <a:noFill/>
                    </a:lnT>
                    <a:lnB>
                      <a:noFill/>
                    </a:lnB>
                    <a:solidFill>
                      <a:srgbClr val="FFFFFF"/>
                    </a:solidFill>
                  </a:tcPr>
                </a:tc>
                <a:tc>
                  <a:txBody>
                    <a:bodyPr/>
                    <a:lstStyle/>
                    <a:p>
                      <a:r>
                        <a:rPr lang="en-US" sz="1100"/>
                        <a:t>13</a:t>
                      </a:r>
                    </a:p>
                  </a:txBody>
                  <a:tcPr marT="45744" marB="45744" anchor="ctr">
                    <a:lnL>
                      <a:noFill/>
                    </a:lnL>
                    <a:lnR>
                      <a:noFill/>
                    </a:lnR>
                    <a:lnT>
                      <a:noFill/>
                    </a:lnT>
                    <a:lnB>
                      <a:noFill/>
                    </a:lnB>
                    <a:solidFill>
                      <a:srgbClr val="FFFFFF"/>
                    </a:solidFill>
                  </a:tcPr>
                </a:tc>
                <a:tc>
                  <a:txBody>
                    <a:bodyPr/>
                    <a:lstStyle/>
                    <a:p>
                      <a:r>
                        <a:rPr lang="en-US" sz="1100"/>
                        <a:t>2</a:t>
                      </a:r>
                    </a:p>
                  </a:txBody>
                  <a:tcPr marT="45744" marB="45744" anchor="ctr">
                    <a:lnL>
                      <a:noFill/>
                    </a:lnL>
                    <a:lnR>
                      <a:noFill/>
                    </a:lnR>
                    <a:lnT>
                      <a:noFill/>
                    </a:lnT>
                    <a:lnB>
                      <a:noFill/>
                    </a:lnB>
                    <a:solidFill>
                      <a:srgbClr val="FFFFFF"/>
                    </a:solidFill>
                  </a:tcPr>
                </a:tc>
              </a:tr>
              <a:tr h="259216">
                <a:tc>
                  <a:txBody>
                    <a:bodyPr/>
                    <a:lstStyle/>
                    <a:p>
                      <a:r>
                        <a:rPr lang="en-US" sz="1100"/>
                        <a:t>41</a:t>
                      </a:r>
                    </a:p>
                  </a:txBody>
                  <a:tcPr marT="45744" marB="45744" anchor="ctr">
                    <a:lnL>
                      <a:noFill/>
                    </a:lnL>
                    <a:lnR>
                      <a:noFill/>
                    </a:lnR>
                    <a:lnT>
                      <a:noFill/>
                    </a:lnT>
                    <a:lnB>
                      <a:noFill/>
                    </a:lnB>
                    <a:solidFill>
                      <a:srgbClr val="FFFFFF"/>
                    </a:solidFill>
                  </a:tcPr>
                </a:tc>
                <a:tc>
                  <a:txBody>
                    <a:bodyPr/>
                    <a:lstStyle/>
                    <a:p>
                      <a:r>
                        <a:rPr lang="en-US" sz="1100"/>
                        <a:t>52</a:t>
                      </a:r>
                    </a:p>
                  </a:txBody>
                  <a:tcPr marT="45744" marB="45744" anchor="ctr">
                    <a:lnL>
                      <a:noFill/>
                    </a:lnL>
                    <a:lnR>
                      <a:noFill/>
                    </a:lnR>
                    <a:lnT>
                      <a:noFill/>
                    </a:lnT>
                    <a:lnB>
                      <a:noFill/>
                    </a:lnB>
                    <a:solidFill>
                      <a:srgbClr val="FFFFFF"/>
                    </a:solidFill>
                  </a:tcPr>
                </a:tc>
                <a:tc>
                  <a:txBody>
                    <a:bodyPr/>
                    <a:lstStyle/>
                    <a:p>
                      <a:r>
                        <a:rPr lang="en-US" sz="1100"/>
                        <a:t>31</a:t>
                      </a:r>
                    </a:p>
                  </a:txBody>
                  <a:tcPr marT="45744" marB="45744" anchor="ctr">
                    <a:lnL>
                      <a:noFill/>
                    </a:lnL>
                    <a:lnR>
                      <a:noFill/>
                    </a:lnR>
                    <a:lnT>
                      <a:noFill/>
                    </a:lnT>
                    <a:lnB>
                      <a:noFill/>
                    </a:lnB>
                    <a:solidFill>
                      <a:srgbClr val="FFFFFF"/>
                    </a:solidFill>
                  </a:tcPr>
                </a:tc>
                <a:tc>
                  <a:txBody>
                    <a:bodyPr/>
                    <a:lstStyle/>
                    <a:p>
                      <a:r>
                        <a:rPr lang="en-US" sz="1100"/>
                        <a:t>37</a:t>
                      </a:r>
                    </a:p>
                  </a:txBody>
                  <a:tcPr marT="45744" marB="45744" anchor="ctr">
                    <a:lnL>
                      <a:noFill/>
                    </a:lnL>
                    <a:lnR>
                      <a:noFill/>
                    </a:lnR>
                    <a:lnT>
                      <a:noFill/>
                    </a:lnT>
                    <a:lnB>
                      <a:noFill/>
                    </a:lnB>
                    <a:solidFill>
                      <a:srgbClr val="FFFFFF"/>
                    </a:solidFill>
                  </a:tcPr>
                </a:tc>
                <a:tc>
                  <a:txBody>
                    <a:bodyPr/>
                    <a:lstStyle/>
                    <a:p>
                      <a:r>
                        <a:rPr lang="en-US" sz="1100"/>
                        <a:t>47</a:t>
                      </a:r>
                    </a:p>
                  </a:txBody>
                  <a:tcPr marT="45744" marB="45744" anchor="ctr">
                    <a:lnL>
                      <a:noFill/>
                    </a:lnL>
                    <a:lnR>
                      <a:noFill/>
                    </a:lnR>
                    <a:lnT>
                      <a:noFill/>
                    </a:lnT>
                    <a:lnB>
                      <a:noFill/>
                    </a:lnB>
                    <a:solidFill>
                      <a:srgbClr val="FFFFFF"/>
                    </a:solidFill>
                  </a:tcPr>
                </a:tc>
                <a:tc>
                  <a:txBody>
                    <a:bodyPr/>
                    <a:lstStyle/>
                    <a:p>
                      <a:r>
                        <a:rPr lang="en-US" sz="1100"/>
                        <a:t>55</a:t>
                      </a:r>
                    </a:p>
                  </a:txBody>
                  <a:tcPr marT="45744" marB="45744" anchor="ctr">
                    <a:lnL>
                      <a:noFill/>
                    </a:lnL>
                    <a:lnR>
                      <a:noFill/>
                    </a:lnR>
                    <a:lnT>
                      <a:noFill/>
                    </a:lnT>
                    <a:lnB>
                      <a:noFill/>
                    </a:lnB>
                    <a:solidFill>
                      <a:srgbClr val="FFFFFF"/>
                    </a:solidFill>
                  </a:tcPr>
                </a:tc>
                <a:tc>
                  <a:txBody>
                    <a:bodyPr/>
                    <a:lstStyle/>
                    <a:p>
                      <a:r>
                        <a:rPr lang="en-US" sz="1100"/>
                        <a:t>30</a:t>
                      </a:r>
                    </a:p>
                  </a:txBody>
                  <a:tcPr marT="45744" marB="45744" anchor="ctr">
                    <a:lnL>
                      <a:noFill/>
                    </a:lnL>
                    <a:lnR>
                      <a:noFill/>
                    </a:lnR>
                    <a:lnT>
                      <a:noFill/>
                    </a:lnT>
                    <a:lnB>
                      <a:noFill/>
                    </a:lnB>
                    <a:solidFill>
                      <a:srgbClr val="FFFFFF"/>
                    </a:solidFill>
                  </a:tcPr>
                </a:tc>
                <a:tc>
                  <a:txBody>
                    <a:bodyPr/>
                    <a:lstStyle/>
                    <a:p>
                      <a:r>
                        <a:rPr lang="en-US" sz="1100"/>
                        <a:t>40</a:t>
                      </a:r>
                    </a:p>
                  </a:txBody>
                  <a:tcPr marT="45744" marB="45744" anchor="ctr">
                    <a:lnL>
                      <a:noFill/>
                    </a:lnL>
                    <a:lnR>
                      <a:noFill/>
                    </a:lnR>
                    <a:lnT>
                      <a:noFill/>
                    </a:lnT>
                    <a:lnB>
                      <a:noFill/>
                    </a:lnB>
                    <a:solidFill>
                      <a:srgbClr val="FFFFFF"/>
                    </a:solidFill>
                  </a:tcPr>
                </a:tc>
              </a:tr>
              <a:tr h="259216">
                <a:tc>
                  <a:txBody>
                    <a:bodyPr/>
                    <a:lstStyle/>
                    <a:p>
                      <a:r>
                        <a:rPr lang="en-US" sz="1100"/>
                        <a:t>51</a:t>
                      </a:r>
                    </a:p>
                  </a:txBody>
                  <a:tcPr marT="45744" marB="45744" anchor="ctr">
                    <a:lnL>
                      <a:noFill/>
                    </a:lnL>
                    <a:lnR>
                      <a:noFill/>
                    </a:lnR>
                    <a:lnT>
                      <a:noFill/>
                    </a:lnT>
                    <a:lnB>
                      <a:noFill/>
                    </a:lnB>
                    <a:solidFill>
                      <a:srgbClr val="FFFFFF"/>
                    </a:solidFill>
                  </a:tcPr>
                </a:tc>
                <a:tc>
                  <a:txBody>
                    <a:bodyPr/>
                    <a:lstStyle/>
                    <a:p>
                      <a:r>
                        <a:rPr lang="en-US" sz="1100"/>
                        <a:t>45</a:t>
                      </a:r>
                    </a:p>
                  </a:txBody>
                  <a:tcPr marT="45744" marB="45744" anchor="ctr">
                    <a:lnL>
                      <a:noFill/>
                    </a:lnL>
                    <a:lnR>
                      <a:noFill/>
                    </a:lnR>
                    <a:lnT>
                      <a:noFill/>
                    </a:lnT>
                    <a:lnB>
                      <a:noFill/>
                    </a:lnB>
                    <a:solidFill>
                      <a:srgbClr val="FFFFFF"/>
                    </a:solidFill>
                  </a:tcPr>
                </a:tc>
                <a:tc>
                  <a:txBody>
                    <a:bodyPr/>
                    <a:lstStyle/>
                    <a:p>
                      <a:r>
                        <a:rPr lang="en-US" sz="1100"/>
                        <a:t>33</a:t>
                      </a:r>
                    </a:p>
                  </a:txBody>
                  <a:tcPr marT="45744" marB="45744" anchor="ctr">
                    <a:lnL>
                      <a:noFill/>
                    </a:lnL>
                    <a:lnR>
                      <a:noFill/>
                    </a:lnR>
                    <a:lnT>
                      <a:noFill/>
                    </a:lnT>
                    <a:lnB>
                      <a:noFill/>
                    </a:lnB>
                    <a:solidFill>
                      <a:srgbClr val="FFFFFF"/>
                    </a:solidFill>
                  </a:tcPr>
                </a:tc>
                <a:tc>
                  <a:txBody>
                    <a:bodyPr/>
                    <a:lstStyle/>
                    <a:p>
                      <a:r>
                        <a:rPr lang="en-US" sz="1100"/>
                        <a:t>48</a:t>
                      </a:r>
                    </a:p>
                  </a:txBody>
                  <a:tcPr marT="45744" marB="45744" anchor="ctr">
                    <a:lnL>
                      <a:noFill/>
                    </a:lnL>
                    <a:lnR>
                      <a:noFill/>
                    </a:lnR>
                    <a:lnT>
                      <a:noFill/>
                    </a:lnT>
                    <a:lnB>
                      <a:noFill/>
                    </a:lnB>
                    <a:solidFill>
                      <a:srgbClr val="FFFFFF"/>
                    </a:solidFill>
                  </a:tcPr>
                </a:tc>
                <a:tc>
                  <a:txBody>
                    <a:bodyPr/>
                    <a:lstStyle/>
                    <a:p>
                      <a:r>
                        <a:rPr lang="en-US" sz="1100"/>
                        <a:t>44</a:t>
                      </a:r>
                    </a:p>
                  </a:txBody>
                  <a:tcPr marT="45744" marB="45744" anchor="ctr">
                    <a:lnL>
                      <a:noFill/>
                    </a:lnL>
                    <a:lnR>
                      <a:noFill/>
                    </a:lnR>
                    <a:lnT>
                      <a:noFill/>
                    </a:lnT>
                    <a:lnB>
                      <a:noFill/>
                    </a:lnB>
                    <a:solidFill>
                      <a:srgbClr val="FFFFFF"/>
                    </a:solidFill>
                  </a:tcPr>
                </a:tc>
                <a:tc>
                  <a:txBody>
                    <a:bodyPr/>
                    <a:lstStyle/>
                    <a:p>
                      <a:r>
                        <a:rPr lang="en-US" sz="1100"/>
                        <a:t>49</a:t>
                      </a:r>
                    </a:p>
                  </a:txBody>
                  <a:tcPr marT="45744" marB="45744" anchor="ctr">
                    <a:lnL>
                      <a:noFill/>
                    </a:lnL>
                    <a:lnR>
                      <a:noFill/>
                    </a:lnR>
                    <a:lnT>
                      <a:noFill/>
                    </a:lnT>
                    <a:lnB>
                      <a:noFill/>
                    </a:lnB>
                    <a:solidFill>
                      <a:srgbClr val="FFFFFF"/>
                    </a:solidFill>
                  </a:tcPr>
                </a:tc>
                <a:tc>
                  <a:txBody>
                    <a:bodyPr/>
                    <a:lstStyle/>
                    <a:p>
                      <a:r>
                        <a:rPr lang="en-US" sz="1100"/>
                        <a:t>39</a:t>
                      </a:r>
                    </a:p>
                  </a:txBody>
                  <a:tcPr marT="45744" marB="45744" anchor="ctr">
                    <a:lnL>
                      <a:noFill/>
                    </a:lnL>
                    <a:lnR>
                      <a:noFill/>
                    </a:lnR>
                    <a:lnT>
                      <a:noFill/>
                    </a:lnT>
                    <a:lnB>
                      <a:noFill/>
                    </a:lnB>
                    <a:solidFill>
                      <a:srgbClr val="FFFFFF"/>
                    </a:solidFill>
                  </a:tcPr>
                </a:tc>
                <a:tc>
                  <a:txBody>
                    <a:bodyPr/>
                    <a:lstStyle/>
                    <a:p>
                      <a:r>
                        <a:rPr lang="en-US" sz="1100"/>
                        <a:t>56</a:t>
                      </a:r>
                    </a:p>
                  </a:txBody>
                  <a:tcPr marT="45744" marB="45744" anchor="ctr">
                    <a:lnL>
                      <a:noFill/>
                    </a:lnL>
                    <a:lnR>
                      <a:noFill/>
                    </a:lnR>
                    <a:lnT>
                      <a:noFill/>
                    </a:lnT>
                    <a:lnB>
                      <a:noFill/>
                    </a:lnB>
                    <a:solidFill>
                      <a:srgbClr val="FFFFFF"/>
                    </a:solidFill>
                  </a:tcPr>
                </a:tc>
              </a:tr>
              <a:tr h="259216">
                <a:tc>
                  <a:txBody>
                    <a:bodyPr/>
                    <a:lstStyle/>
                    <a:p>
                      <a:r>
                        <a:rPr lang="en-US" sz="1100"/>
                        <a:t>34</a:t>
                      </a:r>
                    </a:p>
                  </a:txBody>
                  <a:tcPr marT="45744" marB="45744" anchor="ctr">
                    <a:lnL>
                      <a:noFill/>
                    </a:lnL>
                    <a:lnR>
                      <a:noFill/>
                    </a:lnR>
                    <a:lnT>
                      <a:noFill/>
                    </a:lnT>
                    <a:lnB>
                      <a:noFill/>
                    </a:lnB>
                    <a:solidFill>
                      <a:srgbClr val="FFFFFF"/>
                    </a:solidFill>
                  </a:tcPr>
                </a:tc>
                <a:tc>
                  <a:txBody>
                    <a:bodyPr/>
                    <a:lstStyle/>
                    <a:p>
                      <a:r>
                        <a:rPr lang="en-US" sz="1100" dirty="0"/>
                        <a:t>53</a:t>
                      </a:r>
                    </a:p>
                  </a:txBody>
                  <a:tcPr marT="45744" marB="45744" anchor="ctr">
                    <a:lnL>
                      <a:noFill/>
                    </a:lnL>
                    <a:lnR>
                      <a:noFill/>
                    </a:lnR>
                    <a:lnT>
                      <a:noFill/>
                    </a:lnT>
                    <a:lnB>
                      <a:noFill/>
                    </a:lnB>
                    <a:solidFill>
                      <a:srgbClr val="FFFFFF"/>
                    </a:solidFill>
                  </a:tcPr>
                </a:tc>
                <a:tc>
                  <a:txBody>
                    <a:bodyPr/>
                    <a:lstStyle/>
                    <a:p>
                      <a:r>
                        <a:rPr lang="en-US" sz="1100"/>
                        <a:t>46</a:t>
                      </a:r>
                    </a:p>
                  </a:txBody>
                  <a:tcPr marT="45744" marB="45744" anchor="ctr">
                    <a:lnL>
                      <a:noFill/>
                    </a:lnL>
                    <a:lnR>
                      <a:noFill/>
                    </a:lnR>
                    <a:lnT>
                      <a:noFill/>
                    </a:lnT>
                    <a:lnB>
                      <a:noFill/>
                    </a:lnB>
                    <a:solidFill>
                      <a:srgbClr val="FFFFFF"/>
                    </a:solidFill>
                  </a:tcPr>
                </a:tc>
                <a:tc>
                  <a:txBody>
                    <a:bodyPr/>
                    <a:lstStyle/>
                    <a:p>
                      <a:r>
                        <a:rPr lang="en-US" sz="1100"/>
                        <a:t>42</a:t>
                      </a:r>
                    </a:p>
                  </a:txBody>
                  <a:tcPr marT="45744" marB="45744" anchor="ctr">
                    <a:lnL>
                      <a:noFill/>
                    </a:lnL>
                    <a:lnR>
                      <a:noFill/>
                    </a:lnR>
                    <a:lnT>
                      <a:noFill/>
                    </a:lnT>
                    <a:lnB>
                      <a:noFill/>
                    </a:lnB>
                    <a:solidFill>
                      <a:srgbClr val="FFFFFF"/>
                    </a:solidFill>
                  </a:tcPr>
                </a:tc>
                <a:tc>
                  <a:txBody>
                    <a:bodyPr/>
                    <a:lstStyle/>
                    <a:p>
                      <a:r>
                        <a:rPr lang="en-US" sz="1100"/>
                        <a:t>50</a:t>
                      </a:r>
                    </a:p>
                  </a:txBody>
                  <a:tcPr marT="45744" marB="45744" anchor="ctr">
                    <a:lnL>
                      <a:noFill/>
                    </a:lnL>
                    <a:lnR>
                      <a:noFill/>
                    </a:lnR>
                    <a:lnT>
                      <a:noFill/>
                    </a:lnT>
                    <a:lnB>
                      <a:noFill/>
                    </a:lnB>
                    <a:solidFill>
                      <a:srgbClr val="FFFFFF"/>
                    </a:solidFill>
                  </a:tcPr>
                </a:tc>
                <a:tc>
                  <a:txBody>
                    <a:bodyPr/>
                    <a:lstStyle/>
                    <a:p>
                      <a:r>
                        <a:rPr lang="en-US" sz="1100"/>
                        <a:t>36</a:t>
                      </a:r>
                    </a:p>
                  </a:txBody>
                  <a:tcPr marT="45744" marB="45744" anchor="ctr">
                    <a:lnL>
                      <a:noFill/>
                    </a:lnL>
                    <a:lnR>
                      <a:noFill/>
                    </a:lnR>
                    <a:lnT>
                      <a:noFill/>
                    </a:lnT>
                    <a:lnB>
                      <a:noFill/>
                    </a:lnB>
                    <a:solidFill>
                      <a:srgbClr val="FFFFFF"/>
                    </a:solidFill>
                  </a:tcPr>
                </a:tc>
                <a:tc>
                  <a:txBody>
                    <a:bodyPr/>
                    <a:lstStyle/>
                    <a:p>
                      <a:r>
                        <a:rPr lang="en-US" sz="1100"/>
                        <a:t>29</a:t>
                      </a:r>
                    </a:p>
                  </a:txBody>
                  <a:tcPr marT="45744" marB="45744" anchor="ctr">
                    <a:lnL>
                      <a:noFill/>
                    </a:lnL>
                    <a:lnR>
                      <a:noFill/>
                    </a:lnR>
                    <a:lnT>
                      <a:noFill/>
                    </a:lnT>
                    <a:lnB>
                      <a:noFill/>
                    </a:lnB>
                    <a:solidFill>
                      <a:srgbClr val="FFFFFF"/>
                    </a:solidFill>
                  </a:tcPr>
                </a:tc>
                <a:tc>
                  <a:txBody>
                    <a:bodyPr/>
                    <a:lstStyle/>
                    <a:p>
                      <a:r>
                        <a:rPr lang="en-US" sz="1100" dirty="0"/>
                        <a:t>32</a:t>
                      </a:r>
                    </a:p>
                  </a:txBody>
                  <a:tcPr marT="45744" marB="45744" anchor="ctr">
                    <a:lnL>
                      <a:noFill/>
                    </a:lnL>
                    <a:lnR>
                      <a:noFill/>
                    </a:lnR>
                    <a:lnT>
                      <a:noFill/>
                    </a:lnT>
                    <a:lnB>
                      <a:noFill/>
                    </a:lnB>
                    <a:solidFill>
                      <a:srgbClr val="FFFFFF"/>
                    </a:solidFill>
                  </a:tcPr>
                </a:tc>
              </a:tr>
            </a:tbl>
          </a:graphicData>
        </a:graphic>
      </p:graphicFrame>
      <p:sp>
        <p:nvSpPr>
          <p:cNvPr id="24700" name="Rectangle 2" descr="tile_blackboard_blue"/>
          <p:cNvSpPr>
            <a:spLocks/>
          </p:cNvSpPr>
          <p:nvPr>
            <p:custDataLst>
              <p:tags r:id="rId7"/>
            </p:custDataLst>
          </p:nvPr>
        </p:nvSpPr>
        <p:spPr bwMode="auto">
          <a:xfrm>
            <a:off x="508000" y="2905125"/>
            <a:ext cx="10160000" cy="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FFFFFF"/>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100" tIns="38100" rIns="38100" bIns="38100" anchor="ctr">
            <a:spAutoFit/>
          </a:bodyPr>
          <a:lstStyle/>
          <a:p>
            <a:pPr algn="ctr"/>
            <a:r>
              <a:rPr lang="en-US" altLang="en-US"/>
              <a:t/>
            </a:r>
            <a:br>
              <a:rPr lang="en-US" altLang="en-US"/>
            </a:br>
            <a:endParaRPr lang="en-US" altLang="en-US"/>
          </a:p>
        </p:txBody>
      </p:sp>
      <p:pic>
        <p:nvPicPr>
          <p:cNvPr id="24701" name="Picture 5" descr="http://adlabsinc.com/wp-content/uploads/2014/02/bonus_vector.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6" descr="Image:DES-main-network.png">
            <a:hlinkClick r:id="rId16"/>
          </p:cNvPr>
          <p:cNvPicPr>
            <a:picLocks noChangeAspect="1" noChangeArrowheads="1"/>
          </p:cNvPicPr>
          <p:nvPr>
            <p:custDataLst>
              <p:tags r:id="rId1"/>
            </p:custDataLst>
          </p:nvPr>
        </p:nvPicPr>
        <p:blipFill>
          <a:blip r:embed="rId17">
            <a:extLst>
              <a:ext uri="{28A0092B-C50C-407E-A947-70E740481C1C}">
                <a14:useLocalDpi xmlns:a14="http://schemas.microsoft.com/office/drawing/2010/main" val="0"/>
              </a:ext>
            </a:extLst>
          </a:blip>
          <a:srcRect/>
          <a:stretch>
            <a:fillRect/>
          </a:stretch>
        </p:blipFill>
        <p:spPr bwMode="auto">
          <a:xfrm>
            <a:off x="596900" y="911225"/>
            <a:ext cx="1844675"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ZoneTexte 16"/>
          <p:cNvSpPr txBox="1">
            <a:spLocks noChangeArrowheads="1"/>
          </p:cNvSpPr>
          <p:nvPr>
            <p:custDataLst>
              <p:tags r:id="rId2"/>
            </p:custDataLst>
          </p:nvPr>
        </p:nvSpPr>
        <p:spPr bwMode="auto">
          <a:xfrm>
            <a:off x="1049338" y="228600"/>
            <a:ext cx="1028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r>
              <a:rPr lang="en-US" altLang="en-US">
                <a:solidFill>
                  <a:schemeClr val="tx1"/>
                </a:solidFill>
              </a:rPr>
              <a:t>DES</a:t>
            </a:r>
          </a:p>
        </p:txBody>
      </p:sp>
      <p:pic>
        <p:nvPicPr>
          <p:cNvPr id="5" name="Picture 4" descr="Image:Data Encryption Standard InfoBox Diagram.png">
            <a:hlinkClick r:id="rId18"/>
          </p:cNvPr>
          <p:cNvPicPr>
            <a:picLocks noChangeAspect="1" noChangeArrowheads="1"/>
          </p:cNvPicPr>
          <p:nvPr>
            <p:custDataLst>
              <p:tags r:id="rId3"/>
            </p:custDataLst>
          </p:nvPr>
        </p:nvPicPr>
        <p:blipFill>
          <a:blip r:embed="rId19">
            <a:extLst>
              <a:ext uri="{28A0092B-C50C-407E-A947-70E740481C1C}">
                <a14:useLocalDpi xmlns:a14="http://schemas.microsoft.com/office/drawing/2010/main" val="0"/>
              </a:ext>
            </a:extLst>
          </a:blip>
          <a:srcRect/>
          <a:stretch>
            <a:fillRect/>
          </a:stretch>
        </p:blipFill>
        <p:spPr bwMode="auto">
          <a:xfrm>
            <a:off x="3175000" y="911225"/>
            <a:ext cx="2913063"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au 1"/>
          <p:cNvGraphicFramePr>
            <a:graphicFrameLocks noGrp="1"/>
          </p:cNvGraphicFramePr>
          <p:nvPr>
            <p:custDataLst>
              <p:tags r:id="rId4"/>
            </p:custDataLst>
          </p:nvPr>
        </p:nvGraphicFramePr>
        <p:xfrm>
          <a:off x="2794000" y="4724400"/>
          <a:ext cx="2362200" cy="2089152"/>
        </p:xfrm>
        <a:graphic>
          <a:graphicData uri="http://schemas.openxmlformats.org/drawingml/2006/table">
            <a:tbl>
              <a:tblPr/>
              <a:tblGrid>
                <a:gridCol w="295275"/>
                <a:gridCol w="295275"/>
                <a:gridCol w="295275"/>
                <a:gridCol w="295275"/>
                <a:gridCol w="295275"/>
                <a:gridCol w="295275"/>
                <a:gridCol w="295275"/>
                <a:gridCol w="295275"/>
              </a:tblGrid>
              <a:tr h="232128">
                <a:tc gridSpan="8">
                  <a:txBody>
                    <a:bodyPr/>
                    <a:lstStyle/>
                    <a:p>
                      <a:pPr algn="ctr"/>
                      <a:r>
                        <a:rPr lang="en-US" sz="800" dirty="0" smtClean="0"/>
                        <a:t>IP</a:t>
                      </a:r>
                      <a:endParaRPr lang="en-US" sz="800" dirty="0"/>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2128">
                <a:tc>
                  <a:txBody>
                    <a:bodyPr/>
                    <a:lstStyle/>
                    <a:p>
                      <a:r>
                        <a:rPr lang="en-US" sz="800"/>
                        <a:t>58</a:t>
                      </a:r>
                    </a:p>
                  </a:txBody>
                  <a:tcPr marT="45722" marB="45722"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50</a:t>
                      </a:r>
                    </a:p>
                  </a:txBody>
                  <a:tcPr marT="45722" marB="45722"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42</a:t>
                      </a:r>
                    </a:p>
                  </a:txBody>
                  <a:tcPr marT="45722" marB="45722"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34</a:t>
                      </a:r>
                    </a:p>
                  </a:txBody>
                  <a:tcPr marT="45722" marB="45722"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26</a:t>
                      </a:r>
                    </a:p>
                  </a:txBody>
                  <a:tcPr marT="45722" marB="45722"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18</a:t>
                      </a:r>
                    </a:p>
                  </a:txBody>
                  <a:tcPr marT="45722" marB="45722"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10</a:t>
                      </a:r>
                    </a:p>
                  </a:txBody>
                  <a:tcPr marT="45722" marB="45722"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2</a:t>
                      </a:r>
                    </a:p>
                  </a:txBody>
                  <a:tcPr marT="45722" marB="45722"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r>
              <a:tr h="232128">
                <a:tc>
                  <a:txBody>
                    <a:bodyPr/>
                    <a:lstStyle/>
                    <a:p>
                      <a:r>
                        <a:rPr lang="en-US" sz="800"/>
                        <a:t>60</a:t>
                      </a:r>
                    </a:p>
                  </a:txBody>
                  <a:tcPr marT="45722" marB="45722" anchor="ctr">
                    <a:lnL>
                      <a:noFill/>
                    </a:lnL>
                    <a:lnR>
                      <a:noFill/>
                    </a:lnR>
                    <a:lnT>
                      <a:noFill/>
                    </a:lnT>
                    <a:lnB>
                      <a:noFill/>
                    </a:lnB>
                    <a:solidFill>
                      <a:srgbClr val="FFFFFF"/>
                    </a:solidFill>
                  </a:tcPr>
                </a:tc>
                <a:tc>
                  <a:txBody>
                    <a:bodyPr/>
                    <a:lstStyle/>
                    <a:p>
                      <a:r>
                        <a:rPr lang="en-US" sz="800"/>
                        <a:t>52</a:t>
                      </a:r>
                    </a:p>
                  </a:txBody>
                  <a:tcPr marT="45722" marB="45722" anchor="ctr">
                    <a:lnL>
                      <a:noFill/>
                    </a:lnL>
                    <a:lnR>
                      <a:noFill/>
                    </a:lnR>
                    <a:lnT>
                      <a:noFill/>
                    </a:lnT>
                    <a:lnB>
                      <a:noFill/>
                    </a:lnB>
                    <a:solidFill>
                      <a:srgbClr val="FFFFFF"/>
                    </a:solidFill>
                  </a:tcPr>
                </a:tc>
                <a:tc>
                  <a:txBody>
                    <a:bodyPr/>
                    <a:lstStyle/>
                    <a:p>
                      <a:r>
                        <a:rPr lang="en-US" sz="800"/>
                        <a:t>44</a:t>
                      </a:r>
                    </a:p>
                  </a:txBody>
                  <a:tcPr marT="45722" marB="45722" anchor="ctr">
                    <a:lnL>
                      <a:noFill/>
                    </a:lnL>
                    <a:lnR>
                      <a:noFill/>
                    </a:lnR>
                    <a:lnT>
                      <a:noFill/>
                    </a:lnT>
                    <a:lnB>
                      <a:noFill/>
                    </a:lnB>
                    <a:solidFill>
                      <a:srgbClr val="FFFFFF"/>
                    </a:solidFill>
                  </a:tcPr>
                </a:tc>
                <a:tc>
                  <a:txBody>
                    <a:bodyPr/>
                    <a:lstStyle/>
                    <a:p>
                      <a:r>
                        <a:rPr lang="en-US" sz="800" dirty="0"/>
                        <a:t>36</a:t>
                      </a:r>
                    </a:p>
                  </a:txBody>
                  <a:tcPr marT="45722" marB="45722" anchor="ctr">
                    <a:lnL>
                      <a:noFill/>
                    </a:lnL>
                    <a:lnR>
                      <a:noFill/>
                    </a:lnR>
                    <a:lnT>
                      <a:noFill/>
                    </a:lnT>
                    <a:lnB>
                      <a:noFill/>
                    </a:lnB>
                    <a:solidFill>
                      <a:srgbClr val="FFFFFF"/>
                    </a:solidFill>
                  </a:tcPr>
                </a:tc>
                <a:tc>
                  <a:txBody>
                    <a:bodyPr/>
                    <a:lstStyle/>
                    <a:p>
                      <a:r>
                        <a:rPr lang="en-US" sz="800"/>
                        <a:t>28</a:t>
                      </a:r>
                    </a:p>
                  </a:txBody>
                  <a:tcPr marT="45722" marB="45722" anchor="ctr">
                    <a:lnL>
                      <a:noFill/>
                    </a:lnL>
                    <a:lnR>
                      <a:noFill/>
                    </a:lnR>
                    <a:lnT>
                      <a:noFill/>
                    </a:lnT>
                    <a:lnB>
                      <a:noFill/>
                    </a:lnB>
                    <a:solidFill>
                      <a:srgbClr val="FFFFFF"/>
                    </a:solidFill>
                  </a:tcPr>
                </a:tc>
                <a:tc>
                  <a:txBody>
                    <a:bodyPr/>
                    <a:lstStyle/>
                    <a:p>
                      <a:r>
                        <a:rPr lang="en-US" sz="800" dirty="0"/>
                        <a:t>20</a:t>
                      </a:r>
                    </a:p>
                  </a:txBody>
                  <a:tcPr marT="45722" marB="45722" anchor="ctr">
                    <a:lnL>
                      <a:noFill/>
                    </a:lnL>
                    <a:lnR>
                      <a:noFill/>
                    </a:lnR>
                    <a:lnT>
                      <a:noFill/>
                    </a:lnT>
                    <a:lnB>
                      <a:noFill/>
                    </a:lnB>
                    <a:solidFill>
                      <a:srgbClr val="FFFFFF"/>
                    </a:solidFill>
                  </a:tcPr>
                </a:tc>
                <a:tc>
                  <a:txBody>
                    <a:bodyPr/>
                    <a:lstStyle/>
                    <a:p>
                      <a:r>
                        <a:rPr lang="en-US" sz="800"/>
                        <a:t>12</a:t>
                      </a:r>
                    </a:p>
                  </a:txBody>
                  <a:tcPr marT="45722" marB="45722" anchor="ctr">
                    <a:lnL>
                      <a:noFill/>
                    </a:lnL>
                    <a:lnR>
                      <a:noFill/>
                    </a:lnR>
                    <a:lnT>
                      <a:noFill/>
                    </a:lnT>
                    <a:lnB>
                      <a:noFill/>
                    </a:lnB>
                    <a:solidFill>
                      <a:srgbClr val="FFFFFF"/>
                    </a:solidFill>
                  </a:tcPr>
                </a:tc>
                <a:tc>
                  <a:txBody>
                    <a:bodyPr/>
                    <a:lstStyle/>
                    <a:p>
                      <a:r>
                        <a:rPr lang="en-US" sz="800"/>
                        <a:t>4</a:t>
                      </a:r>
                    </a:p>
                  </a:txBody>
                  <a:tcPr marT="45722" marB="45722" anchor="ctr">
                    <a:lnL>
                      <a:noFill/>
                    </a:lnL>
                    <a:lnR>
                      <a:noFill/>
                    </a:lnR>
                    <a:lnT>
                      <a:noFill/>
                    </a:lnT>
                    <a:lnB>
                      <a:noFill/>
                    </a:lnB>
                    <a:solidFill>
                      <a:srgbClr val="FFFFFF"/>
                    </a:solidFill>
                  </a:tcPr>
                </a:tc>
              </a:tr>
              <a:tr h="232128">
                <a:tc>
                  <a:txBody>
                    <a:bodyPr/>
                    <a:lstStyle/>
                    <a:p>
                      <a:r>
                        <a:rPr lang="en-US" sz="800"/>
                        <a:t>62</a:t>
                      </a:r>
                    </a:p>
                  </a:txBody>
                  <a:tcPr marT="45722" marB="45722" anchor="ctr">
                    <a:lnL>
                      <a:noFill/>
                    </a:lnL>
                    <a:lnR>
                      <a:noFill/>
                    </a:lnR>
                    <a:lnT>
                      <a:noFill/>
                    </a:lnT>
                    <a:lnB>
                      <a:noFill/>
                    </a:lnB>
                    <a:solidFill>
                      <a:srgbClr val="FFFFFF"/>
                    </a:solidFill>
                  </a:tcPr>
                </a:tc>
                <a:tc>
                  <a:txBody>
                    <a:bodyPr/>
                    <a:lstStyle/>
                    <a:p>
                      <a:r>
                        <a:rPr lang="en-US" sz="800"/>
                        <a:t>54</a:t>
                      </a:r>
                    </a:p>
                  </a:txBody>
                  <a:tcPr marT="45722" marB="45722" anchor="ctr">
                    <a:lnL>
                      <a:noFill/>
                    </a:lnL>
                    <a:lnR>
                      <a:noFill/>
                    </a:lnR>
                    <a:lnT>
                      <a:noFill/>
                    </a:lnT>
                    <a:lnB>
                      <a:noFill/>
                    </a:lnB>
                    <a:solidFill>
                      <a:srgbClr val="FFFFFF"/>
                    </a:solidFill>
                  </a:tcPr>
                </a:tc>
                <a:tc>
                  <a:txBody>
                    <a:bodyPr/>
                    <a:lstStyle/>
                    <a:p>
                      <a:r>
                        <a:rPr lang="en-US" sz="800"/>
                        <a:t>46</a:t>
                      </a:r>
                    </a:p>
                  </a:txBody>
                  <a:tcPr marT="45722" marB="45722" anchor="ctr">
                    <a:lnL>
                      <a:noFill/>
                    </a:lnL>
                    <a:lnR>
                      <a:noFill/>
                    </a:lnR>
                    <a:lnT>
                      <a:noFill/>
                    </a:lnT>
                    <a:lnB>
                      <a:noFill/>
                    </a:lnB>
                    <a:solidFill>
                      <a:srgbClr val="FFFFFF"/>
                    </a:solidFill>
                  </a:tcPr>
                </a:tc>
                <a:tc>
                  <a:txBody>
                    <a:bodyPr/>
                    <a:lstStyle/>
                    <a:p>
                      <a:r>
                        <a:rPr lang="en-US" sz="800"/>
                        <a:t>38</a:t>
                      </a:r>
                    </a:p>
                  </a:txBody>
                  <a:tcPr marT="45722" marB="45722" anchor="ctr">
                    <a:lnL>
                      <a:noFill/>
                    </a:lnL>
                    <a:lnR>
                      <a:noFill/>
                    </a:lnR>
                    <a:lnT>
                      <a:noFill/>
                    </a:lnT>
                    <a:lnB>
                      <a:noFill/>
                    </a:lnB>
                    <a:solidFill>
                      <a:srgbClr val="FFFFFF"/>
                    </a:solidFill>
                  </a:tcPr>
                </a:tc>
                <a:tc>
                  <a:txBody>
                    <a:bodyPr/>
                    <a:lstStyle/>
                    <a:p>
                      <a:r>
                        <a:rPr lang="en-US" sz="800" dirty="0"/>
                        <a:t>30</a:t>
                      </a:r>
                    </a:p>
                  </a:txBody>
                  <a:tcPr marT="45722" marB="45722" anchor="ctr">
                    <a:lnL>
                      <a:noFill/>
                    </a:lnL>
                    <a:lnR>
                      <a:noFill/>
                    </a:lnR>
                    <a:lnT>
                      <a:noFill/>
                    </a:lnT>
                    <a:lnB>
                      <a:noFill/>
                    </a:lnB>
                    <a:solidFill>
                      <a:srgbClr val="FFFFFF"/>
                    </a:solidFill>
                  </a:tcPr>
                </a:tc>
                <a:tc>
                  <a:txBody>
                    <a:bodyPr/>
                    <a:lstStyle/>
                    <a:p>
                      <a:r>
                        <a:rPr lang="en-US" sz="800"/>
                        <a:t>22</a:t>
                      </a:r>
                    </a:p>
                  </a:txBody>
                  <a:tcPr marT="45722" marB="45722" anchor="ctr">
                    <a:lnL>
                      <a:noFill/>
                    </a:lnL>
                    <a:lnR>
                      <a:noFill/>
                    </a:lnR>
                    <a:lnT>
                      <a:noFill/>
                    </a:lnT>
                    <a:lnB>
                      <a:noFill/>
                    </a:lnB>
                    <a:solidFill>
                      <a:srgbClr val="FFFFFF"/>
                    </a:solidFill>
                  </a:tcPr>
                </a:tc>
                <a:tc>
                  <a:txBody>
                    <a:bodyPr/>
                    <a:lstStyle/>
                    <a:p>
                      <a:r>
                        <a:rPr lang="en-US" sz="800"/>
                        <a:t>14</a:t>
                      </a:r>
                    </a:p>
                  </a:txBody>
                  <a:tcPr marT="45722" marB="45722" anchor="ctr">
                    <a:lnL>
                      <a:noFill/>
                    </a:lnL>
                    <a:lnR>
                      <a:noFill/>
                    </a:lnR>
                    <a:lnT>
                      <a:noFill/>
                    </a:lnT>
                    <a:lnB>
                      <a:noFill/>
                    </a:lnB>
                    <a:solidFill>
                      <a:srgbClr val="FFFFFF"/>
                    </a:solidFill>
                  </a:tcPr>
                </a:tc>
                <a:tc>
                  <a:txBody>
                    <a:bodyPr/>
                    <a:lstStyle/>
                    <a:p>
                      <a:r>
                        <a:rPr lang="en-US" sz="800"/>
                        <a:t>6</a:t>
                      </a:r>
                    </a:p>
                  </a:txBody>
                  <a:tcPr marT="45722" marB="45722" anchor="ctr">
                    <a:lnL>
                      <a:noFill/>
                    </a:lnL>
                    <a:lnR>
                      <a:noFill/>
                    </a:lnR>
                    <a:lnT>
                      <a:noFill/>
                    </a:lnT>
                    <a:lnB>
                      <a:noFill/>
                    </a:lnB>
                    <a:solidFill>
                      <a:srgbClr val="FFFFFF"/>
                    </a:solidFill>
                  </a:tcPr>
                </a:tc>
              </a:tr>
              <a:tr h="232128">
                <a:tc>
                  <a:txBody>
                    <a:bodyPr/>
                    <a:lstStyle/>
                    <a:p>
                      <a:r>
                        <a:rPr lang="en-US" sz="800"/>
                        <a:t>64</a:t>
                      </a:r>
                    </a:p>
                  </a:txBody>
                  <a:tcPr marT="45722" marB="45722" anchor="ctr">
                    <a:lnL>
                      <a:noFill/>
                    </a:lnL>
                    <a:lnR>
                      <a:noFill/>
                    </a:lnR>
                    <a:lnT>
                      <a:noFill/>
                    </a:lnT>
                    <a:lnB>
                      <a:noFill/>
                    </a:lnB>
                    <a:solidFill>
                      <a:srgbClr val="FFFFFF"/>
                    </a:solidFill>
                  </a:tcPr>
                </a:tc>
                <a:tc>
                  <a:txBody>
                    <a:bodyPr/>
                    <a:lstStyle/>
                    <a:p>
                      <a:r>
                        <a:rPr lang="en-US" sz="800"/>
                        <a:t>56</a:t>
                      </a:r>
                    </a:p>
                  </a:txBody>
                  <a:tcPr marT="45722" marB="45722" anchor="ctr">
                    <a:lnL>
                      <a:noFill/>
                    </a:lnL>
                    <a:lnR>
                      <a:noFill/>
                    </a:lnR>
                    <a:lnT>
                      <a:noFill/>
                    </a:lnT>
                    <a:lnB>
                      <a:noFill/>
                    </a:lnB>
                    <a:solidFill>
                      <a:srgbClr val="FFFFFF"/>
                    </a:solidFill>
                  </a:tcPr>
                </a:tc>
                <a:tc>
                  <a:txBody>
                    <a:bodyPr/>
                    <a:lstStyle/>
                    <a:p>
                      <a:r>
                        <a:rPr lang="en-US" sz="800"/>
                        <a:t>48</a:t>
                      </a:r>
                    </a:p>
                  </a:txBody>
                  <a:tcPr marT="45722" marB="45722" anchor="ctr">
                    <a:lnL>
                      <a:noFill/>
                    </a:lnL>
                    <a:lnR>
                      <a:noFill/>
                    </a:lnR>
                    <a:lnT>
                      <a:noFill/>
                    </a:lnT>
                    <a:lnB>
                      <a:noFill/>
                    </a:lnB>
                    <a:solidFill>
                      <a:srgbClr val="FFFFFF"/>
                    </a:solidFill>
                  </a:tcPr>
                </a:tc>
                <a:tc>
                  <a:txBody>
                    <a:bodyPr/>
                    <a:lstStyle/>
                    <a:p>
                      <a:r>
                        <a:rPr lang="en-US" sz="800"/>
                        <a:t>40</a:t>
                      </a:r>
                    </a:p>
                  </a:txBody>
                  <a:tcPr marT="45722" marB="45722" anchor="ctr">
                    <a:lnL>
                      <a:noFill/>
                    </a:lnL>
                    <a:lnR>
                      <a:noFill/>
                    </a:lnR>
                    <a:lnT>
                      <a:noFill/>
                    </a:lnT>
                    <a:lnB>
                      <a:noFill/>
                    </a:lnB>
                    <a:solidFill>
                      <a:srgbClr val="FFFFFF"/>
                    </a:solidFill>
                  </a:tcPr>
                </a:tc>
                <a:tc>
                  <a:txBody>
                    <a:bodyPr/>
                    <a:lstStyle/>
                    <a:p>
                      <a:r>
                        <a:rPr lang="en-US" sz="800" dirty="0"/>
                        <a:t>32</a:t>
                      </a:r>
                    </a:p>
                  </a:txBody>
                  <a:tcPr marT="45722" marB="45722" anchor="ctr">
                    <a:lnL>
                      <a:noFill/>
                    </a:lnL>
                    <a:lnR>
                      <a:noFill/>
                    </a:lnR>
                    <a:lnT>
                      <a:noFill/>
                    </a:lnT>
                    <a:lnB>
                      <a:noFill/>
                    </a:lnB>
                    <a:solidFill>
                      <a:srgbClr val="FFFFFF"/>
                    </a:solidFill>
                  </a:tcPr>
                </a:tc>
                <a:tc>
                  <a:txBody>
                    <a:bodyPr/>
                    <a:lstStyle/>
                    <a:p>
                      <a:r>
                        <a:rPr lang="en-US" sz="800"/>
                        <a:t>24</a:t>
                      </a:r>
                    </a:p>
                  </a:txBody>
                  <a:tcPr marT="45722" marB="45722" anchor="ctr">
                    <a:lnL>
                      <a:noFill/>
                    </a:lnL>
                    <a:lnR>
                      <a:noFill/>
                    </a:lnR>
                    <a:lnT>
                      <a:noFill/>
                    </a:lnT>
                    <a:lnB>
                      <a:noFill/>
                    </a:lnB>
                    <a:solidFill>
                      <a:srgbClr val="FFFFFF"/>
                    </a:solidFill>
                  </a:tcPr>
                </a:tc>
                <a:tc>
                  <a:txBody>
                    <a:bodyPr/>
                    <a:lstStyle/>
                    <a:p>
                      <a:r>
                        <a:rPr lang="en-US" sz="800"/>
                        <a:t>16</a:t>
                      </a:r>
                    </a:p>
                  </a:txBody>
                  <a:tcPr marT="45722" marB="45722" anchor="ctr">
                    <a:lnL>
                      <a:noFill/>
                    </a:lnL>
                    <a:lnR>
                      <a:noFill/>
                    </a:lnR>
                    <a:lnT>
                      <a:noFill/>
                    </a:lnT>
                    <a:lnB>
                      <a:noFill/>
                    </a:lnB>
                    <a:solidFill>
                      <a:srgbClr val="FFFFFF"/>
                    </a:solidFill>
                  </a:tcPr>
                </a:tc>
                <a:tc>
                  <a:txBody>
                    <a:bodyPr/>
                    <a:lstStyle/>
                    <a:p>
                      <a:r>
                        <a:rPr lang="en-US" sz="800"/>
                        <a:t>8</a:t>
                      </a:r>
                    </a:p>
                  </a:txBody>
                  <a:tcPr marT="45722" marB="45722" anchor="ctr">
                    <a:lnL>
                      <a:noFill/>
                    </a:lnL>
                    <a:lnR>
                      <a:noFill/>
                    </a:lnR>
                    <a:lnT>
                      <a:noFill/>
                    </a:lnT>
                    <a:lnB>
                      <a:noFill/>
                    </a:lnB>
                    <a:solidFill>
                      <a:srgbClr val="FFFFFF"/>
                    </a:solidFill>
                  </a:tcPr>
                </a:tc>
              </a:tr>
              <a:tr h="232128">
                <a:tc>
                  <a:txBody>
                    <a:bodyPr/>
                    <a:lstStyle/>
                    <a:p>
                      <a:r>
                        <a:rPr lang="en-US" sz="800"/>
                        <a:t>57</a:t>
                      </a:r>
                    </a:p>
                  </a:txBody>
                  <a:tcPr marT="45722" marB="45722" anchor="ctr">
                    <a:lnL>
                      <a:noFill/>
                    </a:lnL>
                    <a:lnR>
                      <a:noFill/>
                    </a:lnR>
                    <a:lnT>
                      <a:noFill/>
                    </a:lnT>
                    <a:lnB>
                      <a:noFill/>
                    </a:lnB>
                    <a:solidFill>
                      <a:srgbClr val="FFFFFF"/>
                    </a:solidFill>
                  </a:tcPr>
                </a:tc>
                <a:tc>
                  <a:txBody>
                    <a:bodyPr/>
                    <a:lstStyle/>
                    <a:p>
                      <a:r>
                        <a:rPr lang="en-US" sz="800"/>
                        <a:t>49</a:t>
                      </a:r>
                    </a:p>
                  </a:txBody>
                  <a:tcPr marT="45722" marB="45722" anchor="ctr">
                    <a:lnL>
                      <a:noFill/>
                    </a:lnL>
                    <a:lnR>
                      <a:noFill/>
                    </a:lnR>
                    <a:lnT>
                      <a:noFill/>
                    </a:lnT>
                    <a:lnB>
                      <a:noFill/>
                    </a:lnB>
                    <a:solidFill>
                      <a:srgbClr val="FFFFFF"/>
                    </a:solidFill>
                  </a:tcPr>
                </a:tc>
                <a:tc>
                  <a:txBody>
                    <a:bodyPr/>
                    <a:lstStyle/>
                    <a:p>
                      <a:r>
                        <a:rPr lang="en-US" sz="800"/>
                        <a:t>41</a:t>
                      </a:r>
                    </a:p>
                  </a:txBody>
                  <a:tcPr marT="45722" marB="45722" anchor="ctr">
                    <a:lnL>
                      <a:noFill/>
                    </a:lnL>
                    <a:lnR>
                      <a:noFill/>
                    </a:lnR>
                    <a:lnT>
                      <a:noFill/>
                    </a:lnT>
                    <a:lnB>
                      <a:noFill/>
                    </a:lnB>
                    <a:solidFill>
                      <a:srgbClr val="FFFFFF"/>
                    </a:solidFill>
                  </a:tcPr>
                </a:tc>
                <a:tc>
                  <a:txBody>
                    <a:bodyPr/>
                    <a:lstStyle/>
                    <a:p>
                      <a:r>
                        <a:rPr lang="en-US" sz="800"/>
                        <a:t>33</a:t>
                      </a:r>
                    </a:p>
                  </a:txBody>
                  <a:tcPr marT="45722" marB="45722" anchor="ctr">
                    <a:lnL>
                      <a:noFill/>
                    </a:lnL>
                    <a:lnR>
                      <a:noFill/>
                    </a:lnR>
                    <a:lnT>
                      <a:noFill/>
                    </a:lnT>
                    <a:lnB>
                      <a:noFill/>
                    </a:lnB>
                    <a:solidFill>
                      <a:srgbClr val="FFFFFF"/>
                    </a:solidFill>
                  </a:tcPr>
                </a:tc>
                <a:tc>
                  <a:txBody>
                    <a:bodyPr/>
                    <a:lstStyle/>
                    <a:p>
                      <a:r>
                        <a:rPr lang="en-US" sz="800"/>
                        <a:t>25</a:t>
                      </a:r>
                    </a:p>
                  </a:txBody>
                  <a:tcPr marT="45722" marB="45722" anchor="ctr">
                    <a:lnL>
                      <a:noFill/>
                    </a:lnL>
                    <a:lnR>
                      <a:noFill/>
                    </a:lnR>
                    <a:lnT>
                      <a:noFill/>
                    </a:lnT>
                    <a:lnB>
                      <a:noFill/>
                    </a:lnB>
                    <a:solidFill>
                      <a:srgbClr val="FFFFFF"/>
                    </a:solidFill>
                  </a:tcPr>
                </a:tc>
                <a:tc>
                  <a:txBody>
                    <a:bodyPr/>
                    <a:lstStyle/>
                    <a:p>
                      <a:r>
                        <a:rPr lang="en-US" sz="800"/>
                        <a:t>17</a:t>
                      </a:r>
                    </a:p>
                  </a:txBody>
                  <a:tcPr marT="45722" marB="45722" anchor="ctr">
                    <a:lnL>
                      <a:noFill/>
                    </a:lnL>
                    <a:lnR>
                      <a:noFill/>
                    </a:lnR>
                    <a:lnT>
                      <a:noFill/>
                    </a:lnT>
                    <a:lnB>
                      <a:noFill/>
                    </a:lnB>
                    <a:solidFill>
                      <a:srgbClr val="FFFFFF"/>
                    </a:solidFill>
                  </a:tcPr>
                </a:tc>
                <a:tc>
                  <a:txBody>
                    <a:bodyPr/>
                    <a:lstStyle/>
                    <a:p>
                      <a:r>
                        <a:rPr lang="en-US" sz="800"/>
                        <a:t>9</a:t>
                      </a:r>
                    </a:p>
                  </a:txBody>
                  <a:tcPr marT="45722" marB="45722" anchor="ctr">
                    <a:lnL>
                      <a:noFill/>
                    </a:lnL>
                    <a:lnR>
                      <a:noFill/>
                    </a:lnR>
                    <a:lnT>
                      <a:noFill/>
                    </a:lnT>
                    <a:lnB>
                      <a:noFill/>
                    </a:lnB>
                    <a:solidFill>
                      <a:srgbClr val="FFFFFF"/>
                    </a:solidFill>
                  </a:tcPr>
                </a:tc>
                <a:tc>
                  <a:txBody>
                    <a:bodyPr/>
                    <a:lstStyle/>
                    <a:p>
                      <a:r>
                        <a:rPr lang="en-US" sz="800"/>
                        <a:t>1</a:t>
                      </a:r>
                    </a:p>
                  </a:txBody>
                  <a:tcPr marT="45722" marB="45722" anchor="ctr">
                    <a:lnL>
                      <a:noFill/>
                    </a:lnL>
                    <a:lnR>
                      <a:noFill/>
                    </a:lnR>
                    <a:lnT>
                      <a:noFill/>
                    </a:lnT>
                    <a:lnB>
                      <a:noFill/>
                    </a:lnB>
                    <a:solidFill>
                      <a:srgbClr val="FFFFFF"/>
                    </a:solidFill>
                  </a:tcPr>
                </a:tc>
              </a:tr>
              <a:tr h="232128">
                <a:tc>
                  <a:txBody>
                    <a:bodyPr/>
                    <a:lstStyle/>
                    <a:p>
                      <a:r>
                        <a:rPr lang="en-US" sz="800"/>
                        <a:t>59</a:t>
                      </a:r>
                    </a:p>
                  </a:txBody>
                  <a:tcPr marT="45722" marB="45722" anchor="ctr">
                    <a:lnL>
                      <a:noFill/>
                    </a:lnL>
                    <a:lnR>
                      <a:noFill/>
                    </a:lnR>
                    <a:lnT>
                      <a:noFill/>
                    </a:lnT>
                    <a:lnB>
                      <a:noFill/>
                    </a:lnB>
                    <a:solidFill>
                      <a:srgbClr val="FFFFFF"/>
                    </a:solidFill>
                  </a:tcPr>
                </a:tc>
                <a:tc>
                  <a:txBody>
                    <a:bodyPr/>
                    <a:lstStyle/>
                    <a:p>
                      <a:r>
                        <a:rPr lang="en-US" sz="800"/>
                        <a:t>51</a:t>
                      </a:r>
                    </a:p>
                  </a:txBody>
                  <a:tcPr marT="45722" marB="45722" anchor="ctr">
                    <a:lnL>
                      <a:noFill/>
                    </a:lnL>
                    <a:lnR>
                      <a:noFill/>
                    </a:lnR>
                    <a:lnT>
                      <a:noFill/>
                    </a:lnT>
                    <a:lnB>
                      <a:noFill/>
                    </a:lnB>
                    <a:solidFill>
                      <a:srgbClr val="FFFFFF"/>
                    </a:solidFill>
                  </a:tcPr>
                </a:tc>
                <a:tc>
                  <a:txBody>
                    <a:bodyPr/>
                    <a:lstStyle/>
                    <a:p>
                      <a:r>
                        <a:rPr lang="en-US" sz="800"/>
                        <a:t>43</a:t>
                      </a:r>
                    </a:p>
                  </a:txBody>
                  <a:tcPr marT="45722" marB="45722" anchor="ctr">
                    <a:lnL>
                      <a:noFill/>
                    </a:lnL>
                    <a:lnR>
                      <a:noFill/>
                    </a:lnR>
                    <a:lnT>
                      <a:noFill/>
                    </a:lnT>
                    <a:lnB>
                      <a:noFill/>
                    </a:lnB>
                    <a:solidFill>
                      <a:srgbClr val="FFFFFF"/>
                    </a:solidFill>
                  </a:tcPr>
                </a:tc>
                <a:tc>
                  <a:txBody>
                    <a:bodyPr/>
                    <a:lstStyle/>
                    <a:p>
                      <a:r>
                        <a:rPr lang="en-US" sz="800"/>
                        <a:t>35</a:t>
                      </a:r>
                    </a:p>
                  </a:txBody>
                  <a:tcPr marT="45722" marB="45722" anchor="ctr">
                    <a:lnL>
                      <a:noFill/>
                    </a:lnL>
                    <a:lnR>
                      <a:noFill/>
                    </a:lnR>
                    <a:lnT>
                      <a:noFill/>
                    </a:lnT>
                    <a:lnB>
                      <a:noFill/>
                    </a:lnB>
                    <a:solidFill>
                      <a:srgbClr val="FFFFFF"/>
                    </a:solidFill>
                  </a:tcPr>
                </a:tc>
                <a:tc>
                  <a:txBody>
                    <a:bodyPr/>
                    <a:lstStyle/>
                    <a:p>
                      <a:r>
                        <a:rPr lang="en-US" sz="800"/>
                        <a:t>27</a:t>
                      </a:r>
                    </a:p>
                  </a:txBody>
                  <a:tcPr marT="45722" marB="45722" anchor="ctr">
                    <a:lnL>
                      <a:noFill/>
                    </a:lnL>
                    <a:lnR>
                      <a:noFill/>
                    </a:lnR>
                    <a:lnT>
                      <a:noFill/>
                    </a:lnT>
                    <a:lnB>
                      <a:noFill/>
                    </a:lnB>
                    <a:solidFill>
                      <a:srgbClr val="FFFFFF"/>
                    </a:solidFill>
                  </a:tcPr>
                </a:tc>
                <a:tc>
                  <a:txBody>
                    <a:bodyPr/>
                    <a:lstStyle/>
                    <a:p>
                      <a:r>
                        <a:rPr lang="en-US" sz="800"/>
                        <a:t>19</a:t>
                      </a:r>
                    </a:p>
                  </a:txBody>
                  <a:tcPr marT="45722" marB="45722" anchor="ctr">
                    <a:lnL>
                      <a:noFill/>
                    </a:lnL>
                    <a:lnR>
                      <a:noFill/>
                    </a:lnR>
                    <a:lnT>
                      <a:noFill/>
                    </a:lnT>
                    <a:lnB>
                      <a:noFill/>
                    </a:lnB>
                    <a:solidFill>
                      <a:srgbClr val="FFFFFF"/>
                    </a:solidFill>
                  </a:tcPr>
                </a:tc>
                <a:tc>
                  <a:txBody>
                    <a:bodyPr/>
                    <a:lstStyle/>
                    <a:p>
                      <a:r>
                        <a:rPr lang="en-US" sz="800"/>
                        <a:t>11</a:t>
                      </a:r>
                    </a:p>
                  </a:txBody>
                  <a:tcPr marT="45722" marB="45722" anchor="ctr">
                    <a:lnL>
                      <a:noFill/>
                    </a:lnL>
                    <a:lnR>
                      <a:noFill/>
                    </a:lnR>
                    <a:lnT>
                      <a:noFill/>
                    </a:lnT>
                    <a:lnB>
                      <a:noFill/>
                    </a:lnB>
                    <a:solidFill>
                      <a:srgbClr val="FFFFFF"/>
                    </a:solidFill>
                  </a:tcPr>
                </a:tc>
                <a:tc>
                  <a:txBody>
                    <a:bodyPr/>
                    <a:lstStyle/>
                    <a:p>
                      <a:r>
                        <a:rPr lang="en-US" sz="800"/>
                        <a:t>3</a:t>
                      </a:r>
                    </a:p>
                  </a:txBody>
                  <a:tcPr marT="45722" marB="45722" anchor="ctr">
                    <a:lnL>
                      <a:noFill/>
                    </a:lnL>
                    <a:lnR>
                      <a:noFill/>
                    </a:lnR>
                    <a:lnT>
                      <a:noFill/>
                    </a:lnT>
                    <a:lnB>
                      <a:noFill/>
                    </a:lnB>
                    <a:solidFill>
                      <a:srgbClr val="FFFFFF"/>
                    </a:solidFill>
                  </a:tcPr>
                </a:tc>
              </a:tr>
              <a:tr h="232128">
                <a:tc>
                  <a:txBody>
                    <a:bodyPr/>
                    <a:lstStyle/>
                    <a:p>
                      <a:r>
                        <a:rPr lang="en-US" sz="800"/>
                        <a:t>61</a:t>
                      </a:r>
                    </a:p>
                  </a:txBody>
                  <a:tcPr marT="45722" marB="45722" anchor="ctr">
                    <a:lnL>
                      <a:noFill/>
                    </a:lnL>
                    <a:lnR>
                      <a:noFill/>
                    </a:lnR>
                    <a:lnT>
                      <a:noFill/>
                    </a:lnT>
                    <a:lnB>
                      <a:noFill/>
                    </a:lnB>
                    <a:solidFill>
                      <a:srgbClr val="FFFFFF"/>
                    </a:solidFill>
                  </a:tcPr>
                </a:tc>
                <a:tc>
                  <a:txBody>
                    <a:bodyPr/>
                    <a:lstStyle/>
                    <a:p>
                      <a:r>
                        <a:rPr lang="en-US" sz="800"/>
                        <a:t>53</a:t>
                      </a:r>
                    </a:p>
                  </a:txBody>
                  <a:tcPr marT="45722" marB="45722" anchor="ctr">
                    <a:lnL>
                      <a:noFill/>
                    </a:lnL>
                    <a:lnR>
                      <a:noFill/>
                    </a:lnR>
                    <a:lnT>
                      <a:noFill/>
                    </a:lnT>
                    <a:lnB>
                      <a:noFill/>
                    </a:lnB>
                    <a:solidFill>
                      <a:srgbClr val="FFFFFF"/>
                    </a:solidFill>
                  </a:tcPr>
                </a:tc>
                <a:tc>
                  <a:txBody>
                    <a:bodyPr/>
                    <a:lstStyle/>
                    <a:p>
                      <a:r>
                        <a:rPr lang="en-US" sz="800" dirty="0"/>
                        <a:t>45</a:t>
                      </a:r>
                    </a:p>
                  </a:txBody>
                  <a:tcPr marT="45722" marB="45722" anchor="ctr">
                    <a:lnL>
                      <a:noFill/>
                    </a:lnL>
                    <a:lnR>
                      <a:noFill/>
                    </a:lnR>
                    <a:lnT>
                      <a:noFill/>
                    </a:lnT>
                    <a:lnB>
                      <a:noFill/>
                    </a:lnB>
                    <a:solidFill>
                      <a:srgbClr val="FFFFFF"/>
                    </a:solidFill>
                  </a:tcPr>
                </a:tc>
                <a:tc>
                  <a:txBody>
                    <a:bodyPr/>
                    <a:lstStyle/>
                    <a:p>
                      <a:r>
                        <a:rPr lang="en-US" sz="800"/>
                        <a:t>37</a:t>
                      </a:r>
                    </a:p>
                  </a:txBody>
                  <a:tcPr marT="45722" marB="45722" anchor="ctr">
                    <a:lnL>
                      <a:noFill/>
                    </a:lnL>
                    <a:lnR>
                      <a:noFill/>
                    </a:lnR>
                    <a:lnT>
                      <a:noFill/>
                    </a:lnT>
                    <a:lnB>
                      <a:noFill/>
                    </a:lnB>
                    <a:solidFill>
                      <a:srgbClr val="FFFFFF"/>
                    </a:solidFill>
                  </a:tcPr>
                </a:tc>
                <a:tc>
                  <a:txBody>
                    <a:bodyPr/>
                    <a:lstStyle/>
                    <a:p>
                      <a:r>
                        <a:rPr lang="en-US" sz="800"/>
                        <a:t>29</a:t>
                      </a:r>
                    </a:p>
                  </a:txBody>
                  <a:tcPr marT="45722" marB="45722" anchor="ctr">
                    <a:lnL>
                      <a:noFill/>
                    </a:lnL>
                    <a:lnR>
                      <a:noFill/>
                    </a:lnR>
                    <a:lnT>
                      <a:noFill/>
                    </a:lnT>
                    <a:lnB>
                      <a:noFill/>
                    </a:lnB>
                    <a:solidFill>
                      <a:srgbClr val="FFFFFF"/>
                    </a:solidFill>
                  </a:tcPr>
                </a:tc>
                <a:tc>
                  <a:txBody>
                    <a:bodyPr/>
                    <a:lstStyle/>
                    <a:p>
                      <a:r>
                        <a:rPr lang="en-US" sz="800"/>
                        <a:t>21</a:t>
                      </a:r>
                    </a:p>
                  </a:txBody>
                  <a:tcPr marT="45722" marB="45722" anchor="ctr">
                    <a:lnL>
                      <a:noFill/>
                    </a:lnL>
                    <a:lnR>
                      <a:noFill/>
                    </a:lnR>
                    <a:lnT>
                      <a:noFill/>
                    </a:lnT>
                    <a:lnB>
                      <a:noFill/>
                    </a:lnB>
                    <a:solidFill>
                      <a:srgbClr val="FFFFFF"/>
                    </a:solidFill>
                  </a:tcPr>
                </a:tc>
                <a:tc>
                  <a:txBody>
                    <a:bodyPr/>
                    <a:lstStyle/>
                    <a:p>
                      <a:r>
                        <a:rPr lang="en-US" sz="800"/>
                        <a:t>13</a:t>
                      </a:r>
                    </a:p>
                  </a:txBody>
                  <a:tcPr marT="45722" marB="45722" anchor="ctr">
                    <a:lnL>
                      <a:noFill/>
                    </a:lnL>
                    <a:lnR>
                      <a:noFill/>
                    </a:lnR>
                    <a:lnT>
                      <a:noFill/>
                    </a:lnT>
                    <a:lnB>
                      <a:noFill/>
                    </a:lnB>
                    <a:solidFill>
                      <a:srgbClr val="FFFFFF"/>
                    </a:solidFill>
                  </a:tcPr>
                </a:tc>
                <a:tc>
                  <a:txBody>
                    <a:bodyPr/>
                    <a:lstStyle/>
                    <a:p>
                      <a:r>
                        <a:rPr lang="en-US" sz="800"/>
                        <a:t>5</a:t>
                      </a:r>
                    </a:p>
                  </a:txBody>
                  <a:tcPr marT="45722" marB="45722" anchor="ctr">
                    <a:lnL>
                      <a:noFill/>
                    </a:lnL>
                    <a:lnR>
                      <a:noFill/>
                    </a:lnR>
                    <a:lnT>
                      <a:noFill/>
                    </a:lnT>
                    <a:lnB>
                      <a:noFill/>
                    </a:lnB>
                    <a:solidFill>
                      <a:srgbClr val="FFFFFF"/>
                    </a:solidFill>
                  </a:tcPr>
                </a:tc>
              </a:tr>
              <a:tr h="232128">
                <a:tc>
                  <a:txBody>
                    <a:bodyPr/>
                    <a:lstStyle/>
                    <a:p>
                      <a:r>
                        <a:rPr lang="en-US" sz="800"/>
                        <a:t>63</a:t>
                      </a:r>
                    </a:p>
                  </a:txBody>
                  <a:tcPr marT="45722" marB="45722" anchor="ctr">
                    <a:lnL>
                      <a:noFill/>
                    </a:lnL>
                    <a:lnR>
                      <a:noFill/>
                    </a:lnR>
                    <a:lnT>
                      <a:noFill/>
                    </a:lnT>
                    <a:lnB>
                      <a:noFill/>
                    </a:lnB>
                    <a:solidFill>
                      <a:srgbClr val="FFFFFF"/>
                    </a:solidFill>
                  </a:tcPr>
                </a:tc>
                <a:tc>
                  <a:txBody>
                    <a:bodyPr/>
                    <a:lstStyle/>
                    <a:p>
                      <a:r>
                        <a:rPr lang="en-US" sz="800"/>
                        <a:t>55</a:t>
                      </a:r>
                    </a:p>
                  </a:txBody>
                  <a:tcPr marT="45722" marB="45722" anchor="ctr">
                    <a:lnL>
                      <a:noFill/>
                    </a:lnL>
                    <a:lnR>
                      <a:noFill/>
                    </a:lnR>
                    <a:lnT>
                      <a:noFill/>
                    </a:lnT>
                    <a:lnB>
                      <a:noFill/>
                    </a:lnB>
                    <a:solidFill>
                      <a:srgbClr val="FFFFFF"/>
                    </a:solidFill>
                  </a:tcPr>
                </a:tc>
                <a:tc>
                  <a:txBody>
                    <a:bodyPr/>
                    <a:lstStyle/>
                    <a:p>
                      <a:r>
                        <a:rPr lang="en-US" sz="800"/>
                        <a:t>47</a:t>
                      </a:r>
                    </a:p>
                  </a:txBody>
                  <a:tcPr marT="45722" marB="45722" anchor="ctr">
                    <a:lnL>
                      <a:noFill/>
                    </a:lnL>
                    <a:lnR>
                      <a:noFill/>
                    </a:lnR>
                    <a:lnT>
                      <a:noFill/>
                    </a:lnT>
                    <a:lnB>
                      <a:noFill/>
                    </a:lnB>
                    <a:solidFill>
                      <a:srgbClr val="FFFFFF"/>
                    </a:solidFill>
                  </a:tcPr>
                </a:tc>
                <a:tc>
                  <a:txBody>
                    <a:bodyPr/>
                    <a:lstStyle/>
                    <a:p>
                      <a:r>
                        <a:rPr lang="en-US" sz="800"/>
                        <a:t>39</a:t>
                      </a:r>
                    </a:p>
                  </a:txBody>
                  <a:tcPr marT="45722" marB="45722" anchor="ctr">
                    <a:lnL>
                      <a:noFill/>
                    </a:lnL>
                    <a:lnR>
                      <a:noFill/>
                    </a:lnR>
                    <a:lnT>
                      <a:noFill/>
                    </a:lnT>
                    <a:lnB>
                      <a:noFill/>
                    </a:lnB>
                    <a:solidFill>
                      <a:srgbClr val="FFFFFF"/>
                    </a:solidFill>
                  </a:tcPr>
                </a:tc>
                <a:tc>
                  <a:txBody>
                    <a:bodyPr/>
                    <a:lstStyle/>
                    <a:p>
                      <a:r>
                        <a:rPr lang="en-US" sz="800"/>
                        <a:t>31</a:t>
                      </a:r>
                    </a:p>
                  </a:txBody>
                  <a:tcPr marT="45722" marB="45722" anchor="ctr">
                    <a:lnL>
                      <a:noFill/>
                    </a:lnL>
                    <a:lnR>
                      <a:noFill/>
                    </a:lnR>
                    <a:lnT>
                      <a:noFill/>
                    </a:lnT>
                    <a:lnB>
                      <a:noFill/>
                    </a:lnB>
                    <a:solidFill>
                      <a:srgbClr val="FFFFFF"/>
                    </a:solidFill>
                  </a:tcPr>
                </a:tc>
                <a:tc>
                  <a:txBody>
                    <a:bodyPr/>
                    <a:lstStyle/>
                    <a:p>
                      <a:r>
                        <a:rPr lang="en-US" sz="800" dirty="0"/>
                        <a:t>23</a:t>
                      </a:r>
                    </a:p>
                  </a:txBody>
                  <a:tcPr marT="45722" marB="45722" anchor="ctr">
                    <a:lnL>
                      <a:noFill/>
                    </a:lnL>
                    <a:lnR>
                      <a:noFill/>
                    </a:lnR>
                    <a:lnT>
                      <a:noFill/>
                    </a:lnT>
                    <a:lnB>
                      <a:noFill/>
                    </a:lnB>
                    <a:solidFill>
                      <a:srgbClr val="FFFFFF"/>
                    </a:solidFill>
                  </a:tcPr>
                </a:tc>
                <a:tc>
                  <a:txBody>
                    <a:bodyPr/>
                    <a:lstStyle/>
                    <a:p>
                      <a:r>
                        <a:rPr lang="en-US" sz="800"/>
                        <a:t>15</a:t>
                      </a:r>
                    </a:p>
                  </a:txBody>
                  <a:tcPr marT="45722" marB="45722" anchor="ctr">
                    <a:lnL>
                      <a:noFill/>
                    </a:lnL>
                    <a:lnR>
                      <a:noFill/>
                    </a:lnR>
                    <a:lnT>
                      <a:noFill/>
                    </a:lnT>
                    <a:lnB>
                      <a:noFill/>
                    </a:lnB>
                    <a:solidFill>
                      <a:srgbClr val="FFFFFF"/>
                    </a:solidFill>
                  </a:tcPr>
                </a:tc>
                <a:tc>
                  <a:txBody>
                    <a:bodyPr/>
                    <a:lstStyle/>
                    <a:p>
                      <a:r>
                        <a:rPr lang="en-US" sz="800" dirty="0"/>
                        <a:t>7</a:t>
                      </a:r>
                    </a:p>
                  </a:txBody>
                  <a:tcPr marT="45722" marB="45722" anchor="ctr">
                    <a:lnL>
                      <a:noFill/>
                    </a:lnL>
                    <a:lnR>
                      <a:noFill/>
                    </a:lnR>
                    <a:lnT>
                      <a:noFill/>
                    </a:lnT>
                    <a:lnB>
                      <a:noFill/>
                    </a:lnB>
                    <a:solidFill>
                      <a:srgbClr val="FFFFFF"/>
                    </a:solidFill>
                  </a:tcPr>
                </a:tc>
              </a:tr>
            </a:tbl>
          </a:graphicData>
        </a:graphic>
      </p:graphicFrame>
      <p:sp>
        <p:nvSpPr>
          <p:cNvPr id="26699" name="Rectangle 1" descr="tile_blackboard_blue"/>
          <p:cNvSpPr>
            <a:spLocks/>
          </p:cNvSpPr>
          <p:nvPr>
            <p:custDataLst>
              <p:tags r:id="rId5"/>
            </p:custDataLst>
          </p:nvPr>
        </p:nvSpPr>
        <p:spPr bwMode="auto">
          <a:xfrm>
            <a:off x="508000" y="2509838"/>
            <a:ext cx="10160000" cy="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FFFFFF"/>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100" tIns="38100" rIns="38100" bIns="38100" anchor="ctr">
            <a:spAutoFit/>
          </a:bodyPr>
          <a:lstStyle/>
          <a:p>
            <a:pPr algn="ctr"/>
            <a:r>
              <a:rPr lang="en-US" altLang="en-US"/>
              <a:t/>
            </a:r>
            <a:br>
              <a:rPr lang="en-US" altLang="en-US"/>
            </a:br>
            <a:endParaRPr lang="en-US" altLang="en-US"/>
          </a:p>
        </p:txBody>
      </p:sp>
      <p:graphicFrame>
        <p:nvGraphicFramePr>
          <p:cNvPr id="9" name="Tableau 8"/>
          <p:cNvGraphicFramePr>
            <a:graphicFrameLocks noGrp="1"/>
          </p:cNvGraphicFramePr>
          <p:nvPr>
            <p:custDataLst>
              <p:tags r:id="rId6"/>
            </p:custDataLst>
          </p:nvPr>
        </p:nvGraphicFramePr>
        <p:xfrm>
          <a:off x="5461000" y="4724400"/>
          <a:ext cx="2286000" cy="2184399"/>
        </p:xfrm>
        <a:graphic>
          <a:graphicData uri="http://schemas.openxmlformats.org/drawingml/2006/table">
            <a:tbl>
              <a:tblPr/>
              <a:tblGrid>
                <a:gridCol w="285750"/>
                <a:gridCol w="285750"/>
                <a:gridCol w="285750"/>
                <a:gridCol w="285750"/>
                <a:gridCol w="285750"/>
                <a:gridCol w="285750"/>
                <a:gridCol w="285750"/>
                <a:gridCol w="285750"/>
              </a:tblGrid>
              <a:tr h="213407">
                <a:tc gridSpan="8">
                  <a:txBody>
                    <a:bodyPr/>
                    <a:lstStyle/>
                    <a:p>
                      <a:pPr algn="ctr"/>
                      <a:r>
                        <a:rPr lang="en-US" sz="800" dirty="0" smtClean="0"/>
                        <a:t>FP = IP</a:t>
                      </a:r>
                      <a:r>
                        <a:rPr lang="en-US" sz="800" baseline="0" dirty="0" smtClean="0"/>
                        <a:t> inversed</a:t>
                      </a:r>
                      <a:endParaRPr lang="en-US" sz="800" dirty="0"/>
                    </a:p>
                  </a:txBody>
                  <a:tcPr marT="45730" marB="457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6374">
                <a:tc>
                  <a:txBody>
                    <a:bodyPr/>
                    <a:lstStyle/>
                    <a:p>
                      <a:r>
                        <a:rPr lang="en-US" sz="800"/>
                        <a:t>40</a:t>
                      </a:r>
                    </a:p>
                  </a:txBody>
                  <a:tcPr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8</a:t>
                      </a:r>
                    </a:p>
                  </a:txBody>
                  <a:tcPr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48</a:t>
                      </a:r>
                    </a:p>
                  </a:txBody>
                  <a:tcPr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16</a:t>
                      </a:r>
                    </a:p>
                  </a:txBody>
                  <a:tcPr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56</a:t>
                      </a:r>
                    </a:p>
                  </a:txBody>
                  <a:tcPr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dirty="0"/>
                        <a:t>24</a:t>
                      </a:r>
                    </a:p>
                  </a:txBody>
                  <a:tcPr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64</a:t>
                      </a:r>
                    </a:p>
                  </a:txBody>
                  <a:tcPr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32</a:t>
                      </a:r>
                    </a:p>
                  </a:txBody>
                  <a:tcPr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r>
              <a:tr h="246374">
                <a:tc>
                  <a:txBody>
                    <a:bodyPr/>
                    <a:lstStyle/>
                    <a:p>
                      <a:r>
                        <a:rPr lang="en-US" sz="800"/>
                        <a:t>39</a:t>
                      </a:r>
                    </a:p>
                  </a:txBody>
                  <a:tcPr marT="45730" marB="45730" anchor="ctr">
                    <a:lnL>
                      <a:noFill/>
                    </a:lnL>
                    <a:lnR>
                      <a:noFill/>
                    </a:lnR>
                    <a:lnT>
                      <a:noFill/>
                    </a:lnT>
                    <a:lnB>
                      <a:noFill/>
                    </a:lnB>
                    <a:solidFill>
                      <a:srgbClr val="FFFFFF"/>
                    </a:solidFill>
                  </a:tcPr>
                </a:tc>
                <a:tc>
                  <a:txBody>
                    <a:bodyPr/>
                    <a:lstStyle/>
                    <a:p>
                      <a:r>
                        <a:rPr lang="en-US" sz="800" dirty="0"/>
                        <a:t>7</a:t>
                      </a:r>
                    </a:p>
                  </a:txBody>
                  <a:tcPr marT="45730" marB="45730" anchor="ctr">
                    <a:lnL>
                      <a:noFill/>
                    </a:lnL>
                    <a:lnR>
                      <a:noFill/>
                    </a:lnR>
                    <a:lnT>
                      <a:noFill/>
                    </a:lnT>
                    <a:lnB>
                      <a:noFill/>
                    </a:lnB>
                    <a:solidFill>
                      <a:srgbClr val="FFFFFF"/>
                    </a:solidFill>
                  </a:tcPr>
                </a:tc>
                <a:tc>
                  <a:txBody>
                    <a:bodyPr/>
                    <a:lstStyle/>
                    <a:p>
                      <a:r>
                        <a:rPr lang="en-US" sz="800" dirty="0"/>
                        <a:t>47</a:t>
                      </a:r>
                    </a:p>
                  </a:txBody>
                  <a:tcPr marT="45730" marB="45730" anchor="ctr">
                    <a:lnL>
                      <a:noFill/>
                    </a:lnL>
                    <a:lnR>
                      <a:noFill/>
                    </a:lnR>
                    <a:lnT>
                      <a:noFill/>
                    </a:lnT>
                    <a:lnB>
                      <a:noFill/>
                    </a:lnB>
                    <a:solidFill>
                      <a:srgbClr val="FFFFFF"/>
                    </a:solidFill>
                  </a:tcPr>
                </a:tc>
                <a:tc>
                  <a:txBody>
                    <a:bodyPr/>
                    <a:lstStyle/>
                    <a:p>
                      <a:r>
                        <a:rPr lang="en-US" sz="800"/>
                        <a:t>15</a:t>
                      </a:r>
                    </a:p>
                  </a:txBody>
                  <a:tcPr marT="45730" marB="45730" anchor="ctr">
                    <a:lnL>
                      <a:noFill/>
                    </a:lnL>
                    <a:lnR>
                      <a:noFill/>
                    </a:lnR>
                    <a:lnT>
                      <a:noFill/>
                    </a:lnT>
                    <a:lnB>
                      <a:noFill/>
                    </a:lnB>
                    <a:solidFill>
                      <a:srgbClr val="FFFFFF"/>
                    </a:solidFill>
                  </a:tcPr>
                </a:tc>
                <a:tc>
                  <a:txBody>
                    <a:bodyPr/>
                    <a:lstStyle/>
                    <a:p>
                      <a:r>
                        <a:rPr lang="en-US" sz="800"/>
                        <a:t>55</a:t>
                      </a:r>
                    </a:p>
                  </a:txBody>
                  <a:tcPr marT="45730" marB="45730" anchor="ctr">
                    <a:lnL>
                      <a:noFill/>
                    </a:lnL>
                    <a:lnR>
                      <a:noFill/>
                    </a:lnR>
                    <a:lnT>
                      <a:noFill/>
                    </a:lnT>
                    <a:lnB>
                      <a:noFill/>
                    </a:lnB>
                    <a:solidFill>
                      <a:srgbClr val="FFFFFF"/>
                    </a:solidFill>
                  </a:tcPr>
                </a:tc>
                <a:tc>
                  <a:txBody>
                    <a:bodyPr/>
                    <a:lstStyle/>
                    <a:p>
                      <a:r>
                        <a:rPr lang="en-US" sz="800"/>
                        <a:t>23</a:t>
                      </a:r>
                    </a:p>
                  </a:txBody>
                  <a:tcPr marT="45730" marB="45730" anchor="ctr">
                    <a:lnL>
                      <a:noFill/>
                    </a:lnL>
                    <a:lnR>
                      <a:noFill/>
                    </a:lnR>
                    <a:lnT>
                      <a:noFill/>
                    </a:lnT>
                    <a:lnB>
                      <a:noFill/>
                    </a:lnB>
                    <a:solidFill>
                      <a:srgbClr val="FFFFFF"/>
                    </a:solidFill>
                  </a:tcPr>
                </a:tc>
                <a:tc>
                  <a:txBody>
                    <a:bodyPr/>
                    <a:lstStyle/>
                    <a:p>
                      <a:r>
                        <a:rPr lang="en-US" sz="800"/>
                        <a:t>63</a:t>
                      </a:r>
                    </a:p>
                  </a:txBody>
                  <a:tcPr marT="45730" marB="45730" anchor="ctr">
                    <a:lnL>
                      <a:noFill/>
                    </a:lnL>
                    <a:lnR>
                      <a:noFill/>
                    </a:lnR>
                    <a:lnT>
                      <a:noFill/>
                    </a:lnT>
                    <a:lnB>
                      <a:noFill/>
                    </a:lnB>
                    <a:solidFill>
                      <a:srgbClr val="FFFFFF"/>
                    </a:solidFill>
                  </a:tcPr>
                </a:tc>
                <a:tc>
                  <a:txBody>
                    <a:bodyPr/>
                    <a:lstStyle/>
                    <a:p>
                      <a:r>
                        <a:rPr lang="en-US" sz="800"/>
                        <a:t>31</a:t>
                      </a:r>
                    </a:p>
                  </a:txBody>
                  <a:tcPr marT="45730" marB="45730" anchor="ctr">
                    <a:lnL>
                      <a:noFill/>
                    </a:lnL>
                    <a:lnR>
                      <a:noFill/>
                    </a:lnR>
                    <a:lnT>
                      <a:noFill/>
                    </a:lnT>
                    <a:lnB>
                      <a:noFill/>
                    </a:lnB>
                    <a:solidFill>
                      <a:srgbClr val="FFFFFF"/>
                    </a:solidFill>
                  </a:tcPr>
                </a:tc>
              </a:tr>
              <a:tr h="246374">
                <a:tc>
                  <a:txBody>
                    <a:bodyPr/>
                    <a:lstStyle/>
                    <a:p>
                      <a:r>
                        <a:rPr lang="en-US" sz="800"/>
                        <a:t>38</a:t>
                      </a:r>
                    </a:p>
                  </a:txBody>
                  <a:tcPr marT="45730" marB="45730" anchor="ctr">
                    <a:lnL>
                      <a:noFill/>
                    </a:lnL>
                    <a:lnR>
                      <a:noFill/>
                    </a:lnR>
                    <a:lnT>
                      <a:noFill/>
                    </a:lnT>
                    <a:lnB>
                      <a:noFill/>
                    </a:lnB>
                    <a:solidFill>
                      <a:srgbClr val="FFFFFF"/>
                    </a:solidFill>
                  </a:tcPr>
                </a:tc>
                <a:tc>
                  <a:txBody>
                    <a:bodyPr/>
                    <a:lstStyle/>
                    <a:p>
                      <a:r>
                        <a:rPr lang="en-US" sz="800" dirty="0"/>
                        <a:t>6</a:t>
                      </a:r>
                    </a:p>
                  </a:txBody>
                  <a:tcPr marT="45730" marB="45730" anchor="ctr">
                    <a:lnL>
                      <a:noFill/>
                    </a:lnL>
                    <a:lnR>
                      <a:noFill/>
                    </a:lnR>
                    <a:lnT>
                      <a:noFill/>
                    </a:lnT>
                    <a:lnB>
                      <a:noFill/>
                    </a:lnB>
                    <a:solidFill>
                      <a:srgbClr val="FFFFFF"/>
                    </a:solidFill>
                  </a:tcPr>
                </a:tc>
                <a:tc>
                  <a:txBody>
                    <a:bodyPr/>
                    <a:lstStyle/>
                    <a:p>
                      <a:r>
                        <a:rPr lang="en-US" sz="800"/>
                        <a:t>46</a:t>
                      </a:r>
                    </a:p>
                  </a:txBody>
                  <a:tcPr marT="45730" marB="45730" anchor="ctr">
                    <a:lnL>
                      <a:noFill/>
                    </a:lnL>
                    <a:lnR>
                      <a:noFill/>
                    </a:lnR>
                    <a:lnT>
                      <a:noFill/>
                    </a:lnT>
                    <a:lnB>
                      <a:noFill/>
                    </a:lnB>
                    <a:solidFill>
                      <a:srgbClr val="FFFFFF"/>
                    </a:solidFill>
                  </a:tcPr>
                </a:tc>
                <a:tc>
                  <a:txBody>
                    <a:bodyPr/>
                    <a:lstStyle/>
                    <a:p>
                      <a:r>
                        <a:rPr lang="en-US" sz="800" dirty="0"/>
                        <a:t>14</a:t>
                      </a:r>
                    </a:p>
                  </a:txBody>
                  <a:tcPr marT="45730" marB="45730" anchor="ctr">
                    <a:lnL>
                      <a:noFill/>
                    </a:lnL>
                    <a:lnR>
                      <a:noFill/>
                    </a:lnR>
                    <a:lnT>
                      <a:noFill/>
                    </a:lnT>
                    <a:lnB>
                      <a:noFill/>
                    </a:lnB>
                    <a:solidFill>
                      <a:srgbClr val="FFFFFF"/>
                    </a:solidFill>
                  </a:tcPr>
                </a:tc>
                <a:tc>
                  <a:txBody>
                    <a:bodyPr/>
                    <a:lstStyle/>
                    <a:p>
                      <a:r>
                        <a:rPr lang="en-US" sz="800"/>
                        <a:t>54</a:t>
                      </a:r>
                    </a:p>
                  </a:txBody>
                  <a:tcPr marT="45730" marB="45730" anchor="ctr">
                    <a:lnL>
                      <a:noFill/>
                    </a:lnL>
                    <a:lnR>
                      <a:noFill/>
                    </a:lnR>
                    <a:lnT>
                      <a:noFill/>
                    </a:lnT>
                    <a:lnB>
                      <a:noFill/>
                    </a:lnB>
                    <a:solidFill>
                      <a:srgbClr val="FFFFFF"/>
                    </a:solidFill>
                  </a:tcPr>
                </a:tc>
                <a:tc>
                  <a:txBody>
                    <a:bodyPr/>
                    <a:lstStyle/>
                    <a:p>
                      <a:r>
                        <a:rPr lang="en-US" sz="800"/>
                        <a:t>22</a:t>
                      </a:r>
                    </a:p>
                  </a:txBody>
                  <a:tcPr marT="45730" marB="45730" anchor="ctr">
                    <a:lnL>
                      <a:noFill/>
                    </a:lnL>
                    <a:lnR>
                      <a:noFill/>
                    </a:lnR>
                    <a:lnT>
                      <a:noFill/>
                    </a:lnT>
                    <a:lnB>
                      <a:noFill/>
                    </a:lnB>
                    <a:solidFill>
                      <a:srgbClr val="FFFFFF"/>
                    </a:solidFill>
                  </a:tcPr>
                </a:tc>
                <a:tc>
                  <a:txBody>
                    <a:bodyPr/>
                    <a:lstStyle/>
                    <a:p>
                      <a:r>
                        <a:rPr lang="en-US" sz="800"/>
                        <a:t>62</a:t>
                      </a:r>
                    </a:p>
                  </a:txBody>
                  <a:tcPr marT="45730" marB="45730" anchor="ctr">
                    <a:lnL>
                      <a:noFill/>
                    </a:lnL>
                    <a:lnR>
                      <a:noFill/>
                    </a:lnR>
                    <a:lnT>
                      <a:noFill/>
                    </a:lnT>
                    <a:lnB>
                      <a:noFill/>
                    </a:lnB>
                    <a:solidFill>
                      <a:srgbClr val="FFFFFF"/>
                    </a:solidFill>
                  </a:tcPr>
                </a:tc>
                <a:tc>
                  <a:txBody>
                    <a:bodyPr/>
                    <a:lstStyle/>
                    <a:p>
                      <a:r>
                        <a:rPr lang="en-US" sz="800"/>
                        <a:t>30</a:t>
                      </a:r>
                    </a:p>
                  </a:txBody>
                  <a:tcPr marT="45730" marB="45730" anchor="ctr">
                    <a:lnL>
                      <a:noFill/>
                    </a:lnL>
                    <a:lnR>
                      <a:noFill/>
                    </a:lnR>
                    <a:lnT>
                      <a:noFill/>
                    </a:lnT>
                    <a:lnB>
                      <a:noFill/>
                    </a:lnB>
                    <a:solidFill>
                      <a:srgbClr val="FFFFFF"/>
                    </a:solidFill>
                  </a:tcPr>
                </a:tc>
              </a:tr>
              <a:tr h="246374">
                <a:tc>
                  <a:txBody>
                    <a:bodyPr/>
                    <a:lstStyle/>
                    <a:p>
                      <a:r>
                        <a:rPr lang="en-US" sz="800"/>
                        <a:t>37</a:t>
                      </a:r>
                    </a:p>
                  </a:txBody>
                  <a:tcPr marT="45730" marB="45730" anchor="ctr">
                    <a:lnL>
                      <a:noFill/>
                    </a:lnL>
                    <a:lnR>
                      <a:noFill/>
                    </a:lnR>
                    <a:lnT>
                      <a:noFill/>
                    </a:lnT>
                    <a:lnB>
                      <a:noFill/>
                    </a:lnB>
                    <a:solidFill>
                      <a:srgbClr val="FFFFFF"/>
                    </a:solidFill>
                  </a:tcPr>
                </a:tc>
                <a:tc>
                  <a:txBody>
                    <a:bodyPr/>
                    <a:lstStyle/>
                    <a:p>
                      <a:r>
                        <a:rPr lang="en-US" sz="800"/>
                        <a:t>5</a:t>
                      </a:r>
                    </a:p>
                  </a:txBody>
                  <a:tcPr marT="45730" marB="45730" anchor="ctr">
                    <a:lnL>
                      <a:noFill/>
                    </a:lnL>
                    <a:lnR>
                      <a:noFill/>
                    </a:lnR>
                    <a:lnT>
                      <a:noFill/>
                    </a:lnT>
                    <a:lnB>
                      <a:noFill/>
                    </a:lnB>
                    <a:solidFill>
                      <a:srgbClr val="FFFFFF"/>
                    </a:solidFill>
                  </a:tcPr>
                </a:tc>
                <a:tc>
                  <a:txBody>
                    <a:bodyPr/>
                    <a:lstStyle/>
                    <a:p>
                      <a:r>
                        <a:rPr lang="en-US" sz="800"/>
                        <a:t>45</a:t>
                      </a:r>
                    </a:p>
                  </a:txBody>
                  <a:tcPr marT="45730" marB="45730" anchor="ctr">
                    <a:lnL>
                      <a:noFill/>
                    </a:lnL>
                    <a:lnR>
                      <a:noFill/>
                    </a:lnR>
                    <a:lnT>
                      <a:noFill/>
                    </a:lnT>
                    <a:lnB>
                      <a:noFill/>
                    </a:lnB>
                    <a:solidFill>
                      <a:srgbClr val="FFFFFF"/>
                    </a:solidFill>
                  </a:tcPr>
                </a:tc>
                <a:tc>
                  <a:txBody>
                    <a:bodyPr/>
                    <a:lstStyle/>
                    <a:p>
                      <a:r>
                        <a:rPr lang="en-US" sz="800"/>
                        <a:t>13</a:t>
                      </a:r>
                    </a:p>
                  </a:txBody>
                  <a:tcPr marT="45730" marB="45730" anchor="ctr">
                    <a:lnL>
                      <a:noFill/>
                    </a:lnL>
                    <a:lnR>
                      <a:noFill/>
                    </a:lnR>
                    <a:lnT>
                      <a:noFill/>
                    </a:lnT>
                    <a:lnB>
                      <a:noFill/>
                    </a:lnB>
                    <a:solidFill>
                      <a:srgbClr val="FFFFFF"/>
                    </a:solidFill>
                  </a:tcPr>
                </a:tc>
                <a:tc>
                  <a:txBody>
                    <a:bodyPr/>
                    <a:lstStyle/>
                    <a:p>
                      <a:r>
                        <a:rPr lang="en-US" sz="800"/>
                        <a:t>53</a:t>
                      </a:r>
                    </a:p>
                  </a:txBody>
                  <a:tcPr marT="45730" marB="45730" anchor="ctr">
                    <a:lnL>
                      <a:noFill/>
                    </a:lnL>
                    <a:lnR>
                      <a:noFill/>
                    </a:lnR>
                    <a:lnT>
                      <a:noFill/>
                    </a:lnT>
                    <a:lnB>
                      <a:noFill/>
                    </a:lnB>
                    <a:solidFill>
                      <a:srgbClr val="FFFFFF"/>
                    </a:solidFill>
                  </a:tcPr>
                </a:tc>
                <a:tc>
                  <a:txBody>
                    <a:bodyPr/>
                    <a:lstStyle/>
                    <a:p>
                      <a:r>
                        <a:rPr lang="en-US" sz="800" dirty="0"/>
                        <a:t>21</a:t>
                      </a:r>
                    </a:p>
                  </a:txBody>
                  <a:tcPr marT="45730" marB="45730" anchor="ctr">
                    <a:lnL>
                      <a:noFill/>
                    </a:lnL>
                    <a:lnR>
                      <a:noFill/>
                    </a:lnR>
                    <a:lnT>
                      <a:noFill/>
                    </a:lnT>
                    <a:lnB>
                      <a:noFill/>
                    </a:lnB>
                    <a:solidFill>
                      <a:srgbClr val="FFFFFF"/>
                    </a:solidFill>
                  </a:tcPr>
                </a:tc>
                <a:tc>
                  <a:txBody>
                    <a:bodyPr/>
                    <a:lstStyle/>
                    <a:p>
                      <a:r>
                        <a:rPr lang="en-US" sz="800"/>
                        <a:t>61</a:t>
                      </a:r>
                    </a:p>
                  </a:txBody>
                  <a:tcPr marT="45730" marB="45730" anchor="ctr">
                    <a:lnL>
                      <a:noFill/>
                    </a:lnL>
                    <a:lnR>
                      <a:noFill/>
                    </a:lnR>
                    <a:lnT>
                      <a:noFill/>
                    </a:lnT>
                    <a:lnB>
                      <a:noFill/>
                    </a:lnB>
                    <a:solidFill>
                      <a:srgbClr val="FFFFFF"/>
                    </a:solidFill>
                  </a:tcPr>
                </a:tc>
                <a:tc>
                  <a:txBody>
                    <a:bodyPr/>
                    <a:lstStyle/>
                    <a:p>
                      <a:r>
                        <a:rPr lang="en-US" sz="800"/>
                        <a:t>29</a:t>
                      </a:r>
                    </a:p>
                  </a:txBody>
                  <a:tcPr marT="45730" marB="45730" anchor="ctr">
                    <a:lnL>
                      <a:noFill/>
                    </a:lnL>
                    <a:lnR>
                      <a:noFill/>
                    </a:lnR>
                    <a:lnT>
                      <a:noFill/>
                    </a:lnT>
                    <a:lnB>
                      <a:noFill/>
                    </a:lnB>
                    <a:solidFill>
                      <a:srgbClr val="FFFFFF"/>
                    </a:solidFill>
                  </a:tcPr>
                </a:tc>
              </a:tr>
              <a:tr h="246374">
                <a:tc>
                  <a:txBody>
                    <a:bodyPr/>
                    <a:lstStyle/>
                    <a:p>
                      <a:r>
                        <a:rPr lang="en-US" sz="800"/>
                        <a:t>36</a:t>
                      </a:r>
                    </a:p>
                  </a:txBody>
                  <a:tcPr marT="45730" marB="45730" anchor="ctr">
                    <a:lnL>
                      <a:noFill/>
                    </a:lnL>
                    <a:lnR>
                      <a:noFill/>
                    </a:lnR>
                    <a:lnT>
                      <a:noFill/>
                    </a:lnT>
                    <a:lnB>
                      <a:noFill/>
                    </a:lnB>
                    <a:solidFill>
                      <a:srgbClr val="FFFFFF"/>
                    </a:solidFill>
                  </a:tcPr>
                </a:tc>
                <a:tc>
                  <a:txBody>
                    <a:bodyPr/>
                    <a:lstStyle/>
                    <a:p>
                      <a:r>
                        <a:rPr lang="en-US" sz="800"/>
                        <a:t>4</a:t>
                      </a:r>
                    </a:p>
                  </a:txBody>
                  <a:tcPr marT="45730" marB="45730" anchor="ctr">
                    <a:lnL>
                      <a:noFill/>
                    </a:lnL>
                    <a:lnR>
                      <a:noFill/>
                    </a:lnR>
                    <a:lnT>
                      <a:noFill/>
                    </a:lnT>
                    <a:lnB>
                      <a:noFill/>
                    </a:lnB>
                    <a:solidFill>
                      <a:srgbClr val="FFFFFF"/>
                    </a:solidFill>
                  </a:tcPr>
                </a:tc>
                <a:tc>
                  <a:txBody>
                    <a:bodyPr/>
                    <a:lstStyle/>
                    <a:p>
                      <a:r>
                        <a:rPr lang="en-US" sz="800"/>
                        <a:t>44</a:t>
                      </a:r>
                    </a:p>
                  </a:txBody>
                  <a:tcPr marT="45730" marB="45730" anchor="ctr">
                    <a:lnL>
                      <a:noFill/>
                    </a:lnL>
                    <a:lnR>
                      <a:noFill/>
                    </a:lnR>
                    <a:lnT>
                      <a:noFill/>
                    </a:lnT>
                    <a:lnB>
                      <a:noFill/>
                    </a:lnB>
                    <a:solidFill>
                      <a:srgbClr val="FFFFFF"/>
                    </a:solidFill>
                  </a:tcPr>
                </a:tc>
                <a:tc>
                  <a:txBody>
                    <a:bodyPr/>
                    <a:lstStyle/>
                    <a:p>
                      <a:r>
                        <a:rPr lang="en-US" sz="800"/>
                        <a:t>12</a:t>
                      </a:r>
                    </a:p>
                  </a:txBody>
                  <a:tcPr marT="45730" marB="45730" anchor="ctr">
                    <a:lnL>
                      <a:noFill/>
                    </a:lnL>
                    <a:lnR>
                      <a:noFill/>
                    </a:lnR>
                    <a:lnT>
                      <a:noFill/>
                    </a:lnT>
                    <a:lnB>
                      <a:noFill/>
                    </a:lnB>
                    <a:solidFill>
                      <a:srgbClr val="FFFFFF"/>
                    </a:solidFill>
                  </a:tcPr>
                </a:tc>
                <a:tc>
                  <a:txBody>
                    <a:bodyPr/>
                    <a:lstStyle/>
                    <a:p>
                      <a:r>
                        <a:rPr lang="en-US" sz="800"/>
                        <a:t>52</a:t>
                      </a:r>
                    </a:p>
                  </a:txBody>
                  <a:tcPr marT="45730" marB="45730" anchor="ctr">
                    <a:lnL>
                      <a:noFill/>
                    </a:lnL>
                    <a:lnR>
                      <a:noFill/>
                    </a:lnR>
                    <a:lnT>
                      <a:noFill/>
                    </a:lnT>
                    <a:lnB>
                      <a:noFill/>
                    </a:lnB>
                    <a:solidFill>
                      <a:srgbClr val="FFFFFF"/>
                    </a:solidFill>
                  </a:tcPr>
                </a:tc>
                <a:tc>
                  <a:txBody>
                    <a:bodyPr/>
                    <a:lstStyle/>
                    <a:p>
                      <a:r>
                        <a:rPr lang="en-US" sz="800"/>
                        <a:t>20</a:t>
                      </a:r>
                    </a:p>
                  </a:txBody>
                  <a:tcPr marT="45730" marB="45730" anchor="ctr">
                    <a:lnL>
                      <a:noFill/>
                    </a:lnL>
                    <a:lnR>
                      <a:noFill/>
                    </a:lnR>
                    <a:lnT>
                      <a:noFill/>
                    </a:lnT>
                    <a:lnB>
                      <a:noFill/>
                    </a:lnB>
                    <a:solidFill>
                      <a:srgbClr val="FFFFFF"/>
                    </a:solidFill>
                  </a:tcPr>
                </a:tc>
                <a:tc>
                  <a:txBody>
                    <a:bodyPr/>
                    <a:lstStyle/>
                    <a:p>
                      <a:r>
                        <a:rPr lang="en-US" sz="800"/>
                        <a:t>60</a:t>
                      </a:r>
                    </a:p>
                  </a:txBody>
                  <a:tcPr marT="45730" marB="45730" anchor="ctr">
                    <a:lnL>
                      <a:noFill/>
                    </a:lnL>
                    <a:lnR>
                      <a:noFill/>
                    </a:lnR>
                    <a:lnT>
                      <a:noFill/>
                    </a:lnT>
                    <a:lnB>
                      <a:noFill/>
                    </a:lnB>
                    <a:solidFill>
                      <a:srgbClr val="FFFFFF"/>
                    </a:solidFill>
                  </a:tcPr>
                </a:tc>
                <a:tc>
                  <a:txBody>
                    <a:bodyPr/>
                    <a:lstStyle/>
                    <a:p>
                      <a:r>
                        <a:rPr lang="en-US" sz="800"/>
                        <a:t>28</a:t>
                      </a:r>
                    </a:p>
                  </a:txBody>
                  <a:tcPr marT="45730" marB="45730" anchor="ctr">
                    <a:lnL>
                      <a:noFill/>
                    </a:lnL>
                    <a:lnR>
                      <a:noFill/>
                    </a:lnR>
                    <a:lnT>
                      <a:noFill/>
                    </a:lnT>
                    <a:lnB>
                      <a:noFill/>
                    </a:lnB>
                    <a:solidFill>
                      <a:srgbClr val="FFFFFF"/>
                    </a:solidFill>
                  </a:tcPr>
                </a:tc>
              </a:tr>
              <a:tr h="246374">
                <a:tc>
                  <a:txBody>
                    <a:bodyPr/>
                    <a:lstStyle/>
                    <a:p>
                      <a:r>
                        <a:rPr lang="en-US" sz="800"/>
                        <a:t>35</a:t>
                      </a:r>
                    </a:p>
                  </a:txBody>
                  <a:tcPr marT="45730" marB="45730" anchor="ctr">
                    <a:lnL>
                      <a:noFill/>
                    </a:lnL>
                    <a:lnR>
                      <a:noFill/>
                    </a:lnR>
                    <a:lnT>
                      <a:noFill/>
                    </a:lnT>
                    <a:lnB>
                      <a:noFill/>
                    </a:lnB>
                    <a:solidFill>
                      <a:srgbClr val="FFFFFF"/>
                    </a:solidFill>
                  </a:tcPr>
                </a:tc>
                <a:tc>
                  <a:txBody>
                    <a:bodyPr/>
                    <a:lstStyle/>
                    <a:p>
                      <a:r>
                        <a:rPr lang="en-US" sz="800"/>
                        <a:t>3</a:t>
                      </a:r>
                    </a:p>
                  </a:txBody>
                  <a:tcPr marT="45730" marB="45730" anchor="ctr">
                    <a:lnL>
                      <a:noFill/>
                    </a:lnL>
                    <a:lnR>
                      <a:noFill/>
                    </a:lnR>
                    <a:lnT>
                      <a:noFill/>
                    </a:lnT>
                    <a:lnB>
                      <a:noFill/>
                    </a:lnB>
                    <a:solidFill>
                      <a:srgbClr val="FFFFFF"/>
                    </a:solidFill>
                  </a:tcPr>
                </a:tc>
                <a:tc>
                  <a:txBody>
                    <a:bodyPr/>
                    <a:lstStyle/>
                    <a:p>
                      <a:r>
                        <a:rPr lang="en-US" sz="800"/>
                        <a:t>43</a:t>
                      </a:r>
                    </a:p>
                  </a:txBody>
                  <a:tcPr marT="45730" marB="45730" anchor="ctr">
                    <a:lnL>
                      <a:noFill/>
                    </a:lnL>
                    <a:lnR>
                      <a:noFill/>
                    </a:lnR>
                    <a:lnT>
                      <a:noFill/>
                    </a:lnT>
                    <a:lnB>
                      <a:noFill/>
                    </a:lnB>
                    <a:solidFill>
                      <a:srgbClr val="FFFFFF"/>
                    </a:solidFill>
                  </a:tcPr>
                </a:tc>
                <a:tc>
                  <a:txBody>
                    <a:bodyPr/>
                    <a:lstStyle/>
                    <a:p>
                      <a:r>
                        <a:rPr lang="en-US" sz="800"/>
                        <a:t>11</a:t>
                      </a:r>
                    </a:p>
                  </a:txBody>
                  <a:tcPr marT="45730" marB="45730" anchor="ctr">
                    <a:lnL>
                      <a:noFill/>
                    </a:lnL>
                    <a:lnR>
                      <a:noFill/>
                    </a:lnR>
                    <a:lnT>
                      <a:noFill/>
                    </a:lnT>
                    <a:lnB>
                      <a:noFill/>
                    </a:lnB>
                    <a:solidFill>
                      <a:srgbClr val="FFFFFF"/>
                    </a:solidFill>
                  </a:tcPr>
                </a:tc>
                <a:tc>
                  <a:txBody>
                    <a:bodyPr/>
                    <a:lstStyle/>
                    <a:p>
                      <a:r>
                        <a:rPr lang="en-US" sz="800"/>
                        <a:t>51</a:t>
                      </a:r>
                    </a:p>
                  </a:txBody>
                  <a:tcPr marT="45730" marB="45730" anchor="ctr">
                    <a:lnL>
                      <a:noFill/>
                    </a:lnL>
                    <a:lnR>
                      <a:noFill/>
                    </a:lnR>
                    <a:lnT>
                      <a:noFill/>
                    </a:lnT>
                    <a:lnB>
                      <a:noFill/>
                    </a:lnB>
                    <a:solidFill>
                      <a:srgbClr val="FFFFFF"/>
                    </a:solidFill>
                  </a:tcPr>
                </a:tc>
                <a:tc>
                  <a:txBody>
                    <a:bodyPr/>
                    <a:lstStyle/>
                    <a:p>
                      <a:r>
                        <a:rPr lang="en-US" sz="800"/>
                        <a:t>19</a:t>
                      </a:r>
                    </a:p>
                  </a:txBody>
                  <a:tcPr marT="45730" marB="45730" anchor="ctr">
                    <a:lnL>
                      <a:noFill/>
                    </a:lnL>
                    <a:lnR>
                      <a:noFill/>
                    </a:lnR>
                    <a:lnT>
                      <a:noFill/>
                    </a:lnT>
                    <a:lnB>
                      <a:noFill/>
                    </a:lnB>
                    <a:solidFill>
                      <a:srgbClr val="FFFFFF"/>
                    </a:solidFill>
                  </a:tcPr>
                </a:tc>
                <a:tc>
                  <a:txBody>
                    <a:bodyPr/>
                    <a:lstStyle/>
                    <a:p>
                      <a:r>
                        <a:rPr lang="en-US" sz="800"/>
                        <a:t>59</a:t>
                      </a:r>
                    </a:p>
                  </a:txBody>
                  <a:tcPr marT="45730" marB="45730" anchor="ctr">
                    <a:lnL>
                      <a:noFill/>
                    </a:lnL>
                    <a:lnR>
                      <a:noFill/>
                    </a:lnR>
                    <a:lnT>
                      <a:noFill/>
                    </a:lnT>
                    <a:lnB>
                      <a:noFill/>
                    </a:lnB>
                    <a:solidFill>
                      <a:srgbClr val="FFFFFF"/>
                    </a:solidFill>
                  </a:tcPr>
                </a:tc>
                <a:tc>
                  <a:txBody>
                    <a:bodyPr/>
                    <a:lstStyle/>
                    <a:p>
                      <a:r>
                        <a:rPr lang="en-US" sz="800"/>
                        <a:t>27</a:t>
                      </a:r>
                    </a:p>
                  </a:txBody>
                  <a:tcPr marT="45730" marB="45730" anchor="ctr">
                    <a:lnL>
                      <a:noFill/>
                    </a:lnL>
                    <a:lnR>
                      <a:noFill/>
                    </a:lnR>
                    <a:lnT>
                      <a:noFill/>
                    </a:lnT>
                    <a:lnB>
                      <a:noFill/>
                    </a:lnB>
                    <a:solidFill>
                      <a:srgbClr val="FFFFFF"/>
                    </a:solidFill>
                  </a:tcPr>
                </a:tc>
              </a:tr>
              <a:tr h="246374">
                <a:tc>
                  <a:txBody>
                    <a:bodyPr/>
                    <a:lstStyle/>
                    <a:p>
                      <a:r>
                        <a:rPr lang="en-US" sz="800"/>
                        <a:t>34</a:t>
                      </a:r>
                    </a:p>
                  </a:txBody>
                  <a:tcPr marT="45730" marB="45730" anchor="ctr">
                    <a:lnL>
                      <a:noFill/>
                    </a:lnL>
                    <a:lnR>
                      <a:noFill/>
                    </a:lnR>
                    <a:lnT>
                      <a:noFill/>
                    </a:lnT>
                    <a:lnB>
                      <a:noFill/>
                    </a:lnB>
                    <a:solidFill>
                      <a:srgbClr val="FFFFFF"/>
                    </a:solidFill>
                  </a:tcPr>
                </a:tc>
                <a:tc>
                  <a:txBody>
                    <a:bodyPr/>
                    <a:lstStyle/>
                    <a:p>
                      <a:r>
                        <a:rPr lang="en-US" sz="800"/>
                        <a:t>2</a:t>
                      </a:r>
                    </a:p>
                  </a:txBody>
                  <a:tcPr marT="45730" marB="45730" anchor="ctr">
                    <a:lnL>
                      <a:noFill/>
                    </a:lnL>
                    <a:lnR>
                      <a:noFill/>
                    </a:lnR>
                    <a:lnT>
                      <a:noFill/>
                    </a:lnT>
                    <a:lnB>
                      <a:noFill/>
                    </a:lnB>
                    <a:solidFill>
                      <a:srgbClr val="FFFFFF"/>
                    </a:solidFill>
                  </a:tcPr>
                </a:tc>
                <a:tc>
                  <a:txBody>
                    <a:bodyPr/>
                    <a:lstStyle/>
                    <a:p>
                      <a:r>
                        <a:rPr lang="en-US" sz="800"/>
                        <a:t>42</a:t>
                      </a:r>
                    </a:p>
                  </a:txBody>
                  <a:tcPr marT="45730" marB="45730" anchor="ctr">
                    <a:lnL>
                      <a:noFill/>
                    </a:lnL>
                    <a:lnR>
                      <a:noFill/>
                    </a:lnR>
                    <a:lnT>
                      <a:noFill/>
                    </a:lnT>
                    <a:lnB>
                      <a:noFill/>
                    </a:lnB>
                    <a:solidFill>
                      <a:srgbClr val="FFFFFF"/>
                    </a:solidFill>
                  </a:tcPr>
                </a:tc>
                <a:tc>
                  <a:txBody>
                    <a:bodyPr/>
                    <a:lstStyle/>
                    <a:p>
                      <a:r>
                        <a:rPr lang="en-US" sz="800"/>
                        <a:t>10</a:t>
                      </a:r>
                    </a:p>
                  </a:txBody>
                  <a:tcPr marT="45730" marB="45730" anchor="ctr">
                    <a:lnL>
                      <a:noFill/>
                    </a:lnL>
                    <a:lnR>
                      <a:noFill/>
                    </a:lnR>
                    <a:lnT>
                      <a:noFill/>
                    </a:lnT>
                    <a:lnB>
                      <a:noFill/>
                    </a:lnB>
                    <a:solidFill>
                      <a:srgbClr val="FFFFFF"/>
                    </a:solidFill>
                  </a:tcPr>
                </a:tc>
                <a:tc>
                  <a:txBody>
                    <a:bodyPr/>
                    <a:lstStyle/>
                    <a:p>
                      <a:r>
                        <a:rPr lang="en-US" sz="800"/>
                        <a:t>50</a:t>
                      </a:r>
                    </a:p>
                  </a:txBody>
                  <a:tcPr marT="45730" marB="45730" anchor="ctr">
                    <a:lnL>
                      <a:noFill/>
                    </a:lnL>
                    <a:lnR>
                      <a:noFill/>
                    </a:lnR>
                    <a:lnT>
                      <a:noFill/>
                    </a:lnT>
                    <a:lnB>
                      <a:noFill/>
                    </a:lnB>
                    <a:solidFill>
                      <a:srgbClr val="FFFFFF"/>
                    </a:solidFill>
                  </a:tcPr>
                </a:tc>
                <a:tc>
                  <a:txBody>
                    <a:bodyPr/>
                    <a:lstStyle/>
                    <a:p>
                      <a:r>
                        <a:rPr lang="en-US" sz="800"/>
                        <a:t>18</a:t>
                      </a:r>
                    </a:p>
                  </a:txBody>
                  <a:tcPr marT="45730" marB="45730" anchor="ctr">
                    <a:lnL>
                      <a:noFill/>
                    </a:lnL>
                    <a:lnR>
                      <a:noFill/>
                    </a:lnR>
                    <a:lnT>
                      <a:noFill/>
                    </a:lnT>
                    <a:lnB>
                      <a:noFill/>
                    </a:lnB>
                    <a:solidFill>
                      <a:srgbClr val="FFFFFF"/>
                    </a:solidFill>
                  </a:tcPr>
                </a:tc>
                <a:tc>
                  <a:txBody>
                    <a:bodyPr/>
                    <a:lstStyle/>
                    <a:p>
                      <a:r>
                        <a:rPr lang="en-US" sz="800"/>
                        <a:t>58</a:t>
                      </a:r>
                    </a:p>
                  </a:txBody>
                  <a:tcPr marT="45730" marB="45730" anchor="ctr">
                    <a:lnL>
                      <a:noFill/>
                    </a:lnL>
                    <a:lnR>
                      <a:noFill/>
                    </a:lnR>
                    <a:lnT>
                      <a:noFill/>
                    </a:lnT>
                    <a:lnB>
                      <a:noFill/>
                    </a:lnB>
                    <a:solidFill>
                      <a:srgbClr val="FFFFFF"/>
                    </a:solidFill>
                  </a:tcPr>
                </a:tc>
                <a:tc>
                  <a:txBody>
                    <a:bodyPr/>
                    <a:lstStyle/>
                    <a:p>
                      <a:r>
                        <a:rPr lang="en-US" sz="800" dirty="0"/>
                        <a:t>26</a:t>
                      </a:r>
                    </a:p>
                  </a:txBody>
                  <a:tcPr marT="45730" marB="45730" anchor="ctr">
                    <a:lnL>
                      <a:noFill/>
                    </a:lnL>
                    <a:lnR>
                      <a:noFill/>
                    </a:lnR>
                    <a:lnT>
                      <a:noFill/>
                    </a:lnT>
                    <a:lnB>
                      <a:noFill/>
                    </a:lnB>
                    <a:solidFill>
                      <a:srgbClr val="FFFFFF"/>
                    </a:solidFill>
                  </a:tcPr>
                </a:tc>
              </a:tr>
              <a:tr h="246374">
                <a:tc>
                  <a:txBody>
                    <a:bodyPr/>
                    <a:lstStyle/>
                    <a:p>
                      <a:r>
                        <a:rPr lang="en-US" sz="800"/>
                        <a:t>33</a:t>
                      </a:r>
                    </a:p>
                  </a:txBody>
                  <a:tcPr marT="45730" marB="45730" anchor="ctr">
                    <a:lnL>
                      <a:noFill/>
                    </a:lnL>
                    <a:lnR>
                      <a:noFill/>
                    </a:lnR>
                    <a:lnT>
                      <a:noFill/>
                    </a:lnT>
                    <a:lnB>
                      <a:noFill/>
                    </a:lnB>
                    <a:solidFill>
                      <a:srgbClr val="FFFFFF"/>
                    </a:solidFill>
                  </a:tcPr>
                </a:tc>
                <a:tc>
                  <a:txBody>
                    <a:bodyPr/>
                    <a:lstStyle/>
                    <a:p>
                      <a:r>
                        <a:rPr lang="en-US" sz="800"/>
                        <a:t>1</a:t>
                      </a:r>
                    </a:p>
                  </a:txBody>
                  <a:tcPr marT="45730" marB="45730" anchor="ctr">
                    <a:lnL>
                      <a:noFill/>
                    </a:lnL>
                    <a:lnR>
                      <a:noFill/>
                    </a:lnR>
                    <a:lnT>
                      <a:noFill/>
                    </a:lnT>
                    <a:lnB>
                      <a:noFill/>
                    </a:lnB>
                    <a:solidFill>
                      <a:srgbClr val="FFFFFF"/>
                    </a:solidFill>
                  </a:tcPr>
                </a:tc>
                <a:tc>
                  <a:txBody>
                    <a:bodyPr/>
                    <a:lstStyle/>
                    <a:p>
                      <a:r>
                        <a:rPr lang="en-US" sz="800"/>
                        <a:t>41</a:t>
                      </a:r>
                    </a:p>
                  </a:txBody>
                  <a:tcPr marT="45730" marB="45730" anchor="ctr">
                    <a:lnL>
                      <a:noFill/>
                    </a:lnL>
                    <a:lnR>
                      <a:noFill/>
                    </a:lnR>
                    <a:lnT>
                      <a:noFill/>
                    </a:lnT>
                    <a:lnB>
                      <a:noFill/>
                    </a:lnB>
                    <a:solidFill>
                      <a:srgbClr val="FFFFFF"/>
                    </a:solidFill>
                  </a:tcPr>
                </a:tc>
                <a:tc>
                  <a:txBody>
                    <a:bodyPr/>
                    <a:lstStyle/>
                    <a:p>
                      <a:r>
                        <a:rPr lang="en-US" sz="800"/>
                        <a:t>9</a:t>
                      </a:r>
                    </a:p>
                  </a:txBody>
                  <a:tcPr marT="45730" marB="45730" anchor="ctr">
                    <a:lnL>
                      <a:noFill/>
                    </a:lnL>
                    <a:lnR>
                      <a:noFill/>
                    </a:lnR>
                    <a:lnT>
                      <a:noFill/>
                    </a:lnT>
                    <a:lnB>
                      <a:noFill/>
                    </a:lnB>
                    <a:solidFill>
                      <a:srgbClr val="FFFFFF"/>
                    </a:solidFill>
                  </a:tcPr>
                </a:tc>
                <a:tc>
                  <a:txBody>
                    <a:bodyPr/>
                    <a:lstStyle/>
                    <a:p>
                      <a:r>
                        <a:rPr lang="en-US" sz="800"/>
                        <a:t>49</a:t>
                      </a:r>
                    </a:p>
                  </a:txBody>
                  <a:tcPr marT="45730" marB="45730" anchor="ctr">
                    <a:lnL>
                      <a:noFill/>
                    </a:lnL>
                    <a:lnR>
                      <a:noFill/>
                    </a:lnR>
                    <a:lnT>
                      <a:noFill/>
                    </a:lnT>
                    <a:lnB>
                      <a:noFill/>
                    </a:lnB>
                    <a:solidFill>
                      <a:srgbClr val="FFFFFF"/>
                    </a:solidFill>
                  </a:tcPr>
                </a:tc>
                <a:tc>
                  <a:txBody>
                    <a:bodyPr/>
                    <a:lstStyle/>
                    <a:p>
                      <a:r>
                        <a:rPr lang="en-US" sz="800" dirty="0"/>
                        <a:t>17</a:t>
                      </a:r>
                    </a:p>
                  </a:txBody>
                  <a:tcPr marT="45730" marB="45730" anchor="ctr">
                    <a:lnL>
                      <a:noFill/>
                    </a:lnL>
                    <a:lnR>
                      <a:noFill/>
                    </a:lnR>
                    <a:lnT>
                      <a:noFill/>
                    </a:lnT>
                    <a:lnB>
                      <a:noFill/>
                    </a:lnB>
                    <a:solidFill>
                      <a:srgbClr val="FFFFFF"/>
                    </a:solidFill>
                  </a:tcPr>
                </a:tc>
                <a:tc>
                  <a:txBody>
                    <a:bodyPr/>
                    <a:lstStyle/>
                    <a:p>
                      <a:r>
                        <a:rPr lang="en-US" sz="800"/>
                        <a:t>57</a:t>
                      </a:r>
                    </a:p>
                  </a:txBody>
                  <a:tcPr marT="45730" marB="45730" anchor="ctr">
                    <a:lnL>
                      <a:noFill/>
                    </a:lnL>
                    <a:lnR>
                      <a:noFill/>
                    </a:lnR>
                    <a:lnT>
                      <a:noFill/>
                    </a:lnT>
                    <a:lnB>
                      <a:noFill/>
                    </a:lnB>
                    <a:solidFill>
                      <a:srgbClr val="FFFFFF"/>
                    </a:solidFill>
                  </a:tcPr>
                </a:tc>
                <a:tc>
                  <a:txBody>
                    <a:bodyPr/>
                    <a:lstStyle/>
                    <a:p>
                      <a:r>
                        <a:rPr lang="en-US" sz="800" dirty="0"/>
                        <a:t>25</a:t>
                      </a:r>
                    </a:p>
                  </a:txBody>
                  <a:tcPr marT="45730" marB="45730" anchor="ctr">
                    <a:lnL>
                      <a:noFill/>
                    </a:lnL>
                    <a:lnR>
                      <a:noFill/>
                    </a:lnR>
                    <a:lnT>
                      <a:noFill/>
                    </a:lnT>
                    <a:lnB>
                      <a:noFill/>
                    </a:lnB>
                    <a:solidFill>
                      <a:srgbClr val="FFFFFF"/>
                    </a:solidFill>
                  </a:tcPr>
                </a:tc>
              </a:tr>
            </a:tbl>
          </a:graphicData>
        </a:graphic>
      </p:graphicFrame>
      <p:sp>
        <p:nvSpPr>
          <p:cNvPr id="26770" name="Rectangle 2" descr="tile_blackboard_blue"/>
          <p:cNvSpPr>
            <a:spLocks/>
          </p:cNvSpPr>
          <p:nvPr>
            <p:custDataLst>
              <p:tags r:id="rId7"/>
            </p:custDataLst>
          </p:nvPr>
        </p:nvSpPr>
        <p:spPr bwMode="auto">
          <a:xfrm>
            <a:off x="508000" y="2509838"/>
            <a:ext cx="10160000" cy="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FFFFFF"/>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100" tIns="38100" rIns="38100" bIns="38100" anchor="ctr">
            <a:spAutoFit/>
          </a:bodyPr>
          <a:lstStyle/>
          <a:p>
            <a:pPr algn="ctr"/>
            <a:r>
              <a:rPr lang="en-US" altLang="en-US"/>
              <a:t/>
            </a:r>
            <a:br>
              <a:rPr lang="en-US" altLang="en-US"/>
            </a:br>
            <a:endParaRPr lang="en-US" altLang="en-US"/>
          </a:p>
        </p:txBody>
      </p:sp>
      <p:graphicFrame>
        <p:nvGraphicFramePr>
          <p:cNvPr id="12" name="Tableau 11"/>
          <p:cNvGraphicFramePr>
            <a:graphicFrameLocks noGrp="1"/>
          </p:cNvGraphicFramePr>
          <p:nvPr>
            <p:custDataLst>
              <p:tags r:id="rId8"/>
            </p:custDataLst>
          </p:nvPr>
        </p:nvGraphicFramePr>
        <p:xfrm>
          <a:off x="7213600" y="2509838"/>
          <a:ext cx="2286000" cy="1920879"/>
        </p:xfrm>
        <a:graphic>
          <a:graphicData uri="http://schemas.openxmlformats.org/drawingml/2006/table">
            <a:tbl>
              <a:tblPr/>
              <a:tblGrid>
                <a:gridCol w="381000"/>
                <a:gridCol w="381000"/>
                <a:gridCol w="381000"/>
                <a:gridCol w="381000"/>
                <a:gridCol w="381000"/>
                <a:gridCol w="381000"/>
              </a:tblGrid>
              <a:tr h="213431">
                <a:tc gridSpan="6">
                  <a:txBody>
                    <a:bodyPr/>
                    <a:lstStyle/>
                    <a:p>
                      <a:pPr algn="ctr"/>
                      <a:r>
                        <a:rPr lang="en-US" sz="800" dirty="0"/>
                        <a:t>E</a:t>
                      </a:r>
                    </a:p>
                  </a:txBody>
                  <a:tcPr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3431">
                <a:tc>
                  <a:txBody>
                    <a:bodyPr/>
                    <a:lstStyle/>
                    <a:p>
                      <a:r>
                        <a:rPr lang="en-US" sz="800"/>
                        <a:t>32</a:t>
                      </a:r>
                    </a:p>
                  </a:txBody>
                  <a:tcPr marT="45735" marB="45735"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1</a:t>
                      </a:r>
                    </a:p>
                  </a:txBody>
                  <a:tcPr marT="45735" marB="45735"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2</a:t>
                      </a:r>
                    </a:p>
                  </a:txBody>
                  <a:tcPr marT="45735" marB="45735"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3</a:t>
                      </a:r>
                    </a:p>
                  </a:txBody>
                  <a:tcPr marT="45735" marB="45735"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4</a:t>
                      </a:r>
                    </a:p>
                  </a:txBody>
                  <a:tcPr marT="45735" marB="45735"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800"/>
                        <a:t>5</a:t>
                      </a:r>
                    </a:p>
                  </a:txBody>
                  <a:tcPr marT="45735" marB="45735"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r>
              <a:tr h="213431">
                <a:tc>
                  <a:txBody>
                    <a:bodyPr/>
                    <a:lstStyle/>
                    <a:p>
                      <a:r>
                        <a:rPr lang="en-US" sz="800"/>
                        <a:t>4</a:t>
                      </a:r>
                    </a:p>
                  </a:txBody>
                  <a:tcPr marT="45735" marB="45735" anchor="ctr">
                    <a:lnL>
                      <a:noFill/>
                    </a:lnL>
                    <a:lnR>
                      <a:noFill/>
                    </a:lnR>
                    <a:lnT>
                      <a:noFill/>
                    </a:lnT>
                    <a:lnB>
                      <a:noFill/>
                    </a:lnB>
                    <a:solidFill>
                      <a:srgbClr val="FFFFFF"/>
                    </a:solidFill>
                  </a:tcPr>
                </a:tc>
                <a:tc>
                  <a:txBody>
                    <a:bodyPr/>
                    <a:lstStyle/>
                    <a:p>
                      <a:r>
                        <a:rPr lang="en-US" sz="800"/>
                        <a:t>5</a:t>
                      </a:r>
                    </a:p>
                  </a:txBody>
                  <a:tcPr marT="45735" marB="45735" anchor="ctr">
                    <a:lnL>
                      <a:noFill/>
                    </a:lnL>
                    <a:lnR>
                      <a:noFill/>
                    </a:lnR>
                    <a:lnT>
                      <a:noFill/>
                    </a:lnT>
                    <a:lnB>
                      <a:noFill/>
                    </a:lnB>
                    <a:solidFill>
                      <a:srgbClr val="FFFFFF"/>
                    </a:solidFill>
                  </a:tcPr>
                </a:tc>
                <a:tc>
                  <a:txBody>
                    <a:bodyPr/>
                    <a:lstStyle/>
                    <a:p>
                      <a:r>
                        <a:rPr lang="en-US" sz="800"/>
                        <a:t>6</a:t>
                      </a:r>
                    </a:p>
                  </a:txBody>
                  <a:tcPr marT="45735" marB="45735" anchor="ctr">
                    <a:lnL>
                      <a:noFill/>
                    </a:lnL>
                    <a:lnR>
                      <a:noFill/>
                    </a:lnR>
                    <a:lnT>
                      <a:noFill/>
                    </a:lnT>
                    <a:lnB>
                      <a:noFill/>
                    </a:lnB>
                    <a:solidFill>
                      <a:srgbClr val="FFFFFF"/>
                    </a:solidFill>
                  </a:tcPr>
                </a:tc>
                <a:tc>
                  <a:txBody>
                    <a:bodyPr/>
                    <a:lstStyle/>
                    <a:p>
                      <a:r>
                        <a:rPr lang="en-US" sz="800"/>
                        <a:t>7</a:t>
                      </a:r>
                    </a:p>
                  </a:txBody>
                  <a:tcPr marT="45735" marB="45735" anchor="ctr">
                    <a:lnL>
                      <a:noFill/>
                    </a:lnL>
                    <a:lnR>
                      <a:noFill/>
                    </a:lnR>
                    <a:lnT>
                      <a:noFill/>
                    </a:lnT>
                    <a:lnB>
                      <a:noFill/>
                    </a:lnB>
                    <a:solidFill>
                      <a:srgbClr val="FFFFFF"/>
                    </a:solidFill>
                  </a:tcPr>
                </a:tc>
                <a:tc>
                  <a:txBody>
                    <a:bodyPr/>
                    <a:lstStyle/>
                    <a:p>
                      <a:r>
                        <a:rPr lang="en-US" sz="800"/>
                        <a:t>8</a:t>
                      </a:r>
                    </a:p>
                  </a:txBody>
                  <a:tcPr marT="45735" marB="45735" anchor="ctr">
                    <a:lnL>
                      <a:noFill/>
                    </a:lnL>
                    <a:lnR>
                      <a:noFill/>
                    </a:lnR>
                    <a:lnT>
                      <a:noFill/>
                    </a:lnT>
                    <a:lnB>
                      <a:noFill/>
                    </a:lnB>
                    <a:solidFill>
                      <a:srgbClr val="FFFFFF"/>
                    </a:solidFill>
                  </a:tcPr>
                </a:tc>
                <a:tc>
                  <a:txBody>
                    <a:bodyPr/>
                    <a:lstStyle/>
                    <a:p>
                      <a:r>
                        <a:rPr lang="en-US" sz="800"/>
                        <a:t>9</a:t>
                      </a:r>
                    </a:p>
                  </a:txBody>
                  <a:tcPr marT="45735" marB="45735" anchor="ctr">
                    <a:lnL>
                      <a:noFill/>
                    </a:lnL>
                    <a:lnR>
                      <a:noFill/>
                    </a:lnR>
                    <a:lnT>
                      <a:noFill/>
                    </a:lnT>
                    <a:lnB>
                      <a:noFill/>
                    </a:lnB>
                    <a:solidFill>
                      <a:srgbClr val="FFFFFF"/>
                    </a:solidFill>
                  </a:tcPr>
                </a:tc>
              </a:tr>
              <a:tr h="213431">
                <a:tc>
                  <a:txBody>
                    <a:bodyPr/>
                    <a:lstStyle/>
                    <a:p>
                      <a:r>
                        <a:rPr lang="en-US" sz="800"/>
                        <a:t>8</a:t>
                      </a:r>
                    </a:p>
                  </a:txBody>
                  <a:tcPr marT="45735" marB="45735" anchor="ctr">
                    <a:lnL>
                      <a:noFill/>
                    </a:lnL>
                    <a:lnR>
                      <a:noFill/>
                    </a:lnR>
                    <a:lnT>
                      <a:noFill/>
                    </a:lnT>
                    <a:lnB>
                      <a:noFill/>
                    </a:lnB>
                    <a:solidFill>
                      <a:srgbClr val="FFFFFF"/>
                    </a:solidFill>
                  </a:tcPr>
                </a:tc>
                <a:tc>
                  <a:txBody>
                    <a:bodyPr/>
                    <a:lstStyle/>
                    <a:p>
                      <a:r>
                        <a:rPr lang="en-US" sz="800"/>
                        <a:t>9</a:t>
                      </a:r>
                    </a:p>
                  </a:txBody>
                  <a:tcPr marT="45735" marB="45735" anchor="ctr">
                    <a:lnL>
                      <a:noFill/>
                    </a:lnL>
                    <a:lnR>
                      <a:noFill/>
                    </a:lnR>
                    <a:lnT>
                      <a:noFill/>
                    </a:lnT>
                    <a:lnB>
                      <a:noFill/>
                    </a:lnB>
                    <a:solidFill>
                      <a:srgbClr val="FFFFFF"/>
                    </a:solidFill>
                  </a:tcPr>
                </a:tc>
                <a:tc>
                  <a:txBody>
                    <a:bodyPr/>
                    <a:lstStyle/>
                    <a:p>
                      <a:r>
                        <a:rPr lang="en-US" sz="800"/>
                        <a:t>10</a:t>
                      </a:r>
                    </a:p>
                  </a:txBody>
                  <a:tcPr marT="45735" marB="45735" anchor="ctr">
                    <a:lnL>
                      <a:noFill/>
                    </a:lnL>
                    <a:lnR>
                      <a:noFill/>
                    </a:lnR>
                    <a:lnT>
                      <a:noFill/>
                    </a:lnT>
                    <a:lnB>
                      <a:noFill/>
                    </a:lnB>
                    <a:solidFill>
                      <a:srgbClr val="FFFFFF"/>
                    </a:solidFill>
                  </a:tcPr>
                </a:tc>
                <a:tc>
                  <a:txBody>
                    <a:bodyPr/>
                    <a:lstStyle/>
                    <a:p>
                      <a:r>
                        <a:rPr lang="en-US" sz="800"/>
                        <a:t>11</a:t>
                      </a:r>
                    </a:p>
                  </a:txBody>
                  <a:tcPr marT="45735" marB="45735" anchor="ctr">
                    <a:lnL>
                      <a:noFill/>
                    </a:lnL>
                    <a:lnR>
                      <a:noFill/>
                    </a:lnR>
                    <a:lnT>
                      <a:noFill/>
                    </a:lnT>
                    <a:lnB>
                      <a:noFill/>
                    </a:lnB>
                    <a:solidFill>
                      <a:srgbClr val="FFFFFF"/>
                    </a:solidFill>
                  </a:tcPr>
                </a:tc>
                <a:tc>
                  <a:txBody>
                    <a:bodyPr/>
                    <a:lstStyle/>
                    <a:p>
                      <a:r>
                        <a:rPr lang="en-US" sz="800"/>
                        <a:t>12</a:t>
                      </a:r>
                    </a:p>
                  </a:txBody>
                  <a:tcPr marT="45735" marB="45735" anchor="ctr">
                    <a:lnL>
                      <a:noFill/>
                    </a:lnL>
                    <a:lnR>
                      <a:noFill/>
                    </a:lnR>
                    <a:lnT>
                      <a:noFill/>
                    </a:lnT>
                    <a:lnB>
                      <a:noFill/>
                    </a:lnB>
                    <a:solidFill>
                      <a:srgbClr val="FFFFFF"/>
                    </a:solidFill>
                  </a:tcPr>
                </a:tc>
                <a:tc>
                  <a:txBody>
                    <a:bodyPr/>
                    <a:lstStyle/>
                    <a:p>
                      <a:r>
                        <a:rPr lang="en-US" sz="800"/>
                        <a:t>13</a:t>
                      </a:r>
                    </a:p>
                  </a:txBody>
                  <a:tcPr marT="45735" marB="45735" anchor="ctr">
                    <a:lnL>
                      <a:noFill/>
                    </a:lnL>
                    <a:lnR>
                      <a:noFill/>
                    </a:lnR>
                    <a:lnT>
                      <a:noFill/>
                    </a:lnT>
                    <a:lnB>
                      <a:noFill/>
                    </a:lnB>
                    <a:solidFill>
                      <a:srgbClr val="FFFFFF"/>
                    </a:solidFill>
                  </a:tcPr>
                </a:tc>
              </a:tr>
              <a:tr h="213431">
                <a:tc>
                  <a:txBody>
                    <a:bodyPr/>
                    <a:lstStyle/>
                    <a:p>
                      <a:r>
                        <a:rPr lang="en-US" sz="800"/>
                        <a:t>12</a:t>
                      </a:r>
                    </a:p>
                  </a:txBody>
                  <a:tcPr marT="45735" marB="45735" anchor="ctr">
                    <a:lnL>
                      <a:noFill/>
                    </a:lnL>
                    <a:lnR>
                      <a:noFill/>
                    </a:lnR>
                    <a:lnT>
                      <a:noFill/>
                    </a:lnT>
                    <a:lnB>
                      <a:noFill/>
                    </a:lnB>
                    <a:solidFill>
                      <a:srgbClr val="FFFFFF"/>
                    </a:solidFill>
                  </a:tcPr>
                </a:tc>
                <a:tc>
                  <a:txBody>
                    <a:bodyPr/>
                    <a:lstStyle/>
                    <a:p>
                      <a:r>
                        <a:rPr lang="en-US" sz="800"/>
                        <a:t>13</a:t>
                      </a:r>
                    </a:p>
                  </a:txBody>
                  <a:tcPr marT="45735" marB="45735" anchor="ctr">
                    <a:lnL>
                      <a:noFill/>
                    </a:lnL>
                    <a:lnR>
                      <a:noFill/>
                    </a:lnR>
                    <a:lnT>
                      <a:noFill/>
                    </a:lnT>
                    <a:lnB>
                      <a:noFill/>
                    </a:lnB>
                    <a:solidFill>
                      <a:srgbClr val="FFFFFF"/>
                    </a:solidFill>
                  </a:tcPr>
                </a:tc>
                <a:tc>
                  <a:txBody>
                    <a:bodyPr/>
                    <a:lstStyle/>
                    <a:p>
                      <a:r>
                        <a:rPr lang="en-US" sz="800"/>
                        <a:t>14</a:t>
                      </a:r>
                    </a:p>
                  </a:txBody>
                  <a:tcPr marT="45735" marB="45735" anchor="ctr">
                    <a:lnL>
                      <a:noFill/>
                    </a:lnL>
                    <a:lnR>
                      <a:noFill/>
                    </a:lnR>
                    <a:lnT>
                      <a:noFill/>
                    </a:lnT>
                    <a:lnB>
                      <a:noFill/>
                    </a:lnB>
                    <a:solidFill>
                      <a:srgbClr val="FFFFFF"/>
                    </a:solidFill>
                  </a:tcPr>
                </a:tc>
                <a:tc>
                  <a:txBody>
                    <a:bodyPr/>
                    <a:lstStyle/>
                    <a:p>
                      <a:r>
                        <a:rPr lang="en-US" sz="800"/>
                        <a:t>15</a:t>
                      </a:r>
                    </a:p>
                  </a:txBody>
                  <a:tcPr marT="45735" marB="45735" anchor="ctr">
                    <a:lnL>
                      <a:noFill/>
                    </a:lnL>
                    <a:lnR>
                      <a:noFill/>
                    </a:lnR>
                    <a:lnT>
                      <a:noFill/>
                    </a:lnT>
                    <a:lnB>
                      <a:noFill/>
                    </a:lnB>
                    <a:solidFill>
                      <a:srgbClr val="FFFFFF"/>
                    </a:solidFill>
                  </a:tcPr>
                </a:tc>
                <a:tc>
                  <a:txBody>
                    <a:bodyPr/>
                    <a:lstStyle/>
                    <a:p>
                      <a:r>
                        <a:rPr lang="en-US" sz="800" dirty="0"/>
                        <a:t>16</a:t>
                      </a:r>
                    </a:p>
                  </a:txBody>
                  <a:tcPr marT="45735" marB="45735" anchor="ctr">
                    <a:lnL>
                      <a:noFill/>
                    </a:lnL>
                    <a:lnR>
                      <a:noFill/>
                    </a:lnR>
                    <a:lnT>
                      <a:noFill/>
                    </a:lnT>
                    <a:lnB>
                      <a:noFill/>
                    </a:lnB>
                    <a:solidFill>
                      <a:srgbClr val="FFFFFF"/>
                    </a:solidFill>
                  </a:tcPr>
                </a:tc>
                <a:tc>
                  <a:txBody>
                    <a:bodyPr/>
                    <a:lstStyle/>
                    <a:p>
                      <a:r>
                        <a:rPr lang="en-US" sz="800"/>
                        <a:t>17</a:t>
                      </a:r>
                    </a:p>
                  </a:txBody>
                  <a:tcPr marT="45735" marB="45735" anchor="ctr">
                    <a:lnL>
                      <a:noFill/>
                    </a:lnL>
                    <a:lnR>
                      <a:noFill/>
                    </a:lnR>
                    <a:lnT>
                      <a:noFill/>
                    </a:lnT>
                    <a:lnB>
                      <a:noFill/>
                    </a:lnB>
                    <a:solidFill>
                      <a:srgbClr val="FFFFFF"/>
                    </a:solidFill>
                  </a:tcPr>
                </a:tc>
              </a:tr>
              <a:tr h="213431">
                <a:tc>
                  <a:txBody>
                    <a:bodyPr/>
                    <a:lstStyle/>
                    <a:p>
                      <a:r>
                        <a:rPr lang="en-US" sz="800"/>
                        <a:t>16</a:t>
                      </a:r>
                    </a:p>
                  </a:txBody>
                  <a:tcPr marT="45735" marB="45735" anchor="ctr">
                    <a:lnL>
                      <a:noFill/>
                    </a:lnL>
                    <a:lnR>
                      <a:noFill/>
                    </a:lnR>
                    <a:lnT>
                      <a:noFill/>
                    </a:lnT>
                    <a:lnB>
                      <a:noFill/>
                    </a:lnB>
                    <a:solidFill>
                      <a:srgbClr val="FFFFFF"/>
                    </a:solidFill>
                  </a:tcPr>
                </a:tc>
                <a:tc>
                  <a:txBody>
                    <a:bodyPr/>
                    <a:lstStyle/>
                    <a:p>
                      <a:r>
                        <a:rPr lang="en-US" sz="800"/>
                        <a:t>17</a:t>
                      </a:r>
                    </a:p>
                  </a:txBody>
                  <a:tcPr marT="45735" marB="45735" anchor="ctr">
                    <a:lnL>
                      <a:noFill/>
                    </a:lnL>
                    <a:lnR>
                      <a:noFill/>
                    </a:lnR>
                    <a:lnT>
                      <a:noFill/>
                    </a:lnT>
                    <a:lnB>
                      <a:noFill/>
                    </a:lnB>
                    <a:solidFill>
                      <a:srgbClr val="FFFFFF"/>
                    </a:solidFill>
                  </a:tcPr>
                </a:tc>
                <a:tc>
                  <a:txBody>
                    <a:bodyPr/>
                    <a:lstStyle/>
                    <a:p>
                      <a:r>
                        <a:rPr lang="en-US" sz="800"/>
                        <a:t>18</a:t>
                      </a:r>
                    </a:p>
                  </a:txBody>
                  <a:tcPr marT="45735" marB="45735" anchor="ctr">
                    <a:lnL>
                      <a:noFill/>
                    </a:lnL>
                    <a:lnR>
                      <a:noFill/>
                    </a:lnR>
                    <a:lnT>
                      <a:noFill/>
                    </a:lnT>
                    <a:lnB>
                      <a:noFill/>
                    </a:lnB>
                    <a:solidFill>
                      <a:srgbClr val="FFFFFF"/>
                    </a:solidFill>
                  </a:tcPr>
                </a:tc>
                <a:tc>
                  <a:txBody>
                    <a:bodyPr/>
                    <a:lstStyle/>
                    <a:p>
                      <a:r>
                        <a:rPr lang="en-US" sz="800" dirty="0"/>
                        <a:t>19</a:t>
                      </a:r>
                    </a:p>
                  </a:txBody>
                  <a:tcPr marT="45735" marB="45735" anchor="ctr">
                    <a:lnL>
                      <a:noFill/>
                    </a:lnL>
                    <a:lnR>
                      <a:noFill/>
                    </a:lnR>
                    <a:lnT>
                      <a:noFill/>
                    </a:lnT>
                    <a:lnB>
                      <a:noFill/>
                    </a:lnB>
                    <a:solidFill>
                      <a:srgbClr val="FFFFFF"/>
                    </a:solidFill>
                  </a:tcPr>
                </a:tc>
                <a:tc>
                  <a:txBody>
                    <a:bodyPr/>
                    <a:lstStyle/>
                    <a:p>
                      <a:r>
                        <a:rPr lang="en-US" sz="800"/>
                        <a:t>20</a:t>
                      </a:r>
                    </a:p>
                  </a:txBody>
                  <a:tcPr marT="45735" marB="45735" anchor="ctr">
                    <a:lnL>
                      <a:noFill/>
                    </a:lnL>
                    <a:lnR>
                      <a:noFill/>
                    </a:lnR>
                    <a:lnT>
                      <a:noFill/>
                    </a:lnT>
                    <a:lnB>
                      <a:noFill/>
                    </a:lnB>
                    <a:solidFill>
                      <a:srgbClr val="FFFFFF"/>
                    </a:solidFill>
                  </a:tcPr>
                </a:tc>
                <a:tc>
                  <a:txBody>
                    <a:bodyPr/>
                    <a:lstStyle/>
                    <a:p>
                      <a:r>
                        <a:rPr lang="en-US" sz="800"/>
                        <a:t>21</a:t>
                      </a:r>
                    </a:p>
                  </a:txBody>
                  <a:tcPr marT="45735" marB="45735" anchor="ctr">
                    <a:lnL>
                      <a:noFill/>
                    </a:lnL>
                    <a:lnR>
                      <a:noFill/>
                    </a:lnR>
                    <a:lnT>
                      <a:noFill/>
                    </a:lnT>
                    <a:lnB>
                      <a:noFill/>
                    </a:lnB>
                    <a:solidFill>
                      <a:srgbClr val="FFFFFF"/>
                    </a:solidFill>
                  </a:tcPr>
                </a:tc>
              </a:tr>
              <a:tr h="213431">
                <a:tc>
                  <a:txBody>
                    <a:bodyPr/>
                    <a:lstStyle/>
                    <a:p>
                      <a:r>
                        <a:rPr lang="en-US" sz="800"/>
                        <a:t>20</a:t>
                      </a:r>
                    </a:p>
                  </a:txBody>
                  <a:tcPr marT="45735" marB="45735" anchor="ctr">
                    <a:lnL>
                      <a:noFill/>
                    </a:lnL>
                    <a:lnR>
                      <a:noFill/>
                    </a:lnR>
                    <a:lnT>
                      <a:noFill/>
                    </a:lnT>
                    <a:lnB>
                      <a:noFill/>
                    </a:lnB>
                    <a:solidFill>
                      <a:srgbClr val="FFFFFF"/>
                    </a:solidFill>
                  </a:tcPr>
                </a:tc>
                <a:tc>
                  <a:txBody>
                    <a:bodyPr/>
                    <a:lstStyle/>
                    <a:p>
                      <a:r>
                        <a:rPr lang="en-US" sz="800"/>
                        <a:t>21</a:t>
                      </a:r>
                    </a:p>
                  </a:txBody>
                  <a:tcPr marT="45735" marB="45735" anchor="ctr">
                    <a:lnL>
                      <a:noFill/>
                    </a:lnL>
                    <a:lnR>
                      <a:noFill/>
                    </a:lnR>
                    <a:lnT>
                      <a:noFill/>
                    </a:lnT>
                    <a:lnB>
                      <a:noFill/>
                    </a:lnB>
                    <a:solidFill>
                      <a:srgbClr val="FFFFFF"/>
                    </a:solidFill>
                  </a:tcPr>
                </a:tc>
                <a:tc>
                  <a:txBody>
                    <a:bodyPr/>
                    <a:lstStyle/>
                    <a:p>
                      <a:r>
                        <a:rPr lang="en-US" sz="800" dirty="0"/>
                        <a:t>22</a:t>
                      </a:r>
                    </a:p>
                  </a:txBody>
                  <a:tcPr marT="45735" marB="45735" anchor="ctr">
                    <a:lnL>
                      <a:noFill/>
                    </a:lnL>
                    <a:lnR>
                      <a:noFill/>
                    </a:lnR>
                    <a:lnT>
                      <a:noFill/>
                    </a:lnT>
                    <a:lnB>
                      <a:noFill/>
                    </a:lnB>
                    <a:solidFill>
                      <a:srgbClr val="FFFFFF"/>
                    </a:solidFill>
                  </a:tcPr>
                </a:tc>
                <a:tc>
                  <a:txBody>
                    <a:bodyPr/>
                    <a:lstStyle/>
                    <a:p>
                      <a:r>
                        <a:rPr lang="en-US" sz="800"/>
                        <a:t>23</a:t>
                      </a:r>
                    </a:p>
                  </a:txBody>
                  <a:tcPr marT="45735" marB="45735" anchor="ctr">
                    <a:lnL>
                      <a:noFill/>
                    </a:lnL>
                    <a:lnR>
                      <a:noFill/>
                    </a:lnR>
                    <a:lnT>
                      <a:noFill/>
                    </a:lnT>
                    <a:lnB>
                      <a:noFill/>
                    </a:lnB>
                    <a:solidFill>
                      <a:srgbClr val="FFFFFF"/>
                    </a:solidFill>
                  </a:tcPr>
                </a:tc>
                <a:tc>
                  <a:txBody>
                    <a:bodyPr/>
                    <a:lstStyle/>
                    <a:p>
                      <a:r>
                        <a:rPr lang="en-US" sz="800"/>
                        <a:t>24</a:t>
                      </a:r>
                    </a:p>
                  </a:txBody>
                  <a:tcPr marT="45735" marB="45735" anchor="ctr">
                    <a:lnL>
                      <a:noFill/>
                    </a:lnL>
                    <a:lnR>
                      <a:noFill/>
                    </a:lnR>
                    <a:lnT>
                      <a:noFill/>
                    </a:lnT>
                    <a:lnB>
                      <a:noFill/>
                    </a:lnB>
                    <a:solidFill>
                      <a:srgbClr val="FFFFFF"/>
                    </a:solidFill>
                  </a:tcPr>
                </a:tc>
                <a:tc>
                  <a:txBody>
                    <a:bodyPr/>
                    <a:lstStyle/>
                    <a:p>
                      <a:r>
                        <a:rPr lang="en-US" sz="800"/>
                        <a:t>25</a:t>
                      </a:r>
                    </a:p>
                  </a:txBody>
                  <a:tcPr marT="45735" marB="45735" anchor="ctr">
                    <a:lnL>
                      <a:noFill/>
                    </a:lnL>
                    <a:lnR>
                      <a:noFill/>
                    </a:lnR>
                    <a:lnT>
                      <a:noFill/>
                    </a:lnT>
                    <a:lnB>
                      <a:noFill/>
                    </a:lnB>
                    <a:solidFill>
                      <a:srgbClr val="FFFFFF"/>
                    </a:solidFill>
                  </a:tcPr>
                </a:tc>
              </a:tr>
              <a:tr h="213431">
                <a:tc>
                  <a:txBody>
                    <a:bodyPr/>
                    <a:lstStyle/>
                    <a:p>
                      <a:r>
                        <a:rPr lang="en-US" sz="800"/>
                        <a:t>24</a:t>
                      </a:r>
                    </a:p>
                  </a:txBody>
                  <a:tcPr marT="45735" marB="45735" anchor="ctr">
                    <a:lnL>
                      <a:noFill/>
                    </a:lnL>
                    <a:lnR>
                      <a:noFill/>
                    </a:lnR>
                    <a:lnT>
                      <a:noFill/>
                    </a:lnT>
                    <a:lnB>
                      <a:noFill/>
                    </a:lnB>
                    <a:solidFill>
                      <a:srgbClr val="FFFFFF"/>
                    </a:solidFill>
                  </a:tcPr>
                </a:tc>
                <a:tc>
                  <a:txBody>
                    <a:bodyPr/>
                    <a:lstStyle/>
                    <a:p>
                      <a:r>
                        <a:rPr lang="en-US" sz="800"/>
                        <a:t>25</a:t>
                      </a:r>
                    </a:p>
                  </a:txBody>
                  <a:tcPr marT="45735" marB="45735" anchor="ctr">
                    <a:lnL>
                      <a:noFill/>
                    </a:lnL>
                    <a:lnR>
                      <a:noFill/>
                    </a:lnR>
                    <a:lnT>
                      <a:noFill/>
                    </a:lnT>
                    <a:lnB>
                      <a:noFill/>
                    </a:lnB>
                    <a:solidFill>
                      <a:srgbClr val="FFFFFF"/>
                    </a:solidFill>
                  </a:tcPr>
                </a:tc>
                <a:tc>
                  <a:txBody>
                    <a:bodyPr/>
                    <a:lstStyle/>
                    <a:p>
                      <a:r>
                        <a:rPr lang="en-US" sz="800"/>
                        <a:t>26</a:t>
                      </a:r>
                    </a:p>
                  </a:txBody>
                  <a:tcPr marT="45735" marB="45735" anchor="ctr">
                    <a:lnL>
                      <a:noFill/>
                    </a:lnL>
                    <a:lnR>
                      <a:noFill/>
                    </a:lnR>
                    <a:lnT>
                      <a:noFill/>
                    </a:lnT>
                    <a:lnB>
                      <a:noFill/>
                    </a:lnB>
                    <a:solidFill>
                      <a:srgbClr val="FFFFFF"/>
                    </a:solidFill>
                  </a:tcPr>
                </a:tc>
                <a:tc>
                  <a:txBody>
                    <a:bodyPr/>
                    <a:lstStyle/>
                    <a:p>
                      <a:r>
                        <a:rPr lang="en-US" sz="800"/>
                        <a:t>27</a:t>
                      </a:r>
                    </a:p>
                  </a:txBody>
                  <a:tcPr marT="45735" marB="45735" anchor="ctr">
                    <a:lnL>
                      <a:noFill/>
                    </a:lnL>
                    <a:lnR>
                      <a:noFill/>
                    </a:lnR>
                    <a:lnT>
                      <a:noFill/>
                    </a:lnT>
                    <a:lnB>
                      <a:noFill/>
                    </a:lnB>
                    <a:solidFill>
                      <a:srgbClr val="FFFFFF"/>
                    </a:solidFill>
                  </a:tcPr>
                </a:tc>
                <a:tc>
                  <a:txBody>
                    <a:bodyPr/>
                    <a:lstStyle/>
                    <a:p>
                      <a:r>
                        <a:rPr lang="en-US" sz="800"/>
                        <a:t>28</a:t>
                      </a:r>
                    </a:p>
                  </a:txBody>
                  <a:tcPr marT="45735" marB="45735" anchor="ctr">
                    <a:lnL>
                      <a:noFill/>
                    </a:lnL>
                    <a:lnR>
                      <a:noFill/>
                    </a:lnR>
                    <a:lnT>
                      <a:noFill/>
                    </a:lnT>
                    <a:lnB>
                      <a:noFill/>
                    </a:lnB>
                    <a:solidFill>
                      <a:srgbClr val="FFFFFF"/>
                    </a:solidFill>
                  </a:tcPr>
                </a:tc>
                <a:tc>
                  <a:txBody>
                    <a:bodyPr/>
                    <a:lstStyle/>
                    <a:p>
                      <a:r>
                        <a:rPr lang="en-US" sz="800"/>
                        <a:t>29</a:t>
                      </a:r>
                    </a:p>
                  </a:txBody>
                  <a:tcPr marT="45735" marB="45735" anchor="ctr">
                    <a:lnL>
                      <a:noFill/>
                    </a:lnL>
                    <a:lnR>
                      <a:noFill/>
                    </a:lnR>
                    <a:lnT>
                      <a:noFill/>
                    </a:lnT>
                    <a:lnB>
                      <a:noFill/>
                    </a:lnB>
                    <a:solidFill>
                      <a:srgbClr val="FFFFFF"/>
                    </a:solidFill>
                  </a:tcPr>
                </a:tc>
              </a:tr>
              <a:tr h="213431">
                <a:tc>
                  <a:txBody>
                    <a:bodyPr/>
                    <a:lstStyle/>
                    <a:p>
                      <a:r>
                        <a:rPr lang="en-US" sz="800"/>
                        <a:t>28</a:t>
                      </a:r>
                    </a:p>
                  </a:txBody>
                  <a:tcPr marT="45735" marB="45735" anchor="ctr">
                    <a:lnL>
                      <a:noFill/>
                    </a:lnL>
                    <a:lnR>
                      <a:noFill/>
                    </a:lnR>
                    <a:lnT>
                      <a:noFill/>
                    </a:lnT>
                    <a:lnB>
                      <a:noFill/>
                    </a:lnB>
                    <a:solidFill>
                      <a:srgbClr val="FFFFFF"/>
                    </a:solidFill>
                  </a:tcPr>
                </a:tc>
                <a:tc>
                  <a:txBody>
                    <a:bodyPr/>
                    <a:lstStyle/>
                    <a:p>
                      <a:r>
                        <a:rPr lang="en-US" sz="800"/>
                        <a:t>29</a:t>
                      </a:r>
                    </a:p>
                  </a:txBody>
                  <a:tcPr marT="45735" marB="45735" anchor="ctr">
                    <a:lnL>
                      <a:noFill/>
                    </a:lnL>
                    <a:lnR>
                      <a:noFill/>
                    </a:lnR>
                    <a:lnT>
                      <a:noFill/>
                    </a:lnT>
                    <a:lnB>
                      <a:noFill/>
                    </a:lnB>
                    <a:solidFill>
                      <a:srgbClr val="FFFFFF"/>
                    </a:solidFill>
                  </a:tcPr>
                </a:tc>
                <a:tc>
                  <a:txBody>
                    <a:bodyPr/>
                    <a:lstStyle/>
                    <a:p>
                      <a:r>
                        <a:rPr lang="en-US" sz="800"/>
                        <a:t>30</a:t>
                      </a:r>
                    </a:p>
                  </a:txBody>
                  <a:tcPr marT="45735" marB="45735" anchor="ctr">
                    <a:lnL>
                      <a:noFill/>
                    </a:lnL>
                    <a:lnR>
                      <a:noFill/>
                    </a:lnR>
                    <a:lnT>
                      <a:noFill/>
                    </a:lnT>
                    <a:lnB>
                      <a:noFill/>
                    </a:lnB>
                    <a:solidFill>
                      <a:srgbClr val="FFFFFF"/>
                    </a:solidFill>
                  </a:tcPr>
                </a:tc>
                <a:tc>
                  <a:txBody>
                    <a:bodyPr/>
                    <a:lstStyle/>
                    <a:p>
                      <a:r>
                        <a:rPr lang="en-US" sz="800"/>
                        <a:t>31</a:t>
                      </a:r>
                    </a:p>
                  </a:txBody>
                  <a:tcPr marT="45735" marB="45735" anchor="ctr">
                    <a:lnL>
                      <a:noFill/>
                    </a:lnL>
                    <a:lnR>
                      <a:noFill/>
                    </a:lnR>
                    <a:lnT>
                      <a:noFill/>
                    </a:lnT>
                    <a:lnB>
                      <a:noFill/>
                    </a:lnB>
                    <a:solidFill>
                      <a:srgbClr val="FFFFFF"/>
                    </a:solidFill>
                  </a:tcPr>
                </a:tc>
                <a:tc>
                  <a:txBody>
                    <a:bodyPr/>
                    <a:lstStyle/>
                    <a:p>
                      <a:r>
                        <a:rPr lang="en-US" sz="800"/>
                        <a:t>32</a:t>
                      </a:r>
                    </a:p>
                  </a:txBody>
                  <a:tcPr marT="45735" marB="45735" anchor="ctr">
                    <a:lnL>
                      <a:noFill/>
                    </a:lnL>
                    <a:lnR>
                      <a:noFill/>
                    </a:lnR>
                    <a:lnT>
                      <a:noFill/>
                    </a:lnT>
                    <a:lnB>
                      <a:noFill/>
                    </a:lnB>
                    <a:solidFill>
                      <a:srgbClr val="FFFFFF"/>
                    </a:solidFill>
                  </a:tcPr>
                </a:tc>
                <a:tc>
                  <a:txBody>
                    <a:bodyPr/>
                    <a:lstStyle/>
                    <a:p>
                      <a:r>
                        <a:rPr lang="en-US" sz="800" dirty="0"/>
                        <a:t>1</a:t>
                      </a:r>
                    </a:p>
                  </a:txBody>
                  <a:tcPr marT="45735" marB="45735" anchor="ctr">
                    <a:lnL>
                      <a:noFill/>
                    </a:lnL>
                    <a:lnR>
                      <a:noFill/>
                    </a:lnR>
                    <a:lnT>
                      <a:noFill/>
                    </a:lnT>
                    <a:lnB>
                      <a:noFill/>
                    </a:lnB>
                    <a:solidFill>
                      <a:srgbClr val="FFFFFF"/>
                    </a:solidFill>
                  </a:tcPr>
                </a:tc>
              </a:tr>
            </a:tbl>
          </a:graphicData>
        </a:graphic>
      </p:graphicFrame>
      <p:sp>
        <p:nvSpPr>
          <p:cNvPr id="26825" name="Rectangle 3" descr="tile_blackboard_blue"/>
          <p:cNvSpPr>
            <a:spLocks/>
          </p:cNvSpPr>
          <p:nvPr>
            <p:custDataLst>
              <p:tags r:id="rId9"/>
            </p:custDataLst>
          </p:nvPr>
        </p:nvSpPr>
        <p:spPr bwMode="auto">
          <a:xfrm>
            <a:off x="508000" y="2509838"/>
            <a:ext cx="10160000" cy="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FFFFFF"/>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100" tIns="38100" rIns="38100" bIns="38100" anchor="ctr">
            <a:spAutoFit/>
          </a:bodyPr>
          <a:lstStyle/>
          <a:p>
            <a:pPr algn="ctr"/>
            <a:r>
              <a:rPr lang="en-US" altLang="en-US"/>
              <a:t/>
            </a:r>
            <a:br>
              <a:rPr lang="en-US" altLang="en-US"/>
            </a:br>
            <a:endParaRPr lang="en-US" altLang="en-US"/>
          </a:p>
        </p:txBody>
      </p:sp>
      <p:graphicFrame>
        <p:nvGraphicFramePr>
          <p:cNvPr id="14" name="Tableau 13"/>
          <p:cNvGraphicFramePr>
            <a:graphicFrameLocks noGrp="1"/>
          </p:cNvGraphicFramePr>
          <p:nvPr>
            <p:custDataLst>
              <p:tags r:id="rId10"/>
            </p:custDataLst>
          </p:nvPr>
        </p:nvGraphicFramePr>
        <p:xfrm>
          <a:off x="7173913" y="520700"/>
          <a:ext cx="2430464" cy="1612901"/>
        </p:xfrm>
        <a:graphic>
          <a:graphicData uri="http://schemas.openxmlformats.org/drawingml/2006/table">
            <a:tbl>
              <a:tblPr/>
              <a:tblGrid>
                <a:gridCol w="303808"/>
                <a:gridCol w="303808"/>
                <a:gridCol w="303808"/>
                <a:gridCol w="303808"/>
                <a:gridCol w="303808"/>
                <a:gridCol w="303808"/>
                <a:gridCol w="303808"/>
                <a:gridCol w="303808"/>
              </a:tblGrid>
              <a:tr h="228649">
                <a:tc gridSpan="8">
                  <a:txBody>
                    <a:bodyPr/>
                    <a:lstStyle/>
                    <a:p>
                      <a:pPr algn="ctr"/>
                      <a:r>
                        <a:rPr lang="en-US" sz="900" dirty="0"/>
                        <a:t>P</a:t>
                      </a:r>
                    </a:p>
                  </a:txBody>
                  <a:tcPr marL="91466" marR="91466" marT="45730" marB="457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6063">
                <a:tc>
                  <a:txBody>
                    <a:bodyPr/>
                    <a:lstStyle/>
                    <a:p>
                      <a:r>
                        <a:rPr lang="en-US" sz="900"/>
                        <a:t>16</a:t>
                      </a:r>
                    </a:p>
                  </a:txBody>
                  <a:tcPr marL="91466" marR="91466"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900"/>
                        <a:t>7</a:t>
                      </a:r>
                    </a:p>
                  </a:txBody>
                  <a:tcPr marL="91466" marR="91466"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900"/>
                        <a:t>20</a:t>
                      </a:r>
                    </a:p>
                  </a:txBody>
                  <a:tcPr marL="91466" marR="91466"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900"/>
                        <a:t>21</a:t>
                      </a:r>
                    </a:p>
                  </a:txBody>
                  <a:tcPr marL="91466" marR="91466"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900"/>
                        <a:t>29</a:t>
                      </a:r>
                    </a:p>
                  </a:txBody>
                  <a:tcPr marL="91466" marR="91466"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900"/>
                        <a:t>12</a:t>
                      </a:r>
                    </a:p>
                  </a:txBody>
                  <a:tcPr marL="91466" marR="91466"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900"/>
                        <a:t>28</a:t>
                      </a:r>
                    </a:p>
                  </a:txBody>
                  <a:tcPr marL="91466" marR="91466"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n-US" sz="900"/>
                        <a:t>17</a:t>
                      </a:r>
                    </a:p>
                  </a:txBody>
                  <a:tcPr marL="91466" marR="91466" marT="45730" marB="4573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r>
              <a:tr h="346063">
                <a:tc>
                  <a:txBody>
                    <a:bodyPr/>
                    <a:lstStyle/>
                    <a:p>
                      <a:r>
                        <a:rPr lang="en-US" sz="900"/>
                        <a:t>1</a:t>
                      </a:r>
                    </a:p>
                  </a:txBody>
                  <a:tcPr marL="91466" marR="91466" marT="45730" marB="45730" anchor="ctr">
                    <a:lnL>
                      <a:noFill/>
                    </a:lnL>
                    <a:lnR>
                      <a:noFill/>
                    </a:lnR>
                    <a:lnT>
                      <a:noFill/>
                    </a:lnT>
                    <a:lnB>
                      <a:noFill/>
                    </a:lnB>
                    <a:solidFill>
                      <a:srgbClr val="FFFFFF"/>
                    </a:solidFill>
                  </a:tcPr>
                </a:tc>
                <a:tc>
                  <a:txBody>
                    <a:bodyPr/>
                    <a:lstStyle/>
                    <a:p>
                      <a:r>
                        <a:rPr lang="en-US" sz="900"/>
                        <a:t>15</a:t>
                      </a:r>
                    </a:p>
                  </a:txBody>
                  <a:tcPr marL="91466" marR="91466" marT="45730" marB="45730" anchor="ctr">
                    <a:lnL>
                      <a:noFill/>
                    </a:lnL>
                    <a:lnR>
                      <a:noFill/>
                    </a:lnR>
                    <a:lnT>
                      <a:noFill/>
                    </a:lnT>
                    <a:lnB>
                      <a:noFill/>
                    </a:lnB>
                    <a:solidFill>
                      <a:srgbClr val="FFFFFF"/>
                    </a:solidFill>
                  </a:tcPr>
                </a:tc>
                <a:tc>
                  <a:txBody>
                    <a:bodyPr/>
                    <a:lstStyle/>
                    <a:p>
                      <a:r>
                        <a:rPr lang="en-US" sz="900"/>
                        <a:t>23</a:t>
                      </a:r>
                    </a:p>
                  </a:txBody>
                  <a:tcPr marL="91466" marR="91466" marT="45730" marB="45730" anchor="ctr">
                    <a:lnL>
                      <a:noFill/>
                    </a:lnL>
                    <a:lnR>
                      <a:noFill/>
                    </a:lnR>
                    <a:lnT>
                      <a:noFill/>
                    </a:lnT>
                    <a:lnB>
                      <a:noFill/>
                    </a:lnB>
                    <a:solidFill>
                      <a:srgbClr val="FFFFFF"/>
                    </a:solidFill>
                  </a:tcPr>
                </a:tc>
                <a:tc>
                  <a:txBody>
                    <a:bodyPr/>
                    <a:lstStyle/>
                    <a:p>
                      <a:r>
                        <a:rPr lang="en-US" sz="900"/>
                        <a:t>26</a:t>
                      </a:r>
                    </a:p>
                  </a:txBody>
                  <a:tcPr marL="91466" marR="91466" marT="45730" marB="45730" anchor="ctr">
                    <a:lnL>
                      <a:noFill/>
                    </a:lnL>
                    <a:lnR>
                      <a:noFill/>
                    </a:lnR>
                    <a:lnT>
                      <a:noFill/>
                    </a:lnT>
                    <a:lnB>
                      <a:noFill/>
                    </a:lnB>
                    <a:solidFill>
                      <a:srgbClr val="FFFFFF"/>
                    </a:solidFill>
                  </a:tcPr>
                </a:tc>
                <a:tc>
                  <a:txBody>
                    <a:bodyPr/>
                    <a:lstStyle/>
                    <a:p>
                      <a:r>
                        <a:rPr lang="en-US" sz="900"/>
                        <a:t>5</a:t>
                      </a:r>
                    </a:p>
                  </a:txBody>
                  <a:tcPr marL="91466" marR="91466" marT="45730" marB="45730" anchor="ctr">
                    <a:lnL>
                      <a:noFill/>
                    </a:lnL>
                    <a:lnR>
                      <a:noFill/>
                    </a:lnR>
                    <a:lnT>
                      <a:noFill/>
                    </a:lnT>
                    <a:lnB>
                      <a:noFill/>
                    </a:lnB>
                    <a:solidFill>
                      <a:srgbClr val="FFFFFF"/>
                    </a:solidFill>
                  </a:tcPr>
                </a:tc>
                <a:tc>
                  <a:txBody>
                    <a:bodyPr/>
                    <a:lstStyle/>
                    <a:p>
                      <a:r>
                        <a:rPr lang="en-US" sz="900"/>
                        <a:t>18</a:t>
                      </a:r>
                    </a:p>
                  </a:txBody>
                  <a:tcPr marL="91466" marR="91466" marT="45730" marB="45730" anchor="ctr">
                    <a:lnL>
                      <a:noFill/>
                    </a:lnL>
                    <a:lnR>
                      <a:noFill/>
                    </a:lnR>
                    <a:lnT>
                      <a:noFill/>
                    </a:lnT>
                    <a:lnB>
                      <a:noFill/>
                    </a:lnB>
                    <a:solidFill>
                      <a:srgbClr val="FFFFFF"/>
                    </a:solidFill>
                  </a:tcPr>
                </a:tc>
                <a:tc>
                  <a:txBody>
                    <a:bodyPr/>
                    <a:lstStyle/>
                    <a:p>
                      <a:r>
                        <a:rPr lang="en-US" sz="900"/>
                        <a:t>31</a:t>
                      </a:r>
                    </a:p>
                  </a:txBody>
                  <a:tcPr marL="91466" marR="91466" marT="45730" marB="45730" anchor="ctr">
                    <a:lnL>
                      <a:noFill/>
                    </a:lnL>
                    <a:lnR>
                      <a:noFill/>
                    </a:lnR>
                    <a:lnT>
                      <a:noFill/>
                    </a:lnT>
                    <a:lnB>
                      <a:noFill/>
                    </a:lnB>
                    <a:solidFill>
                      <a:srgbClr val="FFFFFF"/>
                    </a:solidFill>
                  </a:tcPr>
                </a:tc>
                <a:tc>
                  <a:txBody>
                    <a:bodyPr/>
                    <a:lstStyle/>
                    <a:p>
                      <a:r>
                        <a:rPr lang="en-US" sz="900"/>
                        <a:t>10</a:t>
                      </a:r>
                    </a:p>
                  </a:txBody>
                  <a:tcPr marL="91466" marR="91466" marT="45730" marB="45730" anchor="ctr">
                    <a:lnL>
                      <a:noFill/>
                    </a:lnL>
                    <a:lnR>
                      <a:noFill/>
                    </a:lnR>
                    <a:lnT>
                      <a:noFill/>
                    </a:lnT>
                    <a:lnB>
                      <a:noFill/>
                    </a:lnB>
                    <a:solidFill>
                      <a:srgbClr val="FFFFFF"/>
                    </a:solidFill>
                  </a:tcPr>
                </a:tc>
              </a:tr>
              <a:tr h="346063">
                <a:tc>
                  <a:txBody>
                    <a:bodyPr/>
                    <a:lstStyle/>
                    <a:p>
                      <a:r>
                        <a:rPr lang="en-US" sz="900"/>
                        <a:t>2</a:t>
                      </a:r>
                    </a:p>
                  </a:txBody>
                  <a:tcPr marL="91466" marR="91466" marT="45730" marB="45730" anchor="ctr">
                    <a:lnL>
                      <a:noFill/>
                    </a:lnL>
                    <a:lnR>
                      <a:noFill/>
                    </a:lnR>
                    <a:lnT>
                      <a:noFill/>
                    </a:lnT>
                    <a:lnB>
                      <a:noFill/>
                    </a:lnB>
                    <a:solidFill>
                      <a:srgbClr val="FFFFFF"/>
                    </a:solidFill>
                  </a:tcPr>
                </a:tc>
                <a:tc>
                  <a:txBody>
                    <a:bodyPr/>
                    <a:lstStyle/>
                    <a:p>
                      <a:r>
                        <a:rPr lang="en-US" sz="900"/>
                        <a:t>8</a:t>
                      </a:r>
                    </a:p>
                  </a:txBody>
                  <a:tcPr marL="91466" marR="91466" marT="45730" marB="45730" anchor="ctr">
                    <a:lnL>
                      <a:noFill/>
                    </a:lnL>
                    <a:lnR>
                      <a:noFill/>
                    </a:lnR>
                    <a:lnT>
                      <a:noFill/>
                    </a:lnT>
                    <a:lnB>
                      <a:noFill/>
                    </a:lnB>
                    <a:solidFill>
                      <a:srgbClr val="FFFFFF"/>
                    </a:solidFill>
                  </a:tcPr>
                </a:tc>
                <a:tc>
                  <a:txBody>
                    <a:bodyPr/>
                    <a:lstStyle/>
                    <a:p>
                      <a:r>
                        <a:rPr lang="en-US" sz="900"/>
                        <a:t>24</a:t>
                      </a:r>
                    </a:p>
                  </a:txBody>
                  <a:tcPr marL="91466" marR="91466" marT="45730" marB="45730" anchor="ctr">
                    <a:lnL>
                      <a:noFill/>
                    </a:lnL>
                    <a:lnR>
                      <a:noFill/>
                    </a:lnR>
                    <a:lnT>
                      <a:noFill/>
                    </a:lnT>
                    <a:lnB>
                      <a:noFill/>
                    </a:lnB>
                    <a:solidFill>
                      <a:srgbClr val="FFFFFF"/>
                    </a:solidFill>
                  </a:tcPr>
                </a:tc>
                <a:tc>
                  <a:txBody>
                    <a:bodyPr/>
                    <a:lstStyle/>
                    <a:p>
                      <a:r>
                        <a:rPr lang="en-US" sz="900"/>
                        <a:t>14</a:t>
                      </a:r>
                    </a:p>
                  </a:txBody>
                  <a:tcPr marL="91466" marR="91466" marT="45730" marB="45730" anchor="ctr">
                    <a:lnL>
                      <a:noFill/>
                    </a:lnL>
                    <a:lnR>
                      <a:noFill/>
                    </a:lnR>
                    <a:lnT>
                      <a:noFill/>
                    </a:lnT>
                    <a:lnB>
                      <a:noFill/>
                    </a:lnB>
                    <a:solidFill>
                      <a:srgbClr val="FFFFFF"/>
                    </a:solidFill>
                  </a:tcPr>
                </a:tc>
                <a:tc>
                  <a:txBody>
                    <a:bodyPr/>
                    <a:lstStyle/>
                    <a:p>
                      <a:r>
                        <a:rPr lang="en-US" sz="900" dirty="0"/>
                        <a:t>32</a:t>
                      </a:r>
                    </a:p>
                  </a:txBody>
                  <a:tcPr marL="91466" marR="91466" marT="45730" marB="45730" anchor="ctr">
                    <a:lnL>
                      <a:noFill/>
                    </a:lnL>
                    <a:lnR>
                      <a:noFill/>
                    </a:lnR>
                    <a:lnT>
                      <a:noFill/>
                    </a:lnT>
                    <a:lnB>
                      <a:noFill/>
                    </a:lnB>
                    <a:solidFill>
                      <a:srgbClr val="FFFFFF"/>
                    </a:solidFill>
                  </a:tcPr>
                </a:tc>
                <a:tc>
                  <a:txBody>
                    <a:bodyPr/>
                    <a:lstStyle/>
                    <a:p>
                      <a:r>
                        <a:rPr lang="en-US" sz="900"/>
                        <a:t>27</a:t>
                      </a:r>
                    </a:p>
                  </a:txBody>
                  <a:tcPr marL="91466" marR="91466" marT="45730" marB="45730" anchor="ctr">
                    <a:lnL>
                      <a:noFill/>
                    </a:lnL>
                    <a:lnR>
                      <a:noFill/>
                    </a:lnR>
                    <a:lnT>
                      <a:noFill/>
                    </a:lnT>
                    <a:lnB>
                      <a:noFill/>
                    </a:lnB>
                    <a:solidFill>
                      <a:srgbClr val="FFFFFF"/>
                    </a:solidFill>
                  </a:tcPr>
                </a:tc>
                <a:tc>
                  <a:txBody>
                    <a:bodyPr/>
                    <a:lstStyle/>
                    <a:p>
                      <a:r>
                        <a:rPr lang="en-US" sz="900"/>
                        <a:t>3</a:t>
                      </a:r>
                    </a:p>
                  </a:txBody>
                  <a:tcPr marL="91466" marR="91466" marT="45730" marB="45730" anchor="ctr">
                    <a:lnL>
                      <a:noFill/>
                    </a:lnL>
                    <a:lnR>
                      <a:noFill/>
                    </a:lnR>
                    <a:lnT>
                      <a:noFill/>
                    </a:lnT>
                    <a:lnB>
                      <a:noFill/>
                    </a:lnB>
                    <a:solidFill>
                      <a:srgbClr val="FFFFFF"/>
                    </a:solidFill>
                  </a:tcPr>
                </a:tc>
                <a:tc>
                  <a:txBody>
                    <a:bodyPr/>
                    <a:lstStyle/>
                    <a:p>
                      <a:r>
                        <a:rPr lang="en-US" sz="900"/>
                        <a:t>9</a:t>
                      </a:r>
                    </a:p>
                  </a:txBody>
                  <a:tcPr marL="91466" marR="91466" marT="45730" marB="45730" anchor="ctr">
                    <a:lnL>
                      <a:noFill/>
                    </a:lnL>
                    <a:lnR>
                      <a:noFill/>
                    </a:lnR>
                    <a:lnT>
                      <a:noFill/>
                    </a:lnT>
                    <a:lnB>
                      <a:noFill/>
                    </a:lnB>
                    <a:solidFill>
                      <a:srgbClr val="FFFFFF"/>
                    </a:solidFill>
                  </a:tcPr>
                </a:tc>
              </a:tr>
              <a:tr h="346063">
                <a:tc>
                  <a:txBody>
                    <a:bodyPr/>
                    <a:lstStyle/>
                    <a:p>
                      <a:r>
                        <a:rPr lang="en-US" sz="900"/>
                        <a:t>19</a:t>
                      </a:r>
                    </a:p>
                  </a:txBody>
                  <a:tcPr marL="91466" marR="91466" marT="45730" marB="45730" anchor="ctr">
                    <a:lnL>
                      <a:noFill/>
                    </a:lnL>
                    <a:lnR>
                      <a:noFill/>
                    </a:lnR>
                    <a:lnT>
                      <a:noFill/>
                    </a:lnT>
                    <a:lnB>
                      <a:noFill/>
                    </a:lnB>
                    <a:solidFill>
                      <a:srgbClr val="FFFFFF"/>
                    </a:solidFill>
                  </a:tcPr>
                </a:tc>
                <a:tc>
                  <a:txBody>
                    <a:bodyPr/>
                    <a:lstStyle/>
                    <a:p>
                      <a:r>
                        <a:rPr lang="en-US" sz="900"/>
                        <a:t>13</a:t>
                      </a:r>
                    </a:p>
                  </a:txBody>
                  <a:tcPr marL="91466" marR="91466" marT="45730" marB="45730" anchor="ctr">
                    <a:lnL>
                      <a:noFill/>
                    </a:lnL>
                    <a:lnR>
                      <a:noFill/>
                    </a:lnR>
                    <a:lnT>
                      <a:noFill/>
                    </a:lnT>
                    <a:lnB>
                      <a:noFill/>
                    </a:lnB>
                    <a:solidFill>
                      <a:srgbClr val="FFFFFF"/>
                    </a:solidFill>
                  </a:tcPr>
                </a:tc>
                <a:tc>
                  <a:txBody>
                    <a:bodyPr/>
                    <a:lstStyle/>
                    <a:p>
                      <a:r>
                        <a:rPr lang="en-US" sz="900"/>
                        <a:t>30</a:t>
                      </a:r>
                    </a:p>
                  </a:txBody>
                  <a:tcPr marL="91466" marR="91466" marT="45730" marB="45730" anchor="ctr">
                    <a:lnL>
                      <a:noFill/>
                    </a:lnL>
                    <a:lnR>
                      <a:noFill/>
                    </a:lnR>
                    <a:lnT>
                      <a:noFill/>
                    </a:lnT>
                    <a:lnB>
                      <a:noFill/>
                    </a:lnB>
                    <a:solidFill>
                      <a:srgbClr val="FFFFFF"/>
                    </a:solidFill>
                  </a:tcPr>
                </a:tc>
                <a:tc>
                  <a:txBody>
                    <a:bodyPr/>
                    <a:lstStyle/>
                    <a:p>
                      <a:r>
                        <a:rPr lang="en-US" sz="900"/>
                        <a:t>6</a:t>
                      </a:r>
                    </a:p>
                  </a:txBody>
                  <a:tcPr marL="91466" marR="91466" marT="45730" marB="45730" anchor="ctr">
                    <a:lnL>
                      <a:noFill/>
                    </a:lnL>
                    <a:lnR>
                      <a:noFill/>
                    </a:lnR>
                    <a:lnT>
                      <a:noFill/>
                    </a:lnT>
                    <a:lnB>
                      <a:noFill/>
                    </a:lnB>
                    <a:solidFill>
                      <a:srgbClr val="FFFFFF"/>
                    </a:solidFill>
                  </a:tcPr>
                </a:tc>
                <a:tc>
                  <a:txBody>
                    <a:bodyPr/>
                    <a:lstStyle/>
                    <a:p>
                      <a:r>
                        <a:rPr lang="en-US" sz="900"/>
                        <a:t>22</a:t>
                      </a:r>
                    </a:p>
                  </a:txBody>
                  <a:tcPr marL="91466" marR="91466" marT="45730" marB="45730" anchor="ctr">
                    <a:lnL>
                      <a:noFill/>
                    </a:lnL>
                    <a:lnR>
                      <a:noFill/>
                    </a:lnR>
                    <a:lnT>
                      <a:noFill/>
                    </a:lnT>
                    <a:lnB>
                      <a:noFill/>
                    </a:lnB>
                    <a:solidFill>
                      <a:srgbClr val="FFFFFF"/>
                    </a:solidFill>
                  </a:tcPr>
                </a:tc>
                <a:tc>
                  <a:txBody>
                    <a:bodyPr/>
                    <a:lstStyle/>
                    <a:p>
                      <a:r>
                        <a:rPr lang="en-US" sz="900"/>
                        <a:t>11</a:t>
                      </a:r>
                    </a:p>
                  </a:txBody>
                  <a:tcPr marL="91466" marR="91466" marT="45730" marB="45730" anchor="ctr">
                    <a:lnL>
                      <a:noFill/>
                    </a:lnL>
                    <a:lnR>
                      <a:noFill/>
                    </a:lnR>
                    <a:lnT>
                      <a:noFill/>
                    </a:lnT>
                    <a:lnB>
                      <a:noFill/>
                    </a:lnB>
                    <a:solidFill>
                      <a:srgbClr val="FFFFFF"/>
                    </a:solidFill>
                  </a:tcPr>
                </a:tc>
                <a:tc>
                  <a:txBody>
                    <a:bodyPr/>
                    <a:lstStyle/>
                    <a:p>
                      <a:r>
                        <a:rPr lang="en-US" sz="900"/>
                        <a:t>4</a:t>
                      </a:r>
                    </a:p>
                  </a:txBody>
                  <a:tcPr marL="91466" marR="91466" marT="45730" marB="45730" anchor="ctr">
                    <a:lnL>
                      <a:noFill/>
                    </a:lnL>
                    <a:lnR>
                      <a:noFill/>
                    </a:lnR>
                    <a:lnT>
                      <a:noFill/>
                    </a:lnT>
                    <a:lnB>
                      <a:noFill/>
                    </a:lnB>
                    <a:solidFill>
                      <a:srgbClr val="FFFFFF"/>
                    </a:solidFill>
                  </a:tcPr>
                </a:tc>
                <a:tc>
                  <a:txBody>
                    <a:bodyPr/>
                    <a:lstStyle/>
                    <a:p>
                      <a:r>
                        <a:rPr lang="en-US" sz="900" dirty="0"/>
                        <a:t>25</a:t>
                      </a:r>
                    </a:p>
                  </a:txBody>
                  <a:tcPr marL="91466" marR="91466" marT="45730" marB="45730" anchor="ctr">
                    <a:lnL>
                      <a:noFill/>
                    </a:lnL>
                    <a:lnR>
                      <a:noFill/>
                    </a:lnR>
                    <a:lnT>
                      <a:noFill/>
                    </a:lnT>
                    <a:lnB>
                      <a:noFill/>
                    </a:lnB>
                    <a:solidFill>
                      <a:srgbClr val="FFFFFF"/>
                    </a:solidFill>
                  </a:tcPr>
                </a:tc>
              </a:tr>
            </a:tbl>
          </a:graphicData>
        </a:graphic>
      </p:graphicFrame>
      <p:sp>
        <p:nvSpPr>
          <p:cNvPr id="26864" name="Rectangle 4" descr="tile_blackboard_blue"/>
          <p:cNvSpPr>
            <a:spLocks/>
          </p:cNvSpPr>
          <p:nvPr>
            <p:custDataLst>
              <p:tags r:id="rId11"/>
            </p:custDataLst>
          </p:nvPr>
        </p:nvSpPr>
        <p:spPr bwMode="auto">
          <a:xfrm>
            <a:off x="508000" y="3302000"/>
            <a:ext cx="10160000" cy="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FFFFFF"/>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100" tIns="38100" rIns="38100" bIns="38100" anchor="ctr">
            <a:spAutoFit/>
          </a:bodyPr>
          <a:lstStyle/>
          <a:p>
            <a:pPr algn="ctr"/>
            <a:r>
              <a:rPr lang="en-US" altLang="en-US"/>
              <a:t/>
            </a:r>
            <a:br>
              <a:rPr lang="en-US" altLang="en-US"/>
            </a:br>
            <a:endParaRPr lang="en-US" altLang="en-US"/>
          </a:p>
        </p:txBody>
      </p:sp>
      <p:sp>
        <p:nvSpPr>
          <p:cNvPr id="26865" name="ZoneTexte 15"/>
          <p:cNvSpPr txBox="1">
            <a:spLocks noChangeArrowheads="1"/>
          </p:cNvSpPr>
          <p:nvPr>
            <p:custDataLst>
              <p:tags r:id="rId12"/>
            </p:custDataLst>
          </p:nvPr>
        </p:nvSpPr>
        <p:spPr bwMode="auto">
          <a:xfrm>
            <a:off x="4402138" y="271463"/>
            <a:ext cx="4349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r>
              <a:rPr lang="en-US" altLang="en-US">
                <a:solidFill>
                  <a:schemeClr val="tx1"/>
                </a:solidFill>
              </a:rPr>
              <a:t>F</a:t>
            </a:r>
          </a:p>
        </p:txBody>
      </p:sp>
      <p:sp>
        <p:nvSpPr>
          <p:cNvPr id="26866" name="Rectangle 5" descr="tile_blackboard_blue"/>
          <p:cNvSpPr>
            <a:spLocks/>
          </p:cNvSpPr>
          <p:nvPr>
            <p:custDataLst>
              <p:tags r:id="rId13"/>
            </p:custDataLst>
          </p:nvPr>
        </p:nvSpPr>
        <p:spPr bwMode="auto">
          <a:xfrm>
            <a:off x="4549775" y="1778000"/>
            <a:ext cx="10160000" cy="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FFFFFF"/>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100" tIns="38100" rIns="38100" bIns="38100" anchor="ctr">
            <a:spAutoFit/>
          </a:bodyPr>
          <a:lstStyle/>
          <a:p>
            <a:pPr algn="ctr"/>
            <a:r>
              <a:rPr lang="en-US" altLang="en-US"/>
              <a:t>S-boxes</a:t>
            </a:r>
          </a:p>
        </p:txBody>
      </p:sp>
      <p:pic>
        <p:nvPicPr>
          <p:cNvPr id="26867" name="Picture 5" descr="http://adlabsinc.com/wp-content/uploads/2014/02/bonus_vector.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custDataLst>
              <p:tags r:id="rId1"/>
            </p:custDataLst>
          </p:nvPr>
        </p:nvGraphicFramePr>
        <p:xfrm>
          <a:off x="2870200" y="152400"/>
          <a:ext cx="4724402" cy="3546480"/>
        </p:xfrm>
        <a:graphic>
          <a:graphicData uri="http://schemas.openxmlformats.org/drawingml/2006/table">
            <a:tbl>
              <a:tblPr/>
              <a:tblGrid>
                <a:gridCol w="277906"/>
                <a:gridCol w="277906"/>
                <a:gridCol w="277906"/>
                <a:gridCol w="277906"/>
                <a:gridCol w="277906"/>
                <a:gridCol w="277906"/>
                <a:gridCol w="277906"/>
                <a:gridCol w="277906"/>
                <a:gridCol w="277906"/>
                <a:gridCol w="277906"/>
                <a:gridCol w="277906"/>
                <a:gridCol w="277906"/>
                <a:gridCol w="277906"/>
                <a:gridCol w="277906"/>
                <a:gridCol w="277906"/>
                <a:gridCol w="277906"/>
                <a:gridCol w="277906"/>
              </a:tblGrid>
              <a:tr h="147770">
                <a:tc gridSpan="17">
                  <a:txBody>
                    <a:bodyPr/>
                    <a:lstStyle/>
                    <a:p>
                      <a:pPr algn="ctr"/>
                      <a:r>
                        <a:rPr lang="en-US" sz="900" dirty="0">
                          <a:effectLst/>
                        </a:rPr>
                        <a:t>S</a:t>
                      </a:r>
                      <a:r>
                        <a:rPr lang="en-US" sz="900" baseline="-25000" dirty="0">
                          <a:effectLst/>
                        </a:rPr>
                        <a:t>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7770">
                <a:tc>
                  <a:txBody>
                    <a:bodyPr/>
                    <a:lstStyle/>
                    <a:p>
                      <a:pPr algn="ct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r>
              <a:tr h="147770">
                <a:tc>
                  <a:txBody>
                    <a:bodyPr/>
                    <a:lstStyle/>
                    <a:p>
                      <a:pPr algn="ctr"/>
                      <a:r>
                        <a:rPr lang="en-US" sz="900" dirty="0" smtClean="0">
                          <a:effectLst/>
                        </a:rPr>
                        <a:t>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gridSpan="17">
                  <a:txBody>
                    <a:bodyPr/>
                    <a:lstStyle/>
                    <a:p>
                      <a:pPr algn="ctr"/>
                      <a:r>
                        <a:rPr lang="en-US" sz="900">
                          <a:effectLst/>
                        </a:rPr>
                        <a:t>S</a:t>
                      </a:r>
                      <a:r>
                        <a:rPr lang="en-US" sz="900" baseline="-25000">
                          <a:effectLst/>
                        </a:rPr>
                        <a:t>2</a:t>
                      </a:r>
                      <a:endParaRPr lang="en-US" sz="90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7770">
                <a:tc>
                  <a:txBody>
                    <a:bodyPr/>
                    <a:lstStyle/>
                    <a:p>
                      <a:pPr algn="ctr"/>
                      <a:endParaRPr lang="en-US" sz="90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r>
              <a:tr h="147770">
                <a:tc>
                  <a:txBody>
                    <a:bodyPr/>
                    <a:lstStyle/>
                    <a:p>
                      <a:pPr algn="ctr"/>
                      <a:r>
                        <a:rPr lang="en-US" sz="900" dirty="0" smtClean="0">
                          <a:effectLst/>
                        </a:rPr>
                        <a:t>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gridSpan="17">
                  <a:txBody>
                    <a:bodyPr/>
                    <a:lstStyle/>
                    <a:p>
                      <a:pPr algn="ctr"/>
                      <a:r>
                        <a:rPr lang="en-US" sz="900">
                          <a:effectLst/>
                        </a:rPr>
                        <a:t>S</a:t>
                      </a:r>
                      <a:r>
                        <a:rPr lang="en-US" sz="900" baseline="-25000">
                          <a:effectLst/>
                        </a:rPr>
                        <a:t>3</a:t>
                      </a:r>
                      <a:endParaRPr lang="en-US" sz="90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7770">
                <a:tc>
                  <a:txBody>
                    <a:bodyPr/>
                    <a:lstStyle/>
                    <a:p>
                      <a:pPr algn="ctr"/>
                      <a:endParaRPr lang="en-US" sz="90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r>
              <a:tr h="147770">
                <a:tc>
                  <a:txBody>
                    <a:bodyPr/>
                    <a:lstStyle/>
                    <a:p>
                      <a:pPr algn="ctr"/>
                      <a:r>
                        <a:rPr lang="en-US" sz="900" dirty="0" smtClean="0">
                          <a:effectLst/>
                        </a:rPr>
                        <a:t>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gridSpan="17">
                  <a:txBody>
                    <a:bodyPr/>
                    <a:lstStyle/>
                    <a:p>
                      <a:pPr algn="ctr"/>
                      <a:r>
                        <a:rPr lang="en-US" sz="900">
                          <a:effectLst/>
                        </a:rPr>
                        <a:t>S</a:t>
                      </a:r>
                      <a:r>
                        <a:rPr lang="en-US" sz="900" baseline="-25000">
                          <a:effectLst/>
                        </a:rPr>
                        <a:t>4</a:t>
                      </a:r>
                      <a:endParaRPr lang="en-US" sz="90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7770">
                <a:tc>
                  <a:txBody>
                    <a:bodyPr/>
                    <a:lstStyle/>
                    <a:p>
                      <a:pPr algn="ctr"/>
                      <a:endParaRPr lang="en-US" sz="90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r>
              <a:tr h="147770">
                <a:tc>
                  <a:txBody>
                    <a:bodyPr/>
                    <a:lstStyle/>
                    <a:p>
                      <a:pPr algn="ctr"/>
                      <a:r>
                        <a:rPr lang="en-US" sz="900" dirty="0" smtClean="0">
                          <a:effectLst/>
                        </a:rPr>
                        <a:t>00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01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10</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11</a:t>
                      </a:r>
                      <a:endParaRPr lang="en-US" sz="900" dirty="0">
                        <a:effectLst/>
                      </a:endParaRP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14</a:t>
                      </a:r>
                    </a:p>
                  </a:txBody>
                  <a:tcPr marL="10595" marR="10595"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bl>
          </a:graphicData>
        </a:graphic>
      </p:graphicFrame>
      <p:graphicFrame>
        <p:nvGraphicFramePr>
          <p:cNvPr id="3" name="Tableau 2"/>
          <p:cNvGraphicFramePr>
            <a:graphicFrameLocks noGrp="1"/>
          </p:cNvGraphicFramePr>
          <p:nvPr>
            <p:custDataLst>
              <p:tags r:id="rId2"/>
            </p:custDataLst>
          </p:nvPr>
        </p:nvGraphicFramePr>
        <p:xfrm>
          <a:off x="2870200" y="3886200"/>
          <a:ext cx="4721223" cy="3546480"/>
        </p:xfrm>
        <a:graphic>
          <a:graphicData uri="http://schemas.openxmlformats.org/drawingml/2006/table">
            <a:tbl>
              <a:tblPr/>
              <a:tblGrid>
                <a:gridCol w="277719"/>
                <a:gridCol w="277719"/>
                <a:gridCol w="277719"/>
                <a:gridCol w="277719"/>
                <a:gridCol w="277719"/>
                <a:gridCol w="277719"/>
                <a:gridCol w="277719"/>
                <a:gridCol w="277719"/>
                <a:gridCol w="277719"/>
                <a:gridCol w="277719"/>
                <a:gridCol w="277719"/>
                <a:gridCol w="277719"/>
                <a:gridCol w="277719"/>
                <a:gridCol w="277719"/>
                <a:gridCol w="277719"/>
                <a:gridCol w="277719"/>
                <a:gridCol w="277719"/>
              </a:tblGrid>
              <a:tr h="147770">
                <a:tc gridSpan="17">
                  <a:txBody>
                    <a:bodyPr/>
                    <a:lstStyle/>
                    <a:p>
                      <a:pPr algn="ctr"/>
                      <a:r>
                        <a:rPr lang="en-US" sz="900" dirty="0">
                          <a:effectLst/>
                        </a:rPr>
                        <a:t>S</a:t>
                      </a:r>
                      <a:r>
                        <a:rPr lang="en-US" sz="900" baseline="-25000" dirty="0">
                          <a:effectLst/>
                        </a:rPr>
                        <a:t>5</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7770">
                <a:tc>
                  <a:txBody>
                    <a:bodyPr/>
                    <a:lstStyle/>
                    <a:p>
                      <a:pPr algn="ctr"/>
                      <a:endParaRPr lang="en-US" sz="90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r>
              <a:tr h="147770">
                <a:tc>
                  <a:txBody>
                    <a:bodyPr/>
                    <a:lstStyle/>
                    <a:p>
                      <a:pPr algn="ctr"/>
                      <a:r>
                        <a:rPr lang="en-US" sz="900" dirty="0" smtClean="0">
                          <a:effectLst/>
                        </a:rPr>
                        <a:t>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gridSpan="17">
                  <a:txBody>
                    <a:bodyPr/>
                    <a:lstStyle/>
                    <a:p>
                      <a:pPr algn="ctr"/>
                      <a:r>
                        <a:rPr lang="en-US" sz="900" dirty="0">
                          <a:effectLst/>
                        </a:rPr>
                        <a:t>S</a:t>
                      </a:r>
                      <a:r>
                        <a:rPr lang="en-US" sz="900" baseline="-25000" dirty="0">
                          <a:effectLst/>
                        </a:rPr>
                        <a:t>6</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7770">
                <a:tc>
                  <a:txBody>
                    <a:bodyPr/>
                    <a:lstStyle/>
                    <a:p>
                      <a:pPr algn="ctr"/>
                      <a:endParaRPr lang="en-US" sz="90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r>
              <a:tr h="147770">
                <a:tc>
                  <a:txBody>
                    <a:bodyPr/>
                    <a:lstStyle/>
                    <a:p>
                      <a:pPr algn="ctr"/>
                      <a:r>
                        <a:rPr lang="en-US" sz="900" dirty="0" smtClean="0">
                          <a:effectLst/>
                        </a:rPr>
                        <a:t>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gridSpan="17">
                  <a:txBody>
                    <a:bodyPr/>
                    <a:lstStyle/>
                    <a:p>
                      <a:pPr algn="ctr"/>
                      <a:r>
                        <a:rPr lang="en-US" sz="900">
                          <a:effectLst/>
                        </a:rPr>
                        <a:t>S</a:t>
                      </a:r>
                      <a:r>
                        <a:rPr lang="en-US" sz="900" baseline="-25000">
                          <a:effectLst/>
                        </a:rPr>
                        <a:t>7</a:t>
                      </a:r>
                      <a:endParaRPr lang="en-US" sz="90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7770">
                <a:tc>
                  <a:txBody>
                    <a:bodyPr/>
                    <a:lstStyle/>
                    <a:p>
                      <a:pPr algn="ctr"/>
                      <a:endParaRPr lang="en-US" sz="90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r>
              <a:tr h="147770">
                <a:tc>
                  <a:txBody>
                    <a:bodyPr/>
                    <a:lstStyle/>
                    <a:p>
                      <a:pPr algn="ctr"/>
                      <a:r>
                        <a:rPr lang="en-US" sz="900" dirty="0" smtClean="0">
                          <a:effectLst/>
                        </a:rPr>
                        <a:t>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gridSpan="17">
                  <a:txBody>
                    <a:bodyPr/>
                    <a:lstStyle/>
                    <a:p>
                      <a:pPr algn="ctr"/>
                      <a:r>
                        <a:rPr lang="en-US" sz="900" dirty="0">
                          <a:effectLst/>
                        </a:rPr>
                        <a:t>S</a:t>
                      </a:r>
                      <a:r>
                        <a:rPr lang="en-US" sz="900" baseline="-25000" dirty="0">
                          <a:effectLst/>
                        </a:rPr>
                        <a:t>8</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7770">
                <a:tc>
                  <a:txBody>
                    <a:bodyPr/>
                    <a:lstStyle/>
                    <a:p>
                      <a:pPr algn="ctr"/>
                      <a:endParaRPr lang="en-US" sz="90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0011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0111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1011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dirty="0" smtClean="0">
                          <a:effectLst/>
                        </a:rPr>
                        <a:t>1111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r>
              <a:tr h="147770">
                <a:tc>
                  <a:txBody>
                    <a:bodyPr/>
                    <a:lstStyle/>
                    <a:p>
                      <a:pPr algn="ctr"/>
                      <a:r>
                        <a:rPr lang="en-US" sz="900" dirty="0" smtClean="0">
                          <a:effectLst/>
                        </a:rPr>
                        <a:t>00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01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10</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r h="147770">
                <a:tc>
                  <a:txBody>
                    <a:bodyPr/>
                    <a:lstStyle/>
                    <a:p>
                      <a:pPr algn="ctr"/>
                      <a:r>
                        <a:rPr lang="en-US" sz="900" dirty="0" smtClean="0">
                          <a:effectLst/>
                        </a:rPr>
                        <a:t>11</a:t>
                      </a:r>
                      <a:endParaRPr lang="en-US" sz="900" dirty="0">
                        <a:effectLst/>
                      </a:endParaRP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900">
                          <a:effectLst/>
                        </a:rPr>
                        <a:t>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7</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4</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8</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12</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9</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0</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3</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5</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a:effectLst/>
                        </a:rPr>
                        <a:t>6</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c>
                  <a:txBody>
                    <a:bodyPr/>
                    <a:lstStyle/>
                    <a:p>
                      <a:pPr algn="ctr"/>
                      <a:r>
                        <a:rPr lang="en-US" sz="900" dirty="0">
                          <a:effectLst/>
                        </a:rPr>
                        <a:t>11</a:t>
                      </a:r>
                    </a:p>
                  </a:txBody>
                  <a:tcPr marL="10596" marR="10596" marT="5298" marB="5298"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tcPr>
                </a:tc>
              </a:tr>
            </a:tbl>
          </a:graphicData>
        </a:graphic>
      </p:graphicFrame>
      <p:pic>
        <p:nvPicPr>
          <p:cNvPr id="29546" name="Picture 5" descr="http://adlabsinc.com/wp-content/uploads/2014/02/bonus_vecto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
          <p:cNvSpPr>
            <a:spLocks noGrp="1" noChangeArrowheads="1"/>
          </p:cNvSpPr>
          <p:nvPr>
            <p:ph type="title"/>
            <p:custDataLst>
              <p:tags r:id="rId1"/>
            </p:custDataLst>
          </p:nvPr>
        </p:nvSpPr>
        <p:spPr>
          <a:xfrm>
            <a:off x="139700" y="38100"/>
            <a:ext cx="9931400" cy="990600"/>
          </a:xfrm>
        </p:spPr>
        <p:txBody>
          <a:bodyPr/>
          <a:lstStyle/>
          <a:p>
            <a:pPr eaLnBrk="1" hangingPunct="1"/>
            <a:r>
              <a:rPr lang="en-US" altLang="en-US" smtClean="0"/>
              <a:t>L’insécurité de DES simple</a:t>
            </a:r>
          </a:p>
        </p:txBody>
      </p:sp>
      <p:sp>
        <p:nvSpPr>
          <p:cNvPr id="2" name="Rectangle 2"/>
          <p:cNvSpPr>
            <a:spLocks noGrp="1" noChangeArrowheads="1"/>
          </p:cNvSpPr>
          <p:nvPr>
            <p:ph idx="1"/>
            <p:custDataLst>
              <p:tags r:id="rId2"/>
            </p:custDataLst>
          </p:nvPr>
        </p:nvSpPr>
        <p:spPr>
          <a:xfrm>
            <a:off x="127000" y="1600200"/>
            <a:ext cx="9791700" cy="5524500"/>
          </a:xfrm>
        </p:spPr>
        <p:txBody>
          <a:bodyPr/>
          <a:lstStyle/>
          <a:p>
            <a:pPr marL="657225" indent="-301625" eaLnBrk="1" hangingPunct="1">
              <a:spcBef>
                <a:spcPts val="2300"/>
              </a:spcBef>
              <a:buSzPct val="43000"/>
              <a:buFont typeface="Arial" panose="020B0604020202020204" pitchFamily="34" charset="0"/>
              <a:buBlip>
                <a:blip r:embed="rId4"/>
              </a:buBlip>
            </a:pPr>
            <a:r>
              <a:rPr lang="en-US" altLang="en-US" sz="2600" smtClean="0"/>
              <a:t>Une clé de </a:t>
            </a:r>
            <a:r>
              <a:rPr lang="en-US" altLang="en-US" sz="2600" b="1" smtClean="0"/>
              <a:t>56 bits n’est pas suffisante </a:t>
            </a:r>
            <a:r>
              <a:rPr lang="en-US" altLang="en-US" sz="2600" smtClean="0"/>
              <a:t>pour s’assurer qu’une fouille exhaustive des clés n’est pas possible. C’est probablement pourquoi ce système de chiffrement a été adopté comme tel </a:t>
            </a:r>
          </a:p>
          <a:p>
            <a:pPr marL="657225" indent="-301625" eaLnBrk="1" hangingPunct="1">
              <a:spcBef>
                <a:spcPts val="2300"/>
              </a:spcBef>
              <a:buSzPct val="43000"/>
              <a:buFont typeface="Arial" panose="020B0604020202020204" pitchFamily="34" charset="0"/>
              <a:buBlip>
                <a:blip r:embed="rId4"/>
              </a:buBlip>
            </a:pPr>
            <a:r>
              <a:rPr lang="en-US" altLang="en-US" sz="2600" smtClean="0"/>
              <a:t>De nombreux processeurs peuvent déchiffrer plus de 92 milliards de clés/sec. Une grande organisation peut réaliser une fouille exhaustive en déchiffrant en parallèle à l’aide de plusieurs machines.</a:t>
            </a:r>
          </a:p>
          <a:p>
            <a:pPr marL="657225" indent="-301625" eaLnBrk="1" hangingPunct="1">
              <a:spcBef>
                <a:spcPts val="2300"/>
              </a:spcBef>
              <a:buSzPct val="43000"/>
              <a:buFont typeface="Arial" panose="020B0604020202020204" pitchFamily="34" charset="0"/>
              <a:buBlip>
                <a:blip r:embed="rId4"/>
              </a:buBlip>
            </a:pPr>
            <a:r>
              <a:rPr lang="en-US" altLang="en-US" sz="2600" smtClean="0"/>
              <a:t>Des machines dédiées peuvent briser DES en quelques heures (pour moins de 100 000$).</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
          <p:cNvSpPr>
            <a:spLocks noGrp="1" noChangeArrowheads="1"/>
          </p:cNvSpPr>
          <p:nvPr>
            <p:ph type="title"/>
            <p:custDataLst>
              <p:tags r:id="rId1"/>
            </p:custDataLst>
          </p:nvPr>
        </p:nvSpPr>
        <p:spPr>
          <a:xfrm>
            <a:off x="139700" y="38100"/>
            <a:ext cx="9931400" cy="990600"/>
          </a:xfrm>
        </p:spPr>
        <p:txBody>
          <a:bodyPr/>
          <a:lstStyle/>
          <a:p>
            <a:pPr eaLnBrk="1" hangingPunct="1"/>
            <a:r>
              <a:rPr lang="en-US" altLang="en-US" sz="5400" smtClean="0"/>
              <a:t>3DES</a:t>
            </a:r>
            <a:endParaRPr lang="en-US" altLang="en-US" smtClean="0"/>
          </a:p>
        </p:txBody>
      </p:sp>
      <p:sp>
        <p:nvSpPr>
          <p:cNvPr id="2" name="Rectangle 2"/>
          <p:cNvSpPr>
            <a:spLocks noGrp="1" noChangeArrowheads="1"/>
          </p:cNvSpPr>
          <p:nvPr>
            <p:ph idx="1"/>
            <p:custDataLst>
              <p:tags r:id="rId2"/>
            </p:custDataLst>
          </p:nvPr>
        </p:nvSpPr>
        <p:spPr>
          <a:xfrm>
            <a:off x="177800" y="2057400"/>
            <a:ext cx="9791700" cy="5346700"/>
          </a:xfrm>
        </p:spPr>
        <p:txBody>
          <a:bodyPr/>
          <a:lstStyle/>
          <a:p>
            <a:pPr marL="657225" indent="-301625" eaLnBrk="1" hangingPunct="1">
              <a:spcBef>
                <a:spcPts val="2300"/>
              </a:spcBef>
              <a:buSzPct val="43000"/>
              <a:buFont typeface="Arial" panose="020B0604020202020204" pitchFamily="34" charset="0"/>
              <a:buBlip>
                <a:blip r:embed="rId4"/>
              </a:buBlip>
            </a:pPr>
            <a:r>
              <a:rPr lang="en-US" altLang="en-US" sz="2600" dirty="0" smtClean="0"/>
              <a:t>Des versions plus fortes </a:t>
            </a:r>
            <a:r>
              <a:rPr lang="en-US" altLang="en-US" sz="2600" dirty="0" err="1" smtClean="0"/>
              <a:t>ont</a:t>
            </a:r>
            <a:r>
              <a:rPr lang="en-US" altLang="en-US" sz="2600" dirty="0" smtClean="0"/>
              <a:t> </a:t>
            </a:r>
            <a:r>
              <a:rPr lang="en-US" altLang="en-US" sz="2600" dirty="0" err="1" smtClean="0"/>
              <a:t>été</a:t>
            </a:r>
            <a:r>
              <a:rPr lang="en-US" altLang="en-US" sz="2600" dirty="0" smtClean="0"/>
              <a:t> </a:t>
            </a:r>
            <a:r>
              <a:rPr lang="en-US" altLang="en-US" sz="2600" dirty="0" err="1" smtClean="0"/>
              <a:t>proposées</a:t>
            </a:r>
            <a:r>
              <a:rPr lang="en-US" altLang="en-US" sz="2600" dirty="0" smtClean="0"/>
              <a:t>. Triple-DES </a:t>
            </a:r>
            <a:r>
              <a:rPr lang="en-US" altLang="en-US" sz="2600" dirty="0" err="1" smtClean="0"/>
              <a:t>est</a:t>
            </a:r>
            <a:r>
              <a:rPr lang="en-US" altLang="en-US" sz="2600" dirty="0" smtClean="0"/>
              <a:t> un </a:t>
            </a:r>
            <a:r>
              <a:rPr lang="en-US" altLang="en-US" sz="2600" dirty="0" err="1" smtClean="0"/>
              <a:t>système</a:t>
            </a:r>
            <a:r>
              <a:rPr lang="en-US" altLang="en-US" sz="2600" dirty="0" smtClean="0"/>
              <a:t> de </a:t>
            </a:r>
            <a:r>
              <a:rPr lang="en-US" altLang="en-US" sz="2600" dirty="0" err="1" smtClean="0"/>
              <a:t>chiffrement</a:t>
            </a:r>
            <a:r>
              <a:rPr lang="en-US" altLang="en-US" sz="2600" dirty="0" smtClean="0"/>
              <a:t> avec 112 bits de </a:t>
            </a:r>
            <a:r>
              <a:rPr lang="en-US" altLang="en-US" sz="2600" dirty="0" err="1" smtClean="0"/>
              <a:t>clé</a:t>
            </a:r>
            <a:r>
              <a:rPr lang="en-US" altLang="en-US" sz="2600" dirty="0" smtClean="0"/>
              <a:t> </a:t>
            </a:r>
            <a:r>
              <a:rPr lang="en-US" altLang="en-US" sz="2600" dirty="0" err="1" smtClean="0"/>
              <a:t>très</a:t>
            </a:r>
            <a:r>
              <a:rPr lang="en-US" altLang="en-US" sz="2600" dirty="0" smtClean="0"/>
              <a:t> </a:t>
            </a:r>
            <a:r>
              <a:rPr lang="en-US" altLang="en-US" sz="2600" dirty="0" err="1" smtClean="0"/>
              <a:t>utilisé</a:t>
            </a:r>
            <a:r>
              <a:rPr lang="en-US" altLang="en-US" sz="2600" dirty="0" smtClean="0"/>
              <a:t> </a:t>
            </a:r>
            <a:r>
              <a:rPr lang="en-US" altLang="en-US" sz="2600" dirty="0" err="1" smtClean="0"/>
              <a:t>dans</a:t>
            </a:r>
            <a:r>
              <a:rPr lang="en-US" altLang="en-US" sz="2600" dirty="0" smtClean="0"/>
              <a:t> le monde </a:t>
            </a:r>
            <a:r>
              <a:rPr lang="en-US" altLang="en-US" sz="2600" dirty="0" err="1" smtClean="0"/>
              <a:t>bancaire</a:t>
            </a:r>
            <a:r>
              <a:rPr lang="en-US" altLang="en-US" sz="2600" dirty="0" smtClean="0"/>
              <a:t>:</a:t>
            </a:r>
            <a:br>
              <a:rPr lang="en-US" altLang="en-US" sz="2600" dirty="0" smtClean="0"/>
            </a:br>
            <a:endParaRPr lang="en-US" altLang="en-US" sz="2600" dirty="0" smtClean="0"/>
          </a:p>
          <a:p>
            <a:pPr marL="657225" indent="-301625" eaLnBrk="1" hangingPunct="1">
              <a:spcBef>
                <a:spcPts val="2300"/>
              </a:spcBef>
              <a:buSzPct val="43000"/>
              <a:buFont typeface="Arial" panose="020B0604020202020204" pitchFamily="34" charset="0"/>
              <a:buBlip>
                <a:blip r:embed="rId4"/>
              </a:buBlip>
            </a:pPr>
            <a:r>
              <a:rPr lang="en-US" altLang="en-US" sz="2600" dirty="0" smtClean="0"/>
              <a:t>3DES</a:t>
            </a:r>
            <a:r>
              <a:rPr lang="en-US" altLang="en-US" sz="2600" baseline="-6000" dirty="0" smtClean="0"/>
              <a:t>KK’</a:t>
            </a:r>
            <a:r>
              <a:rPr lang="en-US" altLang="en-US" sz="2600" dirty="0" smtClean="0"/>
              <a:t>(M) = DES</a:t>
            </a:r>
            <a:r>
              <a:rPr lang="en-US" altLang="en-US" sz="2600" baseline="-6000" dirty="0" smtClean="0"/>
              <a:t>K</a:t>
            </a:r>
            <a:r>
              <a:rPr lang="en-US" altLang="en-US" sz="2600" dirty="0" smtClean="0"/>
              <a:t>(DES</a:t>
            </a:r>
            <a:r>
              <a:rPr lang="en-US" altLang="en-US" sz="2600" baseline="-6000" dirty="0" smtClean="0"/>
              <a:t>K’</a:t>
            </a:r>
            <a:r>
              <a:rPr lang="en-US" altLang="en-US" sz="2600" baseline="32000" dirty="0" smtClean="0"/>
              <a:t>-1</a:t>
            </a:r>
            <a:r>
              <a:rPr lang="en-US" altLang="en-US" sz="2600" dirty="0" smtClean="0"/>
              <a:t>(DES</a:t>
            </a:r>
            <a:r>
              <a:rPr lang="en-US" altLang="en-US" sz="2600" baseline="-6000" dirty="0" smtClean="0"/>
              <a:t>K</a:t>
            </a:r>
            <a:r>
              <a:rPr lang="en-US" altLang="en-US" sz="2600" dirty="0" smtClean="0"/>
              <a:t>(M)))</a:t>
            </a:r>
          </a:p>
          <a:p>
            <a:pPr marL="657225" indent="-301625" eaLnBrk="1" hangingPunct="1">
              <a:spcBef>
                <a:spcPts val="2300"/>
              </a:spcBef>
              <a:buSzPct val="43000"/>
              <a:buFont typeface="Arial" panose="020B0604020202020204" pitchFamily="34" charset="0"/>
              <a:buBlip>
                <a:blip r:embed="rId4"/>
              </a:buBlip>
            </a:pPr>
            <a:endParaRPr lang="en-US" altLang="en-US" sz="2600" dirty="0" smtClean="0"/>
          </a:p>
          <a:p>
            <a:pPr marL="657225" indent="-301625" eaLnBrk="1" hangingPunct="1">
              <a:spcBef>
                <a:spcPts val="2300"/>
              </a:spcBef>
              <a:buSzPct val="43000"/>
              <a:buFont typeface="Arial" panose="020B0604020202020204" pitchFamily="34" charset="0"/>
              <a:buBlip>
                <a:blip r:embed="rId4"/>
              </a:buBlip>
            </a:pPr>
            <a:r>
              <a:rPr lang="en-US" altLang="en-US" sz="2600" dirty="0" smtClean="0"/>
              <a:t>2 </a:t>
            </a:r>
            <a:r>
              <a:rPr lang="en-US" altLang="en-US" sz="2600" dirty="0" err="1" smtClean="0"/>
              <a:t>chiffrements</a:t>
            </a:r>
            <a:r>
              <a:rPr lang="en-US" altLang="en-US" sz="2600" dirty="0" smtClean="0"/>
              <a:t> plus 1 </a:t>
            </a:r>
            <a:r>
              <a:rPr lang="en-US" altLang="en-US" sz="2600" dirty="0" err="1" smtClean="0"/>
              <a:t>déchiffrement</a:t>
            </a:r>
            <a:r>
              <a:rPr lang="en-US" altLang="en-US" sz="2600" dirty="0" smtClean="0"/>
              <a:t> DES avec </a:t>
            </a:r>
            <a:r>
              <a:rPr lang="en-US" altLang="en-US" sz="2600" dirty="0" err="1" smtClean="0"/>
              <a:t>deux</a:t>
            </a:r>
            <a:r>
              <a:rPr lang="en-US" altLang="en-US" sz="2600" dirty="0" smtClean="0"/>
              <a:t> </a:t>
            </a:r>
            <a:r>
              <a:rPr lang="en-US" altLang="en-US" sz="2600" dirty="0" err="1" smtClean="0"/>
              <a:t>clés</a:t>
            </a:r>
            <a:r>
              <a:rPr lang="en-US" altLang="en-US" sz="2600" dirty="0" smtClean="0"/>
              <a:t> </a:t>
            </a:r>
            <a:r>
              <a:rPr lang="en-US" altLang="en-US" sz="2600" dirty="0" err="1" smtClean="0"/>
              <a:t>sont</a:t>
            </a:r>
            <a:r>
              <a:rPr lang="en-US" altLang="en-US" sz="2600" dirty="0" smtClean="0"/>
              <a:t> </a:t>
            </a:r>
            <a:r>
              <a:rPr lang="en-US" altLang="en-US" sz="2600" dirty="0" err="1" smtClean="0"/>
              <a:t>nécessaires</a:t>
            </a:r>
            <a:r>
              <a:rPr lang="en-US" altLang="en-US" sz="2600" dirty="0" smtClean="0"/>
              <a:t> pour </a:t>
            </a:r>
            <a:r>
              <a:rPr lang="en-US" altLang="en-US" sz="2600" dirty="0" err="1" smtClean="0"/>
              <a:t>éviter</a:t>
            </a:r>
            <a:r>
              <a:rPr lang="en-US" altLang="en-US" sz="2600" dirty="0" smtClean="0"/>
              <a:t> </a:t>
            </a:r>
            <a:r>
              <a:rPr lang="en-US" altLang="en-US" sz="2600" dirty="0" err="1" smtClean="0"/>
              <a:t>certaines</a:t>
            </a:r>
            <a:r>
              <a:rPr lang="en-US" altLang="en-US" sz="2600" dirty="0" smtClean="0"/>
              <a:t> </a:t>
            </a:r>
            <a:r>
              <a:rPr lang="en-US" altLang="en-US" sz="2600" dirty="0" err="1" smtClean="0"/>
              <a:t>attaques</a:t>
            </a:r>
            <a:r>
              <a:rPr lang="en-US" altLang="en-US" sz="2600" dirty="0" smtClean="0"/>
              <a:t>.</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custDataLst>
              <p:tags r:id="rId1"/>
            </p:custDataLst>
          </p:nvPr>
        </p:nvSpPr>
        <p:spPr>
          <a:xfrm>
            <a:off x="990600" y="-38100"/>
            <a:ext cx="8178800" cy="1879600"/>
          </a:xfrm>
        </p:spPr>
        <p:txBody>
          <a:bodyPr/>
          <a:lstStyle/>
          <a:p>
            <a:pPr eaLnBrk="1" hangingPunct="1"/>
            <a:r>
              <a:rPr lang="en-US" altLang="en-US" smtClean="0"/>
              <a:t>AES: Advanced Encryption Standard</a:t>
            </a:r>
          </a:p>
        </p:txBody>
      </p:sp>
      <p:sp>
        <p:nvSpPr>
          <p:cNvPr id="31747" name="Rectangle 2"/>
          <p:cNvSpPr>
            <a:spLocks noGrp="1" noChangeArrowheads="1"/>
          </p:cNvSpPr>
          <p:nvPr>
            <p:ph idx="1"/>
            <p:custDataLst>
              <p:tags r:id="rId2"/>
            </p:custDataLst>
          </p:nvPr>
        </p:nvSpPr>
        <p:spPr>
          <a:xfrm>
            <a:off x="393700" y="1689100"/>
            <a:ext cx="9436100" cy="5791200"/>
          </a:xfrm>
        </p:spPr>
        <p:txBody>
          <a:bodyPr/>
          <a:lstStyle/>
          <a:p>
            <a:pPr marL="693738" indent="-338138" eaLnBrk="1" hangingPunct="1">
              <a:spcBef>
                <a:spcPts val="2300"/>
              </a:spcBef>
              <a:buSzPct val="43000"/>
              <a:buFont typeface="Arial" panose="020B0604020202020204" pitchFamily="34" charset="0"/>
              <a:buBlip>
                <a:blip r:embed="rId4"/>
              </a:buBlip>
            </a:pPr>
            <a:r>
              <a:rPr lang="en-US" altLang="en-US" sz="2800" dirty="0" smtClean="0"/>
              <a:t>Le </a:t>
            </a:r>
            <a:r>
              <a:rPr lang="en-US" altLang="en-US" sz="2800" dirty="0" err="1" smtClean="0"/>
              <a:t>système</a:t>
            </a:r>
            <a:r>
              <a:rPr lang="en-US" altLang="en-US" sz="2800" dirty="0" smtClean="0"/>
              <a:t> DES a </a:t>
            </a:r>
            <a:r>
              <a:rPr lang="en-US" altLang="en-US" sz="2800" dirty="0" err="1" smtClean="0"/>
              <a:t>été</a:t>
            </a:r>
            <a:r>
              <a:rPr lang="en-US" altLang="en-US" sz="2800" dirty="0" smtClean="0"/>
              <a:t> </a:t>
            </a:r>
            <a:r>
              <a:rPr lang="en-US" altLang="en-US" sz="2800" dirty="0" err="1" smtClean="0"/>
              <a:t>remplacé</a:t>
            </a:r>
            <a:r>
              <a:rPr lang="en-US" altLang="en-US" sz="2800" dirty="0" smtClean="0"/>
              <a:t> pour un nouveau </a:t>
            </a:r>
            <a:r>
              <a:rPr lang="en-US" altLang="en-US" sz="2800" dirty="0" err="1" smtClean="0"/>
              <a:t>système</a:t>
            </a:r>
            <a:r>
              <a:rPr lang="en-US" altLang="en-US" sz="2800" dirty="0" smtClean="0"/>
              <a:t> </a:t>
            </a:r>
            <a:r>
              <a:rPr lang="en-US" altLang="en-US" sz="2800" dirty="0" err="1" smtClean="0"/>
              <a:t>appelé</a:t>
            </a:r>
            <a:r>
              <a:rPr lang="en-US" altLang="en-US" sz="2800" dirty="0" smtClean="0"/>
              <a:t> AES : Advanced Encryption Standard.</a:t>
            </a:r>
          </a:p>
          <a:p>
            <a:pPr marL="693738" indent="-338138" eaLnBrk="1" hangingPunct="1">
              <a:spcBef>
                <a:spcPts val="2300"/>
              </a:spcBef>
              <a:buSzPct val="43000"/>
              <a:buFont typeface="Arial" panose="020B0604020202020204" pitchFamily="34" charset="0"/>
              <a:buBlip>
                <a:blip r:embed="rId4"/>
              </a:buBlip>
            </a:pPr>
            <a:r>
              <a:rPr lang="en-US" altLang="en-US" sz="2800" dirty="0" smtClean="0"/>
              <a:t>Il </a:t>
            </a:r>
            <a:r>
              <a:rPr lang="en-US" altLang="en-US" sz="2800" dirty="0" err="1" smtClean="0"/>
              <a:t>est</a:t>
            </a:r>
            <a:r>
              <a:rPr lang="en-US" altLang="en-US" sz="2800" dirty="0" smtClean="0"/>
              <a:t> </a:t>
            </a:r>
            <a:r>
              <a:rPr lang="en-US" altLang="en-US" sz="2800" dirty="0" err="1" smtClean="0"/>
              <a:t>devenu</a:t>
            </a:r>
            <a:r>
              <a:rPr lang="en-US" altLang="en-US" sz="2800" dirty="0" smtClean="0"/>
              <a:t> le nouveau standard NIST </a:t>
            </a:r>
            <a:r>
              <a:rPr lang="en-US" altLang="en-US" sz="2800" dirty="0" err="1" smtClean="0"/>
              <a:t>en</a:t>
            </a:r>
            <a:r>
              <a:rPr lang="en-US" altLang="en-US" sz="2800" dirty="0" smtClean="0"/>
              <a:t> 2001. </a:t>
            </a:r>
          </a:p>
          <a:p>
            <a:pPr marL="693738" indent="-338138" eaLnBrk="1" hangingPunct="1">
              <a:spcBef>
                <a:spcPts val="2300"/>
              </a:spcBef>
              <a:buSzPct val="43000"/>
              <a:buFont typeface="Arial" panose="020B0604020202020204" pitchFamily="34" charset="0"/>
              <a:buBlip>
                <a:blip r:embed="rId4"/>
              </a:buBlip>
            </a:pPr>
            <a:r>
              <a:rPr lang="en-US" altLang="en-US" sz="2800" dirty="0" smtClean="0"/>
              <a:t>Sa conception </a:t>
            </a:r>
            <a:r>
              <a:rPr lang="en-US" altLang="en-US" sz="2800" dirty="0" err="1" smtClean="0"/>
              <a:t>est</a:t>
            </a:r>
            <a:r>
              <a:rPr lang="en-US" altLang="en-US" sz="2800" dirty="0" smtClean="0"/>
              <a:t> </a:t>
            </a:r>
            <a:r>
              <a:rPr lang="en-US" altLang="en-US" sz="2800" dirty="0" err="1" smtClean="0"/>
              <a:t>similaire</a:t>
            </a:r>
            <a:r>
              <a:rPr lang="en-US" altLang="en-US" sz="2800" dirty="0" smtClean="0"/>
              <a:t> à </a:t>
            </a:r>
            <a:r>
              <a:rPr lang="en-US" altLang="en-US" sz="2800" dirty="0" err="1" smtClean="0"/>
              <a:t>celle</a:t>
            </a:r>
            <a:r>
              <a:rPr lang="en-US" altLang="en-US" sz="2800" dirty="0" smtClean="0"/>
              <a:t> de DES.</a:t>
            </a:r>
          </a:p>
          <a:p>
            <a:pPr marL="1125538" lvl="1" indent="-338138" eaLnBrk="1" hangingPunct="1">
              <a:spcBef>
                <a:spcPts val="2300"/>
              </a:spcBef>
              <a:buSzPct val="43000"/>
              <a:buFont typeface="Arial" panose="020B0604020202020204" pitchFamily="34" charset="0"/>
              <a:buBlip>
                <a:blip r:embed="rId4"/>
              </a:buBlip>
            </a:pPr>
            <a:r>
              <a:rPr lang="en-US" altLang="en-US" sz="2800" dirty="0" smtClean="0"/>
              <a:t>Il </a:t>
            </a:r>
            <a:r>
              <a:rPr lang="en-US" altLang="en-US" sz="2800" dirty="0" err="1" smtClean="0"/>
              <a:t>chiffre</a:t>
            </a:r>
            <a:r>
              <a:rPr lang="en-US" altLang="en-US" sz="2800" dirty="0" smtClean="0"/>
              <a:t> des blocs de 128 bits</a:t>
            </a:r>
          </a:p>
          <a:p>
            <a:pPr marL="1125538" lvl="1" indent="-338138" eaLnBrk="1" hangingPunct="1">
              <a:spcBef>
                <a:spcPts val="2300"/>
              </a:spcBef>
              <a:buSzPct val="43000"/>
              <a:buFont typeface="Arial" panose="020B0604020202020204" pitchFamily="34" charset="0"/>
              <a:buBlip>
                <a:blip r:embed="rId4"/>
              </a:buBlip>
            </a:pPr>
            <a:r>
              <a:rPr lang="en-US" altLang="en-US" sz="2800" dirty="0" smtClean="0"/>
              <a:t>avec des </a:t>
            </a:r>
            <a:r>
              <a:rPr lang="en-US" altLang="en-US" sz="2800" dirty="0" err="1" smtClean="0"/>
              <a:t>clés</a:t>
            </a:r>
            <a:r>
              <a:rPr lang="en-US" altLang="en-US" sz="2800" dirty="0" smtClean="0"/>
              <a:t> </a:t>
            </a:r>
            <a:r>
              <a:rPr lang="en-US" altLang="en-US" sz="2800" dirty="0" err="1" smtClean="0"/>
              <a:t>secrètes</a:t>
            </a:r>
            <a:r>
              <a:rPr lang="en-US" altLang="en-US" sz="2800" dirty="0" smtClean="0"/>
              <a:t> de 128, 192 </a:t>
            </a:r>
            <a:r>
              <a:rPr lang="en-US" altLang="en-US" sz="2800" dirty="0" err="1" smtClean="0"/>
              <a:t>ou</a:t>
            </a:r>
            <a:r>
              <a:rPr lang="en-US" altLang="en-US" sz="2800" dirty="0" smtClean="0"/>
              <a:t> 256 bits.</a:t>
            </a:r>
          </a:p>
          <a:p>
            <a:pPr marL="693738" indent="-338138" eaLnBrk="1" hangingPunct="1">
              <a:spcBef>
                <a:spcPts val="2300"/>
              </a:spcBef>
              <a:buSzPct val="43000"/>
              <a:buFont typeface="Arial" panose="020B0604020202020204" pitchFamily="34" charset="0"/>
              <a:buBlip>
                <a:blip r:embed="rId4"/>
              </a:buBlip>
            </a:pPr>
            <a:r>
              <a:rPr lang="en-US" altLang="en-US" sz="2800" dirty="0" err="1" smtClean="0"/>
              <a:t>Consomme</a:t>
            </a:r>
            <a:r>
              <a:rPr lang="en-US" altLang="en-US" sz="2800" dirty="0" smtClean="0"/>
              <a:t> </a:t>
            </a:r>
            <a:r>
              <a:rPr lang="en-US" altLang="en-US" sz="2800" dirty="0" err="1" smtClean="0"/>
              <a:t>peu</a:t>
            </a:r>
            <a:r>
              <a:rPr lang="en-US" altLang="en-US" sz="2800" dirty="0" smtClean="0"/>
              <a:t> de </a:t>
            </a:r>
            <a:r>
              <a:rPr lang="en-US" altLang="en-US" sz="2800" dirty="0" err="1" smtClean="0"/>
              <a:t>mémoire</a:t>
            </a:r>
            <a:r>
              <a:rPr lang="en-US" altLang="en-US" sz="2800" dirty="0" smtClean="0"/>
              <a:t> et </a:t>
            </a:r>
            <a:r>
              <a:rPr lang="en-US" altLang="en-US" sz="2800" dirty="0" err="1" smtClean="0"/>
              <a:t>est</a:t>
            </a:r>
            <a:r>
              <a:rPr lang="en-US" altLang="en-US" sz="2800" dirty="0" smtClean="0"/>
              <a:t> </a:t>
            </a:r>
            <a:r>
              <a:rPr lang="en-US" altLang="en-US" sz="2800" dirty="0" err="1" smtClean="0"/>
              <a:t>très</a:t>
            </a:r>
            <a:r>
              <a:rPr lang="en-US" altLang="en-US" sz="2800" dirty="0" smtClean="0"/>
              <a:t> </a:t>
            </a:r>
            <a:r>
              <a:rPr lang="en-US" altLang="en-US" sz="2800" dirty="0" err="1" smtClean="0"/>
              <a:t>efficace</a:t>
            </a:r>
            <a:r>
              <a:rPr lang="en-US" altLang="en-US" sz="2800" dirty="0" smtClean="0"/>
              <a:t>.</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custDataLst>
              <p:tags r:id="rId1"/>
            </p:custDataLst>
          </p:nvPr>
        </p:nvSpPr>
        <p:spPr>
          <a:xfrm>
            <a:off x="1346200" y="23813"/>
            <a:ext cx="5626100" cy="812800"/>
          </a:xfrm>
        </p:spPr>
        <p:txBody>
          <a:bodyPr/>
          <a:lstStyle/>
          <a:p>
            <a:pPr eaLnBrk="1" hangingPunct="1"/>
            <a:r>
              <a:rPr lang="en-US" altLang="en-US" smtClean="0"/>
              <a:t>AES</a:t>
            </a:r>
          </a:p>
        </p:txBody>
      </p:sp>
      <p:pic>
        <p:nvPicPr>
          <p:cNvPr id="36866" name="Picture 2" descr="droppedImage.pdf"/>
          <p:cNvPicPr>
            <a:picLocks noChangeAspect="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96838" y="1173163"/>
            <a:ext cx="4876800" cy="585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7" name="AutoShape 3"/>
          <p:cNvSpPr>
            <a:spLocks/>
          </p:cNvSpPr>
          <p:nvPr>
            <p:custDataLst>
              <p:tags r:id="rId3"/>
            </p:custDataLst>
          </p:nvPr>
        </p:nvSpPr>
        <p:spPr bwMode="auto">
          <a:xfrm>
            <a:off x="5013325" y="457200"/>
            <a:ext cx="5118100" cy="1854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defRPr/>
            </a:pPr>
            <a:r>
              <a:rPr lang="en-US" altLang="en-US" sz="2000" b="1" dirty="0" err="1" smtClean="0">
                <a:solidFill>
                  <a:schemeClr val="tx1"/>
                </a:solidFill>
              </a:rPr>
              <a:t>AddRoundKey</a:t>
            </a:r>
            <a:r>
              <a:rPr lang="en-US" altLang="en-US" sz="2000" dirty="0" smtClean="0">
                <a:solidFill>
                  <a:schemeClr val="tx1"/>
                </a:solidFill>
              </a:rPr>
              <a:t> : </a:t>
            </a:r>
            <a:r>
              <a:rPr lang="en-US" altLang="en-US" sz="2000" dirty="0" err="1" smtClean="0">
                <a:solidFill>
                  <a:schemeClr val="tx1"/>
                </a:solidFill>
              </a:rPr>
              <a:t>Calcul</a:t>
            </a:r>
            <a:r>
              <a:rPr lang="en-US" altLang="en-US" sz="2000" dirty="0" smtClean="0">
                <a:solidFill>
                  <a:schemeClr val="tx1"/>
                </a:solidFill>
              </a:rPr>
              <a:t> des XOR des octets du bloc à </a:t>
            </a:r>
            <a:r>
              <a:rPr lang="en-US" altLang="en-US" sz="2000" dirty="0" err="1" smtClean="0">
                <a:solidFill>
                  <a:schemeClr val="tx1"/>
                </a:solidFill>
              </a:rPr>
              <a:t>chiffrer</a:t>
            </a:r>
            <a:r>
              <a:rPr lang="en-US" altLang="en-US" sz="2000" dirty="0" smtClean="0">
                <a:solidFill>
                  <a:schemeClr val="tx1"/>
                </a:solidFill>
              </a:rPr>
              <a:t> avec la </a:t>
            </a:r>
            <a:r>
              <a:rPr lang="en-US" altLang="en-US" sz="2000" dirty="0" err="1" smtClean="0">
                <a:solidFill>
                  <a:schemeClr val="tx1"/>
                </a:solidFill>
              </a:rPr>
              <a:t>matrice</a:t>
            </a:r>
            <a:r>
              <a:rPr lang="en-US" altLang="en-US" sz="2000" dirty="0" smtClean="0">
                <a:solidFill>
                  <a:schemeClr val="tx1"/>
                </a:solidFill>
              </a:rPr>
              <a:t> de la </a:t>
            </a:r>
            <a:r>
              <a:rPr lang="en-US" altLang="en-US" sz="2000" dirty="0" err="1" smtClean="0">
                <a:solidFill>
                  <a:schemeClr val="tx1"/>
                </a:solidFill>
              </a:rPr>
              <a:t>clé</a:t>
            </a:r>
            <a:r>
              <a:rPr lang="en-US" altLang="en-US" sz="2000" dirty="0" smtClean="0">
                <a:solidFill>
                  <a:schemeClr val="tx1"/>
                </a:solidFill>
              </a:rPr>
              <a:t> courante.</a:t>
            </a:r>
          </a:p>
          <a:p>
            <a:pPr eaLnBrk="1">
              <a:defRPr/>
            </a:pPr>
            <a:endParaRPr lang="en-US" altLang="en-US" sz="1050" dirty="0" smtClean="0">
              <a:solidFill>
                <a:schemeClr val="tx1"/>
              </a:solidFill>
            </a:endParaRPr>
          </a:p>
          <a:p>
            <a:pPr eaLnBrk="1">
              <a:defRPr/>
            </a:pPr>
            <a:r>
              <a:rPr lang="en-US" altLang="en-US" sz="2000" b="1" dirty="0" err="1" smtClean="0">
                <a:solidFill>
                  <a:schemeClr val="tx1"/>
                </a:solidFill>
              </a:rPr>
              <a:t>SubByte</a:t>
            </a:r>
            <a:r>
              <a:rPr lang="en-US" altLang="en-US" sz="2000" dirty="0" smtClean="0">
                <a:solidFill>
                  <a:schemeClr val="tx1"/>
                </a:solidFill>
              </a:rPr>
              <a:t> : </a:t>
            </a:r>
            <a:r>
              <a:rPr lang="en-US" altLang="en-US" sz="2000" dirty="0" err="1" smtClean="0">
                <a:solidFill>
                  <a:schemeClr val="tx1"/>
                </a:solidFill>
              </a:rPr>
              <a:t>Substitue</a:t>
            </a:r>
            <a:r>
              <a:rPr lang="en-US" altLang="en-US" sz="2000" dirty="0" smtClean="0">
                <a:solidFill>
                  <a:schemeClr val="tx1"/>
                </a:solidFill>
              </a:rPr>
              <a:t> </a:t>
            </a:r>
            <a:r>
              <a:rPr lang="en-US" altLang="en-US" sz="2000" dirty="0" err="1" smtClean="0">
                <a:solidFill>
                  <a:schemeClr val="tx1"/>
                </a:solidFill>
              </a:rPr>
              <a:t>chaque</a:t>
            </a:r>
            <a:r>
              <a:rPr lang="en-US" altLang="en-US" sz="2000" dirty="0" smtClean="0">
                <a:solidFill>
                  <a:schemeClr val="tx1"/>
                </a:solidFill>
              </a:rPr>
              <a:t> octet du bloc à </a:t>
            </a:r>
            <a:r>
              <a:rPr lang="en-US" altLang="en-US" sz="2000" dirty="0" err="1" smtClean="0">
                <a:solidFill>
                  <a:schemeClr val="tx1"/>
                </a:solidFill>
              </a:rPr>
              <a:t>chiffrer</a:t>
            </a:r>
            <a:r>
              <a:rPr lang="en-US" altLang="en-US" sz="2000" dirty="0" smtClean="0">
                <a:solidFill>
                  <a:schemeClr val="tx1"/>
                </a:solidFill>
              </a:rPr>
              <a:t>.</a:t>
            </a:r>
            <a:endParaRPr lang="en-US" altLang="en-US" sz="2800" dirty="0" smtClean="0">
              <a:solidFill>
                <a:schemeClr val="tx1"/>
              </a:solidFill>
            </a:endParaRPr>
          </a:p>
        </p:txBody>
      </p:sp>
      <p:sp>
        <p:nvSpPr>
          <p:cNvPr id="36868" name="AutoShape 4"/>
          <p:cNvSpPr>
            <a:spLocks/>
          </p:cNvSpPr>
          <p:nvPr>
            <p:custDataLst>
              <p:tags r:id="rId4"/>
            </p:custDataLst>
          </p:nvPr>
        </p:nvSpPr>
        <p:spPr bwMode="auto">
          <a:xfrm>
            <a:off x="4987925" y="2984500"/>
            <a:ext cx="5143500" cy="787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r>
              <a:rPr lang="en-US" altLang="en-US" sz="2000" b="1" dirty="0" err="1">
                <a:solidFill>
                  <a:schemeClr val="tx1"/>
                </a:solidFill>
              </a:rPr>
              <a:t>Shiftrows</a:t>
            </a:r>
            <a:r>
              <a:rPr lang="en-US" altLang="en-US" sz="2000" dirty="0">
                <a:solidFill>
                  <a:schemeClr val="tx1"/>
                </a:solidFill>
              </a:rPr>
              <a:t> : Applique des rotations aux </a:t>
            </a:r>
            <a:r>
              <a:rPr lang="en-US" altLang="en-US" sz="2000" dirty="0" err="1">
                <a:solidFill>
                  <a:schemeClr val="tx1"/>
                </a:solidFill>
              </a:rPr>
              <a:t>rangées</a:t>
            </a:r>
            <a:r>
              <a:rPr lang="en-US" altLang="en-US" sz="2000" dirty="0">
                <a:solidFill>
                  <a:schemeClr val="tx1"/>
                </a:solidFill>
              </a:rPr>
              <a:t> 2, 3, 4 de la </a:t>
            </a:r>
            <a:r>
              <a:rPr lang="en-US" altLang="en-US" sz="2000" dirty="0" err="1">
                <a:solidFill>
                  <a:schemeClr val="tx1"/>
                </a:solidFill>
              </a:rPr>
              <a:t>matrice</a:t>
            </a:r>
            <a:r>
              <a:rPr lang="en-US" altLang="en-US" sz="2000" dirty="0">
                <a:solidFill>
                  <a:schemeClr val="tx1"/>
                </a:solidFill>
              </a:rPr>
              <a:t>.</a:t>
            </a:r>
            <a:endParaRPr lang="en-US" altLang="en-US" sz="2800" dirty="0">
              <a:solidFill>
                <a:schemeClr val="tx1"/>
              </a:solidFill>
            </a:endParaRPr>
          </a:p>
        </p:txBody>
      </p:sp>
      <p:sp>
        <p:nvSpPr>
          <p:cNvPr id="36869" name="AutoShape 5"/>
          <p:cNvSpPr>
            <a:spLocks/>
          </p:cNvSpPr>
          <p:nvPr>
            <p:custDataLst>
              <p:tags r:id="rId5"/>
            </p:custDataLst>
          </p:nvPr>
        </p:nvSpPr>
        <p:spPr bwMode="auto">
          <a:xfrm>
            <a:off x="5016500" y="2273300"/>
            <a:ext cx="5118100" cy="762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r>
              <a:rPr lang="en-US" altLang="en-US" sz="2000">
                <a:solidFill>
                  <a:schemeClr val="tx1"/>
                </a:solidFill>
              </a:rPr>
              <a:t>Voyons le bloc courant comme une matrice 4X4 d’octets :</a:t>
            </a:r>
            <a:endParaRPr lang="en-US" altLang="en-US" sz="2800">
              <a:solidFill>
                <a:schemeClr val="tx1"/>
              </a:solidFill>
            </a:endParaRPr>
          </a:p>
        </p:txBody>
      </p:sp>
      <p:pic>
        <p:nvPicPr>
          <p:cNvPr id="36870" name="Picture 6" descr="droppedImage.pdf"/>
          <p:cNvPicPr>
            <a:picLocks noChangeAspect="1"/>
          </p:cNvPicPr>
          <p:nvPr>
            <p:custDataLst>
              <p:tags r:id="rId6"/>
            </p:custDataLst>
          </p:nvPr>
        </p:nvPicPr>
        <p:blipFill>
          <a:blip r:embed="rId11">
            <a:extLst>
              <a:ext uri="{28A0092B-C50C-407E-A947-70E740481C1C}">
                <a14:useLocalDpi xmlns:a14="http://schemas.microsoft.com/office/drawing/2010/main" val="0"/>
              </a:ext>
            </a:extLst>
          </a:blip>
          <a:srcRect/>
          <a:stretch>
            <a:fillRect/>
          </a:stretch>
        </p:blipFill>
        <p:spPr bwMode="auto">
          <a:xfrm>
            <a:off x="5657850" y="3741738"/>
            <a:ext cx="3556000" cy="164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1" name="Picture 7" descr="droppedImage.pdf"/>
          <p:cNvPicPr>
            <a:picLocks noChangeAspect="1"/>
          </p:cNvPicPr>
          <p:nvPr>
            <p:custDataLst>
              <p:tags r:id="rId7"/>
            </p:custDataLst>
          </p:nvPr>
        </p:nvPicPr>
        <p:blipFill>
          <a:blip r:embed="rId12">
            <a:extLst>
              <a:ext uri="{28A0092B-C50C-407E-A947-70E740481C1C}">
                <a14:useLocalDpi xmlns:a14="http://schemas.microsoft.com/office/drawing/2010/main" val="0"/>
              </a:ext>
            </a:extLst>
          </a:blip>
          <a:srcRect/>
          <a:stretch>
            <a:fillRect/>
          </a:stretch>
        </p:blipFill>
        <p:spPr bwMode="auto">
          <a:xfrm>
            <a:off x="6273800" y="6375400"/>
            <a:ext cx="2616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72" name="AutoShape 8"/>
          <p:cNvSpPr>
            <a:spLocks/>
          </p:cNvSpPr>
          <p:nvPr>
            <p:custDataLst>
              <p:tags r:id="rId8"/>
            </p:custDataLst>
          </p:nvPr>
        </p:nvSpPr>
        <p:spPr bwMode="auto">
          <a:xfrm>
            <a:off x="5013325" y="5381625"/>
            <a:ext cx="5080000" cy="1193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r>
              <a:rPr lang="en-US" altLang="en-US" sz="1800" b="1">
                <a:solidFill>
                  <a:schemeClr val="tx1"/>
                </a:solidFill>
              </a:rPr>
              <a:t>Mixcol</a:t>
            </a:r>
            <a:r>
              <a:rPr lang="en-US" altLang="en-US" sz="1800">
                <a:solidFill>
                  <a:schemeClr val="tx1"/>
                </a:solidFill>
              </a:rPr>
              <a:t> : Multiplie chaque colonne du bloc courant par une matrice. Les multiplications sont dans un corps fini et les additions, des XOR.</a:t>
            </a:r>
            <a:endParaRPr lang="en-US" altLang="en-US" sz="2800">
              <a:solidFill>
                <a:schemeClr val="tx1"/>
              </a:solidFill>
            </a:endParaRPr>
          </a:p>
        </p:txBody>
      </p:sp>
      <p:pic>
        <p:nvPicPr>
          <p:cNvPr id="32778" name="Picture 5" descr="http://adlabsinc.com/wp-content/uploads/2014/02/bonus_vector.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
          <p:cNvSpPr>
            <a:spLocks noGrp="1" noChangeArrowheads="1"/>
          </p:cNvSpPr>
          <p:nvPr>
            <p:ph type="title"/>
            <p:custDataLst>
              <p:tags r:id="rId1"/>
            </p:custDataLst>
          </p:nvPr>
        </p:nvSpPr>
        <p:spPr>
          <a:xfrm>
            <a:off x="0" y="-127000"/>
            <a:ext cx="10160000" cy="1676400"/>
          </a:xfrm>
        </p:spPr>
        <p:txBody>
          <a:bodyPr/>
          <a:lstStyle/>
          <a:p>
            <a:pPr eaLnBrk="1" hangingPunct="1"/>
            <a:r>
              <a:rPr lang="en-US" altLang="en-US" sz="5100" dirty="0" err="1" smtClean="0"/>
              <a:t>Chiffre</a:t>
            </a:r>
            <a:r>
              <a:rPr lang="en-US" altLang="en-US" sz="5100" dirty="0" smtClean="0"/>
              <a:t> de flux</a:t>
            </a:r>
            <a:br>
              <a:rPr lang="en-US" altLang="en-US" sz="5100" dirty="0" smtClean="0"/>
            </a:br>
            <a:r>
              <a:rPr lang="en-US" altLang="en-US" sz="5100" dirty="0" smtClean="0"/>
              <a:t>«</a:t>
            </a:r>
            <a:r>
              <a:rPr lang="en-US" altLang="en-US" sz="5100" dirty="0" err="1" smtClean="0"/>
              <a:t>streamcipher</a:t>
            </a:r>
            <a:r>
              <a:rPr lang="en-US" altLang="en-US" sz="5100" dirty="0" smtClean="0"/>
              <a:t>»</a:t>
            </a:r>
            <a:endParaRPr lang="en-US" altLang="en-US" dirty="0" smtClean="0"/>
          </a:p>
        </p:txBody>
      </p:sp>
      <p:sp>
        <p:nvSpPr>
          <p:cNvPr id="37890" name="Rectangle 2"/>
          <p:cNvSpPr>
            <a:spLocks noGrp="1" noChangeArrowheads="1"/>
          </p:cNvSpPr>
          <p:nvPr>
            <p:ph idx="1"/>
            <p:custDataLst>
              <p:tags r:id="rId2"/>
            </p:custDataLst>
          </p:nvPr>
        </p:nvSpPr>
        <p:spPr>
          <a:xfrm>
            <a:off x="63500" y="1981200"/>
            <a:ext cx="10020300" cy="5600700"/>
          </a:xfrm>
        </p:spPr>
        <p:txBody>
          <a:bodyPr/>
          <a:lstStyle/>
          <a:p>
            <a:pPr marL="355600" indent="0" eaLnBrk="1" hangingPunct="1">
              <a:spcBef>
                <a:spcPts val="2300"/>
              </a:spcBef>
              <a:buSzPct val="43000"/>
              <a:buNone/>
            </a:pPr>
            <a:r>
              <a:rPr lang="en-US" altLang="en-US" sz="2400" dirty="0" err="1"/>
              <a:t>Certaines</a:t>
            </a:r>
            <a:r>
              <a:rPr lang="en-US" altLang="en-US" sz="2400" dirty="0"/>
              <a:t> </a:t>
            </a:r>
            <a:r>
              <a:rPr lang="en-US" altLang="en-US" sz="2400" dirty="0" err="1"/>
              <a:t>méthodes</a:t>
            </a:r>
            <a:r>
              <a:rPr lang="en-US" altLang="en-US" sz="2400" dirty="0"/>
              <a:t> de </a:t>
            </a:r>
            <a:r>
              <a:rPr lang="en-US" altLang="en-US" sz="2400" dirty="0" err="1"/>
              <a:t>chiffrement</a:t>
            </a:r>
            <a:r>
              <a:rPr lang="en-US" altLang="en-US" sz="2400" dirty="0"/>
              <a:t> </a:t>
            </a:r>
            <a:r>
              <a:rPr lang="en-US" altLang="en-US" sz="2400" dirty="0" err="1"/>
              <a:t>sont</a:t>
            </a:r>
            <a:r>
              <a:rPr lang="en-US" altLang="en-US" sz="2400" dirty="0"/>
              <a:t> </a:t>
            </a:r>
            <a:r>
              <a:rPr lang="en-US" altLang="en-US" sz="2400" dirty="0" err="1"/>
              <a:t>spécifiquement</a:t>
            </a:r>
            <a:r>
              <a:rPr lang="en-US" altLang="en-US" sz="2400" dirty="0"/>
              <a:t> </a:t>
            </a:r>
            <a:r>
              <a:rPr lang="en-US" altLang="en-US" sz="2400" dirty="0" err="1"/>
              <a:t>conçues</a:t>
            </a:r>
            <a:r>
              <a:rPr lang="en-US" altLang="en-US" sz="2400" dirty="0"/>
              <a:t> pour </a:t>
            </a:r>
            <a:r>
              <a:rPr lang="en-US" altLang="en-US" sz="2400" dirty="0" err="1"/>
              <a:t>chiffrer</a:t>
            </a:r>
            <a:r>
              <a:rPr lang="en-US" altLang="en-US" sz="2400" dirty="0"/>
              <a:t> un flux de </a:t>
            </a:r>
            <a:r>
              <a:rPr lang="en-US" altLang="en-US" sz="2400" dirty="0" err="1"/>
              <a:t>données</a:t>
            </a:r>
            <a:r>
              <a:rPr lang="en-US" altLang="en-US" sz="2400" dirty="0"/>
              <a:t> </a:t>
            </a:r>
            <a:r>
              <a:rPr lang="en-US" altLang="en-US" sz="2400" dirty="0" err="1" smtClean="0"/>
              <a:t>continu</a:t>
            </a:r>
            <a:r>
              <a:rPr lang="en-US" altLang="en-US" sz="2400" dirty="0" smtClean="0"/>
              <a:t>. </a:t>
            </a:r>
            <a:endParaRPr lang="en-US" altLang="en-US" sz="2400" dirty="0"/>
          </a:p>
          <a:p>
            <a:pPr marL="355600" indent="0" eaLnBrk="1" hangingPunct="1">
              <a:spcBef>
                <a:spcPts val="2300"/>
              </a:spcBef>
              <a:buSzPct val="43000"/>
              <a:buNone/>
            </a:pPr>
            <a:r>
              <a:rPr lang="en-US" altLang="en-US" sz="2400" dirty="0" err="1" smtClean="0"/>
              <a:t>Une</a:t>
            </a:r>
            <a:r>
              <a:rPr lang="en-US" altLang="en-US" sz="2400" dirty="0" smtClean="0"/>
              <a:t> </a:t>
            </a:r>
            <a:r>
              <a:rPr lang="en-US" altLang="en-US" sz="2400" dirty="0" err="1"/>
              <a:t>séquence</a:t>
            </a:r>
            <a:r>
              <a:rPr lang="en-US" altLang="en-US" sz="2400" dirty="0"/>
              <a:t> pseudo-</a:t>
            </a:r>
            <a:r>
              <a:rPr lang="en-US" altLang="en-US" sz="2400" dirty="0" err="1"/>
              <a:t>aléatoire</a:t>
            </a:r>
            <a:r>
              <a:rPr lang="en-US" altLang="en-US" sz="2400" dirty="0"/>
              <a:t> </a:t>
            </a:r>
            <a:r>
              <a:rPr lang="en-US" altLang="en-US" sz="2400" dirty="0" err="1"/>
              <a:t>est</a:t>
            </a:r>
            <a:r>
              <a:rPr lang="en-US" altLang="en-US" sz="2400" dirty="0"/>
              <a:t> </a:t>
            </a:r>
            <a:r>
              <a:rPr lang="en-US" altLang="en-US" sz="2400" dirty="0" err="1"/>
              <a:t>générée</a:t>
            </a:r>
            <a:r>
              <a:rPr lang="en-US" altLang="en-US" sz="2400" dirty="0"/>
              <a:t> à </a:t>
            </a:r>
            <a:r>
              <a:rPr lang="en-US" altLang="en-US" sz="2400" dirty="0" err="1"/>
              <a:t>partir</a:t>
            </a:r>
            <a:r>
              <a:rPr lang="en-US" altLang="en-US" sz="2400" dirty="0"/>
              <a:t> </a:t>
            </a:r>
            <a:r>
              <a:rPr lang="en-US" altLang="en-US" sz="2400" dirty="0" err="1"/>
              <a:t>d’une</a:t>
            </a:r>
            <a:r>
              <a:rPr lang="en-US" altLang="en-US" sz="2400" dirty="0"/>
              <a:t> </a:t>
            </a:r>
            <a:r>
              <a:rPr lang="en-US" altLang="en-US" sz="2400" dirty="0" err="1"/>
              <a:t>valeur</a:t>
            </a:r>
            <a:r>
              <a:rPr lang="en-US" altLang="en-US" sz="2400" dirty="0"/>
              <a:t> </a:t>
            </a:r>
            <a:r>
              <a:rPr lang="en-US" altLang="en-US" sz="2400" dirty="0" err="1"/>
              <a:t>initiale</a:t>
            </a:r>
            <a:r>
              <a:rPr lang="en-US" altLang="en-US" sz="2400" dirty="0"/>
              <a:t> IV et </a:t>
            </a:r>
            <a:r>
              <a:rPr lang="en-US" altLang="en-US" sz="2400" dirty="0" err="1"/>
              <a:t>d’une</a:t>
            </a:r>
            <a:r>
              <a:rPr lang="en-US" altLang="en-US" sz="2400" dirty="0"/>
              <a:t> </a:t>
            </a:r>
            <a:r>
              <a:rPr lang="en-US" altLang="en-US" sz="2400" dirty="0" err="1"/>
              <a:t>clé</a:t>
            </a:r>
            <a:r>
              <a:rPr lang="en-US" altLang="en-US" sz="2400" dirty="0"/>
              <a:t> K </a:t>
            </a:r>
            <a:r>
              <a:rPr lang="en-US" altLang="en-US" sz="2400" dirty="0" err="1"/>
              <a:t>en</a:t>
            </a:r>
            <a:r>
              <a:rPr lang="en-US" altLang="en-US" sz="2400" dirty="0"/>
              <a:t> </a:t>
            </a:r>
            <a:r>
              <a:rPr lang="en-US" altLang="en-US" sz="2400" dirty="0" err="1"/>
              <a:t>utilisant</a:t>
            </a:r>
            <a:r>
              <a:rPr lang="en-US" altLang="en-US" sz="2400" dirty="0"/>
              <a:t> un </a:t>
            </a:r>
            <a:r>
              <a:rPr lang="en-US" altLang="en-US" sz="2400" dirty="0" err="1"/>
              <a:t>générateur</a:t>
            </a:r>
            <a:r>
              <a:rPr lang="en-US" altLang="en-US" sz="2400" dirty="0"/>
              <a:t> G </a:t>
            </a:r>
            <a:r>
              <a:rPr lang="en-US" altLang="en-US" sz="2400" dirty="0" smtClean="0"/>
              <a:t>:</a:t>
            </a:r>
          </a:p>
          <a:p>
            <a:pPr marL="355600" indent="0" eaLnBrk="1" hangingPunct="1">
              <a:spcBef>
                <a:spcPts val="2300"/>
              </a:spcBef>
              <a:buSzPct val="43000"/>
              <a:buNone/>
            </a:pPr>
            <a:r>
              <a:rPr lang="en-US" altLang="en-US" sz="2400" dirty="0" smtClean="0"/>
              <a:t>	G</a:t>
            </a:r>
            <a:r>
              <a:rPr lang="en-US" altLang="en-US" sz="2400" baseline="-6000" dirty="0" smtClean="0"/>
              <a:t>K</a:t>
            </a:r>
            <a:r>
              <a:rPr lang="en-US" altLang="en-US" sz="2400" dirty="0" smtClean="0"/>
              <a:t>(IV)=B</a:t>
            </a:r>
            <a:r>
              <a:rPr lang="en-US" altLang="en-US" sz="2400" baseline="-6000" dirty="0" smtClean="0"/>
              <a:t>1</a:t>
            </a:r>
            <a:r>
              <a:rPr lang="en-US" altLang="en-US" sz="2400" dirty="0" smtClean="0"/>
              <a:t>B</a:t>
            </a:r>
            <a:r>
              <a:rPr lang="en-US" altLang="en-US" sz="2400" baseline="-6000" dirty="0" smtClean="0"/>
              <a:t>2</a:t>
            </a:r>
            <a:r>
              <a:rPr lang="en-US" altLang="en-US" sz="2400" dirty="0" smtClean="0"/>
              <a:t>B</a:t>
            </a:r>
            <a:r>
              <a:rPr lang="en-US" altLang="en-US" sz="2400" baseline="-6000" dirty="0" smtClean="0"/>
              <a:t>3</a:t>
            </a:r>
            <a:r>
              <a:rPr lang="en-US" altLang="en-US" sz="2400" dirty="0" smtClean="0"/>
              <a:t>B</a:t>
            </a:r>
            <a:r>
              <a:rPr lang="en-US" altLang="en-US" sz="2400" baseline="-6000" dirty="0" smtClean="0"/>
              <a:t>4</a:t>
            </a:r>
            <a:r>
              <a:rPr lang="en-US" altLang="en-US" sz="2400" dirty="0" smtClean="0"/>
              <a:t>B</a:t>
            </a:r>
            <a:r>
              <a:rPr lang="en-US" altLang="en-US" sz="2400" baseline="-6000" dirty="0" smtClean="0"/>
              <a:t>5</a:t>
            </a:r>
            <a:r>
              <a:rPr lang="en-US" altLang="en-US" sz="2400" dirty="0" smtClean="0"/>
              <a:t>B</a:t>
            </a:r>
            <a:r>
              <a:rPr lang="en-US" altLang="en-US" sz="2400" baseline="-6000" dirty="0" smtClean="0"/>
              <a:t>6</a:t>
            </a:r>
            <a:r>
              <a:rPr lang="en-US" altLang="en-US" sz="2400" dirty="0" smtClean="0"/>
              <a:t>B</a:t>
            </a:r>
            <a:r>
              <a:rPr lang="en-US" altLang="en-US" sz="2400" baseline="-6000" dirty="0" smtClean="0"/>
              <a:t>7</a:t>
            </a:r>
            <a:r>
              <a:rPr lang="en-US" altLang="en-US" sz="2400" dirty="0" smtClean="0"/>
              <a:t>B</a:t>
            </a:r>
            <a:r>
              <a:rPr lang="en-US" altLang="en-US" sz="2400" baseline="-6000" dirty="0" smtClean="0"/>
              <a:t>8</a:t>
            </a:r>
            <a:r>
              <a:rPr lang="en-US" altLang="en-US" sz="2400" dirty="0"/>
              <a:t> ... </a:t>
            </a:r>
            <a:endParaRPr lang="en-US" altLang="en-US" sz="2400" dirty="0" smtClean="0"/>
          </a:p>
          <a:p>
            <a:pPr marL="355600" indent="0" eaLnBrk="1" hangingPunct="1">
              <a:spcBef>
                <a:spcPts val="2300"/>
              </a:spcBef>
              <a:buSzPct val="43000"/>
              <a:buNone/>
            </a:pPr>
            <a:r>
              <a:rPr lang="en-US" altLang="en-US" sz="2400" dirty="0" err="1" smtClean="0"/>
              <a:t>Cette</a:t>
            </a:r>
            <a:r>
              <a:rPr lang="en-US" altLang="en-US" sz="2400" dirty="0" smtClean="0"/>
              <a:t> </a:t>
            </a:r>
            <a:r>
              <a:rPr lang="en-US" altLang="en-US" sz="2400" dirty="0" err="1"/>
              <a:t>séquence</a:t>
            </a:r>
            <a:r>
              <a:rPr lang="en-US" altLang="en-US" sz="2400" dirty="0"/>
              <a:t> </a:t>
            </a:r>
            <a:r>
              <a:rPr lang="en-US" altLang="en-US" sz="2400" dirty="0" err="1"/>
              <a:t>est</a:t>
            </a:r>
            <a:r>
              <a:rPr lang="en-US" altLang="en-US" sz="2400" dirty="0"/>
              <a:t> </a:t>
            </a:r>
            <a:r>
              <a:rPr lang="en-US" altLang="en-US" sz="2400" dirty="0" err="1"/>
              <a:t>appelée</a:t>
            </a:r>
            <a:r>
              <a:rPr lang="en-US" altLang="en-US" sz="2400" dirty="0"/>
              <a:t> flux de </a:t>
            </a:r>
            <a:r>
              <a:rPr lang="en-US" altLang="en-US" sz="2400" dirty="0" err="1"/>
              <a:t>clés</a:t>
            </a:r>
            <a:r>
              <a:rPr lang="en-US" altLang="en-US" sz="2400" dirty="0"/>
              <a:t> («keystream</a:t>
            </a:r>
            <a:r>
              <a:rPr lang="en-US" altLang="en-US" sz="2400" dirty="0" smtClean="0"/>
              <a:t>»).</a:t>
            </a:r>
          </a:p>
          <a:p>
            <a:pPr marL="355600" indent="0" eaLnBrk="1" hangingPunct="1">
              <a:spcBef>
                <a:spcPts val="2300"/>
              </a:spcBef>
              <a:buSzPct val="43000"/>
              <a:buNone/>
            </a:pPr>
            <a:r>
              <a:rPr lang="en-US" altLang="en-US" sz="2400" dirty="0" smtClean="0"/>
              <a:t>Le </a:t>
            </a:r>
            <a:r>
              <a:rPr lang="en-US" altLang="en-US" sz="2400" dirty="0" err="1"/>
              <a:t>i-ième</a:t>
            </a:r>
            <a:r>
              <a:rPr lang="en-US" altLang="en-US" sz="2400" dirty="0"/>
              <a:t> bit du message </a:t>
            </a:r>
            <a:r>
              <a:rPr lang="en-US" altLang="en-US" sz="2400" dirty="0" smtClean="0"/>
              <a:t>M </a:t>
            </a:r>
            <a:r>
              <a:rPr lang="en-US" altLang="en-US" sz="2400" dirty="0" err="1"/>
              <a:t>est</a:t>
            </a:r>
            <a:r>
              <a:rPr lang="en-US" altLang="en-US" sz="2400" dirty="0"/>
              <a:t> </a:t>
            </a:r>
            <a:r>
              <a:rPr lang="en-US" altLang="en-US" sz="2400" dirty="0" err="1"/>
              <a:t>chiffré</a:t>
            </a:r>
            <a:r>
              <a:rPr lang="en-US" altLang="en-US" sz="2400" dirty="0"/>
              <a:t> </a:t>
            </a:r>
            <a:r>
              <a:rPr lang="en-US" altLang="en-US" sz="2400" dirty="0" smtClean="0"/>
              <a:t>par</a:t>
            </a:r>
          </a:p>
          <a:p>
            <a:pPr marL="355600" indent="0" eaLnBrk="1" hangingPunct="1">
              <a:spcBef>
                <a:spcPts val="2300"/>
              </a:spcBef>
              <a:buSzPct val="43000"/>
              <a:buNone/>
            </a:pPr>
            <a:r>
              <a:rPr lang="en-US" altLang="en-US" sz="2400" dirty="0" smtClean="0"/>
              <a:t>	C</a:t>
            </a:r>
            <a:r>
              <a:rPr lang="en-US" altLang="en-US" sz="2400" baseline="-6000" dirty="0" smtClean="0"/>
              <a:t>i</a:t>
            </a:r>
            <a:r>
              <a:rPr lang="en-US" altLang="en-US" sz="2400" dirty="0" smtClean="0"/>
              <a:t>= </a:t>
            </a:r>
            <a:r>
              <a:rPr lang="en-US" altLang="en-US" sz="2400" dirty="0" err="1" smtClean="0"/>
              <a:t>M</a:t>
            </a:r>
            <a:r>
              <a:rPr lang="en-US" altLang="en-US" sz="2400" baseline="-6000" dirty="0" err="1" smtClean="0"/>
              <a:t>i</a:t>
            </a:r>
            <a:r>
              <a:rPr lang="en-US" altLang="en-US" sz="2400" dirty="0" smtClean="0"/>
              <a:t>⊕</a:t>
            </a:r>
            <a:r>
              <a:rPr lang="en-US" altLang="en-US" sz="2400" dirty="0"/>
              <a:t> B</a:t>
            </a:r>
            <a:r>
              <a:rPr lang="en-US" altLang="en-US" sz="2400" baseline="-6000" dirty="0"/>
              <a:t>i </a:t>
            </a:r>
            <a:endParaRPr lang="en-US" altLang="en-US" sz="2400" baseline="-6000" dirty="0" smtClean="0"/>
          </a:p>
          <a:p>
            <a:pPr marL="355600" indent="0" eaLnBrk="1" hangingPunct="1">
              <a:spcBef>
                <a:spcPts val="2300"/>
              </a:spcBef>
              <a:buSzPct val="43000"/>
              <a:buNone/>
            </a:pPr>
            <a:r>
              <a:rPr lang="en-US" altLang="en-US" sz="2400" dirty="0" smtClean="0"/>
              <a:t>Le </a:t>
            </a:r>
            <a:r>
              <a:rPr lang="en-US" altLang="en-US" sz="2400" dirty="0"/>
              <a:t>message </a:t>
            </a:r>
            <a:r>
              <a:rPr lang="en-US" altLang="en-US" sz="2400" dirty="0" err="1"/>
              <a:t>chiffré</a:t>
            </a:r>
            <a:r>
              <a:rPr lang="en-US" altLang="en-US" sz="2400" dirty="0"/>
              <a:t> </a:t>
            </a:r>
            <a:r>
              <a:rPr lang="en-US" altLang="en-US" sz="2400" dirty="0" smtClean="0"/>
              <a:t>C’=(</a:t>
            </a:r>
            <a:r>
              <a:rPr lang="en-US" altLang="en-US" sz="2400" dirty="0"/>
              <a:t>IV, </a:t>
            </a:r>
            <a:r>
              <a:rPr lang="en-US" altLang="en-US" sz="2400" dirty="0" smtClean="0"/>
              <a:t>C) </a:t>
            </a:r>
            <a:r>
              <a:rPr lang="en-US" altLang="en-US" sz="2400" dirty="0" err="1"/>
              <a:t>est</a:t>
            </a:r>
            <a:r>
              <a:rPr lang="en-US" altLang="en-US" sz="2400" dirty="0"/>
              <a:t> </a:t>
            </a:r>
            <a:r>
              <a:rPr lang="en-US" altLang="en-US" sz="2400" dirty="0" err="1"/>
              <a:t>alors</a:t>
            </a:r>
            <a:r>
              <a:rPr lang="en-US" altLang="en-US" sz="2400" dirty="0"/>
              <a:t> </a:t>
            </a:r>
            <a:r>
              <a:rPr lang="en-US" altLang="en-US" sz="2400" dirty="0" err="1"/>
              <a:t>transmis</a:t>
            </a:r>
            <a:r>
              <a:rPr lang="en-US" altLang="en-US" sz="2400" dirty="0"/>
              <a:t>. </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r>
              <a:rPr lang="en-US" altLang="en-US" sz="4400" dirty="0" err="1"/>
              <a:t>Chiffre</a:t>
            </a:r>
            <a:r>
              <a:rPr lang="en-US" altLang="en-US" sz="4400" dirty="0"/>
              <a:t> de flux</a:t>
            </a:r>
            <a:br>
              <a:rPr lang="en-US" altLang="en-US" sz="4400" dirty="0"/>
            </a:br>
            <a:endParaRPr lang="en-US" altLang="en-US" sz="4400" dirty="0" smtClean="0">
              <a:sym typeface="Chalkboard"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3998783360"/>
              </p:ext>
            </p:extLst>
          </p:nvPr>
        </p:nvGraphicFramePr>
        <p:xfrm>
          <a:off x="1651000" y="6019800"/>
          <a:ext cx="6773860" cy="1189038"/>
        </p:xfrm>
        <a:graphic>
          <a:graphicData uri="http://schemas.openxmlformats.org/drawingml/2006/table">
            <a:tbl>
              <a:tblPr firstRow="1" bandRow="1">
                <a:tableStyleId>{616DA210-FB5B-4158-B5E0-FEB733F419BA}</a:tableStyleId>
              </a:tblPr>
              <a:tblGrid>
                <a:gridCol w="796130"/>
                <a:gridCol w="558642"/>
                <a:gridCol w="677386"/>
                <a:gridCol w="677386"/>
                <a:gridCol w="677386"/>
                <a:gridCol w="677386"/>
                <a:gridCol w="677386"/>
                <a:gridCol w="677386"/>
                <a:gridCol w="677386"/>
                <a:gridCol w="677386"/>
              </a:tblGrid>
              <a:tr h="396346">
                <a:tc>
                  <a:txBody>
                    <a:bodyPr/>
                    <a:lstStyle/>
                    <a:p>
                      <a:r>
                        <a:rPr lang="en-US" sz="2000" dirty="0" smtClean="0"/>
                        <a:t>M</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r>
              <a:tr h="396346">
                <a:tc>
                  <a:txBody>
                    <a:bodyPr/>
                    <a:lstStyle/>
                    <a:p>
                      <a:r>
                        <a:rPr lang="en-US" altLang="en-US" sz="2000" dirty="0" smtClean="0"/>
                        <a:t>G</a:t>
                      </a:r>
                      <a:r>
                        <a:rPr lang="en-US" altLang="en-US" sz="2000" baseline="-6000" dirty="0" smtClean="0"/>
                        <a:t>K</a:t>
                      </a:r>
                      <a:r>
                        <a:rPr lang="en-US" sz="2000" dirty="0" smtClean="0"/>
                        <a:t>(IV)</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r>
              <a:tr h="396346">
                <a:tc>
                  <a:txBody>
                    <a:bodyPr/>
                    <a:lstStyle/>
                    <a:p>
                      <a:r>
                        <a:rPr lang="en-US" sz="2000" dirty="0" smtClean="0"/>
                        <a:t>C</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r>
            </a:tbl>
          </a:graphicData>
        </a:graphic>
      </p:graphicFrame>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08000" y="1524000"/>
                <a:ext cx="9144000" cy="4191000"/>
              </a:xfrm>
            </p:spPr>
            <p:txBody>
              <a:bodyPr/>
              <a:lstStyle/>
              <a:p>
                <a:r>
                  <a:rPr lang="en-US" sz="2800" dirty="0" smtClean="0"/>
                  <a:t>K: clef</a:t>
                </a:r>
              </a:p>
              <a:p>
                <a:r>
                  <a:rPr lang="en-US" sz="2800" dirty="0" smtClean="0"/>
                  <a:t>IV: </a:t>
                </a:r>
                <a:r>
                  <a:rPr lang="en-US" sz="2800" dirty="0" err="1" smtClean="0"/>
                  <a:t>vecteur</a:t>
                </a:r>
                <a:r>
                  <a:rPr lang="en-US" sz="2800" dirty="0" smtClean="0"/>
                  <a:t> </a:t>
                </a:r>
                <a:r>
                  <a:rPr lang="en-US" sz="2800" dirty="0" err="1" smtClean="0"/>
                  <a:t>d’initialization</a:t>
                </a:r>
                <a:r>
                  <a:rPr lang="en-US" sz="2800" dirty="0" smtClean="0"/>
                  <a:t> (unique et </a:t>
                </a:r>
                <a:r>
                  <a:rPr lang="en-US" sz="2800" dirty="0" err="1" smtClean="0"/>
                  <a:t>alléatoire</a:t>
                </a:r>
                <a:r>
                  <a:rPr lang="en-US" sz="2800" dirty="0" smtClean="0"/>
                  <a:t>)</a:t>
                </a:r>
              </a:p>
              <a:p>
                <a:r>
                  <a:rPr lang="en-US" sz="2800" dirty="0" smtClean="0"/>
                  <a:t>M: message</a:t>
                </a:r>
              </a:p>
              <a:p>
                <a:r>
                  <a:rPr lang="en-US" sz="2800" dirty="0" smtClean="0"/>
                  <a:t>C: </a:t>
                </a:r>
                <a:r>
                  <a:rPr lang="en-US" sz="2800" dirty="0" err="1" smtClean="0"/>
                  <a:t>cryptogramme</a:t>
                </a:r>
                <a:endParaRPr lang="en-US" sz="2800" dirty="0" smtClean="0"/>
              </a:p>
              <a:p>
                <a14:m>
                  <m:oMath xmlns:m="http://schemas.openxmlformats.org/officeDocument/2006/math">
                    <m:r>
                      <a:rPr lang="en-US" altLang="en-US" sz="2800" i="1">
                        <a:latin typeface="Cambria Math" panose="02040503050406030204" pitchFamily="18" charset="0"/>
                        <a:ea typeface="Cambria Math" panose="02040503050406030204" pitchFamily="18" charset="0"/>
                      </a:rPr>
                      <m:t>⨁</m:t>
                    </m:r>
                  </m:oMath>
                </a14:m>
                <a:r>
                  <a:rPr lang="en-US" sz="2800" dirty="0" smtClean="0"/>
                  <a:t> </a:t>
                </a:r>
                <a:r>
                  <a:rPr lang="en-US" sz="2800" dirty="0" err="1" smtClean="0"/>
                  <a:t>est</a:t>
                </a:r>
                <a:r>
                  <a:rPr lang="en-US" sz="2800" dirty="0" smtClean="0"/>
                  <a:t> le </a:t>
                </a:r>
                <a:r>
                  <a:rPr lang="en-US" sz="2800" dirty="0" err="1" smtClean="0"/>
                  <a:t>ou</a:t>
                </a:r>
                <a:r>
                  <a:rPr lang="en-US" sz="2800" dirty="0" smtClean="0"/>
                  <a:t>-exclusive bit a bit</a:t>
                </a:r>
              </a:p>
              <a:p>
                <a:r>
                  <a:rPr lang="en-US" altLang="en-US" sz="2800" dirty="0" smtClean="0"/>
                  <a:t>G</a:t>
                </a:r>
                <a:r>
                  <a:rPr lang="en-US" altLang="en-US" sz="2800" baseline="-6000" dirty="0" smtClean="0"/>
                  <a:t>K</a:t>
                </a:r>
                <a:r>
                  <a:rPr lang="en-US" sz="2800" dirty="0" smtClean="0"/>
                  <a:t>(IV)=F</a:t>
                </a:r>
              </a:p>
              <a:p>
                <a:pPr>
                  <a:defRPr/>
                </a:pPr>
                <a:r>
                  <a:rPr lang="en-US" altLang="en-US" sz="2800" dirty="0" smtClean="0"/>
                  <a:t>E</a:t>
                </a:r>
                <a:r>
                  <a:rPr lang="en-US" altLang="en-US" sz="2800" baseline="-6000" dirty="0" smtClean="0"/>
                  <a:t>K</a:t>
                </a:r>
                <a:r>
                  <a:rPr lang="en-US" altLang="en-US" sz="2800" dirty="0" smtClean="0"/>
                  <a:t>(M)=M</a:t>
                </a:r>
                <a14:m>
                  <m:oMath xmlns:m="http://schemas.openxmlformats.org/officeDocument/2006/math">
                    <m:r>
                      <a:rPr lang="en-US" altLang="en-US" sz="2800" i="1">
                        <a:latin typeface="Cambria Math" panose="02040503050406030204" pitchFamily="18" charset="0"/>
                        <a:ea typeface="Cambria Math" panose="02040503050406030204" pitchFamily="18" charset="0"/>
                      </a:rPr>
                      <m:t>⨁</m:t>
                    </m:r>
                  </m:oMath>
                </a14:m>
                <a:r>
                  <a:rPr lang="en-US" sz="2800" dirty="0" smtClean="0"/>
                  <a:t>F=C</a:t>
                </a:r>
              </a:p>
              <a:p>
                <a:pPr>
                  <a:defRPr/>
                </a:pPr>
                <a:r>
                  <a:rPr lang="en-US" altLang="en-US" sz="2800" dirty="0" smtClean="0"/>
                  <a:t>D</a:t>
                </a:r>
                <a:r>
                  <a:rPr lang="en-US" altLang="en-US" sz="2800" baseline="-6000" dirty="0" smtClean="0"/>
                  <a:t>K</a:t>
                </a:r>
                <a:r>
                  <a:rPr lang="en-US" altLang="en-US" sz="2800" dirty="0" smtClean="0"/>
                  <a:t>(C)=C</a:t>
                </a:r>
                <a14:m>
                  <m:oMath xmlns:m="http://schemas.openxmlformats.org/officeDocument/2006/math">
                    <m:r>
                      <a:rPr lang="en-US" altLang="en-US" sz="2800" i="1" smtClean="0">
                        <a:latin typeface="Cambria Math" panose="02040503050406030204" pitchFamily="18" charset="0"/>
                        <a:ea typeface="Cambria Math" panose="02040503050406030204" pitchFamily="18" charset="0"/>
                      </a:rPr>
                      <m:t>⨁</m:t>
                    </m:r>
                  </m:oMath>
                </a14:m>
                <a:r>
                  <a:rPr lang="en-US" sz="2800" dirty="0" smtClean="0"/>
                  <a:t>F</a:t>
                </a:r>
                <a:endParaRPr lang="en-US" sz="2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08000" y="1524000"/>
                <a:ext cx="9144000" cy="4191000"/>
              </a:xfrm>
              <a:blipFill rotWithShape="0">
                <a:blip r:embed="rId2"/>
                <a:stretch>
                  <a:fillRect l="-1067" t="-1308" b="-2180"/>
                </a:stretch>
              </a:blipFill>
            </p:spPr>
            <p:txBody>
              <a:bodyPr/>
              <a:lstStyle/>
              <a:p>
                <a:r>
                  <a:rPr lang="en-US">
                    <a:noFill/>
                  </a:rPr>
                  <a:t> </a:t>
                </a:r>
              </a:p>
            </p:txBody>
          </p:sp>
        </mc:Fallback>
      </mc:AlternateContent>
    </p:spTree>
    <p:extLst>
      <p:ext uri="{BB962C8B-B14F-4D97-AF65-F5344CB8AC3E}">
        <p14:creationId xmlns:p14="http://schemas.microsoft.com/office/powerpoint/2010/main" val="1108114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
          <p:cNvSpPr>
            <a:spLocks noGrp="1" noChangeArrowheads="1"/>
          </p:cNvSpPr>
          <p:nvPr>
            <p:ph type="title"/>
            <p:custDataLst>
              <p:tags r:id="rId1"/>
            </p:custDataLst>
          </p:nvPr>
        </p:nvSpPr>
        <p:spPr>
          <a:xfrm>
            <a:off x="990600" y="-76200"/>
            <a:ext cx="8178800" cy="876300"/>
          </a:xfrm>
        </p:spPr>
        <p:txBody>
          <a:bodyPr/>
          <a:lstStyle/>
          <a:p>
            <a:pPr eaLnBrk="1" hangingPunct="1"/>
            <a:r>
              <a:rPr lang="en-US" altLang="en-US" dirty="0" err="1" smtClean="0"/>
              <a:t>Chiffrement</a:t>
            </a:r>
            <a:r>
              <a:rPr lang="en-US" altLang="en-US" dirty="0" smtClean="0"/>
              <a:t> de flux</a:t>
            </a:r>
          </a:p>
        </p:txBody>
      </p:sp>
      <p:sp>
        <p:nvSpPr>
          <p:cNvPr id="38914" name="Rectangle 2"/>
          <p:cNvSpPr>
            <a:spLocks noGrp="1" noChangeArrowheads="1"/>
          </p:cNvSpPr>
          <p:nvPr>
            <p:ph idx="1"/>
            <p:custDataLst>
              <p:tags r:id="rId2"/>
            </p:custDataLst>
          </p:nvPr>
        </p:nvSpPr>
        <p:spPr>
          <a:xfrm>
            <a:off x="76200" y="736600"/>
            <a:ext cx="9982200" cy="6870700"/>
          </a:xfrm>
        </p:spPr>
        <p:txBody>
          <a:bodyPr/>
          <a:lstStyle/>
          <a:p>
            <a:pPr marL="633413" indent="-277813" eaLnBrk="1" hangingPunct="1">
              <a:spcBef>
                <a:spcPts val="2300"/>
              </a:spcBef>
              <a:buSzPct val="43000"/>
              <a:buFont typeface="Arial" panose="020B0604020202020204" pitchFamily="34" charset="0"/>
              <a:buBlip>
                <a:blip r:embed="rId4"/>
              </a:buBlip>
            </a:pPr>
            <a:r>
              <a:rPr lang="en-US" altLang="en-US" sz="2300" dirty="0" smtClean="0"/>
              <a:t>Le </a:t>
            </a:r>
            <a:r>
              <a:rPr lang="en-US" altLang="en-US" sz="2300" dirty="0" err="1" smtClean="0"/>
              <a:t>chiffrement</a:t>
            </a:r>
            <a:r>
              <a:rPr lang="en-US" altLang="en-US" sz="2300" dirty="0" smtClean="0"/>
              <a:t> de flux de </a:t>
            </a:r>
            <a:r>
              <a:rPr lang="en-US" altLang="en-US" sz="2300" dirty="0" err="1" smtClean="0"/>
              <a:t>données</a:t>
            </a:r>
            <a:r>
              <a:rPr lang="en-US" altLang="en-US" sz="2300" dirty="0" smtClean="0"/>
              <a:t> </a:t>
            </a:r>
            <a:r>
              <a:rPr lang="en-US" altLang="en-US" sz="2300" dirty="0" err="1" smtClean="0"/>
              <a:t>défini</a:t>
            </a:r>
            <a:r>
              <a:rPr lang="en-US" altLang="en-US" sz="2300" dirty="0" smtClean="0"/>
              <a:t> </a:t>
            </a:r>
            <a:r>
              <a:rPr lang="en-US" altLang="en-US" sz="2300" dirty="0" err="1" smtClean="0"/>
              <a:t>précédemment</a:t>
            </a:r>
            <a:r>
              <a:rPr lang="en-US" altLang="en-US" sz="2300" dirty="0" smtClean="0"/>
              <a:t> </a:t>
            </a:r>
            <a:r>
              <a:rPr lang="en-US" altLang="en-US" sz="2300" dirty="0" err="1" smtClean="0"/>
              <a:t>est</a:t>
            </a:r>
            <a:r>
              <a:rPr lang="en-US" altLang="en-US" sz="2300" dirty="0" smtClean="0"/>
              <a:t> du type </a:t>
            </a:r>
            <a:r>
              <a:rPr lang="en-US" altLang="en-US" sz="2300" dirty="0" err="1" smtClean="0"/>
              <a:t>asynchrone</a:t>
            </a:r>
            <a:r>
              <a:rPr lang="en-US" altLang="en-US" sz="2300" dirty="0" smtClean="0"/>
              <a:t> </a:t>
            </a:r>
            <a:r>
              <a:rPr lang="en-US" altLang="en-US" sz="2300" dirty="0" err="1" smtClean="0"/>
              <a:t>puisque</a:t>
            </a:r>
            <a:r>
              <a:rPr lang="en-US" altLang="en-US" sz="2300" dirty="0" smtClean="0"/>
              <a:t> le flux de </a:t>
            </a:r>
            <a:r>
              <a:rPr lang="en-US" altLang="en-US" sz="2300" dirty="0" err="1" smtClean="0"/>
              <a:t>clés</a:t>
            </a:r>
            <a:r>
              <a:rPr lang="en-US" altLang="en-US" sz="2300" dirty="0" smtClean="0"/>
              <a:t> </a:t>
            </a:r>
            <a:r>
              <a:rPr lang="en-US" altLang="en-US" sz="2300" dirty="0" err="1" smtClean="0"/>
              <a:t>est</a:t>
            </a:r>
            <a:r>
              <a:rPr lang="en-US" altLang="en-US" sz="2300" dirty="0" smtClean="0"/>
              <a:t> </a:t>
            </a:r>
            <a:r>
              <a:rPr lang="en-US" altLang="en-US" sz="2300" dirty="0" err="1" smtClean="0"/>
              <a:t>indépendant</a:t>
            </a:r>
            <a:r>
              <a:rPr lang="en-US" altLang="en-US" sz="2300" dirty="0" smtClean="0"/>
              <a:t> du message </a:t>
            </a:r>
            <a:r>
              <a:rPr lang="en-US" altLang="en-US" sz="2300" dirty="0" err="1" smtClean="0"/>
              <a:t>clair</a:t>
            </a:r>
            <a:r>
              <a:rPr lang="en-US" altLang="en-US" sz="2300" dirty="0" smtClean="0"/>
              <a:t>.</a:t>
            </a:r>
          </a:p>
          <a:p>
            <a:pPr marL="1065213" lvl="1" indent="-277813" eaLnBrk="1" hangingPunct="1">
              <a:spcBef>
                <a:spcPts val="2300"/>
              </a:spcBef>
              <a:buSzPct val="43000"/>
              <a:buFont typeface="Arial" panose="020B0604020202020204" pitchFamily="34" charset="0"/>
              <a:buBlip>
                <a:blip r:embed="rId4"/>
              </a:buBlip>
            </a:pPr>
            <a:r>
              <a:rPr lang="en-US" altLang="en-US" sz="2300" dirty="0" smtClean="0"/>
              <a:t>Un bit </a:t>
            </a:r>
            <a:r>
              <a:rPr lang="en-US" altLang="en-US" sz="2300" dirty="0" err="1" smtClean="0"/>
              <a:t>éroné</a:t>
            </a:r>
            <a:r>
              <a:rPr lang="en-US" altLang="en-US" sz="2300" dirty="0" smtClean="0"/>
              <a:t> </a:t>
            </a:r>
            <a:r>
              <a:rPr lang="en-US" altLang="en-US" sz="2300" dirty="0" err="1" smtClean="0"/>
              <a:t>n’affecte</a:t>
            </a:r>
            <a:r>
              <a:rPr lang="en-US" altLang="en-US" sz="2300" dirty="0" smtClean="0"/>
              <a:t> que le bit du message </a:t>
            </a:r>
            <a:r>
              <a:rPr lang="en-US" altLang="en-US" sz="2300" dirty="0" err="1" smtClean="0"/>
              <a:t>clair</a:t>
            </a:r>
            <a:r>
              <a:rPr lang="en-US" altLang="en-US" sz="2300" dirty="0" smtClean="0"/>
              <a:t> </a:t>
            </a:r>
            <a:r>
              <a:rPr lang="en-US" altLang="en-US" sz="2300" dirty="0" err="1" smtClean="0"/>
              <a:t>correspondant</a:t>
            </a:r>
            <a:r>
              <a:rPr lang="en-US" altLang="en-US" sz="2300" dirty="0" smtClean="0"/>
              <a:t>. </a:t>
            </a:r>
          </a:p>
          <a:p>
            <a:pPr marL="1065213" lvl="1" indent="-277813" eaLnBrk="1" hangingPunct="1">
              <a:spcBef>
                <a:spcPts val="2300"/>
              </a:spcBef>
              <a:buSzPct val="43000"/>
              <a:buFont typeface="Arial" panose="020B0604020202020204" pitchFamily="34" charset="0"/>
              <a:buBlip>
                <a:blip r:embed="rId4"/>
              </a:buBlip>
            </a:pPr>
            <a:r>
              <a:rPr lang="en-US" altLang="en-US" sz="2300" dirty="0" err="1" smtClean="0"/>
              <a:t>Ceci</a:t>
            </a:r>
            <a:r>
              <a:rPr lang="en-US" altLang="en-US" sz="2300" dirty="0" smtClean="0"/>
              <a:t> </a:t>
            </a:r>
            <a:r>
              <a:rPr lang="en-US" altLang="en-US" sz="2300" dirty="0" err="1" smtClean="0"/>
              <a:t>ouvre</a:t>
            </a:r>
            <a:r>
              <a:rPr lang="en-US" altLang="en-US" sz="2300" dirty="0" smtClean="0"/>
              <a:t> la </a:t>
            </a:r>
            <a:r>
              <a:rPr lang="en-US" altLang="en-US" sz="2300" dirty="0" err="1" smtClean="0"/>
              <a:t>porte</a:t>
            </a:r>
            <a:r>
              <a:rPr lang="en-US" altLang="en-US" sz="2300" dirty="0" smtClean="0"/>
              <a:t> aux </a:t>
            </a:r>
            <a:r>
              <a:rPr lang="en-US" altLang="en-US" sz="2300" dirty="0" err="1" smtClean="0"/>
              <a:t>attaques</a:t>
            </a:r>
            <a:r>
              <a:rPr lang="en-US" altLang="en-US" sz="2300" dirty="0" smtClean="0"/>
              <a:t> qui </a:t>
            </a:r>
            <a:r>
              <a:rPr lang="en-US" altLang="en-US" sz="2300" dirty="0" err="1" smtClean="0"/>
              <a:t>modifient</a:t>
            </a:r>
            <a:r>
              <a:rPr lang="en-US" altLang="en-US" sz="2300" dirty="0" smtClean="0"/>
              <a:t> </a:t>
            </a:r>
            <a:r>
              <a:rPr lang="en-US" altLang="en-US" sz="2300" dirty="0" err="1" smtClean="0"/>
              <a:t>quelques</a:t>
            </a:r>
            <a:r>
              <a:rPr lang="en-US" altLang="en-US" sz="2300" dirty="0" smtClean="0"/>
              <a:t> bits du message </a:t>
            </a:r>
            <a:r>
              <a:rPr lang="en-US" altLang="en-US" sz="2300" dirty="0" err="1" smtClean="0"/>
              <a:t>transmis</a:t>
            </a:r>
            <a:r>
              <a:rPr lang="en-US" altLang="en-US" sz="2300" dirty="0" smtClean="0"/>
              <a:t>. </a:t>
            </a:r>
          </a:p>
          <a:p>
            <a:pPr marL="1065213" lvl="1" indent="-277813" eaLnBrk="1" hangingPunct="1">
              <a:spcBef>
                <a:spcPts val="2300"/>
              </a:spcBef>
              <a:buSzPct val="43000"/>
              <a:buBlip>
                <a:blip r:embed="rId4"/>
              </a:buBlip>
            </a:pPr>
            <a:r>
              <a:rPr lang="en-US" altLang="en-US" sz="2300" dirty="0" smtClean="0"/>
              <a:t>(La </a:t>
            </a:r>
            <a:r>
              <a:rPr lang="en-US" altLang="en-US" sz="2300" dirty="0" err="1"/>
              <a:t>perte</a:t>
            </a:r>
            <a:r>
              <a:rPr lang="en-US" altLang="en-US" sz="2300" dirty="0"/>
              <a:t>/</a:t>
            </a:r>
            <a:r>
              <a:rPr lang="en-US" altLang="en-US" sz="2300" dirty="0" err="1"/>
              <a:t>l’ajout</a:t>
            </a:r>
            <a:r>
              <a:rPr lang="en-US" altLang="en-US" sz="2300" dirty="0"/>
              <a:t> d’un bit au </a:t>
            </a:r>
            <a:r>
              <a:rPr lang="en-US" altLang="en-US" sz="2300" dirty="0" err="1"/>
              <a:t>cryptogramme</a:t>
            </a:r>
            <a:r>
              <a:rPr lang="en-US" altLang="en-US" sz="2300" dirty="0"/>
              <a:t> </a:t>
            </a:r>
            <a:r>
              <a:rPr lang="en-US" altLang="en-US" sz="2300" dirty="0" err="1"/>
              <a:t>corromp</a:t>
            </a:r>
            <a:r>
              <a:rPr lang="en-US" altLang="en-US" sz="2300" dirty="0"/>
              <a:t> le message</a:t>
            </a:r>
            <a:r>
              <a:rPr lang="en-US" altLang="en-US" sz="2300" dirty="0" smtClean="0"/>
              <a:t>.)</a:t>
            </a:r>
          </a:p>
          <a:p>
            <a:pPr marL="633413" indent="-277813" eaLnBrk="1" hangingPunct="1">
              <a:spcBef>
                <a:spcPts val="2300"/>
              </a:spcBef>
              <a:buSzPct val="43000"/>
              <a:buFont typeface="Arial" panose="020B0604020202020204" pitchFamily="34" charset="0"/>
              <a:buBlip>
                <a:blip r:embed="rId4"/>
              </a:buBlip>
            </a:pPr>
            <a:r>
              <a:rPr lang="en-US" altLang="en-US" sz="2300" dirty="0" smtClean="0"/>
              <a:t>Il y a </a:t>
            </a:r>
            <a:r>
              <a:rPr lang="en-US" altLang="en-US" sz="2300" dirty="0" err="1" smtClean="0"/>
              <a:t>aussi</a:t>
            </a:r>
            <a:r>
              <a:rPr lang="en-US" altLang="en-US" sz="2300" dirty="0" smtClean="0"/>
              <a:t> des </a:t>
            </a:r>
            <a:r>
              <a:rPr lang="en-US" altLang="en-US" sz="2300" dirty="0" err="1" smtClean="0"/>
              <a:t>méthodes</a:t>
            </a:r>
            <a:r>
              <a:rPr lang="en-US" altLang="en-US" sz="2300" dirty="0" smtClean="0"/>
              <a:t> de </a:t>
            </a:r>
            <a:r>
              <a:rPr lang="en-US" altLang="en-US" sz="2300" dirty="0" err="1" smtClean="0"/>
              <a:t>chiffrement</a:t>
            </a:r>
            <a:r>
              <a:rPr lang="en-US" altLang="en-US" sz="2300" dirty="0" smtClean="0"/>
              <a:t> de flux </a:t>
            </a:r>
            <a:r>
              <a:rPr lang="en-US" altLang="en-US" sz="2300" dirty="0" err="1" smtClean="0"/>
              <a:t>synchrones</a:t>
            </a:r>
            <a:r>
              <a:rPr lang="en-US" altLang="en-US" sz="2300" dirty="0" smtClean="0"/>
              <a:t> qui </a:t>
            </a:r>
            <a:r>
              <a:rPr lang="en-US" altLang="en-US" sz="2300" dirty="0" err="1" smtClean="0"/>
              <a:t>permettent</a:t>
            </a:r>
            <a:r>
              <a:rPr lang="en-US" altLang="en-US" sz="2300" dirty="0" smtClean="0"/>
              <a:t> </a:t>
            </a:r>
            <a:r>
              <a:rPr lang="en-US" altLang="en-US" sz="2300" dirty="0" err="1" smtClean="0"/>
              <a:t>une</a:t>
            </a:r>
            <a:r>
              <a:rPr lang="en-US" altLang="en-US" sz="2300" dirty="0" smtClean="0"/>
              <a:t> </a:t>
            </a:r>
            <a:r>
              <a:rPr lang="en-US" altLang="en-US" sz="2300" dirty="0" err="1" smtClean="0"/>
              <a:t>resynchronisation</a:t>
            </a:r>
            <a:r>
              <a:rPr lang="en-US" altLang="en-US" sz="2300" dirty="0" smtClean="0"/>
              <a:t> après un certain </a:t>
            </a:r>
            <a:r>
              <a:rPr lang="en-US" altLang="en-US" sz="2300" dirty="0" err="1" smtClean="0"/>
              <a:t>nombre</a:t>
            </a:r>
            <a:r>
              <a:rPr lang="en-US" altLang="en-US" sz="2300" dirty="0" smtClean="0"/>
              <a:t> de bits.</a:t>
            </a:r>
          </a:p>
          <a:p>
            <a:pPr marL="633413" indent="-277813" eaLnBrk="1" hangingPunct="1">
              <a:spcBef>
                <a:spcPts val="2300"/>
              </a:spcBef>
              <a:buSzPct val="43000"/>
              <a:buFont typeface="Arial" panose="020B0604020202020204" pitchFamily="34" charset="0"/>
              <a:buBlip>
                <a:blip r:embed="rId4"/>
              </a:buBlip>
            </a:pPr>
            <a:r>
              <a:rPr lang="en-US" altLang="en-US" sz="2300" dirty="0" smtClean="0"/>
              <a:t>La </a:t>
            </a:r>
            <a:r>
              <a:rPr lang="en-US" altLang="en-US" sz="2300" dirty="0" err="1" smtClean="0"/>
              <a:t>différence</a:t>
            </a:r>
            <a:r>
              <a:rPr lang="en-US" altLang="en-US" sz="2300" dirty="0" smtClean="0"/>
              <a:t> entre un </a:t>
            </a:r>
            <a:r>
              <a:rPr lang="en-US" altLang="en-US" sz="2300" dirty="0" err="1" smtClean="0"/>
              <a:t>chiffre</a:t>
            </a:r>
            <a:r>
              <a:rPr lang="en-US" altLang="en-US" sz="2300" dirty="0" smtClean="0"/>
              <a:t> par flux et un </a:t>
            </a:r>
            <a:r>
              <a:rPr lang="en-US" altLang="en-US" sz="2300" dirty="0" err="1" smtClean="0"/>
              <a:t>chiffre</a:t>
            </a:r>
            <a:r>
              <a:rPr lang="en-US" altLang="en-US" sz="2300" dirty="0" smtClean="0"/>
              <a:t> par blocs </a:t>
            </a:r>
            <a:r>
              <a:rPr lang="en-US" altLang="en-US" sz="2300" dirty="0" err="1" smtClean="0"/>
              <a:t>est</a:t>
            </a:r>
            <a:r>
              <a:rPr lang="en-US" altLang="en-US" sz="2300" dirty="0" smtClean="0"/>
              <a:t> que </a:t>
            </a:r>
            <a:r>
              <a:rPr lang="en-US" altLang="en-US" sz="2300" dirty="0" err="1" smtClean="0"/>
              <a:t>ce</a:t>
            </a:r>
            <a:r>
              <a:rPr lang="en-US" altLang="en-US" sz="2300" dirty="0" smtClean="0"/>
              <a:t> dernier </a:t>
            </a:r>
            <a:r>
              <a:rPr lang="en-US" altLang="en-US" sz="2300" dirty="0" err="1" smtClean="0"/>
              <a:t>demande</a:t>
            </a:r>
            <a:r>
              <a:rPr lang="en-US" altLang="en-US" sz="2300" dirty="0" smtClean="0"/>
              <a:t> au message </a:t>
            </a:r>
            <a:r>
              <a:rPr lang="en-US" altLang="en-US" sz="2300" dirty="0" err="1" smtClean="0"/>
              <a:t>clair</a:t>
            </a:r>
            <a:r>
              <a:rPr lang="en-US" altLang="en-US" sz="2300" dirty="0" smtClean="0"/>
              <a:t> d’être au </a:t>
            </a:r>
            <a:r>
              <a:rPr lang="en-US" altLang="en-US" sz="2300" dirty="0" err="1" smtClean="0"/>
              <a:t>moins</a:t>
            </a:r>
            <a:r>
              <a:rPr lang="en-US" altLang="en-US" sz="2300" dirty="0" smtClean="0"/>
              <a:t> de la </a:t>
            </a:r>
            <a:r>
              <a:rPr lang="en-US" altLang="en-US" sz="2300" dirty="0" err="1" smtClean="0"/>
              <a:t>taille</a:t>
            </a:r>
            <a:r>
              <a:rPr lang="en-US" altLang="en-US" sz="2300" dirty="0" smtClean="0"/>
              <a:t> d’un bloc. Les messages plus courts </a:t>
            </a:r>
            <a:r>
              <a:rPr lang="en-US" altLang="en-US" sz="2300" dirty="0" err="1" smtClean="0"/>
              <a:t>doivent</a:t>
            </a:r>
            <a:r>
              <a:rPr lang="en-US" altLang="en-US" sz="2300" dirty="0" smtClean="0"/>
              <a:t> </a:t>
            </a:r>
            <a:r>
              <a:rPr lang="en-US" altLang="en-US" sz="2300" dirty="0" err="1" smtClean="0"/>
              <a:t>être</a:t>
            </a:r>
            <a:r>
              <a:rPr lang="en-US" altLang="en-US" sz="2300" dirty="0" smtClean="0"/>
              <a:t> </a:t>
            </a:r>
            <a:r>
              <a:rPr lang="en-US" altLang="en-US" sz="2300" dirty="0" err="1" smtClean="0"/>
              <a:t>soumis</a:t>
            </a:r>
            <a:r>
              <a:rPr lang="en-US" altLang="en-US" sz="2300" dirty="0" smtClean="0"/>
              <a:t> au </a:t>
            </a:r>
            <a:r>
              <a:rPr lang="en-US" altLang="en-US" sz="2300" dirty="0" err="1" smtClean="0"/>
              <a:t>remplissage</a:t>
            </a:r>
            <a:r>
              <a:rPr lang="en-US" altLang="en-US" sz="2300" dirty="0" smtClean="0"/>
              <a:t> («padding»). </a:t>
            </a:r>
            <a:r>
              <a:rPr lang="en-US" altLang="en-US" sz="2300" dirty="0" err="1" smtClean="0"/>
              <a:t>Ceci</a:t>
            </a:r>
            <a:r>
              <a:rPr lang="en-US" altLang="en-US" sz="2300" dirty="0" smtClean="0"/>
              <a:t> </a:t>
            </a:r>
            <a:r>
              <a:rPr lang="en-US" altLang="en-US" sz="2300" dirty="0" err="1" smtClean="0"/>
              <a:t>est</a:t>
            </a:r>
            <a:r>
              <a:rPr lang="en-US" altLang="en-US" sz="2300" dirty="0" smtClean="0"/>
              <a:t> inutile pour le </a:t>
            </a:r>
            <a:r>
              <a:rPr lang="en-US" altLang="en-US" sz="2300" dirty="0" err="1" smtClean="0"/>
              <a:t>chiffrement</a:t>
            </a:r>
            <a:r>
              <a:rPr lang="en-US" altLang="en-US" sz="2300" dirty="0" smtClean="0"/>
              <a:t> de flux.</a:t>
            </a:r>
          </a:p>
          <a:p>
            <a:pPr marL="633413" indent="-277813" eaLnBrk="1" hangingPunct="1">
              <a:spcBef>
                <a:spcPts val="2300"/>
              </a:spcBef>
              <a:buSzPct val="43000"/>
              <a:buFont typeface="Arial" panose="020B0604020202020204" pitchFamily="34" charset="0"/>
              <a:buBlip>
                <a:blip r:embed="rId4"/>
              </a:buBlip>
            </a:pPr>
            <a:r>
              <a:rPr lang="en-US" altLang="en-US" sz="2300" dirty="0" err="1" smtClean="0"/>
              <a:t>Imaginez</a:t>
            </a:r>
            <a:r>
              <a:rPr lang="en-US" altLang="en-US" sz="2300" dirty="0" smtClean="0"/>
              <a:t> que les </a:t>
            </a:r>
            <a:r>
              <a:rPr lang="en-US" altLang="en-US" sz="2300" dirty="0" err="1" smtClean="0"/>
              <a:t>données</a:t>
            </a:r>
            <a:r>
              <a:rPr lang="en-US" altLang="en-US" sz="2300" dirty="0" smtClean="0"/>
              <a:t> </a:t>
            </a:r>
            <a:r>
              <a:rPr lang="en-US" altLang="en-US" sz="2300" dirty="0" err="1" smtClean="0"/>
              <a:t>sont</a:t>
            </a:r>
            <a:r>
              <a:rPr lang="en-US" altLang="en-US" sz="2300" dirty="0" smtClean="0"/>
              <a:t> </a:t>
            </a:r>
            <a:r>
              <a:rPr lang="en-US" altLang="en-US" sz="2300" dirty="0" err="1" smtClean="0"/>
              <a:t>reçus</a:t>
            </a:r>
            <a:r>
              <a:rPr lang="en-US" altLang="en-US" sz="2300" dirty="0" smtClean="0"/>
              <a:t> et </a:t>
            </a:r>
            <a:r>
              <a:rPr lang="en-US" altLang="en-US" sz="2300" dirty="0" err="1" smtClean="0"/>
              <a:t>chiffrées</a:t>
            </a:r>
            <a:r>
              <a:rPr lang="en-US" altLang="en-US" sz="2300" dirty="0" smtClean="0"/>
              <a:t> par 3DES </a:t>
            </a:r>
            <a:r>
              <a:rPr lang="en-US" altLang="en-US" sz="2300" dirty="0" err="1" smtClean="0"/>
              <a:t>en</a:t>
            </a:r>
            <a:r>
              <a:rPr lang="en-US" altLang="en-US" sz="2300" dirty="0" smtClean="0"/>
              <a:t> </a:t>
            </a:r>
            <a:r>
              <a:rPr lang="en-US" altLang="en-US" sz="2300" dirty="0" err="1" smtClean="0"/>
              <a:t>paquets</a:t>
            </a:r>
            <a:r>
              <a:rPr lang="en-US" altLang="en-US" sz="2300" dirty="0" smtClean="0"/>
              <a:t> de 32bits. </a:t>
            </a:r>
            <a:r>
              <a:rPr lang="en-US" altLang="en-US" sz="2300" dirty="0" err="1" smtClean="0"/>
              <a:t>Ceci</a:t>
            </a:r>
            <a:r>
              <a:rPr lang="en-US" altLang="en-US" sz="2300" dirty="0" smtClean="0"/>
              <a:t> </a:t>
            </a:r>
            <a:r>
              <a:rPr lang="en-US" altLang="en-US" sz="2300" dirty="0" err="1" smtClean="0"/>
              <a:t>produira</a:t>
            </a:r>
            <a:r>
              <a:rPr lang="en-US" altLang="en-US" sz="2300" dirty="0" smtClean="0"/>
              <a:t> des </a:t>
            </a:r>
            <a:r>
              <a:rPr lang="en-US" altLang="en-US" sz="2300" dirty="0" err="1" smtClean="0"/>
              <a:t>cryptogramme</a:t>
            </a:r>
            <a:r>
              <a:rPr lang="en-US" altLang="en-US" sz="2300" dirty="0" smtClean="0"/>
              <a:t> 2 </a:t>
            </a:r>
            <a:r>
              <a:rPr lang="en-US" altLang="en-US" sz="2300" dirty="0" err="1" smtClean="0"/>
              <a:t>fois</a:t>
            </a:r>
            <a:r>
              <a:rPr lang="en-US" altLang="en-US" sz="2300" dirty="0" smtClean="0"/>
              <a:t> plus long que </a:t>
            </a:r>
            <a:r>
              <a:rPr lang="en-US" altLang="en-US" sz="2300" dirty="0" err="1" smtClean="0"/>
              <a:t>nécessaire</a:t>
            </a:r>
            <a:r>
              <a:rPr lang="en-US" altLang="en-US" sz="2300" dirty="0" smtClean="0"/>
              <a:t>.</a:t>
            </a:r>
          </a:p>
          <a:p>
            <a:pPr marL="633413" indent="-277813" eaLnBrk="1" hangingPunct="1">
              <a:spcBef>
                <a:spcPts val="2300"/>
              </a:spcBef>
              <a:buSzPct val="43000"/>
              <a:buFont typeface="Arial" panose="020B0604020202020204" pitchFamily="34" charset="0"/>
              <a:buBlip>
                <a:blip r:embed="rId4"/>
              </a:buBlip>
            </a:pPr>
            <a:endParaRPr lang="en-US" altLang="en-US" dirty="0" smtClean="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custDataLst>
              <p:tags r:id="rId1"/>
            </p:custDataLst>
          </p:nvPr>
        </p:nvSpPr>
        <p:spPr>
          <a:xfrm>
            <a:off x="990600" y="165100"/>
            <a:ext cx="8178800" cy="990600"/>
          </a:xfrm>
        </p:spPr>
        <p:txBody>
          <a:bodyPr/>
          <a:lstStyle/>
          <a:p>
            <a:pPr eaLnBrk="1" hangingPunct="1"/>
            <a:r>
              <a:rPr lang="en-US" altLang="en-US" smtClean="0"/>
              <a:t>Le scenario typique</a:t>
            </a:r>
          </a:p>
        </p:txBody>
      </p:sp>
      <p:grpSp>
        <p:nvGrpSpPr>
          <p:cNvPr id="5123" name="Groupe 11"/>
          <p:cNvGrpSpPr>
            <a:grpSpLocks noChangeAspect="1"/>
          </p:cNvGrpSpPr>
          <p:nvPr>
            <p:custDataLst>
              <p:tags r:id="rId2"/>
            </p:custDataLst>
          </p:nvPr>
        </p:nvGrpSpPr>
        <p:grpSpPr bwMode="auto">
          <a:xfrm>
            <a:off x="6070600" y="3073400"/>
            <a:ext cx="1549400" cy="1111250"/>
            <a:chOff x="387363" y="2569696"/>
            <a:chExt cx="2024770" cy="1452621"/>
          </a:xfrm>
        </p:grpSpPr>
        <p:pic>
          <p:nvPicPr>
            <p:cNvPr id="5138" name="Picture 19" descr="http://images.clipartpanda.com/laptop-clipart-laptop_computer_flipped_open_0515-0909-2120-0442_SMU.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455" y="2569696"/>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9" name="Picture 18" descr="http://www.unilim.fr/suaps/files/2013/02/profil-HOM.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363" y="2895601"/>
              <a:ext cx="1189931" cy="11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4" name="Groupe 21"/>
          <p:cNvGrpSpPr>
            <a:grpSpLocks noChangeAspect="1"/>
          </p:cNvGrpSpPr>
          <p:nvPr>
            <p:custDataLst>
              <p:tags r:id="rId3"/>
            </p:custDataLst>
          </p:nvPr>
        </p:nvGrpSpPr>
        <p:grpSpPr bwMode="auto">
          <a:xfrm>
            <a:off x="1463675" y="3008313"/>
            <a:ext cx="1500188" cy="1147762"/>
            <a:chOff x="203200" y="685800"/>
            <a:chExt cx="1974478" cy="1510839"/>
          </a:xfrm>
        </p:grpSpPr>
        <p:pic>
          <p:nvPicPr>
            <p:cNvPr id="5136" name="Picture 19" descr="http://images.clipartpanda.com/laptop-clipart-laptop_computer_flipped_open_0515-0909-2120-0442_SMU.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0" y="6858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2" descr="http://www.clker.com/cliparts/b/1/f/a/1195445301811339265dagobert83_female_user_icon.svg.me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200" y="1139777"/>
              <a:ext cx="1056862" cy="105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Flèche droite 2"/>
          <p:cNvSpPr/>
          <p:nvPr/>
        </p:nvSpPr>
        <p:spPr>
          <a:xfrm>
            <a:off x="3251200" y="3257550"/>
            <a:ext cx="2819400" cy="920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dirty="0"/>
              <a:t>C = E</a:t>
            </a:r>
            <a:r>
              <a:rPr lang="en-US" altLang="en-US" baseline="-6000" dirty="0"/>
              <a:t>K</a:t>
            </a:r>
            <a:r>
              <a:rPr lang="en-US" altLang="en-US" dirty="0"/>
              <a:t>(M)</a:t>
            </a:r>
            <a:endParaRPr lang="en-US" dirty="0"/>
          </a:p>
        </p:txBody>
      </p:sp>
      <p:grpSp>
        <p:nvGrpSpPr>
          <p:cNvPr id="5126" name="Groupe 8"/>
          <p:cNvGrpSpPr>
            <a:grpSpLocks noChangeAspect="1"/>
          </p:cNvGrpSpPr>
          <p:nvPr>
            <p:custDataLst>
              <p:tags r:id="rId4"/>
            </p:custDataLst>
          </p:nvPr>
        </p:nvGrpSpPr>
        <p:grpSpPr bwMode="auto">
          <a:xfrm>
            <a:off x="3702050" y="6154738"/>
            <a:ext cx="1468438" cy="1016000"/>
            <a:chOff x="552862" y="5334000"/>
            <a:chExt cx="2211341" cy="1528820"/>
          </a:xfrm>
        </p:grpSpPr>
        <p:pic>
          <p:nvPicPr>
            <p:cNvPr id="5134" name="Picture 19" descr="http://images.clipartpanda.com/laptop-clipart-laptop_computer_flipped_open_0515-0909-2120-0442_SMU.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862" y="54102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http://www.clker.com/cliparts/x/a/S/o/c/V/anonymous-mask-m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9600" y="5334000"/>
              <a:ext cx="884603" cy="106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Flèche droite 3"/>
          <p:cNvSpPr/>
          <p:nvPr/>
        </p:nvSpPr>
        <p:spPr>
          <a:xfrm>
            <a:off x="127000" y="3257550"/>
            <a:ext cx="1195388" cy="74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a:t>
            </a:r>
          </a:p>
        </p:txBody>
      </p:sp>
      <p:sp>
        <p:nvSpPr>
          <p:cNvPr id="43" name="Flèche droite 42"/>
          <p:cNvSpPr/>
          <p:nvPr/>
        </p:nvSpPr>
        <p:spPr>
          <a:xfrm>
            <a:off x="7723188" y="3257550"/>
            <a:ext cx="2438400" cy="827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dirty="0"/>
              <a:t>M = D</a:t>
            </a:r>
            <a:r>
              <a:rPr lang="en-US" altLang="en-US" baseline="-6000" dirty="0"/>
              <a:t>K</a:t>
            </a:r>
            <a:r>
              <a:rPr lang="en-US" altLang="en-US" dirty="0"/>
              <a:t>(C)</a:t>
            </a:r>
            <a:endParaRPr lang="en-US" dirty="0"/>
          </a:p>
        </p:txBody>
      </p:sp>
      <p:sp>
        <p:nvSpPr>
          <p:cNvPr id="5" name="Flèche vers le bas 4"/>
          <p:cNvSpPr/>
          <p:nvPr/>
        </p:nvSpPr>
        <p:spPr>
          <a:xfrm>
            <a:off x="1833563" y="1851025"/>
            <a:ext cx="7620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K</a:t>
            </a:r>
          </a:p>
        </p:txBody>
      </p:sp>
      <p:sp>
        <p:nvSpPr>
          <p:cNvPr id="45" name="Flèche vers le bas 44"/>
          <p:cNvSpPr/>
          <p:nvPr/>
        </p:nvSpPr>
        <p:spPr>
          <a:xfrm>
            <a:off x="6478588" y="1828800"/>
            <a:ext cx="7620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K</a:t>
            </a:r>
          </a:p>
        </p:txBody>
      </p:sp>
      <p:sp>
        <p:nvSpPr>
          <p:cNvPr id="12" name="Virage 11"/>
          <p:cNvSpPr/>
          <p:nvPr/>
        </p:nvSpPr>
        <p:spPr>
          <a:xfrm rot="5400000">
            <a:off x="3211513" y="4298950"/>
            <a:ext cx="1524000" cy="14509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5132" name="Rectangle 12"/>
          <p:cNvSpPr>
            <a:spLocks noChangeArrowheads="1"/>
          </p:cNvSpPr>
          <p:nvPr/>
        </p:nvSpPr>
        <p:spPr bwMode="auto">
          <a:xfrm>
            <a:off x="4095750" y="4862513"/>
            <a:ext cx="48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S"/>
              <a:t>C</a:t>
            </a:r>
          </a:p>
        </p:txBody>
      </p:sp>
      <p:sp>
        <p:nvSpPr>
          <p:cNvPr id="54" name="Flèche droite 53"/>
          <p:cNvSpPr/>
          <p:nvPr/>
        </p:nvSpPr>
        <p:spPr>
          <a:xfrm>
            <a:off x="5462588" y="6164263"/>
            <a:ext cx="2438400" cy="827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dirty="0"/>
              <a:t>M = ?</a:t>
            </a:r>
            <a:endParaRPr lang="en-US"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1"/>
          <p:cNvSpPr>
            <a:spLocks noGrp="1" noChangeArrowheads="1"/>
          </p:cNvSpPr>
          <p:nvPr>
            <p:ph type="title"/>
            <p:custDataLst>
              <p:tags r:id="rId1"/>
            </p:custDataLst>
          </p:nvPr>
        </p:nvSpPr>
        <p:spPr>
          <a:xfrm>
            <a:off x="990600" y="-38100"/>
            <a:ext cx="8178800" cy="863600"/>
          </a:xfrm>
        </p:spPr>
        <p:txBody>
          <a:bodyPr/>
          <a:lstStyle/>
          <a:p>
            <a:pPr eaLnBrk="1" hangingPunct="1"/>
            <a:r>
              <a:rPr lang="en-US" altLang="en-US" smtClean="0"/>
              <a:t>RC4</a:t>
            </a:r>
          </a:p>
        </p:txBody>
      </p:sp>
      <p:sp>
        <p:nvSpPr>
          <p:cNvPr id="39938" name="Rectangle 2"/>
          <p:cNvSpPr>
            <a:spLocks noGrp="1" noChangeArrowheads="1"/>
          </p:cNvSpPr>
          <p:nvPr>
            <p:ph idx="1"/>
            <p:custDataLst>
              <p:tags r:id="rId2"/>
            </p:custDataLst>
          </p:nvPr>
        </p:nvSpPr>
        <p:spPr>
          <a:xfrm>
            <a:off x="241300" y="1524000"/>
            <a:ext cx="9702800" cy="5981700"/>
          </a:xfrm>
        </p:spPr>
        <p:txBody>
          <a:bodyPr/>
          <a:lstStyle/>
          <a:p>
            <a:pPr marL="693738" indent="-338138" eaLnBrk="1" hangingPunct="1">
              <a:spcBef>
                <a:spcPts val="2300"/>
              </a:spcBef>
              <a:buSzPct val="43000"/>
              <a:buFont typeface="Arial" panose="020B0604020202020204" pitchFamily="34" charset="0"/>
              <a:buBlip>
                <a:blip r:embed="rId4"/>
              </a:buBlip>
            </a:pPr>
            <a:r>
              <a:rPr lang="en-US" altLang="en-US" sz="2800" smtClean="0"/>
              <a:t>RC4 est le chiffre de flux le plus connu. Il s’agit du Rivest Cipher 4 développé pour RSA en 1987.</a:t>
            </a:r>
          </a:p>
          <a:p>
            <a:pPr marL="693738" indent="-338138" eaLnBrk="1" hangingPunct="1">
              <a:spcBef>
                <a:spcPts val="2300"/>
              </a:spcBef>
              <a:buSzPct val="43000"/>
              <a:buFont typeface="Arial" panose="020B0604020202020204" pitchFamily="34" charset="0"/>
              <a:buBlip>
                <a:blip r:embed="rId4"/>
              </a:buBlip>
            </a:pPr>
            <a:r>
              <a:rPr lang="en-US" altLang="en-US" sz="2800" smtClean="0"/>
              <a:t>Le code de RC4 était maintenu secret jusqu’à ce qu’un cyberpunk le rende public en 1993.</a:t>
            </a:r>
          </a:p>
          <a:p>
            <a:pPr marL="693738" indent="-338138" eaLnBrk="1" hangingPunct="1">
              <a:spcBef>
                <a:spcPts val="2300"/>
              </a:spcBef>
              <a:buSzPct val="43000"/>
              <a:buFont typeface="Arial" panose="020B0604020202020204" pitchFamily="34" charset="0"/>
              <a:buBlip>
                <a:blip r:embed="rId4"/>
              </a:buBlip>
            </a:pPr>
            <a:r>
              <a:rPr lang="en-US" altLang="en-US" sz="2800" smtClean="0"/>
              <a:t>Utilisé par exemple pour WEP, WPA (réseaux sans fil) et SSL.</a:t>
            </a:r>
          </a:p>
          <a:p>
            <a:pPr marL="693738" indent="-338138" eaLnBrk="1" hangingPunct="1">
              <a:spcBef>
                <a:spcPts val="2300"/>
              </a:spcBef>
              <a:buSzPct val="43000"/>
              <a:buFont typeface="Arial" panose="020B0604020202020204" pitchFamily="34" charset="0"/>
              <a:buBlip>
                <a:blip r:embed="rId4"/>
              </a:buBlip>
            </a:pPr>
            <a:r>
              <a:rPr lang="en-US" altLang="en-US" sz="2800" smtClean="0"/>
              <a:t>Très très rapide.</a:t>
            </a:r>
          </a:p>
          <a:p>
            <a:pPr marL="693738" indent="-338138" eaLnBrk="1" hangingPunct="1">
              <a:spcBef>
                <a:spcPts val="2300"/>
              </a:spcBef>
              <a:buSzPct val="43000"/>
              <a:buFont typeface="Arial" panose="020B0604020202020204" pitchFamily="34" charset="0"/>
              <a:buBlip>
                <a:blip r:embed="rId4"/>
              </a:buBlip>
            </a:pPr>
            <a:r>
              <a:rPr lang="en-US" altLang="en-US" sz="2800" smtClean="0"/>
              <a:t>Des faiblesses sont connues. Les premiers octets de la séquence pseudo-aléatoire (flux de clés) doivent être éliminés (1024) parce que biaisés. </a:t>
            </a:r>
            <a:endParaRPr lang="en-US" altLang="en-US" smtClean="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custDataLst>
              <p:tags r:id="rId1"/>
            </p:custDataLst>
          </p:nvPr>
        </p:nvSpPr>
        <p:spPr>
          <a:xfrm>
            <a:off x="990600" y="-101600"/>
            <a:ext cx="8178800" cy="939800"/>
          </a:xfrm>
        </p:spPr>
        <p:txBody>
          <a:bodyPr/>
          <a:lstStyle/>
          <a:p>
            <a:pPr eaLnBrk="1" hangingPunct="1"/>
            <a:r>
              <a:rPr lang="en-US" altLang="en-US" smtClean="0"/>
              <a:t>RC4</a:t>
            </a:r>
          </a:p>
        </p:txBody>
      </p:sp>
      <p:sp>
        <p:nvSpPr>
          <p:cNvPr id="40962" name="AutoShape 2"/>
          <p:cNvSpPr>
            <a:spLocks/>
          </p:cNvSpPr>
          <p:nvPr>
            <p:custDataLst>
              <p:tags r:id="rId2"/>
            </p:custDataLst>
          </p:nvPr>
        </p:nvSpPr>
        <p:spPr bwMode="auto">
          <a:xfrm>
            <a:off x="76200" y="1123950"/>
            <a:ext cx="5054600" cy="469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r>
              <a:rPr lang="en-US" altLang="en-US" sz="2400">
                <a:solidFill>
                  <a:schemeClr val="tx1"/>
                </a:solidFill>
              </a:rPr>
              <a:t>Génération de clés (key scheduling):</a:t>
            </a:r>
            <a:endParaRPr lang="en-US" altLang="en-US">
              <a:solidFill>
                <a:schemeClr val="tx1"/>
              </a:solidFill>
            </a:endParaRPr>
          </a:p>
        </p:txBody>
      </p:sp>
      <p:sp>
        <p:nvSpPr>
          <p:cNvPr id="40963" name="AutoShape 3" descr="tile_blackboard_blue.jpg"/>
          <p:cNvSpPr>
            <a:spLocks/>
          </p:cNvSpPr>
          <p:nvPr>
            <p:custDataLst>
              <p:tags r:id="rId3"/>
            </p:custDataLst>
          </p:nvPr>
        </p:nvSpPr>
        <p:spPr bwMode="auto">
          <a:xfrm>
            <a:off x="165100" y="1625600"/>
            <a:ext cx="3975100" cy="2120900"/>
          </a:xfrm>
          <a:prstGeom prst="roundRect">
            <a:avLst>
              <a:gd name="adj" fmla="val 8981"/>
            </a:avLst>
          </a:prstGeom>
          <a:blipFill dpi="0" rotWithShape="0">
            <a:blip r:embed="rId9"/>
            <a:srcRect/>
            <a:tile tx="0" ty="0" sx="100000" sy="100000" flip="none" algn="tl"/>
          </a:blipFill>
          <a:ln w="25400" cap="flat" cmpd="sng">
            <a:solidFill>
              <a:srgbClr val="FFFFFF"/>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1pPr>
            <a:lvl2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2pPr>
            <a:lvl3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3pPr>
            <a:lvl4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4pPr>
            <a:lvl5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5pPr>
            <a:lvl6pPr marL="1524000" algn="ctr" defTabSz="35560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6pPr>
            <a:lvl7pPr marL="1981200" algn="ctr" defTabSz="35560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7pPr>
            <a:lvl8pPr marL="2438400" algn="ctr" defTabSz="35560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8pPr>
            <a:lvl9pPr marL="2895600" algn="ctr" defTabSz="35560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9pPr>
          </a:lstStyle>
          <a:p>
            <a:pPr defTabSz="355592" eaLnBrk="1">
              <a:defRPr/>
            </a:pPr>
            <a:r>
              <a:rPr lang="en-US" altLang="en-US" sz="12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f</a:t>
            </a:r>
            <a:r>
              <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or </a:t>
            </a:r>
            <a:r>
              <a:rPr lang="en-US" altLang="en-US" sz="1400" dirty="0" err="1">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i</a:t>
            </a:r>
            <a:r>
              <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 from 0 to 255</a:t>
            </a:r>
          </a:p>
          <a:p>
            <a:pPr defTabSz="355592" eaLnBrk="1">
              <a:defRPr/>
            </a:pPr>
            <a:r>
              <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    S[</a:t>
            </a:r>
            <a:r>
              <a:rPr lang="en-US" altLang="en-US" sz="1400" dirty="0" err="1">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i</a:t>
            </a:r>
            <a:r>
              <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 := </a:t>
            </a:r>
            <a:r>
              <a:rPr lang="en-US" altLang="en-US" sz="1400" dirty="0" err="1">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i</a:t>
            </a:r>
            <a:endPar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endParaRPr>
          </a:p>
          <a:p>
            <a:pPr defTabSz="355592" eaLnBrk="1">
              <a:defRPr/>
            </a:pPr>
            <a:r>
              <a:rPr lang="en-US" altLang="en-US" sz="1400" dirty="0" err="1">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endfor</a:t>
            </a:r>
            <a:endPar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endParaRPr>
          </a:p>
          <a:p>
            <a:pPr defTabSz="355592" eaLnBrk="1">
              <a:defRPr/>
            </a:pPr>
            <a:r>
              <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j := 0</a:t>
            </a:r>
          </a:p>
          <a:p>
            <a:pPr defTabSz="355592" eaLnBrk="1">
              <a:defRPr/>
            </a:pPr>
            <a:r>
              <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for </a:t>
            </a:r>
            <a:r>
              <a:rPr lang="en-US" altLang="en-US" sz="1400" dirty="0" err="1">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i</a:t>
            </a:r>
            <a:r>
              <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 from 0 to 255</a:t>
            </a:r>
          </a:p>
          <a:p>
            <a:pPr defTabSz="355592" eaLnBrk="1">
              <a:defRPr/>
            </a:pPr>
            <a:r>
              <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    j := (j + S[</a:t>
            </a:r>
            <a:r>
              <a:rPr lang="en-US" altLang="en-US" sz="1400" dirty="0" err="1">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i</a:t>
            </a:r>
            <a:r>
              <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 + key[</a:t>
            </a:r>
            <a:r>
              <a:rPr lang="en-US" altLang="en-US" sz="1400" dirty="0" err="1">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i</a:t>
            </a:r>
            <a:r>
              <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 mod </a:t>
            </a:r>
            <a:r>
              <a:rPr lang="en-US" altLang="en-US" sz="1400" dirty="0" err="1">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keylength</a:t>
            </a:r>
            <a:r>
              <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 mod 256</a:t>
            </a:r>
          </a:p>
          <a:p>
            <a:pPr defTabSz="355592" eaLnBrk="1">
              <a:defRPr/>
            </a:pPr>
            <a:r>
              <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    swap(S[</a:t>
            </a:r>
            <a:r>
              <a:rPr lang="en-US" altLang="en-US" sz="1400" dirty="0" err="1">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i</a:t>
            </a:r>
            <a:r>
              <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],S[j])</a:t>
            </a:r>
          </a:p>
          <a:p>
            <a:pPr defTabSz="355592" eaLnBrk="1">
              <a:defRPr/>
            </a:pPr>
            <a:r>
              <a:rPr lang="en-US" altLang="en-US" sz="1400" dirty="0" err="1">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endfor</a:t>
            </a:r>
            <a:endParaRPr lang="en-US" altLang="en-US" sz="1400" dirty="0">
              <a:solidFill>
                <a:schemeClr val="tx1"/>
              </a:solidFill>
              <a:effectLst>
                <a:outerShdw blurRad="38100" dist="38100" dir="2700000" algn="tl">
                  <a:srgbClr val="C0C0C0"/>
                </a:outerShdw>
              </a:effectLst>
              <a:latin typeface="Helvetica" charset="0"/>
              <a:ea typeface="Helvetica" charset="0"/>
              <a:cs typeface="Helvetica" charset="0"/>
              <a:sym typeface="Helvetica" charset="0"/>
            </a:endParaRPr>
          </a:p>
        </p:txBody>
      </p:sp>
      <p:grpSp>
        <p:nvGrpSpPr>
          <p:cNvPr id="40964" name="Group 4"/>
          <p:cNvGrpSpPr>
            <a:grpSpLocks/>
          </p:cNvGrpSpPr>
          <p:nvPr>
            <p:custDataLst>
              <p:tags r:id="rId4"/>
            </p:custDataLst>
          </p:nvPr>
        </p:nvGrpSpPr>
        <p:grpSpPr bwMode="auto">
          <a:xfrm>
            <a:off x="4089400" y="1676400"/>
            <a:ext cx="4978400" cy="1270000"/>
            <a:chOff x="0" y="0"/>
            <a:chExt cx="4978400" cy="1270000"/>
          </a:xfrm>
        </p:grpSpPr>
        <p:sp>
          <p:nvSpPr>
            <p:cNvPr id="40965" name="AutoShape 5"/>
            <p:cNvSpPr>
              <a:spLocks/>
            </p:cNvSpPr>
            <p:nvPr/>
          </p:nvSpPr>
          <p:spPr bwMode="auto">
            <a:xfrm>
              <a:off x="1231900" y="0"/>
              <a:ext cx="3746500" cy="1270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r>
                <a:rPr lang="en-US" altLang="en-US" sz="1900">
                  <a:solidFill>
                    <a:schemeClr val="tx1"/>
                  </a:solidFill>
                  <a:effectLst>
                    <a:outerShdw blurRad="38100" dist="38100" dir="2700000" algn="tl">
                      <a:srgbClr val="53585F"/>
                    </a:outerShdw>
                  </a:effectLst>
                </a:rPr>
                <a:t>Initialise un tableau S (une permutation) à l’aide d’une clé de 1 à 256 octets. La plupart du temps entre 5 et 16.</a:t>
              </a:r>
              <a:endParaRPr lang="en-US" altLang="en-US">
                <a:solidFill>
                  <a:schemeClr val="tx1"/>
                </a:solidFill>
              </a:endParaRPr>
            </a:p>
          </p:txBody>
        </p:sp>
        <p:sp>
          <p:nvSpPr>
            <p:cNvPr id="40966" name="AutoShape 6"/>
            <p:cNvSpPr>
              <a:spLocks/>
            </p:cNvSpPr>
            <p:nvPr/>
          </p:nvSpPr>
          <p:spPr bwMode="auto">
            <a:xfrm>
              <a:off x="0" y="0"/>
              <a:ext cx="1270000" cy="1270000"/>
            </a:xfrm>
            <a:prstGeom prst="rightArrow">
              <a:avLst>
                <a:gd name="adj1" fmla="val 32000"/>
                <a:gd name="adj2" fmla="val 44000"/>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endParaRPr lang="en-US" altLang="en-US">
                <a:solidFill>
                  <a:schemeClr val="tx1"/>
                </a:solidFill>
                <a:effectLst>
                  <a:outerShdw blurRad="38100" dist="38100" dir="2700000" algn="tl">
                    <a:srgbClr val="53585F"/>
                  </a:outerShdw>
                </a:effectLst>
              </a:endParaRPr>
            </a:p>
          </p:txBody>
        </p:sp>
      </p:grpSp>
      <p:sp>
        <p:nvSpPr>
          <p:cNvPr id="40967" name="AutoShape 7" descr="tile_blackboard_blue.jpg"/>
          <p:cNvSpPr>
            <a:spLocks/>
          </p:cNvSpPr>
          <p:nvPr>
            <p:custDataLst>
              <p:tags r:id="rId5"/>
            </p:custDataLst>
          </p:nvPr>
        </p:nvSpPr>
        <p:spPr bwMode="auto">
          <a:xfrm>
            <a:off x="114300" y="4622800"/>
            <a:ext cx="3975100" cy="2120900"/>
          </a:xfrm>
          <a:prstGeom prst="roundRect">
            <a:avLst>
              <a:gd name="adj" fmla="val 8981"/>
            </a:avLst>
          </a:prstGeom>
          <a:blipFill dpi="0" rotWithShape="0">
            <a:blip r:embed="rId9"/>
            <a:srcRect/>
            <a:tile tx="0" ty="0" sx="100000" sy="100000" flip="none" algn="tl"/>
          </a:blipFill>
          <a:ln w="25400" cap="flat" cmpd="sng">
            <a:solidFill>
              <a:srgbClr val="FFFFFF"/>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1pPr>
            <a:lvl2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2pPr>
            <a:lvl3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3pPr>
            <a:lvl4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4pPr>
            <a:lvl5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5pPr>
            <a:lvl6pPr marL="1524000" algn="ctr" defTabSz="35560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6pPr>
            <a:lvl7pPr marL="1981200" algn="ctr" defTabSz="35560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7pPr>
            <a:lvl8pPr marL="2438400" algn="ctr" defTabSz="35560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8pPr>
            <a:lvl9pPr marL="2895600" algn="ctr" defTabSz="35560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FFFFFF"/>
                </a:solidFill>
                <a:latin typeface="Chalkboard" charset="0"/>
                <a:ea typeface="Chalkboard" charset="0"/>
                <a:cs typeface="Chalkboard" charset="0"/>
                <a:sym typeface="Chalkboard" charset="0"/>
              </a:defRPr>
            </a:lvl9pPr>
          </a:lstStyle>
          <a:p>
            <a:pPr defTabSz="355592" eaLnBrk="1">
              <a:defRPr/>
            </a:pPr>
            <a:r>
              <a:rPr lang="en-US" altLang="en-US" sz="160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i := 0</a:t>
            </a:r>
          </a:p>
          <a:p>
            <a:pPr defTabSz="355592" eaLnBrk="1">
              <a:defRPr/>
            </a:pPr>
            <a:r>
              <a:rPr lang="en-US" altLang="en-US" sz="160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j := 0</a:t>
            </a:r>
          </a:p>
          <a:p>
            <a:pPr defTabSz="355592" eaLnBrk="1">
              <a:defRPr/>
            </a:pPr>
            <a:r>
              <a:rPr lang="en-US" altLang="en-US" sz="160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while GeneratingOutput:</a:t>
            </a:r>
          </a:p>
          <a:p>
            <a:pPr defTabSz="355592" eaLnBrk="1">
              <a:defRPr/>
            </a:pPr>
            <a:r>
              <a:rPr lang="en-US" altLang="en-US" sz="160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    i := (i + 1) mod 256</a:t>
            </a:r>
          </a:p>
          <a:p>
            <a:pPr defTabSz="355592" eaLnBrk="1">
              <a:defRPr/>
            </a:pPr>
            <a:r>
              <a:rPr lang="en-US" altLang="en-US" sz="160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    j := (j + S[i]) mod 256</a:t>
            </a:r>
          </a:p>
          <a:p>
            <a:pPr defTabSz="355592" eaLnBrk="1">
              <a:defRPr/>
            </a:pPr>
            <a:r>
              <a:rPr lang="en-US" altLang="en-US" sz="160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    swap(S[i],S[j])</a:t>
            </a:r>
          </a:p>
          <a:p>
            <a:pPr defTabSz="355592" eaLnBrk="1">
              <a:defRPr/>
            </a:pPr>
            <a:r>
              <a:rPr lang="en-US" altLang="en-US" sz="160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    output S[(S[i] + S[j]) mod 256]</a:t>
            </a:r>
          </a:p>
          <a:p>
            <a:pPr defTabSz="355592" eaLnBrk="1">
              <a:defRPr/>
            </a:pPr>
            <a:r>
              <a:rPr lang="en-US" altLang="en-US" sz="1600">
                <a:solidFill>
                  <a:schemeClr val="tx1"/>
                </a:solidFill>
                <a:effectLst>
                  <a:outerShdw blurRad="38100" dist="38100" dir="2700000" algn="tl">
                    <a:srgbClr val="C0C0C0"/>
                  </a:outerShdw>
                </a:effectLst>
                <a:latin typeface="Helvetica" charset="0"/>
                <a:ea typeface="Helvetica" charset="0"/>
                <a:cs typeface="Helvetica" charset="0"/>
                <a:sym typeface="Helvetica" charset="0"/>
              </a:rPr>
              <a:t>endwhile</a:t>
            </a:r>
            <a:endParaRPr lang="en-US" altLang="en-US" sz="1800">
              <a:solidFill>
                <a:schemeClr val="tx1"/>
              </a:solidFill>
              <a:effectLst>
                <a:outerShdw blurRad="38100" dist="38100" dir="2700000" algn="tl">
                  <a:srgbClr val="C0C0C0"/>
                </a:outerShdw>
              </a:effectLst>
              <a:latin typeface="Helvetica" charset="0"/>
              <a:ea typeface="Helvetica" charset="0"/>
              <a:cs typeface="Helvetica" charset="0"/>
              <a:sym typeface="Helvetica" charset="0"/>
            </a:endParaRPr>
          </a:p>
        </p:txBody>
      </p:sp>
      <p:grpSp>
        <p:nvGrpSpPr>
          <p:cNvPr id="40968" name="Group 8"/>
          <p:cNvGrpSpPr>
            <a:grpSpLocks/>
          </p:cNvGrpSpPr>
          <p:nvPr>
            <p:custDataLst>
              <p:tags r:id="rId6"/>
            </p:custDataLst>
          </p:nvPr>
        </p:nvGrpSpPr>
        <p:grpSpPr bwMode="auto">
          <a:xfrm>
            <a:off x="4089400" y="4470400"/>
            <a:ext cx="5308600" cy="3111500"/>
            <a:chOff x="0" y="0"/>
            <a:chExt cx="5308600" cy="3111500"/>
          </a:xfrm>
        </p:grpSpPr>
        <p:pic>
          <p:nvPicPr>
            <p:cNvPr id="37898" name="Picture 9" descr="droppedImage.pd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244600" y="0"/>
              <a:ext cx="4064000" cy="181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70" name="AutoShape 10"/>
            <p:cNvSpPr>
              <a:spLocks/>
            </p:cNvSpPr>
            <p:nvPr/>
          </p:nvSpPr>
          <p:spPr bwMode="auto">
            <a:xfrm>
              <a:off x="1397000" y="1841500"/>
              <a:ext cx="3746500" cy="1270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r>
                <a:rPr lang="en-US" altLang="en-US" sz="1700">
                  <a:solidFill>
                    <a:schemeClr val="tx1"/>
                  </a:solidFill>
                  <a:effectLst>
                    <a:outerShdw blurRad="38100" dist="38100" dir="2700000" algn="tl">
                      <a:srgbClr val="53585F"/>
                    </a:outerShdw>
                  </a:effectLst>
                </a:rPr>
                <a:t>La sortie (un nouveau bit de flux de clés) est obtenue en regardant S(S(i)+S(j) mod 256). S(i) et S(j) sont permutés...</a:t>
              </a:r>
              <a:endParaRPr lang="en-US" altLang="en-US">
                <a:solidFill>
                  <a:schemeClr val="tx1"/>
                </a:solidFill>
              </a:endParaRPr>
            </a:p>
          </p:txBody>
        </p:sp>
        <p:sp>
          <p:nvSpPr>
            <p:cNvPr id="40971" name="AutoShape 11"/>
            <p:cNvSpPr>
              <a:spLocks/>
            </p:cNvSpPr>
            <p:nvPr/>
          </p:nvSpPr>
          <p:spPr bwMode="auto">
            <a:xfrm>
              <a:off x="0" y="584200"/>
              <a:ext cx="1270000" cy="1270000"/>
            </a:xfrm>
            <a:prstGeom prst="rightArrow">
              <a:avLst>
                <a:gd name="adj1" fmla="val 32000"/>
                <a:gd name="adj2" fmla="val 44000"/>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endParaRPr lang="en-US" altLang="en-US">
                <a:solidFill>
                  <a:schemeClr val="tx1"/>
                </a:solidFill>
                <a:effectLst>
                  <a:outerShdw blurRad="38100" dist="38100" dir="2700000" algn="tl">
                    <a:srgbClr val="53585F"/>
                  </a:outerShdw>
                </a:effectLst>
              </a:endParaRPr>
            </a:p>
          </p:txBody>
        </p:sp>
      </p:grpSp>
      <p:sp>
        <p:nvSpPr>
          <p:cNvPr id="40972" name="AutoShape 12"/>
          <p:cNvSpPr>
            <a:spLocks/>
          </p:cNvSpPr>
          <p:nvPr>
            <p:custDataLst>
              <p:tags r:id="rId7"/>
            </p:custDataLst>
          </p:nvPr>
        </p:nvSpPr>
        <p:spPr bwMode="auto">
          <a:xfrm>
            <a:off x="127000" y="4032250"/>
            <a:ext cx="5054600" cy="469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r>
              <a:rPr lang="en-US" altLang="en-US" sz="2400">
                <a:solidFill>
                  <a:schemeClr val="tx1"/>
                </a:solidFill>
              </a:rPr>
              <a:t>Flux de clés (keystream):</a:t>
            </a:r>
            <a:endParaRPr lang="en-US" altLang="en-US">
              <a:solidFill>
                <a:schemeClr val="tx1"/>
              </a:solidFill>
            </a:endParaRPr>
          </a:p>
        </p:txBody>
      </p:sp>
      <p:pic>
        <p:nvPicPr>
          <p:cNvPr id="37897" name="Picture 5" descr="http://adlabsinc.com/wp-content/uploads/2014/02/bonus_vector.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1"/>
          <p:cNvSpPr>
            <a:spLocks noGrp="1" noChangeArrowheads="1"/>
          </p:cNvSpPr>
          <p:nvPr>
            <p:ph type="title"/>
            <p:custDataLst>
              <p:tags r:id="rId1"/>
            </p:custDataLst>
          </p:nvPr>
        </p:nvSpPr>
        <p:spPr>
          <a:xfrm>
            <a:off x="990600" y="165100"/>
            <a:ext cx="8178800" cy="952500"/>
          </a:xfrm>
        </p:spPr>
        <p:txBody>
          <a:bodyPr/>
          <a:lstStyle/>
          <a:p>
            <a:pPr eaLnBrk="1" hangingPunct="1"/>
            <a:r>
              <a:rPr lang="en-US" altLang="en-US" dirty="0" err="1" smtClean="0"/>
              <a:t>Utilisation</a:t>
            </a:r>
            <a:r>
              <a:rPr lang="en-US" altLang="en-US" dirty="0" smtClean="0"/>
              <a:t> de RC4</a:t>
            </a:r>
          </a:p>
        </p:txBody>
      </p:sp>
      <p:sp>
        <p:nvSpPr>
          <p:cNvPr id="41986" name="Rectangle 2"/>
          <p:cNvSpPr>
            <a:spLocks noGrp="1" noChangeArrowheads="1"/>
          </p:cNvSpPr>
          <p:nvPr>
            <p:ph idx="1"/>
            <p:custDataLst>
              <p:tags r:id="rId2"/>
            </p:custDataLst>
          </p:nvPr>
        </p:nvSpPr>
        <p:spPr>
          <a:xfrm>
            <a:off x="88900" y="1676400"/>
            <a:ext cx="9969500" cy="5181600"/>
          </a:xfrm>
        </p:spPr>
        <p:txBody>
          <a:bodyPr/>
          <a:lstStyle/>
          <a:p>
            <a:pPr marL="355600" indent="0" eaLnBrk="1" hangingPunct="1">
              <a:spcBef>
                <a:spcPts val="2300"/>
              </a:spcBef>
              <a:buSzPct val="43000"/>
              <a:buNone/>
            </a:pPr>
            <a:r>
              <a:rPr lang="en-US" altLang="en-US" sz="2400" dirty="0"/>
              <a:t>Attention : </a:t>
            </a:r>
            <a:r>
              <a:rPr lang="en-US" altLang="en-US" sz="2400" dirty="0" err="1"/>
              <a:t>si</a:t>
            </a:r>
            <a:r>
              <a:rPr lang="en-US" altLang="en-US" sz="2400" dirty="0"/>
              <a:t> </a:t>
            </a:r>
            <a:r>
              <a:rPr lang="en-US" altLang="en-US" sz="2400" dirty="0" err="1"/>
              <a:t>deux</a:t>
            </a:r>
            <a:r>
              <a:rPr lang="en-US" altLang="en-US" sz="2400" dirty="0"/>
              <a:t> flux de </a:t>
            </a:r>
            <a:r>
              <a:rPr lang="en-US" altLang="en-US" sz="2400" dirty="0" err="1"/>
              <a:t>données</a:t>
            </a:r>
            <a:r>
              <a:rPr lang="en-US" altLang="en-US" sz="2400" dirty="0"/>
              <a:t> </a:t>
            </a:r>
            <a:r>
              <a:rPr lang="en-US" altLang="en-US" sz="2400" dirty="0" err="1"/>
              <a:t>sont</a:t>
            </a:r>
            <a:r>
              <a:rPr lang="en-US" altLang="en-US" sz="2400" dirty="0"/>
              <a:t> </a:t>
            </a:r>
            <a:r>
              <a:rPr lang="en-US" altLang="en-US" sz="2400" dirty="0" err="1"/>
              <a:t>chiffrés</a:t>
            </a:r>
            <a:r>
              <a:rPr lang="en-US" altLang="en-US" sz="2400" dirty="0"/>
              <a:t> avec la </a:t>
            </a:r>
            <a:r>
              <a:rPr lang="en-US" altLang="en-US" sz="2400" dirty="0" err="1"/>
              <a:t>même</a:t>
            </a:r>
            <a:r>
              <a:rPr lang="en-US" altLang="en-US" sz="2400" dirty="0"/>
              <a:t> </a:t>
            </a:r>
            <a:r>
              <a:rPr lang="en-US" altLang="en-US" sz="2400" dirty="0" err="1"/>
              <a:t>clé</a:t>
            </a:r>
            <a:r>
              <a:rPr lang="en-US" altLang="en-US" sz="2400" dirty="0"/>
              <a:t>, </a:t>
            </a:r>
            <a:r>
              <a:rPr lang="en-US" altLang="en-US" sz="2400" dirty="0" err="1"/>
              <a:t>alors</a:t>
            </a:r>
            <a:r>
              <a:rPr lang="en-US" altLang="en-US" sz="2400" dirty="0"/>
              <a:t> </a:t>
            </a:r>
            <a:r>
              <a:rPr lang="en-US" altLang="en-US" sz="2400" dirty="0" err="1"/>
              <a:t>il</a:t>
            </a:r>
            <a:r>
              <a:rPr lang="en-US" altLang="en-US" sz="2400" dirty="0"/>
              <a:t> </a:t>
            </a:r>
            <a:r>
              <a:rPr lang="en-US" altLang="en-US" sz="2400" dirty="0" err="1"/>
              <a:t>faut</a:t>
            </a:r>
            <a:r>
              <a:rPr lang="en-US" altLang="en-US" sz="2400" dirty="0"/>
              <a:t> faire </a:t>
            </a:r>
            <a:r>
              <a:rPr lang="en-US" altLang="en-US" sz="2400" dirty="0" err="1"/>
              <a:t>quelque</a:t>
            </a:r>
            <a:r>
              <a:rPr lang="en-US" altLang="en-US" sz="2400" dirty="0"/>
              <a:t> chose pour </a:t>
            </a:r>
            <a:r>
              <a:rPr lang="en-US" altLang="en-US" sz="2400" dirty="0" err="1"/>
              <a:t>éviter</a:t>
            </a:r>
            <a:r>
              <a:rPr lang="en-US" altLang="en-US" sz="2400" dirty="0"/>
              <a:t> que la </a:t>
            </a:r>
            <a:r>
              <a:rPr lang="en-US" altLang="en-US" sz="2400" dirty="0" err="1"/>
              <a:t>même</a:t>
            </a:r>
            <a:r>
              <a:rPr lang="en-US" altLang="en-US" sz="2400" dirty="0"/>
              <a:t> </a:t>
            </a:r>
            <a:r>
              <a:rPr lang="en-US" altLang="en-US" sz="2400" dirty="0" err="1"/>
              <a:t>séquence</a:t>
            </a:r>
            <a:r>
              <a:rPr lang="en-US" altLang="en-US" sz="2400" dirty="0"/>
              <a:t> </a:t>
            </a:r>
            <a:r>
              <a:rPr lang="en-US" altLang="en-US" sz="2400" dirty="0" err="1"/>
              <a:t>aléatoire</a:t>
            </a:r>
            <a:r>
              <a:rPr lang="en-US" altLang="en-US" sz="2400" dirty="0"/>
              <a:t> </a:t>
            </a:r>
            <a:r>
              <a:rPr lang="en-US" altLang="en-US" sz="2400" dirty="0" err="1"/>
              <a:t>soit</a:t>
            </a:r>
            <a:r>
              <a:rPr lang="en-US" altLang="en-US" sz="2400" dirty="0"/>
              <a:t> </a:t>
            </a:r>
            <a:r>
              <a:rPr lang="en-US" altLang="en-US" sz="2400" dirty="0" err="1"/>
              <a:t>générée</a:t>
            </a:r>
            <a:r>
              <a:rPr lang="en-US" altLang="en-US" sz="2400" dirty="0"/>
              <a:t>...</a:t>
            </a:r>
          </a:p>
          <a:p>
            <a:pPr marL="355600" indent="0" eaLnBrk="1" hangingPunct="1">
              <a:spcBef>
                <a:spcPts val="2300"/>
              </a:spcBef>
              <a:buSzPct val="43000"/>
              <a:buNone/>
            </a:pPr>
            <a:r>
              <a:rPr lang="en-US" altLang="en-US" sz="2400" dirty="0"/>
              <a:t>Il </a:t>
            </a:r>
            <a:r>
              <a:rPr lang="en-US" altLang="en-US" sz="2400" dirty="0" err="1"/>
              <a:t>faut</a:t>
            </a:r>
            <a:r>
              <a:rPr lang="en-US" altLang="en-US" sz="2400" dirty="0"/>
              <a:t> </a:t>
            </a:r>
            <a:r>
              <a:rPr lang="en-US" altLang="en-US" sz="2400" dirty="0" err="1"/>
              <a:t>donc</a:t>
            </a:r>
            <a:r>
              <a:rPr lang="en-US" altLang="en-US" sz="2400" dirty="0"/>
              <a:t> faire </a:t>
            </a:r>
            <a:r>
              <a:rPr lang="en-US" altLang="en-US" sz="2400" dirty="0" err="1"/>
              <a:t>intervenir</a:t>
            </a:r>
            <a:r>
              <a:rPr lang="en-US" altLang="en-US" sz="2400" dirty="0"/>
              <a:t> </a:t>
            </a:r>
            <a:r>
              <a:rPr lang="en-US" altLang="en-US" sz="2400" dirty="0" err="1"/>
              <a:t>une</a:t>
            </a:r>
            <a:r>
              <a:rPr lang="en-US" altLang="en-US" sz="2400" dirty="0"/>
              <a:t> </a:t>
            </a:r>
            <a:r>
              <a:rPr lang="en-US" altLang="en-US" sz="2400" dirty="0" err="1"/>
              <a:t>valeur</a:t>
            </a:r>
            <a:r>
              <a:rPr lang="en-US" altLang="en-US" sz="2400" dirty="0"/>
              <a:t> IV (RC4 </a:t>
            </a:r>
            <a:r>
              <a:rPr lang="en-US" altLang="en-US" sz="2400" dirty="0" err="1"/>
              <a:t>n’en</a:t>
            </a:r>
            <a:r>
              <a:rPr lang="en-US" altLang="en-US" sz="2400" dirty="0"/>
              <a:t> a pas </a:t>
            </a:r>
            <a:r>
              <a:rPr lang="en-US" altLang="en-US" sz="2400" dirty="0" err="1"/>
              <a:t>directement</a:t>
            </a:r>
            <a:r>
              <a:rPr lang="en-US" altLang="en-US" sz="2400" dirty="0"/>
              <a:t>) </a:t>
            </a:r>
            <a:r>
              <a:rPr lang="en-US" altLang="en-US" sz="2400" dirty="0" err="1"/>
              <a:t>utilisée</a:t>
            </a:r>
            <a:r>
              <a:rPr lang="en-US" altLang="en-US" sz="2400" dirty="0"/>
              <a:t> </a:t>
            </a:r>
            <a:r>
              <a:rPr lang="en-US" altLang="en-US" sz="2400" dirty="0" err="1"/>
              <a:t>une</a:t>
            </a:r>
            <a:r>
              <a:rPr lang="en-US" altLang="en-US" sz="2400" dirty="0"/>
              <a:t> </a:t>
            </a:r>
            <a:r>
              <a:rPr lang="en-US" altLang="en-US" sz="2400" dirty="0" err="1"/>
              <a:t>seule</a:t>
            </a:r>
            <a:r>
              <a:rPr lang="en-US" altLang="en-US" sz="2400" dirty="0"/>
              <a:t> </a:t>
            </a:r>
            <a:r>
              <a:rPr lang="en-US" altLang="en-US" sz="2400" dirty="0" err="1"/>
              <a:t>fois</a:t>
            </a:r>
            <a:r>
              <a:rPr lang="en-US" altLang="en-US" sz="2400" dirty="0"/>
              <a:t> </a:t>
            </a:r>
            <a:r>
              <a:rPr lang="en-US" altLang="en-US" sz="2400" dirty="0" err="1"/>
              <a:t>seulement</a:t>
            </a:r>
            <a:r>
              <a:rPr lang="en-US" altLang="en-US" sz="2400" dirty="0"/>
              <a:t> avec la </a:t>
            </a:r>
            <a:r>
              <a:rPr lang="en-US" altLang="en-US" sz="2400" dirty="0" err="1"/>
              <a:t>même</a:t>
            </a:r>
            <a:r>
              <a:rPr lang="en-US" altLang="en-US" sz="2400" dirty="0"/>
              <a:t> </a:t>
            </a:r>
            <a:r>
              <a:rPr lang="en-US" altLang="en-US" sz="2400" dirty="0" err="1"/>
              <a:t>clé</a:t>
            </a:r>
            <a:r>
              <a:rPr lang="en-US" altLang="en-US" sz="2400" dirty="0"/>
              <a:t> K. Il </a:t>
            </a:r>
            <a:r>
              <a:rPr lang="en-US" altLang="en-US" sz="2400" dirty="0" err="1"/>
              <a:t>faut</a:t>
            </a:r>
            <a:r>
              <a:rPr lang="en-US" altLang="en-US" sz="2400" dirty="0"/>
              <a:t> </a:t>
            </a:r>
            <a:r>
              <a:rPr lang="en-US" altLang="en-US" sz="2400" dirty="0" err="1"/>
              <a:t>aussi</a:t>
            </a:r>
            <a:r>
              <a:rPr lang="en-US" altLang="en-US" sz="2400" dirty="0"/>
              <a:t> </a:t>
            </a:r>
            <a:r>
              <a:rPr lang="en-US" altLang="en-US" sz="2400" dirty="0" err="1"/>
              <a:t>indiquer</a:t>
            </a:r>
            <a:r>
              <a:rPr lang="en-US" altLang="en-US" sz="2400" dirty="0"/>
              <a:t> comment </a:t>
            </a:r>
            <a:r>
              <a:rPr lang="en-US" altLang="en-US" sz="2400" dirty="0" err="1"/>
              <a:t>générer</a:t>
            </a:r>
            <a:r>
              <a:rPr lang="en-US" altLang="en-US" sz="2400" dirty="0"/>
              <a:t> </a:t>
            </a:r>
            <a:r>
              <a:rPr lang="en-US" altLang="en-US" sz="2400" dirty="0" err="1"/>
              <a:t>une</a:t>
            </a:r>
            <a:r>
              <a:rPr lang="en-US" altLang="en-US" sz="2400" dirty="0"/>
              <a:t> nouvelle </a:t>
            </a:r>
            <a:r>
              <a:rPr lang="en-US" altLang="en-US" sz="2400" dirty="0" err="1"/>
              <a:t>clé</a:t>
            </a:r>
            <a:r>
              <a:rPr lang="en-US" altLang="en-US" sz="2400" dirty="0"/>
              <a:t> K’ </a:t>
            </a:r>
            <a:r>
              <a:rPr lang="en-US" altLang="en-US" sz="2400" dirty="0" err="1"/>
              <a:t>en</a:t>
            </a:r>
            <a:r>
              <a:rPr lang="en-US" altLang="en-US" sz="2400" dirty="0"/>
              <a:t> </a:t>
            </a:r>
            <a:r>
              <a:rPr lang="en-US" altLang="en-US" sz="2400" dirty="0" err="1"/>
              <a:t>combinant</a:t>
            </a:r>
            <a:r>
              <a:rPr lang="en-US" altLang="en-US" sz="2400" dirty="0"/>
              <a:t> la </a:t>
            </a:r>
            <a:r>
              <a:rPr lang="en-US" altLang="en-US" sz="2400" dirty="0" err="1"/>
              <a:t>clé</a:t>
            </a:r>
            <a:r>
              <a:rPr lang="en-US" altLang="en-US" sz="2400" dirty="0"/>
              <a:t> </a:t>
            </a:r>
            <a:r>
              <a:rPr lang="en-US" altLang="en-US" sz="2400" dirty="0" err="1"/>
              <a:t>initiale</a:t>
            </a:r>
            <a:r>
              <a:rPr lang="en-US" altLang="en-US" sz="2400" dirty="0"/>
              <a:t> (long </a:t>
            </a:r>
            <a:r>
              <a:rPr lang="en-US" altLang="en-US" sz="2400" dirty="0" err="1"/>
              <a:t>terme</a:t>
            </a:r>
            <a:r>
              <a:rPr lang="en-US" altLang="en-US" sz="2400" dirty="0"/>
              <a:t>) K avec IV </a:t>
            </a:r>
            <a:r>
              <a:rPr lang="en-US" altLang="en-US" sz="2400" dirty="0" smtClean="0"/>
              <a:t>:</a:t>
            </a:r>
          </a:p>
          <a:p>
            <a:pPr marL="355600" indent="0" eaLnBrk="1" hangingPunct="1">
              <a:spcBef>
                <a:spcPts val="2300"/>
              </a:spcBef>
              <a:buSzPct val="43000"/>
              <a:buNone/>
            </a:pPr>
            <a:r>
              <a:rPr lang="en-US" altLang="en-US" sz="2400" dirty="0" err="1"/>
              <a:t>Une</a:t>
            </a:r>
            <a:r>
              <a:rPr lang="en-US" altLang="en-US" sz="2400" dirty="0"/>
              <a:t> </a:t>
            </a:r>
            <a:r>
              <a:rPr lang="en-US" altLang="en-US" sz="2400" dirty="0" err="1" smtClean="0"/>
              <a:t>approche</a:t>
            </a:r>
            <a:r>
              <a:rPr lang="en-US" altLang="en-US" sz="2400" dirty="0" smtClean="0"/>
              <a:t> simple (naïve) </a:t>
            </a:r>
            <a:r>
              <a:rPr lang="en-US" altLang="en-US" sz="2400" dirty="0" err="1" smtClean="0"/>
              <a:t>est</a:t>
            </a:r>
            <a:r>
              <a:rPr lang="en-US" altLang="en-US" sz="2400" dirty="0" smtClean="0"/>
              <a:t> </a:t>
            </a:r>
            <a:r>
              <a:rPr lang="en-US" altLang="en-US" sz="2400" dirty="0" err="1"/>
              <a:t>l’utilisation</a:t>
            </a:r>
            <a:r>
              <a:rPr lang="en-US" altLang="en-US" sz="2400" dirty="0"/>
              <a:t> de K’=(K,IV) avec IV public. </a:t>
            </a:r>
          </a:p>
          <a:p>
            <a:pPr marL="355600" indent="0" eaLnBrk="1" hangingPunct="1">
              <a:spcBef>
                <a:spcPts val="2300"/>
              </a:spcBef>
              <a:buSzPct val="43000"/>
              <a:buNone/>
            </a:pPr>
            <a:r>
              <a:rPr lang="en-US" altLang="en-US" sz="2400" dirty="0" err="1" smtClean="0"/>
              <a:t>Une</a:t>
            </a:r>
            <a:r>
              <a:rPr lang="en-US" altLang="en-US" sz="2400" dirty="0" smtClean="0"/>
              <a:t> </a:t>
            </a:r>
            <a:r>
              <a:rPr lang="en-US" altLang="en-US" sz="2400" dirty="0" err="1"/>
              <a:t>approche</a:t>
            </a:r>
            <a:r>
              <a:rPr lang="en-US" altLang="en-US" sz="2400" dirty="0"/>
              <a:t> </a:t>
            </a:r>
            <a:r>
              <a:rPr lang="en-US" altLang="en-US" sz="2400" dirty="0" err="1" smtClean="0"/>
              <a:t>considéré</a:t>
            </a:r>
            <a:r>
              <a:rPr lang="en-US" altLang="en-US" sz="2400" dirty="0" smtClean="0"/>
              <a:t> plus sure </a:t>
            </a:r>
            <a:r>
              <a:rPr lang="en-US" altLang="en-US" sz="2400" dirty="0" err="1" smtClean="0"/>
              <a:t>est</a:t>
            </a:r>
            <a:r>
              <a:rPr lang="en-US" altLang="en-US" sz="2400" dirty="0" smtClean="0"/>
              <a:t> </a:t>
            </a:r>
            <a:r>
              <a:rPr lang="en-US" altLang="en-US" sz="2400" dirty="0" err="1"/>
              <a:t>l’utilisation</a:t>
            </a:r>
            <a:r>
              <a:rPr lang="en-US" altLang="en-US" sz="2400" dirty="0"/>
              <a:t> </a:t>
            </a:r>
            <a:r>
              <a:rPr lang="en-US" altLang="en-US" sz="2400" dirty="0" err="1"/>
              <a:t>d’une</a:t>
            </a:r>
            <a:r>
              <a:rPr lang="en-US" altLang="en-US" sz="2400" dirty="0"/>
              <a:t> </a:t>
            </a:r>
            <a:r>
              <a:rPr lang="en-US" altLang="en-US" sz="2400" dirty="0" err="1"/>
              <a:t>fonction</a:t>
            </a:r>
            <a:r>
              <a:rPr lang="en-US" altLang="en-US" sz="2400" dirty="0"/>
              <a:t> de </a:t>
            </a:r>
            <a:r>
              <a:rPr lang="en-US" altLang="en-US" sz="2400" dirty="0" err="1"/>
              <a:t>hachage</a:t>
            </a:r>
            <a:r>
              <a:rPr lang="en-US" altLang="en-US" sz="2400" dirty="0"/>
              <a:t> H </a:t>
            </a:r>
            <a:r>
              <a:rPr lang="en-US" altLang="en-US" sz="2400" dirty="0" smtClean="0"/>
              <a:t>avec </a:t>
            </a:r>
            <a:r>
              <a:rPr lang="en-US" altLang="en-US" sz="2400" dirty="0"/>
              <a:t>K’ = H(K,IV</a:t>
            </a:r>
            <a:r>
              <a:rPr lang="en-US" altLang="en-US" sz="2400" dirty="0" smtClean="0"/>
              <a:t>) et IV encore </a:t>
            </a:r>
            <a:r>
              <a:rPr lang="en-US" altLang="en-US" sz="2400" dirty="0" err="1" smtClean="0"/>
              <a:t>une</a:t>
            </a:r>
            <a:r>
              <a:rPr lang="en-US" altLang="en-US" sz="2400" dirty="0" smtClean="0"/>
              <a:t> </a:t>
            </a:r>
            <a:r>
              <a:rPr lang="en-US" altLang="en-US" sz="2400" dirty="0" err="1" smtClean="0"/>
              <a:t>fois</a:t>
            </a:r>
            <a:r>
              <a:rPr lang="en-US" altLang="en-US" sz="2400" dirty="0" smtClean="0"/>
              <a:t> </a:t>
            </a:r>
            <a:r>
              <a:rPr lang="en-US" altLang="en-US" sz="2400" dirty="0" err="1" smtClean="0"/>
              <a:t>publique</a:t>
            </a:r>
            <a:r>
              <a:rPr lang="en-US" altLang="en-US" sz="2400" dirty="0" smtClean="0"/>
              <a:t>.</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1"/>
          <p:cNvSpPr>
            <a:spLocks noGrp="1" noChangeArrowheads="1"/>
          </p:cNvSpPr>
          <p:nvPr>
            <p:ph type="title"/>
            <p:custDataLst>
              <p:tags r:id="rId1"/>
            </p:custDataLst>
          </p:nvPr>
        </p:nvSpPr>
        <p:spPr>
          <a:xfrm>
            <a:off x="330200" y="165100"/>
            <a:ext cx="9728200" cy="1066800"/>
          </a:xfrm>
        </p:spPr>
        <p:txBody>
          <a:bodyPr/>
          <a:lstStyle/>
          <a:p>
            <a:pPr eaLnBrk="1" hangingPunct="1"/>
            <a:r>
              <a:rPr lang="en-US" altLang="en-US" sz="4400" smtClean="0"/>
              <a:t>Modes de fonctionnement (ECB)</a:t>
            </a:r>
            <a:endParaRPr lang="en-US" altLang="en-US" smtClean="0"/>
          </a:p>
        </p:txBody>
      </p:sp>
      <p:sp>
        <p:nvSpPr>
          <p:cNvPr id="2" name="Rectangle 2"/>
          <p:cNvSpPr>
            <a:spLocks noGrp="1" noChangeArrowheads="1"/>
          </p:cNvSpPr>
          <p:nvPr>
            <p:ph idx="1"/>
            <p:custDataLst>
              <p:tags r:id="rId2"/>
            </p:custDataLst>
          </p:nvPr>
        </p:nvSpPr>
        <p:spPr>
          <a:xfrm>
            <a:off x="355600" y="2133600"/>
            <a:ext cx="9283700" cy="5105400"/>
          </a:xfrm>
        </p:spPr>
        <p:txBody>
          <a:bodyPr/>
          <a:lstStyle/>
          <a:p>
            <a:pPr marL="355600" indent="0" eaLnBrk="1" hangingPunct="1">
              <a:spcBef>
                <a:spcPts val="2300"/>
              </a:spcBef>
              <a:buSzPct val="43000"/>
              <a:buNone/>
            </a:pPr>
            <a:r>
              <a:rPr lang="en-US" altLang="en-US" sz="2400" dirty="0"/>
              <a:t>Comment </a:t>
            </a:r>
            <a:r>
              <a:rPr lang="en-US" altLang="en-US" sz="2400" dirty="0" err="1"/>
              <a:t>utiliser</a:t>
            </a:r>
            <a:r>
              <a:rPr lang="en-US" altLang="en-US" sz="2400" dirty="0"/>
              <a:t> </a:t>
            </a:r>
            <a:r>
              <a:rPr lang="en-US" altLang="en-US" sz="2400" dirty="0" smtClean="0"/>
              <a:t>AES </a:t>
            </a:r>
            <a:r>
              <a:rPr lang="en-US" altLang="en-US" sz="2400" dirty="0"/>
              <a:t>pour </a:t>
            </a:r>
            <a:r>
              <a:rPr lang="en-US" altLang="en-US" sz="2400" dirty="0" err="1"/>
              <a:t>chiffrer</a:t>
            </a:r>
            <a:r>
              <a:rPr lang="en-US" altLang="en-US" sz="2400" dirty="0"/>
              <a:t> des </a:t>
            </a:r>
            <a:r>
              <a:rPr lang="en-US" altLang="en-US" sz="2400" dirty="0" smtClean="0"/>
              <a:t>messages </a:t>
            </a:r>
            <a:r>
              <a:rPr lang="en-US" altLang="en-US" sz="2400" dirty="0"/>
              <a:t>de plus que </a:t>
            </a:r>
            <a:r>
              <a:rPr lang="en-US" altLang="en-US" sz="2400" dirty="0" smtClean="0"/>
              <a:t>128 bits? </a:t>
            </a:r>
            <a:endParaRPr lang="en-US" altLang="en-US" sz="2400" dirty="0"/>
          </a:p>
          <a:p>
            <a:pPr marL="355600" indent="0" eaLnBrk="1" hangingPunct="1">
              <a:spcBef>
                <a:spcPts val="2300"/>
              </a:spcBef>
              <a:buSzPct val="43000"/>
              <a:buNone/>
            </a:pPr>
            <a:r>
              <a:rPr lang="en-US" altLang="en-US" sz="2400" dirty="0" err="1" smtClean="0"/>
              <a:t>Approche</a:t>
            </a:r>
            <a:r>
              <a:rPr lang="en-US" altLang="en-US" sz="2400" dirty="0" smtClean="0"/>
              <a:t> naïve. </a:t>
            </a:r>
            <a:r>
              <a:rPr lang="en-US" altLang="en-US" sz="2400" dirty="0" err="1" smtClean="0"/>
              <a:t>Décomposer</a:t>
            </a:r>
            <a:r>
              <a:rPr lang="en-US" altLang="en-US" sz="2400" dirty="0" smtClean="0"/>
              <a:t> le message </a:t>
            </a:r>
            <a:r>
              <a:rPr lang="en-US" altLang="en-US" sz="2400" dirty="0"/>
              <a:t>M </a:t>
            </a:r>
            <a:r>
              <a:rPr lang="en-US" altLang="en-US" sz="2400" dirty="0" err="1"/>
              <a:t>en</a:t>
            </a:r>
            <a:r>
              <a:rPr lang="en-US" altLang="en-US" sz="2400" dirty="0"/>
              <a:t> blocs de </a:t>
            </a:r>
            <a:r>
              <a:rPr lang="en-US" altLang="en-US" sz="2400" dirty="0" smtClean="0"/>
              <a:t>128 </a:t>
            </a:r>
            <a:r>
              <a:rPr lang="en-US" altLang="en-US" sz="2400" dirty="0"/>
              <a:t>bits</a:t>
            </a:r>
          </a:p>
          <a:p>
            <a:pPr marL="355600" indent="0" eaLnBrk="1" hangingPunct="1">
              <a:spcBef>
                <a:spcPts val="2300"/>
              </a:spcBef>
              <a:buSzPct val="43000"/>
              <a:buNone/>
            </a:pPr>
            <a:r>
              <a:rPr lang="en-US" altLang="en-US" sz="2400" dirty="0" smtClean="0"/>
              <a:t>	M=(M</a:t>
            </a:r>
            <a:r>
              <a:rPr lang="en-US" altLang="en-US" sz="2400" baseline="-6000" dirty="0" smtClean="0"/>
              <a:t>1</a:t>
            </a:r>
            <a:r>
              <a:rPr lang="en-US" altLang="en-US" sz="2400" dirty="0" smtClean="0"/>
              <a:t>,</a:t>
            </a:r>
            <a:r>
              <a:rPr lang="en-US" altLang="en-US" sz="2400" dirty="0"/>
              <a:t> </a:t>
            </a:r>
            <a:r>
              <a:rPr lang="en-US" altLang="en-US" sz="2400" dirty="0" smtClean="0"/>
              <a:t>M</a:t>
            </a:r>
            <a:r>
              <a:rPr lang="en-US" altLang="en-US" sz="2400" baseline="-6000" dirty="0" smtClean="0"/>
              <a:t>2</a:t>
            </a:r>
            <a:r>
              <a:rPr lang="en-US" altLang="en-US" sz="2400" dirty="0" smtClean="0"/>
              <a:t>,…), avec |</a:t>
            </a:r>
            <a:r>
              <a:rPr lang="en-US" altLang="en-US" sz="2400" dirty="0" err="1" smtClean="0"/>
              <a:t>M</a:t>
            </a:r>
            <a:r>
              <a:rPr lang="en-US" altLang="en-US" sz="2400" baseline="-6000" dirty="0" err="1" smtClean="0"/>
              <a:t>i</a:t>
            </a:r>
            <a:r>
              <a:rPr lang="en-US" altLang="en-US" sz="2400" dirty="0" smtClean="0"/>
              <a:t>|=128.</a:t>
            </a:r>
          </a:p>
          <a:p>
            <a:pPr marL="355600" indent="0" eaLnBrk="1" hangingPunct="1">
              <a:spcBef>
                <a:spcPts val="2300"/>
              </a:spcBef>
              <a:buSzPct val="43000"/>
              <a:buNone/>
            </a:pPr>
            <a:r>
              <a:rPr lang="en-US" altLang="en-US" sz="2400" dirty="0" err="1" smtClean="0"/>
              <a:t>C’est</a:t>
            </a:r>
            <a:r>
              <a:rPr lang="en-US" altLang="en-US" sz="2400" dirty="0" smtClean="0"/>
              <a:t> </a:t>
            </a:r>
            <a:r>
              <a:rPr lang="en-US" altLang="en-US" sz="2400" dirty="0" err="1"/>
              <a:t>l’Electronic</a:t>
            </a:r>
            <a:r>
              <a:rPr lang="en-US" altLang="en-US" sz="2400" dirty="0"/>
              <a:t> Codebook </a:t>
            </a:r>
            <a:r>
              <a:rPr lang="en-US" altLang="en-US" sz="2400" dirty="0" smtClean="0"/>
              <a:t>Mode (ECB).</a:t>
            </a:r>
            <a:endParaRPr lang="en-US" altLang="en-US" sz="2400" dirty="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1"/>
          <p:cNvSpPr>
            <a:spLocks noGrp="1" noChangeArrowheads="1"/>
          </p:cNvSpPr>
          <p:nvPr>
            <p:ph type="title"/>
            <p:custDataLst>
              <p:tags r:id="rId1"/>
            </p:custDataLst>
          </p:nvPr>
        </p:nvSpPr>
        <p:spPr>
          <a:xfrm>
            <a:off x="330200" y="165100"/>
            <a:ext cx="9728200" cy="1066800"/>
          </a:xfrm>
        </p:spPr>
        <p:txBody>
          <a:bodyPr/>
          <a:lstStyle/>
          <a:p>
            <a:pPr eaLnBrk="1" hangingPunct="1"/>
            <a:r>
              <a:rPr lang="en-US" altLang="en-US" sz="4400" b="1" smtClean="0"/>
              <a:t>DES</a:t>
            </a:r>
            <a:r>
              <a:rPr lang="en-US" altLang="en-US" sz="4400" smtClean="0"/>
              <a:t> : modes de fonctionnement (</a:t>
            </a:r>
            <a:r>
              <a:rPr lang="en-US" altLang="en-US" sz="4400" b="1" smtClean="0"/>
              <a:t>ECB</a:t>
            </a:r>
            <a:r>
              <a:rPr lang="en-US" altLang="en-US" sz="4400" smtClean="0"/>
              <a:t>)</a:t>
            </a:r>
            <a:endParaRPr lang="en-US" altLang="en-US" smtClean="0"/>
          </a:p>
        </p:txBody>
      </p:sp>
      <p:grpSp>
        <p:nvGrpSpPr>
          <p:cNvPr id="26627" name="Group 3"/>
          <p:cNvGrpSpPr>
            <a:grpSpLocks/>
          </p:cNvGrpSpPr>
          <p:nvPr>
            <p:custDataLst>
              <p:tags r:id="rId2"/>
            </p:custDataLst>
          </p:nvPr>
        </p:nvGrpSpPr>
        <p:grpSpPr bwMode="auto">
          <a:xfrm>
            <a:off x="1431925" y="1958975"/>
            <a:ext cx="7493000" cy="317500"/>
            <a:chOff x="0" y="0"/>
            <a:chExt cx="7493000" cy="317500"/>
          </a:xfrm>
        </p:grpSpPr>
        <p:sp>
          <p:nvSpPr>
            <p:cNvPr id="26628" name="AutoShape 4"/>
            <p:cNvSpPr>
              <a:spLocks/>
            </p:cNvSpPr>
            <p:nvPr/>
          </p:nvSpPr>
          <p:spPr bwMode="auto">
            <a:xfrm>
              <a:off x="0" y="0"/>
              <a:ext cx="1270000" cy="317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008F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r>
                <a:rPr lang="en-US" altLang="en-US" sz="1600" dirty="0">
                  <a:solidFill>
                    <a:schemeClr val="tx1"/>
                  </a:solidFill>
                  <a:effectLst>
                    <a:outerShdw blurRad="38100" dist="38100" dir="2700000" algn="tl">
                      <a:srgbClr val="000000"/>
                    </a:outerShdw>
                  </a:effectLst>
                </a:rPr>
                <a:t>M</a:t>
              </a:r>
              <a:r>
                <a:rPr lang="en-US" altLang="en-US" sz="1600" baseline="-6000" dirty="0">
                  <a:solidFill>
                    <a:schemeClr val="tx1"/>
                  </a:solidFill>
                  <a:effectLst>
                    <a:outerShdw blurRad="38100" dist="38100" dir="2700000" algn="tl">
                      <a:srgbClr val="000000"/>
                    </a:outerShdw>
                  </a:effectLst>
                </a:rPr>
                <a:t>1</a:t>
              </a:r>
              <a:endParaRPr lang="en-US" altLang="en-US" dirty="0">
                <a:solidFill>
                  <a:schemeClr val="tx1"/>
                </a:solidFill>
              </a:endParaRPr>
            </a:p>
          </p:txBody>
        </p:sp>
        <p:sp>
          <p:nvSpPr>
            <p:cNvPr id="26629" name="AutoShape 5"/>
            <p:cNvSpPr>
              <a:spLocks/>
            </p:cNvSpPr>
            <p:nvPr/>
          </p:nvSpPr>
          <p:spPr bwMode="auto">
            <a:xfrm>
              <a:off x="2108200" y="0"/>
              <a:ext cx="1270000" cy="317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008F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r>
                <a:rPr lang="en-US" altLang="en-US" sz="1600" dirty="0">
                  <a:solidFill>
                    <a:schemeClr val="tx1"/>
                  </a:solidFill>
                  <a:effectLst>
                    <a:outerShdw blurRad="38100" dist="38100" dir="2700000" algn="tl">
                      <a:srgbClr val="000000"/>
                    </a:outerShdw>
                  </a:effectLst>
                </a:rPr>
                <a:t>M</a:t>
              </a:r>
              <a:r>
                <a:rPr lang="en-US" altLang="en-US" sz="1600" baseline="-6000" dirty="0">
                  <a:solidFill>
                    <a:schemeClr val="tx1"/>
                  </a:solidFill>
                  <a:effectLst>
                    <a:outerShdw blurRad="38100" dist="38100" dir="2700000" algn="tl">
                      <a:srgbClr val="000000"/>
                    </a:outerShdw>
                  </a:effectLst>
                </a:rPr>
                <a:t>2</a:t>
              </a:r>
              <a:endParaRPr lang="en-US" altLang="en-US" dirty="0">
                <a:solidFill>
                  <a:schemeClr val="tx1"/>
                </a:solidFill>
              </a:endParaRPr>
            </a:p>
          </p:txBody>
        </p:sp>
        <p:sp>
          <p:nvSpPr>
            <p:cNvPr id="2" name="AutoShape 6"/>
            <p:cNvSpPr>
              <a:spLocks/>
            </p:cNvSpPr>
            <p:nvPr/>
          </p:nvSpPr>
          <p:spPr bwMode="auto">
            <a:xfrm>
              <a:off x="4229100" y="0"/>
              <a:ext cx="1270000" cy="317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008F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r>
                <a:rPr lang="en-US" altLang="en-US" sz="1600">
                  <a:solidFill>
                    <a:schemeClr val="tx1"/>
                  </a:solidFill>
                  <a:effectLst>
                    <a:outerShdw blurRad="38100" dist="38100" dir="2700000" algn="tl">
                      <a:srgbClr val="000000"/>
                    </a:outerShdw>
                  </a:effectLst>
                </a:rPr>
                <a:t>M</a:t>
              </a:r>
              <a:r>
                <a:rPr lang="en-US" altLang="en-US" sz="1600" baseline="-6000">
                  <a:solidFill>
                    <a:schemeClr val="tx1"/>
                  </a:solidFill>
                  <a:effectLst>
                    <a:outerShdw blurRad="38100" dist="38100" dir="2700000" algn="tl">
                      <a:srgbClr val="000000"/>
                    </a:outerShdw>
                  </a:effectLst>
                </a:rPr>
                <a:t>3</a:t>
              </a:r>
              <a:endParaRPr lang="en-US" altLang="en-US">
                <a:solidFill>
                  <a:schemeClr val="tx1"/>
                </a:solidFill>
              </a:endParaRPr>
            </a:p>
          </p:txBody>
        </p:sp>
        <p:sp>
          <p:nvSpPr>
            <p:cNvPr id="3" name="AutoShape 7"/>
            <p:cNvSpPr>
              <a:spLocks/>
            </p:cNvSpPr>
            <p:nvPr/>
          </p:nvSpPr>
          <p:spPr bwMode="auto">
            <a:xfrm>
              <a:off x="6223000" y="0"/>
              <a:ext cx="1270000" cy="317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008F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r>
                <a:rPr lang="en-US" altLang="en-US" sz="1600">
                  <a:solidFill>
                    <a:schemeClr val="tx1"/>
                  </a:solidFill>
                  <a:effectLst>
                    <a:outerShdw blurRad="38100" dist="38100" dir="2700000" algn="tl">
                      <a:srgbClr val="000000"/>
                    </a:outerShdw>
                  </a:effectLst>
                </a:rPr>
                <a:t>M</a:t>
              </a:r>
              <a:r>
                <a:rPr lang="en-US" altLang="en-US" sz="1600" baseline="-6000">
                  <a:solidFill>
                    <a:schemeClr val="tx1"/>
                  </a:solidFill>
                  <a:effectLst>
                    <a:outerShdw blurRad="38100" dist="38100" dir="2700000" algn="tl">
                      <a:srgbClr val="000000"/>
                    </a:outerShdw>
                  </a:effectLst>
                </a:rPr>
                <a:t>4</a:t>
              </a:r>
              <a:endParaRPr lang="en-US" altLang="en-US">
                <a:solidFill>
                  <a:schemeClr val="tx1"/>
                </a:solidFill>
              </a:endParaRPr>
            </a:p>
          </p:txBody>
        </p:sp>
      </p:grpSp>
      <p:grpSp>
        <p:nvGrpSpPr>
          <p:cNvPr id="26632" name="Group 8"/>
          <p:cNvGrpSpPr>
            <a:grpSpLocks/>
          </p:cNvGrpSpPr>
          <p:nvPr>
            <p:custDataLst>
              <p:tags r:id="rId3"/>
            </p:custDataLst>
          </p:nvPr>
        </p:nvGrpSpPr>
        <p:grpSpPr bwMode="auto">
          <a:xfrm>
            <a:off x="1871663" y="2519363"/>
            <a:ext cx="6843712" cy="774700"/>
            <a:chOff x="317560" y="4761"/>
            <a:chExt cx="6845042" cy="774777"/>
          </a:xfrm>
        </p:grpSpPr>
        <p:sp>
          <p:nvSpPr>
            <p:cNvPr id="26637" name="AutoShape 13"/>
            <p:cNvSpPr>
              <a:spLocks/>
            </p:cNvSpPr>
            <p:nvPr/>
          </p:nvSpPr>
          <p:spPr bwMode="auto">
            <a:xfrm rot="5353627">
              <a:off x="240588" y="81733"/>
              <a:ext cx="774777" cy="620833"/>
            </a:xfrm>
            <a:prstGeom prst="rightArrow">
              <a:avLst>
                <a:gd name="adj1" fmla="val 37389"/>
                <a:gd name="adj2" fmla="val 60020"/>
              </a:avLst>
            </a:prstGeom>
            <a:noFill/>
            <a:ln w="25400" cap="flat" cmpd="sng">
              <a:solidFill>
                <a:schemeClr val="tx1"/>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endParaRPr lang="en-US" altLang="en-US" sz="2800">
                <a:solidFill>
                  <a:schemeClr val="tx1"/>
                </a:solidFill>
                <a:effectLst>
                  <a:outerShdw blurRad="38100" dist="38100" dir="2700000" algn="tl">
                    <a:srgbClr val="53585F"/>
                  </a:outerShdw>
                </a:effectLst>
              </a:endParaRPr>
            </a:p>
          </p:txBody>
        </p:sp>
        <p:sp>
          <p:nvSpPr>
            <p:cNvPr id="26638" name="AutoShape 14"/>
            <p:cNvSpPr>
              <a:spLocks/>
            </p:cNvSpPr>
            <p:nvPr/>
          </p:nvSpPr>
          <p:spPr bwMode="auto">
            <a:xfrm rot="5353627">
              <a:off x="2348403" y="80939"/>
              <a:ext cx="774777" cy="622421"/>
            </a:xfrm>
            <a:prstGeom prst="rightArrow">
              <a:avLst>
                <a:gd name="adj1" fmla="val 37389"/>
                <a:gd name="adj2" fmla="val 60020"/>
              </a:avLst>
            </a:prstGeom>
            <a:noFill/>
            <a:ln w="25400" cap="flat" cmpd="sng">
              <a:solidFill>
                <a:schemeClr val="tx1"/>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endParaRPr lang="en-US" altLang="en-US" sz="2800">
                <a:solidFill>
                  <a:schemeClr val="tx1"/>
                </a:solidFill>
                <a:effectLst>
                  <a:outerShdw blurRad="38100" dist="38100" dir="2700000" algn="tl">
                    <a:srgbClr val="53585F"/>
                  </a:outerShdw>
                </a:effectLst>
              </a:endParaRPr>
            </a:p>
          </p:txBody>
        </p:sp>
        <p:sp>
          <p:nvSpPr>
            <p:cNvPr id="26639" name="AutoShape 15"/>
            <p:cNvSpPr>
              <a:spLocks/>
            </p:cNvSpPr>
            <p:nvPr/>
          </p:nvSpPr>
          <p:spPr bwMode="auto">
            <a:xfrm rot="5353627">
              <a:off x="4469716" y="80939"/>
              <a:ext cx="774777" cy="622421"/>
            </a:xfrm>
            <a:prstGeom prst="rightArrow">
              <a:avLst>
                <a:gd name="adj1" fmla="val 37389"/>
                <a:gd name="adj2" fmla="val 60020"/>
              </a:avLst>
            </a:prstGeom>
            <a:noFill/>
            <a:ln w="25400" cap="flat" cmpd="sng">
              <a:solidFill>
                <a:schemeClr val="tx1"/>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endParaRPr lang="en-US" altLang="en-US" sz="2800">
                <a:solidFill>
                  <a:schemeClr val="tx1"/>
                </a:solidFill>
                <a:effectLst>
                  <a:outerShdw blurRad="38100" dist="38100" dir="2700000" algn="tl">
                    <a:srgbClr val="53585F"/>
                  </a:outerShdw>
                </a:effectLst>
              </a:endParaRPr>
            </a:p>
          </p:txBody>
        </p:sp>
        <p:sp>
          <p:nvSpPr>
            <p:cNvPr id="26640" name="AutoShape 16"/>
            <p:cNvSpPr>
              <a:spLocks/>
            </p:cNvSpPr>
            <p:nvPr/>
          </p:nvSpPr>
          <p:spPr bwMode="auto">
            <a:xfrm rot="5353627">
              <a:off x="6464003" y="80939"/>
              <a:ext cx="774777" cy="622421"/>
            </a:xfrm>
            <a:prstGeom prst="rightArrow">
              <a:avLst>
                <a:gd name="adj1" fmla="val 37389"/>
                <a:gd name="adj2" fmla="val 60020"/>
              </a:avLst>
            </a:prstGeom>
            <a:noFill/>
            <a:ln w="25400" cap="flat" cmpd="sng">
              <a:solidFill>
                <a:schemeClr val="tx1"/>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endParaRPr lang="en-US" altLang="en-US" sz="2800">
                <a:solidFill>
                  <a:schemeClr val="tx1"/>
                </a:solidFill>
                <a:effectLst>
                  <a:outerShdw blurRad="38100" dist="38100" dir="2700000" algn="tl">
                    <a:srgbClr val="53585F"/>
                  </a:outerShdw>
                </a:effectLst>
              </a:endParaRPr>
            </a:p>
          </p:txBody>
        </p:sp>
      </p:grpSp>
      <p:grpSp>
        <p:nvGrpSpPr>
          <p:cNvPr id="26641" name="Group 17"/>
          <p:cNvGrpSpPr>
            <a:grpSpLocks/>
          </p:cNvGrpSpPr>
          <p:nvPr>
            <p:custDataLst>
              <p:tags r:id="rId4"/>
            </p:custDataLst>
          </p:nvPr>
        </p:nvGrpSpPr>
        <p:grpSpPr bwMode="auto">
          <a:xfrm>
            <a:off x="1431925" y="4038600"/>
            <a:ext cx="7493000" cy="1141413"/>
            <a:chOff x="0" y="-1"/>
            <a:chExt cx="7493000" cy="1140370"/>
          </a:xfrm>
        </p:grpSpPr>
        <p:sp>
          <p:nvSpPr>
            <p:cNvPr id="26642" name="AutoShape 18"/>
            <p:cNvSpPr>
              <a:spLocks/>
            </p:cNvSpPr>
            <p:nvPr/>
          </p:nvSpPr>
          <p:spPr bwMode="auto">
            <a:xfrm rot="5353627">
              <a:off x="246417" y="80604"/>
              <a:ext cx="773992" cy="622300"/>
            </a:xfrm>
            <a:prstGeom prst="rightArrow">
              <a:avLst>
                <a:gd name="adj1" fmla="val 37389"/>
                <a:gd name="adj2" fmla="val 60020"/>
              </a:avLst>
            </a:prstGeom>
            <a:noFill/>
            <a:ln w="25400" cap="flat" cmpd="sng">
              <a:solidFill>
                <a:schemeClr val="tx1"/>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endParaRPr lang="en-US" altLang="en-US">
                <a:solidFill>
                  <a:schemeClr val="tx1"/>
                </a:solidFill>
                <a:effectLst>
                  <a:outerShdw blurRad="38100" dist="38100" dir="2700000" algn="tl">
                    <a:srgbClr val="53585F"/>
                  </a:outerShdw>
                </a:effectLst>
              </a:endParaRPr>
            </a:p>
          </p:txBody>
        </p:sp>
        <p:sp>
          <p:nvSpPr>
            <p:cNvPr id="26643" name="AutoShape 19"/>
            <p:cNvSpPr>
              <a:spLocks/>
            </p:cNvSpPr>
            <p:nvPr/>
          </p:nvSpPr>
          <p:spPr bwMode="auto">
            <a:xfrm rot="5353627">
              <a:off x="2354617" y="80604"/>
              <a:ext cx="773992" cy="622300"/>
            </a:xfrm>
            <a:prstGeom prst="rightArrow">
              <a:avLst>
                <a:gd name="adj1" fmla="val 37389"/>
                <a:gd name="adj2" fmla="val 60020"/>
              </a:avLst>
            </a:prstGeom>
            <a:noFill/>
            <a:ln w="25400" cap="flat" cmpd="sng">
              <a:solidFill>
                <a:schemeClr val="tx1"/>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endParaRPr lang="en-US" altLang="en-US">
                <a:solidFill>
                  <a:schemeClr val="tx1"/>
                </a:solidFill>
                <a:effectLst>
                  <a:outerShdw blurRad="38100" dist="38100" dir="2700000" algn="tl">
                    <a:srgbClr val="53585F"/>
                  </a:outerShdw>
                </a:effectLst>
              </a:endParaRPr>
            </a:p>
          </p:txBody>
        </p:sp>
        <p:sp>
          <p:nvSpPr>
            <p:cNvPr id="26644" name="AutoShape 20"/>
            <p:cNvSpPr>
              <a:spLocks/>
            </p:cNvSpPr>
            <p:nvPr/>
          </p:nvSpPr>
          <p:spPr bwMode="auto">
            <a:xfrm rot="5353627">
              <a:off x="4475517" y="80604"/>
              <a:ext cx="773992" cy="622300"/>
            </a:xfrm>
            <a:prstGeom prst="rightArrow">
              <a:avLst>
                <a:gd name="adj1" fmla="val 37389"/>
                <a:gd name="adj2" fmla="val 60020"/>
              </a:avLst>
            </a:prstGeom>
            <a:noFill/>
            <a:ln w="25400" cap="flat" cmpd="sng">
              <a:solidFill>
                <a:schemeClr val="tx1"/>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endParaRPr lang="en-US" altLang="en-US">
                <a:solidFill>
                  <a:schemeClr val="tx1"/>
                </a:solidFill>
                <a:effectLst>
                  <a:outerShdw blurRad="38100" dist="38100" dir="2700000" algn="tl">
                    <a:srgbClr val="53585F"/>
                  </a:outerShdw>
                </a:effectLst>
              </a:endParaRPr>
            </a:p>
          </p:txBody>
        </p:sp>
        <p:sp>
          <p:nvSpPr>
            <p:cNvPr id="26645" name="AutoShape 21"/>
            <p:cNvSpPr>
              <a:spLocks/>
            </p:cNvSpPr>
            <p:nvPr/>
          </p:nvSpPr>
          <p:spPr bwMode="auto">
            <a:xfrm rot="5353627">
              <a:off x="6469417" y="80604"/>
              <a:ext cx="773992" cy="622300"/>
            </a:xfrm>
            <a:prstGeom prst="rightArrow">
              <a:avLst>
                <a:gd name="adj1" fmla="val 37389"/>
                <a:gd name="adj2" fmla="val 60020"/>
              </a:avLst>
            </a:prstGeom>
            <a:noFill/>
            <a:ln w="25400" cap="flat" cmpd="sng">
              <a:solidFill>
                <a:schemeClr val="tx1"/>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endParaRPr lang="en-US" altLang="en-US">
                <a:solidFill>
                  <a:schemeClr val="tx1"/>
                </a:solidFill>
                <a:effectLst>
                  <a:outerShdw blurRad="38100" dist="38100" dir="2700000" algn="tl">
                    <a:srgbClr val="53585F"/>
                  </a:outerShdw>
                </a:effectLst>
              </a:endParaRPr>
            </a:p>
          </p:txBody>
        </p:sp>
        <p:sp>
          <p:nvSpPr>
            <p:cNvPr id="26646" name="AutoShape 22"/>
            <p:cNvSpPr>
              <a:spLocks/>
            </p:cNvSpPr>
            <p:nvPr/>
          </p:nvSpPr>
          <p:spPr bwMode="auto">
            <a:xfrm>
              <a:off x="0" y="823159"/>
              <a:ext cx="1270000" cy="3172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C79"/>
            </a:solidFill>
            <a:ln w="25400" cap="flat" cmpd="sng">
              <a:solidFill>
                <a:schemeClr val="tx1"/>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r>
                <a:rPr lang="en-US" altLang="en-US" sz="1600" dirty="0">
                  <a:solidFill>
                    <a:schemeClr val="tx1"/>
                  </a:solidFill>
                  <a:effectLst>
                    <a:outerShdw blurRad="38100" dist="38100" dir="2700000" algn="tl">
                      <a:srgbClr val="000000"/>
                    </a:outerShdw>
                  </a:effectLst>
                </a:rPr>
                <a:t>C</a:t>
              </a:r>
              <a:r>
                <a:rPr lang="en-US" altLang="en-US" sz="1600" baseline="-6000" dirty="0">
                  <a:solidFill>
                    <a:schemeClr val="tx1"/>
                  </a:solidFill>
                  <a:effectLst>
                    <a:outerShdw blurRad="38100" dist="38100" dir="2700000" algn="tl">
                      <a:srgbClr val="000000"/>
                    </a:outerShdw>
                  </a:effectLst>
                </a:rPr>
                <a:t>1</a:t>
              </a:r>
              <a:endParaRPr lang="en-US" altLang="en-US" dirty="0">
                <a:solidFill>
                  <a:schemeClr val="tx1"/>
                </a:solidFill>
              </a:endParaRPr>
            </a:p>
          </p:txBody>
        </p:sp>
        <p:sp>
          <p:nvSpPr>
            <p:cNvPr id="26647" name="AutoShape 23"/>
            <p:cNvSpPr>
              <a:spLocks/>
            </p:cNvSpPr>
            <p:nvPr/>
          </p:nvSpPr>
          <p:spPr bwMode="auto">
            <a:xfrm>
              <a:off x="2108200" y="823159"/>
              <a:ext cx="1270000" cy="3172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C79"/>
            </a:solidFill>
            <a:ln w="25400" cap="flat" cmpd="sng">
              <a:solidFill>
                <a:schemeClr val="tx1"/>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r>
                <a:rPr lang="en-US" altLang="en-US" sz="1600">
                  <a:solidFill>
                    <a:schemeClr val="tx1"/>
                  </a:solidFill>
                  <a:effectLst>
                    <a:outerShdw blurRad="38100" dist="38100" dir="2700000" algn="tl">
                      <a:srgbClr val="000000"/>
                    </a:outerShdw>
                  </a:effectLst>
                </a:rPr>
                <a:t>C</a:t>
              </a:r>
              <a:r>
                <a:rPr lang="en-US" altLang="en-US" sz="1600" baseline="-6000">
                  <a:solidFill>
                    <a:schemeClr val="tx1"/>
                  </a:solidFill>
                  <a:effectLst>
                    <a:outerShdw blurRad="38100" dist="38100" dir="2700000" algn="tl">
                      <a:srgbClr val="000000"/>
                    </a:outerShdw>
                  </a:effectLst>
                </a:rPr>
                <a:t>2</a:t>
              </a:r>
              <a:endParaRPr lang="en-US" altLang="en-US">
                <a:solidFill>
                  <a:schemeClr val="tx1"/>
                </a:solidFill>
              </a:endParaRPr>
            </a:p>
          </p:txBody>
        </p:sp>
        <p:sp>
          <p:nvSpPr>
            <p:cNvPr id="26648" name="AutoShape 24"/>
            <p:cNvSpPr>
              <a:spLocks/>
            </p:cNvSpPr>
            <p:nvPr/>
          </p:nvSpPr>
          <p:spPr bwMode="auto">
            <a:xfrm>
              <a:off x="4229100" y="823159"/>
              <a:ext cx="1270000" cy="3172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C79"/>
            </a:solidFill>
            <a:ln w="25400" cap="flat" cmpd="sng">
              <a:solidFill>
                <a:schemeClr val="tx1"/>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r>
                <a:rPr lang="en-US" altLang="en-US" sz="1600">
                  <a:solidFill>
                    <a:schemeClr val="tx1"/>
                  </a:solidFill>
                  <a:effectLst>
                    <a:outerShdw blurRad="38100" dist="38100" dir="2700000" algn="tl">
                      <a:srgbClr val="000000"/>
                    </a:outerShdw>
                  </a:effectLst>
                </a:rPr>
                <a:t>C</a:t>
              </a:r>
              <a:r>
                <a:rPr lang="en-US" altLang="en-US" sz="1600" baseline="-6000">
                  <a:solidFill>
                    <a:schemeClr val="tx1"/>
                  </a:solidFill>
                  <a:effectLst>
                    <a:outerShdw blurRad="38100" dist="38100" dir="2700000" algn="tl">
                      <a:srgbClr val="000000"/>
                    </a:outerShdw>
                  </a:effectLst>
                </a:rPr>
                <a:t>3</a:t>
              </a:r>
              <a:endParaRPr lang="en-US" altLang="en-US">
                <a:solidFill>
                  <a:schemeClr val="tx1"/>
                </a:solidFill>
              </a:endParaRPr>
            </a:p>
          </p:txBody>
        </p:sp>
        <p:sp>
          <p:nvSpPr>
            <p:cNvPr id="26649" name="AutoShape 25"/>
            <p:cNvSpPr>
              <a:spLocks/>
            </p:cNvSpPr>
            <p:nvPr/>
          </p:nvSpPr>
          <p:spPr bwMode="auto">
            <a:xfrm>
              <a:off x="6223000" y="823159"/>
              <a:ext cx="1270000" cy="3172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C79"/>
            </a:solidFill>
            <a:ln w="25400" cap="flat" cmpd="sng">
              <a:solidFill>
                <a:schemeClr val="tx1"/>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r>
                <a:rPr lang="en-US" altLang="en-US" sz="1600">
                  <a:solidFill>
                    <a:schemeClr val="tx1"/>
                  </a:solidFill>
                  <a:effectLst>
                    <a:outerShdw blurRad="38100" dist="38100" dir="2700000" algn="tl">
                      <a:srgbClr val="000000"/>
                    </a:outerShdw>
                  </a:effectLst>
                </a:rPr>
                <a:t>C</a:t>
              </a:r>
              <a:r>
                <a:rPr lang="en-US" altLang="en-US" sz="1600" baseline="-6000">
                  <a:solidFill>
                    <a:schemeClr val="tx1"/>
                  </a:solidFill>
                  <a:effectLst>
                    <a:outerShdw blurRad="38100" dist="38100" dir="2700000" algn="tl">
                      <a:srgbClr val="000000"/>
                    </a:outerShdw>
                  </a:effectLst>
                </a:rPr>
                <a:t>4</a:t>
              </a:r>
              <a:endParaRPr lang="en-US" altLang="en-US">
                <a:solidFill>
                  <a:schemeClr val="tx1"/>
                </a:solidFill>
              </a:endParaRPr>
            </a:p>
          </p:txBody>
        </p:sp>
      </p:grpSp>
      <p:grpSp>
        <p:nvGrpSpPr>
          <p:cNvPr id="40966" name="Groupe 2"/>
          <p:cNvGrpSpPr>
            <a:grpSpLocks/>
          </p:cNvGrpSpPr>
          <p:nvPr>
            <p:custDataLst>
              <p:tags r:id="rId5"/>
            </p:custDataLst>
          </p:nvPr>
        </p:nvGrpSpPr>
        <p:grpSpPr bwMode="auto">
          <a:xfrm>
            <a:off x="1554163" y="3352800"/>
            <a:ext cx="7496175" cy="465138"/>
            <a:chOff x="1243971" y="5407481"/>
            <a:chExt cx="7496175" cy="465813"/>
          </a:xfrm>
        </p:grpSpPr>
        <p:sp>
          <p:nvSpPr>
            <p:cNvPr id="40969" name="AutoShape 9"/>
            <p:cNvSpPr>
              <a:spLocks/>
            </p:cNvSpPr>
            <p:nvPr/>
          </p:nvSpPr>
          <p:spPr bwMode="auto">
            <a:xfrm>
              <a:off x="1243971" y="5407481"/>
              <a:ext cx="1266991" cy="4658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w="12700">
              <a:solidFill>
                <a:srgbClr val="000000"/>
              </a:solidFill>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r>
                <a:rPr lang="en-US" altLang="en-US" sz="2000" dirty="0" smtClean="0">
                  <a:solidFill>
                    <a:schemeClr val="tx1"/>
                  </a:solidFill>
                </a:rPr>
                <a:t>AES</a:t>
              </a:r>
              <a:r>
                <a:rPr lang="en-US" altLang="en-US" sz="2000" baseline="-6000" dirty="0" smtClean="0">
                  <a:solidFill>
                    <a:schemeClr val="tx1"/>
                  </a:solidFill>
                </a:rPr>
                <a:t>K</a:t>
              </a:r>
              <a:r>
                <a:rPr lang="en-US" altLang="en-US" sz="2000" dirty="0" smtClean="0">
                  <a:solidFill>
                    <a:schemeClr val="tx1"/>
                  </a:solidFill>
                </a:rPr>
                <a:t>(M</a:t>
              </a:r>
              <a:r>
                <a:rPr lang="en-US" altLang="en-US" sz="2000" baseline="-6000" dirty="0" smtClean="0">
                  <a:solidFill>
                    <a:schemeClr val="tx1"/>
                  </a:solidFill>
                </a:rPr>
                <a:t>1</a:t>
              </a:r>
              <a:r>
                <a:rPr lang="en-US" altLang="en-US" sz="2000" dirty="0">
                  <a:solidFill>
                    <a:schemeClr val="tx1"/>
                  </a:solidFill>
                </a:rPr>
                <a:t>)</a:t>
              </a:r>
              <a:endParaRPr lang="en-US" altLang="en-US" sz="2800" dirty="0">
                <a:solidFill>
                  <a:schemeClr val="tx1"/>
                </a:solidFill>
              </a:endParaRPr>
            </a:p>
          </p:txBody>
        </p:sp>
        <p:sp>
          <p:nvSpPr>
            <p:cNvPr id="40970" name="AutoShape 10"/>
            <p:cNvSpPr>
              <a:spLocks/>
            </p:cNvSpPr>
            <p:nvPr/>
          </p:nvSpPr>
          <p:spPr bwMode="auto">
            <a:xfrm>
              <a:off x="3318973" y="5407481"/>
              <a:ext cx="1307173" cy="4658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w="12700">
              <a:solidFill>
                <a:srgbClr val="000000"/>
              </a:solidFill>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r>
                <a:rPr lang="en-US" altLang="en-US" sz="2000" dirty="0" smtClean="0">
                  <a:solidFill>
                    <a:schemeClr val="tx1"/>
                  </a:solidFill>
                </a:rPr>
                <a:t>AES</a:t>
              </a:r>
              <a:r>
                <a:rPr lang="en-US" altLang="en-US" sz="2000" baseline="-6000" dirty="0" smtClean="0">
                  <a:solidFill>
                    <a:schemeClr val="tx1"/>
                  </a:solidFill>
                </a:rPr>
                <a:t>K</a:t>
              </a:r>
              <a:r>
                <a:rPr lang="en-US" altLang="en-US" sz="2000" dirty="0" smtClean="0">
                  <a:solidFill>
                    <a:schemeClr val="tx1"/>
                  </a:solidFill>
                </a:rPr>
                <a:t>(M</a:t>
              </a:r>
              <a:r>
                <a:rPr lang="en-US" altLang="en-US" sz="2000" baseline="-6000" dirty="0" smtClean="0">
                  <a:solidFill>
                    <a:schemeClr val="tx1"/>
                  </a:solidFill>
                </a:rPr>
                <a:t>2</a:t>
              </a:r>
              <a:r>
                <a:rPr lang="en-US" altLang="en-US" sz="2000" dirty="0">
                  <a:solidFill>
                    <a:schemeClr val="tx1"/>
                  </a:solidFill>
                </a:rPr>
                <a:t>)</a:t>
              </a:r>
              <a:endParaRPr lang="en-US" altLang="en-US" sz="2800" dirty="0">
                <a:solidFill>
                  <a:schemeClr val="tx1"/>
                </a:solidFill>
              </a:endParaRPr>
            </a:p>
          </p:txBody>
        </p:sp>
        <p:sp>
          <p:nvSpPr>
            <p:cNvPr id="40971" name="AutoShape 11"/>
            <p:cNvSpPr>
              <a:spLocks/>
            </p:cNvSpPr>
            <p:nvPr/>
          </p:nvSpPr>
          <p:spPr bwMode="auto">
            <a:xfrm>
              <a:off x="5439461" y="5407481"/>
              <a:ext cx="1307173" cy="4658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w="12700">
              <a:solidFill>
                <a:srgbClr val="000000"/>
              </a:solidFill>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r>
                <a:rPr lang="en-US" altLang="en-US" sz="2000" dirty="0" smtClean="0">
                  <a:solidFill>
                    <a:schemeClr val="tx1"/>
                  </a:solidFill>
                </a:rPr>
                <a:t>AES</a:t>
              </a:r>
              <a:r>
                <a:rPr lang="en-US" altLang="en-US" sz="2000" baseline="-6000" dirty="0" smtClean="0">
                  <a:solidFill>
                    <a:schemeClr val="tx1"/>
                  </a:solidFill>
                </a:rPr>
                <a:t>K</a:t>
              </a:r>
              <a:r>
                <a:rPr lang="en-US" altLang="en-US" sz="2000" dirty="0" smtClean="0">
                  <a:solidFill>
                    <a:schemeClr val="tx1"/>
                  </a:solidFill>
                </a:rPr>
                <a:t>(M</a:t>
              </a:r>
              <a:r>
                <a:rPr lang="en-US" altLang="en-US" sz="2000" baseline="-6000" dirty="0" smtClean="0">
                  <a:solidFill>
                    <a:schemeClr val="tx1"/>
                  </a:solidFill>
                </a:rPr>
                <a:t>3</a:t>
              </a:r>
              <a:r>
                <a:rPr lang="en-US" altLang="en-US" sz="2000" dirty="0">
                  <a:solidFill>
                    <a:schemeClr val="tx1"/>
                  </a:solidFill>
                </a:rPr>
                <a:t>)</a:t>
              </a:r>
              <a:endParaRPr lang="en-US" altLang="en-US" sz="2800" dirty="0">
                <a:solidFill>
                  <a:schemeClr val="tx1"/>
                </a:solidFill>
              </a:endParaRPr>
            </a:p>
          </p:txBody>
        </p:sp>
        <p:sp>
          <p:nvSpPr>
            <p:cNvPr id="40972" name="AutoShape 12"/>
            <p:cNvSpPr>
              <a:spLocks/>
            </p:cNvSpPr>
            <p:nvPr/>
          </p:nvSpPr>
          <p:spPr bwMode="auto">
            <a:xfrm>
              <a:off x="7432973" y="5407481"/>
              <a:ext cx="1307173" cy="4658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w="12700">
              <a:solidFill>
                <a:srgbClr val="000000"/>
              </a:solidFill>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r>
                <a:rPr lang="en-US" altLang="en-US" sz="2000" dirty="0" smtClean="0">
                  <a:solidFill>
                    <a:schemeClr val="tx1"/>
                  </a:solidFill>
                </a:rPr>
                <a:t>AES</a:t>
              </a:r>
              <a:r>
                <a:rPr lang="en-US" altLang="en-US" sz="2000" baseline="-6000" dirty="0" smtClean="0">
                  <a:solidFill>
                    <a:schemeClr val="tx1"/>
                  </a:solidFill>
                </a:rPr>
                <a:t>K</a:t>
              </a:r>
              <a:r>
                <a:rPr lang="en-US" altLang="en-US" sz="2000" dirty="0" smtClean="0">
                  <a:solidFill>
                    <a:schemeClr val="tx1"/>
                  </a:solidFill>
                </a:rPr>
                <a:t>(M</a:t>
              </a:r>
              <a:r>
                <a:rPr lang="en-US" altLang="en-US" sz="2000" baseline="-6000" dirty="0" smtClean="0">
                  <a:solidFill>
                    <a:schemeClr val="tx1"/>
                  </a:solidFill>
                </a:rPr>
                <a:t>4</a:t>
              </a:r>
              <a:r>
                <a:rPr lang="en-US" altLang="en-US" sz="2000" dirty="0">
                  <a:solidFill>
                    <a:schemeClr val="tx1"/>
                  </a:solidFill>
                </a:rPr>
                <a:t>)</a:t>
              </a:r>
              <a:endParaRPr lang="en-US" altLang="en-US" sz="2800" dirty="0">
                <a:solidFill>
                  <a:schemeClr val="tx1"/>
                </a:solidFill>
              </a:endParaRPr>
            </a:p>
          </p:txBody>
        </p:sp>
      </p:grpSp>
      <p:sp>
        <p:nvSpPr>
          <p:cNvPr id="40967" name="ZoneTexte 3"/>
          <p:cNvSpPr txBox="1">
            <a:spLocks noChangeArrowheads="1"/>
          </p:cNvSpPr>
          <p:nvPr>
            <p:custDataLst>
              <p:tags r:id="rId6"/>
            </p:custDataLst>
          </p:nvPr>
        </p:nvSpPr>
        <p:spPr bwMode="auto">
          <a:xfrm>
            <a:off x="328613" y="1838325"/>
            <a:ext cx="7667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r>
              <a:rPr lang="en-US" altLang="en-US">
                <a:solidFill>
                  <a:schemeClr val="tx1"/>
                </a:solidFill>
              </a:rPr>
              <a:t>M=</a:t>
            </a:r>
          </a:p>
        </p:txBody>
      </p:sp>
      <p:sp>
        <p:nvSpPr>
          <p:cNvPr id="40968" name="ZoneTexte 49"/>
          <p:cNvSpPr txBox="1">
            <a:spLocks noChangeArrowheads="1"/>
          </p:cNvSpPr>
          <p:nvPr>
            <p:custDataLst>
              <p:tags r:id="rId7"/>
            </p:custDataLst>
          </p:nvPr>
        </p:nvSpPr>
        <p:spPr bwMode="auto">
          <a:xfrm>
            <a:off x="9194800" y="4710113"/>
            <a:ext cx="7223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r>
              <a:rPr lang="en-US" altLang="en-US">
                <a:solidFill>
                  <a:schemeClr val="tx1"/>
                </a:solidFill>
              </a:rPr>
              <a:t>=C</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custDataLst>
              <p:tags r:id="rId1"/>
            </p:custDataLst>
          </p:nvPr>
        </p:nvSpPr>
        <p:spPr/>
        <p:txBody>
          <a:bodyPr/>
          <a:lstStyle/>
          <a:p>
            <a:pPr eaLnBrk="1" hangingPunct="1"/>
            <a:r>
              <a:rPr lang="en-US" altLang="en-US" b="1" smtClean="0"/>
              <a:t>ECB</a:t>
            </a:r>
            <a:r>
              <a:rPr lang="en-US" altLang="en-US" smtClean="0"/>
              <a:t> est très mauvais</a:t>
            </a:r>
          </a:p>
        </p:txBody>
      </p:sp>
      <p:pic>
        <p:nvPicPr>
          <p:cNvPr id="2" name="Picture 2" descr="droppedImage.pdf"/>
          <p:cNvPicPr>
            <a:picLocks noChangeAspect="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181100" y="2819400"/>
            <a:ext cx="2489200"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1" name="Picture 3" descr="droppedImage.pdf"/>
          <p:cNvPicPr>
            <a:picLocks noChangeAspect="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6248400" y="2819400"/>
            <a:ext cx="2489200"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9" name="ZoneTexte 1"/>
          <p:cNvSpPr txBox="1">
            <a:spLocks noChangeArrowheads="1"/>
          </p:cNvSpPr>
          <p:nvPr>
            <p:custDataLst>
              <p:tags r:id="rId4"/>
            </p:custDataLst>
          </p:nvPr>
        </p:nvSpPr>
        <p:spPr bwMode="auto">
          <a:xfrm>
            <a:off x="155575" y="3817938"/>
            <a:ext cx="766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r>
              <a:rPr lang="en-US" altLang="en-US">
                <a:solidFill>
                  <a:schemeClr val="tx1"/>
                </a:solidFill>
              </a:rPr>
              <a:t>M=</a:t>
            </a:r>
          </a:p>
        </p:txBody>
      </p:sp>
      <p:sp>
        <p:nvSpPr>
          <p:cNvPr id="41990" name="ZoneTexte 5"/>
          <p:cNvSpPr txBox="1">
            <a:spLocks noChangeArrowheads="1"/>
          </p:cNvSpPr>
          <p:nvPr>
            <p:custDataLst>
              <p:tags r:id="rId5"/>
            </p:custDataLst>
          </p:nvPr>
        </p:nvSpPr>
        <p:spPr bwMode="auto">
          <a:xfrm>
            <a:off x="5407025" y="3817938"/>
            <a:ext cx="722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r>
              <a:rPr lang="en-US" altLang="en-US">
                <a:solidFill>
                  <a:schemeClr val="tx1"/>
                </a:solidFill>
              </a:rPr>
              <a:t>C=</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custDataLst>
              <p:tags r:id="rId1"/>
            </p:custDataLst>
          </p:nvPr>
        </p:nvSpPr>
        <p:spPr>
          <a:xfrm>
            <a:off x="190500" y="165100"/>
            <a:ext cx="9893300" cy="1079500"/>
          </a:xfrm>
        </p:spPr>
        <p:txBody>
          <a:bodyPr/>
          <a:lstStyle/>
          <a:p>
            <a:pPr eaLnBrk="1" hangingPunct="1"/>
            <a:r>
              <a:rPr lang="en-US" altLang="en-US" sz="4200" smtClean="0"/>
              <a:t>Modes de fonctionnement </a:t>
            </a:r>
            <a:r>
              <a:rPr lang="en-US" altLang="en-US" sz="4200" b="1" smtClean="0"/>
              <a:t>CBC</a:t>
            </a:r>
            <a:endParaRPr lang="en-US" altLang="en-US" b="1" smtClean="0"/>
          </a:p>
        </p:txBody>
      </p:sp>
      <p:sp>
        <p:nvSpPr>
          <p:cNvPr id="43011" name="ZoneTexte 1"/>
          <p:cNvSpPr txBox="1">
            <a:spLocks noChangeArrowheads="1"/>
          </p:cNvSpPr>
          <p:nvPr>
            <p:custDataLst>
              <p:tags r:id="rId2"/>
            </p:custDataLst>
          </p:nvPr>
        </p:nvSpPr>
        <p:spPr bwMode="auto">
          <a:xfrm>
            <a:off x="660400" y="3429000"/>
            <a:ext cx="69040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r>
              <a:rPr lang="en-US" altLang="en-US" sz="1800">
                <a:solidFill>
                  <a:schemeClr val="tx1"/>
                </a:solidFill>
              </a:rPr>
              <a:t>M=M1,M2,M3,…,Mi,…</a:t>
            </a:r>
          </a:p>
          <a:p>
            <a:pPr eaLnBrk="1"/>
            <a:r>
              <a:rPr lang="en-US" altLang="en-US" sz="1800" b="1">
                <a:solidFill>
                  <a:schemeClr val="tx1"/>
                </a:solidFill>
              </a:rPr>
              <a:t>IV=Alléatoire</a:t>
            </a:r>
            <a:r>
              <a:rPr lang="en-US" altLang="en-US" sz="1800">
                <a:solidFill>
                  <a:schemeClr val="tx1"/>
                </a:solidFill>
              </a:rPr>
              <a:t> unique et transmit en clair </a:t>
            </a:r>
            <a:br>
              <a:rPr lang="en-US" altLang="en-US" sz="1800">
                <a:solidFill>
                  <a:schemeClr val="tx1"/>
                </a:solidFill>
              </a:rPr>
            </a:br>
            <a:r>
              <a:rPr lang="en-US" altLang="en-US" sz="1800">
                <a:solidFill>
                  <a:schemeClr val="tx1"/>
                </a:solidFill>
              </a:rPr>
              <a:t>(important par example en cas de répétition de messages)</a:t>
            </a:r>
          </a:p>
          <a:p>
            <a:pPr eaLnBrk="1"/>
            <a:r>
              <a:rPr lang="en-US" altLang="en-US" sz="1800">
                <a:solidFill>
                  <a:schemeClr val="tx1"/>
                </a:solidFill>
              </a:rPr>
              <a:t>C1=E(IV+M1), C2=E(C1+M2), C3=E(C2+M3), … Ci=E(Ci-1 + Mi) </a:t>
            </a:r>
          </a:p>
          <a:p>
            <a:pPr eaLnBrk="1"/>
            <a:r>
              <a:rPr lang="en-US" altLang="en-US" sz="1800">
                <a:solidFill>
                  <a:schemeClr val="tx1"/>
                </a:solidFill>
              </a:rPr>
              <a:t>C=C1,C2,C3,…Ci,…</a:t>
            </a:r>
          </a:p>
        </p:txBody>
      </p:sp>
      <p:pic>
        <p:nvPicPr>
          <p:cNvPr id="43012" name="Picture 2" descr="CBC decryption.svg"/>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1955800" y="4953000"/>
            <a:ext cx="57245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4" descr="CBC encryption.svg"/>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1955800" y="1066800"/>
            <a:ext cx="57245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custDataLst>
              <p:tags r:id="rId1"/>
            </p:custDataLst>
          </p:nvPr>
        </p:nvSpPr>
        <p:spPr/>
        <p:txBody>
          <a:bodyPr/>
          <a:lstStyle/>
          <a:p>
            <a:pPr eaLnBrk="1" hangingPunct="1"/>
            <a:r>
              <a:rPr lang="en-US" altLang="en-US" b="1" smtClean="0"/>
              <a:t>CBC</a:t>
            </a:r>
            <a:r>
              <a:rPr lang="en-US" altLang="en-US" smtClean="0"/>
              <a:t> est très bon</a:t>
            </a:r>
          </a:p>
        </p:txBody>
      </p:sp>
      <p:pic>
        <p:nvPicPr>
          <p:cNvPr id="2" name="Picture 2" descr="droppedImage.pdf"/>
          <p:cNvPicPr>
            <a:picLocks noChangeAspect="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181100" y="2819400"/>
            <a:ext cx="2489200"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4036" name="ZoneTexte 1"/>
          <p:cNvSpPr txBox="1">
            <a:spLocks noChangeArrowheads="1"/>
          </p:cNvSpPr>
          <p:nvPr>
            <p:custDataLst>
              <p:tags r:id="rId3"/>
            </p:custDataLst>
          </p:nvPr>
        </p:nvSpPr>
        <p:spPr bwMode="auto">
          <a:xfrm>
            <a:off x="155575" y="3817938"/>
            <a:ext cx="766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r>
              <a:rPr lang="en-US" altLang="en-US">
                <a:solidFill>
                  <a:schemeClr val="tx1"/>
                </a:solidFill>
              </a:rPr>
              <a:t>M=</a:t>
            </a:r>
          </a:p>
        </p:txBody>
      </p:sp>
      <p:sp>
        <p:nvSpPr>
          <p:cNvPr id="44037" name="ZoneTexte 5"/>
          <p:cNvSpPr txBox="1">
            <a:spLocks noChangeArrowheads="1"/>
          </p:cNvSpPr>
          <p:nvPr>
            <p:custDataLst>
              <p:tags r:id="rId4"/>
            </p:custDataLst>
          </p:nvPr>
        </p:nvSpPr>
        <p:spPr bwMode="auto">
          <a:xfrm>
            <a:off x="5407025" y="3817938"/>
            <a:ext cx="722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r>
              <a:rPr lang="en-US" altLang="en-US">
                <a:solidFill>
                  <a:schemeClr val="tx1"/>
                </a:solidFill>
              </a:rPr>
              <a:t>C=</a:t>
            </a:r>
          </a:p>
        </p:txBody>
      </p:sp>
      <p:pic>
        <p:nvPicPr>
          <p:cNvPr id="44038" name="Picture 4" descr="droppedImage.pdf"/>
          <p:cNvPicPr>
            <a:picLocks noChangeAspect="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6129338" y="2819400"/>
            <a:ext cx="2489200"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1"/>
          <p:cNvSpPr>
            <a:spLocks noGrp="1" noChangeArrowheads="1"/>
          </p:cNvSpPr>
          <p:nvPr>
            <p:ph type="title"/>
            <p:custDataLst>
              <p:tags r:id="rId1"/>
            </p:custDataLst>
          </p:nvPr>
        </p:nvSpPr>
        <p:spPr>
          <a:xfrm>
            <a:off x="990600" y="-12700"/>
            <a:ext cx="8178800" cy="850900"/>
          </a:xfrm>
        </p:spPr>
        <p:txBody>
          <a:bodyPr/>
          <a:lstStyle/>
          <a:p>
            <a:r>
              <a:rPr lang="en-US" altLang="en-US" smtClean="0"/>
              <a:t>Mode </a:t>
            </a:r>
            <a:r>
              <a:rPr lang="en-CA" altLang="en-US" b="1" smtClean="0"/>
              <a:t>CTR</a:t>
            </a:r>
          </a:p>
        </p:txBody>
      </p:sp>
      <p:sp>
        <p:nvSpPr>
          <p:cNvPr id="31752" name="AutoShape 8"/>
          <p:cNvSpPr>
            <a:spLocks/>
          </p:cNvSpPr>
          <p:nvPr>
            <p:custDataLst>
              <p:tags r:id="rId2"/>
            </p:custDataLst>
          </p:nvPr>
        </p:nvSpPr>
        <p:spPr bwMode="auto">
          <a:xfrm>
            <a:off x="1300163" y="4051300"/>
            <a:ext cx="1798637" cy="381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endParaRPr lang="en-US"/>
          </a:p>
        </p:txBody>
      </p:sp>
      <p:pic>
        <p:nvPicPr>
          <p:cNvPr id="45060" name="Picture 11" descr="CTR encryption 2.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200" y="1447800"/>
            <a:ext cx="57245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13" descr="CTR decryption 2.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8688" y="4241800"/>
            <a:ext cx="57245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custDataLst>
              <p:tags r:id="rId1"/>
            </p:custDataLst>
          </p:nvPr>
        </p:nvSpPr>
        <p:spPr>
          <a:xfrm>
            <a:off x="990600" y="165100"/>
            <a:ext cx="8178800" cy="939800"/>
          </a:xfrm>
        </p:spPr>
        <p:txBody>
          <a:bodyPr/>
          <a:lstStyle/>
          <a:p>
            <a:r>
              <a:rPr lang="en-US" altLang="en-US" smtClean="0"/>
              <a:t>Autres modes</a:t>
            </a:r>
          </a:p>
        </p:txBody>
      </p:sp>
      <p:sp>
        <p:nvSpPr>
          <p:cNvPr id="46083" name="AutoShape 5"/>
          <p:cNvSpPr>
            <a:spLocks/>
          </p:cNvSpPr>
          <p:nvPr>
            <p:custDataLst>
              <p:tags r:id="rId2"/>
            </p:custDataLst>
          </p:nvPr>
        </p:nvSpPr>
        <p:spPr bwMode="auto">
          <a:xfrm>
            <a:off x="457200" y="2362200"/>
            <a:ext cx="8001000" cy="3009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marL="339725" indent="-339725">
              <a:defRPr sz="3200">
                <a:solidFill>
                  <a:srgbClr val="FFFFFF"/>
                </a:solidFill>
                <a:latin typeface="Chalkboard" charset="0"/>
                <a:ea typeface="Chalkboard" charset="0"/>
                <a:cs typeface="Chalkboard" charset="0"/>
                <a:sym typeface="Chalkboard" charset="0"/>
              </a:defRPr>
            </a:lvl1pPr>
            <a:lvl2pPr marL="509588" indent="-242888">
              <a:defRPr sz="3200">
                <a:solidFill>
                  <a:srgbClr val="FFFFFF"/>
                </a:solidFill>
                <a:latin typeface="Chalkboard" charset="0"/>
                <a:ea typeface="Chalkboard" charset="0"/>
                <a:cs typeface="Chalkboard" charset="0"/>
                <a:sym typeface="Chalkboard" charset="0"/>
              </a:defRPr>
            </a:lvl2pPr>
            <a:lvl3pPr>
              <a:defRPr sz="3200">
                <a:solidFill>
                  <a:srgbClr val="FFFFFF"/>
                </a:solidFill>
                <a:latin typeface="Chalkboard" charset="0"/>
                <a:ea typeface="Chalkboard" charset="0"/>
                <a:cs typeface="Chalkboard" charset="0"/>
                <a:sym typeface="Chalkboard" charset="0"/>
              </a:defRPr>
            </a:lvl3pPr>
            <a:lvl4pPr>
              <a:defRPr sz="3200">
                <a:solidFill>
                  <a:srgbClr val="FFFFFF"/>
                </a:solidFill>
                <a:latin typeface="Chalkboard" charset="0"/>
                <a:ea typeface="Chalkboard" charset="0"/>
                <a:cs typeface="Chalkboard" charset="0"/>
                <a:sym typeface="Chalkboard" charset="0"/>
              </a:defRPr>
            </a:lvl4pPr>
            <a:lvl5pPr>
              <a:defRPr sz="3200">
                <a:solidFill>
                  <a:srgbClr val="FFFFFF"/>
                </a:solidFill>
                <a:latin typeface="Chalkboard" charset="0"/>
                <a:ea typeface="Chalkboard" charset="0"/>
                <a:cs typeface="Chalkboard" charset="0"/>
                <a:sym typeface="Chalkboard" charset="0"/>
              </a:defRPr>
            </a:lvl5pPr>
            <a:lvl6pPr marL="1522413" indent="760413"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1979613" indent="760413"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2436813" indent="760413"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2894013" indent="760413"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spcBef>
                <a:spcPts val="2300"/>
              </a:spcBef>
              <a:buSzPct val="43000"/>
              <a:buFontTx/>
              <a:buBlip>
                <a:blip r:embed="rId4"/>
              </a:buBlip>
            </a:pPr>
            <a:r>
              <a:rPr lang="en-US" altLang="en-US" sz="2800">
                <a:solidFill>
                  <a:schemeClr val="tx1"/>
                </a:solidFill>
              </a:rPr>
              <a:t>Il y a bien d’autres modes : </a:t>
            </a:r>
          </a:p>
          <a:p>
            <a:pPr lvl="1" eaLnBrk="1">
              <a:spcBef>
                <a:spcPts val="2300"/>
              </a:spcBef>
              <a:buSzPct val="43000"/>
              <a:buFontTx/>
              <a:buBlip>
                <a:blip r:embed="rId4"/>
              </a:buBlip>
            </a:pPr>
            <a:r>
              <a:rPr lang="en-US" altLang="en-US" sz="2000">
                <a:solidFill>
                  <a:schemeClr val="tx1"/>
                </a:solidFill>
              </a:rPr>
              <a:t>PCBC : Propagating Cipher Block Chaining Mode,</a:t>
            </a:r>
          </a:p>
          <a:p>
            <a:pPr lvl="1" eaLnBrk="1">
              <a:spcBef>
                <a:spcPts val="2300"/>
              </a:spcBef>
              <a:buSzPct val="43000"/>
              <a:buFontTx/>
              <a:buBlip>
                <a:blip r:embed="rId4"/>
              </a:buBlip>
            </a:pPr>
            <a:r>
              <a:rPr lang="en-US" altLang="en-US" sz="2000">
                <a:solidFill>
                  <a:schemeClr val="tx1"/>
                </a:solidFill>
              </a:rPr>
              <a:t>CFB : Cipher Feedback Mode,</a:t>
            </a:r>
          </a:p>
          <a:p>
            <a:pPr lvl="1" eaLnBrk="1">
              <a:spcBef>
                <a:spcPts val="2300"/>
              </a:spcBef>
              <a:buSzPct val="43000"/>
              <a:buFontTx/>
              <a:buBlip>
                <a:blip r:embed="rId4"/>
              </a:buBlip>
            </a:pPr>
            <a:r>
              <a:rPr lang="en-US" altLang="en-US" sz="2000">
                <a:solidFill>
                  <a:schemeClr val="tx1"/>
                </a:solidFill>
              </a:rPr>
              <a:t>OFB : Output Feedback Mode,</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Les attaques</a:t>
            </a:r>
          </a:p>
        </p:txBody>
      </p:sp>
      <p:sp>
        <p:nvSpPr>
          <p:cNvPr id="6147" name="Content Placeholder 2"/>
          <p:cNvSpPr>
            <a:spLocks noGrp="1"/>
          </p:cNvSpPr>
          <p:nvPr>
            <p:ph idx="1"/>
          </p:nvPr>
        </p:nvSpPr>
        <p:spPr>
          <a:xfrm>
            <a:off x="508000" y="1524000"/>
            <a:ext cx="9144000" cy="5638800"/>
          </a:xfrm>
        </p:spPr>
        <p:txBody>
          <a:bodyPr/>
          <a:lstStyle/>
          <a:p>
            <a:r>
              <a:rPr lang="fr-FR" altLang="en-US" sz="2400" smtClean="0"/>
              <a:t>L'attaque à texte chiffré seulement </a:t>
            </a:r>
            <a:r>
              <a:rPr lang="fr-FR" altLang="en-US" smtClean="0"/>
              <a:t/>
            </a:r>
            <a:br>
              <a:rPr lang="fr-FR" altLang="en-US" smtClean="0"/>
            </a:br>
            <a:r>
              <a:rPr lang="fr-FR" altLang="en-US" sz="1600" smtClean="0"/>
              <a:t>(ciphertext-only attack) Le cryptanalyste dispose du texte chiffré de plusieurs messages, tous ayant été chiffrés avec le même algorithme. La tâche du cryptanalyste est de retrouver le plus grand nombre de messages clairs possibles, ou mieux encore de retrouver la ou les clefs qui ont été utilisées, ce qui permettrait de déchiffrer d'autres messages chiffrés avec ces mêmes clefs.</a:t>
            </a:r>
          </a:p>
          <a:p>
            <a:r>
              <a:rPr lang="fr-FR" altLang="en-US" sz="2400" smtClean="0"/>
              <a:t>L'attaque à texte clair connu </a:t>
            </a:r>
            <a:r>
              <a:rPr lang="fr-FR" altLang="en-US" smtClean="0"/>
              <a:t/>
            </a:r>
            <a:br>
              <a:rPr lang="fr-FR" altLang="en-US" smtClean="0"/>
            </a:br>
            <a:r>
              <a:rPr lang="fr-FR" altLang="en-US" sz="1600" smtClean="0"/>
              <a:t>(known-plaintext attack) Le cryptanalyste a non seulement accès aux textes chiffrés de plusieurs messages, mais aussi aux textes clairs correspondants. La tâche est de retrouver la ou les clefs qui ont été utilisées pour chiffrer ces messages ou un algorithme qui permet de déchiffrer d'autres messages chiffrés avec ces mêmes clefs.</a:t>
            </a:r>
          </a:p>
          <a:p>
            <a:r>
              <a:rPr lang="fr-FR" altLang="en-US" sz="2400" smtClean="0"/>
              <a:t>L'attaque à texte clair choisi </a:t>
            </a:r>
            <a:r>
              <a:rPr lang="fr-FR" altLang="en-US" smtClean="0"/>
              <a:t/>
            </a:r>
            <a:br>
              <a:rPr lang="fr-FR" altLang="en-US" smtClean="0"/>
            </a:br>
            <a:r>
              <a:rPr lang="fr-FR" altLang="en-US" sz="1600" smtClean="0"/>
              <a:t>(chosen-plaintext attack) Le cryptanalyste a non seulement accès aux textes chiffrés et aux textes clairs correspondants, mais de plus il peut choisir les textes en clair. Cette attaque est plus efficace que l'attaque à texte clair connu, car le cryptanalyste peut choisir des textes en clair spécifiques qui donneront plus d'informations sur la clef.</a:t>
            </a:r>
          </a:p>
          <a:p>
            <a:r>
              <a:rPr lang="fr-FR" altLang="en-US" sz="2400" smtClean="0"/>
              <a:t>L'attaque à texte chiffré choisi </a:t>
            </a:r>
            <a:r>
              <a:rPr lang="fr-FR" altLang="en-US" smtClean="0"/>
              <a:t/>
            </a:r>
            <a:br>
              <a:rPr lang="fr-FR" altLang="en-US" smtClean="0"/>
            </a:br>
            <a:r>
              <a:rPr lang="fr-FR" altLang="en-US" sz="1600" smtClean="0"/>
              <a:t>(chosen-ciphertext attack) Le cryptanalyste peut choisir différents textes chiffrés à déchiffrer. Les textes déchiffrés lui sont alors fournis. Par exemple, le cryptanalyste a un dispositif qui ne peut être désassemblé et qui fait du déchiffrement automatique. Sa tâche est de retrouver la clef.</a:t>
            </a:r>
            <a:endParaRPr lang="en-US" altLang="en-US" sz="16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03200" y="381000"/>
          <a:ext cx="9677402" cy="6737351"/>
        </p:xfrm>
        <a:graphic>
          <a:graphicData uri="http://schemas.openxmlformats.org/drawingml/2006/table">
            <a:tbl>
              <a:tblPr firstRow="1" bandRow="1">
                <a:tableStyleId>{5C22544A-7EE6-4342-B048-85BDC9FD1C3A}</a:tableStyleId>
              </a:tblPr>
              <a:tblGrid>
                <a:gridCol w="762001"/>
                <a:gridCol w="1447800"/>
                <a:gridCol w="990600"/>
                <a:gridCol w="762000"/>
                <a:gridCol w="838200"/>
                <a:gridCol w="1143000"/>
                <a:gridCol w="1066800"/>
                <a:gridCol w="914400"/>
                <a:gridCol w="1752601"/>
              </a:tblGrid>
              <a:tr h="701117">
                <a:tc>
                  <a:txBody>
                    <a:bodyPr/>
                    <a:lstStyle/>
                    <a:p>
                      <a:endParaRPr lang="en-US" sz="2000" dirty="0"/>
                    </a:p>
                  </a:txBody>
                  <a:tcPr marT="45730" marB="45730"/>
                </a:tc>
                <a:tc>
                  <a:txBody>
                    <a:bodyPr/>
                    <a:lstStyle/>
                    <a:p>
                      <a:r>
                        <a:rPr lang="en-US" sz="2000" dirty="0" smtClean="0"/>
                        <a:t>Nom</a:t>
                      </a:r>
                      <a:endParaRPr lang="en-US" sz="2000" dirty="0"/>
                    </a:p>
                  </a:txBody>
                  <a:tcPr marT="45730" marB="45730"/>
                </a:tc>
                <a:tc>
                  <a:txBody>
                    <a:bodyPr/>
                    <a:lstStyle/>
                    <a:p>
                      <a:r>
                        <a:rPr lang="en-US" sz="2000" dirty="0" smtClean="0"/>
                        <a:t>Ops.</a:t>
                      </a:r>
                      <a:endParaRPr lang="en-US" sz="2000" dirty="0"/>
                    </a:p>
                  </a:txBody>
                  <a:tcPr marT="45730" marB="45730"/>
                </a:tc>
                <a:tc>
                  <a:txBody>
                    <a:bodyPr/>
                    <a:lstStyle/>
                    <a:p>
                      <a:r>
                        <a:rPr lang="en-US" sz="2000" dirty="0" smtClean="0"/>
                        <a:t>IV</a:t>
                      </a:r>
                      <a:endParaRPr lang="en-US" sz="2000" dirty="0"/>
                    </a:p>
                  </a:txBody>
                  <a:tcPr marT="45730" marB="45730"/>
                </a:tc>
                <a:tc>
                  <a:txBody>
                    <a:bodyPr/>
                    <a:lstStyle/>
                    <a:p>
                      <a:r>
                        <a:rPr lang="en-US" sz="2000" dirty="0" smtClean="0"/>
                        <a:t>||</a:t>
                      </a:r>
                      <a:r>
                        <a:rPr lang="en-US" sz="2000" baseline="0" dirty="0" smtClean="0"/>
                        <a:t> code</a:t>
                      </a:r>
                      <a:endParaRPr lang="en-US" sz="2000" dirty="0"/>
                    </a:p>
                  </a:txBody>
                  <a:tcPr marT="45730" marB="45730"/>
                </a:tc>
                <a:tc>
                  <a:txBody>
                    <a:bodyPr/>
                    <a:lstStyle/>
                    <a:p>
                      <a:r>
                        <a:rPr lang="en-US" sz="2000" dirty="0" smtClean="0"/>
                        <a:t>|| </a:t>
                      </a:r>
                      <a:r>
                        <a:rPr lang="en-US" sz="2000" dirty="0" err="1" smtClean="0"/>
                        <a:t>décode</a:t>
                      </a:r>
                      <a:endParaRPr lang="en-US" sz="2000" dirty="0"/>
                    </a:p>
                  </a:txBody>
                  <a:tcPr marT="45730" marB="45730"/>
                </a:tc>
                <a:tc>
                  <a:txBody>
                    <a:bodyPr/>
                    <a:lstStyle/>
                    <a:p>
                      <a:r>
                        <a:rPr lang="en-US" sz="2000" i="1" dirty="0" smtClean="0"/>
                        <a:t>Padding</a:t>
                      </a:r>
                      <a:endParaRPr lang="en-US" sz="2000" i="1" dirty="0"/>
                    </a:p>
                  </a:txBody>
                  <a:tcPr marT="45730" marB="45730"/>
                </a:tc>
                <a:tc>
                  <a:txBody>
                    <a:bodyPr/>
                    <a:lstStyle/>
                    <a:p>
                      <a:r>
                        <a:rPr lang="en-US" sz="2000" i="0" dirty="0" smtClean="0"/>
                        <a:t>Flux</a:t>
                      </a:r>
                      <a:endParaRPr lang="en-US" sz="2000" i="0" dirty="0"/>
                    </a:p>
                  </a:txBody>
                  <a:tcPr marT="45730" marB="45730"/>
                </a:tc>
                <a:tc>
                  <a:txBody>
                    <a:bodyPr/>
                    <a:lstStyle/>
                    <a:p>
                      <a:r>
                        <a:rPr lang="en-US" sz="2000" dirty="0" err="1" smtClean="0"/>
                        <a:t>Sécuritaire</a:t>
                      </a:r>
                      <a:endParaRPr lang="en-US" sz="2000" dirty="0"/>
                    </a:p>
                  </a:txBody>
                  <a:tcPr marT="45730" marB="45730"/>
                </a:tc>
              </a:tr>
              <a:tr h="701197">
                <a:tc>
                  <a:txBody>
                    <a:bodyPr/>
                    <a:lstStyle/>
                    <a:p>
                      <a:r>
                        <a:rPr lang="en-US" sz="2000" dirty="0" smtClean="0"/>
                        <a:t>ECB</a:t>
                      </a:r>
                      <a:endParaRPr lang="en-US" sz="2000" dirty="0"/>
                    </a:p>
                  </a:txBody>
                  <a:tcPr marT="45730" marB="45730"/>
                </a:tc>
                <a:tc>
                  <a:txBody>
                    <a:bodyPr/>
                    <a:lstStyle/>
                    <a:p>
                      <a:r>
                        <a:rPr lang="en-US" altLang="en-US" sz="2000" kern="1200" dirty="0" smtClean="0">
                          <a:solidFill>
                            <a:schemeClr val="tx1"/>
                          </a:solidFill>
                          <a:latin typeface="+mn-lt"/>
                          <a:ea typeface="+mn-ea"/>
                          <a:cs typeface="+mn-cs"/>
                        </a:rPr>
                        <a:t>Electronic Codebook</a:t>
                      </a:r>
                      <a:endParaRPr lang="en-US" sz="2000" kern="1200" dirty="0">
                        <a:solidFill>
                          <a:schemeClr val="tx1"/>
                        </a:solidFill>
                        <a:latin typeface="+mn-lt"/>
                        <a:ea typeface="+mn-ea"/>
                        <a:cs typeface="+mn-cs"/>
                      </a:endParaRPr>
                    </a:p>
                  </a:txBody>
                  <a:tcPr marT="45730" marB="45730"/>
                </a:tc>
                <a:tc>
                  <a:txBody>
                    <a:bodyPr/>
                    <a:lstStyle/>
                    <a:p>
                      <a:r>
                        <a:rPr lang="en-US" sz="2000" dirty="0" smtClean="0"/>
                        <a:t>CRYPT</a:t>
                      </a:r>
                      <a:endParaRPr lang="en-US" sz="2000" dirty="0"/>
                    </a:p>
                  </a:txBody>
                  <a:tcPr marT="45730" marB="45730"/>
                </a:tc>
                <a:tc>
                  <a:txBody>
                    <a:bodyPr/>
                    <a:lstStyle/>
                    <a:p>
                      <a:r>
                        <a:rPr lang="en-US" sz="2000" dirty="0" smtClean="0"/>
                        <a:t>NON</a:t>
                      </a:r>
                      <a:endParaRPr lang="en-US" sz="2000" dirty="0"/>
                    </a:p>
                  </a:txBody>
                  <a:tcPr marT="45730" marB="45730"/>
                </a:tc>
                <a:tc>
                  <a:txBody>
                    <a:bodyPr/>
                    <a:lstStyle/>
                    <a:p>
                      <a:r>
                        <a:rPr lang="en-US" sz="2000" dirty="0" smtClean="0"/>
                        <a:t>OUI</a:t>
                      </a:r>
                      <a:endParaRPr lang="en-US" sz="2000" dirty="0"/>
                    </a:p>
                  </a:txBody>
                  <a:tcPr marT="45730" marB="45730"/>
                </a:tc>
                <a:tc>
                  <a:txBody>
                    <a:bodyPr/>
                    <a:lstStyle/>
                    <a:p>
                      <a:r>
                        <a:rPr lang="en-US" sz="2000" dirty="0" smtClean="0"/>
                        <a:t>OUI</a:t>
                      </a:r>
                      <a:endParaRPr lang="en-US" sz="2000" dirty="0"/>
                    </a:p>
                  </a:txBody>
                  <a:tcPr marT="45730" marB="45730"/>
                </a:tc>
                <a:tc>
                  <a:txBody>
                    <a:bodyPr/>
                    <a:lstStyle/>
                    <a:p>
                      <a:r>
                        <a:rPr lang="en-US" sz="2000" dirty="0" smtClean="0"/>
                        <a:t>OUI</a:t>
                      </a:r>
                      <a:endParaRPr lang="en-US" sz="2000" dirty="0"/>
                    </a:p>
                  </a:txBody>
                  <a:tcPr marT="45730" marB="45730"/>
                </a:tc>
                <a:tc>
                  <a:txBody>
                    <a:bodyPr/>
                    <a:lstStyle/>
                    <a:p>
                      <a:r>
                        <a:rPr lang="en-US" sz="2000" dirty="0" smtClean="0"/>
                        <a:t>NON</a:t>
                      </a:r>
                      <a:endParaRPr lang="en-US" sz="2000" dirty="0"/>
                    </a:p>
                  </a:txBody>
                  <a:tcPr marT="45730" marB="45730"/>
                </a:tc>
                <a:tc>
                  <a:txBody>
                    <a:bodyPr/>
                    <a:lstStyle/>
                    <a:p>
                      <a:r>
                        <a:rPr lang="en-US" sz="2000" dirty="0" smtClean="0"/>
                        <a:t>NON</a:t>
                      </a:r>
                      <a:endParaRPr lang="en-US" sz="2000" dirty="0"/>
                    </a:p>
                  </a:txBody>
                  <a:tcPr marT="45730" marB="45730"/>
                </a:tc>
              </a:tr>
              <a:tr h="1006068">
                <a:tc>
                  <a:txBody>
                    <a:bodyPr/>
                    <a:lstStyle/>
                    <a:p>
                      <a:pPr marL="0" marR="0" indent="0" algn="l" defTabSz="1015980" rtl="0" eaLnBrk="1" fontAlgn="auto" latinLnBrk="0" hangingPunct="1">
                        <a:lnSpc>
                          <a:spcPct val="100000"/>
                        </a:lnSpc>
                        <a:spcBef>
                          <a:spcPts val="0"/>
                        </a:spcBef>
                        <a:spcAft>
                          <a:spcPts val="0"/>
                        </a:spcAft>
                        <a:buClrTx/>
                        <a:buSzTx/>
                        <a:buFontTx/>
                        <a:buNone/>
                        <a:tabLst/>
                        <a:defRPr/>
                      </a:pPr>
                      <a:r>
                        <a:rPr lang="en-US" sz="2000" dirty="0" smtClean="0"/>
                        <a:t>CBC</a:t>
                      </a:r>
                    </a:p>
                  </a:txBody>
                  <a:tcPr marT="45730" marB="45730"/>
                </a:tc>
                <a:tc>
                  <a:txBody>
                    <a:bodyPr/>
                    <a:lstStyle/>
                    <a:p>
                      <a:r>
                        <a:rPr lang="en-CA" sz="2000" kern="1200" dirty="0" smtClean="0">
                          <a:solidFill>
                            <a:schemeClr val="tx1"/>
                          </a:solidFill>
                          <a:latin typeface="+mn-lt"/>
                          <a:ea typeface="+mn-ea"/>
                          <a:cs typeface="+mn-cs"/>
                        </a:rPr>
                        <a:t>Cipher-block chaining</a:t>
                      </a:r>
                      <a:endParaRPr lang="en-CA" sz="2000" kern="1200" dirty="0">
                        <a:solidFill>
                          <a:schemeClr val="tx1"/>
                        </a:solidFill>
                        <a:latin typeface="+mn-lt"/>
                        <a:ea typeface="+mn-ea"/>
                        <a:cs typeface="+mn-cs"/>
                      </a:endParaRPr>
                    </a:p>
                  </a:txBody>
                  <a:tcPr marT="45730" marB="45730"/>
                </a:tc>
                <a:tc>
                  <a:txBody>
                    <a:bodyPr/>
                    <a:lstStyle/>
                    <a:p>
                      <a:r>
                        <a:rPr lang="en-US" sz="2000" dirty="0" smtClean="0"/>
                        <a:t>CRYPT</a:t>
                      </a:r>
                    </a:p>
                    <a:p>
                      <a:r>
                        <a:rPr lang="en-US" sz="2000" dirty="0" smtClean="0"/>
                        <a:t>XOR</a:t>
                      </a:r>
                      <a:endParaRPr lang="en-US" sz="2000" dirty="0"/>
                    </a:p>
                  </a:txBody>
                  <a:tcPr marT="45730" marB="45730"/>
                </a:tc>
                <a:tc>
                  <a:txBody>
                    <a:bodyPr/>
                    <a:lstStyle/>
                    <a:p>
                      <a:r>
                        <a:rPr lang="en-US" sz="2000" dirty="0" smtClean="0"/>
                        <a:t>OUI</a:t>
                      </a:r>
                      <a:endParaRPr lang="en-US" sz="2000" dirty="0"/>
                    </a:p>
                  </a:txBody>
                  <a:tcPr marT="45730" marB="45730"/>
                </a:tc>
                <a:tc>
                  <a:txBody>
                    <a:bodyPr/>
                    <a:lstStyle/>
                    <a:p>
                      <a:r>
                        <a:rPr lang="en-US" sz="2000" dirty="0" smtClean="0"/>
                        <a:t>NON</a:t>
                      </a:r>
                      <a:endParaRPr lang="en-US" sz="2000" dirty="0"/>
                    </a:p>
                  </a:txBody>
                  <a:tcPr marT="45730" marB="45730"/>
                </a:tc>
                <a:tc>
                  <a:txBody>
                    <a:bodyPr/>
                    <a:lstStyle/>
                    <a:p>
                      <a:r>
                        <a:rPr lang="en-US" sz="2000" b="1" dirty="0" smtClean="0"/>
                        <a:t>OUI</a:t>
                      </a:r>
                      <a:endParaRPr lang="en-US" sz="2000" b="1" dirty="0"/>
                    </a:p>
                  </a:txBody>
                  <a:tcPr marT="45730" marB="45730"/>
                </a:tc>
                <a:tc>
                  <a:txBody>
                    <a:bodyPr/>
                    <a:lstStyle/>
                    <a:p>
                      <a:r>
                        <a:rPr lang="en-US" sz="2000" dirty="0" smtClean="0"/>
                        <a:t>OUI</a:t>
                      </a:r>
                      <a:endParaRPr lang="en-US" sz="2000" dirty="0"/>
                    </a:p>
                  </a:txBody>
                  <a:tcPr marT="45730" marB="45730"/>
                </a:tc>
                <a:tc>
                  <a:txBody>
                    <a:bodyPr/>
                    <a:lstStyle/>
                    <a:p>
                      <a:r>
                        <a:rPr lang="en-US" sz="2000" dirty="0" smtClean="0"/>
                        <a:t>NON</a:t>
                      </a:r>
                      <a:endParaRPr lang="en-US" sz="2000" dirty="0"/>
                    </a:p>
                  </a:txBody>
                  <a:tcPr marT="45730" marB="45730"/>
                </a:tc>
                <a:tc>
                  <a:txBody>
                    <a:bodyPr/>
                    <a:lstStyle/>
                    <a:p>
                      <a:r>
                        <a:rPr lang="en-US" sz="2000" b="1" dirty="0" err="1" smtClean="0"/>
                        <a:t>Recomandé</a:t>
                      </a:r>
                      <a:endParaRPr lang="en-US" sz="2000" b="1" dirty="0"/>
                    </a:p>
                  </a:txBody>
                  <a:tcPr marT="45730" marB="45730"/>
                </a:tc>
              </a:tr>
              <a:tr h="1310765">
                <a:tc>
                  <a:txBody>
                    <a:bodyPr/>
                    <a:lstStyle/>
                    <a:p>
                      <a:r>
                        <a:rPr lang="en-US" altLang="en-US" sz="2000" dirty="0" smtClean="0">
                          <a:solidFill>
                            <a:schemeClr val="tx1"/>
                          </a:solidFill>
                        </a:rPr>
                        <a:t>PCBC</a:t>
                      </a:r>
                      <a:endParaRPr lang="en-US" sz="2000" dirty="0"/>
                    </a:p>
                  </a:txBody>
                  <a:tcPr marT="45730" marB="45730"/>
                </a:tc>
                <a:tc>
                  <a:txBody>
                    <a:bodyPr/>
                    <a:lstStyle/>
                    <a:p>
                      <a:pPr marL="0" marR="0" indent="0" algn="l" defTabSz="1015980" rtl="0" eaLnBrk="1" fontAlgn="auto" latinLnBrk="0" hangingPunct="1">
                        <a:lnSpc>
                          <a:spcPct val="100000"/>
                        </a:lnSpc>
                        <a:spcBef>
                          <a:spcPts val="0"/>
                        </a:spcBef>
                        <a:spcAft>
                          <a:spcPts val="0"/>
                        </a:spcAft>
                        <a:buClrTx/>
                        <a:buSzTx/>
                        <a:buFontTx/>
                        <a:buNone/>
                        <a:tabLst/>
                        <a:defRPr/>
                      </a:pPr>
                      <a:r>
                        <a:rPr lang="en-CA" sz="2000" b="0" i="0" kern="1200" dirty="0" smtClean="0">
                          <a:solidFill>
                            <a:schemeClr val="dk1"/>
                          </a:solidFill>
                          <a:effectLst/>
                          <a:latin typeface="+mn-lt"/>
                          <a:ea typeface="+mn-ea"/>
                          <a:cs typeface="+mn-cs"/>
                        </a:rPr>
                        <a:t>Propagating Cipher Block Chaining</a:t>
                      </a:r>
                      <a:endParaRPr lang="en-US" sz="2000" dirty="0" smtClean="0"/>
                    </a:p>
                  </a:txBody>
                  <a:tcPr marT="45730" marB="45730"/>
                </a:tc>
                <a:tc>
                  <a:txBody>
                    <a:bodyPr/>
                    <a:lstStyle/>
                    <a:p>
                      <a:r>
                        <a:rPr lang="en-US" sz="2000" dirty="0" smtClean="0"/>
                        <a:t>CRYPT</a:t>
                      </a:r>
                    </a:p>
                    <a:p>
                      <a:r>
                        <a:rPr lang="en-US" sz="2000" dirty="0" smtClean="0"/>
                        <a:t>2XOR</a:t>
                      </a:r>
                      <a:endParaRPr lang="en-US" sz="2000" dirty="0"/>
                    </a:p>
                  </a:txBody>
                  <a:tcPr marT="45730" marB="45730"/>
                </a:tc>
                <a:tc>
                  <a:txBody>
                    <a:bodyPr/>
                    <a:lstStyle/>
                    <a:p>
                      <a:r>
                        <a:rPr lang="en-US" sz="2000" dirty="0" smtClean="0"/>
                        <a:t>OUI</a:t>
                      </a:r>
                      <a:endParaRPr lang="en-US" sz="2000" dirty="0"/>
                    </a:p>
                  </a:txBody>
                  <a:tcPr marT="45730" marB="45730"/>
                </a:tc>
                <a:tc>
                  <a:txBody>
                    <a:bodyPr/>
                    <a:lstStyle/>
                    <a:p>
                      <a:r>
                        <a:rPr lang="en-US" sz="2000" dirty="0" smtClean="0"/>
                        <a:t>NON</a:t>
                      </a:r>
                      <a:endParaRPr lang="en-US" sz="2000" dirty="0"/>
                    </a:p>
                  </a:txBody>
                  <a:tcPr marT="45730" marB="45730"/>
                </a:tc>
                <a:tc>
                  <a:txBody>
                    <a:bodyPr/>
                    <a:lstStyle/>
                    <a:p>
                      <a:r>
                        <a:rPr lang="en-US" sz="2000" dirty="0" smtClean="0"/>
                        <a:t>NON</a:t>
                      </a:r>
                      <a:endParaRPr lang="en-US" sz="2000" dirty="0"/>
                    </a:p>
                  </a:txBody>
                  <a:tcPr marT="45730" marB="45730"/>
                </a:tc>
                <a:tc>
                  <a:txBody>
                    <a:bodyPr/>
                    <a:lstStyle/>
                    <a:p>
                      <a:r>
                        <a:rPr lang="en-US" sz="2000" dirty="0" smtClean="0"/>
                        <a:t>OUI</a:t>
                      </a:r>
                      <a:endParaRPr lang="en-US" sz="2000" dirty="0"/>
                    </a:p>
                  </a:txBody>
                  <a:tcPr marT="45730" marB="45730"/>
                </a:tc>
                <a:tc>
                  <a:txBody>
                    <a:bodyPr/>
                    <a:lstStyle/>
                    <a:p>
                      <a:r>
                        <a:rPr lang="en-US" sz="2000" dirty="0" smtClean="0"/>
                        <a:t>NON</a:t>
                      </a:r>
                      <a:endParaRPr lang="en-US" sz="2000" dirty="0"/>
                    </a:p>
                  </a:txBody>
                  <a:tcPr marT="45730" marB="45730"/>
                </a:tc>
                <a:tc>
                  <a:txBody>
                    <a:bodyPr/>
                    <a:lstStyle/>
                    <a:p>
                      <a:r>
                        <a:rPr lang="en-US" sz="2000" dirty="0" err="1" smtClean="0"/>
                        <a:t>Très</a:t>
                      </a:r>
                      <a:endParaRPr lang="en-US" sz="2000" dirty="0"/>
                    </a:p>
                  </a:txBody>
                  <a:tcPr marT="45730" marB="45730"/>
                </a:tc>
              </a:tr>
              <a:tr h="1006068">
                <a:tc>
                  <a:txBody>
                    <a:bodyPr/>
                    <a:lstStyle/>
                    <a:p>
                      <a:r>
                        <a:rPr lang="en-US" altLang="en-US" sz="2000" dirty="0" smtClean="0">
                          <a:solidFill>
                            <a:schemeClr val="tx1"/>
                          </a:solidFill>
                        </a:rPr>
                        <a:t>CTR </a:t>
                      </a:r>
                      <a:endParaRPr lang="en-US" sz="2000" dirty="0"/>
                    </a:p>
                  </a:txBody>
                  <a:tcPr marT="45730" marB="45730"/>
                </a:tc>
                <a:tc>
                  <a:txBody>
                    <a:bodyPr/>
                    <a:lstStyle/>
                    <a:p>
                      <a:r>
                        <a:rPr lang="en-US" altLang="en-US" sz="2000" dirty="0" smtClean="0">
                          <a:solidFill>
                            <a:schemeClr val="tx1"/>
                          </a:solidFill>
                        </a:rPr>
                        <a:t>Counter Mode</a:t>
                      </a:r>
                      <a:endParaRPr lang="en-US" sz="2000" dirty="0"/>
                    </a:p>
                  </a:txBody>
                  <a:tcPr marT="45730" marB="45730"/>
                </a:tc>
                <a:tc>
                  <a:txBody>
                    <a:bodyPr/>
                    <a:lstStyle/>
                    <a:p>
                      <a:r>
                        <a:rPr lang="en-US" sz="2000" dirty="0" smtClean="0"/>
                        <a:t>CRYPT</a:t>
                      </a:r>
                    </a:p>
                    <a:p>
                      <a:r>
                        <a:rPr lang="en-US" sz="2000" dirty="0" smtClean="0"/>
                        <a:t>XOR</a:t>
                      </a:r>
                    </a:p>
                  </a:txBody>
                  <a:tcPr marT="45730" marB="45730"/>
                </a:tc>
                <a:tc>
                  <a:txBody>
                    <a:bodyPr/>
                    <a:lstStyle/>
                    <a:p>
                      <a:r>
                        <a:rPr lang="en-US" sz="2000" dirty="0" smtClean="0"/>
                        <a:t>OUI</a:t>
                      </a:r>
                    </a:p>
                    <a:p>
                      <a:r>
                        <a:rPr lang="en-US" sz="1200" dirty="0" smtClean="0"/>
                        <a:t>(NONCE)</a:t>
                      </a:r>
                      <a:endParaRPr lang="en-US" sz="2000" dirty="0"/>
                    </a:p>
                  </a:txBody>
                  <a:tcPr marT="45730" marB="45730"/>
                </a:tc>
                <a:tc>
                  <a:txBody>
                    <a:bodyPr/>
                    <a:lstStyle/>
                    <a:p>
                      <a:r>
                        <a:rPr lang="en-US" sz="2000" b="1" dirty="0" smtClean="0"/>
                        <a:t>OUI</a:t>
                      </a:r>
                      <a:endParaRPr lang="en-US" sz="2000" b="1" dirty="0"/>
                    </a:p>
                  </a:txBody>
                  <a:tcPr marT="45730" marB="45730"/>
                </a:tc>
                <a:tc>
                  <a:txBody>
                    <a:bodyPr/>
                    <a:lstStyle/>
                    <a:p>
                      <a:r>
                        <a:rPr lang="en-US" sz="2000" b="1" dirty="0" smtClean="0"/>
                        <a:t>OUI</a:t>
                      </a:r>
                      <a:endParaRPr lang="en-US" sz="2000" b="1" dirty="0"/>
                    </a:p>
                  </a:txBody>
                  <a:tcPr marT="45730" marB="45730"/>
                </a:tc>
                <a:tc>
                  <a:txBody>
                    <a:bodyPr/>
                    <a:lstStyle/>
                    <a:p>
                      <a:r>
                        <a:rPr lang="en-US" sz="2000" dirty="0" smtClean="0"/>
                        <a:t>NON</a:t>
                      </a:r>
                      <a:endParaRPr lang="en-US" sz="2000" dirty="0"/>
                    </a:p>
                  </a:txBody>
                  <a:tcPr marT="45730" marB="45730"/>
                </a:tc>
                <a:tc>
                  <a:txBody>
                    <a:bodyPr/>
                    <a:lstStyle/>
                    <a:p>
                      <a:r>
                        <a:rPr lang="en-US" sz="2000" dirty="0" smtClean="0"/>
                        <a:t>OUI</a:t>
                      </a:r>
                      <a:endParaRPr lang="en-US" sz="2000" dirty="0"/>
                    </a:p>
                  </a:txBody>
                  <a:tcPr marT="45730" marB="45730"/>
                </a:tc>
                <a:tc>
                  <a:txBody>
                    <a:bodyPr/>
                    <a:lstStyle/>
                    <a:p>
                      <a:r>
                        <a:rPr lang="en-US" sz="2000" b="1" dirty="0" err="1" smtClean="0"/>
                        <a:t>Recomandé</a:t>
                      </a:r>
                      <a:endParaRPr lang="en-US" sz="2000" b="1" dirty="0"/>
                    </a:p>
                  </a:txBody>
                  <a:tcPr marT="45730" marB="45730"/>
                </a:tc>
              </a:tr>
              <a:tr h="1006068">
                <a:tc>
                  <a:txBody>
                    <a:bodyPr/>
                    <a:lstStyle/>
                    <a:p>
                      <a:r>
                        <a:rPr lang="en-US" altLang="en-US" sz="2000" dirty="0" smtClean="0">
                          <a:solidFill>
                            <a:schemeClr val="tx1"/>
                          </a:solidFill>
                        </a:rPr>
                        <a:t>CFB </a:t>
                      </a:r>
                      <a:endParaRPr lang="en-US" sz="2000" dirty="0"/>
                    </a:p>
                  </a:txBody>
                  <a:tcPr marT="45730" marB="45730"/>
                </a:tc>
                <a:tc>
                  <a:txBody>
                    <a:bodyPr/>
                    <a:lstStyle/>
                    <a:p>
                      <a:r>
                        <a:rPr lang="en-US" altLang="en-US" sz="2000" dirty="0" smtClean="0">
                          <a:solidFill>
                            <a:schemeClr val="tx1"/>
                          </a:solidFill>
                        </a:rPr>
                        <a:t>Cipher Feedback Mode</a:t>
                      </a:r>
                      <a:endParaRPr lang="en-US" sz="2000" dirty="0"/>
                    </a:p>
                  </a:txBody>
                  <a:tcPr marT="45730" marB="45730"/>
                </a:tc>
                <a:tc>
                  <a:txBody>
                    <a:bodyPr/>
                    <a:lstStyle/>
                    <a:p>
                      <a:r>
                        <a:rPr lang="en-US" sz="2000" dirty="0" smtClean="0"/>
                        <a:t>CRYPT</a:t>
                      </a:r>
                    </a:p>
                    <a:p>
                      <a:r>
                        <a:rPr lang="en-US" sz="2000" dirty="0" smtClean="0"/>
                        <a:t>XOR</a:t>
                      </a:r>
                    </a:p>
                    <a:p>
                      <a:endParaRPr lang="en-US" sz="2000" dirty="0"/>
                    </a:p>
                  </a:txBody>
                  <a:tcPr marT="45730" marB="45730"/>
                </a:tc>
                <a:tc>
                  <a:txBody>
                    <a:bodyPr/>
                    <a:lstStyle/>
                    <a:p>
                      <a:r>
                        <a:rPr lang="en-US" sz="2000" dirty="0" smtClean="0"/>
                        <a:t>OUI</a:t>
                      </a:r>
                      <a:endParaRPr lang="en-US" sz="2000" dirty="0"/>
                    </a:p>
                  </a:txBody>
                  <a:tcPr marT="45730" marB="45730"/>
                </a:tc>
                <a:tc>
                  <a:txBody>
                    <a:bodyPr/>
                    <a:lstStyle/>
                    <a:p>
                      <a:r>
                        <a:rPr lang="en-US" sz="2000" dirty="0" smtClean="0"/>
                        <a:t>NON</a:t>
                      </a:r>
                      <a:endParaRPr lang="en-US" sz="2000" dirty="0"/>
                    </a:p>
                  </a:txBody>
                  <a:tcPr marT="45730" marB="45730"/>
                </a:tc>
                <a:tc>
                  <a:txBody>
                    <a:bodyPr/>
                    <a:lstStyle/>
                    <a:p>
                      <a:r>
                        <a:rPr lang="en-US" sz="2000" dirty="0" smtClean="0"/>
                        <a:t>OUI</a:t>
                      </a:r>
                      <a:endParaRPr lang="en-US" sz="2000" dirty="0"/>
                    </a:p>
                  </a:txBody>
                  <a:tcPr marT="45730" marB="45730"/>
                </a:tc>
                <a:tc>
                  <a:txBody>
                    <a:bodyPr/>
                    <a:lstStyle/>
                    <a:p>
                      <a:r>
                        <a:rPr lang="en-US" sz="2000" dirty="0" smtClean="0"/>
                        <a:t>NON</a:t>
                      </a:r>
                      <a:endParaRPr lang="en-US" sz="2000" dirty="0"/>
                    </a:p>
                  </a:txBody>
                  <a:tcPr marT="45730" marB="45730"/>
                </a:tc>
                <a:tc>
                  <a:txBody>
                    <a:bodyPr/>
                    <a:lstStyle/>
                    <a:p>
                      <a:r>
                        <a:rPr lang="en-US" sz="2000" dirty="0" smtClean="0"/>
                        <a:t>OUI</a:t>
                      </a:r>
                      <a:endParaRPr lang="en-US" sz="2000" dirty="0"/>
                    </a:p>
                  </a:txBody>
                  <a:tcPr marT="45730" marB="45730"/>
                </a:tc>
                <a:tc>
                  <a:txBody>
                    <a:bodyPr/>
                    <a:lstStyle/>
                    <a:p>
                      <a:r>
                        <a:rPr lang="en-US" sz="2000" dirty="0" err="1" smtClean="0"/>
                        <a:t>Très</a:t>
                      </a:r>
                      <a:endParaRPr lang="en-US" sz="2000" dirty="0"/>
                    </a:p>
                  </a:txBody>
                  <a:tcPr marT="45730" marB="45730"/>
                </a:tc>
              </a:tr>
              <a:tr h="1006068">
                <a:tc>
                  <a:txBody>
                    <a:bodyPr/>
                    <a:lstStyle/>
                    <a:p>
                      <a:r>
                        <a:rPr lang="en-US" altLang="en-US" sz="2000" dirty="0" smtClean="0">
                          <a:solidFill>
                            <a:schemeClr val="tx1"/>
                          </a:solidFill>
                        </a:rPr>
                        <a:t>OFB </a:t>
                      </a:r>
                      <a:endParaRPr lang="en-US" sz="2000" dirty="0"/>
                    </a:p>
                  </a:txBody>
                  <a:tcPr marT="45730" marB="45730"/>
                </a:tc>
                <a:tc>
                  <a:txBody>
                    <a:bodyPr/>
                    <a:lstStyle/>
                    <a:p>
                      <a:r>
                        <a:rPr lang="en-US" altLang="en-US" sz="2000" dirty="0" smtClean="0">
                          <a:solidFill>
                            <a:schemeClr val="tx1"/>
                          </a:solidFill>
                        </a:rPr>
                        <a:t>Output Feedback Mode</a:t>
                      </a:r>
                      <a:endParaRPr lang="en-US" sz="2000" dirty="0"/>
                    </a:p>
                  </a:txBody>
                  <a:tcPr marT="45730" marB="45730"/>
                </a:tc>
                <a:tc>
                  <a:txBody>
                    <a:bodyPr/>
                    <a:lstStyle/>
                    <a:p>
                      <a:r>
                        <a:rPr lang="en-US" sz="2000" dirty="0" smtClean="0"/>
                        <a:t>CRYPT</a:t>
                      </a:r>
                    </a:p>
                    <a:p>
                      <a:r>
                        <a:rPr lang="en-US" sz="2000" dirty="0" smtClean="0"/>
                        <a:t>XOR</a:t>
                      </a:r>
                    </a:p>
                    <a:p>
                      <a:endParaRPr lang="en-US" sz="2000" dirty="0"/>
                    </a:p>
                  </a:txBody>
                  <a:tcPr marT="45730" marB="45730"/>
                </a:tc>
                <a:tc>
                  <a:txBody>
                    <a:bodyPr/>
                    <a:lstStyle/>
                    <a:p>
                      <a:r>
                        <a:rPr lang="en-US" sz="2000" dirty="0" smtClean="0"/>
                        <a:t>OUI</a:t>
                      </a:r>
                      <a:endParaRPr lang="en-US" sz="2000" dirty="0"/>
                    </a:p>
                  </a:txBody>
                  <a:tcPr marT="45730" marB="45730"/>
                </a:tc>
                <a:tc>
                  <a:txBody>
                    <a:bodyPr/>
                    <a:lstStyle/>
                    <a:p>
                      <a:r>
                        <a:rPr lang="en-US" sz="2000" dirty="0" smtClean="0"/>
                        <a:t>NON</a:t>
                      </a:r>
                      <a:endParaRPr lang="en-US" sz="2000" dirty="0"/>
                    </a:p>
                  </a:txBody>
                  <a:tcPr marT="45730" marB="45730"/>
                </a:tc>
                <a:tc>
                  <a:txBody>
                    <a:bodyPr/>
                    <a:lstStyle/>
                    <a:p>
                      <a:r>
                        <a:rPr lang="en-US" sz="2000" dirty="0" smtClean="0"/>
                        <a:t>NON</a:t>
                      </a:r>
                      <a:endParaRPr lang="en-US" sz="2000" dirty="0"/>
                    </a:p>
                  </a:txBody>
                  <a:tcPr marT="45730" marB="45730"/>
                </a:tc>
                <a:tc>
                  <a:txBody>
                    <a:bodyPr/>
                    <a:lstStyle/>
                    <a:p>
                      <a:r>
                        <a:rPr lang="en-US" sz="2000" dirty="0" smtClean="0"/>
                        <a:t>NON</a:t>
                      </a:r>
                      <a:endParaRPr lang="en-US" sz="2000" dirty="0"/>
                    </a:p>
                  </a:txBody>
                  <a:tcPr marT="45730" marB="45730"/>
                </a:tc>
                <a:tc>
                  <a:txBody>
                    <a:bodyPr/>
                    <a:lstStyle/>
                    <a:p>
                      <a:r>
                        <a:rPr lang="en-US" sz="2000" dirty="0" smtClean="0"/>
                        <a:t>OUI</a:t>
                      </a:r>
                      <a:endParaRPr lang="en-US" sz="2000" dirty="0"/>
                    </a:p>
                  </a:txBody>
                  <a:tcPr marT="45730" marB="45730"/>
                </a:tc>
                <a:tc>
                  <a:txBody>
                    <a:bodyPr/>
                    <a:lstStyle/>
                    <a:p>
                      <a:r>
                        <a:rPr lang="en-US" sz="2000" dirty="0" err="1" smtClean="0"/>
                        <a:t>Très</a:t>
                      </a:r>
                      <a:endParaRPr lang="en-US" sz="2000" dirty="0"/>
                    </a:p>
                  </a:txBody>
                  <a:tcPr marT="45730" marB="45730"/>
                </a:tc>
              </a:tr>
            </a:tbl>
          </a:graphicData>
        </a:graphic>
      </p:graphicFrame>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Mode PCBC</a:t>
            </a:r>
          </a:p>
        </p:txBody>
      </p:sp>
      <p:pic>
        <p:nvPicPr>
          <p:cNvPr id="48131" name="Picture 2" descr="PCBC encryption.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905000"/>
            <a:ext cx="57245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4" descr="PCBC decryptio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738" y="4343400"/>
            <a:ext cx="57245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5" descr="http://adlabsinc.com/wp-content/uploads/2014/02/bonus_vecto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custDataLst>
              <p:tags r:id="rId1"/>
            </p:custDataLst>
          </p:nvPr>
        </p:nvSpPr>
        <p:spPr>
          <a:xfrm>
            <a:off x="990600" y="-38100"/>
            <a:ext cx="8178800" cy="901700"/>
          </a:xfrm>
        </p:spPr>
        <p:txBody>
          <a:bodyPr/>
          <a:lstStyle/>
          <a:p>
            <a:pPr eaLnBrk="1" hangingPunct="1"/>
            <a:r>
              <a:rPr lang="en-US" altLang="en-US" smtClean="0"/>
              <a:t>Mode </a:t>
            </a:r>
            <a:r>
              <a:rPr lang="en-US" altLang="en-US" b="1" smtClean="0"/>
              <a:t>CFB</a:t>
            </a:r>
          </a:p>
        </p:txBody>
      </p:sp>
      <p:sp>
        <p:nvSpPr>
          <p:cNvPr id="49155" name="Rectangle 2"/>
          <p:cNvSpPr>
            <a:spLocks noGrp="1" noChangeArrowheads="1"/>
          </p:cNvSpPr>
          <p:nvPr>
            <p:ph idx="1"/>
            <p:custDataLst>
              <p:tags r:id="rId2"/>
            </p:custDataLst>
          </p:nvPr>
        </p:nvSpPr>
        <p:spPr>
          <a:xfrm>
            <a:off x="114300" y="4635500"/>
            <a:ext cx="9867900" cy="2908300"/>
          </a:xfrm>
        </p:spPr>
        <p:txBody>
          <a:bodyPr/>
          <a:lstStyle/>
          <a:p>
            <a:pPr marL="693738" indent="-338138" eaLnBrk="1" hangingPunct="1">
              <a:spcBef>
                <a:spcPts val="2300"/>
              </a:spcBef>
              <a:buSzPct val="43000"/>
              <a:buFont typeface="Arial" panose="020B0604020202020204" pitchFamily="34" charset="0"/>
              <a:buBlip>
                <a:blip r:embed="rId8"/>
              </a:buBlip>
            </a:pPr>
            <a:r>
              <a:rPr lang="en-US" altLang="en-US" sz="2800" smtClean="0"/>
              <a:t>Considéré comme très sûr.</a:t>
            </a:r>
          </a:p>
          <a:p>
            <a:pPr marL="693738" indent="-338138" eaLnBrk="1" hangingPunct="1">
              <a:spcBef>
                <a:spcPts val="2300"/>
              </a:spcBef>
              <a:buSzPct val="43000"/>
              <a:buFont typeface="Arial" panose="020B0604020202020204" pitchFamily="34" charset="0"/>
              <a:buBlip>
                <a:blip r:embed="rId8"/>
              </a:buBlip>
            </a:pPr>
            <a:r>
              <a:rPr lang="en-US" altLang="en-US" sz="2800" smtClean="0"/>
              <a:t>Plus lent que ECB.</a:t>
            </a:r>
            <a:endParaRPr lang="en-US" altLang="en-US" smtClean="0"/>
          </a:p>
        </p:txBody>
      </p:sp>
      <p:pic>
        <p:nvPicPr>
          <p:cNvPr id="49156" name="Picture 3" descr="droppedImage.pdf"/>
          <p:cNvPicPr>
            <a:picLocks noChangeAspect="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1054100" y="863600"/>
            <a:ext cx="7620000" cy="363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4"/>
          <p:cNvGrpSpPr>
            <a:grpSpLocks/>
          </p:cNvGrpSpPr>
          <p:nvPr>
            <p:custDataLst>
              <p:tags r:id="rId4"/>
            </p:custDataLst>
          </p:nvPr>
        </p:nvGrpSpPr>
        <p:grpSpPr bwMode="auto">
          <a:xfrm>
            <a:off x="2774950" y="3746500"/>
            <a:ext cx="5232400" cy="406400"/>
            <a:chOff x="0" y="0"/>
            <a:chExt cx="5232400" cy="406400"/>
          </a:xfrm>
        </p:grpSpPr>
        <p:sp>
          <p:nvSpPr>
            <p:cNvPr id="49161" name="AutoShape 5"/>
            <p:cNvSpPr>
              <a:spLocks/>
            </p:cNvSpPr>
            <p:nvPr/>
          </p:nvSpPr>
          <p:spPr bwMode="auto">
            <a:xfrm>
              <a:off x="0" y="0"/>
              <a:ext cx="373526" cy="406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r>
                <a:rPr lang="en-US" altLang="en-US" sz="2000">
                  <a:solidFill>
                    <a:srgbClr val="000000"/>
                  </a:solidFill>
                </a:rPr>
                <a:t>C</a:t>
              </a:r>
              <a:r>
                <a:rPr lang="en-US" altLang="en-US" sz="1900" baseline="-6000">
                  <a:solidFill>
                    <a:srgbClr val="000000"/>
                  </a:solidFill>
                </a:rPr>
                <a:t>1</a:t>
              </a:r>
              <a:endParaRPr lang="en-US" altLang="en-US"/>
            </a:p>
          </p:txBody>
        </p:sp>
        <p:sp>
          <p:nvSpPr>
            <p:cNvPr id="49162" name="AutoShape 6"/>
            <p:cNvSpPr>
              <a:spLocks/>
            </p:cNvSpPr>
            <p:nvPr/>
          </p:nvSpPr>
          <p:spPr bwMode="auto">
            <a:xfrm>
              <a:off x="2386511" y="0"/>
              <a:ext cx="413453" cy="406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r>
                <a:rPr lang="en-US" altLang="en-US" sz="2000">
                  <a:solidFill>
                    <a:srgbClr val="000000"/>
                  </a:solidFill>
                </a:rPr>
                <a:t>C</a:t>
              </a:r>
              <a:r>
                <a:rPr lang="en-US" altLang="en-US" sz="1900" baseline="-6000">
                  <a:solidFill>
                    <a:srgbClr val="000000"/>
                  </a:solidFill>
                </a:rPr>
                <a:t>2</a:t>
              </a:r>
              <a:endParaRPr lang="en-US" altLang="en-US"/>
            </a:p>
          </p:txBody>
        </p:sp>
        <p:sp>
          <p:nvSpPr>
            <p:cNvPr id="49163" name="AutoShape 7"/>
            <p:cNvSpPr>
              <a:spLocks/>
            </p:cNvSpPr>
            <p:nvPr/>
          </p:nvSpPr>
          <p:spPr bwMode="auto">
            <a:xfrm>
              <a:off x="4830770" y="0"/>
              <a:ext cx="401630" cy="406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r>
                <a:rPr lang="en-US" altLang="en-US" sz="2000">
                  <a:solidFill>
                    <a:srgbClr val="000000"/>
                  </a:solidFill>
                </a:rPr>
                <a:t>C</a:t>
              </a:r>
              <a:r>
                <a:rPr lang="en-US" altLang="en-US" sz="1900" baseline="-6000">
                  <a:solidFill>
                    <a:srgbClr val="000000"/>
                  </a:solidFill>
                </a:rPr>
                <a:t>n</a:t>
              </a:r>
              <a:endParaRPr lang="en-US" altLang="en-US"/>
            </a:p>
          </p:txBody>
        </p:sp>
      </p:grpSp>
      <p:sp>
        <p:nvSpPr>
          <p:cNvPr id="30728" name="AutoShape 8"/>
          <p:cNvSpPr>
            <a:spLocks/>
          </p:cNvSpPr>
          <p:nvPr>
            <p:custDataLst>
              <p:tags r:id="rId5"/>
            </p:custDataLst>
          </p:nvPr>
        </p:nvSpPr>
        <p:spPr bwMode="auto">
          <a:xfrm>
            <a:off x="6443663" y="1003300"/>
            <a:ext cx="1798637" cy="381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r>
              <a:rPr lang="en-US" altLang="en-US" sz="1900">
                <a:solidFill>
                  <a:srgbClr val="000000"/>
                </a:solidFill>
              </a:rPr>
              <a:t>C=(IV,C</a:t>
            </a:r>
            <a:r>
              <a:rPr lang="en-US" altLang="en-US" sz="1900" baseline="-6000">
                <a:solidFill>
                  <a:srgbClr val="000000"/>
                </a:solidFill>
              </a:rPr>
              <a:t>1</a:t>
            </a:r>
            <a:r>
              <a:rPr lang="en-US" altLang="en-US" sz="1900">
                <a:solidFill>
                  <a:srgbClr val="000000"/>
                </a:solidFill>
              </a:rPr>
              <a:t>,C</a:t>
            </a:r>
            <a:r>
              <a:rPr lang="en-US" altLang="en-US" sz="1900" baseline="-6000">
                <a:solidFill>
                  <a:srgbClr val="000000"/>
                </a:solidFill>
              </a:rPr>
              <a:t>2</a:t>
            </a:r>
            <a:r>
              <a:rPr lang="en-US" altLang="en-US" sz="1900">
                <a:solidFill>
                  <a:srgbClr val="000000"/>
                </a:solidFill>
              </a:rPr>
              <a:t>,...,C</a:t>
            </a:r>
            <a:r>
              <a:rPr lang="en-US" altLang="en-US" sz="1900" baseline="-6000">
                <a:solidFill>
                  <a:srgbClr val="000000"/>
                </a:solidFill>
              </a:rPr>
              <a:t>n</a:t>
            </a:r>
            <a:r>
              <a:rPr lang="en-US" altLang="en-US" sz="1900">
                <a:solidFill>
                  <a:srgbClr val="000000"/>
                </a:solidFill>
              </a:rPr>
              <a:t>)</a:t>
            </a:r>
            <a:endParaRPr lang="en-US" altLang="en-US"/>
          </a:p>
        </p:txBody>
      </p:sp>
      <p:sp>
        <p:nvSpPr>
          <p:cNvPr id="30729" name="AutoShape 9" descr="tile_blackboard_blue.png"/>
          <p:cNvSpPr>
            <a:spLocks/>
          </p:cNvSpPr>
          <p:nvPr>
            <p:custDataLst>
              <p:tags r:id="rId6"/>
            </p:custDataLst>
          </p:nvPr>
        </p:nvSpPr>
        <p:spPr bwMode="auto">
          <a:xfrm>
            <a:off x="5435600" y="4610100"/>
            <a:ext cx="4521200" cy="2882900"/>
          </a:xfrm>
          <a:prstGeom prst="roundRect">
            <a:avLst>
              <a:gd name="adj" fmla="val 6606"/>
            </a:avLst>
          </a:prstGeom>
          <a:blipFill dpi="0" rotWithShape="0">
            <a:blip r:embed="rId10"/>
            <a:srcRect/>
            <a:stretch>
              <a:fillRect/>
            </a:stretch>
          </a:blipFill>
          <a:ln w="25400">
            <a:solidFill>
              <a:srgbClr val="000000"/>
            </a:solidFill>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342900" indent="-342900">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339725" indent="-339725">
              <a:defRPr sz="3200">
                <a:solidFill>
                  <a:srgbClr val="FFFFFF"/>
                </a:solidFill>
                <a:latin typeface="Chalkboard" charset="0"/>
                <a:ea typeface="Chalkboard" charset="0"/>
                <a:cs typeface="Chalkboard" charset="0"/>
                <a:sym typeface="Chalkboard" charset="0"/>
              </a:defRPr>
            </a:lvl3pPr>
            <a:lvl4pPr marL="339725" indent="-339725">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lvl="3" eaLnBrk="1">
              <a:spcBef>
                <a:spcPts val="2300"/>
              </a:spcBef>
            </a:pPr>
            <a:r>
              <a:rPr lang="en-US" altLang="en-US" sz="1800" dirty="0">
                <a:solidFill>
                  <a:srgbClr val="000000"/>
                </a:solidFill>
              </a:rPr>
              <a:t>C</a:t>
            </a:r>
            <a:r>
              <a:rPr lang="en-US" altLang="en-US" sz="1800" baseline="-6000" dirty="0">
                <a:solidFill>
                  <a:srgbClr val="000000"/>
                </a:solidFill>
              </a:rPr>
              <a:t>0</a:t>
            </a:r>
            <a:r>
              <a:rPr lang="en-US" altLang="en-US" sz="1800" dirty="0">
                <a:solidFill>
                  <a:srgbClr val="000000"/>
                </a:solidFill>
              </a:rPr>
              <a:t> = IV,</a:t>
            </a:r>
          </a:p>
          <a:p>
            <a:pPr lvl="3" eaLnBrk="1">
              <a:spcBef>
                <a:spcPts val="2300"/>
              </a:spcBef>
            </a:pPr>
            <a:r>
              <a:rPr lang="en-US" altLang="en-US" sz="1800" dirty="0" err="1">
                <a:solidFill>
                  <a:srgbClr val="000000"/>
                </a:solidFill>
              </a:rPr>
              <a:t>Chiffrement</a:t>
            </a:r>
            <a:r>
              <a:rPr lang="en-US" altLang="en-US" sz="1800" dirty="0">
                <a:solidFill>
                  <a:srgbClr val="000000"/>
                </a:solidFill>
              </a:rPr>
              <a:t> : C</a:t>
            </a:r>
            <a:r>
              <a:rPr lang="en-US" altLang="en-US" sz="1800" baseline="-6000" dirty="0">
                <a:solidFill>
                  <a:srgbClr val="000000"/>
                </a:solidFill>
              </a:rPr>
              <a:t>i</a:t>
            </a:r>
            <a:r>
              <a:rPr lang="en-US" altLang="en-US" sz="1800" dirty="0">
                <a:solidFill>
                  <a:srgbClr val="000000"/>
                </a:solidFill>
              </a:rPr>
              <a:t> = </a:t>
            </a:r>
            <a:r>
              <a:rPr lang="en-US" altLang="en-US" sz="1800" dirty="0" err="1">
                <a:solidFill>
                  <a:srgbClr val="000000"/>
                </a:solidFill>
              </a:rPr>
              <a:t>M</a:t>
            </a:r>
            <a:r>
              <a:rPr lang="en-US" altLang="en-US" sz="1800" baseline="-6000" dirty="0" err="1">
                <a:solidFill>
                  <a:srgbClr val="000000"/>
                </a:solidFill>
              </a:rPr>
              <a:t>i</a:t>
            </a:r>
            <a:r>
              <a:rPr lang="en-US" altLang="en-US" sz="1800" dirty="0" err="1">
                <a:solidFill>
                  <a:srgbClr val="000000"/>
                </a:solidFill>
              </a:rPr>
              <a:t>⊕DES</a:t>
            </a:r>
            <a:r>
              <a:rPr lang="en-US" altLang="en-US" sz="1800" baseline="-6000" dirty="0" err="1">
                <a:solidFill>
                  <a:srgbClr val="000000"/>
                </a:solidFill>
              </a:rPr>
              <a:t>K</a:t>
            </a:r>
            <a:r>
              <a:rPr lang="en-US" altLang="en-US" sz="1800" dirty="0">
                <a:solidFill>
                  <a:srgbClr val="000000"/>
                </a:solidFill>
              </a:rPr>
              <a:t>(C</a:t>
            </a:r>
            <a:r>
              <a:rPr lang="en-US" altLang="en-US" sz="1800" baseline="-6000" dirty="0">
                <a:solidFill>
                  <a:srgbClr val="000000"/>
                </a:solidFill>
              </a:rPr>
              <a:t>i-1</a:t>
            </a:r>
            <a:r>
              <a:rPr lang="en-US" altLang="en-US" sz="1800" dirty="0">
                <a:solidFill>
                  <a:srgbClr val="000000"/>
                </a:solidFill>
              </a:rPr>
              <a:t>) . </a:t>
            </a:r>
          </a:p>
          <a:p>
            <a:pPr lvl="2" eaLnBrk="1">
              <a:spcBef>
                <a:spcPts val="2300"/>
              </a:spcBef>
            </a:pPr>
            <a:r>
              <a:rPr lang="en-US" altLang="en-US" sz="1800" dirty="0" err="1">
                <a:solidFill>
                  <a:srgbClr val="000000"/>
                </a:solidFill>
              </a:rPr>
              <a:t>Déchiffrement</a:t>
            </a:r>
            <a:r>
              <a:rPr lang="en-US" altLang="en-US" sz="1800" dirty="0">
                <a:solidFill>
                  <a:srgbClr val="000000"/>
                </a:solidFill>
              </a:rPr>
              <a:t> : </a:t>
            </a:r>
            <a:r>
              <a:rPr lang="en-US" altLang="en-US" sz="1800" dirty="0" err="1">
                <a:solidFill>
                  <a:srgbClr val="000000"/>
                </a:solidFill>
              </a:rPr>
              <a:t>M</a:t>
            </a:r>
            <a:r>
              <a:rPr lang="en-US" altLang="en-US" sz="1800" baseline="-6000" dirty="0" err="1">
                <a:solidFill>
                  <a:srgbClr val="000000"/>
                </a:solidFill>
              </a:rPr>
              <a:t>i</a:t>
            </a:r>
            <a:r>
              <a:rPr lang="en-US" altLang="en-US" sz="1800" dirty="0">
                <a:solidFill>
                  <a:srgbClr val="000000"/>
                </a:solidFill>
              </a:rPr>
              <a:t>=DES</a:t>
            </a:r>
            <a:r>
              <a:rPr lang="en-US" altLang="en-US" sz="1800" baseline="-6000" dirty="0">
                <a:solidFill>
                  <a:srgbClr val="000000"/>
                </a:solidFill>
              </a:rPr>
              <a:t>K</a:t>
            </a:r>
            <a:r>
              <a:rPr lang="en-US" altLang="en-US" sz="1800" dirty="0">
                <a:solidFill>
                  <a:srgbClr val="000000"/>
                </a:solidFill>
              </a:rPr>
              <a:t>(C</a:t>
            </a:r>
            <a:r>
              <a:rPr lang="en-US" altLang="en-US" sz="1800" baseline="-6000" dirty="0">
                <a:solidFill>
                  <a:srgbClr val="000000"/>
                </a:solidFill>
              </a:rPr>
              <a:t>i-1</a:t>
            </a:r>
            <a:r>
              <a:rPr lang="en-US" altLang="en-US" sz="1800" dirty="0">
                <a:solidFill>
                  <a:srgbClr val="000000"/>
                </a:solidFill>
              </a:rPr>
              <a:t>)⊕C</a:t>
            </a:r>
            <a:r>
              <a:rPr lang="en-US" altLang="en-US" sz="1800" baseline="-6000" dirty="0">
                <a:solidFill>
                  <a:srgbClr val="000000"/>
                </a:solidFill>
              </a:rPr>
              <a:t>i </a:t>
            </a:r>
            <a:r>
              <a:rPr lang="en-US" altLang="en-US" sz="1800" dirty="0">
                <a:solidFill>
                  <a:srgbClr val="000000"/>
                </a:solidFill>
              </a:rPr>
              <a:t>.</a:t>
            </a:r>
            <a:endParaRPr lang="en-US" altLang="en-US" sz="1800" dirty="0"/>
          </a:p>
          <a:p>
            <a:pPr lvl="2" eaLnBrk="1">
              <a:spcBef>
                <a:spcPts val="2300"/>
              </a:spcBef>
            </a:pPr>
            <a:r>
              <a:rPr lang="en-US" altLang="en-US" sz="1800" dirty="0" err="1">
                <a:solidFill>
                  <a:srgbClr val="000000"/>
                </a:solidFill>
              </a:rPr>
              <a:t>Vous</a:t>
            </a:r>
            <a:r>
              <a:rPr lang="en-US" altLang="en-US" sz="1800" dirty="0">
                <a:solidFill>
                  <a:srgbClr val="000000"/>
                </a:solidFill>
              </a:rPr>
              <a:t> </a:t>
            </a:r>
            <a:r>
              <a:rPr lang="en-US" altLang="en-US" sz="1800" dirty="0" err="1">
                <a:solidFill>
                  <a:srgbClr val="000000"/>
                </a:solidFill>
              </a:rPr>
              <a:t>n’avez</a:t>
            </a:r>
            <a:r>
              <a:rPr lang="en-US" altLang="en-US" sz="1800" dirty="0">
                <a:solidFill>
                  <a:srgbClr val="000000"/>
                </a:solidFill>
              </a:rPr>
              <a:t> </a:t>
            </a:r>
            <a:r>
              <a:rPr lang="en-US" altLang="en-US" sz="1800" dirty="0" err="1">
                <a:solidFill>
                  <a:srgbClr val="000000"/>
                </a:solidFill>
              </a:rPr>
              <a:t>besoin</a:t>
            </a:r>
            <a:r>
              <a:rPr lang="en-US" altLang="en-US" sz="1800" dirty="0">
                <a:solidFill>
                  <a:srgbClr val="000000"/>
                </a:solidFill>
              </a:rPr>
              <a:t> que du code pour </a:t>
            </a:r>
            <a:r>
              <a:rPr lang="en-US" altLang="en-US" sz="1800" dirty="0" err="1">
                <a:solidFill>
                  <a:srgbClr val="000000"/>
                </a:solidFill>
              </a:rPr>
              <a:t>chiffrer</a:t>
            </a:r>
            <a:r>
              <a:rPr lang="en-US" altLang="en-US" sz="1800" dirty="0">
                <a:solidFill>
                  <a:srgbClr val="000000"/>
                </a:solidFill>
              </a:rPr>
              <a:t> et non </a:t>
            </a:r>
            <a:r>
              <a:rPr lang="en-US" altLang="en-US" sz="1800" dirty="0" err="1">
                <a:solidFill>
                  <a:srgbClr val="000000"/>
                </a:solidFill>
              </a:rPr>
              <a:t>celui</a:t>
            </a:r>
            <a:r>
              <a:rPr lang="en-US" altLang="en-US" sz="1800" dirty="0">
                <a:solidFill>
                  <a:srgbClr val="000000"/>
                </a:solidFill>
              </a:rPr>
              <a:t> pour </a:t>
            </a:r>
            <a:r>
              <a:rPr lang="en-US" altLang="en-US" sz="1800" dirty="0" err="1">
                <a:solidFill>
                  <a:srgbClr val="000000"/>
                </a:solidFill>
              </a:rPr>
              <a:t>déchiffrer</a:t>
            </a:r>
            <a:r>
              <a:rPr lang="en-US" altLang="en-US" sz="1800" dirty="0">
                <a:solidFill>
                  <a:srgbClr val="000000"/>
                </a:solidFill>
              </a:rPr>
              <a:t>!</a:t>
            </a:r>
          </a:p>
        </p:txBody>
      </p:sp>
      <p:pic>
        <p:nvPicPr>
          <p:cNvPr id="49160" name="Picture 5" descr="http://adlabsinc.com/wp-content/uploads/2014/02/bonus_vector.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Mode </a:t>
            </a:r>
            <a:r>
              <a:rPr lang="en-US" altLang="en-US" b="1" smtClean="0"/>
              <a:t>CFB </a:t>
            </a:r>
            <a:r>
              <a:rPr lang="en-US" altLang="en-US" smtClean="0"/>
              <a:t>(décodage)</a:t>
            </a:r>
          </a:p>
        </p:txBody>
      </p:sp>
      <p:pic>
        <p:nvPicPr>
          <p:cNvPr id="50179" name="Picture 12" descr="CFB decryption.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225" y="2743200"/>
            <a:ext cx="68135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5" descr="http://adlabsinc.com/wp-content/uploads/2014/02/bonus_ve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1"/>
          <p:cNvSpPr>
            <a:spLocks noGrp="1" noChangeArrowheads="1"/>
          </p:cNvSpPr>
          <p:nvPr>
            <p:ph type="title"/>
            <p:custDataLst>
              <p:tags r:id="rId1"/>
            </p:custDataLst>
          </p:nvPr>
        </p:nvSpPr>
        <p:spPr>
          <a:xfrm>
            <a:off x="990600" y="-12700"/>
            <a:ext cx="8178800" cy="850900"/>
          </a:xfrm>
        </p:spPr>
        <p:txBody>
          <a:bodyPr/>
          <a:lstStyle/>
          <a:p>
            <a:pPr eaLnBrk="1" hangingPunct="1"/>
            <a:r>
              <a:rPr lang="en-US" altLang="en-US" smtClean="0"/>
              <a:t>Mode </a:t>
            </a:r>
            <a:r>
              <a:rPr lang="en-US" altLang="en-US" b="1" smtClean="0"/>
              <a:t>OFB</a:t>
            </a:r>
          </a:p>
        </p:txBody>
      </p:sp>
      <p:sp>
        <p:nvSpPr>
          <p:cNvPr id="2" name="Rectangle 2"/>
          <p:cNvSpPr>
            <a:spLocks noGrp="1" noChangeArrowheads="1"/>
          </p:cNvSpPr>
          <p:nvPr>
            <p:ph idx="1"/>
            <p:custDataLst>
              <p:tags r:id="rId2"/>
            </p:custDataLst>
          </p:nvPr>
        </p:nvSpPr>
        <p:spPr>
          <a:xfrm>
            <a:off x="622300" y="3967163"/>
            <a:ext cx="9474200" cy="3162300"/>
          </a:xfrm>
        </p:spPr>
        <p:txBody>
          <a:bodyPr/>
          <a:lstStyle/>
          <a:p>
            <a:pPr marL="620713" indent="-265113" eaLnBrk="1" hangingPunct="1">
              <a:spcBef>
                <a:spcPts val="2300"/>
              </a:spcBef>
              <a:buSzPct val="43000"/>
              <a:buFont typeface="Arial" panose="020B0604020202020204" pitchFamily="34" charset="0"/>
              <a:buBlip>
                <a:blip r:embed="rId6"/>
              </a:buBlip>
            </a:pPr>
            <a:r>
              <a:rPr lang="en-US" altLang="en-US" sz="2400" smtClean="0"/>
              <a:t>C=(IV,C1,C2,...,Cn)</a:t>
            </a:r>
          </a:p>
          <a:p>
            <a:pPr marL="620713" indent="-265113" eaLnBrk="1" hangingPunct="1">
              <a:spcBef>
                <a:spcPts val="2300"/>
              </a:spcBef>
              <a:buSzPct val="43000"/>
              <a:buFont typeface="Arial" panose="020B0604020202020204" pitchFamily="34" charset="0"/>
              <a:buBlip>
                <a:blip r:embed="rId6"/>
              </a:buBlip>
            </a:pPr>
            <a:r>
              <a:rPr lang="en-US" altLang="en-US" sz="2200" smtClean="0"/>
              <a:t>Se comporte un peu comme le masque jetable. Il est assez rapide. </a:t>
            </a:r>
          </a:p>
          <a:p>
            <a:pPr marL="620713" indent="-265113" eaLnBrk="1" hangingPunct="1">
              <a:spcBef>
                <a:spcPts val="2300"/>
              </a:spcBef>
              <a:buSzPct val="43000"/>
              <a:buFont typeface="Arial" panose="020B0604020202020204" pitchFamily="34" charset="0"/>
              <a:buBlip>
                <a:blip r:embed="rId6"/>
              </a:buBlip>
            </a:pPr>
            <a:r>
              <a:rPr lang="en-US" altLang="en-US" sz="2200" smtClean="0"/>
              <a:t>Considéré moins sûr que les modes CBC et CFB, cependant :</a:t>
            </a:r>
          </a:p>
          <a:p>
            <a:pPr marL="620713" indent="-265113" eaLnBrk="1" hangingPunct="1">
              <a:spcBef>
                <a:spcPts val="2300"/>
              </a:spcBef>
              <a:buSzPct val="43000"/>
              <a:buFont typeface="Arial" panose="020B0604020202020204" pitchFamily="34" charset="0"/>
              <a:buBlip>
                <a:blip r:embed="rId6"/>
              </a:buBlip>
            </a:pPr>
            <a:r>
              <a:rPr lang="en-US" altLang="en-US" sz="2200" smtClean="0"/>
              <a:t>Deux messages clairs avec un bit de différence produisent deux cryptogrammes comportant un bit de différence, ce qui permet de corriger des erreurs de transmission. </a:t>
            </a:r>
          </a:p>
          <a:p>
            <a:pPr marL="620713" indent="-265113" eaLnBrk="1" hangingPunct="1">
              <a:spcBef>
                <a:spcPts val="2300"/>
              </a:spcBef>
              <a:buSzPct val="43000"/>
              <a:buFont typeface="Arial" panose="020B0604020202020204" pitchFamily="34" charset="0"/>
              <a:buBlip>
                <a:blip r:embed="rId6"/>
              </a:buBlip>
            </a:pPr>
            <a:r>
              <a:rPr lang="en-US" altLang="en-US" sz="2200" smtClean="0"/>
              <a:t>Ce qui est aussi une faiblesse!</a:t>
            </a:r>
          </a:p>
        </p:txBody>
      </p:sp>
      <p:pic>
        <p:nvPicPr>
          <p:cNvPr id="51204" name="Picture 3" descr="droppedImage.pdf"/>
          <p:cNvPicPr>
            <a:picLocks noChangeAspect="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2108200" y="879475"/>
            <a:ext cx="6500813" cy="309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52" name="AutoShape 8"/>
          <p:cNvSpPr>
            <a:spLocks/>
          </p:cNvSpPr>
          <p:nvPr>
            <p:custDataLst>
              <p:tags r:id="rId4"/>
            </p:custDataLst>
          </p:nvPr>
        </p:nvSpPr>
        <p:spPr bwMode="auto">
          <a:xfrm>
            <a:off x="1300163" y="4051300"/>
            <a:ext cx="1798637" cy="381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endParaRPr lang="en-US"/>
          </a:p>
        </p:txBody>
      </p:sp>
      <p:pic>
        <p:nvPicPr>
          <p:cNvPr id="51206" name="Picture 5" descr="http://adlabsinc.com/wp-content/uploads/2014/02/bonus_vector.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Mode </a:t>
            </a:r>
            <a:r>
              <a:rPr lang="en-US" altLang="en-US" b="1" smtClean="0"/>
              <a:t>OFB</a:t>
            </a:r>
            <a:r>
              <a:rPr lang="en-US" altLang="en-US" smtClean="0"/>
              <a:t> décodage</a:t>
            </a:r>
          </a:p>
        </p:txBody>
      </p:sp>
      <p:pic>
        <p:nvPicPr>
          <p:cNvPr id="52227" name="Picture 2" descr="OFB decryption.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2743200"/>
            <a:ext cx="681196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3" descr="http://adlabsinc.com/wp-content/uploads/2014/02/bonus_ve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1"/>
          <p:cNvSpPr>
            <a:spLocks noGrp="1" noChangeArrowheads="1"/>
          </p:cNvSpPr>
          <p:nvPr>
            <p:ph type="title"/>
            <p:custDataLst>
              <p:tags r:id="rId1"/>
            </p:custDataLst>
          </p:nvPr>
        </p:nvSpPr>
        <p:spPr>
          <a:xfrm>
            <a:off x="990600" y="-25400"/>
            <a:ext cx="8178800" cy="1028700"/>
          </a:xfrm>
        </p:spPr>
        <p:txBody>
          <a:bodyPr/>
          <a:lstStyle/>
          <a:p>
            <a:pPr eaLnBrk="1" hangingPunct="1"/>
            <a:r>
              <a:rPr lang="en-US" altLang="en-US" smtClean="0"/>
              <a:t>Analyse de cas</a:t>
            </a:r>
          </a:p>
        </p:txBody>
      </p:sp>
      <p:sp>
        <p:nvSpPr>
          <p:cNvPr id="53251" name="Espace réservé du contenu 1"/>
          <p:cNvSpPr>
            <a:spLocks noGrp="1"/>
          </p:cNvSpPr>
          <p:nvPr>
            <p:ph idx="1"/>
            <p:custDataLst>
              <p:tags r:id="rId2"/>
            </p:custDataLst>
          </p:nvPr>
        </p:nvSpPr>
        <p:spPr>
          <a:xfrm>
            <a:off x="508000" y="4495800"/>
            <a:ext cx="9144000" cy="2311400"/>
          </a:xfrm>
        </p:spPr>
        <p:txBody>
          <a:bodyPr/>
          <a:lstStyle/>
          <a:p>
            <a:r>
              <a:rPr lang="en-US" altLang="en-US" smtClean="0"/>
              <a:t>Guichet automatique et maison mère Desjardins.</a:t>
            </a:r>
          </a:p>
          <a:p>
            <a:r>
              <a:rPr lang="en-US" altLang="en-US" smtClean="0"/>
              <a:t>La cryptographie symétrique semble appropriée.</a:t>
            </a:r>
          </a:p>
        </p:txBody>
      </p:sp>
      <p:pic>
        <p:nvPicPr>
          <p:cNvPr id="53252" name="Picture 2" descr="https://www.formfonts.com/files/1/1538/atm-machine-wide-56cm-sketchup-hole-cutting-isnt_atm01.jpg"/>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889000" y="1524000"/>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4" descr="http://img.src.ca/2011/03/12/635x357/110312_05f41_caisse-populaire-eglise_sn635.jpg"/>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5308600" y="1436688"/>
            <a:ext cx="38862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Connecteur droit avec flèche 3"/>
          <p:cNvCxnSpPr/>
          <p:nvPr>
            <p:custDataLst>
              <p:tags r:id="rId5"/>
            </p:custDataLst>
          </p:nvPr>
        </p:nvCxnSpPr>
        <p:spPr>
          <a:xfrm>
            <a:off x="3327400" y="2362200"/>
            <a:ext cx="1676400" cy="0"/>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1"/>
          <p:cNvSpPr>
            <a:spLocks noGrp="1" noChangeArrowheads="1"/>
          </p:cNvSpPr>
          <p:nvPr>
            <p:ph type="title"/>
            <p:custDataLst>
              <p:tags r:id="rId1"/>
            </p:custDataLst>
          </p:nvPr>
        </p:nvSpPr>
        <p:spPr>
          <a:xfrm>
            <a:off x="990600" y="-25400"/>
            <a:ext cx="8178800" cy="1028700"/>
          </a:xfrm>
        </p:spPr>
        <p:txBody>
          <a:bodyPr/>
          <a:lstStyle/>
          <a:p>
            <a:pPr eaLnBrk="1" hangingPunct="1"/>
            <a:r>
              <a:rPr lang="en-US" altLang="en-US" smtClean="0"/>
              <a:t>Analyse de cas</a:t>
            </a:r>
          </a:p>
        </p:txBody>
      </p:sp>
      <p:sp>
        <p:nvSpPr>
          <p:cNvPr id="2" name="Rectangle 2"/>
          <p:cNvSpPr>
            <a:spLocks noGrp="1" noChangeArrowheads="1"/>
          </p:cNvSpPr>
          <p:nvPr>
            <p:ph idx="1"/>
            <p:custDataLst>
              <p:tags r:id="rId2"/>
            </p:custDataLst>
          </p:nvPr>
        </p:nvSpPr>
        <p:spPr>
          <a:xfrm>
            <a:off x="292100" y="3200400"/>
            <a:ext cx="9563100" cy="4953000"/>
          </a:xfrm>
        </p:spPr>
        <p:txBody>
          <a:bodyPr/>
          <a:lstStyle/>
          <a:p>
            <a:pPr marL="693738" indent="-338138" eaLnBrk="1" hangingPunct="1">
              <a:spcBef>
                <a:spcPts val="2300"/>
              </a:spcBef>
              <a:buSzPct val="43000"/>
              <a:buFont typeface="Arial" panose="020B0604020202020204" pitchFamily="34" charset="0"/>
              <a:buBlip>
                <a:blip r:embed="rId6"/>
              </a:buBlip>
            </a:pPr>
            <a:r>
              <a:rPr lang="en-US" altLang="en-US" sz="2800" smtClean="0"/>
              <a:t>Une compagnie de portes et fenêtres vient de mettre en marché des fenêtres avec contrôle radio pour l’ouverture et la fermeture de celles-ci. </a:t>
            </a:r>
          </a:p>
          <a:p>
            <a:pPr marL="693738" indent="-338138" eaLnBrk="1" hangingPunct="1">
              <a:spcBef>
                <a:spcPts val="2300"/>
              </a:spcBef>
              <a:buSzPct val="43000"/>
              <a:buFont typeface="Arial" panose="020B0604020202020204" pitchFamily="34" charset="0"/>
              <a:buBlip>
                <a:blip r:embed="rId6"/>
              </a:buBlip>
            </a:pPr>
            <a:r>
              <a:rPr lang="en-US" altLang="en-US" sz="2800" smtClean="0"/>
              <a:t>Pratique pour les fenêtres qui sont difficiles d’accès.</a:t>
            </a:r>
          </a:p>
          <a:p>
            <a:pPr marL="693738" indent="-338138" eaLnBrk="1" hangingPunct="1">
              <a:spcBef>
                <a:spcPts val="2300"/>
              </a:spcBef>
              <a:buSzPct val="43000"/>
              <a:buFont typeface="Arial" panose="020B0604020202020204" pitchFamily="34" charset="0"/>
              <a:buBlip>
                <a:blip r:embed="rId6"/>
              </a:buBlip>
            </a:pPr>
            <a:r>
              <a:rPr lang="en-US" altLang="en-US" sz="2800" smtClean="0"/>
              <a:t>Les compagnies d’assurance ne sont pas heureuses. Elles veulent des garanties que les fenêtres ne peuvent être ouvertes qu’à partir du contrôle que possède le propriétaire... </a:t>
            </a:r>
            <a:endParaRPr lang="en-US" altLang="en-US" smtClean="0"/>
          </a:p>
        </p:txBody>
      </p:sp>
      <p:pic>
        <p:nvPicPr>
          <p:cNvPr id="43011" name="Picture 3" descr="droppedImage.pdf"/>
          <p:cNvPicPr>
            <a:picLocks noChangeAspect="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914400" y="1181100"/>
            <a:ext cx="13716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43012" name="Group 4"/>
          <p:cNvGrpSpPr>
            <a:grpSpLocks/>
          </p:cNvGrpSpPr>
          <p:nvPr>
            <p:custDataLst>
              <p:tags r:id="rId4"/>
            </p:custDataLst>
          </p:nvPr>
        </p:nvGrpSpPr>
        <p:grpSpPr bwMode="auto">
          <a:xfrm>
            <a:off x="1752600" y="660400"/>
            <a:ext cx="7504113" cy="2401888"/>
            <a:chOff x="0" y="0"/>
            <a:chExt cx="7505700" cy="2402703"/>
          </a:xfrm>
        </p:grpSpPr>
        <p:pic>
          <p:nvPicPr>
            <p:cNvPr id="54278" name="Picture 5"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727700" y="0"/>
              <a:ext cx="1778000" cy="24027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279" name="Picture 6" descr="droppedImage.pd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647700"/>
              <a:ext cx="1473201" cy="1104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280" name="Picture 7" descr="droppedImage.pd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635000"/>
              <a:ext cx="1473201" cy="1104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281" name="Picture 8" descr="droppedImage.pd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870200" y="635000"/>
              <a:ext cx="1473201" cy="1104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282" name="Picture 9" descr="droppedImage.pd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292600" y="647700"/>
              <a:ext cx="1439334"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p:custDataLst>
              <p:tags r:id="rId1"/>
            </p:custDataLst>
          </p:nvPr>
        </p:nvSpPr>
        <p:spPr>
          <a:xfrm>
            <a:off x="990600" y="165100"/>
            <a:ext cx="8178800" cy="1028700"/>
          </a:xfrm>
        </p:spPr>
        <p:txBody>
          <a:bodyPr/>
          <a:lstStyle/>
          <a:p>
            <a:pPr eaLnBrk="1" hangingPunct="1"/>
            <a:r>
              <a:rPr lang="en-US" altLang="en-US" smtClean="0"/>
              <a:t>Solution?</a:t>
            </a:r>
          </a:p>
        </p:txBody>
      </p:sp>
      <p:sp>
        <p:nvSpPr>
          <p:cNvPr id="55299" name="Rectangle 2"/>
          <p:cNvSpPr>
            <a:spLocks noGrp="1" noChangeArrowheads="1"/>
          </p:cNvSpPr>
          <p:nvPr>
            <p:ph idx="1"/>
            <p:custDataLst>
              <p:tags r:id="rId2"/>
            </p:custDataLst>
          </p:nvPr>
        </p:nvSpPr>
        <p:spPr>
          <a:xfrm>
            <a:off x="292100" y="1282700"/>
            <a:ext cx="9537700" cy="6057900"/>
          </a:xfrm>
        </p:spPr>
        <p:txBody>
          <a:bodyPr/>
          <a:lstStyle/>
          <a:p>
            <a:pPr marL="693738" indent="-338138" eaLnBrk="1" hangingPunct="1">
              <a:spcBef>
                <a:spcPts val="2300"/>
              </a:spcBef>
              <a:buSzPct val="43000"/>
              <a:buFont typeface="Arial" panose="020B0604020202020204" pitchFamily="34" charset="0"/>
              <a:buBlip>
                <a:blip r:embed="rId5"/>
              </a:buBlip>
            </a:pPr>
            <a:r>
              <a:rPr lang="en-US" altLang="en-US" sz="2800" smtClean="0"/>
              <a:t>Nous pourrions faire en sorte que les transmissions du contrôle vers la fenêtre soient chiffrées.</a:t>
            </a:r>
          </a:p>
          <a:p>
            <a:pPr marL="1125538" lvl="1" indent="-338138" eaLnBrk="1" hangingPunct="1">
              <a:spcBef>
                <a:spcPts val="2300"/>
              </a:spcBef>
              <a:buSzPct val="43000"/>
              <a:buFont typeface="Arial" panose="020B0604020202020204" pitchFamily="34" charset="0"/>
              <a:buBlip>
                <a:blip r:embed="rId5"/>
              </a:buBlip>
            </a:pPr>
            <a:endParaRPr lang="en-US" altLang="en-US" sz="2800" smtClean="0"/>
          </a:p>
          <a:p>
            <a:pPr marL="1125538" lvl="1" indent="-338138" eaLnBrk="1" hangingPunct="1">
              <a:spcBef>
                <a:spcPts val="2300"/>
              </a:spcBef>
              <a:buSzPct val="43000"/>
              <a:buFont typeface="Arial" panose="020B0604020202020204" pitchFamily="34" charset="0"/>
              <a:buBlip>
                <a:blip r:embed="rId5"/>
              </a:buBlip>
            </a:pPr>
            <a:r>
              <a:rPr lang="en-US" altLang="en-US" sz="2800" smtClean="0"/>
              <a:t>Est-ce une bonne idée?</a:t>
            </a:r>
          </a:p>
          <a:p>
            <a:pPr marL="1125538" lvl="1" indent="-338138" eaLnBrk="1" hangingPunct="1">
              <a:spcBef>
                <a:spcPts val="2300"/>
              </a:spcBef>
              <a:buSzPct val="43000"/>
              <a:buFont typeface="Arial" panose="020B0604020202020204" pitchFamily="34" charset="0"/>
              <a:buBlip>
                <a:blip r:embed="rId5"/>
              </a:buBlip>
            </a:pPr>
            <a:r>
              <a:rPr lang="en-US" altLang="en-US" sz="2800" smtClean="0"/>
              <a:t>Est-il important de chiffrer les messages dans ce scénario?</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p:custDataLst>
              <p:tags r:id="rId1"/>
            </p:custDataLst>
          </p:nvPr>
        </p:nvSpPr>
        <p:spPr>
          <a:xfrm>
            <a:off x="63500" y="165100"/>
            <a:ext cx="10045700" cy="850900"/>
          </a:xfrm>
        </p:spPr>
        <p:txBody>
          <a:bodyPr/>
          <a:lstStyle/>
          <a:p>
            <a:pPr eaLnBrk="1" hangingPunct="1"/>
            <a:r>
              <a:rPr lang="en-US" altLang="en-US" sz="4400" smtClean="0"/>
              <a:t>Conclusion : chiffrement symétrique</a:t>
            </a:r>
            <a:endParaRPr lang="en-US" altLang="en-US" smtClean="0"/>
          </a:p>
        </p:txBody>
      </p:sp>
      <p:sp>
        <p:nvSpPr>
          <p:cNvPr id="57347" name="Rectangle 2"/>
          <p:cNvSpPr>
            <a:spLocks noGrp="1" noChangeArrowheads="1"/>
          </p:cNvSpPr>
          <p:nvPr>
            <p:ph idx="1"/>
            <p:custDataLst>
              <p:tags r:id="rId2"/>
            </p:custDataLst>
          </p:nvPr>
        </p:nvSpPr>
        <p:spPr>
          <a:xfrm>
            <a:off x="190500" y="863600"/>
            <a:ext cx="9550400" cy="6616700"/>
          </a:xfrm>
        </p:spPr>
        <p:txBody>
          <a:bodyPr/>
          <a:lstStyle/>
          <a:p>
            <a:pPr marL="620713" indent="-265113" eaLnBrk="1" hangingPunct="1">
              <a:spcBef>
                <a:spcPts val="2300"/>
              </a:spcBef>
              <a:buSzPct val="43000"/>
              <a:buFont typeface="Arial" panose="020B0604020202020204" pitchFamily="34" charset="0"/>
              <a:buBlip>
                <a:blip r:embed="rId4"/>
              </a:buBlip>
            </a:pPr>
            <a:r>
              <a:rPr lang="en-US" altLang="en-US" sz="2200" smtClean="0"/>
              <a:t>Pour assurer que le chiffrement à clé secrète fonctionne comme il devrait :</a:t>
            </a:r>
          </a:p>
          <a:p>
            <a:pPr marL="1052513" lvl="1" indent="-265113" eaLnBrk="1" hangingPunct="1">
              <a:spcBef>
                <a:spcPts val="2300"/>
              </a:spcBef>
              <a:buSzPct val="43000"/>
              <a:buFont typeface="Arial" panose="020B0604020202020204" pitchFamily="34" charset="0"/>
              <a:buBlip>
                <a:blip r:embed="rId4"/>
              </a:buBlip>
            </a:pPr>
            <a:r>
              <a:rPr lang="en-US" altLang="en-US" sz="2200" smtClean="0"/>
              <a:t>Vous devez avoir un bon système de </a:t>
            </a:r>
            <a:r>
              <a:rPr lang="en-US" altLang="en-US" sz="2200" b="1" smtClean="0"/>
              <a:t>chiffrement par blocs</a:t>
            </a:r>
            <a:r>
              <a:rPr lang="en-US" altLang="en-US" sz="2200" smtClean="0"/>
              <a:t>,</a:t>
            </a:r>
          </a:p>
          <a:p>
            <a:pPr marL="1052513" lvl="1" indent="-265113" eaLnBrk="1" hangingPunct="1">
              <a:spcBef>
                <a:spcPts val="2300"/>
              </a:spcBef>
              <a:buSzPct val="43000"/>
              <a:buFont typeface="Arial" panose="020B0604020202020204" pitchFamily="34" charset="0"/>
              <a:buBlip>
                <a:blip r:embed="rId4"/>
              </a:buBlip>
            </a:pPr>
            <a:r>
              <a:rPr lang="en-US" altLang="en-US" sz="2200" smtClean="0"/>
              <a:t>Un </a:t>
            </a:r>
            <a:r>
              <a:rPr lang="en-US" altLang="en-US" sz="2200" b="1" smtClean="0"/>
              <a:t>mode de fonctionnement </a:t>
            </a:r>
            <a:r>
              <a:rPr lang="en-US" altLang="en-US" sz="2200" smtClean="0"/>
              <a:t>approprié et</a:t>
            </a:r>
          </a:p>
          <a:p>
            <a:pPr marL="1052513" lvl="1" indent="-265113" eaLnBrk="1" hangingPunct="1">
              <a:spcBef>
                <a:spcPts val="2300"/>
              </a:spcBef>
              <a:buSzPct val="43000"/>
              <a:buFont typeface="Arial" panose="020B0604020202020204" pitchFamily="34" charset="0"/>
              <a:buBlip>
                <a:blip r:embed="rId4"/>
              </a:buBlip>
            </a:pPr>
            <a:r>
              <a:rPr lang="en-US" altLang="en-US" sz="2200" smtClean="0"/>
              <a:t>Une bonne façon de choisir le </a:t>
            </a:r>
            <a:r>
              <a:rPr lang="en-US" altLang="en-US" sz="2200" b="1" smtClean="0"/>
              <a:t>vecteur d’initialisation</a:t>
            </a:r>
            <a:r>
              <a:rPr lang="en-US" altLang="en-US" sz="2200" smtClean="0"/>
              <a:t>. </a:t>
            </a:r>
          </a:p>
          <a:p>
            <a:pPr marL="620713" indent="-265113" eaLnBrk="1" hangingPunct="1">
              <a:spcBef>
                <a:spcPts val="2300"/>
              </a:spcBef>
              <a:buSzPct val="43000"/>
              <a:buFont typeface="Arial" panose="020B0604020202020204" pitchFamily="34" charset="0"/>
              <a:buBlip>
                <a:blip r:embed="rId4"/>
              </a:buBlip>
            </a:pPr>
            <a:r>
              <a:rPr lang="en-US" altLang="en-US" sz="2200" smtClean="0"/>
              <a:t>Même dans ce cas, il se pourrait que le système ne soit pas sûr, car aucun de ceux-ci n’a été démontré comme tel. </a:t>
            </a:r>
          </a:p>
          <a:p>
            <a:pPr marL="620713" indent="-265113" eaLnBrk="1" hangingPunct="1">
              <a:spcBef>
                <a:spcPts val="2300"/>
              </a:spcBef>
              <a:buSzPct val="43000"/>
              <a:buFont typeface="Arial" panose="020B0604020202020204" pitchFamily="34" charset="0"/>
              <a:buBlip>
                <a:blip r:embed="rId4"/>
              </a:buBlip>
            </a:pPr>
            <a:r>
              <a:rPr lang="en-US" altLang="en-US" sz="2200" smtClean="0"/>
              <a:t>Ces systèmes sont </a:t>
            </a:r>
            <a:r>
              <a:rPr lang="en-US" altLang="en-US" sz="2200" b="1" smtClean="0"/>
              <a:t>rapides</a:t>
            </a:r>
            <a:r>
              <a:rPr lang="en-US" altLang="en-US" sz="2200" smtClean="0"/>
              <a:t> : 1-10 Mo/sec sur un PC décent et beaucoup plus rapides sur du matériel</a:t>
            </a:r>
            <a:r>
              <a:rPr lang="en-US" altLang="en-US" sz="2100" smtClean="0"/>
              <a:t> </a:t>
            </a:r>
            <a:r>
              <a:rPr lang="en-US" altLang="en-US" sz="2200" smtClean="0"/>
              <a:t>dédié. Parfait pour le chiffrement de flux.</a:t>
            </a:r>
          </a:p>
          <a:p>
            <a:pPr marL="620713" indent="-265113" eaLnBrk="1" hangingPunct="1">
              <a:spcBef>
                <a:spcPts val="2300"/>
              </a:spcBef>
              <a:buSzPct val="43000"/>
              <a:buFont typeface="Arial" panose="020B0604020202020204" pitchFamily="34" charset="0"/>
              <a:buBlip>
                <a:blip r:embed="rId4"/>
              </a:buBlip>
            </a:pPr>
            <a:r>
              <a:rPr lang="en-US" altLang="en-US" sz="2200" smtClean="0"/>
              <a:t>En général, à mesure que le nombre de messages chiffrés avec la même clé augmente, la sécurité peut se détérioré.</a:t>
            </a:r>
            <a:endParaRPr lang="en-US" altLang="en-US" smtClean="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1"/>
          <p:cNvSpPr>
            <a:spLocks noChangeArrowheads="1"/>
          </p:cNvSpPr>
          <p:nvPr>
            <p:custDataLst>
              <p:tags r:id="rId1"/>
            </p:custDataLst>
          </p:nvPr>
        </p:nvSpPr>
        <p:spPr bwMode="auto">
          <a:xfrm>
            <a:off x="760413" y="0"/>
            <a:ext cx="914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9" tIns="50799" rIns="101599" bIns="50799" anchor="ctr"/>
          <a:lstStyle/>
          <a:p>
            <a:pPr algn="ctr" eaLnBrk="1">
              <a:defRPr/>
            </a:pPr>
            <a:r>
              <a:rPr lang="fr-CA" altLang="en-US" sz="4400" dirty="0">
                <a:solidFill>
                  <a:schemeClr val="tx1"/>
                </a:solidFill>
                <a:latin typeface="+mj-lt"/>
                <a:ea typeface="+mj-ea"/>
                <a:cs typeface="+mj-cs"/>
              </a:rPr>
              <a:t>Masque jetable</a:t>
            </a:r>
          </a:p>
        </p:txBody>
      </p:sp>
      <p:sp>
        <p:nvSpPr>
          <p:cNvPr id="2" name="ZoneTexte 1"/>
          <p:cNvSpPr txBox="1"/>
          <p:nvPr>
            <p:custDataLst>
              <p:tags r:id="rId2"/>
            </p:custDataLst>
          </p:nvPr>
        </p:nvSpPr>
        <p:spPr>
          <a:xfrm>
            <a:off x="1117600" y="1828800"/>
            <a:ext cx="8931275" cy="3662363"/>
          </a:xfrm>
          <a:prstGeom prst="rect">
            <a:avLst/>
          </a:prstGeom>
          <a:noFill/>
        </p:spPr>
        <p:txBody>
          <a:bodyPr>
            <a:spAutoFit/>
          </a:bodyPr>
          <a:lstStyle/>
          <a:p>
            <a:pPr marL="457200" indent="-457200" eaLnBrk="1">
              <a:buFont typeface="Wingdings" panose="05000000000000000000" pitchFamily="2" charset="2"/>
              <a:buChar char="q"/>
              <a:defRPr/>
            </a:pPr>
            <a:r>
              <a:rPr lang="en-US" dirty="0">
                <a:solidFill>
                  <a:schemeClr val="tx1"/>
                </a:solidFill>
              </a:rPr>
              <a:t>1882 : Première description par Frank Miller</a:t>
            </a:r>
          </a:p>
          <a:p>
            <a:pPr marL="457200" indent="-457200" eaLnBrk="1">
              <a:buFont typeface="Wingdings" panose="05000000000000000000" pitchFamily="2" charset="2"/>
              <a:buChar char="q"/>
              <a:defRPr/>
            </a:pPr>
            <a:endParaRPr lang="en-US" dirty="0">
              <a:solidFill>
                <a:schemeClr val="tx1"/>
              </a:solidFill>
            </a:endParaRPr>
          </a:p>
          <a:p>
            <a:pPr marL="457200" indent="-457200" eaLnBrk="1">
              <a:buFont typeface="Wingdings" panose="05000000000000000000" pitchFamily="2" charset="2"/>
              <a:buChar char="q"/>
              <a:defRPr/>
            </a:pPr>
            <a:r>
              <a:rPr lang="en-US" dirty="0">
                <a:solidFill>
                  <a:schemeClr val="tx1"/>
                </a:solidFill>
              </a:rPr>
              <a:t>1917 : </a:t>
            </a:r>
            <a:r>
              <a:rPr lang="en-US" dirty="0" err="1">
                <a:solidFill>
                  <a:schemeClr val="tx1"/>
                </a:solidFill>
              </a:rPr>
              <a:t>réinventé</a:t>
            </a:r>
            <a:r>
              <a:rPr lang="en-US" dirty="0">
                <a:solidFill>
                  <a:schemeClr val="tx1"/>
                </a:solidFill>
              </a:rPr>
              <a:t> et </a:t>
            </a:r>
            <a:r>
              <a:rPr lang="en-US" dirty="0" err="1">
                <a:solidFill>
                  <a:schemeClr val="tx1"/>
                </a:solidFill>
              </a:rPr>
              <a:t>breveté</a:t>
            </a:r>
            <a:r>
              <a:rPr lang="en-US" dirty="0">
                <a:solidFill>
                  <a:schemeClr val="tx1"/>
                </a:solidFill>
              </a:rPr>
              <a:t>…</a:t>
            </a:r>
          </a:p>
          <a:p>
            <a:pPr marL="457200" indent="-457200" eaLnBrk="1">
              <a:buFont typeface="Wingdings" panose="05000000000000000000" pitchFamily="2" charset="2"/>
              <a:buChar char="q"/>
              <a:defRPr/>
            </a:pPr>
            <a:endParaRPr lang="en-US" dirty="0">
              <a:solidFill>
                <a:schemeClr val="tx1"/>
              </a:solidFill>
            </a:endParaRPr>
          </a:p>
          <a:p>
            <a:pPr marL="457200" indent="-457200" eaLnBrk="1">
              <a:buFont typeface="Wingdings" panose="05000000000000000000" pitchFamily="2" charset="2"/>
              <a:buChar char="q"/>
              <a:defRPr/>
            </a:pPr>
            <a:r>
              <a:rPr lang="en-US" dirty="0">
                <a:solidFill>
                  <a:schemeClr val="tx1"/>
                </a:solidFill>
              </a:rPr>
              <a:t>1949 Claude Shannon </a:t>
            </a:r>
            <a:r>
              <a:rPr lang="en-US" dirty="0" err="1">
                <a:solidFill>
                  <a:schemeClr val="tx1"/>
                </a:solidFill>
              </a:rPr>
              <a:t>prouve</a:t>
            </a:r>
            <a:r>
              <a:rPr lang="en-US" dirty="0">
                <a:solidFill>
                  <a:schemeClr val="tx1"/>
                </a:solidFill>
              </a:rPr>
              <a:t> </a:t>
            </a:r>
            <a:r>
              <a:rPr lang="en-US" dirty="0" err="1">
                <a:solidFill>
                  <a:schemeClr val="tx1"/>
                </a:solidFill>
              </a:rPr>
              <a:t>sa</a:t>
            </a:r>
            <a:r>
              <a:rPr lang="en-US" dirty="0">
                <a:solidFill>
                  <a:schemeClr val="tx1"/>
                </a:solidFill>
              </a:rPr>
              <a:t> </a:t>
            </a:r>
            <a:r>
              <a:rPr lang="en-US" dirty="0" err="1">
                <a:solidFill>
                  <a:schemeClr val="tx1"/>
                </a:solidFill>
              </a:rPr>
              <a:t>sécurité</a:t>
            </a:r>
            <a:r>
              <a:rPr lang="en-US" dirty="0">
                <a:solidFill>
                  <a:schemeClr val="tx1"/>
                </a:solidFill>
              </a:rPr>
              <a:t>. </a:t>
            </a:r>
            <a:r>
              <a:rPr lang="en-US" sz="1600" dirty="0">
                <a:solidFill>
                  <a:schemeClr val="tx1"/>
                </a:solidFill>
              </a:rPr>
              <a:t>Claude </a:t>
            </a:r>
            <a:r>
              <a:rPr lang="en-US" sz="1600" dirty="0" err="1">
                <a:solidFill>
                  <a:schemeClr val="tx1"/>
                </a:solidFill>
              </a:rPr>
              <a:t>Shannon,</a:t>
            </a:r>
            <a:r>
              <a:rPr lang="en-US" sz="1600" i="1" dirty="0" err="1">
                <a:solidFill>
                  <a:schemeClr val="tx1"/>
                </a:solidFill>
              </a:rPr>
              <a:t>Communication</a:t>
            </a:r>
            <a:r>
              <a:rPr lang="en-US" sz="1600" i="1" dirty="0">
                <a:solidFill>
                  <a:schemeClr val="tx1"/>
                </a:solidFill>
              </a:rPr>
              <a:t> Theory of Secrecy Systems</a:t>
            </a:r>
            <a:r>
              <a:rPr lang="en-US" sz="1600" dirty="0">
                <a:solidFill>
                  <a:schemeClr val="tx1"/>
                </a:solidFill>
              </a:rPr>
              <a:t>, Bell System Technical Journal, vol.28(</a:t>
            </a:r>
            <a:r>
              <a:rPr lang="en-US" sz="1600" b="1" dirty="0">
                <a:solidFill>
                  <a:schemeClr val="tx1"/>
                </a:solidFill>
              </a:rPr>
              <a:t>4</a:t>
            </a:r>
            <a:r>
              <a:rPr lang="en-US" sz="1600" dirty="0">
                <a:solidFill>
                  <a:schemeClr val="tx1"/>
                </a:solidFill>
              </a:rPr>
              <a:t>), page 656–715, 1949</a:t>
            </a:r>
          </a:p>
          <a:p>
            <a:pPr eaLnBrk="1">
              <a:defRPr/>
            </a:pPr>
            <a:endParaRPr lang="en-US" dirty="0">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data:image/png;base64,iVBORw0KGgoAAAANSUhEUgAAAMEAAAEFCAMAAABtknO4AAAA9lBMVEVGRkb///9ZWVlsbGxvb289PT1gYGB6enqfn5+Pj4+ZmZl1dXVmZmaJiYl/f39lZWWTk5MQEBCI/ywAAABWVlbR0dFSUlKpqalLS0v29vZNTU2jo6Pw8PBCQkIyMjKurq594jQAAA47LEFluiO7u7sTExO2trba2trl5eXJycktLS0aGhqEe4iG1lMlJSV/e4GBn2+CeIeG4EaI+C+H7juEwlqFt2WDknmIoXl+hHl9iHZ9knJCNkeFzlaG50SCsGOGrHCGv197uFFPSVOI2k2Bq2lyyTF6f3iFumRxqE0pIC193DZtq0F7hHaG0FGI9DoVAB1nti1h5xdpAAAOsUlEQVR4nO2diXvayBXAdYC4JbIBIYOBbYsB4Ri7PuN4HTut06TdbtL+//9M582M0DU6RgeMvvL225h1vPj9eNfoPc1Ikl1Zr1fDoW3bi+VyOW8iafeIdIg0QLpIVEdqRDquNBzRdb2FpL+TNpHJaDRaLGx7tVqfyEWIJJ8M5229ppnT+nQqSZJlWWMkpjlAohDRqBhIOAi80mNKfzJf2AglD4skD6WpZGGdQQZElIDuVH0CwE0Q0LvlSL9PX7QRyXB9mglEkmUdEzABQgTdggl80m5Olja3cxECIta4OII4FwoDtL3SbM7tYXoOLwGWMWBkJmCHQRKBT30s8BIcKwVHiIBiUIr92CBM0GxOJhP8JTFA2AQUQxns3Yu8BK6MlpCy2CAxBDg0LFNRjGK9iBHIcQQjV+bLxRCBhAjUGAIqA0VTGQRpy0FRBKM5/mO+9EZ6OgIkU0kZdFX0zwEJ5j6hgZ6aAFNMUWjUumqtYAIGAIvAVX5JZD63T/gIqDFMU6sZ2BJBgGwEjFTE9CFC4YkKG2KCn4Bg7JItRqEcPPr3+aQdEMK54vUij7CKHop0171YhgmIrvNYiln4VgUQaOySwb9+jSgaCXUP4uBEK4rAyLH4y0iAjIAIBhkARCFo2pUnWFaeYH4kiFp/741gciQQg0AptB4cgKC4mnwwgl69RILaPghW4wxGEIRg0gYCWVbGVSfQFGVgWlUmoMqYHKZIIAgGcrlxsCNQOEwhGIGmKF6INKYQimA+9BGkM4VQBI2ZZJmDIIQyiDWFUAS06zhmQESbQkQCJGxTMCn2RtDnIgAIpinCDiUuAfYnMwQRciixCSJM4at4ohCMgKAWNQGJM4UoBPOE6wNWaJPYLpsgnIqyEWBTsCDMfREEtHe8f9fZTkMQZYqsBA2PXF7q+qVHPnz4cOlVHFh0RAr/Xw29GSwewI3rs9lss0Wy5Oj8skyhSd5RIYsg2gAg3x4eHp5er65e7+/vv98hebt4++e/NrPNOZL3MfKOyvsZ3wRkHDSFVq9PLVNx1UcA5F/CYaDvwt9Rx0N1ZUzq42+/3/wSIX/50zsO2XLPcPz+hAiw0DfAyk2R1JPkz79GAfARvDflLN0WN8tqiaoWT+Dzpi2egGTpeFFTGGUQxPj+drPZwMcNfgvB1lvYWQmcepDsLxwEt0iur//9m2VZkCAgG0DoQ2plrCawoJKck0AzpTQKQ2yA5VAcw90zKLRf7l/uv6Ik9PHp6enx2+PjX5F8wHLZajGqWVRFy02AzEkWGkRFaWxZcKPSgNYJyEs0pwZy6a4C5KzJ+Qk8FY1xCxizJBe6qiiU4CDrIkwgGyV0fvdL0JtVneA07gajShCU0fndN4GW1B0SnoDowtW9FpKAC0JUgsgGV4UIlJQhIRLB2pbDvetECJEIhtsps70V701CEeCSzAshHgEbIrr9LiQBkvSDEFEJ4Ao47E0sCHEJIiBC3iQ0gcRuW/shiiDIfHN2CgIpMa4LJ+gVThABMRaQYBF3c04kROFxUBaBxM6w1kEJHPVhgJCGIH58UA6BX32P5vCFAuEfWKQjkNgZFmnvu2+ccwLiH3w4con0ByD4CfSzHfRe2mCALoMt3B3cbDbb8/PzM6eZmp6ADWHUrfjdUgHtG0SvTqf28ASTj6/3Ly9f7u7uflz8uLi+vv788+fPm//+5/wMScLow2lk93kIpHBc4+47+m5AfXgF31LI7AN2S1pk9OF0igubH7SBYM51o6APwp0fTKWpq1/G3jU/wft3ayCY8N7q6ELsbQLC9qhNd413sYz4b9Z0Jv6lEHh9/ny73c6Q4N85HkPigKii6WqyHA0z2QBLzhnOLSh7g+T29vYzCuK3i4sLGGa+3F9pKPYbu/RKMmq4lBFpD/njwEegWAmu74wVUCzT2mGQDPXwDSdU3TdJxuIrZ74hCKsmDzlzUYhAgQEIzFjH47GzLR4nJkiojGIWmCfnX1VggtUmB4F/D/8un+5tXYQJ5Ga9yN41eyd/uQTyiVl1AlmD1WZBBIfwItJ15Gy/C3KF49oAC0/7vQgvKopgqK93fdP0hhCKYDP1LpxTRrVQBPhK38OQr/t+gFzk9Cq86+ZkQ4hI4L8KS4pqMQl4nElYgoAzRRtCJAI71PkdpDCESASs1bW3LcE2hEjZlH19ME4whPgEga5EKL1WgSDQ4woYohoEYAglwhCiR3KUM7mXESIRJPYqmM4kEkGafpGv/Y7T694J/MrT/QekX5SuZ+d3pnG5BF7dHcXRN3S8EaEGuxCgSTvW+iuuriN7hMBP4Kaihqff5ba7enqjUauphqEpGrL2DHYjsBunSGzOvmmYQdPiCYL6E807nW9//PHp4dPHq6uXl+93d88XMD64vf15cxO6czy+ed3i7psGJgiSpQQAvOMP8gUf/aXhUQLeQ2FZ1vS333+J2kLBNz/oZ+hde9d9ilWvS+YOgsTIAPqQFp53RO6mKGp+8J7UA+4bZk0vQbbedS6CnYfNhjiS1zP+1q/jTCUTMCJiu92i/x/ZXVU7o+ECTwLlVSdz37QUgrPz8/PtZjuDTxatagycCFC6RfmV1rEJqQdN905B7p6jQzDOSnBLBiAw//j8+eLtx93dl/v719fXjx8fGlAbojdP+GvyKHffNB3CFB++i3dWaHh7Su3p6eHh0+MjqlEf8OYPpzAEKzLP3ZqcDLsJyNiXbSTQlRwSrEB+DR7b5xazYFXOti7y32/KxeDkVCeLuscYZ9wDko/A6ZtyMAjSuya7WHpu5zc9gyDXaITA9N0xm5JBKILB1H81mYpBLAKsEieDINdo/t1cJg+DkARcDIIScDAIS+A9ejWWQWAC/yVMqb3rgnMRJ4PYBOHeSvUIAg1TBoP4BEGG1HfvC0QQaA8FGETORekYqkIQaDV64qEyBIHUmmL/gXgEwU4jZagUAZNBpFx0mqbf5Uutpc8PYgmaHmlPUhMEO++uUcolCOje7rdaPdigAD/QnNunpxwEhU1A4gkuvQMc0BWGNl1tABsoNpvt9vzM0019Z3IRBNNSVgJH/9AGkMdPTx9fX67gPmKkLdL1zNf7ZXax23wEwXCAXSzp+kVB9TvfQN2vX79/eX6+eLu+vb3ZDUT+kTy58RD0eQkC4aDVTY1J4FGfvuwaGj6L1xyjTDYtbAJi8xMgBs+O8np9dxYZ1p7sXtGwsoOxM8nh7L6nUJxKfSFnIUC1QHMJoDENd75bVsojvHgJwls/tvWpaaJs2Jvb9jobgSTRmZmZTl8+Ao+yZ+fbGcQenHml6nqr7xQEeoIU3UGRhYDW5EExBLAX5ObXz9dvb8/Pd1caip9Oo8cuxsGiloPAzERAn0Ro/v1vz89fvrx8/Xp19fTwoH+7pGdgkRlIyytMjsII4uZozsldeP8KOVdMxWmVFoPd2IZZkuMPyS2QQFPG5CgyaB6TBzySWQhNqOGCnHKD9d4IAk8kCm9iibuvQucjiL47Jx9BjrM1jwRHgiNBniPHD0xQwMPFRLFB3IU+H0EWALFskGlnKSdBYk3OZYMshyIeCZKc6EhwJPh/IahsJJdQD4QgqJIN2F50tMHhbVBJgupn0yPBkeAYycd6IJwNchHs+Tq5hJVdFgCxbLCPflG52fRIcCSoLkFlI7mEipZ9Ii7KqiIXgVZ5G/ATVN8GJeSiLACF2yAPQb4nWx0JhCIwDhUHYtggTy7aN0Hx9YD7eZmlEOSxAdczSwsgKD6SjwSHr8lyo/I2yPKYQLEIelkaRkJ5Uf9ABMXZoLlfghLqQaaj64WyQeh40EPYIAdBW+/wn/0j1MrOVlTV5M+nInnRCv0apQIEMaemrzvdmlZpAvlU76pdzmAQi0A+6Rmqmu3sfUEIZLmtqeqAJ55FimQic4MvngWqB5RAXiAEjngWalVBZYhiIX08i+dFSFbwG9PGs4g2wIUB1efDEBRiA5RVUWFIGc/CZVNHWmnjWVgCeaKpNaPSBPJSS5WSBCaQbYSQHM+CRjLNqqgw1JLawQetB80EAnldS05J+68H/TDBJIpAPm10k1LSISsa1b/db/X0IZuALLdj4/lw18lU9UYHjmEw7AgCtNw24pcY+ybAyiPNezrW3Hnf7iKSQB7BfvnolBRF0C2WAJSHr/CZd7xv6BAsownkJVghMp5LJcA697DeDeItQc3he+hN9V60FyGxASEqngsmoKrDC/rYXqJkUMh7dhp6r9Vvw6kP7VUMgbwCRSKWGJkJAvqT1+SviIohrV3Fqea+M4wWcQTyWgVVYp/okyGbuuomiHNsDT3D21uUXYZJLIF8qkelpNj7i4L68wvYCvuW9/BxJkEznkA+aQECY4kx8KiP1c6pNPUwJyZarXBBYBMk2ABJExZ64ZEzefJtjs94FxWZFqc8BKQwhFISJuhmUXoXzHpkNvVbITeBvAArdGMIVJ90ff8VUp97kFYAgTzEujCeC6X5xc1FRRIkeNE8DYG8wh+zGSJgpKK9E8TXg53gPoyvsTqIKAd7J4ityR45acBzFzwpSRQbtE9SEuA+jDclRdmgWzhBfCTP41Z2AZlAbdtd9UTZYM8E7TUHAe7D7FLSgQkcE9gR18kRgvswNCUdgGCnPfzRx2dUNkZ8BPIQI+CUVDZBQH18pGYPFuP0yoFWz8YJHwHuw5B4Lj2bgr5UY5Ul3S76ZRo3Ae7D4MZq4QREX7jWCS5TfGrDwYtdFV0y9CdLe7hYc3qRTPswKCVlrwfuVabv0ixaiNpat9bo9Zvzhb1en554NOIloMttVeOygat/jbUYZOpt4GMuux30aSO1V0jtE6Y+/ARkrYrE0CJt0I3XLvrTJodzKmqj11yC2myl8xLI64bhflJ+An7lsY/A05dqHb0Nvp1K7ZwEsjxXjWTdEpTWDLXW0HvgI8OV37X3QCCfjlSD59OmSmua2kFKt0fLxRAFZHa18xOgpGT3u5oRgUEUph6G3KPVHs3BQZDOEfGYXTITgKyHi0kfVZ6d5rg0oRI6Gs0XC9terdbrohSNlP8BKY8OBAOw38QAAAAASUVORK5CYII="/>
          <p:cNvSpPr>
            <a:spLocks noChangeAspect="1" noChangeArrowheads="1"/>
          </p:cNvSpPr>
          <p:nvPr>
            <p:custDataLst>
              <p:tags r:id="rId1"/>
            </p:custDataLst>
          </p:nvPr>
        </p:nvSpPr>
        <p:spPr bwMode="auto">
          <a:xfrm>
            <a:off x="5046663" y="-24288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rIns="91438"/>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endParaRPr lang="en-US" altLang="en-US"/>
          </a:p>
        </p:txBody>
      </p:sp>
      <p:sp>
        <p:nvSpPr>
          <p:cNvPr id="58371" name="AutoShape 4" descr="data:image/png;base64,iVBORw0KGgoAAAANSUhEUgAAAMEAAAEFCAMAAABtknO4AAAA9lBMVEVGRkb///9ZWVlsbGxvb289PT1gYGB6enqfn5+Pj4+ZmZl1dXVmZmaJiYl/f39lZWWTk5MQEBCI/ywAAABWVlbR0dFSUlKpqalLS0v29vZNTU2jo6Pw8PBCQkIyMjKurq594jQAAA47LEFluiO7u7sTExO2trba2trl5eXJycktLS0aGhqEe4iG1lMlJSV/e4GBn2+CeIeG4EaI+C+H7juEwlqFt2WDknmIoXl+hHl9iHZ9knJCNkeFzlaG50SCsGOGrHCGv197uFFPSVOI2k2Bq2lyyTF6f3iFumRxqE0pIC193DZtq0F7hHaG0FGI9DoVAB1nti1h5xdpAAAOsUlEQVR4nO2diXvayBXAdYC4JbIBIYOBbYsB4Ri7PuN4HTut06TdbtL+//9M582M0DU6RgeMvvL225h1vPj9eNfoPc1Ikl1Zr1fDoW3bi+VyOW8iafeIdIg0QLpIVEdqRDquNBzRdb2FpL+TNpHJaDRaLGx7tVqfyEWIJJ8M5229ppnT+nQqSZJlWWMkpjlAohDRqBhIOAi80mNKfzJf2AglD4skD6WpZGGdQQZElIDuVH0CwE0Q0LvlSL9PX7QRyXB9mglEkmUdEzABQgTdggl80m5Olja3cxECIta4OII4FwoDtL3SbM7tYXoOLwGWMWBkJmCHQRKBT30s8BIcKwVHiIBiUIr92CBM0GxOJhP8JTFA2AQUQxns3Yu8BK6MlpCy2CAxBDg0LFNRjGK9iBHIcQQjV+bLxRCBhAjUGAIqA0VTGQRpy0FRBKM5/mO+9EZ6OgIkU0kZdFX0zwEJ5j6hgZ6aAFNMUWjUumqtYAIGAIvAVX5JZD63T/gIqDFMU6sZ2BJBgGwEjFTE9CFC4YkKG2KCn4Bg7JItRqEcPPr3+aQdEMK54vUij7CKHop0171YhgmIrvNYiln4VgUQaOySwb9+jSgaCXUP4uBEK4rAyLH4y0iAjIAIBhkARCFo2pUnWFaeYH4kiFp/741gciQQg0AptB4cgKC4mnwwgl69RILaPghW4wxGEIRg0gYCWVbGVSfQFGVgWlUmoMqYHKZIIAgGcrlxsCNQOEwhGIGmKF6INKYQimA+9BGkM4VQBI2ZZJmDIIQyiDWFUAS06zhmQESbQkQCJGxTMCn2RtDnIgAIpinCDiUuAfYnMwQRciixCSJM4at4ohCMgKAWNQGJM4UoBPOE6wNWaJPYLpsgnIqyEWBTsCDMfREEtHe8f9fZTkMQZYqsBA2PXF7q+qVHPnz4cOlVHFh0RAr/Xw29GSwewI3rs9lss0Wy5Oj8skyhSd5RIYsg2gAg3x4eHp5er65e7+/vv98hebt4++e/NrPNOZL3MfKOyvsZ3wRkHDSFVq9PLVNx1UcA5F/CYaDvwt9Rx0N1ZUzq42+/3/wSIX/50zsO2XLPcPz+hAiw0DfAyk2R1JPkz79GAfARvDflLN0WN8tqiaoWT+Dzpi2egGTpeFFTGGUQxPj+drPZwMcNfgvB1lvYWQmcepDsLxwEt0iur//9m2VZkCAgG0DoQ2plrCawoJKck0AzpTQKQ2yA5VAcw90zKLRf7l/uv6Ik9PHp6enx2+PjX5F8wHLZajGqWVRFy02AzEkWGkRFaWxZcKPSgNYJyEs0pwZy6a4C5KzJ+Qk8FY1xCxizJBe6qiiU4CDrIkwgGyV0fvdL0JtVneA07gajShCU0fndN4GW1B0SnoDowtW9FpKAC0JUgsgGV4UIlJQhIRLB2pbDvetECJEIhtsps70V701CEeCSzAshHgEbIrr9LiQBkvSDEFEJ4Ao47E0sCHEJIiBC3iQ0gcRuW/shiiDIfHN2CgIpMa4LJ+gVThABMRaQYBF3c04kROFxUBaBxM6w1kEJHPVhgJCGIH58UA6BX32P5vCFAuEfWKQjkNgZFmnvu2+ccwLiH3w4con0ByD4CfSzHfRe2mCALoMt3B3cbDbb8/PzM6eZmp6ADWHUrfjdUgHtG0SvTqf28ASTj6/3Ly9f7u7uflz8uLi+vv788+fPm//+5/wMScLow2lk93kIpHBc4+47+m5AfXgF31LI7AN2S1pk9OF0igubH7SBYM51o6APwp0fTKWpq1/G3jU/wft3ayCY8N7q6ELsbQLC9qhNd413sYz4b9Z0Jv6lEHh9/ny73c6Q4N85HkPigKii6WqyHA0z2QBLzhnOLSh7g+T29vYzCuK3i4sLGGa+3F9pKPYbu/RKMmq4lBFpD/njwEegWAmu74wVUCzT2mGQDPXwDSdU3TdJxuIrZ74hCKsmDzlzUYhAgQEIzFjH47GzLR4nJkiojGIWmCfnX1VggtUmB4F/D/8un+5tXYQJ5Ga9yN41eyd/uQTyiVl1AlmD1WZBBIfwItJ15Gy/C3KF49oAC0/7vQgvKopgqK93fdP0hhCKYDP1LpxTRrVQBPhK38OQr/t+gFzk9Cq86+ZkQ4hI4L8KS4pqMQl4nElYgoAzRRtCJAI71PkdpDCESASs1bW3LcE2hEjZlH19ME4whPgEga5EKL1WgSDQ4woYohoEYAglwhCiR3KUM7mXESIRJPYqmM4kEkGafpGv/Y7T694J/MrT/QekX5SuZ+d3pnG5BF7dHcXRN3S8EaEGuxCgSTvW+iuuriN7hMBP4Kaihqff5ba7enqjUauphqEpGrL2DHYjsBunSGzOvmmYQdPiCYL6E807nW9//PHp4dPHq6uXl+93d88XMD64vf15cxO6czy+ed3i7psGJgiSpQQAvOMP8gUf/aXhUQLeQ2FZ1vS333+J2kLBNz/oZ+hde9d9ilWvS+YOgsTIAPqQFp53RO6mKGp+8J7UA+4bZk0vQbbedS6CnYfNhjiS1zP+1q/jTCUTMCJiu92i/x/ZXVU7o+ECTwLlVSdz37QUgrPz8/PtZjuDTxatagycCFC6RfmV1rEJqQdN905B7p6jQzDOSnBLBiAw//j8+eLtx93dl/v719fXjx8fGlAbojdP+GvyKHffNB3CFB++i3dWaHh7Su3p6eHh0+MjqlEf8OYPpzAEKzLP3ZqcDLsJyNiXbSTQlRwSrEB+DR7b5xazYFXOti7y32/KxeDkVCeLuscYZ9wDko/A6ZtyMAjSuya7WHpu5zc9gyDXaITA9N0xm5JBKILB1H81mYpBLAKsEieDINdo/t1cJg+DkARcDIIScDAIS+A9ejWWQWAC/yVMqb3rgnMRJ4PYBOHeSvUIAg1TBoP4BEGG1HfvC0QQaA8FGETORekYqkIQaDV64qEyBIHUmmL/gXgEwU4jZagUAZNBpFx0mqbf5Uutpc8PYgmaHmlPUhMEO++uUcolCOje7rdaPdigAD/QnNunpxwEhU1A4gkuvQMc0BWGNl1tABsoNpvt9vzM0019Z3IRBNNSVgJH/9AGkMdPTx9fX67gPmKkLdL1zNf7ZXax23wEwXCAXSzp+kVB9TvfQN2vX79/eX6+eLu+vb3ZDUT+kTy58RD0eQkC4aDVTY1J4FGfvuwaGj6L1xyjTDYtbAJi8xMgBs+O8np9dxYZ1p7sXtGwsoOxM8nh7L6nUJxKfSFnIUC1QHMJoDENd75bVsojvHgJwls/tvWpaaJs2Jvb9jobgSTRmZmZTl8+Ao+yZ+fbGcQenHml6nqr7xQEeoIU3UGRhYDW5EExBLAX5ObXz9dvb8/Pd1caip9Oo8cuxsGiloPAzERAn0Ro/v1vz89fvrx8/Xp19fTwoH+7pGdgkRlIyytMjsII4uZozsldeP8KOVdMxWmVFoPd2IZZkuMPyS2QQFPG5CgyaB6TBzySWQhNqOGCnHKD9d4IAk8kCm9iibuvQucjiL47Jx9BjrM1jwRHgiNBniPHD0xQwMPFRLFB3IU+H0EWALFskGlnKSdBYk3OZYMshyIeCZKc6EhwJPh/IahsJJdQD4QgqJIN2F50tMHhbVBJgupn0yPBkeAYycd6IJwNchHs+Tq5hJVdFgCxbLCPflG52fRIcCSoLkFlI7mEipZ9Ii7KqiIXgVZ5G/ATVN8GJeSiLACF2yAPQb4nWx0JhCIwDhUHYtggTy7aN0Hx9YD7eZmlEOSxAdczSwsgKD6SjwSHr8lyo/I2yPKYQLEIelkaRkJ5Uf9ABMXZoLlfghLqQaaj64WyQeh40EPYIAdBW+/wn/0j1MrOVlTV5M+nInnRCv0apQIEMaemrzvdmlZpAvlU76pdzmAQi0A+6Rmqmu3sfUEIZLmtqeqAJ55FimQic4MvngWqB5RAXiAEjngWalVBZYhiIX08i+dFSFbwG9PGs4g2wIUB1efDEBRiA5RVUWFIGc/CZVNHWmnjWVgCeaKpNaPSBPJSS5WSBCaQbYSQHM+CRjLNqqgw1JLawQetB80EAnldS05J+68H/TDBJIpAPm10k1LSISsa1b/db/X0IZuALLdj4/lw18lU9UYHjmEw7AgCtNw24pcY+ybAyiPNezrW3Hnf7iKSQB7BfvnolBRF0C2WAJSHr/CZd7xv6BAsownkJVghMp5LJcA697DeDeItQc3he+hN9V60FyGxASEqngsmoKrDC/rYXqJkUMh7dhp6r9Vvw6kP7VUMgbwCRSKWGJkJAvqT1+SviIohrV3Fqea+M4wWcQTyWgVVYp/okyGbuuomiHNsDT3D21uUXYZJLIF8qkelpNj7i4L68wvYCvuW9/BxJkEznkA+aQECY4kx8KiP1c6pNPUwJyZarXBBYBMk2ABJExZ64ZEzefJtjs94FxWZFqc8BKQwhFISJuhmUXoXzHpkNvVbITeBvAArdGMIVJ90ff8VUp97kFYAgTzEujCeC6X5xc1FRRIkeNE8DYG8wh+zGSJgpKK9E8TXg53gPoyvsTqIKAd7J4ityR45acBzFzwpSRQbtE9SEuA+jDclRdmgWzhBfCTP41Z2AZlAbdtd9UTZYM8E7TUHAe7D7FLSgQkcE9gR18kRgvswNCUdgGCnPfzRx2dUNkZ8BPIQI+CUVDZBQH18pGYPFuP0yoFWz8YJHwHuw5B4Lj2bgr5UY5Ul3S76ZRo3Ae7D4MZq4QREX7jWCS5TfGrDwYtdFV0y9CdLe7hYc3qRTPswKCVlrwfuVabv0ixaiNpat9bo9Zvzhb1en554NOIloMttVeOygat/jbUYZOpt4GMuux30aSO1V0jtE6Y+/ARkrYrE0CJt0I3XLvrTJodzKmqj11yC2myl8xLI64bhflJ+An7lsY/A05dqHb0Nvp1K7ZwEsjxXjWTdEpTWDLXW0HvgI8OV37X3QCCfjlSD59OmSmua2kFKt0fLxRAFZHa18xOgpGT3u5oRgUEUph6G3KPVHs3BQZDOEfGYXTITgKyHi0kfVZ6d5rg0oRI6Gs0XC9terdbrohSNlP8BKY8OBAOw38QAAAAASUVORK5CYII="/>
          <p:cNvSpPr>
            <a:spLocks noChangeAspect="1" noChangeArrowheads="1"/>
          </p:cNvSpPr>
          <p:nvPr>
            <p:custDataLst>
              <p:tags r:id="rId2"/>
            </p:custDataLst>
          </p:nvPr>
        </p:nvSpPr>
        <p:spPr bwMode="auto">
          <a:xfrm>
            <a:off x="5199063" y="-9048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rIns="91438"/>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endParaRPr lang="en-US" altLang="en-US"/>
          </a:p>
        </p:txBody>
      </p:sp>
      <p:sp>
        <p:nvSpPr>
          <p:cNvPr id="58372" name="AutoShape 6" descr="data:image/png;base64,iVBORw0KGgoAAAANSUhEUgAAAMEAAAEFCAMAAABtknO4AAAA9lBMVEVGRkb///9ZWVlsbGxvb289PT1gYGB6enqfn5+Pj4+ZmZl1dXVmZmaJiYl/f39lZWWTk5MQEBCI/ywAAABWVlbR0dFSUlKpqalLS0v29vZNTU2jo6Pw8PBCQkIyMjKurq594jQAAA47LEFluiO7u7sTExO2trba2trl5eXJycktLS0aGhqEe4iG1lMlJSV/e4GBn2+CeIeG4EaI+C+H7juEwlqFt2WDknmIoXl+hHl9iHZ9knJCNkeFzlaG50SCsGOGrHCGv197uFFPSVOI2k2Bq2lyyTF6f3iFumRxqE0pIC193DZtq0F7hHaG0FGI9DoVAB1nti1h5xdpAAAOsUlEQVR4nO2diXvayBXAdYC4JbIBIYOBbYsB4Ri7PuN4HTut06TdbtL+//9M582M0DU6RgeMvvL225h1vPj9eNfoPc1Ikl1Zr1fDoW3bi+VyOW8iafeIdIg0QLpIVEdqRDquNBzRdb2FpL+TNpHJaDRaLGx7tVqfyEWIJJ8M5229ppnT+nQqSZJlWWMkpjlAohDRqBhIOAi80mNKfzJf2AglD4skD6WpZGGdQQZElIDuVH0CwE0Q0LvlSL9PX7QRyXB9mglEkmUdEzABQgTdggl80m5Olja3cxECIta4OII4FwoDtL3SbM7tYXoOLwGWMWBkJmCHQRKBT30s8BIcKwVHiIBiUIr92CBM0GxOJhP8JTFA2AQUQxns3Yu8BK6MlpCy2CAxBDg0LFNRjGK9iBHIcQQjV+bLxRCBhAjUGAIqA0VTGQRpy0FRBKM5/mO+9EZ6OgIkU0kZdFX0zwEJ5j6hgZ6aAFNMUWjUumqtYAIGAIvAVX5JZD63T/gIqDFMU6sZ2BJBgGwEjFTE9CFC4YkKG2KCn4Bg7JItRqEcPPr3+aQdEMK54vUij7CKHop0171YhgmIrvNYiln4VgUQaOySwb9+jSgaCXUP4uBEK4rAyLH4y0iAjIAIBhkARCFo2pUnWFaeYH4kiFp/741gciQQg0AptB4cgKC4mnwwgl69RILaPghW4wxGEIRg0gYCWVbGVSfQFGVgWlUmoMqYHKZIIAgGcrlxsCNQOEwhGIGmKF6INKYQimA+9BGkM4VQBI2ZZJmDIIQyiDWFUAS06zhmQESbQkQCJGxTMCn2RtDnIgAIpinCDiUuAfYnMwQRciixCSJM4at4ohCMgKAWNQGJM4UoBPOE6wNWaJPYLpsgnIqyEWBTsCDMfREEtHe8f9fZTkMQZYqsBA2PXF7q+qVHPnz4cOlVHFh0RAr/Xw29GSwewI3rs9lss0Wy5Oj8skyhSd5RIYsg2gAg3x4eHp5er65e7+/vv98hebt4++e/NrPNOZL3MfKOyvsZ3wRkHDSFVq9PLVNx1UcA5F/CYaDvwt9Rx0N1ZUzq42+/3/wSIX/50zsO2XLPcPz+hAiw0DfAyk2R1JPkz79GAfARvDflLN0WN8tqiaoWT+Dzpi2egGTpeFFTGGUQxPj+drPZwMcNfgvB1lvYWQmcepDsLxwEt0iur//9m2VZkCAgG0DoQ2plrCawoJKck0AzpTQKQ2yA5VAcw90zKLRf7l/uv6Ik9PHp6enx2+PjX5F8wHLZajGqWVRFy02AzEkWGkRFaWxZcKPSgNYJyEs0pwZy6a4C5KzJ+Qk8FY1xCxizJBe6qiiU4CDrIkwgGyV0fvdL0JtVneA07gajShCU0fndN4GW1B0SnoDowtW9FpKAC0JUgsgGV4UIlJQhIRLB2pbDvetECJEIhtsps70V701CEeCSzAshHgEbIrr9LiQBkvSDEFEJ4Ao47E0sCHEJIiBC3iQ0gcRuW/shiiDIfHN2CgIpMa4LJ+gVThABMRaQYBF3c04kROFxUBaBxM6w1kEJHPVhgJCGIH58UA6BX32P5vCFAuEfWKQjkNgZFmnvu2+ccwLiH3w4con0ByD4CfSzHfRe2mCALoMt3B3cbDbb8/PzM6eZmp6ADWHUrfjdUgHtG0SvTqf28ASTj6/3Ly9f7u7uflz8uLi+vv788+fPm//+5/wMScLow2lk93kIpHBc4+47+m5AfXgF31LI7AN2S1pk9OF0igubH7SBYM51o6APwp0fTKWpq1/G3jU/wft3ayCY8N7q6ELsbQLC9qhNd413sYz4b9Z0Jv6lEHh9/ny73c6Q4N85HkPigKii6WqyHA0z2QBLzhnOLSh7g+T29vYzCuK3i4sLGGa+3F9pKPYbu/RKMmq4lBFpD/njwEegWAmu74wVUCzT2mGQDPXwDSdU3TdJxuIrZ74hCKsmDzlzUYhAgQEIzFjH47GzLR4nJkiojGIWmCfnX1VggtUmB4F/D/8un+5tXYQJ5Ga9yN41eyd/uQTyiVl1AlmD1WZBBIfwItJ15Gy/C3KF49oAC0/7vQgvKopgqK93fdP0hhCKYDP1LpxTRrVQBPhK38OQr/t+gFzk9Cq86+ZkQ4hI4L8KS4pqMQl4nElYgoAzRRtCJAI71PkdpDCESASs1bW3LcE2hEjZlH19ME4whPgEga5EKL1WgSDQ4woYohoEYAglwhCiR3KUM7mXESIRJPYqmM4kEkGafpGv/Y7T694J/MrT/QekX5SuZ+d3pnG5BF7dHcXRN3S8EaEGuxCgSTvW+iuuriN7hMBP4Kaihqff5ba7enqjUauphqEpGrL2DHYjsBunSGzOvmmYQdPiCYL6E807nW9//PHp4dPHq6uXl+93d88XMD64vf15cxO6czy+ed3i7psGJgiSpQQAvOMP8gUf/aXhUQLeQ2FZ1vS333+J2kLBNz/oZ+hde9d9ilWvS+YOgsTIAPqQFp53RO6mKGp+8J7UA+4bZk0vQbbedS6CnYfNhjiS1zP+1q/jTCUTMCJiu92i/x/ZXVU7o+ECTwLlVSdz37QUgrPz8/PtZjuDTxatagycCFC6RfmV1rEJqQdN905B7p6jQzDOSnBLBiAw//j8+eLtx93dl/v719fXjx8fGlAbojdP+GvyKHffNB3CFB++i3dWaHh7Su3p6eHh0+MjqlEf8OYPpzAEKzLP3ZqcDLsJyNiXbSTQlRwSrEB+DR7b5xazYFXOti7y32/KxeDkVCeLuscYZ9wDko/A6ZtyMAjSuya7WHpu5zc9gyDXaITA9N0xm5JBKILB1H81mYpBLAKsEieDINdo/t1cJg+DkARcDIIScDAIS+A9ejWWQWAC/yVMqb3rgnMRJ4PYBOHeSvUIAg1TBoP4BEGG1HfvC0QQaA8FGETORekYqkIQaDV64qEyBIHUmmL/gXgEwU4jZagUAZNBpFx0mqbf5Uutpc8PYgmaHmlPUhMEO++uUcolCOje7rdaPdigAD/QnNunpxwEhU1A4gkuvQMc0BWGNl1tABsoNpvt9vzM0019Z3IRBNNSVgJH/9AGkMdPTx9fX67gPmKkLdL1zNf7ZXax23wEwXCAXSzp+kVB9TvfQN2vX79/eX6+eLu+vb3ZDUT+kTy58RD0eQkC4aDVTY1J4FGfvuwaGj6L1xyjTDYtbAJi8xMgBs+O8np9dxYZ1p7sXtGwsoOxM8nh7L6nUJxKfSFnIUC1QHMJoDENd75bVsojvHgJwls/tvWpaaJs2Jvb9jobgSTRmZmZTl8+Ao+yZ+fbGcQenHml6nqr7xQEeoIU3UGRhYDW5EExBLAX5ObXz9dvb8/Pd1caip9Oo8cuxsGiloPAzERAn0Ro/v1vz89fvrx8/Xp19fTwoH+7pGdgkRlIyytMjsII4uZozsldeP8KOVdMxWmVFoPd2IZZkuMPyS2QQFPG5CgyaB6TBzySWQhNqOGCnHKD9d4IAk8kCm9iibuvQucjiL47Jx9BjrM1jwRHgiNBniPHD0xQwMPFRLFB3IU+H0EWALFskGlnKSdBYk3OZYMshyIeCZKc6EhwJPh/IahsJJdQD4QgqJIN2F50tMHhbVBJgupn0yPBkeAYycd6IJwNchHs+Tq5hJVdFgCxbLCPflG52fRIcCSoLkFlI7mEipZ9Ii7KqiIXgVZ5G/ATVN8GJeSiLACF2yAPQb4nWx0JhCIwDhUHYtggTy7aN0Hx9YD7eZmlEOSxAdczSwsgKD6SjwSHr8lyo/I2yPKYQLEIelkaRkJ5Uf9ABMXZoLlfghLqQaaj64WyQeh40EPYIAdBW+/wn/0j1MrOVlTV5M+nInnRCv0apQIEMaemrzvdmlZpAvlU76pdzmAQi0A+6Rmqmu3sfUEIZLmtqeqAJ55FimQic4MvngWqB5RAXiAEjngWalVBZYhiIX08i+dFSFbwG9PGs4g2wIUB1efDEBRiA5RVUWFIGc/CZVNHWmnjWVgCeaKpNaPSBPJSS5WSBCaQbYSQHM+CRjLNqqgw1JLawQetB80EAnldS05J+68H/TDBJIpAPm10k1LSISsa1b/db/X0IZuALLdj4/lw18lU9UYHjmEw7AgCtNw24pcY+ybAyiPNezrW3Hnf7iKSQB7BfvnolBRF0C2WAJSHr/CZd7xv6BAsownkJVghMp5LJcA697DeDeItQc3he+hN9V60FyGxASEqngsmoKrDC/rYXqJkUMh7dhp6r9Vvw6kP7VUMgbwCRSKWGJkJAvqT1+SviIohrV3Fqea+M4wWcQTyWgVVYp/okyGbuuomiHNsDT3D21uUXYZJLIF8qkelpNj7i4L68wvYCvuW9/BxJkEznkA+aQECY4kx8KiP1c6pNPUwJyZarXBBYBMk2ABJExZ64ZEzefJtjs94FxWZFqc8BKQwhFISJuhmUXoXzHpkNvVbITeBvAArdGMIVJ90ff8VUp97kFYAgTzEujCeC6X5xc1FRRIkeNE8DYG8wh+zGSJgpKK9E8TXg53gPoyvsTqIKAd7J4ityR45acBzFzwpSRQbtE9SEuA+jDclRdmgWzhBfCTP41Z2AZlAbdtd9UTZYM8E7TUHAe7D7FLSgQkcE9gR18kRgvswNCUdgGCnPfzRx2dUNkZ8BPIQI+CUVDZBQH18pGYPFuP0yoFWz8YJHwHuw5B4Lj2bgr5UY5Ul3S76ZRo3Ae7D4MZq4QREX7jWCS5TfGrDwYtdFV0y9CdLe7hYc3qRTPswKCVlrwfuVabv0ixaiNpat9bo9Zvzhb1en554NOIloMttVeOygat/jbUYZOpt4GMuux30aSO1V0jtE6Y+/ARkrYrE0CJt0I3XLvrTJodzKmqj11yC2myl8xLI64bhflJ+An7lsY/A05dqHb0Nvp1K7ZwEsjxXjWTdEpTWDLXW0HvgI8OV37X3QCCfjlSD59OmSmua2kFKt0fLxRAFZHa18xOgpGT3u5oRgUEUph6G3KPVHs3BQZDOEfGYXTITgKyHi0kfVZ6d5rg0oRI6Gs0XC9terdbrohSNlP8BKY8OBAOw38QAAAAASUVORK5CYII="/>
          <p:cNvSpPr>
            <a:spLocks noChangeAspect="1" noChangeArrowheads="1"/>
          </p:cNvSpPr>
          <p:nvPr>
            <p:custDataLst>
              <p:tags r:id="rId3"/>
            </p:custDataLst>
          </p:nvPr>
        </p:nvSpPr>
        <p:spPr bwMode="auto">
          <a:xfrm>
            <a:off x="5351463" y="619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rIns="91438"/>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endParaRPr lang="en-US" altLang="en-US"/>
          </a:p>
        </p:txBody>
      </p:sp>
      <p:sp>
        <p:nvSpPr>
          <p:cNvPr id="58373" name="AutoShape 8" descr="data:image/png;base64,iVBORw0KGgoAAAANSUhEUgAAAMEAAAEFCAMAAABtknO4AAAA9lBMVEVGRkb///9ZWVlsbGxvb289PT1gYGB6enqfn5+Pj4+ZmZl1dXVmZmaJiYl/f39lZWWTk5MQEBCI/ywAAABWVlbR0dFSUlKpqalLS0v29vZNTU2jo6Pw8PBCQkIyMjKurq594jQAAA47LEFluiO7u7sTExO2trba2trl5eXJycktLS0aGhqEe4iG1lMlJSV/e4GBn2+CeIeG4EaI+C+H7juEwlqFt2WDknmIoXl+hHl9iHZ9knJCNkeFzlaG50SCsGOGrHCGv197uFFPSVOI2k2Bq2lyyTF6f3iFumRxqE0pIC193DZtq0F7hHaG0FGI9DoVAB1nti1h5xdpAAAOsUlEQVR4nO2diXvayBXAdYC4JbIBIYOBbYsB4Ri7PuN4HTut06TdbtL+//9M582M0DU6RgeMvvL225h1vPj9eNfoPc1Ikl1Zr1fDoW3bi+VyOW8iafeIdIg0QLpIVEdqRDquNBzRdb2FpL+TNpHJaDRaLGx7tVqfyEWIJJ8M5229ppnT+nQqSZJlWWMkpjlAohDRqBhIOAi80mNKfzJf2AglD4skD6WpZGGdQQZElIDuVH0CwE0Q0LvlSL9PX7QRyXB9mglEkmUdEzABQgTdggl80m5Olja3cxECIta4OII4FwoDtL3SbM7tYXoOLwGWMWBkJmCHQRKBT30s8BIcKwVHiIBiUIr92CBM0GxOJhP8JTFA2AQUQxns3Yu8BK6MlpCy2CAxBDg0LFNRjGK9iBHIcQQjV+bLxRCBhAjUGAIqA0VTGQRpy0FRBKM5/mO+9EZ6OgIkU0kZdFX0zwEJ5j6hgZ6aAFNMUWjUumqtYAIGAIvAVX5JZD63T/gIqDFMU6sZ2BJBgGwEjFTE9CFC4YkKG2KCn4Bg7JItRqEcPPr3+aQdEMK54vUij7CKHop0171YhgmIrvNYiln4VgUQaOySwb9+jSgaCXUP4uBEK4rAyLH4y0iAjIAIBhkARCFo2pUnWFaeYH4kiFp/741gciQQg0AptB4cgKC4mnwwgl69RILaPghW4wxGEIRg0gYCWVbGVSfQFGVgWlUmoMqYHKZIIAgGcrlxsCNQOEwhGIGmKF6INKYQimA+9BGkM4VQBI2ZZJmDIIQyiDWFUAS06zhmQESbQkQCJGxTMCn2RtDnIgAIpinCDiUuAfYnMwQRciixCSJM4at4ohCMgKAWNQGJM4UoBPOE6wNWaJPYLpsgnIqyEWBTsCDMfREEtHe8f9fZTkMQZYqsBA2PXF7q+qVHPnz4cOlVHFh0RAr/Xw29GSwewI3rs9lss0Wy5Oj8skyhSd5RIYsg2gAg3x4eHp5er65e7+/vv98hebt4++e/NrPNOZL3MfKOyvsZ3wRkHDSFVq9PLVNx1UcA5F/CYaDvwt9Rx0N1ZUzq42+/3/wSIX/50zsO2XLPcPz+hAiw0DfAyk2R1JPkz79GAfARvDflLN0WN8tqiaoWT+Dzpi2egGTpeFFTGGUQxPj+drPZwMcNfgvB1lvYWQmcepDsLxwEt0iur//9m2VZkCAgG0DoQ2plrCawoJKck0AzpTQKQ2yA5VAcw90zKLRf7l/uv6Ik9PHp6enx2+PjX5F8wHLZajGqWVRFy02AzEkWGkRFaWxZcKPSgNYJyEs0pwZy6a4C5KzJ+Qk8FY1xCxizJBe6qiiU4CDrIkwgGyV0fvdL0JtVneA07gajShCU0fndN4GW1B0SnoDowtW9FpKAC0JUgsgGV4UIlJQhIRLB2pbDvetECJEIhtsps70V701CEeCSzAshHgEbIrr9LiQBkvSDEFEJ4Ao47E0sCHEJIiBC3iQ0gcRuW/shiiDIfHN2CgIpMa4LJ+gVThABMRaQYBF3c04kROFxUBaBxM6w1kEJHPVhgJCGIH58UA6BX32P5vCFAuEfWKQjkNgZFmnvu2+ccwLiH3w4con0ByD4CfSzHfRe2mCALoMt3B3cbDbb8/PzM6eZmp6ADWHUrfjdUgHtG0SvTqf28ASTj6/3Ly9f7u7uflz8uLi+vv788+fPm//+5/wMScLow2lk93kIpHBc4+47+m5AfXgF31LI7AN2S1pk9OF0igubH7SBYM51o6APwp0fTKWpq1/G3jU/wft3ayCY8N7q6ELsbQLC9qhNd413sYz4b9Z0Jv6lEHh9/ny73c6Q4N85HkPigKii6WqyHA0z2QBLzhnOLSh7g+T29vYzCuK3i4sLGGa+3F9pKPYbu/RKMmq4lBFpD/njwEegWAmu74wVUCzT2mGQDPXwDSdU3TdJxuIrZ74hCKsmDzlzUYhAgQEIzFjH47GzLR4nJkiojGIWmCfnX1VggtUmB4F/D/8un+5tXYQJ5Ga9yN41eyd/uQTyiVl1AlmD1WZBBIfwItJ15Gy/C3KF49oAC0/7vQgvKopgqK93fdP0hhCKYDP1LpxTRrVQBPhK38OQr/t+gFzk9Cq86+ZkQ4hI4L8KS4pqMQl4nElYgoAzRRtCJAI71PkdpDCESASs1bW3LcE2hEjZlH19ME4whPgEga5EKL1WgSDQ4woYohoEYAglwhCiR3KUM7mXESIRJPYqmM4kEkGafpGv/Y7T694J/MrT/QekX5SuZ+d3pnG5BF7dHcXRN3S8EaEGuxCgSTvW+iuuriN7hMBP4Kaihqff5ba7enqjUauphqEpGrL2DHYjsBunSGzOvmmYQdPiCYL6E807nW9//PHp4dPHq6uXl+93d88XMD64vf15cxO6czy+ed3i7psGJgiSpQQAvOMP8gUf/aXhUQLeQ2FZ1vS333+J2kLBNz/oZ+hde9d9ilWvS+YOgsTIAPqQFp53RO6mKGp+8J7UA+4bZk0vQbbedS6CnYfNhjiS1zP+1q/jTCUTMCJiu92i/x/ZXVU7o+ECTwLlVSdz37QUgrPz8/PtZjuDTxatagycCFC6RfmV1rEJqQdN905B7p6jQzDOSnBLBiAw//j8+eLtx93dl/v719fXjx8fGlAbojdP+GvyKHffNB3CFB++i3dWaHh7Su3p6eHh0+MjqlEf8OYPpzAEKzLP3ZqcDLsJyNiXbSTQlRwSrEB+DR7b5xazYFXOti7y32/KxeDkVCeLuscYZ9wDko/A6ZtyMAjSuya7WHpu5zc9gyDXaITA9N0xm5JBKILB1H81mYpBLAKsEieDINdo/t1cJg+DkARcDIIScDAIS+A9ejWWQWAC/yVMqb3rgnMRJ4PYBOHeSvUIAg1TBoP4BEGG1HfvC0QQaA8FGETORekYqkIQaDV64qEyBIHUmmL/gXgEwU4jZagUAZNBpFx0mqbf5Uutpc8PYgmaHmlPUhMEO++uUcolCOje7rdaPdigAD/QnNunpxwEhU1A4gkuvQMc0BWGNl1tABsoNpvt9vzM0019Z3IRBNNSVgJH/9AGkMdPTx9fX67gPmKkLdL1zNf7ZXax23wEwXCAXSzp+kVB9TvfQN2vX79/eX6+eLu+vb3ZDUT+kTy58RD0eQkC4aDVTY1J4FGfvuwaGj6L1xyjTDYtbAJi8xMgBs+O8np9dxYZ1p7sXtGwsoOxM8nh7L6nUJxKfSFnIUC1QHMJoDENd75bVsojvHgJwls/tvWpaaJs2Jvb9jobgSTRmZmZTl8+Ao+yZ+fbGcQenHml6nqr7xQEeoIU3UGRhYDW5EExBLAX5ObXz9dvb8/Pd1caip9Oo8cuxsGiloPAzERAn0Ro/v1vz89fvrx8/Xp19fTwoH+7pGdgkRlIyytMjsII4uZozsldeP8KOVdMxWmVFoPd2IZZkuMPyS2QQFPG5CgyaB6TBzySWQhNqOGCnHKD9d4IAk8kCm9iibuvQucjiL47Jx9BjrM1jwRHgiNBniPHD0xQwMPFRLFB3IU+H0EWALFskGlnKSdBYk3OZYMshyIeCZKc6EhwJPh/IahsJJdQD4QgqJIN2F50tMHhbVBJgupn0yPBkeAYycd6IJwNchHs+Tq5hJVdFgCxbLCPflG52fRIcCSoLkFlI7mEipZ9Ii7KqiIXgVZ5G/ATVN8GJeSiLACF2yAPQb4nWx0JhCIwDhUHYtggTy7aN0Hx9YD7eZmlEOSxAdczSwsgKD6SjwSHr8lyo/I2yPKYQLEIelkaRkJ5Uf9ABMXZoLlfghLqQaaj64WyQeh40EPYIAdBW+/wn/0j1MrOVlTV5M+nInnRCv0apQIEMaemrzvdmlZpAvlU76pdzmAQi0A+6Rmqmu3sfUEIZLmtqeqAJ55FimQic4MvngWqB5RAXiAEjngWalVBZYhiIX08i+dFSFbwG9PGs4g2wIUB1efDEBRiA5RVUWFIGc/CZVNHWmnjWVgCeaKpNaPSBPJSS5WSBCaQbYSQHM+CRjLNqqgw1JLawQetB80EAnldS05J+68H/TDBJIpAPm10k1LSISsa1b/db/X0IZuALLdj4/lw18lU9UYHjmEw7AgCtNw24pcY+ybAyiPNezrW3Hnf7iKSQB7BfvnolBRF0C2WAJSHr/CZd7xv6BAsownkJVghMp5LJcA697DeDeItQc3he+hN9V60FyGxASEqngsmoKrDC/rYXqJkUMh7dhp6r9Vvw6kP7VUMgbwCRSKWGJkJAvqT1+SviIohrV3Fqea+M4wWcQTyWgVVYp/okyGbuuomiHNsDT3D21uUXYZJLIF8qkelpNj7i4L68wvYCvuW9/BxJkEznkA+aQECY4kx8KiP1c6pNPUwJyZarXBBYBMk2ABJExZ64ZEzefJtjs94FxWZFqc8BKQwhFISJuhmUXoXzHpkNvVbITeBvAArdGMIVJ90ff8VUp97kFYAgTzEujCeC6X5xc1FRRIkeNE8DYG8wh+zGSJgpKK9E8TXg53gPoyvsTqIKAd7J4ityR45acBzFzwpSRQbtE9SEuA+jDclRdmgWzhBfCTP41Z2AZlAbdtd9UTZYM8E7TUHAe7D7FLSgQkcE9gR18kRgvswNCUdgGCnPfzRx2dUNkZ8BPIQI+CUVDZBQH18pGYPFuP0yoFWz8YJHwHuw5B4Lj2bgr5UY5Ul3S76ZRo3Ae7D4MZq4QREX7jWCS5TfGrDwYtdFV0y9CdLe7hYc3qRTPswKCVlrwfuVabv0ixaiNpat9bo9Zvzhb1en554NOIloMttVeOygat/jbUYZOpt4GMuux30aSO1V0jtE6Y+/ARkrYrE0CJt0I3XLvrTJodzKmqj11yC2myl8xLI64bhflJ+An7lsY/A05dqHb0Nvp1K7ZwEsjxXjWTdEpTWDLXW0HvgI8OV37X3QCCfjlSD59OmSmua2kFKt0fLxRAFZHa18xOgpGT3u5oRgUEUph6G3KPVHs3BQZDOEfGYXTITgKyHi0kfVZ6d5rg0oRI6Gs0XC9terdbrohSNlP8BKY8OBAOw38QAAAAASUVORK5CYII="/>
          <p:cNvSpPr>
            <a:spLocks noChangeAspect="1" noChangeArrowheads="1"/>
          </p:cNvSpPr>
          <p:nvPr>
            <p:custDataLst>
              <p:tags r:id="rId4"/>
            </p:custDataLst>
          </p:nvPr>
        </p:nvSpPr>
        <p:spPr bwMode="auto">
          <a:xfrm>
            <a:off x="5503863" y="214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rIns="91438"/>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endParaRPr lang="en-US" altLang="en-US"/>
          </a:p>
        </p:txBody>
      </p:sp>
      <p:pic>
        <p:nvPicPr>
          <p:cNvPr id="58374" name="Picture 10" descr="http://www.clker.com/cliparts/f/t/Q/F/L/H/server-md.png"/>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7899400" y="2879725"/>
            <a:ext cx="15113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375" name="Groupe 17"/>
          <p:cNvGrpSpPr>
            <a:grpSpLocks noChangeAspect="1"/>
          </p:cNvGrpSpPr>
          <p:nvPr>
            <p:custDataLst>
              <p:tags r:id="rId6"/>
            </p:custDataLst>
          </p:nvPr>
        </p:nvGrpSpPr>
        <p:grpSpPr bwMode="auto">
          <a:xfrm>
            <a:off x="698500" y="1050925"/>
            <a:ext cx="1974850" cy="1511300"/>
            <a:chOff x="203200" y="685800"/>
            <a:chExt cx="1974478" cy="1510839"/>
          </a:xfrm>
        </p:grpSpPr>
        <p:pic>
          <p:nvPicPr>
            <p:cNvPr id="58386" name="Picture 19" descr="http://images.clipartpanda.com/laptop-clipart-laptop_computer_flipped_open_0515-0909-2120-0442_SMU.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000" y="6858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7" name="Picture 12" descr="http://www.clker.com/cliparts/b/1/f/a/1195445301811339265dagobert83_female_user_icon.svg.med.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3200" y="1139777"/>
              <a:ext cx="1056862" cy="105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376" name="Groupe 20"/>
          <p:cNvGrpSpPr>
            <a:grpSpLocks noChangeAspect="1"/>
          </p:cNvGrpSpPr>
          <p:nvPr>
            <p:custDataLst>
              <p:tags r:id="rId7"/>
            </p:custDataLst>
          </p:nvPr>
        </p:nvGrpSpPr>
        <p:grpSpPr bwMode="auto">
          <a:xfrm>
            <a:off x="4013200" y="2879725"/>
            <a:ext cx="2211388" cy="1528763"/>
            <a:chOff x="552862" y="5334000"/>
            <a:chExt cx="2211341" cy="1528820"/>
          </a:xfrm>
        </p:grpSpPr>
        <p:pic>
          <p:nvPicPr>
            <p:cNvPr id="58384" name="Picture 19" descr="http://images.clipartpanda.com/laptop-clipart-laptop_computer_flipped_open_0515-0909-2120-0442_SMU.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2862" y="54102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5" name="Picture 16" descr="http://www.clker.com/cliparts/x/a/S/o/c/V/anonymous-mask-md.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9600" y="5334000"/>
              <a:ext cx="884603" cy="106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377" name="Groupe 23"/>
          <p:cNvGrpSpPr>
            <a:grpSpLocks noChangeAspect="1"/>
          </p:cNvGrpSpPr>
          <p:nvPr>
            <p:custDataLst>
              <p:tags r:id="rId8"/>
            </p:custDataLst>
          </p:nvPr>
        </p:nvGrpSpPr>
        <p:grpSpPr bwMode="auto">
          <a:xfrm>
            <a:off x="7670800" y="1247775"/>
            <a:ext cx="2024063" cy="1452563"/>
            <a:chOff x="387363" y="2569696"/>
            <a:chExt cx="2024770" cy="1452621"/>
          </a:xfrm>
        </p:grpSpPr>
        <p:pic>
          <p:nvPicPr>
            <p:cNvPr id="58382" name="Picture 19" descr="http://images.clipartpanda.com/laptop-clipart-laptop_computer_flipped_open_0515-0909-2120-0442_SMU.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455" y="2569696"/>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3" name="Picture 18" descr="http://www.unilim.fr/suaps/files/2013/02/profil-HOM.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7363" y="2895601"/>
              <a:ext cx="1189931" cy="11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378" name="Groupe 9"/>
          <p:cNvGrpSpPr>
            <a:grpSpLocks/>
          </p:cNvGrpSpPr>
          <p:nvPr>
            <p:custDataLst>
              <p:tags r:id="rId9"/>
            </p:custDataLst>
          </p:nvPr>
        </p:nvGrpSpPr>
        <p:grpSpPr bwMode="auto">
          <a:xfrm>
            <a:off x="-98425" y="3544888"/>
            <a:ext cx="4427538" cy="2776537"/>
            <a:chOff x="-98839" y="3544316"/>
            <a:chExt cx="4428410" cy="2777413"/>
          </a:xfrm>
        </p:grpSpPr>
        <p:pic>
          <p:nvPicPr>
            <p:cNvPr id="58379" name="Picture 20" descr="http://images.clipartpanda.com/hub-clipart-wireless-router-hi.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9000" y="4343400"/>
              <a:ext cx="3440571" cy="1978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0" name="Picture 22" descr="http://www.clker.com/cliparts/z/R/U/c/e/n/radio-waves-hi.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13" y="3544316"/>
              <a:ext cx="1676400" cy="159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1" name="Picture 22" descr="http://www.clker.com/cliparts/z/R/U/c/e/n/radio-waves-hi.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a:off x="-98839" y="3594394"/>
              <a:ext cx="1725361" cy="149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r>
              <a:rPr lang="fr-CA" altLang="en-US" sz="4400" dirty="0" smtClean="0">
                <a:sym typeface="Chalkboard" charset="0"/>
              </a:rPr>
              <a:t>Masque jetable</a:t>
            </a:r>
            <a:endParaRPr lang="en-US" altLang="en-US" sz="4400" dirty="0" smtClean="0">
              <a:sym typeface="Chalkboard"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2617346402"/>
              </p:ext>
            </p:extLst>
          </p:nvPr>
        </p:nvGraphicFramePr>
        <p:xfrm>
          <a:off x="1651000" y="5029200"/>
          <a:ext cx="6773860" cy="1189038"/>
        </p:xfrm>
        <a:graphic>
          <a:graphicData uri="http://schemas.openxmlformats.org/drawingml/2006/table">
            <a:tbl>
              <a:tblPr firstRow="1" bandRow="1">
                <a:tableStyleId>{616DA210-FB5B-4158-B5E0-FEB733F419BA}</a:tableStyleId>
              </a:tblPr>
              <a:tblGrid>
                <a:gridCol w="677386"/>
                <a:gridCol w="677386"/>
                <a:gridCol w="677386"/>
                <a:gridCol w="677386"/>
                <a:gridCol w="677386"/>
                <a:gridCol w="677386"/>
                <a:gridCol w="677386"/>
                <a:gridCol w="677386"/>
                <a:gridCol w="677386"/>
                <a:gridCol w="677386"/>
              </a:tblGrid>
              <a:tr h="396346">
                <a:tc>
                  <a:txBody>
                    <a:bodyPr/>
                    <a:lstStyle/>
                    <a:p>
                      <a:r>
                        <a:rPr lang="en-US" sz="2000" dirty="0" smtClean="0"/>
                        <a:t>M</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r>
              <a:tr h="396346">
                <a:tc>
                  <a:txBody>
                    <a:bodyPr/>
                    <a:lstStyle/>
                    <a:p>
                      <a:r>
                        <a:rPr lang="en-US" sz="2000" dirty="0" smtClean="0"/>
                        <a:t>K</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r>
              <a:tr h="396346">
                <a:tc>
                  <a:txBody>
                    <a:bodyPr/>
                    <a:lstStyle/>
                    <a:p>
                      <a:r>
                        <a:rPr lang="en-US" sz="2000" dirty="0" smtClean="0"/>
                        <a:t>C</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0</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c>
                  <a:txBody>
                    <a:bodyPr/>
                    <a:lstStyle/>
                    <a:p>
                      <a:r>
                        <a:rPr lang="en-US" sz="2000" dirty="0" smtClean="0"/>
                        <a:t>1</a:t>
                      </a:r>
                      <a:endParaRPr lang="en-US" sz="2000" dirty="0">
                        <a:solidFill>
                          <a:schemeClr val="tx1"/>
                        </a:solidFill>
                      </a:endParaRPr>
                    </a:p>
                  </a:txBody>
                  <a:tcPr marL="91447" marR="91447" marT="45732" marB="45732"/>
                </a:tc>
              </a:tr>
            </a:tbl>
          </a:graphicData>
        </a:graphic>
      </p:graphicFrame>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08000" y="1778000"/>
                <a:ext cx="9144000" cy="3556000"/>
              </a:xfrm>
            </p:spPr>
            <p:txBody>
              <a:bodyPr/>
              <a:lstStyle/>
              <a:p>
                <a:r>
                  <a:rPr lang="en-US" sz="2800" dirty="0" smtClean="0"/>
                  <a:t>K: clef</a:t>
                </a:r>
              </a:p>
              <a:p>
                <a:r>
                  <a:rPr lang="en-US" sz="2800" dirty="0" smtClean="0"/>
                  <a:t>M: message</a:t>
                </a:r>
              </a:p>
              <a:p>
                <a:r>
                  <a:rPr lang="en-US" sz="2800" dirty="0" smtClean="0"/>
                  <a:t>C: </a:t>
                </a:r>
                <a:r>
                  <a:rPr lang="en-US" sz="2800" dirty="0" err="1" smtClean="0"/>
                  <a:t>cryptogramme</a:t>
                </a:r>
                <a:endParaRPr lang="en-US" sz="2800" dirty="0" smtClean="0"/>
              </a:p>
              <a:p>
                <a14:m>
                  <m:oMath xmlns:m="http://schemas.openxmlformats.org/officeDocument/2006/math">
                    <m:r>
                      <a:rPr lang="en-US" altLang="en-US" sz="2800" i="1">
                        <a:latin typeface="Cambria Math" panose="02040503050406030204" pitchFamily="18" charset="0"/>
                        <a:ea typeface="Cambria Math" panose="02040503050406030204" pitchFamily="18" charset="0"/>
                      </a:rPr>
                      <m:t>⨁</m:t>
                    </m:r>
                  </m:oMath>
                </a14:m>
                <a:r>
                  <a:rPr lang="en-US" sz="2800" dirty="0" smtClean="0"/>
                  <a:t> </a:t>
                </a:r>
                <a:r>
                  <a:rPr lang="en-US" sz="2800" dirty="0" err="1" smtClean="0"/>
                  <a:t>est</a:t>
                </a:r>
                <a:r>
                  <a:rPr lang="en-US" sz="2800" dirty="0" smtClean="0"/>
                  <a:t> le </a:t>
                </a:r>
                <a:r>
                  <a:rPr lang="en-US" sz="2800" dirty="0" err="1" smtClean="0"/>
                  <a:t>ou</a:t>
                </a:r>
                <a:r>
                  <a:rPr lang="en-US" sz="2800" dirty="0" smtClean="0"/>
                  <a:t>-exclusive bit a bit</a:t>
                </a:r>
              </a:p>
              <a:p>
                <a:pPr>
                  <a:defRPr/>
                </a:pPr>
                <a:r>
                  <a:rPr lang="en-US" altLang="en-US" sz="2800" dirty="0" smtClean="0"/>
                  <a:t>E</a:t>
                </a:r>
                <a:r>
                  <a:rPr lang="en-US" altLang="en-US" sz="2800" baseline="-6000" dirty="0" smtClean="0"/>
                  <a:t>K</a:t>
                </a:r>
                <a:r>
                  <a:rPr lang="en-US" altLang="en-US" sz="2800" dirty="0" smtClean="0"/>
                  <a:t>(M)=M</a:t>
                </a:r>
                <a14:m>
                  <m:oMath xmlns:m="http://schemas.openxmlformats.org/officeDocument/2006/math">
                    <m:r>
                      <a:rPr lang="en-US" altLang="en-US" sz="2800" i="1">
                        <a:latin typeface="Cambria Math" panose="02040503050406030204" pitchFamily="18" charset="0"/>
                        <a:ea typeface="Cambria Math" panose="02040503050406030204" pitchFamily="18" charset="0"/>
                      </a:rPr>
                      <m:t>⨁</m:t>
                    </m:r>
                  </m:oMath>
                </a14:m>
                <a:r>
                  <a:rPr lang="en-US" altLang="en-US" sz="2800" dirty="0" smtClean="0"/>
                  <a:t>K</a:t>
                </a:r>
                <a:endParaRPr lang="en-US" sz="2800" dirty="0" smtClean="0"/>
              </a:p>
              <a:p>
                <a:pPr>
                  <a:defRPr/>
                </a:pPr>
                <a:r>
                  <a:rPr lang="en-US" altLang="en-US" sz="2800" dirty="0" smtClean="0"/>
                  <a:t>D</a:t>
                </a:r>
                <a:r>
                  <a:rPr lang="en-US" altLang="en-US" sz="2800" baseline="-6000" dirty="0" smtClean="0"/>
                  <a:t>K</a:t>
                </a:r>
                <a:r>
                  <a:rPr lang="en-US" altLang="en-US" sz="2800" dirty="0" smtClean="0"/>
                  <a:t>(C)=C</a:t>
                </a:r>
                <a14:m>
                  <m:oMath xmlns:m="http://schemas.openxmlformats.org/officeDocument/2006/math">
                    <m:r>
                      <a:rPr lang="en-US" altLang="en-US" sz="2800" i="1" smtClean="0">
                        <a:latin typeface="Cambria Math" panose="02040503050406030204" pitchFamily="18" charset="0"/>
                        <a:ea typeface="Cambria Math" panose="02040503050406030204" pitchFamily="18" charset="0"/>
                      </a:rPr>
                      <m:t>⨁</m:t>
                    </m:r>
                  </m:oMath>
                </a14:m>
                <a:r>
                  <a:rPr lang="en-US" altLang="en-US" sz="2800" dirty="0" smtClean="0"/>
                  <a:t>K</a:t>
                </a:r>
                <a:endParaRPr lang="en-US" altLang="en-US" sz="2800" dirty="0"/>
              </a:p>
              <a:p>
                <a:pPr>
                  <a:defRPr/>
                </a:pPr>
                <a:endParaRPr lang="en-US" sz="2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08000" y="1778000"/>
                <a:ext cx="9144000" cy="3556000"/>
              </a:xfrm>
              <a:blipFill rotWithShape="0">
                <a:blip r:embed="rId2"/>
                <a:stretch>
                  <a:fillRect l="-1067" t="-1544"/>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custDataLst>
              <p:tags r:id="rId1"/>
            </p:custDataLst>
          </p:nvPr>
        </p:nvSpPr>
        <p:spPr/>
        <p:txBody>
          <a:bodyPr/>
          <a:lstStyle/>
          <a:p>
            <a:pPr eaLnBrk="1" hangingPunct="1"/>
            <a:r>
              <a:rPr lang="en-US" altLang="en-US" smtClean="0"/>
              <a:t>Entropie</a:t>
            </a:r>
          </a:p>
        </p:txBody>
      </p:sp>
      <p:pic>
        <p:nvPicPr>
          <p:cNvPr id="10243" name="Picture 2" descr="D:\Google Drive\Cours\IFT6271\New folder\pqc_Page_20.png"/>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l="1843" t="34399" r="35571" b="27946"/>
          <a:stretch>
            <a:fillRect/>
          </a:stretch>
        </p:blipFill>
        <p:spPr bwMode="auto">
          <a:xfrm>
            <a:off x="617538" y="1828800"/>
            <a:ext cx="8505825" cy="39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5" descr="http://adlabsinc.com/wp-content/uploads/2014/02/bonus_vecto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custDataLst>
              <p:tags r:id="rId1"/>
            </p:custDataLst>
          </p:nvPr>
        </p:nvSpPr>
        <p:spPr/>
        <p:txBody>
          <a:bodyPr/>
          <a:lstStyle/>
          <a:p>
            <a:pPr eaLnBrk="1" hangingPunct="1"/>
            <a:r>
              <a:rPr lang="en-US" altLang="en-US" smtClean="0"/>
              <a:t>Entropie</a:t>
            </a:r>
          </a:p>
        </p:txBody>
      </p:sp>
      <p:pic>
        <p:nvPicPr>
          <p:cNvPr id="11267" name="Picture 3" descr="D:\Google Drive\Cours\IFT6271\New folder\pqc_Page_21.png"/>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l="2536" t="31653" r="24953" b="25887"/>
          <a:stretch>
            <a:fillRect/>
          </a:stretch>
        </p:blipFill>
        <p:spPr bwMode="auto">
          <a:xfrm>
            <a:off x="584200" y="2514600"/>
            <a:ext cx="7292975"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5" descr="http://adlabsinc.com/wp-content/uploads/2014/02/bonus_vecto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custDataLst>
              <p:tags r:id="rId1"/>
            </p:custDataLst>
          </p:nvPr>
        </p:nvSpPr>
        <p:spPr/>
        <p:txBody>
          <a:bodyPr/>
          <a:lstStyle/>
          <a:p>
            <a:pPr eaLnBrk="1" hangingPunct="1"/>
            <a:r>
              <a:rPr lang="en-US" altLang="en-US" smtClean="0"/>
              <a:t>Entropie et compression</a:t>
            </a:r>
          </a:p>
        </p:txBody>
      </p:sp>
      <p:pic>
        <p:nvPicPr>
          <p:cNvPr id="12291" name="Picture 4" descr="D:\Google Drive\Cours\IFT6271\New folder\pqc_Page_22.png"/>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l="783" t="12727" r="2611" b="13139"/>
          <a:stretch>
            <a:fillRect/>
          </a:stretch>
        </p:blipFill>
        <p:spPr bwMode="auto">
          <a:xfrm>
            <a:off x="127000" y="1524000"/>
            <a:ext cx="9715500"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5" descr="http://adlabsinc.com/wp-content/uploads/2014/02/bonus_vecto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1"/>
</p:tagLst>
</file>

<file path=ppt/tags/tag101.xml><?xml version="1.0" encoding="utf-8"?>
<p:tagLst xmlns:a="http://schemas.openxmlformats.org/drawingml/2006/main" xmlns:r="http://schemas.openxmlformats.org/officeDocument/2006/relationships" xmlns:p="http://schemas.openxmlformats.org/presentationml/2006/main">
  <p:tag name="NUM" val="2"/>
</p:tagLst>
</file>

<file path=ppt/tags/tag102.xml><?xml version="1.0" encoding="utf-8"?>
<p:tagLst xmlns:a="http://schemas.openxmlformats.org/drawingml/2006/main" xmlns:r="http://schemas.openxmlformats.org/officeDocument/2006/relationships" xmlns:p="http://schemas.openxmlformats.org/presentationml/2006/main">
  <p:tag name="NUM" val="3"/>
</p:tagLst>
</file>

<file path=ppt/tags/tag103.xml><?xml version="1.0" encoding="utf-8"?>
<p:tagLst xmlns:a="http://schemas.openxmlformats.org/drawingml/2006/main" xmlns:r="http://schemas.openxmlformats.org/officeDocument/2006/relationships" xmlns:p="http://schemas.openxmlformats.org/presentationml/2006/main">
  <p:tag name="NUM" val="4"/>
</p:tagLst>
</file>

<file path=ppt/tags/tag104.xml><?xml version="1.0" encoding="utf-8"?>
<p:tagLst xmlns:a="http://schemas.openxmlformats.org/drawingml/2006/main" xmlns:r="http://schemas.openxmlformats.org/officeDocument/2006/relationships" xmlns:p="http://schemas.openxmlformats.org/presentationml/2006/main">
  <p:tag name="NUM" val="1"/>
</p:tagLst>
</file>

<file path=ppt/tags/tag105.xml><?xml version="1.0" encoding="utf-8"?>
<p:tagLst xmlns:a="http://schemas.openxmlformats.org/drawingml/2006/main" xmlns:r="http://schemas.openxmlformats.org/officeDocument/2006/relationships" xmlns:p="http://schemas.openxmlformats.org/presentationml/2006/main">
  <p:tag name="NUM" val="2"/>
</p:tagLst>
</file>

<file path=ppt/tags/tag106.xml><?xml version="1.0" encoding="utf-8"?>
<p:tagLst xmlns:a="http://schemas.openxmlformats.org/drawingml/2006/main" xmlns:r="http://schemas.openxmlformats.org/officeDocument/2006/relationships" xmlns:p="http://schemas.openxmlformats.org/presentationml/2006/main">
  <p:tag name="NUM" val="4"/>
</p:tagLst>
</file>

<file path=ppt/tags/tag107.xml><?xml version="1.0" encoding="utf-8"?>
<p:tagLst xmlns:a="http://schemas.openxmlformats.org/drawingml/2006/main" xmlns:r="http://schemas.openxmlformats.org/officeDocument/2006/relationships" xmlns:p="http://schemas.openxmlformats.org/presentationml/2006/main">
  <p:tag name="NUM" val="5"/>
</p:tagLst>
</file>

<file path=ppt/tags/tag108.xml><?xml version="1.0" encoding="utf-8"?>
<p:tagLst xmlns:a="http://schemas.openxmlformats.org/drawingml/2006/main" xmlns:r="http://schemas.openxmlformats.org/officeDocument/2006/relationships" xmlns:p="http://schemas.openxmlformats.org/presentationml/2006/main">
  <p:tag name="NUM" val="4"/>
</p:tagLst>
</file>

<file path=ppt/tags/tag109.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10.xml><?xml version="1.0" encoding="utf-8"?>
<p:tagLst xmlns:a="http://schemas.openxmlformats.org/drawingml/2006/main" xmlns:r="http://schemas.openxmlformats.org/officeDocument/2006/relationships" xmlns:p="http://schemas.openxmlformats.org/presentationml/2006/main">
  <p:tag name="NUM" val="4"/>
</p:tagLst>
</file>

<file path=ppt/tags/tag111.xml><?xml version="1.0" encoding="utf-8"?>
<p:tagLst xmlns:a="http://schemas.openxmlformats.org/drawingml/2006/main" xmlns:r="http://schemas.openxmlformats.org/officeDocument/2006/relationships" xmlns:p="http://schemas.openxmlformats.org/presentationml/2006/main">
  <p:tag name="NUM" val="1"/>
</p:tagLst>
</file>

<file path=ppt/tags/tag112.xml><?xml version="1.0" encoding="utf-8"?>
<p:tagLst xmlns:a="http://schemas.openxmlformats.org/drawingml/2006/main" xmlns:r="http://schemas.openxmlformats.org/officeDocument/2006/relationships" xmlns:p="http://schemas.openxmlformats.org/presentationml/2006/main">
  <p:tag name="NUM" val="5"/>
</p:tagLst>
</file>

<file path=ppt/tags/tag113.xml><?xml version="1.0" encoding="utf-8"?>
<p:tagLst xmlns:a="http://schemas.openxmlformats.org/drawingml/2006/main" xmlns:r="http://schemas.openxmlformats.org/officeDocument/2006/relationships" xmlns:p="http://schemas.openxmlformats.org/presentationml/2006/main">
  <p:tag name="NUM" val="1"/>
</p:tagLst>
</file>

<file path=ppt/tags/tag114.xml><?xml version="1.0" encoding="utf-8"?>
<p:tagLst xmlns:a="http://schemas.openxmlformats.org/drawingml/2006/main" xmlns:r="http://schemas.openxmlformats.org/officeDocument/2006/relationships" xmlns:p="http://schemas.openxmlformats.org/presentationml/2006/main">
  <p:tag name="NUM" val="2"/>
</p:tagLst>
</file>

<file path=ppt/tags/tag115.xml><?xml version="1.0" encoding="utf-8"?>
<p:tagLst xmlns:a="http://schemas.openxmlformats.org/drawingml/2006/main" xmlns:r="http://schemas.openxmlformats.org/officeDocument/2006/relationships" xmlns:p="http://schemas.openxmlformats.org/presentationml/2006/main">
  <p:tag name="NUM" val="3"/>
</p:tagLst>
</file>

<file path=ppt/tags/tag116.xml><?xml version="1.0" encoding="utf-8"?>
<p:tagLst xmlns:a="http://schemas.openxmlformats.org/drawingml/2006/main" xmlns:r="http://schemas.openxmlformats.org/officeDocument/2006/relationships" xmlns:p="http://schemas.openxmlformats.org/presentationml/2006/main">
  <p:tag name="NUM" val="4"/>
</p:tagLst>
</file>

<file path=ppt/tags/tag117.xml><?xml version="1.0" encoding="utf-8"?>
<p:tagLst xmlns:a="http://schemas.openxmlformats.org/drawingml/2006/main" xmlns:r="http://schemas.openxmlformats.org/officeDocument/2006/relationships" xmlns:p="http://schemas.openxmlformats.org/presentationml/2006/main">
  <p:tag name="NUM" val="5"/>
</p:tagLst>
</file>

<file path=ppt/tags/tag118.xml><?xml version="1.0" encoding="utf-8"?>
<p:tagLst xmlns:a="http://schemas.openxmlformats.org/drawingml/2006/main" xmlns:r="http://schemas.openxmlformats.org/officeDocument/2006/relationships" xmlns:p="http://schemas.openxmlformats.org/presentationml/2006/main">
  <p:tag name="NUM" val="6"/>
</p:tagLst>
</file>

<file path=ppt/tags/tag119.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20.xml><?xml version="1.0" encoding="utf-8"?>
<p:tagLst xmlns:a="http://schemas.openxmlformats.org/drawingml/2006/main" xmlns:r="http://schemas.openxmlformats.org/officeDocument/2006/relationships" xmlns:p="http://schemas.openxmlformats.org/presentationml/2006/main">
  <p:tag name="NUM" val="2"/>
</p:tagLst>
</file>

<file path=ppt/tags/tag121.xml><?xml version="1.0" encoding="utf-8"?>
<p:tagLst xmlns:a="http://schemas.openxmlformats.org/drawingml/2006/main" xmlns:r="http://schemas.openxmlformats.org/officeDocument/2006/relationships" xmlns:p="http://schemas.openxmlformats.org/presentationml/2006/main">
  <p:tag name="NUM" val="3"/>
</p:tagLst>
</file>

<file path=ppt/tags/tag122.xml><?xml version="1.0" encoding="utf-8"?>
<p:tagLst xmlns:a="http://schemas.openxmlformats.org/drawingml/2006/main" xmlns:r="http://schemas.openxmlformats.org/officeDocument/2006/relationships" xmlns:p="http://schemas.openxmlformats.org/presentationml/2006/main">
  <p:tag name="NUM" val="4"/>
</p:tagLst>
</file>

<file path=ppt/tags/tag123.xml><?xml version="1.0" encoding="utf-8"?>
<p:tagLst xmlns:a="http://schemas.openxmlformats.org/drawingml/2006/main" xmlns:r="http://schemas.openxmlformats.org/officeDocument/2006/relationships" xmlns:p="http://schemas.openxmlformats.org/presentationml/2006/main">
  <p:tag name="NUM" val="1"/>
</p:tagLst>
</file>

<file path=ppt/tags/tag124.xml><?xml version="1.0" encoding="utf-8"?>
<p:tagLst xmlns:a="http://schemas.openxmlformats.org/drawingml/2006/main" xmlns:r="http://schemas.openxmlformats.org/officeDocument/2006/relationships" xmlns:p="http://schemas.openxmlformats.org/presentationml/2006/main">
  <p:tag name="NUM" val="2"/>
</p:tagLst>
</file>

<file path=ppt/tags/tag125.xml><?xml version="1.0" encoding="utf-8"?>
<p:tagLst xmlns:a="http://schemas.openxmlformats.org/drawingml/2006/main" xmlns:r="http://schemas.openxmlformats.org/officeDocument/2006/relationships" xmlns:p="http://schemas.openxmlformats.org/presentationml/2006/main">
  <p:tag name="NUM" val="3"/>
</p:tagLst>
</file>

<file path=ppt/tags/tag126.xml><?xml version="1.0" encoding="utf-8"?>
<p:tagLst xmlns:a="http://schemas.openxmlformats.org/drawingml/2006/main" xmlns:r="http://schemas.openxmlformats.org/officeDocument/2006/relationships" xmlns:p="http://schemas.openxmlformats.org/presentationml/2006/main">
  <p:tag name="NUM" val="4"/>
</p:tagLst>
</file>

<file path=ppt/tags/tag127.xml><?xml version="1.0" encoding="utf-8"?>
<p:tagLst xmlns:a="http://schemas.openxmlformats.org/drawingml/2006/main" xmlns:r="http://schemas.openxmlformats.org/officeDocument/2006/relationships" xmlns:p="http://schemas.openxmlformats.org/presentationml/2006/main">
  <p:tag name="NUM" val="5"/>
</p:tagLst>
</file>

<file path=ppt/tags/tag128.xml><?xml version="1.0" encoding="utf-8"?>
<p:tagLst xmlns:a="http://schemas.openxmlformats.org/drawingml/2006/main" xmlns:r="http://schemas.openxmlformats.org/officeDocument/2006/relationships" xmlns:p="http://schemas.openxmlformats.org/presentationml/2006/main">
  <p:tag name="NUM" val="1"/>
</p:tagLst>
</file>

<file path=ppt/tags/tag129.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30.xml><?xml version="1.0" encoding="utf-8"?>
<p:tagLst xmlns:a="http://schemas.openxmlformats.org/drawingml/2006/main" xmlns:r="http://schemas.openxmlformats.org/officeDocument/2006/relationships" xmlns:p="http://schemas.openxmlformats.org/presentationml/2006/main">
  <p:tag name="NUM" val="3"/>
</p:tagLst>
</file>

<file path=ppt/tags/tag131.xml><?xml version="1.0" encoding="utf-8"?>
<p:tagLst xmlns:a="http://schemas.openxmlformats.org/drawingml/2006/main" xmlns:r="http://schemas.openxmlformats.org/officeDocument/2006/relationships" xmlns:p="http://schemas.openxmlformats.org/presentationml/2006/main">
  <p:tag name="NUM" val="4"/>
</p:tagLst>
</file>

<file path=ppt/tags/tag132.xml><?xml version="1.0" encoding="utf-8"?>
<p:tagLst xmlns:a="http://schemas.openxmlformats.org/drawingml/2006/main" xmlns:r="http://schemas.openxmlformats.org/officeDocument/2006/relationships" xmlns:p="http://schemas.openxmlformats.org/presentationml/2006/main">
  <p:tag name="NUM" val="1"/>
</p:tagLst>
</file>

<file path=ppt/tags/tag133.xml><?xml version="1.0" encoding="utf-8"?>
<p:tagLst xmlns:a="http://schemas.openxmlformats.org/drawingml/2006/main" xmlns:r="http://schemas.openxmlformats.org/officeDocument/2006/relationships" xmlns:p="http://schemas.openxmlformats.org/presentationml/2006/main">
  <p:tag name="NUM" val="2"/>
</p:tagLst>
</file>

<file path=ppt/tags/tag134.xml><?xml version="1.0" encoding="utf-8"?>
<p:tagLst xmlns:a="http://schemas.openxmlformats.org/drawingml/2006/main" xmlns:r="http://schemas.openxmlformats.org/officeDocument/2006/relationships" xmlns:p="http://schemas.openxmlformats.org/presentationml/2006/main">
  <p:tag name="NUM" val="1"/>
</p:tagLst>
</file>

<file path=ppt/tags/tag135.xml><?xml version="1.0" encoding="utf-8"?>
<p:tagLst xmlns:a="http://schemas.openxmlformats.org/drawingml/2006/main" xmlns:r="http://schemas.openxmlformats.org/officeDocument/2006/relationships" xmlns:p="http://schemas.openxmlformats.org/presentationml/2006/main">
  <p:tag name="NUM" val="2"/>
</p:tagLst>
</file>

<file path=ppt/tags/tag136.xml><?xml version="1.0" encoding="utf-8"?>
<p:tagLst xmlns:a="http://schemas.openxmlformats.org/drawingml/2006/main" xmlns:r="http://schemas.openxmlformats.org/officeDocument/2006/relationships" xmlns:p="http://schemas.openxmlformats.org/presentationml/2006/main">
  <p:tag name="NUM" val="1"/>
</p:tagLst>
</file>

<file path=ppt/tags/tag137.xml><?xml version="1.0" encoding="utf-8"?>
<p:tagLst xmlns:a="http://schemas.openxmlformats.org/drawingml/2006/main" xmlns:r="http://schemas.openxmlformats.org/officeDocument/2006/relationships" xmlns:p="http://schemas.openxmlformats.org/presentationml/2006/main">
  <p:tag name="NUM" val="2"/>
</p:tagLst>
</file>

<file path=ppt/tags/tag138.xml><?xml version="1.0" encoding="utf-8"?>
<p:tagLst xmlns:a="http://schemas.openxmlformats.org/drawingml/2006/main" xmlns:r="http://schemas.openxmlformats.org/officeDocument/2006/relationships" xmlns:p="http://schemas.openxmlformats.org/presentationml/2006/main">
  <p:tag name="NUM" val="3"/>
</p:tagLst>
</file>

<file path=ppt/tags/tag139.xml><?xml version="1.0" encoding="utf-8"?>
<p:tagLst xmlns:a="http://schemas.openxmlformats.org/drawingml/2006/main" xmlns:r="http://schemas.openxmlformats.org/officeDocument/2006/relationships" xmlns:p="http://schemas.openxmlformats.org/presentationml/2006/main">
  <p:tag name="NUM" val="4"/>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40.xml><?xml version="1.0" encoding="utf-8"?>
<p:tagLst xmlns:a="http://schemas.openxmlformats.org/drawingml/2006/main" xmlns:r="http://schemas.openxmlformats.org/officeDocument/2006/relationships" xmlns:p="http://schemas.openxmlformats.org/presentationml/2006/main">
  <p:tag name="NUM" val="5"/>
</p:tagLst>
</file>

<file path=ppt/tags/tag141.xml><?xml version="1.0" encoding="utf-8"?>
<p:tagLst xmlns:a="http://schemas.openxmlformats.org/drawingml/2006/main" xmlns:r="http://schemas.openxmlformats.org/officeDocument/2006/relationships" xmlns:p="http://schemas.openxmlformats.org/presentationml/2006/main">
  <p:tag name="NUM" val="6"/>
</p:tagLst>
</file>

<file path=ppt/tags/tag142.xml><?xml version="1.0" encoding="utf-8"?>
<p:tagLst xmlns:a="http://schemas.openxmlformats.org/drawingml/2006/main" xmlns:r="http://schemas.openxmlformats.org/officeDocument/2006/relationships" xmlns:p="http://schemas.openxmlformats.org/presentationml/2006/main">
  <p:tag name="NUM" val="7"/>
</p:tagLst>
</file>

<file path=ppt/tags/tag143.xml><?xml version="1.0" encoding="utf-8"?>
<p:tagLst xmlns:a="http://schemas.openxmlformats.org/drawingml/2006/main" xmlns:r="http://schemas.openxmlformats.org/officeDocument/2006/relationships" xmlns:p="http://schemas.openxmlformats.org/presentationml/2006/main">
  <p:tag name="NUM" val="8"/>
</p:tagLst>
</file>

<file path=ppt/tags/tag144.xml><?xml version="1.0" encoding="utf-8"?>
<p:tagLst xmlns:a="http://schemas.openxmlformats.org/drawingml/2006/main" xmlns:r="http://schemas.openxmlformats.org/officeDocument/2006/relationships" xmlns:p="http://schemas.openxmlformats.org/presentationml/2006/main">
  <p:tag name="NUM" val="9"/>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4"/>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12"/>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6.xml><?xml version="1.0" encoding="utf-8"?>
<p:tagLst xmlns:a="http://schemas.openxmlformats.org/drawingml/2006/main" xmlns:r="http://schemas.openxmlformats.org/officeDocument/2006/relationships" xmlns:p="http://schemas.openxmlformats.org/presentationml/2006/main">
  <p:tag name="NUM" val="4"/>
</p:tagLst>
</file>

<file path=ppt/tags/tag47.xml><?xml version="1.0" encoding="utf-8"?>
<p:tagLst xmlns:a="http://schemas.openxmlformats.org/drawingml/2006/main" xmlns:r="http://schemas.openxmlformats.org/officeDocument/2006/relationships" xmlns:p="http://schemas.openxmlformats.org/presentationml/2006/main">
  <p:tag name="NUM" val="5"/>
</p:tagLst>
</file>

<file path=ppt/tags/tag48.xml><?xml version="1.0" encoding="utf-8"?>
<p:tagLst xmlns:a="http://schemas.openxmlformats.org/drawingml/2006/main" xmlns:r="http://schemas.openxmlformats.org/officeDocument/2006/relationships" xmlns:p="http://schemas.openxmlformats.org/presentationml/2006/main">
  <p:tag name="NUM" val="6"/>
</p:tagLst>
</file>

<file path=ppt/tags/tag49.xml><?xml version="1.0" encoding="utf-8"?>
<p:tagLst xmlns:a="http://schemas.openxmlformats.org/drawingml/2006/main" xmlns:r="http://schemas.openxmlformats.org/officeDocument/2006/relationships" xmlns:p="http://schemas.openxmlformats.org/presentationml/2006/main">
  <p:tag name="NUM" val="7"/>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8"/>
</p:tagLst>
</file>

<file path=ppt/tags/tag51.xml><?xml version="1.0" encoding="utf-8"?>
<p:tagLst xmlns:a="http://schemas.openxmlformats.org/drawingml/2006/main" xmlns:r="http://schemas.openxmlformats.org/officeDocument/2006/relationships" xmlns:p="http://schemas.openxmlformats.org/presentationml/2006/main">
  <p:tag name="NUM" val="9"/>
</p:tagLst>
</file>

<file path=ppt/tags/tag52.xml><?xml version="1.0" encoding="utf-8"?>
<p:tagLst xmlns:a="http://schemas.openxmlformats.org/drawingml/2006/main" xmlns:r="http://schemas.openxmlformats.org/officeDocument/2006/relationships" xmlns:p="http://schemas.openxmlformats.org/presentationml/2006/main">
  <p:tag name="NUM" val="10"/>
</p:tagLst>
</file>

<file path=ppt/tags/tag53.xml><?xml version="1.0" encoding="utf-8"?>
<p:tagLst xmlns:a="http://schemas.openxmlformats.org/drawingml/2006/main" xmlns:r="http://schemas.openxmlformats.org/officeDocument/2006/relationships" xmlns:p="http://schemas.openxmlformats.org/presentationml/2006/main">
  <p:tag name="NUM" val="11"/>
</p:tagLst>
</file>

<file path=ppt/tags/tag54.xml><?xml version="1.0" encoding="utf-8"?>
<p:tagLst xmlns:a="http://schemas.openxmlformats.org/drawingml/2006/main" xmlns:r="http://schemas.openxmlformats.org/officeDocument/2006/relationships" xmlns:p="http://schemas.openxmlformats.org/presentationml/2006/main">
  <p:tag name="NUM" val="13"/>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2"/>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7"/>
</p:tagLst>
</file>

<file path=ppt/tags/tag60.xml><?xml version="1.0" encoding="utf-8"?>
<p:tagLst xmlns:a="http://schemas.openxmlformats.org/drawingml/2006/main" xmlns:r="http://schemas.openxmlformats.org/officeDocument/2006/relationships" xmlns:p="http://schemas.openxmlformats.org/presentationml/2006/main">
  <p:tag name="NUM" val="2"/>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4.xml><?xml version="1.0" encoding="utf-8"?>
<p:tagLst xmlns:a="http://schemas.openxmlformats.org/drawingml/2006/main" xmlns:r="http://schemas.openxmlformats.org/officeDocument/2006/relationships" xmlns:p="http://schemas.openxmlformats.org/presentationml/2006/main">
  <p:tag name="NUM" val="2"/>
</p:tagLst>
</file>

<file path=ppt/tags/tag65.xml><?xml version="1.0" encoding="utf-8"?>
<p:tagLst xmlns:a="http://schemas.openxmlformats.org/drawingml/2006/main" xmlns:r="http://schemas.openxmlformats.org/officeDocument/2006/relationships" xmlns:p="http://schemas.openxmlformats.org/presentationml/2006/main">
  <p:tag name="NUM" val="3"/>
</p:tagLst>
</file>

<file path=ppt/tags/tag66.xml><?xml version="1.0" encoding="utf-8"?>
<p:tagLst xmlns:a="http://schemas.openxmlformats.org/drawingml/2006/main" xmlns:r="http://schemas.openxmlformats.org/officeDocument/2006/relationships" xmlns:p="http://schemas.openxmlformats.org/presentationml/2006/main">
  <p:tag name="NUM" val="4"/>
</p:tagLst>
</file>

<file path=ppt/tags/tag67.xml><?xml version="1.0" encoding="utf-8"?>
<p:tagLst xmlns:a="http://schemas.openxmlformats.org/drawingml/2006/main" xmlns:r="http://schemas.openxmlformats.org/officeDocument/2006/relationships" xmlns:p="http://schemas.openxmlformats.org/presentationml/2006/main">
  <p:tag name="NUM" val="5"/>
</p:tagLst>
</file>

<file path=ppt/tags/tag68.xml><?xml version="1.0" encoding="utf-8"?>
<p:tagLst xmlns:a="http://schemas.openxmlformats.org/drawingml/2006/main" xmlns:r="http://schemas.openxmlformats.org/officeDocument/2006/relationships" xmlns:p="http://schemas.openxmlformats.org/presentationml/2006/main">
  <p:tag name="NUM" val="6"/>
</p:tagLst>
</file>

<file path=ppt/tags/tag69.xml><?xml version="1.0" encoding="utf-8"?>
<p:tagLst xmlns:a="http://schemas.openxmlformats.org/drawingml/2006/main" xmlns:r="http://schemas.openxmlformats.org/officeDocument/2006/relationships" xmlns:p="http://schemas.openxmlformats.org/presentationml/2006/main">
  <p:tag name="NUM" val="7"/>
</p:tagLst>
</file>

<file path=ppt/tags/tag7.xml><?xml version="1.0" encoding="utf-8"?>
<p:tagLst xmlns:a="http://schemas.openxmlformats.org/drawingml/2006/main" xmlns:r="http://schemas.openxmlformats.org/officeDocument/2006/relationships" xmlns:p="http://schemas.openxmlformats.org/presentationml/2006/main">
  <p:tag name="NUM" val="4"/>
</p:tagLst>
</file>

<file path=ppt/tags/tag70.xml><?xml version="1.0" encoding="utf-8"?>
<p:tagLst xmlns:a="http://schemas.openxmlformats.org/drawingml/2006/main" xmlns:r="http://schemas.openxmlformats.org/officeDocument/2006/relationships" xmlns:p="http://schemas.openxmlformats.org/presentationml/2006/main">
  <p:tag name="NUM" val="8"/>
</p:tagLst>
</file>

<file path=ppt/tags/tag71.xml><?xml version="1.0" encoding="utf-8"?>
<p:tagLst xmlns:a="http://schemas.openxmlformats.org/drawingml/2006/main" xmlns:r="http://schemas.openxmlformats.org/officeDocument/2006/relationships" xmlns:p="http://schemas.openxmlformats.org/presentationml/2006/main">
  <p:tag name="NUM" val="1"/>
</p:tagLst>
</file>

<file path=ppt/tags/tag72.xml><?xml version="1.0" encoding="utf-8"?>
<p:tagLst xmlns:a="http://schemas.openxmlformats.org/drawingml/2006/main" xmlns:r="http://schemas.openxmlformats.org/officeDocument/2006/relationships" xmlns:p="http://schemas.openxmlformats.org/presentationml/2006/main">
  <p:tag name="NUM" val="2"/>
</p:tagLst>
</file>

<file path=ppt/tags/tag73.xml><?xml version="1.0" encoding="utf-8"?>
<p:tagLst xmlns:a="http://schemas.openxmlformats.org/drawingml/2006/main" xmlns:r="http://schemas.openxmlformats.org/officeDocument/2006/relationships" xmlns:p="http://schemas.openxmlformats.org/presentationml/2006/main">
  <p:tag name="NUM" val="1"/>
</p:tagLst>
</file>

<file path=ppt/tags/tag74.xml><?xml version="1.0" encoding="utf-8"?>
<p:tagLst xmlns:a="http://schemas.openxmlformats.org/drawingml/2006/main" xmlns:r="http://schemas.openxmlformats.org/officeDocument/2006/relationships" xmlns:p="http://schemas.openxmlformats.org/presentationml/2006/main">
  <p:tag name="NUM" val="2"/>
</p:tagLst>
</file>

<file path=ppt/tags/tag75.xml><?xml version="1.0" encoding="utf-8"?>
<p:tagLst xmlns:a="http://schemas.openxmlformats.org/drawingml/2006/main" xmlns:r="http://schemas.openxmlformats.org/officeDocument/2006/relationships" xmlns:p="http://schemas.openxmlformats.org/presentationml/2006/main">
  <p:tag name="NUM" val="1"/>
</p:tagLst>
</file>

<file path=ppt/tags/tag76.xml><?xml version="1.0" encoding="utf-8"?>
<p:tagLst xmlns:a="http://schemas.openxmlformats.org/drawingml/2006/main" xmlns:r="http://schemas.openxmlformats.org/officeDocument/2006/relationships" xmlns:p="http://schemas.openxmlformats.org/presentationml/2006/main">
  <p:tag name="NUM" val="2"/>
</p:tagLst>
</file>

<file path=ppt/tags/tag77.xml><?xml version="1.0" encoding="utf-8"?>
<p:tagLst xmlns:a="http://schemas.openxmlformats.org/drawingml/2006/main" xmlns:r="http://schemas.openxmlformats.org/officeDocument/2006/relationships" xmlns:p="http://schemas.openxmlformats.org/presentationml/2006/main">
  <p:tag name="NUM" val="1"/>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4"/>
</p:tagLst>
</file>

<file path=ppt/tags/tag81.xml><?xml version="1.0" encoding="utf-8"?>
<p:tagLst xmlns:a="http://schemas.openxmlformats.org/drawingml/2006/main" xmlns:r="http://schemas.openxmlformats.org/officeDocument/2006/relationships" xmlns:p="http://schemas.openxmlformats.org/presentationml/2006/main">
  <p:tag name="NUM" val="5"/>
</p:tagLst>
</file>

<file path=ppt/tags/tag82.xml><?xml version="1.0" encoding="utf-8"?>
<p:tagLst xmlns:a="http://schemas.openxmlformats.org/drawingml/2006/main" xmlns:r="http://schemas.openxmlformats.org/officeDocument/2006/relationships" xmlns:p="http://schemas.openxmlformats.org/presentationml/2006/main">
  <p:tag name="NUM" val="6"/>
</p:tagLst>
</file>

<file path=ppt/tags/tag83.xml><?xml version="1.0" encoding="utf-8"?>
<p:tagLst xmlns:a="http://schemas.openxmlformats.org/drawingml/2006/main" xmlns:r="http://schemas.openxmlformats.org/officeDocument/2006/relationships" xmlns:p="http://schemas.openxmlformats.org/presentationml/2006/main">
  <p:tag name="NUM" val="7"/>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1"/>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3"/>
</p:tagLst>
</file>

<file path=ppt/tags/tag91.xml><?xml version="1.0" encoding="utf-8"?>
<p:tagLst xmlns:a="http://schemas.openxmlformats.org/drawingml/2006/main" xmlns:r="http://schemas.openxmlformats.org/officeDocument/2006/relationships" xmlns:p="http://schemas.openxmlformats.org/presentationml/2006/main">
  <p:tag name="NUM" val="4"/>
</p:tagLst>
</file>

<file path=ppt/tags/tag92.xml><?xml version="1.0" encoding="utf-8"?>
<p:tagLst xmlns:a="http://schemas.openxmlformats.org/drawingml/2006/main" xmlns:r="http://schemas.openxmlformats.org/officeDocument/2006/relationships" xmlns:p="http://schemas.openxmlformats.org/presentationml/2006/main">
  <p:tag name="NUM" val="5"/>
</p:tagLst>
</file>

<file path=ppt/tags/tag93.xml><?xml version="1.0" encoding="utf-8"?>
<p:tagLst xmlns:a="http://schemas.openxmlformats.org/drawingml/2006/main" xmlns:r="http://schemas.openxmlformats.org/officeDocument/2006/relationships" xmlns:p="http://schemas.openxmlformats.org/presentationml/2006/main">
  <p:tag name="NUM" val="6"/>
</p:tagLst>
</file>

<file path=ppt/tags/tag94.xml><?xml version="1.0" encoding="utf-8"?>
<p:tagLst xmlns:a="http://schemas.openxmlformats.org/drawingml/2006/main" xmlns:r="http://schemas.openxmlformats.org/officeDocument/2006/relationships" xmlns:p="http://schemas.openxmlformats.org/presentationml/2006/main">
  <p:tag name="NUM" val="7"/>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3"/>
</p:tagLst>
</file>

<file path=ppt/tags/tag98.xml><?xml version="1.0" encoding="utf-8"?>
<p:tagLst xmlns:a="http://schemas.openxmlformats.org/drawingml/2006/main" xmlns:r="http://schemas.openxmlformats.org/officeDocument/2006/relationships" xmlns:p="http://schemas.openxmlformats.org/presentationml/2006/main">
  <p:tag name="NUM" val="4"/>
</p:tagLst>
</file>

<file path=ppt/tags/tag99.xml><?xml version="1.0" encoding="utf-8"?>
<p:tagLst xmlns:a="http://schemas.openxmlformats.org/drawingml/2006/main" xmlns:r="http://schemas.openxmlformats.org/officeDocument/2006/relationships" xmlns:p="http://schemas.openxmlformats.org/presentationml/2006/main">
  <p:tag name="NUM" val="5"/>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9014</TotalTime>
  <Words>3277</Words>
  <Application>Microsoft Office PowerPoint</Application>
  <PresentationFormat>Custom</PresentationFormat>
  <Paragraphs>1420</Paragraphs>
  <Slides>50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Cambria Math</vt:lpstr>
      <vt:lpstr>Chalkboard</vt:lpstr>
      <vt:lpstr>Helvetica</vt:lpstr>
      <vt:lpstr>Lucida Grande</vt:lpstr>
      <vt:lpstr>Tahoma</vt:lpstr>
      <vt:lpstr>Wingdings</vt:lpstr>
      <vt:lpstr>Thème Office</vt:lpstr>
      <vt:lpstr>Confidentialité I  Chiffrement symétrique</vt:lpstr>
      <vt:lpstr>Confidentialité par chiffrement</vt:lpstr>
      <vt:lpstr>Le scenario typique</vt:lpstr>
      <vt:lpstr>Les attaques</vt:lpstr>
      <vt:lpstr>PowerPoint Presentation</vt:lpstr>
      <vt:lpstr>Masque jetable</vt:lpstr>
      <vt:lpstr>Entropie</vt:lpstr>
      <vt:lpstr>Entropie</vt:lpstr>
      <vt:lpstr>Entropie et compression</vt:lpstr>
      <vt:lpstr>Entropie</vt:lpstr>
      <vt:lpstr>PowerPoint Presentation</vt:lpstr>
      <vt:lpstr>PowerPoint Presentation</vt:lpstr>
      <vt:lpstr>PowerPoint Presentation</vt:lpstr>
      <vt:lpstr>Dans la pratique</vt:lpstr>
      <vt:lpstr>Une autre approche</vt:lpstr>
      <vt:lpstr>Est-ce raisonnable?</vt:lpstr>
      <vt:lpstr>Chiffres symétriques</vt:lpstr>
      <vt:lpstr>PowerPoint Presentation</vt:lpstr>
      <vt:lpstr>PowerPoint Presentation</vt:lpstr>
      <vt:lpstr>PowerPoint Presentation</vt:lpstr>
      <vt:lpstr>PowerPoint Presentation</vt:lpstr>
      <vt:lpstr>PowerPoint Presentation</vt:lpstr>
      <vt:lpstr>L’insécurité de DES simple</vt:lpstr>
      <vt:lpstr>3DES</vt:lpstr>
      <vt:lpstr>AES: Advanced Encryption Standard</vt:lpstr>
      <vt:lpstr>AES</vt:lpstr>
      <vt:lpstr>Chiffre de flux «streamcipher»</vt:lpstr>
      <vt:lpstr>Chiffre de flux </vt:lpstr>
      <vt:lpstr>Chiffrement de flux</vt:lpstr>
      <vt:lpstr>RC4</vt:lpstr>
      <vt:lpstr>RC4</vt:lpstr>
      <vt:lpstr>Utilisation de RC4</vt:lpstr>
      <vt:lpstr>Modes de fonctionnement (ECB)</vt:lpstr>
      <vt:lpstr>DES : modes de fonctionnement (ECB)</vt:lpstr>
      <vt:lpstr>ECB est très mauvais</vt:lpstr>
      <vt:lpstr>Modes de fonctionnement CBC</vt:lpstr>
      <vt:lpstr>CBC est très bon</vt:lpstr>
      <vt:lpstr>Mode CTR</vt:lpstr>
      <vt:lpstr>Autres modes</vt:lpstr>
      <vt:lpstr>PowerPoint Presentation</vt:lpstr>
      <vt:lpstr>Mode PCBC</vt:lpstr>
      <vt:lpstr>Mode CFB</vt:lpstr>
      <vt:lpstr>Mode CFB (décodage)</vt:lpstr>
      <vt:lpstr>Mode OFB</vt:lpstr>
      <vt:lpstr>Mode OFB décodage</vt:lpstr>
      <vt:lpstr>Analyse de cas</vt:lpstr>
      <vt:lpstr>Analyse de cas</vt:lpstr>
      <vt:lpstr>Solution?</vt:lpstr>
      <vt:lpstr>Conclusion : chiffrement symétrique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Confidentialité I : Chiffrement symétrique</dc:title>
  <dc:creator>Tapp</dc:creator>
  <cp:lastModifiedBy>tappa</cp:lastModifiedBy>
  <cp:revision>78</cp:revision>
  <dcterms:modified xsi:type="dcterms:W3CDTF">2016-01-25T13:58:35Z</dcterms:modified>
</cp:coreProperties>
</file>