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</p:sldMasterIdLst>
  <p:notesMasterIdLst>
    <p:notesMasterId r:id="rId47"/>
  </p:notesMasterIdLst>
  <p:sldIdLst>
    <p:sldId id="299" r:id="rId2"/>
    <p:sldId id="257" r:id="rId3"/>
    <p:sldId id="259" r:id="rId4"/>
    <p:sldId id="301" r:id="rId5"/>
    <p:sldId id="315" r:id="rId6"/>
    <p:sldId id="302" r:id="rId7"/>
    <p:sldId id="260" r:id="rId8"/>
    <p:sldId id="305" r:id="rId9"/>
    <p:sldId id="262" r:id="rId10"/>
    <p:sldId id="314" r:id="rId11"/>
    <p:sldId id="310" r:id="rId12"/>
    <p:sldId id="306" r:id="rId13"/>
    <p:sldId id="311" r:id="rId14"/>
    <p:sldId id="312" r:id="rId15"/>
    <p:sldId id="313" r:id="rId16"/>
    <p:sldId id="307" r:id="rId17"/>
    <p:sldId id="308" r:id="rId18"/>
    <p:sldId id="316" r:id="rId19"/>
    <p:sldId id="317" r:id="rId20"/>
    <p:sldId id="309" r:id="rId21"/>
    <p:sldId id="318" r:id="rId22"/>
    <p:sldId id="319" r:id="rId23"/>
    <p:sldId id="320" r:id="rId24"/>
    <p:sldId id="321" r:id="rId25"/>
    <p:sldId id="268" r:id="rId26"/>
    <p:sldId id="269" r:id="rId27"/>
    <p:sldId id="271" r:id="rId28"/>
    <p:sldId id="281" r:id="rId29"/>
    <p:sldId id="282" r:id="rId30"/>
    <p:sldId id="283" r:id="rId31"/>
    <p:sldId id="284" r:id="rId32"/>
    <p:sldId id="32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4" r:id="rId43"/>
    <p:sldId id="294" r:id="rId44"/>
    <p:sldId id="295" r:id="rId45"/>
    <p:sldId id="303" r:id="rId46"/>
  </p:sldIdLst>
  <p:sldSz cx="10160000" cy="7620000"/>
  <p:notesSz cx="6858000" cy="9144000"/>
  <p:defaultTextStyle>
    <a:defPPr>
      <a:defRPr lang="en-US"/>
    </a:defPPr>
    <a:lvl1pPr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1pPr>
    <a:lvl2pPr marL="266700" indent="1905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2pPr>
    <a:lvl3pPr marL="533400" indent="3810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3pPr>
    <a:lvl4pPr marL="800100" indent="5715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4pPr>
    <a:lvl5pPr marL="1066800" indent="762000" algn="l" defTabSz="355600" rtl="0" eaLnBrk="0" fontAlgn="base" hangingPunct="0">
      <a:spcBef>
        <a:spcPct val="0"/>
      </a:spcBef>
      <a:spcAft>
        <a:spcPct val="0"/>
      </a:spcAft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5pPr>
    <a:lvl6pPr marL="22860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6pPr>
    <a:lvl7pPr marL="27432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7pPr>
    <a:lvl8pPr marL="32004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8pPr>
    <a:lvl9pPr marL="3657600" algn="l" defTabSz="914400" rtl="0" eaLnBrk="1" latinLnBrk="0" hangingPunct="1">
      <a:defRPr sz="3200" kern="1200">
        <a:solidFill>
          <a:srgbClr val="FFFFFF"/>
        </a:solidFill>
        <a:latin typeface="Chalkboard" charset="0"/>
        <a:ea typeface="Chalkboard" charset="0"/>
        <a:cs typeface="Chalkboard" charset="0"/>
        <a:sym typeface="Chalkboard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22" y="-7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8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alt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alt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alt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03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marL="2286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355600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AFBAA-F4A1-4B8E-B134-82832B6F6A64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C4211-C65E-4D2F-A5D9-36B6B7A5E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5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0124B-10C8-4555-964F-2E7080B6119B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CAF06-CC35-4186-AD70-8AAA7851C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1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405694"/>
            <a:ext cx="2190750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405694"/>
            <a:ext cx="6445250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42E7F-B49A-4251-94A0-C0791D754D24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2BCB8-3BB0-4F63-B091-3DF404819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53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1821-8A8B-4346-9A41-23640C7F108E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D6477-F2F0-463C-9FC9-700810276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9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899709"/>
            <a:ext cx="8763000" cy="3169708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5099404"/>
            <a:ext cx="876300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B5CE-F248-4652-8FC8-9C86AF6470A1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0BEFC-BA2C-4E97-B470-A793E50BE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93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DF0D9-5BF0-4918-ADF7-240043CC6EDC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5BB1-066F-43D9-81A7-3E779CA23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405695"/>
            <a:ext cx="876300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867959"/>
            <a:ext cx="4298156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783417"/>
            <a:ext cx="4298156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7959"/>
            <a:ext cx="431932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3417"/>
            <a:ext cx="431932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03CA-B840-4BD1-9491-848DBC8ED878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92C6C-0B39-4E27-9179-F38F774C9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7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E158E-8618-4585-A25D-30E8AA0C6DB5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FF4C5-FA35-4B29-8901-48249D975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1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A3FD3-9A3E-4F0E-AD09-AEF8D5A30E1A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ADA30-FFE2-41FF-AA17-C6C8B5861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50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0F54-AB00-4026-A225-6ED5C163F2BA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EF05D-1840-40EF-B11A-CD3ACBA2E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5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3" y="1097139"/>
            <a:ext cx="5143500" cy="5415139"/>
          </a:xfrm>
        </p:spPr>
        <p:txBody>
          <a:bodyPr rtlCol="0">
            <a:normAutofit/>
          </a:bodyPr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FDF1-C2B2-4A0A-9C03-9BACDCC650F5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D078C-5D0C-4140-B7BF-DA800E21F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1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98500" y="406400"/>
            <a:ext cx="87630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028825"/>
            <a:ext cx="87630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7062788"/>
            <a:ext cx="228600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F05F55-44E3-492C-9705-88AF94D1A779}" type="datetimeFigureOut">
              <a:rPr lang="en-US"/>
              <a:pPr>
                <a:defRPr/>
              </a:pPr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7062788"/>
            <a:ext cx="342900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7062788"/>
            <a:ext cx="2286000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898989"/>
                </a:solidFill>
              </a:defRPr>
            </a:lvl1pPr>
          </a:lstStyle>
          <a:p>
            <a:fld id="{3E927A6D-0ABF-43F9-8298-4808182545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0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0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2pPr>
      <a:lvl3pPr algn="l" defTabSz="760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3pPr>
      <a:lvl4pPr algn="l" defTabSz="760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4pPr>
      <a:lvl5pPr algn="l" defTabSz="7604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5pPr>
      <a:lvl6pPr marL="457200" algn="l" defTabSz="76041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6pPr>
      <a:lvl7pPr marL="914400" algn="l" defTabSz="76041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7pPr>
      <a:lvl8pPr marL="1371600" algn="l" defTabSz="76041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8pPr>
      <a:lvl9pPr marL="1828800" algn="l" defTabSz="76041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9pPr>
    </p:titleStyle>
    <p:bodyStyle>
      <a:lvl1pPr marL="188913" indent="-188913" algn="l" defTabSz="760413" rtl="0" eaLnBrk="0" fontAlgn="base" hangingPunct="0">
        <a:lnSpc>
          <a:spcPct val="90000"/>
        </a:lnSpc>
        <a:spcBef>
          <a:spcPts val="838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88913" algn="l" defTabSz="760413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0913" indent="-188913" algn="l" defTabSz="760413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913" indent="-188913" algn="l" defTabSz="760413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188913" algn="l" defTabSz="760413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70.png"/><Relationship Id="rId4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8.png"/><Relationship Id="rId4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9.png"/><Relationship Id="rId4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0.png"/><Relationship Id="rId5" Type="http://schemas.openxmlformats.org/officeDocument/2006/relationships/tags" Target="../tags/tag10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image" Target="../media/image12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image" Target="../media/image6.jpeg"/><Relationship Id="rId2" Type="http://schemas.openxmlformats.org/officeDocument/2006/relationships/tags" Target="../tags/tag11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image" Target="../media/image1.png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image" Target="../media/image13.png"/><Relationship Id="rId4" Type="http://schemas.openxmlformats.org/officeDocument/2006/relationships/tags" Target="../tags/tag15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9.xml"/><Relationship Id="rId7" Type="http://schemas.openxmlformats.org/officeDocument/2006/relationships/image" Target="../media/image1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9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64.xml"/><Relationship Id="rId7" Type="http://schemas.openxmlformats.org/officeDocument/2006/relationships/image" Target="../media/image1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1.png"/><Relationship Id="rId4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3.png"/><Relationship Id="rId2" Type="http://schemas.openxmlformats.org/officeDocument/2006/relationships/tags" Target="../tags/tag8.xml"/><Relationship Id="rId16" Type="http://schemas.openxmlformats.org/officeDocument/2006/relationships/image" Target="../media/image2.jpe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image" Target="../media/image39.jpe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11.pn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41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image" Target="../media/image3.png"/><Relationship Id="rId18" Type="http://schemas.openxmlformats.org/officeDocument/2006/relationships/image" Target="../media/image45.png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2.jpeg"/><Relationship Id="rId17" Type="http://schemas.openxmlformats.org/officeDocument/2006/relationships/image" Target="../media/image44.png"/><Relationship Id="rId2" Type="http://schemas.openxmlformats.org/officeDocument/2006/relationships/tags" Target="../tags/tag192.xml"/><Relationship Id="rId16" Type="http://schemas.openxmlformats.org/officeDocument/2006/relationships/image" Target="../media/image43.png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image" Target="../media/image42.png"/><Relationship Id="rId5" Type="http://schemas.openxmlformats.org/officeDocument/2006/relationships/tags" Target="../tags/tag19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image" Target="../media/image3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image" Target="../media/image2.jpe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image" Target="../media/image4.png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image" Target="../media/image2.jpeg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image" Target="../media/image4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image" Target="../media/image5.png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image" Target="../media/image4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.png"/><Relationship Id="rId2" Type="http://schemas.openxmlformats.org/officeDocument/2006/relationships/tags" Target="../tags/tag66.xml"/><Relationship Id="rId16" Type="http://schemas.openxmlformats.org/officeDocument/2006/relationships/image" Target="../media/image3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image" Target="../media/image2.jpeg"/><Relationship Id="rId10" Type="http://schemas.openxmlformats.org/officeDocument/2006/relationships/tags" Target="../tags/tag74.xml"/><Relationship Id="rId19" Type="http://schemas.openxmlformats.org/officeDocument/2006/relationships/image" Target="../media/image6.jpe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7.png"/><Relationship Id="rId4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800" y="723900"/>
            <a:ext cx="10058400" cy="24638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Intégrité</a:t>
            </a:r>
            <a:r>
              <a:rPr lang="en-US" altLang="en-US" sz="3667" dirty="0" smtClean="0"/>
              <a:t> </a:t>
            </a:r>
            <a:r>
              <a:rPr lang="en-US" altLang="en-US" sz="3667" dirty="0"/>
              <a:t>à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partir</a:t>
            </a:r>
            <a:r>
              <a:rPr lang="en-US" altLang="en-US" sz="3667" dirty="0" smtClean="0"/>
              <a:t> de </a:t>
            </a:r>
            <a:r>
              <a:rPr lang="en-US" altLang="en-US" sz="3667" dirty="0" err="1" smtClean="0"/>
              <a:t>clés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secrètes</a:t>
            </a:r>
            <a:endParaRPr lang="en-US" altLang="en-US" sz="3667" dirty="0" smtClean="0"/>
          </a:p>
        </p:txBody>
      </p:sp>
      <p:sp>
        <p:nvSpPr>
          <p:cNvPr id="3075" name="ZoneTexte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013" y="4267200"/>
            <a:ext cx="995997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/>
          <a:lstStyle>
            <a:lvl1pPr>
              <a:lnSpc>
                <a:spcPct val="90000"/>
              </a:lnSpc>
              <a:spcBef>
                <a:spcPts val="838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Calibri" pitchFamily="34" charset="0"/>
              </a:defRPr>
            </a:lvl1pPr>
            <a:lvl2pPr marL="823913" indent="1920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268413" indent="3825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776413" indent="5730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2284413" indent="763588">
              <a:lnSpc>
                <a:spcPct val="90000"/>
              </a:lnSpc>
              <a:spcBef>
                <a:spcPts val="413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416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988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560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113213" indent="763588" defTabSz="355600" eaLnBrk="0" fontAlgn="base" hangingPunct="0">
              <a:lnSpc>
                <a:spcPct val="90000"/>
              </a:lnSpc>
              <a:spcBef>
                <a:spcPts val="413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en-US" sz="3200">
                <a:latin typeface="Chalkboard" charset="0"/>
              </a:rPr>
              <a:t>IFT3275 - IFT6271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en-US" sz="3200">
                <a:latin typeface="Chalkboard" charset="0"/>
              </a:rPr>
              <a:t>H2016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en-US" sz="3200">
                <a:latin typeface="Chalkboard" charset="0"/>
              </a:rPr>
              <a:t>Alain Tapp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7000" y="-50800"/>
            <a:ext cx="9956800" cy="10541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Intégrité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inconditionnelle</a:t>
            </a:r>
            <a:endParaRPr lang="en-US" altLang="en-US" sz="3667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Comme pour les </a:t>
                </a:r>
                <a:r>
                  <a:rPr lang="en-US" dirty="0" err="1" smtClean="0"/>
                  <a:t>chiffres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y a des MAC qui </a:t>
                </a:r>
                <a:r>
                  <a:rPr lang="en-US" dirty="0" err="1" smtClean="0"/>
                  <a:t>sont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inconditionnellement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sûrs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Voici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une</a:t>
                </a:r>
                <a:r>
                  <a:rPr lang="en-US" dirty="0" smtClean="0"/>
                  <a:t> solution </a:t>
                </a:r>
                <a:r>
                  <a:rPr lang="en-US" dirty="0" err="1" smtClean="0"/>
                  <a:t>particulièrement</a:t>
                </a:r>
                <a:r>
                  <a:rPr lang="en-US" dirty="0" smtClean="0"/>
                  <a:t> simple (et </a:t>
                </a:r>
                <a:r>
                  <a:rPr lang="en-US" dirty="0" err="1" smtClean="0"/>
                  <a:t>inefficace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/>
                      </a:rPr>
                      <m:t>𝑀</m:t>
                    </m:r>
                    <m:r>
                      <a:rPr lang="fr-CA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CA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fr-CA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fr-CA" b="0" i="1" smtClean="0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fr-CA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CA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fr-CA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r-CA" b="0" dirty="0" smtClean="0">
                    <a:ea typeface="Cambria Math"/>
                  </a:rPr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CA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/>
                            <a:ea typeface="Cambria Math"/>
                          </a:rPr>
                          <m:t>∈</m:t>
                        </m:r>
                      </m:e>
                      <m:sub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fr-CA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128</m:t>
                        </m:r>
                      </m:sup>
                    </m:sSup>
                  </m:oMath>
                </a14:m>
                <a:endParaRPr lang="fr-CA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CA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fr-CA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fr-CA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fr-CA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CA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fr-CA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CA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fr-CA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fr-CA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044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347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-63500"/>
            <a:ext cx="9817100" cy="9779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/>
              <a:t>Hachage</a:t>
            </a:r>
            <a:endParaRPr lang="en-US" altLang="en-US" sz="3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76200" y="1793776"/>
                <a:ext cx="9994900" cy="5661124"/>
              </a:xfrm>
            </p:spPr>
            <p:txBody>
              <a:bodyPr/>
              <a:lstStyle/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  <a:defRPr/>
                </a:pPr>
                <a:r>
                  <a:rPr lang="fr-FR" dirty="0" smtClean="0"/>
                  <a:t>On </a:t>
                </a:r>
                <a:r>
                  <a:rPr lang="fr-FR" dirty="0"/>
                  <a:t>nomme </a:t>
                </a:r>
                <a:r>
                  <a:rPr lang="fr-FR" b="1" dirty="0"/>
                  <a:t>fonction de </a:t>
                </a:r>
                <a:r>
                  <a:rPr lang="fr-FR" b="1" dirty="0" smtClean="0"/>
                  <a:t>hachage </a:t>
                </a:r>
                <a:r>
                  <a:rPr lang="fr-FR" dirty="0" smtClean="0"/>
                  <a:t>(</a:t>
                </a:r>
                <a:r>
                  <a:rPr lang="fr-FR" i="1" dirty="0" smtClean="0"/>
                  <a:t>hash </a:t>
                </a:r>
                <a:r>
                  <a:rPr lang="fr-FR" i="1" dirty="0" err="1" smtClean="0"/>
                  <a:t>function</a:t>
                </a:r>
                <a:r>
                  <a:rPr lang="fr-FR" dirty="0" smtClean="0"/>
                  <a:t>)</a:t>
                </a:r>
                <a:r>
                  <a:rPr lang="fr-FR" dirty="0"/>
                  <a:t> une fonction </a:t>
                </a:r>
                <a:r>
                  <a:rPr lang="fr-FR" dirty="0" smtClean="0"/>
                  <a:t>qui</a:t>
                </a:r>
                <a:r>
                  <a:rPr lang="fr-FR" dirty="0"/>
                  <a:t>, à partir d'une donnée fournie en entrée, calcule une empreinte servant à identifier rapidement, bien qu'incomplètement, la donnée initiale. </a:t>
                </a:r>
                <a:endParaRPr lang="en-US" altLang="en-US" dirty="0"/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  <a:defRPr/>
                </a:pPr>
                <a:r>
                  <a:rPr lang="en-US" altLang="en-US" dirty="0" err="1"/>
                  <a:t>Hachage</a:t>
                </a:r>
                <a:r>
                  <a:rPr lang="en-US" altLang="en-US" dirty="0"/>
                  <a:t> </a:t>
                </a:r>
                <a:r>
                  <a:rPr lang="en-US" altLang="en-US" dirty="0" err="1" smtClean="0"/>
                  <a:t>Universel</a:t>
                </a:r>
                <a:r>
                  <a:rPr lang="en-US" altLang="en-US" dirty="0" smtClean="0"/>
                  <a:t> Fort:</a:t>
                </a:r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  <a:defRPr/>
                </a:pPr>
                <a:r>
                  <a:rPr lang="en-US" alt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fr-CA" alt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CA" alt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fr-CA" alt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CA" alt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mod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est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uniforme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sur</m:t>
                    </m:r>
                    <m:r>
                      <m:rPr>
                        <m:nor/>
                      </m:rPr>
                      <a:rPr lang="fr-CA" alt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fr-CA" altLang="en-US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n-US" altLang="en-US" dirty="0" smtClean="0"/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  <a:defRPr/>
                </a:pPr>
                <a:r>
                  <a:rPr lang="en-US" altLang="en-US" dirty="0" err="1" smtClean="0"/>
                  <a:t>Hachage</a:t>
                </a:r>
                <a:r>
                  <a:rPr lang="en-US" altLang="en-US" dirty="0" smtClean="0"/>
                  <a:t> </a:t>
                </a:r>
                <a:r>
                  <a:rPr lang="en-US" altLang="en-US" dirty="0" err="1" smtClean="0"/>
                  <a:t>cryptographique</a:t>
                </a:r>
                <a:r>
                  <a:rPr lang="en-US" altLang="en-US" dirty="0" smtClean="0"/>
                  <a:t>:</a:t>
                </a:r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  <a:defRPr/>
                </a:pPr>
                <a:r>
                  <a:rPr lang="en-US" altLang="en-US" dirty="0" smtClean="0"/>
                  <a:t>	Il </a:t>
                </a:r>
                <a:r>
                  <a:rPr lang="en-US" altLang="en-US" dirty="0" err="1" smtClean="0"/>
                  <a:t>est</a:t>
                </a:r>
                <a:r>
                  <a:rPr lang="en-US" altLang="en-US" dirty="0" smtClean="0"/>
                  <a:t> impossible (</a:t>
                </a:r>
                <a:r>
                  <a:rPr lang="en-US" altLang="en-US" dirty="0" err="1" smtClean="0"/>
                  <a:t>en</a:t>
                </a:r>
                <a:r>
                  <a:rPr lang="en-US" altLang="en-US" dirty="0" smtClean="0"/>
                  <a:t> </a:t>
                </a:r>
                <a:r>
                  <a:rPr lang="en-US" altLang="en-US" dirty="0" err="1" smtClean="0"/>
                  <a:t>pratique</a:t>
                </a:r>
                <a:r>
                  <a:rPr lang="en-US" altLang="en-US" dirty="0" smtClean="0"/>
                  <a:t>) de </a:t>
                </a:r>
                <a:r>
                  <a:rPr lang="en-US" altLang="en-US" dirty="0" err="1" smtClean="0"/>
                  <a:t>connaitre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A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CA" alt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fr-CA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CA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 err="1" smtClean="0"/>
                  <a:t>tel</a:t>
                </a:r>
                <a:r>
                  <a:rPr lang="en-US" altLang="en-US" dirty="0" smtClean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fr-CA" altLang="en-US" b="0" i="1" smtClean="0">
                            <a:latin typeface="Cambria Math"/>
                          </a:rPr>
                          <m:t>h</m:t>
                        </m:r>
                        <m:r>
                          <a:rPr lang="fr-CA" altLang="en-US" b="0" i="1" smtClean="0">
                            <a:latin typeface="Cambria Math"/>
                          </a:rPr>
                          <m:t>(</m:t>
                        </m:r>
                        <m:r>
                          <a:rPr lang="fr-CA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CA" alt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A" altLang="en-US" b="0" i="1" smtClean="0"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fr-CA" altLang="en-US" i="1">
                            <a:latin typeface="Cambria Math"/>
                          </a:rPr>
                          <m:t>h</m:t>
                        </m:r>
                        <m:r>
                          <a:rPr lang="fr-CA" altLang="en-US" i="1">
                            <a:latin typeface="Cambria Math"/>
                          </a:rPr>
                          <m:t>(</m:t>
                        </m:r>
                        <m:r>
                          <a:rPr lang="fr-CA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CA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CA" altLang="en-US" i="1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  <a:defRPr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76200" y="1793776"/>
                <a:ext cx="9994900" cy="5661124"/>
              </a:xfrm>
              <a:blipFill rotWithShape="1">
                <a:blip r:embed="rId5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54158" y="18529"/>
            <a:ext cx="8763000" cy="1199184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MAC a usage 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31528" y="1865784"/>
                <a:ext cx="871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 un grand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nombre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premier</a:t>
                </a:r>
                <a:br>
                  <a:rPr lang="en-US" sz="2400" dirty="0" smtClean="0">
                    <a:solidFill>
                      <a:schemeClr val="tx1"/>
                    </a:solidFill>
                  </a:rPr>
                </a:b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𝐾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 clef a usage unique avec  </a:t>
                </a:r>
              </a:p>
              <a:p>
                <a:r>
                  <a:rPr lang="fr-CA" sz="2400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CA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fr-CA" sz="24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fr-CA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−1,  0≤</m:t>
                    </m:r>
                    <m:r>
                      <a:rPr lang="fr-CA" sz="24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fr-CA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−1 </m:t>
                    </m:r>
                  </m:oMath>
                </a14:m>
                <a:endParaRPr lang="fr-CA" sz="24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fr-CA" sz="2400" i="1" dirty="0" smtClean="0">
                    <a:solidFill>
                      <a:schemeClr val="tx1"/>
                    </a:solidFill>
                    <a:latin typeface="Cambria Math"/>
                  </a:rPr>
                  <a:t/>
                </a:r>
                <a:br>
                  <a:rPr lang="fr-CA" sz="2400" i="1" dirty="0" smtClean="0">
                    <a:solidFill>
                      <a:schemeClr val="tx1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fr-CA" sz="2400" i="1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  <m:r>
                      <a:rPr lang="fr-CA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 message</a:t>
                </a:r>
              </a:p>
              <a:p>
                <a:pPr/>
                <a:r>
                  <a:rPr lang="fr-CA" sz="240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/>
                </a:r>
                <a:br>
                  <a:rPr lang="fr-CA" sz="240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CA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CA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CA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</m:d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CA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mod</m:t>
                      </m:r>
                      <m:r>
                        <m:rPr>
                          <m:nor/>
                        </m:rPr>
                        <a:rPr lang="fr-CA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CA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fr-CA" sz="240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/>
                </a:r>
                <a:br>
                  <a:rPr lang="fr-CA" sz="240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fr-CA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peut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être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remplacé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par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n’importe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quel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Fonction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Hachage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Universelle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Forte.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Probabilité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tricher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est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exactement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1/</m:t>
                    </m:r>
                    <m:r>
                      <a:rPr lang="fr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31528" y="1865784"/>
                <a:ext cx="8712968" cy="5262979"/>
              </a:xfrm>
              <a:prstGeom prst="rect">
                <a:avLst/>
              </a:prstGeom>
              <a:blipFill rotWithShape="1">
                <a:blip r:embed="rId5"/>
                <a:stretch>
                  <a:fillRect l="-1049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7512" y="24791"/>
            <a:ext cx="8763000" cy="1192921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Limites</a:t>
            </a:r>
            <a:r>
              <a:rPr lang="en-US" altLang="en-US" sz="3667" dirty="0" smtClean="0"/>
              <a:t> des </a:t>
            </a:r>
            <a:r>
              <a:rPr lang="en-US" altLang="en-US" sz="3667" dirty="0" err="1" smtClean="0"/>
              <a:t>systèmes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inconditionnels</a:t>
            </a:r>
            <a:endParaRPr lang="en-US" altLang="en-US" sz="3667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44500" y="2298700"/>
            <a:ext cx="9398000" cy="5130800"/>
          </a:xfrm>
        </p:spPr>
        <p:txBody>
          <a:bodyPr/>
          <a:lstStyle/>
          <a:p>
            <a:pPr marL="695325" indent="-339725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800" dirty="0" smtClean="0"/>
              <a:t>Il y a des </a:t>
            </a:r>
            <a:r>
              <a:rPr lang="en-US" altLang="en-US" sz="2800" dirty="0" err="1" smtClean="0"/>
              <a:t>systèmes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inconditionnels</a:t>
            </a:r>
            <a:r>
              <a:rPr lang="en-US" altLang="en-US" sz="2800" dirty="0" smtClean="0"/>
              <a:t> qui </a:t>
            </a:r>
            <a:r>
              <a:rPr lang="en-US" altLang="en-US" sz="2800" dirty="0" err="1" smtClean="0"/>
              <a:t>demandent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un </a:t>
            </a:r>
            <a:r>
              <a:rPr lang="en-US" altLang="en-US" sz="2800" dirty="0" err="1" smtClean="0"/>
              <a:t>peu</a:t>
            </a:r>
            <a:r>
              <a:rPr lang="en-US" altLang="en-US" sz="2800" dirty="0" smtClean="0"/>
              <a:t> plus </a:t>
            </a:r>
            <a:r>
              <a:rPr lang="en-US" altLang="en-US" sz="2800" dirty="0" err="1" smtClean="0"/>
              <a:t>courtes</a:t>
            </a:r>
            <a:r>
              <a:rPr lang="en-US" altLang="en-US" sz="2800" dirty="0" smtClean="0"/>
              <a:t>.</a:t>
            </a:r>
          </a:p>
          <a:p>
            <a:pPr marL="695325" indent="-339725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800" dirty="0" err="1" smtClean="0"/>
              <a:t>Cependant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systèmes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tous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même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problème</a:t>
            </a:r>
            <a:r>
              <a:rPr lang="en-US" altLang="en-US" sz="2800" dirty="0" smtClean="0"/>
              <a:t>.  La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dépend</a:t>
            </a:r>
            <a:r>
              <a:rPr lang="en-US" altLang="en-US" sz="2800" dirty="0" smtClean="0"/>
              <a:t> du </a:t>
            </a:r>
            <a:r>
              <a:rPr lang="en-US" altLang="en-US" sz="2800" dirty="0" err="1" smtClean="0"/>
              <a:t>nombre</a:t>
            </a:r>
            <a:r>
              <a:rPr lang="en-US" altLang="en-US" sz="2800" dirty="0" smtClean="0"/>
              <a:t> de messages qui </a:t>
            </a:r>
            <a:r>
              <a:rPr lang="en-US" altLang="en-US" sz="2800" dirty="0" err="1" smtClean="0"/>
              <a:t>peuvent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envoyés</a:t>
            </a:r>
            <a:r>
              <a:rPr lang="en-US" altLang="en-US" sz="2800" dirty="0" smtClean="0"/>
              <a:t>.</a:t>
            </a:r>
          </a:p>
          <a:p>
            <a:pPr marL="695325" indent="-339725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800" dirty="0" err="1" smtClean="0"/>
              <a:t>Ces</a:t>
            </a:r>
            <a:r>
              <a:rPr lang="en-US" altLang="en-US" sz="2800" dirty="0" smtClean="0"/>
              <a:t> systems </a:t>
            </a:r>
            <a:r>
              <a:rPr lang="en-US" altLang="en-US" sz="2800" dirty="0" err="1" smtClean="0"/>
              <a:t>sont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utilizé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pratique</a:t>
            </a:r>
            <a:r>
              <a:rPr lang="en-US" altLang="en-US" sz="28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-38100"/>
            <a:ext cx="9817100" cy="10541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/>
              <a:t>L’intégrité</a:t>
            </a:r>
            <a:r>
              <a:rPr lang="en-US" altLang="en-US" sz="3667" dirty="0"/>
              <a:t> </a:t>
            </a:r>
            <a:r>
              <a:rPr lang="en-US" altLang="en-US" sz="3667" dirty="0" err="1"/>
              <a:t>en</a:t>
            </a:r>
            <a:r>
              <a:rPr lang="en-US" altLang="en-US" sz="3667" dirty="0"/>
              <a:t> </a:t>
            </a:r>
            <a:r>
              <a:rPr lang="en-US" altLang="en-US" sz="3667" dirty="0" err="1"/>
              <a:t>pratique</a:t>
            </a:r>
            <a:endParaRPr lang="en-US" altLang="en-US" sz="3667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47700" y="1577975"/>
            <a:ext cx="8851900" cy="5889625"/>
          </a:xfrm>
        </p:spPr>
        <p:txBody>
          <a:bodyPr rtlCol="0">
            <a:normAutofit/>
          </a:bodyPr>
          <a:lstStyle/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Arial" pitchFamily="34" charset="0"/>
              <a:buNone/>
              <a:defRPr/>
            </a:pPr>
            <a:endParaRPr lang="en-US" altLang="en-US" sz="2800" dirty="0" smtClean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Arial" pitchFamily="34" charset="0"/>
              <a:buNone/>
              <a:defRPr/>
            </a:pPr>
            <a:r>
              <a:rPr lang="en-US" altLang="en-US" sz="2800" dirty="0" smtClean="0"/>
              <a:t>Nous </a:t>
            </a:r>
            <a:r>
              <a:rPr lang="en-US" altLang="en-US" sz="2800" dirty="0" err="1" smtClean="0"/>
              <a:t>voulons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systèmes</a:t>
            </a:r>
            <a:r>
              <a:rPr lang="en-US" altLang="en-US" sz="2800" dirty="0" smtClean="0"/>
              <a:t> qui </a:t>
            </a:r>
            <a:r>
              <a:rPr lang="en-US" altLang="en-US" sz="2800" dirty="0" err="1" smtClean="0"/>
              <a:t>nécessitent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secrètes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courtes</a:t>
            </a:r>
            <a:r>
              <a:rPr lang="en-US" altLang="en-US" sz="2800" dirty="0" smtClean="0"/>
              <a:t> et </a:t>
            </a:r>
            <a:r>
              <a:rPr lang="en-US" altLang="en-US" sz="2800" dirty="0" err="1" smtClean="0"/>
              <a:t>réutilisables</a:t>
            </a:r>
            <a:r>
              <a:rPr lang="en-US" altLang="en-US" sz="28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Arial" pitchFamily="34" charset="0"/>
              <a:buNone/>
              <a:defRPr/>
            </a:pP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définitive</a:t>
            </a:r>
            <a:r>
              <a:rPr lang="en-US" altLang="en-US" sz="2800" dirty="0" smtClean="0"/>
              <a:t>, nous </a:t>
            </a:r>
            <a:r>
              <a:rPr lang="en-US" altLang="en-US" sz="2800" dirty="0" err="1" smtClean="0"/>
              <a:t>voulons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nombre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possibles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indépendant</a:t>
            </a:r>
            <a:r>
              <a:rPr lang="en-US" altLang="en-US" sz="2800" dirty="0" smtClean="0"/>
              <a:t> du </a:t>
            </a:r>
            <a:r>
              <a:rPr lang="en-US" altLang="en-US" sz="2800" dirty="0" err="1" smtClean="0"/>
              <a:t>nombre</a:t>
            </a:r>
            <a:r>
              <a:rPr lang="en-US" altLang="en-US" sz="2800" dirty="0" smtClean="0"/>
              <a:t> de messages </a:t>
            </a:r>
            <a:r>
              <a:rPr lang="en-US" altLang="en-US" sz="2800" dirty="0" err="1" smtClean="0"/>
              <a:t>pouvant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authentifiés</a:t>
            </a:r>
            <a:r>
              <a:rPr lang="en-US" altLang="en-US" sz="28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 typeface="Arial" pitchFamily="34" charset="0"/>
              <a:buNone/>
              <a:defRPr/>
            </a:pPr>
            <a:r>
              <a:rPr lang="en-US" altLang="en-US" sz="2800" dirty="0" err="1" smtClean="0"/>
              <a:t>Mais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ceci</a:t>
            </a:r>
            <a:r>
              <a:rPr lang="en-US" altLang="en-US" sz="2800" dirty="0" smtClean="0"/>
              <a:t> cause un </a:t>
            </a:r>
            <a:r>
              <a:rPr lang="en-US" altLang="en-US" sz="2800" dirty="0" err="1" smtClean="0"/>
              <a:t>problème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supplémentaire</a:t>
            </a:r>
            <a:r>
              <a:rPr lang="en-US" altLang="en-US" sz="2800" dirty="0" smtClean="0"/>
              <a:t>...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8900" y="0"/>
            <a:ext cx="9956800" cy="10287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/>
              <a:t>L’intégrité</a:t>
            </a:r>
            <a:r>
              <a:rPr lang="en-US" altLang="en-US" sz="3667" dirty="0"/>
              <a:t> </a:t>
            </a:r>
            <a:r>
              <a:rPr lang="en-US" altLang="en-US" sz="3667" dirty="0" err="1"/>
              <a:t>en</a:t>
            </a:r>
            <a:r>
              <a:rPr lang="en-US" altLang="en-US" sz="3667" dirty="0"/>
              <a:t> </a:t>
            </a:r>
            <a:r>
              <a:rPr lang="en-US" altLang="en-US" sz="3667" dirty="0" err="1"/>
              <a:t>pratique</a:t>
            </a:r>
            <a:endParaRPr lang="en-US" altLang="en-US" sz="3667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03200" y="1073150"/>
            <a:ext cx="9956800" cy="6121400"/>
          </a:xfrm>
        </p:spPr>
        <p:txBody>
          <a:bodyPr rtlCol="0">
            <a:normAutofit/>
          </a:bodyPr>
          <a:lstStyle/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err="1" smtClean="0"/>
              <a:t>Ceci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qu’après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avoir</a:t>
            </a:r>
            <a:r>
              <a:rPr lang="en-US" altLang="en-US" sz="2800" dirty="0" smtClean="0"/>
              <a:t> vu </a:t>
            </a:r>
            <a:r>
              <a:rPr lang="en-US" altLang="en-US" sz="2800" dirty="0" err="1" smtClean="0"/>
              <a:t>quelques</a:t>
            </a:r>
            <a:r>
              <a:rPr lang="en-US" altLang="en-US" sz="2800" dirty="0" smtClean="0"/>
              <a:t> messages avec </a:t>
            </a:r>
            <a:r>
              <a:rPr lang="en-US" altLang="en-US" sz="2800" dirty="0" err="1" smtClean="0"/>
              <a:t>leur</a:t>
            </a:r>
            <a:r>
              <a:rPr lang="en-US" altLang="en-US" sz="2800" dirty="0" smtClean="0"/>
              <a:t> MAC,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très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probablement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uniquement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déterminée</a:t>
            </a:r>
            <a:r>
              <a:rPr lang="en-US" altLang="en-US" sz="2800" dirty="0" smtClean="0"/>
              <a:t>.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seule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compatible avec </a:t>
            </a:r>
            <a:r>
              <a:rPr lang="en-US" altLang="en-US" sz="2800" dirty="0" err="1" smtClean="0"/>
              <a:t>tous</a:t>
            </a:r>
            <a:r>
              <a:rPr lang="en-US" altLang="en-US" sz="2800" dirty="0" smtClean="0"/>
              <a:t> les MAC </a:t>
            </a:r>
            <a:r>
              <a:rPr lang="en-US" altLang="en-US" sz="2800" dirty="0" err="1" smtClean="0"/>
              <a:t>observés</a:t>
            </a:r>
            <a:r>
              <a:rPr lang="en-US" altLang="en-US" sz="2800" dirty="0" smtClean="0"/>
              <a:t>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err="1" smtClean="0"/>
              <a:t>L’adversaire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donc</a:t>
            </a:r>
            <a:r>
              <a:rPr lang="en-US" altLang="en-US" sz="2800" dirty="0" smtClean="0"/>
              <a:t> essayer de </a:t>
            </a:r>
            <a:r>
              <a:rPr lang="en-US" altLang="en-US" sz="2800" dirty="0" err="1" smtClean="0"/>
              <a:t>produire</a:t>
            </a:r>
            <a:r>
              <a:rPr lang="en-US" altLang="en-US" sz="2800" dirty="0" smtClean="0"/>
              <a:t> les MAC pour les messages </a:t>
            </a:r>
            <a:r>
              <a:rPr lang="en-US" altLang="en-US" sz="2800" dirty="0" err="1" smtClean="0"/>
              <a:t>vus</a:t>
            </a:r>
            <a:r>
              <a:rPr lang="en-US" altLang="en-US" sz="2800" dirty="0" smtClean="0"/>
              <a:t>, et </a:t>
            </a:r>
            <a:r>
              <a:rPr lang="en-US" altLang="en-US" sz="2800" dirty="0" err="1" smtClean="0"/>
              <a:t>ce</a:t>
            </a:r>
            <a:r>
              <a:rPr lang="en-US" altLang="en-US" sz="2800" dirty="0" smtClean="0"/>
              <a:t>, pour </a:t>
            </a:r>
            <a:r>
              <a:rPr lang="en-US" altLang="en-US" sz="2800" dirty="0" err="1" smtClean="0"/>
              <a:t>toutes</a:t>
            </a:r>
            <a:r>
              <a:rPr lang="en-US" altLang="en-US" sz="2800" dirty="0" smtClean="0"/>
              <a:t> les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jusqu’à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ce</a:t>
            </a:r>
            <a:r>
              <a:rPr lang="en-US" altLang="en-US" sz="2800" dirty="0" smtClean="0"/>
              <a:t> que </a:t>
            </a:r>
            <a:r>
              <a:rPr lang="en-US" altLang="en-US" sz="2800" dirty="0" err="1" smtClean="0"/>
              <a:t>ceux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observés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soient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produits</a:t>
            </a:r>
            <a:r>
              <a:rPr lang="en-US" altLang="en-US" sz="2800" dirty="0" smtClean="0"/>
              <a:t>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suffisante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utilisée</a:t>
            </a:r>
            <a:r>
              <a:rPr lang="en-US" altLang="en-US" sz="2800" dirty="0" smtClean="0"/>
              <a:t> (≥128 bits </a:t>
            </a:r>
            <a:r>
              <a:rPr lang="en-US" altLang="en-US" sz="2800" dirty="0" err="1" smtClean="0"/>
              <a:t>comme</a:t>
            </a:r>
            <a:r>
              <a:rPr lang="en-US" altLang="en-US" sz="2800" dirty="0" smtClean="0"/>
              <a:t> pour AES) pour </a:t>
            </a:r>
            <a:r>
              <a:rPr lang="en-US" altLang="en-US" sz="2800" dirty="0" err="1" smtClean="0"/>
              <a:t>exclure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fouille</a:t>
            </a:r>
            <a:r>
              <a:rPr lang="en-US" altLang="en-US" sz="2800" dirty="0" smtClean="0"/>
              <a:t> exhaustive de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De plus, le MAC </a:t>
            </a:r>
            <a:r>
              <a:rPr lang="en-US" altLang="en-US" sz="2800" dirty="0" err="1" smtClean="0"/>
              <a:t>doit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suffisante</a:t>
            </a:r>
            <a:r>
              <a:rPr lang="en-US" altLang="en-US" sz="2800" dirty="0" smtClean="0"/>
              <a:t> pour se </a:t>
            </a:r>
            <a:r>
              <a:rPr lang="en-US" altLang="en-US" sz="2800" dirty="0" err="1" smtClean="0"/>
              <a:t>prémunir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contre</a:t>
            </a:r>
            <a:r>
              <a:rPr lang="en-US" altLang="en-US" sz="2800" dirty="0" smtClean="0"/>
              <a:t> les </a:t>
            </a:r>
            <a:r>
              <a:rPr lang="en-US" altLang="en-US" sz="2800" dirty="0" err="1" smtClean="0"/>
              <a:t>adversaires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chanceux</a:t>
            </a:r>
            <a:r>
              <a:rPr lang="en-US" altLang="en-US" sz="2800" dirty="0" smtClean="0"/>
              <a:t> (≥64 bits). 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-63500"/>
            <a:ext cx="9817100" cy="9779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Hachage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cryptographique</a:t>
            </a:r>
            <a:endParaRPr lang="en-US" altLang="en-US" sz="3667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6200" y="863600"/>
            <a:ext cx="9994900" cy="6591300"/>
          </a:xfrm>
        </p:spPr>
        <p:txBody>
          <a:bodyPr/>
          <a:lstStyle/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800" dirty="0" smtClean="0"/>
              <a:t>Nous </a:t>
            </a:r>
            <a:r>
              <a:rPr lang="en-US" altLang="en-US" sz="2800" dirty="0" err="1" smtClean="0"/>
              <a:t>allons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voir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façon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construire</a:t>
            </a:r>
            <a:r>
              <a:rPr lang="en-US" altLang="en-US" sz="2800" dirty="0" smtClean="0"/>
              <a:t> des CAM </a:t>
            </a:r>
            <a:r>
              <a:rPr lang="en-US" altLang="en-US" sz="2800" dirty="0" err="1" smtClean="0"/>
              <a:t>basée</a:t>
            </a:r>
            <a:r>
              <a:rPr lang="en-US" altLang="en-US" sz="2800" dirty="0" smtClean="0"/>
              <a:t> sur un </a:t>
            </a:r>
            <a:r>
              <a:rPr lang="en-US" altLang="en-US" sz="2800" dirty="0" err="1" smtClean="0"/>
              <a:t>outil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cryptographique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appelé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hachage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cryptographique</a:t>
            </a:r>
            <a:r>
              <a:rPr lang="en-US" altLang="en-US" sz="2800" dirty="0" smtClean="0"/>
              <a:t>.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800" dirty="0" smtClean="0"/>
              <a:t>La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h(.)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hachage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cryptographique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:</a:t>
            </a:r>
          </a:p>
          <a:p>
            <a:pPr marL="1301750" lvl="1" indent="-514350" eaLnBrk="1" hangingPunct="1">
              <a:spcBef>
                <a:spcPts val="2300"/>
              </a:spcBef>
              <a:buSzPct val="150000"/>
              <a:buFont typeface="+mj-lt"/>
              <a:buAutoNum type="arabicPeriod"/>
            </a:pPr>
            <a:r>
              <a:rPr lang="en-US" altLang="en-US" sz="2800" dirty="0" smtClean="0"/>
              <a:t>h(.) </a:t>
            </a:r>
            <a:r>
              <a:rPr lang="en-US" altLang="en-US" sz="2800" dirty="0" err="1" smtClean="0"/>
              <a:t>accepte</a:t>
            </a:r>
            <a:r>
              <a:rPr lang="en-US" altLang="en-US" sz="2800" dirty="0" smtClean="0"/>
              <a:t> des messages de </a:t>
            </a:r>
            <a:r>
              <a:rPr lang="en-US" altLang="en-US" sz="2800" dirty="0" err="1" smtClean="0"/>
              <a:t>n’importe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quelle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;</a:t>
            </a:r>
          </a:p>
          <a:p>
            <a:pPr marL="1301750" lvl="1" indent="-514350" eaLnBrk="1" hangingPunct="1">
              <a:spcBef>
                <a:spcPts val="2300"/>
              </a:spcBef>
              <a:buSzPct val="150000"/>
              <a:buFont typeface="+mj-lt"/>
              <a:buAutoNum type="arabicPeriod"/>
            </a:pPr>
            <a:r>
              <a:rPr lang="en-US" altLang="en-US" sz="2800" dirty="0" smtClean="0"/>
              <a:t>h(.) </a:t>
            </a:r>
            <a:r>
              <a:rPr lang="en-US" altLang="en-US" sz="2800" dirty="0" err="1" smtClean="0"/>
              <a:t>produit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sortie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chaîne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constante</a:t>
            </a:r>
            <a:r>
              <a:rPr lang="en-US" altLang="en-US" sz="2800" dirty="0" smtClean="0"/>
              <a:t> (des bits la </a:t>
            </a:r>
            <a:r>
              <a:rPr lang="en-US" altLang="en-US" sz="2800" dirty="0" err="1" smtClean="0"/>
              <a:t>plupart</a:t>
            </a:r>
            <a:r>
              <a:rPr lang="en-US" altLang="en-US" sz="2800" dirty="0" smtClean="0"/>
              <a:t> du temps);</a:t>
            </a:r>
          </a:p>
          <a:p>
            <a:pPr marL="1301750" lvl="1" indent="-514350" eaLnBrk="1" hangingPunct="1">
              <a:spcBef>
                <a:spcPts val="2300"/>
              </a:spcBef>
              <a:buSzPct val="150000"/>
              <a:buFont typeface="+mj-lt"/>
              <a:buAutoNum type="arabicPeriod"/>
            </a:pPr>
            <a:r>
              <a:rPr lang="en-US" altLang="en-US" sz="2800" dirty="0" smtClean="0"/>
              <a:t>h(.)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évaluée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efficacement</a:t>
            </a:r>
            <a:r>
              <a:rPr lang="en-US" altLang="en-US" sz="2800" dirty="0" smtClean="0"/>
              <a:t>;</a:t>
            </a:r>
          </a:p>
          <a:p>
            <a:pPr marL="1301750" lvl="1" indent="-514350" eaLnBrk="1" hangingPunct="1">
              <a:spcBef>
                <a:spcPts val="2300"/>
              </a:spcBef>
              <a:buSzPct val="150000"/>
              <a:buFont typeface="+mj-lt"/>
              <a:buAutoNum type="arabicPeriod"/>
            </a:pPr>
            <a:r>
              <a:rPr lang="en-US" altLang="en-US" sz="2800" dirty="0" smtClean="0"/>
              <a:t>Il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impossible (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pratique</a:t>
            </a:r>
            <a:r>
              <a:rPr lang="en-US" altLang="en-US" sz="2800" dirty="0" smtClean="0"/>
              <a:t>) de </a:t>
            </a:r>
            <a:r>
              <a:rPr lang="en-US" altLang="en-US" sz="2800" dirty="0" err="1" smtClean="0"/>
              <a:t>conaitre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x≠y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tels</a:t>
            </a:r>
            <a:r>
              <a:rPr lang="en-US" altLang="en-US" sz="2800" dirty="0" smtClean="0"/>
              <a:t> que h(x)=h(y).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616700" y="139700"/>
            <a:ext cx="3454400" cy="3187700"/>
          </a:xfrm>
          <a:prstGeom prst="roundRect">
            <a:avLst>
              <a:gd name="adj" fmla="val 5977"/>
            </a:avLst>
          </a:prstGeom>
          <a:noFill/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1">
              <a:defRPr/>
            </a:pPr>
            <a:endParaRPr lang="en-US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7" name="AutoShape 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16700" y="4038600"/>
            <a:ext cx="3454400" cy="3187700"/>
          </a:xfrm>
          <a:prstGeom prst="roundRect">
            <a:avLst>
              <a:gd name="adj" fmla="val 5977"/>
            </a:avLst>
          </a:prstGeom>
          <a:noFill/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endParaRPr lang="en-US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8" name="AutoShape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27000" y="425624"/>
            <a:ext cx="9201472" cy="6864176"/>
          </a:xfrm>
          <a:prstGeom prst="roundRect">
            <a:avLst>
              <a:gd name="adj" fmla="val 4764"/>
            </a:avLst>
          </a:prstGeom>
          <a:noFill/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1">
              <a:defRPr/>
            </a:pP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L’existence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telles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fonctions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n’a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pas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été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démontré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>
              <a:defRPr/>
            </a:pPr>
            <a:endParaRPr lang="en-US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>
              <a:defRPr/>
            </a:pP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1. et 2.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impliquent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des collisions existent. Il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celles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-ci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soient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difficiles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trouver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eaLnBrk="1">
              <a:defRPr/>
            </a:pPr>
            <a:endParaRPr lang="en-US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fonctions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hachage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cryptographiques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fonctionnent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habituellement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divisant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message à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hacher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blocs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taille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>
              <a:defRPr/>
            </a:pPr>
            <a:endParaRPr lang="en-US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>
              <a:defRPr/>
            </a:pP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Elles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répètent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ensuite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itérativement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compression de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longueur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fixe.</a:t>
            </a:r>
          </a:p>
          <a:p>
            <a:pPr eaLnBrk="1">
              <a:defRPr/>
            </a:pPr>
            <a:endParaRPr lang="en-US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taille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sortie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même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la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taille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sortie de la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compression.</a:t>
            </a:r>
          </a:p>
          <a:p>
            <a:pPr eaLnBrk="1">
              <a:defRPr/>
            </a:pPr>
            <a:endParaRPr lang="en-US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>
              <a:defRPr/>
            </a:pP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pour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satisfaire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4.,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nécessaire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la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taille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sortie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suffisamment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grande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eaLnBrk="1">
              <a:defRPr/>
            </a:pPr>
            <a:endParaRPr lang="en-US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165100"/>
            <a:ext cx="8178800" cy="11557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Fonctions</a:t>
            </a:r>
            <a:r>
              <a:rPr lang="en-US" altLang="en-US" sz="3667" dirty="0" smtClean="0"/>
              <a:t> de </a:t>
            </a:r>
            <a:r>
              <a:rPr lang="en-US" altLang="en-US" sz="3667" dirty="0" err="1" smtClean="0"/>
              <a:t>hashages</a:t>
            </a:r>
            <a:endParaRPr lang="en-US" altLang="en-US" sz="3667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700" y="1308100"/>
            <a:ext cx="9880600" cy="6108700"/>
          </a:xfrm>
        </p:spPr>
        <p:txBody>
          <a:bodyPr rtlCol="0">
            <a:normAutofit/>
          </a:bodyPr>
          <a:lstStyle/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fr-FR" sz="2400" dirty="0"/>
              <a:t>MD5: </a:t>
            </a:r>
            <a:r>
              <a:rPr lang="fr-FR" sz="2400" dirty="0" smtClean="0"/>
              <a:t>(</a:t>
            </a:r>
            <a:r>
              <a:rPr lang="fr-FR" sz="2400" dirty="0"/>
              <a:t>Message Digest 5 </a:t>
            </a:r>
            <a:r>
              <a:rPr lang="fr-FR" sz="2400" dirty="0" smtClean="0"/>
              <a:t>), 1991, </a:t>
            </a:r>
            <a:r>
              <a:rPr lang="fr-FR" sz="2400" dirty="0"/>
              <a:t>inventé par Ronal</a:t>
            </a:r>
            <a:r>
              <a:rPr lang="fr-FR" dirty="0"/>
              <a:t>d </a:t>
            </a:r>
            <a:r>
              <a:rPr lang="fr-FR" dirty="0" err="1"/>
              <a:t>Rivest</a:t>
            </a:r>
            <a:r>
              <a:rPr lang="fr-FR" dirty="0"/>
              <a:t>, </a:t>
            </a:r>
            <a:r>
              <a:rPr lang="en-US" dirty="0"/>
              <a:t> </a:t>
            </a:r>
            <a:r>
              <a:rPr lang="en-US" dirty="0" err="1" smtClean="0"/>
              <a:t>empreintes</a:t>
            </a:r>
            <a:r>
              <a:rPr lang="en-US" dirty="0" smtClean="0"/>
              <a:t> de 128 bits.</a:t>
            </a:r>
            <a:endParaRPr lang="fr-FR" sz="2400" dirty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smtClean="0"/>
              <a:t>SHA </a:t>
            </a:r>
            <a:r>
              <a:rPr lang="en-US" altLang="en-US" sz="2400" dirty="0"/>
              <a:t>(SHA-0): 1993, </a:t>
            </a:r>
            <a:r>
              <a:rPr lang="en-US" altLang="en-US" sz="2400" dirty="0" err="1"/>
              <a:t>insécure</a:t>
            </a:r>
            <a:endParaRPr lang="en-US" altLang="en-US" sz="2400" dirty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/>
              <a:t>SHA-1: 1995, </a:t>
            </a:r>
            <a:r>
              <a:rPr lang="fr-FR" sz="2400" dirty="0"/>
              <a:t>conçue par la NSA, </a:t>
            </a:r>
            <a:r>
              <a:rPr lang="fr-FR" sz="2400" dirty="0" err="1"/>
              <a:t>Federal</a:t>
            </a:r>
            <a:r>
              <a:rPr lang="fr-FR" sz="2400" dirty="0"/>
              <a:t> Information </a:t>
            </a:r>
            <a:r>
              <a:rPr lang="fr-FR" sz="2400" dirty="0" err="1"/>
              <a:t>Processing</a:t>
            </a:r>
            <a:r>
              <a:rPr lang="fr-FR" sz="2400" dirty="0"/>
              <a:t> Standard du </a:t>
            </a:r>
            <a:r>
              <a:rPr lang="fr-FR" sz="2400" dirty="0" smtClean="0"/>
              <a:t>NIST, </a:t>
            </a:r>
            <a:r>
              <a:rPr lang="en-US" altLang="en-US" sz="2400" dirty="0" err="1" smtClean="0"/>
              <a:t>empreintes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160 bits</a:t>
            </a:r>
            <a:r>
              <a:rPr lang="en-US" altLang="en-US" sz="2400" dirty="0" smtClean="0"/>
              <a:t>. </a:t>
            </a:r>
            <a:endParaRPr lang="en-US" altLang="en-US" sz="2400" dirty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smtClean="0"/>
              <a:t>SHA-1 </a:t>
            </a:r>
            <a:r>
              <a:rPr lang="en-US" altLang="en-US" sz="2400" dirty="0" err="1"/>
              <a:t>pourrait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aussi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avoir</a:t>
            </a:r>
            <a:r>
              <a:rPr lang="en-US" altLang="en-US" sz="2400" dirty="0"/>
              <a:t> des </a:t>
            </a:r>
            <a:r>
              <a:rPr lang="en-US" altLang="en-US" sz="2400" dirty="0" err="1" smtClean="0"/>
              <a:t>faiblesses</a:t>
            </a:r>
            <a:r>
              <a:rPr lang="en-US" altLang="en-US" sz="2400" dirty="0" smtClean="0"/>
              <a:t>. </a:t>
            </a:r>
            <a:endParaRPr lang="en-US" altLang="en-US" sz="2400" dirty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smtClean="0"/>
              <a:t>SHA-2: 2001, </a:t>
            </a:r>
            <a:r>
              <a:rPr lang="en-US" sz="2400" dirty="0" err="1"/>
              <a:t>empreintes</a:t>
            </a:r>
            <a:r>
              <a:rPr lang="en-US" sz="2400" dirty="0"/>
              <a:t> de </a:t>
            </a:r>
            <a:r>
              <a:rPr lang="en-US" sz="2400" dirty="0" smtClean="0"/>
              <a:t>224</a:t>
            </a:r>
            <a:r>
              <a:rPr lang="en-US" sz="2400" dirty="0"/>
              <a:t>, 256, 384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/>
              <a:t>512 </a:t>
            </a:r>
            <a:r>
              <a:rPr lang="en-US" sz="2400" dirty="0" smtClean="0"/>
              <a:t>bits</a:t>
            </a:r>
            <a:r>
              <a:rPr lang="en-US" altLang="en-US" sz="24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smtClean="0"/>
              <a:t>SHA-3: 2015, </a:t>
            </a:r>
            <a:r>
              <a:rPr lang="en-US" sz="2400" dirty="0" err="1"/>
              <a:t>empreintes</a:t>
            </a:r>
            <a:r>
              <a:rPr lang="en-US" sz="2400" dirty="0"/>
              <a:t> de 224, 256, 384 </a:t>
            </a:r>
            <a:r>
              <a:rPr lang="en-US" sz="2400" dirty="0" err="1"/>
              <a:t>ou</a:t>
            </a:r>
            <a:r>
              <a:rPr lang="en-US" sz="2400" dirty="0"/>
              <a:t> 512 </a:t>
            </a:r>
            <a:r>
              <a:rPr lang="en-US" sz="2400" dirty="0" smtClean="0"/>
              <a:t>bits.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1020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03288" y="138113"/>
            <a:ext cx="8178800" cy="8763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Principe </a:t>
            </a:r>
            <a:r>
              <a:rPr lang="en-US" altLang="en-US" sz="3667" dirty="0" err="1" smtClean="0"/>
              <a:t>général</a:t>
            </a:r>
            <a:endParaRPr lang="en-US" altLang="en-US" sz="3667" dirty="0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0" y="1145704"/>
            <a:ext cx="10083800" cy="6359996"/>
          </a:xfrm>
        </p:spPr>
        <p:txBody>
          <a:bodyPr rtlCol="0">
            <a:normAutofit/>
          </a:bodyPr>
          <a:lstStyle/>
          <a:p>
            <a:pPr marL="635000" indent="-2794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dirty="0" smtClean="0"/>
              <a:t>SHA et MD5 </a:t>
            </a:r>
            <a:r>
              <a:rPr lang="en-US" altLang="en-US" dirty="0" err="1" smtClean="0"/>
              <a:t>sont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construites</a:t>
            </a:r>
            <a:r>
              <a:rPr lang="en-US" altLang="en-US" dirty="0" smtClean="0"/>
              <a:t> sur le </a:t>
            </a:r>
            <a:r>
              <a:rPr lang="en-US" altLang="en-US" dirty="0" err="1" smtClean="0"/>
              <a:t>même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principe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Elles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invoquent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fonction</a:t>
            </a:r>
            <a:r>
              <a:rPr lang="en-US" altLang="en-US" dirty="0" smtClean="0"/>
              <a:t> de compression f(</a:t>
            </a:r>
            <a:r>
              <a:rPr lang="en-US" altLang="en-US" dirty="0" err="1" smtClean="0"/>
              <a:t>m</a:t>
            </a:r>
            <a:r>
              <a:rPr lang="en-US" altLang="en-US" baseline="-6000" dirty="0" err="1" smtClean="0"/>
              <a:t>i</a:t>
            </a:r>
            <a:r>
              <a:rPr lang="en-US" altLang="en-US" dirty="0" err="1" smtClean="0"/>
              <a:t>,s</a:t>
            </a:r>
            <a:r>
              <a:rPr lang="en-US" altLang="en-US" dirty="0" smtClean="0"/>
              <a:t>) qui </a:t>
            </a:r>
            <a:r>
              <a:rPr lang="en-US" altLang="en-US" dirty="0" err="1" smtClean="0"/>
              <a:t>prend</a:t>
            </a:r>
            <a:r>
              <a:rPr lang="en-US" altLang="en-US" dirty="0" smtClean="0"/>
              <a:t> un bloc du message m</a:t>
            </a:r>
            <a:r>
              <a:rPr lang="en-US" altLang="en-US" baseline="-6000" dirty="0" smtClean="0"/>
              <a:t>i</a:t>
            </a:r>
            <a:r>
              <a:rPr lang="en-US" altLang="en-US" dirty="0" smtClean="0"/>
              <a:t> et </a:t>
            </a:r>
            <a:r>
              <a:rPr lang="en-US" altLang="en-US" dirty="0" err="1" smtClean="0"/>
              <a:t>une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valeur</a:t>
            </a:r>
            <a:r>
              <a:rPr lang="en-US" altLang="en-US" dirty="0" smtClean="0"/>
              <a:t> s pour </a:t>
            </a:r>
            <a:r>
              <a:rPr lang="en-US" altLang="en-US" dirty="0" err="1" smtClean="0"/>
              <a:t>fournir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empreinte</a:t>
            </a:r>
            <a:r>
              <a:rPr lang="en-US" altLang="en-US" dirty="0" smtClean="0"/>
              <a:t> de la </a:t>
            </a:r>
            <a:r>
              <a:rPr lang="en-US" altLang="en-US" dirty="0" err="1" smtClean="0"/>
              <a:t>taille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désirée</a:t>
            </a:r>
            <a:r>
              <a:rPr lang="en-US" altLang="en-US" dirty="0" smtClean="0"/>
              <a:t>.</a:t>
            </a:r>
          </a:p>
          <a:p>
            <a:pPr marL="635000" indent="-2794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dirty="0" smtClean="0"/>
              <a:t>m</a:t>
            </a:r>
            <a:r>
              <a:rPr lang="en-US" altLang="en-US" baseline="-6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un bloc du message de 512 bits </a:t>
            </a:r>
            <a:r>
              <a:rPr lang="en-US" altLang="en-US" dirty="0" err="1" smtClean="0"/>
              <a:t>tandis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s </a:t>
            </a:r>
            <a:r>
              <a:rPr lang="en-US" altLang="en-US" dirty="0" err="1" smtClean="0"/>
              <a:t>contient</a:t>
            </a:r>
            <a:r>
              <a:rPr lang="en-US" altLang="en-US" dirty="0" smtClean="0"/>
              <a:t> 160 bits. </a:t>
            </a:r>
          </a:p>
          <a:p>
            <a:pPr marL="635000" indent="-2794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dirty="0" smtClean="0"/>
              <a:t>Au </a:t>
            </a:r>
            <a:r>
              <a:rPr lang="en-US" altLang="en-US" dirty="0" err="1" smtClean="0"/>
              <a:t>départ</a:t>
            </a:r>
            <a:r>
              <a:rPr lang="en-US" altLang="en-US" dirty="0" smtClean="0"/>
              <a:t>, le message m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divisé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t+1 blocs de 512 bits </a:t>
            </a:r>
            <a:r>
              <a:rPr lang="en-US" altLang="en-US" dirty="0" err="1" smtClean="0"/>
              <a:t>chacun</a:t>
            </a:r>
            <a:r>
              <a:rPr lang="en-US" altLang="en-US" dirty="0" smtClean="0"/>
              <a:t>. Un </a:t>
            </a:r>
            <a:r>
              <a:rPr lang="en-US" altLang="en-US" dirty="0" err="1" smtClean="0"/>
              <a:t>remplissage</a:t>
            </a:r>
            <a:r>
              <a:rPr lang="en-US" altLang="en-US" dirty="0" smtClean="0"/>
              <a:t> de 0 </a:t>
            </a:r>
            <a:r>
              <a:rPr lang="en-US" altLang="en-US" dirty="0" err="1" smtClean="0"/>
              <a:t>suivi</a:t>
            </a:r>
            <a:r>
              <a:rPr lang="en-US" altLang="en-US" dirty="0" smtClean="0"/>
              <a:t> de la </a:t>
            </a:r>
            <a:r>
              <a:rPr lang="en-US" altLang="en-US" dirty="0" err="1" smtClean="0"/>
              <a:t>longueur</a:t>
            </a:r>
            <a:r>
              <a:rPr lang="en-US" altLang="en-US" dirty="0" smtClean="0"/>
              <a:t> de m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binaire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ajouté</a:t>
            </a:r>
            <a:r>
              <a:rPr lang="en-US" altLang="en-US" dirty="0" smtClean="0"/>
              <a:t>. </a:t>
            </a:r>
          </a:p>
          <a:p>
            <a:pPr marL="635000" indent="-2794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dirty="0" smtClean="0"/>
              <a:t>La </a:t>
            </a:r>
            <a:r>
              <a:rPr lang="en-US" altLang="en-US" dirty="0" err="1" smtClean="0"/>
              <a:t>valeur</a:t>
            </a:r>
            <a:r>
              <a:rPr lang="en-US" altLang="en-US" dirty="0" smtClean="0"/>
              <a:t> s</a:t>
            </a:r>
            <a:r>
              <a:rPr lang="en-US" altLang="en-US" baseline="-6000" dirty="0" smtClean="0"/>
              <a:t>0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cste</a:t>
            </a:r>
            <a:r>
              <a:rPr lang="en-US" altLang="en-US" dirty="0" smtClean="0"/>
              <a:t>, et pour </a:t>
            </a:r>
            <a:r>
              <a:rPr lang="en-US" altLang="en-US" dirty="0" err="1" smtClean="0"/>
              <a:t>chaque</a:t>
            </a:r>
            <a:r>
              <a:rPr lang="en-US" altLang="en-US" dirty="0" smtClean="0"/>
              <a:t> bloc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=1..t+1 la </a:t>
            </a:r>
            <a:r>
              <a:rPr lang="en-US" altLang="en-US" dirty="0" err="1" smtClean="0"/>
              <a:t>valeur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</a:t>
            </a:r>
            <a:r>
              <a:rPr lang="en-US" altLang="en-US" baseline="-6000" dirty="0" err="1" smtClean="0"/>
              <a:t>i</a:t>
            </a:r>
            <a:r>
              <a:rPr lang="en-US" altLang="en-US" dirty="0" smtClean="0"/>
              <a:t>=f(m</a:t>
            </a:r>
            <a:r>
              <a:rPr lang="en-US" altLang="en-US" baseline="-6000" dirty="0" smtClean="0"/>
              <a:t>i</a:t>
            </a:r>
            <a:r>
              <a:rPr lang="en-US" altLang="en-US" dirty="0" smtClean="0"/>
              <a:t>,s</a:t>
            </a:r>
            <a:r>
              <a:rPr lang="en-US" altLang="en-US" baseline="-6000" dirty="0" smtClean="0"/>
              <a:t>i-1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calculée</a:t>
            </a:r>
            <a:r>
              <a:rPr lang="en-US" altLang="en-US" dirty="0" smtClean="0"/>
              <a:t>. La </a:t>
            </a:r>
            <a:r>
              <a:rPr lang="en-US" altLang="en-US" dirty="0" err="1" smtClean="0"/>
              <a:t>valeur</a:t>
            </a:r>
            <a:r>
              <a:rPr lang="en-US" altLang="en-US" dirty="0" smtClean="0"/>
              <a:t> finale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s</a:t>
            </a:r>
            <a:r>
              <a:rPr lang="en-US" altLang="en-US" baseline="-6000" dirty="0" smtClean="0"/>
              <a:t>t+1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Soit</a:t>
            </a:r>
            <a:r>
              <a:rPr lang="en-US" altLang="en-US" dirty="0" smtClean="0"/>
              <a:t> H la </a:t>
            </a:r>
            <a:r>
              <a:rPr lang="en-US" altLang="en-US" dirty="0" err="1" smtClean="0"/>
              <a:t>fonction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résultante</a:t>
            </a:r>
            <a:r>
              <a:rPr lang="en-US" altLang="en-US" dirty="0" smtClean="0"/>
              <a:t>.</a:t>
            </a:r>
          </a:p>
          <a:p>
            <a:pPr marL="635000" indent="-2794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dirty="0" err="1" smtClean="0"/>
              <a:t>Trouver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une</a:t>
            </a:r>
            <a:r>
              <a:rPr lang="en-US" altLang="en-US" dirty="0" smtClean="0"/>
              <a:t> collision </a:t>
            </a:r>
            <a:r>
              <a:rPr lang="en-US" altLang="en-US" dirty="0" err="1" smtClean="0"/>
              <a:t>sur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fonction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totale</a:t>
            </a:r>
            <a:r>
              <a:rPr lang="en-US" altLang="en-US" dirty="0" smtClean="0"/>
              <a:t> H </a:t>
            </a:r>
            <a:r>
              <a:rPr lang="en-US" altLang="en-US" dirty="0" err="1" smtClean="0"/>
              <a:t>implique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qu’une</a:t>
            </a:r>
            <a:r>
              <a:rPr lang="en-US" altLang="en-US" dirty="0" smtClean="0"/>
              <a:t> collision </a:t>
            </a:r>
            <a:r>
              <a:rPr lang="en-US" altLang="en-US" dirty="0" err="1" smtClean="0"/>
              <a:t>peut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être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trouvée</a:t>
            </a:r>
            <a:r>
              <a:rPr lang="en-US" altLang="en-US" dirty="0" smtClean="0"/>
              <a:t> pour f.</a:t>
            </a:r>
          </a:p>
          <a:p>
            <a:pPr marL="635000" indent="-2794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dirty="0" err="1" smtClean="0"/>
              <a:t>S’il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difficile de </a:t>
            </a:r>
            <a:r>
              <a:rPr lang="en-US" altLang="en-US" dirty="0" err="1" smtClean="0"/>
              <a:t>trouver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une</a:t>
            </a:r>
            <a:r>
              <a:rPr lang="en-US" altLang="en-US" dirty="0" smtClean="0"/>
              <a:t> collision pour f </a:t>
            </a:r>
            <a:r>
              <a:rPr lang="en-US" altLang="en-US" dirty="0" err="1" smtClean="0"/>
              <a:t>alors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aussi</a:t>
            </a:r>
            <a:r>
              <a:rPr lang="en-US" altLang="en-US" dirty="0" smtClean="0"/>
              <a:t> difficile </a:t>
            </a:r>
            <a:r>
              <a:rPr lang="en-US" altLang="en-US" dirty="0" err="1" smtClean="0"/>
              <a:t>d’en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trouver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une</a:t>
            </a:r>
            <a:r>
              <a:rPr lang="en-US" altLang="en-US" dirty="0" smtClean="0"/>
              <a:t> pour H.</a:t>
            </a:r>
            <a:endParaRPr lang="en-US" altLang="en-US" sz="2333" dirty="0" smtClean="0"/>
          </a:p>
        </p:txBody>
      </p:sp>
    </p:spTree>
    <p:extLst>
      <p:ext uri="{BB962C8B-B14F-4D97-AF65-F5344CB8AC3E}">
        <p14:creationId xmlns:p14="http://schemas.microsoft.com/office/powerpoint/2010/main" val="2055723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192" y="0"/>
            <a:ext cx="9944100" cy="10414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Qu’est-ce</a:t>
            </a:r>
            <a:r>
              <a:rPr lang="en-US" altLang="en-US" sz="3667" dirty="0" smtClean="0"/>
              <a:t> que </a:t>
            </a:r>
            <a:r>
              <a:rPr lang="en-US" altLang="en-US" sz="3667" dirty="0" err="1" smtClean="0"/>
              <a:t>l’intégrité</a:t>
            </a:r>
            <a:r>
              <a:rPr lang="en-US" altLang="en-US" sz="3667" dirty="0" smtClean="0"/>
              <a:t>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17500" y="1865313"/>
            <a:ext cx="9525000" cy="5500687"/>
          </a:xfrm>
        </p:spPr>
        <p:txBody>
          <a:bodyPr rtlCol="0">
            <a:normAutofit/>
          </a:bodyPr>
          <a:lstStyle/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Nous </a:t>
            </a:r>
            <a:r>
              <a:rPr lang="en-US" altLang="en-US" sz="2800" dirty="0" err="1" smtClean="0"/>
              <a:t>avons</a:t>
            </a:r>
            <a:r>
              <a:rPr lang="en-US" altLang="en-US" sz="2800" dirty="0" smtClean="0"/>
              <a:t> vu comment des participants qui </a:t>
            </a:r>
            <a:r>
              <a:rPr lang="en-US" altLang="en-US" sz="2800" dirty="0" err="1" smtClean="0"/>
              <a:t>partagent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secrète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peuvent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s’échanger</a:t>
            </a:r>
            <a:r>
              <a:rPr lang="en-US" altLang="en-US" sz="2800" dirty="0" smtClean="0"/>
              <a:t> des messages à </a:t>
            </a:r>
            <a:r>
              <a:rPr lang="en-US" altLang="en-US" sz="2800" dirty="0" err="1" smtClean="0"/>
              <a:t>l’abri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oreilles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indiscrètes</a:t>
            </a:r>
            <a:r>
              <a:rPr lang="en-US" altLang="en-US" sz="2800" dirty="0" smtClean="0"/>
              <a:t>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err="1" smtClean="0"/>
              <a:t>Supposons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Bob </a:t>
            </a:r>
            <a:r>
              <a:rPr lang="en-US" altLang="en-US" sz="2800" dirty="0" err="1" smtClean="0"/>
              <a:t>reçoive</a:t>
            </a:r>
            <a:r>
              <a:rPr lang="en-US" altLang="en-US" sz="2800" dirty="0" smtClean="0"/>
              <a:t> un message </a:t>
            </a:r>
            <a:r>
              <a:rPr lang="en-US" altLang="en-US" sz="2800" dirty="0" err="1" smtClean="0"/>
              <a:t>chiffré</a:t>
            </a:r>
            <a:r>
              <a:rPr lang="en-US" altLang="en-US" sz="2800" dirty="0" smtClean="0"/>
              <a:t> C </a:t>
            </a:r>
            <a:r>
              <a:rPr lang="en-US" altLang="en-US" sz="2800" dirty="0" err="1" smtClean="0"/>
              <a:t>qu’il</a:t>
            </a:r>
            <a:r>
              <a:rPr lang="en-US" altLang="en-US" sz="2800" dirty="0" smtClean="0"/>
              <a:t> suppose </a:t>
            </a:r>
            <a:r>
              <a:rPr lang="en-US" altLang="en-US" sz="2800" dirty="0" err="1" smtClean="0"/>
              <a:t>provenir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d’Alice</a:t>
            </a:r>
            <a:r>
              <a:rPr lang="en-US" altLang="en-US" sz="2800" dirty="0" smtClean="0"/>
              <a:t>. Il le </a:t>
            </a:r>
            <a:r>
              <a:rPr lang="en-US" altLang="en-US" sz="2800" dirty="0" err="1" smtClean="0"/>
              <a:t>déchiffre</a:t>
            </a:r>
            <a:r>
              <a:rPr lang="en-US" altLang="en-US" sz="2800" dirty="0" smtClean="0"/>
              <a:t> avec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K </a:t>
            </a:r>
            <a:r>
              <a:rPr lang="en-US" altLang="en-US" sz="2800" dirty="0" err="1" smtClean="0"/>
              <a:t>qu’ils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partagent</a:t>
            </a:r>
            <a:r>
              <a:rPr lang="en-US" altLang="en-US" sz="2800" dirty="0" smtClean="0"/>
              <a:t> pour </a:t>
            </a:r>
            <a:r>
              <a:rPr lang="en-US" altLang="en-US" sz="2800" dirty="0" err="1" smtClean="0"/>
              <a:t>obtenir</a:t>
            </a:r>
            <a:r>
              <a:rPr lang="en-US" altLang="en-US" sz="2800" dirty="0" smtClean="0"/>
              <a:t> le message M.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Est-</a:t>
            </a:r>
            <a:r>
              <a:rPr lang="en-US" altLang="en-US" sz="2800" dirty="0" err="1" smtClean="0"/>
              <a:t>ce</a:t>
            </a:r>
            <a:r>
              <a:rPr lang="en-US" altLang="en-US" sz="2800" dirty="0" smtClean="0"/>
              <a:t> certain </a:t>
            </a:r>
            <a:r>
              <a:rPr lang="en-US" altLang="en-US" sz="2800" dirty="0" err="1" smtClean="0"/>
              <a:t>qu’Alice</a:t>
            </a:r>
            <a:r>
              <a:rPr lang="en-US" altLang="en-US" sz="2800" dirty="0" smtClean="0"/>
              <a:t> a </a:t>
            </a:r>
            <a:r>
              <a:rPr lang="en-US" altLang="en-US" sz="2800" b="1" dirty="0" err="1" smtClean="0"/>
              <a:t>vraiment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écrit</a:t>
            </a:r>
            <a:r>
              <a:rPr lang="en-US" altLang="en-US" sz="2800" dirty="0" smtClean="0"/>
              <a:t> M pour Bob?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Est-</a:t>
            </a:r>
            <a:r>
              <a:rPr lang="en-US" altLang="en-US" sz="2800" dirty="0" err="1" smtClean="0"/>
              <a:t>ce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M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un </a:t>
            </a:r>
            <a:r>
              <a:rPr lang="en-US" altLang="en-US" sz="2800" b="1" dirty="0" smtClean="0"/>
              <a:t>nouveau</a:t>
            </a:r>
            <a:r>
              <a:rPr lang="en-US" altLang="en-US" sz="2800" dirty="0" smtClean="0"/>
              <a:t> message </a:t>
            </a:r>
            <a:r>
              <a:rPr lang="en-US" altLang="en-US" sz="2800" dirty="0" err="1" smtClean="0"/>
              <a:t>d’Alice</a:t>
            </a:r>
            <a:r>
              <a:rPr lang="en-US" altLang="en-US" sz="2800" dirty="0" smtClean="0"/>
              <a:t> pour Bob?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0500" y="-38100"/>
            <a:ext cx="9855200" cy="9017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HMAC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Rectangle 2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63500" y="965200"/>
                <a:ext cx="10071100" cy="6388100"/>
              </a:xfrm>
            </p:spPr>
            <p:txBody>
              <a:bodyPr rtlCol="0">
                <a:normAutofit/>
              </a:bodyPr>
              <a:lstStyle/>
              <a:p>
                <a:pPr marL="695325" indent="-339725" defTabSz="761970" eaLnBrk="1" fontAlgn="auto" hangingPunct="1">
                  <a:spcBef>
                    <a:spcPts val="2300"/>
                  </a:spcBef>
                  <a:spcAft>
                    <a:spcPts val="0"/>
                  </a:spcAft>
                  <a:buSzPct val="43000"/>
                  <a:buFont typeface="Arial" pitchFamily="34" charset="0"/>
                  <a:buBlip>
                    <a:blip r:embed="rId4"/>
                  </a:buBlip>
                  <a:defRPr/>
                </a:pPr>
                <a:r>
                  <a:rPr lang="en-US" altLang="en-US" sz="2400" dirty="0" smtClean="0">
                    <a:sym typeface="Chalkboard" charset="0"/>
                  </a:rPr>
                  <a:t>Voici</a:t>
                </a:r>
                <a:r>
                  <a:rPr lang="en-US" altLang="en-US" sz="2400" dirty="0">
                    <a:sym typeface="Chalkboard" charset="0"/>
                  </a:rPr>
                  <a:t> un standard pour la </a:t>
                </a:r>
                <a:r>
                  <a:rPr lang="en-US" altLang="en-US" sz="2400" dirty="0" err="1">
                    <a:sym typeface="Chalkboard" charset="0"/>
                  </a:rPr>
                  <a:t>génération</a:t>
                </a:r>
                <a:r>
                  <a:rPr lang="en-US" altLang="en-US" sz="2400" dirty="0">
                    <a:sym typeface="Chalkboard" charset="0"/>
                  </a:rPr>
                  <a:t> de </a:t>
                </a:r>
                <a:r>
                  <a:rPr lang="en-US" altLang="en-US" sz="2400" dirty="0" smtClean="0">
                    <a:sym typeface="Chalkboard" charset="0"/>
                  </a:rPr>
                  <a:t>MAC à </a:t>
                </a:r>
                <a:r>
                  <a:rPr lang="en-US" altLang="en-US" sz="2400" dirty="0" err="1">
                    <a:sym typeface="Chalkboard" charset="0"/>
                  </a:rPr>
                  <a:t>partir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d’une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fonction</a:t>
                </a:r>
                <a:r>
                  <a:rPr lang="en-US" altLang="en-US" sz="2400" dirty="0">
                    <a:sym typeface="Chalkboard" charset="0"/>
                  </a:rPr>
                  <a:t> de </a:t>
                </a:r>
                <a:r>
                  <a:rPr lang="en-US" altLang="en-US" sz="2400" dirty="0" err="1">
                    <a:sym typeface="Chalkboard" charset="0"/>
                  </a:rPr>
                  <a:t>hachage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cryptographique</a:t>
                </a:r>
                <a:r>
                  <a:rPr lang="en-US" altLang="en-US" sz="2400" dirty="0">
                    <a:sym typeface="Chalkboard" charset="0"/>
                  </a:rPr>
                  <a:t> h(.) : (</a:t>
                </a:r>
                <a:r>
                  <a:rPr lang="en-US" altLang="en-US" sz="2400" dirty="0" err="1">
                    <a:sym typeface="Chalkboard" charset="0"/>
                  </a:rPr>
                  <a:t>Utilisé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dans</a:t>
                </a:r>
                <a:r>
                  <a:rPr lang="en-US" altLang="en-US" sz="2400" dirty="0">
                    <a:sym typeface="Chalkboard" charset="0"/>
                  </a:rPr>
                  <a:t> IPsec &amp; </a:t>
                </a:r>
                <a:r>
                  <a:rPr lang="en-US" altLang="en-US" sz="2400" dirty="0" smtClean="0">
                    <a:sym typeface="Chalkboard" charset="0"/>
                  </a:rPr>
                  <a:t>SSL</a:t>
                </a:r>
                <a:r>
                  <a:rPr lang="en-US" altLang="en-US" sz="1600" dirty="0" smtClean="0">
                    <a:solidFill>
                      <a:srgbClr val="FF0000"/>
                    </a:solidFill>
                    <a:sym typeface="Chalkboard" charset="0"/>
                  </a:rPr>
                  <a:t>(TSL?)</a:t>
                </a:r>
                <a:r>
                  <a:rPr lang="en-US" altLang="en-US" sz="2400" dirty="0" smtClean="0">
                    <a:sym typeface="Chalkboard" charset="0"/>
                  </a:rPr>
                  <a:t>)</a:t>
                </a:r>
                <a:endParaRPr lang="en-US" altLang="en-US" sz="2400" dirty="0">
                  <a:sym typeface="Chalkboard" charset="0"/>
                </a:endParaRPr>
              </a:p>
              <a:p>
                <a:pPr marL="1127125" lvl="1" indent="-339725" defTabSz="761970" eaLnBrk="1" fontAlgn="auto" hangingPunct="1">
                  <a:spcBef>
                    <a:spcPts val="2300"/>
                  </a:spcBef>
                  <a:spcAft>
                    <a:spcPts val="0"/>
                  </a:spcAft>
                  <a:buSzPct val="43000"/>
                  <a:buFontTx/>
                  <a:buBlip>
                    <a:blip r:embed="rId4"/>
                  </a:buBlip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fr-CA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CA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CA" sz="24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Chalkboard" charset="0"/>
                  </a:rPr>
                  <a:t> = h( </a:t>
                </a:r>
                <a:r>
                  <a:rPr lang="en-US" altLang="en-US" sz="2400" dirty="0" err="1">
                    <a:sym typeface="Chalkboard" charset="0"/>
                  </a:rPr>
                  <a:t>K⊕opad</a:t>
                </a:r>
                <a:r>
                  <a:rPr lang="en-US" altLang="en-US" sz="2400" dirty="0">
                    <a:sym typeface="Chalkboard" charset="0"/>
                  </a:rPr>
                  <a:t> || h(</a:t>
                </a:r>
                <a:r>
                  <a:rPr lang="en-US" altLang="en-US" sz="2400" dirty="0" err="1">
                    <a:sym typeface="Chalkboard" charset="0"/>
                  </a:rPr>
                  <a:t>K⊕ipad</a:t>
                </a:r>
                <a:r>
                  <a:rPr lang="en-US" altLang="en-US" sz="2400" dirty="0">
                    <a:sym typeface="Chalkboard" charset="0"/>
                  </a:rPr>
                  <a:t> || M) </a:t>
                </a:r>
                <a:r>
                  <a:rPr lang="en-US" altLang="en-US" sz="2400" dirty="0" smtClean="0">
                    <a:sym typeface="Chalkboard" charset="0"/>
                  </a:rPr>
                  <a:t>)</a:t>
                </a:r>
                <a:endParaRPr lang="en-US" altLang="en-US" sz="2400" dirty="0">
                  <a:sym typeface="Chalkboard" charset="0"/>
                </a:endParaRPr>
              </a:p>
              <a:p>
                <a:pPr marL="1206500" lvl="2" indent="0" defTabSz="761970" eaLnBrk="1" fontAlgn="auto" hangingPunct="1">
                  <a:spcBef>
                    <a:spcPts val="417"/>
                  </a:spcBef>
                  <a:spcAft>
                    <a:spcPts val="0"/>
                  </a:spcAft>
                  <a:buSzPct val="43000"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 altLang="en-US" sz="2400" dirty="0">
                  <a:sym typeface="Chalkboard" charset="0"/>
                </a:endParaRPr>
              </a:p>
              <a:p>
                <a:pPr marL="1663700" lvl="2" indent="-457200" defTabSz="761970" eaLnBrk="1" fontAlgn="auto" hangingPunct="1">
                  <a:spcBef>
                    <a:spcPts val="417"/>
                  </a:spcBef>
                  <a:spcAft>
                    <a:spcPts val="0"/>
                  </a:spcAft>
                  <a:buSzPct val="43000"/>
                  <a:buFont typeface="Wingdings" panose="05000000000000000000" pitchFamily="2" charset="2"/>
                  <a:buChar char="q"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altLang="en-US" sz="2400" b="1" dirty="0" err="1">
                    <a:sym typeface="Chalkboard" charset="0"/>
                  </a:rPr>
                  <a:t>opad</a:t>
                </a:r>
                <a:r>
                  <a:rPr lang="en-US" altLang="en-US" sz="2400" dirty="0">
                    <a:sym typeface="Chalkboard" charset="0"/>
                  </a:rPr>
                  <a:t>= </a:t>
                </a:r>
                <a:r>
                  <a:rPr lang="en-US" altLang="en-US" sz="2400" dirty="0">
                    <a:sym typeface="Helvetica" panose="020B0604020202020204" pitchFamily="34" charset="0"/>
                  </a:rPr>
                  <a:t>0x5c5c5c...5c5c</a:t>
                </a:r>
                <a:endParaRPr lang="en-US" altLang="en-US" sz="2400" dirty="0">
                  <a:sym typeface="Chalkboard" charset="0"/>
                </a:endParaRPr>
              </a:p>
              <a:p>
                <a:pPr marL="1663700" lvl="2" indent="-457200" defTabSz="761970" eaLnBrk="1" fontAlgn="auto" hangingPunct="1">
                  <a:spcBef>
                    <a:spcPts val="417"/>
                  </a:spcBef>
                  <a:spcAft>
                    <a:spcPts val="0"/>
                  </a:spcAft>
                  <a:buSzPct val="43000"/>
                  <a:buFont typeface="Wingdings" panose="05000000000000000000" pitchFamily="2" charset="2"/>
                  <a:buChar char="q"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altLang="en-US" sz="2400" b="1" dirty="0" err="1">
                    <a:sym typeface="Chalkboard" charset="0"/>
                  </a:rPr>
                  <a:t>ipad</a:t>
                </a:r>
                <a:r>
                  <a:rPr lang="en-US" altLang="en-US" sz="2400" dirty="0">
                    <a:sym typeface="Chalkboard" charset="0"/>
                  </a:rPr>
                  <a:t> = </a:t>
                </a:r>
                <a:r>
                  <a:rPr lang="en-US" altLang="en-US" sz="2400" dirty="0">
                    <a:sym typeface="Helvetica" panose="020B0604020202020204" pitchFamily="34" charset="0"/>
                  </a:rPr>
                  <a:t>0x363636...3636</a:t>
                </a:r>
              </a:p>
              <a:p>
                <a:pPr marL="1663700" lvl="2" indent="-457200" defTabSz="761970" eaLnBrk="1" fontAlgn="auto" hangingPunct="1">
                  <a:spcBef>
                    <a:spcPts val="417"/>
                  </a:spcBef>
                  <a:spcAft>
                    <a:spcPts val="0"/>
                  </a:spcAft>
                  <a:buSzPct val="43000"/>
                  <a:buFont typeface="Wingdings" panose="05000000000000000000" pitchFamily="2" charset="2"/>
                  <a:buChar char="q"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altLang="en-US" sz="2400" dirty="0">
                    <a:sym typeface="Chalkboard" charset="0"/>
                  </a:rPr>
                  <a:t>||=concatenation</a:t>
                </a:r>
              </a:p>
              <a:p>
                <a:pPr marL="1663700" lvl="2" indent="-457200" defTabSz="761970" eaLnBrk="1" fontAlgn="auto" hangingPunct="1">
                  <a:spcBef>
                    <a:spcPts val="417"/>
                  </a:spcBef>
                  <a:spcAft>
                    <a:spcPts val="0"/>
                  </a:spcAft>
                  <a:buSzPct val="43000"/>
                  <a:buFont typeface="Wingdings" panose="05000000000000000000" pitchFamily="2" charset="2"/>
                  <a:buChar char="q"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altLang="en-US" sz="2400" dirty="0">
                    <a:sym typeface="Chalkboard" charset="0"/>
                  </a:rPr>
                  <a:t>K </a:t>
                </a:r>
                <a:r>
                  <a:rPr lang="en-US" altLang="en-US" sz="2400" dirty="0" err="1">
                    <a:sym typeface="Chalkboard" charset="0"/>
                  </a:rPr>
                  <a:t>doit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être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remplie</a:t>
                </a:r>
                <a:r>
                  <a:rPr lang="en-US" altLang="en-US" sz="2400" dirty="0">
                    <a:sym typeface="Chalkboard" charset="0"/>
                  </a:rPr>
                  <a:t> avec des 0 à </a:t>
                </a:r>
                <a:r>
                  <a:rPr lang="en-US" altLang="en-US" sz="2400" dirty="0" err="1">
                    <a:sym typeface="Chalkboard" charset="0"/>
                  </a:rPr>
                  <a:t>droite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jusqu’à</a:t>
                </a:r>
                <a:r>
                  <a:rPr lang="en-US" altLang="en-US" sz="2400" dirty="0">
                    <a:sym typeface="Chalkboard" charset="0"/>
                  </a:rPr>
                  <a:t> la </a:t>
                </a:r>
                <a:r>
                  <a:rPr lang="en-US" altLang="en-US" sz="2400" dirty="0" err="1">
                    <a:sym typeface="Chalkboard" charset="0"/>
                  </a:rPr>
                  <a:t>taille</a:t>
                </a:r>
                <a:r>
                  <a:rPr lang="en-US" altLang="en-US" sz="2400" dirty="0">
                    <a:sym typeface="Chalkboard" charset="0"/>
                  </a:rPr>
                  <a:t> des blocs de h(.)</a:t>
                </a:r>
              </a:p>
              <a:p>
                <a:pPr marL="1546225" lvl="2" indent="-339725" defTabSz="761970" eaLnBrk="1" fontAlgn="auto" hangingPunct="1">
                  <a:spcBef>
                    <a:spcPts val="417"/>
                  </a:spcBef>
                  <a:spcAft>
                    <a:spcPts val="0"/>
                  </a:spcAft>
                  <a:buSzPct val="43000"/>
                  <a:buFontTx/>
                  <a:buBlip>
                    <a:blip r:embed="rId4"/>
                  </a:buBlip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 altLang="en-US" sz="2400" dirty="0">
                  <a:sym typeface="Helvetica" panose="020B0604020202020204" pitchFamily="34" charset="0"/>
                </a:endParaRPr>
              </a:p>
              <a:p>
                <a:pPr marL="695325" indent="-339725" defTabSz="761970" eaLnBrk="1" fontAlgn="auto" hangingPunct="1">
                  <a:spcBef>
                    <a:spcPts val="833"/>
                  </a:spcBef>
                  <a:spcAft>
                    <a:spcPts val="0"/>
                  </a:spcAft>
                  <a:buSzPct val="43000"/>
                  <a:buFontTx/>
                  <a:buBlip>
                    <a:blip r:embed="rId4"/>
                  </a:buBlip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altLang="en-US" sz="2400" dirty="0">
                    <a:sym typeface="Chalkboard" charset="0"/>
                  </a:rPr>
                  <a:t>Les </a:t>
                </a:r>
                <a:r>
                  <a:rPr lang="en-US" altLang="en-US" sz="2400" b="1" dirty="0" err="1">
                    <a:sym typeface="Chalkboard" charset="0"/>
                  </a:rPr>
                  <a:t>opad</a:t>
                </a:r>
                <a:r>
                  <a:rPr lang="en-US" altLang="en-US" sz="2400" dirty="0">
                    <a:sym typeface="Chalkboard" charset="0"/>
                  </a:rPr>
                  <a:t> et </a:t>
                </a:r>
                <a:r>
                  <a:rPr lang="en-US" altLang="en-US" sz="2400" b="1" dirty="0" err="1">
                    <a:sym typeface="Chalkboard" charset="0"/>
                  </a:rPr>
                  <a:t>ipad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ont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été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choisis</a:t>
                </a:r>
                <a:r>
                  <a:rPr lang="en-US" altLang="en-US" sz="2400" dirty="0">
                    <a:sym typeface="Chalkboard" charset="0"/>
                  </a:rPr>
                  <a:t> pour que les </a:t>
                </a:r>
                <a:r>
                  <a:rPr lang="en-US" altLang="en-US" sz="2400" dirty="0" err="1">
                    <a:sym typeface="Chalkboard" charset="0"/>
                  </a:rPr>
                  <a:t>deux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valeurs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associées</a:t>
                </a:r>
                <a:r>
                  <a:rPr lang="en-US" altLang="en-US" sz="2400" dirty="0">
                    <a:sym typeface="Chalkboard" charset="0"/>
                  </a:rPr>
                  <a:t> à la </a:t>
                </a:r>
                <a:r>
                  <a:rPr lang="en-US" altLang="en-US" sz="2400" dirty="0" err="1">
                    <a:sym typeface="Chalkboard" charset="0"/>
                  </a:rPr>
                  <a:t>clé</a:t>
                </a:r>
                <a:r>
                  <a:rPr lang="en-US" altLang="en-US" sz="2400" dirty="0">
                    <a:sym typeface="Chalkboard" charset="0"/>
                  </a:rPr>
                  <a:t> K </a:t>
                </a:r>
                <a:r>
                  <a:rPr lang="en-US" altLang="en-US" sz="2400" dirty="0" err="1">
                    <a:sym typeface="Chalkboard" charset="0"/>
                  </a:rPr>
                  <a:t>soient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suffisamment</a:t>
                </a:r>
                <a:r>
                  <a:rPr lang="en-US" altLang="en-US" sz="2400" dirty="0">
                    <a:sym typeface="Chalkboard" charset="0"/>
                  </a:rPr>
                  <a:t> </a:t>
                </a:r>
                <a:r>
                  <a:rPr lang="en-US" altLang="en-US" sz="2400" dirty="0" err="1">
                    <a:sym typeface="Chalkboard" charset="0"/>
                  </a:rPr>
                  <a:t>différentes</a:t>
                </a:r>
                <a:r>
                  <a:rPr lang="en-US" altLang="en-US" sz="2400" dirty="0" smtClean="0">
                    <a:sym typeface="Chalkboard" charset="0"/>
                  </a:rPr>
                  <a:t>.</a:t>
                </a:r>
                <a:endParaRPr lang="en-US" altLang="en-US" sz="2400" dirty="0">
                  <a:sym typeface="Chalkboard" charset="0"/>
                </a:endParaRPr>
              </a:p>
            </p:txBody>
          </p:sp>
        </mc:Choice>
        <mc:Fallback xmlns="">
          <p:sp>
            <p:nvSpPr>
              <p:cNvPr id="225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63500" y="965200"/>
                <a:ext cx="10071100" cy="6388100"/>
              </a:xfrm>
              <a:blipFill rotWithShape="0">
                <a:blip r:embed="rId6"/>
                <a:stretch>
                  <a:fillRect t="-1336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700" y="-38100"/>
            <a:ext cx="10134600" cy="12954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Digression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55600" y="1433735"/>
            <a:ext cx="9423400" cy="4182839"/>
          </a:xfrm>
        </p:spPr>
        <p:txBody>
          <a:bodyPr rtlCol="0">
            <a:normAutofit/>
          </a:bodyPr>
          <a:lstStyle/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333" dirty="0" err="1" smtClean="0"/>
              <a:t>Pensez-vous</a:t>
            </a:r>
            <a:r>
              <a:rPr lang="en-US" altLang="en-US" sz="2333" dirty="0" smtClean="0"/>
              <a:t> que </a:t>
            </a:r>
            <a:r>
              <a:rPr lang="en-US" altLang="en-US" sz="2333" dirty="0" err="1" smtClean="0"/>
              <a:t>dans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une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classe</a:t>
            </a:r>
            <a:r>
              <a:rPr lang="en-US" altLang="en-US" sz="2333" dirty="0" smtClean="0"/>
              <a:t> de 30 </a:t>
            </a:r>
            <a:r>
              <a:rPr lang="en-US" altLang="en-US" sz="2333" dirty="0" err="1" smtClean="0"/>
              <a:t>étudiants</a:t>
            </a:r>
            <a:r>
              <a:rPr lang="en-US" altLang="en-US" sz="2333" dirty="0" smtClean="0"/>
              <a:t> les chances </a:t>
            </a:r>
            <a:r>
              <a:rPr lang="en-US" altLang="en-US" sz="2333" dirty="0" err="1" smtClean="0"/>
              <a:t>sont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bonnes</a:t>
            </a:r>
            <a:r>
              <a:rPr lang="en-US" altLang="en-US" sz="2333" dirty="0" smtClean="0"/>
              <a:t> pour que 2 </a:t>
            </a:r>
            <a:r>
              <a:rPr lang="en-US" altLang="en-US" sz="2333" dirty="0" err="1" smtClean="0"/>
              <a:t>étudiants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soient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nés</a:t>
            </a:r>
            <a:r>
              <a:rPr lang="en-US" altLang="en-US" sz="2333" dirty="0" smtClean="0"/>
              <a:t> le </a:t>
            </a:r>
            <a:r>
              <a:rPr lang="en-US" altLang="en-US" sz="2333" dirty="0" err="1" smtClean="0"/>
              <a:t>même</a:t>
            </a:r>
            <a:r>
              <a:rPr lang="en-US" altLang="en-US" sz="2333" dirty="0" smtClean="0"/>
              <a:t> jour (de </a:t>
            </a:r>
            <a:r>
              <a:rPr lang="en-US" altLang="en-US" sz="2333" dirty="0" err="1" smtClean="0"/>
              <a:t>l’année</a:t>
            </a:r>
            <a:r>
              <a:rPr lang="en-US" altLang="en-US" sz="2333" dirty="0" smtClean="0"/>
              <a:t>)?</a:t>
            </a:r>
            <a:endParaRPr lang="en-US" altLang="en-US" sz="2800" dirty="0" smtClean="0"/>
          </a:p>
          <a:p>
            <a:pPr marL="1906588" lvl="3" indent="-255588" defTabSz="761970" eaLnBrk="1" fontAlgn="auto" hangingPunct="1">
              <a:spcBef>
                <a:spcPts val="2300"/>
              </a:spcBef>
              <a:spcAft>
                <a:spcPts val="0"/>
              </a:spcAft>
              <a:buSzPct val="150000"/>
              <a:buFontTx/>
              <a:buAutoNum type="arabicPeriod"/>
              <a:defRPr/>
            </a:pPr>
            <a:r>
              <a:rPr lang="en-US" altLang="en-US" sz="2100" dirty="0" smtClean="0"/>
              <a:t>10% </a:t>
            </a:r>
            <a:r>
              <a:rPr lang="en-US" altLang="en-US" sz="2100" dirty="0" err="1" smtClean="0"/>
              <a:t>ou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moins</a:t>
            </a:r>
            <a:endParaRPr lang="en-US" altLang="en-US" sz="2100" dirty="0" smtClean="0"/>
          </a:p>
          <a:p>
            <a:pPr marL="1906588" lvl="3" indent="-255588" defTabSz="761970" eaLnBrk="1" fontAlgn="auto" hangingPunct="1">
              <a:spcBef>
                <a:spcPts val="2300"/>
              </a:spcBef>
              <a:spcAft>
                <a:spcPts val="0"/>
              </a:spcAft>
              <a:buSzPct val="150000"/>
              <a:buFontTx/>
              <a:buAutoNum type="arabicPeriod"/>
              <a:defRPr/>
            </a:pPr>
            <a:r>
              <a:rPr lang="en-US" altLang="en-US" sz="2100" dirty="0" smtClean="0"/>
              <a:t>20%</a:t>
            </a:r>
          </a:p>
          <a:p>
            <a:pPr marL="1906588" lvl="3" indent="-255588" defTabSz="761970" eaLnBrk="1" fontAlgn="auto" hangingPunct="1">
              <a:spcBef>
                <a:spcPts val="2300"/>
              </a:spcBef>
              <a:spcAft>
                <a:spcPts val="0"/>
              </a:spcAft>
              <a:buSzPct val="150000"/>
              <a:buFontTx/>
              <a:buAutoNum type="arabicPeriod"/>
              <a:defRPr/>
            </a:pPr>
            <a:r>
              <a:rPr lang="en-US" altLang="en-US" sz="2100" dirty="0" smtClean="0"/>
              <a:t>30%</a:t>
            </a:r>
          </a:p>
          <a:p>
            <a:pPr marL="1906588" lvl="3" indent="-255588" defTabSz="761970" eaLnBrk="1" fontAlgn="auto" hangingPunct="1">
              <a:spcBef>
                <a:spcPts val="2300"/>
              </a:spcBef>
              <a:spcAft>
                <a:spcPts val="0"/>
              </a:spcAft>
              <a:buSzPct val="150000"/>
              <a:buFontTx/>
              <a:buAutoNum type="arabicPeriod"/>
              <a:defRPr/>
            </a:pPr>
            <a:r>
              <a:rPr lang="en-US" altLang="en-US" sz="2100" dirty="0" smtClean="0"/>
              <a:t>50% </a:t>
            </a:r>
            <a:r>
              <a:rPr lang="en-US" altLang="en-US" sz="2100" dirty="0" err="1" smtClean="0"/>
              <a:t>ou</a:t>
            </a:r>
            <a:r>
              <a:rPr lang="en-US" altLang="en-US" sz="2100" dirty="0" smtClean="0"/>
              <a:t> plus</a:t>
            </a:r>
          </a:p>
        </p:txBody>
      </p:sp>
      <p:sp>
        <p:nvSpPr>
          <p:cNvPr id="25604" name="AutoShape 6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55600" y="5466184"/>
            <a:ext cx="9423400" cy="154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marL="342900" indent="-3429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647700" indent="-2921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lvl="1" eaLnBrk="1">
              <a:spcBef>
                <a:spcPts val="2300"/>
              </a:spcBef>
              <a:buSzPct val="43000"/>
              <a:buFontTx/>
              <a:buBlip>
                <a:blip r:embed="rId5"/>
              </a:buBlip>
            </a:pPr>
            <a:r>
              <a:rPr lang="en-US" altLang="en-US" sz="2400">
                <a:solidFill>
                  <a:schemeClr val="tx1"/>
                </a:solidFill>
              </a:rPr>
              <a:t>Ceci est appelé le paradoxe des anniversaires. Ce n’est pas un paradoxe, mais simplement quelque chose de surprenant.</a:t>
            </a:r>
          </a:p>
          <a:p>
            <a:pPr lvl="1" eaLnBrk="1">
              <a:spcBef>
                <a:spcPts val="2300"/>
              </a:spcBef>
              <a:buSzPct val="43000"/>
              <a:buFontTx/>
              <a:buBlip>
                <a:blip r:embed="rId5"/>
              </a:buBlip>
            </a:pPr>
            <a:r>
              <a:rPr lang="en-US" altLang="en-US" sz="2400">
                <a:solidFill>
                  <a:schemeClr val="tx1"/>
                </a:solidFill>
              </a:rPr>
              <a:t>Quel rapport ceci a-t-il avec l’intégrité offerte par HMAC?</a:t>
            </a: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12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8900" y="-25400"/>
            <a:ext cx="10033000" cy="8509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Le </a:t>
            </a:r>
            <a:r>
              <a:rPr lang="en-US" altLang="en-US" sz="3667" dirty="0" err="1" smtClean="0"/>
              <a:t>paradoxe</a:t>
            </a:r>
            <a:r>
              <a:rPr lang="en-US" altLang="en-US" sz="3667" dirty="0" smtClean="0"/>
              <a:t> des </a:t>
            </a:r>
            <a:r>
              <a:rPr lang="en-US" altLang="en-US" sz="3667" dirty="0" err="1" smtClean="0"/>
              <a:t>anniversaires</a:t>
            </a:r>
            <a:endParaRPr lang="en-US" altLang="en-US" sz="3667" dirty="0" smtClean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1528" y="2225824"/>
            <a:ext cx="8178800" cy="3154040"/>
          </a:xfrm>
        </p:spPr>
        <p:txBody>
          <a:bodyPr rtlCol="0">
            <a:normAutofit fontScale="32500" lnSpcReduction="20000"/>
          </a:bodyPr>
          <a:lstStyle/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7200" dirty="0" err="1"/>
              <a:t>Considérons</a:t>
            </a:r>
            <a:r>
              <a:rPr lang="en-US" altLang="en-US" sz="7200" dirty="0"/>
              <a:t> </a:t>
            </a:r>
            <a:r>
              <a:rPr lang="en-US" altLang="en-US" sz="7200" dirty="0" err="1"/>
              <a:t>l’expérience</a:t>
            </a:r>
            <a:r>
              <a:rPr lang="en-US" altLang="en-US" sz="7200" dirty="0"/>
              <a:t> </a:t>
            </a:r>
            <a:r>
              <a:rPr lang="en-US" altLang="en-US" sz="7200" dirty="0" err="1"/>
              <a:t>suivante</a:t>
            </a:r>
            <a:r>
              <a:rPr lang="en-US" altLang="en-US" sz="7200" dirty="0"/>
              <a:t> </a:t>
            </a:r>
            <a:r>
              <a:rPr lang="en-US" altLang="en-US" sz="7200" dirty="0" smtClean="0"/>
              <a:t>: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7200" dirty="0" smtClean="0"/>
              <a:t>(</a:t>
            </a:r>
            <a:r>
              <a:rPr lang="en-US" altLang="en-US" sz="7200" dirty="0" err="1" smtClean="0"/>
              <a:t>Généralisation</a:t>
            </a:r>
            <a:r>
              <a:rPr lang="en-US" altLang="en-US" sz="7200" dirty="0" smtClean="0"/>
              <a:t> </a:t>
            </a:r>
            <a:r>
              <a:rPr lang="en-US" altLang="en-US" sz="7200" dirty="0"/>
              <a:t>du </a:t>
            </a:r>
            <a:r>
              <a:rPr lang="en-US" altLang="en-US" sz="7200" dirty="0" err="1"/>
              <a:t>paradoxe</a:t>
            </a:r>
            <a:r>
              <a:rPr lang="en-US" altLang="en-US" sz="7200" dirty="0"/>
              <a:t> des </a:t>
            </a:r>
            <a:r>
              <a:rPr lang="en-US" altLang="en-US" sz="7200" dirty="0" err="1" smtClean="0"/>
              <a:t>anniversaires</a:t>
            </a:r>
            <a:r>
              <a:rPr lang="en-US" altLang="en-US" sz="7200" dirty="0" smtClean="0"/>
              <a:t>)</a:t>
            </a:r>
            <a:endParaRPr lang="en-US" altLang="en-US" sz="7200" dirty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7200" dirty="0" err="1" smtClean="0"/>
              <a:t>Supposons</a:t>
            </a:r>
            <a:r>
              <a:rPr lang="en-US" altLang="en-US" sz="7200" dirty="0" smtClean="0"/>
              <a:t> </a:t>
            </a:r>
            <a:r>
              <a:rPr lang="en-US" altLang="en-US" sz="7200" dirty="0" err="1"/>
              <a:t>qu’il</a:t>
            </a:r>
            <a:r>
              <a:rPr lang="en-US" altLang="en-US" sz="7200" dirty="0"/>
              <a:t> y a N boules </a:t>
            </a:r>
            <a:r>
              <a:rPr lang="en-US" altLang="en-US" sz="7200" dirty="0" err="1"/>
              <a:t>dans</a:t>
            </a:r>
            <a:r>
              <a:rPr lang="en-US" altLang="en-US" sz="7200" dirty="0"/>
              <a:t> </a:t>
            </a:r>
            <a:r>
              <a:rPr lang="en-US" altLang="en-US" sz="7200" dirty="0" err="1" smtClean="0"/>
              <a:t>l’urne</a:t>
            </a:r>
            <a:r>
              <a:rPr lang="en-US" altLang="en-US" sz="72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7200" dirty="0" err="1" smtClean="0"/>
              <a:t>Combien</a:t>
            </a:r>
            <a:r>
              <a:rPr lang="en-US" altLang="en-US" sz="7200" dirty="0" smtClean="0"/>
              <a:t> </a:t>
            </a:r>
            <a:r>
              <a:rPr lang="en-US" altLang="en-US" sz="7200" dirty="0"/>
              <a:t>de boules </a:t>
            </a:r>
            <a:r>
              <a:rPr lang="en-US" altLang="en-US" sz="7200" dirty="0" err="1"/>
              <a:t>faut-il</a:t>
            </a:r>
            <a:r>
              <a:rPr lang="en-US" altLang="en-US" sz="7200" dirty="0"/>
              <a:t> </a:t>
            </a:r>
            <a:r>
              <a:rPr lang="en-US" altLang="en-US" sz="7200" dirty="0" err="1"/>
              <a:t>tirer</a:t>
            </a:r>
            <a:r>
              <a:rPr lang="en-US" altLang="en-US" sz="7200" dirty="0"/>
              <a:t> au </a:t>
            </a:r>
            <a:r>
              <a:rPr lang="en-US" altLang="en-US" sz="7200" dirty="0" err="1"/>
              <a:t>hasard</a:t>
            </a:r>
            <a:r>
              <a:rPr lang="en-US" altLang="en-US" sz="7200" dirty="0"/>
              <a:t> </a:t>
            </a:r>
            <a:r>
              <a:rPr lang="en-US" altLang="en-US" sz="7200" dirty="0" smtClean="0"/>
              <a:t>(avec remise) pour </a:t>
            </a:r>
            <a:r>
              <a:rPr lang="en-US" altLang="en-US" sz="7200" dirty="0" err="1"/>
              <a:t>espérer</a:t>
            </a:r>
            <a:r>
              <a:rPr lang="en-US" altLang="en-US" sz="7200" dirty="0"/>
              <a:t> </a:t>
            </a:r>
            <a:r>
              <a:rPr lang="en-US" altLang="en-US" sz="7200" dirty="0" err="1"/>
              <a:t>en</a:t>
            </a:r>
            <a:r>
              <a:rPr lang="en-US" altLang="en-US" sz="7200" dirty="0"/>
              <a:t> </a:t>
            </a:r>
            <a:r>
              <a:rPr lang="en-US" altLang="en-US" sz="7200" dirty="0" err="1"/>
              <a:t>prendre</a:t>
            </a:r>
            <a:r>
              <a:rPr lang="en-US" altLang="en-US" sz="7200" dirty="0"/>
              <a:t> </a:t>
            </a:r>
            <a:r>
              <a:rPr lang="en-US" altLang="en-US" sz="7200" dirty="0" err="1" smtClean="0"/>
              <a:t>une</a:t>
            </a:r>
            <a:r>
              <a:rPr lang="en-US" altLang="en-US" sz="7200" dirty="0" smtClean="0"/>
              <a:t> au </a:t>
            </a:r>
            <a:r>
              <a:rPr lang="en-US" altLang="en-US" sz="7200" dirty="0" err="1"/>
              <a:t>moins</a:t>
            </a:r>
            <a:r>
              <a:rPr lang="en-US" altLang="en-US" sz="7200" dirty="0"/>
              <a:t> </a:t>
            </a:r>
            <a:r>
              <a:rPr lang="en-US" altLang="en-US" sz="7200" dirty="0" err="1" smtClean="0"/>
              <a:t>deux</a:t>
            </a:r>
            <a:r>
              <a:rPr lang="en-US" altLang="en-US" sz="7200" dirty="0" smtClean="0"/>
              <a:t> </a:t>
            </a:r>
            <a:r>
              <a:rPr lang="en-US" altLang="en-US" sz="7200" dirty="0" err="1"/>
              <a:t>fois</a:t>
            </a:r>
            <a:r>
              <a:rPr lang="en-US" altLang="en-US" sz="7200" dirty="0" smtClean="0"/>
              <a:t>?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7100" dirty="0" err="1" smtClean="0"/>
              <a:t>Réponse</a:t>
            </a:r>
            <a:r>
              <a:rPr lang="en-US" altLang="en-US" sz="7100" dirty="0" smtClean="0"/>
              <a:t> </a:t>
            </a:r>
            <a:r>
              <a:rPr lang="en-US" altLang="en-US" sz="7100" dirty="0"/>
              <a:t>: environ √N pour </a:t>
            </a:r>
            <a:r>
              <a:rPr lang="en-US" altLang="en-US" sz="7100" dirty="0" err="1"/>
              <a:t>une</a:t>
            </a:r>
            <a:r>
              <a:rPr lang="en-US" altLang="en-US" sz="7100" dirty="0"/>
              <a:t> </a:t>
            </a:r>
            <a:r>
              <a:rPr lang="en-US" altLang="en-US" sz="7100" dirty="0" err="1"/>
              <a:t>probabilité</a:t>
            </a:r>
            <a:r>
              <a:rPr lang="en-US" altLang="en-US" sz="7100" dirty="0"/>
              <a:t> de </a:t>
            </a:r>
            <a:r>
              <a:rPr lang="en-US" altLang="en-US" sz="7100" dirty="0" err="1"/>
              <a:t>succès</a:t>
            </a:r>
            <a:r>
              <a:rPr lang="en-US" altLang="en-US" sz="7100" dirty="0"/>
              <a:t> </a:t>
            </a:r>
            <a:r>
              <a:rPr lang="en-US" altLang="en-US" sz="7100" dirty="0" err="1"/>
              <a:t>d’au</a:t>
            </a:r>
            <a:r>
              <a:rPr lang="en-US" altLang="en-US" sz="7100" dirty="0"/>
              <a:t> </a:t>
            </a:r>
            <a:r>
              <a:rPr lang="en-US" altLang="en-US" sz="7100" dirty="0" err="1"/>
              <a:t>moins</a:t>
            </a:r>
            <a:r>
              <a:rPr lang="en-US" altLang="en-US" sz="7100" dirty="0"/>
              <a:t> ½.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endParaRPr lang="en-US" altLang="en-US" sz="7200" dirty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077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>
            <p:custDataLst>
              <p:tags r:id="rId1"/>
            </p:custDataLst>
          </p:nvPr>
        </p:nvSpPr>
        <p:spPr>
          <a:xfrm>
            <a:off x="903536" y="2369840"/>
            <a:ext cx="7776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Si </a:t>
            </a:r>
            <a:r>
              <a:rPr lang="en-US" altLang="en-US" sz="2800" dirty="0">
                <a:solidFill>
                  <a:schemeClr val="tx1"/>
                </a:solidFill>
              </a:rPr>
              <a:t>h(.)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dans</a:t>
            </a:r>
            <a:r>
              <a:rPr lang="en-US" altLang="en-US" sz="2800" dirty="0" smtClean="0">
                <a:solidFill>
                  <a:schemeClr val="tx1"/>
                </a:solidFill>
              </a:rPr>
              <a:t> {0,1}^t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alors</a:t>
            </a:r>
            <a:r>
              <a:rPr lang="en-US" altLang="en-US" sz="2800" dirty="0" smtClean="0">
                <a:solidFill>
                  <a:schemeClr val="tx1"/>
                </a:solidFill>
              </a:rPr>
              <a:t> 2^(t/2)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évaluations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de h(.) </a:t>
            </a:r>
            <a:r>
              <a:rPr lang="en-US" altLang="en-US" sz="2800" dirty="0" err="1">
                <a:solidFill>
                  <a:schemeClr val="tx1"/>
                </a:solidFill>
              </a:rPr>
              <a:t>sont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suffisantes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pour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trouver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une</a:t>
            </a:r>
            <a:r>
              <a:rPr lang="en-US" altLang="en-US" sz="2800" dirty="0">
                <a:solidFill>
                  <a:schemeClr val="tx1"/>
                </a:solidFill>
              </a:rPr>
              <a:t> collision avec bonne </a:t>
            </a:r>
            <a:r>
              <a:rPr lang="en-US" altLang="en-US" sz="2800" dirty="0" err="1">
                <a:solidFill>
                  <a:schemeClr val="tx1"/>
                </a:solidFill>
              </a:rPr>
              <a:t>probabilité</a:t>
            </a:r>
            <a:r>
              <a:rPr lang="en-US" alt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On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essaie</a:t>
            </a:r>
            <a:r>
              <a:rPr lang="en-US" altLang="en-US" sz="2800" dirty="0" smtClean="0">
                <a:solidFill>
                  <a:schemeClr val="tx1"/>
                </a:solidFill>
              </a:rPr>
              <a:t> des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valeurs</a:t>
            </a:r>
            <a:r>
              <a:rPr lang="en-US" altLang="en-US" sz="2800" dirty="0" smtClean="0">
                <a:solidFill>
                  <a:schemeClr val="tx1"/>
                </a:solidFill>
              </a:rPr>
              <a:t> au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hasard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jusqu’à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ce</a:t>
            </a:r>
            <a:r>
              <a:rPr lang="en-US" altLang="en-US" sz="2800" dirty="0" smtClean="0">
                <a:solidFill>
                  <a:schemeClr val="tx1"/>
                </a:solidFill>
              </a:rPr>
              <a:t> que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l’on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trouve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une</a:t>
            </a:r>
            <a:r>
              <a:rPr lang="en-US" altLang="en-US" sz="2800" dirty="0" smtClean="0">
                <a:solidFill>
                  <a:schemeClr val="tx1"/>
                </a:solidFill>
              </a:rPr>
              <a:t> collision.</a:t>
            </a:r>
            <a:endParaRPr lang="en-US" alt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" y="38100"/>
            <a:ext cx="10033000" cy="11176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4600" dirty="0" smtClean="0"/>
              <a:t>Fait</a:t>
            </a:r>
            <a:endParaRPr lang="en-US" altLang="en-US" sz="3667" dirty="0" smtClean="0"/>
          </a:p>
        </p:txBody>
      </p:sp>
    </p:spTree>
    <p:extLst>
      <p:ext uri="{BB962C8B-B14F-4D97-AF65-F5344CB8AC3E}">
        <p14:creationId xmlns:p14="http://schemas.microsoft.com/office/powerpoint/2010/main" val="1839146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" y="38100"/>
            <a:ext cx="10033000" cy="11176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4600" dirty="0" err="1" smtClean="0"/>
              <a:t>Pourquoi</a:t>
            </a:r>
            <a:r>
              <a:rPr lang="en-US" altLang="en-US" sz="4600" dirty="0" smtClean="0"/>
              <a:t> 128 bits?</a:t>
            </a:r>
            <a:endParaRPr lang="en-US" altLang="en-US" sz="3667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92100" y="1865784"/>
            <a:ext cx="9512300" cy="5652616"/>
          </a:xfrm>
        </p:spPr>
        <p:txBody>
          <a:bodyPr/>
          <a:lstStyle/>
          <a:p>
            <a:pPr marL="622300" indent="-266700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200" dirty="0" smtClean="0"/>
              <a:t>Si 64 bits de </a:t>
            </a:r>
            <a:r>
              <a:rPr lang="en-US" altLang="en-US" sz="2200" dirty="0" err="1" smtClean="0"/>
              <a:t>clés</a:t>
            </a:r>
            <a:r>
              <a:rPr lang="en-US" altLang="en-US" sz="2200" dirty="0" smtClean="0"/>
              <a:t> pour le </a:t>
            </a:r>
            <a:r>
              <a:rPr lang="en-US" altLang="en-US" sz="2200" dirty="0" err="1" smtClean="0"/>
              <a:t>chiffrement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semblent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offrir</a:t>
            </a:r>
            <a:r>
              <a:rPr lang="en-US" altLang="en-US" sz="2200" dirty="0" smtClean="0"/>
              <a:t> un bon </a:t>
            </a:r>
            <a:r>
              <a:rPr lang="en-US" altLang="en-US" sz="2200" dirty="0" err="1" smtClean="0"/>
              <a:t>niveau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sécurité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alors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pourquoi</a:t>
            </a:r>
            <a:r>
              <a:rPr lang="en-US" altLang="en-US" sz="2200" dirty="0" smtClean="0"/>
              <a:t> 128 bits </a:t>
            </a:r>
            <a:r>
              <a:rPr lang="en-US" altLang="en-US" sz="2200" dirty="0" err="1" smtClean="0"/>
              <a:t>sont-ils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nécessaires</a:t>
            </a:r>
            <a:r>
              <a:rPr lang="en-US" altLang="en-US" sz="2200" dirty="0" smtClean="0"/>
              <a:t> pour HMAC (</a:t>
            </a:r>
            <a:r>
              <a:rPr lang="en-US" altLang="en-US" sz="2200" dirty="0" err="1" smtClean="0"/>
              <a:t>ou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bien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n’importe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quel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autre</a:t>
            </a:r>
            <a:r>
              <a:rPr lang="en-US" altLang="en-US" sz="2200" dirty="0" smtClean="0"/>
              <a:t> MAC)?</a:t>
            </a:r>
          </a:p>
          <a:p>
            <a:pPr marL="622300" indent="-266700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200" dirty="0" smtClean="0"/>
              <a:t>La </a:t>
            </a:r>
            <a:r>
              <a:rPr lang="en-US" altLang="en-US" sz="2200" dirty="0" err="1" smtClean="0"/>
              <a:t>réponse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est</a:t>
            </a:r>
            <a:r>
              <a:rPr lang="en-US" altLang="en-US" sz="2200" dirty="0" smtClean="0"/>
              <a:t> que </a:t>
            </a:r>
            <a:r>
              <a:rPr lang="en-US" altLang="en-US" sz="2200" dirty="0" err="1" smtClean="0"/>
              <a:t>l’algorithme</a:t>
            </a:r>
            <a:r>
              <a:rPr lang="en-US" altLang="en-US" sz="2200" dirty="0" smtClean="0"/>
              <a:t> vu </a:t>
            </a:r>
            <a:r>
              <a:rPr lang="en-US" altLang="en-US" sz="2200" dirty="0" err="1" smtClean="0"/>
              <a:t>précédemment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parviendrait</a:t>
            </a:r>
            <a:r>
              <a:rPr lang="en-US" altLang="en-US" sz="2200" dirty="0" smtClean="0"/>
              <a:t> à </a:t>
            </a:r>
            <a:r>
              <a:rPr lang="en-US" altLang="en-US" sz="2200" dirty="0" err="1" smtClean="0"/>
              <a:t>trouver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une</a:t>
            </a:r>
            <a:r>
              <a:rPr lang="en-US" altLang="en-US" sz="2200" dirty="0" smtClean="0"/>
              <a:t> collision </a:t>
            </a:r>
            <a:r>
              <a:rPr lang="en-US" altLang="en-US" sz="2200" dirty="0" err="1" smtClean="0"/>
              <a:t>en</a:t>
            </a:r>
            <a:r>
              <a:rPr lang="en-US" altLang="en-US" sz="2200" dirty="0" smtClean="0"/>
              <a:t> temps </a:t>
            </a:r>
            <a:r>
              <a:rPr lang="en-US" altLang="en-US" sz="2200" dirty="0" err="1" smtClean="0"/>
              <a:t>raisonnable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si</a:t>
            </a:r>
            <a:r>
              <a:rPr lang="en-US" altLang="en-US" sz="2200" dirty="0" smtClean="0"/>
              <a:t> des CAM de </a:t>
            </a:r>
            <a:r>
              <a:rPr lang="en-US" altLang="en-US" sz="2200" dirty="0" err="1" smtClean="0"/>
              <a:t>moins</a:t>
            </a:r>
            <a:r>
              <a:rPr lang="en-US" altLang="en-US" sz="2200" dirty="0" smtClean="0"/>
              <a:t> de 128 bits </a:t>
            </a:r>
            <a:r>
              <a:rPr lang="en-US" altLang="en-US" sz="2200" dirty="0" err="1" smtClean="0"/>
              <a:t>étaient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utilisés</a:t>
            </a:r>
            <a:r>
              <a:rPr lang="en-US" altLang="en-US" sz="2200" dirty="0" smtClean="0"/>
              <a:t> :</a:t>
            </a:r>
          </a:p>
          <a:p>
            <a:pPr marL="1054100" lvl="1" indent="-266700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200" dirty="0" err="1" smtClean="0"/>
              <a:t>Une</a:t>
            </a:r>
            <a:r>
              <a:rPr lang="en-US" altLang="en-US" sz="2200" dirty="0" smtClean="0"/>
              <a:t> collision sur des CAM de 64 bits </a:t>
            </a:r>
            <a:r>
              <a:rPr lang="en-US" altLang="en-US" sz="2200" dirty="0" err="1" smtClean="0"/>
              <a:t>pourrait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être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trouvée</a:t>
            </a:r>
            <a:r>
              <a:rPr lang="en-US" altLang="en-US" sz="2200" dirty="0" smtClean="0"/>
              <a:t> après 2</a:t>
            </a:r>
            <a:r>
              <a:rPr lang="en-US" altLang="en-US" sz="2200" baseline="32000" dirty="0" smtClean="0"/>
              <a:t>64/2</a:t>
            </a:r>
            <a:r>
              <a:rPr lang="en-US" altLang="en-US" sz="2200" dirty="0" smtClean="0"/>
              <a:t>=2</a:t>
            </a:r>
            <a:r>
              <a:rPr lang="en-US" altLang="en-US" sz="2200" baseline="32000" dirty="0" smtClean="0"/>
              <a:t>32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évaluations</a:t>
            </a:r>
            <a:r>
              <a:rPr lang="en-US" altLang="en-US" sz="2200" dirty="0" smtClean="0"/>
              <a:t> de h(.)!</a:t>
            </a:r>
          </a:p>
          <a:p>
            <a:pPr marL="1054100" lvl="1" indent="-266700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200" dirty="0" smtClean="0"/>
              <a:t>Si les CAM </a:t>
            </a:r>
            <a:r>
              <a:rPr lang="en-US" altLang="en-US" sz="2200" dirty="0" err="1" smtClean="0"/>
              <a:t>ont</a:t>
            </a:r>
            <a:r>
              <a:rPr lang="en-US" altLang="en-US" sz="2200" dirty="0" smtClean="0"/>
              <a:t> au </a:t>
            </a:r>
            <a:r>
              <a:rPr lang="en-US" altLang="en-US" sz="2200" dirty="0" err="1" smtClean="0"/>
              <a:t>moins</a:t>
            </a:r>
            <a:r>
              <a:rPr lang="en-US" altLang="en-US" sz="2200" dirty="0" smtClean="0"/>
              <a:t> 128 bits, </a:t>
            </a:r>
            <a:r>
              <a:rPr lang="en-US" altLang="en-US" sz="2200" dirty="0" err="1" smtClean="0"/>
              <a:t>alors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une</a:t>
            </a:r>
            <a:r>
              <a:rPr lang="en-US" altLang="en-US" sz="2200" dirty="0" smtClean="0"/>
              <a:t> collision par </a:t>
            </a:r>
            <a:r>
              <a:rPr lang="en-US" altLang="en-US" sz="2200" dirty="0" err="1" smtClean="0"/>
              <a:t>l’algorithme</a:t>
            </a:r>
            <a:r>
              <a:rPr lang="en-US" altLang="en-US" sz="2200" dirty="0" smtClean="0"/>
              <a:t> vu </a:t>
            </a:r>
            <a:r>
              <a:rPr lang="en-US" altLang="en-US" sz="2200" dirty="0" err="1" smtClean="0"/>
              <a:t>précédemment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nécessite</a:t>
            </a:r>
            <a:r>
              <a:rPr lang="en-US" altLang="en-US" sz="2200" dirty="0" smtClean="0"/>
              <a:t> 2</a:t>
            </a:r>
            <a:r>
              <a:rPr lang="en-US" altLang="en-US" sz="2200" baseline="32000" dirty="0" smtClean="0"/>
              <a:t>128/2</a:t>
            </a:r>
            <a:r>
              <a:rPr lang="en-US" altLang="en-US" sz="2200" dirty="0" smtClean="0"/>
              <a:t>=2</a:t>
            </a:r>
            <a:r>
              <a:rPr lang="en-US" altLang="en-US" sz="2200" baseline="32000" dirty="0" smtClean="0"/>
              <a:t>64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évaluations</a:t>
            </a:r>
            <a:r>
              <a:rPr lang="en-US" altLang="en-US" sz="2200" dirty="0" smtClean="0"/>
              <a:t> de h(.).</a:t>
            </a:r>
          </a:p>
          <a:p>
            <a:pPr marL="1054100" lvl="1" indent="-266700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200" dirty="0" err="1" smtClean="0"/>
              <a:t>Équivalent</a:t>
            </a:r>
            <a:r>
              <a:rPr lang="en-US" altLang="en-US" sz="2200" dirty="0" smtClean="0"/>
              <a:t> à </a:t>
            </a:r>
            <a:r>
              <a:rPr lang="en-US" altLang="en-US" sz="2200" dirty="0" err="1" smtClean="0"/>
              <a:t>une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fouille</a:t>
            </a:r>
            <a:r>
              <a:rPr lang="en-US" altLang="en-US" sz="2200" dirty="0" smtClean="0"/>
              <a:t> exhaustive des </a:t>
            </a:r>
            <a:r>
              <a:rPr lang="en-US" altLang="en-US" sz="2200" dirty="0" err="1" smtClean="0"/>
              <a:t>clés</a:t>
            </a:r>
            <a:r>
              <a:rPr lang="en-US" altLang="en-US" sz="2200" dirty="0" smtClean="0"/>
              <a:t> de 64 bits pour les </a:t>
            </a:r>
            <a:r>
              <a:rPr lang="en-US" altLang="en-US" sz="2200" dirty="0" err="1" smtClean="0"/>
              <a:t>systèmes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chiffrement</a:t>
            </a:r>
            <a:r>
              <a:rPr lang="en-US" altLang="en-US" sz="2200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48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0500" y="-63500"/>
            <a:ext cx="9867900" cy="16002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5000" dirty="0" smtClean="0"/>
              <a:t>MAC à </a:t>
            </a:r>
            <a:r>
              <a:rPr lang="en-US" altLang="en-US" sz="5000" dirty="0" err="1" smtClean="0"/>
              <a:t>partir</a:t>
            </a:r>
            <a:r>
              <a:rPr lang="en-US" altLang="en-US" sz="5000" dirty="0" smtClean="0"/>
              <a:t> d’un </a:t>
            </a:r>
            <a:r>
              <a:rPr lang="en-US" altLang="en-US" sz="5000" dirty="0" err="1" smtClean="0"/>
              <a:t>système</a:t>
            </a:r>
            <a:r>
              <a:rPr lang="en-US" altLang="en-US" sz="5000" dirty="0" smtClean="0"/>
              <a:t> de </a:t>
            </a:r>
            <a:r>
              <a:rPr lang="en-US" altLang="en-US" sz="5000" dirty="0" err="1" smtClean="0"/>
              <a:t>chiffrement</a:t>
            </a:r>
            <a:r>
              <a:rPr lang="en-US" altLang="en-US" sz="5000" dirty="0" smtClean="0"/>
              <a:t> à </a:t>
            </a:r>
            <a:r>
              <a:rPr lang="en-US" altLang="en-US" sz="5000" dirty="0" err="1" smtClean="0"/>
              <a:t>clé</a:t>
            </a:r>
            <a:r>
              <a:rPr lang="en-US" altLang="en-US" sz="5000" dirty="0" smtClean="0"/>
              <a:t> </a:t>
            </a:r>
            <a:r>
              <a:rPr lang="en-US" altLang="en-US" sz="5000" dirty="0" err="1" smtClean="0"/>
              <a:t>secrète</a:t>
            </a:r>
            <a:endParaRPr lang="en-US" altLang="en-US" sz="3667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0800" y="1938338"/>
            <a:ext cx="10045700" cy="5643562"/>
          </a:xfrm>
        </p:spPr>
        <p:txBody>
          <a:bodyPr rtlCol="0">
            <a:normAutofit/>
          </a:bodyPr>
          <a:lstStyle/>
          <a:p>
            <a:pPr marL="658813" indent="-303213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500" dirty="0" smtClean="0"/>
              <a:t>AES, 3DES, </a:t>
            </a:r>
            <a:r>
              <a:rPr lang="en-US" altLang="en-US" sz="2500" dirty="0" err="1" smtClean="0"/>
              <a:t>ou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n’importe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quel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autre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système</a:t>
            </a:r>
            <a:r>
              <a:rPr lang="en-US" altLang="en-US" sz="2500" dirty="0" smtClean="0"/>
              <a:t> de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peut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être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utilisé</a:t>
            </a:r>
            <a:r>
              <a:rPr lang="en-US" altLang="en-US" sz="2500" dirty="0" smtClean="0"/>
              <a:t> à </a:t>
            </a:r>
            <a:r>
              <a:rPr lang="en-US" altLang="en-US" sz="2500" dirty="0" err="1" smtClean="0"/>
              <a:t>cette</a:t>
            </a:r>
            <a:r>
              <a:rPr lang="en-US" altLang="en-US" sz="2500" dirty="0" smtClean="0"/>
              <a:t> fin.</a:t>
            </a:r>
          </a:p>
          <a:p>
            <a:pPr marL="658813" indent="-303213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500" dirty="0" err="1" smtClean="0"/>
              <a:t>L’efficacité</a:t>
            </a:r>
            <a:r>
              <a:rPr lang="en-US" altLang="en-US" sz="2500" dirty="0" smtClean="0"/>
              <a:t> de la </a:t>
            </a:r>
            <a:r>
              <a:rPr lang="en-US" altLang="en-US" sz="2500" dirty="0" err="1" smtClean="0"/>
              <a:t>génération</a:t>
            </a:r>
            <a:r>
              <a:rPr lang="en-US" altLang="en-US" sz="2500" dirty="0" smtClean="0"/>
              <a:t> et </a:t>
            </a:r>
            <a:r>
              <a:rPr lang="en-US" altLang="en-US" sz="2500" dirty="0" err="1" smtClean="0"/>
              <a:t>vérification</a:t>
            </a:r>
            <a:r>
              <a:rPr lang="en-US" altLang="en-US" sz="2500" dirty="0" smtClean="0"/>
              <a:t> de MAC </a:t>
            </a:r>
            <a:r>
              <a:rPr lang="en-US" altLang="en-US" sz="2500" dirty="0" err="1" smtClean="0"/>
              <a:t>sont</a:t>
            </a:r>
            <a:r>
              <a:rPr lang="en-US" altLang="en-US" sz="2500" dirty="0" smtClean="0"/>
              <a:t> les </a:t>
            </a:r>
            <a:r>
              <a:rPr lang="en-US" altLang="en-US" sz="2500" dirty="0" err="1" smtClean="0"/>
              <a:t>mêmes</a:t>
            </a:r>
            <a:r>
              <a:rPr lang="en-US" altLang="en-US" sz="2500" dirty="0" smtClean="0"/>
              <a:t> que pour le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 et le </a:t>
            </a:r>
            <a:r>
              <a:rPr lang="en-US" altLang="en-US" sz="2500" dirty="0" err="1" smtClean="0"/>
              <a:t>déchiffrement</a:t>
            </a:r>
            <a:r>
              <a:rPr lang="en-US" altLang="en-US" sz="2500" dirty="0" smtClean="0"/>
              <a:t>. </a:t>
            </a:r>
            <a:r>
              <a:rPr lang="en-US" altLang="en-US" sz="2500" dirty="0" err="1" smtClean="0"/>
              <a:t>Puisque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ces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opérations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sont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efficaces</a:t>
            </a:r>
            <a:r>
              <a:rPr lang="en-US" altLang="en-US" sz="2500" dirty="0" smtClean="0"/>
              <a:t> pour </a:t>
            </a:r>
            <a:r>
              <a:rPr lang="en-US" altLang="en-US" sz="2500" dirty="0" err="1" smtClean="0"/>
              <a:t>bien</a:t>
            </a:r>
            <a:r>
              <a:rPr lang="en-US" altLang="en-US" sz="2500" dirty="0" smtClean="0"/>
              <a:t> des </a:t>
            </a:r>
            <a:r>
              <a:rPr lang="en-US" altLang="en-US" sz="2500" dirty="0" err="1" smtClean="0"/>
              <a:t>systèmes</a:t>
            </a:r>
            <a:r>
              <a:rPr lang="en-US" altLang="en-US" sz="2500" dirty="0" smtClean="0"/>
              <a:t> de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 (</a:t>
            </a:r>
            <a:r>
              <a:rPr lang="en-US" altLang="en-US" sz="2500" dirty="0" err="1" smtClean="0"/>
              <a:t>p.ex</a:t>
            </a:r>
            <a:r>
              <a:rPr lang="en-US" altLang="en-US" sz="2500" dirty="0" smtClean="0"/>
              <a:t>. AES, DES), les </a:t>
            </a:r>
            <a:r>
              <a:rPr lang="en-US" altLang="en-US" sz="2500" dirty="0" err="1" smtClean="0"/>
              <a:t>opérations</a:t>
            </a:r>
            <a:r>
              <a:rPr lang="en-US" altLang="en-US" sz="2500" dirty="0" smtClean="0"/>
              <a:t> pour </a:t>
            </a:r>
            <a:r>
              <a:rPr lang="en-US" altLang="en-US" sz="2500" dirty="0" err="1" smtClean="0"/>
              <a:t>garantir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l’intégrité</a:t>
            </a:r>
            <a:r>
              <a:rPr lang="en-US" altLang="en-US" sz="2500" dirty="0" smtClean="0"/>
              <a:t> le </a:t>
            </a:r>
            <a:r>
              <a:rPr lang="en-US" altLang="en-US" sz="2500" dirty="0" err="1" smtClean="0"/>
              <a:t>seront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aussi</a:t>
            </a:r>
            <a:r>
              <a:rPr lang="en-US" altLang="en-US" sz="2500" dirty="0" smtClean="0"/>
              <a:t>.</a:t>
            </a:r>
          </a:p>
          <a:p>
            <a:pPr marL="658813" indent="-303213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500" dirty="0" err="1" smtClean="0"/>
              <a:t>Puisque</a:t>
            </a:r>
            <a:r>
              <a:rPr lang="en-US" altLang="en-US" sz="2500" dirty="0" smtClean="0"/>
              <a:t> des </a:t>
            </a:r>
            <a:r>
              <a:rPr lang="en-US" altLang="en-US" sz="2500" dirty="0" err="1" smtClean="0"/>
              <a:t>chiffrements</a:t>
            </a:r>
            <a:r>
              <a:rPr lang="en-US" altLang="en-US" sz="2500" dirty="0" smtClean="0"/>
              <a:t> à </a:t>
            </a:r>
            <a:r>
              <a:rPr lang="en-US" altLang="en-US" sz="2500" dirty="0" err="1" smtClean="0"/>
              <a:t>clés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courtes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sont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connus</a:t>
            </a:r>
            <a:r>
              <a:rPr lang="en-US" altLang="en-US" sz="2500" dirty="0" smtClean="0"/>
              <a:t>, </a:t>
            </a:r>
            <a:r>
              <a:rPr lang="en-US" altLang="en-US" sz="2500" dirty="0" err="1" smtClean="0"/>
              <a:t>l’intégrité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pourra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être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garantie</a:t>
            </a:r>
            <a:r>
              <a:rPr lang="en-US" altLang="en-US" sz="2500" dirty="0" smtClean="0"/>
              <a:t> avec des </a:t>
            </a:r>
            <a:r>
              <a:rPr lang="en-US" altLang="en-US" sz="2500" dirty="0" err="1" smtClean="0"/>
              <a:t>clés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courtes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pouvant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authentifier</a:t>
            </a:r>
            <a:r>
              <a:rPr lang="en-US" altLang="en-US" sz="2500" dirty="0" smtClean="0"/>
              <a:t> un </a:t>
            </a:r>
            <a:r>
              <a:rPr lang="en-US" altLang="en-US" sz="2500" dirty="0" err="1" smtClean="0"/>
              <a:t>très</a:t>
            </a:r>
            <a:r>
              <a:rPr lang="en-US" altLang="en-US" sz="2500" dirty="0" smtClean="0"/>
              <a:t> grand </a:t>
            </a:r>
            <a:r>
              <a:rPr lang="en-US" altLang="en-US" sz="2500" dirty="0" err="1" smtClean="0"/>
              <a:t>nombre</a:t>
            </a:r>
            <a:r>
              <a:rPr lang="en-US" altLang="en-US" sz="2500" dirty="0" smtClean="0"/>
              <a:t> de messages.</a:t>
            </a:r>
          </a:p>
          <a:p>
            <a:pPr marL="658813" indent="-303213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500" dirty="0" err="1" smtClean="0"/>
              <a:t>L’intégrité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est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obtenue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en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utilisant</a:t>
            </a:r>
            <a:r>
              <a:rPr lang="en-US" altLang="en-US" sz="2500" dirty="0" smtClean="0"/>
              <a:t> le mode de </a:t>
            </a:r>
            <a:r>
              <a:rPr lang="en-US" altLang="en-US" sz="2500" dirty="0" err="1" smtClean="0"/>
              <a:t>fonctionnement</a:t>
            </a:r>
            <a:r>
              <a:rPr lang="en-US" altLang="en-US" sz="2500" dirty="0" smtClean="0"/>
              <a:t> CBC des </a:t>
            </a:r>
            <a:r>
              <a:rPr lang="en-US" altLang="en-US" sz="2500" dirty="0" err="1" smtClean="0"/>
              <a:t>systèmes</a:t>
            </a:r>
            <a:r>
              <a:rPr lang="en-US" altLang="en-US" sz="2500" dirty="0" smtClean="0"/>
              <a:t> de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.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38100"/>
            <a:ext cx="8178800" cy="9398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CBC-MAC</a:t>
            </a:r>
          </a:p>
        </p:txBody>
      </p:sp>
      <p:grpSp>
        <p:nvGrpSpPr>
          <p:cNvPr id="21508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350" y="3214688"/>
            <a:ext cx="9467850" cy="4046537"/>
            <a:chOff x="-36374" y="2694"/>
            <a:chExt cx="9468474" cy="4045912"/>
          </a:xfrm>
        </p:grpSpPr>
        <p:sp>
          <p:nvSpPr>
            <p:cNvPr id="21511" name="AutoShape 3"/>
            <p:cNvSpPr>
              <a:spLocks/>
            </p:cNvSpPr>
            <p:nvPr/>
          </p:nvSpPr>
          <p:spPr bwMode="auto">
            <a:xfrm>
              <a:off x="8793892" y="3469794"/>
              <a:ext cx="638208" cy="578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chemeClr val="tx1"/>
                  </a:solidFill>
                </a:rPr>
                <a:t>C</a:t>
              </a:r>
              <a:r>
                <a:rPr lang="en-US" altLang="en-US" baseline="-6000">
                  <a:solidFill>
                    <a:schemeClr val="tx1"/>
                  </a:solidFill>
                </a:rPr>
                <a:t>L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grpSp>
          <p:nvGrpSpPr>
            <p:cNvPr id="21512" name="Group 4"/>
            <p:cNvGrpSpPr>
              <a:grpSpLocks/>
            </p:cNvGrpSpPr>
            <p:nvPr/>
          </p:nvGrpSpPr>
          <p:grpSpPr bwMode="auto">
            <a:xfrm>
              <a:off x="-36374" y="2694"/>
              <a:ext cx="9468474" cy="3804612"/>
              <a:chOff x="-36374" y="2694"/>
              <a:chExt cx="9468474" cy="3804612"/>
            </a:xfrm>
          </p:grpSpPr>
          <p:pic>
            <p:nvPicPr>
              <p:cNvPr id="21513" name="Picture 5" descr="droppedImage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999" y="232346"/>
                <a:ext cx="8801101" cy="3256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1514" name="AutoShape 6"/>
              <p:cNvSpPr>
                <a:spLocks/>
              </p:cNvSpPr>
              <p:nvPr/>
            </p:nvSpPr>
            <p:spPr bwMode="auto">
              <a:xfrm>
                <a:off x="1563953" y="2694"/>
                <a:ext cx="665051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M</a:t>
                </a:r>
                <a:r>
                  <a:rPr lang="en-US" altLang="en-US" baseline="-6000">
                    <a:solidFill>
                      <a:schemeClr val="tx1"/>
                    </a:solidFill>
                  </a:rPr>
                  <a:t>1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15" name="AutoShape 7"/>
              <p:cNvSpPr>
                <a:spLocks/>
              </p:cNvSpPr>
              <p:nvPr/>
            </p:nvSpPr>
            <p:spPr bwMode="auto">
              <a:xfrm>
                <a:off x="3899359" y="2694"/>
                <a:ext cx="579425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M</a:t>
                </a:r>
                <a:r>
                  <a:rPr lang="en-US" altLang="en-US" baseline="-6000">
                    <a:solidFill>
                      <a:schemeClr val="tx1"/>
                    </a:solidFill>
                  </a:rPr>
                  <a:t>2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16" name="AutoShape 8"/>
              <p:cNvSpPr>
                <a:spLocks/>
              </p:cNvSpPr>
              <p:nvPr/>
            </p:nvSpPr>
            <p:spPr bwMode="auto">
              <a:xfrm>
                <a:off x="8732245" y="2694"/>
                <a:ext cx="565654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M</a:t>
                </a:r>
                <a:r>
                  <a:rPr lang="en-US" altLang="en-US" baseline="-6000">
                    <a:solidFill>
                      <a:schemeClr val="tx1"/>
                    </a:solidFill>
                  </a:rPr>
                  <a:t>L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17" name="AutoShape 9"/>
              <p:cNvSpPr>
                <a:spLocks/>
              </p:cNvSpPr>
              <p:nvPr/>
            </p:nvSpPr>
            <p:spPr bwMode="auto">
              <a:xfrm>
                <a:off x="1508867" y="3228494"/>
                <a:ext cx="544676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C</a:t>
                </a:r>
                <a:r>
                  <a:rPr lang="en-US" altLang="en-US" baseline="-6000">
                    <a:solidFill>
                      <a:schemeClr val="tx1"/>
                    </a:solidFill>
                  </a:rPr>
                  <a:t>1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18" name="AutoShape 10"/>
              <p:cNvSpPr>
                <a:spLocks/>
              </p:cNvSpPr>
              <p:nvPr/>
            </p:nvSpPr>
            <p:spPr bwMode="auto">
              <a:xfrm>
                <a:off x="3946996" y="3228494"/>
                <a:ext cx="609840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C</a:t>
                </a:r>
                <a:r>
                  <a:rPr lang="en-US" altLang="en-US" baseline="-6000">
                    <a:solidFill>
                      <a:schemeClr val="tx1"/>
                    </a:solidFill>
                  </a:rPr>
                  <a:t>2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19" name="AutoShape 11"/>
              <p:cNvSpPr>
                <a:spLocks/>
              </p:cNvSpPr>
              <p:nvPr/>
            </p:nvSpPr>
            <p:spPr bwMode="auto">
              <a:xfrm>
                <a:off x="-36374" y="1133648"/>
                <a:ext cx="984291" cy="52851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 sz="2900">
                    <a:solidFill>
                      <a:schemeClr val="tx1"/>
                    </a:solidFill>
                  </a:rPr>
                  <a:t>C</a:t>
                </a:r>
                <a:r>
                  <a:rPr lang="en-US" altLang="en-US" sz="2900" baseline="-6000">
                    <a:solidFill>
                      <a:schemeClr val="tx1"/>
                    </a:solidFill>
                  </a:rPr>
                  <a:t>0</a:t>
                </a:r>
                <a:r>
                  <a:rPr lang="en-US" altLang="en-US" sz="2800">
                    <a:solidFill>
                      <a:schemeClr val="tx1"/>
                    </a:solidFill>
                  </a:rPr>
                  <a:t>=0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0" name="AutoShape 12"/>
              <p:cNvSpPr>
                <a:spLocks/>
              </p:cNvSpPr>
              <p:nvPr/>
            </p:nvSpPr>
            <p:spPr bwMode="auto">
              <a:xfrm>
                <a:off x="609545" y="2225194"/>
                <a:ext cx="326454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21521" name="AutoShape 13"/>
              <p:cNvSpPr>
                <a:spLocks/>
              </p:cNvSpPr>
              <p:nvPr/>
            </p:nvSpPr>
            <p:spPr bwMode="auto">
              <a:xfrm>
                <a:off x="3047945" y="2225194"/>
                <a:ext cx="326454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21522" name="AutoShape 14"/>
              <p:cNvSpPr>
                <a:spLocks/>
              </p:cNvSpPr>
              <p:nvPr/>
            </p:nvSpPr>
            <p:spPr bwMode="auto">
              <a:xfrm>
                <a:off x="7823145" y="2225194"/>
                <a:ext cx="326454" cy="5788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>
                    <a:solidFill>
                      <a:schemeClr val="tx1"/>
                    </a:solidFill>
                  </a:rPr>
                  <a:t>K</a:t>
                </a:r>
              </a:p>
            </p:txBody>
          </p:sp>
        </p:grpSp>
      </p:grpSp>
      <p:sp>
        <p:nvSpPr>
          <p:cNvPr id="21509" name="AutoShape 1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416175" y="2108200"/>
            <a:ext cx="2892425" cy="584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431800" y="7153275"/>
            <a:ext cx="56435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</a:t>
            </a:r>
            <a:r>
              <a:rPr lang="en-US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variante</a:t>
            </a:r>
            <a:r>
              <a:rPr lang="en-US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  <a:r>
              <a:rPr lang="en-US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standard </a:t>
            </a:r>
            <a:r>
              <a:rPr lang="en-US" altLang="en-US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utilisé</a:t>
            </a:r>
            <a:r>
              <a:rPr lang="en-US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 le monde </a:t>
            </a:r>
            <a:r>
              <a:rPr lang="en-US" altLang="en-US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bancaire</a:t>
            </a:r>
            <a:r>
              <a:rPr lang="en-US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Nous y </a:t>
            </a:r>
            <a:r>
              <a:rPr lang="en-US" altLang="en-US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reviendrons</a:t>
            </a:r>
            <a:r>
              <a:rPr lang="en-US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4325" y="785664"/>
                <a:ext cx="6362255" cy="2062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fr-CA" b="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fr-CA" b="0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AES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fr-CA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…,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fr-CA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fr-CA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fr-CA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b>
                    </m:sSub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fr-CA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fr-CA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CA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CA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</m:d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5" y="785664"/>
                <a:ext cx="6362255" cy="2062103"/>
              </a:xfrm>
              <a:prstGeom prst="rect">
                <a:avLst/>
              </a:prstGeom>
              <a:blipFill rotWithShape="1">
                <a:blip r:embed="rId7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165100"/>
            <a:ext cx="8178800" cy="1143000"/>
          </a:xfrm>
        </p:spPr>
        <p:txBody>
          <a:bodyPr rtlCol="0">
            <a:normAutofit/>
          </a:bodyPr>
          <a:lstStyle/>
          <a:p>
            <a:pPr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Remplissage</a:t>
            </a:r>
            <a:endParaRPr lang="en-US" altLang="en-US" sz="3667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8900" y="2247900"/>
            <a:ext cx="10020300" cy="5346700"/>
          </a:xfrm>
        </p:spPr>
        <p:txBody>
          <a:bodyPr/>
          <a:lstStyle/>
          <a:p>
            <a:pPr marL="355600" indent="0" eaLnBrk="1" hangingPunct="1">
              <a:spcBef>
                <a:spcPts val="2300"/>
              </a:spcBef>
              <a:buSzPct val="43000"/>
              <a:buFont typeface="Arial" pitchFamily="34" charset="0"/>
              <a:buNone/>
            </a:pPr>
            <a:r>
              <a:rPr lang="en-US" altLang="en-US" sz="2800" smtClean="0"/>
              <a:t>Il y a 3 manières habituelles de faire le remplissage :</a:t>
            </a:r>
          </a:p>
          <a:p>
            <a:pPr marL="1301750" lvl="1" indent="-514350" eaLnBrk="1" hangingPunct="1">
              <a:spcBef>
                <a:spcPts val="2300"/>
              </a:spcBef>
              <a:buSzPct val="150000"/>
              <a:buFont typeface="Calibri Light" pitchFamily="34" charset="0"/>
              <a:buAutoNum type="arabicPeriod"/>
            </a:pPr>
            <a:r>
              <a:rPr lang="en-US" altLang="en-US" sz="2800" smtClean="0"/>
              <a:t>L’ajout au message du nombre minimum de «0» afin que sa longueur soit un multiple de la longueur d’un bloc.</a:t>
            </a:r>
          </a:p>
          <a:p>
            <a:pPr marL="1301750" lvl="1" indent="-514350" eaLnBrk="1" hangingPunct="1">
              <a:spcBef>
                <a:spcPts val="2300"/>
              </a:spcBef>
              <a:buSzPct val="150000"/>
              <a:buFont typeface="Calibri Light" pitchFamily="34" charset="0"/>
              <a:buAutoNum type="arabicPeriod"/>
            </a:pPr>
            <a:r>
              <a:rPr lang="en-US" altLang="en-US" sz="2800" smtClean="0"/>
              <a:t>L’ajout d’un «1» suivi de suffisamment de «0» comme dans le cas précédent.</a:t>
            </a:r>
          </a:p>
          <a:p>
            <a:pPr marL="1301750" lvl="1" indent="-514350" eaLnBrk="1" hangingPunct="1">
              <a:spcBef>
                <a:spcPts val="2300"/>
              </a:spcBef>
              <a:buSzPct val="150000"/>
              <a:buFont typeface="Calibri Light" pitchFamily="34" charset="0"/>
              <a:buAutoNum type="arabicPeriod"/>
            </a:pPr>
            <a:r>
              <a:rPr lang="en-US" altLang="en-US" sz="2800" smtClean="0"/>
              <a:t>L’ajout de «0» comme dans le cas 1). De plus, un bloc est ajouté au début du message indiquant sa longueur.</a:t>
            </a:r>
            <a:endParaRPr lang="en-US" altLang="en-US" smtClean="0"/>
          </a:p>
        </p:txBody>
      </p:sp>
      <p:sp>
        <p:nvSpPr>
          <p:cNvPr id="19459" name="AutoShape 3" descr="tile_blackboard_blue.jpeg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901950" y="1663700"/>
            <a:ext cx="1262063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en-US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10001110</a:t>
            </a:r>
            <a:endParaRPr lang="en-US" altLang="en-US" dirty="0"/>
          </a:p>
        </p:txBody>
      </p:sp>
      <p:sp>
        <p:nvSpPr>
          <p:cNvPr id="19460" name="AutoShape 4" descr="tile_blackboard_blue.jpeg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241800" y="1663700"/>
            <a:ext cx="127000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en-US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10011001</a:t>
            </a:r>
            <a:endParaRPr lang="en-US" altLang="en-US" dirty="0"/>
          </a:p>
        </p:txBody>
      </p:sp>
      <p:sp>
        <p:nvSpPr>
          <p:cNvPr id="23558" name="AutoShape 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65750" y="1501775"/>
            <a:ext cx="477838" cy="584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r>
              <a:rPr lang="en-US" altLang="en-US" sz="16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" name="AutoShape 6" descr="tile_blackboard_blue.jpeg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727700" y="1663700"/>
            <a:ext cx="132080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10011001</a:t>
            </a:r>
            <a:endParaRPr lang="en-US" altLang="en-US"/>
          </a:p>
        </p:txBody>
      </p:sp>
      <p:sp>
        <p:nvSpPr>
          <p:cNvPr id="23560" name="AutoShape 7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58825" y="1625600"/>
            <a:ext cx="901700" cy="584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r>
              <a:rPr lang="en-US" altLang="en-US">
                <a:solidFill>
                  <a:schemeClr val="tx1"/>
                </a:solidFill>
              </a:rPr>
              <a:t>M=</a:t>
            </a:r>
          </a:p>
        </p:txBody>
      </p:sp>
      <p:sp>
        <p:nvSpPr>
          <p:cNvPr id="3" name="AutoShape 8" descr="tile_blackboard_blue.jpeg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162800" y="1663700"/>
            <a:ext cx="114300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eaLnBrk="1">
              <a:defRPr/>
            </a:pPr>
            <a:r>
              <a:rPr lang="en-US" altLang="en-US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1001</a:t>
            </a:r>
            <a:endParaRPr lang="en-US" altLang="en-US" dirty="0"/>
          </a:p>
        </p:txBody>
      </p:sp>
      <p:sp>
        <p:nvSpPr>
          <p:cNvPr id="19465" name="AutoShape 9" descr="tile_blackboard_blue.jpeg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816850" y="1663700"/>
            <a:ext cx="50165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25400" cap="flat" cmpd="sng">
            <a:solidFill>
              <a:srgbClr val="FFD479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r>
              <a:rPr lang="en-US" altLang="en-US" sz="1500">
                <a:solidFill>
                  <a:srgbClr val="FFD47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</a:t>
            </a:r>
            <a:endParaRPr lang="en-US" altLang="en-US"/>
          </a:p>
        </p:txBody>
      </p:sp>
      <p:sp>
        <p:nvSpPr>
          <p:cNvPr id="19466" name="AutoShape 10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388100" y="38100"/>
            <a:ext cx="3695700" cy="1384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063" y="0"/>
                </a:moveTo>
                <a:cubicBezTo>
                  <a:pt x="5268" y="0"/>
                  <a:pt x="526" y="4828"/>
                  <a:pt x="526" y="10927"/>
                </a:cubicBezTo>
                <a:cubicBezTo>
                  <a:pt x="526" y="12960"/>
                  <a:pt x="1053" y="14992"/>
                  <a:pt x="2107" y="16517"/>
                </a:cubicBezTo>
                <a:lnTo>
                  <a:pt x="0" y="21599"/>
                </a:lnTo>
                <a:lnTo>
                  <a:pt x="4917" y="19567"/>
                </a:lnTo>
                <a:cubicBezTo>
                  <a:pt x="6673" y="20837"/>
                  <a:pt x="8780" y="21599"/>
                  <a:pt x="11063" y="21599"/>
                </a:cubicBezTo>
                <a:cubicBezTo>
                  <a:pt x="16858" y="21599"/>
                  <a:pt x="21600" y="16771"/>
                  <a:pt x="21600" y="10927"/>
                </a:cubicBezTo>
                <a:cubicBezTo>
                  <a:pt x="21600" y="4828"/>
                  <a:pt x="16858" y="0"/>
                  <a:pt x="1106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>
              <a:defRPr/>
            </a:pP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Le </a:t>
            </a:r>
            <a:r>
              <a:rPr lang="en-US" altLang="en-US" sz="17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remplissage</a:t>
            </a: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7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n’est</a:t>
            </a: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pas fait </a:t>
            </a:r>
            <a:r>
              <a:rPr lang="en-US" altLang="en-US" sz="17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sur</a:t>
            </a: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M </a:t>
            </a:r>
            <a:r>
              <a:rPr lang="en-US" altLang="en-US" sz="17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lorsque</a:t>
            </a: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7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transmis</a:t>
            </a: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7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en</a:t>
            </a: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7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clair</a:t>
            </a:r>
            <a:r>
              <a:rPr lang="en-US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!!!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9467" name="AutoShape 11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338638" y="4457700"/>
            <a:ext cx="5256212" cy="406400"/>
          </a:xfrm>
          <a:custGeom>
            <a:avLst/>
            <a:gdLst>
              <a:gd name="T0" fmla="*/ 3816350 w 21600"/>
              <a:gd name="T1" fmla="*/ 203200 h 21600"/>
              <a:gd name="T2" fmla="*/ 3816350 w 21600"/>
              <a:gd name="T3" fmla="*/ 203200 h 21600"/>
              <a:gd name="T4" fmla="*/ 3816350 w 21600"/>
              <a:gd name="T5" fmla="*/ 203200 h 21600"/>
              <a:gd name="T6" fmla="*/ 3816350 w 21600"/>
              <a:gd name="T7" fmla="*/ 203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>
              <a:defRPr/>
            </a:pPr>
            <a:r>
              <a:rPr lang="en-US" alt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Permet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</a:rPr>
              <a:t> des </a:t>
            </a:r>
            <a:r>
              <a:rPr lang="en-US" alt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contrefaçons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ajouter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retirer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</a:rPr>
              <a:t> des 0 à la fin)</a:t>
            </a:r>
            <a:endParaRPr lang="en-US" alt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68" name="AutoShape 12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883150" y="5854700"/>
            <a:ext cx="4686300" cy="736600"/>
          </a:xfrm>
          <a:custGeom>
            <a:avLst/>
            <a:gdLst>
              <a:gd name="T0" fmla="*/ 2343150 w 21600"/>
              <a:gd name="T1" fmla="*/ 368300 h 21600"/>
              <a:gd name="T2" fmla="*/ 2343150 w 21600"/>
              <a:gd name="T3" fmla="*/ 368300 h 21600"/>
              <a:gd name="T4" fmla="*/ 2343150 w 21600"/>
              <a:gd name="T5" fmla="*/ 368300 h 21600"/>
              <a:gd name="T6" fmla="*/ 2343150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>
              <a:defRPr/>
            </a:pP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Évite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les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attaques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précédentes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permet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d’autres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... nous y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reviendrons</a:t>
            </a:r>
            <a:endParaRPr lang="en-US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69" name="AutoShape 13" descr="tile_blackboard_blue.jpeg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816850" y="1663700"/>
            <a:ext cx="50165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25400" cap="flat" cmpd="sng">
            <a:solidFill>
              <a:srgbClr val="D4FB79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r>
              <a:rPr lang="en-US" altLang="en-US" sz="1500">
                <a:solidFill>
                  <a:srgbClr val="D4FB7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1000</a:t>
            </a:r>
            <a:endParaRPr lang="en-US" altLang="en-US"/>
          </a:p>
        </p:txBody>
      </p:sp>
      <p:sp>
        <p:nvSpPr>
          <p:cNvPr id="19470" name="AutoShape 14" descr="tile_blackboard_blue.jpeg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778000" y="1663700"/>
            <a:ext cx="110490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25400" cap="flat" cmpd="sng">
            <a:solidFill>
              <a:srgbClr val="FFFC79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r>
              <a:rPr lang="en-US" altLang="en-US" sz="1500">
                <a:solidFill>
                  <a:srgbClr val="FFFC7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|M|</a:t>
            </a:r>
            <a:endParaRPr lang="en-US" altLang="en-US"/>
          </a:p>
        </p:txBody>
      </p:sp>
      <p:sp>
        <p:nvSpPr>
          <p:cNvPr id="19471" name="AutoShape 15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609600" y="7162800"/>
            <a:ext cx="9461500" cy="406400"/>
          </a:xfrm>
          <a:custGeom>
            <a:avLst/>
            <a:gdLst>
              <a:gd name="T0" fmla="*/ 4730750 w 21600"/>
              <a:gd name="T1" fmla="*/ 203200 h 21600"/>
              <a:gd name="T2" fmla="*/ 4730750 w 21600"/>
              <a:gd name="T3" fmla="*/ 203200 h 21600"/>
              <a:gd name="T4" fmla="*/ 4730750 w 21600"/>
              <a:gd name="T5" fmla="*/ 203200 h 21600"/>
              <a:gd name="T6" fmla="*/ 4730750 w 21600"/>
              <a:gd name="T7" fmla="*/ 203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 algn="ctr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algn="ctr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>
              <a:defRPr/>
            </a:pP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Ceci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correspond à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l’ajout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d’un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processus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optionnel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mode CBC.</a:t>
            </a:r>
            <a:endParaRPr lang="en-US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83456" y="0"/>
            <a:ext cx="9855200" cy="11430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Standards pour </a:t>
            </a:r>
            <a:r>
              <a:rPr lang="en-US" altLang="en-US" sz="3667" dirty="0" err="1" smtClean="0"/>
              <a:t>l’intégrité</a:t>
            </a:r>
            <a:endParaRPr lang="en-US" altLang="en-US" sz="3667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7800" y="1793776"/>
            <a:ext cx="9956800" cy="3070324"/>
          </a:xfrm>
        </p:spPr>
        <p:txBody>
          <a:bodyPr rtlCol="0">
            <a:normAutofit/>
          </a:bodyPr>
          <a:lstStyle/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600" dirty="0" smtClean="0"/>
              <a:t>CBC-MAC à </a:t>
            </a:r>
            <a:r>
              <a:rPr lang="en-US" altLang="en-US" sz="2600" dirty="0" err="1" smtClean="0"/>
              <a:t>partir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chiffrement</a:t>
            </a:r>
            <a:r>
              <a:rPr lang="en-US" altLang="en-US" sz="2600" dirty="0" smtClean="0"/>
              <a:t> à </a:t>
            </a:r>
            <a:r>
              <a:rPr lang="en-US" altLang="en-US" sz="2600" dirty="0" err="1" smtClean="0"/>
              <a:t>clé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secrète</a:t>
            </a:r>
            <a:r>
              <a:rPr lang="en-US" altLang="en-US" sz="2600" dirty="0" smtClean="0"/>
              <a:t> :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100" dirty="0" err="1" smtClean="0"/>
              <a:t>Sûr</a:t>
            </a:r>
            <a:r>
              <a:rPr lang="en-US" altLang="en-US" sz="2100" dirty="0" smtClean="0"/>
              <a:t> pour des messages de </a:t>
            </a:r>
            <a:r>
              <a:rPr lang="en-US" altLang="en-US" sz="2100" dirty="0" err="1" smtClean="0"/>
              <a:t>taille</a:t>
            </a:r>
            <a:r>
              <a:rPr lang="en-US" altLang="en-US" sz="2100" dirty="0" smtClean="0"/>
              <a:t> fixe et multiple de la </a:t>
            </a:r>
            <a:r>
              <a:rPr lang="en-US" altLang="en-US" sz="2100" dirty="0" err="1" smtClean="0"/>
              <a:t>taille</a:t>
            </a:r>
            <a:r>
              <a:rPr lang="en-US" altLang="en-US" sz="2100" dirty="0" smtClean="0"/>
              <a:t> des blocs pour le </a:t>
            </a:r>
            <a:r>
              <a:rPr lang="en-US" altLang="en-US" sz="2100" dirty="0" err="1" smtClean="0"/>
              <a:t>chiffrement</a:t>
            </a:r>
            <a:r>
              <a:rPr lang="en-US" altLang="en-US" sz="21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100" dirty="0" err="1" smtClean="0"/>
              <a:t>Faiblesses</a:t>
            </a:r>
            <a:r>
              <a:rPr lang="en-US" altLang="en-US" sz="2100" dirty="0" smtClean="0"/>
              <a:t> : Il </a:t>
            </a:r>
            <a:r>
              <a:rPr lang="en-US" altLang="en-US" sz="2100" dirty="0" err="1" smtClean="0"/>
              <a:t>est</a:t>
            </a:r>
            <a:r>
              <a:rPr lang="en-US" altLang="en-US" sz="2100" dirty="0" smtClean="0"/>
              <a:t> possible de </a:t>
            </a:r>
            <a:r>
              <a:rPr lang="en-US" altLang="en-US" sz="2100" dirty="0" err="1" smtClean="0"/>
              <a:t>contrefaire</a:t>
            </a:r>
            <a:r>
              <a:rPr lang="en-US" altLang="en-US" sz="2100" dirty="0" smtClean="0"/>
              <a:t> des MAC (</a:t>
            </a:r>
            <a:r>
              <a:rPr lang="en-US" altLang="en-US" sz="2100" dirty="0" err="1" smtClean="0"/>
              <a:t>en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travaillant</a:t>
            </a:r>
            <a:r>
              <a:rPr lang="en-US" altLang="en-US" sz="2100" dirty="0" smtClean="0"/>
              <a:t>) </a:t>
            </a:r>
            <a:r>
              <a:rPr lang="en-US" altLang="en-US" sz="2100" dirty="0" err="1" smtClean="0"/>
              <a:t>si</a:t>
            </a:r>
            <a:r>
              <a:rPr lang="en-US" altLang="en-US" sz="2100" dirty="0" smtClean="0"/>
              <a:t> les messages </a:t>
            </a:r>
            <a:r>
              <a:rPr lang="en-US" altLang="en-US" sz="2100" dirty="0" err="1" smtClean="0"/>
              <a:t>sont</a:t>
            </a:r>
            <a:r>
              <a:rPr lang="en-US" altLang="en-US" sz="2100" dirty="0" smtClean="0"/>
              <a:t> de </a:t>
            </a:r>
            <a:r>
              <a:rPr lang="en-US" altLang="en-US" sz="2100" dirty="0" err="1" smtClean="0"/>
              <a:t>tailles</a:t>
            </a:r>
            <a:r>
              <a:rPr lang="en-US" altLang="en-US" sz="2100" dirty="0" smtClean="0"/>
              <a:t> variables (2</a:t>
            </a:r>
            <a:r>
              <a:rPr lang="en-US" altLang="en-US" sz="2100" baseline="32000" dirty="0" smtClean="0"/>
              <a:t>n/2</a:t>
            </a:r>
            <a:r>
              <a:rPr lang="en-US" altLang="en-US" sz="2100" dirty="0" smtClean="0"/>
              <a:t> messages-MAC pour des MAC de </a:t>
            </a:r>
            <a:r>
              <a:rPr lang="en-US" altLang="en-US" sz="2100" dirty="0" err="1" smtClean="0"/>
              <a:t>longueur</a:t>
            </a:r>
            <a:r>
              <a:rPr lang="en-US" altLang="en-US" sz="2100" dirty="0" smtClean="0"/>
              <a:t> n). </a:t>
            </a:r>
            <a:r>
              <a:rPr lang="en-US" altLang="en-US" sz="2100" dirty="0"/>
              <a:t>XCBC-MAC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règle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ce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problème</a:t>
            </a:r>
            <a:r>
              <a:rPr lang="en-US" altLang="en-US" sz="2100" dirty="0" smtClean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165100"/>
            <a:ext cx="8178800" cy="8763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Attention à CBC-MAC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17500" y="3735388"/>
            <a:ext cx="9512300" cy="3617912"/>
          </a:xfrm>
        </p:spPr>
        <p:txBody>
          <a:bodyPr rtlCol="0">
            <a:normAutofit/>
          </a:bodyPr>
          <a:lstStyle/>
          <a:p>
            <a:pPr marL="622300" indent="-2667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200" dirty="0" smtClean="0"/>
              <a:t>Nous </a:t>
            </a:r>
            <a:r>
              <a:rPr lang="en-US" altLang="en-US" sz="2200" dirty="0" err="1" smtClean="0"/>
              <a:t>avons</a:t>
            </a:r>
            <a:r>
              <a:rPr lang="en-US" altLang="en-US" sz="2200" dirty="0" smtClean="0"/>
              <a:t> déjà vu </a:t>
            </a:r>
            <a:r>
              <a:rPr lang="en-US" altLang="en-US" sz="2200" dirty="0" err="1" smtClean="0"/>
              <a:t>que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remplir</a:t>
            </a:r>
            <a:r>
              <a:rPr lang="en-US" altLang="en-US" sz="2200" dirty="0" smtClean="0"/>
              <a:t> («padding») le dernier bloc (</a:t>
            </a:r>
            <a:r>
              <a:rPr lang="en-US" altLang="en-US" sz="2200" dirty="0" err="1" smtClean="0"/>
              <a:t>incomplet</a:t>
            </a:r>
            <a:r>
              <a:rPr lang="en-US" altLang="en-US" sz="2200" dirty="0" smtClean="0"/>
              <a:t>) avec des «0» </a:t>
            </a:r>
            <a:r>
              <a:rPr lang="en-US" altLang="en-US" sz="2200" dirty="0" err="1" smtClean="0"/>
              <a:t>permet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contrefaire</a:t>
            </a:r>
            <a:r>
              <a:rPr lang="en-US" altLang="en-US" sz="2200" dirty="0" smtClean="0"/>
              <a:t> des CAM (</a:t>
            </a:r>
            <a:r>
              <a:rPr lang="en-US" altLang="en-US" sz="2200" dirty="0" err="1" smtClean="0"/>
              <a:t>en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retirant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ou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en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ajoutant</a:t>
            </a:r>
            <a:r>
              <a:rPr lang="en-US" altLang="en-US" sz="2200" dirty="0" smtClean="0"/>
              <a:t> des «0» à la fin du message).</a:t>
            </a:r>
          </a:p>
          <a:p>
            <a:pPr marL="622300" indent="-2667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200" dirty="0" smtClean="0"/>
              <a:t>Pour </a:t>
            </a:r>
            <a:r>
              <a:rPr lang="en-US" altLang="en-US" sz="2200" dirty="0" err="1" smtClean="0"/>
              <a:t>cette</a:t>
            </a:r>
            <a:r>
              <a:rPr lang="en-US" altLang="en-US" sz="2200" dirty="0" smtClean="0"/>
              <a:t> raison, </a:t>
            </a:r>
            <a:r>
              <a:rPr lang="en-US" altLang="en-US" sz="2200" dirty="0" err="1" smtClean="0"/>
              <a:t>il</a:t>
            </a:r>
            <a:r>
              <a:rPr lang="en-US" altLang="en-US" sz="2200" dirty="0" smtClean="0"/>
              <a:t> a </a:t>
            </a:r>
            <a:r>
              <a:rPr lang="en-US" altLang="en-US" sz="2200" dirty="0" err="1" smtClean="0"/>
              <a:t>été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suggéré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terminer</a:t>
            </a:r>
            <a:r>
              <a:rPr lang="en-US" altLang="en-US" sz="2200" dirty="0" smtClean="0"/>
              <a:t> le message par un «1» </a:t>
            </a:r>
            <a:r>
              <a:rPr lang="en-US" altLang="en-US" sz="2200" dirty="0" err="1" smtClean="0"/>
              <a:t>suivi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suffisamment</a:t>
            </a:r>
            <a:r>
              <a:rPr lang="en-US" altLang="en-US" sz="2200" dirty="0" smtClean="0"/>
              <a:t> de «0» pour </a:t>
            </a:r>
            <a:r>
              <a:rPr lang="en-US" altLang="en-US" sz="2200" dirty="0" err="1" smtClean="0"/>
              <a:t>compléter</a:t>
            </a:r>
            <a:r>
              <a:rPr lang="en-US" altLang="en-US" sz="2200" dirty="0" smtClean="0"/>
              <a:t> le dernier bloc. </a:t>
            </a:r>
          </a:p>
          <a:p>
            <a:pPr marL="622300" indent="-2667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200" dirty="0" err="1" smtClean="0"/>
              <a:t>Cette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approche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permet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également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contrefaire</a:t>
            </a:r>
            <a:r>
              <a:rPr lang="en-US" altLang="en-US" sz="2200" dirty="0" smtClean="0"/>
              <a:t> des messages!</a:t>
            </a:r>
            <a:endParaRPr lang="en-US" altLang="en-US" sz="2333" dirty="0" smtClean="0"/>
          </a:p>
        </p:txBody>
      </p:sp>
      <p:grpSp>
        <p:nvGrpSpPr>
          <p:cNvPr id="31748" name="Group 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101850" y="1339850"/>
            <a:ext cx="6002338" cy="2395538"/>
            <a:chOff x="0" y="0"/>
            <a:chExt cx="6002486" cy="2396490"/>
          </a:xfrm>
        </p:grpSpPr>
        <p:pic>
          <p:nvPicPr>
            <p:cNvPr id="31749" name="Picture 3" descr="droppedImage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7358"/>
              <a:ext cx="5943600" cy="2199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750" name="AutoShape 4"/>
            <p:cNvSpPr>
              <a:spLocks/>
            </p:cNvSpPr>
            <p:nvPr/>
          </p:nvSpPr>
          <p:spPr bwMode="auto">
            <a:xfrm>
              <a:off x="516552" y="0"/>
              <a:ext cx="517382" cy="4705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>
                  <a:solidFill>
                    <a:schemeClr val="tx1"/>
                  </a:solidFill>
                </a:rPr>
                <a:t>M</a:t>
              </a:r>
              <a:r>
                <a:rPr lang="en-US" altLang="en-US" sz="2400" baseline="-6000">
                  <a:solidFill>
                    <a:schemeClr val="tx1"/>
                  </a:solidFill>
                </a:rPr>
                <a:t>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51" name="AutoShape 5"/>
            <p:cNvSpPr>
              <a:spLocks/>
            </p:cNvSpPr>
            <p:nvPr/>
          </p:nvSpPr>
          <p:spPr bwMode="auto">
            <a:xfrm>
              <a:off x="2182665" y="0"/>
              <a:ext cx="466662" cy="4705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500">
                  <a:solidFill>
                    <a:schemeClr val="tx1"/>
                  </a:solidFill>
                </a:rPr>
                <a:t>M</a:t>
              </a:r>
              <a:r>
                <a:rPr lang="en-US" altLang="en-US" sz="2500" baseline="-6000">
                  <a:solidFill>
                    <a:schemeClr val="tx1"/>
                  </a:solidFill>
                </a:rPr>
                <a:t>2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52" name="AutoShape 6"/>
            <p:cNvSpPr>
              <a:spLocks/>
            </p:cNvSpPr>
            <p:nvPr/>
          </p:nvSpPr>
          <p:spPr bwMode="auto">
            <a:xfrm>
              <a:off x="5471542" y="0"/>
              <a:ext cx="530944" cy="4705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500">
                  <a:solidFill>
                    <a:schemeClr val="tx1"/>
                  </a:solidFill>
                </a:rPr>
                <a:t>M</a:t>
              </a:r>
              <a:r>
                <a:rPr lang="en-US" altLang="en-US" sz="2500" baseline="-6000">
                  <a:solidFill>
                    <a:schemeClr val="tx1"/>
                  </a:solidFill>
                </a:rPr>
                <a:t>L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-25400"/>
            <a:ext cx="8178800" cy="17145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Intégrité</a:t>
            </a:r>
            <a:r>
              <a:rPr lang="en-US" altLang="en-US" sz="3667" dirty="0" smtClean="0"/>
              <a:t> à </a:t>
            </a:r>
            <a:r>
              <a:rPr lang="en-US" altLang="en-US" sz="3667" dirty="0" err="1" smtClean="0"/>
              <a:t>partir</a:t>
            </a:r>
            <a:r>
              <a:rPr lang="en-US" altLang="en-US" sz="3667" dirty="0" smtClean="0"/>
              <a:t> de </a:t>
            </a:r>
            <a:r>
              <a:rPr lang="en-US" altLang="en-US" sz="3667" dirty="0" err="1" smtClean="0"/>
              <a:t>clés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secrètes</a:t>
            </a:r>
            <a:endParaRPr lang="en-US" altLang="en-US" sz="3667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7000" y="1562100"/>
            <a:ext cx="9880600" cy="5969000"/>
          </a:xfrm>
        </p:spPr>
        <p:txBody>
          <a:bodyPr/>
          <a:lstStyle/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3000" dirty="0" smtClean="0"/>
              <a:t>Un </a:t>
            </a:r>
            <a:r>
              <a:rPr lang="en-US" altLang="en-US" sz="3000" dirty="0" err="1" smtClean="0"/>
              <a:t>tel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système</a:t>
            </a:r>
            <a:r>
              <a:rPr lang="en-US" altLang="en-US" sz="3000" dirty="0" smtClean="0"/>
              <a:t>, </a:t>
            </a:r>
            <a:r>
              <a:rPr lang="en-US" altLang="en-US" sz="3000" dirty="0" err="1" smtClean="0"/>
              <a:t>appelé</a:t>
            </a:r>
            <a:r>
              <a:rPr lang="en-US" altLang="en-US" sz="3000" dirty="0" smtClean="0"/>
              <a:t> </a:t>
            </a:r>
            <a:r>
              <a:rPr lang="en-US" altLang="en-US" sz="3000" b="1" dirty="0" smtClean="0"/>
              <a:t>code </a:t>
            </a:r>
            <a:r>
              <a:rPr lang="en-US" altLang="en-US" sz="3000" b="1" dirty="0" err="1" smtClean="0"/>
              <a:t>d’authentification</a:t>
            </a:r>
            <a:r>
              <a:rPr lang="en-US" altLang="en-US" sz="3000" b="1" dirty="0" smtClean="0"/>
              <a:t> de message</a:t>
            </a:r>
            <a:r>
              <a:rPr lang="en-US" altLang="en-US" sz="3000" dirty="0" smtClean="0"/>
              <a:t>, </a:t>
            </a:r>
            <a:r>
              <a:rPr lang="en-US" altLang="en-US" sz="3000" dirty="0" err="1" smtClean="0"/>
              <a:t>consiste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en</a:t>
            </a:r>
            <a:r>
              <a:rPr lang="en-US" altLang="en-US" sz="3000" dirty="0" smtClean="0"/>
              <a:t> :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800" dirty="0" smtClean="0"/>
              <a:t>	</a:t>
            </a:r>
            <a:r>
              <a:rPr lang="en-US" altLang="en-US" sz="3200" dirty="0" smtClean="0"/>
              <a:t>S</a:t>
            </a:r>
            <a:r>
              <a:rPr lang="en-US" altLang="en-US" sz="3200" baseline="-6000" dirty="0" smtClean="0"/>
              <a:t>K</a:t>
            </a:r>
            <a:r>
              <a:rPr lang="en-US" altLang="en-US" sz="3200" dirty="0" smtClean="0"/>
              <a:t>(.) et V</a:t>
            </a:r>
            <a:r>
              <a:rPr lang="en-US" altLang="en-US" sz="3200" baseline="-6000" dirty="0" smtClean="0"/>
              <a:t>K</a:t>
            </a:r>
            <a:r>
              <a:rPr lang="en-US" altLang="en-US" sz="3200" dirty="0" smtClean="0"/>
              <a:t>(.) </a:t>
            </a:r>
            <a:r>
              <a:rPr lang="en-US" altLang="en-US" sz="3200" dirty="0" err="1" smtClean="0"/>
              <a:t>tel</a:t>
            </a:r>
            <a:r>
              <a:rPr lang="en-US" altLang="en-US" sz="3200" dirty="0" smtClean="0"/>
              <a:t> que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3200" dirty="0" smtClean="0"/>
              <a:t>	V</a:t>
            </a:r>
            <a:r>
              <a:rPr lang="en-US" altLang="en-US" sz="3200" baseline="-6000" dirty="0" smtClean="0"/>
              <a:t>K</a:t>
            </a:r>
            <a:r>
              <a:rPr lang="en-US" altLang="en-US" sz="3200" dirty="0" smtClean="0"/>
              <a:t>(M,S</a:t>
            </a:r>
            <a:r>
              <a:rPr lang="en-US" altLang="en-US" sz="3200" baseline="-6000" dirty="0" smtClean="0"/>
              <a:t>K</a:t>
            </a:r>
            <a:r>
              <a:rPr lang="en-US" altLang="en-US" sz="3200" dirty="0" smtClean="0"/>
              <a:t>(M</a:t>
            </a:r>
            <a:r>
              <a:rPr lang="en-US" altLang="en-US" sz="3200" dirty="0"/>
              <a:t>))=</a:t>
            </a:r>
            <a:r>
              <a:rPr lang="en-US" altLang="en-US" sz="3200" dirty="0" smtClean="0"/>
              <a:t>1  et</a:t>
            </a:r>
            <a:endParaRPr lang="en-US" altLang="en-US" sz="3200" dirty="0"/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3200" dirty="0"/>
              <a:t>	</a:t>
            </a:r>
            <a:r>
              <a:rPr lang="en-US" altLang="en-US" sz="3200" dirty="0" err="1" smtClean="0"/>
              <a:t>V</a:t>
            </a:r>
            <a:r>
              <a:rPr lang="en-US" altLang="en-US" sz="3200" baseline="-6000" dirty="0" err="1" smtClean="0"/>
              <a:t>k</a:t>
            </a:r>
            <a:r>
              <a:rPr lang="en-US" altLang="en-US" sz="3200" dirty="0" smtClean="0"/>
              <a:t>(M,s</a:t>
            </a:r>
            <a:r>
              <a:rPr lang="en-US" altLang="en-US" sz="3200" dirty="0"/>
              <a:t>)=0 </a:t>
            </a:r>
            <a:r>
              <a:rPr lang="en-US" altLang="en-US" sz="3200" dirty="0" err="1"/>
              <a:t>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s≠S</a:t>
            </a:r>
            <a:r>
              <a:rPr lang="en-US" altLang="en-US" sz="3200" baseline="-6000" dirty="0" err="1"/>
              <a:t>K</a:t>
            </a:r>
            <a:r>
              <a:rPr lang="en-US" altLang="en-US" sz="3200" dirty="0"/>
              <a:t>(M</a:t>
            </a:r>
            <a:r>
              <a:rPr lang="en-US" altLang="en-US" sz="3200" dirty="0" smtClean="0"/>
              <a:t>).</a:t>
            </a:r>
            <a:endParaRPr lang="en-US" altLang="en-US" sz="3000" dirty="0" smtClean="0"/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600" dirty="0" smtClean="0"/>
              <a:t>Un </a:t>
            </a:r>
            <a:r>
              <a:rPr lang="en-US" altLang="en-US" sz="2600" dirty="0" err="1" smtClean="0"/>
              <a:t>algorithme</a:t>
            </a:r>
            <a:r>
              <a:rPr lang="en-US" altLang="en-US" sz="2600" dirty="0" smtClean="0"/>
              <a:t> S qui </a:t>
            </a:r>
            <a:r>
              <a:rPr lang="en-US" altLang="en-US" sz="2600" dirty="0" err="1" smtClean="0"/>
              <a:t>génère</a:t>
            </a:r>
            <a:r>
              <a:rPr lang="en-US" altLang="en-US" sz="2600" dirty="0" smtClean="0"/>
              <a:t> un code </a:t>
            </a:r>
            <a:r>
              <a:rPr lang="en-US" altLang="en-US" sz="2600" dirty="0" err="1" smtClean="0"/>
              <a:t>d’authentification</a:t>
            </a:r>
            <a:r>
              <a:rPr lang="en-US" altLang="en-US" sz="2600" dirty="0" smtClean="0"/>
              <a:t> (MAC) à </a:t>
            </a:r>
            <a:r>
              <a:rPr lang="en-US" altLang="en-US" sz="2600" dirty="0" err="1" smtClean="0"/>
              <a:t>partir</a:t>
            </a:r>
            <a:r>
              <a:rPr lang="en-US" altLang="en-US" sz="2600" dirty="0" smtClean="0"/>
              <a:t> de la </a:t>
            </a:r>
            <a:r>
              <a:rPr lang="en-US" altLang="en-US" sz="2600" dirty="0" err="1" smtClean="0"/>
              <a:t>clé</a:t>
            </a:r>
            <a:r>
              <a:rPr lang="en-US" altLang="en-US" sz="2600" dirty="0" smtClean="0"/>
              <a:t> et du message. Le code </a:t>
            </a:r>
            <a:r>
              <a:rPr lang="en-US" altLang="en-US" sz="2600" dirty="0" err="1" smtClean="0"/>
              <a:t>d’authentification</a:t>
            </a:r>
            <a:r>
              <a:rPr lang="en-US" altLang="en-US" sz="2600" dirty="0" smtClean="0"/>
              <a:t> (MAC) </a:t>
            </a:r>
            <a:r>
              <a:rPr lang="en-US" altLang="en-US" sz="2600" dirty="0" err="1" smtClean="0"/>
              <a:t>est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défini</a:t>
            </a:r>
            <a:r>
              <a:rPr lang="en-US" altLang="en-US" sz="2600" dirty="0" smtClean="0"/>
              <a:t> par S</a:t>
            </a:r>
            <a:r>
              <a:rPr lang="en-US" altLang="en-US" sz="2600" baseline="-6000" dirty="0" smtClean="0"/>
              <a:t>K</a:t>
            </a:r>
            <a:r>
              <a:rPr lang="en-US" altLang="en-US" sz="2600" dirty="0" smtClean="0"/>
              <a:t>(M).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600" dirty="0" smtClean="0"/>
              <a:t>Un </a:t>
            </a:r>
            <a:r>
              <a:rPr lang="en-US" altLang="en-US" sz="2600" dirty="0" err="1" smtClean="0"/>
              <a:t>algorithme</a:t>
            </a:r>
            <a:r>
              <a:rPr lang="en-US" altLang="en-US" sz="2600" dirty="0" smtClean="0"/>
              <a:t> V qui </a:t>
            </a:r>
            <a:r>
              <a:rPr lang="en-US" altLang="en-US" sz="2600" dirty="0" err="1" smtClean="0"/>
              <a:t>vérifie</a:t>
            </a:r>
            <a:r>
              <a:rPr lang="en-US" altLang="en-US" sz="2600" dirty="0" smtClean="0"/>
              <a:t> le code </a:t>
            </a:r>
            <a:r>
              <a:rPr lang="en-US" altLang="en-US" sz="2600" dirty="0" err="1" smtClean="0"/>
              <a:t>d’authentification</a:t>
            </a:r>
            <a:r>
              <a:rPr lang="en-US" altLang="en-US" sz="2600" dirty="0" smtClean="0"/>
              <a:t> et le message à </a:t>
            </a:r>
            <a:r>
              <a:rPr lang="en-US" altLang="en-US" sz="2600" dirty="0" err="1" smtClean="0"/>
              <a:t>partir</a:t>
            </a:r>
            <a:r>
              <a:rPr lang="en-US" altLang="en-US" sz="2600" dirty="0" smtClean="0"/>
              <a:t> de la </a:t>
            </a:r>
            <a:r>
              <a:rPr lang="en-US" altLang="en-US" sz="2600" dirty="0" err="1" smtClean="0"/>
              <a:t>clé</a:t>
            </a:r>
            <a:r>
              <a:rPr lang="en-US" altLang="en-US" sz="2600" dirty="0" smtClean="0"/>
              <a:t>. </a:t>
            </a:r>
            <a:r>
              <a:rPr lang="en-US" altLang="en-US" sz="2600" dirty="0"/>
              <a:t>	</a:t>
            </a:r>
            <a:r>
              <a:rPr lang="en-US" altLang="en-US" sz="2600" dirty="0" smtClean="0"/>
              <a:t>	</a:t>
            </a:r>
            <a:endParaRPr lang="en-US" alt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700" y="-139700"/>
            <a:ext cx="10121900" cy="10541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Retour sur le </a:t>
            </a:r>
            <a:r>
              <a:rPr lang="en-US" altLang="en-US" sz="3667" dirty="0" err="1" smtClean="0"/>
              <a:t>remplissage</a:t>
            </a:r>
            <a:endParaRPr lang="en-US" altLang="en-US" sz="3667" dirty="0" smtClean="0"/>
          </a:p>
        </p:txBody>
      </p:sp>
      <p:sp>
        <p:nvSpPr>
          <p:cNvPr id="32771" name="AutoShape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27000" y="800100"/>
            <a:ext cx="9906000" cy="1092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/>
            <a:r>
              <a:rPr lang="en-US" altLang="en-US">
                <a:solidFill>
                  <a:schemeClr val="tx1"/>
                </a:solidFill>
              </a:rPr>
              <a:t>Supposons que les blocs de la méthode de chiffrement sont de taille 4:</a:t>
            </a:r>
          </a:p>
        </p:txBody>
      </p:sp>
      <p:sp>
        <p:nvSpPr>
          <p:cNvPr id="32772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53988" y="1885950"/>
            <a:ext cx="4495800" cy="1485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>
              <a:buSzPct val="55000"/>
              <a:buFont typeface="Thonburi" charset="0"/>
              <a:buBlip>
                <a:blip r:embed="rId15"/>
              </a:buBlip>
            </a:pPr>
            <a:r>
              <a:rPr lang="en-US" altLang="en-US" sz="3100">
                <a:solidFill>
                  <a:schemeClr val="tx1"/>
                </a:solidFill>
              </a:rPr>
              <a:t> </a:t>
            </a:r>
            <a:r>
              <a:rPr lang="en-US" altLang="en-US" sz="2900">
                <a:solidFill>
                  <a:schemeClr val="tx1"/>
                </a:solidFill>
              </a:rPr>
              <a:t>M1=100101</a:t>
            </a:r>
          </a:p>
          <a:p>
            <a:pPr eaLnBrk="1">
              <a:buSzPct val="55000"/>
              <a:buFontTx/>
              <a:buBlip>
                <a:blip r:embed="rId15"/>
              </a:buBlip>
            </a:pPr>
            <a:r>
              <a:rPr lang="en-US" altLang="en-US" sz="2900">
                <a:solidFill>
                  <a:schemeClr val="tx1"/>
                </a:solidFill>
              </a:rPr>
              <a:t> M2=1001010</a:t>
            </a:r>
          </a:p>
          <a:p>
            <a:pPr eaLnBrk="1">
              <a:buSzPct val="55000"/>
              <a:buFontTx/>
              <a:buBlip>
                <a:blip r:embed="rId15"/>
              </a:buBlip>
            </a:pPr>
            <a:r>
              <a:rPr lang="en-US" altLang="en-US" sz="2900">
                <a:solidFill>
                  <a:schemeClr val="tx1"/>
                </a:solidFill>
              </a:rPr>
              <a:t> M3=10010101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32773" name="Group 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54013" y="3989388"/>
            <a:ext cx="1817687" cy="452437"/>
            <a:chOff x="-3" y="1936"/>
            <a:chExt cx="1816305" cy="453328"/>
          </a:xfrm>
        </p:grpSpPr>
        <p:sp>
          <p:nvSpPr>
            <p:cNvPr id="31749" name="AutoShape 5"/>
            <p:cNvSpPr>
              <a:spLocks/>
            </p:cNvSpPr>
            <p:nvPr/>
          </p:nvSpPr>
          <p:spPr bwMode="auto">
            <a:xfrm>
              <a:off x="710656" y="38520"/>
              <a:ext cx="534580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50" name="AutoShape 6"/>
            <p:cNvSpPr>
              <a:spLocks/>
            </p:cNvSpPr>
            <p:nvPr/>
          </p:nvSpPr>
          <p:spPr bwMode="auto">
            <a:xfrm>
              <a:off x="1283308" y="38520"/>
              <a:ext cx="532994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0100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2806" name="AutoShape 7"/>
            <p:cNvSpPr>
              <a:spLocks/>
            </p:cNvSpPr>
            <p:nvPr/>
          </p:nvSpPr>
          <p:spPr bwMode="auto">
            <a:xfrm>
              <a:off x="-3" y="1936"/>
              <a:ext cx="549105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M1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774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25438" y="4611688"/>
            <a:ext cx="1846262" cy="452437"/>
            <a:chOff x="-3" y="1936"/>
            <a:chExt cx="1845191" cy="453328"/>
          </a:xfrm>
        </p:grpSpPr>
        <p:sp>
          <p:nvSpPr>
            <p:cNvPr id="31753" name="AutoShape 9"/>
            <p:cNvSpPr>
              <a:spLocks/>
            </p:cNvSpPr>
            <p:nvPr/>
          </p:nvSpPr>
          <p:spPr bwMode="auto">
            <a:xfrm>
              <a:off x="740929" y="38520"/>
              <a:ext cx="533091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54" name="AutoShape 10"/>
            <p:cNvSpPr>
              <a:spLocks/>
            </p:cNvSpPr>
            <p:nvPr/>
          </p:nvSpPr>
          <p:spPr bwMode="auto">
            <a:xfrm>
              <a:off x="1312097" y="38520"/>
              <a:ext cx="533091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0100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2803" name="AutoShape 11"/>
            <p:cNvSpPr>
              <a:spLocks/>
            </p:cNvSpPr>
            <p:nvPr/>
          </p:nvSpPr>
          <p:spPr bwMode="auto">
            <a:xfrm>
              <a:off x="-3" y="1936"/>
              <a:ext cx="496873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M2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775" name="Group 12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25438" y="5233988"/>
            <a:ext cx="1846262" cy="452437"/>
            <a:chOff x="-3" y="1936"/>
            <a:chExt cx="1845191" cy="453328"/>
          </a:xfrm>
        </p:grpSpPr>
        <p:sp>
          <p:nvSpPr>
            <p:cNvPr id="31757" name="AutoShape 13"/>
            <p:cNvSpPr>
              <a:spLocks/>
            </p:cNvSpPr>
            <p:nvPr/>
          </p:nvSpPr>
          <p:spPr bwMode="auto">
            <a:xfrm>
              <a:off x="740929" y="38520"/>
              <a:ext cx="533091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58" name="AutoShape 14"/>
            <p:cNvSpPr>
              <a:spLocks/>
            </p:cNvSpPr>
            <p:nvPr/>
          </p:nvSpPr>
          <p:spPr bwMode="auto">
            <a:xfrm>
              <a:off x="1312097" y="38520"/>
              <a:ext cx="533091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2800" name="AutoShape 15"/>
            <p:cNvSpPr>
              <a:spLocks/>
            </p:cNvSpPr>
            <p:nvPr/>
          </p:nvSpPr>
          <p:spPr bwMode="auto">
            <a:xfrm>
              <a:off x="-3" y="1936"/>
              <a:ext cx="496873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M3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776" name="Group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8900" y="3441700"/>
            <a:ext cx="10058400" cy="2717800"/>
            <a:chOff x="0" y="0"/>
            <a:chExt cx="10058400" cy="2717800"/>
          </a:xfrm>
        </p:grpSpPr>
        <p:sp>
          <p:nvSpPr>
            <p:cNvPr id="32795" name="AutoShape 17"/>
            <p:cNvSpPr>
              <a:spLocks/>
            </p:cNvSpPr>
            <p:nvPr/>
          </p:nvSpPr>
          <p:spPr bwMode="auto">
            <a:xfrm>
              <a:off x="0" y="1936"/>
              <a:ext cx="4089400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Remplissage avec des «0»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2796" name="Line 18"/>
            <p:cNvSpPr>
              <a:spLocks noChangeShapeType="1"/>
            </p:cNvSpPr>
            <p:nvPr/>
          </p:nvSpPr>
          <p:spPr bwMode="auto">
            <a:xfrm flipH="1">
              <a:off x="4825999" y="0"/>
              <a:ext cx="1" cy="271780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97" name="AutoShape 19"/>
            <p:cNvSpPr>
              <a:spLocks/>
            </p:cNvSpPr>
            <p:nvPr/>
          </p:nvSpPr>
          <p:spPr bwMode="auto">
            <a:xfrm>
              <a:off x="4902200" y="40036"/>
              <a:ext cx="5156200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Remplissage avec un «1» suivi de «0»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777" name="Group 2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167313" y="3989388"/>
            <a:ext cx="1817687" cy="452437"/>
            <a:chOff x="-3" y="1936"/>
            <a:chExt cx="1816305" cy="453328"/>
          </a:xfrm>
        </p:grpSpPr>
        <p:sp>
          <p:nvSpPr>
            <p:cNvPr id="31765" name="AutoShape 21"/>
            <p:cNvSpPr>
              <a:spLocks/>
            </p:cNvSpPr>
            <p:nvPr/>
          </p:nvSpPr>
          <p:spPr bwMode="auto">
            <a:xfrm>
              <a:off x="710656" y="38520"/>
              <a:ext cx="534580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66" name="AutoShape 22"/>
            <p:cNvSpPr>
              <a:spLocks/>
            </p:cNvSpPr>
            <p:nvPr/>
          </p:nvSpPr>
          <p:spPr bwMode="auto">
            <a:xfrm>
              <a:off x="1283308" y="38520"/>
              <a:ext cx="532994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0110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2794" name="AutoShape 23"/>
            <p:cNvSpPr>
              <a:spLocks/>
            </p:cNvSpPr>
            <p:nvPr/>
          </p:nvSpPr>
          <p:spPr bwMode="auto">
            <a:xfrm>
              <a:off x="-3" y="1936"/>
              <a:ext cx="560332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M1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778" name="Group 2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164138" y="4611688"/>
            <a:ext cx="1844675" cy="452437"/>
            <a:chOff x="-3" y="1936"/>
            <a:chExt cx="1845191" cy="453328"/>
          </a:xfrm>
        </p:grpSpPr>
        <p:sp>
          <p:nvSpPr>
            <p:cNvPr id="31769" name="AutoShape 25"/>
            <p:cNvSpPr>
              <a:spLocks/>
            </p:cNvSpPr>
            <p:nvPr/>
          </p:nvSpPr>
          <p:spPr bwMode="auto">
            <a:xfrm>
              <a:off x="739979" y="38520"/>
              <a:ext cx="533549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70" name="AutoShape 26"/>
            <p:cNvSpPr>
              <a:spLocks/>
            </p:cNvSpPr>
            <p:nvPr/>
          </p:nvSpPr>
          <p:spPr bwMode="auto">
            <a:xfrm>
              <a:off x="1311639" y="38520"/>
              <a:ext cx="533549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2791" name="AutoShape 27"/>
            <p:cNvSpPr>
              <a:spLocks/>
            </p:cNvSpPr>
            <p:nvPr/>
          </p:nvSpPr>
          <p:spPr bwMode="auto">
            <a:xfrm>
              <a:off x="-3" y="1936"/>
              <a:ext cx="496873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M2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779" name="Group 2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164138" y="5233988"/>
            <a:ext cx="2430462" cy="452437"/>
            <a:chOff x="-3" y="1936"/>
            <a:chExt cx="2429391" cy="453328"/>
          </a:xfrm>
        </p:grpSpPr>
        <p:sp>
          <p:nvSpPr>
            <p:cNvPr id="31773" name="AutoShape 29"/>
            <p:cNvSpPr>
              <a:spLocks/>
            </p:cNvSpPr>
            <p:nvPr/>
          </p:nvSpPr>
          <p:spPr bwMode="auto">
            <a:xfrm>
              <a:off x="741032" y="38520"/>
              <a:ext cx="533165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74" name="AutoShape 30"/>
            <p:cNvSpPr>
              <a:spLocks/>
            </p:cNvSpPr>
            <p:nvPr/>
          </p:nvSpPr>
          <p:spPr bwMode="auto">
            <a:xfrm>
              <a:off x="1312280" y="38520"/>
              <a:ext cx="533165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0101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2787" name="AutoShape 31"/>
            <p:cNvSpPr>
              <a:spLocks/>
            </p:cNvSpPr>
            <p:nvPr/>
          </p:nvSpPr>
          <p:spPr bwMode="auto">
            <a:xfrm>
              <a:off x="-3" y="1936"/>
              <a:ext cx="496873" cy="45332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chemeClr val="tx1"/>
                  </a:solidFill>
                </a:rPr>
                <a:t>M3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1776" name="AutoShape 32"/>
            <p:cNvSpPr>
              <a:spLocks/>
            </p:cNvSpPr>
            <p:nvPr/>
          </p:nvSpPr>
          <p:spPr bwMode="auto">
            <a:xfrm>
              <a:off x="1896223" y="38520"/>
              <a:ext cx="533165" cy="380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5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1000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780" name="Group 33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127250" y="4119563"/>
            <a:ext cx="1531938" cy="746125"/>
            <a:chOff x="-1" y="0"/>
            <a:chExt cx="1532318" cy="746123"/>
          </a:xfrm>
        </p:grpSpPr>
        <p:sp>
          <p:nvSpPr>
            <p:cNvPr id="31778" name="AutoShape 34"/>
            <p:cNvSpPr>
              <a:spLocks/>
            </p:cNvSpPr>
            <p:nvPr/>
          </p:nvSpPr>
          <p:spPr bwMode="auto">
            <a:xfrm>
              <a:off x="-1" y="0"/>
              <a:ext cx="339809" cy="746123"/>
            </a:xfrm>
            <a:custGeom>
              <a:avLst/>
              <a:gdLst>
                <a:gd name="T0" fmla="*/ 10516 w 21033"/>
                <a:gd name="T1" fmla="*/ 10800 h 21600"/>
                <a:gd name="T2" fmla="*/ 10516 w 21033"/>
                <a:gd name="T3" fmla="*/ 10800 h 21600"/>
                <a:gd name="T4" fmla="*/ 10516 w 21033"/>
                <a:gd name="T5" fmla="*/ 10800 h 21600"/>
                <a:gd name="T6" fmla="*/ 10516 w 21033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33" h="21600">
                  <a:moveTo>
                    <a:pt x="1703" y="0"/>
                  </a:moveTo>
                  <a:lnTo>
                    <a:pt x="19238" y="4606"/>
                  </a:lnTo>
                  <a:lnTo>
                    <a:pt x="20025" y="9753"/>
                  </a:lnTo>
                  <a:cubicBezTo>
                    <a:pt x="20025" y="9753"/>
                    <a:pt x="21599" y="14165"/>
                    <a:pt x="20812" y="14901"/>
                  </a:cubicBezTo>
                  <a:cubicBezTo>
                    <a:pt x="20025" y="15636"/>
                    <a:pt x="11366" y="18945"/>
                    <a:pt x="11366" y="18945"/>
                  </a:cubicBezTo>
                  <a:lnTo>
                    <a:pt x="0" y="21599"/>
                  </a:lnTo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miter lim="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endParaRPr>
            </a:p>
          </p:txBody>
        </p:sp>
        <p:sp>
          <p:nvSpPr>
            <p:cNvPr id="32784" name="AutoShape 35"/>
            <p:cNvSpPr>
              <a:spLocks/>
            </p:cNvSpPr>
            <p:nvPr/>
          </p:nvSpPr>
          <p:spPr bwMode="auto">
            <a:xfrm>
              <a:off x="365347" y="58960"/>
              <a:ext cx="1166970" cy="63213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1700">
                  <a:solidFill>
                    <a:schemeClr val="tx1"/>
                  </a:solidFill>
                </a:rPr>
                <a:t>produit le</a:t>
              </a:r>
            </a:p>
            <a:p>
              <a:pPr algn="ctr" eaLnBrk="1"/>
              <a:r>
                <a:rPr lang="en-US" altLang="en-US" sz="1700">
                  <a:solidFill>
                    <a:schemeClr val="tx1"/>
                  </a:solidFill>
                </a:rPr>
                <a:t>même CAM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781" name="AutoShape 37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435600" y="1447800"/>
            <a:ext cx="4203700" cy="1608138"/>
          </a:xfrm>
          <a:prstGeom prst="roundRect">
            <a:avLst>
              <a:gd name="adj" fmla="val 11852"/>
            </a:avLst>
          </a:prstGeom>
          <a:noFill/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Ce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remplissage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n’a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pas le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problème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précédent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. Il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n’y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a pas de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manière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de modifier la fin d’un message pour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obtenir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un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autre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message avec la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même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empreinte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. Est-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ce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que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ceci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signifie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que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cette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méthode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est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sûre</a:t>
            </a:r>
            <a:r>
              <a:rPr lang="en-US" alt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?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1782" name="AutoShape 38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16199998">
            <a:off x="7274718" y="2875757"/>
            <a:ext cx="563563" cy="685800"/>
          </a:xfrm>
          <a:prstGeom prst="rightArrow">
            <a:avLst>
              <a:gd name="adj1" fmla="val 37037"/>
              <a:gd name="adj2" fmla="val 60884"/>
            </a:avLst>
          </a:prstGeom>
          <a:solidFill>
            <a:schemeClr val="tx1"/>
          </a:solid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>
              <a:defRPr/>
            </a:pPr>
            <a:endParaRPr lang="en-US" altLang="en-US">
              <a:solidFill>
                <a:schemeClr val="tx1"/>
              </a:solidFill>
              <a:effectLst>
                <a:outerShdw blurRad="38100" dist="38100" dir="2700000" algn="tl">
                  <a:srgbClr val="53585F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" y="-25400"/>
            <a:ext cx="10071100" cy="7620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4200" dirty="0" err="1" smtClean="0"/>
              <a:t>Attaque</a:t>
            </a:r>
            <a:r>
              <a:rPr lang="en-US" altLang="en-US" sz="4200" dirty="0" smtClean="0"/>
              <a:t> </a:t>
            </a:r>
            <a:r>
              <a:rPr lang="en-US" altLang="en-US" sz="4200" dirty="0" err="1" smtClean="0"/>
              <a:t>contre</a:t>
            </a:r>
            <a:r>
              <a:rPr lang="en-US" altLang="en-US" sz="4200" dirty="0" smtClean="0"/>
              <a:t> le second </a:t>
            </a:r>
            <a:r>
              <a:rPr lang="en-US" altLang="en-US" sz="4200" dirty="0" err="1" smtClean="0"/>
              <a:t>remplissage</a:t>
            </a:r>
            <a:endParaRPr lang="en-US" altLang="en-US" sz="3667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AutoShape 2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27471" y="1217712"/>
                <a:ext cx="9727067" cy="576064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eaLnBrk="1"/>
                <a:r>
                  <a:rPr lang="en-US" altLang="en-US" sz="2800" dirty="0" smtClean="0">
                    <a:solidFill>
                      <a:schemeClr val="tx1"/>
                    </a:solidFill>
                  </a:rPr>
                  <a:t>Supposons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que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le CBC-MAC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de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deux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messages d’un </a:t>
                </a:r>
                <a:r>
                  <a:rPr lang="en-US" altLang="en-US" sz="2800" dirty="0" err="1" smtClean="0">
                    <a:solidFill>
                      <a:schemeClr val="tx1"/>
                    </a:solidFill>
                  </a:rPr>
                  <a:t>seul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 bloc </a:t>
                </a:r>
                <a:r>
                  <a:rPr lang="en-US" altLang="en-US" sz="2800" dirty="0" err="1" smtClean="0">
                    <a:solidFill>
                      <a:schemeClr val="tx1"/>
                    </a:solidFill>
                  </a:rPr>
                  <a:t>soit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 smtClean="0">
                    <a:solidFill>
                      <a:schemeClr val="tx1"/>
                    </a:solidFill>
                  </a:rPr>
                  <a:t>recu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eaLnBrk="1"/>
                <a:endParaRPr lang="en-US" altLang="en-US" sz="2800" dirty="0">
                  <a:solidFill>
                    <a:schemeClr val="tx1"/>
                  </a:solidFill>
                </a:endParaRPr>
              </a:p>
              <a:p>
                <a:pPr eaLnBrk="1"/>
                <a:r>
                  <a:rPr lang="en-US" altLang="en-US" sz="2800" dirty="0" smtClean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CA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et</a:t>
                </a:r>
                <a14:m>
                  <m:oMath xmlns:m="http://schemas.openxmlformats.org/officeDocument/2006/math">
                    <m:r>
                      <a:rPr lang="fr-CA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CA" sz="28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800" dirty="0" smtClean="0">
                    <a:solidFill>
                      <a:schemeClr val="tx1"/>
                    </a:solidFill>
                  </a:rPr>
                  <a:t> on </a:t>
                </a:r>
                <a:r>
                  <a:rPr lang="en-US" altLang="en-US" sz="2800" dirty="0" err="1" smtClean="0">
                    <a:solidFill>
                      <a:schemeClr val="tx1"/>
                    </a:solidFill>
                  </a:rPr>
                  <a:t>peut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 smtClean="0">
                    <a:solidFill>
                      <a:schemeClr val="tx1"/>
                    </a:solidFill>
                  </a:rPr>
                  <a:t>produire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 </a:t>
                </a:r>
                <a:endParaRPr lang="fr-CA" sz="28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eaLnBrk="1"/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CA" sz="28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CA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CA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fr-CA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CA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fr-CA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fr-CA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800" dirty="0" smtClean="0">
                  <a:solidFill>
                    <a:schemeClr val="tx1"/>
                  </a:solidFill>
                </a:endParaRPr>
              </a:p>
              <a:p>
                <a:pPr eaLnBrk="1"/>
                <a:endParaRPr lang="en-US" altLang="en-US" sz="2800" dirty="0">
                  <a:solidFill>
                    <a:schemeClr val="tx1"/>
                  </a:solidFill>
                </a:endParaRPr>
              </a:p>
              <a:p>
                <a:pPr eaLnBrk="1"/>
                <a:r>
                  <a:rPr lang="en-US" altLang="en-US" sz="2800" dirty="0" err="1" smtClean="0">
                    <a:solidFill>
                      <a:schemeClr val="tx1"/>
                    </a:solidFill>
                  </a:rPr>
                  <a:t>Ces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contrefaçons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souvent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appelées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couper-coller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sont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dangereuses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contre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à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peu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près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tous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les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remplissages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C’est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pourquoi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le type 3 vu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précédemment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est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utilisé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(c.-à-d.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celui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avec la 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taille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CA" sz="2800" i="1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au début). </a:t>
                </a:r>
              </a:p>
              <a:p>
                <a:pPr eaLnBrk="1"/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95" name="AutoShap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27471" y="1217712"/>
                <a:ext cx="9727067" cy="576064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/>
                <a:stretch>
                  <a:fillRect l="-18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421191" y="1508030"/>
            <a:ext cx="775405" cy="72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36643" y="209600"/>
                <a:ext cx="17495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3" y="209600"/>
                <a:ext cx="17495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464404" y="1577825"/>
                <a:ext cx="775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04" y="1577825"/>
                <a:ext cx="77540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41970" y="1789490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0" y="1789490"/>
                <a:ext cx="59785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512718" y="2797777"/>
                <a:ext cx="6787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18" y="2797777"/>
                <a:ext cx="67877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>
            <a:off x="1808893" y="794375"/>
            <a:ext cx="0" cy="6437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798691" y="2374196"/>
            <a:ext cx="5101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847289" y="187021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6628381" y="1508030"/>
            <a:ext cx="775405" cy="72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766086" y="209600"/>
                <a:ext cx="17495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86" y="209600"/>
                <a:ext cx="1749517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671594" y="1577825"/>
                <a:ext cx="775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94" y="1577825"/>
                <a:ext cx="77540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349160" y="1577822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160" y="1577822"/>
                <a:ext cx="597856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6719908" y="2797777"/>
                <a:ext cx="6882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08" y="2797777"/>
                <a:ext cx="688265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7005881" y="794375"/>
            <a:ext cx="10202" cy="6437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005881" y="2374196"/>
            <a:ext cx="5101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054479" y="187021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286160" y="2808866"/>
                <a:ext cx="26883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CA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fr-CA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OK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60" y="2808866"/>
                <a:ext cx="2688365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7435888" y="2808866"/>
                <a:ext cx="2707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CA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fr-CA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OK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88" y="2808866"/>
                <a:ext cx="2707344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à coins arrondis 44"/>
          <p:cNvSpPr/>
          <p:nvPr/>
        </p:nvSpPr>
        <p:spPr>
          <a:xfrm>
            <a:off x="1317876" y="5036422"/>
            <a:ext cx="775405" cy="72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33328" y="3737992"/>
                <a:ext cx="17495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8" y="3737992"/>
                <a:ext cx="1749517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361089" y="5106217"/>
                <a:ext cx="775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89" y="5106217"/>
                <a:ext cx="775405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36481" y="5123982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1" y="5123982"/>
                <a:ext cx="597856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409403" y="6326169"/>
                <a:ext cx="6787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3" y="6326169"/>
                <a:ext cx="678776" cy="58477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avec flèche 49"/>
          <p:cNvCxnSpPr/>
          <p:nvPr/>
        </p:nvCxnSpPr>
        <p:spPr>
          <a:xfrm>
            <a:off x="1705578" y="4322767"/>
            <a:ext cx="0" cy="6437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1695376" y="5902588"/>
            <a:ext cx="5101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743974" y="539860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5495567" y="5042675"/>
            <a:ext cx="775405" cy="72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012804" y="3737992"/>
                <a:ext cx="15518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4" y="3737992"/>
                <a:ext cx="1551835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508004" y="5098575"/>
                <a:ext cx="775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4" y="5098575"/>
                <a:ext cx="775405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4185570" y="5098572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70" y="5098572"/>
                <a:ext cx="597856" cy="5847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5556318" y="6318527"/>
                <a:ext cx="6882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318" y="6318527"/>
                <a:ext cx="688265" cy="58477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/>
          <p:cNvCxnSpPr/>
          <p:nvPr/>
        </p:nvCxnSpPr>
        <p:spPr>
          <a:xfrm>
            <a:off x="5842291" y="4315125"/>
            <a:ext cx="10202" cy="6437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873067" y="5908841"/>
            <a:ext cx="5101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4890889" y="5390962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4856135" y="7035225"/>
                <a:ext cx="53016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||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CA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CA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fr-CA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OK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35" y="7035225"/>
                <a:ext cx="5301679" cy="58477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/>
          <p:cNvCxnSpPr/>
          <p:nvPr/>
        </p:nvCxnSpPr>
        <p:spPr>
          <a:xfrm>
            <a:off x="1057824" y="3598332"/>
            <a:ext cx="755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1748791" y="6230652"/>
            <a:ext cx="17837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V="1">
            <a:off x="3532516" y="4602088"/>
            <a:ext cx="0" cy="16285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3545504" y="4598391"/>
            <a:ext cx="21172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495567" y="4302058"/>
                <a:ext cx="7072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67" y="4302058"/>
                <a:ext cx="707245" cy="58477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640844" y="718012"/>
                <a:ext cx="7072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844" y="718012"/>
                <a:ext cx="707245" cy="58477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447618" y="724825"/>
                <a:ext cx="7072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18" y="724825"/>
                <a:ext cx="707245" cy="58477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avec flèche 77"/>
          <p:cNvCxnSpPr/>
          <p:nvPr/>
        </p:nvCxnSpPr>
        <p:spPr>
          <a:xfrm>
            <a:off x="6160120" y="1083440"/>
            <a:ext cx="64575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973901" y="1066215"/>
            <a:ext cx="64575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71284" y="804375"/>
                <a:ext cx="526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4" y="804375"/>
                <a:ext cx="526105" cy="58477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710390" y="823845"/>
                <a:ext cx="526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90" y="823845"/>
                <a:ext cx="526105" cy="58477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-63500"/>
            <a:ext cx="8178800" cy="11303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Sécurité</a:t>
            </a:r>
            <a:r>
              <a:rPr lang="en-US" altLang="en-US" sz="3667" dirty="0" smtClean="0"/>
              <a:t> de CBC-MAC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30200" y="1217613"/>
            <a:ext cx="9525000" cy="6110287"/>
          </a:xfrm>
        </p:spPr>
        <p:txBody>
          <a:bodyPr rtlCol="0">
            <a:normAutofit/>
          </a:bodyPr>
          <a:lstStyle/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CBC-MAC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méthode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considérée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sûre</a:t>
            </a:r>
            <a:r>
              <a:rPr lang="en-US" altLang="en-US" sz="2800" dirty="0" smtClean="0"/>
              <a:t> pour la </a:t>
            </a:r>
            <a:r>
              <a:rPr lang="en-US" altLang="en-US" sz="2800" dirty="0" err="1" smtClean="0"/>
              <a:t>génération</a:t>
            </a:r>
            <a:r>
              <a:rPr lang="en-US" altLang="en-US" sz="2800" dirty="0" smtClean="0"/>
              <a:t> de MAC pour </a:t>
            </a:r>
            <a:r>
              <a:rPr lang="en-US" altLang="en-US" sz="2800" dirty="0" err="1" smtClean="0"/>
              <a:t>autant</a:t>
            </a:r>
            <a:r>
              <a:rPr lang="en-US" altLang="en-US" sz="2800" dirty="0" smtClean="0"/>
              <a:t> que la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 des messages </a:t>
            </a:r>
            <a:r>
              <a:rPr lang="en-US" altLang="en-US" sz="2800" dirty="0" err="1" smtClean="0"/>
              <a:t>authentifiés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connue</a:t>
            </a:r>
            <a:r>
              <a:rPr lang="en-US" altLang="en-US" sz="2800" dirty="0" smtClean="0"/>
              <a:t> et fixe.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err="1" smtClean="0"/>
              <a:t>C’est</a:t>
            </a:r>
            <a:r>
              <a:rPr lang="en-US" altLang="en-US" sz="2800" dirty="0" smtClean="0"/>
              <a:t>-à-dire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méthode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chiffrement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utilisée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sûre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selon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certaine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définition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formelle</a:t>
            </a:r>
            <a:r>
              <a:rPr lang="en-US" altLang="en-US" sz="2800" dirty="0" smtClean="0"/>
              <a:t>), </a:t>
            </a:r>
            <a:r>
              <a:rPr lang="en-US" altLang="en-US" sz="2800" dirty="0" err="1" smtClean="0"/>
              <a:t>alors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n’est</a:t>
            </a:r>
            <a:r>
              <a:rPr lang="en-US" altLang="en-US" sz="2800" dirty="0" smtClean="0"/>
              <a:t> pas possible de </a:t>
            </a:r>
            <a:r>
              <a:rPr lang="en-US" altLang="en-US" sz="2800" dirty="0" err="1" smtClean="0"/>
              <a:t>contrefaire</a:t>
            </a:r>
            <a:r>
              <a:rPr lang="en-US" altLang="en-US" sz="2800" dirty="0" smtClean="0"/>
              <a:t> des messages par CBC-MAC.  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CBC-MAC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beaucoup plus </a:t>
            </a:r>
            <a:r>
              <a:rPr lang="en-US" altLang="en-US" sz="2800" dirty="0" err="1" smtClean="0"/>
              <a:t>problématique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lorsque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longueur</a:t>
            </a:r>
            <a:r>
              <a:rPr lang="en-US" altLang="en-US" sz="2800" dirty="0" smtClean="0"/>
              <a:t> des messages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variable. </a:t>
            </a:r>
            <a:r>
              <a:rPr lang="en-US" altLang="en-US" sz="2800" dirty="0" err="1" smtClean="0"/>
              <a:t>Pourtant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cette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propriété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pouvoir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calculer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empreintes</a:t>
            </a:r>
            <a:r>
              <a:rPr lang="en-US" altLang="en-US" sz="2800" dirty="0" smtClean="0"/>
              <a:t> pour des messages de </a:t>
            </a:r>
            <a:r>
              <a:rPr lang="en-US" altLang="en-US" sz="2800" dirty="0" err="1" smtClean="0"/>
              <a:t>toutes</a:t>
            </a:r>
            <a:r>
              <a:rPr lang="en-US" altLang="en-US" sz="2800" dirty="0" smtClean="0"/>
              <a:t> les </a:t>
            </a:r>
            <a:r>
              <a:rPr lang="en-US" altLang="en-US" sz="2800" dirty="0" err="1" smtClean="0"/>
              <a:t>longueurs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très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importante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pratique</a:t>
            </a:r>
            <a:r>
              <a:rPr lang="en-US" altLang="en-US" sz="2800" dirty="0" smtClean="0"/>
              <a:t>.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-76200"/>
            <a:ext cx="8178800" cy="10668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Processus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optionnel</a:t>
            </a:r>
            <a:endParaRPr lang="en-US" altLang="en-US" sz="3667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8900" y="1289050"/>
            <a:ext cx="9969500" cy="6292850"/>
          </a:xfrm>
        </p:spPr>
        <p:txBody>
          <a:bodyPr/>
          <a:lstStyle/>
          <a:p>
            <a:pPr marL="695325" indent="-339725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800" dirty="0" smtClean="0"/>
              <a:t>Il y </a:t>
            </a:r>
            <a:r>
              <a:rPr lang="en-US" altLang="en-US" sz="2800" dirty="0" err="1" smtClean="0"/>
              <a:t>plusieurs</a:t>
            </a:r>
            <a:r>
              <a:rPr lang="en-US" altLang="en-US" sz="2800" dirty="0" smtClean="0"/>
              <a:t> standards de CBC-MAC </a:t>
            </a:r>
            <a:r>
              <a:rPr lang="en-US" altLang="en-US" sz="2800" dirty="0" err="1" smtClean="0"/>
              <a:t>utilisés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pratique</a:t>
            </a:r>
            <a:r>
              <a:rPr lang="en-US" altLang="en-US" sz="2800" dirty="0" smtClean="0"/>
              <a:t>.</a:t>
            </a:r>
          </a:p>
          <a:p>
            <a:pPr marL="695325" indent="-339725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800" dirty="0" err="1" smtClean="0"/>
              <a:t>Ils</a:t>
            </a:r>
            <a:r>
              <a:rPr lang="en-US" altLang="en-US" sz="2800" dirty="0" smtClean="0"/>
              <a:t> consistent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spécification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processus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optionnels</a:t>
            </a:r>
            <a:r>
              <a:rPr lang="en-US" altLang="en-US" sz="2800" dirty="0" smtClean="0"/>
              <a:t>.</a:t>
            </a:r>
          </a:p>
          <a:p>
            <a:pPr marL="695325" indent="-339725" eaLnBrk="1" hangingPunct="1">
              <a:spcBef>
                <a:spcPts val="2300"/>
              </a:spcBef>
              <a:buSzPct val="43000"/>
              <a:buFontTx/>
              <a:buBlip>
                <a:blip r:embed="rId4"/>
              </a:buBlip>
            </a:pPr>
            <a:r>
              <a:rPr lang="en-US" altLang="en-US" sz="2800" dirty="0" err="1" smtClean="0"/>
              <a:t>Parmi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ces</a:t>
            </a:r>
            <a:r>
              <a:rPr lang="en-US" altLang="en-US" sz="2800" dirty="0" smtClean="0"/>
              <a:t> standards, </a:t>
            </a:r>
            <a:r>
              <a:rPr lang="en-US" altLang="en-US" sz="2800" dirty="0" err="1" smtClean="0"/>
              <a:t>il</a:t>
            </a:r>
            <a:r>
              <a:rPr lang="en-US" altLang="en-US" sz="2800" dirty="0" smtClean="0"/>
              <a:t> y a : </a:t>
            </a:r>
          </a:p>
          <a:p>
            <a:pPr marL="1244600" lvl="1" indent="-457200" eaLnBrk="1" hangingPunct="1">
              <a:spcBef>
                <a:spcPts val="2300"/>
              </a:spcBef>
              <a:buSzPct val="43000"/>
              <a:buFont typeface="Wingdings" pitchFamily="2" charset="2"/>
              <a:buChar char="q"/>
            </a:pPr>
            <a:r>
              <a:rPr lang="en-US" altLang="en-US" sz="2800" dirty="0" smtClean="0"/>
              <a:t>SMAC : CBC-MAC sans </a:t>
            </a:r>
            <a:r>
              <a:rPr lang="en-US" altLang="en-US" sz="2800" dirty="0" err="1" smtClean="0"/>
              <a:t>fonctionnalité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optionnelle</a:t>
            </a:r>
            <a:r>
              <a:rPr lang="en-US" altLang="en-US" sz="2800" dirty="0" smtClean="0"/>
              <a:t>.</a:t>
            </a:r>
          </a:p>
          <a:p>
            <a:pPr marL="1244600" lvl="1" indent="-457200" eaLnBrk="1" hangingPunct="1">
              <a:spcBef>
                <a:spcPts val="2300"/>
              </a:spcBef>
              <a:buSzPct val="43000"/>
              <a:buFont typeface="Wingdings" pitchFamily="2" charset="2"/>
              <a:buChar char="q"/>
            </a:pPr>
            <a:r>
              <a:rPr lang="en-US" altLang="en-US" sz="2800" dirty="0" smtClean="0"/>
              <a:t>EMAC : CBC-MAC avec un </a:t>
            </a:r>
            <a:r>
              <a:rPr lang="en-US" altLang="en-US" sz="2800" dirty="0" err="1" smtClean="0"/>
              <a:t>chiffrement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supplémentaire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l’empreinte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produite</a:t>
            </a:r>
            <a:r>
              <a:rPr lang="en-US" altLang="en-US" sz="2800" dirty="0" smtClean="0"/>
              <a:t>. </a:t>
            </a:r>
            <a:r>
              <a:rPr lang="en-US" altLang="en-US" sz="2800" dirty="0" err="1" smtClean="0"/>
              <a:t>Nécessite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de plus.</a:t>
            </a:r>
          </a:p>
          <a:p>
            <a:pPr marL="1244600" lvl="1" indent="-457200" eaLnBrk="1" hangingPunct="1">
              <a:spcBef>
                <a:spcPts val="2300"/>
              </a:spcBef>
              <a:buSzPct val="43000"/>
              <a:buFont typeface="Wingdings" pitchFamily="2" charset="2"/>
              <a:buChar char="q"/>
            </a:pPr>
            <a:r>
              <a:rPr lang="en-US" altLang="en-US" sz="2800" dirty="0" smtClean="0"/>
              <a:t>ARMAC : Le dernier bloc </a:t>
            </a:r>
            <a:r>
              <a:rPr lang="en-US" altLang="en-US" sz="2800" dirty="0" err="1" smtClean="0"/>
              <a:t>déchiffré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l’empreinte</a:t>
            </a:r>
            <a:r>
              <a:rPr lang="en-US" altLang="en-US" sz="2800" dirty="0" smtClean="0"/>
              <a:t>) et </a:t>
            </a:r>
            <a:r>
              <a:rPr lang="en-US" altLang="en-US" sz="2800" dirty="0" err="1" smtClean="0"/>
              <a:t>ensuite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chiffré</a:t>
            </a:r>
            <a:r>
              <a:rPr lang="en-US" altLang="en-US" sz="2800" dirty="0" smtClean="0"/>
              <a:t>. </a:t>
            </a:r>
            <a:r>
              <a:rPr lang="en-US" altLang="en-US" sz="2800" dirty="0" err="1" smtClean="0"/>
              <a:t>Nécessite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de plus.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6600" y="-203200"/>
            <a:ext cx="8178800" cy="9017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EMAC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-76200" y="5322888"/>
            <a:ext cx="10160000" cy="2322512"/>
          </a:xfrm>
        </p:spPr>
        <p:txBody>
          <a:bodyPr rtlCol="0">
            <a:normAutofit/>
          </a:bodyPr>
          <a:lstStyle/>
          <a:p>
            <a:pPr marL="598488" indent="-242888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7"/>
              </a:buBlip>
              <a:defRPr/>
            </a:pPr>
            <a:r>
              <a:rPr lang="en-US" altLang="en-US" sz="2000" dirty="0" err="1" smtClean="0"/>
              <a:t>Cette</a:t>
            </a:r>
            <a:r>
              <a:rPr lang="en-US" altLang="en-US" sz="2000" dirty="0" smtClean="0"/>
              <a:t> construction </a:t>
            </a:r>
            <a:r>
              <a:rPr lang="en-US" altLang="en-US" sz="2000" dirty="0" err="1" smtClean="0"/>
              <a:t>possède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preuve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sécurité</a:t>
            </a:r>
            <a:r>
              <a:rPr lang="en-US" altLang="en-US" sz="2000" dirty="0" smtClean="0"/>
              <a:t> avec les </a:t>
            </a:r>
            <a:r>
              <a:rPr lang="en-US" altLang="en-US" sz="2000" dirty="0" err="1" smtClean="0"/>
              <a:t>remplissages</a:t>
            </a:r>
            <a:r>
              <a:rPr lang="en-US" altLang="en-US" sz="2000" dirty="0" smtClean="0"/>
              <a:t> 2) </a:t>
            </a:r>
            <a:r>
              <a:rPr lang="en-US" altLang="en-US" sz="2000" dirty="0" err="1" smtClean="0"/>
              <a:t>ou</a:t>
            </a:r>
            <a:r>
              <a:rPr lang="en-US" altLang="en-US" sz="2000" dirty="0" smtClean="0"/>
              <a:t> 3).</a:t>
            </a:r>
          </a:p>
          <a:p>
            <a:pPr marL="598488" indent="-242888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7"/>
              </a:buBlip>
              <a:defRPr/>
            </a:pPr>
            <a:r>
              <a:rPr lang="en-US" altLang="en-US" sz="2000" dirty="0" err="1" smtClean="0"/>
              <a:t>Préférable</a:t>
            </a:r>
            <a:r>
              <a:rPr lang="en-US" altLang="en-US" sz="2000" dirty="0" smtClean="0"/>
              <a:t> pour les </a:t>
            </a:r>
            <a:r>
              <a:rPr lang="en-US" altLang="en-US" sz="2000" dirty="0" err="1" smtClean="0"/>
              <a:t>chiffrements</a:t>
            </a:r>
            <a:r>
              <a:rPr lang="en-US" altLang="en-US" sz="2000" dirty="0" smtClean="0"/>
              <a:t> par blocs avec des </a:t>
            </a:r>
            <a:r>
              <a:rPr lang="en-US" altLang="en-US" sz="2000" dirty="0" err="1" smtClean="0"/>
              <a:t>clés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assez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longues</a:t>
            </a:r>
            <a:r>
              <a:rPr lang="en-US" altLang="en-US" sz="2000" dirty="0" smtClean="0"/>
              <a:t>.</a:t>
            </a:r>
          </a:p>
          <a:p>
            <a:pPr marL="598488" indent="-242888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7"/>
              </a:buBlip>
              <a:defRPr/>
            </a:pPr>
            <a:r>
              <a:rPr lang="en-US" altLang="en-US" sz="2000" dirty="0" smtClean="0"/>
              <a:t>Pour DES, </a:t>
            </a:r>
            <a:r>
              <a:rPr lang="en-US" altLang="en-US" sz="2000" dirty="0" err="1" smtClean="0"/>
              <a:t>cette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méthode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n’est</a:t>
            </a:r>
            <a:r>
              <a:rPr lang="en-US" altLang="en-US" sz="2000" dirty="0" smtClean="0"/>
              <a:t> pas plus </a:t>
            </a:r>
            <a:r>
              <a:rPr lang="en-US" altLang="en-US" sz="2000" dirty="0" err="1" smtClean="0"/>
              <a:t>sûre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que</a:t>
            </a:r>
            <a:r>
              <a:rPr lang="en-US" altLang="en-US" sz="2000" dirty="0" smtClean="0"/>
              <a:t> CBC-MAC </a:t>
            </a:r>
            <a:r>
              <a:rPr lang="en-US" altLang="en-US" sz="2000" dirty="0" err="1" smtClean="0"/>
              <a:t>contre</a:t>
            </a:r>
            <a:r>
              <a:rPr lang="en-US" altLang="en-US" sz="2000" dirty="0" smtClean="0"/>
              <a:t> la </a:t>
            </a:r>
            <a:r>
              <a:rPr lang="en-US" altLang="en-US" sz="2000" dirty="0" err="1" smtClean="0"/>
              <a:t>fouille</a:t>
            </a:r>
            <a:r>
              <a:rPr lang="en-US" altLang="en-US" sz="2000" dirty="0" smtClean="0"/>
              <a:t> exhaustive de </a:t>
            </a:r>
            <a:r>
              <a:rPr lang="en-US" altLang="en-US" sz="2000" dirty="0" err="1" smtClean="0"/>
              <a:t>clés</a:t>
            </a:r>
            <a:r>
              <a:rPr lang="en-US" altLang="en-US" sz="2000" dirty="0" smtClean="0"/>
              <a:t> (</a:t>
            </a:r>
            <a:r>
              <a:rPr lang="en-US" altLang="en-US" sz="2000" dirty="0" err="1" smtClean="0"/>
              <a:t>semblable</a:t>
            </a:r>
            <a:r>
              <a:rPr lang="en-US" altLang="en-US" sz="2000" dirty="0" smtClean="0"/>
              <a:t> à </a:t>
            </a:r>
            <a:r>
              <a:rPr lang="en-US" altLang="en-US" sz="2000" dirty="0" err="1" smtClean="0"/>
              <a:t>l’attaque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contre</a:t>
            </a:r>
            <a:r>
              <a:rPr lang="en-US" altLang="en-US" sz="2000" dirty="0" smtClean="0"/>
              <a:t> DES à </a:t>
            </a:r>
            <a:r>
              <a:rPr lang="en-US" altLang="en-US" sz="2000" dirty="0" err="1" smtClean="0"/>
              <a:t>deux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clés</a:t>
            </a:r>
            <a:r>
              <a:rPr lang="en-US" altLang="en-US" sz="2000" dirty="0" smtClean="0"/>
              <a:t>). La </a:t>
            </a:r>
            <a:r>
              <a:rPr lang="en-US" altLang="en-US" sz="2000" dirty="0" err="1" smtClean="0"/>
              <a:t>clé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peut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être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trouvée</a:t>
            </a:r>
            <a:r>
              <a:rPr lang="en-US" altLang="en-US" sz="2000" dirty="0" smtClean="0"/>
              <a:t> après environ 2</a:t>
            </a:r>
            <a:r>
              <a:rPr lang="en-US" altLang="en-US" sz="2000" baseline="32000" dirty="0" smtClean="0"/>
              <a:t>56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opérations</a:t>
            </a:r>
            <a:r>
              <a:rPr lang="en-US" altLang="en-US" sz="2000" dirty="0" smtClean="0"/>
              <a:t> pour 112 bits de </a:t>
            </a:r>
            <a:r>
              <a:rPr lang="en-US" altLang="en-US" sz="2000" dirty="0" err="1" smtClean="0"/>
              <a:t>clés</a:t>
            </a:r>
            <a:r>
              <a:rPr lang="en-US" altLang="en-US" sz="2000" dirty="0" smtClean="0"/>
              <a:t>.</a:t>
            </a:r>
            <a:endParaRPr lang="en-US" altLang="en-US" sz="2333" dirty="0" smtClean="0"/>
          </a:p>
        </p:txBody>
      </p:sp>
      <p:grpSp>
        <p:nvGrpSpPr>
          <p:cNvPr id="36868" name="Group 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77900" y="1246188"/>
            <a:ext cx="7380288" cy="2973387"/>
            <a:chOff x="0" y="2694"/>
            <a:chExt cx="7379730" cy="2972853"/>
          </a:xfrm>
        </p:grpSpPr>
        <p:pic>
          <p:nvPicPr>
            <p:cNvPr id="36876" name="Picture 4" descr="droppedImage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5046"/>
              <a:ext cx="7379730" cy="2730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77" name="AutoShape 5"/>
            <p:cNvSpPr>
              <a:spLocks/>
            </p:cNvSpPr>
            <p:nvPr/>
          </p:nvSpPr>
          <p:spPr bwMode="auto">
            <a:xfrm>
              <a:off x="641369" y="2694"/>
              <a:ext cx="652322" cy="578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rgbClr val="00F900"/>
                  </a:solidFill>
                </a:rPr>
                <a:t>M</a:t>
              </a:r>
              <a:r>
                <a:rPr lang="en-US" altLang="en-US" baseline="-6000">
                  <a:solidFill>
                    <a:srgbClr val="00F9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36878" name="AutoShape 6"/>
            <p:cNvSpPr>
              <a:spLocks/>
            </p:cNvSpPr>
            <p:nvPr/>
          </p:nvSpPr>
          <p:spPr bwMode="auto">
            <a:xfrm>
              <a:off x="2710074" y="2694"/>
              <a:ext cx="579425" cy="578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rgbClr val="00F900"/>
                  </a:solidFill>
                </a:rPr>
                <a:t>M</a:t>
              </a:r>
              <a:r>
                <a:rPr lang="en-US" altLang="en-US" baseline="-6000">
                  <a:solidFill>
                    <a:srgbClr val="00F9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36879" name="AutoShape 7"/>
            <p:cNvSpPr>
              <a:spLocks/>
            </p:cNvSpPr>
            <p:nvPr/>
          </p:nvSpPr>
          <p:spPr bwMode="auto">
            <a:xfrm>
              <a:off x="6793661" y="2694"/>
              <a:ext cx="565654" cy="578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rgbClr val="00F900"/>
                  </a:solidFill>
                </a:rPr>
                <a:t>M</a:t>
              </a:r>
              <a:r>
                <a:rPr lang="en-US" altLang="en-US" baseline="-6000">
                  <a:solidFill>
                    <a:srgbClr val="00F900"/>
                  </a:solidFill>
                </a:rPr>
                <a:t>L</a:t>
              </a:r>
              <a:endParaRPr lang="en-US" altLang="en-US"/>
            </a:p>
          </p:txBody>
        </p:sp>
      </p:grpSp>
      <p:sp>
        <p:nvSpPr>
          <p:cNvPr id="36869" name="AutoShape 11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925" y="571500"/>
            <a:ext cx="5562600" cy="584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/>
            <a:r>
              <a:rPr lang="en-US" altLang="en-US">
                <a:solidFill>
                  <a:schemeClr val="tx1"/>
                </a:solidFill>
              </a:rPr>
              <a:t>La clé est maintenant (K,K’) :</a:t>
            </a:r>
          </a:p>
        </p:txBody>
      </p:sp>
      <p:grpSp>
        <p:nvGrpSpPr>
          <p:cNvPr id="36870" name="Group 1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908800" y="4000500"/>
            <a:ext cx="1358900" cy="1003300"/>
            <a:chOff x="0" y="0"/>
            <a:chExt cx="1358900" cy="1003300"/>
          </a:xfrm>
        </p:grpSpPr>
        <p:grpSp>
          <p:nvGrpSpPr>
            <p:cNvPr id="36871" name="Group 13"/>
            <p:cNvGrpSpPr>
              <a:grpSpLocks/>
            </p:cNvGrpSpPr>
            <p:nvPr/>
          </p:nvGrpSpPr>
          <p:grpSpPr bwMode="auto">
            <a:xfrm>
              <a:off x="799837" y="0"/>
              <a:ext cx="559063" cy="1003300"/>
              <a:chOff x="0" y="0"/>
              <a:chExt cx="559063" cy="1003300"/>
            </a:xfrm>
          </p:grpSpPr>
          <p:sp>
            <p:nvSpPr>
              <p:cNvPr id="35854" name="AutoShape 14" descr="tile_blackboard_blue.jpeg"/>
              <p:cNvSpPr>
                <a:spLocks/>
              </p:cNvSpPr>
              <p:nvPr/>
            </p:nvSpPr>
            <p:spPr bwMode="auto">
              <a:xfrm>
                <a:off x="263" y="0"/>
                <a:ext cx="558800" cy="6350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 w="25400" cap="flat" cmpd="sng">
                <a:solidFill>
                  <a:srgbClr val="FFFFFF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algn="ctr" eaLnBrk="1">
                  <a:defRPr/>
                </a:pPr>
                <a:r>
                  <a:rPr lang="en-US" altLang="en-US" sz="23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  <a:endParaRPr lang="en-US" altLang="en-US"/>
              </a:p>
            </p:txBody>
          </p:sp>
          <p:sp>
            <p:nvSpPr>
              <p:cNvPr id="36875" name="Line 15"/>
              <p:cNvSpPr>
                <a:spLocks noChangeShapeType="1"/>
              </p:cNvSpPr>
              <p:nvPr/>
            </p:nvSpPr>
            <p:spPr bwMode="auto">
              <a:xfrm flipV="1">
                <a:off x="279531" y="619685"/>
                <a:ext cx="1" cy="3836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6872" name="Line 16"/>
            <p:cNvSpPr>
              <a:spLocks noChangeShapeType="1"/>
            </p:cNvSpPr>
            <p:nvPr/>
          </p:nvSpPr>
          <p:spPr bwMode="auto">
            <a:xfrm flipH="1" flipV="1">
              <a:off x="317010" y="354105"/>
              <a:ext cx="47012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3" name="AutoShape 17"/>
            <p:cNvSpPr>
              <a:spLocks/>
            </p:cNvSpPr>
            <p:nvPr/>
          </p:nvSpPr>
          <p:spPr bwMode="auto">
            <a:xfrm>
              <a:off x="0" y="88526"/>
              <a:ext cx="393432" cy="5311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300">
                  <a:solidFill>
                    <a:srgbClr val="FFD479"/>
                  </a:solidFill>
                </a:rPr>
                <a:t>K’</a:t>
              </a: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77900" y="-177800"/>
            <a:ext cx="8178800" cy="8255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ARMAC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5400" y="4914900"/>
            <a:ext cx="10083800" cy="2692400"/>
          </a:xfrm>
        </p:spPr>
        <p:txBody>
          <a:bodyPr rtlCol="0">
            <a:normAutofit/>
          </a:bodyPr>
          <a:lstStyle/>
          <a:p>
            <a:pPr marL="622300" indent="-2667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7"/>
              </a:buBlip>
              <a:defRPr/>
            </a:pPr>
            <a:r>
              <a:rPr lang="en-US" altLang="en-US" sz="2200" dirty="0" smtClean="0"/>
              <a:t>Pas de </a:t>
            </a:r>
            <a:r>
              <a:rPr lang="en-US" altLang="en-US" sz="2200" dirty="0" err="1" smtClean="0"/>
              <a:t>preuve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sécurité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mais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conçu</a:t>
            </a:r>
            <a:r>
              <a:rPr lang="en-US" altLang="en-US" sz="2200" dirty="0" smtClean="0"/>
              <a:t> pour </a:t>
            </a:r>
            <a:r>
              <a:rPr lang="en-US" altLang="en-US" sz="2200" dirty="0" err="1" smtClean="0"/>
              <a:t>être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utilisé</a:t>
            </a:r>
            <a:r>
              <a:rPr lang="en-US" altLang="en-US" sz="2200" dirty="0" smtClean="0"/>
              <a:t> avec DES.</a:t>
            </a:r>
          </a:p>
          <a:p>
            <a:pPr marL="622300" indent="-2667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7"/>
              </a:buBlip>
              <a:defRPr/>
            </a:pPr>
            <a:r>
              <a:rPr lang="en-US" altLang="en-US" sz="2200" dirty="0" smtClean="0"/>
              <a:t>Les </a:t>
            </a:r>
            <a:r>
              <a:rPr lang="en-US" altLang="en-US" sz="2200" dirty="0" err="1" smtClean="0"/>
              <a:t>attaques</a:t>
            </a:r>
            <a:r>
              <a:rPr lang="en-US" altLang="en-US" sz="2200" dirty="0" smtClean="0"/>
              <a:t> pour </a:t>
            </a:r>
            <a:r>
              <a:rPr lang="en-US" altLang="en-US" sz="2200" dirty="0" err="1" smtClean="0"/>
              <a:t>retrouver</a:t>
            </a:r>
            <a:r>
              <a:rPr lang="en-US" altLang="en-US" sz="2200" dirty="0" smtClean="0"/>
              <a:t> la </a:t>
            </a:r>
            <a:r>
              <a:rPr lang="en-US" altLang="en-US" sz="2200" dirty="0" err="1" smtClean="0"/>
              <a:t>clé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semblent</a:t>
            </a:r>
            <a:r>
              <a:rPr lang="en-US" altLang="en-US" sz="2200" dirty="0" smtClean="0"/>
              <a:t> beaucoup plus </a:t>
            </a:r>
            <a:r>
              <a:rPr lang="en-US" altLang="en-US" sz="2200" dirty="0" err="1" smtClean="0"/>
              <a:t>difficiles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qu’avec</a:t>
            </a:r>
            <a:r>
              <a:rPr lang="en-US" altLang="en-US" sz="2200" dirty="0" smtClean="0"/>
              <a:t> EMAC.</a:t>
            </a:r>
          </a:p>
          <a:p>
            <a:pPr marL="622300" indent="-2667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7"/>
              </a:buBlip>
              <a:defRPr/>
            </a:pPr>
            <a:r>
              <a:rPr lang="en-US" altLang="en-US" sz="2200" dirty="0" err="1" smtClean="0"/>
              <a:t>Trouver</a:t>
            </a:r>
            <a:r>
              <a:rPr lang="en-US" altLang="en-US" sz="2200" dirty="0" smtClean="0"/>
              <a:t> la </a:t>
            </a:r>
            <a:r>
              <a:rPr lang="en-US" altLang="en-US" sz="2200" dirty="0" err="1" smtClean="0"/>
              <a:t>clé</a:t>
            </a:r>
            <a:r>
              <a:rPr lang="en-US" altLang="en-US" sz="2200" dirty="0" smtClean="0"/>
              <a:t> avec DES </a:t>
            </a:r>
            <a:r>
              <a:rPr lang="en-US" altLang="en-US" sz="2200" dirty="0" err="1" smtClean="0"/>
              <a:t>peut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être</a:t>
            </a:r>
            <a:r>
              <a:rPr lang="en-US" altLang="en-US" sz="2200" dirty="0" smtClean="0"/>
              <a:t> fait avec le bris de 3DES (2</a:t>
            </a:r>
            <a:r>
              <a:rPr lang="en-US" altLang="en-US" sz="2200" baseline="32000" dirty="0" smtClean="0"/>
              <a:t>112</a:t>
            </a:r>
            <a:r>
              <a:rPr lang="en-US" altLang="en-US" sz="2200" dirty="0" smtClean="0"/>
              <a:t> chiffrements+2</a:t>
            </a:r>
            <a:r>
              <a:rPr lang="en-US" altLang="en-US" sz="2200" baseline="32000" dirty="0" smtClean="0"/>
              <a:t>112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mémoire</a:t>
            </a:r>
            <a:r>
              <a:rPr lang="en-US" altLang="en-US" sz="2200" dirty="0" smtClean="0"/>
              <a:t>) </a:t>
            </a:r>
            <a:r>
              <a:rPr lang="en-US" altLang="en-US" sz="2200" dirty="0" err="1" smtClean="0"/>
              <a:t>ou</a:t>
            </a:r>
            <a:r>
              <a:rPr lang="en-US" altLang="en-US" sz="2200" dirty="0" smtClean="0"/>
              <a:t> un bris de DES et 2</a:t>
            </a:r>
            <a:r>
              <a:rPr lang="en-US" altLang="en-US" sz="2200" baseline="32000" dirty="0" smtClean="0"/>
              <a:t>64/2</a:t>
            </a:r>
            <a:r>
              <a:rPr lang="en-US" altLang="en-US" sz="2200" dirty="0" smtClean="0"/>
              <a:t> CAMs </a:t>
            </a:r>
            <a:r>
              <a:rPr lang="en-US" altLang="en-US" sz="2200" dirty="0" err="1" smtClean="0"/>
              <a:t>valides</a:t>
            </a:r>
            <a:r>
              <a:rPr lang="en-US" altLang="en-US" sz="2200" dirty="0" smtClean="0"/>
              <a:t>.</a:t>
            </a:r>
            <a:endParaRPr lang="en-US" altLang="en-US" sz="2333" dirty="0" smtClean="0"/>
          </a:p>
        </p:txBody>
      </p:sp>
      <p:grpSp>
        <p:nvGrpSpPr>
          <p:cNvPr id="37892" name="Group 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0" y="827088"/>
            <a:ext cx="7380288" cy="2973387"/>
            <a:chOff x="0" y="2694"/>
            <a:chExt cx="7379730" cy="2972853"/>
          </a:xfrm>
        </p:grpSpPr>
        <p:pic>
          <p:nvPicPr>
            <p:cNvPr id="37907" name="Picture 4" descr="droppedImage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5046"/>
              <a:ext cx="7379730" cy="2730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908" name="AutoShape 5"/>
            <p:cNvSpPr>
              <a:spLocks/>
            </p:cNvSpPr>
            <p:nvPr/>
          </p:nvSpPr>
          <p:spPr bwMode="auto">
            <a:xfrm>
              <a:off x="641369" y="2694"/>
              <a:ext cx="636175" cy="578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rgbClr val="00F900"/>
                  </a:solidFill>
                </a:rPr>
                <a:t>M</a:t>
              </a:r>
              <a:r>
                <a:rPr lang="en-US" altLang="en-US" baseline="-6000">
                  <a:solidFill>
                    <a:srgbClr val="00F9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37909" name="AutoShape 6"/>
            <p:cNvSpPr>
              <a:spLocks/>
            </p:cNvSpPr>
            <p:nvPr/>
          </p:nvSpPr>
          <p:spPr bwMode="auto">
            <a:xfrm>
              <a:off x="2710074" y="2694"/>
              <a:ext cx="579425" cy="578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rgbClr val="00F900"/>
                  </a:solidFill>
                </a:rPr>
                <a:t>M</a:t>
              </a:r>
              <a:r>
                <a:rPr lang="en-US" altLang="en-US" baseline="-6000">
                  <a:solidFill>
                    <a:srgbClr val="00F9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37910" name="AutoShape 7"/>
            <p:cNvSpPr>
              <a:spLocks/>
            </p:cNvSpPr>
            <p:nvPr/>
          </p:nvSpPr>
          <p:spPr bwMode="auto">
            <a:xfrm>
              <a:off x="6793661" y="2694"/>
              <a:ext cx="565654" cy="5788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rgbClr val="00F900"/>
                  </a:solidFill>
                </a:rPr>
                <a:t>M</a:t>
              </a:r>
              <a:r>
                <a:rPr lang="en-US" altLang="en-US" baseline="-6000">
                  <a:solidFill>
                    <a:srgbClr val="00F900"/>
                  </a:solidFill>
                </a:rPr>
                <a:t>L</a:t>
              </a:r>
              <a:endParaRPr lang="en-US" altLang="en-US"/>
            </a:p>
          </p:txBody>
        </p:sp>
      </p:grpSp>
      <p:sp>
        <p:nvSpPr>
          <p:cNvPr id="37893" name="AutoShape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-1588" y="495300"/>
            <a:ext cx="5218113" cy="381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/>
            <a:r>
              <a:rPr lang="en-US" altLang="en-US" sz="1900">
                <a:solidFill>
                  <a:schemeClr val="tx1"/>
                </a:solidFill>
              </a:rPr>
              <a:t>La clé est maintenant (K,K’) :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37894" name="Group 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255000" y="3594100"/>
            <a:ext cx="1358900" cy="2019300"/>
            <a:chOff x="-1" y="0"/>
            <a:chExt cx="1358901" cy="2019300"/>
          </a:xfrm>
        </p:grpSpPr>
        <p:grpSp>
          <p:nvGrpSpPr>
            <p:cNvPr id="37895" name="Group 10"/>
            <p:cNvGrpSpPr>
              <a:grpSpLocks/>
            </p:cNvGrpSpPr>
            <p:nvPr/>
          </p:nvGrpSpPr>
          <p:grpSpPr bwMode="auto">
            <a:xfrm>
              <a:off x="-1" y="0"/>
              <a:ext cx="1358901" cy="1003300"/>
              <a:chOff x="-1" y="0"/>
              <a:chExt cx="1358901" cy="1003300"/>
            </a:xfrm>
          </p:grpSpPr>
          <p:grpSp>
            <p:nvGrpSpPr>
              <p:cNvPr id="37902" name="Group 11"/>
              <p:cNvGrpSpPr>
                <a:grpSpLocks/>
              </p:cNvGrpSpPr>
              <p:nvPr/>
            </p:nvGrpSpPr>
            <p:grpSpPr bwMode="auto">
              <a:xfrm>
                <a:off x="799837" y="0"/>
                <a:ext cx="559063" cy="1003300"/>
                <a:chOff x="0" y="0"/>
                <a:chExt cx="559063" cy="1003300"/>
              </a:xfrm>
            </p:grpSpPr>
            <p:sp>
              <p:nvSpPr>
                <p:cNvPr id="36876" name="AutoShape 12" descr="tile_blackboard_blue.jpeg"/>
                <p:cNvSpPr>
                  <a:spLocks/>
                </p:cNvSpPr>
                <p:nvPr/>
              </p:nvSpPr>
              <p:spPr bwMode="auto">
                <a:xfrm>
                  <a:off x="263" y="0"/>
                  <a:ext cx="558800" cy="6350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25400" cap="flat" cmpd="sng">
                  <a:solidFill>
                    <a:srgbClr val="FFFFFF"/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eaLnBrk="1">
                    <a:defRPr/>
                  </a:pPr>
                  <a:r>
                    <a:rPr lang="en-US" altLang="en-US" sz="23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  <a:endParaRPr lang="en-US" altLang="en-US"/>
                </a:p>
              </p:txBody>
            </p:sp>
            <p:sp>
              <p:nvSpPr>
                <p:cNvPr id="3790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79531" y="619685"/>
                  <a:ext cx="1" cy="3836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37903" name="Line 14"/>
              <p:cNvSpPr>
                <a:spLocks noChangeShapeType="1"/>
              </p:cNvSpPr>
              <p:nvPr/>
            </p:nvSpPr>
            <p:spPr bwMode="auto">
              <a:xfrm flipH="1" flipV="1">
                <a:off x="317010" y="354105"/>
                <a:ext cx="47012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04" name="AutoShape 15"/>
              <p:cNvSpPr>
                <a:spLocks/>
              </p:cNvSpPr>
              <p:nvPr/>
            </p:nvSpPr>
            <p:spPr bwMode="auto">
              <a:xfrm>
                <a:off x="-1" y="88526"/>
                <a:ext cx="425399" cy="53116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 sz="2300">
                    <a:solidFill>
                      <a:schemeClr val="tx1"/>
                    </a:solidFill>
                  </a:rPr>
                  <a:t>K’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896" name="Group 16"/>
            <p:cNvGrpSpPr>
              <a:grpSpLocks/>
            </p:cNvGrpSpPr>
            <p:nvPr/>
          </p:nvGrpSpPr>
          <p:grpSpPr bwMode="auto">
            <a:xfrm>
              <a:off x="0" y="1016000"/>
              <a:ext cx="1358900" cy="1003300"/>
              <a:chOff x="0" y="0"/>
              <a:chExt cx="1358900" cy="1003300"/>
            </a:xfrm>
          </p:grpSpPr>
          <p:grpSp>
            <p:nvGrpSpPr>
              <p:cNvPr id="37897" name="Group 17"/>
              <p:cNvGrpSpPr>
                <a:grpSpLocks/>
              </p:cNvGrpSpPr>
              <p:nvPr/>
            </p:nvGrpSpPr>
            <p:grpSpPr bwMode="auto">
              <a:xfrm>
                <a:off x="799837" y="0"/>
                <a:ext cx="559063" cy="1003300"/>
                <a:chOff x="0" y="0"/>
                <a:chExt cx="559063" cy="1003300"/>
              </a:xfrm>
            </p:grpSpPr>
            <p:sp>
              <p:nvSpPr>
                <p:cNvPr id="36882" name="AutoShape 18" descr="tile_blackboard_blue.jpeg"/>
                <p:cNvSpPr>
                  <a:spLocks/>
                </p:cNvSpPr>
                <p:nvPr/>
              </p:nvSpPr>
              <p:spPr bwMode="auto">
                <a:xfrm>
                  <a:off x="263" y="0"/>
                  <a:ext cx="558800" cy="6350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25400" cap="flat" cmpd="sng">
                  <a:solidFill>
                    <a:srgbClr val="FFFFFF"/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eaLnBrk="1">
                    <a:defRPr/>
                  </a:pPr>
                  <a:r>
                    <a:rPr lang="en-US" altLang="en-US" sz="23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E</a:t>
                  </a:r>
                  <a:endParaRPr lang="en-US" altLang="en-US" dirty="0"/>
                </a:p>
              </p:txBody>
            </p:sp>
            <p:sp>
              <p:nvSpPr>
                <p:cNvPr id="3790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9531" y="619685"/>
                  <a:ext cx="1" cy="383615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37898" name="Line 20"/>
              <p:cNvSpPr>
                <a:spLocks noChangeShapeType="1"/>
              </p:cNvSpPr>
              <p:nvPr/>
            </p:nvSpPr>
            <p:spPr bwMode="auto">
              <a:xfrm flipH="1" flipV="1">
                <a:off x="317010" y="354105"/>
                <a:ext cx="47012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899" name="AutoShape 21"/>
              <p:cNvSpPr>
                <a:spLocks/>
              </p:cNvSpPr>
              <p:nvPr/>
            </p:nvSpPr>
            <p:spPr bwMode="auto">
              <a:xfrm>
                <a:off x="0" y="88526"/>
                <a:ext cx="335972" cy="53116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 sz="2300">
                    <a:solidFill>
                      <a:schemeClr val="tx1"/>
                    </a:solidFill>
                  </a:rPr>
                  <a:t>K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-38100"/>
            <a:ext cx="8178800" cy="8509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XCBC-MAC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" y="1145704"/>
            <a:ext cx="10121900" cy="6486996"/>
          </a:xfrm>
        </p:spPr>
        <p:txBody>
          <a:bodyPr rtlCol="0">
            <a:normAutofit/>
          </a:bodyPr>
          <a:lstStyle/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333" dirty="0" smtClean="0"/>
              <a:t>Est </a:t>
            </a:r>
            <a:r>
              <a:rPr lang="en-US" altLang="en-US" sz="2333" dirty="0" err="1" smtClean="0"/>
              <a:t>différent</a:t>
            </a:r>
            <a:r>
              <a:rPr lang="en-US" altLang="en-US" sz="2333" dirty="0" smtClean="0"/>
              <a:t> des </a:t>
            </a:r>
            <a:r>
              <a:rPr lang="en-US" altLang="en-US" sz="2333" dirty="0" err="1" smtClean="0"/>
              <a:t>autres</a:t>
            </a:r>
            <a:r>
              <a:rPr lang="en-US" altLang="en-US" sz="2333" dirty="0" smtClean="0"/>
              <a:t>, car </a:t>
            </a:r>
            <a:r>
              <a:rPr lang="en-US" altLang="en-US" sz="2333" dirty="0" err="1" smtClean="0"/>
              <a:t>il</a:t>
            </a:r>
            <a:r>
              <a:rPr lang="en-US" altLang="en-US" sz="2333" dirty="0" smtClean="0"/>
              <a:t> ne </a:t>
            </a:r>
            <a:r>
              <a:rPr lang="en-US" altLang="en-US" sz="2333" dirty="0" err="1" smtClean="0"/>
              <a:t>peut</a:t>
            </a:r>
            <a:r>
              <a:rPr lang="en-US" altLang="en-US" sz="2333" dirty="0" smtClean="0"/>
              <a:t> pas </a:t>
            </a:r>
            <a:r>
              <a:rPr lang="en-US" altLang="en-US" sz="2333" dirty="0" err="1" smtClean="0"/>
              <a:t>être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défini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comme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une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fonctionnalité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optionnelle</a:t>
            </a:r>
            <a:r>
              <a:rPr lang="en-US" altLang="en-US" sz="2333" dirty="0" smtClean="0"/>
              <a:t>. </a:t>
            </a:r>
          </a:p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333" dirty="0" err="1" smtClean="0"/>
              <a:t>Possède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une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preuve</a:t>
            </a:r>
            <a:r>
              <a:rPr lang="en-US" altLang="en-US" sz="2333" dirty="0" smtClean="0"/>
              <a:t> de </a:t>
            </a:r>
            <a:r>
              <a:rPr lang="en-US" altLang="en-US" sz="2333" dirty="0" err="1" smtClean="0"/>
              <a:t>sécurité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étant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donné</a:t>
            </a:r>
            <a:r>
              <a:rPr lang="en-US" altLang="en-US" sz="2333" dirty="0" smtClean="0"/>
              <a:t> un </a:t>
            </a:r>
            <a:r>
              <a:rPr lang="en-US" altLang="en-US" sz="2333" dirty="0" err="1" smtClean="0"/>
              <a:t>chiffrement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sûr</a:t>
            </a:r>
            <a:r>
              <a:rPr lang="en-US" altLang="en-US" sz="2333" dirty="0" smtClean="0"/>
              <a:t>.</a:t>
            </a:r>
          </a:p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333" dirty="0" err="1" smtClean="0"/>
              <a:t>Utilise</a:t>
            </a:r>
            <a:r>
              <a:rPr lang="en-US" altLang="en-US" sz="2333" dirty="0" smtClean="0"/>
              <a:t> 3 </a:t>
            </a:r>
            <a:r>
              <a:rPr lang="en-US" altLang="en-US" sz="2333" dirty="0" err="1" smtClean="0"/>
              <a:t>clés</a:t>
            </a:r>
            <a:r>
              <a:rPr lang="en-US" altLang="en-US" sz="2333" dirty="0" smtClean="0"/>
              <a:t> : K </a:t>
            </a:r>
            <a:r>
              <a:rPr lang="en-US" altLang="en-US" sz="2333" dirty="0" err="1" smtClean="0"/>
              <a:t>une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clé</a:t>
            </a:r>
            <a:r>
              <a:rPr lang="en-US" altLang="en-US" sz="2333" dirty="0" smtClean="0"/>
              <a:t> pour la </a:t>
            </a:r>
            <a:r>
              <a:rPr lang="en-US" altLang="en-US" sz="2333" dirty="0" err="1" smtClean="0"/>
              <a:t>méthode</a:t>
            </a:r>
            <a:r>
              <a:rPr lang="en-US" altLang="en-US" sz="2333" dirty="0" smtClean="0"/>
              <a:t> de </a:t>
            </a:r>
            <a:r>
              <a:rPr lang="en-US" altLang="en-US" sz="2333" dirty="0" err="1" smtClean="0"/>
              <a:t>chiffrement</a:t>
            </a:r>
            <a:r>
              <a:rPr lang="en-US" altLang="en-US" sz="2333" dirty="0" smtClean="0"/>
              <a:t>. </a:t>
            </a:r>
            <a:r>
              <a:rPr lang="en-US" altLang="en-US" sz="2333" dirty="0" err="1" smtClean="0"/>
              <a:t>Clés</a:t>
            </a:r>
            <a:r>
              <a:rPr lang="en-US" altLang="en-US" sz="2333" dirty="0" smtClean="0"/>
              <a:t> K1 et K2 de la </a:t>
            </a:r>
            <a:r>
              <a:rPr lang="en-US" altLang="en-US" sz="2333" dirty="0" err="1" smtClean="0"/>
              <a:t>longueur</a:t>
            </a:r>
            <a:r>
              <a:rPr lang="en-US" altLang="en-US" sz="2333" dirty="0" smtClean="0"/>
              <a:t> des blocs. </a:t>
            </a:r>
          </a:p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333" dirty="0" err="1" smtClean="0"/>
              <a:t>Utilise</a:t>
            </a:r>
            <a:r>
              <a:rPr lang="en-US" altLang="en-US" sz="2333" dirty="0" smtClean="0"/>
              <a:t> le </a:t>
            </a:r>
            <a:r>
              <a:rPr lang="en-US" altLang="en-US" sz="2333" dirty="0" err="1" smtClean="0"/>
              <a:t>remplissage</a:t>
            </a:r>
            <a:r>
              <a:rPr lang="en-US" altLang="en-US" sz="2333" dirty="0" smtClean="0"/>
              <a:t> 2) </a:t>
            </a:r>
            <a:r>
              <a:rPr lang="en-US" altLang="en-US" sz="2333" dirty="0" err="1" smtClean="0"/>
              <a:t>si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nécessaire</a:t>
            </a:r>
            <a:r>
              <a:rPr lang="en-US" altLang="en-US" sz="2333" dirty="0" smtClean="0"/>
              <a:t> et </a:t>
            </a:r>
            <a:r>
              <a:rPr lang="en-US" altLang="en-US" sz="2333" dirty="0" err="1" smtClean="0"/>
              <a:t>aucun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remplissage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sinon</a:t>
            </a:r>
            <a:r>
              <a:rPr lang="en-US" altLang="en-US" sz="2333" dirty="0" smtClean="0"/>
              <a:t>.</a:t>
            </a:r>
          </a:p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333" dirty="0" smtClean="0"/>
              <a:t>Les </a:t>
            </a:r>
            <a:r>
              <a:rPr lang="en-US" altLang="en-US" sz="2333" dirty="0" err="1" smtClean="0"/>
              <a:t>ambiguïtés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sont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éliminées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en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utilisant</a:t>
            </a:r>
            <a:r>
              <a:rPr lang="en-US" altLang="en-US" sz="2333" dirty="0" smtClean="0"/>
              <a:t> K1 </a:t>
            </a:r>
            <a:r>
              <a:rPr lang="en-US" altLang="en-US" sz="2333" dirty="0" err="1" smtClean="0"/>
              <a:t>s’il</a:t>
            </a:r>
            <a:r>
              <a:rPr lang="en-US" altLang="en-US" sz="2333" dirty="0" smtClean="0"/>
              <a:t> y a </a:t>
            </a:r>
            <a:r>
              <a:rPr lang="en-US" altLang="en-US" sz="2333" dirty="0" err="1" smtClean="0"/>
              <a:t>remplissage</a:t>
            </a:r>
            <a:r>
              <a:rPr lang="en-US" altLang="en-US" sz="2333" dirty="0" smtClean="0"/>
              <a:t> et K2 </a:t>
            </a:r>
            <a:r>
              <a:rPr lang="en-US" altLang="en-US" sz="2333" dirty="0" err="1" smtClean="0"/>
              <a:t>sinon</a:t>
            </a:r>
            <a:r>
              <a:rPr lang="en-US" altLang="en-US" sz="2333" dirty="0" smtClean="0"/>
              <a:t>.  </a:t>
            </a:r>
          </a:p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333" dirty="0" err="1" smtClean="0"/>
              <a:t>Utilise</a:t>
            </a:r>
            <a:r>
              <a:rPr lang="en-US" altLang="en-US" sz="2333" dirty="0" smtClean="0"/>
              <a:t> le </a:t>
            </a:r>
            <a:r>
              <a:rPr lang="en-US" altLang="en-US" sz="2333" dirty="0" err="1" smtClean="0"/>
              <a:t>même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nombre</a:t>
            </a:r>
            <a:r>
              <a:rPr lang="en-US" altLang="en-US" sz="2333" dirty="0" smtClean="0"/>
              <a:t> de </a:t>
            </a:r>
            <a:r>
              <a:rPr lang="en-US" altLang="en-US" sz="2333" dirty="0" err="1" smtClean="0"/>
              <a:t>chiffrements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que</a:t>
            </a:r>
            <a:r>
              <a:rPr lang="en-US" altLang="en-US" sz="2333" dirty="0" smtClean="0"/>
              <a:t> SMAC, </a:t>
            </a:r>
            <a:r>
              <a:rPr lang="en-US" altLang="en-US" sz="2333" dirty="0" err="1" smtClean="0"/>
              <a:t>ce</a:t>
            </a:r>
            <a:r>
              <a:rPr lang="en-US" altLang="en-US" sz="2333" dirty="0" smtClean="0"/>
              <a:t> qui </a:t>
            </a:r>
            <a:r>
              <a:rPr lang="en-US" altLang="en-US" sz="2333" dirty="0" err="1" smtClean="0"/>
              <a:t>est</a:t>
            </a:r>
            <a:r>
              <a:rPr lang="en-US" altLang="en-US" sz="2333" dirty="0" smtClean="0"/>
              <a:t> optimal. </a:t>
            </a:r>
          </a:p>
          <a:p>
            <a:pPr marL="647700" indent="-29210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333" dirty="0" err="1" smtClean="0"/>
              <a:t>Demande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cependant</a:t>
            </a:r>
            <a:r>
              <a:rPr lang="en-US" altLang="en-US" sz="2333" dirty="0" smtClean="0"/>
              <a:t> </a:t>
            </a:r>
            <a:r>
              <a:rPr lang="en-US" altLang="en-US" sz="2333" dirty="0" err="1" smtClean="0"/>
              <a:t>une</a:t>
            </a:r>
            <a:r>
              <a:rPr lang="en-US" altLang="en-US" sz="2333" dirty="0" smtClean="0"/>
              <a:t> longue </a:t>
            </a:r>
            <a:r>
              <a:rPr lang="en-US" altLang="en-US" sz="2333" dirty="0" err="1" smtClean="0"/>
              <a:t>clé</a:t>
            </a:r>
            <a:r>
              <a:rPr lang="en-US" altLang="en-US" sz="2333" dirty="0" smtClean="0"/>
              <a:t> (384 bits avec AES)!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droppedIm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" y="496020"/>
            <a:ext cx="10101263" cy="64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39" name="AutoShape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38125" y="1346200"/>
            <a:ext cx="2768600" cy="584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FF2600"/>
                </a:solidFill>
              </a:rPr>
              <a:t>K=(K1,K2,K3)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adlabsinc.com/wp-content/uploads/2014/02/bonus_vect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1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-114300"/>
            <a:ext cx="8178800" cy="10160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Variantes</a:t>
            </a:r>
            <a:r>
              <a:rPr lang="en-US" altLang="en-US" sz="3667" dirty="0" smtClean="0"/>
              <a:t> de XCBC-MAC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54000" y="1361728"/>
            <a:ext cx="9639300" cy="5864572"/>
          </a:xfrm>
        </p:spPr>
        <p:txBody>
          <a:bodyPr rtlCol="0">
            <a:normAutofit/>
          </a:bodyPr>
          <a:lstStyle/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800" dirty="0" smtClean="0"/>
              <a:t>Il y a </a:t>
            </a:r>
            <a:r>
              <a:rPr lang="en-US" altLang="en-US" sz="2800" dirty="0" err="1" smtClean="0"/>
              <a:t>deux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autres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variantes</a:t>
            </a:r>
            <a:r>
              <a:rPr lang="en-US" altLang="en-US" sz="2800" dirty="0" smtClean="0"/>
              <a:t> de XCBC qui </a:t>
            </a:r>
            <a:r>
              <a:rPr lang="en-US" altLang="en-US" sz="2800" dirty="0" err="1" smtClean="0"/>
              <a:t>utilisent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moins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800" b="1" dirty="0" smtClean="0"/>
              <a:t>TMAC</a:t>
            </a:r>
            <a:r>
              <a:rPr lang="en-US" altLang="en-US" sz="2800" dirty="0" smtClean="0"/>
              <a:t> a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preuve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sécurité</a:t>
            </a:r>
            <a:r>
              <a:rPr lang="en-US" altLang="en-US" sz="2800" dirty="0" smtClean="0"/>
              <a:t>. </a:t>
            </a:r>
            <a:r>
              <a:rPr lang="en-US" altLang="en-US" sz="2800" dirty="0" err="1" smtClean="0"/>
              <a:t>Nécessite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deux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(K,K’). Les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K1 et K2 pour XCBC </a:t>
            </a:r>
            <a:r>
              <a:rPr lang="en-US" altLang="en-US" sz="2800" dirty="0" err="1" smtClean="0"/>
              <a:t>sont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calculées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partir</a:t>
            </a:r>
            <a:r>
              <a:rPr lang="en-US" altLang="en-US" sz="2800" dirty="0" smtClean="0"/>
              <a:t> de K’.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800" b="1" dirty="0" smtClean="0"/>
              <a:t>OMAC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possède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preuve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sécurité</a:t>
            </a:r>
            <a:r>
              <a:rPr lang="en-US" altLang="en-US" sz="2800" dirty="0" smtClean="0"/>
              <a:t> et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basé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sur</a:t>
            </a:r>
            <a:r>
              <a:rPr lang="en-US" altLang="en-US" sz="2800" dirty="0" smtClean="0"/>
              <a:t> TMAC avec </a:t>
            </a:r>
            <a:r>
              <a:rPr lang="en-US" altLang="en-US" sz="2800" dirty="0" err="1" smtClean="0"/>
              <a:t>seulement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K. K’ </a:t>
            </a:r>
            <a:r>
              <a:rPr lang="en-US" altLang="en-US" sz="2800" dirty="0" err="1" smtClean="0"/>
              <a:t>dans</a:t>
            </a:r>
            <a:r>
              <a:rPr lang="en-US" altLang="en-US" sz="2800" dirty="0" smtClean="0"/>
              <a:t> TMAC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calculé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comme</a:t>
            </a:r>
            <a:r>
              <a:rPr lang="en-US" altLang="en-US" sz="2800" dirty="0" smtClean="0"/>
              <a:t> K’=E</a:t>
            </a:r>
            <a:r>
              <a:rPr lang="en-US" altLang="en-US" sz="2800" baseline="-6000" dirty="0" smtClean="0"/>
              <a:t>K</a:t>
            </a:r>
            <a:r>
              <a:rPr lang="en-US" altLang="en-US" sz="2800" dirty="0" smtClean="0"/>
              <a:t>(0</a:t>
            </a:r>
            <a:r>
              <a:rPr lang="en-US" altLang="en-US" sz="2800" baseline="32000" dirty="0" smtClean="0"/>
              <a:t>n</a:t>
            </a:r>
            <a:r>
              <a:rPr lang="en-US" altLang="en-US" sz="2800" dirty="0" smtClean="0"/>
              <a:t>). TMAC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alors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utilisé</a:t>
            </a:r>
            <a:r>
              <a:rPr lang="en-US" altLang="en-US" sz="2800" dirty="0" smtClean="0"/>
              <a:t> avec (K,K’).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5"/>
              </a:buBlip>
              <a:defRPr/>
            </a:pPr>
            <a:r>
              <a:rPr lang="en-US" altLang="en-US" sz="2800" b="1" dirty="0" smtClean="0"/>
              <a:t>OMAC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pressenti</a:t>
            </a:r>
            <a:r>
              <a:rPr lang="en-US" altLang="en-US" sz="2800" dirty="0" smtClean="0"/>
              <a:t> pour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le prochain standard NIST pour </a:t>
            </a:r>
            <a:r>
              <a:rPr lang="en-US" altLang="en-US" sz="2800" dirty="0" err="1" smtClean="0"/>
              <a:t>l’authentification</a:t>
            </a:r>
            <a:r>
              <a:rPr lang="en-US" altLang="en-US" sz="2800" dirty="0" smtClean="0"/>
              <a:t> de messages à </a:t>
            </a:r>
            <a:r>
              <a:rPr lang="en-US" altLang="en-US" sz="2800" dirty="0" err="1" smtClean="0"/>
              <a:t>partir</a:t>
            </a:r>
            <a:r>
              <a:rPr lang="en-US" altLang="en-US" sz="2800" dirty="0" smtClean="0"/>
              <a:t> d’un </a:t>
            </a:r>
            <a:r>
              <a:rPr lang="en-US" altLang="en-US" sz="2800" dirty="0" err="1" smtClean="0"/>
              <a:t>chiffre</a:t>
            </a:r>
            <a:r>
              <a:rPr lang="en-US" altLang="en-US" sz="2800" dirty="0" smtClean="0"/>
              <a:t> par bloc.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e 1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68350" y="1957497"/>
            <a:ext cx="1974850" cy="1511300"/>
            <a:chOff x="203200" y="685800"/>
            <a:chExt cx="1974478" cy="1510839"/>
          </a:xfrm>
        </p:grpSpPr>
        <p:pic>
          <p:nvPicPr>
            <p:cNvPr id="5146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8" name="Groupe 23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7693025" y="2030522"/>
            <a:ext cx="2024063" cy="1452562"/>
            <a:chOff x="387363" y="2569696"/>
            <a:chExt cx="2024770" cy="1452621"/>
          </a:xfrm>
        </p:grpSpPr>
        <p:pic>
          <p:nvPicPr>
            <p:cNvPr id="5142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55" y="2569696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3" name="Picture 18" descr="http://www.unilim.fr/suaps/files/2013/02/profil-HOM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63" y="2895601"/>
              <a:ext cx="1189931" cy="1126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9" name="ZoneTexte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54250" y="1597134"/>
            <a:ext cx="458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130" name="ZoneTexte 2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83463" y="1597134"/>
            <a:ext cx="458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" name="Connecteur droit avec flèche 3"/>
          <p:cNvCxnSpPr/>
          <p:nvPr>
            <p:custDataLst>
              <p:tags r:id="rId5"/>
            </p:custDataLst>
          </p:nvPr>
        </p:nvCxnSpPr>
        <p:spPr>
          <a:xfrm>
            <a:off x="2919413" y="1890822"/>
            <a:ext cx="4321175" cy="0"/>
          </a:xfrm>
          <a:prstGeom prst="straightConnector1">
            <a:avLst/>
          </a:prstGeom>
          <a:ln w="889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>
            <p:custDataLst>
              <p:tags r:id="rId6"/>
            </p:custDataLst>
          </p:nvPr>
        </p:nvCxnSpPr>
        <p:spPr>
          <a:xfrm>
            <a:off x="3351213" y="366713"/>
            <a:ext cx="0" cy="668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>
            <p:custDataLst>
              <p:tags r:id="rId7"/>
            </p:custDataLst>
          </p:nvPr>
        </p:nvCxnSpPr>
        <p:spPr>
          <a:xfrm>
            <a:off x="6664325" y="298450"/>
            <a:ext cx="0" cy="6684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375" y="4257784"/>
            <a:ext cx="1300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(M, S)</a:t>
            </a:r>
            <a:endParaRPr lang="en-US" altLang="en-US"/>
          </a:p>
        </p:txBody>
      </p:sp>
      <p:cxnSp>
        <p:nvCxnSpPr>
          <p:cNvPr id="31" name="Connecteur droit avec flèche 30"/>
          <p:cNvCxnSpPr/>
          <p:nvPr>
            <p:custDataLst>
              <p:tags r:id="rId9"/>
            </p:custDataLst>
          </p:nvPr>
        </p:nvCxnSpPr>
        <p:spPr>
          <a:xfrm>
            <a:off x="2919413" y="4527659"/>
            <a:ext cx="4321175" cy="0"/>
          </a:xfrm>
          <a:prstGeom prst="straightConnector1">
            <a:avLst/>
          </a:prstGeom>
          <a:ln w="88900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Rectangle 3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93025" y="4189522"/>
            <a:ext cx="1300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(M, S)</a:t>
            </a:r>
            <a:endParaRPr lang="en-US" altLang="en-US"/>
          </a:p>
        </p:txBody>
      </p:sp>
      <p:sp>
        <p:nvSpPr>
          <p:cNvPr id="5138" name="Rectangle 1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240588" y="5045184"/>
            <a:ext cx="2613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V</a:t>
            </a:r>
            <a:r>
              <a:rPr lang="en-US" altLang="en-US" baseline="-6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(M,S)=OUI</a:t>
            </a:r>
            <a:endParaRPr lang="en-US" altLang="en-US"/>
          </a:p>
        </p:txBody>
      </p:sp>
      <p:sp>
        <p:nvSpPr>
          <p:cNvPr id="5139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0738" y="3673584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S=S</a:t>
            </a:r>
            <a:r>
              <a:rPr lang="en-US" altLang="en-US" baseline="-6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(M)</a:t>
            </a:r>
            <a:endParaRPr lang="en-US" altLang="en-US"/>
          </a:p>
        </p:txBody>
      </p:sp>
      <p:sp>
        <p:nvSpPr>
          <p:cNvPr id="5140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9750" y="674797"/>
            <a:ext cx="207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 de Alice</a:t>
            </a:r>
            <a:endParaRPr lang="en-US" altLang="en-US"/>
          </a:p>
        </p:txBody>
      </p:sp>
      <p:sp>
        <p:nvSpPr>
          <p:cNvPr id="5141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83463" y="6108809"/>
            <a:ext cx="207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 de Alice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-50800"/>
            <a:ext cx="8178800" cy="10287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Chiffrement</a:t>
            </a:r>
            <a:r>
              <a:rPr lang="en-US" altLang="en-US" sz="3667" dirty="0" smtClean="0"/>
              <a:t> </a:t>
            </a:r>
            <a:r>
              <a:rPr lang="en-US" altLang="en-US" sz="3667" dirty="0" err="1" smtClean="0"/>
              <a:t>authentifié</a:t>
            </a:r>
            <a:endParaRPr lang="en-US" altLang="en-US" sz="3667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" y="1217613"/>
            <a:ext cx="10160000" cy="6427787"/>
          </a:xfrm>
        </p:spPr>
        <p:txBody>
          <a:bodyPr/>
          <a:lstStyle/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500" dirty="0" smtClean="0"/>
              <a:t>Il </a:t>
            </a:r>
            <a:r>
              <a:rPr lang="en-US" altLang="en-US" sz="2500" dirty="0" err="1" smtClean="0"/>
              <a:t>est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habituel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qu’une</a:t>
            </a:r>
            <a:r>
              <a:rPr lang="en-US" altLang="en-US" sz="2500" dirty="0" smtClean="0"/>
              <a:t> application </a:t>
            </a:r>
            <a:r>
              <a:rPr lang="en-US" altLang="en-US" sz="2500" dirty="0" err="1" smtClean="0"/>
              <a:t>demande</a:t>
            </a:r>
            <a:r>
              <a:rPr lang="en-US" altLang="en-US" sz="2500" dirty="0" smtClean="0"/>
              <a:t> à la </a:t>
            </a:r>
            <a:r>
              <a:rPr lang="en-US" altLang="en-US" sz="2500" dirty="0" err="1" smtClean="0"/>
              <a:t>fois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confidentialité</a:t>
            </a:r>
            <a:r>
              <a:rPr lang="en-US" altLang="en-US" sz="2500" dirty="0" smtClean="0"/>
              <a:t> et </a:t>
            </a:r>
            <a:r>
              <a:rPr lang="en-US" altLang="en-US" sz="2500" dirty="0" err="1" smtClean="0"/>
              <a:t>intégrité</a:t>
            </a:r>
            <a:r>
              <a:rPr lang="en-US" altLang="en-US" sz="2500" dirty="0" smtClean="0"/>
              <a:t>.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500" dirty="0" smtClean="0"/>
              <a:t>Il y a </a:t>
            </a:r>
            <a:r>
              <a:rPr lang="en-US" altLang="en-US" sz="2500" dirty="0" err="1" smtClean="0"/>
              <a:t>plusieurs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façons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d’y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parvenir</a:t>
            </a:r>
            <a:r>
              <a:rPr lang="en-US" altLang="en-US" sz="2500" dirty="0" smtClean="0"/>
              <a:t> à </a:t>
            </a:r>
            <a:r>
              <a:rPr lang="en-US" altLang="en-US" sz="2500" dirty="0" err="1" smtClean="0"/>
              <a:t>partir</a:t>
            </a:r>
            <a:r>
              <a:rPr lang="en-US" altLang="en-US" sz="2500" dirty="0" smtClean="0"/>
              <a:t> d’un </a:t>
            </a:r>
            <a:r>
              <a:rPr lang="en-US" altLang="en-US" sz="2500" dirty="0" err="1" smtClean="0"/>
              <a:t>chiffrement</a:t>
            </a:r>
            <a:r>
              <a:rPr lang="en-US" altLang="en-US" sz="2500" dirty="0" smtClean="0"/>
              <a:t> (E</a:t>
            </a:r>
            <a:r>
              <a:rPr lang="en-US" altLang="en-US" sz="2500" baseline="-6000" dirty="0" smtClean="0"/>
              <a:t>K</a:t>
            </a:r>
            <a:r>
              <a:rPr lang="en-US" altLang="en-US" sz="2500" dirty="0" smtClean="0"/>
              <a:t>,D</a:t>
            </a:r>
            <a:r>
              <a:rPr lang="en-US" altLang="en-US" sz="2500" baseline="-6000" dirty="0" smtClean="0"/>
              <a:t>K</a:t>
            </a:r>
            <a:r>
              <a:rPr lang="en-US" altLang="en-US" sz="2500" dirty="0" smtClean="0"/>
              <a:t>) et d’un CAM (S</a:t>
            </a:r>
            <a:r>
              <a:rPr lang="en-US" altLang="en-US" sz="2500" baseline="-6000" dirty="0" smtClean="0"/>
              <a:t>K’</a:t>
            </a:r>
            <a:r>
              <a:rPr lang="en-US" altLang="en-US" sz="2500" dirty="0" smtClean="0"/>
              <a:t>,V</a:t>
            </a:r>
            <a:r>
              <a:rPr lang="en-US" altLang="en-US" sz="2500" baseline="-6000" dirty="0" smtClean="0"/>
              <a:t>K’</a:t>
            </a:r>
            <a:r>
              <a:rPr lang="en-US" altLang="en-US" sz="2500" dirty="0" smtClean="0"/>
              <a:t>). 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500" dirty="0" err="1" smtClean="0"/>
              <a:t>En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voici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quelques-unes</a:t>
            </a:r>
            <a:r>
              <a:rPr lang="en-US" altLang="en-US" sz="2500" dirty="0" smtClean="0"/>
              <a:t> à </a:t>
            </a:r>
            <a:r>
              <a:rPr lang="en-US" altLang="en-US" sz="2500" dirty="0" err="1" smtClean="0"/>
              <a:t>partir</a:t>
            </a:r>
            <a:r>
              <a:rPr lang="en-US" altLang="en-US" sz="2500" dirty="0" smtClean="0"/>
              <a:t> du message m :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500" b="1" dirty="0" err="1" smtClean="0"/>
              <a:t>Chiffre</a:t>
            </a:r>
            <a:r>
              <a:rPr lang="en-US" altLang="en-US" sz="2500" b="1" dirty="0" smtClean="0"/>
              <a:t>-et-</a:t>
            </a:r>
            <a:r>
              <a:rPr lang="en-US" altLang="en-US" sz="2500" b="1" dirty="0" err="1" smtClean="0"/>
              <a:t>Authentifie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: </a:t>
            </a:r>
            <a:r>
              <a:rPr lang="en-US" altLang="en-US" sz="2500" dirty="0" err="1"/>
              <a:t>Transmet</a:t>
            </a:r>
            <a:r>
              <a:rPr lang="en-US" altLang="en-US" sz="2500" dirty="0"/>
              <a:t> (</a:t>
            </a:r>
            <a:r>
              <a:rPr lang="en-US" altLang="en-US" sz="2500" dirty="0" err="1"/>
              <a:t>c,t</a:t>
            </a:r>
            <a:r>
              <a:rPr lang="en-US" altLang="en-US" sz="2500" dirty="0"/>
              <a:t>) avec c=EK(m) et t=SK’(m). </a:t>
            </a: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r>
              <a:rPr lang="en-US" altLang="en-US" sz="2500" dirty="0" smtClean="0"/>
              <a:t>Le </a:t>
            </a:r>
            <a:r>
              <a:rPr lang="en-US" altLang="en-US" sz="2500" dirty="0" err="1"/>
              <a:t>vérificateur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déchiffre</a:t>
            </a:r>
            <a:r>
              <a:rPr lang="en-US" altLang="en-US" sz="2500" dirty="0"/>
              <a:t> m=DK(c) et </a:t>
            </a:r>
            <a:r>
              <a:rPr lang="en-US" altLang="en-US" sz="2500" dirty="0" err="1"/>
              <a:t>vérifie</a:t>
            </a:r>
            <a:r>
              <a:rPr lang="en-US" altLang="en-US" sz="2500" dirty="0"/>
              <a:t> VK’(</a:t>
            </a:r>
            <a:r>
              <a:rPr lang="en-US" altLang="en-US" sz="2500" dirty="0" err="1"/>
              <a:t>m,t</a:t>
            </a:r>
            <a:r>
              <a:rPr lang="en-US" altLang="en-US" sz="2500" dirty="0" smtClean="0"/>
              <a:t>).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500" b="1" dirty="0" err="1" smtClean="0"/>
              <a:t>Authentifie-puis-Chiffre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: </a:t>
            </a:r>
            <a:r>
              <a:rPr lang="en-US" altLang="en-US" sz="2500" dirty="0" err="1"/>
              <a:t>Transmet</a:t>
            </a:r>
            <a:r>
              <a:rPr lang="en-US" altLang="en-US" sz="2500" dirty="0"/>
              <a:t> c avec t=SK’(m) et c=EK(</a:t>
            </a:r>
            <a:r>
              <a:rPr lang="en-US" altLang="en-US" sz="2500" dirty="0" err="1"/>
              <a:t>m,t</a:t>
            </a:r>
            <a:r>
              <a:rPr lang="en-US" altLang="en-US" sz="2500" dirty="0"/>
              <a:t>). </a:t>
            </a: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r>
              <a:rPr lang="en-US" altLang="en-US" sz="2500" dirty="0" smtClean="0"/>
              <a:t>Le </a:t>
            </a:r>
            <a:r>
              <a:rPr lang="en-US" altLang="en-US" sz="2500" dirty="0" err="1"/>
              <a:t>vérificateur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déchiffre</a:t>
            </a:r>
            <a:r>
              <a:rPr lang="en-US" altLang="en-US" sz="2500" dirty="0"/>
              <a:t> (</a:t>
            </a:r>
            <a:r>
              <a:rPr lang="en-US" altLang="en-US" sz="2500" dirty="0" err="1"/>
              <a:t>m,t</a:t>
            </a:r>
            <a:r>
              <a:rPr lang="en-US" altLang="en-US" sz="2500" dirty="0"/>
              <a:t>)=DK(c) et </a:t>
            </a:r>
            <a:r>
              <a:rPr lang="en-US" altLang="en-US" sz="2500" dirty="0" err="1"/>
              <a:t>vérifie</a:t>
            </a:r>
            <a:r>
              <a:rPr lang="en-US" altLang="en-US" sz="2500" dirty="0"/>
              <a:t> VK’(</a:t>
            </a:r>
            <a:r>
              <a:rPr lang="en-US" altLang="en-US" sz="2500" dirty="0" err="1"/>
              <a:t>m,t</a:t>
            </a:r>
            <a:r>
              <a:rPr lang="en-US" altLang="en-US" sz="2500" dirty="0"/>
              <a:t>). (</a:t>
            </a:r>
            <a:r>
              <a:rPr lang="en-US" altLang="en-US" sz="2500" dirty="0" smtClean="0"/>
              <a:t>SSL(TLS?))</a:t>
            </a:r>
          </a:p>
          <a:p>
            <a:pPr marL="355600" indent="0" eaLnBrk="1" hangingPunct="1">
              <a:spcBef>
                <a:spcPts val="2300"/>
              </a:spcBef>
              <a:buSzPct val="43000"/>
              <a:buNone/>
            </a:pPr>
            <a:r>
              <a:rPr lang="en-US" altLang="en-US" sz="2500" b="1" dirty="0" err="1" smtClean="0"/>
              <a:t>Chiffre-puis-Authentifie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: </a:t>
            </a:r>
            <a:r>
              <a:rPr lang="en-US" altLang="en-US" sz="2500" dirty="0" err="1"/>
              <a:t>Transmet</a:t>
            </a:r>
            <a:r>
              <a:rPr lang="en-US" altLang="en-US" sz="2500" dirty="0"/>
              <a:t> (</a:t>
            </a:r>
            <a:r>
              <a:rPr lang="en-US" altLang="en-US" sz="2500" dirty="0" err="1"/>
              <a:t>c,t</a:t>
            </a:r>
            <a:r>
              <a:rPr lang="en-US" altLang="en-US" sz="2500" dirty="0"/>
              <a:t>) avec c=EK(m) et t=SK’(c). </a:t>
            </a: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r>
              <a:rPr lang="en-US" altLang="en-US" sz="2500" dirty="0" smtClean="0"/>
              <a:t>Le </a:t>
            </a:r>
            <a:r>
              <a:rPr lang="en-US" altLang="en-US" sz="2500" dirty="0" err="1"/>
              <a:t>vérificateur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déchiffre</a:t>
            </a:r>
            <a:r>
              <a:rPr lang="en-US" altLang="en-US" sz="2500" dirty="0"/>
              <a:t> m=DK(c) et </a:t>
            </a:r>
            <a:r>
              <a:rPr lang="en-US" altLang="en-US" sz="2500" dirty="0" err="1"/>
              <a:t>vérifie</a:t>
            </a:r>
            <a:r>
              <a:rPr lang="en-US" altLang="en-US" sz="2500" dirty="0"/>
              <a:t> VK’(</a:t>
            </a:r>
            <a:r>
              <a:rPr lang="en-US" altLang="en-US" sz="2500" dirty="0" err="1"/>
              <a:t>c,t</a:t>
            </a:r>
            <a:r>
              <a:rPr lang="en-US" altLang="en-US" sz="2500" dirty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165100"/>
            <a:ext cx="8178800" cy="12319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Sécurité</a:t>
            </a:r>
            <a:endParaRPr lang="en-US" altLang="en-US" sz="3667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5100" y="1721768"/>
            <a:ext cx="9448800" cy="5733132"/>
          </a:xfrm>
        </p:spPr>
        <p:txBody>
          <a:bodyPr rtlCol="0">
            <a:normAutofit/>
          </a:bodyPr>
          <a:lstStyle/>
          <a:p>
            <a:pPr marL="787400" lvl="1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b="1" dirty="0" err="1"/>
              <a:t>Chiffre</a:t>
            </a:r>
            <a:r>
              <a:rPr lang="en-US" altLang="en-US" sz="2400" b="1" dirty="0"/>
              <a:t>-et-</a:t>
            </a:r>
            <a:r>
              <a:rPr lang="en-US" altLang="en-US" sz="2400" b="1" dirty="0" err="1"/>
              <a:t>Authentifie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n’est</a:t>
            </a:r>
            <a:r>
              <a:rPr lang="en-US" altLang="en-US" sz="2400" b="1" dirty="0"/>
              <a:t> pas </a:t>
            </a:r>
            <a:r>
              <a:rPr lang="en-US" altLang="en-US" sz="2400" b="1" dirty="0" err="1"/>
              <a:t>sûr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quels</a:t>
            </a:r>
            <a:r>
              <a:rPr lang="en-US" altLang="en-US" sz="2400" dirty="0"/>
              <a:t> que </a:t>
            </a:r>
            <a:r>
              <a:rPr lang="en-US" altLang="en-US" sz="2400" dirty="0" err="1"/>
              <a:t>soient</a:t>
            </a:r>
            <a:r>
              <a:rPr lang="en-US" altLang="en-US" sz="2400" dirty="0"/>
              <a:t> </a:t>
            </a:r>
            <a:r>
              <a:rPr lang="en-US" altLang="en-US" sz="2400"/>
              <a:t>le  </a:t>
            </a:r>
            <a:r>
              <a:rPr lang="en-US" altLang="en-US" sz="2400" smtClean="0"/>
              <a:t>MAC </a:t>
            </a:r>
            <a:r>
              <a:rPr lang="en-US" altLang="en-US" sz="2400" dirty="0"/>
              <a:t>et le </a:t>
            </a:r>
            <a:r>
              <a:rPr lang="en-US" altLang="en-US" sz="2400" dirty="0" err="1"/>
              <a:t>chiffre</a:t>
            </a:r>
            <a:r>
              <a:rPr lang="en-US" altLang="en-US" sz="2400" dirty="0"/>
              <a:t>. La raison </a:t>
            </a:r>
            <a:r>
              <a:rPr lang="en-US" altLang="en-US" sz="2400" dirty="0" err="1"/>
              <a:t>est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qu’un</a:t>
            </a:r>
            <a:r>
              <a:rPr lang="en-US" altLang="en-US" sz="2400" dirty="0"/>
              <a:t> CAM </a:t>
            </a:r>
            <a:r>
              <a:rPr lang="en-US" altLang="en-US" sz="2400" dirty="0" err="1"/>
              <a:t>n’est</a:t>
            </a:r>
            <a:r>
              <a:rPr lang="en-US" altLang="en-US" sz="2400" dirty="0"/>
              <a:t> pas </a:t>
            </a:r>
            <a:r>
              <a:rPr lang="en-US" altLang="en-US" sz="2400" dirty="0" err="1"/>
              <a:t>nécessairement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confidentiel</a:t>
            </a:r>
            <a:r>
              <a:rPr lang="en-US" altLang="en-US" sz="2400" dirty="0"/>
              <a:t>. </a:t>
            </a:r>
          </a:p>
          <a:p>
            <a:pPr marL="787400" lvl="1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dirty="0" err="1"/>
              <a:t>Donc</a:t>
            </a:r>
            <a:r>
              <a:rPr lang="en-US" altLang="en-US" sz="2400" dirty="0"/>
              <a:t>, (</a:t>
            </a:r>
            <a:r>
              <a:rPr lang="en-US" altLang="en-US" sz="2400" dirty="0" err="1"/>
              <a:t>c,t</a:t>
            </a:r>
            <a:r>
              <a:rPr lang="en-US" altLang="en-US" sz="2400" dirty="0"/>
              <a:t>) avec c=EK(m) et t=SK’(m) </a:t>
            </a:r>
            <a:r>
              <a:rPr lang="en-US" altLang="en-US" sz="2400" dirty="0" err="1"/>
              <a:t>peut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être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tel</a:t>
            </a:r>
            <a:r>
              <a:rPr lang="en-US" altLang="en-US" sz="2400" dirty="0"/>
              <a:t> que t </a:t>
            </a:r>
            <a:r>
              <a:rPr lang="en-US" altLang="en-US" sz="2400" dirty="0" err="1"/>
              <a:t>donne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l’information</a:t>
            </a:r>
            <a:r>
              <a:rPr lang="en-US" altLang="en-US" sz="2400" dirty="0"/>
              <a:t> sur m!!!!</a:t>
            </a:r>
          </a:p>
          <a:p>
            <a:pPr marL="787400" lvl="1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b="1" dirty="0" err="1"/>
              <a:t>Authentifie-puis-Chiffre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n’est</a:t>
            </a:r>
            <a:r>
              <a:rPr lang="en-US" altLang="en-US" sz="2400" b="1" dirty="0"/>
              <a:t> pas </a:t>
            </a:r>
            <a:r>
              <a:rPr lang="en-US" altLang="en-US" sz="2400" b="1" dirty="0" err="1"/>
              <a:t>sûr</a:t>
            </a:r>
            <a:r>
              <a:rPr lang="en-US" altLang="en-US" sz="2400" dirty="0"/>
              <a:t> non plus pour un </a:t>
            </a:r>
            <a:r>
              <a:rPr lang="en-US" altLang="en-US" sz="2400" dirty="0" smtClean="0"/>
              <a:t>MAC </a:t>
            </a:r>
            <a:r>
              <a:rPr lang="en-US" altLang="en-US" sz="2400" dirty="0"/>
              <a:t>et un </a:t>
            </a:r>
            <a:r>
              <a:rPr lang="en-US" altLang="en-US" sz="2400" dirty="0" err="1"/>
              <a:t>chiffre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arbitraires</a:t>
            </a:r>
            <a:r>
              <a:rPr lang="en-US" altLang="en-US" sz="2400" dirty="0"/>
              <a:t>. </a:t>
            </a:r>
            <a:r>
              <a:rPr lang="en-US" altLang="en-US" sz="2400" dirty="0" smtClean="0"/>
              <a:t>“</a:t>
            </a:r>
            <a:r>
              <a:rPr lang="en-CA" i="1" dirty="0" err="1" smtClean="0"/>
              <a:t>MtE</a:t>
            </a:r>
            <a:r>
              <a:rPr lang="en-CA" i="1" dirty="0" smtClean="0"/>
              <a:t> </a:t>
            </a:r>
            <a:r>
              <a:rPr lang="en-CA" i="1" dirty="0"/>
              <a:t>provides INT-PTXT and IND-CPA. </a:t>
            </a:r>
            <a:r>
              <a:rPr lang="en-CA" i="1" dirty="0" err="1"/>
              <a:t>MtE</a:t>
            </a:r>
            <a:r>
              <a:rPr lang="en-CA" i="1" dirty="0"/>
              <a:t> does not provide </a:t>
            </a:r>
            <a:r>
              <a:rPr lang="en-CA" i="1" dirty="0" smtClean="0"/>
              <a:t>NM-CPA”.</a:t>
            </a:r>
            <a:endParaRPr lang="en-US" i="1" dirty="0"/>
          </a:p>
          <a:p>
            <a:pPr marL="787400" lvl="1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400" b="1" dirty="0" err="1" smtClean="0"/>
              <a:t>Chiffre-puis-Authentifie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est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sûr</a:t>
            </a:r>
            <a:r>
              <a:rPr lang="en-US" altLang="en-US" sz="2400" dirty="0" smtClean="0"/>
              <a:t>. </a:t>
            </a:r>
            <a:r>
              <a:rPr lang="en-US" altLang="en-US" sz="2400" dirty="0" err="1"/>
              <a:t>Cette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méthode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fonctionne</a:t>
            </a:r>
            <a:r>
              <a:rPr lang="en-US" altLang="en-US" sz="2400" dirty="0"/>
              <a:t> avec un </a:t>
            </a:r>
            <a:r>
              <a:rPr lang="en-US" altLang="en-US" sz="2400" dirty="0" smtClean="0"/>
              <a:t>MAC et </a:t>
            </a:r>
            <a:r>
              <a:rPr lang="en-US" altLang="en-US" sz="2400" dirty="0"/>
              <a:t>un </a:t>
            </a:r>
            <a:r>
              <a:rPr lang="en-US" altLang="en-US" sz="2400" dirty="0" err="1"/>
              <a:t>chiffre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sûrs</a:t>
            </a:r>
            <a:r>
              <a:rPr lang="en-US" altLang="en-US" sz="2400" dirty="0"/>
              <a:t>. 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38113"/>
            <a:ext cx="734536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125" y="4457700"/>
            <a:ext cx="96488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altLang="en-US" sz="1600">
                <a:solidFill>
                  <a:schemeClr val="tx1"/>
                </a:solidFill>
              </a:rPr>
              <a:t>“Authenticated Encryption: Relations among notions and analysis of the generic composition paradigm”</a:t>
            </a:r>
          </a:p>
          <a:p>
            <a:r>
              <a:rPr lang="en-CA" altLang="en-US" sz="1600">
                <a:solidFill>
                  <a:schemeClr val="tx1"/>
                </a:solidFill>
              </a:rPr>
              <a:t>Mihir Bellare and Chanathip Namprempre </a:t>
            </a:r>
          </a:p>
          <a:p>
            <a:r>
              <a:rPr lang="en-CA" altLang="en-US" sz="1600">
                <a:solidFill>
                  <a:schemeClr val="tx1"/>
                </a:solidFill>
              </a:rPr>
              <a:t>July 14, 2007 </a:t>
            </a:r>
          </a:p>
          <a:p>
            <a:endParaRPr lang="en-CA" altLang="en-US" sz="1600">
              <a:solidFill>
                <a:schemeClr val="tx1"/>
              </a:solidFill>
            </a:endParaRPr>
          </a:p>
          <a:p>
            <a:r>
              <a:rPr lang="en-CA" altLang="en-US" sz="1600">
                <a:solidFill>
                  <a:schemeClr val="tx1"/>
                </a:solidFill>
              </a:rPr>
              <a:t>Privacy goals for symmetric encryption schemes include indistinguishability and non-malleability, each of which can be considered under either chosen-plaintext or (adaptive) chosen-ciphertext attack, leading to four notions of security we abbreviate IND-CPA, IND-CCA, NM-CPA, NM-CCA.</a:t>
            </a:r>
          </a:p>
          <a:p>
            <a:r>
              <a:rPr lang="en-CA" altLang="en-US" sz="1600">
                <a:solidFill>
                  <a:schemeClr val="tx1"/>
                </a:solidFill>
              </a:rPr>
              <a:t>INT-PTXT (integrity of plaintexts) requires that it be computationally infeasible to produce a ciphertext decrypting to a message which the sender had never encrypted, while INT-CTXT (integrity of ciphertexts) requires that it be computationally infeasible to produce a ciphertext not previously produced by the sender, regardless of whether or not the underlying plaintext is “new.” (In both cases, the adversary is allowed a chosen-message attack.) 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4" name="Picture 5" descr="http://adlabsinc.com/wp-content/uploads/2014/02/bonus_vec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1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75544" y="0"/>
            <a:ext cx="8178800" cy="9271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smtClean="0"/>
              <a:t>Le standard CCM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577752"/>
            <a:ext cx="9804400" cy="5889848"/>
          </a:xfrm>
        </p:spPr>
        <p:txBody>
          <a:bodyPr rtlCol="0">
            <a:normAutofit/>
          </a:bodyPr>
          <a:lstStyle/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CCM=</a:t>
            </a:r>
            <a:r>
              <a:rPr lang="en-US" altLang="en-US" sz="2800" i="1" dirty="0" smtClean="0"/>
              <a:t>Counter </a:t>
            </a:r>
            <a:r>
              <a:rPr lang="en-US" altLang="en-US" sz="2800" i="1" dirty="0"/>
              <a:t>with </a:t>
            </a:r>
            <a:r>
              <a:rPr lang="en-US" altLang="en-US" sz="2800" i="1" dirty="0" smtClean="0"/>
              <a:t>CBC-MAC</a:t>
            </a:r>
            <a:endParaRPr lang="en-US" altLang="en-US" sz="2800" dirty="0"/>
          </a:p>
          <a:p>
            <a:pPr marL="1076325" lvl="1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CA" sz="1700" i="1" dirty="0" smtClean="0"/>
              <a:t>“CCM </a:t>
            </a:r>
            <a:r>
              <a:rPr lang="en-CA" sz="1700" i="1" dirty="0"/>
              <a:t>mode is only defined for block ciphers with a block length of 128 bits. In RFC 3610, it is defined for use with </a:t>
            </a:r>
            <a:r>
              <a:rPr lang="en-CA" sz="1700" i="1" dirty="0" smtClean="0"/>
              <a:t>AES”.</a:t>
            </a:r>
            <a:endParaRPr lang="en-US" altLang="en-US" sz="2500" i="1" dirty="0" smtClean="0"/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Des modes pour des </a:t>
            </a:r>
            <a:r>
              <a:rPr lang="en-US" altLang="en-US" sz="2800" dirty="0" err="1" smtClean="0"/>
              <a:t>chiffrements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authentifiés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été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proposés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partir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chiffres</a:t>
            </a:r>
            <a:r>
              <a:rPr lang="en-US" altLang="en-US" sz="2800" dirty="0" smtClean="0"/>
              <a:t> par blocs.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Le standard CCM </a:t>
            </a:r>
            <a:r>
              <a:rPr lang="en-US" altLang="en-US" sz="2800" dirty="0" err="1" smtClean="0"/>
              <a:t>utilise</a:t>
            </a:r>
            <a:r>
              <a:rPr lang="en-US" altLang="en-US" sz="2800" dirty="0" smtClean="0"/>
              <a:t> 2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et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de la </a:t>
            </a:r>
            <a:r>
              <a:rPr lang="en-US" altLang="en-US" sz="2800" dirty="0" err="1" smtClean="0"/>
              <a:t>forme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authentifie-puis-chiffre</a:t>
            </a:r>
            <a:r>
              <a:rPr lang="en-US" altLang="en-US" sz="2800" dirty="0" smtClean="0"/>
              <a:t>. Les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sont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évidemment</a:t>
            </a:r>
            <a:r>
              <a:rPr lang="en-US" altLang="en-US" sz="2800" dirty="0" smtClean="0"/>
              <a:t> des </a:t>
            </a:r>
            <a:r>
              <a:rPr lang="en-US" altLang="en-US" sz="2800" dirty="0" err="1" smtClean="0"/>
              <a:t>clés</a:t>
            </a:r>
            <a:r>
              <a:rPr lang="en-US" altLang="en-US" sz="2800" dirty="0" smtClean="0"/>
              <a:t> pour le </a:t>
            </a:r>
            <a:r>
              <a:rPr lang="en-US" altLang="en-US" sz="2800" dirty="0" err="1" smtClean="0"/>
              <a:t>chiffre</a:t>
            </a:r>
            <a:r>
              <a:rPr lang="en-US" altLang="en-US" sz="2800" dirty="0" smtClean="0"/>
              <a:t> par blocs.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smtClean="0"/>
              <a:t>Le standard CCM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utilisé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dans</a:t>
            </a:r>
            <a:r>
              <a:rPr lang="en-US" altLang="en-US" sz="2800" dirty="0" smtClean="0"/>
              <a:t> IPsec et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basé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l’authentification</a:t>
            </a:r>
            <a:r>
              <a:rPr lang="en-US" altLang="en-US" sz="2800" dirty="0" smtClean="0"/>
              <a:t> CBC-MAC et le mode CTR pour le </a:t>
            </a:r>
            <a:r>
              <a:rPr lang="en-US" altLang="en-US" sz="2800" dirty="0" err="1" smtClean="0"/>
              <a:t>chiffrement</a:t>
            </a:r>
            <a:r>
              <a:rPr lang="en-US" altLang="en-US" sz="2800" dirty="0" smtClean="0"/>
              <a:t>. </a:t>
            </a:r>
          </a:p>
          <a:p>
            <a:pPr marL="695325" indent="-339725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FontTx/>
              <a:buBlip>
                <a:blip r:embed="rId4"/>
              </a:buBlip>
              <a:defRPr/>
            </a:pPr>
            <a:r>
              <a:rPr lang="en-US" altLang="en-US" sz="2800" dirty="0" err="1" smtClean="0"/>
              <a:t>Possède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preuve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sécurité</a:t>
            </a:r>
            <a:r>
              <a:rPr lang="en-US" altLang="en-US" sz="2800" dirty="0" smtClean="0"/>
              <a:t>.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-76200"/>
            <a:ext cx="8178800" cy="8382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Fonctionnement</a:t>
            </a:r>
            <a:endParaRPr lang="en-US" altLang="en-US" sz="3667" dirty="0" smtClean="0"/>
          </a:p>
        </p:txBody>
      </p:sp>
      <p:sp>
        <p:nvSpPr>
          <p:cNvPr id="46083" name="AutoShape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225" y="1460500"/>
            <a:ext cx="5029200" cy="482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/>
            <a:r>
              <a:rPr lang="en-US" altLang="en-US" sz="2600">
                <a:solidFill>
                  <a:schemeClr val="tx1"/>
                </a:solidFill>
              </a:rPr>
              <a:t>1) CBC-MAC de M=M</a:t>
            </a:r>
            <a:r>
              <a:rPr lang="en-US" altLang="en-US" sz="2600" baseline="-6000">
                <a:solidFill>
                  <a:schemeClr val="tx1"/>
                </a:solidFill>
              </a:rPr>
              <a:t>1</a:t>
            </a:r>
            <a:r>
              <a:rPr lang="en-US" altLang="en-US" sz="2600">
                <a:solidFill>
                  <a:schemeClr val="tx1"/>
                </a:solidFill>
              </a:rPr>
              <a:t>,...,M</a:t>
            </a:r>
            <a:r>
              <a:rPr lang="en-US" altLang="en-US" sz="2600" baseline="-6000">
                <a:solidFill>
                  <a:schemeClr val="tx1"/>
                </a:solidFill>
              </a:rPr>
              <a:t>L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6084" name="Picture 3" descr="droppedImage.pd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5011738"/>
            <a:ext cx="591820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6085" name="Group 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9050" y="2089150"/>
            <a:ext cx="5997575" cy="2809875"/>
            <a:chOff x="0" y="0"/>
            <a:chExt cx="5997054" cy="2810348"/>
          </a:xfrm>
        </p:grpSpPr>
        <p:grpSp>
          <p:nvGrpSpPr>
            <p:cNvPr id="46102" name="Group 5"/>
            <p:cNvGrpSpPr>
              <a:grpSpLocks/>
            </p:cNvGrpSpPr>
            <p:nvPr/>
          </p:nvGrpSpPr>
          <p:grpSpPr bwMode="auto">
            <a:xfrm>
              <a:off x="0" y="0"/>
              <a:ext cx="5997054" cy="2396490"/>
              <a:chOff x="0" y="0"/>
              <a:chExt cx="5997054" cy="2396490"/>
            </a:xfrm>
          </p:grpSpPr>
          <p:pic>
            <p:nvPicPr>
              <p:cNvPr id="46104" name="Picture 6" descr="droppedImage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358"/>
                <a:ext cx="5943600" cy="2199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46105" name="AutoShape 7"/>
              <p:cNvSpPr>
                <a:spLocks/>
              </p:cNvSpPr>
              <p:nvPr/>
            </p:nvSpPr>
            <p:spPr bwMode="auto">
              <a:xfrm>
                <a:off x="516552" y="0"/>
                <a:ext cx="511950" cy="4705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 sz="2400">
                    <a:solidFill>
                      <a:schemeClr val="tx1"/>
                    </a:solidFill>
                  </a:rPr>
                  <a:t>M</a:t>
                </a:r>
                <a:r>
                  <a:rPr lang="en-US" altLang="en-US" sz="2400" baseline="-6000">
                    <a:solidFill>
                      <a:schemeClr val="tx1"/>
                    </a:solidFill>
                  </a:rPr>
                  <a:t>1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06" name="AutoShape 8"/>
              <p:cNvSpPr>
                <a:spLocks/>
              </p:cNvSpPr>
              <p:nvPr/>
            </p:nvSpPr>
            <p:spPr bwMode="auto">
              <a:xfrm>
                <a:off x="2182665" y="0"/>
                <a:ext cx="466662" cy="4705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 sz="2500">
                    <a:solidFill>
                      <a:schemeClr val="tx1"/>
                    </a:solidFill>
                  </a:rPr>
                  <a:t>M</a:t>
                </a:r>
                <a:r>
                  <a:rPr lang="en-US" altLang="en-US" sz="2500" baseline="-6000">
                    <a:solidFill>
                      <a:schemeClr val="tx1"/>
                    </a:solidFill>
                  </a:rPr>
                  <a:t>2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07" name="AutoShape 9"/>
              <p:cNvSpPr>
                <a:spLocks/>
              </p:cNvSpPr>
              <p:nvPr/>
            </p:nvSpPr>
            <p:spPr bwMode="auto">
              <a:xfrm>
                <a:off x="5471542" y="0"/>
                <a:ext cx="525512" cy="47051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1pPr>
                <a:lvl2pPr marL="742950" indent="-28575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2pPr>
                <a:lvl3pPr marL="11430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3pPr>
                <a:lvl4pPr marL="16002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4pPr>
                <a:lvl5pPr marL="2057400" indent="-228600"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5pPr>
                <a:lvl6pPr marL="25146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6pPr>
                <a:lvl7pPr marL="29718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7pPr>
                <a:lvl8pPr marL="34290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8pPr>
                <a:lvl9pPr marL="3886200" indent="-228600" defTabSz="355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FFFFFF"/>
                    </a:solidFill>
                    <a:latin typeface="Chalkboard" charset="0"/>
                    <a:ea typeface="Chalkboard" charset="0"/>
                    <a:cs typeface="Chalkboard" charset="0"/>
                    <a:sym typeface="Chalkboard" charset="0"/>
                  </a:defRPr>
                </a:lvl9pPr>
              </a:lstStyle>
              <a:p>
                <a:pPr algn="ctr" eaLnBrk="1"/>
                <a:r>
                  <a:rPr lang="en-US" altLang="en-US" sz="2500">
                    <a:solidFill>
                      <a:schemeClr val="tx1"/>
                    </a:solidFill>
                  </a:rPr>
                  <a:t>M</a:t>
                </a:r>
                <a:r>
                  <a:rPr lang="en-US" altLang="en-US" sz="2500" baseline="-6000">
                    <a:solidFill>
                      <a:schemeClr val="tx1"/>
                    </a:solidFill>
                  </a:rPr>
                  <a:t>L</a:t>
                </a:r>
                <a:endParaRPr lang="en-US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103" name="AutoShape 10"/>
            <p:cNvSpPr>
              <a:spLocks/>
            </p:cNvSpPr>
            <p:nvPr/>
          </p:nvSpPr>
          <p:spPr bwMode="auto">
            <a:xfrm>
              <a:off x="5408215" y="2231535"/>
              <a:ext cx="495301" cy="57881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>
                  <a:solidFill>
                    <a:srgbClr val="FF8AD8"/>
                  </a:solidFill>
                </a:rPr>
                <a:t>t</a:t>
              </a:r>
              <a:endParaRPr lang="en-US" altLang="en-US"/>
            </a:p>
          </p:txBody>
        </p:sp>
      </p:grpSp>
      <p:grpSp>
        <p:nvGrpSpPr>
          <p:cNvPr id="46086" name="Group 1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01600" y="6262688"/>
            <a:ext cx="3987800" cy="427037"/>
            <a:chOff x="0" y="1852"/>
            <a:chExt cx="3987800" cy="428096"/>
          </a:xfrm>
        </p:grpSpPr>
        <p:sp>
          <p:nvSpPr>
            <p:cNvPr id="46100" name="AutoShape 12"/>
            <p:cNvSpPr>
              <a:spLocks/>
            </p:cNvSpPr>
            <p:nvPr/>
          </p:nvSpPr>
          <p:spPr bwMode="auto">
            <a:xfrm>
              <a:off x="0" y="1852"/>
              <a:ext cx="2921000" cy="42809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200">
                  <a:solidFill>
                    <a:schemeClr val="tx1"/>
                  </a:solidFill>
                </a:rPr>
                <a:t>(t,M)=(t,M</a:t>
              </a:r>
              <a:r>
                <a:rPr lang="en-US" altLang="en-US" sz="2200" baseline="-6000">
                  <a:solidFill>
                    <a:schemeClr val="tx1"/>
                  </a:solidFill>
                </a:rPr>
                <a:t>1</a:t>
              </a:r>
              <a:r>
                <a:rPr lang="en-US" altLang="en-US" sz="2200">
                  <a:solidFill>
                    <a:schemeClr val="tx1"/>
                  </a:solidFill>
                </a:rPr>
                <a:t>,M</a:t>
              </a:r>
              <a:r>
                <a:rPr lang="en-US" altLang="en-US" sz="2200" baseline="-6000">
                  <a:solidFill>
                    <a:schemeClr val="tx1"/>
                  </a:solidFill>
                </a:rPr>
                <a:t>2</a:t>
              </a:r>
              <a:r>
                <a:rPr lang="en-US" altLang="en-US" sz="2200">
                  <a:solidFill>
                    <a:schemeClr val="tx1"/>
                  </a:solidFill>
                </a:rPr>
                <a:t>,...,M</a:t>
              </a:r>
              <a:r>
                <a:rPr lang="en-US" altLang="en-US" sz="2200" baseline="-6000">
                  <a:solidFill>
                    <a:schemeClr val="tx1"/>
                  </a:solidFill>
                </a:rPr>
                <a:t>L</a:t>
              </a:r>
              <a:r>
                <a:rPr lang="en-US" altLang="en-US" sz="2200">
                  <a:solidFill>
                    <a:schemeClr val="tx1"/>
                  </a:solidFill>
                </a:rPr>
                <a:t>)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6101" name="Line 13"/>
            <p:cNvSpPr>
              <a:spLocks noChangeShapeType="1"/>
            </p:cNvSpPr>
            <p:nvPr/>
          </p:nvSpPr>
          <p:spPr bwMode="auto">
            <a:xfrm flipH="1" flipV="1">
              <a:off x="2705100" y="215900"/>
              <a:ext cx="128270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6087" name="AutoShape 1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57600" y="698500"/>
            <a:ext cx="2336800" cy="584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/>
            <a:r>
              <a:rPr lang="en-US" altLang="en-US" dirty="0" err="1">
                <a:solidFill>
                  <a:schemeClr val="tx1"/>
                </a:solidFill>
              </a:rPr>
              <a:t>Clé</a:t>
            </a:r>
            <a:r>
              <a:rPr lang="en-US" altLang="en-US" dirty="0">
                <a:solidFill>
                  <a:schemeClr val="tx1"/>
                </a:solidFill>
              </a:rPr>
              <a:t>=(</a:t>
            </a:r>
            <a:r>
              <a:rPr lang="en-US" altLang="en-US" dirty="0" err="1">
                <a:solidFill>
                  <a:schemeClr val="tx1"/>
                </a:solidFill>
              </a:rPr>
              <a:t>k,Key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088" name="AutoShape 15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2225" y="4559300"/>
            <a:ext cx="5029200" cy="482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eaLnBrk="1"/>
            <a:r>
              <a:rPr lang="en-US" altLang="en-US" sz="2600">
                <a:solidFill>
                  <a:schemeClr val="tx1"/>
                </a:solidFill>
              </a:rPr>
              <a:t>2) </a:t>
            </a:r>
            <a:r>
              <a:rPr lang="en-US" altLang="en-US" sz="2200">
                <a:solidFill>
                  <a:schemeClr val="tx1"/>
                </a:solidFill>
              </a:rPr>
              <a:t>Chiffrement de (t,M) en mode CTR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46089" name="Group 1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178425" y="6713538"/>
            <a:ext cx="4438650" cy="465137"/>
            <a:chOff x="-3" y="2020"/>
            <a:chExt cx="4439537" cy="465860"/>
          </a:xfrm>
        </p:grpSpPr>
        <p:sp>
          <p:nvSpPr>
            <p:cNvPr id="46097" name="AutoShape 17"/>
            <p:cNvSpPr>
              <a:spLocks/>
            </p:cNvSpPr>
            <p:nvPr/>
          </p:nvSpPr>
          <p:spPr bwMode="auto">
            <a:xfrm>
              <a:off x="-3" y="2020"/>
              <a:ext cx="575112" cy="4658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>
                  <a:solidFill>
                    <a:srgbClr val="000000"/>
                  </a:solidFill>
                </a:rPr>
                <a:t>C</a:t>
              </a:r>
              <a:r>
                <a:rPr lang="en-US" altLang="en-US" sz="2400" baseline="-60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46098" name="AutoShape 18"/>
            <p:cNvSpPr>
              <a:spLocks/>
            </p:cNvSpPr>
            <p:nvPr/>
          </p:nvSpPr>
          <p:spPr bwMode="auto">
            <a:xfrm>
              <a:off x="1783301" y="2020"/>
              <a:ext cx="567313" cy="4658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>
                  <a:solidFill>
                    <a:srgbClr val="000000"/>
                  </a:solidFill>
                </a:rPr>
                <a:t>C</a:t>
              </a:r>
              <a:r>
                <a:rPr lang="en-US" altLang="en-US" sz="2400" baseline="-60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46099" name="AutoShape 19"/>
            <p:cNvSpPr>
              <a:spLocks/>
            </p:cNvSpPr>
            <p:nvPr/>
          </p:nvSpPr>
          <p:spPr bwMode="auto">
            <a:xfrm>
              <a:off x="3575559" y="2020"/>
              <a:ext cx="863975" cy="4658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2400">
                  <a:solidFill>
                    <a:srgbClr val="000000"/>
                  </a:solidFill>
                </a:rPr>
                <a:t>C</a:t>
              </a:r>
              <a:r>
                <a:rPr lang="en-US" altLang="en-US" sz="2400" baseline="-6000">
                  <a:solidFill>
                    <a:srgbClr val="000000"/>
                  </a:solidFill>
                </a:rPr>
                <a:t>L+1</a:t>
              </a:r>
              <a:endParaRPr lang="en-US" altLang="en-US"/>
            </a:p>
          </p:txBody>
        </p:sp>
      </p:grpSp>
      <p:sp>
        <p:nvSpPr>
          <p:cNvPr id="44052" name="AutoShape 2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448425" y="1168400"/>
            <a:ext cx="3600450" cy="2565400"/>
          </a:xfrm>
          <a:prstGeom prst="roundRect">
            <a:avLst>
              <a:gd name="adj" fmla="val 7426"/>
            </a:avLst>
          </a:prstGeom>
          <a:noFill/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>
            <a:outerShdw blurRad="63500" dist="25401" dir="2700000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>
              <a:defRPr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La transmission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consiste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en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l’envoi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 de (Nonce,C</a:t>
            </a:r>
            <a:r>
              <a:rPr lang="en-US" altLang="en-US" sz="2800" baseline="-60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,C</a:t>
            </a:r>
            <a:r>
              <a:rPr lang="en-US" altLang="en-US" sz="2800" baseline="-60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,...,C</a:t>
            </a:r>
            <a:r>
              <a:rPr lang="en-US" altLang="en-US" sz="2800" baseline="-60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L+1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53585F"/>
                  </a:outerShdw>
                </a:effectLst>
              </a:rPr>
              <a:t>)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46091" name="Group 2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58900" y="5118100"/>
            <a:ext cx="8458200" cy="798513"/>
            <a:chOff x="0" y="0"/>
            <a:chExt cx="8458200" cy="798922"/>
          </a:xfrm>
        </p:grpSpPr>
        <p:sp>
          <p:nvSpPr>
            <p:cNvPr id="44054" name="AutoShape 22"/>
            <p:cNvSpPr>
              <a:spLocks/>
            </p:cNvSpPr>
            <p:nvPr/>
          </p:nvSpPr>
          <p:spPr bwMode="auto">
            <a:xfrm>
              <a:off x="3149600" y="0"/>
              <a:ext cx="1625600" cy="317663"/>
            </a:xfrm>
            <a:prstGeom prst="roundRect">
              <a:avLst>
                <a:gd name="adj" fmla="val 50000"/>
              </a:avLst>
            </a:prstGeom>
            <a:solidFill>
              <a:srgbClr val="FFD479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Nonce+1</a:t>
              </a:r>
              <a:endParaRPr lang="en-US" altLang="en-US"/>
            </a:p>
          </p:txBody>
        </p:sp>
        <p:sp>
          <p:nvSpPr>
            <p:cNvPr id="46093" name="Line 23"/>
            <p:cNvSpPr>
              <a:spLocks noChangeShapeType="1"/>
            </p:cNvSpPr>
            <p:nvPr/>
          </p:nvSpPr>
          <p:spPr bwMode="auto">
            <a:xfrm flipV="1">
              <a:off x="1536700" y="152401"/>
              <a:ext cx="1625600" cy="127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094" name="AutoShape 24"/>
            <p:cNvSpPr>
              <a:spLocks/>
            </p:cNvSpPr>
            <p:nvPr/>
          </p:nvSpPr>
          <p:spPr bwMode="auto">
            <a:xfrm>
              <a:off x="0" y="267878"/>
              <a:ext cx="2451100" cy="53104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1pPr>
              <a:lvl2pPr marL="742950" indent="-28575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2pPr>
              <a:lvl3pPr marL="11430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3pPr>
              <a:lvl4pPr marL="16002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4pPr>
              <a:lvl5pPr marL="2057400" indent="-228600"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5pPr>
              <a:lvl6pPr marL="25146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6pPr>
              <a:lvl7pPr marL="29718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7pPr>
              <a:lvl8pPr marL="34290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8pPr>
              <a:lvl9pPr marL="3886200" indent="-228600" defTabSz="355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FFFF"/>
                  </a:solidFill>
                  <a:latin typeface="Chalkboard" charset="0"/>
                  <a:ea typeface="Chalkboard" charset="0"/>
                  <a:cs typeface="Chalkboard" charset="0"/>
                  <a:sym typeface="Chalkboard" charset="0"/>
                </a:defRPr>
              </a:lvl9pPr>
            </a:lstStyle>
            <a:p>
              <a:pPr algn="ctr" eaLnBrk="1"/>
              <a:r>
                <a:rPr lang="en-US" altLang="en-US" sz="1400">
                  <a:solidFill>
                    <a:schemeClr val="tx1"/>
                  </a:solidFill>
                </a:rPr>
                <a:t>Un Nonce et un vecteur frais aléatoire de la taille du bloc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>
              <a:off x="5029200" y="12707"/>
              <a:ext cx="1625600" cy="317663"/>
            </a:xfrm>
            <a:prstGeom prst="roundRect">
              <a:avLst>
                <a:gd name="adj" fmla="val 50000"/>
              </a:avLst>
            </a:prstGeom>
            <a:solidFill>
              <a:srgbClr val="FFD479">
                <a:alpha val="8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Nonce+2</a:t>
              </a:r>
              <a:endParaRPr lang="en-US" altLang="en-US"/>
            </a:p>
          </p:txBody>
        </p:sp>
        <p:sp>
          <p:nvSpPr>
            <p:cNvPr id="44058" name="AutoShape 26"/>
            <p:cNvSpPr>
              <a:spLocks/>
            </p:cNvSpPr>
            <p:nvPr/>
          </p:nvSpPr>
          <p:spPr bwMode="auto">
            <a:xfrm>
              <a:off x="6832600" y="12707"/>
              <a:ext cx="1625600" cy="317663"/>
            </a:xfrm>
            <a:prstGeom prst="roundRect">
              <a:avLst>
                <a:gd name="adj" fmla="val 50000"/>
              </a:avLst>
            </a:prstGeom>
            <a:solidFill>
              <a:srgbClr val="FFD479">
                <a:alpha val="8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defRPr/>
              </a:pPr>
              <a:r>
                <a:rPr lang="en-US" alt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Nonce+L+1</a:t>
              </a: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5046663" y="-2428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50179" name="AutoShape 4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199063" y="-904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50180" name="AutoShape 6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351463" y="619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50181" name="AutoShape 8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503863" y="2143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pic>
        <p:nvPicPr>
          <p:cNvPr id="50182" name="Picture 10" descr="http://www.clker.com/cliparts/f/t/Q/F/L/H/server-md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2879725"/>
            <a:ext cx="15113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3" name="Groupe 17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698500" y="1050925"/>
            <a:ext cx="1974850" cy="1511300"/>
            <a:chOff x="203200" y="685800"/>
            <a:chExt cx="1974478" cy="1510839"/>
          </a:xfrm>
        </p:grpSpPr>
        <p:pic>
          <p:nvPicPr>
            <p:cNvPr id="50194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5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4" name="Groupe 20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4013200" y="2879725"/>
            <a:ext cx="2211388" cy="1528763"/>
            <a:chOff x="552862" y="5334000"/>
            <a:chExt cx="2211341" cy="1528820"/>
          </a:xfrm>
        </p:grpSpPr>
        <p:pic>
          <p:nvPicPr>
            <p:cNvPr id="50192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62" y="54102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3" name="Picture 16" descr="http://www.clker.com/cliparts/x/a/S/o/c/V/anonymous-mask-md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5334000"/>
              <a:ext cx="884603" cy="106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5" name="Groupe 23"/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7670800" y="1247775"/>
            <a:ext cx="2024063" cy="1452563"/>
            <a:chOff x="387363" y="2569696"/>
            <a:chExt cx="2024770" cy="1452621"/>
          </a:xfrm>
        </p:grpSpPr>
        <p:pic>
          <p:nvPicPr>
            <p:cNvPr id="5019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55" y="2569696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1" name="Picture 18" descr="http://www.unilim.fr/suaps/files/2013/02/profil-HOM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63" y="2895601"/>
              <a:ext cx="1189931" cy="1126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6" name="Groupe 9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-98425" y="3544888"/>
            <a:ext cx="4427538" cy="2776537"/>
            <a:chOff x="-98839" y="3544316"/>
            <a:chExt cx="4428410" cy="2777413"/>
          </a:xfrm>
        </p:grpSpPr>
        <p:pic>
          <p:nvPicPr>
            <p:cNvPr id="50187" name="Picture 20" descr="http://images.clipartpanda.com/hub-clipart-wireless-router-hi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0" y="4343400"/>
              <a:ext cx="3440571" cy="1978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8" name="Picture 22" descr="http://www.clker.com/cliparts/z/R/U/c/e/n/radio-waves-hi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13" y="3544316"/>
              <a:ext cx="1676400" cy="159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9" name="Picture 22" descr="http://www.clker.com/cliparts/z/R/U/c/e/n/radio-waves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98839" y="3594394"/>
              <a:ext cx="1725361" cy="1498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5046663" y="-2428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6147" name="AutoShape 4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199063" y="-904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6148" name="AutoShape 6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351463" y="619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6149" name="AutoShape 8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503863" y="2143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grpSp>
        <p:nvGrpSpPr>
          <p:cNvPr id="6150" name="Groupe 17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68350" y="1649413"/>
            <a:ext cx="1974850" cy="1511300"/>
            <a:chOff x="203200" y="685800"/>
            <a:chExt cx="1974478" cy="1510839"/>
          </a:xfrm>
        </p:grpSpPr>
        <p:pic>
          <p:nvPicPr>
            <p:cNvPr id="6174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5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1" name="Groupe 20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3973513" y="5322888"/>
            <a:ext cx="2212975" cy="1528762"/>
            <a:chOff x="552862" y="5334000"/>
            <a:chExt cx="2211341" cy="1528820"/>
          </a:xfrm>
        </p:grpSpPr>
        <p:pic>
          <p:nvPicPr>
            <p:cNvPr id="6172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62" y="54102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3" name="Picture 16" descr="http://www.clker.com/cliparts/x/a/S/o/c/V/anonymous-mask-md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5334000"/>
              <a:ext cx="884603" cy="106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2" name="Groupe 23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7693025" y="1722438"/>
            <a:ext cx="2024063" cy="1452562"/>
            <a:chOff x="387363" y="2569696"/>
            <a:chExt cx="2024770" cy="1452621"/>
          </a:xfrm>
        </p:grpSpPr>
        <p:pic>
          <p:nvPicPr>
            <p:cNvPr id="617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55" y="2569696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Picture 18" descr="http://www.unilim.fr/suaps/files/2013/02/profil-HOM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63" y="2895601"/>
              <a:ext cx="1189931" cy="1126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3" name="ZoneTexte 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54250" y="1289050"/>
            <a:ext cx="458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154" name="ZoneTexte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83463" y="1289050"/>
            <a:ext cx="458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" name="Connecteur droit avec flèche 3"/>
          <p:cNvCxnSpPr/>
          <p:nvPr>
            <p:custDataLst>
              <p:tags r:id="rId10"/>
            </p:custDataLst>
          </p:nvPr>
        </p:nvCxnSpPr>
        <p:spPr>
          <a:xfrm>
            <a:off x="2919413" y="1582738"/>
            <a:ext cx="4321175" cy="0"/>
          </a:xfrm>
          <a:prstGeom prst="straightConnector1">
            <a:avLst/>
          </a:prstGeom>
          <a:ln w="889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>
            <p:custDataLst>
              <p:tags r:id="rId11"/>
            </p:custDataLst>
          </p:nvPr>
        </p:nvCxnSpPr>
        <p:spPr>
          <a:xfrm>
            <a:off x="3351213" y="366713"/>
            <a:ext cx="0" cy="668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>
            <p:custDataLst>
              <p:tags r:id="rId12"/>
            </p:custDataLst>
          </p:nvPr>
        </p:nvCxnSpPr>
        <p:spPr>
          <a:xfrm>
            <a:off x="6664325" y="298450"/>
            <a:ext cx="0" cy="6684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>
            <p:custDataLst>
              <p:tags r:id="rId13"/>
            </p:custDataLst>
          </p:nvPr>
        </p:nvCxnSpPr>
        <p:spPr>
          <a:xfrm>
            <a:off x="5440363" y="4219575"/>
            <a:ext cx="1800225" cy="0"/>
          </a:xfrm>
          <a:prstGeom prst="straightConnector1">
            <a:avLst/>
          </a:prstGeom>
          <a:ln w="88900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Rectangle 3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93025" y="3881438"/>
            <a:ext cx="148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(M’, S’)</a:t>
            </a:r>
            <a:endParaRPr lang="en-US" altLang="en-US"/>
          </a:p>
        </p:txBody>
      </p:sp>
      <p:sp>
        <p:nvSpPr>
          <p:cNvPr id="6162" name="Rectangle 1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00888" y="4746625"/>
            <a:ext cx="2979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V</a:t>
            </a:r>
            <a:r>
              <a:rPr lang="en-US" altLang="en-US" baseline="-6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(M’,S’)=NON</a:t>
            </a:r>
            <a:endParaRPr lang="en-US" altLang="en-US"/>
          </a:p>
        </p:txBody>
      </p:sp>
      <p:cxnSp>
        <p:nvCxnSpPr>
          <p:cNvPr id="29" name="Connecteur droit avec flèche 28"/>
          <p:cNvCxnSpPr/>
          <p:nvPr>
            <p:custDataLst>
              <p:tags r:id="rId16"/>
            </p:custDataLst>
          </p:nvPr>
        </p:nvCxnSpPr>
        <p:spPr>
          <a:xfrm flipV="1">
            <a:off x="5046663" y="4241800"/>
            <a:ext cx="407987" cy="936625"/>
          </a:xfrm>
          <a:prstGeom prst="straightConnector1">
            <a:avLst/>
          </a:prstGeom>
          <a:ln w="88900"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Rectangle 3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91125" y="4840288"/>
            <a:ext cx="835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</a:rPr>
              <a:t>(M’, S’)</a:t>
            </a:r>
            <a:endParaRPr lang="en-US" altLang="en-US" sz="1600"/>
          </a:p>
        </p:txBody>
      </p:sp>
      <p:sp>
        <p:nvSpPr>
          <p:cNvPr id="6169" name="Rectangle 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70713" y="6124575"/>
            <a:ext cx="2925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M’ pas de Alice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1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5046663" y="-2428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6147" name="AutoShape 4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199063" y="-904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6148" name="AutoShape 6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351463" y="619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sp>
        <p:nvSpPr>
          <p:cNvPr id="6149" name="AutoShape 8" descr="data:image/png;base64,iVBORw0KGgoAAAANSUhEUgAAAMEAAAEFCAMAAABtknO4AAAA9lBMVEVGRkb///9ZWVlsbGxvb289PT1gYGB6enqfn5+Pj4+ZmZl1dXVmZmaJiYl/f39lZWWTk5MQEBCI/ywAAABWVlbR0dFSUlKpqalLS0v29vZNTU2jo6Pw8PBCQkIyMjKurq594jQAAA47LEFluiO7u7sTExO2trba2trl5eXJycktLS0aGhqEe4iG1lMlJSV/e4GBn2+CeIeG4EaI+C+H7juEwlqFt2WDknmIoXl+hHl9iHZ9knJCNkeFzlaG50SCsGOGrHCGv197uFFPSVOI2k2Bq2lyyTF6f3iFumRxqE0pIC193DZtq0F7hHaG0FGI9DoVAB1nti1h5xdpAAAOsUlEQVR4nO2diXvayBXAdYC4JbIBIYOBbYsB4Ri7PuN4HTut06TdbtL+//9M582M0DU6RgeMvvL225h1vPj9eNfoPc1Ikl1Zr1fDoW3bi+VyOW8iafeIdIg0QLpIVEdqRDquNBzRdb2FpL+TNpHJaDRaLGx7tVqfyEWIJJ8M5229ppnT+nQqSZJlWWMkpjlAohDRqBhIOAi80mNKfzJf2AglD4skD6WpZGGdQQZElIDuVH0CwE0Q0LvlSL9PX7QRyXB9mglEkmUdEzABQgTdggl80m5Olja3cxECIta4OII4FwoDtL3SbM7tYXoOLwGWMWBkJmCHQRKBT30s8BIcKwVHiIBiUIr92CBM0GxOJhP8JTFA2AQUQxns3Yu8BK6MlpCy2CAxBDg0LFNRjGK9iBHIcQQjV+bLxRCBhAjUGAIqA0VTGQRpy0FRBKM5/mO+9EZ6OgIkU0kZdFX0zwEJ5j6hgZ6aAFNMUWjUumqtYAIGAIvAVX5JZD63T/gIqDFMU6sZ2BJBgGwEjFTE9CFC4YkKG2KCn4Bg7JItRqEcPPr3+aQdEMK54vUij7CKHop0171YhgmIrvNYiln4VgUQaOySwb9+jSgaCXUP4uBEK4rAyLH4y0iAjIAIBhkARCFo2pUnWFaeYH4kiFp/741gciQQg0AptB4cgKC4mnwwgl69RILaPghW4wxGEIRg0gYCWVbGVSfQFGVgWlUmoMqYHKZIIAgGcrlxsCNQOEwhGIGmKF6INKYQimA+9BGkM4VQBI2ZZJmDIIQyiDWFUAS06zhmQESbQkQCJGxTMCn2RtDnIgAIpinCDiUuAfYnMwQRciixCSJM4at4ohCMgKAWNQGJM4UoBPOE6wNWaJPYLpsgnIqyEWBTsCDMfREEtHe8f9fZTkMQZYqsBA2PXF7q+qVHPnz4cOlVHFh0RAr/Xw29GSwewI3rs9lss0Wy5Oj8skyhSd5RIYsg2gAg3x4eHp5er65e7+/vv98hebt4++e/NrPNOZL3MfKOyvsZ3wRkHDSFVq9PLVNx1UcA5F/CYaDvwt9Rx0N1ZUzq42+/3/wSIX/50zsO2XLPcPz+hAiw0DfAyk2R1JPkz79GAfARvDflLN0WN8tqiaoWT+Dzpi2egGTpeFFTGGUQxPj+drPZwMcNfgvB1lvYWQmcepDsLxwEt0iur//9m2VZkCAgG0DoQ2plrCawoJKck0AzpTQKQ2yA5VAcw90zKLRf7l/uv6Ik9PHp6enx2+PjX5F8wHLZajGqWVRFy02AzEkWGkRFaWxZcKPSgNYJyEs0pwZy6a4C5KzJ+Qk8FY1xCxizJBe6qiiU4CDrIkwgGyV0fvdL0JtVneA07gajShCU0fndN4GW1B0SnoDowtW9FpKAC0JUgsgGV4UIlJQhIRLB2pbDvetECJEIhtsps70V701CEeCSzAshHgEbIrr9LiQBkvSDEFEJ4Ao47E0sCHEJIiBC3iQ0gcRuW/shiiDIfHN2CgIpMa4LJ+gVThABMRaQYBF3c04kROFxUBaBxM6w1kEJHPVhgJCGIH58UA6BX32P5vCFAuEfWKQjkNgZFmnvu2+ccwLiH3w4con0ByD4CfSzHfRe2mCALoMt3B3cbDbb8/PzM6eZmp6ADWHUrfjdUgHtG0SvTqf28ASTj6/3Ly9f7u7uflz8uLi+vv788+fPm//+5/wMScLow2lk93kIpHBc4+47+m5AfXgF31LI7AN2S1pk9OF0igubH7SBYM51o6APwp0fTKWpq1/G3jU/wft3ayCY8N7q6ELsbQLC9qhNd413sYz4b9Z0Jv6lEHh9/ny73c6Q4N85HkPigKii6WqyHA0z2QBLzhnOLSh7g+T29vYzCuK3i4sLGGa+3F9pKPYbu/RKMmq4lBFpD/njwEegWAmu74wVUCzT2mGQDPXwDSdU3TdJxuIrZ74hCKsmDzlzUYhAgQEIzFjH47GzLR4nJkiojGIWmCfnX1VggtUmB4F/D/8un+5tXYQJ5Ga9yN41eyd/uQTyiVl1AlmD1WZBBIfwItJ15Gy/C3KF49oAC0/7vQgvKopgqK93fdP0hhCKYDP1LpxTRrVQBPhK38OQr/t+gFzk9Cq86+ZkQ4hI4L8KS4pqMQl4nElYgoAzRRtCJAI71PkdpDCESASs1bW3LcE2hEjZlH19ME4whPgEga5EKL1WgSDQ4woYohoEYAglwhCiR3KUM7mXESIRJPYqmM4kEkGafpGv/Y7T694J/MrT/QekX5SuZ+d3pnG5BF7dHcXRN3S8EaEGuxCgSTvW+iuuriN7hMBP4Kaihqff5ba7enqjUauphqEpGrL2DHYjsBunSGzOvmmYQdPiCYL6E807nW9//PHp4dPHq6uXl+93d88XMD64vf15cxO6czy+ed3i7psGJgiSpQQAvOMP8gUf/aXhUQLeQ2FZ1vS333+J2kLBNz/oZ+hde9d9ilWvS+YOgsTIAPqQFp53RO6mKGp+8J7UA+4bZk0vQbbedS6CnYfNhjiS1zP+1q/jTCUTMCJiu92i/x/ZXVU7o+ECTwLlVSdz37QUgrPz8/PtZjuDTxatagycCFC6RfmV1rEJqQdN905B7p6jQzDOSnBLBiAw//j8+eLtx93dl/v719fXjx8fGlAbojdP+GvyKHffNB3CFB++i3dWaHh7Su3p6eHh0+MjqlEf8OYPpzAEKzLP3ZqcDLsJyNiXbSTQlRwSrEB+DR7b5xazYFXOti7y32/KxeDkVCeLuscYZ9wDko/A6ZtyMAjSuya7WHpu5zc9gyDXaITA9N0xm5JBKILB1H81mYpBLAKsEieDINdo/t1cJg+DkARcDIIScDAIS+A9ejWWQWAC/yVMqb3rgnMRJ4PYBOHeSvUIAg1TBoP4BEGG1HfvC0QQaA8FGETORekYqkIQaDV64qEyBIHUmmL/gXgEwU4jZagUAZNBpFx0mqbf5Uutpc8PYgmaHmlPUhMEO++uUcolCOje7rdaPdigAD/QnNunpxwEhU1A4gkuvQMc0BWGNl1tABsoNpvt9vzM0019Z3IRBNNSVgJH/9AGkMdPTx9fX67gPmKkLdL1zNf7ZXax23wEwXCAXSzp+kVB9TvfQN2vX79/eX6+eLu+vb3ZDUT+kTy58RD0eQkC4aDVTY1J4FGfvuwaGj6L1xyjTDYtbAJi8xMgBs+O8np9dxYZ1p7sXtGwsoOxM8nh7L6nUJxKfSFnIUC1QHMJoDENd75bVsojvHgJwls/tvWpaaJs2Jvb9jobgSTRmZmZTl8+Ao+yZ+fbGcQenHml6nqr7xQEeoIU3UGRhYDW5EExBLAX5ObXz9dvb8/Pd1caip9Oo8cuxsGiloPAzERAn0Ro/v1vz89fvrx8/Xp19fTwoH+7pGdgkRlIyytMjsII4uZozsldeP8KOVdMxWmVFoPd2IZZkuMPyS2QQFPG5CgyaB6TBzySWQhNqOGCnHKD9d4IAk8kCm9iibuvQucjiL47Jx9BjrM1jwRHgiNBniPHD0xQwMPFRLFB3IU+H0EWALFskGlnKSdBYk3OZYMshyIeCZKc6EhwJPh/IahsJJdQD4QgqJIN2F50tMHhbVBJgupn0yPBkeAYycd6IJwNchHs+Tq5hJVdFgCxbLCPflG52fRIcCSoLkFlI7mEipZ9Ii7KqiIXgVZ5G/ATVN8GJeSiLACF2yAPQb4nWx0JhCIwDhUHYtggTy7aN0Hx9YD7eZmlEOSxAdczSwsgKD6SjwSHr8lyo/I2yPKYQLEIelkaRkJ5Uf9ABMXZoLlfghLqQaaj64WyQeh40EPYIAdBW+/wn/0j1MrOVlTV5M+nInnRCv0apQIEMaemrzvdmlZpAvlU76pdzmAQi0A+6Rmqmu3sfUEIZLmtqeqAJ55FimQic4MvngWqB5RAXiAEjngWalVBZYhiIX08i+dFSFbwG9PGs4g2wIUB1efDEBRiA5RVUWFIGc/CZVNHWmnjWVgCeaKpNaPSBPJSS5WSBCaQbYSQHM+CRjLNqqgw1JLawQetB80EAnldS05J+68H/TDBJIpAPm10k1LSISsa1b/db/X0IZuALLdj4/lw18lU9UYHjmEw7AgCtNw24pcY+ybAyiPNezrW3Hnf7iKSQB7BfvnolBRF0C2WAJSHr/CZd7xv6BAsownkJVghMp5LJcA697DeDeItQc3he+hN9V60FyGxASEqngsmoKrDC/rYXqJkUMh7dhp6r9Vvw6kP7VUMgbwCRSKWGJkJAvqT1+SviIohrV3Fqea+M4wWcQTyWgVVYp/okyGbuuomiHNsDT3D21uUXYZJLIF8qkelpNj7i4L68wvYCvuW9/BxJkEznkA+aQECY4kx8KiP1c6pNPUwJyZarXBBYBMk2ABJExZ64ZEzefJtjs94FxWZFqc8BKQwhFISJuhmUXoXzHpkNvVbITeBvAArdGMIVJ90ff8VUp97kFYAgTzEujCeC6X5xc1FRRIkeNE8DYG8wh+zGSJgpKK9E8TXg53gPoyvsTqIKAd7J4ityR45acBzFzwpSRQbtE9SEuA+jDclRdmgWzhBfCTP41Z2AZlAbdtd9UTZYM8E7TUHAe7D7FLSgQkcE9gR18kRgvswNCUdgGCnPfzRx2dUNkZ8BPIQI+CUVDZBQH18pGYPFuP0yoFWz8YJHwHuw5B4Lj2bgr5UY5Ul3S76ZRo3Ae7D4MZq4QREX7jWCS5TfGrDwYtdFV0y9CdLe7hYc3qRTPswKCVlrwfuVabv0ixaiNpat9bo9Zvzhb1en554NOIloMttVeOygat/jbUYZOpt4GMuux30aSO1V0jtE6Y+/ARkrYrE0CJt0I3XLvrTJodzKmqj11yC2myl8xLI64bhflJ+An7lsY/A05dqHb0Nvp1K7ZwEsjxXjWTdEpTWDLXW0HvgI8OV37X3QCCfjlSD59OmSmua2kFKt0fLxRAFZHa18xOgpGT3u5oRgUEUph6G3KPVHs3BQZDOEfGYXTITgKyHi0kfVZ6d5rg0oRI6Gs0XC9terdbrohSNlP8BKY8OBAOw38QAAAAASUVORK5CYII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503863" y="2143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rIns="91438"/>
          <a:lstStyle>
            <a:lvl1pPr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1pPr>
            <a:lvl2pPr marL="742950" indent="-28575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2pPr>
            <a:lvl3pPr marL="11430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3pPr>
            <a:lvl4pPr marL="16002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4pPr>
            <a:lvl5pPr marL="2057400" indent="-228600"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Chalkboard" charset="0"/>
              </a:defRPr>
            </a:lvl9pPr>
          </a:lstStyle>
          <a:p>
            <a:pPr algn="ctr" eaLnBrk="1"/>
            <a:endParaRPr lang="en-US" altLang="en-US"/>
          </a:p>
        </p:txBody>
      </p:sp>
      <p:grpSp>
        <p:nvGrpSpPr>
          <p:cNvPr id="6150" name="Groupe 17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68350" y="1649413"/>
            <a:ext cx="1974850" cy="1511300"/>
            <a:chOff x="203200" y="685800"/>
            <a:chExt cx="1974478" cy="1510839"/>
          </a:xfrm>
        </p:grpSpPr>
        <p:pic>
          <p:nvPicPr>
            <p:cNvPr id="6174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5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1" name="Groupe 20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3973513" y="5322888"/>
            <a:ext cx="2212975" cy="1528762"/>
            <a:chOff x="552862" y="5334000"/>
            <a:chExt cx="2211341" cy="1528820"/>
          </a:xfrm>
        </p:grpSpPr>
        <p:pic>
          <p:nvPicPr>
            <p:cNvPr id="6172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62" y="54102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3" name="Picture 16" descr="http://www.clker.com/cliparts/x/a/S/o/c/V/anonymous-mask-md.png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5334000"/>
              <a:ext cx="884603" cy="106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2" name="Groupe 23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7693025" y="1722438"/>
            <a:ext cx="2024063" cy="1452562"/>
            <a:chOff x="387363" y="2569696"/>
            <a:chExt cx="2024770" cy="1452621"/>
          </a:xfrm>
        </p:grpSpPr>
        <p:pic>
          <p:nvPicPr>
            <p:cNvPr id="6170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55" y="2569696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Picture 18" descr="http://www.unilim.fr/suaps/files/2013/02/profil-HOM.p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63" y="2895601"/>
              <a:ext cx="1189931" cy="1126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3" name="ZoneTexte 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54250" y="1289050"/>
            <a:ext cx="458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154" name="ZoneTexte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83463" y="1289050"/>
            <a:ext cx="458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" name="Connecteur droit avec flèche 3"/>
          <p:cNvCxnSpPr/>
          <p:nvPr>
            <p:custDataLst>
              <p:tags r:id="rId10"/>
            </p:custDataLst>
          </p:nvPr>
        </p:nvCxnSpPr>
        <p:spPr>
          <a:xfrm>
            <a:off x="2919413" y="1582738"/>
            <a:ext cx="4321175" cy="0"/>
          </a:xfrm>
          <a:prstGeom prst="straightConnector1">
            <a:avLst/>
          </a:prstGeom>
          <a:ln w="889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>
            <p:custDataLst>
              <p:tags r:id="rId11"/>
            </p:custDataLst>
          </p:nvPr>
        </p:nvCxnSpPr>
        <p:spPr>
          <a:xfrm>
            <a:off x="3351213" y="366713"/>
            <a:ext cx="0" cy="668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>
            <p:custDataLst>
              <p:tags r:id="rId12"/>
            </p:custDataLst>
          </p:nvPr>
        </p:nvCxnSpPr>
        <p:spPr>
          <a:xfrm>
            <a:off x="6664325" y="298450"/>
            <a:ext cx="0" cy="6684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Rectangle 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41375" y="3949700"/>
            <a:ext cx="1300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(M, S)</a:t>
            </a:r>
            <a:endParaRPr lang="en-US" altLang="en-US"/>
          </a:p>
        </p:txBody>
      </p:sp>
      <p:sp>
        <p:nvSpPr>
          <p:cNvPr id="6159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9750" y="366713"/>
            <a:ext cx="207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 de Alice</a:t>
            </a:r>
            <a:endParaRPr lang="en-US" altLang="en-US"/>
          </a:p>
        </p:txBody>
      </p:sp>
      <p:cxnSp>
        <p:nvCxnSpPr>
          <p:cNvPr id="31" name="Connecteur droit avec flèche 30"/>
          <p:cNvCxnSpPr/>
          <p:nvPr>
            <p:custDataLst>
              <p:tags r:id="rId15"/>
            </p:custDataLst>
          </p:nvPr>
        </p:nvCxnSpPr>
        <p:spPr>
          <a:xfrm>
            <a:off x="5440363" y="4219575"/>
            <a:ext cx="1800225" cy="0"/>
          </a:xfrm>
          <a:prstGeom prst="straightConnector1">
            <a:avLst/>
          </a:prstGeom>
          <a:ln w="88900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Rectangle 3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93025" y="3881438"/>
            <a:ext cx="148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(M’, S’)</a:t>
            </a:r>
            <a:endParaRPr lang="en-US" altLang="en-US"/>
          </a:p>
        </p:txBody>
      </p:sp>
      <p:sp>
        <p:nvSpPr>
          <p:cNvPr id="6162" name="Rectangle 1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00888" y="4746625"/>
            <a:ext cx="2979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V</a:t>
            </a:r>
            <a:r>
              <a:rPr lang="en-US" altLang="en-US" baseline="-6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(M’,S’)=NON</a:t>
            </a:r>
            <a:endParaRPr lang="en-US" altLang="en-US"/>
          </a:p>
        </p:txBody>
      </p:sp>
      <p:sp>
        <p:nvSpPr>
          <p:cNvPr id="6163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0738" y="3365500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S=S</a:t>
            </a:r>
            <a:r>
              <a:rPr lang="en-US" altLang="en-US" baseline="-6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(M)</a:t>
            </a:r>
            <a:endParaRPr lang="en-US" altLang="en-US"/>
          </a:p>
        </p:txBody>
      </p:sp>
      <p:cxnSp>
        <p:nvCxnSpPr>
          <p:cNvPr id="26" name="Connecteur droit avec flèche 25"/>
          <p:cNvCxnSpPr/>
          <p:nvPr>
            <p:custDataLst>
              <p:tags r:id="rId19"/>
            </p:custDataLst>
          </p:nvPr>
        </p:nvCxnSpPr>
        <p:spPr>
          <a:xfrm>
            <a:off x="2713038" y="4241800"/>
            <a:ext cx="1143000" cy="0"/>
          </a:xfrm>
          <a:prstGeom prst="straightConnector1">
            <a:avLst/>
          </a:prstGeom>
          <a:ln w="88900"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>
            <p:custDataLst>
              <p:tags r:id="rId20"/>
            </p:custDataLst>
          </p:nvPr>
        </p:nvCxnSpPr>
        <p:spPr>
          <a:xfrm flipV="1">
            <a:off x="5046663" y="4241800"/>
            <a:ext cx="407987" cy="936625"/>
          </a:xfrm>
          <a:prstGeom prst="straightConnector1">
            <a:avLst/>
          </a:prstGeom>
          <a:ln w="88900"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30"/>
          <p:cNvCxnSpPr/>
          <p:nvPr>
            <p:custDataLst>
              <p:tags r:id="rId21"/>
            </p:custDataLst>
          </p:nvPr>
        </p:nvCxnSpPr>
        <p:spPr>
          <a:xfrm>
            <a:off x="3856038" y="4241800"/>
            <a:ext cx="360362" cy="792163"/>
          </a:xfrm>
          <a:prstGeom prst="straightConnector1">
            <a:avLst/>
          </a:prstGeom>
          <a:ln w="88900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Rectangle 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417888" y="4881563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</a:rPr>
              <a:t>(M, S)</a:t>
            </a:r>
            <a:endParaRPr lang="en-US" altLang="en-US" sz="1600"/>
          </a:p>
        </p:txBody>
      </p:sp>
      <p:sp>
        <p:nvSpPr>
          <p:cNvPr id="6168" name="Rectangle 3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91125" y="4840288"/>
            <a:ext cx="835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</a:rPr>
              <a:t>(M’, S’)</a:t>
            </a:r>
            <a:endParaRPr lang="en-US" altLang="en-US" sz="1600"/>
          </a:p>
        </p:txBody>
      </p:sp>
      <p:sp>
        <p:nvSpPr>
          <p:cNvPr id="6169" name="Rectangle 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970713" y="6124575"/>
            <a:ext cx="2925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M’ pas de Alice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27472" y="0"/>
            <a:ext cx="9664700" cy="10160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Propriétés</a:t>
            </a:r>
            <a:r>
              <a:rPr lang="en-US" altLang="en-US" sz="3667" dirty="0" smtClean="0"/>
              <a:t> des MAC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1600" y="1289720"/>
            <a:ext cx="9956800" cy="6342980"/>
          </a:xfrm>
        </p:spPr>
        <p:txBody>
          <a:bodyPr rtlCol="0">
            <a:normAutofit/>
          </a:bodyPr>
          <a:lstStyle/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smtClean="0"/>
              <a:t>Un </a:t>
            </a:r>
            <a:r>
              <a:rPr lang="en-US" altLang="en-US" sz="2800" dirty="0" err="1" smtClean="0"/>
              <a:t>adversaire</a:t>
            </a:r>
            <a:r>
              <a:rPr lang="en-US" altLang="en-US" sz="2800" dirty="0" smtClean="0"/>
              <a:t> ignorant la </a:t>
            </a:r>
            <a:r>
              <a:rPr lang="en-US" altLang="en-US" sz="2800" dirty="0" err="1" smtClean="0"/>
              <a:t>clé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secrète</a:t>
            </a:r>
            <a:r>
              <a:rPr lang="en-US" altLang="en-US" sz="2800" dirty="0" smtClean="0"/>
              <a:t> ne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trouver</a:t>
            </a:r>
            <a:r>
              <a:rPr lang="en-US" altLang="en-US" sz="2800" dirty="0" smtClean="0"/>
              <a:t> un MAC </a:t>
            </a:r>
            <a:r>
              <a:rPr lang="en-US" altLang="en-US" sz="2800" dirty="0" err="1" smtClean="0"/>
              <a:t>valide</a:t>
            </a:r>
            <a:r>
              <a:rPr lang="en-US" altLang="en-US" sz="2800" dirty="0" smtClean="0"/>
              <a:t> pour un message qui </a:t>
            </a:r>
            <a:r>
              <a:rPr lang="en-US" altLang="en-US" sz="2800" dirty="0" err="1" smtClean="0"/>
              <a:t>n’a</a:t>
            </a:r>
            <a:r>
              <a:rPr lang="en-US" altLang="en-US" sz="2800" dirty="0" smtClean="0"/>
              <a:t> pas déjà </a:t>
            </a:r>
            <a:r>
              <a:rPr lang="en-US" altLang="en-US" sz="2800" dirty="0" err="1" smtClean="0"/>
              <a:t>été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authentifié</a:t>
            </a:r>
            <a:r>
              <a:rPr lang="en-US" altLang="en-US" sz="2800" dirty="0" smtClean="0"/>
              <a:t> par </a:t>
            </a:r>
            <a:r>
              <a:rPr lang="en-US" altLang="en-US" sz="2800" dirty="0" err="1" smtClean="0"/>
              <a:t>l’expéditeur</a:t>
            </a:r>
            <a:r>
              <a:rPr lang="en-US" altLang="en-US" sz="28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Ceci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implique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l’adversaire</a:t>
            </a:r>
            <a:r>
              <a:rPr lang="en-US" altLang="en-US" sz="2800" dirty="0" smtClean="0"/>
              <a:t> ne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pas modifier un message et </a:t>
            </a:r>
            <a:r>
              <a:rPr lang="en-US" altLang="en-US" sz="2800" dirty="0" err="1" smtClean="0"/>
              <a:t>espérer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le </a:t>
            </a:r>
            <a:r>
              <a:rPr lang="en-US" altLang="en-US" sz="2800" dirty="0" err="1" smtClean="0"/>
              <a:t>destinataire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l’accepte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comme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provenant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l’expéditeur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désigné</a:t>
            </a:r>
            <a:r>
              <a:rPr lang="en-US" altLang="en-US" sz="28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Notez</a:t>
            </a:r>
            <a:r>
              <a:rPr lang="en-US" altLang="en-US" sz="2800" dirty="0" smtClean="0"/>
              <a:t> que </a:t>
            </a: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n’a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rien</a:t>
            </a:r>
            <a:r>
              <a:rPr lang="en-US" altLang="en-US" sz="2800" dirty="0" smtClean="0"/>
              <a:t> à </a:t>
            </a:r>
            <a:r>
              <a:rPr lang="en-US" altLang="en-US" sz="2800" dirty="0" err="1" smtClean="0"/>
              <a:t>voir</a:t>
            </a:r>
            <a:r>
              <a:rPr lang="en-US" altLang="en-US" sz="2800" dirty="0" smtClean="0"/>
              <a:t> avec la </a:t>
            </a:r>
            <a:r>
              <a:rPr lang="en-US" altLang="en-US" sz="2800" dirty="0" err="1" smtClean="0"/>
              <a:t>confidentialité</a:t>
            </a:r>
            <a:r>
              <a:rPr lang="en-US" altLang="en-US" sz="2800" dirty="0"/>
              <a:t>.</a:t>
            </a:r>
            <a:endParaRPr lang="en-US" altLang="en-US" sz="2800" dirty="0" smtClean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Un message </a:t>
            </a:r>
            <a:r>
              <a:rPr lang="en-US" altLang="en-US" sz="2800" dirty="0" err="1" smtClean="0"/>
              <a:t>intègre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n’a</a:t>
            </a:r>
            <a:r>
              <a:rPr lang="en-US" altLang="en-US" sz="2800" dirty="0" smtClean="0"/>
              <a:t> pas à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confidentiel</a:t>
            </a:r>
            <a:r>
              <a:rPr lang="en-US" altLang="en-US" sz="2800" dirty="0"/>
              <a:t>.</a:t>
            </a:r>
            <a:endParaRPr lang="en-US" altLang="en-US" sz="2800" dirty="0" smtClean="0"/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Un message </a:t>
            </a:r>
            <a:r>
              <a:rPr lang="en-US" altLang="en-US" sz="2800" dirty="0" err="1" smtClean="0"/>
              <a:t>confidentiel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n’a</a:t>
            </a:r>
            <a:r>
              <a:rPr lang="en-US" altLang="en-US" sz="2800" dirty="0" smtClean="0"/>
              <a:t> pas à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intègre</a:t>
            </a:r>
            <a:r>
              <a:rPr lang="en-US" altLang="en-US" sz="2800" dirty="0" smtClean="0"/>
              <a:t>.</a:t>
            </a:r>
          </a:p>
          <a:p>
            <a:pPr marL="355600" indent="0" defTabSz="761970" eaLnBrk="1" fontAlgn="auto" hangingPunct="1">
              <a:spcBef>
                <a:spcPts val="2300"/>
              </a:spcBef>
              <a:spcAft>
                <a:spcPts val="0"/>
              </a:spcAft>
              <a:buSzPct val="43000"/>
              <a:buNone/>
              <a:defRPr/>
            </a:pPr>
            <a:r>
              <a:rPr lang="en-US" altLang="en-US" sz="2800" dirty="0" err="1" smtClean="0"/>
              <a:t>L’intégrité</a:t>
            </a:r>
            <a:r>
              <a:rPr lang="en-US" altLang="en-US" sz="2800" dirty="0" smtClean="0"/>
              <a:t> d’un message ne </a:t>
            </a:r>
            <a:r>
              <a:rPr lang="en-US" altLang="en-US" sz="2800" dirty="0" err="1" smtClean="0"/>
              <a:t>veut</a:t>
            </a:r>
            <a:r>
              <a:rPr lang="en-US" altLang="en-US" sz="2800" dirty="0" smtClean="0"/>
              <a:t> pas dire </a:t>
            </a:r>
            <a:r>
              <a:rPr lang="en-US" altLang="en-US" sz="2800" dirty="0" err="1" smtClean="0"/>
              <a:t>qu’il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frais</a:t>
            </a:r>
            <a:r>
              <a:rPr lang="en-US" altLang="en-US" sz="2800" dirty="0" smtClean="0"/>
              <a:t>!</a:t>
            </a:r>
            <a:endParaRPr lang="en-US" altLang="en-US" sz="2333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7388" y="11113"/>
            <a:ext cx="8763000" cy="1471612"/>
          </a:xfrm>
        </p:spPr>
        <p:txBody>
          <a:bodyPr/>
          <a:lstStyle/>
          <a:p>
            <a:pPr algn="ctr"/>
            <a:r>
              <a:rPr lang="en-US" altLang="en-US" dirty="0" err="1" smtClean="0"/>
              <a:t>Intégrité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n’est</a:t>
            </a:r>
            <a:r>
              <a:rPr lang="en-US" altLang="en-US" dirty="0" smtClean="0"/>
              <a:t> pas </a:t>
            </a:r>
            <a:r>
              <a:rPr lang="en-US" altLang="en-US" dirty="0" err="1" smtClean="0"/>
              <a:t>fraîcheur</a:t>
            </a:r>
            <a:r>
              <a:rPr lang="en-US" altLang="en-US" dirty="0" smtClean="0"/>
              <a:t>!</a:t>
            </a:r>
          </a:p>
        </p:txBody>
      </p:sp>
      <p:grpSp>
        <p:nvGrpSpPr>
          <p:cNvPr id="9219" name="Groupe 1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541338" y="2274888"/>
            <a:ext cx="1974850" cy="1511300"/>
            <a:chOff x="203200" y="685800"/>
            <a:chExt cx="1974478" cy="1510839"/>
          </a:xfrm>
        </p:grpSpPr>
        <p:pic>
          <p:nvPicPr>
            <p:cNvPr id="9237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6858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12" descr="http://www.clker.com/cliparts/b/1/f/a/1195445301811339265dagobert83_female_user_icon.svg.med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1139777"/>
              <a:ext cx="1056862" cy="10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0" name="Groupe 20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71500" y="5516563"/>
            <a:ext cx="2212975" cy="1528762"/>
            <a:chOff x="552862" y="5334000"/>
            <a:chExt cx="2211341" cy="1528820"/>
          </a:xfrm>
        </p:grpSpPr>
        <p:pic>
          <p:nvPicPr>
            <p:cNvPr id="9235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62" y="5410200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16" descr="http://www.clker.com/cliparts/x/a/S/o/c/V/anonymous-mask-md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5334000"/>
              <a:ext cx="884603" cy="106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1" name="Groupe 2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7980363" y="2333625"/>
            <a:ext cx="2025650" cy="1452563"/>
            <a:chOff x="387363" y="2569696"/>
            <a:chExt cx="2024770" cy="1452621"/>
          </a:xfrm>
        </p:grpSpPr>
        <p:pic>
          <p:nvPicPr>
            <p:cNvPr id="9233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55" y="2569696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18" descr="http://www.unilim.fr/suaps/files/2013/02/profil-HOM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63" y="2895601"/>
              <a:ext cx="1189931" cy="1126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2" name="Groupe 2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980363" y="5357813"/>
            <a:ext cx="2025650" cy="1452562"/>
            <a:chOff x="387363" y="2569696"/>
            <a:chExt cx="2024770" cy="1452621"/>
          </a:xfrm>
        </p:grpSpPr>
        <p:pic>
          <p:nvPicPr>
            <p:cNvPr id="9231" name="Picture 19" descr="http://images.clipartpanda.com/laptop-clipart-laptop_computer_flipped_open_0515-0909-2120-0442_SMU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55" y="2569696"/>
              <a:ext cx="1669678" cy="145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18" descr="http://www.unilim.fr/suaps/files/2013/02/profil-HOM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63" y="2895601"/>
              <a:ext cx="1189931" cy="1126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" name="Connecteur droit avec flèche 30"/>
          <p:cNvCxnSpPr/>
          <p:nvPr>
            <p:custDataLst>
              <p:tags r:id="rId6"/>
            </p:custDataLst>
          </p:nvPr>
        </p:nvCxnSpPr>
        <p:spPr>
          <a:xfrm flipV="1">
            <a:off x="2784475" y="3162300"/>
            <a:ext cx="4908550" cy="0"/>
          </a:xfrm>
          <a:prstGeom prst="straightConnector1">
            <a:avLst/>
          </a:prstGeom>
          <a:ln w="88900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92388" y="2528888"/>
            <a:ext cx="5211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</a:rPr>
              <a:t>(“Bob, on soupe ensemble ce soir? Alice.”,s)</a:t>
            </a:r>
            <a:endParaRPr lang="en-US" altLang="en-US" sz="2000"/>
          </a:p>
        </p:txBody>
      </p:sp>
      <p:cxnSp>
        <p:nvCxnSpPr>
          <p:cNvPr id="23" name="Connecteur droit avec flèche 30"/>
          <p:cNvCxnSpPr/>
          <p:nvPr>
            <p:custDataLst>
              <p:tags r:id="rId8"/>
            </p:custDataLst>
          </p:nvPr>
        </p:nvCxnSpPr>
        <p:spPr>
          <a:xfrm flipV="1">
            <a:off x="3054350" y="6554788"/>
            <a:ext cx="4908550" cy="0"/>
          </a:xfrm>
          <a:prstGeom prst="straightConnector1">
            <a:avLst/>
          </a:prstGeom>
          <a:ln w="88900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60675" y="5922963"/>
            <a:ext cx="5211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</a:rPr>
              <a:t>(“Bob, on soupe ensemble ce soir? Alice.”,s)</a:t>
            </a:r>
            <a:endParaRPr lang="en-US" altLang="en-US" sz="2000"/>
          </a:p>
        </p:txBody>
      </p:sp>
      <p:sp>
        <p:nvSpPr>
          <p:cNvPr id="9227" name="Text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3663" y="1543050"/>
            <a:ext cx="1801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Vendredi</a:t>
            </a:r>
          </a:p>
        </p:txBody>
      </p:sp>
      <p:sp>
        <p:nvSpPr>
          <p:cNvPr id="9228" name="TextBox 2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6363" y="4773613"/>
            <a:ext cx="1573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Samedi</a:t>
            </a:r>
          </a:p>
        </p:txBody>
      </p:sp>
      <p:sp>
        <p:nvSpPr>
          <p:cNvPr id="27" name="AutoShape 17" descr="tile_blackboard_blue.jpeg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8575675" y="1071563"/>
            <a:ext cx="1562100" cy="1079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063" y="0"/>
                </a:moveTo>
                <a:cubicBezTo>
                  <a:pt x="5268" y="0"/>
                  <a:pt x="526" y="4828"/>
                  <a:pt x="526" y="10927"/>
                </a:cubicBezTo>
                <a:cubicBezTo>
                  <a:pt x="526" y="12959"/>
                  <a:pt x="1053" y="14992"/>
                  <a:pt x="2107" y="16517"/>
                </a:cubicBezTo>
                <a:lnTo>
                  <a:pt x="0" y="21599"/>
                </a:lnTo>
                <a:lnTo>
                  <a:pt x="4917" y="19567"/>
                </a:lnTo>
                <a:cubicBezTo>
                  <a:pt x="6673" y="20837"/>
                  <a:pt x="8780" y="21599"/>
                  <a:pt x="11063" y="21599"/>
                </a:cubicBezTo>
                <a:cubicBezTo>
                  <a:pt x="16858" y="21599"/>
                  <a:pt x="21600" y="16771"/>
                  <a:pt x="21600" y="10927"/>
                </a:cubicBezTo>
                <a:cubicBezTo>
                  <a:pt x="21600" y="4828"/>
                  <a:pt x="16858" y="0"/>
                  <a:pt x="11063" y="0"/>
                </a:cubicBezTo>
                <a:close/>
              </a:path>
            </a:pathLst>
          </a:custGeom>
          <a:blipFill dpi="0" rotWithShape="0">
            <a:blip r:embed="rId19"/>
            <a:srcRect/>
            <a:tile tx="0" ty="0" sx="100000" sy="100000" flip="none" algn="tl"/>
          </a:blip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OK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8" name="AutoShape 17" descr="tile_blackboard_blue.jpeg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8335963" y="4195763"/>
            <a:ext cx="1785937" cy="1079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063" y="0"/>
                </a:moveTo>
                <a:cubicBezTo>
                  <a:pt x="5268" y="0"/>
                  <a:pt x="526" y="4828"/>
                  <a:pt x="526" y="10927"/>
                </a:cubicBezTo>
                <a:cubicBezTo>
                  <a:pt x="526" y="12959"/>
                  <a:pt x="1053" y="14992"/>
                  <a:pt x="2107" y="16517"/>
                </a:cubicBezTo>
                <a:lnTo>
                  <a:pt x="0" y="21599"/>
                </a:lnTo>
                <a:lnTo>
                  <a:pt x="4917" y="19567"/>
                </a:lnTo>
                <a:cubicBezTo>
                  <a:pt x="6673" y="20837"/>
                  <a:pt x="8780" y="21599"/>
                  <a:pt x="11063" y="21599"/>
                </a:cubicBezTo>
                <a:cubicBezTo>
                  <a:pt x="16858" y="21599"/>
                  <a:pt x="21600" y="16771"/>
                  <a:pt x="21600" y="10927"/>
                </a:cubicBezTo>
                <a:cubicBezTo>
                  <a:pt x="21600" y="4828"/>
                  <a:pt x="16858" y="0"/>
                  <a:pt x="11063" y="0"/>
                </a:cubicBezTo>
                <a:close/>
              </a:path>
            </a:pathLst>
          </a:custGeom>
          <a:blipFill dpi="0" rotWithShape="0">
            <a:blip r:embed="rId19"/>
            <a:srcRect/>
            <a:tile tx="0" ty="0" sx="100000" sy="100000" flip="none" algn="tl"/>
          </a:blipFill>
          <a:ln w="25400" cap="flat" cmpd="sng">
            <a:solidFill>
              <a:srgbClr val="FFFFFF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Encore?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165100"/>
            <a:ext cx="8178800" cy="939800"/>
          </a:xfrm>
        </p:spPr>
        <p:txBody>
          <a:bodyPr rtlCol="0">
            <a:normAutofit/>
          </a:bodyPr>
          <a:lstStyle/>
          <a:p>
            <a:pPr algn="ctr" defTabSz="761970" eaLnBrk="1" fontAlgn="auto" hangingPunct="1">
              <a:spcAft>
                <a:spcPts val="0"/>
              </a:spcAft>
              <a:defRPr/>
            </a:pPr>
            <a:r>
              <a:rPr lang="en-US" altLang="en-US" sz="3667" dirty="0" err="1" smtClean="0"/>
              <a:t>Éviter</a:t>
            </a:r>
            <a:r>
              <a:rPr lang="en-US" altLang="en-US" sz="3667" dirty="0" smtClean="0"/>
              <a:t> les </a:t>
            </a:r>
            <a:r>
              <a:rPr lang="en-US" altLang="en-US" sz="3667" dirty="0" err="1" smtClean="0"/>
              <a:t>redites</a:t>
            </a:r>
            <a:endParaRPr lang="en-US" altLang="en-US" sz="3667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2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76200" y="1361728"/>
                <a:ext cx="9994900" cy="6192688"/>
              </a:xfrm>
            </p:spPr>
            <p:txBody>
              <a:bodyPr/>
              <a:lstStyle/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</a:pPr>
                <a:r>
                  <a:rPr lang="en-US" altLang="en-US" sz="2600" dirty="0" err="1" smtClean="0"/>
                  <a:t>Une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façon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d’éviter</a:t>
                </a:r>
                <a:r>
                  <a:rPr lang="en-US" altLang="en-US" sz="2600" dirty="0" smtClean="0"/>
                  <a:t> les </a:t>
                </a:r>
                <a:r>
                  <a:rPr lang="en-US" altLang="en-US" sz="2600" dirty="0" err="1" smtClean="0"/>
                  <a:t>redites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est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d’ajouter</a:t>
                </a:r>
                <a:r>
                  <a:rPr lang="en-US" altLang="en-US" sz="2600" dirty="0" smtClean="0"/>
                  <a:t> au message un </a:t>
                </a:r>
                <a:r>
                  <a:rPr lang="en-US" altLang="en-US" sz="2600" dirty="0" err="1" smtClean="0"/>
                  <a:t>indice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i</a:t>
                </a:r>
                <a:r>
                  <a:rPr lang="en-US" altLang="en-US" sz="2600" dirty="0" smtClean="0"/>
                  <a:t> :</a:t>
                </a:r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</a:pPr>
                <a:r>
                  <a:rPr lang="en-US" altLang="en-US" sz="2600" dirty="0" smtClean="0"/>
                  <a:t>	m’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en-US" sz="2600" dirty="0" smtClean="0"/>
                  <a:t> (</a:t>
                </a:r>
                <a:r>
                  <a:rPr lang="en-US" altLang="en-US" sz="2600" dirty="0" err="1" smtClean="0"/>
                  <a:t>i,m</a:t>
                </a:r>
                <a:r>
                  <a:rPr lang="en-US" altLang="en-US" sz="2600" dirty="0"/>
                  <a:t>):  (m’, </a:t>
                </a:r>
                <a:r>
                  <a:rPr lang="en-US" altLang="en-US" sz="2600" dirty="0" err="1" smtClean="0"/>
                  <a:t>S</a:t>
                </a:r>
                <a:r>
                  <a:rPr lang="en-US" altLang="en-US" sz="2600" baseline="-6000" dirty="0" err="1" smtClean="0"/>
                  <a:t>k</a:t>
                </a:r>
                <a:r>
                  <a:rPr lang="en-US" altLang="en-US" sz="2600" dirty="0"/>
                  <a:t>(m’))</a:t>
                </a:r>
                <a:endParaRPr lang="en-US" altLang="en-US" sz="2600" dirty="0" smtClean="0"/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</a:pPr>
                <a:r>
                  <a:rPr lang="en-US" altLang="en-US" sz="2600" dirty="0" err="1" smtClean="0"/>
                  <a:t>où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i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est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toujours</a:t>
                </a:r>
                <a:r>
                  <a:rPr lang="en-US" altLang="en-US" sz="2600" dirty="0" smtClean="0"/>
                  <a:t> un </a:t>
                </a:r>
                <a:r>
                  <a:rPr lang="en-US" altLang="en-US" sz="2600" dirty="0" err="1" smtClean="0"/>
                  <a:t>nouvel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indice</a:t>
                </a:r>
                <a:r>
                  <a:rPr lang="en-US" altLang="en-US" sz="2600" dirty="0" smtClean="0"/>
                  <a:t>.</a:t>
                </a:r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</a:pPr>
                <a:r>
                  <a:rPr lang="en-US" altLang="en-US" sz="2600" dirty="0" smtClean="0"/>
                  <a:t>Le </a:t>
                </a:r>
                <a:r>
                  <a:rPr lang="en-US" altLang="en-US" sz="2600" dirty="0" err="1" smtClean="0"/>
                  <a:t>destinataire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vérifie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qu’aucun</a:t>
                </a:r>
                <a:r>
                  <a:rPr lang="en-US" altLang="en-US" sz="2600" dirty="0" smtClean="0"/>
                  <a:t> message avec le </a:t>
                </a:r>
                <a:r>
                  <a:rPr lang="en-US" altLang="en-US" sz="2600" dirty="0" err="1" smtClean="0"/>
                  <a:t>même</a:t>
                </a:r>
                <a:r>
                  <a:rPr lang="en-US" altLang="en-US" sz="2600" dirty="0" smtClean="0"/>
                  <a:t> index </a:t>
                </a:r>
                <a:r>
                  <a:rPr lang="en-US" altLang="en-US" sz="2600" dirty="0" err="1" smtClean="0"/>
                  <a:t>i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n’a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été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reçu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précédemment</a:t>
                </a:r>
                <a:r>
                  <a:rPr lang="en-US" altLang="en-US" sz="2600" dirty="0" smtClean="0"/>
                  <a:t>...</a:t>
                </a:r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</a:pPr>
                <a:r>
                  <a:rPr lang="en-US" altLang="en-US" sz="2600" dirty="0" err="1" smtClean="0"/>
                  <a:t>Demande</a:t>
                </a:r>
                <a:r>
                  <a:rPr lang="en-US" altLang="en-US" sz="2600" dirty="0" smtClean="0"/>
                  <a:t> de ranger les indices </a:t>
                </a:r>
                <a:r>
                  <a:rPr lang="en-US" altLang="en-US" sz="2600" dirty="0" err="1" smtClean="0"/>
                  <a:t>reçus</a:t>
                </a:r>
                <a:r>
                  <a:rPr lang="en-US" altLang="en-US" sz="2600" dirty="0" smtClean="0"/>
                  <a:t>.</a:t>
                </a:r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</a:pPr>
                <a:r>
                  <a:rPr lang="en-US" altLang="en-US" sz="2600" dirty="0" err="1" smtClean="0"/>
                  <a:t>Une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autre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façon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consiste</a:t>
                </a:r>
                <a:r>
                  <a:rPr lang="en-US" altLang="en-US" sz="2600" dirty="0" smtClean="0"/>
                  <a:t> à </a:t>
                </a:r>
                <a:r>
                  <a:rPr lang="en-US" altLang="en-US" sz="2600" dirty="0" err="1" smtClean="0"/>
                  <a:t>ajouter</a:t>
                </a:r>
                <a:r>
                  <a:rPr lang="en-US" altLang="en-US" sz="2600" dirty="0" smtClean="0"/>
                  <a:t> le moment </a:t>
                </a:r>
                <a:r>
                  <a:rPr lang="en-US" altLang="en-US" sz="2600" dirty="0" err="1" smtClean="0"/>
                  <a:t>où</a:t>
                </a:r>
                <a:r>
                  <a:rPr lang="en-US" altLang="en-US" sz="2600" dirty="0" smtClean="0"/>
                  <a:t> le message </a:t>
                </a:r>
                <a:r>
                  <a:rPr lang="en-US" altLang="en-US" sz="2600" dirty="0" err="1" smtClean="0"/>
                  <a:t>est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envoyé</a:t>
                </a:r>
                <a:r>
                  <a:rPr lang="en-US" altLang="en-US" sz="2600" dirty="0" smtClean="0"/>
                  <a:t> :</a:t>
                </a:r>
              </a:p>
              <a:p>
                <a:pPr marL="355600" indent="0" eaLnBrk="1" hangingPunct="1">
                  <a:spcBef>
                    <a:spcPts val="2300"/>
                  </a:spcBef>
                  <a:buSzPct val="43000"/>
                  <a:buNone/>
                </a:pPr>
                <a:r>
                  <a:rPr lang="en-US" altLang="en-US" sz="2600" dirty="0" smtClean="0"/>
                  <a:t>	m’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en-US" sz="2600" dirty="0" smtClean="0"/>
                  <a:t>  (‘28/01/16,17h32, 15.1sec’, m</a:t>
                </a:r>
                <a:r>
                  <a:rPr lang="en-US" altLang="en-US" sz="2600" dirty="0"/>
                  <a:t>): (m’, </a:t>
                </a:r>
                <a:r>
                  <a:rPr lang="en-US" altLang="en-US" sz="2600" dirty="0" err="1"/>
                  <a:t>S</a:t>
                </a:r>
                <a:r>
                  <a:rPr lang="en-US" altLang="en-US" sz="2600" baseline="-6000" dirty="0" err="1"/>
                  <a:t>k</a:t>
                </a:r>
                <a:r>
                  <a:rPr lang="en-US" altLang="en-US" sz="2600" dirty="0"/>
                  <a:t>(m</a:t>
                </a:r>
                <a:r>
                  <a:rPr lang="en-US" altLang="en-US" sz="2600" dirty="0" smtClean="0"/>
                  <a:t>’))</a:t>
                </a:r>
                <a:br>
                  <a:rPr lang="en-US" altLang="en-US" sz="2600" dirty="0" smtClean="0"/>
                </a:br>
                <a:r>
                  <a:rPr lang="en-US" altLang="en-US" sz="2600" dirty="0" smtClean="0"/>
                  <a:t/>
                </a:r>
                <a:br>
                  <a:rPr lang="en-US" altLang="en-US" sz="2600" dirty="0" smtClean="0"/>
                </a:br>
                <a:r>
                  <a:rPr lang="en-US" altLang="en-US" sz="2600" dirty="0" err="1" smtClean="0"/>
                  <a:t>Accepte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si</a:t>
                </a:r>
                <a:r>
                  <a:rPr lang="en-US" altLang="en-US" sz="2600" dirty="0" smtClean="0"/>
                  <a:t> le temps </a:t>
                </a:r>
                <a:r>
                  <a:rPr lang="en-US" altLang="en-US" sz="2600" dirty="0" err="1" smtClean="0"/>
                  <a:t>écoulé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n’est</a:t>
                </a:r>
                <a:r>
                  <a:rPr lang="en-US" altLang="en-US" sz="2600" dirty="0" smtClean="0"/>
                  <a:t> pas trop grand. </a:t>
                </a:r>
                <a:r>
                  <a:rPr lang="en-US" altLang="en-US" sz="2600" dirty="0" err="1" smtClean="0"/>
                  <a:t>Permet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seulement</a:t>
                </a:r>
                <a:r>
                  <a:rPr lang="en-US" altLang="en-US" sz="2600" dirty="0" smtClean="0"/>
                  <a:t> les </a:t>
                </a:r>
                <a:r>
                  <a:rPr lang="en-US" altLang="en-US" sz="2600" dirty="0" err="1" smtClean="0"/>
                  <a:t>redites</a:t>
                </a:r>
                <a:r>
                  <a:rPr lang="en-US" altLang="en-US" sz="2600" dirty="0" smtClean="0"/>
                  <a:t> </a:t>
                </a:r>
                <a:r>
                  <a:rPr lang="en-US" altLang="en-US" sz="2600" dirty="0" err="1" smtClean="0"/>
                  <a:t>rapides</a:t>
                </a:r>
                <a:r>
                  <a:rPr lang="en-US" altLang="en-US" sz="2600" dirty="0" smtClean="0"/>
                  <a:t>!!!!</a:t>
                </a:r>
                <a:endParaRPr lang="en-US" altLang="en-US" dirty="0" smtClean="0"/>
              </a:p>
            </p:txBody>
          </p:sp>
        </mc:Choice>
        <mc:Fallback xmlns="">
          <p:sp>
            <p:nvSpPr>
              <p:cNvPr id="1024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76200" y="1361728"/>
                <a:ext cx="9994900" cy="6192688"/>
              </a:xfrm>
              <a:blipFill rotWithShape="1">
                <a:blip r:embed="rId5"/>
                <a:stretch>
                  <a:fillRect t="-1476" r="-671" b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977</TotalTime>
  <Words>3056</Words>
  <Application>Microsoft Office PowerPoint</Application>
  <PresentationFormat>Custom</PresentationFormat>
  <Paragraphs>366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Intégrité à partir de clés secrètes</vt:lpstr>
      <vt:lpstr>Qu’est-ce que l’intégrité?</vt:lpstr>
      <vt:lpstr>Intégrité à partir de clés secrètes</vt:lpstr>
      <vt:lpstr>PowerPoint Presentation</vt:lpstr>
      <vt:lpstr>PowerPoint Presentation</vt:lpstr>
      <vt:lpstr>PowerPoint Presentation</vt:lpstr>
      <vt:lpstr>Propriétés des MAC</vt:lpstr>
      <vt:lpstr>Intégrité n’est pas fraîcheur!</vt:lpstr>
      <vt:lpstr>Éviter les redites</vt:lpstr>
      <vt:lpstr>Intégrité inconditionnelle</vt:lpstr>
      <vt:lpstr>Hachage</vt:lpstr>
      <vt:lpstr>MAC a usage unique</vt:lpstr>
      <vt:lpstr>Limites des systèmes inconditionnels</vt:lpstr>
      <vt:lpstr>L’intégrité en pratique</vt:lpstr>
      <vt:lpstr>L’intégrité en pratique</vt:lpstr>
      <vt:lpstr>Hachage cryptographique</vt:lpstr>
      <vt:lpstr>PowerPoint Presentation</vt:lpstr>
      <vt:lpstr>Fonctions de hashages</vt:lpstr>
      <vt:lpstr>Principe général</vt:lpstr>
      <vt:lpstr>HMAC</vt:lpstr>
      <vt:lpstr>Digression</vt:lpstr>
      <vt:lpstr>Le paradoxe des anniversaires</vt:lpstr>
      <vt:lpstr>Fait</vt:lpstr>
      <vt:lpstr>Pourquoi 128 bits?</vt:lpstr>
      <vt:lpstr>MAC à partir d’un système de chiffrement à clé secrète</vt:lpstr>
      <vt:lpstr>CBC-MAC</vt:lpstr>
      <vt:lpstr>Remplissage</vt:lpstr>
      <vt:lpstr>Standards pour l’intégrité</vt:lpstr>
      <vt:lpstr>Attention à CBC-MAC</vt:lpstr>
      <vt:lpstr>Retour sur le remplissage</vt:lpstr>
      <vt:lpstr>Attaque contre le second remplissage</vt:lpstr>
      <vt:lpstr>PowerPoint Presentation</vt:lpstr>
      <vt:lpstr>Sécurité de CBC-MAC</vt:lpstr>
      <vt:lpstr>Processus optionnel</vt:lpstr>
      <vt:lpstr>EMAC</vt:lpstr>
      <vt:lpstr>ARMAC</vt:lpstr>
      <vt:lpstr>XCBC-MAC</vt:lpstr>
      <vt:lpstr>PowerPoint Presentation</vt:lpstr>
      <vt:lpstr>Variantes de XCBC-MAC</vt:lpstr>
      <vt:lpstr>Chiffrement authentifié</vt:lpstr>
      <vt:lpstr>Sécurité</vt:lpstr>
      <vt:lpstr>PowerPoint Presentation</vt:lpstr>
      <vt:lpstr>Le standard CCM</vt:lpstr>
      <vt:lpstr>Fonctionnement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Intégrité I : À partir de clés secrètes</dc:title>
  <dc:creator>Tapp</dc:creator>
  <cp:lastModifiedBy>tappa</cp:lastModifiedBy>
  <cp:revision>75</cp:revision>
  <dcterms:modified xsi:type="dcterms:W3CDTF">2016-01-28T18:01:11Z</dcterms:modified>
</cp:coreProperties>
</file>