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84" r:id="rId1"/>
  </p:sldMasterIdLst>
  <p:notesMasterIdLst>
    <p:notesMasterId r:id="rId37"/>
  </p:notesMasterIdLst>
  <p:sldIdLst>
    <p:sldId id="302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304" r:id="rId31"/>
    <p:sldId id="292" r:id="rId32"/>
    <p:sldId id="293" r:id="rId33"/>
    <p:sldId id="299" r:id="rId34"/>
    <p:sldId id="300" r:id="rId35"/>
    <p:sldId id="303" r:id="rId36"/>
  </p:sldIdLst>
  <p:sldSz cx="10160000" cy="7620000"/>
  <p:notesSz cx="6858000" cy="9144000"/>
  <p:defaultTextStyle>
    <a:defPPr>
      <a:defRPr lang="en-US"/>
    </a:defPPr>
    <a:lvl1pPr algn="l" defTabSz="355600" rtl="0" eaLnBrk="0" fontAlgn="base" hangingPunct="0">
      <a:spcBef>
        <a:spcPct val="0"/>
      </a:spcBef>
      <a:spcAft>
        <a:spcPct val="0"/>
      </a:spcAft>
      <a:defRPr sz="3200" kern="1200">
        <a:solidFill>
          <a:srgbClr val="FFFFFF"/>
        </a:solidFill>
        <a:latin typeface="Chalkboard" charset="0"/>
        <a:ea typeface="Chalkboard" charset="0"/>
        <a:cs typeface="Chalkboard" charset="0"/>
        <a:sym typeface="Chalkboard" charset="0"/>
      </a:defRPr>
    </a:lvl1pPr>
    <a:lvl2pPr marL="266700" indent="190500" algn="l" defTabSz="355600" rtl="0" eaLnBrk="0" fontAlgn="base" hangingPunct="0">
      <a:spcBef>
        <a:spcPct val="0"/>
      </a:spcBef>
      <a:spcAft>
        <a:spcPct val="0"/>
      </a:spcAft>
      <a:defRPr sz="3200" kern="1200">
        <a:solidFill>
          <a:srgbClr val="FFFFFF"/>
        </a:solidFill>
        <a:latin typeface="Chalkboard" charset="0"/>
        <a:ea typeface="Chalkboard" charset="0"/>
        <a:cs typeface="Chalkboard" charset="0"/>
        <a:sym typeface="Chalkboard" charset="0"/>
      </a:defRPr>
    </a:lvl2pPr>
    <a:lvl3pPr marL="533400" indent="381000" algn="l" defTabSz="355600" rtl="0" eaLnBrk="0" fontAlgn="base" hangingPunct="0">
      <a:spcBef>
        <a:spcPct val="0"/>
      </a:spcBef>
      <a:spcAft>
        <a:spcPct val="0"/>
      </a:spcAft>
      <a:defRPr sz="3200" kern="1200">
        <a:solidFill>
          <a:srgbClr val="FFFFFF"/>
        </a:solidFill>
        <a:latin typeface="Chalkboard" charset="0"/>
        <a:ea typeface="Chalkboard" charset="0"/>
        <a:cs typeface="Chalkboard" charset="0"/>
        <a:sym typeface="Chalkboard" charset="0"/>
      </a:defRPr>
    </a:lvl3pPr>
    <a:lvl4pPr marL="800100" indent="571500" algn="l" defTabSz="355600" rtl="0" eaLnBrk="0" fontAlgn="base" hangingPunct="0">
      <a:spcBef>
        <a:spcPct val="0"/>
      </a:spcBef>
      <a:spcAft>
        <a:spcPct val="0"/>
      </a:spcAft>
      <a:defRPr sz="3200" kern="1200">
        <a:solidFill>
          <a:srgbClr val="FFFFFF"/>
        </a:solidFill>
        <a:latin typeface="Chalkboard" charset="0"/>
        <a:ea typeface="Chalkboard" charset="0"/>
        <a:cs typeface="Chalkboard" charset="0"/>
        <a:sym typeface="Chalkboard" charset="0"/>
      </a:defRPr>
    </a:lvl4pPr>
    <a:lvl5pPr marL="1066800" indent="762000" algn="l" defTabSz="355600" rtl="0" eaLnBrk="0" fontAlgn="base" hangingPunct="0">
      <a:spcBef>
        <a:spcPct val="0"/>
      </a:spcBef>
      <a:spcAft>
        <a:spcPct val="0"/>
      </a:spcAft>
      <a:defRPr sz="3200" kern="1200">
        <a:solidFill>
          <a:srgbClr val="FFFFFF"/>
        </a:solidFill>
        <a:latin typeface="Chalkboard" charset="0"/>
        <a:ea typeface="Chalkboard" charset="0"/>
        <a:cs typeface="Chalkboard" charset="0"/>
        <a:sym typeface="Chalkboard" charset="0"/>
      </a:defRPr>
    </a:lvl5pPr>
    <a:lvl6pPr marL="2286000" algn="l" defTabSz="914400" rtl="0" eaLnBrk="1" latinLnBrk="0" hangingPunct="1">
      <a:defRPr sz="3200" kern="1200">
        <a:solidFill>
          <a:srgbClr val="FFFFFF"/>
        </a:solidFill>
        <a:latin typeface="Chalkboard" charset="0"/>
        <a:ea typeface="Chalkboard" charset="0"/>
        <a:cs typeface="Chalkboard" charset="0"/>
        <a:sym typeface="Chalkboard" charset="0"/>
      </a:defRPr>
    </a:lvl6pPr>
    <a:lvl7pPr marL="2743200" algn="l" defTabSz="914400" rtl="0" eaLnBrk="1" latinLnBrk="0" hangingPunct="1">
      <a:defRPr sz="3200" kern="1200">
        <a:solidFill>
          <a:srgbClr val="FFFFFF"/>
        </a:solidFill>
        <a:latin typeface="Chalkboard" charset="0"/>
        <a:ea typeface="Chalkboard" charset="0"/>
        <a:cs typeface="Chalkboard" charset="0"/>
        <a:sym typeface="Chalkboard" charset="0"/>
      </a:defRPr>
    </a:lvl7pPr>
    <a:lvl8pPr marL="3200400" algn="l" defTabSz="914400" rtl="0" eaLnBrk="1" latinLnBrk="0" hangingPunct="1">
      <a:defRPr sz="3200" kern="1200">
        <a:solidFill>
          <a:srgbClr val="FFFFFF"/>
        </a:solidFill>
        <a:latin typeface="Chalkboard" charset="0"/>
        <a:ea typeface="Chalkboard" charset="0"/>
        <a:cs typeface="Chalkboard" charset="0"/>
        <a:sym typeface="Chalkboard" charset="0"/>
      </a:defRPr>
    </a:lvl8pPr>
    <a:lvl9pPr marL="3657600" algn="l" defTabSz="914400" rtl="0" eaLnBrk="1" latinLnBrk="0" hangingPunct="1">
      <a:defRPr sz="3200" kern="1200">
        <a:solidFill>
          <a:srgbClr val="FFFFFF"/>
        </a:solidFill>
        <a:latin typeface="Chalkboard" charset="0"/>
        <a:ea typeface="Chalkboard" charset="0"/>
        <a:cs typeface="Chalkboard" charset="0"/>
        <a:sym typeface="Chalkboard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00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600" y="654"/>
      </p:cViewPr>
      <p:guideLst>
        <p:guide orient="horz" pos="24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altLang="en-US" noProof="0" smtClean="0">
                <a:sym typeface="Lucida Grande" charset="0"/>
              </a:rPr>
              <a:t>Second level</a:t>
            </a:r>
          </a:p>
          <a:p>
            <a:pPr lvl="2"/>
            <a:r>
              <a:rPr lang="en-US" altLang="en-US" noProof="0" smtClean="0">
                <a:sym typeface="Lucida Grande" charset="0"/>
              </a:rPr>
              <a:t>Third level</a:t>
            </a:r>
          </a:p>
          <a:p>
            <a:pPr lvl="3"/>
            <a:r>
              <a:rPr lang="en-US" altLang="en-US" noProof="0" smtClean="0">
                <a:sym typeface="Lucida Grande" charset="0"/>
              </a:rPr>
              <a:t>Fourth level</a:t>
            </a:r>
          </a:p>
          <a:p>
            <a:pPr lvl="4"/>
            <a:r>
              <a:rPr lang="en-US" altLang="en-US" noProof="0" smtClean="0">
                <a:sym typeface="Lucida Grand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1041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55600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1pPr>
    <a:lvl2pPr marL="228600" algn="l" defTabSz="355600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2pPr>
    <a:lvl3pPr marL="457200" algn="l" defTabSz="355600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3pPr>
    <a:lvl4pPr marL="685800" algn="l" defTabSz="355600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4pPr>
    <a:lvl5pPr marL="914400" algn="l" defTabSz="355600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47070"/>
            <a:ext cx="8636000" cy="2652889"/>
          </a:xfrm>
        </p:spPr>
        <p:txBody>
          <a:bodyPr anchor="b"/>
          <a:lstStyle>
            <a:lvl1pPr algn="ctr">
              <a:defRPr sz="66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4002264"/>
            <a:ext cx="7620000" cy="1839736"/>
          </a:xfrm>
        </p:spPr>
        <p:txBody>
          <a:bodyPr/>
          <a:lstStyle>
            <a:lvl1pPr marL="0" indent="0" algn="ctr">
              <a:buNone/>
              <a:defRPr sz="2667"/>
            </a:lvl1pPr>
            <a:lvl2pPr marL="507995" indent="0" algn="ctr">
              <a:buNone/>
              <a:defRPr sz="2222"/>
            </a:lvl2pPr>
            <a:lvl3pPr marL="1015990" indent="0" algn="ctr">
              <a:buNone/>
              <a:defRPr sz="2000"/>
            </a:lvl3pPr>
            <a:lvl4pPr marL="1523985" indent="0" algn="ctr">
              <a:buNone/>
              <a:defRPr sz="1778"/>
            </a:lvl4pPr>
            <a:lvl5pPr marL="2031980" indent="0" algn="ctr">
              <a:buNone/>
              <a:defRPr sz="1778"/>
            </a:lvl5pPr>
            <a:lvl6pPr marL="2539975" indent="0" algn="ctr">
              <a:buNone/>
              <a:defRPr sz="1778"/>
            </a:lvl6pPr>
            <a:lvl7pPr marL="3047970" indent="0" algn="ctr">
              <a:buNone/>
              <a:defRPr sz="1778"/>
            </a:lvl7pPr>
            <a:lvl8pPr marL="3555964" indent="0" algn="ctr">
              <a:buNone/>
              <a:defRPr sz="1778"/>
            </a:lvl8pPr>
            <a:lvl9pPr marL="4063959" indent="0" algn="ctr">
              <a:buNone/>
              <a:defRPr sz="177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A33ED-BB5A-40B0-8DF0-20E94A2B013D}" type="datetimeFigureOut">
              <a:rPr lang="en-US"/>
              <a:pPr>
                <a:defRPr/>
              </a:pPr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E9E10-AAC2-4814-81E8-32496580D9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105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AD985-DF8A-4386-AC67-3D80CA566FF3}" type="datetimeFigureOut">
              <a:rPr lang="en-US"/>
              <a:pPr>
                <a:defRPr/>
              </a:pPr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FFA80-414D-40C2-8F37-1752E10D5B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559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1" y="405694"/>
            <a:ext cx="2190750" cy="64575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1" y="405694"/>
            <a:ext cx="6445250" cy="64575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B71F9-EB8B-44EB-905C-7F9A59FB83D1}" type="datetimeFigureOut">
              <a:rPr lang="en-US"/>
              <a:pPr>
                <a:defRPr/>
              </a:pPr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51597-8B00-463A-9787-94149ED3EA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271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8876D-C5FD-4229-97AA-8E5ED27AE437}" type="datetimeFigureOut">
              <a:rPr lang="en-US"/>
              <a:pPr>
                <a:defRPr/>
              </a:pPr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FFEF0-420C-4AB6-9A49-41D5EFFDF3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59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9" y="1899710"/>
            <a:ext cx="8763000" cy="3169708"/>
          </a:xfrm>
        </p:spPr>
        <p:txBody>
          <a:bodyPr anchor="b"/>
          <a:lstStyle>
            <a:lvl1pPr>
              <a:defRPr sz="66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9" y="5099405"/>
            <a:ext cx="8763000" cy="1666874"/>
          </a:xfrm>
        </p:spPr>
        <p:txBody>
          <a:bodyPr/>
          <a:lstStyle>
            <a:lvl1pPr marL="0" indent="0">
              <a:buNone/>
              <a:defRPr sz="2667">
                <a:solidFill>
                  <a:schemeClr val="tx1"/>
                </a:solidFill>
              </a:defRPr>
            </a:lvl1pPr>
            <a:lvl2pPr marL="507995" indent="0">
              <a:buNone/>
              <a:defRPr sz="2222">
                <a:solidFill>
                  <a:schemeClr val="tx1">
                    <a:tint val="75000"/>
                  </a:schemeClr>
                </a:solidFill>
              </a:defRPr>
            </a:lvl2pPr>
            <a:lvl3pPr marL="10159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523985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4pPr>
            <a:lvl5pPr marL="2031980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5pPr>
            <a:lvl6pPr marL="2539975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6pPr>
            <a:lvl7pPr marL="3047970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7pPr>
            <a:lvl8pPr marL="3555964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8pPr>
            <a:lvl9pPr marL="4063959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9074C-B0A7-40AD-88CD-FF9A25913FA3}" type="datetimeFigureOut">
              <a:rPr lang="en-US"/>
              <a:pPr>
                <a:defRPr/>
              </a:pPr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FF618-A2D7-44CC-BEFE-C778C713B9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558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2028472"/>
            <a:ext cx="4318000" cy="48348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2028472"/>
            <a:ext cx="4318000" cy="48348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B86F11-F543-4DE7-A8FB-C6629E81A545}" type="datetimeFigureOut">
              <a:rPr lang="en-US"/>
              <a:pPr>
                <a:defRPr/>
              </a:pPr>
              <a:t>2/9/2016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3CAEE-993C-4C98-B72B-FC86B0AD96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95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405696"/>
            <a:ext cx="8763000" cy="14728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4" y="1867959"/>
            <a:ext cx="4298156" cy="915458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507995" indent="0">
              <a:buNone/>
              <a:defRPr sz="2222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778" b="1"/>
            </a:lvl4pPr>
            <a:lvl5pPr marL="2031980" indent="0">
              <a:buNone/>
              <a:defRPr sz="1778" b="1"/>
            </a:lvl5pPr>
            <a:lvl6pPr marL="2539975" indent="0">
              <a:buNone/>
              <a:defRPr sz="1778" b="1"/>
            </a:lvl6pPr>
            <a:lvl7pPr marL="3047970" indent="0">
              <a:buNone/>
              <a:defRPr sz="1778" b="1"/>
            </a:lvl7pPr>
            <a:lvl8pPr marL="3555964" indent="0">
              <a:buNone/>
              <a:defRPr sz="1778" b="1"/>
            </a:lvl8pPr>
            <a:lvl9pPr marL="4063959" indent="0">
              <a:buNone/>
              <a:defRPr sz="177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4" y="2783417"/>
            <a:ext cx="4298156" cy="4093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1" y="1867959"/>
            <a:ext cx="4319323" cy="915458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507995" indent="0">
              <a:buNone/>
              <a:defRPr sz="2222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778" b="1"/>
            </a:lvl4pPr>
            <a:lvl5pPr marL="2031980" indent="0">
              <a:buNone/>
              <a:defRPr sz="1778" b="1"/>
            </a:lvl5pPr>
            <a:lvl6pPr marL="2539975" indent="0">
              <a:buNone/>
              <a:defRPr sz="1778" b="1"/>
            </a:lvl6pPr>
            <a:lvl7pPr marL="3047970" indent="0">
              <a:buNone/>
              <a:defRPr sz="1778" b="1"/>
            </a:lvl7pPr>
            <a:lvl8pPr marL="3555964" indent="0">
              <a:buNone/>
              <a:defRPr sz="1778" b="1"/>
            </a:lvl8pPr>
            <a:lvl9pPr marL="4063959" indent="0">
              <a:buNone/>
              <a:defRPr sz="177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1" y="2783417"/>
            <a:ext cx="4319323" cy="4093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3D9CE-008B-4022-945D-315BC766F874}" type="datetimeFigureOut">
              <a:rPr lang="en-US"/>
              <a:pPr>
                <a:defRPr/>
              </a:pPr>
              <a:t>2/9/2016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8FDE5-3CCB-4AFF-97F9-6ED2D9B513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109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DF20F-C4AC-4006-9667-CD3A353FD85A}" type="datetimeFigureOut">
              <a:rPr lang="en-US"/>
              <a:pPr>
                <a:defRPr/>
              </a:pPr>
              <a:t>2/9/2016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1624B-1D11-4048-8557-134BCD433B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732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41572-623E-4825-A4B9-A45943C77794}" type="datetimeFigureOut">
              <a:rPr lang="en-US"/>
              <a:pPr>
                <a:defRPr/>
              </a:pPr>
              <a:t>2/9/2016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8245B-C7BC-4DD1-A07A-615A89D98A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601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508000"/>
            <a:ext cx="3276864" cy="1778000"/>
          </a:xfrm>
        </p:spPr>
        <p:txBody>
          <a:bodyPr anchor="b"/>
          <a:lstStyle>
            <a:lvl1pPr>
              <a:defRPr sz="35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1097141"/>
            <a:ext cx="5143500" cy="5415139"/>
          </a:xfrm>
        </p:spPr>
        <p:txBody>
          <a:bodyPr/>
          <a:lstStyle>
            <a:lvl1pPr>
              <a:defRPr sz="3556"/>
            </a:lvl1pPr>
            <a:lvl2pPr>
              <a:defRPr sz="3111"/>
            </a:lvl2pPr>
            <a:lvl3pPr>
              <a:defRPr sz="2667"/>
            </a:lvl3pPr>
            <a:lvl4pPr>
              <a:defRPr sz="2222"/>
            </a:lvl4pPr>
            <a:lvl5pPr>
              <a:defRPr sz="2222"/>
            </a:lvl5pPr>
            <a:lvl6pPr>
              <a:defRPr sz="2222"/>
            </a:lvl6pPr>
            <a:lvl7pPr>
              <a:defRPr sz="2222"/>
            </a:lvl7pPr>
            <a:lvl8pPr>
              <a:defRPr sz="2222"/>
            </a:lvl8pPr>
            <a:lvl9pPr>
              <a:defRPr sz="222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2286000"/>
            <a:ext cx="3276864" cy="4235098"/>
          </a:xfrm>
        </p:spPr>
        <p:txBody>
          <a:bodyPr/>
          <a:lstStyle>
            <a:lvl1pPr marL="0" indent="0">
              <a:buNone/>
              <a:defRPr sz="1778"/>
            </a:lvl1pPr>
            <a:lvl2pPr marL="507995" indent="0">
              <a:buNone/>
              <a:defRPr sz="1556"/>
            </a:lvl2pPr>
            <a:lvl3pPr marL="1015990" indent="0">
              <a:buNone/>
              <a:defRPr sz="1333"/>
            </a:lvl3pPr>
            <a:lvl4pPr marL="1523985" indent="0">
              <a:buNone/>
              <a:defRPr sz="1111"/>
            </a:lvl4pPr>
            <a:lvl5pPr marL="2031980" indent="0">
              <a:buNone/>
              <a:defRPr sz="1111"/>
            </a:lvl5pPr>
            <a:lvl6pPr marL="2539975" indent="0">
              <a:buNone/>
              <a:defRPr sz="1111"/>
            </a:lvl6pPr>
            <a:lvl7pPr marL="3047970" indent="0">
              <a:buNone/>
              <a:defRPr sz="1111"/>
            </a:lvl7pPr>
            <a:lvl8pPr marL="3555964" indent="0">
              <a:buNone/>
              <a:defRPr sz="1111"/>
            </a:lvl8pPr>
            <a:lvl9pPr marL="4063959" indent="0">
              <a:buNone/>
              <a:defRPr sz="111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A5924-09BE-44F4-BE60-5CD1CD477E24}" type="datetimeFigureOut">
              <a:rPr lang="en-US"/>
              <a:pPr>
                <a:defRPr/>
              </a:pPr>
              <a:t>2/9/2016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15AF2-C0BB-401E-85E7-971F311DB9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290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508000"/>
            <a:ext cx="3276864" cy="1778000"/>
          </a:xfrm>
        </p:spPr>
        <p:txBody>
          <a:bodyPr anchor="b"/>
          <a:lstStyle>
            <a:lvl1pPr>
              <a:defRPr sz="35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9323" y="1097141"/>
            <a:ext cx="5143500" cy="5415139"/>
          </a:xfrm>
        </p:spPr>
        <p:txBody>
          <a:bodyPr rtlCol="0">
            <a:normAutofit/>
          </a:bodyPr>
          <a:lstStyle>
            <a:lvl1pPr marL="0" indent="0">
              <a:buNone/>
              <a:defRPr sz="3556"/>
            </a:lvl1pPr>
            <a:lvl2pPr marL="507995" indent="0">
              <a:buNone/>
              <a:defRPr sz="3111"/>
            </a:lvl2pPr>
            <a:lvl3pPr marL="1015990" indent="0">
              <a:buNone/>
              <a:defRPr sz="2667"/>
            </a:lvl3pPr>
            <a:lvl4pPr marL="1523985" indent="0">
              <a:buNone/>
              <a:defRPr sz="2222"/>
            </a:lvl4pPr>
            <a:lvl5pPr marL="2031980" indent="0">
              <a:buNone/>
              <a:defRPr sz="2222"/>
            </a:lvl5pPr>
            <a:lvl6pPr marL="2539975" indent="0">
              <a:buNone/>
              <a:defRPr sz="2222"/>
            </a:lvl6pPr>
            <a:lvl7pPr marL="3047970" indent="0">
              <a:buNone/>
              <a:defRPr sz="2222"/>
            </a:lvl7pPr>
            <a:lvl8pPr marL="3555964" indent="0">
              <a:buNone/>
              <a:defRPr sz="2222"/>
            </a:lvl8pPr>
            <a:lvl9pPr marL="4063959" indent="0">
              <a:buNone/>
              <a:defRPr sz="2222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2286000"/>
            <a:ext cx="3276864" cy="4235098"/>
          </a:xfrm>
        </p:spPr>
        <p:txBody>
          <a:bodyPr/>
          <a:lstStyle>
            <a:lvl1pPr marL="0" indent="0">
              <a:buNone/>
              <a:defRPr sz="1778"/>
            </a:lvl1pPr>
            <a:lvl2pPr marL="507995" indent="0">
              <a:buNone/>
              <a:defRPr sz="1556"/>
            </a:lvl2pPr>
            <a:lvl3pPr marL="1015990" indent="0">
              <a:buNone/>
              <a:defRPr sz="1333"/>
            </a:lvl3pPr>
            <a:lvl4pPr marL="1523985" indent="0">
              <a:buNone/>
              <a:defRPr sz="1111"/>
            </a:lvl4pPr>
            <a:lvl5pPr marL="2031980" indent="0">
              <a:buNone/>
              <a:defRPr sz="1111"/>
            </a:lvl5pPr>
            <a:lvl6pPr marL="2539975" indent="0">
              <a:buNone/>
              <a:defRPr sz="1111"/>
            </a:lvl6pPr>
            <a:lvl7pPr marL="3047970" indent="0">
              <a:buNone/>
              <a:defRPr sz="1111"/>
            </a:lvl7pPr>
            <a:lvl8pPr marL="3555964" indent="0">
              <a:buNone/>
              <a:defRPr sz="1111"/>
            </a:lvl8pPr>
            <a:lvl9pPr marL="4063959" indent="0">
              <a:buNone/>
              <a:defRPr sz="111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79258-5B9A-4777-8E47-2EAC486B9BC9}" type="datetimeFigureOut">
              <a:rPr lang="en-US"/>
              <a:pPr>
                <a:defRPr/>
              </a:pPr>
              <a:t>2/9/2016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C9EDE-0A63-4BC0-ABC3-0CFA97F32B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481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98500" y="406400"/>
            <a:ext cx="8763000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98500" y="2028825"/>
            <a:ext cx="8763000" cy="483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0" y="7062788"/>
            <a:ext cx="2286000" cy="404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533D51-220F-4568-948F-36505BE89EAD}" type="datetimeFigureOut">
              <a:rPr lang="en-US"/>
              <a:pPr>
                <a:defRPr/>
              </a:pPr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0" y="7062788"/>
            <a:ext cx="3429000" cy="404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0" y="7062788"/>
            <a:ext cx="2286000" cy="4048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3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8572347-4D8D-4F43-BBE7-0803DFE5EB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144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10144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2pPr>
      <a:lvl3pPr algn="l" defTabSz="10144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3pPr>
      <a:lvl4pPr algn="l" defTabSz="10144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4pPr>
      <a:lvl5pPr algn="l" defTabSz="10144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1014413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1014413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1014413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1014413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52413" indent="-252413" algn="l" defTabSz="1014413" rtl="0" eaLnBrk="0" fontAlgn="base" hangingPunct="0">
        <a:lnSpc>
          <a:spcPct val="90000"/>
        </a:lnSpc>
        <a:spcBef>
          <a:spcPts val="1113"/>
        </a:spcBef>
        <a:spcAft>
          <a:spcPct val="0"/>
        </a:spcAft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60413" indent="-252413" algn="l" defTabSz="1014413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68413" indent="-252413" algn="l" defTabSz="1014413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76413" indent="-252413" algn="l" defTabSz="1014413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84413" indent="-252413" algn="l" defTabSz="1014413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972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967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62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957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10" Type="http://schemas.openxmlformats.org/officeDocument/2006/relationships/image" Target="../media/image6.png"/><Relationship Id="rId4" Type="http://schemas.openxmlformats.org/officeDocument/2006/relationships/tags" Target="../tags/tag6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8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7.jpeg"/><Relationship Id="rId5" Type="http://schemas.openxmlformats.org/officeDocument/2006/relationships/tags" Target="../tags/tag13.xml"/><Relationship Id="rId10" Type="http://schemas.openxmlformats.org/officeDocument/2006/relationships/image" Target="../media/image6.png"/><Relationship Id="rId4" Type="http://schemas.openxmlformats.org/officeDocument/2006/relationships/tags" Target="../tags/tag12.xml"/><Relationship Id="rId9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image" Target="../media/image4.jpeg"/><Relationship Id="rId17" Type="http://schemas.openxmlformats.org/officeDocument/2006/relationships/image" Target="../media/image15.png"/><Relationship Id="rId2" Type="http://schemas.openxmlformats.org/officeDocument/2006/relationships/tags" Target="../tags/tag16.xml"/><Relationship Id="rId16" Type="http://schemas.openxmlformats.org/officeDocument/2006/relationships/image" Target="../media/image14.png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6.png"/><Relationship Id="rId5" Type="http://schemas.openxmlformats.org/officeDocument/2006/relationships/tags" Target="../tags/tag19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0800" y="723900"/>
            <a:ext cx="10058400" cy="2463800"/>
          </a:xfrm>
        </p:spPr>
        <p:txBody>
          <a:bodyPr rtlCol="0">
            <a:normAutofit/>
          </a:bodyPr>
          <a:lstStyle/>
          <a:p>
            <a:pPr algn="ctr" defTabSz="761970" eaLnBrk="1" fontAlgn="auto" hangingPunct="1">
              <a:spcAft>
                <a:spcPts val="0"/>
              </a:spcAft>
              <a:defRPr/>
            </a:pPr>
            <a:r>
              <a:rPr lang="en-US" altLang="en-US" sz="4000" dirty="0" err="1"/>
              <a:t>Intégrité</a:t>
            </a:r>
            <a:r>
              <a:rPr lang="en-US" altLang="en-US" sz="4000" dirty="0"/>
              <a:t> II</a:t>
            </a:r>
            <a:br>
              <a:rPr lang="en-US" altLang="en-US" sz="4000" dirty="0"/>
            </a:br>
            <a:r>
              <a:rPr lang="en-US" altLang="en-US" sz="4000" dirty="0"/>
              <a:t>Les </a:t>
            </a:r>
            <a:r>
              <a:rPr lang="en-US" altLang="en-US" sz="4000" dirty="0" err="1"/>
              <a:t>systèmes</a:t>
            </a:r>
            <a:r>
              <a:rPr lang="en-US" altLang="en-US" sz="4000" dirty="0"/>
              <a:t> à </a:t>
            </a:r>
            <a:r>
              <a:rPr lang="en-US" altLang="en-US" sz="4000" dirty="0" err="1"/>
              <a:t>clé</a:t>
            </a:r>
            <a:r>
              <a:rPr lang="en-US" altLang="en-US" sz="4000" dirty="0"/>
              <a:t> </a:t>
            </a:r>
            <a:r>
              <a:rPr lang="en-US" altLang="en-US" sz="4000" dirty="0" err="1"/>
              <a:t>publique</a:t>
            </a:r>
            <a:endParaRPr lang="en-US" altLang="en-US" sz="3667" dirty="0" smtClean="0"/>
          </a:p>
        </p:txBody>
      </p:sp>
      <p:sp>
        <p:nvSpPr>
          <p:cNvPr id="5" name="ZoneTexte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0013" y="4267200"/>
            <a:ext cx="9959975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/>
          <a:lstStyle>
            <a:lvl1pPr>
              <a:lnSpc>
                <a:spcPct val="90000"/>
              </a:lnSpc>
              <a:spcBef>
                <a:spcPts val="838"/>
              </a:spcBef>
              <a:buFont typeface="Arial" pitchFamily="34" charset="0"/>
              <a:buChar char="•"/>
              <a:defRPr sz="2300">
                <a:solidFill>
                  <a:schemeClr val="tx1"/>
                </a:solidFill>
                <a:latin typeface="Calibri" pitchFamily="34" charset="0"/>
              </a:defRPr>
            </a:lvl1pPr>
            <a:lvl2pPr marL="823913" indent="192088">
              <a:lnSpc>
                <a:spcPct val="90000"/>
              </a:lnSpc>
              <a:spcBef>
                <a:spcPts val="413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268413" indent="382588">
              <a:lnSpc>
                <a:spcPct val="90000"/>
              </a:lnSpc>
              <a:spcBef>
                <a:spcPts val="413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776413" indent="573088">
              <a:lnSpc>
                <a:spcPct val="90000"/>
              </a:lnSpc>
              <a:spcBef>
                <a:spcPts val="413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</a:defRPr>
            </a:lvl4pPr>
            <a:lvl5pPr marL="2284413" indent="763588">
              <a:lnSpc>
                <a:spcPct val="90000"/>
              </a:lnSpc>
              <a:spcBef>
                <a:spcPts val="413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</a:defRPr>
            </a:lvl5pPr>
            <a:lvl6pPr marL="2741613" indent="763588" defTabSz="355600" eaLnBrk="0" fontAlgn="base" hangingPunct="0">
              <a:lnSpc>
                <a:spcPct val="90000"/>
              </a:lnSpc>
              <a:spcBef>
                <a:spcPts val="413"/>
              </a:spcBef>
              <a:spcAft>
                <a:spcPct val="0"/>
              </a:spcAft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</a:defRPr>
            </a:lvl6pPr>
            <a:lvl7pPr marL="3198813" indent="763588" defTabSz="355600" eaLnBrk="0" fontAlgn="base" hangingPunct="0">
              <a:lnSpc>
                <a:spcPct val="90000"/>
              </a:lnSpc>
              <a:spcBef>
                <a:spcPts val="413"/>
              </a:spcBef>
              <a:spcAft>
                <a:spcPct val="0"/>
              </a:spcAft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</a:defRPr>
            </a:lvl7pPr>
            <a:lvl8pPr marL="3656013" indent="763588" defTabSz="355600" eaLnBrk="0" fontAlgn="base" hangingPunct="0">
              <a:lnSpc>
                <a:spcPct val="90000"/>
              </a:lnSpc>
              <a:spcBef>
                <a:spcPts val="413"/>
              </a:spcBef>
              <a:spcAft>
                <a:spcPct val="0"/>
              </a:spcAft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</a:defRPr>
            </a:lvl8pPr>
            <a:lvl9pPr marL="4113213" indent="763588" defTabSz="355600" eaLnBrk="0" fontAlgn="base" hangingPunct="0">
              <a:lnSpc>
                <a:spcPct val="90000"/>
              </a:lnSpc>
              <a:spcBef>
                <a:spcPts val="413"/>
              </a:spcBef>
              <a:spcAft>
                <a:spcPct val="0"/>
              </a:spcAft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en-US" sz="3200" dirty="0">
                <a:latin typeface="Chalkboard" charset="0"/>
              </a:rPr>
              <a:t>IFT3275 - IFT6271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en-US" sz="3200" dirty="0">
                <a:latin typeface="Chalkboard" charset="0"/>
              </a:rPr>
              <a:t>H2016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en-US" sz="3200" dirty="0">
                <a:latin typeface="Chalkboard" charset="0"/>
              </a:rPr>
              <a:t>Alain </a:t>
            </a:r>
            <a:r>
              <a:rPr lang="fr-CA" altLang="en-US" sz="3200" dirty="0" err="1">
                <a:latin typeface="Chalkboard" charset="0"/>
              </a:rPr>
              <a:t>Tapp</a:t>
            </a:r>
            <a:endParaRPr lang="fr-CA" altLang="en-US" sz="3200" dirty="0">
              <a:latin typeface="Chalkboard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101600" y="-88900"/>
            <a:ext cx="9982200" cy="1905000"/>
          </a:xfrm>
        </p:spPr>
        <p:txBody>
          <a:bodyPr rtlCol="0">
            <a:normAutofit/>
          </a:bodyPr>
          <a:lstStyle/>
          <a:p>
            <a:pPr algn="ctr" defTabSz="1015990" eaLnBrk="1" fontAlgn="auto" hangingPunct="1">
              <a:spcAft>
                <a:spcPts val="0"/>
              </a:spcAft>
              <a:defRPr/>
            </a:pPr>
            <a:r>
              <a:rPr lang="en-US" altLang="en-US" sz="4889" dirty="0" err="1" smtClean="0"/>
              <a:t>Une</a:t>
            </a:r>
            <a:r>
              <a:rPr lang="en-US" altLang="en-US" sz="4889" dirty="0" smtClean="0"/>
              <a:t> </a:t>
            </a:r>
            <a:r>
              <a:rPr lang="en-US" altLang="en-US" sz="4889" dirty="0" err="1" smtClean="0"/>
              <a:t>autre</a:t>
            </a:r>
            <a:r>
              <a:rPr lang="en-US" altLang="en-US" sz="4889" dirty="0" smtClean="0"/>
              <a:t> </a:t>
            </a:r>
            <a:r>
              <a:rPr lang="en-US" altLang="en-US" sz="4889" dirty="0" err="1" smtClean="0"/>
              <a:t>attaque</a:t>
            </a:r>
            <a:r>
              <a:rPr lang="en-US" altLang="en-US" sz="4889" dirty="0" smtClean="0"/>
              <a:t> </a:t>
            </a:r>
            <a:r>
              <a:rPr lang="en-US" altLang="en-US" sz="4889" dirty="0" err="1" smtClean="0"/>
              <a:t>contre</a:t>
            </a:r>
            <a:r>
              <a:rPr lang="en-US" altLang="en-US" sz="4889" dirty="0" smtClean="0"/>
              <a:t> les signatures RSA*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327472" y="2081808"/>
            <a:ext cx="9361040" cy="5449292"/>
          </a:xfrm>
        </p:spPr>
        <p:txBody>
          <a:bodyPr rtlCol="0">
            <a:normAutofit/>
          </a:bodyPr>
          <a:lstStyle/>
          <a:p>
            <a:pPr marL="355600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200" dirty="0" err="1" smtClean="0"/>
              <a:t>Voici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une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attaque</a:t>
            </a:r>
            <a:r>
              <a:rPr lang="en-US" altLang="en-US" sz="2200" dirty="0" smtClean="0"/>
              <a:t> qui </a:t>
            </a:r>
            <a:r>
              <a:rPr lang="en-US" altLang="en-US" sz="2200" dirty="0" err="1" smtClean="0"/>
              <a:t>permet</a:t>
            </a:r>
            <a:r>
              <a:rPr lang="en-US" altLang="en-US" sz="2200" dirty="0" smtClean="0"/>
              <a:t> à </a:t>
            </a:r>
            <a:r>
              <a:rPr lang="en-US" altLang="en-US" sz="2200" dirty="0" err="1" smtClean="0"/>
              <a:t>Êve</a:t>
            </a:r>
            <a:r>
              <a:rPr lang="en-US" altLang="en-US" sz="2200" dirty="0" smtClean="0"/>
              <a:t> de </a:t>
            </a:r>
            <a:r>
              <a:rPr lang="en-US" altLang="en-US" sz="2200" dirty="0" err="1" smtClean="0"/>
              <a:t>contrefaire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une</a:t>
            </a:r>
            <a:r>
              <a:rPr lang="en-US" altLang="en-US" sz="2200" dirty="0" smtClean="0"/>
              <a:t> signature pour un message de son </a:t>
            </a:r>
            <a:r>
              <a:rPr lang="en-US" altLang="en-US" sz="2200" dirty="0" err="1" smtClean="0"/>
              <a:t>choix</a:t>
            </a:r>
            <a:r>
              <a:rPr lang="en-US" altLang="en-US" sz="2200" dirty="0" smtClean="0"/>
              <a:t> à </a:t>
            </a:r>
            <a:r>
              <a:rPr lang="en-US" altLang="en-US" sz="2200" dirty="0" err="1" smtClean="0"/>
              <a:t>partir</a:t>
            </a:r>
            <a:r>
              <a:rPr lang="en-US" altLang="en-US" sz="2200" dirty="0" smtClean="0"/>
              <a:t> de la signature de </a:t>
            </a:r>
            <a:r>
              <a:rPr lang="en-US" altLang="en-US" sz="2200" dirty="0" err="1" smtClean="0"/>
              <a:t>deux</a:t>
            </a:r>
            <a:r>
              <a:rPr lang="en-US" altLang="en-US" sz="2200" dirty="0" smtClean="0"/>
              <a:t> messages </a:t>
            </a:r>
            <a:r>
              <a:rPr lang="en-US" altLang="en-US" sz="2200" dirty="0" err="1" smtClean="0"/>
              <a:t>choisis</a:t>
            </a:r>
            <a:r>
              <a:rPr lang="en-US" altLang="en-US" sz="2200" dirty="0" smtClean="0"/>
              <a:t> :</a:t>
            </a:r>
          </a:p>
          <a:p>
            <a:pPr marL="787400" lvl="1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200" dirty="0" err="1" smtClean="0"/>
              <a:t>Êve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veut</a:t>
            </a:r>
            <a:r>
              <a:rPr lang="en-US" altLang="en-US" sz="2200" dirty="0" smtClean="0"/>
              <a:t> signer M* pour Bob </a:t>
            </a:r>
            <a:r>
              <a:rPr lang="en-US" altLang="en-US" sz="2200" dirty="0" err="1" smtClean="0"/>
              <a:t>dont</a:t>
            </a:r>
            <a:r>
              <a:rPr lang="en-US" altLang="en-US" sz="2200" dirty="0" smtClean="0"/>
              <a:t> la </a:t>
            </a:r>
            <a:r>
              <a:rPr lang="en-US" altLang="en-US" sz="2200" dirty="0" err="1" smtClean="0"/>
              <a:t>clé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publique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est</a:t>
            </a:r>
            <a:r>
              <a:rPr lang="en-US" altLang="en-US" sz="2200" dirty="0" smtClean="0"/>
              <a:t> (</a:t>
            </a:r>
            <a:r>
              <a:rPr lang="en-US" altLang="en-US" sz="2200" dirty="0" err="1" smtClean="0"/>
              <a:t>N,e</a:t>
            </a:r>
            <a:r>
              <a:rPr lang="en-US" altLang="en-US" sz="2200" dirty="0" smtClean="0"/>
              <a:t>).</a:t>
            </a:r>
          </a:p>
          <a:p>
            <a:pPr marL="787400" lvl="1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200" dirty="0" err="1" smtClean="0"/>
              <a:t>Êve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choisit</a:t>
            </a:r>
            <a:r>
              <a:rPr lang="en-US" altLang="en-US" sz="2200" dirty="0" smtClean="0"/>
              <a:t> W∈Z*</a:t>
            </a:r>
            <a:r>
              <a:rPr lang="en-US" altLang="en-US" sz="2200" baseline="-6000" dirty="0" smtClean="0"/>
              <a:t>N</a:t>
            </a:r>
            <a:r>
              <a:rPr lang="en-US" altLang="en-US" sz="2200" dirty="0" smtClean="0"/>
              <a:t> et </a:t>
            </a:r>
            <a:r>
              <a:rPr lang="en-US" altLang="en-US" sz="2200" dirty="0" err="1" smtClean="0"/>
              <a:t>demande</a:t>
            </a:r>
            <a:r>
              <a:rPr lang="en-US" altLang="en-US" sz="2200" dirty="0" smtClean="0"/>
              <a:t> à Bob de signer :</a:t>
            </a:r>
          </a:p>
          <a:p>
            <a:pPr marL="1206500" lvl="2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dirty="0" smtClean="0"/>
              <a:t>W et M* W</a:t>
            </a:r>
            <a:r>
              <a:rPr lang="en-US" altLang="en-US" baseline="32000" dirty="0" smtClean="0"/>
              <a:t>-1</a:t>
            </a:r>
            <a:r>
              <a:rPr lang="en-US" altLang="en-US" dirty="0" smtClean="0"/>
              <a:t> mod N pour </a:t>
            </a:r>
            <a:r>
              <a:rPr lang="en-US" altLang="en-US" dirty="0" err="1" smtClean="0"/>
              <a:t>obtenir</a:t>
            </a:r>
            <a:r>
              <a:rPr lang="en-US" altLang="en-US" dirty="0" smtClean="0"/>
              <a:t> s</a:t>
            </a:r>
            <a:r>
              <a:rPr lang="en-US" altLang="en-US" baseline="-6000" dirty="0" smtClean="0"/>
              <a:t>1</a:t>
            </a:r>
            <a:r>
              <a:rPr lang="en-US" altLang="en-US" dirty="0" smtClean="0"/>
              <a:t> et s</a:t>
            </a:r>
            <a:r>
              <a:rPr lang="en-US" altLang="en-US" baseline="-6000" dirty="0" smtClean="0"/>
              <a:t>2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respectivement</a:t>
            </a:r>
            <a:r>
              <a:rPr lang="en-US" altLang="en-US" dirty="0" smtClean="0"/>
              <a:t>,</a:t>
            </a:r>
          </a:p>
          <a:p>
            <a:pPr marL="1206500" lvl="2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dirty="0" smtClean="0"/>
              <a:t>s=s</a:t>
            </a:r>
            <a:r>
              <a:rPr lang="en-US" altLang="en-US" baseline="-6000" dirty="0" smtClean="0"/>
              <a:t>1</a:t>
            </a:r>
            <a:r>
              <a:rPr lang="en-US" altLang="en-US" dirty="0" smtClean="0"/>
              <a:t>*s</a:t>
            </a:r>
            <a:r>
              <a:rPr lang="en-US" altLang="en-US" baseline="-6000" dirty="0" smtClean="0"/>
              <a:t>2</a:t>
            </a:r>
            <a:r>
              <a:rPr lang="en-US" altLang="en-US" dirty="0" smtClean="0"/>
              <a:t> mod N </a:t>
            </a:r>
            <a:r>
              <a:rPr lang="en-US" altLang="en-US" dirty="0" err="1" smtClean="0"/>
              <a:t>est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une</a:t>
            </a:r>
            <a:r>
              <a:rPr lang="en-US" altLang="en-US" dirty="0" smtClean="0"/>
              <a:t> signature </a:t>
            </a:r>
            <a:r>
              <a:rPr lang="en-US" altLang="en-US" dirty="0" err="1" smtClean="0"/>
              <a:t>valide</a:t>
            </a:r>
            <a:r>
              <a:rPr lang="en-US" altLang="en-US" dirty="0" smtClean="0"/>
              <a:t> pour M*! </a:t>
            </a:r>
            <a:br>
              <a:rPr lang="en-US" altLang="en-US" dirty="0" smtClean="0"/>
            </a:br>
            <a:r>
              <a:rPr lang="en-US" altLang="en-US" dirty="0" err="1" smtClean="0"/>
              <a:t>Puisque</a:t>
            </a:r>
            <a:r>
              <a:rPr lang="en-US" altLang="en-US" dirty="0" smtClean="0"/>
              <a:t>  s</a:t>
            </a:r>
            <a:r>
              <a:rPr lang="en-US" altLang="en-US" baseline="32000" dirty="0" smtClean="0"/>
              <a:t>e</a:t>
            </a:r>
            <a:r>
              <a:rPr lang="en-US" altLang="en-US" dirty="0" smtClean="0"/>
              <a:t>=(s</a:t>
            </a:r>
            <a:r>
              <a:rPr lang="en-US" altLang="en-US" baseline="-6000" dirty="0" smtClean="0"/>
              <a:t>1</a:t>
            </a:r>
            <a:r>
              <a:rPr lang="en-US" altLang="en-US" dirty="0" smtClean="0"/>
              <a:t> s</a:t>
            </a:r>
            <a:r>
              <a:rPr lang="en-US" altLang="en-US" baseline="-6000" dirty="0" smtClean="0"/>
              <a:t>2</a:t>
            </a:r>
            <a:r>
              <a:rPr lang="en-US" altLang="en-US" dirty="0" smtClean="0"/>
              <a:t>)</a:t>
            </a:r>
            <a:r>
              <a:rPr lang="en-US" altLang="en-US" baseline="32000" dirty="0" smtClean="0"/>
              <a:t>e</a:t>
            </a:r>
            <a:r>
              <a:rPr lang="en-US" altLang="en-US" dirty="0" smtClean="0"/>
              <a:t>=s</a:t>
            </a:r>
            <a:r>
              <a:rPr lang="en-US" altLang="en-US" baseline="-6000" dirty="0" smtClean="0"/>
              <a:t>1</a:t>
            </a:r>
            <a:r>
              <a:rPr lang="en-US" altLang="en-US" baseline="32000" dirty="0" smtClean="0"/>
              <a:t>e </a:t>
            </a:r>
            <a:r>
              <a:rPr lang="en-US" altLang="en-US" dirty="0" smtClean="0"/>
              <a:t>s</a:t>
            </a:r>
            <a:r>
              <a:rPr lang="en-US" altLang="en-US" baseline="-6000" dirty="0" smtClean="0"/>
              <a:t>2</a:t>
            </a:r>
            <a:r>
              <a:rPr lang="en-US" altLang="en-US" baseline="32000" dirty="0" smtClean="0"/>
              <a:t>e</a:t>
            </a:r>
            <a:r>
              <a:rPr lang="en-US" altLang="en-US" dirty="0" smtClean="0"/>
              <a:t>=W M* W</a:t>
            </a:r>
            <a:r>
              <a:rPr lang="en-US" altLang="en-US" baseline="32000" dirty="0" smtClean="0"/>
              <a:t>-1</a:t>
            </a:r>
            <a:r>
              <a:rPr lang="en-US" altLang="en-US" dirty="0" smtClean="0"/>
              <a:t> = M* W</a:t>
            </a:r>
            <a:r>
              <a:rPr lang="en-US" altLang="en-US" baseline="32000" dirty="0" smtClean="0"/>
              <a:t>-1</a:t>
            </a:r>
            <a:r>
              <a:rPr lang="en-US" altLang="en-US" dirty="0" smtClean="0"/>
              <a:t>W = M*.</a:t>
            </a:r>
            <a:endParaRPr lang="en-US" altLang="en-US" sz="2500" dirty="0" smtClean="0"/>
          </a:p>
          <a:p>
            <a:pPr marL="355600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000" dirty="0" err="1" smtClean="0"/>
              <a:t>Ceci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n’est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peut-être</a:t>
            </a:r>
            <a:r>
              <a:rPr lang="en-US" altLang="en-US" sz="2000" dirty="0" smtClean="0"/>
              <a:t>  pas </a:t>
            </a:r>
            <a:r>
              <a:rPr lang="en-US" altLang="en-US" sz="2000" dirty="0" err="1" smtClean="0"/>
              <a:t>dévastateur</a:t>
            </a:r>
            <a:r>
              <a:rPr lang="en-US" altLang="en-US" sz="2000" dirty="0" smtClean="0"/>
              <a:t>, car </a:t>
            </a:r>
            <a:r>
              <a:rPr lang="en-US" altLang="en-US" sz="2000" dirty="0" err="1" smtClean="0"/>
              <a:t>il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faut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bien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convaincre</a:t>
            </a:r>
            <a:r>
              <a:rPr lang="en-US" altLang="en-US" sz="2000" dirty="0" smtClean="0"/>
              <a:t> Bob de signer </a:t>
            </a:r>
            <a:r>
              <a:rPr lang="en-US" altLang="en-US" sz="2000" dirty="0" err="1" smtClean="0"/>
              <a:t>deux</a:t>
            </a:r>
            <a:r>
              <a:rPr lang="en-US" altLang="en-US" sz="2000" dirty="0" smtClean="0"/>
              <a:t> messages. </a:t>
            </a:r>
            <a:r>
              <a:rPr lang="en-US" altLang="en-US" sz="2000" dirty="0" err="1" smtClean="0"/>
              <a:t>Néanmoins</a:t>
            </a:r>
            <a:r>
              <a:rPr lang="en-US" altLang="en-US" sz="2000" dirty="0" smtClean="0"/>
              <a:t>, un </a:t>
            </a:r>
            <a:r>
              <a:rPr lang="en-US" altLang="en-US" sz="2000" dirty="0" err="1" smtClean="0"/>
              <a:t>tel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comportement</a:t>
            </a:r>
            <a:r>
              <a:rPr lang="en-US" altLang="en-US" sz="2100" dirty="0" smtClean="0"/>
              <a:t> </a:t>
            </a:r>
            <a:r>
              <a:rPr lang="en-US" altLang="en-US" sz="2100" dirty="0" err="1" smtClean="0"/>
              <a:t>est</a:t>
            </a:r>
            <a:r>
              <a:rPr lang="en-US" altLang="en-US" sz="2100" dirty="0" smtClean="0"/>
              <a:t> à </a:t>
            </a:r>
            <a:r>
              <a:rPr lang="en-US" altLang="en-US" sz="2100" dirty="0" err="1" smtClean="0"/>
              <a:t>éviter</a:t>
            </a:r>
            <a:r>
              <a:rPr lang="en-US" altLang="en-US" sz="2100" dirty="0" smtClean="0"/>
              <a:t>, car </a:t>
            </a:r>
            <a:r>
              <a:rPr lang="en-US" altLang="en-US" sz="2100" dirty="0" err="1" smtClean="0"/>
              <a:t>il</a:t>
            </a:r>
            <a:r>
              <a:rPr lang="en-US" altLang="en-US" sz="2100" dirty="0" smtClean="0"/>
              <a:t> </a:t>
            </a:r>
            <a:r>
              <a:rPr lang="en-US" altLang="en-US" sz="2100" dirty="0" err="1" smtClean="0"/>
              <a:t>est</a:t>
            </a:r>
            <a:r>
              <a:rPr lang="en-US" altLang="en-US" sz="2100" dirty="0" smtClean="0"/>
              <a:t> difficile de faire des </a:t>
            </a:r>
            <a:r>
              <a:rPr lang="en-US" altLang="en-US" sz="2100" dirty="0" err="1" smtClean="0"/>
              <a:t>hypothèses</a:t>
            </a:r>
            <a:r>
              <a:rPr lang="en-US" altLang="en-US" sz="2100" dirty="0" smtClean="0"/>
              <a:t> sur </a:t>
            </a:r>
            <a:r>
              <a:rPr lang="en-US" altLang="en-US" sz="2100" dirty="0" err="1" smtClean="0"/>
              <a:t>ce</a:t>
            </a:r>
            <a:r>
              <a:rPr lang="en-US" altLang="en-US" sz="2100" dirty="0" smtClean="0"/>
              <a:t> </a:t>
            </a:r>
            <a:r>
              <a:rPr lang="en-US" altLang="en-US" sz="2100" dirty="0" err="1" smtClean="0"/>
              <a:t>qu’Bob</a:t>
            </a:r>
            <a:r>
              <a:rPr lang="en-US" altLang="en-US" sz="2100" dirty="0" smtClean="0"/>
              <a:t> </a:t>
            </a:r>
            <a:r>
              <a:rPr lang="en-US" altLang="en-US" sz="2100" dirty="0" err="1" smtClean="0"/>
              <a:t>acceptera</a:t>
            </a:r>
            <a:r>
              <a:rPr lang="en-US" altLang="en-US" sz="2100" dirty="0" smtClean="0"/>
              <a:t> de</a:t>
            </a:r>
            <a:r>
              <a:rPr lang="en-US" altLang="en-US" sz="2000" dirty="0" smtClean="0"/>
              <a:t> </a:t>
            </a:r>
            <a:r>
              <a:rPr lang="en-US" altLang="en-US" sz="2100" dirty="0" smtClean="0"/>
              <a:t>signer.</a:t>
            </a:r>
            <a:endParaRPr lang="en-US" altLang="en-US" sz="3111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63500" y="25400"/>
            <a:ext cx="10058400" cy="1003300"/>
          </a:xfrm>
        </p:spPr>
        <p:txBody>
          <a:bodyPr rtlCol="0">
            <a:normAutofit/>
          </a:bodyPr>
          <a:lstStyle/>
          <a:p>
            <a:pPr algn="ctr" defTabSz="1015990" eaLnBrk="1" fontAlgn="auto" hangingPunct="1">
              <a:spcAft>
                <a:spcPts val="0"/>
              </a:spcAft>
              <a:defRPr/>
            </a:pPr>
            <a:r>
              <a:rPr lang="en-US" altLang="en-US" sz="4889" dirty="0" smtClean="0"/>
              <a:t>Le </a:t>
            </a:r>
            <a:r>
              <a:rPr lang="en-US" altLang="en-US" sz="4889" dirty="0" err="1" smtClean="0"/>
              <a:t>paradigme</a:t>
            </a:r>
            <a:r>
              <a:rPr lang="en-US" altLang="en-US" sz="4889" dirty="0" smtClean="0"/>
              <a:t> </a:t>
            </a:r>
            <a:r>
              <a:rPr lang="en-US" altLang="en-US" sz="4889" dirty="0" err="1" smtClean="0"/>
              <a:t>hache</a:t>
            </a:r>
            <a:r>
              <a:rPr lang="en-US" altLang="en-US" sz="4889" dirty="0" smtClean="0"/>
              <a:t>-et-</a:t>
            </a:r>
            <a:r>
              <a:rPr lang="en-US" altLang="en-US" sz="4889" dirty="0" err="1" smtClean="0"/>
              <a:t>signe</a:t>
            </a:r>
            <a:endParaRPr lang="en-US" altLang="en-US" sz="4889" dirty="0" smtClean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327472" y="1505744"/>
            <a:ext cx="9505056" cy="5911056"/>
          </a:xfrm>
        </p:spPr>
        <p:txBody>
          <a:bodyPr rtlCol="0">
            <a:normAutofit/>
          </a:bodyPr>
          <a:lstStyle/>
          <a:p>
            <a:pPr marL="355600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600" dirty="0" smtClean="0"/>
              <a:t>RSA* a </a:t>
            </a:r>
            <a:r>
              <a:rPr lang="en-US" altLang="en-US" sz="2600" dirty="0" err="1" smtClean="0"/>
              <a:t>été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modifié</a:t>
            </a:r>
            <a:r>
              <a:rPr lang="en-US" altLang="en-US" sz="2600" dirty="0" smtClean="0"/>
              <a:t> pour </a:t>
            </a:r>
            <a:r>
              <a:rPr lang="en-US" altLang="en-US" sz="2600" dirty="0" err="1" smtClean="0"/>
              <a:t>éviter</a:t>
            </a:r>
            <a:r>
              <a:rPr lang="en-US" altLang="en-US" sz="2600" dirty="0" smtClean="0"/>
              <a:t> les </a:t>
            </a:r>
            <a:r>
              <a:rPr lang="en-US" altLang="en-US" sz="2600" dirty="0" err="1" smtClean="0"/>
              <a:t>problèmes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que</a:t>
            </a:r>
            <a:r>
              <a:rPr lang="en-US" altLang="en-US" sz="2600" dirty="0" smtClean="0"/>
              <a:t> nous </a:t>
            </a:r>
            <a:r>
              <a:rPr lang="en-US" altLang="en-US" sz="2600" dirty="0" err="1" smtClean="0"/>
              <a:t>venons</a:t>
            </a:r>
            <a:r>
              <a:rPr lang="en-US" altLang="en-US" sz="2600" dirty="0" smtClean="0"/>
              <a:t> de </a:t>
            </a:r>
            <a:r>
              <a:rPr lang="en-US" altLang="en-US" sz="2600" dirty="0" err="1" smtClean="0"/>
              <a:t>voir</a:t>
            </a:r>
            <a:r>
              <a:rPr lang="en-US" altLang="en-US" sz="2600" dirty="0" smtClean="0"/>
              <a:t>. Bien des versions </a:t>
            </a:r>
            <a:r>
              <a:rPr lang="en-US" altLang="en-US" sz="2600" dirty="0" err="1" smtClean="0"/>
              <a:t>sont</a:t>
            </a:r>
            <a:r>
              <a:rPr lang="en-US" altLang="en-US" sz="2600" dirty="0" smtClean="0"/>
              <a:t> sans </a:t>
            </a:r>
            <a:r>
              <a:rPr lang="en-US" altLang="en-US" sz="2600" dirty="0" err="1" smtClean="0"/>
              <a:t>preuve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formelle</a:t>
            </a:r>
            <a:r>
              <a:rPr lang="en-US" altLang="en-US" sz="2600" dirty="0" smtClean="0"/>
              <a:t> de </a:t>
            </a:r>
            <a:r>
              <a:rPr lang="en-US" altLang="en-US" sz="2600" dirty="0" err="1" smtClean="0"/>
              <a:t>sécurité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cependant</a:t>
            </a:r>
            <a:r>
              <a:rPr lang="en-US" altLang="en-US" sz="2600" dirty="0" smtClean="0"/>
              <a:t>. </a:t>
            </a:r>
          </a:p>
          <a:p>
            <a:pPr marL="355600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600" dirty="0" err="1" smtClean="0"/>
              <a:t>Une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méthode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générale</a:t>
            </a:r>
            <a:r>
              <a:rPr lang="en-US" altLang="en-US" sz="2600" dirty="0" smtClean="0"/>
              <a:t> (qui </a:t>
            </a:r>
            <a:r>
              <a:rPr lang="en-US" altLang="en-US" sz="2600" dirty="0" err="1" smtClean="0"/>
              <a:t>peut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être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montrée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sûre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en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idéalisant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certaines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composantes</a:t>
            </a:r>
            <a:r>
              <a:rPr lang="en-US" altLang="en-US" sz="2600" dirty="0" smtClean="0"/>
              <a:t>) </a:t>
            </a:r>
            <a:r>
              <a:rPr lang="en-US" altLang="en-US" sz="2600" dirty="0" err="1" smtClean="0"/>
              <a:t>est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appelée</a:t>
            </a:r>
            <a:r>
              <a:rPr lang="en-US" altLang="en-US" sz="2600" dirty="0" smtClean="0"/>
              <a:t> «</a:t>
            </a:r>
            <a:r>
              <a:rPr lang="en-US" altLang="en-US" sz="2600" dirty="0" err="1" smtClean="0"/>
              <a:t>hache</a:t>
            </a:r>
            <a:r>
              <a:rPr lang="en-US" altLang="en-US" sz="2600" dirty="0" smtClean="0"/>
              <a:t>-et-</a:t>
            </a:r>
            <a:r>
              <a:rPr lang="en-US" altLang="en-US" sz="2600" dirty="0" err="1" smtClean="0"/>
              <a:t>signe</a:t>
            </a:r>
            <a:r>
              <a:rPr lang="en-US" altLang="en-US" sz="2600" dirty="0" smtClean="0"/>
              <a:t>» :</a:t>
            </a:r>
          </a:p>
          <a:p>
            <a:pPr marL="1206500" lvl="2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600" dirty="0" smtClean="0"/>
              <a:t>Au lieu de signer M, </a:t>
            </a:r>
            <a:r>
              <a:rPr lang="en-US" altLang="en-US" sz="2600" dirty="0" err="1" smtClean="0"/>
              <a:t>une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empreinte</a:t>
            </a:r>
            <a:r>
              <a:rPr lang="en-US" altLang="en-US" sz="2600" dirty="0" smtClean="0"/>
              <a:t> de M </a:t>
            </a:r>
            <a:r>
              <a:rPr lang="en-US" altLang="en-US" sz="2600" dirty="0" err="1" smtClean="0"/>
              <a:t>est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signée</a:t>
            </a:r>
            <a:r>
              <a:rPr lang="en-US" altLang="en-US" sz="2600" dirty="0" smtClean="0"/>
              <a:t>.</a:t>
            </a:r>
          </a:p>
          <a:p>
            <a:pPr marL="1206500" lvl="2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600" dirty="0" smtClean="0"/>
              <a:t>PK=(</a:t>
            </a:r>
            <a:r>
              <a:rPr lang="en-US" altLang="en-US" sz="2600" dirty="0" err="1" smtClean="0"/>
              <a:t>N,e,H</a:t>
            </a:r>
            <a:r>
              <a:rPr lang="en-US" altLang="en-US" sz="2600" dirty="0" smtClean="0"/>
              <a:t>), SK=d, </a:t>
            </a:r>
            <a:r>
              <a:rPr lang="en-US" altLang="en-US" sz="2600" dirty="0" err="1" smtClean="0"/>
              <a:t>où</a:t>
            </a:r>
            <a:r>
              <a:rPr lang="en-US" altLang="en-US" sz="2600" dirty="0" smtClean="0"/>
              <a:t> H </a:t>
            </a:r>
            <a:r>
              <a:rPr lang="en-US" altLang="en-US" sz="2600" dirty="0" err="1" smtClean="0"/>
              <a:t>est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une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fonction</a:t>
            </a:r>
            <a:r>
              <a:rPr lang="en-US" altLang="en-US" sz="2600" dirty="0" smtClean="0"/>
              <a:t> de </a:t>
            </a:r>
            <a:r>
              <a:rPr lang="en-US" altLang="en-US" sz="2600" dirty="0" err="1" smtClean="0"/>
              <a:t>hachage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cryptographique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produisant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l’empreinte</a:t>
            </a:r>
            <a:r>
              <a:rPr lang="en-US" altLang="en-US" sz="2600" dirty="0" smtClean="0"/>
              <a:t>.</a:t>
            </a:r>
          </a:p>
          <a:p>
            <a:pPr marL="1206500" lvl="2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600" dirty="0" smtClean="0"/>
              <a:t>S</a:t>
            </a:r>
            <a:r>
              <a:rPr lang="en-US" altLang="en-US" sz="2600" baseline="-6000" dirty="0" smtClean="0"/>
              <a:t>SK</a:t>
            </a:r>
            <a:r>
              <a:rPr lang="en-US" altLang="en-US" sz="2600" dirty="0" smtClean="0"/>
              <a:t>(M) = H(M)</a:t>
            </a:r>
            <a:r>
              <a:rPr lang="en-US" altLang="en-US" sz="2600" baseline="32000" dirty="0" smtClean="0"/>
              <a:t>d</a:t>
            </a:r>
            <a:r>
              <a:rPr lang="en-US" altLang="en-US" sz="2600" dirty="0" smtClean="0"/>
              <a:t> mod N.</a:t>
            </a:r>
          </a:p>
          <a:p>
            <a:pPr marL="1206500" lvl="2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600" dirty="0" smtClean="0"/>
              <a:t>V</a:t>
            </a:r>
            <a:r>
              <a:rPr lang="en-US" altLang="en-US" sz="2600" baseline="-6000" dirty="0" smtClean="0"/>
              <a:t>PK</a:t>
            </a:r>
            <a:r>
              <a:rPr lang="en-US" altLang="en-US" sz="2600" dirty="0" smtClean="0"/>
              <a:t>(M,s) = </a:t>
            </a:r>
            <a:r>
              <a:rPr lang="en-US" altLang="en-US" sz="2600" dirty="0" err="1" smtClean="0"/>
              <a:t>oui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ssi</a:t>
            </a:r>
            <a:r>
              <a:rPr lang="en-US" altLang="en-US" sz="2600" dirty="0" smtClean="0"/>
              <a:t> H(M)=s</a:t>
            </a:r>
            <a:r>
              <a:rPr lang="en-US" altLang="en-US" sz="2600" baseline="32000" dirty="0" smtClean="0"/>
              <a:t>e</a:t>
            </a:r>
            <a:r>
              <a:rPr lang="en-US" altLang="en-US" sz="2600" dirty="0" smtClean="0"/>
              <a:t> mod N.</a:t>
            </a:r>
            <a:endParaRPr lang="en-US" altLang="en-US" sz="2222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203200" y="0"/>
            <a:ext cx="9753600" cy="1892300"/>
          </a:xfrm>
        </p:spPr>
        <p:txBody>
          <a:bodyPr rtlCol="0">
            <a:normAutofit/>
          </a:bodyPr>
          <a:lstStyle/>
          <a:p>
            <a:pPr algn="ctr" defTabSz="1015990" eaLnBrk="1" fontAlgn="auto" hangingPunct="1">
              <a:spcAft>
                <a:spcPts val="0"/>
              </a:spcAft>
              <a:defRPr/>
            </a:pPr>
            <a:r>
              <a:rPr lang="en-US" altLang="en-US" sz="4889" dirty="0" err="1" smtClean="0"/>
              <a:t>Contrefaçons</a:t>
            </a:r>
            <a:r>
              <a:rPr lang="en-US" altLang="en-US" sz="4889" dirty="0" smtClean="0"/>
              <a:t> </a:t>
            </a:r>
            <a:r>
              <a:rPr lang="en-US" altLang="en-US" sz="4889" dirty="0" err="1" smtClean="0"/>
              <a:t>contre</a:t>
            </a:r>
            <a:r>
              <a:rPr lang="en-US" altLang="en-US" sz="4889" dirty="0" smtClean="0"/>
              <a:t> </a:t>
            </a:r>
            <a:br>
              <a:rPr lang="en-US" altLang="en-US" sz="4889" dirty="0" smtClean="0"/>
            </a:br>
            <a:r>
              <a:rPr lang="en-US" altLang="en-US" sz="4889" dirty="0" err="1" smtClean="0"/>
              <a:t>hache</a:t>
            </a:r>
            <a:r>
              <a:rPr lang="en-US" altLang="en-US" sz="4889" dirty="0" smtClean="0"/>
              <a:t>-et-</a:t>
            </a:r>
            <a:r>
              <a:rPr lang="en-US" altLang="en-US" sz="4889" dirty="0" err="1" smtClean="0"/>
              <a:t>signe</a:t>
            </a:r>
            <a:r>
              <a:rPr lang="en-US" altLang="en-US" sz="4889" dirty="0" smtClean="0"/>
              <a:t> RSA</a:t>
            </a:r>
          </a:p>
        </p:txBody>
      </p:sp>
      <p:sp>
        <p:nvSpPr>
          <p:cNvPr id="17410" name="Rectangle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203200" y="2184400"/>
            <a:ext cx="9753600" cy="5181600"/>
          </a:xfrm>
          <a:blipFill rotWithShape="0">
            <a:blip r:embed="rId2"/>
            <a:stretch>
              <a:fillRect t="-2588" r="-1375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292100" y="-38100"/>
            <a:ext cx="9702800" cy="1917700"/>
          </a:xfrm>
        </p:spPr>
        <p:txBody>
          <a:bodyPr rtlCol="0">
            <a:normAutofit/>
          </a:bodyPr>
          <a:lstStyle/>
          <a:p>
            <a:pPr algn="ctr" defTabSz="1015990" eaLnBrk="1" fontAlgn="auto" hangingPunct="1">
              <a:spcAft>
                <a:spcPts val="0"/>
              </a:spcAft>
              <a:defRPr/>
            </a:pPr>
            <a:r>
              <a:rPr lang="en-US" altLang="en-US" sz="4889" dirty="0" err="1" smtClean="0"/>
              <a:t>Avantages</a:t>
            </a:r>
            <a:r>
              <a:rPr lang="en-US" altLang="en-US" sz="4889" dirty="0" smtClean="0"/>
              <a:t> de </a:t>
            </a:r>
            <a:br>
              <a:rPr lang="en-US" altLang="en-US" sz="4889" dirty="0" smtClean="0"/>
            </a:br>
            <a:r>
              <a:rPr lang="en-US" altLang="en-US" sz="4889" dirty="0" err="1" smtClean="0"/>
              <a:t>hache</a:t>
            </a:r>
            <a:r>
              <a:rPr lang="en-US" altLang="en-US" sz="4889" dirty="0" smtClean="0"/>
              <a:t>-et-</a:t>
            </a:r>
            <a:r>
              <a:rPr lang="en-US" altLang="en-US" sz="4889" dirty="0" err="1" smtClean="0"/>
              <a:t>signe</a:t>
            </a:r>
            <a:r>
              <a:rPr lang="en-US" altLang="en-US" sz="4889" dirty="0" smtClean="0"/>
              <a:t> RSA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2081213"/>
            <a:ext cx="9563100" cy="5310187"/>
          </a:xfrm>
        </p:spPr>
        <p:txBody>
          <a:bodyPr rtlCol="0">
            <a:normAutofit/>
          </a:bodyPr>
          <a:lstStyle/>
          <a:p>
            <a:pPr marL="695325" indent="-339725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2800" dirty="0" err="1"/>
              <a:t>H</a:t>
            </a:r>
            <a:r>
              <a:rPr lang="en-US" altLang="en-US" sz="2800" dirty="0" err="1" smtClean="0"/>
              <a:t>ache</a:t>
            </a:r>
            <a:r>
              <a:rPr lang="en-US" altLang="en-US" sz="2800" dirty="0" smtClean="0"/>
              <a:t>-et-</a:t>
            </a:r>
            <a:r>
              <a:rPr lang="en-US" altLang="en-US" sz="2800" dirty="0" err="1" smtClean="0"/>
              <a:t>signe</a:t>
            </a:r>
            <a:r>
              <a:rPr lang="en-US" altLang="en-US" sz="2800" dirty="0" smtClean="0"/>
              <a:t> RSA </a:t>
            </a:r>
            <a:r>
              <a:rPr lang="en-US" altLang="en-US" sz="2800" dirty="0" err="1" smtClean="0"/>
              <a:t>pourrait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être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démontré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sûr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si</a:t>
            </a:r>
            <a:r>
              <a:rPr lang="en-US" altLang="en-US" sz="2800" dirty="0" smtClean="0"/>
              <a:t> la </a:t>
            </a:r>
            <a:r>
              <a:rPr lang="en-US" altLang="en-US" sz="2800" dirty="0" err="1" smtClean="0"/>
              <a:t>fonction</a:t>
            </a:r>
            <a:r>
              <a:rPr lang="en-US" altLang="en-US" sz="2800" dirty="0" smtClean="0"/>
              <a:t> H </a:t>
            </a:r>
            <a:r>
              <a:rPr lang="en-US" altLang="en-US" sz="2800" dirty="0" err="1" smtClean="0"/>
              <a:t>était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une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fonction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idéale</a:t>
            </a:r>
            <a:r>
              <a:rPr lang="en-US" altLang="en-US" sz="2800" dirty="0" smtClean="0"/>
              <a:t>. </a:t>
            </a:r>
            <a:r>
              <a:rPr lang="en-US" altLang="en-US" sz="2800" dirty="0" err="1" smtClean="0"/>
              <a:t>Ceci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donne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une</a:t>
            </a:r>
            <a:r>
              <a:rPr lang="en-US" altLang="en-US" sz="2800" dirty="0" smtClean="0"/>
              <a:t> indication </a:t>
            </a:r>
            <a:r>
              <a:rPr lang="en-US" altLang="en-US" sz="2800" dirty="0" err="1" smtClean="0"/>
              <a:t>que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remplacer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l’idéale</a:t>
            </a:r>
            <a:r>
              <a:rPr lang="en-US" altLang="en-US" sz="2800" dirty="0" smtClean="0"/>
              <a:t> H par </a:t>
            </a:r>
            <a:r>
              <a:rPr lang="en-US" altLang="en-US" sz="2800" dirty="0" err="1" smtClean="0"/>
              <a:t>une</a:t>
            </a:r>
            <a:r>
              <a:rPr lang="en-US" altLang="en-US" sz="2800" dirty="0" smtClean="0"/>
              <a:t> bonne </a:t>
            </a:r>
            <a:r>
              <a:rPr lang="en-US" altLang="en-US" sz="2800" dirty="0" err="1" smtClean="0"/>
              <a:t>fonction</a:t>
            </a:r>
            <a:r>
              <a:rPr lang="en-US" altLang="en-US" sz="2800" dirty="0" smtClean="0"/>
              <a:t> de </a:t>
            </a:r>
            <a:r>
              <a:rPr lang="en-US" altLang="en-US" sz="2800" dirty="0" err="1" smtClean="0"/>
              <a:t>hachage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cryptographique</a:t>
            </a:r>
            <a:r>
              <a:rPr lang="en-US" altLang="en-US" sz="2800" dirty="0" smtClean="0"/>
              <a:t>, </a:t>
            </a:r>
            <a:r>
              <a:rPr lang="en-US" altLang="en-US" sz="2800" dirty="0" err="1" smtClean="0"/>
              <a:t>comme</a:t>
            </a:r>
            <a:r>
              <a:rPr lang="en-US" altLang="en-US" sz="2800" dirty="0" smtClean="0"/>
              <a:t> SHA256, </a:t>
            </a:r>
            <a:r>
              <a:rPr lang="en-US" altLang="en-US" sz="2800" dirty="0" err="1" smtClean="0"/>
              <a:t>devrait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résulter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en</a:t>
            </a:r>
            <a:r>
              <a:rPr lang="en-US" altLang="en-US" sz="2800" dirty="0" smtClean="0"/>
              <a:t> un </a:t>
            </a:r>
            <a:r>
              <a:rPr lang="en-US" altLang="en-US" sz="2800" dirty="0" err="1" smtClean="0"/>
              <a:t>système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sûr</a:t>
            </a:r>
            <a:r>
              <a:rPr lang="en-US" altLang="en-US" sz="2800" dirty="0" smtClean="0"/>
              <a:t>.</a:t>
            </a:r>
          </a:p>
          <a:p>
            <a:pPr marL="695325" indent="-339725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2800" dirty="0" smtClean="0"/>
              <a:t>Un </a:t>
            </a:r>
            <a:r>
              <a:rPr lang="en-US" altLang="en-US" sz="2800" dirty="0" err="1" smtClean="0"/>
              <a:t>autre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avantage</a:t>
            </a:r>
            <a:r>
              <a:rPr lang="en-US" altLang="en-US" sz="2800" dirty="0" smtClean="0"/>
              <a:t> de </a:t>
            </a:r>
            <a:r>
              <a:rPr lang="en-US" altLang="en-US" sz="2800" dirty="0" err="1" smtClean="0"/>
              <a:t>hache</a:t>
            </a:r>
            <a:r>
              <a:rPr lang="en-US" altLang="en-US" sz="2800" dirty="0" smtClean="0"/>
              <a:t>-et-</a:t>
            </a:r>
            <a:r>
              <a:rPr lang="en-US" altLang="en-US" sz="2800" dirty="0" err="1" smtClean="0"/>
              <a:t>signe</a:t>
            </a:r>
            <a:r>
              <a:rPr lang="en-US" altLang="en-US" sz="2800" dirty="0" smtClean="0"/>
              <a:t> RSA </a:t>
            </a:r>
            <a:r>
              <a:rPr lang="en-US" altLang="en-US" sz="2800" dirty="0" err="1" smtClean="0"/>
              <a:t>est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qu’il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peut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être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utilisé</a:t>
            </a:r>
            <a:r>
              <a:rPr lang="en-US" altLang="en-US" sz="2800" dirty="0" smtClean="0"/>
              <a:t> pour signer des messages de </a:t>
            </a:r>
            <a:r>
              <a:rPr lang="en-US" altLang="en-US" sz="2800" dirty="0" err="1" smtClean="0"/>
              <a:t>longueur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arbitraire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puisque</a:t>
            </a:r>
            <a:r>
              <a:rPr lang="en-US" altLang="en-US" sz="2800" dirty="0" smtClean="0"/>
              <a:t> les </a:t>
            </a:r>
            <a:r>
              <a:rPr lang="en-US" altLang="en-US" sz="2800" dirty="0" err="1" smtClean="0"/>
              <a:t>fonctions</a:t>
            </a:r>
            <a:r>
              <a:rPr lang="en-US" altLang="en-US" sz="2800" dirty="0" smtClean="0"/>
              <a:t> de </a:t>
            </a:r>
            <a:r>
              <a:rPr lang="en-US" altLang="en-US" sz="2800" dirty="0" err="1" smtClean="0"/>
              <a:t>hachage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cryptographiques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acceptent</a:t>
            </a:r>
            <a:r>
              <a:rPr lang="en-US" altLang="en-US" sz="2800" dirty="0" smtClean="0"/>
              <a:t> des </a:t>
            </a:r>
            <a:r>
              <a:rPr lang="en-US" altLang="en-US" sz="2800" dirty="0" err="1" smtClean="0"/>
              <a:t>chaînes</a:t>
            </a:r>
            <a:r>
              <a:rPr lang="en-US" altLang="en-US" sz="2800" dirty="0" smtClean="0"/>
              <a:t> de </a:t>
            </a:r>
            <a:r>
              <a:rPr lang="en-US" altLang="en-US" sz="2800" dirty="0" err="1" smtClean="0"/>
              <a:t>toutes</a:t>
            </a:r>
            <a:r>
              <a:rPr lang="en-US" altLang="en-US" sz="2800" dirty="0" smtClean="0"/>
              <a:t> les </a:t>
            </a:r>
            <a:r>
              <a:rPr lang="en-US" altLang="en-US" sz="2800" dirty="0" err="1" smtClean="0"/>
              <a:t>longueurs</a:t>
            </a:r>
            <a:r>
              <a:rPr lang="en-US" altLang="en-US" sz="2800" dirty="0" smtClean="0"/>
              <a:t>. </a:t>
            </a:r>
            <a:endParaRPr lang="en-US" altLang="en-US" sz="3111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111448" y="0"/>
            <a:ext cx="9969500" cy="1473200"/>
          </a:xfrm>
        </p:spPr>
        <p:txBody>
          <a:bodyPr rtlCol="0">
            <a:normAutofit/>
          </a:bodyPr>
          <a:lstStyle/>
          <a:p>
            <a:pPr algn="ctr" defTabSz="1015990" eaLnBrk="1" fontAlgn="auto" hangingPunct="1">
              <a:spcAft>
                <a:spcPts val="0"/>
              </a:spcAft>
              <a:defRPr/>
            </a:pPr>
            <a:r>
              <a:rPr lang="en-US" altLang="en-US" sz="4300" dirty="0" smtClean="0"/>
              <a:t>Signatures </a:t>
            </a:r>
            <a:r>
              <a:rPr lang="en-US" altLang="en-US" sz="4300" dirty="0" err="1" smtClean="0"/>
              <a:t>numériques</a:t>
            </a:r>
            <a:r>
              <a:rPr lang="en-US" altLang="en-US" sz="4300" dirty="0" smtClean="0"/>
              <a:t> </a:t>
            </a:r>
            <a:br>
              <a:rPr lang="en-US" altLang="en-US" sz="4300" dirty="0" smtClean="0"/>
            </a:br>
            <a:r>
              <a:rPr lang="en-US" altLang="en-US" sz="4300" dirty="0" err="1" smtClean="0"/>
              <a:t>dans</a:t>
            </a:r>
            <a:r>
              <a:rPr lang="en-US" altLang="en-US" sz="4300" dirty="0" smtClean="0"/>
              <a:t> la </a:t>
            </a:r>
            <a:r>
              <a:rPr lang="en-US" altLang="en-US" sz="4300" dirty="0" err="1" smtClean="0"/>
              <a:t>pratique</a:t>
            </a:r>
            <a:r>
              <a:rPr lang="en-US" altLang="en-US" sz="4300" dirty="0" smtClean="0"/>
              <a:t>?</a:t>
            </a:r>
            <a:endParaRPr lang="en-US" altLang="en-US" sz="4889" dirty="0" smtClean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255464" y="1721768"/>
            <a:ext cx="9649072" cy="5745832"/>
          </a:xfrm>
        </p:spPr>
        <p:txBody>
          <a:bodyPr rtlCol="0">
            <a:normAutofit/>
          </a:bodyPr>
          <a:lstStyle/>
          <a:p>
            <a:pPr marL="355600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300" dirty="0" smtClean="0"/>
              <a:t>Est-</a:t>
            </a:r>
            <a:r>
              <a:rPr lang="en-US" altLang="en-US" sz="2300" dirty="0" err="1" smtClean="0"/>
              <a:t>ce</a:t>
            </a:r>
            <a:r>
              <a:rPr lang="en-US" altLang="en-US" sz="2300" dirty="0" smtClean="0"/>
              <a:t> que les signatures </a:t>
            </a:r>
            <a:r>
              <a:rPr lang="en-US" altLang="en-US" sz="2300" dirty="0" err="1" smtClean="0"/>
              <a:t>numériques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peuvent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avoir</a:t>
            </a:r>
            <a:r>
              <a:rPr lang="en-US" altLang="en-US" sz="2300" dirty="0" smtClean="0"/>
              <a:t> la </a:t>
            </a:r>
            <a:r>
              <a:rPr lang="en-US" altLang="en-US" sz="2300" dirty="0" err="1" smtClean="0"/>
              <a:t>même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valeur</a:t>
            </a:r>
            <a:r>
              <a:rPr lang="en-US" altLang="en-US" sz="2300" dirty="0" smtClean="0"/>
              <a:t> que les signatures </a:t>
            </a:r>
            <a:r>
              <a:rPr lang="en-US" altLang="en-US" sz="2300" dirty="0" err="1" smtClean="0"/>
              <a:t>manuscrites</a:t>
            </a:r>
            <a:r>
              <a:rPr lang="en-US" altLang="en-US" sz="2300" dirty="0" smtClean="0"/>
              <a:t>?</a:t>
            </a:r>
          </a:p>
          <a:p>
            <a:pPr marL="355600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300" dirty="0" err="1" smtClean="0"/>
              <a:t>Oui</a:t>
            </a:r>
            <a:r>
              <a:rPr lang="en-US" altLang="en-US" sz="2300" dirty="0" smtClean="0"/>
              <a:t>, et la </a:t>
            </a:r>
            <a:r>
              <a:rPr lang="en-US" altLang="en-US" sz="2300" dirty="0" err="1" smtClean="0"/>
              <a:t>législation</a:t>
            </a:r>
            <a:r>
              <a:rPr lang="en-US" altLang="en-US" sz="2300" dirty="0" smtClean="0"/>
              <a:t> de </a:t>
            </a:r>
            <a:r>
              <a:rPr lang="en-US" altLang="en-US" sz="2300" dirty="0" err="1" smtClean="0"/>
              <a:t>bien</a:t>
            </a:r>
            <a:r>
              <a:rPr lang="en-US" altLang="en-US" sz="2300" dirty="0" smtClean="0"/>
              <a:t> des pays </a:t>
            </a:r>
            <a:r>
              <a:rPr lang="en-US" altLang="en-US" sz="2300" dirty="0" err="1" smtClean="0"/>
              <a:t>est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prête</a:t>
            </a:r>
            <a:r>
              <a:rPr lang="en-US" altLang="en-US" sz="2300" dirty="0" smtClean="0"/>
              <a:t> pour </a:t>
            </a:r>
            <a:r>
              <a:rPr lang="en-US" altLang="en-US" sz="2300" dirty="0" err="1" smtClean="0"/>
              <a:t>ça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mais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quelques</a:t>
            </a:r>
            <a:r>
              <a:rPr lang="en-US" altLang="en-US" sz="2300" dirty="0" smtClean="0"/>
              <a:t> conditions </a:t>
            </a:r>
            <a:r>
              <a:rPr lang="en-US" altLang="en-US" sz="2300" dirty="0" err="1" smtClean="0"/>
              <a:t>doivent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être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satisfaites</a:t>
            </a:r>
            <a:r>
              <a:rPr lang="en-US" altLang="en-US" sz="2300" dirty="0" smtClean="0"/>
              <a:t> :</a:t>
            </a:r>
          </a:p>
          <a:p>
            <a:pPr marL="355600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300" dirty="0" err="1" smtClean="0"/>
              <a:t>Évidentes</a:t>
            </a:r>
            <a:r>
              <a:rPr lang="en-US" altLang="en-US" sz="2300" dirty="0" smtClean="0"/>
              <a:t> : </a:t>
            </a:r>
            <a:r>
              <a:rPr lang="en-US" altLang="en-US" sz="2300" dirty="0" err="1" smtClean="0"/>
              <a:t>Clés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assez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longues</a:t>
            </a:r>
            <a:r>
              <a:rPr lang="en-US" altLang="en-US" sz="2300" dirty="0" smtClean="0"/>
              <a:t> et </a:t>
            </a:r>
            <a:r>
              <a:rPr lang="en-US" altLang="en-US" sz="2300" dirty="0" err="1" smtClean="0"/>
              <a:t>rangées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en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sécurité</a:t>
            </a:r>
            <a:r>
              <a:rPr lang="en-US" altLang="en-US" sz="2300" dirty="0" smtClean="0"/>
              <a:t>.</a:t>
            </a:r>
          </a:p>
          <a:p>
            <a:pPr marL="355600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300" dirty="0" smtClean="0"/>
              <a:t>Plus </a:t>
            </a:r>
            <a:r>
              <a:rPr lang="en-US" altLang="en-US" sz="2300" dirty="0" err="1" smtClean="0"/>
              <a:t>subtiles</a:t>
            </a:r>
            <a:r>
              <a:rPr lang="en-US" altLang="en-US" sz="2300" dirty="0" smtClean="0"/>
              <a:t> : Un </a:t>
            </a:r>
            <a:r>
              <a:rPr lang="en-US" altLang="en-US" sz="2300" dirty="0" err="1" smtClean="0"/>
              <a:t>utilisateur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doit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pouvoir</a:t>
            </a:r>
            <a:r>
              <a:rPr lang="en-US" altLang="en-US" sz="2300" dirty="0" smtClean="0"/>
              <a:t> signaler que </a:t>
            </a:r>
            <a:r>
              <a:rPr lang="en-US" altLang="en-US" sz="2300" dirty="0" err="1" smtClean="0"/>
              <a:t>sa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clé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privée</a:t>
            </a:r>
            <a:r>
              <a:rPr lang="en-US" altLang="en-US" sz="2300" dirty="0" smtClean="0"/>
              <a:t> a </a:t>
            </a:r>
            <a:r>
              <a:rPr lang="en-US" altLang="en-US" sz="2300" dirty="0" err="1" smtClean="0"/>
              <a:t>été</a:t>
            </a:r>
            <a:r>
              <a:rPr lang="en-US" altLang="en-US" sz="2300" dirty="0" smtClean="0"/>
              <a:t> compromise. Le </a:t>
            </a:r>
            <a:r>
              <a:rPr lang="en-US" altLang="en-US" sz="2300" dirty="0" err="1" smtClean="0"/>
              <a:t>résultat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est</a:t>
            </a:r>
            <a:r>
              <a:rPr lang="en-US" altLang="en-US" sz="2300" dirty="0" smtClean="0"/>
              <a:t> que </a:t>
            </a:r>
            <a:r>
              <a:rPr lang="en-US" altLang="en-US" sz="2300" dirty="0" err="1" smtClean="0"/>
              <a:t>toutes</a:t>
            </a:r>
            <a:r>
              <a:rPr lang="en-US" altLang="en-US" sz="2300" dirty="0" smtClean="0"/>
              <a:t> les signatures </a:t>
            </a:r>
            <a:r>
              <a:rPr lang="en-US" altLang="en-US" sz="2300" dirty="0" err="1" smtClean="0"/>
              <a:t>pouvant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être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vérifiées</a:t>
            </a:r>
            <a:r>
              <a:rPr lang="en-US" altLang="en-US" sz="2300" dirty="0" smtClean="0"/>
              <a:t> avec </a:t>
            </a:r>
            <a:r>
              <a:rPr lang="en-US" altLang="en-US" sz="2300" dirty="0" err="1" smtClean="0"/>
              <a:t>l’ancienne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clé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publique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doivent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être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invalidées</a:t>
            </a:r>
            <a:r>
              <a:rPr lang="en-US" altLang="en-US" sz="2300" dirty="0" smtClean="0"/>
              <a:t>, </a:t>
            </a:r>
            <a:r>
              <a:rPr lang="en-US" altLang="en-US" sz="2300" dirty="0" err="1" smtClean="0"/>
              <a:t>même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celles</a:t>
            </a:r>
            <a:r>
              <a:rPr lang="en-US" altLang="en-US" sz="2300" dirty="0" smtClean="0"/>
              <a:t> qui </a:t>
            </a:r>
            <a:r>
              <a:rPr lang="en-US" altLang="en-US" sz="2300" dirty="0" err="1" smtClean="0"/>
              <a:t>précèdent</a:t>
            </a:r>
            <a:r>
              <a:rPr lang="en-US" altLang="en-US" sz="2300" dirty="0" smtClean="0"/>
              <a:t> le rapport.</a:t>
            </a:r>
          </a:p>
          <a:p>
            <a:pPr marL="355600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300" dirty="0" err="1" smtClean="0"/>
              <a:t>Mais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alors</a:t>
            </a:r>
            <a:r>
              <a:rPr lang="en-US" altLang="en-US" sz="2300" dirty="0" smtClean="0"/>
              <a:t>, </a:t>
            </a:r>
            <a:r>
              <a:rPr lang="en-US" altLang="en-US" sz="2300" dirty="0" err="1" smtClean="0"/>
              <a:t>il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pourrait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être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dans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l’intérêt</a:t>
            </a:r>
            <a:r>
              <a:rPr lang="en-US" altLang="en-US" sz="2300" dirty="0" smtClean="0"/>
              <a:t> d’un </a:t>
            </a:r>
            <a:r>
              <a:rPr lang="en-US" altLang="en-US" sz="2300" dirty="0" err="1" smtClean="0"/>
              <a:t>signataire</a:t>
            </a:r>
            <a:r>
              <a:rPr lang="en-US" altLang="en-US" sz="2300" dirty="0" smtClean="0"/>
              <a:t> de signaler </a:t>
            </a:r>
            <a:r>
              <a:rPr lang="en-US" altLang="en-US" sz="2300" dirty="0" err="1" smtClean="0"/>
              <a:t>une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clé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privée</a:t>
            </a:r>
            <a:r>
              <a:rPr lang="en-US" altLang="en-US" sz="2300" dirty="0" smtClean="0"/>
              <a:t> compromise </a:t>
            </a:r>
            <a:r>
              <a:rPr lang="en-US" altLang="en-US" sz="2300" dirty="0" err="1" smtClean="0"/>
              <a:t>dans</a:t>
            </a:r>
            <a:r>
              <a:rPr lang="en-US" altLang="en-US" sz="2300" dirty="0" smtClean="0"/>
              <a:t> le but </a:t>
            </a:r>
            <a:r>
              <a:rPr lang="en-US" altLang="en-US" sz="2300" dirty="0" err="1" smtClean="0"/>
              <a:t>d’invalider</a:t>
            </a:r>
            <a:r>
              <a:rPr lang="en-US" altLang="en-US" sz="2300" dirty="0" smtClean="0"/>
              <a:t> des signatures </a:t>
            </a:r>
            <a:r>
              <a:rPr lang="en-US" altLang="en-US" sz="2300" dirty="0" err="1" smtClean="0"/>
              <a:t>effectuées</a:t>
            </a:r>
            <a:r>
              <a:rPr lang="en-US" altLang="en-US" sz="2300" dirty="0" smtClean="0"/>
              <a:t>.</a:t>
            </a:r>
            <a:endParaRPr lang="en-US" altLang="en-US" sz="2222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-88900"/>
            <a:ext cx="8178800" cy="1524000"/>
          </a:xfrm>
        </p:spPr>
        <p:txBody>
          <a:bodyPr rtlCol="0">
            <a:normAutofit/>
          </a:bodyPr>
          <a:lstStyle/>
          <a:p>
            <a:pPr algn="ctr" defTabSz="1015990" eaLnBrk="1" fontAlgn="auto" hangingPunct="1">
              <a:spcAft>
                <a:spcPts val="0"/>
              </a:spcAft>
              <a:defRPr/>
            </a:pPr>
            <a:r>
              <a:rPr lang="en-US" altLang="en-US" sz="4300" dirty="0" smtClean="0"/>
              <a:t>Signatures </a:t>
            </a:r>
            <a:r>
              <a:rPr lang="en-US" altLang="en-US" sz="4300" dirty="0" err="1" smtClean="0"/>
              <a:t>numériques</a:t>
            </a:r>
            <a:r>
              <a:rPr lang="en-US" altLang="en-US" sz="4300" dirty="0" smtClean="0"/>
              <a:t> </a:t>
            </a:r>
            <a:br>
              <a:rPr lang="en-US" altLang="en-US" sz="4300" dirty="0" smtClean="0"/>
            </a:br>
            <a:r>
              <a:rPr lang="en-US" altLang="en-US" sz="4300" dirty="0" err="1" smtClean="0"/>
              <a:t>dans</a:t>
            </a:r>
            <a:r>
              <a:rPr lang="en-US" altLang="en-US" sz="4300" dirty="0" smtClean="0"/>
              <a:t> la </a:t>
            </a:r>
            <a:r>
              <a:rPr lang="en-US" altLang="en-US" sz="4300" dirty="0" err="1" smtClean="0"/>
              <a:t>pratique</a:t>
            </a:r>
            <a:r>
              <a:rPr lang="en-US" altLang="en-US" sz="4300" dirty="0" smtClean="0"/>
              <a:t>?</a:t>
            </a:r>
            <a:endParaRPr lang="en-US" altLang="en-US" sz="4889" dirty="0" smtClean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xfrm>
            <a:off x="327472" y="1793776"/>
            <a:ext cx="9505056" cy="5800824"/>
          </a:xfrm>
        </p:spPr>
        <p:txBody>
          <a:bodyPr rtlCol="0">
            <a:normAutofit/>
          </a:bodyPr>
          <a:lstStyle/>
          <a:p>
            <a:pPr marL="355600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300" dirty="0" smtClean="0"/>
              <a:t>Le </a:t>
            </a:r>
            <a:r>
              <a:rPr lang="en-US" altLang="en-US" sz="2300" dirty="0" err="1" smtClean="0"/>
              <a:t>problème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précédent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peut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être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résolu</a:t>
            </a:r>
            <a:r>
              <a:rPr lang="en-US" altLang="en-US" sz="2300" dirty="0" smtClean="0"/>
              <a:t> de </a:t>
            </a:r>
            <a:r>
              <a:rPr lang="en-US" altLang="en-US" sz="2300" dirty="0" err="1" smtClean="0"/>
              <a:t>plusieurs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façons</a:t>
            </a:r>
            <a:r>
              <a:rPr lang="en-US" altLang="en-US" sz="2300" dirty="0" smtClean="0"/>
              <a:t>. </a:t>
            </a:r>
            <a:r>
              <a:rPr lang="en-US" altLang="en-US" sz="2300" dirty="0" err="1" smtClean="0"/>
              <a:t>Une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d’entre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elles</a:t>
            </a:r>
            <a:r>
              <a:rPr lang="en-US" altLang="en-US" sz="2300" dirty="0" smtClean="0"/>
              <a:t> :</a:t>
            </a:r>
          </a:p>
          <a:p>
            <a:pPr marL="787400" lvl="1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100" dirty="0" smtClean="0"/>
              <a:t>Faire </a:t>
            </a:r>
            <a:r>
              <a:rPr lang="en-US" altLang="en-US" sz="2100" dirty="0" err="1" smtClean="0"/>
              <a:t>intervenir</a:t>
            </a:r>
            <a:r>
              <a:rPr lang="en-US" altLang="en-US" sz="2100" dirty="0" smtClean="0"/>
              <a:t> un service </a:t>
            </a:r>
            <a:r>
              <a:rPr lang="en-US" altLang="en-US" sz="2100" dirty="0" err="1" smtClean="0"/>
              <a:t>d’horodatage</a:t>
            </a:r>
            <a:r>
              <a:rPr lang="en-US" altLang="en-US" sz="2100" dirty="0" smtClean="0"/>
              <a:t> («timestamp») qui </a:t>
            </a:r>
            <a:r>
              <a:rPr lang="en-US" altLang="en-US" sz="2100" dirty="0" err="1" smtClean="0"/>
              <a:t>contresigne</a:t>
            </a:r>
            <a:r>
              <a:rPr lang="en-US" altLang="en-US" sz="2100" dirty="0" smtClean="0"/>
              <a:t> les documents </a:t>
            </a:r>
            <a:r>
              <a:rPr lang="en-US" altLang="en-US" sz="2100" dirty="0" err="1" smtClean="0"/>
              <a:t>importants</a:t>
            </a:r>
            <a:r>
              <a:rPr lang="en-US" altLang="en-US" sz="2100" dirty="0" smtClean="0"/>
              <a:t>.</a:t>
            </a:r>
          </a:p>
          <a:p>
            <a:pPr marL="787400" lvl="1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100" dirty="0" err="1" smtClean="0"/>
              <a:t>Puisque</a:t>
            </a:r>
            <a:r>
              <a:rPr lang="en-US" altLang="en-US" sz="2100" dirty="0" smtClean="0"/>
              <a:t> la signature de </a:t>
            </a:r>
            <a:r>
              <a:rPr lang="en-US" altLang="en-US" sz="2100" dirty="0" err="1" smtClean="0"/>
              <a:t>ce</a:t>
            </a:r>
            <a:r>
              <a:rPr lang="en-US" altLang="en-US" sz="2100" dirty="0" smtClean="0"/>
              <a:t> service </a:t>
            </a:r>
            <a:r>
              <a:rPr lang="en-US" altLang="en-US" sz="2100" dirty="0" err="1" smtClean="0"/>
              <a:t>reste</a:t>
            </a:r>
            <a:r>
              <a:rPr lang="en-US" altLang="en-US" sz="2100" dirty="0" smtClean="0"/>
              <a:t> </a:t>
            </a:r>
            <a:r>
              <a:rPr lang="en-US" altLang="en-US" sz="2100" dirty="0" err="1" smtClean="0"/>
              <a:t>valide</a:t>
            </a:r>
            <a:r>
              <a:rPr lang="en-US" altLang="en-US" sz="2100" dirty="0" smtClean="0"/>
              <a:t> </a:t>
            </a:r>
            <a:r>
              <a:rPr lang="en-US" altLang="en-US" sz="2100" dirty="0" err="1" smtClean="0"/>
              <a:t>même</a:t>
            </a:r>
            <a:r>
              <a:rPr lang="en-US" altLang="en-US" sz="2100" dirty="0" smtClean="0"/>
              <a:t> </a:t>
            </a:r>
            <a:r>
              <a:rPr lang="en-US" altLang="en-US" sz="2100" dirty="0" err="1" smtClean="0"/>
              <a:t>lorsque</a:t>
            </a:r>
            <a:r>
              <a:rPr lang="en-US" altLang="en-US" sz="2100" dirty="0" smtClean="0"/>
              <a:t> la </a:t>
            </a:r>
            <a:r>
              <a:rPr lang="en-US" altLang="en-US" sz="2100" dirty="0" err="1" smtClean="0"/>
              <a:t>clé</a:t>
            </a:r>
            <a:r>
              <a:rPr lang="en-US" altLang="en-US" sz="2100" dirty="0" smtClean="0"/>
              <a:t> </a:t>
            </a:r>
            <a:r>
              <a:rPr lang="en-US" altLang="en-US" sz="2100" dirty="0" err="1" smtClean="0"/>
              <a:t>privée</a:t>
            </a:r>
            <a:r>
              <a:rPr lang="en-US" altLang="en-US" sz="2100" dirty="0" smtClean="0"/>
              <a:t> du </a:t>
            </a:r>
            <a:r>
              <a:rPr lang="en-US" altLang="en-US" sz="2100" dirty="0" err="1" smtClean="0"/>
              <a:t>signataire</a:t>
            </a:r>
            <a:r>
              <a:rPr lang="en-US" altLang="en-US" sz="2100" dirty="0" smtClean="0"/>
              <a:t> </a:t>
            </a:r>
            <a:r>
              <a:rPr lang="en-US" altLang="en-US" sz="2100" dirty="0" err="1" smtClean="0"/>
              <a:t>est</a:t>
            </a:r>
            <a:r>
              <a:rPr lang="en-US" altLang="en-US" sz="2100" dirty="0" smtClean="0"/>
              <a:t> compromise, le </a:t>
            </a:r>
            <a:r>
              <a:rPr lang="en-US" altLang="en-US" sz="2100" dirty="0" err="1" smtClean="0"/>
              <a:t>problème</a:t>
            </a:r>
            <a:r>
              <a:rPr lang="en-US" altLang="en-US" sz="2100" dirty="0" smtClean="0"/>
              <a:t> </a:t>
            </a:r>
            <a:r>
              <a:rPr lang="en-US" altLang="en-US" sz="2100" dirty="0" err="1" smtClean="0"/>
              <a:t>serait</a:t>
            </a:r>
            <a:r>
              <a:rPr lang="en-US" altLang="en-US" sz="2100" dirty="0" smtClean="0"/>
              <a:t> </a:t>
            </a:r>
            <a:r>
              <a:rPr lang="en-US" altLang="en-US" sz="2100" dirty="0" err="1" smtClean="0"/>
              <a:t>résolu</a:t>
            </a:r>
            <a:r>
              <a:rPr lang="en-US" altLang="en-US" sz="2100" dirty="0" smtClean="0"/>
              <a:t>.</a:t>
            </a:r>
          </a:p>
          <a:p>
            <a:pPr marL="355600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300" dirty="0" err="1" smtClean="0"/>
              <a:t>Une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autre</a:t>
            </a:r>
            <a:r>
              <a:rPr lang="en-US" altLang="en-US" sz="2300" dirty="0" smtClean="0"/>
              <a:t> solution, </a:t>
            </a:r>
            <a:r>
              <a:rPr lang="en-US" altLang="en-US" sz="2300" dirty="0" err="1" smtClean="0"/>
              <a:t>presque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toujours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nécessaire</a:t>
            </a:r>
            <a:r>
              <a:rPr lang="en-US" altLang="en-US" sz="2300" dirty="0" smtClean="0"/>
              <a:t>,  </a:t>
            </a:r>
            <a:r>
              <a:rPr lang="en-US" altLang="en-US" sz="2300" dirty="0" err="1" smtClean="0"/>
              <a:t>consiste</a:t>
            </a:r>
            <a:r>
              <a:rPr lang="en-US" altLang="en-US" sz="2300" dirty="0" smtClean="0"/>
              <a:t> à demander aux </a:t>
            </a:r>
            <a:r>
              <a:rPr lang="en-US" altLang="en-US" sz="2300" dirty="0" err="1" smtClean="0"/>
              <a:t>utilisateurs</a:t>
            </a:r>
            <a:r>
              <a:rPr lang="en-US" altLang="en-US" sz="2300" dirty="0" smtClean="0"/>
              <a:t> de signer </a:t>
            </a:r>
            <a:r>
              <a:rPr lang="en-US" altLang="en-US" sz="2300" dirty="0" err="1" smtClean="0"/>
              <a:t>sur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papier</a:t>
            </a:r>
            <a:r>
              <a:rPr lang="en-US" altLang="en-US" sz="2300" dirty="0" smtClean="0"/>
              <a:t> un code de </a:t>
            </a:r>
            <a:r>
              <a:rPr lang="en-US" altLang="en-US" sz="2300" dirty="0" err="1" smtClean="0"/>
              <a:t>conduite</a:t>
            </a:r>
            <a:r>
              <a:rPr lang="en-US" altLang="en-US" sz="2300" dirty="0" smtClean="0"/>
              <a:t> pour </a:t>
            </a:r>
            <a:r>
              <a:rPr lang="en-US" altLang="en-US" sz="2300" dirty="0" err="1" smtClean="0"/>
              <a:t>l’utilisation</a:t>
            </a:r>
            <a:r>
              <a:rPr lang="en-US" altLang="en-US" sz="2300" dirty="0" smtClean="0"/>
              <a:t> de signatures </a:t>
            </a:r>
            <a:r>
              <a:rPr lang="en-US" altLang="en-US" sz="2300" dirty="0" err="1" smtClean="0"/>
              <a:t>numériques</a:t>
            </a:r>
            <a:r>
              <a:rPr lang="en-US" altLang="en-US" sz="2300" dirty="0" smtClean="0"/>
              <a:t>.</a:t>
            </a:r>
            <a:br>
              <a:rPr lang="en-US" altLang="en-US" sz="2300" dirty="0" smtClean="0"/>
            </a:br>
            <a:r>
              <a:rPr lang="en-US" altLang="en-US" sz="1800" dirty="0"/>
              <a:t>(</a:t>
            </a:r>
            <a:r>
              <a:rPr lang="en-US" altLang="en-US" sz="1800" dirty="0" err="1"/>
              <a:t>Ressemble</a:t>
            </a:r>
            <a:r>
              <a:rPr lang="en-US" altLang="en-US" sz="1800" dirty="0"/>
              <a:t> aux </a:t>
            </a:r>
            <a:r>
              <a:rPr lang="en-US" altLang="en-US" sz="1800" dirty="0" err="1"/>
              <a:t>règles</a:t>
            </a:r>
            <a:r>
              <a:rPr lang="en-US" altLang="en-US" sz="1800" dirty="0"/>
              <a:t> au </a:t>
            </a:r>
            <a:r>
              <a:rPr lang="en-US" altLang="en-US" sz="1800" dirty="0" err="1"/>
              <a:t>sujet</a:t>
            </a:r>
            <a:r>
              <a:rPr lang="en-US" altLang="en-US" sz="1800" dirty="0"/>
              <a:t> des </a:t>
            </a:r>
            <a:r>
              <a:rPr lang="en-US" altLang="en-US" sz="1800" dirty="0" err="1"/>
              <a:t>cartes</a:t>
            </a:r>
            <a:r>
              <a:rPr lang="en-US" altLang="en-US" sz="1800" dirty="0"/>
              <a:t> de </a:t>
            </a:r>
            <a:r>
              <a:rPr lang="en-US" altLang="en-US" sz="1800" dirty="0" err="1"/>
              <a:t>crédit</a:t>
            </a:r>
            <a:r>
              <a:rPr lang="en-US" altLang="en-US" sz="1800" dirty="0"/>
              <a:t> et </a:t>
            </a:r>
            <a:r>
              <a:rPr lang="en-US" altLang="en-US" sz="1800" dirty="0" err="1"/>
              <a:t>banques</a:t>
            </a:r>
            <a:r>
              <a:rPr lang="en-US" altLang="en-US" sz="1800" dirty="0"/>
              <a:t> à domicile.)</a:t>
            </a:r>
          </a:p>
          <a:p>
            <a:pPr marL="787400" lvl="1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100" dirty="0" err="1" smtClean="0"/>
              <a:t>L’utilisateur</a:t>
            </a:r>
            <a:r>
              <a:rPr lang="en-US" altLang="en-US" sz="2100" dirty="0" smtClean="0"/>
              <a:t> </a:t>
            </a:r>
            <a:r>
              <a:rPr lang="en-US" altLang="en-US" sz="2100" dirty="0" err="1" smtClean="0"/>
              <a:t>est</a:t>
            </a:r>
            <a:r>
              <a:rPr lang="en-US" altLang="en-US" sz="2100" dirty="0" smtClean="0"/>
              <a:t> </a:t>
            </a:r>
            <a:r>
              <a:rPr lang="en-US" altLang="en-US" sz="2100" dirty="0" err="1" smtClean="0"/>
              <a:t>responsable</a:t>
            </a:r>
            <a:r>
              <a:rPr lang="en-US" altLang="en-US" sz="2100" dirty="0" smtClean="0"/>
              <a:t> de </a:t>
            </a:r>
            <a:r>
              <a:rPr lang="en-US" altLang="en-US" sz="2100" dirty="0" err="1" smtClean="0"/>
              <a:t>sa</a:t>
            </a:r>
            <a:r>
              <a:rPr lang="en-US" altLang="en-US" sz="2100" dirty="0" smtClean="0"/>
              <a:t> </a:t>
            </a:r>
            <a:r>
              <a:rPr lang="en-US" altLang="en-US" sz="2100" dirty="0" err="1" smtClean="0"/>
              <a:t>clé</a:t>
            </a:r>
            <a:r>
              <a:rPr lang="en-US" altLang="en-US" sz="2100" dirty="0" smtClean="0"/>
              <a:t> </a:t>
            </a:r>
            <a:r>
              <a:rPr lang="en-US" altLang="en-US" sz="2100" dirty="0" err="1" smtClean="0"/>
              <a:t>privée</a:t>
            </a:r>
            <a:r>
              <a:rPr lang="en-US" altLang="en-US" sz="2100" dirty="0" smtClean="0"/>
              <a:t>. Il </a:t>
            </a:r>
            <a:r>
              <a:rPr lang="en-US" altLang="en-US" sz="2100" dirty="0" err="1" smtClean="0"/>
              <a:t>doit</a:t>
            </a:r>
            <a:r>
              <a:rPr lang="en-US" altLang="en-US" sz="2100" dirty="0" smtClean="0"/>
              <a:t> signaler </a:t>
            </a:r>
            <a:r>
              <a:rPr lang="en-US" altLang="en-US" sz="2100" dirty="0" err="1" smtClean="0"/>
              <a:t>si</a:t>
            </a:r>
            <a:r>
              <a:rPr lang="en-US" altLang="en-US" sz="2100" dirty="0" smtClean="0"/>
              <a:t> </a:t>
            </a:r>
            <a:r>
              <a:rPr lang="en-US" altLang="en-US" sz="2100" dirty="0" err="1" smtClean="0"/>
              <a:t>elle</a:t>
            </a:r>
            <a:r>
              <a:rPr lang="en-US" altLang="en-US" sz="2100" dirty="0" smtClean="0"/>
              <a:t> </a:t>
            </a:r>
            <a:r>
              <a:rPr lang="en-US" altLang="en-US" sz="2100" dirty="0" err="1" smtClean="0"/>
              <a:t>est</a:t>
            </a:r>
            <a:r>
              <a:rPr lang="en-US" altLang="en-US" sz="2100" dirty="0" smtClean="0"/>
              <a:t> compromise le plus </a:t>
            </a:r>
            <a:r>
              <a:rPr lang="en-US" altLang="en-US" sz="2100" dirty="0" err="1" smtClean="0"/>
              <a:t>vite</a:t>
            </a:r>
            <a:r>
              <a:rPr lang="en-US" altLang="en-US" sz="2100" dirty="0" smtClean="0"/>
              <a:t> possible.</a:t>
            </a:r>
          </a:p>
          <a:p>
            <a:pPr marL="787400" lvl="1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100" dirty="0" err="1" smtClean="0"/>
              <a:t>L’utilisateur</a:t>
            </a:r>
            <a:r>
              <a:rPr lang="en-US" altLang="en-US" sz="2100" dirty="0" smtClean="0"/>
              <a:t> ne </a:t>
            </a:r>
            <a:r>
              <a:rPr lang="en-US" altLang="en-US" sz="2100" dirty="0" err="1" smtClean="0"/>
              <a:t>peut</a:t>
            </a:r>
            <a:r>
              <a:rPr lang="en-US" altLang="en-US" sz="2100" dirty="0" smtClean="0"/>
              <a:t> plus </a:t>
            </a:r>
            <a:r>
              <a:rPr lang="en-US" altLang="en-US" sz="2100" dirty="0" err="1" smtClean="0"/>
              <a:t>aussi</a:t>
            </a:r>
            <a:r>
              <a:rPr lang="en-US" altLang="en-US" sz="2100" dirty="0" smtClean="0"/>
              <a:t> </a:t>
            </a:r>
            <a:r>
              <a:rPr lang="en-US" altLang="en-US" sz="2100" dirty="0" err="1" smtClean="0"/>
              <a:t>facilement</a:t>
            </a:r>
            <a:r>
              <a:rPr lang="en-US" altLang="en-US" sz="2100" dirty="0" smtClean="0"/>
              <a:t> </a:t>
            </a:r>
            <a:r>
              <a:rPr lang="en-US" altLang="en-US" sz="2100" dirty="0" err="1" smtClean="0"/>
              <a:t>invalider</a:t>
            </a:r>
            <a:r>
              <a:rPr lang="en-US" altLang="en-US" sz="2100" dirty="0" smtClean="0"/>
              <a:t> </a:t>
            </a:r>
            <a:r>
              <a:rPr lang="en-US" altLang="en-US" sz="2100" dirty="0" err="1" smtClean="0"/>
              <a:t>une</a:t>
            </a:r>
            <a:r>
              <a:rPr lang="en-US" altLang="en-US" sz="2100" dirty="0" smtClean="0"/>
              <a:t> signature après </a:t>
            </a:r>
            <a:r>
              <a:rPr lang="en-US" altLang="en-US" sz="2100" dirty="0" err="1" smtClean="0"/>
              <a:t>une</a:t>
            </a:r>
            <a:r>
              <a:rPr lang="en-US" altLang="en-US" sz="2100" dirty="0" smtClean="0"/>
              <a:t> </a:t>
            </a:r>
            <a:r>
              <a:rPr lang="en-US" altLang="en-US" sz="2100" dirty="0" err="1" smtClean="0"/>
              <a:t>certaine</a:t>
            </a:r>
            <a:r>
              <a:rPr lang="en-US" altLang="en-US" sz="2100" dirty="0" smtClean="0"/>
              <a:t> </a:t>
            </a:r>
            <a:r>
              <a:rPr lang="en-US" altLang="en-US" sz="2100" dirty="0" err="1" smtClean="0"/>
              <a:t>durée</a:t>
            </a:r>
            <a:r>
              <a:rPr lang="en-US" altLang="en-US" sz="2100" dirty="0" smtClean="0"/>
              <a:t>.</a:t>
            </a:r>
            <a:endParaRPr lang="en-US" altLang="en-US" sz="2667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type="title"/>
          </p:nvPr>
        </p:nvSpPr>
        <p:spPr>
          <a:xfrm>
            <a:off x="12700" y="-76200"/>
            <a:ext cx="10020300" cy="1752600"/>
          </a:xfrm>
        </p:spPr>
        <p:txBody>
          <a:bodyPr rtlCol="0">
            <a:normAutofit/>
          </a:bodyPr>
          <a:lstStyle/>
          <a:p>
            <a:pPr algn="ctr" defTabSz="1015990" eaLnBrk="1" fontAlgn="auto" hangingPunct="1">
              <a:spcAft>
                <a:spcPts val="0"/>
              </a:spcAft>
              <a:defRPr/>
            </a:pPr>
            <a:r>
              <a:rPr lang="en-US" altLang="en-US" sz="4889" dirty="0" smtClean="0"/>
              <a:t>Ce </a:t>
            </a:r>
            <a:r>
              <a:rPr lang="en-US" altLang="en-US" sz="4889" dirty="0" err="1" smtClean="0"/>
              <a:t>qu’une</a:t>
            </a:r>
            <a:r>
              <a:rPr lang="en-US" altLang="en-US" sz="4889" dirty="0" smtClean="0"/>
              <a:t> signature </a:t>
            </a:r>
            <a:r>
              <a:rPr lang="en-US" altLang="en-US" sz="4889" dirty="0" err="1" smtClean="0"/>
              <a:t>numérique</a:t>
            </a:r>
            <a:r>
              <a:rPr lang="en-US" altLang="en-US" sz="4889" dirty="0" smtClean="0"/>
              <a:t> </a:t>
            </a:r>
            <a:r>
              <a:rPr lang="en-US" altLang="en-US" sz="4889" dirty="0" err="1" smtClean="0"/>
              <a:t>atteste</a:t>
            </a:r>
            <a:endParaRPr lang="en-US" altLang="en-US" sz="4889" dirty="0" smtClean="0"/>
          </a:p>
        </p:txBody>
      </p:sp>
      <p:sp>
        <p:nvSpPr>
          <p:cNvPr id="21505" name="Rectangle 1"/>
          <p:cNvSpPr>
            <a:spLocks noGrp="1" noChangeArrowheads="1"/>
          </p:cNvSpPr>
          <p:nvPr>
            <p:ph idx="1"/>
          </p:nvPr>
        </p:nvSpPr>
        <p:spPr>
          <a:xfrm>
            <a:off x="50800" y="1793776"/>
            <a:ext cx="9944100" cy="5761137"/>
          </a:xfrm>
        </p:spPr>
        <p:txBody>
          <a:bodyPr rtlCol="0">
            <a:normAutofit/>
          </a:bodyPr>
          <a:lstStyle/>
          <a:p>
            <a:pPr marL="695325" indent="-339725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Blip>
                <a:blip r:embed="rId2"/>
              </a:buBlip>
              <a:defRPr/>
            </a:pPr>
            <a:r>
              <a:rPr lang="en-US" altLang="en-US" sz="2800" dirty="0" err="1"/>
              <a:t>Une</a:t>
            </a:r>
            <a:r>
              <a:rPr lang="en-US" altLang="en-US" sz="2800" dirty="0"/>
              <a:t> signature </a:t>
            </a:r>
            <a:r>
              <a:rPr lang="en-US" altLang="en-US" sz="2800" dirty="0" err="1"/>
              <a:t>numérique</a:t>
            </a:r>
            <a:r>
              <a:rPr lang="en-US" altLang="en-US" sz="2800" dirty="0"/>
              <a:t> ne </a:t>
            </a:r>
            <a:r>
              <a:rPr lang="en-US" altLang="en-US" sz="2800" dirty="0" err="1"/>
              <a:t>certifie</a:t>
            </a:r>
            <a:r>
              <a:rPr lang="en-US" altLang="en-US" sz="2800" dirty="0"/>
              <a:t> que </a:t>
            </a:r>
            <a:r>
              <a:rPr lang="en-US" altLang="en-US" sz="2800" dirty="0" err="1"/>
              <a:t>ce</a:t>
            </a:r>
            <a:r>
              <a:rPr lang="en-US" altLang="en-US" sz="2800" dirty="0"/>
              <a:t> qui </a:t>
            </a:r>
            <a:r>
              <a:rPr lang="en-US" altLang="en-US" sz="2800" dirty="0" err="1"/>
              <a:t>est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signé</a:t>
            </a:r>
            <a:r>
              <a:rPr lang="en-US" altLang="en-US" sz="2800" dirty="0"/>
              <a:t> et </a:t>
            </a:r>
            <a:r>
              <a:rPr lang="en-US" altLang="en-US" sz="2800" dirty="0" err="1"/>
              <a:t>rien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d’autre</a:t>
            </a:r>
            <a:r>
              <a:rPr lang="en-US" altLang="en-US" sz="2800" dirty="0"/>
              <a:t>!</a:t>
            </a:r>
          </a:p>
          <a:p>
            <a:pPr marL="695325" indent="-339725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2800" dirty="0" smtClean="0"/>
              <a:t>Y-a-t-</a:t>
            </a:r>
            <a:r>
              <a:rPr lang="en-US" altLang="en-US" sz="2800" dirty="0" err="1" smtClean="0"/>
              <a:t>il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une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différence</a:t>
            </a:r>
            <a:r>
              <a:rPr lang="en-US" altLang="en-US" sz="2800" dirty="0" smtClean="0"/>
              <a:t> entre un </a:t>
            </a:r>
            <a:r>
              <a:rPr lang="en-US" altLang="en-US" sz="2800" dirty="0" err="1" smtClean="0"/>
              <a:t>courriel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où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chaque</a:t>
            </a:r>
            <a:r>
              <a:rPr lang="en-US" altLang="en-US" sz="2800" dirty="0" smtClean="0"/>
              <a:t> champ, </a:t>
            </a:r>
            <a:r>
              <a:rPr lang="en-US" altLang="en-US" sz="2800" dirty="0" err="1" smtClean="0"/>
              <a:t>incluant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l’adresse</a:t>
            </a:r>
            <a:r>
              <a:rPr lang="en-US" altLang="en-US" sz="2800" dirty="0" smtClean="0"/>
              <a:t> du </a:t>
            </a:r>
            <a:r>
              <a:rPr lang="en-US" altLang="en-US" sz="2800" dirty="0" err="1" smtClean="0"/>
              <a:t>destinataire</a:t>
            </a:r>
            <a:r>
              <a:rPr lang="en-US" altLang="en-US" sz="2800" dirty="0" smtClean="0"/>
              <a:t>, </a:t>
            </a:r>
            <a:r>
              <a:rPr lang="en-US" altLang="en-US" sz="2800" dirty="0" err="1" smtClean="0"/>
              <a:t>est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signé</a:t>
            </a:r>
            <a:r>
              <a:rPr lang="en-US" altLang="en-US" sz="2800" dirty="0" smtClean="0"/>
              <a:t> et un </a:t>
            </a:r>
            <a:r>
              <a:rPr lang="en-US" altLang="en-US" sz="2800" dirty="0" err="1" smtClean="0"/>
              <a:t>autre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où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seulement</a:t>
            </a:r>
            <a:r>
              <a:rPr lang="en-US" altLang="en-US" sz="2800" dirty="0" smtClean="0"/>
              <a:t> le </a:t>
            </a:r>
            <a:r>
              <a:rPr lang="en-US" altLang="en-US" sz="2800" dirty="0" err="1" smtClean="0"/>
              <a:t>contenu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l’est</a:t>
            </a:r>
            <a:r>
              <a:rPr lang="en-US" altLang="en-US" sz="2800" dirty="0" smtClean="0"/>
              <a:t>?</a:t>
            </a:r>
          </a:p>
          <a:p>
            <a:pPr marL="695325" indent="-339725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2800" dirty="0" smtClean="0"/>
              <a:t>Bob </a:t>
            </a:r>
            <a:r>
              <a:rPr lang="en-US" altLang="en-US" sz="2800" dirty="0" err="1" smtClean="0"/>
              <a:t>transmet</a:t>
            </a:r>
            <a:r>
              <a:rPr lang="en-US" altLang="en-US" sz="2800" dirty="0" smtClean="0"/>
              <a:t> le message «</a:t>
            </a:r>
            <a:r>
              <a:rPr lang="en-US" altLang="en-US" sz="2800" dirty="0" err="1" smtClean="0"/>
              <a:t>Veux-tu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m’épouser</a:t>
            </a:r>
            <a:r>
              <a:rPr lang="en-US" altLang="en-US" sz="2800" dirty="0" smtClean="0"/>
              <a:t>» à Alice. </a:t>
            </a:r>
            <a:r>
              <a:rPr lang="en-US" altLang="en-US" sz="2800" dirty="0" err="1" smtClean="0"/>
              <a:t>N’importe</a:t>
            </a:r>
            <a:r>
              <a:rPr lang="en-US" altLang="en-US" sz="2800" dirty="0" smtClean="0"/>
              <a:t> qui </a:t>
            </a:r>
            <a:r>
              <a:rPr lang="en-US" altLang="en-US" sz="2800" dirty="0" err="1" smtClean="0"/>
              <a:t>peut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prétendre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avoir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une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offre</a:t>
            </a:r>
            <a:r>
              <a:rPr lang="en-US" altLang="en-US" sz="2800" dirty="0" smtClean="0"/>
              <a:t> de Bob, </a:t>
            </a:r>
            <a:r>
              <a:rPr lang="en-US" altLang="en-US" sz="2800" dirty="0" err="1" smtClean="0"/>
              <a:t>même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Êve</a:t>
            </a:r>
            <a:r>
              <a:rPr lang="en-US" altLang="en-US" sz="2800" dirty="0" smtClean="0"/>
              <a:t>!</a:t>
            </a:r>
            <a:endParaRPr lang="en-US" altLang="en-US" sz="2800" dirty="0"/>
          </a:p>
          <a:p>
            <a:pPr marL="695325" indent="-339725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2800" dirty="0" smtClean="0"/>
              <a:t>De </a:t>
            </a:r>
            <a:r>
              <a:rPr lang="en-US" altLang="en-US" sz="2800" dirty="0"/>
              <a:t>la </a:t>
            </a:r>
            <a:r>
              <a:rPr lang="en-US" altLang="en-US" sz="2800" dirty="0" err="1"/>
              <a:t>même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façon</a:t>
            </a:r>
            <a:r>
              <a:rPr lang="en-US" altLang="en-US" sz="2800" dirty="0"/>
              <a:t>, un message </a:t>
            </a:r>
            <a:r>
              <a:rPr lang="en-US" altLang="en-US" sz="2800" dirty="0" err="1"/>
              <a:t>chiffré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signé</a:t>
            </a:r>
            <a:r>
              <a:rPr lang="en-US" altLang="en-US" sz="2800" dirty="0"/>
              <a:t> ne </a:t>
            </a:r>
            <a:r>
              <a:rPr lang="en-US" altLang="en-US" sz="2800" dirty="0" err="1"/>
              <a:t>garantit</a:t>
            </a:r>
            <a:r>
              <a:rPr lang="en-US" altLang="en-US" sz="2800" dirty="0"/>
              <a:t> pas que le </a:t>
            </a:r>
            <a:r>
              <a:rPr lang="en-US" altLang="en-US" sz="2800" dirty="0" err="1"/>
              <a:t>signataire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connaît</a:t>
            </a:r>
            <a:r>
              <a:rPr lang="en-US" altLang="en-US" sz="2800" dirty="0"/>
              <a:t> le message </a:t>
            </a:r>
            <a:r>
              <a:rPr lang="en-US" altLang="en-US" sz="2800" dirty="0" err="1"/>
              <a:t>clair</a:t>
            </a:r>
            <a:r>
              <a:rPr lang="en-US" altLang="en-US" sz="2800" dirty="0"/>
              <a:t>! Il </a:t>
            </a:r>
            <a:r>
              <a:rPr lang="en-US" altLang="en-US" sz="2800" dirty="0" err="1"/>
              <a:t>est</a:t>
            </a:r>
            <a:r>
              <a:rPr lang="en-US" altLang="en-US" sz="2800" dirty="0"/>
              <a:t> facile de copier un </a:t>
            </a:r>
            <a:r>
              <a:rPr lang="en-US" altLang="en-US" sz="2800" dirty="0" err="1"/>
              <a:t>cryptogramme</a:t>
            </a:r>
            <a:r>
              <a:rPr lang="en-US" altLang="en-US" sz="2800" dirty="0"/>
              <a:t> (</a:t>
            </a:r>
            <a:r>
              <a:rPr lang="en-US" altLang="en-US" sz="2800" dirty="0" err="1"/>
              <a:t>transmis</a:t>
            </a:r>
            <a:r>
              <a:rPr lang="en-US" altLang="en-US" sz="2800" dirty="0"/>
              <a:t> par un tiers) pour </a:t>
            </a:r>
            <a:r>
              <a:rPr lang="en-US" altLang="en-US" sz="2800" dirty="0" err="1"/>
              <a:t>ensuite</a:t>
            </a:r>
            <a:r>
              <a:rPr lang="en-US" altLang="en-US" sz="2800" dirty="0"/>
              <a:t> le signer! </a:t>
            </a:r>
          </a:p>
          <a:p>
            <a:pPr marL="1546225" lvl="2" indent="-339725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endParaRPr lang="en-US" altLang="en-US" sz="2222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1047552" y="27980"/>
            <a:ext cx="8178800" cy="977900"/>
          </a:xfrm>
        </p:spPr>
        <p:txBody>
          <a:bodyPr rtlCol="0">
            <a:normAutofit/>
          </a:bodyPr>
          <a:lstStyle/>
          <a:p>
            <a:pPr algn="ctr" defTabSz="1015990" eaLnBrk="1" fontAlgn="auto" hangingPunct="1">
              <a:spcAft>
                <a:spcPts val="0"/>
              </a:spcAft>
              <a:defRPr/>
            </a:pPr>
            <a:r>
              <a:rPr lang="en-US" altLang="en-US" sz="4889" dirty="0" err="1" smtClean="0"/>
              <a:t>L’intégrité</a:t>
            </a:r>
            <a:r>
              <a:rPr lang="en-US" altLang="en-US" sz="4889" dirty="0" smtClean="0"/>
              <a:t> </a:t>
            </a:r>
            <a:r>
              <a:rPr lang="en-US" altLang="en-US" sz="4889" dirty="0" err="1" smtClean="0"/>
              <a:t>d’une</a:t>
            </a:r>
            <a:r>
              <a:rPr lang="en-US" altLang="en-US" sz="4889" dirty="0" smtClean="0"/>
              <a:t> session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xfrm>
            <a:off x="-12700" y="1433736"/>
            <a:ext cx="9956800" cy="6110064"/>
          </a:xfrm>
        </p:spPr>
        <p:txBody>
          <a:bodyPr rtlCol="0">
            <a:normAutofit/>
          </a:bodyPr>
          <a:lstStyle/>
          <a:p>
            <a:pPr marL="695325" indent="-339725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2800" dirty="0" err="1" smtClean="0"/>
              <a:t>Dans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bien</a:t>
            </a:r>
            <a:r>
              <a:rPr lang="en-US" altLang="en-US" sz="2800" dirty="0" smtClean="0"/>
              <a:t> des </a:t>
            </a:r>
            <a:r>
              <a:rPr lang="en-US" altLang="en-US" sz="2800" dirty="0" err="1" smtClean="0"/>
              <a:t>cas</a:t>
            </a:r>
            <a:r>
              <a:rPr lang="en-US" altLang="en-US" sz="2800" dirty="0" smtClean="0"/>
              <a:t>, </a:t>
            </a:r>
            <a:r>
              <a:rPr lang="en-US" altLang="en-US" sz="2800" dirty="0" err="1" smtClean="0"/>
              <a:t>l’intégrité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d’une</a:t>
            </a:r>
            <a:r>
              <a:rPr lang="en-US" altLang="en-US" sz="2800" dirty="0" smtClean="0"/>
              <a:t> session </a:t>
            </a:r>
            <a:r>
              <a:rPr lang="en-US" altLang="en-US" sz="2800" dirty="0" err="1" smtClean="0"/>
              <a:t>complète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doit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être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attestée</a:t>
            </a:r>
            <a:r>
              <a:rPr lang="en-US" altLang="en-US" sz="2800" dirty="0" smtClean="0"/>
              <a:t> pour </a:t>
            </a:r>
            <a:r>
              <a:rPr lang="en-US" altLang="en-US" sz="2800" dirty="0" err="1" smtClean="0"/>
              <a:t>conclure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qu’elle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est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sûre</a:t>
            </a:r>
            <a:r>
              <a:rPr lang="en-US" altLang="en-US" sz="2800" dirty="0" smtClean="0"/>
              <a:t>...</a:t>
            </a:r>
          </a:p>
          <a:p>
            <a:pPr marL="695325" indent="-339725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2800" dirty="0" err="1" smtClean="0"/>
              <a:t>L’intégrité</a:t>
            </a:r>
            <a:r>
              <a:rPr lang="en-US" altLang="en-US" sz="2800" dirty="0" smtClean="0"/>
              <a:t> des messages </a:t>
            </a:r>
            <a:r>
              <a:rPr lang="en-US" altLang="en-US" sz="2800" dirty="0" err="1" smtClean="0"/>
              <a:t>n’est</a:t>
            </a:r>
            <a:r>
              <a:rPr lang="en-US" altLang="en-US" sz="2800" dirty="0" smtClean="0"/>
              <a:t> pas </a:t>
            </a:r>
            <a:r>
              <a:rPr lang="en-US" altLang="en-US" sz="2800" dirty="0" err="1" smtClean="0"/>
              <a:t>une</a:t>
            </a:r>
            <a:r>
              <a:rPr lang="en-US" altLang="en-US" sz="2800" dirty="0" smtClean="0"/>
              <a:t> solution </a:t>
            </a:r>
            <a:r>
              <a:rPr lang="en-US" altLang="en-US" sz="2800" dirty="0" err="1" smtClean="0"/>
              <a:t>suffisante</a:t>
            </a:r>
            <a:r>
              <a:rPr lang="en-US" altLang="en-US" sz="2800" dirty="0" smtClean="0"/>
              <a:t>.</a:t>
            </a:r>
          </a:p>
          <a:p>
            <a:pPr marL="695325" indent="-339725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2800" dirty="0" err="1" smtClean="0"/>
              <a:t>Lorsque</a:t>
            </a:r>
            <a:r>
              <a:rPr lang="en-US" altLang="en-US" sz="2800" dirty="0" smtClean="0"/>
              <a:t> le message M et un MAC/signature de Bob </a:t>
            </a:r>
            <a:r>
              <a:rPr lang="en-US" altLang="en-US" sz="2800" dirty="0" err="1" smtClean="0"/>
              <a:t>sont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reçus</a:t>
            </a:r>
            <a:r>
              <a:rPr lang="en-US" altLang="en-US" sz="2800" dirty="0" smtClean="0"/>
              <a:t>, on ne </a:t>
            </a:r>
            <a:r>
              <a:rPr lang="en-US" altLang="en-US" sz="2800" dirty="0" err="1" smtClean="0"/>
              <a:t>peut</a:t>
            </a:r>
            <a:r>
              <a:rPr lang="en-US" altLang="en-US" sz="2800" dirty="0" smtClean="0"/>
              <a:t> que </a:t>
            </a:r>
            <a:r>
              <a:rPr lang="en-US" altLang="en-US" sz="2800" dirty="0" err="1" smtClean="0"/>
              <a:t>conclure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qu’à</a:t>
            </a:r>
            <a:r>
              <a:rPr lang="en-US" altLang="en-US" sz="2800" dirty="0" smtClean="0"/>
              <a:t> un certain point Bob a </a:t>
            </a:r>
            <a:r>
              <a:rPr lang="en-US" altLang="en-US" sz="2800" dirty="0" err="1" smtClean="0"/>
              <a:t>transmis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ce</a:t>
            </a:r>
            <a:r>
              <a:rPr lang="en-US" altLang="en-US" sz="2800" dirty="0" smtClean="0"/>
              <a:t> message.</a:t>
            </a:r>
          </a:p>
          <a:p>
            <a:pPr marL="695325" indent="-339725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2800" dirty="0" err="1" smtClean="0"/>
              <a:t>Êve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peut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s’amuser</a:t>
            </a:r>
            <a:r>
              <a:rPr lang="en-US" altLang="en-US" sz="2800" dirty="0" smtClean="0"/>
              <a:t> à </a:t>
            </a:r>
            <a:r>
              <a:rPr lang="en-US" altLang="en-US" sz="2800" dirty="0" err="1" smtClean="0"/>
              <a:t>renvoyer</a:t>
            </a:r>
            <a:r>
              <a:rPr lang="en-US" altLang="en-US" sz="2800" dirty="0" smtClean="0"/>
              <a:t> le </a:t>
            </a:r>
            <a:r>
              <a:rPr lang="en-US" altLang="en-US" sz="2800" dirty="0" err="1" smtClean="0"/>
              <a:t>même</a:t>
            </a:r>
            <a:r>
              <a:rPr lang="en-US" altLang="en-US" sz="2800" dirty="0" smtClean="0"/>
              <a:t> message de Bob avec </a:t>
            </a:r>
            <a:r>
              <a:rPr lang="en-US" altLang="en-US" sz="2800" dirty="0" err="1" smtClean="0"/>
              <a:t>preuve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d’intégrité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autant</a:t>
            </a:r>
            <a:r>
              <a:rPr lang="en-US" altLang="en-US" sz="2800" dirty="0" smtClean="0"/>
              <a:t> de </a:t>
            </a:r>
            <a:r>
              <a:rPr lang="en-US" altLang="en-US" sz="2800" dirty="0" err="1" smtClean="0"/>
              <a:t>fois</a:t>
            </a:r>
            <a:r>
              <a:rPr lang="en-US" altLang="en-US" sz="2800" dirty="0" smtClean="0"/>
              <a:t> que </a:t>
            </a:r>
            <a:r>
              <a:rPr lang="en-US" altLang="en-US" sz="2800" dirty="0" err="1" smtClean="0"/>
              <a:t>voulu</a:t>
            </a:r>
            <a:r>
              <a:rPr lang="en-US" altLang="en-US" sz="2800" dirty="0" smtClean="0"/>
              <a:t> et à </a:t>
            </a:r>
            <a:r>
              <a:rPr lang="en-US" altLang="en-US" sz="2800" dirty="0" err="1" smtClean="0"/>
              <a:t>n’importe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quel</a:t>
            </a:r>
            <a:r>
              <a:rPr lang="en-US" altLang="en-US" sz="2800" dirty="0" smtClean="0"/>
              <a:t> moment... </a:t>
            </a:r>
            <a:endParaRPr lang="en-US" altLang="en-US" sz="2800" dirty="0"/>
          </a:p>
          <a:p>
            <a:pPr marL="695325" indent="-339725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2800" dirty="0" err="1" smtClean="0"/>
              <a:t>Attaque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par </a:t>
            </a:r>
            <a:r>
              <a:rPr lang="en-US" altLang="en-US" sz="2800" dirty="0" err="1" smtClean="0"/>
              <a:t>redite</a:t>
            </a:r>
            <a:r>
              <a:rPr lang="en-US" altLang="en-US" sz="2800" dirty="0" smtClean="0"/>
              <a:t>.</a:t>
            </a:r>
            <a:endParaRPr lang="en-US" altLang="en-US" sz="2800" dirty="0"/>
          </a:p>
          <a:p>
            <a:pPr marL="695325" indent="-339725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2800" dirty="0" smtClean="0"/>
              <a:t>(«</a:t>
            </a:r>
            <a:r>
              <a:rPr lang="en-US" altLang="en-US" sz="2800" dirty="0"/>
              <a:t>replay attack»)</a:t>
            </a:r>
          </a:p>
          <a:p>
            <a:pPr marL="1127125" lvl="1" indent="-339725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endParaRPr lang="en-US" altLang="en-US" sz="2667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25400" y="-76200"/>
            <a:ext cx="10109200" cy="965200"/>
          </a:xfrm>
        </p:spPr>
        <p:txBody>
          <a:bodyPr rtlCol="0">
            <a:normAutofit/>
          </a:bodyPr>
          <a:lstStyle/>
          <a:p>
            <a:pPr algn="ctr" defTabSz="1015990" eaLnBrk="1" fontAlgn="auto" hangingPunct="1">
              <a:spcAft>
                <a:spcPts val="0"/>
              </a:spcAft>
              <a:defRPr/>
            </a:pPr>
            <a:r>
              <a:rPr lang="en-US" altLang="en-US" sz="4889" dirty="0" smtClean="0"/>
              <a:t>Protections </a:t>
            </a:r>
            <a:r>
              <a:rPr lang="en-US" altLang="en-US" sz="4889" dirty="0" err="1" smtClean="0"/>
              <a:t>contre</a:t>
            </a:r>
            <a:r>
              <a:rPr lang="en-US" altLang="en-US" sz="4889" dirty="0" smtClean="0"/>
              <a:t> </a:t>
            </a:r>
            <a:r>
              <a:rPr lang="en-US" altLang="en-US" sz="4889" dirty="0" err="1" smtClean="0"/>
              <a:t>redites</a:t>
            </a:r>
            <a:endParaRPr lang="en-US" altLang="en-US" sz="4889" dirty="0" smtClean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25400" y="1217712"/>
            <a:ext cx="10109200" cy="6351488"/>
          </a:xfrm>
        </p:spPr>
        <p:txBody>
          <a:bodyPr rtlCol="0">
            <a:normAutofit/>
          </a:bodyPr>
          <a:lstStyle/>
          <a:p>
            <a:pPr marL="355600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400" dirty="0" smtClean="0"/>
              <a:t>Il y a des </a:t>
            </a:r>
            <a:r>
              <a:rPr lang="en-US" altLang="en-US" sz="2400" dirty="0" err="1" smtClean="0"/>
              <a:t>façons</a:t>
            </a:r>
            <a:r>
              <a:rPr lang="en-US" altLang="en-US" sz="2400" dirty="0" smtClean="0"/>
              <a:t> simples de se </a:t>
            </a:r>
            <a:r>
              <a:rPr lang="en-US" altLang="en-US" sz="2400" dirty="0" err="1" smtClean="0"/>
              <a:t>prémunir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contre</a:t>
            </a:r>
            <a:r>
              <a:rPr lang="en-US" altLang="en-US" sz="2400" dirty="0" smtClean="0"/>
              <a:t> les </a:t>
            </a:r>
            <a:r>
              <a:rPr lang="en-US" altLang="en-US" sz="2400" dirty="0" err="1" smtClean="0"/>
              <a:t>attaques</a:t>
            </a:r>
            <a:r>
              <a:rPr lang="en-US" altLang="en-US" sz="2400" dirty="0" smtClean="0"/>
              <a:t> par </a:t>
            </a:r>
            <a:r>
              <a:rPr lang="en-US" altLang="en-US" sz="2400" dirty="0" err="1" smtClean="0"/>
              <a:t>redite</a:t>
            </a:r>
            <a:r>
              <a:rPr lang="en-US" altLang="en-US" sz="2400" dirty="0" smtClean="0"/>
              <a:t> :</a:t>
            </a:r>
          </a:p>
          <a:p>
            <a:pPr marL="355600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400" dirty="0" err="1" smtClean="0"/>
              <a:t>Ajout</a:t>
            </a:r>
            <a:r>
              <a:rPr lang="en-US" altLang="en-US" sz="2400" dirty="0" smtClean="0"/>
              <a:t> d’un </a:t>
            </a:r>
            <a:r>
              <a:rPr lang="en-US" altLang="en-US" sz="2400" dirty="0" err="1" smtClean="0"/>
              <a:t>numéro</a:t>
            </a:r>
            <a:r>
              <a:rPr lang="en-US" altLang="en-US" sz="2400" dirty="0" smtClean="0"/>
              <a:t> de </a:t>
            </a:r>
            <a:r>
              <a:rPr lang="en-US" altLang="en-US" sz="2400" dirty="0" err="1" smtClean="0"/>
              <a:t>séquence</a:t>
            </a:r>
            <a:r>
              <a:rPr lang="en-US" altLang="en-US" sz="2400" dirty="0" smtClean="0"/>
              <a:t> aux messages, </a:t>
            </a:r>
            <a:r>
              <a:rPr lang="en-US" altLang="en-US" sz="2400" dirty="0" err="1" smtClean="0"/>
              <a:t>calculer</a:t>
            </a:r>
            <a:r>
              <a:rPr lang="en-US" altLang="en-US" sz="2400" dirty="0" smtClean="0"/>
              <a:t> un CAM du message avec le </a:t>
            </a:r>
            <a:r>
              <a:rPr lang="en-US" altLang="en-US" sz="2400" dirty="0" err="1" smtClean="0"/>
              <a:t>numéro</a:t>
            </a:r>
            <a:r>
              <a:rPr lang="en-US" altLang="en-US" sz="2400" dirty="0" smtClean="0"/>
              <a:t>. </a:t>
            </a:r>
            <a:r>
              <a:rPr lang="en-US" altLang="en-US" sz="2400" dirty="0" err="1" smtClean="0"/>
              <a:t>Incrémenter</a:t>
            </a:r>
            <a:r>
              <a:rPr lang="en-US" altLang="en-US" sz="2400" dirty="0" smtClean="0"/>
              <a:t> le </a:t>
            </a:r>
            <a:r>
              <a:rPr lang="en-US" altLang="en-US" sz="2400" dirty="0" err="1" smtClean="0"/>
              <a:t>numéro</a:t>
            </a:r>
            <a:r>
              <a:rPr lang="en-US" altLang="en-US" sz="2400" dirty="0" smtClean="0"/>
              <a:t>.</a:t>
            </a:r>
          </a:p>
          <a:p>
            <a:pPr marL="355600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400" dirty="0" err="1" smtClean="0"/>
              <a:t>Permet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d’ordonner</a:t>
            </a:r>
            <a:r>
              <a:rPr lang="en-US" altLang="en-US" sz="2400" dirty="0" smtClean="0"/>
              <a:t> les messages.</a:t>
            </a:r>
          </a:p>
          <a:p>
            <a:pPr marL="355600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400" dirty="0" err="1" smtClean="0"/>
              <a:t>Lourd</a:t>
            </a:r>
            <a:r>
              <a:rPr lang="en-US" altLang="en-US" sz="2400" dirty="0" smtClean="0"/>
              <a:t> (</a:t>
            </a:r>
            <a:r>
              <a:rPr lang="en-US" altLang="en-US" sz="2400" dirty="0" err="1" smtClean="0"/>
              <a:t>impraticable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dans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biens</a:t>
            </a:r>
            <a:r>
              <a:rPr lang="en-US" altLang="en-US" sz="2400" dirty="0" smtClean="0"/>
              <a:t> des </a:t>
            </a:r>
            <a:r>
              <a:rPr lang="en-US" altLang="en-US" sz="2400" dirty="0" err="1" smtClean="0"/>
              <a:t>cas</a:t>
            </a:r>
            <a:r>
              <a:rPr lang="en-US" altLang="en-US" sz="2400" dirty="0" smtClean="0"/>
              <a:t>), possible de ranger que </a:t>
            </a:r>
            <a:r>
              <a:rPr lang="en-US" altLang="en-US" sz="2400" dirty="0" err="1" smtClean="0"/>
              <a:t>quelques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numéros</a:t>
            </a:r>
            <a:r>
              <a:rPr lang="en-US" altLang="en-US" sz="2400" dirty="0" smtClean="0"/>
              <a:t> des messages </a:t>
            </a:r>
            <a:r>
              <a:rPr lang="en-US" altLang="en-US" sz="2400" dirty="0" err="1" smtClean="0"/>
              <a:t>acceptés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récemment</a:t>
            </a:r>
            <a:r>
              <a:rPr lang="en-US" altLang="en-US" sz="2400" dirty="0" smtClean="0"/>
              <a:t>. </a:t>
            </a:r>
          </a:p>
          <a:p>
            <a:pPr marL="355600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400" dirty="0" err="1" smtClean="0"/>
              <a:t>Supposons</a:t>
            </a:r>
            <a:r>
              <a:rPr lang="en-US" altLang="en-US" sz="2400" dirty="0" smtClean="0"/>
              <a:t> que </a:t>
            </a:r>
            <a:r>
              <a:rPr lang="en-US" altLang="en-US" sz="2400" dirty="0" err="1" smtClean="0"/>
              <a:t>seul</a:t>
            </a:r>
            <a:r>
              <a:rPr lang="en-US" altLang="en-US" sz="2400" dirty="0" smtClean="0"/>
              <a:t> le dernier </a:t>
            </a:r>
            <a:r>
              <a:rPr lang="en-US" altLang="en-US" sz="2400" dirty="0" err="1" smtClean="0"/>
              <a:t>numéro</a:t>
            </a:r>
            <a:r>
              <a:rPr lang="en-US" altLang="en-US" sz="2400" dirty="0" smtClean="0"/>
              <a:t> de message </a:t>
            </a:r>
            <a:r>
              <a:rPr lang="en-US" altLang="en-US" sz="2400" dirty="0" err="1" smtClean="0"/>
              <a:t>confirmé</a:t>
            </a:r>
            <a:r>
              <a:rPr lang="en-US" altLang="en-US" sz="2400" dirty="0" smtClean="0"/>
              <a:t> n </a:t>
            </a:r>
            <a:r>
              <a:rPr lang="en-US" altLang="en-US" sz="2400" dirty="0" err="1" smtClean="0"/>
              <a:t>est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retenu</a:t>
            </a:r>
            <a:r>
              <a:rPr lang="en-US" altLang="en-US" sz="2400" dirty="0" smtClean="0"/>
              <a:t>. Que faire </a:t>
            </a:r>
            <a:r>
              <a:rPr lang="en-US" altLang="en-US" sz="2400" dirty="0" err="1" smtClean="0"/>
              <a:t>si</a:t>
            </a:r>
            <a:r>
              <a:rPr lang="en-US" altLang="en-US" sz="2400" dirty="0" smtClean="0"/>
              <a:t> le prochain message </a:t>
            </a:r>
            <a:r>
              <a:rPr lang="en-US" altLang="en-US" sz="2400" dirty="0" err="1" smtClean="0"/>
              <a:t>n’a</a:t>
            </a:r>
            <a:r>
              <a:rPr lang="en-US" altLang="en-US" sz="2400" dirty="0" smtClean="0"/>
              <a:t> pas le </a:t>
            </a:r>
            <a:r>
              <a:rPr lang="en-US" altLang="en-US" sz="2400" dirty="0" err="1" smtClean="0"/>
              <a:t>numéro</a:t>
            </a:r>
            <a:r>
              <a:rPr lang="en-US" altLang="en-US" sz="2400" dirty="0" smtClean="0"/>
              <a:t> n+1?</a:t>
            </a:r>
          </a:p>
          <a:p>
            <a:pPr marL="355600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400" dirty="0" err="1" smtClean="0"/>
              <a:t>Dans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certains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cas</a:t>
            </a:r>
            <a:r>
              <a:rPr lang="en-US" altLang="en-US" sz="2400" dirty="0" smtClean="0"/>
              <a:t>, les messages </a:t>
            </a:r>
            <a:r>
              <a:rPr lang="en-US" altLang="en-US" sz="2400" dirty="0" err="1" smtClean="0"/>
              <a:t>sont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réordonnés</a:t>
            </a:r>
            <a:r>
              <a:rPr lang="en-US" altLang="en-US" sz="2400" dirty="0" smtClean="0"/>
              <a:t> et </a:t>
            </a:r>
            <a:r>
              <a:rPr lang="en-US" altLang="en-US" sz="2400" dirty="0" err="1" smtClean="0"/>
              <a:t>même</a:t>
            </a:r>
            <a:r>
              <a:rPr lang="en-US" altLang="en-US" sz="2400" dirty="0" smtClean="0"/>
              <a:t> perdus sans que </a:t>
            </a:r>
            <a:r>
              <a:rPr lang="en-US" altLang="en-US" sz="2400" dirty="0" err="1" smtClean="0"/>
              <a:t>quiconque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n’intervienne</a:t>
            </a:r>
            <a:r>
              <a:rPr lang="en-US" altLang="en-US" sz="2400" dirty="0" smtClean="0"/>
              <a:t>.</a:t>
            </a:r>
          </a:p>
          <a:p>
            <a:pPr marL="355600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400" dirty="0" err="1" smtClean="0"/>
              <a:t>N’accepter</a:t>
            </a:r>
            <a:r>
              <a:rPr lang="en-US" altLang="en-US" sz="2400" dirty="0" smtClean="0"/>
              <a:t> que les messages avec </a:t>
            </a:r>
            <a:r>
              <a:rPr lang="en-US" altLang="en-US" sz="2400" dirty="0" err="1" smtClean="0"/>
              <a:t>numéro</a:t>
            </a:r>
            <a:r>
              <a:rPr lang="en-US" altLang="en-US" sz="2400" dirty="0" smtClean="0"/>
              <a:t> plus grand que n </a:t>
            </a:r>
            <a:r>
              <a:rPr lang="en-US" altLang="en-US" sz="2400" dirty="0" err="1" smtClean="0"/>
              <a:t>protège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contre</a:t>
            </a:r>
            <a:r>
              <a:rPr lang="en-US" altLang="en-US" sz="2400" dirty="0" smtClean="0"/>
              <a:t> les </a:t>
            </a:r>
            <a:r>
              <a:rPr lang="en-US" altLang="en-US" sz="2400" dirty="0" err="1" smtClean="0"/>
              <a:t>redites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mais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peut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aussi</a:t>
            </a:r>
            <a:r>
              <a:rPr lang="en-US" altLang="en-US" sz="2400" dirty="0" smtClean="0"/>
              <a:t> ignorer des </a:t>
            </a:r>
            <a:r>
              <a:rPr lang="en-US" altLang="en-US" sz="2400" dirty="0" err="1" smtClean="0"/>
              <a:t>bons</a:t>
            </a:r>
            <a:r>
              <a:rPr lang="en-US" altLang="en-US" sz="2400" dirty="0" smtClean="0"/>
              <a:t> messages qui </a:t>
            </a:r>
            <a:r>
              <a:rPr lang="en-US" altLang="en-US" sz="2400" dirty="0" err="1" smtClean="0"/>
              <a:t>sont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reçus</a:t>
            </a:r>
            <a:r>
              <a:rPr lang="en-US" altLang="en-US" sz="2400" dirty="0" smtClean="0"/>
              <a:t> trop </a:t>
            </a:r>
            <a:r>
              <a:rPr lang="en-US" altLang="en-US" sz="2400" dirty="0" err="1" smtClean="0"/>
              <a:t>tard</a:t>
            </a:r>
            <a:r>
              <a:rPr lang="en-US" altLang="en-US" sz="2400" dirty="0" smtClean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-12700" y="-38100"/>
            <a:ext cx="10185400" cy="952500"/>
          </a:xfrm>
        </p:spPr>
        <p:txBody>
          <a:bodyPr rtlCol="0">
            <a:normAutofit/>
          </a:bodyPr>
          <a:lstStyle/>
          <a:p>
            <a:pPr algn="ctr" defTabSz="1015990" eaLnBrk="1" fontAlgn="auto" hangingPunct="1">
              <a:spcAft>
                <a:spcPts val="0"/>
              </a:spcAft>
              <a:defRPr/>
            </a:pPr>
            <a:r>
              <a:rPr lang="en-US" altLang="en-US" sz="4889" dirty="0" smtClean="0"/>
              <a:t>Protections </a:t>
            </a:r>
            <a:r>
              <a:rPr lang="en-US" altLang="en-US" sz="4889" dirty="0" err="1" smtClean="0"/>
              <a:t>contre</a:t>
            </a:r>
            <a:r>
              <a:rPr lang="en-US" altLang="en-US" sz="4889" dirty="0" smtClean="0"/>
              <a:t> </a:t>
            </a:r>
            <a:r>
              <a:rPr lang="en-US" altLang="en-US" sz="4889" dirty="0" err="1" smtClean="0"/>
              <a:t>redites</a:t>
            </a:r>
            <a:endParaRPr lang="en-US" altLang="en-US" sz="4889" dirty="0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76200" y="1721768"/>
            <a:ext cx="10020300" cy="5910932"/>
          </a:xfrm>
        </p:spPr>
        <p:txBody>
          <a:bodyPr rtlCol="0">
            <a:normAutofit/>
          </a:bodyPr>
          <a:lstStyle/>
          <a:p>
            <a:pPr marL="671513" indent="-315913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2600" dirty="0" err="1" smtClean="0"/>
              <a:t>Une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autre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façon</a:t>
            </a:r>
            <a:r>
              <a:rPr lang="en-US" altLang="en-US" sz="2600" dirty="0" smtClean="0"/>
              <a:t> de se </a:t>
            </a:r>
            <a:r>
              <a:rPr lang="en-US" altLang="en-US" sz="2600" dirty="0" err="1" smtClean="0"/>
              <a:t>prémunir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contre</a:t>
            </a:r>
            <a:r>
              <a:rPr lang="en-US" altLang="en-US" sz="2600" dirty="0" smtClean="0"/>
              <a:t> les </a:t>
            </a:r>
            <a:r>
              <a:rPr lang="en-US" altLang="en-US" sz="2600" dirty="0" err="1" smtClean="0"/>
              <a:t>redites</a:t>
            </a:r>
            <a:r>
              <a:rPr lang="en-US" altLang="en-US" sz="2600" dirty="0" smtClean="0"/>
              <a:t> :</a:t>
            </a:r>
          </a:p>
          <a:p>
            <a:pPr marL="671513" indent="-315913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2300" dirty="0" err="1" smtClean="0"/>
              <a:t>Utiliser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l’horodatage</a:t>
            </a:r>
            <a:r>
              <a:rPr lang="en-US" altLang="en-US" sz="2300" dirty="0" smtClean="0"/>
              <a:t> avec le message </a:t>
            </a:r>
            <a:r>
              <a:rPr lang="en-US" altLang="en-US" sz="2300" dirty="0" err="1" smtClean="0"/>
              <a:t>avant</a:t>
            </a:r>
            <a:r>
              <a:rPr lang="en-US" altLang="en-US" sz="2300" dirty="0" smtClean="0"/>
              <a:t> de </a:t>
            </a:r>
            <a:r>
              <a:rPr lang="en-US" altLang="en-US" sz="2300" dirty="0" err="1" smtClean="0"/>
              <a:t>calculer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leur</a:t>
            </a:r>
            <a:r>
              <a:rPr lang="en-US" altLang="en-US" sz="2300" dirty="0" smtClean="0"/>
              <a:t> CAM/signature.</a:t>
            </a:r>
          </a:p>
          <a:p>
            <a:pPr marL="671513" indent="-315913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2300" dirty="0" err="1" smtClean="0"/>
              <a:t>Peut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vérifier</a:t>
            </a:r>
            <a:r>
              <a:rPr lang="en-US" altLang="en-US" sz="2300" dirty="0" smtClean="0"/>
              <a:t> que le message </a:t>
            </a:r>
            <a:r>
              <a:rPr lang="en-US" altLang="en-US" sz="2300" dirty="0" err="1" smtClean="0"/>
              <a:t>n’est</a:t>
            </a:r>
            <a:r>
              <a:rPr lang="en-US" altLang="en-US" sz="2300" dirty="0" smtClean="0"/>
              <a:t> pas trop </a:t>
            </a:r>
            <a:r>
              <a:rPr lang="en-US" altLang="en-US" sz="2300" dirty="0" err="1" smtClean="0"/>
              <a:t>vieux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avant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d’accepter</a:t>
            </a:r>
            <a:r>
              <a:rPr lang="en-US" altLang="en-US" sz="2300" dirty="0" smtClean="0"/>
              <a:t>. </a:t>
            </a:r>
            <a:r>
              <a:rPr lang="en-US" altLang="en-US" sz="2300" dirty="0" err="1" smtClean="0"/>
              <a:t>Permet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d’éliminer</a:t>
            </a:r>
            <a:r>
              <a:rPr lang="en-US" altLang="en-US" sz="2300" dirty="0" smtClean="0"/>
              <a:t> les </a:t>
            </a:r>
            <a:r>
              <a:rPr lang="en-US" altLang="en-US" sz="2300" dirty="0" err="1" smtClean="0"/>
              <a:t>redites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dans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une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certaine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mesure</a:t>
            </a:r>
            <a:r>
              <a:rPr lang="en-US" altLang="en-US" sz="2300" dirty="0" smtClean="0"/>
              <a:t>.</a:t>
            </a:r>
          </a:p>
          <a:p>
            <a:pPr marL="671513" indent="-315913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2300" dirty="0" err="1" smtClean="0"/>
              <a:t>Nécessite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une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certaine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synchronisation</a:t>
            </a:r>
            <a:r>
              <a:rPr lang="en-US" altLang="en-US" sz="2300" dirty="0" smtClean="0"/>
              <a:t> entre </a:t>
            </a:r>
            <a:r>
              <a:rPr lang="en-US" altLang="en-US" sz="2300" dirty="0" err="1" smtClean="0"/>
              <a:t>l’expéditeur</a:t>
            </a:r>
            <a:r>
              <a:rPr lang="en-US" altLang="en-US" sz="2300" dirty="0" smtClean="0"/>
              <a:t> et le </a:t>
            </a:r>
            <a:r>
              <a:rPr lang="en-US" altLang="en-US" sz="2300" dirty="0" err="1" smtClean="0"/>
              <a:t>destinataire</a:t>
            </a:r>
            <a:r>
              <a:rPr lang="en-US" altLang="en-US" sz="2300" dirty="0" smtClean="0"/>
              <a:t> et </a:t>
            </a:r>
            <a:r>
              <a:rPr lang="en-US" altLang="en-US" sz="2300" dirty="0" err="1" smtClean="0"/>
              <a:t>aussi</a:t>
            </a:r>
            <a:r>
              <a:rPr lang="en-US" altLang="en-US" sz="2300" dirty="0" smtClean="0"/>
              <a:t> que les messages </a:t>
            </a:r>
            <a:r>
              <a:rPr lang="en-US" altLang="en-US" sz="2300" dirty="0" err="1" smtClean="0"/>
              <a:t>soient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transmis</a:t>
            </a:r>
            <a:r>
              <a:rPr lang="en-US" altLang="en-US" sz="2300" dirty="0" smtClean="0"/>
              <a:t> sans trop de retard.</a:t>
            </a:r>
          </a:p>
          <a:p>
            <a:pPr marL="671513" indent="-315913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2300" dirty="0" smtClean="0"/>
              <a:t>Il </a:t>
            </a:r>
            <a:r>
              <a:rPr lang="en-US" altLang="en-US" sz="2300" dirty="0" err="1" smtClean="0"/>
              <a:t>n’est</a:t>
            </a:r>
            <a:r>
              <a:rPr lang="en-US" altLang="en-US" sz="2300" dirty="0" smtClean="0"/>
              <a:t> pas utile de ranger les </a:t>
            </a:r>
            <a:r>
              <a:rPr lang="en-US" altLang="en-US" sz="2300" dirty="0" err="1" smtClean="0"/>
              <a:t>horodatages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reçus</a:t>
            </a:r>
            <a:r>
              <a:rPr lang="en-US" altLang="en-US" sz="2300" dirty="0" smtClean="0"/>
              <a:t>.</a:t>
            </a:r>
            <a:endParaRPr lang="en-US" altLang="en-US" sz="2667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12700" y="-12700"/>
            <a:ext cx="10109200" cy="1518444"/>
          </a:xfrm>
        </p:spPr>
        <p:txBody>
          <a:bodyPr rtlCol="0">
            <a:normAutofit/>
          </a:bodyPr>
          <a:lstStyle/>
          <a:p>
            <a:pPr algn="ctr" defTabSz="1015990" eaLnBrk="1" fontAlgn="auto" hangingPunct="1">
              <a:spcAft>
                <a:spcPts val="0"/>
              </a:spcAft>
              <a:defRPr/>
            </a:pPr>
            <a:r>
              <a:rPr lang="en-US" altLang="en-US" sz="4889" dirty="0" err="1" smtClean="0"/>
              <a:t>L’intégrité</a:t>
            </a:r>
            <a:r>
              <a:rPr lang="en-US" altLang="en-US" sz="4889" dirty="0" smtClean="0"/>
              <a:t> </a:t>
            </a:r>
            <a:r>
              <a:rPr lang="en-US" altLang="en-US" sz="4889" dirty="0" err="1" smtClean="0"/>
              <a:t>symétrique</a:t>
            </a:r>
            <a:r>
              <a:rPr lang="en-US" altLang="en-US" sz="4889" dirty="0" smtClean="0"/>
              <a:t> et </a:t>
            </a:r>
            <a:r>
              <a:rPr lang="en-US" altLang="en-US" sz="4889" dirty="0" err="1" smtClean="0"/>
              <a:t>asymétrique</a:t>
            </a:r>
            <a:endParaRPr lang="en-US" altLang="en-US" sz="4889" dirty="0" smtClean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177800" y="1917700"/>
            <a:ext cx="9766300" cy="5549900"/>
          </a:xfrm>
        </p:spPr>
        <p:txBody>
          <a:bodyPr rtlCol="0">
            <a:normAutofit/>
          </a:bodyPr>
          <a:lstStyle/>
          <a:p>
            <a:pPr marL="355600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800" dirty="0" err="1" smtClean="0"/>
              <a:t>L’intégrité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symétrique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nécessite</a:t>
            </a:r>
            <a:r>
              <a:rPr lang="en-US" altLang="en-US" sz="2800" dirty="0" smtClean="0"/>
              <a:t> le </a:t>
            </a:r>
            <a:r>
              <a:rPr lang="en-US" altLang="en-US" sz="2800" dirty="0" err="1" smtClean="0"/>
              <a:t>partage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d’une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clé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secrète</a:t>
            </a:r>
            <a:r>
              <a:rPr lang="en-US" altLang="en-US" sz="2800" dirty="0" smtClean="0"/>
              <a:t> entre </a:t>
            </a:r>
            <a:r>
              <a:rPr lang="en-US" altLang="en-US" sz="2800" dirty="0" err="1" smtClean="0"/>
              <a:t>l’expéditeur</a:t>
            </a:r>
            <a:r>
              <a:rPr lang="en-US" altLang="en-US" sz="2800" dirty="0" smtClean="0"/>
              <a:t> et le </a:t>
            </a:r>
            <a:r>
              <a:rPr lang="en-US" altLang="en-US" sz="2800" dirty="0" err="1" smtClean="0"/>
              <a:t>destinataire</a:t>
            </a:r>
            <a:r>
              <a:rPr lang="en-US" altLang="en-US" sz="2800" dirty="0" smtClean="0"/>
              <a:t>. </a:t>
            </a:r>
          </a:p>
          <a:p>
            <a:pPr marL="787400" lvl="1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800" dirty="0" err="1" smtClean="0"/>
              <a:t>Seul</a:t>
            </a:r>
            <a:r>
              <a:rPr lang="en-US" altLang="en-US" sz="2800" dirty="0" smtClean="0"/>
              <a:t> le </a:t>
            </a:r>
            <a:r>
              <a:rPr lang="en-US" altLang="en-US" sz="2800" dirty="0" err="1" smtClean="0"/>
              <a:t>destinataire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légitime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peut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vérifier</a:t>
            </a:r>
            <a:r>
              <a:rPr lang="en-US" altLang="en-US" sz="2800" dirty="0" smtClean="0"/>
              <a:t> le MAC d’un message.</a:t>
            </a:r>
          </a:p>
          <a:p>
            <a:pPr marL="355600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800" dirty="0" smtClean="0"/>
              <a:t>Est-</a:t>
            </a:r>
            <a:r>
              <a:rPr lang="en-US" altLang="en-US" sz="2800" dirty="0" err="1" smtClean="0"/>
              <a:t>il</a:t>
            </a:r>
            <a:r>
              <a:rPr lang="en-US" altLang="en-US" sz="2800" dirty="0" smtClean="0"/>
              <a:t> possible de </a:t>
            </a:r>
            <a:r>
              <a:rPr lang="en-US" altLang="en-US" sz="2800" dirty="0" err="1" smtClean="0"/>
              <a:t>garantir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l’intégrité</a:t>
            </a:r>
            <a:r>
              <a:rPr lang="en-US" altLang="en-US" sz="2800" dirty="0" smtClean="0"/>
              <a:t> d’un message sans </a:t>
            </a:r>
            <a:r>
              <a:rPr lang="en-US" altLang="en-US" sz="2800" dirty="0" err="1" smtClean="0"/>
              <a:t>qu’il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soit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nécessaire</a:t>
            </a:r>
            <a:r>
              <a:rPr lang="en-US" altLang="en-US" sz="2800" dirty="0" smtClean="0"/>
              <a:t> de </a:t>
            </a:r>
            <a:r>
              <a:rPr lang="en-US" altLang="en-US" sz="2800" dirty="0" err="1" smtClean="0"/>
              <a:t>partager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une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clé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secrète</a:t>
            </a:r>
            <a:r>
              <a:rPr lang="en-US" altLang="en-US" sz="2800" dirty="0" smtClean="0"/>
              <a:t> et </a:t>
            </a:r>
            <a:r>
              <a:rPr lang="en-US" altLang="en-US" sz="2800" dirty="0" err="1" smtClean="0"/>
              <a:t>telle</a:t>
            </a:r>
            <a:r>
              <a:rPr lang="en-US" altLang="en-US" sz="2800" dirty="0" smtClean="0"/>
              <a:t> que tout le monde </a:t>
            </a:r>
            <a:r>
              <a:rPr lang="en-US" altLang="en-US" sz="2800" dirty="0" err="1" smtClean="0"/>
              <a:t>puisse</a:t>
            </a:r>
            <a:r>
              <a:rPr lang="en-US" altLang="en-US" sz="2800" dirty="0" smtClean="0"/>
              <a:t> la </a:t>
            </a:r>
            <a:r>
              <a:rPr lang="en-US" altLang="en-US" sz="2800" dirty="0" err="1" smtClean="0"/>
              <a:t>vérifier</a:t>
            </a:r>
            <a:r>
              <a:rPr lang="en-US" altLang="en-US" sz="2800" dirty="0" smtClean="0"/>
              <a:t>?</a:t>
            </a:r>
          </a:p>
          <a:p>
            <a:pPr marL="355600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800" dirty="0" smtClean="0"/>
              <a:t>Un </a:t>
            </a:r>
            <a:r>
              <a:rPr lang="en-US" altLang="en-US" sz="2800" dirty="0" err="1" smtClean="0"/>
              <a:t>système</a:t>
            </a:r>
            <a:r>
              <a:rPr lang="en-US" altLang="en-US" sz="2800" dirty="0" smtClean="0"/>
              <a:t> pour </a:t>
            </a:r>
            <a:r>
              <a:rPr lang="en-US" altLang="en-US" sz="2800" dirty="0" err="1" smtClean="0"/>
              <a:t>l’intégrité</a:t>
            </a:r>
            <a:r>
              <a:rPr lang="en-US" altLang="en-US" sz="2800" dirty="0" smtClean="0"/>
              <a:t> avec </a:t>
            </a:r>
            <a:r>
              <a:rPr lang="en-US" altLang="en-US" sz="2800" dirty="0" err="1" smtClean="0"/>
              <a:t>cette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propriété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est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dit</a:t>
            </a:r>
            <a:r>
              <a:rPr lang="en-US" altLang="en-US" sz="2800" dirty="0" smtClean="0"/>
              <a:t> à </a:t>
            </a:r>
            <a:r>
              <a:rPr lang="en-US" altLang="en-US" sz="2800" dirty="0" err="1" smtClean="0"/>
              <a:t>clé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publique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aussi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appelé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intégrité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asymétrique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ou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simplement</a:t>
            </a:r>
            <a:r>
              <a:rPr lang="en-US" altLang="en-US" sz="2800" dirty="0" smtClean="0"/>
              <a:t> signatures </a:t>
            </a:r>
            <a:r>
              <a:rPr lang="en-US" altLang="en-US" sz="2800" dirty="0" err="1" smtClean="0"/>
              <a:t>numériques</a:t>
            </a:r>
            <a:r>
              <a:rPr lang="en-US" altLang="en-US" sz="2800" dirty="0" smtClean="0"/>
              <a:t>.</a:t>
            </a:r>
            <a:endParaRPr lang="en-US" altLang="en-US" sz="3111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>
          <a:xfrm>
            <a:off x="-12700" y="0"/>
            <a:ext cx="10121900" cy="1041400"/>
          </a:xfrm>
        </p:spPr>
        <p:txBody>
          <a:bodyPr rtlCol="0">
            <a:normAutofit/>
          </a:bodyPr>
          <a:lstStyle/>
          <a:p>
            <a:pPr algn="ctr" defTabSz="1015990" eaLnBrk="1" fontAlgn="auto" hangingPunct="1">
              <a:spcAft>
                <a:spcPts val="0"/>
              </a:spcAft>
              <a:defRPr/>
            </a:pPr>
            <a:r>
              <a:rPr lang="en-US" altLang="en-US" sz="4889" dirty="0" smtClean="0"/>
              <a:t>Protections </a:t>
            </a:r>
            <a:r>
              <a:rPr lang="en-US" altLang="en-US" sz="4889" dirty="0" err="1" smtClean="0"/>
              <a:t>contre</a:t>
            </a:r>
            <a:r>
              <a:rPr lang="en-US" altLang="en-US" sz="4889" dirty="0" smtClean="0"/>
              <a:t> </a:t>
            </a:r>
            <a:r>
              <a:rPr lang="en-US" altLang="en-US" sz="4889" dirty="0" err="1" smtClean="0"/>
              <a:t>redites</a:t>
            </a:r>
            <a:endParaRPr lang="en-US" altLang="en-US" sz="4889" dirty="0" smtClean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>
          <a:xfrm>
            <a:off x="63500" y="1865784"/>
            <a:ext cx="9982200" cy="5525616"/>
          </a:xfrm>
        </p:spPr>
        <p:txBody>
          <a:bodyPr rtlCol="0">
            <a:normAutofit/>
          </a:bodyPr>
          <a:lstStyle/>
          <a:p>
            <a:pPr marL="671513" indent="-315913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2600" dirty="0" err="1" smtClean="0"/>
              <a:t>Voici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une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dernière</a:t>
            </a:r>
            <a:r>
              <a:rPr lang="en-US" altLang="en-US" sz="2600" dirty="0" smtClean="0"/>
              <a:t> solution :</a:t>
            </a:r>
          </a:p>
          <a:p>
            <a:pPr marL="671513" indent="-315913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2600" dirty="0" err="1"/>
              <a:t>Utiliser</a:t>
            </a:r>
            <a:r>
              <a:rPr lang="en-US" altLang="en-US" sz="2600" dirty="0"/>
              <a:t> </a:t>
            </a:r>
            <a:r>
              <a:rPr lang="en-US" altLang="en-US" sz="2600" dirty="0" err="1"/>
              <a:t>l’interaction</a:t>
            </a:r>
            <a:r>
              <a:rPr lang="en-US" altLang="en-US" sz="2600" dirty="0"/>
              <a:t>...</a:t>
            </a:r>
          </a:p>
          <a:p>
            <a:pPr marL="671513" indent="-315913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2222" dirty="0" smtClean="0"/>
              <a:t>Le </a:t>
            </a:r>
            <a:r>
              <a:rPr lang="en-US" altLang="en-US" sz="2222" dirty="0" err="1" smtClean="0"/>
              <a:t>destinataire</a:t>
            </a:r>
            <a:r>
              <a:rPr lang="en-US" altLang="en-US" sz="2222" dirty="0" smtClean="0"/>
              <a:t> </a:t>
            </a:r>
            <a:r>
              <a:rPr lang="en-US" altLang="en-US" sz="2222" dirty="0" err="1" smtClean="0"/>
              <a:t>transmet</a:t>
            </a:r>
            <a:r>
              <a:rPr lang="en-US" altLang="en-US" sz="2222" dirty="0" smtClean="0"/>
              <a:t> à </a:t>
            </a:r>
            <a:r>
              <a:rPr lang="en-US" altLang="en-US" sz="2222" dirty="0" err="1" smtClean="0"/>
              <a:t>l’expéditeur</a:t>
            </a:r>
            <a:r>
              <a:rPr lang="en-US" altLang="en-US" sz="2222" dirty="0" smtClean="0"/>
              <a:t> un </a:t>
            </a:r>
            <a:r>
              <a:rPr lang="en-US" altLang="en-US" sz="2222" dirty="0" err="1" smtClean="0"/>
              <a:t>nombre</a:t>
            </a:r>
            <a:r>
              <a:rPr lang="en-US" altLang="en-US" sz="2222" dirty="0" smtClean="0"/>
              <a:t> R </a:t>
            </a:r>
            <a:r>
              <a:rPr lang="en-US" altLang="en-US" sz="2222" dirty="0" err="1" smtClean="0"/>
              <a:t>jamais</a:t>
            </a:r>
            <a:r>
              <a:rPr lang="en-US" altLang="en-US" sz="2222" dirty="0" smtClean="0"/>
              <a:t> </a:t>
            </a:r>
            <a:r>
              <a:rPr lang="en-US" altLang="en-US" sz="2222" dirty="0" err="1" smtClean="0"/>
              <a:t>utilisé</a:t>
            </a:r>
            <a:r>
              <a:rPr lang="en-US" altLang="en-US" sz="2222" dirty="0" smtClean="0"/>
              <a:t> (</a:t>
            </a:r>
            <a:r>
              <a:rPr lang="en-US" altLang="en-US" sz="2222" dirty="0" err="1" smtClean="0"/>
              <a:t>séquence</a:t>
            </a:r>
            <a:r>
              <a:rPr lang="en-US" altLang="en-US" sz="2222" dirty="0" smtClean="0"/>
              <a:t> </a:t>
            </a:r>
            <a:r>
              <a:rPr lang="en-US" altLang="en-US" sz="2222" dirty="0" err="1" smtClean="0"/>
              <a:t>ou</a:t>
            </a:r>
            <a:r>
              <a:rPr lang="en-US" altLang="en-US" sz="2222" dirty="0" smtClean="0"/>
              <a:t> </a:t>
            </a:r>
            <a:r>
              <a:rPr lang="en-US" altLang="en-US" sz="2222" dirty="0" err="1" smtClean="0"/>
              <a:t>aléatoire</a:t>
            </a:r>
            <a:r>
              <a:rPr lang="en-US" altLang="en-US" sz="2222" dirty="0" smtClean="0"/>
              <a:t>). </a:t>
            </a:r>
          </a:p>
          <a:p>
            <a:pPr marL="671513" indent="-315913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2222" dirty="0" err="1" smtClean="0"/>
              <a:t>L’expéditeur</a:t>
            </a:r>
            <a:r>
              <a:rPr lang="en-US" altLang="en-US" sz="2222" dirty="0" smtClean="0"/>
              <a:t> </a:t>
            </a:r>
            <a:r>
              <a:rPr lang="en-US" altLang="en-US" sz="2222" dirty="0" err="1" smtClean="0"/>
              <a:t>transmet</a:t>
            </a:r>
            <a:r>
              <a:rPr lang="en-US" altLang="en-US" sz="2222" dirty="0" smtClean="0"/>
              <a:t> un CAM/signature du message avec R.</a:t>
            </a:r>
          </a:p>
          <a:p>
            <a:pPr marL="671513" indent="-315913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2222" dirty="0" err="1" smtClean="0"/>
              <a:t>Protège</a:t>
            </a:r>
            <a:r>
              <a:rPr lang="en-US" altLang="en-US" sz="2222" dirty="0" smtClean="0"/>
              <a:t> </a:t>
            </a:r>
            <a:r>
              <a:rPr lang="en-US" altLang="en-US" sz="2222" dirty="0" err="1" smtClean="0"/>
              <a:t>contre</a:t>
            </a:r>
            <a:r>
              <a:rPr lang="en-US" altLang="en-US" sz="2222" dirty="0" smtClean="0"/>
              <a:t> les </a:t>
            </a:r>
            <a:r>
              <a:rPr lang="en-US" altLang="en-US" sz="2222" dirty="0" err="1" smtClean="0"/>
              <a:t>redites</a:t>
            </a:r>
            <a:r>
              <a:rPr lang="en-US" altLang="en-US" sz="2222" dirty="0" smtClean="0"/>
              <a:t>, ne </a:t>
            </a:r>
            <a:r>
              <a:rPr lang="en-US" altLang="en-US" sz="2222" dirty="0" err="1" smtClean="0"/>
              <a:t>nécessite</a:t>
            </a:r>
            <a:r>
              <a:rPr lang="en-US" altLang="en-US" sz="2222" dirty="0" smtClean="0"/>
              <a:t> pas de </a:t>
            </a:r>
            <a:r>
              <a:rPr lang="en-US" altLang="en-US" sz="2222" dirty="0" err="1" smtClean="0"/>
              <a:t>synchronisation</a:t>
            </a:r>
            <a:r>
              <a:rPr lang="en-US" altLang="en-US" sz="2222" dirty="0" smtClean="0"/>
              <a:t>.</a:t>
            </a:r>
          </a:p>
          <a:p>
            <a:pPr marL="671513" indent="-315913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2222" dirty="0" err="1" smtClean="0"/>
              <a:t>Doit</a:t>
            </a:r>
            <a:r>
              <a:rPr lang="en-US" altLang="en-US" sz="2222" dirty="0" smtClean="0"/>
              <a:t> </a:t>
            </a:r>
            <a:r>
              <a:rPr lang="en-US" altLang="en-US" sz="2222" dirty="0" err="1" smtClean="0"/>
              <a:t>s’assurer</a:t>
            </a:r>
            <a:r>
              <a:rPr lang="en-US" altLang="en-US" sz="2222" dirty="0" smtClean="0"/>
              <a:t> de ne pas </a:t>
            </a:r>
            <a:r>
              <a:rPr lang="en-US" altLang="en-US" sz="2222" dirty="0" err="1" smtClean="0"/>
              <a:t>réutiliser</a:t>
            </a:r>
            <a:r>
              <a:rPr lang="en-US" altLang="en-US" sz="2222" dirty="0" smtClean="0"/>
              <a:t> un R.</a:t>
            </a:r>
          </a:p>
          <a:p>
            <a:pPr marL="671513" indent="-315913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2222" dirty="0" err="1" smtClean="0"/>
              <a:t>Quand</a:t>
            </a:r>
            <a:r>
              <a:rPr lang="en-US" altLang="en-US" sz="2222" dirty="0" smtClean="0"/>
              <a:t> </a:t>
            </a:r>
            <a:r>
              <a:rPr lang="en-US" altLang="en-US" sz="2222" dirty="0" err="1" smtClean="0"/>
              <a:t>plusieurs</a:t>
            </a:r>
            <a:r>
              <a:rPr lang="en-US" altLang="en-US" sz="2222" dirty="0" smtClean="0"/>
              <a:t> </a:t>
            </a:r>
            <a:r>
              <a:rPr lang="en-US" altLang="en-US" sz="2222" dirty="0" err="1" smtClean="0"/>
              <a:t>connexions</a:t>
            </a:r>
            <a:r>
              <a:rPr lang="en-US" altLang="en-US" sz="2222" dirty="0" smtClean="0"/>
              <a:t> </a:t>
            </a:r>
            <a:r>
              <a:rPr lang="en-US" altLang="en-US" sz="2222" dirty="0" err="1" smtClean="0"/>
              <a:t>simultanées</a:t>
            </a:r>
            <a:r>
              <a:rPr lang="en-US" altLang="en-US" sz="2222" dirty="0" smtClean="0"/>
              <a:t> </a:t>
            </a:r>
            <a:r>
              <a:rPr lang="en-US" altLang="en-US" sz="2222" dirty="0" err="1" smtClean="0"/>
              <a:t>sont</a:t>
            </a:r>
            <a:r>
              <a:rPr lang="en-US" altLang="en-US" sz="2222" dirty="0" smtClean="0"/>
              <a:t> actives, les R courants et </a:t>
            </a:r>
            <a:r>
              <a:rPr lang="en-US" altLang="en-US" sz="2222" dirty="0" err="1" smtClean="0"/>
              <a:t>leurs</a:t>
            </a:r>
            <a:r>
              <a:rPr lang="en-US" altLang="en-US" sz="2222" dirty="0" smtClean="0"/>
              <a:t> </a:t>
            </a:r>
            <a:r>
              <a:rPr lang="en-US" altLang="en-US" sz="2222" dirty="0" err="1" smtClean="0"/>
              <a:t>connexions</a:t>
            </a:r>
            <a:r>
              <a:rPr lang="en-US" altLang="en-US" sz="2222" dirty="0" smtClean="0"/>
              <a:t> </a:t>
            </a:r>
            <a:r>
              <a:rPr lang="en-US" altLang="en-US" sz="2222" dirty="0" err="1" smtClean="0"/>
              <a:t>doivent</a:t>
            </a:r>
            <a:r>
              <a:rPr lang="en-US" altLang="en-US" sz="2222" dirty="0" smtClean="0"/>
              <a:t> </a:t>
            </a:r>
            <a:r>
              <a:rPr lang="en-US" altLang="en-US" sz="2222" dirty="0" err="1" smtClean="0"/>
              <a:t>être</a:t>
            </a:r>
            <a:r>
              <a:rPr lang="en-US" altLang="en-US" sz="2222" dirty="0" smtClean="0"/>
              <a:t> </a:t>
            </a:r>
            <a:r>
              <a:rPr lang="en-US" altLang="en-US" sz="2222" dirty="0" err="1" smtClean="0"/>
              <a:t>mémorisés</a:t>
            </a:r>
            <a:r>
              <a:rPr lang="en-US" altLang="en-US" sz="2222" dirty="0" smtClean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" y="-38100"/>
            <a:ext cx="10033000" cy="990600"/>
          </a:xfrm>
        </p:spPr>
        <p:txBody>
          <a:bodyPr rtlCol="0">
            <a:normAutofit/>
          </a:bodyPr>
          <a:lstStyle/>
          <a:p>
            <a:pPr algn="ctr" defTabSz="1015990" eaLnBrk="1" fontAlgn="auto" hangingPunct="1">
              <a:spcAft>
                <a:spcPts val="0"/>
              </a:spcAft>
              <a:defRPr/>
            </a:pPr>
            <a:r>
              <a:rPr lang="en-US" altLang="en-US" sz="4889" dirty="0" err="1" smtClean="0"/>
              <a:t>Confidentialité</a:t>
            </a:r>
            <a:r>
              <a:rPr lang="en-US" altLang="en-US" sz="4889" dirty="0" smtClean="0"/>
              <a:t> et </a:t>
            </a:r>
            <a:r>
              <a:rPr lang="en-US" altLang="en-US" sz="4889" dirty="0" err="1" smtClean="0"/>
              <a:t>intégrité</a:t>
            </a:r>
            <a:endParaRPr lang="en-US" altLang="en-US" sz="4889" dirty="0" smtClean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88900" y="1145704"/>
            <a:ext cx="10071100" cy="6461596"/>
          </a:xfrm>
        </p:spPr>
        <p:txBody>
          <a:bodyPr/>
          <a:lstStyle/>
          <a:p>
            <a:pPr marL="355600" indent="0" eaLnBrk="1" hangingPunct="1">
              <a:spcBef>
                <a:spcPts val="2300"/>
              </a:spcBef>
              <a:buSzPct val="43000"/>
              <a:buNone/>
            </a:pPr>
            <a:r>
              <a:rPr lang="en-US" altLang="en-US" sz="2300" dirty="0" err="1" smtClean="0"/>
              <a:t>Dans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bien</a:t>
            </a:r>
            <a:r>
              <a:rPr lang="en-US" altLang="en-US" sz="2300" dirty="0" smtClean="0"/>
              <a:t> des applications, la </a:t>
            </a:r>
            <a:r>
              <a:rPr lang="en-US" altLang="en-US" sz="2300" dirty="0" err="1" smtClean="0"/>
              <a:t>confidentialité</a:t>
            </a:r>
            <a:r>
              <a:rPr lang="en-US" altLang="en-US" sz="2300" dirty="0" smtClean="0"/>
              <a:t> et </a:t>
            </a:r>
            <a:r>
              <a:rPr lang="en-US" altLang="en-US" sz="2300" dirty="0" err="1" smtClean="0"/>
              <a:t>l’intégrité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sont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requises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simultanément</a:t>
            </a:r>
            <a:r>
              <a:rPr lang="en-US" altLang="en-US" sz="2300" dirty="0" smtClean="0"/>
              <a:t>.</a:t>
            </a:r>
          </a:p>
          <a:p>
            <a:pPr marL="355600" indent="0" eaLnBrk="1" hangingPunct="1">
              <a:spcBef>
                <a:spcPts val="2300"/>
              </a:spcBef>
              <a:buSzPct val="43000"/>
              <a:buNone/>
            </a:pPr>
            <a:r>
              <a:rPr lang="en-US" altLang="en-US" sz="2300" dirty="0" smtClean="0"/>
              <a:t>Nous </a:t>
            </a:r>
            <a:r>
              <a:rPr lang="en-US" altLang="en-US" sz="2300" dirty="0" err="1" smtClean="0"/>
              <a:t>pouvons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évidemment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satisfaire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ces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deux</a:t>
            </a:r>
            <a:r>
              <a:rPr lang="en-US" altLang="en-US" sz="2300" dirty="0" smtClean="0"/>
              <a:t> conditions </a:t>
            </a:r>
            <a:r>
              <a:rPr lang="en-US" altLang="en-US" sz="2300" dirty="0" err="1" smtClean="0"/>
              <a:t>en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utilisant</a:t>
            </a:r>
            <a:r>
              <a:rPr lang="en-US" altLang="en-US" sz="2300" dirty="0" smtClean="0"/>
              <a:t> les techniques que nous </a:t>
            </a:r>
            <a:r>
              <a:rPr lang="en-US" altLang="en-US" sz="2300" dirty="0" err="1" smtClean="0"/>
              <a:t>avons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vues</a:t>
            </a:r>
            <a:r>
              <a:rPr lang="en-US" altLang="en-US" sz="2300" dirty="0" smtClean="0"/>
              <a:t>. </a:t>
            </a:r>
          </a:p>
          <a:p>
            <a:pPr marL="355600" indent="0" eaLnBrk="1" hangingPunct="1">
              <a:spcBef>
                <a:spcPts val="2300"/>
              </a:spcBef>
              <a:buSzPct val="43000"/>
              <a:buNone/>
            </a:pPr>
            <a:r>
              <a:rPr lang="en-US" altLang="en-US" sz="2300" dirty="0" smtClean="0"/>
              <a:t>Attention, </a:t>
            </a:r>
            <a:r>
              <a:rPr lang="en-US" altLang="en-US" sz="2300" dirty="0" err="1" smtClean="0"/>
              <a:t>il</a:t>
            </a:r>
            <a:r>
              <a:rPr lang="en-US" altLang="en-US" sz="2300" dirty="0" smtClean="0"/>
              <a:t> y a des </a:t>
            </a:r>
            <a:r>
              <a:rPr lang="en-US" altLang="en-US" sz="2300" dirty="0" err="1" smtClean="0"/>
              <a:t>pièges</a:t>
            </a:r>
            <a:r>
              <a:rPr lang="en-US" altLang="en-US" sz="2300" dirty="0" smtClean="0"/>
              <a:t> à </a:t>
            </a:r>
            <a:r>
              <a:rPr lang="en-US" altLang="en-US" sz="2300" dirty="0" err="1" smtClean="0"/>
              <a:t>éviter</a:t>
            </a:r>
            <a:r>
              <a:rPr lang="en-US" altLang="en-US" sz="2300" dirty="0" smtClean="0"/>
              <a:t> :</a:t>
            </a:r>
          </a:p>
          <a:p>
            <a:pPr marL="355600" indent="0" eaLnBrk="1" hangingPunct="1">
              <a:spcBef>
                <a:spcPts val="2300"/>
              </a:spcBef>
              <a:buSzPct val="43000"/>
              <a:buNone/>
            </a:pPr>
            <a:r>
              <a:rPr lang="en-US" altLang="en-US" sz="2100" dirty="0" err="1" smtClean="0"/>
              <a:t>Dans</a:t>
            </a:r>
            <a:r>
              <a:rPr lang="en-US" altLang="en-US" sz="2100" dirty="0" smtClean="0"/>
              <a:t> le </a:t>
            </a:r>
            <a:r>
              <a:rPr lang="en-US" altLang="en-US" sz="2100" dirty="0" err="1" smtClean="0"/>
              <a:t>cas</a:t>
            </a:r>
            <a:r>
              <a:rPr lang="en-US" altLang="en-US" sz="2100" dirty="0" smtClean="0"/>
              <a:t> </a:t>
            </a:r>
            <a:r>
              <a:rPr lang="en-US" altLang="en-US" sz="2100" dirty="0" err="1" smtClean="0"/>
              <a:t>symétrique</a:t>
            </a:r>
            <a:r>
              <a:rPr lang="en-US" altLang="en-US" sz="2100" dirty="0" smtClean="0"/>
              <a:t>, nous </a:t>
            </a:r>
            <a:r>
              <a:rPr lang="en-US" altLang="en-US" sz="2100" dirty="0" err="1" smtClean="0"/>
              <a:t>voulons</a:t>
            </a:r>
            <a:r>
              <a:rPr lang="en-US" altLang="en-US" sz="2100" dirty="0" smtClean="0"/>
              <a:t> </a:t>
            </a:r>
            <a:r>
              <a:rPr lang="en-US" altLang="en-US" sz="2100" dirty="0" err="1" smtClean="0"/>
              <a:t>calculer</a:t>
            </a:r>
            <a:r>
              <a:rPr lang="en-US" altLang="en-US" sz="2100" dirty="0" smtClean="0"/>
              <a:t> le CAM et </a:t>
            </a:r>
            <a:r>
              <a:rPr lang="en-US" altLang="en-US" sz="2100" dirty="0" err="1" smtClean="0"/>
              <a:t>chiffrer</a:t>
            </a:r>
            <a:r>
              <a:rPr lang="en-US" altLang="en-US" sz="2100" dirty="0" smtClean="0"/>
              <a:t> le </a:t>
            </a:r>
            <a:r>
              <a:rPr lang="en-US" altLang="en-US" sz="2100" dirty="0" err="1" smtClean="0"/>
              <a:t>message+CAM</a:t>
            </a:r>
            <a:r>
              <a:rPr lang="en-US" altLang="en-US" sz="2100" dirty="0" smtClean="0"/>
              <a:t>.</a:t>
            </a:r>
          </a:p>
          <a:p>
            <a:pPr marL="355600" indent="0" eaLnBrk="1" hangingPunct="1">
              <a:spcBef>
                <a:spcPts val="2300"/>
              </a:spcBef>
              <a:buSzPct val="43000"/>
              <a:buNone/>
            </a:pPr>
            <a:r>
              <a:rPr lang="en-US" altLang="en-US" sz="1900" dirty="0" smtClean="0"/>
              <a:t>Pour </a:t>
            </a:r>
            <a:r>
              <a:rPr lang="en-US" altLang="en-US" sz="1900" dirty="0" err="1" smtClean="0"/>
              <a:t>ce</a:t>
            </a:r>
            <a:r>
              <a:rPr lang="en-US" altLang="en-US" sz="1900" dirty="0" smtClean="0"/>
              <a:t> faire, </a:t>
            </a:r>
            <a:r>
              <a:rPr lang="en-US" altLang="en-US" sz="1900" dirty="0" err="1" smtClean="0"/>
              <a:t>il</a:t>
            </a:r>
            <a:r>
              <a:rPr lang="en-US" altLang="en-US" sz="1900" dirty="0" smtClean="0"/>
              <a:t> </a:t>
            </a:r>
            <a:r>
              <a:rPr lang="en-US" altLang="en-US" sz="1900" dirty="0" err="1" smtClean="0"/>
              <a:t>faut</a:t>
            </a:r>
            <a:r>
              <a:rPr lang="en-US" altLang="en-US" sz="1900" dirty="0" smtClean="0"/>
              <a:t> </a:t>
            </a:r>
            <a:r>
              <a:rPr lang="en-US" altLang="en-US" sz="1900" dirty="0" err="1" smtClean="0"/>
              <a:t>utiliser</a:t>
            </a:r>
            <a:r>
              <a:rPr lang="en-US" altLang="en-US" sz="1900" dirty="0" smtClean="0"/>
              <a:t> des </a:t>
            </a:r>
            <a:r>
              <a:rPr lang="en-US" altLang="en-US" sz="1900" dirty="0" err="1" smtClean="0"/>
              <a:t>clés</a:t>
            </a:r>
            <a:r>
              <a:rPr lang="en-US" altLang="en-US" sz="1900" dirty="0" smtClean="0"/>
              <a:t> </a:t>
            </a:r>
            <a:r>
              <a:rPr lang="en-US" altLang="en-US" sz="1900" dirty="0" err="1" smtClean="0"/>
              <a:t>différentes</a:t>
            </a:r>
            <a:r>
              <a:rPr lang="en-US" altLang="en-US" sz="1900" dirty="0" smtClean="0"/>
              <a:t>. </a:t>
            </a:r>
            <a:r>
              <a:rPr lang="en-US" altLang="en-US" sz="1900" dirty="0" err="1" smtClean="0"/>
              <a:t>Aucune</a:t>
            </a:r>
            <a:r>
              <a:rPr lang="en-US" altLang="en-US" sz="1900" dirty="0" smtClean="0"/>
              <a:t> </a:t>
            </a:r>
            <a:r>
              <a:rPr lang="en-US" altLang="en-US" sz="1900" dirty="0" err="1" smtClean="0"/>
              <a:t>garantie</a:t>
            </a:r>
            <a:r>
              <a:rPr lang="en-US" altLang="en-US" sz="1900" dirty="0" smtClean="0"/>
              <a:t> de </a:t>
            </a:r>
            <a:r>
              <a:rPr lang="en-US" altLang="en-US" sz="1900" dirty="0" err="1" smtClean="0"/>
              <a:t>sécurité</a:t>
            </a:r>
            <a:r>
              <a:rPr lang="en-US" altLang="en-US" sz="1900" dirty="0" smtClean="0"/>
              <a:t> </a:t>
            </a:r>
            <a:r>
              <a:rPr lang="en-US" altLang="en-US" sz="1900" dirty="0" err="1" smtClean="0"/>
              <a:t>si</a:t>
            </a:r>
            <a:r>
              <a:rPr lang="en-US" altLang="en-US" sz="1900" dirty="0" smtClean="0"/>
              <a:t> </a:t>
            </a:r>
            <a:r>
              <a:rPr lang="en-US" altLang="en-US" sz="1900" dirty="0" err="1" smtClean="0"/>
              <a:t>tel</a:t>
            </a:r>
            <a:r>
              <a:rPr lang="en-US" altLang="en-US" sz="1900" dirty="0" smtClean="0"/>
              <a:t> </a:t>
            </a:r>
            <a:r>
              <a:rPr lang="en-US" altLang="en-US" sz="1900" dirty="0" err="1" smtClean="0"/>
              <a:t>n’est</a:t>
            </a:r>
            <a:r>
              <a:rPr lang="en-US" altLang="en-US" sz="1900" dirty="0" smtClean="0"/>
              <a:t> pas le </a:t>
            </a:r>
            <a:r>
              <a:rPr lang="en-US" altLang="en-US" sz="1900" dirty="0" err="1" smtClean="0"/>
              <a:t>cas</a:t>
            </a:r>
            <a:r>
              <a:rPr lang="en-US" altLang="en-US" sz="1900" dirty="0" smtClean="0"/>
              <a:t>.</a:t>
            </a:r>
          </a:p>
          <a:p>
            <a:pPr marL="355600" indent="0" eaLnBrk="1" hangingPunct="1">
              <a:spcBef>
                <a:spcPts val="2300"/>
              </a:spcBef>
              <a:buSzPct val="43000"/>
              <a:buNone/>
            </a:pPr>
            <a:r>
              <a:rPr lang="en-US" altLang="en-US" sz="1900" dirty="0" smtClean="0"/>
              <a:t>Il </a:t>
            </a:r>
            <a:r>
              <a:rPr lang="en-US" altLang="en-US" sz="1900" dirty="0" err="1" smtClean="0"/>
              <a:t>existe</a:t>
            </a:r>
            <a:r>
              <a:rPr lang="en-US" altLang="en-US" sz="1900" dirty="0" smtClean="0"/>
              <a:t> des modes de </a:t>
            </a:r>
            <a:r>
              <a:rPr lang="en-US" altLang="en-US" sz="1900" dirty="0" err="1" smtClean="0"/>
              <a:t>chiffrement</a:t>
            </a:r>
            <a:r>
              <a:rPr lang="en-US" altLang="en-US" sz="1900" dirty="0" smtClean="0"/>
              <a:t> </a:t>
            </a:r>
            <a:r>
              <a:rPr lang="en-US" altLang="en-US" sz="1900" dirty="0" err="1" smtClean="0"/>
              <a:t>offrant</a:t>
            </a:r>
            <a:r>
              <a:rPr lang="en-US" altLang="en-US" sz="1900" dirty="0" smtClean="0"/>
              <a:t> les </a:t>
            </a:r>
            <a:r>
              <a:rPr lang="en-US" altLang="en-US" sz="1900" dirty="0" err="1" smtClean="0"/>
              <a:t>deux</a:t>
            </a:r>
            <a:r>
              <a:rPr lang="en-US" altLang="en-US" sz="1900" dirty="0" smtClean="0"/>
              <a:t> </a:t>
            </a:r>
            <a:r>
              <a:rPr lang="en-US" altLang="en-US" sz="1900" dirty="0" err="1" smtClean="0"/>
              <a:t>propriétés</a:t>
            </a:r>
            <a:r>
              <a:rPr lang="en-US" altLang="en-US" sz="1900" dirty="0" smtClean="0"/>
              <a:t> à </a:t>
            </a:r>
            <a:r>
              <a:rPr lang="en-US" altLang="en-US" sz="1900" dirty="0" err="1" smtClean="0"/>
              <a:t>l’aide</a:t>
            </a:r>
            <a:r>
              <a:rPr lang="en-US" altLang="en-US" sz="1900" dirty="0" smtClean="0"/>
              <a:t> </a:t>
            </a:r>
            <a:r>
              <a:rPr lang="en-US" altLang="en-US" sz="1900" dirty="0" err="1" smtClean="0"/>
              <a:t>d’une</a:t>
            </a:r>
            <a:r>
              <a:rPr lang="en-US" altLang="en-US" sz="1900" dirty="0" smtClean="0"/>
              <a:t> </a:t>
            </a:r>
            <a:r>
              <a:rPr lang="en-US" altLang="en-US" sz="1900" dirty="0" err="1" smtClean="0"/>
              <a:t>seule</a:t>
            </a:r>
            <a:r>
              <a:rPr lang="en-US" altLang="en-US" sz="1900" dirty="0" smtClean="0"/>
              <a:t> </a:t>
            </a:r>
            <a:r>
              <a:rPr lang="en-US" altLang="en-US" sz="1900" dirty="0" err="1" smtClean="0"/>
              <a:t>clé</a:t>
            </a:r>
            <a:r>
              <a:rPr lang="en-US" altLang="en-US" sz="1900" dirty="0" smtClean="0"/>
              <a:t> (par </a:t>
            </a:r>
            <a:r>
              <a:rPr lang="en-US" altLang="en-US" sz="1900" dirty="0" err="1" smtClean="0"/>
              <a:t>exemple</a:t>
            </a:r>
            <a:r>
              <a:rPr lang="en-US" altLang="en-US" sz="1900" dirty="0" smtClean="0"/>
              <a:t> OEM).</a:t>
            </a:r>
            <a:endParaRPr lang="en-US" altLang="en-US" sz="2600" dirty="0"/>
          </a:p>
          <a:p>
            <a:pPr marL="355600" indent="0" eaLnBrk="1" hangingPunct="1">
              <a:spcBef>
                <a:spcPts val="2300"/>
              </a:spcBef>
              <a:buSzPct val="43000"/>
              <a:buNone/>
            </a:pPr>
            <a:r>
              <a:rPr lang="en-US" altLang="en-US" sz="2100" dirty="0" err="1" smtClean="0"/>
              <a:t>Dans</a:t>
            </a:r>
            <a:r>
              <a:rPr lang="en-US" altLang="en-US" sz="2100" dirty="0" smtClean="0"/>
              <a:t> </a:t>
            </a:r>
            <a:r>
              <a:rPr lang="en-US" altLang="en-US" sz="2100" dirty="0" err="1" smtClean="0"/>
              <a:t>tous</a:t>
            </a:r>
            <a:r>
              <a:rPr lang="en-US" altLang="en-US" sz="2100" dirty="0" smtClean="0"/>
              <a:t> les </a:t>
            </a:r>
            <a:r>
              <a:rPr lang="en-US" altLang="en-US" sz="2100" dirty="0" err="1" smtClean="0"/>
              <a:t>cas</a:t>
            </a:r>
            <a:r>
              <a:rPr lang="en-US" altLang="en-US" sz="2100" dirty="0" smtClean="0"/>
              <a:t>, </a:t>
            </a:r>
            <a:r>
              <a:rPr lang="en-US" altLang="en-US" sz="2100" dirty="0" err="1" smtClean="0"/>
              <a:t>il</a:t>
            </a:r>
            <a:r>
              <a:rPr lang="en-US" altLang="en-US" sz="2100" dirty="0" smtClean="0"/>
              <a:t> </a:t>
            </a:r>
            <a:r>
              <a:rPr lang="en-US" altLang="en-US" sz="2100" dirty="0" err="1" smtClean="0"/>
              <a:t>est</a:t>
            </a:r>
            <a:r>
              <a:rPr lang="en-US" altLang="en-US" sz="2100" dirty="0" smtClean="0"/>
              <a:t> </a:t>
            </a:r>
            <a:r>
              <a:rPr lang="en-US" altLang="en-US" sz="2100" dirty="0" err="1" smtClean="0"/>
              <a:t>préférable</a:t>
            </a:r>
            <a:r>
              <a:rPr lang="en-US" altLang="en-US" sz="2100" dirty="0" smtClean="0"/>
              <a:t> de </a:t>
            </a:r>
            <a:r>
              <a:rPr lang="en-US" altLang="en-US" sz="2100" dirty="0" err="1" smtClean="0"/>
              <a:t>chiffrer</a:t>
            </a:r>
            <a:r>
              <a:rPr lang="en-US" altLang="en-US" sz="2100" dirty="0" smtClean="0"/>
              <a:t> le CAM/signature </a:t>
            </a:r>
            <a:r>
              <a:rPr lang="en-US" altLang="en-US" sz="2100" dirty="0" err="1" smtClean="0"/>
              <a:t>en</a:t>
            </a:r>
            <a:r>
              <a:rPr lang="en-US" altLang="en-US" sz="2100" dirty="0" smtClean="0"/>
              <a:t> plus du message, car le CAM/signature </a:t>
            </a:r>
            <a:r>
              <a:rPr lang="en-US" altLang="en-US" sz="2100" dirty="0" err="1" smtClean="0"/>
              <a:t>pourrait</a:t>
            </a:r>
            <a:r>
              <a:rPr lang="en-US" altLang="en-US" sz="2100" dirty="0" smtClean="0"/>
              <a:t> </a:t>
            </a:r>
            <a:r>
              <a:rPr lang="en-US" altLang="en-US" sz="2100" dirty="0" err="1" smtClean="0"/>
              <a:t>contenir</a:t>
            </a:r>
            <a:r>
              <a:rPr lang="en-US" altLang="en-US" sz="2100" dirty="0" smtClean="0"/>
              <a:t> de </a:t>
            </a:r>
            <a:r>
              <a:rPr lang="en-US" altLang="en-US" sz="2100" dirty="0" err="1" smtClean="0"/>
              <a:t>l’information</a:t>
            </a:r>
            <a:r>
              <a:rPr lang="en-US" altLang="en-US" sz="2100" dirty="0" smtClean="0"/>
              <a:t> sur le message </a:t>
            </a:r>
            <a:r>
              <a:rPr lang="en-US" altLang="en-US" sz="2100" dirty="0" err="1" smtClean="0"/>
              <a:t>clair</a:t>
            </a:r>
            <a:r>
              <a:rPr lang="en-US" altLang="en-US" sz="2100" dirty="0" smtClean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-38100"/>
            <a:ext cx="8178800" cy="889000"/>
          </a:xfrm>
        </p:spPr>
        <p:txBody>
          <a:bodyPr rtlCol="0">
            <a:normAutofit/>
          </a:bodyPr>
          <a:lstStyle/>
          <a:p>
            <a:pPr algn="ctr" defTabSz="1015990" eaLnBrk="1" fontAlgn="auto" hangingPunct="1">
              <a:spcAft>
                <a:spcPts val="0"/>
              </a:spcAft>
              <a:defRPr/>
            </a:pPr>
            <a:r>
              <a:rPr lang="en-US" altLang="en-US" sz="4889" dirty="0" smtClean="0"/>
              <a:t>Conclusion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215900" y="1073696"/>
            <a:ext cx="9715500" cy="6406604"/>
          </a:xfrm>
        </p:spPr>
        <p:txBody>
          <a:bodyPr rtlCol="0">
            <a:normAutofit/>
          </a:bodyPr>
          <a:lstStyle/>
          <a:p>
            <a:pPr marL="355600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800" dirty="0" smtClean="0"/>
              <a:t>Nous </a:t>
            </a:r>
            <a:r>
              <a:rPr lang="en-US" altLang="en-US" sz="2800" dirty="0" err="1" smtClean="0"/>
              <a:t>avons</a:t>
            </a:r>
            <a:r>
              <a:rPr lang="en-US" altLang="en-US" sz="2800" dirty="0" smtClean="0"/>
              <a:t> vu comment </a:t>
            </a:r>
            <a:r>
              <a:rPr lang="en-US" altLang="en-US" sz="2800" dirty="0" err="1" smtClean="0"/>
              <a:t>garantir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l’intégrité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dans</a:t>
            </a:r>
            <a:r>
              <a:rPr lang="en-US" altLang="en-US" sz="2800" dirty="0" smtClean="0"/>
              <a:t> le </a:t>
            </a:r>
            <a:r>
              <a:rPr lang="en-US" altLang="en-US" sz="2800" dirty="0" err="1" smtClean="0"/>
              <a:t>modèle</a:t>
            </a:r>
            <a:r>
              <a:rPr lang="en-US" altLang="en-US" sz="2800" dirty="0" smtClean="0"/>
              <a:t> à </a:t>
            </a:r>
            <a:r>
              <a:rPr lang="en-US" altLang="en-US" sz="2800" dirty="0" err="1" smtClean="0"/>
              <a:t>clé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publique</a:t>
            </a:r>
            <a:r>
              <a:rPr lang="en-US" altLang="en-US" sz="2800" dirty="0" smtClean="0"/>
              <a:t>. </a:t>
            </a:r>
          </a:p>
          <a:p>
            <a:pPr marL="355600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800" dirty="0" err="1" smtClean="0"/>
              <a:t>L’intégrité</a:t>
            </a:r>
            <a:r>
              <a:rPr lang="en-US" altLang="en-US" sz="2800" dirty="0" smtClean="0"/>
              <a:t> à </a:t>
            </a:r>
            <a:r>
              <a:rPr lang="en-US" altLang="en-US" sz="2800" dirty="0" err="1" smtClean="0"/>
              <a:t>clé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publique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peut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être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vue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comme</a:t>
            </a:r>
            <a:r>
              <a:rPr lang="en-US" altLang="en-US" sz="2800" dirty="0" smtClean="0"/>
              <a:t> des signatures </a:t>
            </a:r>
            <a:r>
              <a:rPr lang="en-US" altLang="en-US" sz="2800" dirty="0" err="1" smtClean="0"/>
              <a:t>électroniques</a:t>
            </a:r>
            <a:r>
              <a:rPr lang="en-US" altLang="en-US" sz="2800" dirty="0" smtClean="0"/>
              <a:t>. Tout le monde </a:t>
            </a:r>
            <a:r>
              <a:rPr lang="en-US" altLang="en-US" sz="2800" dirty="0" err="1" smtClean="0"/>
              <a:t>peut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vérifier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une</a:t>
            </a:r>
            <a:r>
              <a:rPr lang="en-US" altLang="en-US" sz="2800" dirty="0" smtClean="0"/>
              <a:t> signature </a:t>
            </a:r>
            <a:r>
              <a:rPr lang="en-US" altLang="en-US" sz="2800" dirty="0" err="1" smtClean="0"/>
              <a:t>mais</a:t>
            </a:r>
            <a:r>
              <a:rPr lang="en-US" altLang="en-US" sz="2800" dirty="0" smtClean="0"/>
              <a:t> pas un CAM. </a:t>
            </a:r>
          </a:p>
          <a:p>
            <a:pPr marL="355600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800" dirty="0" smtClean="0"/>
              <a:t>Signatures et CAM </a:t>
            </a:r>
            <a:r>
              <a:rPr lang="en-US" altLang="en-US" sz="2800" dirty="0" err="1" smtClean="0"/>
              <a:t>garantissent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l’intégrité</a:t>
            </a:r>
            <a:r>
              <a:rPr lang="en-US" altLang="en-US" sz="2800" dirty="0" smtClean="0"/>
              <a:t> d’un message, </a:t>
            </a:r>
            <a:r>
              <a:rPr lang="en-US" altLang="en-US" sz="2800" dirty="0" err="1" smtClean="0"/>
              <a:t>mais</a:t>
            </a:r>
            <a:r>
              <a:rPr lang="en-US" altLang="en-US" sz="2800" dirty="0" smtClean="0"/>
              <a:t> pas le moment </a:t>
            </a:r>
            <a:r>
              <a:rPr lang="en-US" altLang="en-US" sz="2800" dirty="0" err="1" smtClean="0"/>
              <a:t>où</a:t>
            </a:r>
            <a:r>
              <a:rPr lang="en-US" altLang="en-US" sz="2800" dirty="0" smtClean="0"/>
              <a:t> le message a </a:t>
            </a:r>
            <a:r>
              <a:rPr lang="en-US" altLang="en-US" sz="2800" dirty="0" err="1" smtClean="0"/>
              <a:t>été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transmis</a:t>
            </a:r>
            <a:r>
              <a:rPr lang="en-US" altLang="en-US" sz="2800" dirty="0" smtClean="0"/>
              <a:t>. </a:t>
            </a:r>
          </a:p>
          <a:p>
            <a:pPr marL="355600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800" dirty="0" smtClean="0"/>
              <a:t>Les </a:t>
            </a:r>
            <a:r>
              <a:rPr lang="en-US" altLang="en-US" sz="2800" dirty="0" err="1" smtClean="0"/>
              <a:t>systèmes</a:t>
            </a:r>
            <a:r>
              <a:rPr lang="en-US" altLang="en-US" sz="2800" dirty="0" smtClean="0"/>
              <a:t> à </a:t>
            </a:r>
            <a:r>
              <a:rPr lang="en-US" altLang="en-US" sz="2800" dirty="0" err="1" smtClean="0"/>
              <a:t>clé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publique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sont</a:t>
            </a:r>
            <a:r>
              <a:rPr lang="en-US" altLang="en-US" sz="2800" dirty="0" smtClean="0"/>
              <a:t> beaucoup </a:t>
            </a:r>
            <a:r>
              <a:rPr lang="en-US" altLang="en-US" sz="2800" dirty="0" err="1" smtClean="0"/>
              <a:t>moins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efficaces</a:t>
            </a:r>
            <a:r>
              <a:rPr lang="en-US" altLang="en-US" sz="2800" dirty="0" smtClean="0"/>
              <a:t> que </a:t>
            </a:r>
            <a:r>
              <a:rPr lang="en-US" altLang="en-US" sz="2800" dirty="0" err="1" smtClean="0"/>
              <a:t>ceux</a:t>
            </a:r>
            <a:r>
              <a:rPr lang="en-US" altLang="en-US" sz="2800" dirty="0" smtClean="0"/>
              <a:t> à </a:t>
            </a:r>
            <a:r>
              <a:rPr lang="en-US" altLang="en-US" sz="2800" dirty="0" err="1" smtClean="0"/>
              <a:t>clé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secrète</a:t>
            </a:r>
            <a:r>
              <a:rPr lang="en-US" altLang="en-US" sz="2800" dirty="0" smtClean="0"/>
              <a:t>.</a:t>
            </a:r>
          </a:p>
          <a:p>
            <a:pPr marL="355600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800" dirty="0" smtClean="0"/>
              <a:t>Pour que les </a:t>
            </a:r>
            <a:r>
              <a:rPr lang="en-US" altLang="en-US" sz="2800" dirty="0" err="1" smtClean="0"/>
              <a:t>systèmes</a:t>
            </a:r>
            <a:r>
              <a:rPr lang="en-US" altLang="en-US" sz="2800" dirty="0" smtClean="0"/>
              <a:t> à </a:t>
            </a:r>
            <a:r>
              <a:rPr lang="en-US" altLang="en-US" sz="2800" dirty="0" err="1" smtClean="0"/>
              <a:t>clé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publique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soient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sûrs</a:t>
            </a:r>
            <a:r>
              <a:rPr lang="en-US" altLang="en-US" sz="2800" dirty="0" smtClean="0"/>
              <a:t>, la </a:t>
            </a:r>
            <a:r>
              <a:rPr lang="en-US" altLang="en-US" sz="2800" dirty="0" err="1" smtClean="0"/>
              <a:t>clé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publique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utilisée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doit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être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authentique</a:t>
            </a:r>
            <a:r>
              <a:rPr lang="en-US" altLang="en-US" sz="2800" dirty="0" smtClean="0"/>
              <a:t>...</a:t>
            </a:r>
            <a:endParaRPr lang="en-US" altLang="en-US" sz="3111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-177800"/>
            <a:ext cx="8178800" cy="1117600"/>
          </a:xfrm>
        </p:spPr>
        <p:txBody>
          <a:bodyPr rtlCol="0">
            <a:normAutofit/>
          </a:bodyPr>
          <a:lstStyle/>
          <a:p>
            <a:pPr algn="ctr" defTabSz="1015990" eaLnBrk="1" fontAlgn="auto" hangingPunct="1">
              <a:spcAft>
                <a:spcPts val="0"/>
              </a:spcAft>
              <a:defRPr/>
            </a:pPr>
            <a:r>
              <a:rPr lang="en-US" altLang="en-US" sz="4889" dirty="0" smtClean="0"/>
              <a:t>DSA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idx="1"/>
          </p:nvPr>
        </p:nvSpPr>
        <p:spPr>
          <a:xfrm>
            <a:off x="292100" y="1217712"/>
            <a:ext cx="9563100" cy="6048672"/>
          </a:xfrm>
        </p:spPr>
        <p:txBody>
          <a:bodyPr rtlCol="0">
            <a:normAutofit/>
          </a:bodyPr>
          <a:lstStyle/>
          <a:p>
            <a:pPr marL="695325" indent="-339725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2800" dirty="0" smtClean="0"/>
              <a:t>DSA </a:t>
            </a:r>
            <a:r>
              <a:rPr lang="en-US" altLang="en-US" sz="2800" dirty="0" err="1" smtClean="0"/>
              <a:t>signifie</a:t>
            </a:r>
            <a:r>
              <a:rPr lang="en-US" altLang="en-US" sz="2800" dirty="0" smtClean="0"/>
              <a:t> Digital Signature Algorithm.</a:t>
            </a:r>
          </a:p>
          <a:p>
            <a:pPr marL="695325" indent="-339725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2800" dirty="0" smtClean="0"/>
              <a:t>Il </a:t>
            </a:r>
            <a:r>
              <a:rPr lang="en-US" altLang="en-US" sz="2800" dirty="0" err="1" smtClean="0"/>
              <a:t>s’agit</a:t>
            </a:r>
            <a:r>
              <a:rPr lang="en-US" altLang="en-US" sz="2800" dirty="0" smtClean="0"/>
              <a:t> d’un standard (1991) du </a:t>
            </a:r>
            <a:r>
              <a:rPr lang="en-US" altLang="en-US" sz="2800" dirty="0" err="1" smtClean="0"/>
              <a:t>gouvernement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fédéral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américain</a:t>
            </a:r>
            <a:r>
              <a:rPr lang="en-US" altLang="en-US" sz="2800" dirty="0" smtClean="0"/>
              <a:t> pour les signatures </a:t>
            </a:r>
            <a:r>
              <a:rPr lang="en-US" altLang="en-US" sz="2800" dirty="0" err="1" smtClean="0"/>
              <a:t>numériques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proposé</a:t>
            </a:r>
            <a:r>
              <a:rPr lang="en-US" altLang="en-US" sz="2800" dirty="0" smtClean="0"/>
              <a:t> par le NIST.</a:t>
            </a:r>
          </a:p>
          <a:p>
            <a:pPr marL="695325" indent="-339725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2800" dirty="0" err="1" smtClean="0"/>
              <a:t>Gratuit</a:t>
            </a:r>
            <a:r>
              <a:rPr lang="en-US" altLang="en-US" sz="2800" dirty="0" smtClean="0"/>
              <a:t>, car </a:t>
            </a:r>
            <a:r>
              <a:rPr lang="en-US" altLang="en-US" sz="2800" dirty="0" err="1" smtClean="0"/>
              <a:t>rendu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disponible</a:t>
            </a:r>
            <a:r>
              <a:rPr lang="en-US" altLang="en-US" sz="2800" dirty="0" smtClean="0"/>
              <a:t> par le NIST.</a:t>
            </a:r>
          </a:p>
          <a:p>
            <a:pPr marL="695325" indent="-339725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2800" dirty="0" smtClean="0"/>
              <a:t>La </a:t>
            </a:r>
            <a:r>
              <a:rPr lang="en-US" altLang="en-US" sz="2800" dirty="0" err="1" smtClean="0"/>
              <a:t>taille</a:t>
            </a:r>
            <a:r>
              <a:rPr lang="en-US" altLang="en-US" sz="2800" dirty="0" smtClean="0"/>
              <a:t> des </a:t>
            </a:r>
            <a:r>
              <a:rPr lang="en-US" altLang="en-US" sz="2800" dirty="0" err="1" smtClean="0"/>
              <a:t>clés</a:t>
            </a:r>
            <a:r>
              <a:rPr lang="en-US" altLang="en-US" sz="2800" dirty="0" smtClean="0"/>
              <a:t> L a </a:t>
            </a:r>
            <a:r>
              <a:rPr lang="en-US" altLang="en-US" sz="2800" dirty="0" err="1" smtClean="0"/>
              <a:t>été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augmentée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dès</a:t>
            </a:r>
            <a:r>
              <a:rPr lang="en-US" altLang="en-US" sz="2800" dirty="0" smtClean="0"/>
              <a:t> le début. Elle </a:t>
            </a:r>
            <a:r>
              <a:rPr lang="en-US" altLang="en-US" sz="2800" dirty="0" err="1" smtClean="0"/>
              <a:t>est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passée</a:t>
            </a:r>
            <a:r>
              <a:rPr lang="en-US" altLang="en-US" sz="2800" dirty="0" smtClean="0"/>
              <a:t> de 1024 à 2048 pour </a:t>
            </a:r>
            <a:r>
              <a:rPr lang="en-US" altLang="en-US" sz="2800" dirty="0" err="1" smtClean="0"/>
              <a:t>une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durée</a:t>
            </a:r>
            <a:r>
              <a:rPr lang="en-US" altLang="en-US" sz="2800" dirty="0" smtClean="0"/>
              <a:t> utile qui </a:t>
            </a:r>
            <a:r>
              <a:rPr lang="en-US" altLang="en-US" sz="2800" dirty="0" err="1" smtClean="0"/>
              <a:t>excède</a:t>
            </a:r>
            <a:r>
              <a:rPr lang="en-US" altLang="en-US" sz="2800" dirty="0" smtClean="0"/>
              <a:t> 2010. L=3072 pour </a:t>
            </a:r>
            <a:r>
              <a:rPr lang="en-US" altLang="en-US" sz="2800" dirty="0" err="1" smtClean="0"/>
              <a:t>une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durée</a:t>
            </a:r>
            <a:r>
              <a:rPr lang="en-US" altLang="en-US" sz="2800" dirty="0" smtClean="0"/>
              <a:t> utile </a:t>
            </a:r>
            <a:r>
              <a:rPr lang="en-US" altLang="en-US" sz="2800" dirty="0" err="1" smtClean="0"/>
              <a:t>excédant</a:t>
            </a:r>
            <a:r>
              <a:rPr lang="en-US" altLang="en-US" sz="2800" dirty="0" smtClean="0"/>
              <a:t> 2030.</a:t>
            </a:r>
          </a:p>
          <a:p>
            <a:pPr marL="695325" indent="-339725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2800" dirty="0" err="1" smtClean="0"/>
              <a:t>L’algorithme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est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basé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sur</a:t>
            </a:r>
            <a:r>
              <a:rPr lang="en-US" altLang="en-US" sz="2800" dirty="0" smtClean="0"/>
              <a:t> le </a:t>
            </a:r>
            <a:r>
              <a:rPr lang="en-US" altLang="en-US" sz="2800" dirty="0" err="1" smtClean="0"/>
              <a:t>système</a:t>
            </a:r>
            <a:r>
              <a:rPr lang="en-US" altLang="en-US" sz="2800" dirty="0" smtClean="0"/>
              <a:t> de signatures </a:t>
            </a:r>
            <a:r>
              <a:rPr lang="en-US" altLang="en-US" sz="2800" dirty="0" err="1" smtClean="0"/>
              <a:t>d’ElGamal</a:t>
            </a:r>
            <a:r>
              <a:rPr lang="en-US" altLang="en-US" sz="2800" dirty="0" smtClean="0"/>
              <a:t>.</a:t>
            </a:r>
            <a:endParaRPr lang="en-US" altLang="en-US" sz="3111" dirty="0" smtClean="0"/>
          </a:p>
        </p:txBody>
      </p:sp>
      <p:pic>
        <p:nvPicPr>
          <p:cNvPr id="4" name="Picture 5" descr="http://adlabsinc.com/wp-content/uploads/2014/02/bonus_vect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30163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-88900"/>
            <a:ext cx="8178800" cy="1104900"/>
          </a:xfrm>
        </p:spPr>
        <p:txBody>
          <a:bodyPr rtlCol="0">
            <a:normAutofit/>
          </a:bodyPr>
          <a:lstStyle/>
          <a:p>
            <a:pPr algn="ctr" defTabSz="1015990" eaLnBrk="1" fontAlgn="auto" hangingPunct="1">
              <a:spcAft>
                <a:spcPts val="0"/>
              </a:spcAft>
              <a:defRPr/>
            </a:pPr>
            <a:r>
              <a:rPr lang="en-US" altLang="en-US" sz="4889" dirty="0" smtClean="0"/>
              <a:t>Les </a:t>
            </a:r>
            <a:r>
              <a:rPr lang="en-US" altLang="en-US" sz="4889" dirty="0" err="1" smtClean="0"/>
              <a:t>clés</a:t>
            </a:r>
            <a:r>
              <a:rPr lang="en-US" altLang="en-US" sz="4889" dirty="0" smtClean="0"/>
              <a:t> pour DSA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idx="1"/>
          </p:nvPr>
        </p:nvSpPr>
        <p:spPr>
          <a:xfrm>
            <a:off x="471488" y="1217712"/>
            <a:ext cx="9289032" cy="6338788"/>
          </a:xfrm>
        </p:spPr>
        <p:txBody>
          <a:bodyPr rtlCol="0">
            <a:normAutofit/>
          </a:bodyPr>
          <a:lstStyle/>
          <a:p>
            <a:pPr marL="355600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600" dirty="0" smtClean="0"/>
              <a:t>Il </a:t>
            </a:r>
            <a:r>
              <a:rPr lang="en-US" altLang="en-US" sz="2600" dirty="0" err="1" smtClean="0"/>
              <a:t>faut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une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fonction</a:t>
            </a:r>
            <a:r>
              <a:rPr lang="en-US" altLang="en-US" sz="2600" dirty="0" smtClean="0"/>
              <a:t> de </a:t>
            </a:r>
            <a:r>
              <a:rPr lang="en-US" altLang="en-US" sz="2600" dirty="0" err="1" smtClean="0"/>
              <a:t>hachage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cryptographique</a:t>
            </a:r>
            <a:r>
              <a:rPr lang="en-US" altLang="en-US" sz="2600" dirty="0" smtClean="0"/>
              <a:t> H </a:t>
            </a:r>
            <a:r>
              <a:rPr lang="en-US" altLang="en-US" sz="2600" dirty="0" err="1" smtClean="0"/>
              <a:t>comme</a:t>
            </a:r>
            <a:r>
              <a:rPr lang="en-US" altLang="en-US" sz="2600" dirty="0" smtClean="0"/>
              <a:t> SHA256 (c.-à-d. 256 bits </a:t>
            </a:r>
            <a:r>
              <a:rPr lang="en-US" altLang="en-US" sz="2600" dirty="0" err="1" smtClean="0"/>
              <a:t>en</a:t>
            </a:r>
            <a:r>
              <a:rPr lang="en-US" altLang="en-US" sz="2600" dirty="0" smtClean="0"/>
              <a:t> sortie).</a:t>
            </a:r>
          </a:p>
          <a:p>
            <a:pPr marL="355600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600" dirty="0" err="1" smtClean="0"/>
              <a:t>Choisir</a:t>
            </a:r>
            <a:r>
              <a:rPr lang="en-US" altLang="en-US" sz="2600" dirty="0" smtClean="0"/>
              <a:t> un </a:t>
            </a:r>
            <a:r>
              <a:rPr lang="en-US" altLang="en-US" sz="2600" dirty="0" err="1" smtClean="0"/>
              <a:t>nombre</a:t>
            </a:r>
            <a:r>
              <a:rPr lang="en-US" altLang="en-US" sz="2600" dirty="0" smtClean="0"/>
              <a:t> premier </a:t>
            </a:r>
            <a:r>
              <a:rPr lang="en-US" altLang="en-US" sz="2600" dirty="0" err="1" smtClean="0"/>
              <a:t>aléatoire</a:t>
            </a:r>
            <a:r>
              <a:rPr lang="en-US" altLang="en-US" sz="2600" dirty="0" smtClean="0"/>
              <a:t> q avec le </a:t>
            </a:r>
            <a:r>
              <a:rPr lang="en-US" altLang="en-US" sz="2600" dirty="0" err="1" smtClean="0"/>
              <a:t>même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nombre</a:t>
            </a:r>
            <a:r>
              <a:rPr lang="en-US" altLang="en-US" sz="2600" dirty="0" smtClean="0"/>
              <a:t> de bits </a:t>
            </a:r>
            <a:r>
              <a:rPr lang="en-US" altLang="en-US" sz="2600" dirty="0" err="1" smtClean="0"/>
              <a:t>que</a:t>
            </a:r>
            <a:r>
              <a:rPr lang="en-US" altLang="en-US" sz="2600" dirty="0" smtClean="0"/>
              <a:t> la sortie de H.</a:t>
            </a:r>
          </a:p>
          <a:p>
            <a:pPr marL="355600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600" dirty="0" err="1" smtClean="0"/>
              <a:t>Choisir</a:t>
            </a:r>
            <a:r>
              <a:rPr lang="en-US" altLang="en-US" sz="2600" dirty="0" smtClean="0"/>
              <a:t> un </a:t>
            </a:r>
            <a:r>
              <a:rPr lang="en-US" altLang="en-US" sz="2600" dirty="0" err="1" smtClean="0"/>
              <a:t>nombre</a:t>
            </a:r>
            <a:r>
              <a:rPr lang="en-US" altLang="en-US" sz="2600" dirty="0" smtClean="0"/>
              <a:t> premier </a:t>
            </a:r>
            <a:r>
              <a:rPr lang="en-US" altLang="en-US" sz="2600" dirty="0" err="1" smtClean="0"/>
              <a:t>aléatoire</a:t>
            </a:r>
            <a:r>
              <a:rPr lang="en-US" altLang="en-US" sz="2600" dirty="0" smtClean="0"/>
              <a:t> p de L bits de long </a:t>
            </a:r>
            <a:r>
              <a:rPr lang="en-US" altLang="en-US" sz="2600" dirty="0" err="1" smtClean="0"/>
              <a:t>tel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que</a:t>
            </a:r>
            <a:r>
              <a:rPr lang="en-US" altLang="en-US" sz="2600" dirty="0" smtClean="0"/>
              <a:t> p-1 </a:t>
            </a:r>
            <a:r>
              <a:rPr lang="en-US" altLang="en-US" sz="2600" dirty="0" err="1" smtClean="0"/>
              <a:t>est</a:t>
            </a:r>
            <a:r>
              <a:rPr lang="en-US" altLang="en-US" sz="2600" dirty="0" smtClean="0"/>
              <a:t> un multiple de q. (un </a:t>
            </a:r>
            <a:r>
              <a:rPr lang="en-US" altLang="en-US" sz="2600" dirty="0" err="1" smtClean="0"/>
              <a:t>peu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compliqué</a:t>
            </a:r>
            <a:r>
              <a:rPr lang="en-US" altLang="en-US" sz="2600" dirty="0" smtClean="0"/>
              <a:t>)</a:t>
            </a:r>
          </a:p>
          <a:p>
            <a:pPr marL="355600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600" dirty="0" err="1" smtClean="0"/>
              <a:t>Choisir</a:t>
            </a:r>
            <a:r>
              <a:rPr lang="en-US" altLang="en-US" sz="2600" dirty="0" smtClean="0"/>
              <a:t> g </a:t>
            </a:r>
            <a:r>
              <a:rPr lang="en-US" altLang="en-US" sz="2600" dirty="0" err="1" smtClean="0"/>
              <a:t>d’ordre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multiplicatif</a:t>
            </a:r>
            <a:r>
              <a:rPr lang="en-US" altLang="en-US" sz="2600" dirty="0" smtClean="0"/>
              <a:t> q modulo p. </a:t>
            </a:r>
            <a:br>
              <a:rPr lang="en-US" altLang="en-US" sz="2600" dirty="0" smtClean="0"/>
            </a:br>
            <a:r>
              <a:rPr lang="en-US" altLang="en-US" sz="2600" dirty="0" smtClean="0"/>
              <a:t>Pour </a:t>
            </a:r>
            <a:r>
              <a:rPr lang="en-US" altLang="en-US" sz="2600" dirty="0" err="1" smtClean="0"/>
              <a:t>ce</a:t>
            </a:r>
            <a:r>
              <a:rPr lang="en-US" altLang="en-US" sz="2600" dirty="0" smtClean="0"/>
              <a:t> faire g=h</a:t>
            </a:r>
            <a:r>
              <a:rPr lang="en-US" altLang="en-US" sz="2600" baseline="32000" dirty="0" smtClean="0"/>
              <a:t>p-1/q</a:t>
            </a:r>
            <a:r>
              <a:rPr lang="en-US" altLang="en-US" sz="2600" dirty="0" smtClean="0"/>
              <a:t> mod p pour 1&lt;h&lt;p-1. </a:t>
            </a:r>
            <a:br>
              <a:rPr lang="en-US" altLang="en-US" sz="2600" dirty="0" smtClean="0"/>
            </a:br>
            <a:r>
              <a:rPr lang="en-US" altLang="en-US" sz="2600" dirty="0" smtClean="0"/>
              <a:t>La </a:t>
            </a:r>
            <a:r>
              <a:rPr lang="en-US" altLang="en-US" sz="2600" dirty="0" err="1" smtClean="0"/>
              <a:t>plupart</a:t>
            </a:r>
            <a:r>
              <a:rPr lang="en-US" altLang="en-US" sz="2600" dirty="0" smtClean="0"/>
              <a:t> des h </a:t>
            </a:r>
            <a:r>
              <a:rPr lang="en-US" altLang="en-US" sz="2600" dirty="0" err="1" smtClean="0"/>
              <a:t>vont</a:t>
            </a:r>
            <a:r>
              <a:rPr lang="en-US" altLang="en-US" sz="2600" dirty="0" smtClean="0"/>
              <a:t> marcher.</a:t>
            </a:r>
          </a:p>
          <a:p>
            <a:pPr marL="355600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600" dirty="0" smtClean="0"/>
              <a:t>La </a:t>
            </a:r>
            <a:r>
              <a:rPr lang="en-US" altLang="en-US" sz="2600" dirty="0" err="1" smtClean="0"/>
              <a:t>clé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publique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est</a:t>
            </a:r>
            <a:r>
              <a:rPr lang="en-US" altLang="en-US" sz="2600" dirty="0" smtClean="0"/>
              <a:t> PK=(</a:t>
            </a:r>
            <a:r>
              <a:rPr lang="en-US" altLang="en-US" sz="2600" dirty="0" err="1" smtClean="0"/>
              <a:t>H,p,q,g</a:t>
            </a:r>
            <a:r>
              <a:rPr lang="en-US" altLang="en-US" sz="2600" dirty="0" smtClean="0"/>
              <a:t>, y=</a:t>
            </a:r>
            <a:r>
              <a:rPr lang="en-US" altLang="en-US" sz="2600" dirty="0" err="1" smtClean="0"/>
              <a:t>g</a:t>
            </a:r>
            <a:r>
              <a:rPr lang="en-US" altLang="en-US" sz="2600" baseline="32000" dirty="0" err="1" smtClean="0"/>
              <a:t>x</a:t>
            </a:r>
            <a:r>
              <a:rPr lang="en-US" altLang="en-US" sz="2600" dirty="0" smtClean="0"/>
              <a:t> mod p) </a:t>
            </a:r>
            <a:r>
              <a:rPr lang="en-US" altLang="en-US" sz="2600" dirty="0" err="1" smtClean="0"/>
              <a:t>où</a:t>
            </a:r>
            <a:r>
              <a:rPr lang="en-US" altLang="en-US" sz="2600" dirty="0" smtClean="0"/>
              <a:t> x </a:t>
            </a:r>
            <a:r>
              <a:rPr lang="en-US" altLang="en-US" sz="2600" dirty="0" err="1" smtClean="0"/>
              <a:t>est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aléatoire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dans</a:t>
            </a:r>
            <a:r>
              <a:rPr lang="en-US" altLang="en-US" sz="2600" dirty="0" smtClean="0"/>
              <a:t> [0..q].</a:t>
            </a:r>
          </a:p>
          <a:p>
            <a:pPr marL="355600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600" dirty="0" smtClean="0"/>
              <a:t>La </a:t>
            </a:r>
            <a:r>
              <a:rPr lang="en-US" altLang="en-US" sz="2600" dirty="0" err="1" smtClean="0"/>
              <a:t>clé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privée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est</a:t>
            </a:r>
            <a:r>
              <a:rPr lang="en-US" altLang="en-US" sz="2600" dirty="0" smtClean="0"/>
              <a:t> SK=x.</a:t>
            </a:r>
            <a:endParaRPr lang="en-US" altLang="en-US" sz="3111" dirty="0" smtClean="0"/>
          </a:p>
        </p:txBody>
      </p:sp>
      <p:pic>
        <p:nvPicPr>
          <p:cNvPr id="4" name="Picture 5" descr="http://adlabsinc.com/wp-content/uploads/2014/02/bonus_vec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30163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>
          <a:xfrm>
            <a:off x="975544" y="0"/>
            <a:ext cx="8178800" cy="1028700"/>
          </a:xfrm>
        </p:spPr>
        <p:txBody>
          <a:bodyPr rtlCol="0">
            <a:normAutofit/>
          </a:bodyPr>
          <a:lstStyle/>
          <a:p>
            <a:pPr algn="ctr" defTabSz="1015990" eaLnBrk="1" fontAlgn="auto" hangingPunct="1">
              <a:spcAft>
                <a:spcPts val="0"/>
              </a:spcAft>
              <a:defRPr/>
            </a:pPr>
            <a:r>
              <a:rPr lang="en-US" altLang="en-US" sz="4889" dirty="0" smtClean="0"/>
              <a:t>Signature DSA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695325" indent="-339725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2800" dirty="0" err="1" smtClean="0"/>
              <a:t>Générer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une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valeur</a:t>
            </a:r>
            <a:r>
              <a:rPr lang="en-US" altLang="en-US" sz="2800" dirty="0" smtClean="0"/>
              <a:t> k </a:t>
            </a:r>
            <a:r>
              <a:rPr lang="en-US" altLang="en-US" sz="2800" dirty="0" err="1" smtClean="0"/>
              <a:t>aléatoire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dans</a:t>
            </a:r>
            <a:r>
              <a:rPr lang="en-US" altLang="en-US" sz="2800" dirty="0" smtClean="0"/>
              <a:t> [1..q-1]</a:t>
            </a:r>
          </a:p>
          <a:p>
            <a:pPr marL="695325" indent="-339725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2800" dirty="0" err="1" smtClean="0"/>
              <a:t>Calculer</a:t>
            </a:r>
            <a:r>
              <a:rPr lang="en-US" altLang="en-US" sz="2800" dirty="0" smtClean="0"/>
              <a:t> r=(</a:t>
            </a:r>
            <a:r>
              <a:rPr lang="en-US" altLang="en-US" sz="2800" dirty="0" err="1" smtClean="0"/>
              <a:t>g</a:t>
            </a:r>
            <a:r>
              <a:rPr lang="en-US" altLang="en-US" sz="2800" baseline="32000" dirty="0" err="1" smtClean="0"/>
              <a:t>k</a:t>
            </a:r>
            <a:r>
              <a:rPr lang="en-US" altLang="en-US" sz="2800" dirty="0" smtClean="0"/>
              <a:t> mod p) mod q</a:t>
            </a:r>
          </a:p>
          <a:p>
            <a:pPr marL="695325" indent="-339725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2800" dirty="0" smtClean="0"/>
              <a:t>s=k</a:t>
            </a:r>
            <a:r>
              <a:rPr lang="en-US" altLang="en-US" sz="2800" baseline="32000" dirty="0" smtClean="0"/>
              <a:t>-1</a:t>
            </a:r>
            <a:r>
              <a:rPr lang="en-US" altLang="en-US" sz="2800" dirty="0" smtClean="0"/>
              <a:t>(H(M)+x*r) mod q.</a:t>
            </a:r>
          </a:p>
          <a:p>
            <a:pPr marL="695325" indent="-339725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2800" dirty="0" smtClean="0"/>
              <a:t>La signature de M </a:t>
            </a:r>
            <a:r>
              <a:rPr lang="en-US" altLang="en-US" sz="2800" dirty="0" err="1" smtClean="0"/>
              <a:t>est</a:t>
            </a:r>
            <a:r>
              <a:rPr lang="en-US" altLang="en-US" sz="2800" dirty="0" smtClean="0"/>
              <a:t> (</a:t>
            </a:r>
            <a:r>
              <a:rPr lang="en-US" altLang="en-US" sz="2800" dirty="0" err="1" smtClean="0"/>
              <a:t>r,s</a:t>
            </a:r>
            <a:r>
              <a:rPr lang="en-US" altLang="en-US" sz="2800" dirty="0" smtClean="0"/>
              <a:t>).</a:t>
            </a:r>
            <a:endParaRPr lang="en-US" altLang="en-US" sz="3111" dirty="0" smtClean="0"/>
          </a:p>
        </p:txBody>
      </p:sp>
      <p:pic>
        <p:nvPicPr>
          <p:cNvPr id="4" name="Picture 5" descr="http://adlabsinc.com/wp-content/uploads/2014/02/bonus_vect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30163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165100"/>
            <a:ext cx="8178800" cy="1079500"/>
          </a:xfrm>
        </p:spPr>
        <p:txBody>
          <a:bodyPr rtlCol="0">
            <a:normAutofit/>
          </a:bodyPr>
          <a:lstStyle/>
          <a:p>
            <a:pPr algn="ctr" defTabSz="1015990" eaLnBrk="1" fontAlgn="auto" hangingPunct="1">
              <a:spcAft>
                <a:spcPts val="0"/>
              </a:spcAft>
              <a:defRPr/>
            </a:pPr>
            <a:r>
              <a:rPr lang="en-US" altLang="en-US" sz="4889" dirty="0" err="1" smtClean="0"/>
              <a:t>Vérification</a:t>
            </a:r>
            <a:endParaRPr lang="en-US" altLang="en-US" sz="4889" dirty="0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idx="1"/>
          </p:nvPr>
        </p:nvSpPr>
        <p:spPr>
          <a:xfrm>
            <a:off x="444500" y="1649760"/>
            <a:ext cx="9410700" cy="5728940"/>
          </a:xfrm>
        </p:spPr>
        <p:txBody>
          <a:bodyPr rtlCol="0">
            <a:normAutofit/>
          </a:bodyPr>
          <a:lstStyle/>
          <a:p>
            <a:pPr marL="695325" indent="-339725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2800" dirty="0" smtClean="0"/>
              <a:t>La signature (</a:t>
            </a:r>
            <a:r>
              <a:rPr lang="en-US" altLang="en-US" sz="2800" dirty="0" err="1" smtClean="0"/>
              <a:t>r,s</a:t>
            </a:r>
            <a:r>
              <a:rPr lang="en-US" altLang="en-US" sz="2800" dirty="0" smtClean="0"/>
              <a:t>) </a:t>
            </a:r>
            <a:r>
              <a:rPr lang="en-US" altLang="en-US" sz="2800" dirty="0" err="1" smtClean="0"/>
              <a:t>est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rejetée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n’est</a:t>
            </a:r>
            <a:r>
              <a:rPr lang="en-US" altLang="en-US" sz="2800" dirty="0" smtClean="0"/>
              <a:t> pas le </a:t>
            </a:r>
            <a:r>
              <a:rPr lang="en-US" altLang="en-US" sz="2800" dirty="0" err="1" smtClean="0"/>
              <a:t>cas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que</a:t>
            </a:r>
            <a:r>
              <a:rPr lang="en-US" altLang="en-US" sz="2800" dirty="0" smtClean="0"/>
              <a:t> 0&lt;</a:t>
            </a:r>
            <a:r>
              <a:rPr lang="en-US" altLang="en-US" sz="2800" dirty="0" err="1" smtClean="0"/>
              <a:t>r,s</a:t>
            </a:r>
            <a:r>
              <a:rPr lang="en-US" altLang="en-US" sz="2800" dirty="0" smtClean="0"/>
              <a:t>&lt;q.</a:t>
            </a:r>
          </a:p>
          <a:p>
            <a:pPr marL="695325" indent="-339725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2800" dirty="0" err="1" smtClean="0"/>
              <a:t>Calculer</a:t>
            </a:r>
            <a:r>
              <a:rPr lang="en-US" altLang="en-US" sz="2800" dirty="0" smtClean="0"/>
              <a:t> w=s</a:t>
            </a:r>
            <a:r>
              <a:rPr lang="en-US" altLang="en-US" sz="2800" baseline="32000" dirty="0" smtClean="0"/>
              <a:t>-1</a:t>
            </a:r>
            <a:r>
              <a:rPr lang="en-US" altLang="en-US" sz="2800" dirty="0" smtClean="0"/>
              <a:t> mod q.</a:t>
            </a:r>
          </a:p>
          <a:p>
            <a:pPr marL="695325" indent="-339725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2800" dirty="0" err="1" smtClean="0"/>
              <a:t>Calculer</a:t>
            </a:r>
            <a:r>
              <a:rPr lang="en-US" altLang="en-US" sz="2800" dirty="0" smtClean="0"/>
              <a:t> u1 = H(M)*w mod q</a:t>
            </a:r>
          </a:p>
          <a:p>
            <a:pPr marL="695325" indent="-339725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2800" dirty="0" err="1" smtClean="0"/>
              <a:t>Calculer</a:t>
            </a:r>
            <a:r>
              <a:rPr lang="en-US" altLang="en-US" sz="2800" dirty="0" smtClean="0"/>
              <a:t> u2 = r*w mod q</a:t>
            </a:r>
          </a:p>
          <a:p>
            <a:pPr marL="695325" indent="-339725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2800" dirty="0" err="1" smtClean="0"/>
              <a:t>Calculer</a:t>
            </a:r>
            <a:r>
              <a:rPr lang="en-US" altLang="en-US" sz="2800" dirty="0" smtClean="0"/>
              <a:t> v=(g</a:t>
            </a:r>
            <a:r>
              <a:rPr lang="en-US" altLang="en-US" sz="2800" baseline="32000" dirty="0" smtClean="0"/>
              <a:t>u1</a:t>
            </a:r>
            <a:r>
              <a:rPr lang="en-US" altLang="en-US" sz="2800" dirty="0" smtClean="0"/>
              <a:t> y</a:t>
            </a:r>
            <a:r>
              <a:rPr lang="en-US" altLang="en-US" sz="2800" baseline="32000" dirty="0" smtClean="0"/>
              <a:t>u2</a:t>
            </a:r>
            <a:r>
              <a:rPr lang="en-US" altLang="en-US" sz="2800" dirty="0" smtClean="0"/>
              <a:t> mod p) mod q</a:t>
            </a:r>
          </a:p>
          <a:p>
            <a:pPr marL="695325" indent="-339725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2800" dirty="0" smtClean="0"/>
              <a:t>Accepter </a:t>
            </a:r>
            <a:r>
              <a:rPr lang="en-US" altLang="en-US" sz="2800" dirty="0" err="1" smtClean="0"/>
              <a:t>ssi</a:t>
            </a:r>
            <a:r>
              <a:rPr lang="en-US" altLang="en-US" sz="2800" dirty="0" smtClean="0"/>
              <a:t> r=v.</a:t>
            </a:r>
            <a:endParaRPr lang="en-US" altLang="en-US" sz="3111" dirty="0" smtClean="0"/>
          </a:p>
        </p:txBody>
      </p:sp>
      <p:pic>
        <p:nvPicPr>
          <p:cNvPr id="4" name="Picture 5" descr="http://adlabsinc.com/wp-content/uploads/2014/02/bonus_vect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30163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38100"/>
            <a:ext cx="8178800" cy="977900"/>
          </a:xfrm>
        </p:spPr>
        <p:txBody>
          <a:bodyPr rtlCol="0">
            <a:normAutofit/>
          </a:bodyPr>
          <a:lstStyle/>
          <a:p>
            <a:pPr algn="ctr" defTabSz="1015990" eaLnBrk="1" fontAlgn="auto" hangingPunct="1">
              <a:spcAft>
                <a:spcPts val="0"/>
              </a:spcAft>
              <a:defRPr/>
            </a:pPr>
            <a:r>
              <a:rPr lang="en-US" altLang="en-US" sz="4889" dirty="0" err="1" smtClean="0"/>
              <a:t>Ça</a:t>
            </a:r>
            <a:r>
              <a:rPr lang="en-US" altLang="en-US" sz="4889" dirty="0" smtClean="0"/>
              <a:t> </a:t>
            </a:r>
            <a:r>
              <a:rPr lang="en-US" altLang="en-US" sz="4889" dirty="0" err="1" smtClean="0"/>
              <a:t>marche</a:t>
            </a:r>
            <a:r>
              <a:rPr lang="en-US" altLang="en-US" sz="4889" dirty="0" smtClean="0"/>
              <a:t>?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idx="1"/>
          </p:nvPr>
        </p:nvSpPr>
        <p:spPr>
          <a:xfrm>
            <a:off x="184150" y="1506538"/>
            <a:ext cx="9752013" cy="5529262"/>
          </a:xfrm>
        </p:spPr>
        <p:txBody>
          <a:bodyPr rtlCol="0">
            <a:normAutofit/>
          </a:bodyPr>
          <a:lstStyle/>
          <a:p>
            <a:pPr marL="658813" indent="-303213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3200" b="1" dirty="0" smtClean="0"/>
              <a:t>r=v   </a:t>
            </a:r>
            <a:r>
              <a:rPr lang="en-US" altLang="en-US" sz="3200" b="1" dirty="0" err="1" smtClean="0"/>
              <a:t>si</a:t>
            </a:r>
            <a:r>
              <a:rPr lang="en-US" altLang="en-US" sz="3200" b="1" dirty="0" smtClean="0"/>
              <a:t>    (</a:t>
            </a:r>
            <a:r>
              <a:rPr lang="en-US" altLang="en-US" sz="3200" b="1" dirty="0" err="1" smtClean="0"/>
              <a:t>g</a:t>
            </a:r>
            <a:r>
              <a:rPr lang="en-US" altLang="en-US" sz="3200" b="1" baseline="32000" dirty="0" err="1" smtClean="0"/>
              <a:t>k</a:t>
            </a:r>
            <a:r>
              <a:rPr lang="en-US" altLang="en-US" sz="3200" b="1" dirty="0" smtClean="0"/>
              <a:t> mod p) mod q = (g</a:t>
            </a:r>
            <a:r>
              <a:rPr lang="en-US" altLang="en-US" sz="3200" b="1" baseline="32000" dirty="0" smtClean="0"/>
              <a:t>u1</a:t>
            </a:r>
            <a:r>
              <a:rPr lang="en-US" altLang="en-US" sz="3200" b="1" dirty="0" smtClean="0"/>
              <a:t> y</a:t>
            </a:r>
            <a:r>
              <a:rPr lang="en-US" altLang="en-US" sz="3200" b="1" baseline="32000" dirty="0" smtClean="0"/>
              <a:t>u2</a:t>
            </a:r>
            <a:r>
              <a:rPr lang="en-US" altLang="en-US" sz="3200" b="1" dirty="0" smtClean="0"/>
              <a:t> mod p) mod q</a:t>
            </a:r>
          </a:p>
          <a:p>
            <a:pPr marL="658813" indent="-303213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2800" dirty="0" smtClean="0"/>
              <a:t>(g</a:t>
            </a:r>
            <a:r>
              <a:rPr lang="en-US" altLang="en-US" sz="2800" baseline="32000" dirty="0" smtClean="0"/>
              <a:t>u1</a:t>
            </a:r>
            <a:r>
              <a:rPr lang="en-US" altLang="en-US" sz="2800" dirty="0" smtClean="0"/>
              <a:t> y</a:t>
            </a:r>
            <a:r>
              <a:rPr lang="en-US" altLang="en-US" sz="2800" baseline="32000" dirty="0" smtClean="0"/>
              <a:t>u2</a:t>
            </a:r>
            <a:r>
              <a:rPr lang="en-US" altLang="en-US" sz="2800" dirty="0" smtClean="0"/>
              <a:t> mod p) mod q</a:t>
            </a:r>
            <a:br>
              <a:rPr lang="en-US" altLang="en-US" sz="2800" dirty="0" smtClean="0"/>
            </a:b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en-US" altLang="en-US" sz="2800" dirty="0" smtClean="0"/>
              <a:t>=(</a:t>
            </a:r>
            <a:r>
              <a:rPr lang="en-US" altLang="en-US" sz="2800" dirty="0" err="1" smtClean="0"/>
              <a:t>g</a:t>
            </a:r>
            <a:r>
              <a:rPr lang="en-US" altLang="en-US" sz="2800" baseline="32000" dirty="0" err="1" smtClean="0"/>
              <a:t>H</a:t>
            </a:r>
            <a:r>
              <a:rPr lang="en-US" altLang="en-US" sz="2800" baseline="32000" dirty="0" smtClean="0"/>
              <a:t>(M)*w mod q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y</a:t>
            </a:r>
            <a:r>
              <a:rPr lang="en-US" altLang="en-US" sz="2800" baseline="32000" dirty="0" err="1" smtClean="0"/>
              <a:t>r</a:t>
            </a:r>
            <a:r>
              <a:rPr lang="en-US" altLang="en-US" sz="2800" baseline="32000" dirty="0" smtClean="0"/>
              <a:t>*w mod q</a:t>
            </a:r>
            <a:r>
              <a:rPr lang="en-US" altLang="en-US" sz="2800" dirty="0" smtClean="0"/>
              <a:t> mod p) mod q		</a:t>
            </a:r>
            <a:r>
              <a:rPr lang="en-US" altLang="en-US" sz="2800" dirty="0"/>
              <a:t> </a:t>
            </a:r>
            <a:r>
              <a:rPr lang="en-US" altLang="en-US" sz="2800" b="1" dirty="0" smtClean="0"/>
              <a:t>u1,u2</a:t>
            </a:r>
          </a:p>
          <a:p>
            <a:pPr marL="658813" indent="-303213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2800" dirty="0" smtClean="0"/>
              <a:t>= (</a:t>
            </a:r>
            <a:r>
              <a:rPr lang="en-US" altLang="en-US" sz="2800" dirty="0" err="1" smtClean="0"/>
              <a:t>g</a:t>
            </a:r>
            <a:r>
              <a:rPr lang="en-US" altLang="en-US" sz="2800" baseline="32000" dirty="0" err="1" smtClean="0"/>
              <a:t>H</a:t>
            </a:r>
            <a:r>
              <a:rPr lang="en-US" altLang="en-US" sz="2800" baseline="32000" dirty="0" smtClean="0"/>
              <a:t>(M)*w mod q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g</a:t>
            </a:r>
            <a:r>
              <a:rPr lang="en-US" altLang="en-US" sz="2800" baseline="32000" dirty="0" err="1" smtClean="0"/>
              <a:t>x</a:t>
            </a:r>
            <a:r>
              <a:rPr lang="en-US" altLang="en-US" sz="2800" baseline="32000" dirty="0" smtClean="0"/>
              <a:t>(r*w mod q)</a:t>
            </a:r>
            <a:r>
              <a:rPr lang="en-US" altLang="en-US" sz="2800" dirty="0" smtClean="0"/>
              <a:t> mod p) mod q	</a:t>
            </a:r>
            <a:r>
              <a:rPr lang="en-US" altLang="en-US" sz="2800" dirty="0">
                <a:solidFill>
                  <a:srgbClr val="00B0F0"/>
                </a:solidFill>
              </a:rPr>
              <a:t> </a:t>
            </a:r>
            <a:r>
              <a:rPr lang="en-US" altLang="en-US" sz="2800" b="1" dirty="0"/>
              <a:t>y=</a:t>
            </a:r>
            <a:r>
              <a:rPr lang="en-US" altLang="en-US" sz="2800" b="1" dirty="0" err="1"/>
              <a:t>g</a:t>
            </a:r>
            <a:r>
              <a:rPr lang="en-US" altLang="en-US" sz="2800" b="1" baseline="32000" dirty="0" err="1"/>
              <a:t>x</a:t>
            </a:r>
            <a:endParaRPr lang="en-US" altLang="en-US" sz="2800" b="1" dirty="0" smtClean="0"/>
          </a:p>
          <a:p>
            <a:pPr marL="658813" indent="-303213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2800" dirty="0" smtClean="0"/>
              <a:t>= (</a:t>
            </a:r>
            <a:r>
              <a:rPr lang="en-US" altLang="en-US" sz="2800" dirty="0" err="1" smtClean="0"/>
              <a:t>g</a:t>
            </a:r>
            <a:r>
              <a:rPr lang="en-US" altLang="en-US" sz="2800" baseline="32000" dirty="0" err="1" smtClean="0"/>
              <a:t>w</a:t>
            </a:r>
            <a:r>
              <a:rPr lang="en-US" altLang="en-US" sz="2800" baseline="32000" dirty="0" smtClean="0"/>
              <a:t>(H(M)+</a:t>
            </a:r>
            <a:r>
              <a:rPr lang="en-US" altLang="en-US" sz="2800" baseline="32000" dirty="0" err="1" smtClean="0"/>
              <a:t>xr</a:t>
            </a:r>
            <a:r>
              <a:rPr lang="en-US" altLang="en-US" sz="2800" baseline="32000" dirty="0" smtClean="0"/>
              <a:t>) mod q</a:t>
            </a:r>
            <a:r>
              <a:rPr lang="en-US" altLang="en-US" sz="2800" dirty="0" smtClean="0"/>
              <a:t> mod p) mod q </a:t>
            </a:r>
          </a:p>
          <a:p>
            <a:pPr marL="658813" indent="-303213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2800" dirty="0" smtClean="0"/>
              <a:t>= (g</a:t>
            </a:r>
            <a:r>
              <a:rPr lang="en-US" altLang="en-US" sz="2800" baseline="32000" dirty="0" smtClean="0"/>
              <a:t>(H(M)+</a:t>
            </a:r>
            <a:r>
              <a:rPr lang="en-US" altLang="en-US" sz="2800" baseline="32000" dirty="0" err="1" smtClean="0"/>
              <a:t>xr</a:t>
            </a:r>
            <a:r>
              <a:rPr lang="en-US" altLang="en-US" sz="2800" baseline="32000" dirty="0" smtClean="0"/>
              <a:t>)/s mod q</a:t>
            </a:r>
            <a:r>
              <a:rPr lang="en-US" altLang="en-US" sz="2800" dirty="0" smtClean="0"/>
              <a:t> mod p) mod q 		</a:t>
            </a:r>
            <a:r>
              <a:rPr lang="en-US" altLang="en-US" sz="2800" b="1" dirty="0" smtClean="0"/>
              <a:t>w=s</a:t>
            </a:r>
            <a:r>
              <a:rPr lang="en-US" altLang="en-US" sz="2800" b="1" baseline="32000" dirty="0" smtClean="0"/>
              <a:t>-1</a:t>
            </a:r>
            <a:r>
              <a:rPr lang="en-US" altLang="en-US" sz="2800" b="1" dirty="0" smtClean="0"/>
              <a:t> </a:t>
            </a:r>
            <a:r>
              <a:rPr lang="en-US" altLang="en-US" sz="2800" b="1" dirty="0"/>
              <a:t>mod </a:t>
            </a:r>
            <a:r>
              <a:rPr lang="en-US" altLang="en-US" sz="2800" b="1" dirty="0" smtClean="0"/>
              <a:t>q</a:t>
            </a:r>
          </a:p>
          <a:p>
            <a:pPr marL="658813" indent="-303213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2800" dirty="0" smtClean="0"/>
              <a:t>= (</a:t>
            </a:r>
            <a:r>
              <a:rPr lang="en-US" altLang="en-US" sz="2800" dirty="0" err="1" smtClean="0"/>
              <a:t>g</a:t>
            </a:r>
            <a:r>
              <a:rPr lang="en-US" altLang="en-US" sz="2800" baseline="32000" dirty="0" err="1" smtClean="0"/>
              <a:t>k</a:t>
            </a:r>
            <a:r>
              <a:rPr lang="en-US" altLang="en-US" sz="2800" baseline="32000" dirty="0" smtClean="0"/>
              <a:t>(H(M)+</a:t>
            </a:r>
            <a:r>
              <a:rPr lang="en-US" altLang="en-US" sz="2800" baseline="32000" dirty="0" err="1" smtClean="0"/>
              <a:t>xr</a:t>
            </a:r>
            <a:r>
              <a:rPr lang="en-US" altLang="en-US" sz="2800" baseline="32000" dirty="0" smtClean="0"/>
              <a:t>)/(H(M)+</a:t>
            </a:r>
            <a:r>
              <a:rPr lang="en-US" altLang="en-US" sz="2800" baseline="32000" dirty="0" err="1" smtClean="0"/>
              <a:t>xr</a:t>
            </a:r>
            <a:r>
              <a:rPr lang="en-US" altLang="en-US" sz="2800" baseline="32000" dirty="0" smtClean="0"/>
              <a:t>) mod q</a:t>
            </a:r>
            <a:r>
              <a:rPr lang="en-US" altLang="en-US" sz="2800" dirty="0" smtClean="0"/>
              <a:t> mod p) mod q 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           </a:t>
            </a:r>
            <a:r>
              <a:rPr lang="en-US" altLang="en-US" sz="2800" b="1" dirty="0" smtClean="0"/>
              <a:t>s=k</a:t>
            </a:r>
            <a:r>
              <a:rPr lang="en-US" altLang="en-US" sz="2800" b="1" baseline="32000" dirty="0" smtClean="0"/>
              <a:t>-1</a:t>
            </a:r>
            <a:r>
              <a:rPr lang="en-US" altLang="en-US" sz="2800" b="1" dirty="0" smtClean="0"/>
              <a:t>(H(M</a:t>
            </a:r>
            <a:r>
              <a:rPr lang="en-US" altLang="en-US" sz="2800" b="1" dirty="0"/>
              <a:t>)+x*r) </a:t>
            </a:r>
            <a:endParaRPr lang="en-US" altLang="en-US" sz="2800" b="1" dirty="0" smtClean="0"/>
          </a:p>
          <a:p>
            <a:pPr marL="658813" indent="-303213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2800" dirty="0" smtClean="0"/>
              <a:t>= (</a:t>
            </a:r>
            <a:r>
              <a:rPr lang="en-US" altLang="en-US" sz="2800" dirty="0" err="1" smtClean="0"/>
              <a:t>g</a:t>
            </a:r>
            <a:r>
              <a:rPr lang="en-US" altLang="en-US" sz="2800" baseline="32000" dirty="0" err="1" smtClean="0"/>
              <a:t>k</a:t>
            </a:r>
            <a:r>
              <a:rPr lang="en-US" altLang="en-US" sz="2800" dirty="0" smtClean="0"/>
              <a:t> mod p) mod q.</a:t>
            </a:r>
            <a:endParaRPr lang="en-US" altLang="en-US" sz="3111" dirty="0" smtClean="0"/>
          </a:p>
        </p:txBody>
      </p:sp>
      <p:pic>
        <p:nvPicPr>
          <p:cNvPr id="4" name="Picture 5" descr="http://adlabsinc.com/wp-content/uploads/2014/02/bonus_vect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30163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12700"/>
            <a:ext cx="8178800" cy="1003300"/>
          </a:xfrm>
        </p:spPr>
        <p:txBody>
          <a:bodyPr rtlCol="0">
            <a:normAutofit/>
          </a:bodyPr>
          <a:lstStyle/>
          <a:p>
            <a:pPr algn="ctr" defTabSz="1015990" eaLnBrk="1" fontAlgn="auto" hangingPunct="1">
              <a:spcAft>
                <a:spcPts val="0"/>
              </a:spcAft>
              <a:defRPr/>
            </a:pPr>
            <a:r>
              <a:rPr lang="en-US" altLang="en-US" sz="4889" dirty="0" err="1" smtClean="0"/>
              <a:t>Problème</a:t>
            </a:r>
            <a:endParaRPr lang="en-US" altLang="en-US" sz="4889" dirty="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idx="1"/>
          </p:nvPr>
        </p:nvSpPr>
        <p:spPr>
          <a:xfrm>
            <a:off x="615504" y="1079500"/>
            <a:ext cx="8856984" cy="6477000"/>
          </a:xfrm>
        </p:spPr>
        <p:txBody>
          <a:bodyPr rtlCol="0">
            <a:noAutofit/>
          </a:bodyPr>
          <a:lstStyle/>
          <a:p>
            <a:pPr marL="355600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400" dirty="0" err="1" smtClean="0"/>
              <a:t>Vous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êtes</a:t>
            </a:r>
            <a:r>
              <a:rPr lang="en-US" altLang="en-US" sz="2400" dirty="0" smtClean="0"/>
              <a:t> un consultant pour </a:t>
            </a:r>
            <a:r>
              <a:rPr lang="en-US" altLang="en-US" sz="2400" dirty="0" err="1" smtClean="0"/>
              <a:t>une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compagnie</a:t>
            </a:r>
            <a:r>
              <a:rPr lang="en-US" altLang="en-US" sz="2400" dirty="0" smtClean="0"/>
              <a:t> qui </a:t>
            </a:r>
            <a:r>
              <a:rPr lang="en-US" altLang="en-US" sz="2400" dirty="0" err="1" smtClean="0"/>
              <a:t>offre</a:t>
            </a:r>
            <a:r>
              <a:rPr lang="en-US" altLang="en-US" sz="2400" dirty="0" smtClean="0"/>
              <a:t> un </a:t>
            </a:r>
            <a:r>
              <a:rPr lang="en-US" altLang="en-US" sz="2400" dirty="0" err="1" smtClean="0"/>
              <a:t>accès</a:t>
            </a:r>
            <a:r>
              <a:rPr lang="en-US" altLang="en-US" sz="2400" dirty="0" smtClean="0"/>
              <a:t> à </a:t>
            </a:r>
            <a:r>
              <a:rPr lang="en-US" altLang="en-US" sz="2400" dirty="0" err="1" smtClean="0"/>
              <a:t>une</a:t>
            </a:r>
            <a:r>
              <a:rPr lang="en-US" altLang="en-US" sz="2400" dirty="0" smtClean="0"/>
              <a:t> base de </a:t>
            </a:r>
            <a:r>
              <a:rPr lang="en-US" altLang="en-US" sz="2400" dirty="0" err="1" smtClean="0"/>
              <a:t>données</a:t>
            </a:r>
            <a:r>
              <a:rPr lang="en-US" altLang="en-US" sz="2400" dirty="0" smtClean="0"/>
              <a:t> D. </a:t>
            </a:r>
          </a:p>
          <a:p>
            <a:pPr marL="355600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400" dirty="0" smtClean="0"/>
              <a:t>Des </a:t>
            </a:r>
            <a:r>
              <a:rPr lang="en-US" altLang="en-US" sz="2400" dirty="0" err="1" smtClean="0"/>
              <a:t>utilisateurs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différents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ont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accès</a:t>
            </a:r>
            <a:r>
              <a:rPr lang="en-US" altLang="en-US" sz="2400" dirty="0" smtClean="0"/>
              <a:t> à des parties </a:t>
            </a:r>
            <a:r>
              <a:rPr lang="en-US" altLang="en-US" sz="2400" dirty="0" err="1" smtClean="0"/>
              <a:t>différentes</a:t>
            </a:r>
            <a:r>
              <a:rPr lang="en-US" altLang="en-US" sz="2400" dirty="0" smtClean="0"/>
              <a:t> de D. Il </a:t>
            </a:r>
            <a:r>
              <a:rPr lang="en-US" altLang="en-US" sz="2400" dirty="0" err="1" smtClean="0"/>
              <a:t>est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donc</a:t>
            </a:r>
            <a:r>
              <a:rPr lang="en-US" altLang="en-US" sz="2400" dirty="0" smtClean="0"/>
              <a:t> important de </a:t>
            </a:r>
            <a:r>
              <a:rPr lang="en-US" altLang="en-US" sz="2400" dirty="0" err="1" smtClean="0"/>
              <a:t>pouvoir</a:t>
            </a:r>
            <a:r>
              <a:rPr lang="en-US" altLang="en-US" sz="2400" dirty="0" smtClean="0"/>
              <a:t> identifier </a:t>
            </a:r>
            <a:r>
              <a:rPr lang="en-US" altLang="en-US" sz="2400" dirty="0" err="1" smtClean="0"/>
              <a:t>l’utilisateur</a:t>
            </a:r>
            <a:r>
              <a:rPr lang="en-US" altLang="en-US" sz="2400" dirty="0" smtClean="0"/>
              <a:t> qui fait </a:t>
            </a:r>
            <a:r>
              <a:rPr lang="en-US" altLang="en-US" sz="2400" dirty="0" err="1" smtClean="0"/>
              <a:t>une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requête</a:t>
            </a:r>
            <a:r>
              <a:rPr lang="en-US" altLang="en-US" sz="2400" dirty="0" smtClean="0"/>
              <a:t> pour </a:t>
            </a:r>
            <a:r>
              <a:rPr lang="en-US" altLang="en-US" sz="2400" dirty="0" err="1" smtClean="0"/>
              <a:t>déterminer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ses</a:t>
            </a:r>
            <a:r>
              <a:rPr lang="en-US" altLang="en-US" sz="2400" dirty="0" smtClean="0"/>
              <a:t> droits </a:t>
            </a:r>
            <a:r>
              <a:rPr lang="en-US" altLang="en-US" sz="2400" dirty="0" err="1" smtClean="0"/>
              <a:t>d’accès</a:t>
            </a:r>
            <a:r>
              <a:rPr lang="en-US" altLang="en-US" sz="2400" dirty="0" smtClean="0"/>
              <a:t>.</a:t>
            </a:r>
          </a:p>
          <a:p>
            <a:pPr marL="355600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400" dirty="0" err="1" smtClean="0"/>
              <a:t>D’autre</a:t>
            </a:r>
            <a:r>
              <a:rPr lang="en-US" altLang="en-US" sz="2400" dirty="0" smtClean="0"/>
              <a:t> part, les </a:t>
            </a:r>
            <a:r>
              <a:rPr lang="en-US" altLang="en-US" sz="2400" dirty="0" err="1" smtClean="0"/>
              <a:t>données</a:t>
            </a:r>
            <a:r>
              <a:rPr lang="en-US" altLang="en-US" sz="2400" dirty="0" smtClean="0"/>
              <a:t> de D </a:t>
            </a:r>
            <a:r>
              <a:rPr lang="en-US" altLang="en-US" sz="2400" dirty="0" err="1" smtClean="0"/>
              <a:t>sont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confidentielles</a:t>
            </a:r>
            <a:r>
              <a:rPr lang="en-US" altLang="en-US" sz="2400" dirty="0" smtClean="0"/>
              <a:t>. Il </a:t>
            </a:r>
            <a:r>
              <a:rPr lang="en-US" altLang="en-US" sz="2400" dirty="0" err="1" smtClean="0"/>
              <a:t>est</a:t>
            </a:r>
            <a:r>
              <a:rPr lang="en-US" altLang="en-US" sz="2400" dirty="0" smtClean="0"/>
              <a:t> important </a:t>
            </a:r>
            <a:r>
              <a:rPr lang="en-US" altLang="en-US" sz="2400" dirty="0" err="1" smtClean="0"/>
              <a:t>que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d’autres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utilisateurs</a:t>
            </a:r>
            <a:r>
              <a:rPr lang="en-US" altLang="en-US" sz="2400" dirty="0" smtClean="0"/>
              <a:t> (</a:t>
            </a:r>
            <a:r>
              <a:rPr lang="en-US" altLang="en-US" sz="2400" dirty="0" err="1" smtClean="0"/>
              <a:t>ou</a:t>
            </a:r>
            <a:r>
              <a:rPr lang="en-US" altLang="en-US" sz="2400" dirty="0" smtClean="0"/>
              <a:t> non) ne </a:t>
            </a:r>
            <a:r>
              <a:rPr lang="en-US" altLang="en-US" sz="2400" dirty="0" err="1" smtClean="0"/>
              <a:t>puissent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déterminer</a:t>
            </a:r>
            <a:r>
              <a:rPr lang="en-US" altLang="en-US" sz="2400" dirty="0" smtClean="0"/>
              <a:t> les </a:t>
            </a:r>
            <a:r>
              <a:rPr lang="en-US" altLang="en-US" sz="2400" dirty="0" err="1" smtClean="0"/>
              <a:t>données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fournies</a:t>
            </a:r>
            <a:r>
              <a:rPr lang="en-US" altLang="en-US" sz="2400" dirty="0" smtClean="0"/>
              <a:t> à un </a:t>
            </a:r>
            <a:r>
              <a:rPr lang="en-US" altLang="en-US" sz="2400" dirty="0" err="1" smtClean="0"/>
              <a:t>utilisateur</a:t>
            </a:r>
            <a:r>
              <a:rPr lang="en-US" altLang="en-US" sz="2400" dirty="0" smtClean="0"/>
              <a:t> pour </a:t>
            </a:r>
            <a:r>
              <a:rPr lang="en-US" altLang="en-US" sz="2400" dirty="0" err="1" smtClean="0"/>
              <a:t>une</a:t>
            </a:r>
            <a:r>
              <a:rPr lang="en-US" altLang="en-US" sz="2400" dirty="0" smtClean="0"/>
              <a:t> de </a:t>
            </a:r>
            <a:r>
              <a:rPr lang="en-US" altLang="en-US" sz="2400" dirty="0" err="1" smtClean="0"/>
              <a:t>ses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requêtes</a:t>
            </a:r>
            <a:r>
              <a:rPr lang="en-US" altLang="en-US" sz="2400" dirty="0" smtClean="0"/>
              <a:t>.</a:t>
            </a:r>
          </a:p>
          <a:p>
            <a:pPr marL="355600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400" dirty="0" smtClean="0"/>
              <a:t>Nous </a:t>
            </a:r>
            <a:r>
              <a:rPr lang="en-US" altLang="en-US" sz="2400" dirty="0" err="1" smtClean="0"/>
              <a:t>supposons</a:t>
            </a:r>
            <a:r>
              <a:rPr lang="en-US" altLang="en-US" sz="2400" dirty="0" smtClean="0"/>
              <a:t> que </a:t>
            </a:r>
            <a:r>
              <a:rPr lang="en-US" altLang="en-US" sz="2400" dirty="0" err="1" smtClean="0"/>
              <a:t>chaque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utilisateur</a:t>
            </a:r>
            <a:r>
              <a:rPr lang="en-US" altLang="en-US" sz="2400" dirty="0" smtClean="0"/>
              <a:t> A </a:t>
            </a:r>
            <a:r>
              <a:rPr lang="en-US" altLang="en-US" sz="2400" dirty="0" err="1" smtClean="0"/>
              <a:t>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une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clé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privée</a:t>
            </a:r>
            <a:r>
              <a:rPr lang="en-US" altLang="en-US" sz="2400" dirty="0" smtClean="0"/>
              <a:t> SKA </a:t>
            </a:r>
            <a:r>
              <a:rPr lang="en-US" altLang="en-US" sz="2400" dirty="0" err="1" smtClean="0"/>
              <a:t>tandis</a:t>
            </a:r>
            <a:r>
              <a:rPr lang="en-US" altLang="en-US" sz="2400" dirty="0" smtClean="0"/>
              <a:t> que la base de </a:t>
            </a:r>
            <a:r>
              <a:rPr lang="en-US" altLang="en-US" sz="2400" dirty="0" err="1" smtClean="0"/>
              <a:t>données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stocke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toutes</a:t>
            </a:r>
            <a:r>
              <a:rPr lang="en-US" altLang="en-US" sz="2400" dirty="0" smtClean="0"/>
              <a:t> les </a:t>
            </a:r>
            <a:r>
              <a:rPr lang="en-US" altLang="en-US" sz="2400" dirty="0" err="1" smtClean="0"/>
              <a:t>clés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publiques</a:t>
            </a:r>
            <a:r>
              <a:rPr lang="en-US" altLang="en-US" sz="2400" dirty="0" smtClean="0"/>
              <a:t> des </a:t>
            </a:r>
            <a:r>
              <a:rPr lang="en-US" altLang="en-US" sz="2400" dirty="0" err="1" smtClean="0"/>
              <a:t>utilisateurs</a:t>
            </a:r>
            <a:r>
              <a:rPr lang="en-US" altLang="en-US" sz="2400" dirty="0" smtClean="0"/>
              <a:t>. La </a:t>
            </a:r>
            <a:r>
              <a:rPr lang="en-US" altLang="en-US" sz="2400" dirty="0" err="1" smtClean="0"/>
              <a:t>clé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privée</a:t>
            </a:r>
            <a:r>
              <a:rPr lang="en-US" altLang="en-US" sz="2400" dirty="0" smtClean="0"/>
              <a:t> SKA </a:t>
            </a:r>
            <a:r>
              <a:rPr lang="en-US" altLang="en-US" sz="2400" dirty="0" err="1" smtClean="0"/>
              <a:t>permet</a:t>
            </a:r>
            <a:r>
              <a:rPr lang="en-US" altLang="en-US" sz="2400" dirty="0" smtClean="0"/>
              <a:t> de signer </a:t>
            </a:r>
            <a:r>
              <a:rPr lang="en-US" altLang="en-US" sz="2400" dirty="0" err="1" smtClean="0"/>
              <a:t>une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requête</a:t>
            </a:r>
            <a:r>
              <a:rPr lang="en-US" altLang="en-US" sz="2400" dirty="0" smtClean="0"/>
              <a:t>.</a:t>
            </a:r>
          </a:p>
          <a:p>
            <a:pPr marL="355600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400" dirty="0" err="1" smtClean="0"/>
              <a:t>Tous</a:t>
            </a:r>
            <a:r>
              <a:rPr lang="en-US" altLang="en-US" sz="2400" dirty="0" smtClean="0"/>
              <a:t> les </a:t>
            </a:r>
            <a:r>
              <a:rPr lang="en-US" altLang="en-US" sz="2400" dirty="0" err="1" smtClean="0"/>
              <a:t>utilisateurs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connaissent</a:t>
            </a:r>
            <a:r>
              <a:rPr lang="en-US" altLang="en-US" sz="2400" dirty="0" smtClean="0"/>
              <a:t> la </a:t>
            </a:r>
            <a:r>
              <a:rPr lang="en-US" altLang="en-US" sz="2400" dirty="0" err="1" smtClean="0"/>
              <a:t>clé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publique</a:t>
            </a:r>
            <a:r>
              <a:rPr lang="en-US" altLang="en-US" sz="2400" dirty="0" smtClean="0"/>
              <a:t> PKD de D. La </a:t>
            </a:r>
            <a:r>
              <a:rPr lang="en-US" altLang="en-US" sz="2400" dirty="0" err="1" smtClean="0"/>
              <a:t>clé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publique</a:t>
            </a:r>
            <a:r>
              <a:rPr lang="en-US" altLang="en-US" sz="2400" dirty="0" smtClean="0"/>
              <a:t> PKD </a:t>
            </a:r>
            <a:r>
              <a:rPr lang="en-US" altLang="en-US" sz="2400" dirty="0" err="1" smtClean="0"/>
              <a:t>permet</a:t>
            </a:r>
            <a:r>
              <a:rPr lang="en-US" altLang="en-US" sz="2400" dirty="0" smtClean="0"/>
              <a:t> de </a:t>
            </a:r>
            <a:r>
              <a:rPr lang="en-US" altLang="en-US" sz="2400" dirty="0" err="1" smtClean="0"/>
              <a:t>chiffrer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une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requête</a:t>
            </a:r>
            <a:r>
              <a:rPr lang="en-US" altLang="en-US" sz="2400" dirty="0" smtClean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5"/>
          <p:cNvSpPr>
            <a:spLocks noGrp="1" noChangeArrowheads="1"/>
          </p:cNvSpPr>
          <p:nvPr>
            <p:ph type="title"/>
          </p:nvPr>
        </p:nvSpPr>
        <p:spPr>
          <a:xfrm>
            <a:off x="990600" y="-25400"/>
            <a:ext cx="8178800" cy="901700"/>
          </a:xfrm>
        </p:spPr>
        <p:txBody>
          <a:bodyPr rtlCol="0">
            <a:normAutofit/>
          </a:bodyPr>
          <a:lstStyle/>
          <a:p>
            <a:pPr algn="ctr" defTabSz="1015990" eaLnBrk="1" fontAlgn="auto" hangingPunct="1">
              <a:spcAft>
                <a:spcPts val="0"/>
              </a:spcAft>
              <a:defRPr/>
            </a:pPr>
            <a:r>
              <a:rPr lang="en-US" altLang="en-US" sz="4889" dirty="0" smtClean="0"/>
              <a:t>Solutions</a:t>
            </a:r>
          </a:p>
        </p:txBody>
      </p:sp>
      <p:sp>
        <p:nvSpPr>
          <p:cNvPr id="32773" name="AutoShape 7"/>
          <p:cNvSpPr>
            <a:spLocks/>
          </p:cNvSpPr>
          <p:nvPr/>
        </p:nvSpPr>
        <p:spPr bwMode="auto">
          <a:xfrm>
            <a:off x="8111540" y="898742"/>
            <a:ext cx="347663" cy="584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1pPr>
            <a:lvl2pPr marL="742950" indent="-28575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2pPr>
            <a:lvl3pPr marL="11430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3pPr>
            <a:lvl4pPr marL="16002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4pPr>
            <a:lvl5pPr marL="20574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5pPr>
            <a:lvl6pPr marL="25146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6pPr>
            <a:lvl7pPr marL="29718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7pPr>
            <a:lvl8pPr marL="34290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8pPr>
            <a:lvl9pPr marL="38862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9pPr>
          </a:lstStyle>
          <a:p>
            <a:pPr algn="ctr" eaLnBrk="1"/>
            <a:r>
              <a:rPr lang="en-US" altLang="en-US" dirty="0">
                <a:solidFill>
                  <a:schemeClr val="tx1"/>
                </a:solidFill>
              </a:rPr>
              <a:t>D</a:t>
            </a:r>
          </a:p>
        </p:txBody>
      </p:sp>
      <p:grpSp>
        <p:nvGrpSpPr>
          <p:cNvPr id="39945" name="Group 9"/>
          <p:cNvGrpSpPr>
            <a:grpSpLocks/>
          </p:cNvGrpSpPr>
          <p:nvPr/>
        </p:nvGrpSpPr>
        <p:grpSpPr bwMode="auto">
          <a:xfrm>
            <a:off x="2197100" y="1627188"/>
            <a:ext cx="5067300" cy="452437"/>
            <a:chOff x="0" y="1936"/>
            <a:chExt cx="5067300" cy="453328"/>
          </a:xfrm>
        </p:grpSpPr>
        <p:sp>
          <p:nvSpPr>
            <p:cNvPr id="32792" name="Line 10"/>
            <p:cNvSpPr>
              <a:spLocks noChangeShapeType="1"/>
            </p:cNvSpPr>
            <p:nvPr/>
          </p:nvSpPr>
          <p:spPr bwMode="auto">
            <a:xfrm flipH="1" flipV="1">
              <a:off x="0" y="406399"/>
              <a:ext cx="5067300" cy="12702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793" name="AutoShape 11"/>
            <p:cNvSpPr>
              <a:spLocks/>
            </p:cNvSpPr>
            <p:nvPr/>
          </p:nvSpPr>
          <p:spPr bwMode="auto">
            <a:xfrm>
              <a:off x="1399547" y="1936"/>
              <a:ext cx="2516397" cy="453328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lvl1pPr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1pPr>
              <a:lvl2pPr marL="742950" indent="-28575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2pPr>
              <a:lvl3pPr marL="11430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3pPr>
              <a:lvl4pPr marL="16002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4pPr>
              <a:lvl5pPr marL="20574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5pPr>
              <a:lvl6pPr marL="25146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6pPr>
              <a:lvl7pPr marL="29718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7pPr>
              <a:lvl8pPr marL="34290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8pPr>
              <a:lvl9pPr marL="38862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9pPr>
            </a:lstStyle>
            <a:p>
              <a:pPr algn="ctr" eaLnBrk="1"/>
              <a:r>
                <a:rPr lang="en-US" altLang="en-US" sz="2300" dirty="0" smtClean="0">
                  <a:solidFill>
                    <a:schemeClr val="tx1"/>
                  </a:solidFill>
                </a:rPr>
                <a:t>Alice, </a:t>
              </a:r>
              <a:r>
                <a:rPr lang="en-US" altLang="en-US" sz="2300" dirty="0" err="1">
                  <a:solidFill>
                    <a:schemeClr val="tx1"/>
                  </a:solidFill>
                </a:rPr>
                <a:t>requête</a:t>
              </a:r>
              <a:r>
                <a:rPr lang="en-US" altLang="en-US" sz="2300" dirty="0">
                  <a:solidFill>
                    <a:schemeClr val="tx1"/>
                  </a:solidFill>
                </a:rPr>
                <a:t> </a:t>
              </a:r>
              <a:r>
                <a:rPr lang="en-US" altLang="en-US" sz="2300" dirty="0" smtClean="0">
                  <a:solidFill>
                    <a:schemeClr val="tx1"/>
                  </a:solidFill>
                </a:rPr>
                <a:t>Q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948" name="Group 12"/>
          <p:cNvGrpSpPr>
            <a:grpSpLocks/>
          </p:cNvGrpSpPr>
          <p:nvPr/>
        </p:nvGrpSpPr>
        <p:grpSpPr bwMode="auto">
          <a:xfrm>
            <a:off x="2266950" y="2314359"/>
            <a:ext cx="5067300" cy="452437"/>
            <a:chOff x="0" y="1936"/>
            <a:chExt cx="5067300" cy="453328"/>
          </a:xfrm>
        </p:grpSpPr>
        <p:sp>
          <p:nvSpPr>
            <p:cNvPr id="32790" name="Line 13"/>
            <p:cNvSpPr>
              <a:spLocks noChangeShapeType="1"/>
            </p:cNvSpPr>
            <p:nvPr/>
          </p:nvSpPr>
          <p:spPr bwMode="auto">
            <a:xfrm flipH="1" flipV="1">
              <a:off x="0" y="431799"/>
              <a:ext cx="5067300" cy="12702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791" name="AutoShape 14"/>
            <p:cNvSpPr>
              <a:spLocks/>
            </p:cNvSpPr>
            <p:nvPr/>
          </p:nvSpPr>
          <p:spPr bwMode="auto">
            <a:xfrm>
              <a:off x="1967286" y="1936"/>
              <a:ext cx="1493836" cy="453328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lvl1pPr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1pPr>
              <a:lvl2pPr marL="742950" indent="-28575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2pPr>
              <a:lvl3pPr marL="11430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3pPr>
              <a:lvl4pPr marL="16002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4pPr>
              <a:lvl5pPr marL="20574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5pPr>
              <a:lvl6pPr marL="25146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6pPr>
              <a:lvl7pPr marL="29718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7pPr>
              <a:lvl8pPr marL="34290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8pPr>
              <a:lvl9pPr marL="38862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9pPr>
            </a:lstStyle>
            <a:p>
              <a:pPr algn="ctr" eaLnBrk="1"/>
              <a:r>
                <a:rPr lang="en-US" altLang="en-US" sz="2300" dirty="0" err="1">
                  <a:solidFill>
                    <a:schemeClr val="tx1"/>
                  </a:solidFill>
                </a:rPr>
                <a:t>réponse</a:t>
              </a:r>
              <a:r>
                <a:rPr lang="en-US" altLang="en-US" sz="2300" dirty="0">
                  <a:solidFill>
                    <a:schemeClr val="tx1"/>
                  </a:solidFill>
                </a:rPr>
                <a:t> </a:t>
              </a:r>
              <a:r>
                <a:rPr lang="en-US" altLang="en-US" sz="2300" dirty="0" smtClean="0">
                  <a:solidFill>
                    <a:schemeClr val="tx1"/>
                  </a:solidFill>
                </a:rPr>
                <a:t>R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9960" name="AutoShape 24"/>
          <p:cNvSpPr>
            <a:spLocks/>
          </p:cNvSpPr>
          <p:nvPr/>
        </p:nvSpPr>
        <p:spPr bwMode="auto">
          <a:xfrm>
            <a:off x="572798" y="6906344"/>
            <a:ext cx="8455603" cy="584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1pPr>
            <a:lvl2pPr marL="742950" indent="-28575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2pPr>
            <a:lvl3pPr marL="11430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3pPr>
            <a:lvl4pPr marL="16002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4pPr>
            <a:lvl5pPr marL="20574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5pPr>
            <a:lvl6pPr marL="25146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6pPr>
            <a:lvl7pPr marL="29718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7pPr>
            <a:lvl8pPr marL="34290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8pPr>
            <a:lvl9pPr marL="38862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9pPr>
          </a:lstStyle>
          <a:p>
            <a:pPr eaLnBrk="1"/>
            <a:r>
              <a:rPr lang="en-US" altLang="en-US" dirty="0" err="1">
                <a:solidFill>
                  <a:schemeClr val="tx1"/>
                </a:solidFill>
              </a:rPr>
              <a:t>Quelle</a:t>
            </a:r>
            <a:r>
              <a:rPr lang="en-US" altLang="en-US" dirty="0">
                <a:solidFill>
                  <a:schemeClr val="tx1"/>
                </a:solidFill>
              </a:rPr>
              <a:t> solution </a:t>
            </a:r>
            <a:r>
              <a:rPr lang="en-US" altLang="en-US" dirty="0" err="1">
                <a:solidFill>
                  <a:schemeClr val="tx1"/>
                </a:solidFill>
              </a:rPr>
              <a:t>proposeriez-vous</a:t>
            </a:r>
            <a:r>
              <a:rPr lang="en-US" altLang="en-US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9" name="Groupe 17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543496" y="1746341"/>
            <a:ext cx="1543980" cy="1181567"/>
            <a:chOff x="203200" y="685800"/>
            <a:chExt cx="1974478" cy="1510839"/>
          </a:xfrm>
        </p:grpSpPr>
        <p:pic>
          <p:nvPicPr>
            <p:cNvPr id="30" name="Picture 19" descr="http://images.clipartpanda.com/laptop-clipart-laptop_computer_flipped_open_0515-0909-2120-0442_SMU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000" y="685800"/>
              <a:ext cx="1669678" cy="1452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12" descr="http://www.clker.com/cliparts/b/1/f/a/1195445301811339265dagobert83_female_user_icon.svg.med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200" y="1139777"/>
              <a:ext cx="1056862" cy="1056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8" name="Picture 10" descr="http://www.clker.com/cliparts/f/t/Q/F/L/H/server-md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724" y="1612901"/>
            <a:ext cx="107177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AutoShape 7"/>
          <p:cNvSpPr>
            <a:spLocks/>
          </p:cNvSpPr>
          <p:nvPr/>
        </p:nvSpPr>
        <p:spPr bwMode="auto">
          <a:xfrm>
            <a:off x="641080" y="1028701"/>
            <a:ext cx="1465446" cy="584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1pPr>
            <a:lvl2pPr marL="742950" indent="-28575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2pPr>
            <a:lvl3pPr marL="11430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3pPr>
            <a:lvl4pPr marL="16002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4pPr>
            <a:lvl5pPr marL="20574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5pPr>
            <a:lvl6pPr marL="25146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6pPr>
            <a:lvl7pPr marL="29718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7pPr>
            <a:lvl8pPr marL="34290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8pPr>
            <a:lvl9pPr marL="38862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9pPr>
          </a:lstStyle>
          <a:p>
            <a:pPr algn="ctr" eaLnBrk="1"/>
            <a:r>
              <a:rPr lang="en-US" altLang="en-US" dirty="0" smtClean="0">
                <a:solidFill>
                  <a:schemeClr val="tx1"/>
                </a:solidFill>
              </a:rPr>
              <a:t>Alice</a:t>
            </a:r>
            <a:endParaRPr lang="en-US" altLang="en-US" dirty="0">
              <a:solidFill>
                <a:schemeClr val="tx1"/>
              </a:solidFill>
            </a:endParaRPr>
          </a:p>
        </p:txBody>
      </p:sp>
      <p:grpSp>
        <p:nvGrpSpPr>
          <p:cNvPr id="53" name="Group 9"/>
          <p:cNvGrpSpPr>
            <a:grpSpLocks/>
          </p:cNvGrpSpPr>
          <p:nvPr/>
        </p:nvGrpSpPr>
        <p:grpSpPr bwMode="auto">
          <a:xfrm>
            <a:off x="2228574" y="3472402"/>
            <a:ext cx="5067300" cy="452437"/>
            <a:chOff x="0" y="-12379"/>
            <a:chExt cx="5067300" cy="453328"/>
          </a:xfrm>
        </p:grpSpPr>
        <p:sp>
          <p:nvSpPr>
            <p:cNvPr id="54" name="Line 10"/>
            <p:cNvSpPr>
              <a:spLocks noChangeShapeType="1"/>
            </p:cNvSpPr>
            <p:nvPr/>
          </p:nvSpPr>
          <p:spPr bwMode="auto">
            <a:xfrm flipH="1" flipV="1">
              <a:off x="0" y="406399"/>
              <a:ext cx="5067300" cy="12702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" name="AutoShape 11"/>
            <p:cNvSpPr>
              <a:spLocks/>
            </p:cNvSpPr>
            <p:nvPr/>
          </p:nvSpPr>
          <p:spPr bwMode="auto">
            <a:xfrm>
              <a:off x="619178" y="-12379"/>
              <a:ext cx="3960439" cy="453328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lvl1pPr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1pPr>
              <a:lvl2pPr marL="742950" indent="-28575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2pPr>
              <a:lvl3pPr marL="11430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3pPr>
              <a:lvl4pPr marL="16002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4pPr>
              <a:lvl5pPr marL="20574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5pPr>
              <a:lvl6pPr marL="25146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6pPr>
              <a:lvl7pPr marL="29718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7pPr>
              <a:lvl8pPr marL="34290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8pPr>
              <a:lvl9pPr marL="38862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9pPr>
            </a:lstStyle>
            <a:p>
              <a:pPr algn="ctr" eaLnBrk="1"/>
              <a:r>
                <a:rPr lang="en-US" altLang="en-US" sz="2400" dirty="0" smtClean="0">
                  <a:solidFill>
                    <a:schemeClr val="tx1"/>
                  </a:solidFill>
                </a:rPr>
                <a:t>E</a:t>
              </a:r>
              <a:r>
                <a:rPr lang="en-US" altLang="en-US" sz="2400" baseline="-6000" dirty="0" smtClean="0">
                  <a:solidFill>
                    <a:schemeClr val="tx1"/>
                  </a:solidFill>
                </a:rPr>
                <a:t>PKD</a:t>
              </a:r>
              <a:r>
                <a:rPr lang="en-US" altLang="en-US" sz="2400" dirty="0" smtClean="0">
                  <a:solidFill>
                    <a:schemeClr val="tx1"/>
                  </a:solidFill>
                </a:rPr>
                <a:t>(Q</a:t>
              </a:r>
              <a:r>
                <a:rPr lang="en-US" altLang="en-US" sz="2400" dirty="0">
                  <a:solidFill>
                    <a:schemeClr val="tx1"/>
                  </a:solidFill>
                </a:rPr>
                <a:t>), </a:t>
              </a:r>
              <a:r>
                <a:rPr lang="en-US" altLang="en-US" sz="2400" dirty="0" smtClean="0">
                  <a:solidFill>
                    <a:schemeClr val="tx1"/>
                  </a:solidFill>
                </a:rPr>
                <a:t>S</a:t>
              </a:r>
              <a:r>
                <a:rPr lang="en-US" altLang="en-US" sz="2400" baseline="-6000" dirty="0" smtClean="0">
                  <a:solidFill>
                    <a:schemeClr val="tx1"/>
                  </a:solidFill>
                </a:rPr>
                <a:t>SKA</a:t>
              </a:r>
              <a:r>
                <a:rPr lang="en-US" altLang="en-US" sz="2400" dirty="0" smtClean="0">
                  <a:solidFill>
                    <a:schemeClr val="tx1"/>
                  </a:solidFill>
                </a:rPr>
                <a:t>(E</a:t>
              </a:r>
              <a:r>
                <a:rPr lang="en-US" altLang="en-US" sz="2400" baseline="-6000" dirty="0" smtClean="0">
                  <a:solidFill>
                    <a:schemeClr val="tx1"/>
                  </a:solidFill>
                </a:rPr>
                <a:t>PKD</a:t>
              </a:r>
              <a:r>
                <a:rPr lang="en-US" altLang="en-US" sz="2400" dirty="0" smtClean="0">
                  <a:solidFill>
                    <a:schemeClr val="tx1"/>
                  </a:solidFill>
                </a:rPr>
                <a:t>(Q</a:t>
              </a:r>
              <a:r>
                <a:rPr lang="en-US" altLang="en-US" sz="2400" dirty="0">
                  <a:solidFill>
                    <a:schemeClr val="tx1"/>
                  </a:solidFill>
                </a:rPr>
                <a:t>)), </a:t>
              </a:r>
              <a:r>
                <a:rPr lang="en-US" altLang="en-US" sz="1200" dirty="0" smtClean="0">
                  <a:solidFill>
                    <a:schemeClr val="tx1"/>
                  </a:solidFill>
                </a:rPr>
                <a:t>Alice</a:t>
              </a:r>
              <a:endParaRPr lang="en-US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12"/>
          <p:cNvGrpSpPr>
            <a:grpSpLocks/>
          </p:cNvGrpSpPr>
          <p:nvPr/>
        </p:nvGrpSpPr>
        <p:grpSpPr bwMode="auto">
          <a:xfrm>
            <a:off x="2298424" y="4173860"/>
            <a:ext cx="5067300" cy="452437"/>
            <a:chOff x="0" y="1936"/>
            <a:chExt cx="5067300" cy="453328"/>
          </a:xfrm>
        </p:grpSpPr>
        <p:sp>
          <p:nvSpPr>
            <p:cNvPr id="57" name="Line 13"/>
            <p:cNvSpPr>
              <a:spLocks noChangeShapeType="1"/>
            </p:cNvSpPr>
            <p:nvPr/>
          </p:nvSpPr>
          <p:spPr bwMode="auto">
            <a:xfrm flipH="1" flipV="1">
              <a:off x="0" y="431799"/>
              <a:ext cx="5067300" cy="12702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" name="AutoShape 14"/>
            <p:cNvSpPr>
              <a:spLocks/>
            </p:cNvSpPr>
            <p:nvPr/>
          </p:nvSpPr>
          <p:spPr bwMode="auto">
            <a:xfrm>
              <a:off x="1967286" y="1936"/>
              <a:ext cx="1493836" cy="453328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lvl1pPr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1pPr>
              <a:lvl2pPr marL="742950" indent="-28575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2pPr>
              <a:lvl3pPr marL="11430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3pPr>
              <a:lvl4pPr marL="16002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4pPr>
              <a:lvl5pPr marL="20574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5pPr>
              <a:lvl6pPr marL="25146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6pPr>
              <a:lvl7pPr marL="29718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7pPr>
              <a:lvl8pPr marL="34290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8pPr>
              <a:lvl9pPr marL="38862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9pPr>
            </a:lstStyle>
            <a:p>
              <a:pPr algn="ctr" eaLnBrk="1"/>
              <a:r>
                <a:rPr lang="en-US" altLang="en-US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en-US" sz="2000" baseline="-6000" dirty="0" smtClean="0">
                  <a:solidFill>
                    <a:schemeClr val="tx1"/>
                  </a:solidFill>
                </a:rPr>
                <a:t>PKA</a:t>
              </a:r>
              <a:r>
                <a:rPr lang="en-US" altLang="en-US" sz="2000" dirty="0" smtClean="0">
                  <a:solidFill>
                    <a:schemeClr val="tx1"/>
                  </a:solidFill>
                </a:rPr>
                <a:t>(R)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e 17"/>
          <p:cNvGrpSpPr>
            <a:grpSpLocks noChangeAspect="1"/>
          </p:cNvGrpSpPr>
          <p:nvPr>
            <p:custDataLst>
              <p:tags r:id="rId3"/>
            </p:custDataLst>
          </p:nvPr>
        </p:nvGrpSpPr>
        <p:grpSpPr bwMode="auto">
          <a:xfrm>
            <a:off x="574970" y="3605842"/>
            <a:ext cx="1543980" cy="1181567"/>
            <a:chOff x="203200" y="685800"/>
            <a:chExt cx="1974478" cy="1510839"/>
          </a:xfrm>
        </p:grpSpPr>
        <p:pic>
          <p:nvPicPr>
            <p:cNvPr id="60" name="Picture 19" descr="http://images.clipartpanda.com/laptop-clipart-laptop_computer_flipped_open_0515-0909-2120-0442_SMU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000" y="685800"/>
              <a:ext cx="1669678" cy="1452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Picture 12" descr="http://www.clker.com/cliparts/b/1/f/a/1195445301811339265dagobert83_female_user_icon.svg.med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200" y="1139777"/>
              <a:ext cx="1056862" cy="1056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2" name="Picture 10" descr="http://www.clker.com/cliparts/f/t/Q/F/L/H/server-md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198" y="3472402"/>
            <a:ext cx="107177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" name="Group 9"/>
          <p:cNvGrpSpPr>
            <a:grpSpLocks/>
          </p:cNvGrpSpPr>
          <p:nvPr/>
        </p:nvGrpSpPr>
        <p:grpSpPr bwMode="auto">
          <a:xfrm>
            <a:off x="2152690" y="5251311"/>
            <a:ext cx="5067300" cy="452437"/>
            <a:chOff x="0" y="-33712"/>
            <a:chExt cx="5067300" cy="453328"/>
          </a:xfrm>
        </p:grpSpPr>
        <p:sp>
          <p:nvSpPr>
            <p:cNvPr id="64" name="Line 10"/>
            <p:cNvSpPr>
              <a:spLocks noChangeShapeType="1"/>
            </p:cNvSpPr>
            <p:nvPr/>
          </p:nvSpPr>
          <p:spPr bwMode="auto">
            <a:xfrm flipH="1" flipV="1">
              <a:off x="0" y="406399"/>
              <a:ext cx="5067300" cy="12702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" name="AutoShape 11"/>
            <p:cNvSpPr>
              <a:spLocks/>
            </p:cNvSpPr>
            <p:nvPr/>
          </p:nvSpPr>
          <p:spPr bwMode="auto">
            <a:xfrm>
              <a:off x="623055" y="-33712"/>
              <a:ext cx="3779086" cy="453328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lvl1pPr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1pPr>
              <a:lvl2pPr marL="742950" indent="-28575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2pPr>
              <a:lvl3pPr marL="11430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3pPr>
              <a:lvl4pPr marL="16002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4pPr>
              <a:lvl5pPr marL="20574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5pPr>
              <a:lvl6pPr marL="25146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6pPr>
              <a:lvl7pPr marL="29718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7pPr>
              <a:lvl8pPr marL="34290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8pPr>
              <a:lvl9pPr marL="38862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9pPr>
            </a:lstStyle>
            <a:p>
              <a:pPr algn="ctr" eaLnBrk="1"/>
              <a:r>
                <a:rPr lang="en-US" altLang="en-US" sz="2400" dirty="0" smtClean="0">
                  <a:solidFill>
                    <a:schemeClr val="tx1"/>
                  </a:solidFill>
                </a:rPr>
                <a:t>E</a:t>
              </a:r>
              <a:r>
                <a:rPr lang="en-US" altLang="en-US" sz="2400" baseline="-6000" dirty="0" smtClean="0">
                  <a:solidFill>
                    <a:schemeClr val="tx1"/>
                  </a:solidFill>
                </a:rPr>
                <a:t>PKD</a:t>
              </a:r>
              <a:r>
                <a:rPr lang="en-US" altLang="en-US" sz="2400" dirty="0" smtClean="0">
                  <a:solidFill>
                    <a:schemeClr val="tx1"/>
                  </a:solidFill>
                </a:rPr>
                <a:t>(Q,S</a:t>
              </a:r>
              <a:r>
                <a:rPr lang="en-US" altLang="en-US" sz="2400" baseline="-6000" dirty="0" smtClean="0">
                  <a:solidFill>
                    <a:schemeClr val="tx1"/>
                  </a:solidFill>
                </a:rPr>
                <a:t>SKA</a:t>
              </a:r>
              <a:r>
                <a:rPr lang="en-US" altLang="en-US" sz="2400" dirty="0" smtClean="0">
                  <a:solidFill>
                    <a:schemeClr val="tx1"/>
                  </a:solidFill>
                </a:rPr>
                <a:t>(Q</a:t>
              </a:r>
              <a:r>
                <a:rPr lang="en-US" altLang="en-US" sz="2400" dirty="0">
                  <a:solidFill>
                    <a:schemeClr val="tx1"/>
                  </a:solidFill>
                </a:rPr>
                <a:t>)), </a:t>
              </a:r>
              <a:r>
                <a:rPr lang="en-US" altLang="en-US" sz="1400" dirty="0">
                  <a:solidFill>
                    <a:schemeClr val="tx1"/>
                  </a:solidFill>
                </a:rPr>
                <a:t>Alice</a:t>
              </a:r>
              <a:endParaRPr lang="en-US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oup 12"/>
          <p:cNvGrpSpPr>
            <a:grpSpLocks/>
          </p:cNvGrpSpPr>
          <p:nvPr/>
        </p:nvGrpSpPr>
        <p:grpSpPr bwMode="auto">
          <a:xfrm>
            <a:off x="2222540" y="5974060"/>
            <a:ext cx="5067300" cy="452437"/>
            <a:chOff x="0" y="1936"/>
            <a:chExt cx="5067300" cy="453328"/>
          </a:xfrm>
        </p:grpSpPr>
        <p:sp>
          <p:nvSpPr>
            <p:cNvPr id="67" name="Line 13"/>
            <p:cNvSpPr>
              <a:spLocks noChangeShapeType="1"/>
            </p:cNvSpPr>
            <p:nvPr/>
          </p:nvSpPr>
          <p:spPr bwMode="auto">
            <a:xfrm flipH="1" flipV="1">
              <a:off x="0" y="431799"/>
              <a:ext cx="5067300" cy="12702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8" name="AutoShape 14"/>
            <p:cNvSpPr>
              <a:spLocks/>
            </p:cNvSpPr>
            <p:nvPr/>
          </p:nvSpPr>
          <p:spPr bwMode="auto">
            <a:xfrm>
              <a:off x="1967286" y="1936"/>
              <a:ext cx="1493836" cy="453328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lvl1pPr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1pPr>
              <a:lvl2pPr marL="742950" indent="-28575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2pPr>
              <a:lvl3pPr marL="11430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3pPr>
              <a:lvl4pPr marL="16002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4pPr>
              <a:lvl5pPr marL="20574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5pPr>
              <a:lvl6pPr marL="25146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6pPr>
              <a:lvl7pPr marL="29718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7pPr>
              <a:lvl8pPr marL="34290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8pPr>
              <a:lvl9pPr marL="38862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9pPr>
            </a:lstStyle>
            <a:p>
              <a:pPr algn="ctr" eaLnBrk="1"/>
              <a:r>
                <a:rPr lang="en-US" altLang="en-US" sz="2400" dirty="0">
                  <a:solidFill>
                    <a:schemeClr val="tx1"/>
                  </a:solidFill>
                </a:rPr>
                <a:t>E</a:t>
              </a:r>
              <a:r>
                <a:rPr lang="en-US" altLang="en-US" sz="2400" baseline="-6000" dirty="0">
                  <a:solidFill>
                    <a:schemeClr val="tx1"/>
                  </a:solidFill>
                </a:rPr>
                <a:t>PKA</a:t>
              </a:r>
              <a:r>
                <a:rPr lang="en-US" altLang="en-US" sz="2400" dirty="0">
                  <a:solidFill>
                    <a:schemeClr val="tx1"/>
                  </a:solidFill>
                </a:rPr>
                <a:t>(R)</a:t>
              </a:r>
            </a:p>
          </p:txBody>
        </p:sp>
      </p:grpSp>
      <p:grpSp>
        <p:nvGrpSpPr>
          <p:cNvPr id="69" name="Groupe 17"/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499086" y="5406042"/>
            <a:ext cx="1543980" cy="1181567"/>
            <a:chOff x="203200" y="685800"/>
            <a:chExt cx="1974478" cy="1510839"/>
          </a:xfrm>
        </p:grpSpPr>
        <p:pic>
          <p:nvPicPr>
            <p:cNvPr id="70" name="Picture 19" descr="http://images.clipartpanda.com/laptop-clipart-laptop_computer_flipped_open_0515-0909-2120-0442_SMU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000" y="685800"/>
              <a:ext cx="1669678" cy="1452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Picture 12" descr="http://www.clker.com/cliparts/b/1/f/a/1195445301811339265dagobert83_female_user_icon.svg.med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200" y="1139777"/>
              <a:ext cx="1056862" cy="1056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2" name="Picture 10" descr="http://www.clker.com/cliparts/f/t/Q/F/L/H/server-md.pn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314" y="5272602"/>
            <a:ext cx="107177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975544" y="0"/>
            <a:ext cx="8178800" cy="939800"/>
          </a:xfrm>
        </p:spPr>
        <p:txBody>
          <a:bodyPr rtlCol="0">
            <a:normAutofit/>
          </a:bodyPr>
          <a:lstStyle/>
          <a:p>
            <a:pPr algn="ctr" defTabSz="1015990" eaLnBrk="1" fontAlgn="auto" hangingPunct="1">
              <a:spcAft>
                <a:spcPts val="0"/>
              </a:spcAft>
              <a:defRPr/>
            </a:pPr>
            <a:r>
              <a:rPr lang="en-US" altLang="en-US" sz="4889" dirty="0" smtClean="0"/>
              <a:t>Signatures </a:t>
            </a:r>
            <a:r>
              <a:rPr lang="en-US" altLang="en-US" sz="4889" dirty="0" err="1" smtClean="0"/>
              <a:t>numériques</a:t>
            </a:r>
            <a:endParaRPr lang="en-US" altLang="en-US" sz="4889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177800" y="1001688"/>
            <a:ext cx="9563100" cy="6592912"/>
          </a:xfrm>
        </p:spPr>
        <p:txBody>
          <a:bodyPr rtlCol="0">
            <a:normAutofit/>
          </a:bodyPr>
          <a:lstStyle/>
          <a:p>
            <a:pPr marL="684213" indent="-328613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2700" dirty="0" smtClean="0"/>
              <a:t>Les signatures </a:t>
            </a:r>
            <a:r>
              <a:rPr lang="en-US" altLang="en-US" sz="2700" dirty="0" err="1" smtClean="0"/>
              <a:t>numériques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assurent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l’intégrité</a:t>
            </a:r>
            <a:r>
              <a:rPr lang="en-US" altLang="en-US" sz="2700" dirty="0" smtClean="0"/>
              <a:t> à </a:t>
            </a:r>
            <a:r>
              <a:rPr lang="en-US" altLang="en-US" sz="2700" dirty="0" err="1" smtClean="0"/>
              <a:t>partir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d’une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clé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publique</a:t>
            </a:r>
            <a:r>
              <a:rPr lang="en-US" altLang="en-US" sz="2700" dirty="0" smtClean="0"/>
              <a:t> et </a:t>
            </a:r>
            <a:r>
              <a:rPr lang="en-US" altLang="en-US" sz="2700" dirty="0" err="1" smtClean="0"/>
              <a:t>d’une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clé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privée</a:t>
            </a:r>
            <a:r>
              <a:rPr lang="en-US" altLang="en-US" sz="2700" dirty="0" smtClean="0"/>
              <a:t>. Un </a:t>
            </a:r>
            <a:r>
              <a:rPr lang="en-US" altLang="en-US" sz="2700" dirty="0" err="1" smtClean="0"/>
              <a:t>tel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système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est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défini</a:t>
            </a:r>
            <a:r>
              <a:rPr lang="en-US" altLang="en-US" sz="2700" dirty="0" smtClean="0"/>
              <a:t> par :</a:t>
            </a:r>
          </a:p>
          <a:p>
            <a:pPr marL="1206495" lvl="1" indent="-34290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 typeface="Wingdings" panose="05000000000000000000" pitchFamily="2" charset="2"/>
              <a:buChar char="q"/>
              <a:defRPr/>
            </a:pPr>
            <a:r>
              <a:rPr lang="en-US" altLang="en-US" sz="2256" dirty="0" err="1" smtClean="0"/>
              <a:t>Chaque</a:t>
            </a:r>
            <a:r>
              <a:rPr lang="en-US" altLang="en-US" sz="2256" dirty="0" smtClean="0"/>
              <a:t> </a:t>
            </a:r>
            <a:r>
              <a:rPr lang="en-US" altLang="en-US" sz="2256" dirty="0" err="1" smtClean="0"/>
              <a:t>signataire</a:t>
            </a:r>
            <a:r>
              <a:rPr lang="en-US" altLang="en-US" sz="2256" dirty="0" smtClean="0"/>
              <a:t> </a:t>
            </a:r>
            <a:r>
              <a:rPr lang="en-US" altLang="en-US" sz="2256" dirty="0" err="1" smtClean="0"/>
              <a:t>potentiel</a:t>
            </a:r>
            <a:r>
              <a:rPr lang="en-US" altLang="en-US" sz="2256" dirty="0" smtClean="0"/>
              <a:t> </a:t>
            </a:r>
            <a:r>
              <a:rPr lang="en-US" altLang="en-US" sz="2256" dirty="0" err="1" smtClean="0"/>
              <a:t>connaît</a:t>
            </a:r>
            <a:r>
              <a:rPr lang="en-US" altLang="en-US" sz="2256" dirty="0" smtClean="0"/>
              <a:t> </a:t>
            </a:r>
            <a:r>
              <a:rPr lang="en-US" altLang="en-US" sz="2256" dirty="0" err="1" smtClean="0"/>
              <a:t>une</a:t>
            </a:r>
            <a:r>
              <a:rPr lang="en-US" altLang="en-US" sz="2256" dirty="0" smtClean="0"/>
              <a:t> </a:t>
            </a:r>
            <a:r>
              <a:rPr lang="en-US" altLang="en-US" sz="2256" dirty="0" err="1" smtClean="0"/>
              <a:t>paire</a:t>
            </a:r>
            <a:r>
              <a:rPr lang="en-US" altLang="en-US" sz="2256" dirty="0" smtClean="0"/>
              <a:t> de </a:t>
            </a:r>
            <a:r>
              <a:rPr lang="en-US" altLang="en-US" sz="2256" dirty="0" err="1" smtClean="0"/>
              <a:t>clés</a:t>
            </a:r>
            <a:r>
              <a:rPr lang="en-US" altLang="en-US" sz="2256" dirty="0" smtClean="0"/>
              <a:t> (PK,SK) </a:t>
            </a:r>
            <a:r>
              <a:rPr lang="en-US" altLang="en-US" sz="2256" dirty="0" err="1" smtClean="0"/>
              <a:t>où</a:t>
            </a:r>
            <a:r>
              <a:rPr lang="en-US" altLang="en-US" sz="2256" dirty="0" smtClean="0"/>
              <a:t> SK </a:t>
            </a:r>
            <a:r>
              <a:rPr lang="en-US" altLang="en-US" sz="2256" dirty="0" err="1" smtClean="0"/>
              <a:t>est</a:t>
            </a:r>
            <a:r>
              <a:rPr lang="en-US" altLang="en-US" sz="2256" dirty="0" smtClean="0"/>
              <a:t> </a:t>
            </a:r>
            <a:r>
              <a:rPr lang="en-US" altLang="en-US" sz="2256" dirty="0" err="1" smtClean="0"/>
              <a:t>privée</a:t>
            </a:r>
            <a:r>
              <a:rPr lang="en-US" altLang="en-US" sz="2256" dirty="0" smtClean="0"/>
              <a:t> et PK </a:t>
            </a:r>
            <a:r>
              <a:rPr lang="en-US" altLang="en-US" sz="2256" dirty="0" err="1" smtClean="0"/>
              <a:t>publique</a:t>
            </a:r>
            <a:r>
              <a:rPr lang="en-US" altLang="en-US" sz="2256" dirty="0" smtClean="0"/>
              <a:t>.</a:t>
            </a:r>
          </a:p>
          <a:p>
            <a:pPr marL="1206495" lvl="1" indent="-34290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 typeface="Wingdings" panose="05000000000000000000" pitchFamily="2" charset="2"/>
              <a:buChar char="q"/>
              <a:defRPr/>
            </a:pPr>
            <a:r>
              <a:rPr lang="en-US" altLang="en-US" sz="2400" dirty="0" smtClean="0"/>
              <a:t>Un </a:t>
            </a:r>
            <a:r>
              <a:rPr lang="en-US" altLang="en-US" sz="2400" dirty="0" err="1" smtClean="0"/>
              <a:t>algorithme</a:t>
            </a:r>
            <a:r>
              <a:rPr lang="en-US" altLang="en-US" sz="2400" dirty="0" smtClean="0"/>
              <a:t> S qui </a:t>
            </a:r>
            <a:r>
              <a:rPr lang="en-US" altLang="en-US" sz="2400" dirty="0" err="1" smtClean="0"/>
              <a:t>génère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une</a:t>
            </a:r>
            <a:r>
              <a:rPr lang="en-US" altLang="en-US" sz="2400" dirty="0" smtClean="0"/>
              <a:t> signature pour le message M à </a:t>
            </a:r>
            <a:r>
              <a:rPr lang="en-US" altLang="en-US" sz="2400" dirty="0" err="1" smtClean="0"/>
              <a:t>partir</a:t>
            </a:r>
            <a:r>
              <a:rPr lang="en-US" altLang="en-US" sz="2400" dirty="0" smtClean="0"/>
              <a:t> de la </a:t>
            </a:r>
            <a:r>
              <a:rPr lang="en-US" altLang="en-US" sz="2400" dirty="0" err="1" smtClean="0"/>
              <a:t>clé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privée</a:t>
            </a:r>
            <a:r>
              <a:rPr lang="en-US" altLang="en-US" sz="2400" dirty="0" smtClean="0"/>
              <a:t> SK. La signature </a:t>
            </a:r>
            <a:r>
              <a:rPr lang="en-US" altLang="en-US" sz="2400" dirty="0" err="1" smtClean="0"/>
              <a:t>est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définie</a:t>
            </a:r>
            <a:r>
              <a:rPr lang="en-US" altLang="en-US" sz="2400" dirty="0" smtClean="0"/>
              <a:t> par S</a:t>
            </a:r>
            <a:r>
              <a:rPr lang="en-US" altLang="en-US" sz="2400" baseline="-6000" dirty="0" smtClean="0"/>
              <a:t>SK</a:t>
            </a:r>
            <a:r>
              <a:rPr lang="en-US" altLang="en-US" sz="2400" dirty="0" smtClean="0"/>
              <a:t>(M).</a:t>
            </a:r>
          </a:p>
          <a:p>
            <a:pPr marL="1206495" lvl="1" indent="-34290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 typeface="Wingdings" panose="05000000000000000000" pitchFamily="2" charset="2"/>
              <a:buChar char="q"/>
              <a:defRPr/>
            </a:pPr>
            <a:r>
              <a:rPr lang="en-US" altLang="en-US" sz="2400" dirty="0" smtClean="0"/>
              <a:t>Un </a:t>
            </a:r>
            <a:r>
              <a:rPr lang="en-US" altLang="en-US" sz="2400" dirty="0" err="1" smtClean="0"/>
              <a:t>algorithme</a:t>
            </a:r>
            <a:r>
              <a:rPr lang="en-US" altLang="en-US" sz="2400" dirty="0" smtClean="0"/>
              <a:t> V qui </a:t>
            </a:r>
            <a:r>
              <a:rPr lang="en-US" altLang="en-US" sz="2400" dirty="0" err="1" smtClean="0"/>
              <a:t>vérifie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une</a:t>
            </a:r>
            <a:r>
              <a:rPr lang="en-US" altLang="en-US" sz="2400" dirty="0" smtClean="0"/>
              <a:t> signature s pour M à </a:t>
            </a:r>
            <a:r>
              <a:rPr lang="en-US" altLang="en-US" sz="2400" dirty="0" err="1" smtClean="0"/>
              <a:t>partir</a:t>
            </a:r>
            <a:r>
              <a:rPr lang="en-US" altLang="en-US" sz="2400" dirty="0" smtClean="0"/>
              <a:t> de la </a:t>
            </a:r>
            <a:r>
              <a:rPr lang="en-US" altLang="en-US" sz="2400" dirty="0" err="1" smtClean="0"/>
              <a:t>clé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publique</a:t>
            </a:r>
            <a:r>
              <a:rPr lang="en-US" altLang="en-US" sz="2400" dirty="0" smtClean="0"/>
              <a:t> PK de </a:t>
            </a:r>
            <a:r>
              <a:rPr lang="en-US" altLang="en-US" sz="2400" dirty="0" err="1" smtClean="0"/>
              <a:t>l’expéditeur</a:t>
            </a:r>
            <a:r>
              <a:rPr lang="en-US" altLang="en-US" sz="2400" dirty="0" smtClean="0"/>
              <a:t>. </a:t>
            </a:r>
            <a:r>
              <a:rPr lang="en-US" altLang="en-US" sz="2400" dirty="0" err="1" smtClean="0"/>
              <a:t>C’est</a:t>
            </a:r>
            <a:r>
              <a:rPr lang="en-US" altLang="en-US" sz="2400" dirty="0" smtClean="0"/>
              <a:t>-à-dire </a:t>
            </a:r>
            <a:r>
              <a:rPr lang="en-US" altLang="en-US" sz="2400" dirty="0" err="1" smtClean="0"/>
              <a:t>que</a:t>
            </a:r>
            <a:r>
              <a:rPr lang="en-US" altLang="en-US" sz="2400" dirty="0" smtClean="0"/>
              <a:t> </a:t>
            </a:r>
          </a:p>
          <a:p>
            <a:pPr marL="2908300" lvl="4" indent="-34290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 typeface="Wingdings" panose="05000000000000000000" pitchFamily="2" charset="2"/>
              <a:buChar char="q"/>
              <a:defRPr/>
            </a:pPr>
            <a:r>
              <a:rPr lang="en-US" altLang="en-US" sz="2800" dirty="0" smtClean="0"/>
              <a:t>V</a:t>
            </a:r>
            <a:r>
              <a:rPr lang="en-US" altLang="en-US" sz="2800" baseline="-6000" dirty="0" smtClean="0"/>
              <a:t>PK</a:t>
            </a:r>
            <a:r>
              <a:rPr lang="en-US" altLang="en-US" sz="2800" dirty="0" smtClean="0"/>
              <a:t>(M,S</a:t>
            </a:r>
            <a:r>
              <a:rPr lang="en-US" altLang="en-US" sz="2800" baseline="-6000" dirty="0" smtClean="0"/>
              <a:t>SK</a:t>
            </a:r>
            <a:r>
              <a:rPr lang="en-US" altLang="en-US" sz="2800" dirty="0" smtClean="0"/>
              <a:t>(M))=1,</a:t>
            </a:r>
          </a:p>
          <a:p>
            <a:pPr marL="2908300" lvl="4" indent="-34290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 typeface="Wingdings" panose="05000000000000000000" pitchFamily="2" charset="2"/>
              <a:buChar char="q"/>
              <a:defRPr/>
            </a:pPr>
            <a:r>
              <a:rPr lang="en-US" altLang="en-US" sz="2800" dirty="0" smtClean="0"/>
              <a:t>V</a:t>
            </a:r>
            <a:r>
              <a:rPr lang="en-US" altLang="en-US" sz="2800" baseline="-6000" dirty="0" smtClean="0"/>
              <a:t>PK</a:t>
            </a:r>
            <a:r>
              <a:rPr lang="en-US" altLang="en-US" sz="2800" dirty="0" smtClean="0"/>
              <a:t>(M,s)=0 </a:t>
            </a:r>
            <a:r>
              <a:rPr lang="en-US" altLang="en-US" sz="2800" dirty="0" err="1" smtClean="0"/>
              <a:t>si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s≠S</a:t>
            </a:r>
            <a:r>
              <a:rPr lang="en-US" altLang="en-US" sz="2800" baseline="-6000" dirty="0" err="1" smtClean="0"/>
              <a:t>SK</a:t>
            </a:r>
            <a:r>
              <a:rPr lang="en-US" altLang="en-US" sz="2800" dirty="0" smtClean="0"/>
              <a:t>(M).</a:t>
            </a:r>
          </a:p>
          <a:p>
            <a:pPr marL="1384315" lvl="1" indent="-34290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 typeface="Wingdings" panose="05000000000000000000" pitchFamily="2" charset="2"/>
              <a:buChar char="q"/>
              <a:defRPr/>
            </a:pPr>
            <a:r>
              <a:rPr lang="en-US" altLang="en-US" sz="2800" dirty="0" err="1"/>
              <a:t>Ceci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implique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que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quiconque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connaissant</a:t>
            </a:r>
            <a:r>
              <a:rPr lang="en-US" altLang="en-US" sz="2800" dirty="0"/>
              <a:t> PK </a:t>
            </a:r>
            <a:r>
              <a:rPr lang="en-US" altLang="en-US" sz="2800" dirty="0" err="1"/>
              <a:t>peut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vérifier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une</a:t>
            </a:r>
            <a:r>
              <a:rPr lang="en-US" altLang="en-US" sz="2800" dirty="0"/>
              <a:t> signature.</a:t>
            </a:r>
          </a:p>
          <a:p>
            <a:pPr marL="2908300" lvl="4" indent="-34290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 typeface="Wingdings" panose="05000000000000000000" pitchFamily="2" charset="2"/>
              <a:buChar char="q"/>
              <a:defRPr/>
            </a:pPr>
            <a:endParaRPr lang="en-US" altLang="en-US" sz="2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5"/>
          <p:cNvSpPr>
            <a:spLocks noGrp="1" noChangeArrowheads="1"/>
          </p:cNvSpPr>
          <p:nvPr>
            <p:ph type="title"/>
          </p:nvPr>
        </p:nvSpPr>
        <p:spPr>
          <a:xfrm>
            <a:off x="990600" y="-25400"/>
            <a:ext cx="8178800" cy="901700"/>
          </a:xfrm>
        </p:spPr>
        <p:txBody>
          <a:bodyPr rtlCol="0">
            <a:normAutofit/>
          </a:bodyPr>
          <a:lstStyle/>
          <a:p>
            <a:pPr algn="ctr" defTabSz="1015990" eaLnBrk="1" fontAlgn="auto" hangingPunct="1">
              <a:spcAft>
                <a:spcPts val="0"/>
              </a:spcAft>
              <a:defRPr/>
            </a:pPr>
            <a:r>
              <a:rPr lang="en-US" altLang="en-US" sz="4889" dirty="0" smtClean="0"/>
              <a:t>Solutions</a:t>
            </a:r>
          </a:p>
        </p:txBody>
      </p:sp>
      <p:sp>
        <p:nvSpPr>
          <p:cNvPr id="32773" name="AutoShape 7"/>
          <p:cNvSpPr>
            <a:spLocks/>
          </p:cNvSpPr>
          <p:nvPr/>
        </p:nvSpPr>
        <p:spPr bwMode="auto">
          <a:xfrm>
            <a:off x="8111540" y="898742"/>
            <a:ext cx="347663" cy="584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1pPr>
            <a:lvl2pPr marL="742950" indent="-28575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2pPr>
            <a:lvl3pPr marL="11430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3pPr>
            <a:lvl4pPr marL="16002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4pPr>
            <a:lvl5pPr marL="20574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5pPr>
            <a:lvl6pPr marL="25146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6pPr>
            <a:lvl7pPr marL="29718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7pPr>
            <a:lvl8pPr marL="34290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8pPr>
            <a:lvl9pPr marL="38862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9pPr>
          </a:lstStyle>
          <a:p>
            <a:pPr algn="ctr" eaLnBrk="1"/>
            <a:r>
              <a:rPr lang="en-US" altLang="en-US" dirty="0">
                <a:solidFill>
                  <a:schemeClr val="tx1"/>
                </a:solidFill>
              </a:rPr>
              <a:t>D</a:t>
            </a:r>
          </a:p>
        </p:txBody>
      </p:sp>
      <p:grpSp>
        <p:nvGrpSpPr>
          <p:cNvPr id="39945" name="Group 9"/>
          <p:cNvGrpSpPr>
            <a:grpSpLocks/>
          </p:cNvGrpSpPr>
          <p:nvPr/>
        </p:nvGrpSpPr>
        <p:grpSpPr bwMode="auto">
          <a:xfrm>
            <a:off x="2197100" y="1627188"/>
            <a:ext cx="5067300" cy="452437"/>
            <a:chOff x="0" y="1936"/>
            <a:chExt cx="5067300" cy="453328"/>
          </a:xfrm>
        </p:grpSpPr>
        <p:sp>
          <p:nvSpPr>
            <p:cNvPr id="32792" name="Line 10"/>
            <p:cNvSpPr>
              <a:spLocks noChangeShapeType="1"/>
            </p:cNvSpPr>
            <p:nvPr/>
          </p:nvSpPr>
          <p:spPr bwMode="auto">
            <a:xfrm flipH="1" flipV="1">
              <a:off x="0" y="406399"/>
              <a:ext cx="5067300" cy="12702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793" name="AutoShape 11"/>
            <p:cNvSpPr>
              <a:spLocks/>
            </p:cNvSpPr>
            <p:nvPr/>
          </p:nvSpPr>
          <p:spPr bwMode="auto">
            <a:xfrm>
              <a:off x="1399547" y="1936"/>
              <a:ext cx="2516397" cy="453328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lvl1pPr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1pPr>
              <a:lvl2pPr marL="742950" indent="-28575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2pPr>
              <a:lvl3pPr marL="11430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3pPr>
              <a:lvl4pPr marL="16002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4pPr>
              <a:lvl5pPr marL="20574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5pPr>
              <a:lvl6pPr marL="25146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6pPr>
              <a:lvl7pPr marL="29718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7pPr>
              <a:lvl8pPr marL="34290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8pPr>
              <a:lvl9pPr marL="38862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9pPr>
            </a:lstStyle>
            <a:p>
              <a:pPr algn="ctr" eaLnBrk="1"/>
              <a:r>
                <a:rPr lang="en-US" altLang="en-US" sz="2300" dirty="0" smtClean="0">
                  <a:solidFill>
                    <a:schemeClr val="tx1"/>
                  </a:solidFill>
                </a:rPr>
                <a:t>Alice, </a:t>
              </a:r>
              <a:r>
                <a:rPr lang="en-US" altLang="en-US" sz="2300" dirty="0" err="1">
                  <a:solidFill>
                    <a:schemeClr val="tx1"/>
                  </a:solidFill>
                </a:rPr>
                <a:t>requête</a:t>
              </a:r>
              <a:r>
                <a:rPr lang="en-US" altLang="en-US" sz="2300" dirty="0">
                  <a:solidFill>
                    <a:schemeClr val="tx1"/>
                  </a:solidFill>
                </a:rPr>
                <a:t> </a:t>
              </a:r>
              <a:r>
                <a:rPr lang="en-US" altLang="en-US" sz="2300" dirty="0" smtClean="0">
                  <a:solidFill>
                    <a:schemeClr val="tx1"/>
                  </a:solidFill>
                </a:rPr>
                <a:t>Q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948" name="Group 12"/>
          <p:cNvGrpSpPr>
            <a:grpSpLocks/>
          </p:cNvGrpSpPr>
          <p:nvPr/>
        </p:nvGrpSpPr>
        <p:grpSpPr bwMode="auto">
          <a:xfrm>
            <a:off x="2266950" y="2314359"/>
            <a:ext cx="5067300" cy="452437"/>
            <a:chOff x="0" y="1936"/>
            <a:chExt cx="5067300" cy="453328"/>
          </a:xfrm>
        </p:grpSpPr>
        <p:sp>
          <p:nvSpPr>
            <p:cNvPr id="32790" name="Line 13"/>
            <p:cNvSpPr>
              <a:spLocks noChangeShapeType="1"/>
            </p:cNvSpPr>
            <p:nvPr/>
          </p:nvSpPr>
          <p:spPr bwMode="auto">
            <a:xfrm flipH="1" flipV="1">
              <a:off x="0" y="431799"/>
              <a:ext cx="5067300" cy="12702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791" name="AutoShape 14"/>
            <p:cNvSpPr>
              <a:spLocks/>
            </p:cNvSpPr>
            <p:nvPr/>
          </p:nvSpPr>
          <p:spPr bwMode="auto">
            <a:xfrm>
              <a:off x="1967286" y="1936"/>
              <a:ext cx="1493836" cy="453328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lvl1pPr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1pPr>
              <a:lvl2pPr marL="742950" indent="-28575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2pPr>
              <a:lvl3pPr marL="11430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3pPr>
              <a:lvl4pPr marL="16002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4pPr>
              <a:lvl5pPr marL="20574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5pPr>
              <a:lvl6pPr marL="25146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6pPr>
              <a:lvl7pPr marL="29718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7pPr>
              <a:lvl8pPr marL="34290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8pPr>
              <a:lvl9pPr marL="38862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9pPr>
            </a:lstStyle>
            <a:p>
              <a:pPr algn="ctr" eaLnBrk="1"/>
              <a:r>
                <a:rPr lang="en-US" altLang="en-US" sz="2300" dirty="0" err="1">
                  <a:solidFill>
                    <a:schemeClr val="tx1"/>
                  </a:solidFill>
                </a:rPr>
                <a:t>réponse</a:t>
              </a:r>
              <a:r>
                <a:rPr lang="en-US" altLang="en-US" sz="2300" dirty="0">
                  <a:solidFill>
                    <a:schemeClr val="tx1"/>
                  </a:solidFill>
                </a:rPr>
                <a:t> </a:t>
              </a:r>
              <a:r>
                <a:rPr lang="en-US" altLang="en-US" sz="2300" dirty="0" smtClean="0">
                  <a:solidFill>
                    <a:schemeClr val="tx1"/>
                  </a:solidFill>
                </a:rPr>
                <a:t>R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e 17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543496" y="1746341"/>
            <a:ext cx="1543980" cy="1181567"/>
            <a:chOff x="203200" y="685800"/>
            <a:chExt cx="1974478" cy="1510839"/>
          </a:xfrm>
        </p:grpSpPr>
        <p:pic>
          <p:nvPicPr>
            <p:cNvPr id="30" name="Picture 19" descr="http://images.clipartpanda.com/laptop-clipart-laptop_computer_flipped_open_0515-0909-2120-0442_SMU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000" y="685800"/>
              <a:ext cx="1669678" cy="1452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12" descr="http://www.clker.com/cliparts/b/1/f/a/1195445301811339265dagobert83_female_user_icon.svg.med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200" y="1139777"/>
              <a:ext cx="1056862" cy="1056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8" name="Picture 10" descr="http://www.clker.com/cliparts/f/t/Q/F/L/H/server-md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724" y="1612901"/>
            <a:ext cx="107177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AutoShape 7"/>
          <p:cNvSpPr>
            <a:spLocks/>
          </p:cNvSpPr>
          <p:nvPr/>
        </p:nvSpPr>
        <p:spPr bwMode="auto">
          <a:xfrm>
            <a:off x="641080" y="1028701"/>
            <a:ext cx="1465446" cy="584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1pPr>
            <a:lvl2pPr marL="742950" indent="-28575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2pPr>
            <a:lvl3pPr marL="11430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3pPr>
            <a:lvl4pPr marL="16002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4pPr>
            <a:lvl5pPr marL="20574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5pPr>
            <a:lvl6pPr marL="25146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6pPr>
            <a:lvl7pPr marL="29718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7pPr>
            <a:lvl8pPr marL="34290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8pPr>
            <a:lvl9pPr marL="38862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9pPr>
          </a:lstStyle>
          <a:p>
            <a:pPr algn="ctr" eaLnBrk="1"/>
            <a:r>
              <a:rPr lang="en-US" altLang="en-US" dirty="0" smtClean="0">
                <a:solidFill>
                  <a:schemeClr val="tx1"/>
                </a:solidFill>
              </a:rPr>
              <a:t>Alice</a:t>
            </a:r>
            <a:endParaRPr lang="en-US" altLang="en-US" dirty="0">
              <a:solidFill>
                <a:schemeClr val="tx1"/>
              </a:solidFill>
            </a:endParaRPr>
          </a:p>
        </p:txBody>
      </p:sp>
      <p:grpSp>
        <p:nvGrpSpPr>
          <p:cNvPr id="53" name="Group 9"/>
          <p:cNvGrpSpPr>
            <a:grpSpLocks/>
          </p:cNvGrpSpPr>
          <p:nvPr/>
        </p:nvGrpSpPr>
        <p:grpSpPr bwMode="auto">
          <a:xfrm>
            <a:off x="2228574" y="3472402"/>
            <a:ext cx="5067300" cy="452437"/>
            <a:chOff x="0" y="-12379"/>
            <a:chExt cx="5067300" cy="453328"/>
          </a:xfrm>
        </p:grpSpPr>
        <p:sp>
          <p:nvSpPr>
            <p:cNvPr id="54" name="Line 10"/>
            <p:cNvSpPr>
              <a:spLocks noChangeShapeType="1"/>
            </p:cNvSpPr>
            <p:nvPr/>
          </p:nvSpPr>
          <p:spPr bwMode="auto">
            <a:xfrm flipH="1" flipV="1">
              <a:off x="0" y="406399"/>
              <a:ext cx="5067300" cy="12702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" name="AutoShape 11"/>
            <p:cNvSpPr>
              <a:spLocks/>
            </p:cNvSpPr>
            <p:nvPr/>
          </p:nvSpPr>
          <p:spPr bwMode="auto">
            <a:xfrm>
              <a:off x="619178" y="-12379"/>
              <a:ext cx="3960439" cy="453328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lvl1pPr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1pPr>
              <a:lvl2pPr marL="742950" indent="-28575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2pPr>
              <a:lvl3pPr marL="11430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3pPr>
              <a:lvl4pPr marL="16002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4pPr>
              <a:lvl5pPr marL="20574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5pPr>
              <a:lvl6pPr marL="25146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6pPr>
              <a:lvl7pPr marL="29718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7pPr>
              <a:lvl8pPr marL="34290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8pPr>
              <a:lvl9pPr marL="38862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9pPr>
            </a:lstStyle>
            <a:p>
              <a:pPr algn="ctr" eaLnBrk="1"/>
              <a:r>
                <a:rPr lang="en-US" altLang="en-US" sz="2400" dirty="0" smtClean="0">
                  <a:solidFill>
                    <a:schemeClr val="tx1"/>
                  </a:solidFill>
                </a:rPr>
                <a:t>E</a:t>
              </a:r>
              <a:r>
                <a:rPr lang="en-US" altLang="en-US" sz="2400" baseline="-6000" dirty="0" smtClean="0">
                  <a:solidFill>
                    <a:schemeClr val="tx1"/>
                  </a:solidFill>
                </a:rPr>
                <a:t>PKD</a:t>
              </a:r>
              <a:r>
                <a:rPr lang="en-US" altLang="en-US" sz="2400" dirty="0" smtClean="0">
                  <a:solidFill>
                    <a:schemeClr val="tx1"/>
                  </a:solidFill>
                </a:rPr>
                <a:t>(Q</a:t>
              </a:r>
              <a:r>
                <a:rPr lang="en-US" altLang="en-US" sz="2400" dirty="0">
                  <a:solidFill>
                    <a:schemeClr val="tx1"/>
                  </a:solidFill>
                </a:rPr>
                <a:t>), </a:t>
              </a:r>
              <a:r>
                <a:rPr lang="en-US" altLang="en-US" sz="2400" dirty="0" smtClean="0">
                  <a:solidFill>
                    <a:schemeClr val="tx1"/>
                  </a:solidFill>
                </a:rPr>
                <a:t>S</a:t>
              </a:r>
              <a:r>
                <a:rPr lang="en-US" altLang="en-US" sz="2400" baseline="-6000" dirty="0" smtClean="0">
                  <a:solidFill>
                    <a:schemeClr val="tx1"/>
                  </a:solidFill>
                </a:rPr>
                <a:t>SKA</a:t>
              </a:r>
              <a:r>
                <a:rPr lang="en-US" altLang="en-US" sz="2400" dirty="0" smtClean="0">
                  <a:solidFill>
                    <a:schemeClr val="tx1"/>
                  </a:solidFill>
                </a:rPr>
                <a:t>(E</a:t>
              </a:r>
              <a:r>
                <a:rPr lang="en-US" altLang="en-US" sz="2400" baseline="-6000" dirty="0" smtClean="0">
                  <a:solidFill>
                    <a:schemeClr val="tx1"/>
                  </a:solidFill>
                </a:rPr>
                <a:t>PKD</a:t>
              </a:r>
              <a:r>
                <a:rPr lang="en-US" altLang="en-US" sz="2400" dirty="0" smtClean="0">
                  <a:solidFill>
                    <a:schemeClr val="tx1"/>
                  </a:solidFill>
                </a:rPr>
                <a:t>(Q</a:t>
              </a:r>
              <a:r>
                <a:rPr lang="en-US" altLang="en-US" sz="2400" dirty="0">
                  <a:solidFill>
                    <a:schemeClr val="tx1"/>
                  </a:solidFill>
                </a:rPr>
                <a:t>)), </a:t>
              </a:r>
              <a:r>
                <a:rPr lang="en-US" altLang="en-US" sz="1200" dirty="0" smtClean="0">
                  <a:solidFill>
                    <a:schemeClr val="tx1"/>
                  </a:solidFill>
                </a:rPr>
                <a:t>Alice</a:t>
              </a:r>
              <a:endParaRPr lang="en-US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12"/>
          <p:cNvGrpSpPr>
            <a:grpSpLocks/>
          </p:cNvGrpSpPr>
          <p:nvPr/>
        </p:nvGrpSpPr>
        <p:grpSpPr bwMode="auto">
          <a:xfrm>
            <a:off x="2298424" y="4173860"/>
            <a:ext cx="5067300" cy="452437"/>
            <a:chOff x="0" y="1936"/>
            <a:chExt cx="5067300" cy="453328"/>
          </a:xfrm>
        </p:grpSpPr>
        <p:sp>
          <p:nvSpPr>
            <p:cNvPr id="57" name="Line 13"/>
            <p:cNvSpPr>
              <a:spLocks noChangeShapeType="1"/>
            </p:cNvSpPr>
            <p:nvPr/>
          </p:nvSpPr>
          <p:spPr bwMode="auto">
            <a:xfrm flipH="1" flipV="1">
              <a:off x="0" y="431799"/>
              <a:ext cx="5067300" cy="12702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" name="AutoShape 14"/>
            <p:cNvSpPr>
              <a:spLocks/>
            </p:cNvSpPr>
            <p:nvPr/>
          </p:nvSpPr>
          <p:spPr bwMode="auto">
            <a:xfrm>
              <a:off x="1967286" y="1936"/>
              <a:ext cx="1493836" cy="453328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lvl1pPr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1pPr>
              <a:lvl2pPr marL="742950" indent="-28575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2pPr>
              <a:lvl3pPr marL="11430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3pPr>
              <a:lvl4pPr marL="16002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4pPr>
              <a:lvl5pPr marL="20574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5pPr>
              <a:lvl6pPr marL="25146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6pPr>
              <a:lvl7pPr marL="29718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7pPr>
              <a:lvl8pPr marL="34290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8pPr>
              <a:lvl9pPr marL="38862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9pPr>
            </a:lstStyle>
            <a:p>
              <a:pPr algn="ctr" eaLnBrk="1"/>
              <a:r>
                <a:rPr lang="en-US" altLang="en-US" sz="2400" dirty="0" smtClean="0">
                  <a:solidFill>
                    <a:schemeClr val="tx1"/>
                  </a:solidFill>
                </a:rPr>
                <a:t>E</a:t>
              </a:r>
              <a:r>
                <a:rPr lang="en-US" altLang="en-US" sz="2400" baseline="-6000" dirty="0" smtClean="0">
                  <a:solidFill>
                    <a:schemeClr val="tx1"/>
                  </a:solidFill>
                </a:rPr>
                <a:t>PKA</a:t>
              </a:r>
              <a:r>
                <a:rPr lang="en-US" altLang="en-US" sz="2400" dirty="0" smtClean="0">
                  <a:solidFill>
                    <a:schemeClr val="tx1"/>
                  </a:solidFill>
                </a:rPr>
                <a:t>(R)</a:t>
              </a:r>
              <a:endParaRPr lang="en-US" altLang="en-US" sz="3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e 17"/>
          <p:cNvGrpSpPr>
            <a:grpSpLocks noChangeAspect="1"/>
          </p:cNvGrpSpPr>
          <p:nvPr>
            <p:custDataLst>
              <p:tags r:id="rId3"/>
            </p:custDataLst>
          </p:nvPr>
        </p:nvGrpSpPr>
        <p:grpSpPr bwMode="auto">
          <a:xfrm>
            <a:off x="574970" y="3605842"/>
            <a:ext cx="1543980" cy="1181567"/>
            <a:chOff x="203200" y="685800"/>
            <a:chExt cx="1974478" cy="1510839"/>
          </a:xfrm>
        </p:grpSpPr>
        <p:pic>
          <p:nvPicPr>
            <p:cNvPr id="60" name="Picture 19" descr="http://images.clipartpanda.com/laptop-clipart-laptop_computer_flipped_open_0515-0909-2120-0442_SMU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000" y="685800"/>
              <a:ext cx="1669678" cy="1452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Picture 12" descr="http://www.clker.com/cliparts/b/1/f/a/1195445301811339265dagobert83_female_user_icon.svg.med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200" y="1139777"/>
              <a:ext cx="1056862" cy="1056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2" name="Picture 10" descr="http://www.clker.com/cliparts/f/t/Q/F/L/H/server-md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198" y="3472402"/>
            <a:ext cx="107177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" name="Group 9"/>
          <p:cNvGrpSpPr>
            <a:grpSpLocks/>
          </p:cNvGrpSpPr>
          <p:nvPr/>
        </p:nvGrpSpPr>
        <p:grpSpPr bwMode="auto">
          <a:xfrm>
            <a:off x="2172333" y="5610200"/>
            <a:ext cx="5067300" cy="452437"/>
            <a:chOff x="0" y="-33712"/>
            <a:chExt cx="5067300" cy="453328"/>
          </a:xfrm>
        </p:grpSpPr>
        <p:sp>
          <p:nvSpPr>
            <p:cNvPr id="64" name="Line 10"/>
            <p:cNvSpPr>
              <a:spLocks noChangeShapeType="1"/>
            </p:cNvSpPr>
            <p:nvPr/>
          </p:nvSpPr>
          <p:spPr bwMode="auto">
            <a:xfrm flipH="1" flipV="1">
              <a:off x="0" y="406399"/>
              <a:ext cx="5067300" cy="12702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" name="AutoShape 11"/>
            <p:cNvSpPr>
              <a:spLocks/>
            </p:cNvSpPr>
            <p:nvPr/>
          </p:nvSpPr>
          <p:spPr bwMode="auto">
            <a:xfrm>
              <a:off x="623055" y="-33712"/>
              <a:ext cx="3779086" cy="453328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lvl1pPr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1pPr>
              <a:lvl2pPr marL="742950" indent="-28575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2pPr>
              <a:lvl3pPr marL="11430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3pPr>
              <a:lvl4pPr marL="16002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4pPr>
              <a:lvl5pPr marL="20574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5pPr>
              <a:lvl6pPr marL="25146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6pPr>
              <a:lvl7pPr marL="29718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7pPr>
              <a:lvl8pPr marL="34290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8pPr>
              <a:lvl9pPr marL="38862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9pPr>
            </a:lstStyle>
            <a:p>
              <a:pPr algn="ctr" eaLnBrk="1"/>
              <a:r>
                <a:rPr lang="en-US" altLang="en-US" sz="2400" dirty="0">
                  <a:solidFill>
                    <a:schemeClr val="tx1"/>
                  </a:solidFill>
                </a:rPr>
                <a:t>E</a:t>
              </a:r>
              <a:r>
                <a:rPr lang="en-US" altLang="en-US" sz="2400" baseline="-6000" dirty="0">
                  <a:solidFill>
                    <a:schemeClr val="tx1"/>
                  </a:solidFill>
                </a:rPr>
                <a:t>PKD</a:t>
              </a:r>
              <a:r>
                <a:rPr lang="en-US" altLang="en-US" sz="2400" dirty="0">
                  <a:solidFill>
                    <a:schemeClr val="tx1"/>
                  </a:solidFill>
                </a:rPr>
                <a:t>(Q), </a:t>
              </a:r>
              <a:r>
                <a:rPr lang="en-US" altLang="en-US" sz="2400" dirty="0" smtClean="0">
                  <a:solidFill>
                    <a:schemeClr val="tx1"/>
                  </a:solidFill>
                </a:rPr>
                <a:t>S</a:t>
              </a:r>
              <a:r>
                <a:rPr lang="en-US" altLang="en-US" sz="2400" baseline="-6000" dirty="0" smtClean="0">
                  <a:solidFill>
                    <a:schemeClr val="tx1"/>
                  </a:solidFill>
                </a:rPr>
                <a:t>SKE</a:t>
              </a:r>
              <a:r>
                <a:rPr lang="en-US" altLang="en-US" sz="2400" dirty="0" smtClean="0">
                  <a:solidFill>
                    <a:schemeClr val="tx1"/>
                  </a:solidFill>
                </a:rPr>
                <a:t>(E</a:t>
              </a:r>
              <a:r>
                <a:rPr lang="en-US" altLang="en-US" sz="2400" baseline="-6000" dirty="0" smtClean="0">
                  <a:solidFill>
                    <a:schemeClr val="tx1"/>
                  </a:solidFill>
                </a:rPr>
                <a:t>PKD</a:t>
              </a:r>
              <a:r>
                <a:rPr lang="en-US" altLang="en-US" sz="2400" dirty="0" smtClean="0">
                  <a:solidFill>
                    <a:schemeClr val="tx1"/>
                  </a:solidFill>
                </a:rPr>
                <a:t>(Q</a:t>
              </a:r>
              <a:r>
                <a:rPr lang="en-US" altLang="en-US" sz="2400" dirty="0">
                  <a:solidFill>
                    <a:schemeClr val="tx1"/>
                  </a:solidFill>
                </a:rPr>
                <a:t>)), </a:t>
              </a:r>
              <a:r>
                <a:rPr lang="en-US" altLang="en-US" sz="1200" dirty="0" err="1" smtClean="0">
                  <a:solidFill>
                    <a:schemeClr val="tx1"/>
                  </a:solidFill>
                </a:rPr>
                <a:t>Êve</a:t>
              </a:r>
              <a:endParaRPr lang="en-US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oup 12"/>
          <p:cNvGrpSpPr>
            <a:grpSpLocks/>
          </p:cNvGrpSpPr>
          <p:nvPr/>
        </p:nvGrpSpPr>
        <p:grpSpPr bwMode="auto">
          <a:xfrm>
            <a:off x="2242183" y="6332949"/>
            <a:ext cx="5067300" cy="452437"/>
            <a:chOff x="0" y="1936"/>
            <a:chExt cx="5067300" cy="453328"/>
          </a:xfrm>
        </p:grpSpPr>
        <p:sp>
          <p:nvSpPr>
            <p:cNvPr id="67" name="Line 13"/>
            <p:cNvSpPr>
              <a:spLocks noChangeShapeType="1"/>
            </p:cNvSpPr>
            <p:nvPr/>
          </p:nvSpPr>
          <p:spPr bwMode="auto">
            <a:xfrm flipH="1" flipV="1">
              <a:off x="0" y="431799"/>
              <a:ext cx="5067300" cy="12702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8" name="AutoShape 14"/>
            <p:cNvSpPr>
              <a:spLocks/>
            </p:cNvSpPr>
            <p:nvPr/>
          </p:nvSpPr>
          <p:spPr bwMode="auto">
            <a:xfrm>
              <a:off x="1967286" y="1936"/>
              <a:ext cx="1493836" cy="453328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lvl1pPr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1pPr>
              <a:lvl2pPr marL="742950" indent="-28575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2pPr>
              <a:lvl3pPr marL="11430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3pPr>
              <a:lvl4pPr marL="16002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4pPr>
              <a:lvl5pPr marL="20574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5pPr>
              <a:lvl6pPr marL="25146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6pPr>
              <a:lvl7pPr marL="29718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7pPr>
              <a:lvl8pPr marL="34290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8pPr>
              <a:lvl9pPr marL="38862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9pPr>
            </a:lstStyle>
            <a:p>
              <a:pPr algn="ctr" eaLnBrk="1"/>
              <a:r>
                <a:rPr lang="en-US" altLang="en-US" sz="2400" smtClean="0">
                  <a:solidFill>
                    <a:schemeClr val="tx1"/>
                  </a:solidFill>
                </a:rPr>
                <a:t>E</a:t>
              </a:r>
              <a:r>
                <a:rPr lang="en-US" altLang="en-US" sz="2400" baseline="-6000" smtClean="0">
                  <a:solidFill>
                    <a:schemeClr val="tx1"/>
                  </a:solidFill>
                </a:rPr>
                <a:t>PKE</a:t>
              </a:r>
              <a:r>
                <a:rPr lang="en-US" altLang="en-US" sz="2400" smtClean="0">
                  <a:solidFill>
                    <a:schemeClr val="tx1"/>
                  </a:solidFill>
                </a:rPr>
                <a:t>(R</a:t>
              </a:r>
              <a:r>
                <a:rPr lang="en-US" altLang="en-US" sz="240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pic>
        <p:nvPicPr>
          <p:cNvPr id="72" name="Picture 10" descr="http://www.clker.com/cliparts/f/t/Q/F/L/H/server-md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957" y="5631491"/>
            <a:ext cx="107177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" name="Groupe 20"/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>
            <a:off x="592441" y="5819507"/>
            <a:ext cx="1446799" cy="1000192"/>
            <a:chOff x="552862" y="5334000"/>
            <a:chExt cx="2211341" cy="1528820"/>
          </a:xfrm>
        </p:grpSpPr>
        <p:pic>
          <p:nvPicPr>
            <p:cNvPr id="37" name="Picture 19" descr="http://images.clipartpanda.com/laptop-clipart-laptop_computer_flipped_open_0515-0909-2120-0442_SMU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862" y="5410200"/>
              <a:ext cx="1669678" cy="1452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16" descr="http://www.clker.com/cliparts/x/a/S/o/c/V/anonymous-mask-md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600" y="5334000"/>
              <a:ext cx="884603" cy="1062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392967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/>
          </p:nvPr>
        </p:nvSpPr>
        <p:spPr>
          <a:xfrm>
            <a:off x="12700" y="0"/>
            <a:ext cx="10121900" cy="1422400"/>
          </a:xfrm>
        </p:spPr>
        <p:txBody>
          <a:bodyPr rtlCol="0">
            <a:normAutofit/>
          </a:bodyPr>
          <a:lstStyle/>
          <a:p>
            <a:pPr algn="ctr" defTabSz="1015990" eaLnBrk="1" fontAlgn="auto" hangingPunct="1">
              <a:spcAft>
                <a:spcPts val="0"/>
              </a:spcAft>
              <a:defRPr/>
            </a:pPr>
            <a:r>
              <a:rPr lang="en-US" altLang="en-US" sz="4000" dirty="0" err="1" smtClean="0"/>
              <a:t>Problème</a:t>
            </a:r>
            <a:r>
              <a:rPr lang="en-US" altLang="en-US" sz="4000" dirty="0" smtClean="0"/>
              <a:t> : signature à </a:t>
            </a:r>
            <a:r>
              <a:rPr lang="en-US" altLang="en-US" sz="4000" dirty="0" err="1" smtClean="0"/>
              <a:t>partir</a:t>
            </a:r>
            <a:r>
              <a:rPr lang="en-US" altLang="en-US" sz="4000" dirty="0" smtClean="0"/>
              <a:t> de </a:t>
            </a:r>
            <a:r>
              <a:rPr lang="en-US" altLang="en-US" sz="4000" dirty="0" err="1" smtClean="0"/>
              <a:t>systèmes</a:t>
            </a:r>
            <a:r>
              <a:rPr lang="en-US" altLang="en-US" sz="4000" dirty="0" smtClean="0"/>
              <a:t> à </a:t>
            </a:r>
            <a:r>
              <a:rPr lang="en-US" altLang="en-US" sz="4000" dirty="0" err="1" smtClean="0"/>
              <a:t>clé</a:t>
            </a:r>
            <a:r>
              <a:rPr lang="en-US" altLang="en-US" sz="4000" dirty="0" smtClean="0"/>
              <a:t> </a:t>
            </a:r>
            <a:r>
              <a:rPr lang="en-US" altLang="en-US" sz="4000" dirty="0" err="1" smtClean="0"/>
              <a:t>publique</a:t>
            </a:r>
            <a:r>
              <a:rPr lang="en-US" altLang="en-US" sz="4000" dirty="0" smtClean="0"/>
              <a:t> sans </a:t>
            </a:r>
            <a:r>
              <a:rPr lang="en-US" altLang="en-US" sz="4100" dirty="0" err="1" smtClean="0"/>
              <a:t>hachage</a:t>
            </a:r>
            <a:endParaRPr lang="en-US" altLang="en-US" sz="4889" dirty="0" smtClean="0"/>
          </a:p>
        </p:txBody>
      </p:sp>
      <p:sp>
        <p:nvSpPr>
          <p:cNvPr id="41986" name="Rectangle 2"/>
          <p:cNvSpPr>
            <a:spLocks noGrp="1" noChangeArrowheads="1"/>
          </p:cNvSpPr>
          <p:nvPr>
            <p:ph idx="1"/>
          </p:nvPr>
        </p:nvSpPr>
        <p:spPr>
          <a:xfrm>
            <a:off x="255464" y="1721768"/>
            <a:ext cx="9505056" cy="5733132"/>
          </a:xfrm>
        </p:spPr>
        <p:txBody>
          <a:bodyPr rtlCol="0">
            <a:normAutofit/>
          </a:bodyPr>
          <a:lstStyle/>
          <a:p>
            <a:pPr marL="355600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500" dirty="0" err="1" smtClean="0"/>
              <a:t>Voici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une</a:t>
            </a:r>
            <a:r>
              <a:rPr lang="en-US" altLang="en-US" sz="2500" dirty="0" smtClean="0"/>
              <a:t> proposition pour </a:t>
            </a:r>
            <a:r>
              <a:rPr lang="en-US" altLang="en-US" sz="2500" dirty="0" err="1" smtClean="0"/>
              <a:t>construire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une</a:t>
            </a:r>
            <a:r>
              <a:rPr lang="en-US" altLang="en-US" sz="2500" dirty="0" smtClean="0"/>
              <a:t> signature </a:t>
            </a:r>
            <a:r>
              <a:rPr lang="en-US" altLang="en-US" sz="2500" dirty="0" err="1" smtClean="0"/>
              <a:t>basée</a:t>
            </a:r>
            <a:r>
              <a:rPr lang="en-US" altLang="en-US" sz="2500" dirty="0" smtClean="0"/>
              <a:t> sur un </a:t>
            </a:r>
            <a:r>
              <a:rPr lang="en-US" altLang="en-US" sz="2500" dirty="0" err="1" smtClean="0"/>
              <a:t>système</a:t>
            </a:r>
            <a:r>
              <a:rPr lang="en-US" altLang="en-US" sz="2500" dirty="0" smtClean="0"/>
              <a:t> à </a:t>
            </a:r>
            <a:r>
              <a:rPr lang="en-US" altLang="en-US" sz="2500" dirty="0" err="1" smtClean="0"/>
              <a:t>clé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publique</a:t>
            </a:r>
            <a:r>
              <a:rPr lang="en-US" altLang="en-US" sz="2500" dirty="0" smtClean="0"/>
              <a:t> sans </a:t>
            </a:r>
            <a:r>
              <a:rPr lang="en-US" altLang="en-US" sz="2500" dirty="0" err="1" smtClean="0"/>
              <a:t>l’utilisation</a:t>
            </a:r>
            <a:r>
              <a:rPr lang="en-US" altLang="en-US" sz="2500" dirty="0" smtClean="0"/>
              <a:t> de </a:t>
            </a:r>
            <a:r>
              <a:rPr lang="en-US" altLang="en-US" sz="2500" dirty="0" err="1" smtClean="0"/>
              <a:t>fonction</a:t>
            </a:r>
            <a:r>
              <a:rPr lang="en-US" altLang="en-US" sz="2500" dirty="0" smtClean="0"/>
              <a:t> de </a:t>
            </a:r>
            <a:r>
              <a:rPr lang="en-US" altLang="en-US" sz="2500" dirty="0" err="1" smtClean="0"/>
              <a:t>hachage</a:t>
            </a:r>
            <a:r>
              <a:rPr lang="en-US" altLang="en-US" sz="2500" dirty="0" smtClean="0"/>
              <a:t> :</a:t>
            </a:r>
          </a:p>
          <a:p>
            <a:pPr marL="355600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500" dirty="0" err="1" smtClean="0"/>
              <a:t>Supposons</a:t>
            </a:r>
            <a:r>
              <a:rPr lang="en-US" altLang="en-US" sz="2500" dirty="0" smtClean="0"/>
              <a:t> que le </a:t>
            </a:r>
            <a:r>
              <a:rPr lang="en-US" altLang="en-US" sz="2500" dirty="0" err="1" smtClean="0"/>
              <a:t>destinataire</a:t>
            </a:r>
            <a:r>
              <a:rPr lang="en-US" altLang="en-US" sz="2500" dirty="0" smtClean="0"/>
              <a:t> Bob </a:t>
            </a:r>
            <a:r>
              <a:rPr lang="en-US" altLang="en-US" sz="2500" dirty="0" err="1" smtClean="0"/>
              <a:t>connaisse</a:t>
            </a:r>
            <a:r>
              <a:rPr lang="en-US" altLang="en-US" sz="2500" dirty="0" smtClean="0"/>
              <a:t> la </a:t>
            </a:r>
            <a:r>
              <a:rPr lang="en-US" altLang="en-US" sz="2500" dirty="0" err="1" smtClean="0"/>
              <a:t>clé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publique</a:t>
            </a:r>
            <a:r>
              <a:rPr lang="en-US" altLang="en-US" sz="2500" dirty="0" smtClean="0"/>
              <a:t> PKA </a:t>
            </a:r>
            <a:r>
              <a:rPr lang="en-US" altLang="en-US" sz="2500" dirty="0" err="1" smtClean="0"/>
              <a:t>d’Alice</a:t>
            </a:r>
            <a:r>
              <a:rPr lang="en-US" altLang="en-US" sz="2500" dirty="0" smtClean="0"/>
              <a:t>. </a:t>
            </a:r>
          </a:p>
          <a:p>
            <a:pPr marL="355600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500" dirty="0" smtClean="0"/>
              <a:t>Bob tire au </a:t>
            </a:r>
            <a:r>
              <a:rPr lang="en-US" altLang="en-US" sz="2500" dirty="0" err="1" smtClean="0"/>
              <a:t>hasard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une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clé</a:t>
            </a:r>
            <a:r>
              <a:rPr lang="en-US" altLang="en-US" sz="2500" dirty="0" smtClean="0"/>
              <a:t> AES K et </a:t>
            </a:r>
            <a:r>
              <a:rPr lang="en-US" altLang="en-US" sz="2500" dirty="0" err="1" smtClean="0"/>
              <a:t>transmet</a:t>
            </a:r>
            <a:r>
              <a:rPr lang="en-US" altLang="en-US" sz="2500" dirty="0" smtClean="0"/>
              <a:t> E</a:t>
            </a:r>
            <a:r>
              <a:rPr lang="en-US" altLang="en-US" sz="2500" baseline="-6000" dirty="0" smtClean="0"/>
              <a:t>PKA</a:t>
            </a:r>
            <a:r>
              <a:rPr lang="en-US" altLang="en-US" sz="2500" dirty="0" smtClean="0"/>
              <a:t>(K) à Alice. (OAEP </a:t>
            </a:r>
            <a:r>
              <a:rPr lang="en-US" altLang="en-US" sz="2500" dirty="0" err="1" smtClean="0"/>
              <a:t>peut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être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utilisé</a:t>
            </a:r>
            <a:r>
              <a:rPr lang="en-US" altLang="en-US" sz="2500" dirty="0" smtClean="0"/>
              <a:t> pour </a:t>
            </a:r>
            <a:r>
              <a:rPr lang="en-US" altLang="en-US" sz="2500" dirty="0" err="1" smtClean="0"/>
              <a:t>chiffrer</a:t>
            </a:r>
            <a:r>
              <a:rPr lang="en-US" altLang="en-US" sz="2500" dirty="0" smtClean="0"/>
              <a:t> la </a:t>
            </a:r>
            <a:r>
              <a:rPr lang="en-US" altLang="en-US" sz="2500" dirty="0" err="1" smtClean="0"/>
              <a:t>clé</a:t>
            </a:r>
            <a:r>
              <a:rPr lang="en-US" altLang="en-US" sz="2500" dirty="0" smtClean="0"/>
              <a:t>)</a:t>
            </a:r>
          </a:p>
          <a:p>
            <a:pPr marL="355600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500" dirty="0" smtClean="0"/>
              <a:t>Alice </a:t>
            </a:r>
            <a:r>
              <a:rPr lang="en-US" altLang="en-US" sz="2500" dirty="0" err="1" smtClean="0"/>
              <a:t>déchiffre</a:t>
            </a:r>
            <a:r>
              <a:rPr lang="en-US" altLang="en-US" sz="2500" dirty="0" smtClean="0"/>
              <a:t> pour </a:t>
            </a:r>
            <a:r>
              <a:rPr lang="en-US" altLang="en-US" sz="2500" dirty="0" err="1" smtClean="0"/>
              <a:t>obtenir</a:t>
            </a:r>
            <a:r>
              <a:rPr lang="en-US" altLang="en-US" sz="2500" dirty="0" smtClean="0"/>
              <a:t> K et </a:t>
            </a:r>
            <a:r>
              <a:rPr lang="en-US" altLang="en-US" sz="2500" dirty="0" err="1" smtClean="0"/>
              <a:t>transmet</a:t>
            </a:r>
            <a:r>
              <a:rPr lang="en-US" altLang="en-US" sz="2500" dirty="0" smtClean="0"/>
              <a:t> le message M avec CBCMAC</a:t>
            </a:r>
            <a:r>
              <a:rPr lang="en-US" altLang="en-US" sz="2500" baseline="-6000" dirty="0" smtClean="0"/>
              <a:t>K</a:t>
            </a:r>
            <a:r>
              <a:rPr lang="en-US" altLang="en-US" sz="2500" dirty="0" smtClean="0"/>
              <a:t>(M) à Bob.</a:t>
            </a:r>
          </a:p>
          <a:p>
            <a:pPr marL="355600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500" dirty="0" err="1" smtClean="0"/>
              <a:t>Expliquez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pourquoi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ceci</a:t>
            </a:r>
            <a:r>
              <a:rPr lang="en-US" altLang="en-US" sz="2500" dirty="0" smtClean="0"/>
              <a:t> ne </a:t>
            </a:r>
            <a:r>
              <a:rPr lang="en-US" altLang="en-US" sz="2500" dirty="0" err="1" smtClean="0"/>
              <a:t>peut</a:t>
            </a:r>
            <a:r>
              <a:rPr lang="en-US" altLang="en-US" sz="2500" dirty="0" smtClean="0"/>
              <a:t> pas </a:t>
            </a:r>
            <a:r>
              <a:rPr lang="en-US" altLang="en-US" sz="2500" dirty="0" err="1" smtClean="0"/>
              <a:t>être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utilisé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comme</a:t>
            </a:r>
            <a:r>
              <a:rPr lang="en-US" altLang="en-US" sz="2500" dirty="0" smtClean="0"/>
              <a:t> signature </a:t>
            </a:r>
            <a:r>
              <a:rPr lang="en-US" altLang="en-US" sz="2500" dirty="0" err="1" smtClean="0"/>
              <a:t>numérique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même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si</a:t>
            </a:r>
            <a:r>
              <a:rPr lang="en-US" altLang="en-US" sz="2500" dirty="0" smtClean="0"/>
              <a:t> le </a:t>
            </a:r>
            <a:r>
              <a:rPr lang="en-US" altLang="en-US" sz="2500" dirty="0" err="1" smtClean="0"/>
              <a:t>chiffrement</a:t>
            </a:r>
            <a:r>
              <a:rPr lang="en-US" altLang="en-US" sz="2500" dirty="0" smtClean="0"/>
              <a:t> à </a:t>
            </a:r>
            <a:r>
              <a:rPr lang="en-US" altLang="en-US" sz="2500" dirty="0" err="1" smtClean="0"/>
              <a:t>clé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publique</a:t>
            </a:r>
            <a:r>
              <a:rPr lang="en-US" altLang="en-US" sz="2500" dirty="0" smtClean="0"/>
              <a:t> et CBCMAC </a:t>
            </a:r>
            <a:r>
              <a:rPr lang="en-US" altLang="en-US" sz="2500" dirty="0" err="1" smtClean="0"/>
              <a:t>sont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sûrs</a:t>
            </a:r>
            <a:r>
              <a:rPr lang="en-US" altLang="en-US" sz="2500" dirty="0" smtClean="0"/>
              <a:t>...</a:t>
            </a:r>
            <a:endParaRPr lang="en-US" altLang="en-US" sz="3111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-12700"/>
            <a:ext cx="8178800" cy="1117600"/>
          </a:xfrm>
        </p:spPr>
        <p:txBody>
          <a:bodyPr rtlCol="0">
            <a:normAutofit/>
          </a:bodyPr>
          <a:lstStyle/>
          <a:p>
            <a:pPr algn="ctr" defTabSz="1015990" eaLnBrk="1" fontAlgn="auto" hangingPunct="1">
              <a:spcAft>
                <a:spcPts val="0"/>
              </a:spcAft>
              <a:defRPr/>
            </a:pPr>
            <a:r>
              <a:rPr lang="en-US" altLang="en-US" sz="4889" dirty="0" err="1" smtClean="0"/>
              <a:t>Contrefaçons</a:t>
            </a:r>
            <a:endParaRPr lang="en-US" altLang="en-US" sz="4889" dirty="0" smtClean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>
          <a:xfrm>
            <a:off x="327472" y="1625600"/>
            <a:ext cx="9145016" cy="5829300"/>
          </a:xfrm>
        </p:spPr>
        <p:txBody>
          <a:bodyPr rtlCol="0">
            <a:normAutofit/>
          </a:bodyPr>
          <a:lstStyle/>
          <a:p>
            <a:pPr marL="355600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500" dirty="0" smtClean="0"/>
              <a:t>Bob </a:t>
            </a:r>
            <a:r>
              <a:rPr lang="en-US" altLang="en-US" sz="2500" dirty="0" err="1" smtClean="0"/>
              <a:t>peut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contrefaire</a:t>
            </a:r>
            <a:r>
              <a:rPr lang="en-US" altLang="en-US" sz="2500" dirty="0" smtClean="0"/>
              <a:t> des signatures </a:t>
            </a:r>
            <a:r>
              <a:rPr lang="en-US" altLang="en-US" sz="2500" dirty="0" err="1" smtClean="0"/>
              <a:t>d’Alice</a:t>
            </a:r>
            <a:r>
              <a:rPr lang="en-US" altLang="en-US" sz="2500" dirty="0" smtClean="0"/>
              <a:t>. </a:t>
            </a:r>
          </a:p>
          <a:p>
            <a:pPr marL="355600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500" dirty="0" smtClean="0"/>
              <a:t>Il </a:t>
            </a:r>
            <a:r>
              <a:rPr lang="en-US" altLang="en-US" sz="2500" dirty="0" err="1" smtClean="0"/>
              <a:t>est</a:t>
            </a:r>
            <a:r>
              <a:rPr lang="en-US" altLang="en-US" sz="2500" dirty="0" smtClean="0"/>
              <a:t> difficile de </a:t>
            </a:r>
            <a:r>
              <a:rPr lang="en-US" altLang="en-US" sz="2500" dirty="0" err="1" smtClean="0"/>
              <a:t>convaincre</a:t>
            </a:r>
            <a:r>
              <a:rPr lang="en-US" altLang="en-US" sz="2500" dirty="0" smtClean="0"/>
              <a:t> un tiers de la </a:t>
            </a:r>
            <a:r>
              <a:rPr lang="en-US" altLang="en-US" sz="2500" dirty="0" err="1" smtClean="0"/>
              <a:t>validité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d’une</a:t>
            </a:r>
            <a:r>
              <a:rPr lang="en-US" altLang="en-US" sz="2500" dirty="0" smtClean="0"/>
              <a:t> signature, car </a:t>
            </a:r>
            <a:r>
              <a:rPr lang="en-US" altLang="en-US" sz="2500" dirty="0" err="1" smtClean="0"/>
              <a:t>il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faudrait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prouver</a:t>
            </a:r>
            <a:r>
              <a:rPr lang="en-US" altLang="en-US" sz="2500" dirty="0" smtClean="0"/>
              <a:t> que la </a:t>
            </a:r>
            <a:r>
              <a:rPr lang="en-US" altLang="en-US" sz="2500" dirty="0" err="1" smtClean="0"/>
              <a:t>clé</a:t>
            </a:r>
            <a:r>
              <a:rPr lang="en-US" altLang="en-US" sz="2500" dirty="0" smtClean="0"/>
              <a:t> K </a:t>
            </a:r>
            <a:r>
              <a:rPr lang="en-US" altLang="en-US" sz="2500" dirty="0" err="1" smtClean="0"/>
              <a:t>n’est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connue</a:t>
            </a:r>
            <a:r>
              <a:rPr lang="en-US" altLang="en-US" sz="2500" dirty="0" smtClean="0"/>
              <a:t> que </a:t>
            </a:r>
            <a:r>
              <a:rPr lang="en-US" altLang="en-US" sz="2500" dirty="0" err="1" smtClean="0"/>
              <a:t>d’Alice</a:t>
            </a:r>
            <a:r>
              <a:rPr lang="en-US" altLang="en-US" sz="2500" dirty="0" smtClean="0"/>
              <a:t> (</a:t>
            </a:r>
            <a:r>
              <a:rPr lang="en-US" altLang="en-US" sz="2500" dirty="0" err="1" smtClean="0"/>
              <a:t>mais</a:t>
            </a:r>
            <a:r>
              <a:rPr lang="en-US" altLang="en-US" sz="2500" dirty="0" smtClean="0"/>
              <a:t> Bob la </a:t>
            </a:r>
            <a:r>
              <a:rPr lang="en-US" altLang="en-US" sz="2500" dirty="0" err="1" smtClean="0"/>
              <a:t>connaît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aussi</a:t>
            </a:r>
            <a:r>
              <a:rPr lang="en-US" altLang="en-US" sz="2500" dirty="0" smtClean="0"/>
              <a:t>).</a:t>
            </a:r>
          </a:p>
          <a:p>
            <a:pPr marL="355600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500" dirty="0" smtClean="0"/>
              <a:t>Pour </a:t>
            </a:r>
            <a:r>
              <a:rPr lang="en-US" altLang="en-US" sz="2500" dirty="0" err="1" smtClean="0"/>
              <a:t>être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convaincu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qu’une</a:t>
            </a:r>
            <a:r>
              <a:rPr lang="en-US" altLang="en-US" sz="2500" dirty="0" smtClean="0"/>
              <a:t> signature ne </a:t>
            </a:r>
            <a:r>
              <a:rPr lang="en-US" altLang="en-US" sz="2500" dirty="0" err="1" smtClean="0"/>
              <a:t>peut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venir</a:t>
            </a:r>
            <a:r>
              <a:rPr lang="en-US" altLang="en-US" sz="2500" dirty="0" smtClean="0"/>
              <a:t> que </a:t>
            </a:r>
            <a:r>
              <a:rPr lang="en-US" altLang="en-US" sz="2500" dirty="0" err="1" smtClean="0"/>
              <a:t>d’Alice</a:t>
            </a:r>
            <a:r>
              <a:rPr lang="en-US" altLang="en-US" sz="2500" dirty="0" smtClean="0"/>
              <a:t>, </a:t>
            </a:r>
            <a:r>
              <a:rPr lang="en-US" altLang="en-US" sz="2500" dirty="0" err="1" smtClean="0"/>
              <a:t>il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faut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qu’elle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possède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quelque</a:t>
            </a:r>
            <a:r>
              <a:rPr lang="en-US" altLang="en-US" sz="2500" dirty="0" smtClean="0"/>
              <a:t> chose </a:t>
            </a:r>
            <a:r>
              <a:rPr lang="en-US" altLang="en-US" sz="2500" dirty="0" err="1" smtClean="0"/>
              <a:t>d’unique</a:t>
            </a:r>
            <a:r>
              <a:rPr lang="en-US" altLang="en-US" sz="2500" dirty="0" smtClean="0"/>
              <a:t>!</a:t>
            </a:r>
          </a:p>
          <a:p>
            <a:pPr marL="355600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500" dirty="0" smtClean="0"/>
              <a:t>Ce </a:t>
            </a:r>
            <a:r>
              <a:rPr lang="en-US" altLang="en-US" sz="2500" dirty="0" err="1" smtClean="0"/>
              <a:t>n’est</a:t>
            </a:r>
            <a:r>
              <a:rPr lang="en-US" altLang="en-US" sz="2500" dirty="0" smtClean="0"/>
              <a:t> pas le </a:t>
            </a:r>
            <a:r>
              <a:rPr lang="en-US" altLang="en-US" sz="2500" dirty="0" err="1" smtClean="0"/>
              <a:t>cas</a:t>
            </a:r>
            <a:r>
              <a:rPr lang="en-US" altLang="en-US" sz="2500" dirty="0" smtClean="0"/>
              <a:t> du </a:t>
            </a:r>
            <a:r>
              <a:rPr lang="en-US" altLang="en-US" sz="2500" dirty="0" err="1" smtClean="0"/>
              <a:t>système</a:t>
            </a:r>
            <a:r>
              <a:rPr lang="en-US" altLang="en-US" sz="2500" dirty="0" smtClean="0"/>
              <a:t> que nous </a:t>
            </a:r>
            <a:r>
              <a:rPr lang="en-US" altLang="en-US" sz="2500" dirty="0" err="1" smtClean="0"/>
              <a:t>venons</a:t>
            </a:r>
            <a:r>
              <a:rPr lang="en-US" altLang="en-US" sz="2500" dirty="0" smtClean="0"/>
              <a:t> de </a:t>
            </a:r>
            <a:r>
              <a:rPr lang="en-US" altLang="en-US" sz="2500" dirty="0" err="1" smtClean="0"/>
              <a:t>voir</a:t>
            </a:r>
            <a:r>
              <a:rPr lang="en-US" altLang="en-US" sz="2500" dirty="0" smtClean="0"/>
              <a:t>!</a:t>
            </a:r>
            <a:endParaRPr lang="en-US" altLang="en-US" sz="2667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1287" y="267194"/>
            <a:ext cx="10261848" cy="6420944"/>
          </a:xfrm>
          <a:prstGeom prst="rect">
            <a:avLst/>
          </a:prstGeom>
          <a:noFill/>
          <a:ln>
            <a:noFill/>
          </a:ln>
          <a:effectLst>
            <a:outerShdw blurRad="190500" dist="8455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4938" y="-228600"/>
            <a:ext cx="6916737" cy="7981950"/>
          </a:xfrm>
          <a:prstGeom prst="rect">
            <a:avLst/>
          </a:prstGeom>
          <a:noFill/>
          <a:ln>
            <a:noFill/>
          </a:ln>
          <a:effectLst>
            <a:outerShdw blurRad="254000" dist="127000" dir="5400000" algn="ctr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2" descr="data:image/png;base64,iVBORw0KGgoAAAANSUhEUgAAAMEAAAEFCAMAAABtknO4AAAA9lBMVEVGRkb///9ZWVlsbGxvb289PT1gYGB6enqfn5+Pj4+ZmZl1dXVmZmaJiYl/f39lZWWTk5MQEBCI/ywAAABWVlbR0dFSUlKpqalLS0v29vZNTU2jo6Pw8PBCQkIyMjKurq594jQAAA47LEFluiO7u7sTExO2trba2trl5eXJycktLS0aGhqEe4iG1lMlJSV/e4GBn2+CeIeG4EaI+C+H7juEwlqFt2WDknmIoXl+hHl9iHZ9knJCNkeFzlaG50SCsGOGrHCGv197uFFPSVOI2k2Bq2lyyTF6f3iFumRxqE0pIC193DZtq0F7hHaG0FGI9DoVAB1nti1h5xdpAAAOsUlEQVR4nO2diXvayBXAdYC4JbIBIYOBbYsB4Ri7PuN4HTut06TdbtL+//9M582M0DU6RgeMvvL225h1vPj9eNfoPc1Ikl1Zr1fDoW3bi+VyOW8iafeIdIg0QLpIVEdqRDquNBzRdb2FpL+TNpHJaDRaLGx7tVqfyEWIJJ8M5229ppnT+nQqSZJlWWMkpjlAohDRqBhIOAi80mNKfzJf2AglD4skD6WpZGGdQQZElIDuVH0CwE0Q0LvlSL9PX7QRyXB9mglEkmUdEzABQgTdggl80m5Olja3cxECIta4OII4FwoDtL3SbM7tYXoOLwGWMWBkJmCHQRKBT30s8BIcKwVHiIBiUIr92CBM0GxOJhP8JTFA2AQUQxns3Yu8BK6MlpCy2CAxBDg0LFNRjGK9iBHIcQQjV+bLxRCBhAjUGAIqA0VTGQRpy0FRBKM5/mO+9EZ6OgIkU0kZdFX0zwEJ5j6hgZ6aAFNMUWjUumqtYAIGAIvAVX5JZD63T/gIqDFMU6sZ2BJBgGwEjFTE9CFC4YkKG2KCn4Bg7JItRqEcPPr3+aQdEMK54vUij7CKHop0171YhgmIrvNYiln4VgUQaOySwb9+jSgaCXUP4uBEK4rAyLH4y0iAjIAIBhkARCFo2pUnWFaeYH4kiFp/741gciQQg0AptB4cgKC4mnwwgl69RILaPghW4wxGEIRg0gYCWVbGVSfQFGVgWlUmoMqYHKZIIAgGcrlxsCNQOEwhGIGmKF6INKYQimA+9BGkM4VQBI2ZZJmDIIQyiDWFUAS06zhmQESbQkQCJGxTMCn2RtDnIgAIpinCDiUuAfYnMwQRciixCSJM4at4ohCMgKAWNQGJM4UoBPOE6wNWaJPYLpsgnIqyEWBTsCDMfREEtHe8f9fZTkMQZYqsBA2PXF7q+qVHPnz4cOlVHFh0RAr/Xw29GSwewI3rs9lss0Wy5Oj8skyhSd5RIYsg2gAg3x4eHp5er65e7+/vv98hebt4++e/NrPNOZL3MfKOyvsZ3wRkHDSFVq9PLVNx1UcA5F/CYaDvwt9Rx0N1ZUzq42+/3/wSIX/50zsO2XLPcPz+hAiw0DfAyk2R1JPkz79GAfARvDflLN0WN8tqiaoWT+Dzpi2egGTpeFFTGGUQxPj+drPZwMcNfgvB1lvYWQmcepDsLxwEt0iur//9m2VZkCAgG0DoQ2plrCawoJKck0AzpTQKQ2yA5VAcw90zKLRf7l/uv6Ik9PHp6enx2+PjX5F8wHLZajGqWVRFy02AzEkWGkRFaWxZcKPSgNYJyEs0pwZy6a4C5KzJ+Qk8FY1xCxizJBe6qiiU4CDrIkwgGyV0fvdL0JtVneA07gajShCU0fndN4GW1B0SnoDowtW9FpKAC0JUgsgGV4UIlJQhIRLB2pbDvetECJEIhtsps70V701CEeCSzAshHgEbIrr9LiQBkvSDEFEJ4Ao47E0sCHEJIiBC3iQ0gcRuW/shiiDIfHN2CgIpMa4LJ+gVThABMRaQYBF3c04kROFxUBaBxM6w1kEJHPVhgJCGIH58UA6BX32P5vCFAuEfWKQjkNgZFmnvu2+ccwLiH3w4con0ByD4CfSzHfRe2mCALoMt3B3cbDbb8/PzM6eZmp6ADWHUrfjdUgHtG0SvTqf28ASTj6/3Ly9f7u7uflz8uLi+vv788+fPm//+5/wMScLow2lk93kIpHBc4+47+m5AfXgF31LI7AN2S1pk9OF0igubH7SBYM51o6APwp0fTKWpq1/G3jU/wft3ayCY8N7q6ELsbQLC9qhNd413sYz4b9Z0Jv6lEHh9/ny73c6Q4N85HkPigKii6WqyHA0z2QBLzhnOLSh7g+T29vYzCuK3i4sLGGa+3F9pKPYbu/RKMmq4lBFpD/njwEegWAmu74wVUCzT2mGQDPXwDSdU3TdJxuIrZ74hCKsmDzlzUYhAgQEIzFjH47GzLR4nJkiojGIWmCfnX1VggtUmB4F/D/8un+5tXYQJ5Ga9yN41eyd/uQTyiVl1AlmD1WZBBIfwItJ15Gy/C3KF49oAC0/7vQgvKopgqK93fdP0hhCKYDP1LpxTRrVQBPhK38OQr/t+gFzk9Cq86+ZkQ4hI4L8KS4pqMQl4nElYgoAzRRtCJAI71PkdpDCESASs1bW3LcE2hEjZlH19ME4whPgEga5EKL1WgSDQ4woYohoEYAglwhCiR3KUM7mXESIRJPYqmM4kEkGafpGv/Y7T694J/MrT/QekX5SuZ+d3pnG5BF7dHcXRN3S8EaEGuxCgSTvW+iuuriN7hMBP4Kaihqff5ba7enqjUauphqEpGrL2DHYjsBunSGzOvmmYQdPiCYL6E807nW9//PHp4dPHq6uXl+93d88XMD64vf15cxO6czy+ed3i7psGJgiSpQQAvOMP8gUf/aXhUQLeQ2FZ1vS333+J2kLBNz/oZ+hde9d9ilWvS+YOgsTIAPqQFp53RO6mKGp+8J7UA+4bZk0vQbbedS6CnYfNhjiS1zP+1q/jTCUTMCJiu92i/x/ZXVU7o+ECTwLlVSdz37QUgrPz8/PtZjuDTxatagycCFC6RfmV1rEJqQdN905B7p6jQzDOSnBLBiAw//j8+eLtx93dl/v719fXjx8fGlAbojdP+GvyKHffNB3CFB++i3dWaHh7Su3p6eHh0+MjqlEf8OYPpzAEKzLP3ZqcDLsJyNiXbSTQlRwSrEB+DR7b5xazYFXOti7y32/KxeDkVCeLuscYZ9wDko/A6ZtyMAjSuya7WHpu5zc9gyDXaITA9N0xm5JBKILB1H81mYpBLAKsEieDINdo/t1cJg+DkARcDIIScDAIS+A9ejWWQWAC/yVMqb3rgnMRJ4PYBOHeSvUIAg1TBoP4BEGG1HfvC0QQaA8FGETORekYqkIQaDV64qEyBIHUmmL/gXgEwU4jZagUAZNBpFx0mqbf5Uutpc8PYgmaHmlPUhMEO++uUcolCOje7rdaPdigAD/QnNunpxwEhU1A4gkuvQMc0BWGNl1tABsoNpvt9vzM0019Z3IRBNNSVgJH/9AGkMdPTx9fX67gPmKkLdL1zNf7ZXax23wEwXCAXSzp+kVB9TvfQN2vX79/eX6+eLu+vb3ZDUT+kTy58RD0eQkC4aDVTY1J4FGfvuwaGj6L1xyjTDYtbAJi8xMgBs+O8np9dxYZ1p7sXtGwsoOxM8nh7L6nUJxKfSFnIUC1QHMJoDENd75bVsojvHgJwls/tvWpaaJs2Jvb9jobgSTRmZmZTl8+Ao+yZ+fbGcQenHml6nqr7xQEeoIU3UGRhYDW5EExBLAX5ObXz9dvb8/Pd1caip9Oo8cuxsGiloPAzERAn0Ro/v1vz89fvrx8/Xp19fTwoH+7pGdgkRlIyytMjsII4uZozsldeP8KOVdMxWmVFoPd2IZZkuMPyS2QQFPG5CgyaB6TBzySWQhNqOGCnHKD9d4IAk8kCm9iibuvQucjiL47Jx9BjrM1jwRHgiNBniPHD0xQwMPFRLFB3IU+H0EWALFskGlnKSdBYk3OZYMshyIeCZKc6EhwJPh/IahsJJdQD4QgqJIN2F50tMHhbVBJgupn0yPBkeAYycd6IJwNchHs+Tq5hJVdFgCxbLCPflG52fRIcCSoLkFlI7mEipZ9Ii7KqiIXgVZ5G/ATVN8GJeSiLACF2yAPQb4nWx0JhCIwDhUHYtggTy7aN0Hx9YD7eZmlEOSxAdczSwsgKD6SjwSHr8lyo/I2yPKYQLEIelkaRkJ5Uf9ABMXZoLlfghLqQaaj64WyQeh40EPYIAdBW+/wn/0j1MrOVlTV5M+nInnRCv0apQIEMaemrzvdmlZpAvlU76pdzmAQi0A+6Rmqmu3sfUEIZLmtqeqAJ55FimQic4MvngWqB5RAXiAEjngWalVBZYhiIX08i+dFSFbwG9PGs4g2wIUB1efDEBRiA5RVUWFIGc/CZVNHWmnjWVgCeaKpNaPSBPJSS5WSBCaQbYSQHM+CRjLNqqgw1JLawQetB80EAnldS05J+68H/TDBJIpAPm10k1LSISsa1b/db/X0IZuALLdj4/lw18lU9UYHjmEw7AgCtNw24pcY+ybAyiPNezrW3Hnf7iKSQB7BfvnolBRF0C2WAJSHr/CZd7xv6BAsownkJVghMp5LJcA697DeDeItQc3he+hN9V60FyGxASEqngsmoKrDC/rYXqJkUMh7dhp6r9Vvw6kP7VUMgbwCRSKWGJkJAvqT1+SviIohrV3Fqea+M4wWcQTyWgVVYp/okyGbuuomiHNsDT3D21uUXYZJLIF8qkelpNj7i4L68wvYCvuW9/BxJkEznkA+aQECY4kx8KiP1c6pNPUwJyZarXBBYBMk2ABJExZ64ZEzefJtjs94FxWZFqc8BKQwhFISJuhmUXoXzHpkNvVbITeBvAArdGMIVJ90ff8VUp97kFYAgTzEujCeC6X5xc1FRRIkeNE8DYG8wh+zGSJgpKK9E8TXg53gPoyvsTqIKAd7J4ityR45acBzFzwpSRQbtE9SEuA+jDclRdmgWzhBfCTP41Z2AZlAbdtd9UTZYM8E7TUHAe7D7FLSgQkcE9gR18kRgvswNCUdgGCnPfzRx2dUNkZ8BPIQI+CUVDZBQH18pGYPFuP0yoFWz8YJHwHuw5B4Lj2bgr5UY5Ul3S76ZRo3Ae7D4MZq4QREX7jWCS5TfGrDwYtdFV0y9CdLe7hYc3qRTPswKCVlrwfuVabv0ixaiNpat9bo9Zvzhb1en554NOIloMttVeOygat/jbUYZOpt4GMuux30aSO1V0jtE6Y+/ARkrYrE0CJt0I3XLvrTJodzKmqj11yC2myl8xLI64bhflJ+An7lsY/A05dqHb0Nvp1K7ZwEsjxXjWTdEpTWDLXW0HvgI8OV37X3QCCfjlSD59OmSmua2kFKt0fLxRAFZHa18xOgpGT3u5oRgUEUph6G3KPVHs3BQZDOEfGYXTITgKyHi0kfVZ6d5rg0oRI6Gs0XC9terdbrohSNlP8BKY8OBAOw38QAAAAASUVORK5CYII="/>
          <p:cNvSpPr>
            <a:spLocks noChangeAspect="1" noChangeArrowheads="1"/>
          </p:cNvSpPr>
          <p:nvPr>
            <p:custDataLst>
              <p:tags r:id="rId1"/>
            </p:custDataLst>
          </p:nvPr>
        </p:nvSpPr>
        <p:spPr bwMode="auto">
          <a:xfrm>
            <a:off x="5046663" y="-2428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rIns="91438"/>
          <a:lstStyle>
            <a:lvl1pPr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1pPr>
            <a:lvl2pPr marL="742950" indent="-28575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2pPr>
            <a:lvl3pPr marL="11430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3pPr>
            <a:lvl4pPr marL="16002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4pPr>
            <a:lvl5pPr marL="20574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5pPr>
            <a:lvl6pPr marL="25146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6pPr>
            <a:lvl7pPr marL="29718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7pPr>
            <a:lvl8pPr marL="34290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8pPr>
            <a:lvl9pPr marL="38862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9pPr>
          </a:lstStyle>
          <a:p>
            <a:pPr algn="ctr" eaLnBrk="1"/>
            <a:endParaRPr lang="en-US" altLang="en-US"/>
          </a:p>
        </p:txBody>
      </p:sp>
      <p:sp>
        <p:nvSpPr>
          <p:cNvPr id="50179" name="AutoShape 4" descr="data:image/png;base64,iVBORw0KGgoAAAANSUhEUgAAAMEAAAEFCAMAAABtknO4AAAA9lBMVEVGRkb///9ZWVlsbGxvb289PT1gYGB6enqfn5+Pj4+ZmZl1dXVmZmaJiYl/f39lZWWTk5MQEBCI/ywAAABWVlbR0dFSUlKpqalLS0v29vZNTU2jo6Pw8PBCQkIyMjKurq594jQAAA47LEFluiO7u7sTExO2trba2trl5eXJycktLS0aGhqEe4iG1lMlJSV/e4GBn2+CeIeG4EaI+C+H7juEwlqFt2WDknmIoXl+hHl9iHZ9knJCNkeFzlaG50SCsGOGrHCGv197uFFPSVOI2k2Bq2lyyTF6f3iFumRxqE0pIC193DZtq0F7hHaG0FGI9DoVAB1nti1h5xdpAAAOsUlEQVR4nO2diXvayBXAdYC4JbIBIYOBbYsB4Ri7PuN4HTut06TdbtL+//9M582M0DU6RgeMvvL225h1vPj9eNfoPc1Ikl1Zr1fDoW3bi+VyOW8iafeIdIg0QLpIVEdqRDquNBzRdb2FpL+TNpHJaDRaLGx7tVqfyEWIJJ8M5229ppnT+nQqSZJlWWMkpjlAohDRqBhIOAi80mNKfzJf2AglD4skD6WpZGGdQQZElIDuVH0CwE0Q0LvlSL9PX7QRyXB9mglEkmUdEzABQgTdggl80m5Olja3cxECIta4OII4FwoDtL3SbM7tYXoOLwGWMWBkJmCHQRKBT30s8BIcKwVHiIBiUIr92CBM0GxOJhP8JTFA2AQUQxns3Yu8BK6MlpCy2CAxBDg0LFNRjGK9iBHIcQQjV+bLxRCBhAjUGAIqA0VTGQRpy0FRBKM5/mO+9EZ6OgIkU0kZdFX0zwEJ5j6hgZ6aAFNMUWjUumqtYAIGAIvAVX5JZD63T/gIqDFMU6sZ2BJBgGwEjFTE9CFC4YkKG2KCn4Bg7JItRqEcPPr3+aQdEMK54vUij7CKHop0171YhgmIrvNYiln4VgUQaOySwb9+jSgaCXUP4uBEK4rAyLH4y0iAjIAIBhkARCFo2pUnWFaeYH4kiFp/741gciQQg0AptB4cgKC4mnwwgl69RILaPghW4wxGEIRg0gYCWVbGVSfQFGVgWlUmoMqYHKZIIAgGcrlxsCNQOEwhGIGmKF6INKYQimA+9BGkM4VQBI2ZZJmDIIQyiDWFUAS06zhmQESbQkQCJGxTMCn2RtDnIgAIpinCDiUuAfYnMwQRciixCSJM4at4ohCMgKAWNQGJM4UoBPOE6wNWaJPYLpsgnIqyEWBTsCDMfREEtHe8f9fZTkMQZYqsBA2PXF7q+qVHPnz4cOlVHFh0RAr/Xw29GSwewI3rs9lss0Wy5Oj8skyhSd5RIYsg2gAg3x4eHp5er65e7+/vv98hebt4++e/NrPNOZL3MfKOyvsZ3wRkHDSFVq9PLVNx1UcA5F/CYaDvwt9Rx0N1ZUzq42+/3/wSIX/50zsO2XLPcPz+hAiw0DfAyk2R1JPkz79GAfARvDflLN0WN8tqiaoWT+Dzpi2egGTpeFFTGGUQxPj+drPZwMcNfgvB1lvYWQmcepDsLxwEt0iur//9m2VZkCAgG0DoQ2plrCawoJKck0AzpTQKQ2yA5VAcw90zKLRf7l/uv6Ik9PHp6enx2+PjX5F8wHLZajGqWVRFy02AzEkWGkRFaWxZcKPSgNYJyEs0pwZy6a4C5KzJ+Qk8FY1xCxizJBe6qiiU4CDrIkwgGyV0fvdL0JtVneA07gajShCU0fndN4GW1B0SnoDowtW9FpKAC0JUgsgGV4UIlJQhIRLB2pbDvetECJEIhtsps70V701CEeCSzAshHgEbIrr9LiQBkvSDEFEJ4Ao47E0sCHEJIiBC3iQ0gcRuW/shiiDIfHN2CgIpMa4LJ+gVThABMRaQYBF3c04kROFxUBaBxM6w1kEJHPVhgJCGIH58UA6BX32P5vCFAuEfWKQjkNgZFmnvu2+ccwLiH3w4con0ByD4CfSzHfRe2mCALoMt3B3cbDbb8/PzM6eZmp6ADWHUrfjdUgHtG0SvTqf28ASTj6/3Ly9f7u7uflz8uLi+vv788+fPm//+5/wMScLow2lk93kIpHBc4+47+m5AfXgF31LI7AN2S1pk9OF0igubH7SBYM51o6APwp0fTKWpq1/G3jU/wft3ayCY8N7q6ELsbQLC9qhNd413sYz4b9Z0Jv6lEHh9/ny73c6Q4N85HkPigKii6WqyHA0z2QBLzhnOLSh7g+T29vYzCuK3i4sLGGa+3F9pKPYbu/RKMmq4lBFpD/njwEegWAmu74wVUCzT2mGQDPXwDSdU3TdJxuIrZ74hCKsmDzlzUYhAgQEIzFjH47GzLR4nJkiojGIWmCfnX1VggtUmB4F/D/8un+5tXYQJ5Ga9yN41eyd/uQTyiVl1AlmD1WZBBIfwItJ15Gy/C3KF49oAC0/7vQgvKopgqK93fdP0hhCKYDP1LpxTRrVQBPhK38OQr/t+gFzk9Cq86+ZkQ4hI4L8KS4pqMQl4nElYgoAzRRtCJAI71PkdpDCESASs1bW3LcE2hEjZlH19ME4whPgEga5EKL1WgSDQ4woYohoEYAglwhCiR3KUM7mXESIRJPYqmM4kEkGafpGv/Y7T694J/MrT/QekX5SuZ+d3pnG5BF7dHcXRN3S8EaEGuxCgSTvW+iuuriN7hMBP4Kaihqff5ba7enqjUauphqEpGrL2DHYjsBunSGzOvmmYQdPiCYL6E807nW9//PHp4dPHq6uXl+93d88XMD64vf15cxO6czy+ed3i7psGJgiSpQQAvOMP8gUf/aXhUQLeQ2FZ1vS333+J2kLBNz/oZ+hde9d9ilWvS+YOgsTIAPqQFp53RO6mKGp+8J7UA+4bZk0vQbbedS6CnYfNhjiS1zP+1q/jTCUTMCJiu92i/x/ZXVU7o+ECTwLlVSdz37QUgrPz8/PtZjuDTxatagycCFC6RfmV1rEJqQdN905B7p6jQzDOSnBLBiAw//j8+eLtx93dl/v719fXjx8fGlAbojdP+GvyKHffNB3CFB++i3dWaHh7Su3p6eHh0+MjqlEf8OYPpzAEKzLP3ZqcDLsJyNiXbSTQlRwSrEB+DR7b5xazYFXOti7y32/KxeDkVCeLuscYZ9wDko/A6ZtyMAjSuya7WHpu5zc9gyDXaITA9N0xm5JBKILB1H81mYpBLAKsEieDINdo/t1cJg+DkARcDIIScDAIS+A9ejWWQWAC/yVMqb3rgnMRJ4PYBOHeSvUIAg1TBoP4BEGG1HfvC0QQaA8FGETORekYqkIQaDV64qEyBIHUmmL/gXgEwU4jZagUAZNBpFx0mqbf5Uutpc8PYgmaHmlPUhMEO++uUcolCOje7rdaPdigAD/QnNunpxwEhU1A4gkuvQMc0BWGNl1tABsoNpvt9vzM0019Z3IRBNNSVgJH/9AGkMdPTx9fX67gPmKkLdL1zNf7ZXax23wEwXCAXSzp+kVB9TvfQN2vX79/eX6+eLu+vb3ZDUT+kTy58RD0eQkC4aDVTY1J4FGfvuwaGj6L1xyjTDYtbAJi8xMgBs+O8np9dxYZ1p7sXtGwsoOxM8nh7L6nUJxKfSFnIUC1QHMJoDENd75bVsojvHgJwls/tvWpaaJs2Jvb9jobgSTRmZmZTl8+Ao+yZ+fbGcQenHml6nqr7xQEeoIU3UGRhYDW5EExBLAX5ObXz9dvb8/Pd1caip9Oo8cuxsGiloPAzERAn0Ro/v1vz89fvrx8/Xp19fTwoH+7pGdgkRlIyytMjsII4uZozsldeP8KOVdMxWmVFoPd2IZZkuMPyS2QQFPG5CgyaB6TBzySWQhNqOGCnHKD9d4IAk8kCm9iibuvQucjiL47Jx9BjrM1jwRHgiNBniPHD0xQwMPFRLFB3IU+H0EWALFskGlnKSdBYk3OZYMshyIeCZKc6EhwJPh/IahsJJdQD4QgqJIN2F50tMHhbVBJgupn0yPBkeAYycd6IJwNchHs+Tq5hJVdFgCxbLCPflG52fRIcCSoLkFlI7mEipZ9Ii7KqiIXgVZ5G/ATVN8GJeSiLACF2yAPQb4nWx0JhCIwDhUHYtggTy7aN0Hx9YD7eZmlEOSxAdczSwsgKD6SjwSHr8lyo/I2yPKYQLEIelkaRkJ5Uf9ABMXZoLlfghLqQaaj64WyQeh40EPYIAdBW+/wn/0j1MrOVlTV5M+nInnRCv0apQIEMaemrzvdmlZpAvlU76pdzmAQi0A+6Rmqmu3sfUEIZLmtqeqAJ55FimQic4MvngWqB5RAXiAEjngWalVBZYhiIX08i+dFSFbwG9PGs4g2wIUB1efDEBRiA5RVUWFIGc/CZVNHWmnjWVgCeaKpNaPSBPJSS5WSBCaQbYSQHM+CRjLNqqgw1JLawQetB80EAnldS05J+68H/TDBJIpAPm10k1LSISsa1b/db/X0IZuALLdj4/lw18lU9UYHjmEw7AgCtNw24pcY+ybAyiPNezrW3Hnf7iKSQB7BfvnolBRF0C2WAJSHr/CZd7xv6BAsownkJVghMp5LJcA697DeDeItQc3he+hN9V60FyGxASEqngsmoKrDC/rYXqJkUMh7dhp6r9Vvw6kP7VUMgbwCRSKWGJkJAvqT1+SviIohrV3Fqea+M4wWcQTyWgVVYp/okyGbuuomiHNsDT3D21uUXYZJLIF8qkelpNj7i4L68wvYCvuW9/BxJkEznkA+aQECY4kx8KiP1c6pNPUwJyZarXBBYBMk2ABJExZ64ZEzefJtjs94FxWZFqc8BKQwhFISJuhmUXoXzHpkNvVbITeBvAArdGMIVJ90ff8VUp97kFYAgTzEujCeC6X5xc1FRRIkeNE8DYG8wh+zGSJgpKK9E8TXg53gPoyvsTqIKAd7J4ityR45acBzFzwpSRQbtE9SEuA+jDclRdmgWzhBfCTP41Z2AZlAbdtd9UTZYM8E7TUHAe7D7FLSgQkcE9gR18kRgvswNCUdgGCnPfzRx2dUNkZ8BPIQI+CUVDZBQH18pGYPFuP0yoFWz8YJHwHuw5B4Lj2bgr5UY5Ul3S76ZRo3Ae7D4MZq4QREX7jWCS5TfGrDwYtdFV0y9CdLe7hYc3qRTPswKCVlrwfuVabv0ixaiNpat9bo9Zvzhb1en554NOIloMttVeOygat/jbUYZOpt4GMuux30aSO1V0jtE6Y+/ARkrYrE0CJt0I3XLvrTJodzKmqj11yC2myl8xLI64bhflJ+An7lsY/A05dqHb0Nvp1K7ZwEsjxXjWTdEpTWDLXW0HvgI8OV37X3QCCfjlSD59OmSmua2kFKt0fLxRAFZHa18xOgpGT3u5oRgUEUph6G3KPVHs3BQZDOEfGYXTITgKyHi0kfVZ6d5rg0oRI6Gs0XC9terdbrohSNlP8BKY8OBAOw38QAAAAASUVORK5CYII=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5199063" y="-904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rIns="91438"/>
          <a:lstStyle>
            <a:lvl1pPr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1pPr>
            <a:lvl2pPr marL="742950" indent="-28575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2pPr>
            <a:lvl3pPr marL="11430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3pPr>
            <a:lvl4pPr marL="16002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4pPr>
            <a:lvl5pPr marL="20574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5pPr>
            <a:lvl6pPr marL="25146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6pPr>
            <a:lvl7pPr marL="29718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7pPr>
            <a:lvl8pPr marL="34290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8pPr>
            <a:lvl9pPr marL="38862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9pPr>
          </a:lstStyle>
          <a:p>
            <a:pPr algn="ctr" eaLnBrk="1"/>
            <a:endParaRPr lang="en-US" altLang="en-US"/>
          </a:p>
        </p:txBody>
      </p:sp>
      <p:sp>
        <p:nvSpPr>
          <p:cNvPr id="50180" name="AutoShape 6" descr="data:image/png;base64,iVBORw0KGgoAAAANSUhEUgAAAMEAAAEFCAMAAABtknO4AAAA9lBMVEVGRkb///9ZWVlsbGxvb289PT1gYGB6enqfn5+Pj4+ZmZl1dXVmZmaJiYl/f39lZWWTk5MQEBCI/ywAAABWVlbR0dFSUlKpqalLS0v29vZNTU2jo6Pw8PBCQkIyMjKurq594jQAAA47LEFluiO7u7sTExO2trba2trl5eXJycktLS0aGhqEe4iG1lMlJSV/e4GBn2+CeIeG4EaI+C+H7juEwlqFt2WDknmIoXl+hHl9iHZ9knJCNkeFzlaG50SCsGOGrHCGv197uFFPSVOI2k2Bq2lyyTF6f3iFumRxqE0pIC193DZtq0F7hHaG0FGI9DoVAB1nti1h5xdpAAAOsUlEQVR4nO2diXvayBXAdYC4JbIBIYOBbYsB4Ri7PuN4HTut06TdbtL+//9M582M0DU6RgeMvvL225h1vPj9eNfoPc1Ikl1Zr1fDoW3bi+VyOW8iafeIdIg0QLpIVEdqRDquNBzRdb2FpL+TNpHJaDRaLGx7tVqfyEWIJJ8M5229ppnT+nQqSZJlWWMkpjlAohDRqBhIOAi80mNKfzJf2AglD4skD6WpZGGdQQZElIDuVH0CwE0Q0LvlSL9PX7QRyXB9mglEkmUdEzABQgTdggl80m5Olja3cxECIta4OII4FwoDtL3SbM7tYXoOLwGWMWBkJmCHQRKBT30s8BIcKwVHiIBiUIr92CBM0GxOJhP8JTFA2AQUQxns3Yu8BK6MlpCy2CAxBDg0LFNRjGK9iBHIcQQjV+bLxRCBhAjUGAIqA0VTGQRpy0FRBKM5/mO+9EZ6OgIkU0kZdFX0zwEJ5j6hgZ6aAFNMUWjUumqtYAIGAIvAVX5JZD63T/gIqDFMU6sZ2BJBgGwEjFTE9CFC4YkKG2KCn4Bg7JItRqEcPPr3+aQdEMK54vUij7CKHop0171YhgmIrvNYiln4VgUQaOySwb9+jSgaCXUP4uBEK4rAyLH4y0iAjIAIBhkARCFo2pUnWFaeYH4kiFp/741gciQQg0AptB4cgKC4mnwwgl69RILaPghW4wxGEIRg0gYCWVbGVSfQFGVgWlUmoMqYHKZIIAgGcrlxsCNQOEwhGIGmKF6INKYQimA+9BGkM4VQBI2ZZJmDIIQyiDWFUAS06zhmQESbQkQCJGxTMCn2RtDnIgAIpinCDiUuAfYnMwQRciixCSJM4at4ohCMgKAWNQGJM4UoBPOE6wNWaJPYLpsgnIqyEWBTsCDMfREEtHe8f9fZTkMQZYqsBA2PXF7q+qVHPnz4cOlVHFh0RAr/Xw29GSwewI3rs9lss0Wy5Oj8skyhSd5RIYsg2gAg3x4eHp5er65e7+/vv98hebt4++e/NrPNOZL3MfKOyvsZ3wRkHDSFVq9PLVNx1UcA5F/CYaDvwt9Rx0N1ZUzq42+/3/wSIX/50zsO2XLPcPz+hAiw0DfAyk2R1JPkz79GAfARvDflLN0WN8tqiaoWT+Dzpi2egGTpeFFTGGUQxPj+drPZwMcNfgvB1lvYWQmcepDsLxwEt0iur//9m2VZkCAgG0DoQ2plrCawoJKck0AzpTQKQ2yA5VAcw90zKLRf7l/uv6Ik9PHp6enx2+PjX5F8wHLZajGqWVRFy02AzEkWGkRFaWxZcKPSgNYJyEs0pwZy6a4C5KzJ+Qk8FY1xCxizJBe6qiiU4CDrIkwgGyV0fvdL0JtVneA07gajShCU0fndN4GW1B0SnoDowtW9FpKAC0JUgsgGV4UIlJQhIRLB2pbDvetECJEIhtsps70V701CEeCSzAshHgEbIrr9LiQBkvSDEFEJ4Ao47E0sCHEJIiBC3iQ0gcRuW/shiiDIfHN2CgIpMa4LJ+gVThABMRaQYBF3c04kROFxUBaBxM6w1kEJHPVhgJCGIH58UA6BX32P5vCFAuEfWKQjkNgZFmnvu2+ccwLiH3w4con0ByD4CfSzHfRe2mCALoMt3B3cbDbb8/PzM6eZmp6ADWHUrfjdUgHtG0SvTqf28ASTj6/3Ly9f7u7uflz8uLi+vv788+fPm//+5/wMScLow2lk93kIpHBc4+47+m5AfXgF31LI7AN2S1pk9OF0igubH7SBYM51o6APwp0fTKWpq1/G3jU/wft3ayCY8N7q6ELsbQLC9qhNd413sYz4b9Z0Jv6lEHh9/ny73c6Q4N85HkPigKii6WqyHA0z2QBLzhnOLSh7g+T29vYzCuK3i4sLGGa+3F9pKPYbu/RKMmq4lBFpD/njwEegWAmu74wVUCzT2mGQDPXwDSdU3TdJxuIrZ74hCKsmDzlzUYhAgQEIzFjH47GzLR4nJkiojGIWmCfnX1VggtUmB4F/D/8un+5tXYQJ5Ga9yN41eyd/uQTyiVl1AlmD1WZBBIfwItJ15Gy/C3KF49oAC0/7vQgvKopgqK93fdP0hhCKYDP1LpxTRrVQBPhK38OQr/t+gFzk9Cq86+ZkQ4hI4L8KS4pqMQl4nElYgoAzRRtCJAI71PkdpDCESASs1bW3LcE2hEjZlH19ME4whPgEga5EKL1WgSDQ4woYohoEYAglwhCiR3KUM7mXESIRJPYqmM4kEkGafpGv/Y7T694J/MrT/QekX5SuZ+d3pnG5BF7dHcXRN3S8EaEGuxCgSTvW+iuuriN7hMBP4Kaihqff5ba7enqjUauphqEpGrL2DHYjsBunSGzOvmmYQdPiCYL6E807nW9//PHp4dPHq6uXl+93d88XMD64vf15cxO6czy+ed3i7psGJgiSpQQAvOMP8gUf/aXhUQLeQ2FZ1vS333+J2kLBNz/oZ+hde9d9ilWvS+YOgsTIAPqQFp53RO6mKGp+8J7UA+4bZk0vQbbedS6CnYfNhjiS1zP+1q/jTCUTMCJiu92i/x/ZXVU7o+ECTwLlVSdz37QUgrPz8/PtZjuDTxatagycCFC6RfmV1rEJqQdN905B7p6jQzDOSnBLBiAw//j8+eLtx93dl/v719fXjx8fGlAbojdP+GvyKHffNB3CFB++i3dWaHh7Su3p6eHh0+MjqlEf8OYPpzAEKzLP3ZqcDLsJyNiXbSTQlRwSrEB+DR7b5xazYFXOti7y32/KxeDkVCeLuscYZ9wDko/A6ZtyMAjSuya7WHpu5zc9gyDXaITA9N0xm5JBKILB1H81mYpBLAKsEieDINdo/t1cJg+DkARcDIIScDAIS+A9ejWWQWAC/yVMqb3rgnMRJ4PYBOHeSvUIAg1TBoP4BEGG1HfvC0QQaA8FGETORekYqkIQaDV64qEyBIHUmmL/gXgEwU4jZagUAZNBpFx0mqbf5Uutpc8PYgmaHmlPUhMEO++uUcolCOje7rdaPdigAD/QnNunpxwEhU1A4gkuvQMc0BWGNl1tABsoNpvt9vzM0019Z3IRBNNSVgJH/9AGkMdPTx9fX67gPmKkLdL1zNf7ZXax23wEwXCAXSzp+kVB9TvfQN2vX79/eX6+eLu+vb3ZDUT+kTy58RD0eQkC4aDVTY1J4FGfvuwaGj6L1xyjTDYtbAJi8xMgBs+O8np9dxYZ1p7sXtGwsoOxM8nh7L6nUJxKfSFnIUC1QHMJoDENd75bVsojvHgJwls/tvWpaaJs2Jvb9jobgSTRmZmZTl8+Ao+yZ+fbGcQenHml6nqr7xQEeoIU3UGRhYDW5EExBLAX5ObXz9dvb8/Pd1caip9Oo8cuxsGiloPAzERAn0Ro/v1vz89fvrx8/Xp19fTwoH+7pGdgkRlIyytMjsII4uZozsldeP8KOVdMxWmVFoPd2IZZkuMPyS2QQFPG5CgyaB6TBzySWQhNqOGCnHKD9d4IAk8kCm9iibuvQucjiL47Jx9BjrM1jwRHgiNBniPHD0xQwMPFRLFB3IU+H0EWALFskGlnKSdBYk3OZYMshyIeCZKc6EhwJPh/IahsJJdQD4QgqJIN2F50tMHhbVBJgupn0yPBkeAYycd6IJwNchHs+Tq5hJVdFgCxbLCPflG52fRIcCSoLkFlI7mEipZ9Ii7KqiIXgVZ5G/ATVN8GJeSiLACF2yAPQb4nWx0JhCIwDhUHYtggTy7aN0Hx9YD7eZmlEOSxAdczSwsgKD6SjwSHr8lyo/I2yPKYQLEIelkaRkJ5Uf9ABMXZoLlfghLqQaaj64WyQeh40EPYIAdBW+/wn/0j1MrOVlTV5M+nInnRCv0apQIEMaemrzvdmlZpAvlU76pdzmAQi0A+6Rmqmu3sfUEIZLmtqeqAJ55FimQic4MvngWqB5RAXiAEjngWalVBZYhiIX08i+dFSFbwG9PGs4g2wIUB1efDEBRiA5RVUWFIGc/CZVNHWmnjWVgCeaKpNaPSBPJSS5WSBCaQbYSQHM+CRjLNqqgw1JLawQetB80EAnldS05J+68H/TDBJIpAPm10k1LSISsa1b/db/X0IZuALLdj4/lw18lU9UYHjmEw7AgCtNw24pcY+ybAyiPNezrW3Hnf7iKSQB7BfvnolBRF0C2WAJSHr/CZd7xv6BAsownkJVghMp5LJcA697DeDeItQc3he+hN9V60FyGxASEqngsmoKrDC/rYXqJkUMh7dhp6r9Vvw6kP7VUMgbwCRSKWGJkJAvqT1+SviIohrV3Fqea+M4wWcQTyWgVVYp/okyGbuuomiHNsDT3D21uUXYZJLIF8qkelpNj7i4L68wvYCvuW9/BxJkEznkA+aQECY4kx8KiP1c6pNPUwJyZarXBBYBMk2ABJExZ64ZEzefJtjs94FxWZFqc8BKQwhFISJuhmUXoXzHpkNvVbITeBvAArdGMIVJ90ff8VUp97kFYAgTzEujCeC6X5xc1FRRIkeNE8DYG8wh+zGSJgpKK9E8TXg53gPoyvsTqIKAd7J4ityR45acBzFzwpSRQbtE9SEuA+jDclRdmgWzhBfCTP41Z2AZlAbdtd9UTZYM8E7TUHAe7D7FLSgQkcE9gR18kRgvswNCUdgGCnPfzRx2dUNkZ8BPIQI+CUVDZBQH18pGYPFuP0yoFWz8YJHwHuw5B4Lj2bgr5UY5Ul3S76ZRo3Ae7D4MZq4QREX7jWCS5TfGrDwYtdFV0y9CdLe7hYc3qRTPswKCVlrwfuVabv0ixaiNpat9bo9Zvzhb1en554NOIloMttVeOygat/jbUYZOpt4GMuux30aSO1V0jtE6Y+/ARkrYrE0CJt0I3XLvrTJodzKmqj11yC2myl8xLI64bhflJ+An7lsY/A05dqHb0Nvp1K7ZwEsjxXjWTdEpTWDLXW0HvgI8OV37X3QCCfjlSD59OmSmua2kFKt0fLxRAFZHa18xOgpGT3u5oRgUEUph6G3KPVHs3BQZDOEfGYXTITgKyHi0kfVZ6d5rg0oRI6Gs0XC9terdbrohSNlP8BKY8OBAOw38QAAAAASUVORK5CYII=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5351463" y="6191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rIns="91438"/>
          <a:lstStyle>
            <a:lvl1pPr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1pPr>
            <a:lvl2pPr marL="742950" indent="-28575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2pPr>
            <a:lvl3pPr marL="11430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3pPr>
            <a:lvl4pPr marL="16002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4pPr>
            <a:lvl5pPr marL="20574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5pPr>
            <a:lvl6pPr marL="25146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6pPr>
            <a:lvl7pPr marL="29718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7pPr>
            <a:lvl8pPr marL="34290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8pPr>
            <a:lvl9pPr marL="38862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9pPr>
          </a:lstStyle>
          <a:p>
            <a:pPr algn="ctr" eaLnBrk="1"/>
            <a:endParaRPr lang="en-US" altLang="en-US"/>
          </a:p>
        </p:txBody>
      </p:sp>
      <p:sp>
        <p:nvSpPr>
          <p:cNvPr id="50181" name="AutoShape 8" descr="data:image/png;base64,iVBORw0KGgoAAAANSUhEUgAAAMEAAAEFCAMAAABtknO4AAAA9lBMVEVGRkb///9ZWVlsbGxvb289PT1gYGB6enqfn5+Pj4+ZmZl1dXVmZmaJiYl/f39lZWWTk5MQEBCI/ywAAABWVlbR0dFSUlKpqalLS0v29vZNTU2jo6Pw8PBCQkIyMjKurq594jQAAA47LEFluiO7u7sTExO2trba2trl5eXJycktLS0aGhqEe4iG1lMlJSV/e4GBn2+CeIeG4EaI+C+H7juEwlqFt2WDknmIoXl+hHl9iHZ9knJCNkeFzlaG50SCsGOGrHCGv197uFFPSVOI2k2Bq2lyyTF6f3iFumRxqE0pIC193DZtq0F7hHaG0FGI9DoVAB1nti1h5xdpAAAOsUlEQVR4nO2diXvayBXAdYC4JbIBIYOBbYsB4Ri7PuN4HTut06TdbtL+//9M582M0DU6RgeMvvL225h1vPj9eNfoPc1Ikl1Zr1fDoW3bi+VyOW8iafeIdIg0QLpIVEdqRDquNBzRdb2FpL+TNpHJaDRaLGx7tVqfyEWIJJ8M5229ppnT+nQqSZJlWWMkpjlAohDRqBhIOAi80mNKfzJf2AglD4skD6WpZGGdQQZElIDuVH0CwE0Q0LvlSL9PX7QRyXB9mglEkmUdEzABQgTdggl80m5Olja3cxECIta4OII4FwoDtL3SbM7tYXoOLwGWMWBkJmCHQRKBT30s8BIcKwVHiIBiUIr92CBM0GxOJhP8JTFA2AQUQxns3Yu8BK6MlpCy2CAxBDg0LFNRjGK9iBHIcQQjV+bLxRCBhAjUGAIqA0VTGQRpy0FRBKM5/mO+9EZ6OgIkU0kZdFX0zwEJ5j6hgZ6aAFNMUWjUumqtYAIGAIvAVX5JZD63T/gIqDFMU6sZ2BJBgGwEjFTE9CFC4YkKG2KCn4Bg7JItRqEcPPr3+aQdEMK54vUij7CKHop0171YhgmIrvNYiln4VgUQaOySwb9+jSgaCXUP4uBEK4rAyLH4y0iAjIAIBhkARCFo2pUnWFaeYH4kiFp/741gciQQg0AptB4cgKC4mnwwgl69RILaPghW4wxGEIRg0gYCWVbGVSfQFGVgWlUmoMqYHKZIIAgGcrlxsCNQOEwhGIGmKF6INKYQimA+9BGkM4VQBI2ZZJmDIIQyiDWFUAS06zhmQESbQkQCJGxTMCn2RtDnIgAIpinCDiUuAfYnMwQRciixCSJM4at4ohCMgKAWNQGJM4UoBPOE6wNWaJPYLpsgnIqyEWBTsCDMfREEtHe8f9fZTkMQZYqsBA2PXF7q+qVHPnz4cOlVHFh0RAr/Xw29GSwewI3rs9lss0Wy5Oj8skyhSd5RIYsg2gAg3x4eHp5er65e7+/vv98hebt4++e/NrPNOZL3MfKOyvsZ3wRkHDSFVq9PLVNx1UcA5F/CYaDvwt9Rx0N1ZUzq42+/3/wSIX/50zsO2XLPcPz+hAiw0DfAyk2R1JPkz79GAfARvDflLN0WN8tqiaoWT+Dzpi2egGTpeFFTGGUQxPj+drPZwMcNfgvB1lvYWQmcepDsLxwEt0iur//9m2VZkCAgG0DoQ2plrCawoJKck0AzpTQKQ2yA5VAcw90zKLRf7l/uv6Ik9PHp6enx2+PjX5F8wHLZajGqWVRFy02AzEkWGkRFaWxZcKPSgNYJyEs0pwZy6a4C5KzJ+Qk8FY1xCxizJBe6qiiU4CDrIkwgGyV0fvdL0JtVneA07gajShCU0fndN4GW1B0SnoDowtW9FpKAC0JUgsgGV4UIlJQhIRLB2pbDvetECJEIhtsps70V701CEeCSzAshHgEbIrr9LiQBkvSDEFEJ4Ao47E0sCHEJIiBC3iQ0gcRuW/shiiDIfHN2CgIpMa4LJ+gVThABMRaQYBF3c04kROFxUBaBxM6w1kEJHPVhgJCGIH58UA6BX32P5vCFAuEfWKQjkNgZFmnvu2+ccwLiH3w4con0ByD4CfSzHfRe2mCALoMt3B3cbDbb8/PzM6eZmp6ADWHUrfjdUgHtG0SvTqf28ASTj6/3Ly9f7u7uflz8uLi+vv788+fPm//+5/wMScLow2lk93kIpHBc4+47+m5AfXgF31LI7AN2S1pk9OF0igubH7SBYM51o6APwp0fTKWpq1/G3jU/wft3ayCY8N7q6ELsbQLC9qhNd413sYz4b9Z0Jv6lEHh9/ny73c6Q4N85HkPigKii6WqyHA0z2QBLzhnOLSh7g+T29vYzCuK3i4sLGGa+3F9pKPYbu/RKMmq4lBFpD/njwEegWAmu74wVUCzT2mGQDPXwDSdU3TdJxuIrZ74hCKsmDzlzUYhAgQEIzFjH47GzLR4nJkiojGIWmCfnX1VggtUmB4F/D/8un+5tXYQJ5Ga9yN41eyd/uQTyiVl1AlmD1WZBBIfwItJ15Gy/C3KF49oAC0/7vQgvKopgqK93fdP0hhCKYDP1LpxTRrVQBPhK38OQr/t+gFzk9Cq86+ZkQ4hI4L8KS4pqMQl4nElYgoAzRRtCJAI71PkdpDCESASs1bW3LcE2hEjZlH19ME4whPgEga5EKL1WgSDQ4woYohoEYAglwhCiR3KUM7mXESIRJPYqmM4kEkGafpGv/Y7T694J/MrT/QekX5SuZ+d3pnG5BF7dHcXRN3S8EaEGuxCgSTvW+iuuriN7hMBP4Kaihqff5ba7enqjUauphqEpGrL2DHYjsBunSGzOvmmYQdPiCYL6E807nW9//PHp4dPHq6uXl+93d88XMD64vf15cxO6czy+ed3i7psGJgiSpQQAvOMP8gUf/aXhUQLeQ2FZ1vS333+J2kLBNz/oZ+hde9d9ilWvS+YOgsTIAPqQFp53RO6mKGp+8J7UA+4bZk0vQbbedS6CnYfNhjiS1zP+1q/jTCUTMCJiu92i/x/ZXVU7o+ECTwLlVSdz37QUgrPz8/PtZjuDTxatagycCFC6RfmV1rEJqQdN905B7p6jQzDOSnBLBiAw//j8+eLtx93dl/v719fXjx8fGlAbojdP+GvyKHffNB3CFB++i3dWaHh7Su3p6eHh0+MjqlEf8OYPpzAEKzLP3ZqcDLsJyNiXbSTQlRwSrEB+DR7b5xazYFXOti7y32/KxeDkVCeLuscYZ9wDko/A6ZtyMAjSuya7WHpu5zc9gyDXaITA9N0xm5JBKILB1H81mYpBLAKsEieDINdo/t1cJg+DkARcDIIScDAIS+A9ejWWQWAC/yVMqb3rgnMRJ4PYBOHeSvUIAg1TBoP4BEGG1HfvC0QQaA8FGETORekYqkIQaDV64qEyBIHUmmL/gXgEwU4jZagUAZNBpFx0mqbf5Uutpc8PYgmaHmlPUhMEO++uUcolCOje7rdaPdigAD/QnNunpxwEhU1A4gkuvQMc0BWGNl1tABsoNpvt9vzM0019Z3IRBNNSVgJH/9AGkMdPTx9fX67gPmKkLdL1zNf7ZXax23wEwXCAXSzp+kVB9TvfQN2vX79/eX6+eLu+vb3ZDUT+kTy58RD0eQkC4aDVTY1J4FGfvuwaGj6L1xyjTDYtbAJi8xMgBs+O8np9dxYZ1p7sXtGwsoOxM8nh7L6nUJxKfSFnIUC1QHMJoDENd75bVsojvHgJwls/tvWpaaJs2Jvb9jobgSTRmZmZTl8+Ao+yZ+fbGcQenHml6nqr7xQEeoIU3UGRhYDW5EExBLAX5ObXz9dvb8/Pd1caip9Oo8cuxsGiloPAzERAn0Ro/v1vz89fvrx8/Xp19fTwoH+7pGdgkRlIyytMjsII4uZozsldeP8KOVdMxWmVFoPd2IZZkuMPyS2QQFPG5CgyaB6TBzySWQhNqOGCnHKD9d4IAk8kCm9iibuvQucjiL47Jx9BjrM1jwRHgiNBniPHD0xQwMPFRLFB3IU+H0EWALFskGlnKSdBYk3OZYMshyIeCZKc6EhwJPh/IahsJJdQD4QgqJIN2F50tMHhbVBJgupn0yPBkeAYycd6IJwNchHs+Tq5hJVdFgCxbLCPflG52fRIcCSoLkFlI7mEipZ9Ii7KqiIXgVZ5G/ATVN8GJeSiLACF2yAPQb4nWx0JhCIwDhUHYtggTy7aN0Hx9YD7eZmlEOSxAdczSwsgKD6SjwSHr8lyo/I2yPKYQLEIelkaRkJ5Uf9ABMXZoLlfghLqQaaj64WyQeh40EPYIAdBW+/wn/0j1MrOVlTV5M+nInnRCv0apQIEMaemrzvdmlZpAvlU76pdzmAQi0A+6Rmqmu3sfUEIZLmtqeqAJ55FimQic4MvngWqB5RAXiAEjngWalVBZYhiIX08i+dFSFbwG9PGs4g2wIUB1efDEBRiA5RVUWFIGc/CZVNHWmnjWVgCeaKpNaPSBPJSS5WSBCaQbYSQHM+CRjLNqqgw1JLawQetB80EAnldS05J+68H/TDBJIpAPm10k1LSISsa1b/db/X0IZuALLdj4/lw18lU9UYHjmEw7AgCtNw24pcY+ybAyiPNezrW3Hnf7iKSQB7BfvnolBRF0C2WAJSHr/CZd7xv6BAsownkJVghMp5LJcA697DeDeItQc3he+hN9V60FyGxASEqngsmoKrDC/rYXqJkUMh7dhp6r9Vvw6kP7VUMgbwCRSKWGJkJAvqT1+SviIohrV3Fqea+M4wWcQTyWgVVYp/okyGbuuomiHNsDT3D21uUXYZJLIF8qkelpNj7i4L68wvYCvuW9/BxJkEznkA+aQECY4kx8KiP1c6pNPUwJyZarXBBYBMk2ABJExZ64ZEzefJtjs94FxWZFqc8BKQwhFISJuhmUXoXzHpkNvVbITeBvAArdGMIVJ90ff8VUp97kFYAgTzEujCeC6X5xc1FRRIkeNE8DYG8wh+zGSJgpKK9E8TXg53gPoyvsTqIKAd7J4ityR45acBzFzwpSRQbtE9SEuA+jDclRdmgWzhBfCTP41Z2AZlAbdtd9UTZYM8E7TUHAe7D7FLSgQkcE9gR18kRgvswNCUdgGCnPfzRx2dUNkZ8BPIQI+CUVDZBQH18pGYPFuP0yoFWz8YJHwHuw5B4Lj2bgr5UY5Ul3S76ZRo3Ae7D4MZq4QREX7jWCS5TfGrDwYtdFV0y9CdLe7hYc3qRTPswKCVlrwfuVabv0ixaiNpat9bo9Zvzhb1en554NOIloMttVeOygat/jbUYZOpt4GMuux30aSO1V0jtE6Y+/ARkrYrE0CJt0I3XLvrTJodzKmqj11yC2myl8xLI64bhflJ+An7lsY/A05dqHb0Nvp1K7ZwEsjxXjWTdEpTWDLXW0HvgI8OV37X3QCCfjlSD59OmSmua2kFKt0fLxRAFZHa18xOgpGT3u5oRgUEUph6G3KPVHs3BQZDOEfGYXTITgKyHi0kfVZ6d5rg0oRI6Gs0XC9terdbrohSNlP8BKY8OBAOw38QAAAAASUVORK5CYII=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5503863" y="21431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rIns="91438"/>
          <a:lstStyle>
            <a:lvl1pPr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1pPr>
            <a:lvl2pPr marL="742950" indent="-28575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2pPr>
            <a:lvl3pPr marL="11430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3pPr>
            <a:lvl4pPr marL="16002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4pPr>
            <a:lvl5pPr marL="20574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5pPr>
            <a:lvl6pPr marL="25146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6pPr>
            <a:lvl7pPr marL="29718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7pPr>
            <a:lvl8pPr marL="34290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8pPr>
            <a:lvl9pPr marL="38862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9pPr>
          </a:lstStyle>
          <a:p>
            <a:pPr algn="ctr" eaLnBrk="1"/>
            <a:endParaRPr lang="en-US" altLang="en-US"/>
          </a:p>
        </p:txBody>
      </p:sp>
      <p:pic>
        <p:nvPicPr>
          <p:cNvPr id="50182" name="Picture 10" descr="http://www.clker.com/cliparts/f/t/Q/F/L/H/server-md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2879725"/>
            <a:ext cx="15113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183" name="Groupe 17"/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>
            <a:off x="698500" y="1050925"/>
            <a:ext cx="1974850" cy="1511300"/>
            <a:chOff x="203200" y="685800"/>
            <a:chExt cx="1974478" cy="1510839"/>
          </a:xfrm>
        </p:grpSpPr>
        <p:pic>
          <p:nvPicPr>
            <p:cNvPr id="50194" name="Picture 19" descr="http://images.clipartpanda.com/laptop-clipart-laptop_computer_flipped_open_0515-0909-2120-0442_SMU.jp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000" y="685800"/>
              <a:ext cx="1669678" cy="1452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195" name="Picture 12" descr="http://www.clker.com/cliparts/b/1/f/a/1195445301811339265dagobert83_female_user_icon.svg.med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200" y="1139777"/>
              <a:ext cx="1056862" cy="1056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184" name="Groupe 20"/>
          <p:cNvGrpSpPr>
            <a:grpSpLocks noChangeAspect="1"/>
          </p:cNvGrpSpPr>
          <p:nvPr>
            <p:custDataLst>
              <p:tags r:id="rId7"/>
            </p:custDataLst>
          </p:nvPr>
        </p:nvGrpSpPr>
        <p:grpSpPr bwMode="auto">
          <a:xfrm>
            <a:off x="4013200" y="2879725"/>
            <a:ext cx="2211388" cy="1528763"/>
            <a:chOff x="552862" y="5334000"/>
            <a:chExt cx="2211341" cy="1528820"/>
          </a:xfrm>
        </p:grpSpPr>
        <p:pic>
          <p:nvPicPr>
            <p:cNvPr id="50192" name="Picture 19" descr="http://images.clipartpanda.com/laptop-clipart-laptop_computer_flipped_open_0515-0909-2120-0442_SMU.jp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862" y="5410200"/>
              <a:ext cx="1669678" cy="1452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193" name="Picture 16" descr="http://www.clker.com/cliparts/x/a/S/o/c/V/anonymous-mask-md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600" y="5334000"/>
              <a:ext cx="884603" cy="1062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185" name="Groupe 23"/>
          <p:cNvGrpSpPr>
            <a:grpSpLocks noChangeAspect="1"/>
          </p:cNvGrpSpPr>
          <p:nvPr>
            <p:custDataLst>
              <p:tags r:id="rId8"/>
            </p:custDataLst>
          </p:nvPr>
        </p:nvGrpSpPr>
        <p:grpSpPr bwMode="auto">
          <a:xfrm>
            <a:off x="7670800" y="1247775"/>
            <a:ext cx="2024063" cy="1452563"/>
            <a:chOff x="387363" y="2569696"/>
            <a:chExt cx="2024770" cy="1452621"/>
          </a:xfrm>
        </p:grpSpPr>
        <p:pic>
          <p:nvPicPr>
            <p:cNvPr id="50190" name="Picture 19" descr="http://images.clipartpanda.com/laptop-clipart-laptop_computer_flipped_open_0515-0909-2120-0442_SMU.jp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455" y="2569696"/>
              <a:ext cx="1669678" cy="1452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191" name="Picture 18" descr="http://www.unilim.fr/suaps/files/2013/02/profil-HOM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363" y="2895601"/>
              <a:ext cx="1189931" cy="1126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186" name="Groupe 9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-98425" y="3544888"/>
            <a:ext cx="4427538" cy="2776537"/>
            <a:chOff x="-98839" y="3544316"/>
            <a:chExt cx="4428410" cy="2777413"/>
          </a:xfrm>
        </p:grpSpPr>
        <p:pic>
          <p:nvPicPr>
            <p:cNvPr id="50187" name="Picture 20" descr="http://images.clipartpanda.com/hub-clipart-wireless-router-hi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000" y="4343400"/>
              <a:ext cx="3440571" cy="1978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188" name="Picture 22" descr="http://www.clker.com/cliparts/z/R/U/c/e/n/radio-waves-hi.png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313" y="3544316"/>
              <a:ext cx="1676400" cy="1598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189" name="Picture 22" descr="http://www.clker.com/cliparts/z/R/U/c/e/n/radio-waves-hi.pn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98839" y="3594394"/>
              <a:ext cx="1725361" cy="1498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5825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775700" cy="1206500"/>
          </a:xfrm>
        </p:spPr>
        <p:txBody>
          <a:bodyPr rtlCol="0">
            <a:normAutofit/>
          </a:bodyPr>
          <a:lstStyle/>
          <a:p>
            <a:pPr algn="ctr" defTabSz="1015990" eaLnBrk="1" fontAlgn="auto" hangingPunct="1">
              <a:spcAft>
                <a:spcPts val="0"/>
              </a:spcAft>
              <a:defRPr/>
            </a:pPr>
            <a:r>
              <a:rPr lang="en-US" altLang="en-US" sz="4889" dirty="0" smtClean="0"/>
              <a:t>Pour des signatures </a:t>
            </a:r>
            <a:r>
              <a:rPr lang="en-US" altLang="en-US" sz="4889" dirty="0" err="1" smtClean="0"/>
              <a:t>sûres</a:t>
            </a:r>
            <a:endParaRPr lang="en-US" altLang="en-US" sz="4889" dirty="0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482600" y="1409700"/>
            <a:ext cx="9182100" cy="6045200"/>
          </a:xfrm>
        </p:spPr>
        <p:txBody>
          <a:bodyPr rtlCol="0">
            <a:normAutofit/>
          </a:bodyPr>
          <a:lstStyle/>
          <a:p>
            <a:pPr marL="355600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800" dirty="0" err="1" smtClean="0"/>
              <a:t>Supposons</a:t>
            </a:r>
            <a:r>
              <a:rPr lang="en-US" altLang="en-US" sz="2800" dirty="0" smtClean="0"/>
              <a:t> que les </a:t>
            </a:r>
            <a:r>
              <a:rPr lang="en-US" altLang="en-US" sz="2800" dirty="0" err="1" smtClean="0"/>
              <a:t>clés</a:t>
            </a:r>
            <a:r>
              <a:rPr lang="en-US" altLang="en-US" sz="2800" dirty="0" smtClean="0"/>
              <a:t> de Bob </a:t>
            </a:r>
            <a:r>
              <a:rPr lang="en-US" altLang="en-US" sz="2800" dirty="0" err="1" smtClean="0"/>
              <a:t>sont</a:t>
            </a:r>
            <a:r>
              <a:rPr lang="en-US" altLang="en-US" sz="2800" dirty="0" smtClean="0"/>
              <a:t> (PK,SK) </a:t>
            </a:r>
            <a:r>
              <a:rPr lang="en-US" altLang="en-US" sz="2800" dirty="0" err="1" smtClean="0"/>
              <a:t>où</a:t>
            </a:r>
            <a:r>
              <a:rPr lang="en-US" altLang="en-US" sz="2800" dirty="0" smtClean="0"/>
              <a:t> SK </a:t>
            </a:r>
            <a:r>
              <a:rPr lang="en-US" altLang="en-US" sz="2800" dirty="0" err="1" smtClean="0"/>
              <a:t>est</a:t>
            </a:r>
            <a:r>
              <a:rPr lang="en-US" altLang="en-US" sz="2800" dirty="0" smtClean="0"/>
              <a:t> la </a:t>
            </a:r>
            <a:r>
              <a:rPr lang="en-US" altLang="en-US" sz="2800" dirty="0" err="1" smtClean="0"/>
              <a:t>clé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privée</a:t>
            </a:r>
            <a:r>
              <a:rPr lang="en-US" altLang="en-US" sz="2800" dirty="0" smtClean="0"/>
              <a:t> et PK </a:t>
            </a:r>
            <a:r>
              <a:rPr lang="en-US" altLang="en-US" sz="2800" dirty="0" err="1" smtClean="0"/>
              <a:t>est</a:t>
            </a:r>
            <a:r>
              <a:rPr lang="en-US" altLang="en-US" sz="2800" dirty="0" smtClean="0"/>
              <a:t> la </a:t>
            </a:r>
            <a:r>
              <a:rPr lang="en-US" altLang="en-US" sz="2800" dirty="0" err="1" smtClean="0"/>
              <a:t>clé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publique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permettant</a:t>
            </a:r>
            <a:r>
              <a:rPr lang="en-US" altLang="en-US" sz="2800" dirty="0" smtClean="0"/>
              <a:t> de </a:t>
            </a:r>
            <a:r>
              <a:rPr lang="en-US" altLang="en-US" sz="2800" dirty="0" err="1" smtClean="0"/>
              <a:t>vérifier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une</a:t>
            </a:r>
            <a:r>
              <a:rPr lang="en-US" altLang="en-US" sz="2800" dirty="0" smtClean="0"/>
              <a:t> signature de Bob.</a:t>
            </a:r>
          </a:p>
          <a:p>
            <a:pPr marL="355600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800" dirty="0" smtClean="0"/>
              <a:t>Nous </a:t>
            </a:r>
            <a:r>
              <a:rPr lang="en-US" altLang="en-US" sz="2800" dirty="0" err="1" smtClean="0"/>
              <a:t>avons</a:t>
            </a:r>
            <a:r>
              <a:rPr lang="en-US" altLang="en-US" sz="2800" dirty="0" smtClean="0"/>
              <a:t> :</a:t>
            </a:r>
          </a:p>
          <a:p>
            <a:pPr marL="787400" lvl="1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800" dirty="0" smtClean="0"/>
              <a:t>À </a:t>
            </a:r>
            <a:r>
              <a:rPr lang="en-US" altLang="en-US" sz="2800" dirty="0" err="1" smtClean="0"/>
              <a:t>partir</a:t>
            </a:r>
            <a:r>
              <a:rPr lang="en-US" altLang="en-US" sz="2800" dirty="0" smtClean="0"/>
              <a:t> de PK, </a:t>
            </a:r>
            <a:r>
              <a:rPr lang="en-US" altLang="en-US" sz="2800" dirty="0" err="1" smtClean="0"/>
              <a:t>il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est</a:t>
            </a:r>
            <a:r>
              <a:rPr lang="en-US" altLang="en-US" sz="2800" dirty="0" smtClean="0"/>
              <a:t> difficile de </a:t>
            </a:r>
            <a:r>
              <a:rPr lang="en-US" altLang="en-US" sz="2800" dirty="0" err="1" smtClean="0"/>
              <a:t>trouver</a:t>
            </a:r>
            <a:r>
              <a:rPr lang="en-US" altLang="en-US" sz="2800" dirty="0" smtClean="0"/>
              <a:t> SK.</a:t>
            </a:r>
          </a:p>
          <a:p>
            <a:pPr marL="787400" lvl="1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800" dirty="0" smtClean="0"/>
              <a:t>Plus </a:t>
            </a:r>
            <a:r>
              <a:rPr lang="en-US" altLang="en-US" sz="2800" dirty="0" err="1" smtClean="0"/>
              <a:t>précisément</a:t>
            </a:r>
            <a:r>
              <a:rPr lang="en-US" altLang="en-US" sz="2800" dirty="0" smtClean="0"/>
              <a:t>, </a:t>
            </a:r>
            <a:r>
              <a:rPr lang="en-US" altLang="en-US" sz="2800" dirty="0" err="1" smtClean="0"/>
              <a:t>même</a:t>
            </a:r>
            <a:r>
              <a:rPr lang="en-US" altLang="en-US" sz="2800" dirty="0" smtClean="0"/>
              <a:t> après </a:t>
            </a:r>
            <a:r>
              <a:rPr lang="en-US" altLang="en-US" sz="2800" dirty="0" err="1" smtClean="0"/>
              <a:t>avoir</a:t>
            </a:r>
            <a:r>
              <a:rPr lang="en-US" altLang="en-US" sz="2800" dirty="0" smtClean="0"/>
              <a:t> vu </a:t>
            </a:r>
            <a:r>
              <a:rPr lang="en-US" altLang="en-US" sz="2800" dirty="0" err="1" smtClean="0"/>
              <a:t>plusieurs</a:t>
            </a:r>
            <a:r>
              <a:rPr lang="en-US" altLang="en-US" sz="2800" dirty="0" smtClean="0"/>
              <a:t> messages </a:t>
            </a:r>
            <a:r>
              <a:rPr lang="en-US" altLang="en-US" sz="2800" dirty="0" err="1" smtClean="0"/>
              <a:t>signés</a:t>
            </a:r>
            <a:r>
              <a:rPr lang="en-US" altLang="en-US" sz="2800" dirty="0" smtClean="0"/>
              <a:t>, </a:t>
            </a:r>
            <a:r>
              <a:rPr lang="en-US" altLang="en-US" sz="2800" dirty="0" err="1" smtClean="0"/>
              <a:t>l’adversaire</a:t>
            </a:r>
            <a:r>
              <a:rPr lang="en-US" altLang="en-US" sz="2800" dirty="0" smtClean="0"/>
              <a:t> ne </a:t>
            </a:r>
            <a:r>
              <a:rPr lang="en-US" altLang="en-US" sz="2800" dirty="0" err="1" smtClean="0"/>
              <a:t>peut</a:t>
            </a:r>
            <a:r>
              <a:rPr lang="en-US" altLang="en-US" sz="2800" dirty="0" smtClean="0"/>
              <a:t> pas </a:t>
            </a:r>
            <a:r>
              <a:rPr lang="en-US" altLang="en-US" sz="2800" dirty="0" err="1" smtClean="0"/>
              <a:t>générer</a:t>
            </a:r>
            <a:r>
              <a:rPr lang="en-US" altLang="en-US" sz="2800" dirty="0" smtClean="0"/>
              <a:t> un nouveau message avec la signature de Bob (</a:t>
            </a:r>
            <a:r>
              <a:rPr lang="en-US" altLang="en-US" sz="2800" dirty="0" err="1" smtClean="0"/>
              <a:t>ou</a:t>
            </a:r>
            <a:r>
              <a:rPr lang="en-US" altLang="en-US" sz="2800" dirty="0" smtClean="0"/>
              <a:t> de qui que </a:t>
            </a:r>
            <a:r>
              <a:rPr lang="en-US" altLang="en-US" sz="2800" dirty="0" err="1" smtClean="0"/>
              <a:t>ce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soit</a:t>
            </a:r>
            <a:r>
              <a:rPr lang="en-US" altLang="en-US" sz="2800" dirty="0" smtClean="0"/>
              <a:t>).</a:t>
            </a:r>
            <a:endParaRPr lang="en-US" altLang="en-US" sz="2667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399480" y="15513"/>
            <a:ext cx="9321800" cy="1003300"/>
          </a:xfrm>
        </p:spPr>
        <p:txBody>
          <a:bodyPr rtlCol="0">
            <a:normAutofit/>
          </a:bodyPr>
          <a:lstStyle/>
          <a:p>
            <a:pPr algn="ctr" defTabSz="1015990" eaLnBrk="1" fontAlgn="auto" hangingPunct="1">
              <a:spcAft>
                <a:spcPts val="0"/>
              </a:spcAft>
              <a:defRPr/>
            </a:pPr>
            <a:r>
              <a:rPr lang="en-US" altLang="en-US" sz="4889" dirty="0" smtClean="0"/>
              <a:t>Les </a:t>
            </a:r>
            <a:r>
              <a:rPr lang="en-US" altLang="en-US" sz="4889" dirty="0" err="1" smtClean="0"/>
              <a:t>limites</a:t>
            </a:r>
            <a:r>
              <a:rPr lang="en-US" altLang="en-US" sz="4889" dirty="0" smtClean="0"/>
              <a:t> des signatures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88900" y="1217712"/>
            <a:ext cx="10033000" cy="6224488"/>
          </a:xfrm>
        </p:spPr>
        <p:txBody>
          <a:bodyPr rtlCol="0">
            <a:normAutofit/>
          </a:bodyPr>
          <a:lstStyle/>
          <a:p>
            <a:pPr marL="679450" indent="-32385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2600" dirty="0" err="1" smtClean="0"/>
              <a:t>Comme</a:t>
            </a:r>
            <a:r>
              <a:rPr lang="en-US" altLang="en-US" sz="2600" dirty="0" smtClean="0"/>
              <a:t> pour les CAM, les signatures </a:t>
            </a:r>
            <a:r>
              <a:rPr lang="en-US" altLang="en-US" sz="2600" dirty="0" err="1" smtClean="0"/>
              <a:t>numériques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peuvent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être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attaquées</a:t>
            </a:r>
            <a:r>
              <a:rPr lang="en-US" altLang="en-US" sz="2600" dirty="0" smtClean="0"/>
              <a:t> par </a:t>
            </a:r>
            <a:r>
              <a:rPr lang="en-US" altLang="en-US" sz="2600" dirty="0" err="1" smtClean="0"/>
              <a:t>fouille</a:t>
            </a:r>
            <a:r>
              <a:rPr lang="en-US" altLang="en-US" sz="2600" dirty="0" smtClean="0"/>
              <a:t> exhaustive de </a:t>
            </a:r>
            <a:r>
              <a:rPr lang="en-US" altLang="en-US" sz="2600" dirty="0" err="1" smtClean="0"/>
              <a:t>clés</a:t>
            </a:r>
            <a:r>
              <a:rPr lang="en-US" altLang="en-US" sz="2600" dirty="0" smtClean="0"/>
              <a:t> :</a:t>
            </a:r>
          </a:p>
          <a:p>
            <a:pPr marL="1103313" lvl="1" indent="-315913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dirty="0" err="1" smtClean="0"/>
              <a:t>Étant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donné</a:t>
            </a:r>
            <a:r>
              <a:rPr lang="en-US" altLang="en-US" dirty="0" smtClean="0"/>
              <a:t> PK, </a:t>
            </a:r>
            <a:r>
              <a:rPr lang="en-US" altLang="en-US" dirty="0" err="1" smtClean="0"/>
              <a:t>trouver</a:t>
            </a:r>
            <a:r>
              <a:rPr lang="en-US" altLang="en-US" dirty="0" smtClean="0"/>
              <a:t> SK!</a:t>
            </a:r>
          </a:p>
          <a:p>
            <a:pPr marL="1103313" lvl="1" indent="-315913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dirty="0" err="1" smtClean="0"/>
              <a:t>Une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fois</a:t>
            </a:r>
            <a:r>
              <a:rPr lang="en-US" altLang="en-US" dirty="0" smtClean="0"/>
              <a:t> SK </a:t>
            </a:r>
            <a:r>
              <a:rPr lang="en-US" altLang="en-US" dirty="0" err="1" smtClean="0"/>
              <a:t>trouvée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l’adversaire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peut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contrefaire</a:t>
            </a:r>
            <a:r>
              <a:rPr lang="en-US" altLang="en-US" dirty="0" smtClean="0"/>
              <a:t> des signatures </a:t>
            </a:r>
            <a:r>
              <a:rPr lang="en-US" altLang="en-US" dirty="0" err="1" smtClean="0"/>
              <a:t>aussi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facilement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l’utilisateur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légitime</a:t>
            </a:r>
            <a:r>
              <a:rPr lang="en-US" altLang="en-US" dirty="0" smtClean="0"/>
              <a:t>.</a:t>
            </a:r>
          </a:p>
          <a:p>
            <a:pPr marL="679450" indent="-32385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2600" dirty="0" err="1" smtClean="0"/>
              <a:t>Comme</a:t>
            </a:r>
            <a:r>
              <a:rPr lang="en-US" altLang="en-US" sz="2600" dirty="0" smtClean="0"/>
              <a:t> pour le </a:t>
            </a:r>
            <a:r>
              <a:rPr lang="en-US" altLang="en-US" sz="2600" dirty="0" err="1" smtClean="0"/>
              <a:t>chiffrement</a:t>
            </a:r>
            <a:r>
              <a:rPr lang="en-US" altLang="en-US" sz="2600" dirty="0" smtClean="0"/>
              <a:t> à </a:t>
            </a:r>
            <a:r>
              <a:rPr lang="en-US" altLang="en-US" sz="2600" dirty="0" err="1" smtClean="0"/>
              <a:t>clé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publique</a:t>
            </a:r>
            <a:r>
              <a:rPr lang="en-US" altLang="en-US" sz="2600" dirty="0" smtClean="0"/>
              <a:t>, </a:t>
            </a:r>
            <a:r>
              <a:rPr lang="en-US" altLang="en-US" sz="2600" dirty="0" err="1" smtClean="0"/>
              <a:t>trouver</a:t>
            </a:r>
            <a:r>
              <a:rPr lang="en-US" altLang="en-US" sz="2600" dirty="0" smtClean="0"/>
              <a:t> SK à </a:t>
            </a:r>
            <a:r>
              <a:rPr lang="en-US" altLang="en-US" sz="2600" dirty="0" err="1" smtClean="0"/>
              <a:t>partir</a:t>
            </a:r>
            <a:r>
              <a:rPr lang="en-US" altLang="en-US" sz="2600" dirty="0" smtClean="0"/>
              <a:t> de PK </a:t>
            </a:r>
            <a:r>
              <a:rPr lang="en-US" altLang="en-US" sz="2600" dirty="0" err="1" smtClean="0"/>
              <a:t>peut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être</a:t>
            </a:r>
            <a:r>
              <a:rPr lang="en-US" altLang="en-US" sz="2600" dirty="0" smtClean="0"/>
              <a:t> accompli beaucoup plus </a:t>
            </a:r>
            <a:r>
              <a:rPr lang="en-US" altLang="en-US" sz="2600" dirty="0" err="1" smtClean="0"/>
              <a:t>rapidement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que</a:t>
            </a:r>
            <a:r>
              <a:rPr lang="en-US" altLang="en-US" sz="2600" dirty="0" smtClean="0"/>
              <a:t> par </a:t>
            </a:r>
            <a:r>
              <a:rPr lang="en-US" altLang="en-US" sz="2600" dirty="0" err="1" smtClean="0"/>
              <a:t>fouille</a:t>
            </a:r>
            <a:r>
              <a:rPr lang="en-US" altLang="en-US" sz="2600" dirty="0" smtClean="0"/>
              <a:t> exhaustive.</a:t>
            </a:r>
          </a:p>
          <a:p>
            <a:pPr marL="1103313" lvl="1" indent="-315913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dirty="0" smtClean="0"/>
              <a:t>Les </a:t>
            </a:r>
            <a:r>
              <a:rPr lang="en-US" altLang="en-US" dirty="0" err="1" smtClean="0"/>
              <a:t>clés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doivent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donc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être</a:t>
            </a:r>
            <a:r>
              <a:rPr lang="en-US" altLang="en-US" dirty="0" smtClean="0"/>
              <a:t> beaucoup plus </a:t>
            </a:r>
            <a:r>
              <a:rPr lang="en-US" altLang="en-US" dirty="0" err="1" smtClean="0"/>
              <a:t>longues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dans</a:t>
            </a:r>
            <a:r>
              <a:rPr lang="en-US" altLang="en-US" dirty="0" smtClean="0"/>
              <a:t> le </a:t>
            </a:r>
            <a:r>
              <a:rPr lang="en-US" altLang="en-US" dirty="0" err="1" smtClean="0"/>
              <a:t>cas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symétrique</a:t>
            </a:r>
            <a:r>
              <a:rPr lang="en-US" altLang="en-US" dirty="0" smtClean="0"/>
              <a:t>.</a:t>
            </a:r>
            <a:endParaRPr lang="en-US" altLang="en-US" sz="2800" dirty="0" smtClean="0"/>
          </a:p>
          <a:p>
            <a:pPr marL="679450" indent="-32385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2800" dirty="0" err="1" smtClean="0"/>
              <a:t>Évidemment</a:t>
            </a:r>
            <a:r>
              <a:rPr lang="en-US" altLang="en-US" sz="2800" dirty="0" smtClean="0"/>
              <a:t>, pour </a:t>
            </a:r>
            <a:r>
              <a:rPr lang="en-US" altLang="en-US" sz="2800" dirty="0" err="1" smtClean="0"/>
              <a:t>vérifier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une</a:t>
            </a:r>
            <a:r>
              <a:rPr lang="en-US" altLang="en-US" sz="2800" dirty="0" smtClean="0"/>
              <a:t> signature, </a:t>
            </a:r>
            <a:r>
              <a:rPr lang="en-US" altLang="en-US" sz="2800" dirty="0" err="1" smtClean="0"/>
              <a:t>il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faut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être</a:t>
            </a:r>
            <a:r>
              <a:rPr lang="en-US" altLang="en-US" sz="2800" dirty="0" smtClean="0"/>
              <a:t> certain de </a:t>
            </a:r>
            <a:r>
              <a:rPr lang="en-US" altLang="en-US" sz="2800" dirty="0" err="1" smtClean="0"/>
              <a:t>l’identité</a:t>
            </a:r>
            <a:r>
              <a:rPr lang="en-US" altLang="en-US" sz="2800" dirty="0" smtClean="0"/>
              <a:t> de la </a:t>
            </a:r>
            <a:r>
              <a:rPr lang="en-US" altLang="en-US" sz="2800" dirty="0" err="1" smtClean="0"/>
              <a:t>clé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publique</a:t>
            </a:r>
            <a:r>
              <a:rPr lang="en-US" altLang="en-US" sz="2800" dirty="0" smtClean="0"/>
              <a:t> PK!</a:t>
            </a:r>
            <a:endParaRPr lang="en-US" altLang="en-US" sz="3111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139700" y="-12700"/>
            <a:ext cx="9956800" cy="1302420"/>
          </a:xfrm>
        </p:spPr>
        <p:txBody>
          <a:bodyPr rtlCol="0">
            <a:normAutofit/>
          </a:bodyPr>
          <a:lstStyle/>
          <a:p>
            <a:pPr algn="ctr" defTabSz="1015990" eaLnBrk="1" fontAlgn="auto" hangingPunct="1">
              <a:spcAft>
                <a:spcPts val="0"/>
              </a:spcAft>
              <a:defRPr/>
            </a:pPr>
            <a:r>
              <a:rPr lang="en-US" altLang="en-US" sz="4889" dirty="0" err="1" smtClean="0"/>
              <a:t>Avantages</a:t>
            </a:r>
            <a:r>
              <a:rPr lang="en-US" altLang="en-US" sz="4889" dirty="0" smtClean="0"/>
              <a:t> des signatures sur les CAM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25400" y="1714500"/>
            <a:ext cx="10121900" cy="5867400"/>
          </a:xfrm>
        </p:spPr>
        <p:txBody>
          <a:bodyPr rtlCol="0">
            <a:normAutofit/>
          </a:bodyPr>
          <a:lstStyle/>
          <a:p>
            <a:pPr marL="695325" indent="-339725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2800" dirty="0" err="1" smtClean="0"/>
              <a:t>Imaginez</a:t>
            </a:r>
            <a:r>
              <a:rPr lang="en-US" altLang="en-US" sz="2800" dirty="0" smtClean="0"/>
              <a:t> Bob </a:t>
            </a:r>
            <a:r>
              <a:rPr lang="en-US" altLang="en-US" sz="2800" dirty="0" err="1" smtClean="0"/>
              <a:t>transmettant</a:t>
            </a:r>
            <a:r>
              <a:rPr lang="en-US" altLang="en-US" sz="2800" dirty="0" smtClean="0"/>
              <a:t> un message M avec un CAM </a:t>
            </a:r>
            <a:r>
              <a:rPr lang="en-US" altLang="en-US" sz="2800" dirty="0" err="1" smtClean="0"/>
              <a:t>valide</a:t>
            </a:r>
            <a:r>
              <a:rPr lang="en-US" altLang="en-US" sz="2800" dirty="0" smtClean="0"/>
              <a:t> à Alice.</a:t>
            </a:r>
          </a:p>
          <a:p>
            <a:pPr marL="695325" indent="-339725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2800" dirty="0" smtClean="0"/>
              <a:t>Alice </a:t>
            </a:r>
            <a:r>
              <a:rPr lang="en-US" altLang="en-US" sz="2800" dirty="0" err="1" smtClean="0"/>
              <a:t>peut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vérifier</a:t>
            </a:r>
            <a:r>
              <a:rPr lang="en-US" altLang="en-US" sz="2800" dirty="0" smtClean="0"/>
              <a:t> que M </a:t>
            </a:r>
            <a:r>
              <a:rPr lang="en-US" altLang="en-US" sz="2800" dirty="0" err="1" smtClean="0"/>
              <a:t>émane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bien</a:t>
            </a:r>
            <a:r>
              <a:rPr lang="en-US" altLang="en-US" sz="2800" dirty="0" smtClean="0"/>
              <a:t> de Bob </a:t>
            </a:r>
            <a:r>
              <a:rPr lang="en-US" altLang="en-US" sz="2800" dirty="0" err="1" smtClean="0"/>
              <a:t>en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utilisant</a:t>
            </a:r>
            <a:r>
              <a:rPr lang="en-US" altLang="en-US" sz="2800" dirty="0" smtClean="0"/>
              <a:t> la </a:t>
            </a:r>
            <a:r>
              <a:rPr lang="en-US" altLang="en-US" sz="2800" dirty="0" err="1" smtClean="0"/>
              <a:t>clé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secrète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qu’il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partage</a:t>
            </a:r>
            <a:r>
              <a:rPr lang="en-US" altLang="en-US" sz="2800" dirty="0" smtClean="0"/>
              <a:t> avec </a:t>
            </a:r>
            <a:r>
              <a:rPr lang="en-US" altLang="en-US" sz="2800" dirty="0" err="1" smtClean="0"/>
              <a:t>celui</a:t>
            </a:r>
            <a:r>
              <a:rPr lang="en-US" altLang="en-US" sz="2800" dirty="0" smtClean="0"/>
              <a:t>-ci.</a:t>
            </a:r>
          </a:p>
          <a:p>
            <a:pPr marL="695325" indent="-339725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2800" dirty="0" smtClean="0"/>
              <a:t>Alice ne </a:t>
            </a:r>
            <a:r>
              <a:rPr lang="en-US" altLang="en-US" sz="2800" dirty="0" err="1" smtClean="0"/>
              <a:t>peut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toutefois</a:t>
            </a:r>
            <a:r>
              <a:rPr lang="en-US" altLang="en-US" sz="2800" dirty="0" smtClean="0"/>
              <a:t> pas </a:t>
            </a:r>
            <a:r>
              <a:rPr lang="en-US" altLang="en-US" sz="2800" dirty="0" err="1" smtClean="0"/>
              <a:t>convaincre</a:t>
            </a:r>
            <a:r>
              <a:rPr lang="en-US" altLang="en-US" sz="2800" dirty="0" smtClean="0"/>
              <a:t> Charles que Bob a </a:t>
            </a:r>
            <a:r>
              <a:rPr lang="en-US" altLang="en-US" sz="2800" dirty="0" err="1" smtClean="0"/>
              <a:t>vraiment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envoyé</a:t>
            </a:r>
            <a:r>
              <a:rPr lang="en-US" altLang="en-US" sz="2800" dirty="0" smtClean="0"/>
              <a:t> M.</a:t>
            </a:r>
          </a:p>
          <a:p>
            <a:pPr marL="695325" indent="-339725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2800" dirty="0" smtClean="0"/>
              <a:t>Du point de </a:t>
            </a:r>
            <a:r>
              <a:rPr lang="en-US" altLang="en-US" sz="2800" dirty="0" err="1" smtClean="0"/>
              <a:t>vue</a:t>
            </a:r>
            <a:r>
              <a:rPr lang="en-US" altLang="en-US" sz="2800" dirty="0" smtClean="0"/>
              <a:t> de Charles, Alice </a:t>
            </a:r>
            <a:r>
              <a:rPr lang="en-US" altLang="en-US" sz="2800" dirty="0" err="1" smtClean="0"/>
              <a:t>peut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très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bien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être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l’auteur</a:t>
            </a:r>
            <a:r>
              <a:rPr lang="en-US" altLang="en-US" sz="2800" dirty="0" smtClean="0"/>
              <a:t> de M!!!!</a:t>
            </a:r>
          </a:p>
          <a:p>
            <a:pPr marL="695325" indent="-339725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2"/>
              </a:buBlip>
              <a:defRPr/>
            </a:pPr>
            <a:r>
              <a:rPr lang="en-US" altLang="en-US" sz="2800" dirty="0" smtClean="0"/>
              <a:t>Les signatures </a:t>
            </a:r>
            <a:r>
              <a:rPr lang="en-US" altLang="en-US" sz="2800" dirty="0" err="1" smtClean="0"/>
              <a:t>numériques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permettent</a:t>
            </a:r>
            <a:r>
              <a:rPr lang="en-US" altLang="en-US" sz="2800" dirty="0" smtClean="0"/>
              <a:t> à </a:t>
            </a:r>
            <a:r>
              <a:rPr lang="en-US" altLang="en-US" sz="2800" dirty="0" err="1" smtClean="0"/>
              <a:t>quiconque</a:t>
            </a:r>
            <a:r>
              <a:rPr lang="en-US" altLang="en-US" sz="2800" dirty="0" smtClean="0"/>
              <a:t> de </a:t>
            </a:r>
            <a:r>
              <a:rPr lang="en-US" altLang="en-US" sz="2800" dirty="0" err="1" smtClean="0"/>
              <a:t>vérifier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l’origine</a:t>
            </a:r>
            <a:r>
              <a:rPr lang="en-US" altLang="en-US" sz="2800" dirty="0" smtClean="0"/>
              <a:t> d’un message M...</a:t>
            </a:r>
            <a:endParaRPr lang="en-US" altLang="en-US" sz="3111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50800"/>
            <a:ext cx="8178800" cy="965200"/>
          </a:xfrm>
        </p:spPr>
        <p:txBody>
          <a:bodyPr rtlCol="0">
            <a:normAutofit/>
          </a:bodyPr>
          <a:lstStyle/>
          <a:p>
            <a:pPr algn="ctr" defTabSz="1015990" eaLnBrk="1" fontAlgn="auto" hangingPunct="1">
              <a:spcAft>
                <a:spcPts val="0"/>
              </a:spcAft>
              <a:defRPr/>
            </a:pPr>
            <a:r>
              <a:rPr lang="en-US" altLang="en-US" sz="4889" dirty="0" smtClean="0"/>
              <a:t>Signatures RSA*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idx="1"/>
          </p:nvPr>
        </p:nvSpPr>
        <p:spPr>
          <a:xfrm>
            <a:off x="25400" y="939800"/>
            <a:ext cx="10096500" cy="6667500"/>
          </a:xfrm>
        </p:spPr>
        <p:txBody>
          <a:bodyPr/>
          <a:lstStyle/>
          <a:p>
            <a:pPr marL="658813" indent="-303213" eaLnBrk="1" hangingPunct="1">
              <a:spcBef>
                <a:spcPts val="2300"/>
              </a:spcBef>
              <a:buSzPct val="43000"/>
              <a:buFontTx/>
              <a:buBlip>
                <a:blip r:embed="rId2"/>
              </a:buBlip>
            </a:pPr>
            <a:r>
              <a:rPr lang="en-US" altLang="en-US" sz="2500" dirty="0" smtClean="0"/>
              <a:t>Le </a:t>
            </a:r>
            <a:r>
              <a:rPr lang="en-US" altLang="en-US" sz="2500" dirty="0" err="1" smtClean="0"/>
              <a:t>système</a:t>
            </a:r>
            <a:r>
              <a:rPr lang="en-US" altLang="en-US" sz="2500" dirty="0" smtClean="0"/>
              <a:t> de </a:t>
            </a:r>
            <a:r>
              <a:rPr lang="en-US" altLang="en-US" sz="2500" dirty="0" err="1" smtClean="0"/>
              <a:t>chiffrement</a:t>
            </a:r>
            <a:r>
              <a:rPr lang="en-US" altLang="en-US" sz="2500" dirty="0" smtClean="0"/>
              <a:t> RSA </a:t>
            </a:r>
            <a:r>
              <a:rPr lang="en-US" altLang="en-US" sz="2500" dirty="0" err="1" smtClean="0"/>
              <a:t>peut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facilement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être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transformé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en</a:t>
            </a:r>
            <a:r>
              <a:rPr lang="en-US" altLang="en-US" sz="2500" dirty="0" smtClean="0"/>
              <a:t> un </a:t>
            </a:r>
            <a:r>
              <a:rPr lang="en-US" altLang="en-US" sz="2500" dirty="0" err="1" smtClean="0"/>
              <a:t>système</a:t>
            </a:r>
            <a:r>
              <a:rPr lang="en-US" altLang="en-US" sz="2500" dirty="0" smtClean="0"/>
              <a:t> de signatures </a:t>
            </a:r>
            <a:r>
              <a:rPr lang="en-US" altLang="en-US" sz="2500" dirty="0" err="1" smtClean="0"/>
              <a:t>numériques</a:t>
            </a:r>
            <a:r>
              <a:rPr lang="en-US" altLang="en-US" sz="2500" dirty="0" smtClean="0"/>
              <a:t>.</a:t>
            </a:r>
          </a:p>
          <a:p>
            <a:pPr marL="658813" indent="-303213" eaLnBrk="1" hangingPunct="1">
              <a:spcBef>
                <a:spcPts val="2300"/>
              </a:spcBef>
              <a:buSzPct val="43000"/>
              <a:buFontTx/>
              <a:buBlip>
                <a:blip r:embed="rId2"/>
              </a:buBlip>
            </a:pPr>
            <a:r>
              <a:rPr lang="en-US" altLang="en-US" sz="2500" dirty="0" err="1" smtClean="0"/>
              <a:t>Soient</a:t>
            </a:r>
            <a:r>
              <a:rPr lang="en-US" altLang="en-US" sz="2500" dirty="0" smtClean="0"/>
              <a:t> (PK,SK)=((</a:t>
            </a:r>
            <a:r>
              <a:rPr lang="en-US" altLang="en-US" sz="2500" dirty="0" err="1" smtClean="0"/>
              <a:t>N,e</a:t>
            </a:r>
            <a:r>
              <a:rPr lang="en-US" altLang="en-US" sz="2500" dirty="0" smtClean="0"/>
              <a:t>), d) les </a:t>
            </a:r>
            <a:r>
              <a:rPr lang="en-US" altLang="en-US" sz="2500" dirty="0" err="1" smtClean="0"/>
              <a:t>clés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publique</a:t>
            </a:r>
            <a:r>
              <a:rPr lang="en-US" altLang="en-US" sz="2500" dirty="0" smtClean="0"/>
              <a:t> et </a:t>
            </a:r>
            <a:r>
              <a:rPr lang="en-US" altLang="en-US" sz="2500" dirty="0" err="1" smtClean="0"/>
              <a:t>privée</a:t>
            </a:r>
            <a:r>
              <a:rPr lang="en-US" altLang="en-US" sz="2500" dirty="0" smtClean="0"/>
              <a:t> pour le </a:t>
            </a:r>
            <a:r>
              <a:rPr lang="en-US" altLang="en-US" sz="2500" dirty="0" err="1" smtClean="0"/>
              <a:t>chiffrement</a:t>
            </a:r>
            <a:r>
              <a:rPr lang="en-US" altLang="en-US" sz="2500" dirty="0" smtClean="0"/>
              <a:t> RSA. Le </a:t>
            </a:r>
            <a:r>
              <a:rPr lang="en-US" altLang="en-US" sz="2500" dirty="0" err="1" smtClean="0"/>
              <a:t>signataire</a:t>
            </a:r>
            <a:r>
              <a:rPr lang="en-US" altLang="en-US" sz="2500" dirty="0" smtClean="0"/>
              <a:t> (Bob) </a:t>
            </a:r>
            <a:r>
              <a:rPr lang="en-US" altLang="en-US" sz="2500" dirty="0" err="1" smtClean="0"/>
              <a:t>connaît</a:t>
            </a:r>
            <a:r>
              <a:rPr lang="en-US" altLang="en-US" sz="2500" dirty="0" smtClean="0"/>
              <a:t> SK </a:t>
            </a:r>
            <a:r>
              <a:rPr lang="en-US" altLang="en-US" sz="2500" dirty="0" err="1" smtClean="0"/>
              <a:t>tandis</a:t>
            </a:r>
            <a:r>
              <a:rPr lang="en-US" altLang="en-US" sz="2500" dirty="0" smtClean="0"/>
              <a:t> que les </a:t>
            </a:r>
            <a:r>
              <a:rPr lang="en-US" altLang="en-US" sz="2500" dirty="0" err="1" smtClean="0"/>
              <a:t>vérificateurs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connaissent</a:t>
            </a:r>
            <a:r>
              <a:rPr lang="en-US" altLang="en-US" sz="2500" dirty="0" smtClean="0"/>
              <a:t> PK :</a:t>
            </a:r>
          </a:p>
          <a:p>
            <a:pPr marL="1090613" lvl="1" indent="-303213" eaLnBrk="1" hangingPunct="1">
              <a:spcBef>
                <a:spcPts val="2300"/>
              </a:spcBef>
              <a:buSzPct val="43000"/>
              <a:buFontTx/>
              <a:buBlip>
                <a:blip r:embed="rId2"/>
              </a:buBlip>
            </a:pPr>
            <a:r>
              <a:rPr lang="en-US" altLang="en-US" sz="2500" dirty="0" smtClean="0"/>
              <a:t>Signature du message M :</a:t>
            </a:r>
          </a:p>
          <a:p>
            <a:pPr marL="2411413" lvl="4" indent="-303213" eaLnBrk="1" hangingPunct="1">
              <a:spcBef>
                <a:spcPts val="2300"/>
              </a:spcBef>
              <a:buSzPct val="43000"/>
              <a:buFontTx/>
              <a:buBlip>
                <a:blip r:embed="rId2"/>
              </a:buBlip>
            </a:pPr>
            <a:r>
              <a:rPr lang="en-US" altLang="en-US" sz="2500" dirty="0" err="1" smtClean="0"/>
              <a:t>S</a:t>
            </a:r>
            <a:r>
              <a:rPr lang="en-US" altLang="en-US" sz="2500" baseline="-6000" dirty="0" err="1" smtClean="0"/>
              <a:t>d</a:t>
            </a:r>
            <a:r>
              <a:rPr lang="en-US" altLang="en-US" sz="2500" dirty="0" smtClean="0"/>
              <a:t>(M)= </a:t>
            </a:r>
            <a:r>
              <a:rPr lang="en-US" altLang="en-US" sz="2500" dirty="0" err="1" smtClean="0"/>
              <a:t>M</a:t>
            </a:r>
            <a:r>
              <a:rPr lang="en-US" altLang="en-US" sz="2500" baseline="32000" dirty="0" err="1" smtClean="0"/>
              <a:t>d</a:t>
            </a:r>
            <a:r>
              <a:rPr lang="en-US" altLang="en-US" sz="2500" dirty="0" smtClean="0"/>
              <a:t> mod N = s,</a:t>
            </a:r>
          </a:p>
          <a:p>
            <a:pPr marL="2411413" lvl="4" indent="-303213" eaLnBrk="1" hangingPunct="1">
              <a:spcBef>
                <a:spcPts val="2300"/>
              </a:spcBef>
              <a:buSzPct val="43000"/>
              <a:buFontTx/>
              <a:buBlip>
                <a:blip r:embed="rId2"/>
              </a:buBlip>
            </a:pPr>
            <a:r>
              <a:rPr lang="en-US" altLang="en-US" sz="2500" dirty="0" smtClean="0"/>
              <a:t>(M,s) </a:t>
            </a:r>
            <a:r>
              <a:rPr lang="en-US" altLang="en-US" sz="2500" dirty="0" err="1" smtClean="0"/>
              <a:t>est</a:t>
            </a:r>
            <a:r>
              <a:rPr lang="en-US" altLang="en-US" sz="2500" dirty="0" smtClean="0"/>
              <a:t> un message avec </a:t>
            </a:r>
            <a:r>
              <a:rPr lang="en-US" altLang="en-US" sz="2500" dirty="0" err="1" smtClean="0"/>
              <a:t>sa</a:t>
            </a:r>
            <a:r>
              <a:rPr lang="en-US" altLang="en-US" sz="2500" dirty="0" smtClean="0"/>
              <a:t> signature.</a:t>
            </a:r>
          </a:p>
          <a:p>
            <a:pPr marL="1090613" lvl="1" indent="-303213" eaLnBrk="1" hangingPunct="1">
              <a:spcBef>
                <a:spcPts val="2300"/>
              </a:spcBef>
              <a:buSzPct val="43000"/>
              <a:buFontTx/>
              <a:buBlip>
                <a:blip r:embed="rId2"/>
              </a:buBlip>
            </a:pPr>
            <a:r>
              <a:rPr lang="en-US" altLang="en-US" sz="2500" dirty="0" err="1" smtClean="0"/>
              <a:t>Vérification</a:t>
            </a:r>
            <a:r>
              <a:rPr lang="en-US" altLang="en-US" sz="2500" dirty="0" smtClean="0"/>
              <a:t> que (M,s) </a:t>
            </a:r>
            <a:r>
              <a:rPr lang="en-US" altLang="en-US" sz="2500" dirty="0" err="1" smtClean="0"/>
              <a:t>provient</a:t>
            </a:r>
            <a:r>
              <a:rPr lang="en-US" altLang="en-US" sz="2500" dirty="0" smtClean="0"/>
              <a:t> de Bob :</a:t>
            </a:r>
          </a:p>
          <a:p>
            <a:pPr marL="1954213" lvl="3" indent="-303213" eaLnBrk="1" hangingPunct="1">
              <a:spcBef>
                <a:spcPts val="2300"/>
              </a:spcBef>
              <a:buSzPct val="43000"/>
              <a:buFontTx/>
              <a:buBlip>
                <a:blip r:embed="rId2"/>
              </a:buBlip>
            </a:pPr>
            <a:r>
              <a:rPr lang="en-US" altLang="en-US" sz="2500" dirty="0" smtClean="0"/>
              <a:t>V</a:t>
            </a:r>
            <a:r>
              <a:rPr lang="en-US" altLang="en-US" sz="2500" baseline="-6000" dirty="0" smtClean="0"/>
              <a:t>PK</a:t>
            </a:r>
            <a:r>
              <a:rPr lang="en-US" altLang="en-US" sz="2500" dirty="0" smtClean="0"/>
              <a:t>(M,s) = </a:t>
            </a:r>
            <a:r>
              <a:rPr lang="en-US" altLang="en-US" sz="2500" dirty="0" err="1" smtClean="0"/>
              <a:t>oui</a:t>
            </a:r>
            <a:r>
              <a:rPr lang="en-US" altLang="en-US" sz="2500" dirty="0" smtClean="0"/>
              <a:t>, </a:t>
            </a:r>
            <a:r>
              <a:rPr lang="en-US" altLang="en-US" sz="2500" dirty="0" err="1" smtClean="0"/>
              <a:t>si</a:t>
            </a:r>
            <a:r>
              <a:rPr lang="en-US" altLang="en-US" sz="2500" dirty="0" smtClean="0"/>
              <a:t> (s</a:t>
            </a:r>
            <a:r>
              <a:rPr lang="en-US" altLang="en-US" sz="2500" baseline="32000" dirty="0" smtClean="0"/>
              <a:t>e</a:t>
            </a:r>
            <a:r>
              <a:rPr lang="en-US" altLang="en-US" sz="2500" dirty="0" smtClean="0"/>
              <a:t> mod N = M),</a:t>
            </a:r>
          </a:p>
          <a:p>
            <a:pPr marL="1954213" lvl="3" indent="-303213" eaLnBrk="1" hangingPunct="1">
              <a:spcBef>
                <a:spcPts val="2300"/>
              </a:spcBef>
              <a:buSzPct val="43000"/>
              <a:buFontTx/>
              <a:buBlip>
                <a:blip r:embed="rId2"/>
              </a:buBlip>
            </a:pPr>
            <a:r>
              <a:rPr lang="en-US" altLang="en-US" sz="2500" dirty="0" smtClean="0"/>
              <a:t>V</a:t>
            </a:r>
            <a:r>
              <a:rPr lang="en-US" altLang="en-US" sz="2500" baseline="-6000" dirty="0" smtClean="0"/>
              <a:t>PK</a:t>
            </a:r>
            <a:r>
              <a:rPr lang="en-US" altLang="en-US" sz="2500" dirty="0" smtClean="0"/>
              <a:t>(M,s) = non, </a:t>
            </a:r>
            <a:r>
              <a:rPr lang="en-US" altLang="en-US" sz="2500" dirty="0" err="1" smtClean="0"/>
              <a:t>sinon</a:t>
            </a:r>
            <a:r>
              <a:rPr lang="en-US" altLang="en-US" sz="2500" dirty="0" smtClean="0"/>
              <a:t>.</a:t>
            </a:r>
            <a:endParaRPr lang="en-US" alt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114300" y="-38100"/>
            <a:ext cx="9944100" cy="1117600"/>
          </a:xfrm>
        </p:spPr>
        <p:txBody>
          <a:bodyPr rtlCol="0">
            <a:normAutofit/>
          </a:bodyPr>
          <a:lstStyle/>
          <a:p>
            <a:pPr algn="ctr" defTabSz="1015990" eaLnBrk="1" fontAlgn="auto" hangingPunct="1">
              <a:spcAft>
                <a:spcPts val="0"/>
              </a:spcAft>
              <a:defRPr/>
            </a:pPr>
            <a:r>
              <a:rPr lang="en-US" altLang="en-US" sz="4889" dirty="0" err="1" smtClean="0"/>
              <a:t>Sûreté</a:t>
            </a:r>
            <a:r>
              <a:rPr lang="en-US" altLang="en-US" sz="4889" dirty="0" smtClean="0"/>
              <a:t> des signatures RSA*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177800" y="1649760"/>
            <a:ext cx="9918700" cy="5716240"/>
          </a:xfrm>
        </p:spPr>
        <p:txBody>
          <a:bodyPr rtlCol="0">
            <a:normAutofit/>
          </a:bodyPr>
          <a:lstStyle/>
          <a:p>
            <a:pPr marL="355600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800" dirty="0" err="1" smtClean="0"/>
              <a:t>Supposons</a:t>
            </a:r>
            <a:r>
              <a:rPr lang="en-US" altLang="en-US" sz="2800" dirty="0" smtClean="0"/>
              <a:t> que Bob </a:t>
            </a:r>
            <a:r>
              <a:rPr lang="en-US" altLang="en-US" sz="2800" dirty="0" err="1" smtClean="0"/>
              <a:t>veuille</a:t>
            </a:r>
            <a:r>
              <a:rPr lang="en-US" altLang="en-US" sz="2800" dirty="0" smtClean="0"/>
              <a:t> faire passer le message M* pour un qui </a:t>
            </a:r>
            <a:r>
              <a:rPr lang="en-US" altLang="en-US" sz="2800" dirty="0" err="1" smtClean="0"/>
              <a:t>provienne</a:t>
            </a:r>
            <a:r>
              <a:rPr lang="en-US" altLang="en-US" sz="2800" dirty="0" smtClean="0"/>
              <a:t> de Bob </a:t>
            </a:r>
            <a:r>
              <a:rPr lang="en-US" altLang="en-US" sz="2800" dirty="0" err="1" smtClean="0"/>
              <a:t>dont</a:t>
            </a:r>
            <a:r>
              <a:rPr lang="en-US" altLang="en-US" sz="2800" dirty="0" smtClean="0"/>
              <a:t> la </a:t>
            </a:r>
            <a:r>
              <a:rPr lang="en-US" altLang="en-US" sz="2800" dirty="0" err="1" smtClean="0"/>
              <a:t>clé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publique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est</a:t>
            </a:r>
            <a:r>
              <a:rPr lang="en-US" altLang="en-US" sz="2800" dirty="0" smtClean="0"/>
              <a:t> PK=(</a:t>
            </a:r>
            <a:r>
              <a:rPr lang="en-US" altLang="en-US" sz="2800" dirty="0" err="1" smtClean="0"/>
              <a:t>N,e</a:t>
            </a:r>
            <a:r>
              <a:rPr lang="en-US" altLang="en-US" sz="2800" dirty="0" smtClean="0"/>
              <a:t>) :</a:t>
            </a:r>
          </a:p>
          <a:p>
            <a:pPr marL="787400" lvl="1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800" dirty="0" smtClean="0"/>
              <a:t>Bob </a:t>
            </a:r>
            <a:r>
              <a:rPr lang="en-US" altLang="en-US" sz="2800" dirty="0" err="1" smtClean="0"/>
              <a:t>doit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réussir</a:t>
            </a:r>
            <a:r>
              <a:rPr lang="en-US" altLang="en-US" sz="2800" dirty="0" smtClean="0"/>
              <a:t> à </a:t>
            </a:r>
            <a:r>
              <a:rPr lang="en-US" altLang="en-US" sz="2800" dirty="0" err="1" smtClean="0"/>
              <a:t>évaluer</a:t>
            </a:r>
            <a:r>
              <a:rPr lang="en-US" altLang="en-US" sz="2800" dirty="0" smtClean="0"/>
              <a:t> </a:t>
            </a:r>
          </a:p>
          <a:p>
            <a:pPr marL="2565400" lvl="4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800" dirty="0" smtClean="0"/>
              <a:t>(M*)</a:t>
            </a:r>
            <a:r>
              <a:rPr lang="en-US" altLang="en-US" sz="2800" baseline="32000" dirty="0" smtClean="0"/>
              <a:t>d</a:t>
            </a:r>
            <a:r>
              <a:rPr lang="en-US" altLang="en-US" sz="2800" dirty="0" smtClean="0"/>
              <a:t> mod N </a:t>
            </a:r>
            <a:r>
              <a:rPr lang="en-US" altLang="en-US" sz="2800" dirty="0" err="1" smtClean="0"/>
              <a:t>où</a:t>
            </a:r>
            <a:r>
              <a:rPr lang="en-US" altLang="en-US" sz="2800" dirty="0" smtClean="0"/>
              <a:t> d=e</a:t>
            </a:r>
            <a:r>
              <a:rPr lang="en-US" altLang="en-US" sz="2800" baseline="32000" dirty="0" smtClean="0"/>
              <a:t>-1</a:t>
            </a:r>
            <a:r>
              <a:rPr lang="en-US" altLang="en-US" sz="2800" dirty="0" smtClean="0"/>
              <a:t> mod φ(N).</a:t>
            </a:r>
          </a:p>
          <a:p>
            <a:pPr marL="787400" lvl="1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800" dirty="0" smtClean="0"/>
              <a:t>Ce qui </a:t>
            </a:r>
            <a:r>
              <a:rPr lang="en-US" altLang="en-US" sz="2800" dirty="0" err="1" smtClean="0"/>
              <a:t>semble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équivalent</a:t>
            </a:r>
            <a:r>
              <a:rPr lang="en-US" altLang="en-US" sz="2800" dirty="0" smtClean="0"/>
              <a:t> à </a:t>
            </a:r>
            <a:r>
              <a:rPr lang="en-US" altLang="en-US" sz="2800" dirty="0" err="1" smtClean="0"/>
              <a:t>trouver</a:t>
            </a:r>
            <a:r>
              <a:rPr lang="en-US" altLang="en-US" sz="2800" dirty="0" smtClean="0"/>
              <a:t> SK=d (et </a:t>
            </a:r>
            <a:r>
              <a:rPr lang="en-US" altLang="en-US" sz="2800" dirty="0" err="1" smtClean="0"/>
              <a:t>c’est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supposé</a:t>
            </a:r>
            <a:r>
              <a:rPr lang="en-US" altLang="en-US" sz="2800" dirty="0" smtClean="0"/>
              <a:t> difficile) car la </a:t>
            </a:r>
            <a:r>
              <a:rPr lang="en-US" altLang="en-US" sz="2800" dirty="0" err="1" smtClean="0"/>
              <a:t>factorisation</a:t>
            </a:r>
            <a:r>
              <a:rPr lang="en-US" altLang="en-US" sz="2800" dirty="0" smtClean="0"/>
              <a:t> de N </a:t>
            </a:r>
            <a:r>
              <a:rPr lang="en-US" altLang="en-US" sz="2800" dirty="0" err="1" smtClean="0"/>
              <a:t>est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inconnue</a:t>
            </a:r>
            <a:r>
              <a:rPr lang="en-US" altLang="en-US" sz="2800" dirty="0" smtClean="0"/>
              <a:t>.</a:t>
            </a:r>
          </a:p>
          <a:p>
            <a:pPr marL="355600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800" dirty="0" err="1" smtClean="0"/>
              <a:t>Mais</a:t>
            </a:r>
            <a:r>
              <a:rPr lang="en-US" altLang="en-US" sz="2800" dirty="0" smtClean="0"/>
              <a:t>, </a:t>
            </a:r>
            <a:r>
              <a:rPr lang="en-US" altLang="en-US" sz="2800" dirty="0" err="1" smtClean="0"/>
              <a:t>comme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tel</a:t>
            </a:r>
            <a:r>
              <a:rPr lang="en-US" altLang="en-US" sz="2800" dirty="0" smtClean="0"/>
              <a:t>, RSA* </a:t>
            </a:r>
            <a:r>
              <a:rPr lang="en-US" altLang="en-US" sz="2800" dirty="0" err="1" smtClean="0"/>
              <a:t>n’est</a:t>
            </a:r>
            <a:r>
              <a:rPr lang="en-US" altLang="en-US" sz="2800" dirty="0" smtClean="0"/>
              <a:t> pas un bon </a:t>
            </a:r>
            <a:r>
              <a:rPr lang="en-US" altLang="en-US" sz="2800" dirty="0" err="1" smtClean="0"/>
              <a:t>système</a:t>
            </a:r>
            <a:r>
              <a:rPr lang="en-US" altLang="en-US" sz="2800" dirty="0" smtClean="0"/>
              <a:t> pour les signatures </a:t>
            </a:r>
            <a:r>
              <a:rPr lang="en-US" altLang="en-US" sz="2800" dirty="0" err="1" smtClean="0"/>
              <a:t>numériques</a:t>
            </a:r>
            <a:r>
              <a:rPr lang="en-US" altLang="en-US" sz="2800" dirty="0" smtClean="0"/>
              <a:t>.</a:t>
            </a:r>
            <a:endParaRPr lang="en-US" altLang="en-US" sz="3111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88900" y="-38100"/>
            <a:ext cx="10007600" cy="1054100"/>
          </a:xfrm>
        </p:spPr>
        <p:txBody>
          <a:bodyPr rtlCol="0">
            <a:normAutofit/>
          </a:bodyPr>
          <a:lstStyle/>
          <a:p>
            <a:pPr algn="ctr" defTabSz="1015990" eaLnBrk="1" fontAlgn="auto" hangingPunct="1">
              <a:spcAft>
                <a:spcPts val="0"/>
              </a:spcAft>
              <a:defRPr/>
            </a:pPr>
            <a:r>
              <a:rPr lang="en-US" altLang="en-US" sz="4889" dirty="0" err="1" smtClean="0"/>
              <a:t>Insécurité</a:t>
            </a:r>
            <a:r>
              <a:rPr lang="en-US" altLang="en-US" sz="4889" dirty="0" smtClean="0"/>
              <a:t> des signatures RSA*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431800" y="1145704"/>
            <a:ext cx="9550400" cy="6410796"/>
          </a:xfrm>
        </p:spPr>
        <p:txBody>
          <a:bodyPr rtlCol="0">
            <a:normAutofit/>
          </a:bodyPr>
          <a:lstStyle/>
          <a:p>
            <a:pPr marL="355600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800" dirty="0" err="1" smtClean="0"/>
              <a:t>Soit</a:t>
            </a:r>
            <a:r>
              <a:rPr lang="en-US" altLang="en-US" sz="2800" dirty="0" smtClean="0"/>
              <a:t> PK=(</a:t>
            </a:r>
            <a:r>
              <a:rPr lang="en-US" altLang="en-US" sz="2800" dirty="0" err="1" smtClean="0"/>
              <a:t>N,e</a:t>
            </a:r>
            <a:r>
              <a:rPr lang="en-US" altLang="en-US" sz="2800" dirty="0" smtClean="0"/>
              <a:t>) et SK=d les </a:t>
            </a:r>
            <a:r>
              <a:rPr lang="en-US" altLang="en-US" sz="2800" dirty="0" err="1" smtClean="0"/>
              <a:t>clés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publique</a:t>
            </a:r>
            <a:r>
              <a:rPr lang="en-US" altLang="en-US" sz="2800" dirty="0" smtClean="0"/>
              <a:t> et </a:t>
            </a:r>
            <a:r>
              <a:rPr lang="en-US" altLang="en-US" sz="2800" dirty="0" err="1" smtClean="0"/>
              <a:t>privée</a:t>
            </a:r>
            <a:r>
              <a:rPr lang="en-US" altLang="en-US" sz="2800" dirty="0" smtClean="0"/>
              <a:t> pour signatures RSA*.</a:t>
            </a:r>
          </a:p>
          <a:p>
            <a:pPr marL="355600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800" dirty="0" err="1" smtClean="0"/>
              <a:t>Voici</a:t>
            </a:r>
            <a:r>
              <a:rPr lang="en-US" altLang="en-US" sz="2800" dirty="0" smtClean="0"/>
              <a:t> comment </a:t>
            </a:r>
            <a:r>
              <a:rPr lang="en-US" altLang="en-US" sz="2800" dirty="0" err="1" smtClean="0"/>
              <a:t>contrefaire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une</a:t>
            </a:r>
            <a:r>
              <a:rPr lang="en-US" altLang="en-US" sz="2800" dirty="0" smtClean="0"/>
              <a:t> signature sans </a:t>
            </a:r>
            <a:r>
              <a:rPr lang="en-US" altLang="en-US" sz="2800" dirty="0" err="1" smtClean="0"/>
              <a:t>en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avoir</a:t>
            </a:r>
            <a:r>
              <a:rPr lang="en-US" altLang="en-US" sz="2800" dirty="0" smtClean="0"/>
              <a:t> vu </a:t>
            </a:r>
            <a:r>
              <a:rPr lang="en-US" altLang="en-US" sz="2800" dirty="0" err="1" smtClean="0"/>
              <a:t>une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seule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valide</a:t>
            </a:r>
            <a:r>
              <a:rPr lang="en-US" altLang="en-US" sz="2800" dirty="0" smtClean="0"/>
              <a:t>... </a:t>
            </a:r>
          </a:p>
          <a:p>
            <a:pPr marL="787400" lvl="1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800" dirty="0" smtClean="0"/>
              <a:t>Bob </a:t>
            </a:r>
            <a:r>
              <a:rPr lang="en-US" altLang="en-US" sz="2800" dirty="0" err="1" smtClean="0"/>
              <a:t>choisit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s∈Z</a:t>
            </a:r>
            <a:r>
              <a:rPr lang="en-US" altLang="en-US" sz="2800" dirty="0" smtClean="0"/>
              <a:t>*</a:t>
            </a:r>
            <a:r>
              <a:rPr lang="en-US" altLang="en-US" sz="2800" baseline="-6000" dirty="0" smtClean="0"/>
              <a:t>N</a:t>
            </a:r>
            <a:r>
              <a:rPr lang="en-US" altLang="en-US" sz="2800" dirty="0" smtClean="0"/>
              <a:t> et pose M*=s</a:t>
            </a:r>
            <a:r>
              <a:rPr lang="en-US" altLang="en-US" sz="2800" baseline="32000" dirty="0" smtClean="0"/>
              <a:t>e</a:t>
            </a:r>
            <a:r>
              <a:rPr lang="en-US" altLang="en-US" sz="2800" dirty="0" smtClean="0"/>
              <a:t> mod N</a:t>
            </a:r>
          </a:p>
          <a:p>
            <a:pPr marL="787400" lvl="1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800" dirty="0" smtClean="0"/>
              <a:t>(M*,s) </a:t>
            </a:r>
            <a:r>
              <a:rPr lang="en-US" altLang="en-US" sz="2800" dirty="0" err="1" smtClean="0"/>
              <a:t>est</a:t>
            </a:r>
            <a:r>
              <a:rPr lang="en-US" altLang="en-US" sz="2800" dirty="0" smtClean="0"/>
              <a:t> un message avec </a:t>
            </a:r>
            <a:r>
              <a:rPr lang="en-US" altLang="en-US" sz="2800" dirty="0" err="1" smtClean="0"/>
              <a:t>une</a:t>
            </a:r>
            <a:r>
              <a:rPr lang="en-US" altLang="en-US" sz="2800" dirty="0" smtClean="0"/>
              <a:t> signature </a:t>
            </a:r>
            <a:r>
              <a:rPr lang="en-US" altLang="en-US" sz="2800" dirty="0" err="1" smtClean="0"/>
              <a:t>valide</a:t>
            </a:r>
            <a:r>
              <a:rPr lang="en-US" altLang="en-US" sz="2800" smtClean="0"/>
              <a:t>, </a:t>
            </a:r>
            <a:r>
              <a:rPr lang="en-US" altLang="en-US" sz="2800" smtClean="0"/>
              <a:t/>
            </a:r>
            <a:br>
              <a:rPr lang="en-US" altLang="en-US" sz="2800" smtClean="0"/>
            </a:br>
            <a:r>
              <a:rPr lang="en-US" altLang="en-US" sz="2800" smtClean="0"/>
              <a:t>car </a:t>
            </a:r>
            <a:r>
              <a:rPr lang="en-US" altLang="en-US" sz="2800" smtClean="0"/>
              <a:t>s</a:t>
            </a:r>
            <a:r>
              <a:rPr lang="en-US" altLang="en-US" sz="2800" baseline="32000" smtClean="0"/>
              <a:t>e</a:t>
            </a:r>
            <a:r>
              <a:rPr lang="en-US" altLang="en-US" sz="2800" smtClean="0"/>
              <a:t>=M</a:t>
            </a:r>
            <a:r>
              <a:rPr lang="en-US" altLang="en-US" sz="2800" smtClean="0"/>
              <a:t>* mod N.</a:t>
            </a:r>
            <a:endParaRPr lang="en-US" altLang="en-US" sz="2800" dirty="0" smtClean="0"/>
          </a:p>
          <a:p>
            <a:pPr marL="355600" indent="0" defTabSz="101599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800" dirty="0" err="1" smtClean="0"/>
              <a:t>Ceci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n’est</a:t>
            </a:r>
            <a:r>
              <a:rPr lang="en-US" altLang="en-US" sz="2800" dirty="0" smtClean="0"/>
              <a:t> pas </a:t>
            </a:r>
            <a:r>
              <a:rPr lang="en-US" altLang="en-US" sz="2800" dirty="0" err="1" smtClean="0"/>
              <a:t>dévastateur</a:t>
            </a:r>
            <a:r>
              <a:rPr lang="en-US" altLang="en-US" sz="2800" dirty="0" smtClean="0"/>
              <a:t>, car Bob </a:t>
            </a:r>
            <a:r>
              <a:rPr lang="en-US" altLang="en-US" sz="2800" dirty="0" err="1" smtClean="0"/>
              <a:t>n’a</a:t>
            </a:r>
            <a:r>
              <a:rPr lang="en-US" altLang="en-US" sz="2800" dirty="0" smtClean="0"/>
              <a:t> pas le </a:t>
            </a:r>
            <a:r>
              <a:rPr lang="en-US" altLang="en-US" sz="2800" dirty="0" err="1" smtClean="0"/>
              <a:t>contrôle</a:t>
            </a:r>
            <a:r>
              <a:rPr lang="en-US" altLang="en-US" sz="2800" dirty="0" smtClean="0"/>
              <a:t> du message </a:t>
            </a:r>
            <a:r>
              <a:rPr lang="en-US" altLang="en-US" sz="2800" dirty="0" err="1" smtClean="0"/>
              <a:t>qu’il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signe</a:t>
            </a:r>
            <a:r>
              <a:rPr lang="en-US" altLang="en-US" sz="2800" dirty="0" smtClean="0"/>
              <a:t>... </a:t>
            </a:r>
            <a:r>
              <a:rPr lang="en-US" altLang="en-US" sz="2800" dirty="0" err="1" smtClean="0"/>
              <a:t>mais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ceci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est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une</a:t>
            </a:r>
            <a:r>
              <a:rPr lang="en-US" altLang="en-US" sz="2800" dirty="0" smtClean="0"/>
              <a:t> chose à </a:t>
            </a:r>
            <a:r>
              <a:rPr lang="en-US" altLang="en-US" sz="2800" dirty="0" err="1" smtClean="0"/>
              <a:t>éviter</a:t>
            </a:r>
            <a:r>
              <a:rPr lang="en-US" altLang="en-US" sz="2800" dirty="0" smtClean="0"/>
              <a:t>, car le </a:t>
            </a:r>
            <a:r>
              <a:rPr lang="en-US" altLang="en-US" sz="2800" dirty="0" err="1" smtClean="0"/>
              <a:t>sens</a:t>
            </a:r>
            <a:r>
              <a:rPr lang="en-US" altLang="en-US" sz="2800" dirty="0" smtClean="0"/>
              <a:t> du message </a:t>
            </a:r>
            <a:r>
              <a:rPr lang="en-US" altLang="en-US" sz="2800" dirty="0" err="1" smtClean="0"/>
              <a:t>produit</a:t>
            </a:r>
            <a:r>
              <a:rPr lang="en-US" altLang="en-US" sz="2800" dirty="0" smtClean="0"/>
              <a:t> ne </a:t>
            </a:r>
            <a:r>
              <a:rPr lang="en-US" altLang="en-US" sz="2800" dirty="0" err="1" smtClean="0"/>
              <a:t>devrait</a:t>
            </a:r>
            <a:r>
              <a:rPr lang="en-US" altLang="en-US" sz="2800" dirty="0" smtClean="0"/>
              <a:t> pas </a:t>
            </a:r>
            <a:r>
              <a:rPr lang="en-US" altLang="en-US" sz="2800" dirty="0" err="1" smtClean="0"/>
              <a:t>être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considéré</a:t>
            </a:r>
            <a:r>
              <a:rPr lang="en-US" altLang="en-US" sz="2800" dirty="0" smtClean="0"/>
              <a:t> pour </a:t>
            </a:r>
            <a:r>
              <a:rPr lang="en-US" altLang="en-US" sz="2800" dirty="0" err="1" smtClean="0"/>
              <a:t>déterminer</a:t>
            </a:r>
            <a:r>
              <a:rPr lang="en-US" altLang="en-US" sz="2800" dirty="0" smtClean="0"/>
              <a:t> le </a:t>
            </a:r>
            <a:r>
              <a:rPr lang="en-US" altLang="en-US" sz="2800" dirty="0" err="1" smtClean="0"/>
              <a:t>succès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d’une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contrefaçon</a:t>
            </a:r>
            <a:r>
              <a:rPr lang="en-US" altLang="en-US" sz="2800" dirty="0" smtClean="0"/>
              <a:t>.  </a:t>
            </a:r>
            <a:endParaRPr lang="en-US" altLang="en-US" sz="3111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2705</TotalTime>
  <Words>2495</Words>
  <Application>Microsoft Office PowerPoint</Application>
  <PresentationFormat>Custom</PresentationFormat>
  <Paragraphs>205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1_Office Theme</vt:lpstr>
      <vt:lpstr>Intégrité II Les systèmes à clé publique</vt:lpstr>
      <vt:lpstr>L’intégrité symétrique et asymétrique</vt:lpstr>
      <vt:lpstr>Signatures numériques</vt:lpstr>
      <vt:lpstr>Pour des signatures sûres</vt:lpstr>
      <vt:lpstr>Les limites des signatures</vt:lpstr>
      <vt:lpstr>Avantages des signatures sur les CAM</vt:lpstr>
      <vt:lpstr>Signatures RSA*</vt:lpstr>
      <vt:lpstr>Sûreté des signatures RSA*</vt:lpstr>
      <vt:lpstr>Insécurité des signatures RSA*</vt:lpstr>
      <vt:lpstr>Une autre attaque contre les signatures RSA*</vt:lpstr>
      <vt:lpstr>Le paradigme hache-et-signe</vt:lpstr>
      <vt:lpstr>Contrefaçons contre  hache-et-signe RSA</vt:lpstr>
      <vt:lpstr>Avantages de  hache-et-signe RSA</vt:lpstr>
      <vt:lpstr>Signatures numériques  dans la pratique?</vt:lpstr>
      <vt:lpstr>Signatures numériques  dans la pratique?</vt:lpstr>
      <vt:lpstr>Ce qu’une signature numérique atteste</vt:lpstr>
      <vt:lpstr>L’intégrité d’une session</vt:lpstr>
      <vt:lpstr>Protections contre redites</vt:lpstr>
      <vt:lpstr>Protections contre redites</vt:lpstr>
      <vt:lpstr>Protections contre redites</vt:lpstr>
      <vt:lpstr>Confidentialité et intégrité</vt:lpstr>
      <vt:lpstr>Conclusion</vt:lpstr>
      <vt:lpstr>DSA</vt:lpstr>
      <vt:lpstr>Les clés pour DSA</vt:lpstr>
      <vt:lpstr>Signature DSA</vt:lpstr>
      <vt:lpstr>Vérification</vt:lpstr>
      <vt:lpstr>Ça marche?</vt:lpstr>
      <vt:lpstr>Problème</vt:lpstr>
      <vt:lpstr>Solutions</vt:lpstr>
      <vt:lpstr>Solutions</vt:lpstr>
      <vt:lpstr>Problème : signature à partir de systèmes à clé publique sans hachage</vt:lpstr>
      <vt:lpstr>Contrefaçons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Intégrité II Les systèmes à clé publique</dc:title>
  <dc:creator>tappa</dc:creator>
  <cp:lastModifiedBy>tappa</cp:lastModifiedBy>
  <cp:revision>34</cp:revision>
  <dcterms:modified xsi:type="dcterms:W3CDTF">2016-02-09T15:40:15Z</dcterms:modified>
</cp:coreProperties>
</file>