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3"/>
  </p:notesMasterIdLst>
  <p:handoutMasterIdLst>
    <p:handoutMasterId r:id="rId74"/>
  </p:handoutMasterIdLst>
  <p:sldIdLst>
    <p:sldId id="256" r:id="rId2"/>
    <p:sldId id="302" r:id="rId3"/>
    <p:sldId id="307" r:id="rId4"/>
    <p:sldId id="308" r:id="rId5"/>
    <p:sldId id="259" r:id="rId6"/>
    <p:sldId id="277" r:id="rId7"/>
    <p:sldId id="278" r:id="rId8"/>
    <p:sldId id="347" r:id="rId9"/>
    <p:sldId id="261" r:id="rId10"/>
    <p:sldId id="309" r:id="rId11"/>
    <p:sldId id="282" r:id="rId12"/>
    <p:sldId id="263" r:id="rId13"/>
    <p:sldId id="283" r:id="rId14"/>
    <p:sldId id="333" r:id="rId15"/>
    <p:sldId id="284" r:id="rId16"/>
    <p:sldId id="334" r:id="rId17"/>
    <p:sldId id="285" r:id="rId18"/>
    <p:sldId id="335" r:id="rId19"/>
    <p:sldId id="286" r:id="rId20"/>
    <p:sldId id="275" r:id="rId21"/>
    <p:sldId id="310" r:id="rId22"/>
    <p:sldId id="311" r:id="rId23"/>
    <p:sldId id="348" r:id="rId24"/>
    <p:sldId id="313" r:id="rId25"/>
    <p:sldId id="349" r:id="rId26"/>
    <p:sldId id="314" r:id="rId27"/>
    <p:sldId id="317" r:id="rId28"/>
    <p:sldId id="315" r:id="rId29"/>
    <p:sldId id="316" r:id="rId30"/>
    <p:sldId id="350" r:id="rId31"/>
    <p:sldId id="384" r:id="rId32"/>
    <p:sldId id="318" r:id="rId33"/>
    <p:sldId id="319" r:id="rId34"/>
    <p:sldId id="320" r:id="rId35"/>
    <p:sldId id="351" r:id="rId36"/>
    <p:sldId id="295" r:id="rId37"/>
    <p:sldId id="321" r:id="rId38"/>
    <p:sldId id="322" r:id="rId39"/>
    <p:sldId id="324" r:id="rId40"/>
    <p:sldId id="352" r:id="rId41"/>
    <p:sldId id="325" r:id="rId42"/>
    <p:sldId id="355" r:id="rId43"/>
    <p:sldId id="356" r:id="rId44"/>
    <p:sldId id="354" r:id="rId45"/>
    <p:sldId id="357" r:id="rId46"/>
    <p:sldId id="358" r:id="rId47"/>
    <p:sldId id="359" r:id="rId48"/>
    <p:sldId id="360" r:id="rId49"/>
    <p:sldId id="383" r:id="rId50"/>
    <p:sldId id="361" r:id="rId51"/>
    <p:sldId id="362"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75" r:id="rId65"/>
    <p:sldId id="382" r:id="rId66"/>
    <p:sldId id="376" r:id="rId67"/>
    <p:sldId id="377" r:id="rId68"/>
    <p:sldId id="378" r:id="rId69"/>
    <p:sldId id="379" r:id="rId70"/>
    <p:sldId id="380" r:id="rId71"/>
    <p:sldId id="381" r:id="rId72"/>
  </p:sldIdLst>
  <p:sldSz cx="9144000" cy="6858000" type="screen4x3"/>
  <p:notesSz cx="7099300" cy="10234613"/>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9" autoAdjust="0"/>
    <p:restoredTop sz="94711" autoAdjust="0"/>
  </p:normalViewPr>
  <p:slideViewPr>
    <p:cSldViewPr>
      <p:cViewPr>
        <p:scale>
          <a:sx n="77" d="100"/>
          <a:sy n="77" d="100"/>
        </p:scale>
        <p:origin x="-30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CA"/>
          </a:p>
        </p:txBody>
      </p:sp>
      <p:sp>
        <p:nvSpPr>
          <p:cNvPr id="101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CA"/>
          </a:p>
        </p:txBody>
      </p:sp>
      <p:sp>
        <p:nvSpPr>
          <p:cNvPr id="101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CA"/>
          </a:p>
        </p:txBody>
      </p:sp>
      <p:sp>
        <p:nvSpPr>
          <p:cNvPr id="101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B33CF67-DD1D-4FB1-BCE6-83F50ECC3B33}" type="slidenum">
              <a:rPr lang="fr-CA"/>
              <a:pPr>
                <a:defRPr/>
              </a:pPr>
              <a:t>‹#›</a:t>
            </a:fld>
            <a:endParaRPr lang="fr-CA"/>
          </a:p>
        </p:txBody>
      </p:sp>
    </p:spTree>
    <p:extLst>
      <p:ext uri="{BB962C8B-B14F-4D97-AF65-F5344CB8AC3E}">
        <p14:creationId xmlns:p14="http://schemas.microsoft.com/office/powerpoint/2010/main" val="386167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F1AE589-B475-43D4-8064-7AD7E77714B8}" type="datetimeFigureOut">
              <a:rPr lang="fr-FR" smtClean="0"/>
              <a:pPr/>
              <a:t>11/01/2016</a:t>
            </a:fld>
            <a:endParaRPr lang="en-CA"/>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E84C9500-67B0-440B-BFB5-424052814B97}" type="slidenum">
              <a:rPr lang="en-CA" smtClean="0"/>
              <a:pPr/>
              <a:t>‹#›</a:t>
            </a:fld>
            <a:endParaRPr lang="en-CA"/>
          </a:p>
        </p:txBody>
      </p:sp>
    </p:spTree>
    <p:extLst>
      <p:ext uri="{BB962C8B-B14F-4D97-AF65-F5344CB8AC3E}">
        <p14:creationId xmlns:p14="http://schemas.microsoft.com/office/powerpoint/2010/main" val="43957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sz="1200" dirty="0" smtClean="0">
                <a:latin typeface="Tahoma" pitchFamily="34" charset="0"/>
              </a:rPr>
              <a:t>En 1586, Marie Stuart, </a:t>
            </a:r>
            <a:r>
              <a:rPr lang="fr-CA" sz="1200" b="1" dirty="0" smtClean="0">
                <a:latin typeface="Tahoma" pitchFamily="34" charset="0"/>
              </a:rPr>
              <a:t>reine d’Écosse </a:t>
            </a:r>
            <a:r>
              <a:rPr lang="fr-CA" sz="1200" dirty="0" smtClean="0">
                <a:latin typeface="Tahoma" pitchFamily="34" charset="0"/>
              </a:rPr>
              <a:t>fut jugée en Angleterre.</a:t>
            </a:r>
          </a:p>
          <a:p>
            <a:r>
              <a:rPr lang="fr-CA" sz="1200" dirty="0" smtClean="0">
                <a:latin typeface="Tahoma" pitchFamily="34" charset="0"/>
              </a:rPr>
              <a:t>Elle était accusée d’avoir comploté pour </a:t>
            </a:r>
            <a:r>
              <a:rPr lang="fr-CA" sz="1200" b="1" dirty="0" smtClean="0">
                <a:latin typeface="Tahoma" pitchFamily="34" charset="0"/>
              </a:rPr>
              <a:t>assassiner </a:t>
            </a:r>
            <a:r>
              <a:rPr lang="fr-CA" sz="1200" dirty="0" smtClean="0">
                <a:latin typeface="Tahoma" pitchFamily="34" charset="0"/>
              </a:rPr>
              <a:t>la reine </a:t>
            </a:r>
            <a:r>
              <a:rPr lang="fr-CA" sz="1200" b="1" dirty="0" smtClean="0">
                <a:latin typeface="Tahoma" pitchFamily="34" charset="0"/>
              </a:rPr>
              <a:t>Elizabeth</a:t>
            </a:r>
            <a:r>
              <a:rPr lang="fr-CA" sz="1200" dirty="0" smtClean="0">
                <a:latin typeface="Tahoma" pitchFamily="34" charset="0"/>
              </a:rPr>
              <a:t>.</a:t>
            </a:r>
          </a:p>
          <a:p>
            <a:r>
              <a:rPr lang="fr-CA" sz="1200" dirty="0" smtClean="0">
                <a:latin typeface="Tahoma" pitchFamily="34" charset="0"/>
              </a:rPr>
              <a:t>Le complot eut lieu durant son emprisonnement en Angleterre mais Marie utilisait le chiffrement lors de ses communications avec ses complices.</a:t>
            </a:r>
          </a:p>
          <a:p>
            <a:r>
              <a:rPr lang="fr-CA" sz="1200" dirty="0" smtClean="0">
                <a:latin typeface="Tahoma" pitchFamily="34" charset="0"/>
              </a:rPr>
              <a:t>La Reine était réticente a exécuter Marie car elle était sa cousine. Le déchiffrement des lettres rendrait la preuve accablante et ne laisserait aucune chance à Marie.</a:t>
            </a:r>
            <a:endParaRPr lang="fr-CA" sz="1200" dirty="0">
              <a:latin typeface="Tahoma" pitchFamily="34" charset="0"/>
            </a:endParaRPr>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23</a:t>
            </a:fld>
            <a:endParaRPr lang="fr-CA"/>
          </a:p>
        </p:txBody>
      </p:sp>
    </p:spTree>
    <p:extLst>
      <p:ext uri="{BB962C8B-B14F-4D97-AF65-F5344CB8AC3E}">
        <p14:creationId xmlns:p14="http://schemas.microsoft.com/office/powerpoint/2010/main" val="321479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r>
              <a:rPr lang="fr-CA" dirty="0" smtClean="0"/>
              <a:t>Le masque jetable est un système parfait.</a:t>
            </a:r>
          </a:p>
          <a:p>
            <a:pPr eaLnBrk="1" hangingPunct="1"/>
            <a:r>
              <a:rPr lang="fr-CA" dirty="0" smtClean="0"/>
              <a:t>Clef secrète aussi longue que le message.</a:t>
            </a:r>
          </a:p>
          <a:p>
            <a:pPr eaLnBrk="1" hangingPunct="1"/>
            <a:r>
              <a:rPr lang="fr-CA" dirty="0" smtClean="0"/>
              <a:t>Une seule utilisation de la clef.</a:t>
            </a:r>
          </a:p>
          <a:p>
            <a:pPr eaLnBrk="1" hangingPunct="1"/>
            <a:r>
              <a:rPr lang="fr-CA" dirty="0" smtClean="0"/>
              <a:t>Problème, comment échanger les clefs?</a:t>
            </a:r>
          </a:p>
          <a:p>
            <a:pPr eaLnBrk="1" hangingPunct="1"/>
            <a:r>
              <a:rPr lang="fr-CA" dirty="0" smtClean="0"/>
              <a:t>Aucune solution classique parfaite.</a:t>
            </a:r>
          </a:p>
          <a:p>
            <a:pPr eaLnBrk="1" hangingPunct="1"/>
            <a:r>
              <a:rPr lang="fr-CA" dirty="0" smtClean="0"/>
              <a:t>Quantum Key Distribution (QKD)</a:t>
            </a:r>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69</a:t>
            </a:fld>
            <a:endParaRPr lang="fr-CA"/>
          </a:p>
        </p:txBody>
      </p:sp>
    </p:spTree>
    <p:extLst>
      <p:ext uri="{BB962C8B-B14F-4D97-AF65-F5344CB8AC3E}">
        <p14:creationId xmlns:p14="http://schemas.microsoft.com/office/powerpoint/2010/main" val="362561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A" sz="1200" dirty="0" smtClean="0">
                <a:latin typeface="Tahoma" pitchFamily="34" charset="0"/>
              </a:rPr>
              <a:t>Sur une période de 10 ans, les Allemands se dotèrent de plus de </a:t>
            </a:r>
            <a:r>
              <a:rPr lang="fr-CA" sz="1200" b="1" dirty="0" smtClean="0">
                <a:latin typeface="Tahoma" pitchFamily="34" charset="0"/>
              </a:rPr>
              <a:t>30 000 machines ENIGMA</a:t>
            </a:r>
            <a:r>
              <a:rPr lang="fr-CA" sz="1200" dirty="0" smtClean="0">
                <a:latin typeface="Tahoma" pitchFamily="34" charset="0"/>
              </a:rPr>
              <a:t>.</a:t>
            </a:r>
          </a:p>
          <a:p>
            <a:r>
              <a:rPr lang="fr-CA" sz="1200" dirty="0" smtClean="0">
                <a:latin typeface="Tahoma" pitchFamily="34" charset="0"/>
              </a:rPr>
              <a:t>La première version d’ENIGMA était utilisée comme suit.</a:t>
            </a:r>
          </a:p>
          <a:p>
            <a:endParaRPr lang="fr-CA" sz="1200" dirty="0" smtClean="0">
              <a:latin typeface="Tahoma" pitchFamily="34" charset="0"/>
            </a:endParaRPr>
          </a:p>
          <a:p>
            <a:r>
              <a:rPr lang="fr-CA" sz="1200" dirty="0" smtClean="0">
                <a:latin typeface="Tahoma" pitchFamily="34" charset="0"/>
              </a:rPr>
              <a:t>Agencement des 3 rotors. </a:t>
            </a:r>
          </a:p>
          <a:p>
            <a:r>
              <a:rPr lang="fr-CA" sz="1200" dirty="0" smtClean="0">
                <a:solidFill>
                  <a:srgbClr val="000000"/>
                </a:solidFill>
                <a:latin typeface="Tahoma" pitchFamily="34" charset="0"/>
              </a:rPr>
              <a:t>123, 132, 213, 231, 312, 321</a:t>
            </a:r>
          </a:p>
          <a:p>
            <a:r>
              <a:rPr lang="fr-CA" sz="1200" dirty="0" smtClean="0">
                <a:latin typeface="Tahoma" pitchFamily="34" charset="0"/>
              </a:rPr>
              <a:t>6 possibilités.</a:t>
            </a:r>
          </a:p>
          <a:p>
            <a:endParaRPr lang="fr-CA" sz="1200" dirty="0" smtClean="0">
              <a:latin typeface="Tahoma" pitchFamily="34" charset="0"/>
            </a:endParaRPr>
          </a:p>
          <a:p>
            <a:r>
              <a:rPr lang="fr-CA" sz="1200" dirty="0" smtClean="0">
                <a:latin typeface="Tahoma" pitchFamily="34" charset="0"/>
              </a:rPr>
              <a:t>Position des trois rotors, 3 lettres. </a:t>
            </a:r>
          </a:p>
          <a:p>
            <a:r>
              <a:rPr lang="fr-CA" sz="1200" dirty="0" smtClean="0">
                <a:solidFill>
                  <a:srgbClr val="000000"/>
                </a:solidFill>
                <a:latin typeface="Tahoma" pitchFamily="34" charset="0"/>
              </a:rPr>
              <a:t>26x26x26=17 576</a:t>
            </a:r>
            <a:r>
              <a:rPr lang="fr-CA" sz="1200" dirty="0" smtClean="0">
                <a:latin typeface="Tahoma" pitchFamily="34" charset="0"/>
              </a:rPr>
              <a:t> possibilités.</a:t>
            </a:r>
          </a:p>
          <a:p>
            <a:endParaRPr lang="fr-CA" sz="1200" dirty="0" smtClean="0">
              <a:latin typeface="Tahoma" pitchFamily="34" charset="0"/>
            </a:endParaRPr>
          </a:p>
          <a:p>
            <a:r>
              <a:rPr lang="fr-CA" sz="1200" dirty="0" smtClean="0">
                <a:latin typeface="Tahoma" pitchFamily="34" charset="0"/>
              </a:rPr>
              <a:t>Connexions des fiches (6 connexions). </a:t>
            </a:r>
          </a:p>
          <a:p>
            <a:r>
              <a:rPr lang="fr-CA" sz="1200" dirty="0" smtClean="0">
                <a:solidFill>
                  <a:srgbClr val="000000"/>
                </a:solidFill>
                <a:latin typeface="Tahoma" pitchFamily="34" charset="0"/>
              </a:rPr>
              <a:t>100 391 791 500</a:t>
            </a:r>
            <a:r>
              <a:rPr lang="fr-CA" sz="1200" dirty="0" smtClean="0">
                <a:latin typeface="Tahoma" pitchFamily="34" charset="0"/>
              </a:rPr>
              <a:t> possibilités.</a:t>
            </a:r>
          </a:p>
          <a:p>
            <a:endParaRPr lang="fr-CA" sz="1200" dirty="0" smtClean="0">
              <a:latin typeface="Tahoma" pitchFamily="34" charset="0"/>
            </a:endParaRPr>
          </a:p>
          <a:p>
            <a:r>
              <a:rPr lang="fr-CA" sz="1200" dirty="0" smtClean="0">
                <a:latin typeface="Tahoma" pitchFamily="34" charset="0"/>
              </a:rPr>
              <a:t>Exemple de clef: </a:t>
            </a:r>
            <a:r>
              <a:rPr lang="fr-CA" sz="1200" dirty="0" smtClean="0">
                <a:solidFill>
                  <a:srgbClr val="000000"/>
                </a:solidFill>
                <a:latin typeface="Tahoma" pitchFamily="34" charset="0"/>
              </a:rPr>
              <a:t>(231,DFT,AD,BE,CM,FY,UI,LP)</a:t>
            </a:r>
          </a:p>
          <a:p>
            <a:endParaRPr lang="fr-CA" sz="1200" dirty="0" smtClean="0">
              <a:latin typeface="Tahoma" pitchFamily="34" charset="0"/>
            </a:endParaRPr>
          </a:p>
          <a:p>
            <a:r>
              <a:rPr lang="fr-CA" sz="1200" dirty="0" smtClean="0">
                <a:latin typeface="Tahoma" pitchFamily="34" charset="0"/>
              </a:rPr>
              <a:t>Nombre total de clefs: </a:t>
            </a:r>
          </a:p>
          <a:p>
            <a:r>
              <a:rPr lang="fr-CA" sz="1200" dirty="0" smtClean="0">
                <a:solidFill>
                  <a:srgbClr val="000000"/>
                </a:solidFill>
                <a:latin typeface="Tahoma" pitchFamily="34" charset="0"/>
              </a:rPr>
              <a:t>6 * 17 576 * 100 391 791 500=10 586 916 764 424 000</a:t>
            </a:r>
          </a:p>
          <a:p>
            <a:r>
              <a:rPr lang="fr-CA" sz="1200" dirty="0" smtClean="0">
                <a:latin typeface="Tahoma" pitchFamily="34" charset="0"/>
              </a:rPr>
              <a:t>10 million de milliard de possibilités…</a:t>
            </a:r>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30</a:t>
            </a:fld>
            <a:endParaRPr lang="fr-CA"/>
          </a:p>
        </p:txBody>
      </p:sp>
    </p:spTree>
    <p:extLst>
      <p:ext uri="{BB962C8B-B14F-4D97-AF65-F5344CB8AC3E}">
        <p14:creationId xmlns:p14="http://schemas.microsoft.com/office/powerpoint/2010/main" val="412779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spcBef>
                <a:spcPct val="0"/>
              </a:spcBef>
            </a:pPr>
            <a:r>
              <a:rPr lang="fr-CA" dirty="0" smtClean="0">
                <a:latin typeface="Tahoma" pitchFamily="34" charset="0"/>
              </a:rPr>
              <a:t>Un peu avant l’invasion allemande, les Polonais on dévoilé leurs techniques pour briser ENIGMA aux Britanniques.  La partie n’était pas complètement gagnée.  ENIGMA fut modifié durant la guerre. Des rotors furent ajoutés et à un certain moment, les Allemands ont cessé de répéter les trois lettres de la clef. Il y eut donc de courtes périodes pendant lesquelles les Alliés furent incapables de déchiffrer les messages allemands, mais des techniques de plus en plus sophistiquées et un appareillage électrique de plus en plus imposant leur permirent de déjouer les cryptographes allemands.</a:t>
            </a:r>
          </a:p>
          <a:p>
            <a:pPr eaLnBrk="1" hangingPunct="1">
              <a:spcBef>
                <a:spcPct val="0"/>
              </a:spcBef>
            </a:pPr>
            <a:endParaRPr lang="fr-CA" dirty="0" smtClean="0">
              <a:latin typeface="Tahoma" pitchFamily="34" charset="0"/>
            </a:endParaRPr>
          </a:p>
          <a:p>
            <a:r>
              <a:rPr lang="fr-CA" dirty="0" smtClean="0">
                <a:latin typeface="Tahoma" pitchFamily="34" charset="0"/>
              </a:rPr>
              <a:t>Le code ENIGMA fut brisé en décembre 1932 par Marian </a:t>
            </a:r>
            <a:r>
              <a:rPr lang="fr-CA" dirty="0" err="1" smtClean="0">
                <a:latin typeface="Tahoma" pitchFamily="34" charset="0"/>
              </a:rPr>
              <a:t>Rejewski</a:t>
            </a:r>
            <a:r>
              <a:rPr lang="fr-CA" dirty="0" smtClean="0">
                <a:latin typeface="Tahoma" pitchFamily="34" charset="0"/>
              </a:rPr>
              <a:t>, travaillant pour les services de renseignement polonais. A partir de 1933, les Polonais ont réussi a déchiffrer des milliers de messages allemands. </a:t>
            </a:r>
          </a:p>
          <a:p>
            <a:r>
              <a:rPr lang="fr-CA" dirty="0" smtClean="0">
                <a:latin typeface="Tahoma" pitchFamily="34" charset="0"/>
              </a:rPr>
              <a:t>Les Polonais on réussi là ou les autres services de renseignement ont échoué. </a:t>
            </a:r>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35</a:t>
            </a:fld>
            <a:endParaRPr lang="fr-CA"/>
          </a:p>
        </p:txBody>
      </p:sp>
    </p:spTree>
    <p:extLst>
      <p:ext uri="{BB962C8B-B14F-4D97-AF65-F5344CB8AC3E}">
        <p14:creationId xmlns:p14="http://schemas.microsoft.com/office/powerpoint/2010/main" val="368375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dirty="0" smtClean="0">
                <a:latin typeface="Tahoma" pitchFamily="34" charset="0"/>
              </a:rPr>
              <a:t>En 1973, le </a:t>
            </a:r>
            <a:r>
              <a:rPr lang="fr-CA" i="1" dirty="0" smtClean="0">
                <a:latin typeface="Tahoma" pitchFamily="34" charset="0"/>
              </a:rPr>
              <a:t>National Bureau of Standards</a:t>
            </a:r>
            <a:r>
              <a:rPr lang="fr-CA" dirty="0" smtClean="0">
                <a:latin typeface="Tahoma" pitchFamily="34" charset="0"/>
              </a:rPr>
              <a:t> des États-Unis lance un appel d’offre pour un système de cryptographie.</a:t>
            </a:r>
          </a:p>
          <a:p>
            <a:endParaRPr lang="fr-CA" dirty="0" smtClean="0">
              <a:latin typeface="Tahoma" pitchFamily="34" charset="0"/>
            </a:endParaRPr>
          </a:p>
          <a:p>
            <a:r>
              <a:rPr lang="fr-CA" dirty="0" smtClean="0">
                <a:latin typeface="Tahoma" pitchFamily="34" charset="0"/>
              </a:rPr>
              <a:t>En 1975 DES, développé par IBM est adopté.</a:t>
            </a:r>
          </a:p>
          <a:p>
            <a:endParaRPr lang="fr-CA" dirty="0" smtClean="0">
              <a:latin typeface="Tahoma" pitchFamily="34" charset="0"/>
            </a:endParaRPr>
          </a:p>
          <a:p>
            <a:r>
              <a:rPr lang="fr-CA" dirty="0" err="1" smtClean="0">
                <a:latin typeface="Tahoma" pitchFamily="34" charset="0"/>
              </a:rPr>
              <a:t>Cryptosystème</a:t>
            </a:r>
            <a:r>
              <a:rPr lang="fr-CA" dirty="0" smtClean="0">
                <a:latin typeface="Tahoma" pitchFamily="34" charset="0"/>
              </a:rPr>
              <a:t> le plus utilisé dans le monde.</a:t>
            </a:r>
          </a:p>
          <a:p>
            <a:endParaRPr lang="fr-CA" dirty="0" smtClean="0">
              <a:latin typeface="Tahoma" pitchFamily="34" charset="0"/>
            </a:endParaRPr>
          </a:p>
          <a:p>
            <a:r>
              <a:rPr lang="fr-CA" dirty="0" smtClean="0">
                <a:latin typeface="Tahoma" pitchFamily="34" charset="0"/>
              </a:rPr>
              <a:t>Chiffrement de blocs de 64 bits.</a:t>
            </a:r>
          </a:p>
          <a:p>
            <a:endParaRPr lang="fr-CA" dirty="0" smtClean="0">
              <a:latin typeface="Tahoma" pitchFamily="34" charset="0"/>
            </a:endParaRPr>
          </a:p>
          <a:p>
            <a:r>
              <a:rPr lang="fr-CA" dirty="0" smtClean="0">
                <a:latin typeface="Tahoma" pitchFamily="34" charset="0"/>
              </a:rPr>
              <a:t>Clef de 56 bits  (72 057 594 037 927 936 clefs).</a:t>
            </a:r>
          </a:p>
          <a:p>
            <a:endParaRPr lang="fr-CA" dirty="0" smtClean="0">
              <a:latin typeface="Tahoma" pitchFamily="34" charset="0"/>
            </a:endParaRPr>
          </a:p>
          <a:p>
            <a:r>
              <a:rPr lang="fr-CA" dirty="0" smtClean="0">
                <a:latin typeface="Tahoma" pitchFamily="34" charset="0"/>
              </a:rPr>
              <a:t>DES est volontairement complexe mais le chiffrement</a:t>
            </a:r>
          </a:p>
          <a:p>
            <a:r>
              <a:rPr lang="fr-CA" dirty="0" smtClean="0">
                <a:latin typeface="Tahoma" pitchFamily="34" charset="0"/>
              </a:rPr>
              <a:t>et le déchiffrement sont facile a réaliser par ordinateur.</a:t>
            </a:r>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47</a:t>
            </a:fld>
            <a:endParaRPr lang="fr-CA"/>
          </a:p>
        </p:txBody>
      </p:sp>
    </p:spTree>
    <p:extLst>
      <p:ext uri="{BB962C8B-B14F-4D97-AF65-F5344CB8AC3E}">
        <p14:creationId xmlns:p14="http://schemas.microsoft.com/office/powerpoint/2010/main" val="194281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fontAlgn="base"/>
            <a:r>
              <a:rPr lang="fr-CA" sz="1200" kern="1200" dirty="0" smtClean="0">
                <a:solidFill>
                  <a:schemeClr val="tx1"/>
                </a:solidFill>
                <a:latin typeface="+mn-lt"/>
                <a:ea typeface="+mn-ea"/>
                <a:cs typeface="+mn-cs"/>
              </a:rPr>
              <a:t>De nos jours, une machine comportant 1000 processeurs de 1 GHz, spécialisée pour le problème peut explorer toutes les clefs en moins d’une journée.</a:t>
            </a:r>
            <a:endParaRPr lang="fr-CA" dirty="0" smtClean="0"/>
          </a:p>
          <a:p>
            <a:pPr rtl="0" fontAlgn="base"/>
            <a:endParaRPr lang="fr-CA" sz="1200" kern="1200" dirty="0" smtClean="0">
              <a:solidFill>
                <a:schemeClr val="tx1"/>
              </a:solidFill>
              <a:latin typeface="+mn-lt"/>
              <a:ea typeface="+mn-ea"/>
              <a:cs typeface="+mn-cs"/>
            </a:endParaRPr>
          </a:p>
          <a:p>
            <a:pPr rtl="0" fontAlgn="base"/>
            <a:r>
              <a:rPr lang="fr-CA" sz="1200" kern="1200" dirty="0" smtClean="0">
                <a:solidFill>
                  <a:schemeClr val="tx1"/>
                </a:solidFill>
                <a:latin typeface="+mn-lt"/>
                <a:ea typeface="+mn-ea"/>
                <a:cs typeface="+mn-cs"/>
              </a:rPr>
              <a:t>DES n’est plus considéré sécuritaire mais est toujours utilisé. Certains utilisent triple DES, qui paraît plus sûr.</a:t>
            </a:r>
            <a:endParaRPr lang="fr-CA" dirty="0" smtClean="0"/>
          </a:p>
          <a:p>
            <a:pPr rtl="0" fontAlgn="base"/>
            <a:endParaRPr lang="fr-CA" sz="1200" kern="1200" dirty="0" smtClean="0">
              <a:solidFill>
                <a:schemeClr val="tx1"/>
              </a:solidFill>
              <a:latin typeface="+mn-lt"/>
              <a:ea typeface="+mn-ea"/>
              <a:cs typeface="+mn-cs"/>
            </a:endParaRPr>
          </a:p>
          <a:p>
            <a:pPr rtl="0" fontAlgn="base"/>
            <a:r>
              <a:rPr lang="fr-CA" sz="1200" kern="1200" dirty="0" smtClean="0">
                <a:solidFill>
                  <a:schemeClr val="tx1"/>
                </a:solidFill>
                <a:latin typeface="+mn-lt"/>
                <a:ea typeface="+mn-ea"/>
                <a:cs typeface="+mn-cs"/>
              </a:rPr>
              <a:t>Plusieurs autres </a:t>
            </a:r>
            <a:r>
              <a:rPr lang="fr-CA" sz="1200" kern="1200" dirty="0" err="1" smtClean="0">
                <a:solidFill>
                  <a:schemeClr val="tx1"/>
                </a:solidFill>
                <a:latin typeface="+mn-lt"/>
                <a:ea typeface="+mn-ea"/>
                <a:cs typeface="+mn-cs"/>
              </a:rPr>
              <a:t>cryptosystèmes</a:t>
            </a:r>
            <a:r>
              <a:rPr lang="fr-CA" sz="1200" kern="1200" dirty="0" smtClean="0">
                <a:solidFill>
                  <a:schemeClr val="tx1"/>
                </a:solidFill>
                <a:latin typeface="+mn-lt"/>
                <a:ea typeface="+mn-ea"/>
                <a:cs typeface="+mn-cs"/>
              </a:rPr>
              <a:t> à clef privée sont aussi utilisés. </a:t>
            </a:r>
            <a:endParaRPr lang="fr-CA" dirty="0" smtClean="0"/>
          </a:p>
          <a:p>
            <a:pPr rtl="0" fontAlgn="base"/>
            <a:endParaRPr lang="fr-CA" sz="1200" kern="1200" dirty="0" smtClean="0">
              <a:solidFill>
                <a:schemeClr val="tx1"/>
              </a:solidFill>
              <a:latin typeface="+mn-lt"/>
              <a:ea typeface="+mn-ea"/>
              <a:cs typeface="+mn-cs"/>
            </a:endParaRPr>
          </a:p>
          <a:p>
            <a:pPr rtl="0" fontAlgn="base"/>
            <a:r>
              <a:rPr lang="fr-CA" sz="1200" kern="1200" dirty="0" smtClean="0">
                <a:solidFill>
                  <a:schemeClr val="tx1"/>
                </a:solidFill>
                <a:latin typeface="+mn-lt"/>
                <a:ea typeface="+mn-ea"/>
                <a:cs typeface="+mn-cs"/>
              </a:rPr>
              <a:t>BLOWFISH   IDEA   SEAL   RC4 </a:t>
            </a:r>
            <a:endParaRPr lang="fr-CA" dirty="0" smtClean="0"/>
          </a:p>
          <a:p>
            <a:pPr rtl="0" fontAlgn="base"/>
            <a:endParaRPr lang="fr-CA" sz="1200" kern="1200" dirty="0" smtClean="0">
              <a:solidFill>
                <a:schemeClr val="tx1"/>
              </a:solidFill>
              <a:latin typeface="+mn-lt"/>
              <a:ea typeface="+mn-ea"/>
              <a:cs typeface="+mn-cs"/>
            </a:endParaRPr>
          </a:p>
          <a:p>
            <a:pPr rtl="0" fontAlgn="base"/>
            <a:r>
              <a:rPr lang="fr-CA" sz="1200" kern="1200" dirty="0" smtClean="0">
                <a:solidFill>
                  <a:schemeClr val="tx1"/>
                </a:solidFill>
                <a:latin typeface="+mn-lt"/>
                <a:ea typeface="+mn-ea"/>
                <a:cs typeface="+mn-cs"/>
              </a:rPr>
              <a:t>De façon générale pour ce type de </a:t>
            </a:r>
            <a:r>
              <a:rPr lang="fr-CA" sz="1200" kern="1200" dirty="0" err="1" smtClean="0">
                <a:solidFill>
                  <a:schemeClr val="tx1"/>
                </a:solidFill>
                <a:latin typeface="+mn-lt"/>
                <a:ea typeface="+mn-ea"/>
                <a:cs typeface="+mn-cs"/>
              </a:rPr>
              <a:t>cryptosystème</a:t>
            </a:r>
            <a:r>
              <a:rPr lang="fr-CA" sz="1200" kern="1200" dirty="0" smtClean="0">
                <a:solidFill>
                  <a:schemeClr val="tx1"/>
                </a:solidFill>
                <a:latin typeface="+mn-lt"/>
                <a:ea typeface="+mn-ea"/>
                <a:cs typeface="+mn-cs"/>
              </a:rPr>
              <a:t> la meilleur attaque connue consiste a essayer toute les clefs.</a:t>
            </a:r>
            <a:endParaRPr lang="fr-CA" dirty="0" smtClean="0"/>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48</a:t>
            </a:fld>
            <a:endParaRPr lang="fr-CA"/>
          </a:p>
        </p:txBody>
      </p:sp>
    </p:spTree>
    <p:extLst>
      <p:ext uri="{BB962C8B-B14F-4D97-AF65-F5344CB8AC3E}">
        <p14:creationId xmlns:p14="http://schemas.microsoft.com/office/powerpoint/2010/main" val="95214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A" dirty="0" smtClean="0">
                <a:latin typeface="Tahoma" pitchFamily="34" charset="0"/>
              </a:rPr>
              <a:t>Même avec un </a:t>
            </a:r>
            <a:r>
              <a:rPr lang="fr-CA" dirty="0" err="1" smtClean="0">
                <a:latin typeface="Tahoma" pitchFamily="34" charset="0"/>
              </a:rPr>
              <a:t>cryptosystème</a:t>
            </a:r>
            <a:r>
              <a:rPr lang="fr-CA" dirty="0" smtClean="0">
                <a:latin typeface="Tahoma" pitchFamily="34" charset="0"/>
              </a:rPr>
              <a:t> très sécuritaire, un problème subsiste.  Il faut distribuer les clefs secrètes qui seront utilisées sans qu’elles soient interceptées par des curieux. Ces clefs peuvent être échangées à l’aide d’un courrier diplomatique ou en temps de guerre, elles peuvent être distribuées aux unités avant leur départ. </a:t>
            </a:r>
          </a:p>
          <a:p>
            <a:endParaRPr lang="fr-CA" dirty="0" smtClean="0">
              <a:latin typeface="Tahoma" pitchFamily="34" charset="0"/>
            </a:endParaRPr>
          </a:p>
          <a:p>
            <a:r>
              <a:rPr lang="fr-CA" dirty="0" smtClean="0">
                <a:latin typeface="Tahoma" pitchFamily="34" charset="0"/>
              </a:rPr>
              <a:t>Qu’arrive-t-il si on manque de clefs?</a:t>
            </a:r>
          </a:p>
          <a:p>
            <a:endParaRPr lang="fr-CA" dirty="0" smtClean="0">
              <a:latin typeface="Tahoma" pitchFamily="34" charset="0"/>
            </a:endParaRPr>
          </a:p>
          <a:p>
            <a:r>
              <a:rPr lang="fr-CA" dirty="0" smtClean="0">
                <a:latin typeface="Tahoma" pitchFamily="34" charset="0"/>
              </a:rPr>
              <a:t>Pas très pratique sur Internet!</a:t>
            </a:r>
          </a:p>
          <a:p>
            <a:endParaRPr lang="fr-CA" dirty="0" smtClean="0">
              <a:latin typeface="Tahoma" pitchFamily="34" charset="0"/>
            </a:endParaRPr>
          </a:p>
          <a:p>
            <a:r>
              <a:rPr lang="fr-CA" dirty="0" smtClean="0">
                <a:latin typeface="Tahoma" pitchFamily="34" charset="0"/>
              </a:rPr>
              <a:t>Y a-t-il une solution?</a:t>
            </a:r>
            <a:endParaRPr lang="fr-CA" dirty="0" smtClean="0"/>
          </a:p>
          <a:p>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55</a:t>
            </a:fld>
            <a:endParaRPr lang="fr-CA"/>
          </a:p>
        </p:txBody>
      </p:sp>
    </p:spTree>
    <p:extLst>
      <p:ext uri="{BB962C8B-B14F-4D97-AF65-F5344CB8AC3E}">
        <p14:creationId xmlns:p14="http://schemas.microsoft.com/office/powerpoint/2010/main" val="332540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440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CA" dirty="0" smtClean="0">
                <a:latin typeface="Tahoma" pitchFamily="34" charset="0"/>
              </a:rPr>
              <a:t>Même avec un </a:t>
            </a:r>
            <a:r>
              <a:rPr lang="fr-CA" dirty="0" err="1" smtClean="0">
                <a:latin typeface="Tahoma" pitchFamily="34" charset="0"/>
              </a:rPr>
              <a:t>cryptosystème</a:t>
            </a:r>
            <a:r>
              <a:rPr lang="fr-CA" dirty="0" smtClean="0">
                <a:latin typeface="Tahoma" pitchFamily="34" charset="0"/>
              </a:rPr>
              <a:t> très sécuritaire, un problème subsiste.  Il faut distribuer les clefs secrètes qui seront utilisées sans qu’elles soient interceptées par des curieux. Ces clefs peuvent être échangées à l’aide d’un courrier diplomatique ou en temps de guerre, elles peuvent être distribuées aux unités avant leur départ. </a:t>
            </a:r>
          </a:p>
          <a:p>
            <a:endParaRPr lang="fr-CA" dirty="0" smtClean="0">
              <a:latin typeface="Tahoma" pitchFamily="34" charset="0"/>
            </a:endParaRPr>
          </a:p>
          <a:p>
            <a:r>
              <a:rPr lang="fr-CA" dirty="0" smtClean="0">
                <a:latin typeface="Tahoma" pitchFamily="34" charset="0"/>
              </a:rPr>
              <a:t>Qu’arrive-t-il si on manque de clefs?</a:t>
            </a:r>
          </a:p>
          <a:p>
            <a:endParaRPr lang="fr-CA" dirty="0" smtClean="0">
              <a:latin typeface="Tahoma" pitchFamily="34" charset="0"/>
            </a:endParaRPr>
          </a:p>
          <a:p>
            <a:r>
              <a:rPr lang="fr-CA" dirty="0" smtClean="0">
                <a:latin typeface="Tahoma" pitchFamily="34" charset="0"/>
              </a:rPr>
              <a:t>Pas très pratique sur Internet!</a:t>
            </a:r>
          </a:p>
          <a:p>
            <a:endParaRPr lang="fr-CA" dirty="0" smtClean="0">
              <a:latin typeface="Tahoma" pitchFamily="34" charset="0"/>
            </a:endParaRPr>
          </a:p>
          <a:p>
            <a:r>
              <a:rPr lang="fr-CA" dirty="0" smtClean="0">
                <a:latin typeface="Tahoma" pitchFamily="34" charset="0"/>
              </a:rPr>
              <a:t>Y a-t-il une solution?</a:t>
            </a:r>
            <a:endParaRPr lang="fr-CA" dirty="0" smtClean="0"/>
          </a:p>
        </p:txBody>
      </p:sp>
      <p:sp>
        <p:nvSpPr>
          <p:cNvPr id="4403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45F833-8403-455A-956A-476061C78AEA}" type="slidenum">
              <a:rPr lang="fr-CA" smtClean="0"/>
              <a:pPr/>
              <a:t>56</a:t>
            </a:fld>
            <a:endParaRPr lang="fr-CA" smtClean="0"/>
          </a:p>
        </p:txBody>
      </p:sp>
    </p:spTree>
    <p:extLst>
      <p:ext uri="{BB962C8B-B14F-4D97-AF65-F5344CB8AC3E}">
        <p14:creationId xmlns:p14="http://schemas.microsoft.com/office/powerpoint/2010/main" val="60817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440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r>
              <a:rPr lang="fr-CA" dirty="0" smtClean="0">
                <a:latin typeface="Tahoma" pitchFamily="34" charset="0"/>
              </a:rPr>
              <a:t>Même avec un </a:t>
            </a:r>
            <a:r>
              <a:rPr lang="fr-CA" dirty="0" err="1" smtClean="0">
                <a:latin typeface="Tahoma" pitchFamily="34" charset="0"/>
              </a:rPr>
              <a:t>cryptosystème</a:t>
            </a:r>
            <a:r>
              <a:rPr lang="fr-CA" dirty="0" smtClean="0">
                <a:latin typeface="Tahoma" pitchFamily="34" charset="0"/>
              </a:rPr>
              <a:t> très sécuritaire, un problème subsiste.  Il faut distribuer les clefs secrètes qui seront utilisées sans qu’elles soient interceptées par des curieux. Ces clefs peuvent être échangées à l’aide d’un courrier diplomatique ou en temps de guerre, elles peuvent être distribuées aux unités avant leur départ. </a:t>
            </a:r>
          </a:p>
          <a:p>
            <a:endParaRPr lang="fr-CA" dirty="0" smtClean="0">
              <a:latin typeface="Tahoma" pitchFamily="34" charset="0"/>
            </a:endParaRPr>
          </a:p>
          <a:p>
            <a:r>
              <a:rPr lang="fr-CA" dirty="0" smtClean="0">
                <a:latin typeface="Tahoma" pitchFamily="34" charset="0"/>
              </a:rPr>
              <a:t>Qu’arrive-t-il si on manque de clefs?</a:t>
            </a:r>
          </a:p>
          <a:p>
            <a:endParaRPr lang="fr-CA" dirty="0" smtClean="0">
              <a:latin typeface="Tahoma" pitchFamily="34" charset="0"/>
            </a:endParaRPr>
          </a:p>
          <a:p>
            <a:r>
              <a:rPr lang="fr-CA" dirty="0" smtClean="0">
                <a:latin typeface="Tahoma" pitchFamily="34" charset="0"/>
              </a:rPr>
              <a:t>Pas très pratique sur Internet!</a:t>
            </a:r>
          </a:p>
          <a:p>
            <a:endParaRPr lang="fr-CA" dirty="0" smtClean="0">
              <a:latin typeface="Tahoma" pitchFamily="34" charset="0"/>
            </a:endParaRPr>
          </a:p>
          <a:p>
            <a:r>
              <a:rPr lang="fr-CA" dirty="0" smtClean="0">
                <a:latin typeface="Tahoma" pitchFamily="34" charset="0"/>
              </a:rPr>
              <a:t>Y a-t-il une solution?</a:t>
            </a:r>
            <a:endParaRPr lang="fr-CA" dirty="0" smtClean="0"/>
          </a:p>
        </p:txBody>
      </p:sp>
      <p:sp>
        <p:nvSpPr>
          <p:cNvPr id="44036"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45F833-8403-455A-956A-476061C78AEA}" type="slidenum">
              <a:rPr lang="fr-CA" smtClean="0"/>
              <a:pPr/>
              <a:t>57</a:t>
            </a:fld>
            <a:endParaRPr lang="fr-CA" smtClean="0"/>
          </a:p>
        </p:txBody>
      </p:sp>
    </p:spTree>
    <p:extLst>
      <p:ext uri="{BB962C8B-B14F-4D97-AF65-F5344CB8AC3E}">
        <p14:creationId xmlns:p14="http://schemas.microsoft.com/office/powerpoint/2010/main" val="145607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r>
              <a:rPr lang="fr-CA" dirty="0" smtClean="0"/>
              <a:t>Sur un ordinateur quantique, la factorisation ne prend pas beaucoup plus de temps que la multiplication.</a:t>
            </a:r>
          </a:p>
          <a:p>
            <a:pPr eaLnBrk="1" hangingPunct="1"/>
            <a:r>
              <a:rPr lang="fr-CA" dirty="0" smtClean="0"/>
              <a:t>L’ordinateur quantique peut briser tous les codes utilisés sur Internet.</a:t>
            </a:r>
            <a:endParaRPr lang="fr-CA" dirty="0"/>
          </a:p>
        </p:txBody>
      </p:sp>
      <p:sp>
        <p:nvSpPr>
          <p:cNvPr id="4" name="Espace réservé du numéro de diapositive 3"/>
          <p:cNvSpPr>
            <a:spLocks noGrp="1"/>
          </p:cNvSpPr>
          <p:nvPr>
            <p:ph type="sldNum" sz="quarter" idx="10"/>
          </p:nvPr>
        </p:nvSpPr>
        <p:spPr/>
        <p:txBody>
          <a:bodyPr/>
          <a:lstStyle/>
          <a:p>
            <a:pPr>
              <a:defRPr/>
            </a:pPr>
            <a:fld id="{EEE2E6B4-CF8A-48F0-BD0F-9A3CEB559836}" type="slidenum">
              <a:rPr lang="fr-CA" smtClean="0"/>
              <a:pPr>
                <a:defRPr/>
              </a:pPr>
              <a:t>66</a:t>
            </a:fld>
            <a:endParaRPr lang="fr-CA"/>
          </a:p>
        </p:txBody>
      </p:sp>
    </p:spTree>
    <p:extLst>
      <p:ext uri="{BB962C8B-B14F-4D97-AF65-F5344CB8AC3E}">
        <p14:creationId xmlns:p14="http://schemas.microsoft.com/office/powerpoint/2010/main" val="304762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5ACBD54C-2852-4608-9143-7FAE2F856D0D}"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CCF6CF6E-31E1-4E51-997D-06864ED003EA}"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40676187-6046-4338-8841-C5248B4C3FB5}" type="slidenum">
              <a:rPr lang="fr-CA"/>
              <a:pPr>
                <a:defRPr/>
              </a:pPr>
              <a:t>‹#›</a:t>
            </a:fld>
            <a:endParaRPr lang="fr-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fld id="{BC27C642-0ED6-4FB9-A2D9-B65F7AB92FB0}"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D9E1BCFB-83AB-45D9-8D95-8BF1F3EFA386}"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CA"/>
          </a:p>
        </p:txBody>
      </p:sp>
      <p:sp>
        <p:nvSpPr>
          <p:cNvPr id="5" name="Rectangle 5"/>
          <p:cNvSpPr>
            <a:spLocks noGrp="1" noChangeArrowheads="1"/>
          </p:cNvSpPr>
          <p:nvPr>
            <p:ph type="ftr" sz="quarter" idx="11"/>
          </p:nvPr>
        </p:nvSpPr>
        <p:spPr>
          <a:ln/>
        </p:spPr>
        <p:txBody>
          <a:bodyPr/>
          <a:lstStyle>
            <a:lvl1pPr>
              <a:defRPr/>
            </a:lvl1pPr>
          </a:lstStyle>
          <a:p>
            <a:pPr>
              <a:defRPr/>
            </a:pPr>
            <a:endParaRPr lang="fr-CA"/>
          </a:p>
        </p:txBody>
      </p:sp>
      <p:sp>
        <p:nvSpPr>
          <p:cNvPr id="6" name="Rectangle 6"/>
          <p:cNvSpPr>
            <a:spLocks noGrp="1" noChangeArrowheads="1"/>
          </p:cNvSpPr>
          <p:nvPr>
            <p:ph type="sldNum" sz="quarter" idx="12"/>
          </p:nvPr>
        </p:nvSpPr>
        <p:spPr>
          <a:ln/>
        </p:spPr>
        <p:txBody>
          <a:bodyPr/>
          <a:lstStyle>
            <a:lvl1pPr>
              <a:defRPr/>
            </a:lvl1pPr>
          </a:lstStyle>
          <a:p>
            <a:pPr>
              <a:defRPr/>
            </a:pPr>
            <a:fld id="{0B4953ED-4376-4390-831F-949C7FFFC01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5702C6A7-9DD8-4002-9EDC-763A73CEE5FF}"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fr-CA"/>
          </a:p>
        </p:txBody>
      </p:sp>
      <p:sp>
        <p:nvSpPr>
          <p:cNvPr id="8" name="Rectangle 5"/>
          <p:cNvSpPr>
            <a:spLocks noGrp="1" noChangeArrowheads="1"/>
          </p:cNvSpPr>
          <p:nvPr>
            <p:ph type="ftr" sz="quarter" idx="11"/>
          </p:nvPr>
        </p:nvSpPr>
        <p:spPr>
          <a:ln/>
        </p:spPr>
        <p:txBody>
          <a:bodyPr/>
          <a:lstStyle>
            <a:lvl1pPr>
              <a:defRPr/>
            </a:lvl1pPr>
          </a:lstStyle>
          <a:p>
            <a:pPr>
              <a:defRPr/>
            </a:pPr>
            <a:endParaRPr lang="fr-CA"/>
          </a:p>
        </p:txBody>
      </p:sp>
      <p:sp>
        <p:nvSpPr>
          <p:cNvPr id="9" name="Rectangle 6"/>
          <p:cNvSpPr>
            <a:spLocks noGrp="1" noChangeArrowheads="1"/>
          </p:cNvSpPr>
          <p:nvPr>
            <p:ph type="sldNum" sz="quarter" idx="12"/>
          </p:nvPr>
        </p:nvSpPr>
        <p:spPr>
          <a:ln/>
        </p:spPr>
        <p:txBody>
          <a:bodyPr/>
          <a:lstStyle>
            <a:lvl1pPr>
              <a:defRPr/>
            </a:lvl1pPr>
          </a:lstStyle>
          <a:p>
            <a:pPr>
              <a:defRPr/>
            </a:pPr>
            <a:fld id="{86C35EFC-B435-4E1D-B4D6-25612993D823}"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fr-CA"/>
          </a:p>
        </p:txBody>
      </p:sp>
      <p:sp>
        <p:nvSpPr>
          <p:cNvPr id="4" name="Rectangle 5"/>
          <p:cNvSpPr>
            <a:spLocks noGrp="1" noChangeArrowheads="1"/>
          </p:cNvSpPr>
          <p:nvPr>
            <p:ph type="ftr" sz="quarter" idx="11"/>
          </p:nvPr>
        </p:nvSpPr>
        <p:spPr>
          <a:ln/>
        </p:spPr>
        <p:txBody>
          <a:bodyPr/>
          <a:lstStyle>
            <a:lvl1pPr>
              <a:defRPr/>
            </a:lvl1pPr>
          </a:lstStyle>
          <a:p>
            <a:pPr>
              <a:defRPr/>
            </a:pPr>
            <a:endParaRPr lang="fr-CA"/>
          </a:p>
        </p:txBody>
      </p:sp>
      <p:sp>
        <p:nvSpPr>
          <p:cNvPr id="5" name="Rectangle 6"/>
          <p:cNvSpPr>
            <a:spLocks noGrp="1" noChangeArrowheads="1"/>
          </p:cNvSpPr>
          <p:nvPr>
            <p:ph type="sldNum" sz="quarter" idx="12"/>
          </p:nvPr>
        </p:nvSpPr>
        <p:spPr>
          <a:ln/>
        </p:spPr>
        <p:txBody>
          <a:bodyPr/>
          <a:lstStyle>
            <a:lvl1pPr>
              <a:defRPr/>
            </a:lvl1pPr>
          </a:lstStyle>
          <a:p>
            <a:pPr>
              <a:defRPr/>
            </a:pPr>
            <a:fld id="{E8641465-C34A-4716-8AEA-07131824D0ED}"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CA"/>
          </a:p>
        </p:txBody>
      </p:sp>
      <p:sp>
        <p:nvSpPr>
          <p:cNvPr id="3" name="Rectangle 5"/>
          <p:cNvSpPr>
            <a:spLocks noGrp="1" noChangeArrowheads="1"/>
          </p:cNvSpPr>
          <p:nvPr>
            <p:ph type="ftr" sz="quarter" idx="11"/>
          </p:nvPr>
        </p:nvSpPr>
        <p:spPr>
          <a:ln/>
        </p:spPr>
        <p:txBody>
          <a:bodyPr/>
          <a:lstStyle>
            <a:lvl1pPr>
              <a:defRPr/>
            </a:lvl1pPr>
          </a:lstStyle>
          <a:p>
            <a:pPr>
              <a:defRPr/>
            </a:pPr>
            <a:endParaRPr lang="fr-CA"/>
          </a:p>
        </p:txBody>
      </p:sp>
      <p:sp>
        <p:nvSpPr>
          <p:cNvPr id="4" name="Rectangle 6"/>
          <p:cNvSpPr>
            <a:spLocks noGrp="1" noChangeArrowheads="1"/>
          </p:cNvSpPr>
          <p:nvPr>
            <p:ph type="sldNum" sz="quarter" idx="12"/>
          </p:nvPr>
        </p:nvSpPr>
        <p:spPr>
          <a:ln/>
        </p:spPr>
        <p:txBody>
          <a:bodyPr/>
          <a:lstStyle>
            <a:lvl1pPr>
              <a:defRPr/>
            </a:lvl1pPr>
          </a:lstStyle>
          <a:p>
            <a:pPr>
              <a:defRPr/>
            </a:pPr>
            <a:fld id="{5AE6204C-35B1-4B09-ACC2-DB988F3142E0}"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FD86B01A-EF1F-41D4-A159-A604CFA1D7D5}"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CA"/>
          </a:p>
        </p:txBody>
      </p:sp>
      <p:sp>
        <p:nvSpPr>
          <p:cNvPr id="6" name="Rectangle 5"/>
          <p:cNvSpPr>
            <a:spLocks noGrp="1" noChangeArrowheads="1"/>
          </p:cNvSpPr>
          <p:nvPr>
            <p:ph type="ftr" sz="quarter" idx="11"/>
          </p:nvPr>
        </p:nvSpPr>
        <p:spPr>
          <a:ln/>
        </p:spPr>
        <p:txBody>
          <a:bodyPr/>
          <a:lstStyle>
            <a:lvl1pPr>
              <a:defRPr/>
            </a:lvl1pPr>
          </a:lstStyle>
          <a:p>
            <a:pPr>
              <a:defRPr/>
            </a:pPr>
            <a:endParaRPr lang="fr-CA"/>
          </a:p>
        </p:txBody>
      </p:sp>
      <p:sp>
        <p:nvSpPr>
          <p:cNvPr id="7" name="Rectangle 6"/>
          <p:cNvSpPr>
            <a:spLocks noGrp="1" noChangeArrowheads="1"/>
          </p:cNvSpPr>
          <p:nvPr>
            <p:ph type="sldNum" sz="quarter" idx="12"/>
          </p:nvPr>
        </p:nvSpPr>
        <p:spPr>
          <a:ln/>
        </p:spPr>
        <p:txBody>
          <a:bodyPr/>
          <a:lstStyle>
            <a:lvl1pPr>
              <a:defRPr/>
            </a:lvl1pPr>
          </a:lstStyle>
          <a:p>
            <a:pPr>
              <a:defRPr/>
            </a:pPr>
            <a:fld id="{512EDC7B-452E-4869-9044-2161CD7220F5}"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993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fr-CA"/>
          </a:p>
        </p:txBody>
      </p:sp>
      <p:sp>
        <p:nvSpPr>
          <p:cNvPr id="993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fr-CA"/>
          </a:p>
        </p:txBody>
      </p:sp>
      <p:sp>
        <p:nvSpPr>
          <p:cNvPr id="993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ABA599E-93C2-4951-B8A7-9A319C77C584}"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hyperlink" Target="http://enigmaco.de/enigma/enigma.html"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upload.wikimedia.org/wikipedia/commons/0/06/DES-key-schedule.png" TargetMode="External"/><Relationship Id="rId7" Type="http://schemas.openxmlformats.org/officeDocument/2006/relationships/hyperlink" Target="http://upload.wikimedia.org/wikipedia/commons/6/6a/DES-main-network.pn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upload.wikimedia.org/wikipedia/commons/0/06/Data_Encryption_Standard_InfoBox_Diagram.png" TargetMode="Externa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upload.wikimedia.org/wikipedia/en/5/59/Copacobana.jpg" TargetMode="Externa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wmf"/></Relationships>
</file>

<file path=ppt/slides/_rels/slide56.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2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www.artquotes.net/masters/leonardo-da-vinci/paintings.htm" TargetMode="Externa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684213" y="0"/>
            <a:ext cx="7772400" cy="2884488"/>
          </a:xfrm>
          <a:noFill/>
        </p:spPr>
        <p:txBody>
          <a:bodyPr/>
          <a:lstStyle/>
          <a:p>
            <a:pPr eaLnBrk="1" hangingPunct="1"/>
            <a:r>
              <a:rPr lang="fr-CA" sz="6000" dirty="0"/>
              <a:t>H</a:t>
            </a:r>
            <a:r>
              <a:rPr lang="fr-CA" sz="6000" dirty="0" smtClean="0"/>
              <a:t>istoire des codes secrets</a:t>
            </a:r>
          </a:p>
        </p:txBody>
      </p:sp>
      <p:sp>
        <p:nvSpPr>
          <p:cNvPr id="10243" name="Rectangle 5"/>
          <p:cNvSpPr>
            <a:spLocks noGrp="1" noChangeArrowheads="1"/>
          </p:cNvSpPr>
          <p:nvPr>
            <p:ph type="subTitle" idx="1"/>
          </p:nvPr>
        </p:nvSpPr>
        <p:spPr>
          <a:xfrm>
            <a:off x="179388" y="2852738"/>
            <a:ext cx="8964612" cy="1752600"/>
          </a:xfrm>
          <a:noFill/>
        </p:spPr>
        <p:txBody>
          <a:bodyPr/>
          <a:lstStyle/>
          <a:p>
            <a:pPr eaLnBrk="1" hangingPunct="1"/>
            <a:r>
              <a:rPr lang="fr-CA" sz="2800" dirty="0" smtClean="0"/>
              <a:t>IFT3275 - IFT6271</a:t>
            </a:r>
          </a:p>
          <a:p>
            <a:pPr eaLnBrk="1" hangingPunct="1"/>
            <a:r>
              <a:rPr lang="fr-CA" sz="2800" dirty="0" smtClean="0"/>
              <a:t>H2016</a:t>
            </a:r>
          </a:p>
          <a:p>
            <a:pPr eaLnBrk="1" hangingPunct="1"/>
            <a:r>
              <a:rPr lang="fr-CA" sz="2800" dirty="0" smtClean="0"/>
              <a:t>Alain </a:t>
            </a:r>
            <a:r>
              <a:rPr lang="fr-CA" sz="2800" dirty="0" err="1" smtClean="0"/>
              <a:t>Tapp</a:t>
            </a:r>
            <a:endParaRPr lang="fr-CA"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23850" y="620713"/>
            <a:ext cx="8374063" cy="6664325"/>
          </a:xfrm>
          <a:prstGeom prst="rect">
            <a:avLst/>
          </a:prstGeom>
          <a:noFill/>
          <a:ln w="9525">
            <a:noFill/>
            <a:miter lim="800000"/>
            <a:headEnd/>
            <a:tailEnd/>
          </a:ln>
        </p:spPr>
        <p:txBody>
          <a:bodyPr>
            <a:spAutoFit/>
          </a:bodyPr>
          <a:lstStyle/>
          <a:p>
            <a:r>
              <a:rPr lang="fr-CA" sz="2400">
                <a:latin typeface="Tahoma" pitchFamily="34" charset="0"/>
              </a:rPr>
              <a:t>La substitution mono-alphabétique apparaît déjà dans le</a:t>
            </a:r>
            <a:r>
              <a:rPr lang="fr-CA" sz="2400" i="1">
                <a:latin typeface="Tahoma" pitchFamily="34" charset="0"/>
              </a:rPr>
              <a:t> kàma-sùtra</a:t>
            </a:r>
            <a:r>
              <a:rPr lang="fr-CA" sz="2400">
                <a:latin typeface="Tahoma" pitchFamily="34" charset="0"/>
              </a:rPr>
              <a:t> qui fut écrit au 5ième siècle mais qui est basé sur des écrits datant du </a:t>
            </a:r>
            <a:r>
              <a:rPr lang="fr-CA" sz="2400">
                <a:solidFill>
                  <a:schemeClr val="hlink"/>
                </a:solidFill>
                <a:latin typeface="Tahoma" pitchFamily="34" charset="0"/>
              </a:rPr>
              <a:t>4ième siècle av. J.-C</a:t>
            </a:r>
            <a:r>
              <a:rPr lang="fr-CA" sz="2400">
                <a:latin typeface="Tahoma" pitchFamily="34" charset="0"/>
              </a:rPr>
              <a:t>.</a:t>
            </a:r>
          </a:p>
          <a:p>
            <a:endParaRPr lang="fr-CA" sz="2400">
              <a:latin typeface="Tahoma" pitchFamily="34" charset="0"/>
            </a:endParaRPr>
          </a:p>
          <a:p>
            <a:r>
              <a:rPr lang="fr-CA" sz="2400">
                <a:latin typeface="Tahoma" pitchFamily="34" charset="0"/>
              </a:rPr>
              <a:t>Le premier usage révélé de chiffrement par substitution dans un usage militaire est rapporté par </a:t>
            </a:r>
            <a:r>
              <a:rPr lang="fr-CA" sz="2400">
                <a:solidFill>
                  <a:schemeClr val="hlink"/>
                </a:solidFill>
                <a:latin typeface="Tahoma" pitchFamily="34" charset="0"/>
              </a:rPr>
              <a:t>Jules César</a:t>
            </a:r>
            <a:r>
              <a:rPr lang="fr-CA" sz="2400">
                <a:latin typeface="Tahoma" pitchFamily="34" charset="0"/>
              </a:rPr>
              <a:t> dans </a:t>
            </a:r>
            <a:r>
              <a:rPr lang="fr-CA" sz="2400" i="1">
                <a:latin typeface="Tahoma" pitchFamily="34" charset="0"/>
              </a:rPr>
              <a:t>La guerre des Gaules</a:t>
            </a:r>
            <a:r>
              <a:rPr lang="fr-CA" sz="2400">
                <a:latin typeface="Tahoma" pitchFamily="34" charset="0"/>
              </a:rPr>
              <a:t>. César utilisait fréquemment le chiffrement et en particulier le décalage de trois caractères.</a:t>
            </a:r>
          </a:p>
          <a:p>
            <a:endParaRPr lang="fr-CA" sz="2400">
              <a:latin typeface="Tahoma" pitchFamily="34" charset="0"/>
            </a:endParaRPr>
          </a:p>
          <a:p>
            <a:r>
              <a:rPr lang="fr-CA" sz="2400">
                <a:latin typeface="Tahoma" pitchFamily="34" charset="0"/>
              </a:rPr>
              <a:t>La </a:t>
            </a:r>
            <a:r>
              <a:rPr lang="fr-CA" sz="2400">
                <a:solidFill>
                  <a:schemeClr val="hlink"/>
                </a:solidFill>
                <a:latin typeface="Tahoma" pitchFamily="34" charset="0"/>
              </a:rPr>
              <a:t>substitution mono-alphabétique</a:t>
            </a:r>
            <a:r>
              <a:rPr lang="fr-CA" sz="2400">
                <a:latin typeface="Tahoma" pitchFamily="34" charset="0"/>
              </a:rPr>
              <a:t> fut la technique de chiffrement la plus utilisée durant le premier millénaire. Nombreux savants de l’antiquité tenaient cette technique pour inviolable.</a:t>
            </a:r>
          </a:p>
          <a:p>
            <a:endParaRPr lang="fr-CA" sz="2400">
              <a:latin typeface="Tahoma" pitchFamily="34" charset="0"/>
            </a:endParaRPr>
          </a:p>
          <a:p>
            <a:r>
              <a:rPr lang="fr-CA" sz="2400">
                <a:latin typeface="Tahoma" pitchFamily="34" charset="0"/>
              </a:rPr>
              <a:t>Ce sont les Arabes qui réussirent à briser ce code et qui inventèrent la cryptanalyse au </a:t>
            </a:r>
            <a:r>
              <a:rPr lang="fr-CA" sz="2400">
                <a:solidFill>
                  <a:schemeClr val="hlink"/>
                </a:solidFill>
                <a:latin typeface="Tahoma" pitchFamily="34" charset="0"/>
              </a:rPr>
              <a:t>9ième siècle</a:t>
            </a:r>
            <a:r>
              <a:rPr lang="fr-CA" sz="2400">
                <a:latin typeface="Tahoma" pitchFamily="34" charset="0"/>
              </a:rPr>
              <a:t>.</a:t>
            </a:r>
          </a:p>
          <a:p>
            <a:endParaRPr lang="fr-CA" sz="2400">
              <a:latin typeface="Tahoma" pitchFamily="34" charset="0"/>
            </a:endParaRPr>
          </a:p>
          <a:p>
            <a:endParaRPr lang="fr-CA" sz="2400">
              <a:latin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Exemple</a:t>
            </a:r>
          </a:p>
        </p:txBody>
      </p:sp>
      <p:sp>
        <p:nvSpPr>
          <p:cNvPr id="19459" name="Rectangle 5"/>
          <p:cNvSpPr>
            <a:spLocks noChangeArrowheads="1"/>
          </p:cNvSpPr>
          <p:nvPr/>
        </p:nvSpPr>
        <p:spPr bwMode="auto">
          <a:xfrm>
            <a:off x="323850" y="1484313"/>
            <a:ext cx="8569325" cy="1917700"/>
          </a:xfrm>
          <a:prstGeom prst="rect">
            <a:avLst/>
          </a:prstGeom>
          <a:noFill/>
          <a:ln w="9525">
            <a:noFill/>
            <a:miter lim="800000"/>
            <a:headEnd/>
            <a:tailEnd/>
          </a:ln>
        </p:spPr>
        <p:txBody>
          <a:bodyPr>
            <a:spAutoFit/>
          </a:bodyPr>
          <a:lstStyle/>
          <a:p>
            <a:r>
              <a:rPr lang="fr-CA" sz="2400" b="1">
                <a:solidFill>
                  <a:schemeClr val="accent2"/>
                </a:solidFill>
                <a:latin typeface="Letter Gothic" pitchFamily="49" charset="0"/>
              </a:rPr>
              <a:t>BQPSNRSJXJNJXLDPCLDLPQBE_QRKJXHNKPKSJPJIKSPUNBDKIQRBKPQPBQPZITEJQDQBTSKPELNIUNPHNKPBKPCKSSQWKPSLXJPSNVVXSQCCKDJPBLDWPXBPSNVVXJPGKPJKDXIPZLCEJKPGKSPSJQJXSJXHNKSPGPLZZNIIKDZKPGKSPGXVVKIKDJKSPBKJJIKS</a:t>
            </a:r>
          </a:p>
        </p:txBody>
      </p:sp>
      <p:sp>
        <p:nvSpPr>
          <p:cNvPr id="19460" name="Text Box 6"/>
          <p:cNvSpPr txBox="1">
            <a:spLocks noChangeArrowheads="1"/>
          </p:cNvSpPr>
          <p:nvPr/>
        </p:nvSpPr>
        <p:spPr bwMode="auto">
          <a:xfrm>
            <a:off x="519113" y="3729038"/>
            <a:ext cx="4667250" cy="457200"/>
          </a:xfrm>
          <a:prstGeom prst="rect">
            <a:avLst/>
          </a:prstGeom>
          <a:noFill/>
          <a:ln w="9525">
            <a:noFill/>
            <a:miter lim="800000"/>
            <a:headEnd/>
            <a:tailEnd/>
          </a:ln>
        </p:spPr>
        <p:txBody>
          <a:bodyPr wrap="none">
            <a:spAutoFit/>
          </a:bodyPr>
          <a:lstStyle/>
          <a:p>
            <a:r>
              <a:rPr lang="fr-CA" sz="2400">
                <a:latin typeface="Tahoma" pitchFamily="34" charset="0"/>
              </a:rPr>
              <a:t>Comment déchiffrer ce message?</a:t>
            </a:r>
          </a:p>
        </p:txBody>
      </p:sp>
      <p:sp>
        <p:nvSpPr>
          <p:cNvPr id="19461" name="Text Box 7"/>
          <p:cNvSpPr txBox="1">
            <a:spLocks noChangeArrowheads="1"/>
          </p:cNvSpPr>
          <p:nvPr/>
        </p:nvSpPr>
        <p:spPr bwMode="auto">
          <a:xfrm>
            <a:off x="539750" y="4362450"/>
            <a:ext cx="6342063" cy="822325"/>
          </a:xfrm>
          <a:prstGeom prst="rect">
            <a:avLst/>
          </a:prstGeom>
          <a:noFill/>
          <a:ln w="9525">
            <a:noFill/>
            <a:miter lim="800000"/>
            <a:headEnd/>
            <a:tailEnd/>
          </a:ln>
        </p:spPr>
        <p:txBody>
          <a:bodyPr wrap="none">
            <a:spAutoFit/>
          </a:bodyPr>
          <a:lstStyle/>
          <a:p>
            <a:r>
              <a:rPr lang="fr-CA" sz="2400">
                <a:latin typeface="Tahoma" pitchFamily="34" charset="0"/>
              </a:rPr>
              <a:t>Chaque lettre est chiffrée de la même façon…</a:t>
            </a:r>
          </a:p>
          <a:p>
            <a:r>
              <a:rPr lang="fr-CA" sz="2400">
                <a:latin typeface="Tahoma" pitchFamily="34" charset="0"/>
              </a:rPr>
              <a:t>Certaines lettres sont utilisées plus souvent.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179388" y="0"/>
            <a:ext cx="8675687" cy="908050"/>
          </a:xfrm>
          <a:prstGeom prst="rect">
            <a:avLst/>
          </a:prstGeom>
          <a:noFill/>
          <a:ln w="9525">
            <a:noFill/>
            <a:miter lim="800000"/>
            <a:headEnd/>
            <a:tailEnd/>
          </a:ln>
        </p:spPr>
        <p:txBody>
          <a:bodyPr anchor="ctr"/>
          <a:lstStyle/>
          <a:p>
            <a:pPr algn="ctr"/>
            <a:r>
              <a:rPr lang="fr-CA" sz="4400"/>
              <a:t>Occurrence des lettres </a:t>
            </a:r>
          </a:p>
        </p:txBody>
      </p:sp>
      <p:graphicFrame>
        <p:nvGraphicFramePr>
          <p:cNvPr id="12466" name="Group 178"/>
          <p:cNvGraphicFramePr>
            <a:graphicFrameLocks noGrp="1"/>
          </p:cNvGraphicFramePr>
          <p:nvPr/>
        </p:nvGraphicFramePr>
        <p:xfrm>
          <a:off x="250825" y="1844675"/>
          <a:ext cx="4105275" cy="4667568"/>
        </p:xfrm>
        <a:graphic>
          <a:graphicData uri="http://schemas.openxmlformats.org/drawingml/2006/table">
            <a:tbl>
              <a:tblPr/>
              <a:tblGrid>
                <a:gridCol w="431800"/>
                <a:gridCol w="1008063"/>
                <a:gridCol w="433387"/>
                <a:gridCol w="792163"/>
                <a:gridCol w="501650"/>
                <a:gridCol w="938212"/>
              </a:tblGrid>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_</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465" name="Group 177"/>
          <p:cNvGraphicFramePr>
            <a:graphicFrameLocks noGrp="1"/>
          </p:cNvGraphicFramePr>
          <p:nvPr/>
        </p:nvGraphicFramePr>
        <p:xfrm>
          <a:off x="4643438" y="1844675"/>
          <a:ext cx="4105275" cy="4667568"/>
        </p:xfrm>
        <a:graphic>
          <a:graphicData uri="http://schemas.openxmlformats.org/drawingml/2006/table">
            <a:tbl>
              <a:tblPr/>
              <a:tblGrid>
                <a:gridCol w="431800"/>
                <a:gridCol w="1008062"/>
                <a:gridCol w="433388"/>
                <a:gridCol w="792162"/>
                <a:gridCol w="501650"/>
                <a:gridCol w="938213"/>
              </a:tblGrid>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4.1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400" b="1" i="0" u="none" strike="noStrike" cap="none" normalizeH="0" baseline="0" smtClean="0">
                          <a:ln>
                            <a:noFill/>
                          </a:ln>
                          <a:solidFill>
                            <a:schemeClr val="accent2"/>
                          </a:solidFill>
                          <a:effectLst/>
                          <a:latin typeface="Letter Gothic" pitchFamily="49"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800" b="0" i="0" u="none" strike="noStrike" cap="none" normalizeH="0" baseline="0" smtClean="0">
                          <a:ln>
                            <a:noFill/>
                          </a:ln>
                          <a:solidFill>
                            <a:schemeClr val="tx1"/>
                          </a:solidFill>
                          <a:effectLst/>
                          <a:latin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42" name="Rectangle 154"/>
          <p:cNvSpPr>
            <a:spLocks noChangeArrowheads="1"/>
          </p:cNvSpPr>
          <p:nvPr/>
        </p:nvSpPr>
        <p:spPr bwMode="auto">
          <a:xfrm>
            <a:off x="1187450" y="908050"/>
            <a:ext cx="1665288" cy="457200"/>
          </a:xfrm>
          <a:prstGeom prst="rect">
            <a:avLst/>
          </a:prstGeom>
          <a:noFill/>
          <a:ln w="9525">
            <a:noFill/>
            <a:miter lim="800000"/>
            <a:headEnd/>
            <a:tailEnd/>
          </a:ln>
          <a:effectLst/>
        </p:spPr>
        <p:txBody>
          <a:bodyPr wrap="none">
            <a:spAutoFit/>
          </a:bodyPr>
          <a:lstStyle/>
          <a:p>
            <a:pPr>
              <a:defRPr/>
            </a:pPr>
            <a:r>
              <a:rPr lang="fr-CA" sz="2400">
                <a:effectLst>
                  <a:outerShdw blurRad="38100" dist="38100" dir="2700000" algn="tl">
                    <a:srgbClr val="C0C0C0"/>
                  </a:outerShdw>
                </a:effectLst>
                <a:latin typeface="Tahoma" pitchFamily="34" charset="0"/>
              </a:rPr>
              <a:t>En français</a:t>
            </a:r>
          </a:p>
        </p:txBody>
      </p:sp>
      <p:sp>
        <p:nvSpPr>
          <p:cNvPr id="12446" name="Rectangle 158"/>
          <p:cNvSpPr>
            <a:spLocks noChangeArrowheads="1"/>
          </p:cNvSpPr>
          <p:nvPr/>
        </p:nvSpPr>
        <p:spPr bwMode="auto">
          <a:xfrm>
            <a:off x="5148263" y="908050"/>
            <a:ext cx="3225800" cy="457200"/>
          </a:xfrm>
          <a:prstGeom prst="rect">
            <a:avLst/>
          </a:prstGeom>
          <a:noFill/>
          <a:ln w="9525">
            <a:noFill/>
            <a:miter lim="800000"/>
            <a:headEnd/>
            <a:tailEnd/>
          </a:ln>
          <a:effectLst/>
        </p:spPr>
        <p:txBody>
          <a:bodyPr wrap="none">
            <a:spAutoFit/>
          </a:bodyPr>
          <a:lstStyle/>
          <a:p>
            <a:pPr>
              <a:defRPr/>
            </a:pPr>
            <a:r>
              <a:rPr lang="fr-CA" sz="2400">
                <a:effectLst>
                  <a:outerShdw blurRad="38100" dist="38100" dir="2700000" algn="tl">
                    <a:srgbClr val="C0C0C0"/>
                  </a:outerShdw>
                </a:effectLst>
                <a:latin typeface="Tahoma" pitchFamily="34" charset="0"/>
              </a:rPr>
              <a:t>Dans le cryptogramme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78"/>
          <p:cNvSpPr txBox="1">
            <a:spLocks noChangeArrowheads="1"/>
          </p:cNvSpPr>
          <p:nvPr/>
        </p:nvSpPr>
        <p:spPr bwMode="auto">
          <a:xfrm>
            <a:off x="2411413" y="1628775"/>
            <a:ext cx="4464050" cy="519113"/>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P</a:t>
            </a:r>
            <a:r>
              <a:rPr lang="fr-CA" sz="2400">
                <a:latin typeface="Tahoma" pitchFamily="34" charset="0"/>
              </a:rPr>
              <a:t> par </a:t>
            </a:r>
            <a:r>
              <a:rPr lang="fr-CA" sz="2400">
                <a:solidFill>
                  <a:srgbClr val="000000"/>
                </a:solidFill>
                <a:latin typeface="Tahoma" pitchFamily="34" charset="0"/>
              </a:rPr>
              <a:t>_</a:t>
            </a:r>
            <a:r>
              <a:rPr lang="fr-CA" sz="2400">
                <a:latin typeface="Tahoma" pitchFamily="34" charset="0"/>
              </a:rPr>
              <a:t> et </a:t>
            </a:r>
            <a:r>
              <a:rPr lang="fr-CA" sz="2800" b="1">
                <a:solidFill>
                  <a:schemeClr val="folHlink"/>
                </a:solidFill>
                <a:latin typeface="Letter Gothic" pitchFamily="49" charset="0"/>
              </a:rPr>
              <a:t>K</a:t>
            </a:r>
            <a:r>
              <a:rPr lang="fr-CA" sz="2400">
                <a:latin typeface="Tahoma" pitchFamily="34" charset="0"/>
              </a:rPr>
              <a:t> par </a:t>
            </a:r>
            <a:r>
              <a:rPr lang="fr-CA" sz="2400">
                <a:solidFill>
                  <a:srgbClr val="000000"/>
                </a:solidFill>
                <a:latin typeface="Tahoma" pitchFamily="34" charset="0"/>
              </a:rPr>
              <a:t>E</a:t>
            </a:r>
            <a:r>
              <a:rPr lang="fr-CA" sz="2400">
                <a:latin typeface="Tahoma" pitchFamily="34" charset="0"/>
              </a:rPr>
              <a:t> </a:t>
            </a:r>
          </a:p>
        </p:txBody>
      </p:sp>
      <p:sp>
        <p:nvSpPr>
          <p:cNvPr id="21507" name="Rectangle 80"/>
          <p:cNvSpPr>
            <a:spLocks noChangeArrowheads="1"/>
          </p:cNvSpPr>
          <p:nvPr/>
        </p:nvSpPr>
        <p:spPr bwMode="auto">
          <a:xfrm>
            <a:off x="358775" y="2490788"/>
            <a:ext cx="8569325" cy="1917700"/>
          </a:xfrm>
          <a:prstGeom prst="rect">
            <a:avLst/>
          </a:prstGeom>
          <a:noFill/>
          <a:ln w="9525">
            <a:noFill/>
            <a:miter lim="800000"/>
            <a:headEnd/>
            <a:tailEnd/>
          </a:ln>
        </p:spPr>
        <p:txBody>
          <a:bodyPr>
            <a:spAutoFit/>
          </a:bodyPr>
          <a:lstStyle/>
          <a:p>
            <a:r>
              <a:rPr lang="fr-CA" sz="2400" b="1">
                <a:solidFill>
                  <a:schemeClr val="folHlink"/>
                </a:solidFill>
                <a:latin typeface="Letter Gothic" pitchFamily="49" charset="0"/>
              </a:rPr>
              <a:t>BQ</a:t>
            </a:r>
            <a:r>
              <a:rPr lang="fr-CA" sz="2400">
                <a:solidFill>
                  <a:srgbClr val="000000"/>
                </a:solidFill>
                <a:latin typeface="Letter Gothic" pitchFamily="49" charset="0"/>
              </a:rPr>
              <a:t>_</a:t>
            </a:r>
            <a:r>
              <a:rPr lang="fr-CA" sz="2400" b="1">
                <a:solidFill>
                  <a:schemeClr val="folHlink"/>
                </a:solidFill>
                <a:latin typeface="Letter Gothic" pitchFamily="49" charset="0"/>
              </a:rPr>
              <a:t>SNRSJXJNJXLD</a:t>
            </a:r>
            <a:r>
              <a:rPr lang="fr-CA" sz="2400">
                <a:solidFill>
                  <a:srgbClr val="000000"/>
                </a:solidFill>
                <a:latin typeface="Letter Gothic" pitchFamily="49" charset="0"/>
              </a:rPr>
              <a:t>_</a:t>
            </a:r>
            <a:r>
              <a:rPr lang="fr-CA" sz="2400" b="1">
                <a:solidFill>
                  <a:schemeClr val="folHlink"/>
                </a:solidFill>
                <a:latin typeface="Letter Gothic" pitchFamily="49" charset="0"/>
              </a:rPr>
              <a:t>CLDL</a:t>
            </a:r>
            <a:r>
              <a:rPr lang="fr-CA" sz="2400">
                <a:solidFill>
                  <a:srgbClr val="000000"/>
                </a:solidFill>
                <a:latin typeface="Letter Gothic" pitchFamily="49" charset="0"/>
              </a:rPr>
              <a:t>_</a:t>
            </a:r>
            <a:r>
              <a:rPr lang="fr-CA" sz="2400" b="1">
                <a:solidFill>
                  <a:schemeClr val="folHlink"/>
                </a:solidFill>
                <a:latin typeface="Letter Gothic" pitchFamily="49" charset="0"/>
              </a:rPr>
              <a:t>QBE_QR</a:t>
            </a:r>
            <a:r>
              <a:rPr lang="fr-CA" sz="2400">
                <a:solidFill>
                  <a:srgbClr val="000000"/>
                </a:solidFill>
                <a:latin typeface="Letter Gothic" pitchFamily="49" charset="0"/>
              </a:rPr>
              <a:t>E</a:t>
            </a:r>
            <a:r>
              <a:rPr lang="fr-CA" sz="2400" b="1">
                <a:solidFill>
                  <a:schemeClr val="folHlink"/>
                </a:solidFill>
                <a:latin typeface="Letter Gothic" pitchFamily="49" charset="0"/>
              </a:rPr>
              <a:t>JXHN</a:t>
            </a:r>
            <a:r>
              <a:rPr lang="fr-CA" sz="2400">
                <a:solidFill>
                  <a:srgbClr val="000000"/>
                </a:solidFill>
                <a:latin typeface="Letter Gothic" pitchFamily="49" charset="0"/>
              </a:rPr>
              <a:t>E_E</a:t>
            </a:r>
            <a:r>
              <a:rPr lang="fr-CA" sz="2400" b="1">
                <a:solidFill>
                  <a:schemeClr val="folHlink"/>
                </a:solidFill>
                <a:latin typeface="Letter Gothic" pitchFamily="49" charset="0"/>
              </a:rPr>
              <a:t>SJ</a:t>
            </a:r>
            <a:r>
              <a:rPr lang="fr-CA" sz="2400">
                <a:solidFill>
                  <a:srgbClr val="000000"/>
                </a:solidFill>
                <a:latin typeface="Letter Gothic" pitchFamily="49" charset="0"/>
              </a:rPr>
              <a:t>_</a:t>
            </a:r>
            <a:r>
              <a:rPr lang="fr-CA" sz="2400" b="1">
                <a:solidFill>
                  <a:schemeClr val="folHlink"/>
                </a:solidFill>
                <a:latin typeface="Letter Gothic" pitchFamily="49" charset="0"/>
              </a:rPr>
              <a:t>JI</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UNBD</a:t>
            </a:r>
            <a:r>
              <a:rPr lang="fr-CA" sz="2400">
                <a:solidFill>
                  <a:srgbClr val="000000"/>
                </a:solidFill>
                <a:latin typeface="Letter Gothic" pitchFamily="49" charset="0"/>
              </a:rPr>
              <a:t>E</a:t>
            </a:r>
            <a:r>
              <a:rPr lang="fr-CA" sz="2400" b="1">
                <a:solidFill>
                  <a:schemeClr val="folHlink"/>
                </a:solidFill>
                <a:latin typeface="Letter Gothic" pitchFamily="49" charset="0"/>
              </a:rPr>
              <a:t>IQRB</a:t>
            </a:r>
            <a:r>
              <a:rPr lang="fr-CA" sz="2400">
                <a:solidFill>
                  <a:srgbClr val="000000"/>
                </a:solidFill>
                <a:latin typeface="Letter Gothic" pitchFamily="49" charset="0"/>
              </a:rPr>
              <a:t>E_</a:t>
            </a:r>
            <a:r>
              <a:rPr lang="fr-CA" sz="2400" b="1">
                <a:solidFill>
                  <a:schemeClr val="folHlink"/>
                </a:solidFill>
                <a:latin typeface="Letter Gothic" pitchFamily="49" charset="0"/>
              </a:rPr>
              <a:t>Q</a:t>
            </a:r>
            <a:r>
              <a:rPr lang="fr-CA" sz="2400">
                <a:solidFill>
                  <a:srgbClr val="000000"/>
                </a:solidFill>
                <a:latin typeface="Letter Gothic" pitchFamily="49" charset="0"/>
              </a:rPr>
              <a:t>_</a:t>
            </a:r>
            <a:r>
              <a:rPr lang="fr-CA" sz="2400" b="1">
                <a:solidFill>
                  <a:schemeClr val="folHlink"/>
                </a:solidFill>
                <a:latin typeface="Letter Gothic" pitchFamily="49" charset="0"/>
              </a:rPr>
              <a:t>BQ</a:t>
            </a:r>
            <a:r>
              <a:rPr lang="fr-CA" sz="2400">
                <a:solidFill>
                  <a:srgbClr val="000000"/>
                </a:solidFill>
                <a:latin typeface="Letter Gothic" pitchFamily="49" charset="0"/>
              </a:rPr>
              <a:t>_</a:t>
            </a:r>
            <a:r>
              <a:rPr lang="fr-CA" sz="2400" b="1">
                <a:solidFill>
                  <a:schemeClr val="folHlink"/>
                </a:solidFill>
                <a:latin typeface="Letter Gothic" pitchFamily="49" charset="0"/>
              </a:rPr>
              <a:t>ZITEJQDQBTS</a:t>
            </a:r>
            <a:r>
              <a:rPr lang="fr-CA" sz="2400">
                <a:solidFill>
                  <a:srgbClr val="000000"/>
                </a:solidFill>
                <a:latin typeface="Letter Gothic" pitchFamily="49" charset="0"/>
              </a:rPr>
              <a:t>E_</a:t>
            </a:r>
            <a:r>
              <a:rPr lang="fr-CA" sz="2400" b="1">
                <a:solidFill>
                  <a:schemeClr val="folHlink"/>
                </a:solidFill>
                <a:latin typeface="Letter Gothic" pitchFamily="49" charset="0"/>
              </a:rPr>
              <a:t>ELNIUN</a:t>
            </a:r>
            <a:r>
              <a:rPr lang="fr-CA" sz="2400">
                <a:solidFill>
                  <a:srgbClr val="000000"/>
                </a:solidFill>
                <a:latin typeface="Letter Gothic" pitchFamily="49" charset="0"/>
              </a:rPr>
              <a:t>_</a:t>
            </a:r>
            <a:r>
              <a:rPr lang="fr-CA" sz="2400" b="1">
                <a:solidFill>
                  <a:schemeClr val="folHlink"/>
                </a:solidFill>
                <a:latin typeface="Letter Gothic" pitchFamily="49" charset="0"/>
              </a:rPr>
              <a:t>HN</a:t>
            </a:r>
            <a:r>
              <a:rPr lang="fr-CA" sz="2400">
                <a:solidFill>
                  <a:srgbClr val="000000"/>
                </a:solidFill>
                <a:latin typeface="Letter Gothic" pitchFamily="49" charset="0"/>
              </a:rPr>
              <a:t>E_</a:t>
            </a:r>
            <a:r>
              <a:rPr lang="fr-CA" sz="2400" b="1">
                <a:solidFill>
                  <a:schemeClr val="folHlink"/>
                </a:solidFill>
                <a:latin typeface="Letter Gothic" pitchFamily="49" charset="0"/>
              </a:rPr>
              <a:t>B</a:t>
            </a:r>
            <a:r>
              <a:rPr lang="fr-CA" sz="2400">
                <a:solidFill>
                  <a:srgbClr val="000000"/>
                </a:solidFill>
                <a:latin typeface="Letter Gothic" pitchFamily="49" charset="0"/>
              </a:rPr>
              <a:t>E_</a:t>
            </a:r>
            <a:r>
              <a:rPr lang="fr-CA" sz="2400" b="1">
                <a:solidFill>
                  <a:schemeClr val="folHlink"/>
                </a:solidFill>
                <a:latin typeface="Letter Gothic" pitchFamily="49" charset="0"/>
              </a:rPr>
              <a:t>C</a:t>
            </a:r>
            <a:r>
              <a:rPr lang="fr-CA" sz="2400">
                <a:solidFill>
                  <a:srgbClr val="000000"/>
                </a:solidFill>
                <a:latin typeface="Letter Gothic" pitchFamily="49" charset="0"/>
              </a:rPr>
              <a:t>E</a:t>
            </a:r>
            <a:r>
              <a:rPr lang="fr-CA" sz="2400" b="1">
                <a:solidFill>
                  <a:schemeClr val="folHlink"/>
                </a:solidFill>
                <a:latin typeface="Letter Gothic" pitchFamily="49" charset="0"/>
              </a:rPr>
              <a:t>SSQW</a:t>
            </a:r>
            <a:r>
              <a:rPr lang="fr-CA" sz="2400">
                <a:solidFill>
                  <a:srgbClr val="000000"/>
                </a:solidFill>
                <a:latin typeface="Letter Gothic" pitchFamily="49" charset="0"/>
              </a:rPr>
              <a:t>E_</a:t>
            </a:r>
            <a:r>
              <a:rPr lang="fr-CA" sz="2400" b="1">
                <a:solidFill>
                  <a:schemeClr val="folHlink"/>
                </a:solidFill>
                <a:latin typeface="Letter Gothic" pitchFamily="49" charset="0"/>
              </a:rPr>
              <a:t>SLXJ</a:t>
            </a:r>
            <a:r>
              <a:rPr lang="fr-CA" sz="2400">
                <a:solidFill>
                  <a:srgbClr val="000000"/>
                </a:solidFill>
                <a:latin typeface="Letter Gothic" pitchFamily="49" charset="0"/>
              </a:rPr>
              <a:t>_</a:t>
            </a:r>
            <a:r>
              <a:rPr lang="fr-CA" sz="2400" b="1">
                <a:solidFill>
                  <a:schemeClr val="folHlink"/>
                </a:solidFill>
                <a:latin typeface="Letter Gothic" pitchFamily="49" charset="0"/>
              </a:rPr>
              <a:t>SNVVXSQCC</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_</a:t>
            </a:r>
            <a:r>
              <a:rPr lang="fr-CA" sz="2400" b="1">
                <a:solidFill>
                  <a:schemeClr val="folHlink"/>
                </a:solidFill>
                <a:latin typeface="Letter Gothic" pitchFamily="49" charset="0"/>
              </a:rPr>
              <a:t>BLDW</a:t>
            </a:r>
            <a:r>
              <a:rPr lang="fr-CA" sz="2400">
                <a:solidFill>
                  <a:srgbClr val="000000"/>
                </a:solidFill>
                <a:latin typeface="Letter Gothic" pitchFamily="49" charset="0"/>
              </a:rPr>
              <a:t>_</a:t>
            </a:r>
            <a:r>
              <a:rPr lang="fr-CA" sz="2400" b="1">
                <a:solidFill>
                  <a:schemeClr val="folHlink"/>
                </a:solidFill>
                <a:latin typeface="Letter Gothic" pitchFamily="49" charset="0"/>
              </a:rPr>
              <a:t>XB</a:t>
            </a:r>
            <a:r>
              <a:rPr lang="fr-CA" sz="2400">
                <a:solidFill>
                  <a:srgbClr val="000000"/>
                </a:solidFill>
                <a:latin typeface="Letter Gothic" pitchFamily="49" charset="0"/>
              </a:rPr>
              <a:t>_</a:t>
            </a:r>
            <a:r>
              <a:rPr lang="fr-CA" sz="2400" b="1">
                <a:solidFill>
                  <a:schemeClr val="folHlink"/>
                </a:solidFill>
                <a:latin typeface="Letter Gothic" pitchFamily="49" charset="0"/>
              </a:rPr>
              <a:t>SNVVXJ</a:t>
            </a:r>
            <a:r>
              <a:rPr lang="fr-CA" sz="2400">
                <a:solidFill>
                  <a:srgbClr val="000000"/>
                </a:solidFill>
                <a:latin typeface="Letter Gothic" pitchFamily="49" charset="0"/>
              </a:rPr>
              <a:t>_</a:t>
            </a:r>
            <a:r>
              <a:rPr lang="fr-CA" sz="2400" b="1">
                <a:solidFill>
                  <a:schemeClr val="folHlink"/>
                </a:solidFill>
                <a:latin typeface="Letter Gothic" pitchFamily="49" charset="0"/>
              </a:rPr>
              <a:t>G</a:t>
            </a:r>
            <a:r>
              <a:rPr lang="fr-CA" sz="2400">
                <a:solidFill>
                  <a:srgbClr val="000000"/>
                </a:solidFill>
                <a:latin typeface="Letter Gothic" pitchFamily="49" charset="0"/>
              </a:rPr>
              <a:t>E_</a:t>
            </a:r>
            <a:r>
              <a:rPr lang="fr-CA" sz="2400" b="1">
                <a:solidFill>
                  <a:schemeClr val="folHlink"/>
                </a:solidFill>
                <a:latin typeface="Letter Gothic" pitchFamily="49" charset="0"/>
              </a:rPr>
              <a:t>J</a:t>
            </a:r>
            <a:r>
              <a:rPr lang="fr-CA" sz="2400">
                <a:solidFill>
                  <a:srgbClr val="000000"/>
                </a:solidFill>
                <a:latin typeface="Letter Gothic" pitchFamily="49" charset="0"/>
              </a:rPr>
              <a:t>E</a:t>
            </a:r>
            <a:r>
              <a:rPr lang="fr-CA" sz="2400" b="1">
                <a:solidFill>
                  <a:schemeClr val="folHlink"/>
                </a:solidFill>
                <a:latin typeface="Letter Gothic" pitchFamily="49" charset="0"/>
              </a:rPr>
              <a:t>DXI</a:t>
            </a:r>
            <a:r>
              <a:rPr lang="fr-CA" sz="2400">
                <a:solidFill>
                  <a:srgbClr val="000000"/>
                </a:solidFill>
                <a:latin typeface="Letter Gothic" pitchFamily="49" charset="0"/>
              </a:rPr>
              <a:t>_</a:t>
            </a:r>
            <a:r>
              <a:rPr lang="fr-CA" sz="2400" b="1">
                <a:solidFill>
                  <a:schemeClr val="folHlink"/>
                </a:solidFill>
                <a:latin typeface="Letter Gothic" pitchFamily="49" charset="0"/>
              </a:rPr>
              <a:t>ZLCEJ</a:t>
            </a:r>
            <a:r>
              <a:rPr lang="fr-CA" sz="2400">
                <a:solidFill>
                  <a:srgbClr val="000000"/>
                </a:solidFill>
                <a:latin typeface="Letter Gothic" pitchFamily="49" charset="0"/>
              </a:rPr>
              <a:t>E_</a:t>
            </a:r>
            <a:r>
              <a:rPr lang="fr-CA" sz="2400" b="1">
                <a:solidFill>
                  <a:schemeClr val="folHlink"/>
                </a:solidFill>
                <a:latin typeface="Letter Gothic" pitchFamily="49" charset="0"/>
              </a:rPr>
              <a:t>G</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SJQJXSJXHN</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G</a:t>
            </a:r>
            <a:r>
              <a:rPr lang="fr-CA" sz="2400">
                <a:solidFill>
                  <a:srgbClr val="000000"/>
                </a:solidFill>
                <a:latin typeface="Letter Gothic" pitchFamily="49" charset="0"/>
              </a:rPr>
              <a:t>_</a:t>
            </a:r>
            <a:r>
              <a:rPr lang="fr-CA" sz="2400" b="1">
                <a:solidFill>
                  <a:schemeClr val="folHlink"/>
                </a:solidFill>
                <a:latin typeface="Letter Gothic" pitchFamily="49" charset="0"/>
              </a:rPr>
              <a:t>LZZNII</a:t>
            </a:r>
            <a:r>
              <a:rPr lang="fr-CA" sz="2400">
                <a:solidFill>
                  <a:srgbClr val="000000"/>
                </a:solidFill>
                <a:latin typeface="Letter Gothic" pitchFamily="49" charset="0"/>
              </a:rPr>
              <a:t>E</a:t>
            </a:r>
            <a:r>
              <a:rPr lang="fr-CA" sz="2400" b="1">
                <a:solidFill>
                  <a:schemeClr val="folHlink"/>
                </a:solidFill>
                <a:latin typeface="Letter Gothic" pitchFamily="49" charset="0"/>
              </a:rPr>
              <a:t>DZ</a:t>
            </a:r>
            <a:r>
              <a:rPr lang="fr-CA" sz="2400">
                <a:solidFill>
                  <a:srgbClr val="000000"/>
                </a:solidFill>
                <a:latin typeface="Letter Gothic" pitchFamily="49" charset="0"/>
              </a:rPr>
              <a:t>E_</a:t>
            </a:r>
            <a:r>
              <a:rPr lang="fr-CA" sz="2400" b="1">
                <a:solidFill>
                  <a:schemeClr val="folHlink"/>
                </a:solidFill>
                <a:latin typeface="Letter Gothic" pitchFamily="49" charset="0"/>
              </a:rPr>
              <a:t>G</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GXVV</a:t>
            </a:r>
            <a:r>
              <a:rPr lang="fr-CA" sz="2400">
                <a:solidFill>
                  <a:srgbClr val="000000"/>
                </a:solidFill>
                <a:latin typeface="Letter Gothic" pitchFamily="49" charset="0"/>
              </a:rPr>
              <a:t>E</a:t>
            </a:r>
            <a:r>
              <a:rPr lang="fr-CA" sz="2400" b="1">
                <a:solidFill>
                  <a:schemeClr val="folHlink"/>
                </a:solidFill>
                <a:latin typeface="Letter Gothic" pitchFamily="49" charset="0"/>
              </a:rPr>
              <a:t>I</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B</a:t>
            </a:r>
            <a:r>
              <a:rPr lang="fr-CA" sz="2400">
                <a:solidFill>
                  <a:srgbClr val="000000"/>
                </a:solidFill>
                <a:latin typeface="Letter Gothic" pitchFamily="49" charset="0"/>
              </a:rPr>
              <a:t>E</a:t>
            </a:r>
            <a:r>
              <a:rPr lang="fr-CA" sz="2400" b="1">
                <a:solidFill>
                  <a:schemeClr val="folHlink"/>
                </a:solidFill>
                <a:latin typeface="Letter Gothic" pitchFamily="49" charset="0"/>
              </a:rPr>
              <a:t>JJI</a:t>
            </a:r>
            <a:r>
              <a:rPr lang="fr-CA" sz="2400">
                <a:solidFill>
                  <a:srgbClr val="000000"/>
                </a:solidFill>
                <a:latin typeface="Letter Gothic" pitchFamily="49" charset="0"/>
              </a:rPr>
              <a:t>E</a:t>
            </a:r>
            <a:r>
              <a:rPr lang="fr-CA" sz="2400" b="1">
                <a:solidFill>
                  <a:schemeClr val="folHlink"/>
                </a:solidFill>
                <a:latin typeface="Letter Gothic" pitchFamily="49" charset="0"/>
              </a:rPr>
              <a: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2305050" y="1916113"/>
            <a:ext cx="4460875" cy="519112"/>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Q</a:t>
            </a:r>
            <a:r>
              <a:rPr lang="fr-CA" sz="2400">
                <a:latin typeface="Tahoma" pitchFamily="34" charset="0"/>
              </a:rPr>
              <a:t> par </a:t>
            </a:r>
            <a:r>
              <a:rPr lang="fr-CA" sz="2400">
                <a:solidFill>
                  <a:srgbClr val="000000"/>
                </a:solidFill>
                <a:latin typeface="Tahoma" pitchFamily="34" charset="0"/>
              </a:rPr>
              <a:t>A</a:t>
            </a:r>
            <a:r>
              <a:rPr lang="fr-CA" sz="2400">
                <a:latin typeface="Tahoma" pitchFamily="34" charset="0"/>
              </a:rPr>
              <a:t> et </a:t>
            </a:r>
            <a:r>
              <a:rPr lang="fr-CA" sz="2800" b="1">
                <a:solidFill>
                  <a:schemeClr val="folHlink"/>
                </a:solidFill>
                <a:latin typeface="Letter Gothic" pitchFamily="49" charset="0"/>
              </a:rPr>
              <a:t>B</a:t>
            </a:r>
            <a:r>
              <a:rPr lang="fr-CA" sz="2400">
                <a:latin typeface="Tahoma" pitchFamily="34" charset="0"/>
              </a:rPr>
              <a:t> par </a:t>
            </a:r>
            <a:r>
              <a:rPr lang="fr-CA" sz="2400">
                <a:solidFill>
                  <a:srgbClr val="000000"/>
                </a:solidFill>
                <a:latin typeface="Tahoma" pitchFamily="34" charset="0"/>
              </a:rPr>
              <a:t>L</a:t>
            </a:r>
            <a:r>
              <a:rPr lang="fr-CA" sz="2400">
                <a:latin typeface="Tahoma" pitchFamily="34" charset="0"/>
              </a:rPr>
              <a:t> </a:t>
            </a:r>
          </a:p>
        </p:txBody>
      </p:sp>
      <p:sp>
        <p:nvSpPr>
          <p:cNvPr id="22531" name="Rectangle 5"/>
          <p:cNvSpPr>
            <a:spLocks noChangeArrowheads="1"/>
          </p:cNvSpPr>
          <p:nvPr/>
        </p:nvSpPr>
        <p:spPr bwMode="auto">
          <a:xfrm>
            <a:off x="250825" y="2708275"/>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a:t>
            </a:r>
            <a:r>
              <a:rPr lang="fr-CA" sz="2400" b="1">
                <a:solidFill>
                  <a:schemeClr val="folHlink"/>
                </a:solidFill>
                <a:latin typeface="Letter Gothic" pitchFamily="49" charset="0"/>
              </a:rPr>
              <a:t>SNRSJXJNJXLD</a:t>
            </a:r>
            <a:r>
              <a:rPr lang="fr-CA" sz="2400">
                <a:solidFill>
                  <a:srgbClr val="000000"/>
                </a:solidFill>
                <a:latin typeface="Letter Gothic" pitchFamily="49" charset="0"/>
              </a:rPr>
              <a:t>_</a:t>
            </a:r>
            <a:r>
              <a:rPr lang="fr-CA" sz="2400" b="1">
                <a:solidFill>
                  <a:schemeClr val="folHlink"/>
                </a:solidFill>
                <a:latin typeface="Letter Gothic" pitchFamily="49" charset="0"/>
              </a:rPr>
              <a:t>CLDL</a:t>
            </a:r>
            <a:r>
              <a:rPr lang="fr-CA" sz="2400">
                <a:solidFill>
                  <a:srgbClr val="000000"/>
                </a:solidFill>
                <a:latin typeface="Letter Gothic" pitchFamily="49" charset="0"/>
              </a:rPr>
              <a:t>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a:t>
            </a:r>
            <a:r>
              <a:rPr lang="fr-CA" sz="2400" b="1">
                <a:solidFill>
                  <a:schemeClr val="folHlink"/>
                </a:solidFill>
                <a:latin typeface="Letter Gothic" pitchFamily="49" charset="0"/>
              </a:rPr>
              <a:t>JXHN</a:t>
            </a:r>
            <a:r>
              <a:rPr lang="fr-CA" sz="2400">
                <a:solidFill>
                  <a:srgbClr val="000000"/>
                </a:solidFill>
                <a:latin typeface="Letter Gothic" pitchFamily="49" charset="0"/>
              </a:rPr>
              <a:t>E_E</a:t>
            </a:r>
            <a:r>
              <a:rPr lang="fr-CA" sz="2400" b="1">
                <a:solidFill>
                  <a:schemeClr val="folHlink"/>
                </a:solidFill>
                <a:latin typeface="Letter Gothic" pitchFamily="49" charset="0"/>
              </a:rPr>
              <a:t>SJ</a:t>
            </a:r>
            <a:r>
              <a:rPr lang="fr-CA" sz="2400">
                <a:solidFill>
                  <a:srgbClr val="000000"/>
                </a:solidFill>
                <a:latin typeface="Letter Gothic" pitchFamily="49" charset="0"/>
              </a:rPr>
              <a:t>_</a:t>
            </a:r>
            <a:r>
              <a:rPr lang="fr-CA" sz="2400" b="1">
                <a:solidFill>
                  <a:schemeClr val="folHlink"/>
                </a:solidFill>
                <a:latin typeface="Letter Gothic" pitchFamily="49" charset="0"/>
              </a:rPr>
              <a:t>JI</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UN</a:t>
            </a:r>
            <a:r>
              <a:rPr lang="fr-CA" sz="2400">
                <a:solidFill>
                  <a:srgbClr val="000000"/>
                </a:solidFill>
                <a:latin typeface="Letter Gothic" pitchFamily="49" charset="0"/>
              </a:rPr>
              <a:t>L</a:t>
            </a:r>
            <a:r>
              <a:rPr lang="fr-CA" sz="2400" b="1">
                <a:solidFill>
                  <a:schemeClr val="folHlink"/>
                </a:solidFill>
                <a:latin typeface="Letter Gothic" pitchFamily="49" charset="0"/>
              </a:rPr>
              <a:t>D</a:t>
            </a:r>
            <a:r>
              <a:rPr lang="fr-CA" sz="2400">
                <a:solidFill>
                  <a:srgbClr val="000000"/>
                </a:solidFill>
                <a:latin typeface="Letter Gothic" pitchFamily="49" charset="0"/>
              </a:rPr>
              <a:t>E</a:t>
            </a:r>
            <a:r>
              <a:rPr lang="fr-CA" sz="2400" b="1">
                <a:solidFill>
                  <a:schemeClr val="folHlink"/>
                </a:solidFill>
                <a:latin typeface="Letter Gothic" pitchFamily="49" charset="0"/>
              </a:rPr>
              <a:t>I</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LE_A_LA_</a:t>
            </a:r>
            <a:r>
              <a:rPr lang="fr-CA" sz="2400" b="1">
                <a:solidFill>
                  <a:schemeClr val="folHlink"/>
                </a:solidFill>
                <a:latin typeface="Letter Gothic" pitchFamily="49" charset="0"/>
              </a:rPr>
              <a:t>ZITEJ</a:t>
            </a:r>
            <a:r>
              <a:rPr lang="fr-CA" sz="2400">
                <a:solidFill>
                  <a:srgbClr val="000000"/>
                </a:solidFill>
                <a:latin typeface="Letter Gothic" pitchFamily="49" charset="0"/>
              </a:rPr>
              <a:t>A</a:t>
            </a:r>
            <a:r>
              <a:rPr lang="fr-CA" sz="2400" b="1">
                <a:solidFill>
                  <a:schemeClr val="folHlink"/>
                </a:solidFill>
                <a:latin typeface="Letter Gothic" pitchFamily="49" charset="0"/>
              </a:rPr>
              <a:t>D</a:t>
            </a:r>
            <a:r>
              <a:rPr lang="fr-CA" sz="2400">
                <a:solidFill>
                  <a:srgbClr val="000000"/>
                </a:solidFill>
                <a:latin typeface="Letter Gothic" pitchFamily="49" charset="0"/>
              </a:rPr>
              <a:t>AL</a:t>
            </a:r>
            <a:r>
              <a:rPr lang="fr-CA" sz="2400" b="1">
                <a:solidFill>
                  <a:schemeClr val="folHlink"/>
                </a:solidFill>
                <a:latin typeface="Letter Gothic" pitchFamily="49" charset="0"/>
              </a:rPr>
              <a:t>TS</a:t>
            </a:r>
            <a:r>
              <a:rPr lang="fr-CA" sz="2400">
                <a:solidFill>
                  <a:srgbClr val="000000"/>
                </a:solidFill>
                <a:latin typeface="Letter Gothic" pitchFamily="49" charset="0"/>
              </a:rPr>
              <a:t>E_</a:t>
            </a:r>
            <a:r>
              <a:rPr lang="fr-CA" sz="2400" b="1">
                <a:solidFill>
                  <a:schemeClr val="folHlink"/>
                </a:solidFill>
                <a:latin typeface="Letter Gothic" pitchFamily="49" charset="0"/>
              </a:rPr>
              <a:t>ELNIUN</a:t>
            </a:r>
            <a:r>
              <a:rPr lang="fr-CA" sz="2400">
                <a:solidFill>
                  <a:srgbClr val="000000"/>
                </a:solidFill>
                <a:latin typeface="Letter Gothic" pitchFamily="49" charset="0"/>
              </a:rPr>
              <a:t>_</a:t>
            </a:r>
            <a:r>
              <a:rPr lang="fr-CA" sz="2400" b="1">
                <a:solidFill>
                  <a:schemeClr val="folHlink"/>
                </a:solidFill>
                <a:latin typeface="Letter Gothic" pitchFamily="49" charset="0"/>
              </a:rPr>
              <a:t>HN</a:t>
            </a:r>
            <a:r>
              <a:rPr lang="fr-CA" sz="2400">
                <a:solidFill>
                  <a:srgbClr val="000000"/>
                </a:solidFill>
                <a:latin typeface="Letter Gothic" pitchFamily="49" charset="0"/>
              </a:rPr>
              <a:t>E_LE_</a:t>
            </a:r>
            <a:r>
              <a:rPr lang="fr-CA" sz="2400" b="1">
                <a:solidFill>
                  <a:schemeClr val="folHlink"/>
                </a:solidFill>
                <a:latin typeface="Letter Gothic" pitchFamily="49" charset="0"/>
              </a:rPr>
              <a:t>C</a:t>
            </a:r>
            <a:r>
              <a:rPr lang="fr-CA" sz="2400">
                <a:solidFill>
                  <a:srgbClr val="000000"/>
                </a:solidFill>
                <a:latin typeface="Letter Gothic" pitchFamily="49" charset="0"/>
              </a:rPr>
              <a:t>E</a:t>
            </a:r>
            <a:r>
              <a:rPr lang="fr-CA" sz="2400" b="1">
                <a:solidFill>
                  <a:schemeClr val="folHlink"/>
                </a:solidFill>
                <a:latin typeface="Letter Gothic" pitchFamily="49" charset="0"/>
              </a:rPr>
              <a:t>SS</a:t>
            </a:r>
            <a:r>
              <a:rPr lang="fr-CA" sz="2400">
                <a:solidFill>
                  <a:srgbClr val="000000"/>
                </a:solidFill>
                <a:latin typeface="Letter Gothic" pitchFamily="49" charset="0"/>
              </a:rPr>
              <a:t>A</a:t>
            </a:r>
            <a:r>
              <a:rPr lang="fr-CA" sz="2400" b="1">
                <a:solidFill>
                  <a:schemeClr val="folHlink"/>
                </a:solidFill>
                <a:latin typeface="Letter Gothic" pitchFamily="49" charset="0"/>
              </a:rPr>
              <a:t>W</a:t>
            </a:r>
            <a:r>
              <a:rPr lang="fr-CA" sz="2400">
                <a:solidFill>
                  <a:srgbClr val="000000"/>
                </a:solidFill>
                <a:latin typeface="Letter Gothic" pitchFamily="49" charset="0"/>
              </a:rPr>
              <a:t>E_</a:t>
            </a:r>
            <a:r>
              <a:rPr lang="fr-CA" sz="2400" b="1">
                <a:solidFill>
                  <a:schemeClr val="folHlink"/>
                </a:solidFill>
                <a:latin typeface="Letter Gothic" pitchFamily="49" charset="0"/>
              </a:rPr>
              <a:t>SLXJ</a:t>
            </a:r>
            <a:r>
              <a:rPr lang="fr-CA" sz="2400">
                <a:solidFill>
                  <a:srgbClr val="000000"/>
                </a:solidFill>
                <a:latin typeface="Letter Gothic" pitchFamily="49" charset="0"/>
              </a:rPr>
              <a:t>_</a:t>
            </a:r>
            <a:r>
              <a:rPr lang="fr-CA" sz="2400" b="1">
                <a:solidFill>
                  <a:schemeClr val="folHlink"/>
                </a:solidFill>
                <a:latin typeface="Letter Gothic" pitchFamily="49" charset="0"/>
              </a:rPr>
              <a:t>SNVVXS</a:t>
            </a:r>
            <a:r>
              <a:rPr lang="fr-CA" sz="2400">
                <a:solidFill>
                  <a:srgbClr val="000000"/>
                </a:solidFill>
                <a:latin typeface="Letter Gothic" pitchFamily="49" charset="0"/>
              </a:rPr>
              <a:t>A</a:t>
            </a:r>
            <a:r>
              <a:rPr lang="fr-CA" sz="2400" b="1">
                <a:solidFill>
                  <a:schemeClr val="folHlink"/>
                </a:solidFill>
                <a:latin typeface="Letter Gothic" pitchFamily="49" charset="0"/>
              </a:rPr>
              <a:t>CC</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_L</a:t>
            </a:r>
            <a:r>
              <a:rPr lang="fr-CA" sz="2400" b="1">
                <a:solidFill>
                  <a:schemeClr val="folHlink"/>
                </a:solidFill>
                <a:latin typeface="Letter Gothic" pitchFamily="49" charset="0"/>
              </a:rPr>
              <a:t>LDW</a:t>
            </a:r>
            <a:r>
              <a:rPr lang="fr-CA" sz="2400">
                <a:solidFill>
                  <a:srgbClr val="000000"/>
                </a:solidFill>
                <a:latin typeface="Letter Gothic" pitchFamily="49" charset="0"/>
              </a:rPr>
              <a:t>_</a:t>
            </a:r>
            <a:r>
              <a:rPr lang="fr-CA" sz="2400" b="1">
                <a:solidFill>
                  <a:schemeClr val="folHlink"/>
                </a:solidFill>
                <a:latin typeface="Letter Gothic" pitchFamily="49" charset="0"/>
              </a:rPr>
              <a:t>X</a:t>
            </a:r>
            <a:r>
              <a:rPr lang="fr-CA" sz="2400">
                <a:solidFill>
                  <a:srgbClr val="000000"/>
                </a:solidFill>
                <a:latin typeface="Letter Gothic" pitchFamily="49" charset="0"/>
              </a:rPr>
              <a:t>L_</a:t>
            </a:r>
            <a:r>
              <a:rPr lang="fr-CA" sz="2400" b="1">
                <a:solidFill>
                  <a:schemeClr val="folHlink"/>
                </a:solidFill>
                <a:latin typeface="Letter Gothic" pitchFamily="49" charset="0"/>
              </a:rPr>
              <a:t>SNVVXJ</a:t>
            </a:r>
            <a:r>
              <a:rPr lang="fr-CA" sz="2400">
                <a:solidFill>
                  <a:srgbClr val="000000"/>
                </a:solidFill>
                <a:latin typeface="Letter Gothic" pitchFamily="49" charset="0"/>
              </a:rPr>
              <a:t>_</a:t>
            </a:r>
            <a:r>
              <a:rPr lang="fr-CA" sz="2400" b="1">
                <a:solidFill>
                  <a:schemeClr val="folHlink"/>
                </a:solidFill>
                <a:latin typeface="Letter Gothic" pitchFamily="49" charset="0"/>
              </a:rPr>
              <a:t>G</a:t>
            </a:r>
            <a:r>
              <a:rPr lang="fr-CA" sz="2400">
                <a:solidFill>
                  <a:srgbClr val="000000"/>
                </a:solidFill>
                <a:latin typeface="Letter Gothic" pitchFamily="49" charset="0"/>
              </a:rPr>
              <a:t>E_</a:t>
            </a:r>
            <a:r>
              <a:rPr lang="fr-CA" sz="2400" b="1">
                <a:solidFill>
                  <a:schemeClr val="folHlink"/>
                </a:solidFill>
                <a:latin typeface="Letter Gothic" pitchFamily="49" charset="0"/>
              </a:rPr>
              <a:t>J</a:t>
            </a:r>
            <a:r>
              <a:rPr lang="fr-CA" sz="2400">
                <a:solidFill>
                  <a:srgbClr val="000000"/>
                </a:solidFill>
                <a:latin typeface="Letter Gothic" pitchFamily="49" charset="0"/>
              </a:rPr>
              <a:t>E</a:t>
            </a:r>
            <a:r>
              <a:rPr lang="fr-CA" sz="2400" b="1">
                <a:solidFill>
                  <a:schemeClr val="folHlink"/>
                </a:solidFill>
                <a:latin typeface="Letter Gothic" pitchFamily="49" charset="0"/>
              </a:rPr>
              <a:t>DXI</a:t>
            </a:r>
            <a:r>
              <a:rPr lang="fr-CA" sz="2400">
                <a:solidFill>
                  <a:srgbClr val="000000"/>
                </a:solidFill>
                <a:latin typeface="Letter Gothic" pitchFamily="49" charset="0"/>
              </a:rPr>
              <a:t>_</a:t>
            </a:r>
            <a:r>
              <a:rPr lang="fr-CA" sz="2400" b="1">
                <a:solidFill>
                  <a:schemeClr val="folHlink"/>
                </a:solidFill>
                <a:latin typeface="Letter Gothic" pitchFamily="49" charset="0"/>
              </a:rPr>
              <a:t>ZLCEJ</a:t>
            </a:r>
            <a:r>
              <a:rPr lang="fr-CA" sz="2400">
                <a:solidFill>
                  <a:srgbClr val="000000"/>
                </a:solidFill>
                <a:latin typeface="Letter Gothic" pitchFamily="49" charset="0"/>
              </a:rPr>
              <a:t>E_</a:t>
            </a:r>
            <a:r>
              <a:rPr lang="fr-CA" sz="2400" b="1">
                <a:solidFill>
                  <a:schemeClr val="folHlink"/>
                </a:solidFill>
                <a:latin typeface="Letter Gothic" pitchFamily="49" charset="0"/>
              </a:rPr>
              <a:t>G</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SJ</a:t>
            </a:r>
            <a:r>
              <a:rPr lang="fr-CA" sz="2400">
                <a:solidFill>
                  <a:srgbClr val="000000"/>
                </a:solidFill>
                <a:latin typeface="Letter Gothic" pitchFamily="49" charset="0"/>
              </a:rPr>
              <a:t>A</a:t>
            </a:r>
            <a:r>
              <a:rPr lang="fr-CA" sz="2400" b="1">
                <a:solidFill>
                  <a:schemeClr val="folHlink"/>
                </a:solidFill>
                <a:latin typeface="Letter Gothic" pitchFamily="49" charset="0"/>
              </a:rPr>
              <a:t>JXSJXHN</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G</a:t>
            </a:r>
            <a:r>
              <a:rPr lang="fr-CA" sz="2400">
                <a:solidFill>
                  <a:srgbClr val="000000"/>
                </a:solidFill>
                <a:latin typeface="Letter Gothic" pitchFamily="49" charset="0"/>
              </a:rPr>
              <a:t>_</a:t>
            </a:r>
            <a:r>
              <a:rPr lang="fr-CA" sz="2400" b="1">
                <a:solidFill>
                  <a:schemeClr val="folHlink"/>
                </a:solidFill>
                <a:latin typeface="Letter Gothic" pitchFamily="49" charset="0"/>
              </a:rPr>
              <a:t>LZZNII</a:t>
            </a:r>
            <a:r>
              <a:rPr lang="fr-CA" sz="2400">
                <a:solidFill>
                  <a:srgbClr val="000000"/>
                </a:solidFill>
                <a:latin typeface="Letter Gothic" pitchFamily="49" charset="0"/>
              </a:rPr>
              <a:t>E</a:t>
            </a:r>
            <a:r>
              <a:rPr lang="fr-CA" sz="2400" b="1">
                <a:solidFill>
                  <a:schemeClr val="folHlink"/>
                </a:solidFill>
                <a:latin typeface="Letter Gothic" pitchFamily="49" charset="0"/>
              </a:rPr>
              <a:t>DZ</a:t>
            </a:r>
            <a:r>
              <a:rPr lang="fr-CA" sz="2400">
                <a:solidFill>
                  <a:srgbClr val="000000"/>
                </a:solidFill>
                <a:latin typeface="Letter Gothic" pitchFamily="49" charset="0"/>
              </a:rPr>
              <a:t>E_</a:t>
            </a:r>
            <a:r>
              <a:rPr lang="fr-CA" sz="2400" b="1">
                <a:solidFill>
                  <a:schemeClr val="folHlink"/>
                </a:solidFill>
                <a:latin typeface="Letter Gothic" pitchFamily="49" charset="0"/>
              </a:rPr>
              <a:t>G</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a:t>
            </a:r>
            <a:r>
              <a:rPr lang="fr-CA" sz="2400" b="1">
                <a:solidFill>
                  <a:schemeClr val="folHlink"/>
                </a:solidFill>
                <a:latin typeface="Letter Gothic" pitchFamily="49" charset="0"/>
              </a:rPr>
              <a:t>GXVV</a:t>
            </a:r>
            <a:r>
              <a:rPr lang="fr-CA" sz="2400">
                <a:solidFill>
                  <a:srgbClr val="000000"/>
                </a:solidFill>
                <a:latin typeface="Letter Gothic" pitchFamily="49" charset="0"/>
              </a:rPr>
              <a:t>E</a:t>
            </a:r>
            <a:r>
              <a:rPr lang="fr-CA" sz="2400" b="1">
                <a:solidFill>
                  <a:schemeClr val="folHlink"/>
                </a:solidFill>
                <a:latin typeface="Letter Gothic" pitchFamily="49" charset="0"/>
              </a:rPr>
              <a:t>I</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E</a:t>
            </a:r>
            <a:r>
              <a:rPr lang="fr-CA" sz="2400" b="1">
                <a:solidFill>
                  <a:schemeClr val="folHlink"/>
                </a:solidFill>
                <a:latin typeface="Letter Gothic" pitchFamily="49" charset="0"/>
              </a:rPr>
              <a:t>S</a:t>
            </a:r>
            <a:r>
              <a:rPr lang="fr-CA" sz="2400">
                <a:solidFill>
                  <a:srgbClr val="000000"/>
                </a:solidFill>
                <a:latin typeface="Letter Gothic" pitchFamily="49" charset="0"/>
              </a:rPr>
              <a:t>_LE</a:t>
            </a:r>
            <a:r>
              <a:rPr lang="fr-CA" sz="2400" b="1">
                <a:solidFill>
                  <a:schemeClr val="folHlink"/>
                </a:solidFill>
                <a:latin typeface="Letter Gothic" pitchFamily="49" charset="0"/>
              </a:rPr>
              <a:t>JJI</a:t>
            </a:r>
            <a:r>
              <a:rPr lang="fr-CA" sz="2400">
                <a:solidFill>
                  <a:srgbClr val="000000"/>
                </a:solidFill>
                <a:latin typeface="Letter Gothic" pitchFamily="49" charset="0"/>
              </a:rPr>
              <a:t>E</a:t>
            </a:r>
            <a:r>
              <a:rPr lang="fr-CA" sz="2400" b="1">
                <a:solidFill>
                  <a:schemeClr val="folHlink"/>
                </a:solidFill>
                <a:latin typeface="Letter Gothic" pitchFamily="49" charset="0"/>
              </a:rPr>
              <a: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2284413" y="1700213"/>
            <a:ext cx="4502150" cy="519112"/>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S</a:t>
            </a:r>
            <a:r>
              <a:rPr lang="fr-CA" sz="2400">
                <a:latin typeface="Tahoma" pitchFamily="34" charset="0"/>
              </a:rPr>
              <a:t> par </a:t>
            </a:r>
            <a:r>
              <a:rPr lang="fr-CA" sz="2400">
                <a:solidFill>
                  <a:srgbClr val="000000"/>
                </a:solidFill>
                <a:latin typeface="Tahoma" pitchFamily="34" charset="0"/>
              </a:rPr>
              <a:t>S</a:t>
            </a:r>
            <a:r>
              <a:rPr lang="fr-CA" sz="2400">
                <a:latin typeface="Tahoma" pitchFamily="34" charset="0"/>
              </a:rPr>
              <a:t> et </a:t>
            </a:r>
            <a:r>
              <a:rPr lang="fr-CA" sz="2800" b="1">
                <a:solidFill>
                  <a:schemeClr val="folHlink"/>
                </a:solidFill>
                <a:latin typeface="Letter Gothic" pitchFamily="49" charset="0"/>
              </a:rPr>
              <a:t>G</a:t>
            </a:r>
            <a:r>
              <a:rPr lang="fr-CA" sz="2400">
                <a:latin typeface="Tahoma" pitchFamily="34" charset="0"/>
              </a:rPr>
              <a:t> par </a:t>
            </a:r>
            <a:r>
              <a:rPr lang="fr-CA" sz="2400">
                <a:solidFill>
                  <a:srgbClr val="000000"/>
                </a:solidFill>
                <a:latin typeface="Tahoma" pitchFamily="34" charset="0"/>
              </a:rPr>
              <a:t>D</a:t>
            </a:r>
            <a:r>
              <a:rPr lang="fr-CA" sz="2400">
                <a:latin typeface="Tahoma" pitchFamily="34" charset="0"/>
              </a:rPr>
              <a:t> </a:t>
            </a:r>
          </a:p>
        </p:txBody>
      </p:sp>
      <p:sp>
        <p:nvSpPr>
          <p:cNvPr id="23555" name="Rectangle 5"/>
          <p:cNvSpPr>
            <a:spLocks noChangeArrowheads="1"/>
          </p:cNvSpPr>
          <p:nvPr/>
        </p:nvSpPr>
        <p:spPr bwMode="auto">
          <a:xfrm>
            <a:off x="250825" y="2635250"/>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a:t>
            </a:r>
            <a:r>
              <a:rPr lang="fr-CA" sz="2400" b="1">
                <a:solidFill>
                  <a:schemeClr val="folHlink"/>
                </a:solidFill>
                <a:latin typeface="Letter Gothic" pitchFamily="49" charset="0"/>
              </a:rPr>
              <a:t>NR</a:t>
            </a:r>
            <a:r>
              <a:rPr lang="fr-CA" sz="2400">
                <a:solidFill>
                  <a:srgbClr val="000000"/>
                </a:solidFill>
                <a:latin typeface="Letter Gothic" pitchFamily="49" charset="0"/>
              </a:rPr>
              <a:t>S</a:t>
            </a:r>
            <a:r>
              <a:rPr lang="fr-CA" sz="2400" b="1">
                <a:solidFill>
                  <a:schemeClr val="folHlink"/>
                </a:solidFill>
                <a:latin typeface="Letter Gothic" pitchFamily="49" charset="0"/>
              </a:rPr>
              <a:t>JXJNJXLD</a:t>
            </a:r>
            <a:r>
              <a:rPr lang="fr-CA" sz="2400">
                <a:solidFill>
                  <a:srgbClr val="000000"/>
                </a:solidFill>
                <a:latin typeface="Letter Gothic" pitchFamily="49" charset="0"/>
              </a:rPr>
              <a:t>_</a:t>
            </a:r>
            <a:r>
              <a:rPr lang="fr-CA" sz="2400" b="1">
                <a:solidFill>
                  <a:schemeClr val="folHlink"/>
                </a:solidFill>
                <a:latin typeface="Letter Gothic" pitchFamily="49" charset="0"/>
              </a:rPr>
              <a:t>CLDL</a:t>
            </a:r>
            <a:r>
              <a:rPr lang="fr-CA" sz="2400">
                <a:solidFill>
                  <a:srgbClr val="000000"/>
                </a:solidFill>
                <a:latin typeface="Letter Gothic" pitchFamily="49" charset="0"/>
              </a:rPr>
              <a:t>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a:t>
            </a:r>
            <a:r>
              <a:rPr lang="fr-CA" sz="2400" b="1">
                <a:solidFill>
                  <a:schemeClr val="folHlink"/>
                </a:solidFill>
                <a:latin typeface="Letter Gothic" pitchFamily="49" charset="0"/>
              </a:rPr>
              <a:t>JXHN</a:t>
            </a:r>
            <a:r>
              <a:rPr lang="fr-CA" sz="2400">
                <a:solidFill>
                  <a:srgbClr val="000000"/>
                </a:solidFill>
                <a:latin typeface="Letter Gothic" pitchFamily="49" charset="0"/>
              </a:rPr>
              <a:t>E_ES</a:t>
            </a:r>
            <a:r>
              <a:rPr lang="fr-CA" sz="2400" b="1">
                <a:solidFill>
                  <a:schemeClr val="folHlink"/>
                </a:solidFill>
                <a:latin typeface="Letter Gothic" pitchFamily="49" charset="0"/>
              </a:rPr>
              <a:t>J</a:t>
            </a:r>
            <a:r>
              <a:rPr lang="fr-CA" sz="2400">
                <a:solidFill>
                  <a:srgbClr val="000000"/>
                </a:solidFill>
                <a:latin typeface="Letter Gothic" pitchFamily="49" charset="0"/>
              </a:rPr>
              <a:t>_</a:t>
            </a:r>
            <a:r>
              <a:rPr lang="fr-CA" sz="2400" b="1">
                <a:solidFill>
                  <a:schemeClr val="folHlink"/>
                </a:solidFill>
                <a:latin typeface="Letter Gothic" pitchFamily="49" charset="0"/>
              </a:rPr>
              <a:t>JI</a:t>
            </a:r>
            <a:r>
              <a:rPr lang="fr-CA" sz="2400">
                <a:solidFill>
                  <a:srgbClr val="000000"/>
                </a:solidFill>
                <a:latin typeface="Letter Gothic" pitchFamily="49" charset="0"/>
              </a:rPr>
              <a:t>ES_</a:t>
            </a:r>
            <a:r>
              <a:rPr lang="fr-CA" sz="2400" b="1">
                <a:solidFill>
                  <a:schemeClr val="folHlink"/>
                </a:solidFill>
                <a:latin typeface="Letter Gothic" pitchFamily="49" charset="0"/>
              </a:rPr>
              <a:t>UN</a:t>
            </a:r>
            <a:r>
              <a:rPr lang="fr-CA" sz="2400">
                <a:solidFill>
                  <a:srgbClr val="000000"/>
                </a:solidFill>
                <a:latin typeface="Letter Gothic" pitchFamily="49" charset="0"/>
              </a:rPr>
              <a:t>L</a:t>
            </a:r>
            <a:r>
              <a:rPr lang="fr-CA" sz="2400" b="1">
                <a:solidFill>
                  <a:schemeClr val="folHlink"/>
                </a:solidFill>
                <a:latin typeface="Letter Gothic" pitchFamily="49" charset="0"/>
              </a:rPr>
              <a:t>D</a:t>
            </a:r>
            <a:r>
              <a:rPr lang="fr-CA" sz="2400">
                <a:solidFill>
                  <a:srgbClr val="000000"/>
                </a:solidFill>
                <a:latin typeface="Letter Gothic" pitchFamily="49" charset="0"/>
              </a:rPr>
              <a:t>E</a:t>
            </a:r>
            <a:r>
              <a:rPr lang="fr-CA" sz="2400" b="1">
                <a:solidFill>
                  <a:schemeClr val="folHlink"/>
                </a:solidFill>
                <a:latin typeface="Letter Gothic" pitchFamily="49" charset="0"/>
              </a:rPr>
              <a:t>I</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LE_A_LA_</a:t>
            </a:r>
            <a:r>
              <a:rPr lang="fr-CA" sz="2400" b="1">
                <a:solidFill>
                  <a:schemeClr val="folHlink"/>
                </a:solidFill>
                <a:latin typeface="Letter Gothic" pitchFamily="49" charset="0"/>
              </a:rPr>
              <a:t>ZITEJ</a:t>
            </a:r>
            <a:r>
              <a:rPr lang="fr-CA" sz="2400">
                <a:solidFill>
                  <a:srgbClr val="000000"/>
                </a:solidFill>
                <a:latin typeface="Letter Gothic" pitchFamily="49" charset="0"/>
              </a:rPr>
              <a:t>A</a:t>
            </a:r>
            <a:r>
              <a:rPr lang="fr-CA" sz="2400" b="1">
                <a:solidFill>
                  <a:schemeClr val="folHlink"/>
                </a:solidFill>
                <a:latin typeface="Letter Gothic" pitchFamily="49" charset="0"/>
              </a:rPr>
              <a:t>D</a:t>
            </a:r>
            <a:r>
              <a:rPr lang="fr-CA" sz="2400">
                <a:solidFill>
                  <a:srgbClr val="000000"/>
                </a:solidFill>
                <a:latin typeface="Letter Gothic" pitchFamily="49" charset="0"/>
              </a:rPr>
              <a:t>AL</a:t>
            </a:r>
            <a:r>
              <a:rPr lang="fr-CA" sz="2400" b="1">
                <a:solidFill>
                  <a:schemeClr val="folHlink"/>
                </a:solidFill>
                <a:latin typeface="Letter Gothic" pitchFamily="49" charset="0"/>
              </a:rPr>
              <a:t>T</a:t>
            </a:r>
            <a:r>
              <a:rPr lang="fr-CA" sz="2400">
                <a:solidFill>
                  <a:srgbClr val="000000"/>
                </a:solidFill>
                <a:latin typeface="Letter Gothic" pitchFamily="49" charset="0"/>
              </a:rPr>
              <a:t>SE_</a:t>
            </a:r>
            <a:r>
              <a:rPr lang="fr-CA" sz="2400" b="1">
                <a:solidFill>
                  <a:schemeClr val="folHlink"/>
                </a:solidFill>
                <a:latin typeface="Letter Gothic" pitchFamily="49" charset="0"/>
              </a:rPr>
              <a:t>ELNIUN</a:t>
            </a:r>
            <a:r>
              <a:rPr lang="fr-CA" sz="2400">
                <a:solidFill>
                  <a:srgbClr val="000000"/>
                </a:solidFill>
                <a:latin typeface="Letter Gothic" pitchFamily="49" charset="0"/>
              </a:rPr>
              <a:t>_</a:t>
            </a:r>
            <a:r>
              <a:rPr lang="fr-CA" sz="2400" b="1">
                <a:solidFill>
                  <a:schemeClr val="folHlink"/>
                </a:solidFill>
                <a:latin typeface="Letter Gothic" pitchFamily="49" charset="0"/>
              </a:rPr>
              <a:t>HN</a:t>
            </a:r>
            <a:r>
              <a:rPr lang="fr-CA" sz="2400">
                <a:solidFill>
                  <a:srgbClr val="000000"/>
                </a:solidFill>
                <a:latin typeface="Letter Gothic" pitchFamily="49" charset="0"/>
              </a:rPr>
              <a:t>E_LE_</a:t>
            </a:r>
            <a:r>
              <a:rPr lang="fr-CA" sz="2400" b="1">
                <a:solidFill>
                  <a:schemeClr val="folHlink"/>
                </a:solidFill>
                <a:latin typeface="Letter Gothic" pitchFamily="49" charset="0"/>
              </a:rPr>
              <a:t>C</a:t>
            </a:r>
            <a:r>
              <a:rPr lang="fr-CA" sz="2400">
                <a:solidFill>
                  <a:srgbClr val="000000"/>
                </a:solidFill>
                <a:latin typeface="Letter Gothic" pitchFamily="49" charset="0"/>
              </a:rPr>
              <a:t>ESSA</a:t>
            </a:r>
            <a:r>
              <a:rPr lang="fr-CA" sz="2400" b="1">
                <a:solidFill>
                  <a:schemeClr val="folHlink"/>
                </a:solidFill>
                <a:latin typeface="Letter Gothic" pitchFamily="49" charset="0"/>
              </a:rPr>
              <a:t>W</a:t>
            </a:r>
            <a:r>
              <a:rPr lang="fr-CA" sz="2400">
                <a:solidFill>
                  <a:srgbClr val="000000"/>
                </a:solidFill>
                <a:latin typeface="Letter Gothic" pitchFamily="49" charset="0"/>
              </a:rPr>
              <a:t>E_S</a:t>
            </a:r>
            <a:r>
              <a:rPr lang="fr-CA" sz="2400" b="1">
                <a:solidFill>
                  <a:schemeClr val="folHlink"/>
                </a:solidFill>
                <a:latin typeface="Letter Gothic" pitchFamily="49" charset="0"/>
              </a:rPr>
              <a:t>LXJ</a:t>
            </a:r>
            <a:r>
              <a:rPr lang="fr-CA" sz="2400">
                <a:solidFill>
                  <a:srgbClr val="000000"/>
                </a:solidFill>
                <a:latin typeface="Letter Gothic" pitchFamily="49" charset="0"/>
              </a:rPr>
              <a:t>_S</a:t>
            </a:r>
            <a:r>
              <a:rPr lang="fr-CA" sz="2400" b="1">
                <a:solidFill>
                  <a:schemeClr val="folHlink"/>
                </a:solidFill>
                <a:latin typeface="Letter Gothic" pitchFamily="49" charset="0"/>
              </a:rPr>
              <a:t>NVVX</a:t>
            </a:r>
            <a:r>
              <a:rPr lang="fr-CA" sz="2400">
                <a:solidFill>
                  <a:srgbClr val="000000"/>
                </a:solidFill>
                <a:latin typeface="Letter Gothic" pitchFamily="49" charset="0"/>
              </a:rPr>
              <a:t>SA</a:t>
            </a:r>
            <a:r>
              <a:rPr lang="fr-CA" sz="2400" b="1">
                <a:solidFill>
                  <a:schemeClr val="folHlink"/>
                </a:solidFill>
                <a:latin typeface="Letter Gothic" pitchFamily="49" charset="0"/>
              </a:rPr>
              <a:t>CC</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_L</a:t>
            </a:r>
            <a:r>
              <a:rPr lang="fr-CA" sz="2400" b="1">
                <a:solidFill>
                  <a:schemeClr val="folHlink"/>
                </a:solidFill>
                <a:latin typeface="Letter Gothic" pitchFamily="49" charset="0"/>
              </a:rPr>
              <a:t>LDW</a:t>
            </a:r>
            <a:r>
              <a:rPr lang="fr-CA" sz="2400">
                <a:solidFill>
                  <a:srgbClr val="000000"/>
                </a:solidFill>
                <a:latin typeface="Letter Gothic" pitchFamily="49" charset="0"/>
              </a:rPr>
              <a:t>_</a:t>
            </a:r>
            <a:r>
              <a:rPr lang="fr-CA" sz="2400" b="1">
                <a:solidFill>
                  <a:schemeClr val="folHlink"/>
                </a:solidFill>
                <a:latin typeface="Letter Gothic" pitchFamily="49" charset="0"/>
              </a:rPr>
              <a:t>X</a:t>
            </a:r>
            <a:r>
              <a:rPr lang="fr-CA" sz="2400">
                <a:solidFill>
                  <a:srgbClr val="000000"/>
                </a:solidFill>
                <a:latin typeface="Letter Gothic" pitchFamily="49" charset="0"/>
              </a:rPr>
              <a:t>L_S</a:t>
            </a:r>
            <a:r>
              <a:rPr lang="fr-CA" sz="2400" b="1">
                <a:solidFill>
                  <a:schemeClr val="folHlink"/>
                </a:solidFill>
                <a:latin typeface="Letter Gothic" pitchFamily="49" charset="0"/>
              </a:rPr>
              <a:t>NVVXJ</a:t>
            </a:r>
            <a:r>
              <a:rPr lang="fr-CA" sz="2400">
                <a:solidFill>
                  <a:srgbClr val="000000"/>
                </a:solidFill>
                <a:latin typeface="Letter Gothic" pitchFamily="49" charset="0"/>
              </a:rPr>
              <a:t>_DE_</a:t>
            </a:r>
            <a:r>
              <a:rPr lang="fr-CA" sz="2400" b="1">
                <a:solidFill>
                  <a:schemeClr val="folHlink"/>
                </a:solidFill>
                <a:latin typeface="Letter Gothic" pitchFamily="49" charset="0"/>
              </a:rPr>
              <a:t>J</a:t>
            </a:r>
            <a:r>
              <a:rPr lang="fr-CA" sz="2400">
                <a:solidFill>
                  <a:srgbClr val="000000"/>
                </a:solidFill>
                <a:latin typeface="Letter Gothic" pitchFamily="49" charset="0"/>
              </a:rPr>
              <a:t>E</a:t>
            </a:r>
            <a:r>
              <a:rPr lang="fr-CA" sz="2400" b="1">
                <a:solidFill>
                  <a:schemeClr val="folHlink"/>
                </a:solidFill>
                <a:latin typeface="Letter Gothic" pitchFamily="49" charset="0"/>
              </a:rPr>
              <a:t>DXI</a:t>
            </a:r>
            <a:r>
              <a:rPr lang="fr-CA" sz="2400">
                <a:solidFill>
                  <a:srgbClr val="000000"/>
                </a:solidFill>
                <a:latin typeface="Letter Gothic" pitchFamily="49" charset="0"/>
              </a:rPr>
              <a:t>_</a:t>
            </a:r>
            <a:r>
              <a:rPr lang="fr-CA" sz="2400" b="1">
                <a:solidFill>
                  <a:schemeClr val="folHlink"/>
                </a:solidFill>
                <a:latin typeface="Letter Gothic" pitchFamily="49" charset="0"/>
              </a:rPr>
              <a:t>ZLCEJ</a:t>
            </a:r>
            <a:r>
              <a:rPr lang="fr-CA" sz="2400">
                <a:solidFill>
                  <a:srgbClr val="000000"/>
                </a:solidFill>
                <a:latin typeface="Letter Gothic" pitchFamily="49" charset="0"/>
              </a:rPr>
              <a:t>E_DES_S</a:t>
            </a:r>
            <a:r>
              <a:rPr lang="fr-CA" sz="2400" b="1">
                <a:solidFill>
                  <a:schemeClr val="folHlink"/>
                </a:solidFill>
                <a:latin typeface="Letter Gothic" pitchFamily="49" charset="0"/>
              </a:rPr>
              <a:t>J</a:t>
            </a:r>
            <a:r>
              <a:rPr lang="fr-CA" sz="2400">
                <a:solidFill>
                  <a:srgbClr val="000000"/>
                </a:solidFill>
                <a:latin typeface="Letter Gothic" pitchFamily="49" charset="0"/>
              </a:rPr>
              <a:t>A</a:t>
            </a:r>
            <a:r>
              <a:rPr lang="fr-CA" sz="2400" b="1">
                <a:solidFill>
                  <a:schemeClr val="folHlink"/>
                </a:solidFill>
                <a:latin typeface="Letter Gothic" pitchFamily="49" charset="0"/>
              </a:rPr>
              <a:t>JX</a:t>
            </a:r>
            <a:r>
              <a:rPr lang="fr-CA" sz="2400">
                <a:solidFill>
                  <a:srgbClr val="000000"/>
                </a:solidFill>
                <a:latin typeface="Letter Gothic" pitchFamily="49" charset="0"/>
              </a:rPr>
              <a:t>S</a:t>
            </a:r>
            <a:r>
              <a:rPr lang="fr-CA" sz="2400" b="1">
                <a:solidFill>
                  <a:schemeClr val="folHlink"/>
                </a:solidFill>
                <a:latin typeface="Letter Gothic" pitchFamily="49" charset="0"/>
              </a:rPr>
              <a:t>JXHN</a:t>
            </a:r>
            <a:r>
              <a:rPr lang="fr-CA" sz="2400">
                <a:solidFill>
                  <a:srgbClr val="000000"/>
                </a:solidFill>
                <a:latin typeface="Letter Gothic" pitchFamily="49" charset="0"/>
              </a:rPr>
              <a:t>ES_D_</a:t>
            </a:r>
            <a:r>
              <a:rPr lang="fr-CA" sz="2400" b="1">
                <a:solidFill>
                  <a:schemeClr val="folHlink"/>
                </a:solidFill>
                <a:latin typeface="Letter Gothic" pitchFamily="49" charset="0"/>
              </a:rPr>
              <a:t>LZZNII</a:t>
            </a:r>
            <a:r>
              <a:rPr lang="fr-CA" sz="2400">
                <a:solidFill>
                  <a:srgbClr val="000000"/>
                </a:solidFill>
                <a:latin typeface="Letter Gothic" pitchFamily="49" charset="0"/>
              </a:rPr>
              <a:t>E</a:t>
            </a:r>
            <a:r>
              <a:rPr lang="fr-CA" sz="2400" b="1">
                <a:solidFill>
                  <a:schemeClr val="folHlink"/>
                </a:solidFill>
                <a:latin typeface="Letter Gothic" pitchFamily="49" charset="0"/>
              </a:rPr>
              <a:t>DZ</a:t>
            </a:r>
            <a:r>
              <a:rPr lang="fr-CA" sz="2400">
                <a:solidFill>
                  <a:srgbClr val="000000"/>
                </a:solidFill>
                <a:latin typeface="Letter Gothic" pitchFamily="49" charset="0"/>
              </a:rPr>
              <a:t>E_DES_D</a:t>
            </a:r>
            <a:r>
              <a:rPr lang="fr-CA" sz="2400" b="1">
                <a:solidFill>
                  <a:schemeClr val="folHlink"/>
                </a:solidFill>
                <a:latin typeface="Letter Gothic" pitchFamily="49" charset="0"/>
              </a:rPr>
              <a:t>XVV</a:t>
            </a:r>
            <a:r>
              <a:rPr lang="fr-CA" sz="2400">
                <a:solidFill>
                  <a:srgbClr val="000000"/>
                </a:solidFill>
                <a:latin typeface="Letter Gothic" pitchFamily="49" charset="0"/>
              </a:rPr>
              <a:t>E</a:t>
            </a:r>
            <a:r>
              <a:rPr lang="fr-CA" sz="2400" b="1">
                <a:solidFill>
                  <a:schemeClr val="folHlink"/>
                </a:solidFill>
                <a:latin typeface="Letter Gothic" pitchFamily="49" charset="0"/>
              </a:rPr>
              <a:t>I</a:t>
            </a:r>
            <a:r>
              <a:rPr lang="fr-CA" sz="2400">
                <a:solidFill>
                  <a:srgbClr val="000000"/>
                </a:solidFill>
                <a:latin typeface="Letter Gothic" pitchFamily="49" charset="0"/>
              </a:rPr>
              <a:t>E</a:t>
            </a:r>
            <a:r>
              <a:rPr lang="fr-CA" sz="2400" b="1">
                <a:solidFill>
                  <a:schemeClr val="folHlink"/>
                </a:solidFill>
                <a:latin typeface="Letter Gothic" pitchFamily="49" charset="0"/>
              </a:rPr>
              <a:t>DJ</a:t>
            </a:r>
            <a:r>
              <a:rPr lang="fr-CA" sz="2400">
                <a:solidFill>
                  <a:srgbClr val="000000"/>
                </a:solidFill>
                <a:latin typeface="Letter Gothic" pitchFamily="49" charset="0"/>
              </a:rPr>
              <a:t>ES_LE</a:t>
            </a:r>
            <a:r>
              <a:rPr lang="fr-CA" sz="2400" b="1">
                <a:solidFill>
                  <a:schemeClr val="folHlink"/>
                </a:solidFill>
                <a:latin typeface="Letter Gothic" pitchFamily="49" charset="0"/>
              </a:rPr>
              <a:t>JJI</a:t>
            </a:r>
            <a:r>
              <a:rPr lang="fr-CA" sz="2400">
                <a:solidFill>
                  <a:srgbClr val="000000"/>
                </a:solidFill>
                <a:latin typeface="Letter Gothic" pitchFamily="49" charset="0"/>
              </a:rPr>
              <a:t>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2411413" y="1700213"/>
            <a:ext cx="4492625" cy="519112"/>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J</a:t>
            </a:r>
            <a:r>
              <a:rPr lang="fr-CA" sz="2400">
                <a:latin typeface="Tahoma" pitchFamily="34" charset="0"/>
              </a:rPr>
              <a:t> par </a:t>
            </a:r>
            <a:r>
              <a:rPr lang="fr-CA" sz="2400">
                <a:solidFill>
                  <a:srgbClr val="000000"/>
                </a:solidFill>
                <a:latin typeface="Tahoma" pitchFamily="34" charset="0"/>
              </a:rPr>
              <a:t>T</a:t>
            </a:r>
            <a:r>
              <a:rPr lang="fr-CA" sz="2400">
                <a:latin typeface="Tahoma" pitchFamily="34" charset="0"/>
              </a:rPr>
              <a:t> et </a:t>
            </a:r>
            <a:r>
              <a:rPr lang="fr-CA" sz="2800" b="1">
                <a:solidFill>
                  <a:schemeClr val="folHlink"/>
                </a:solidFill>
                <a:latin typeface="Letter Gothic" pitchFamily="49" charset="0"/>
              </a:rPr>
              <a:t>I</a:t>
            </a:r>
            <a:r>
              <a:rPr lang="fr-CA" sz="2400">
                <a:latin typeface="Tahoma" pitchFamily="34" charset="0"/>
              </a:rPr>
              <a:t> par </a:t>
            </a:r>
            <a:r>
              <a:rPr lang="fr-CA" sz="2400">
                <a:solidFill>
                  <a:srgbClr val="000000"/>
                </a:solidFill>
                <a:latin typeface="Tahoma" pitchFamily="34" charset="0"/>
              </a:rPr>
              <a:t>R</a:t>
            </a:r>
            <a:r>
              <a:rPr lang="fr-CA" sz="2400">
                <a:latin typeface="Tahoma" pitchFamily="34" charset="0"/>
              </a:rPr>
              <a:t> </a:t>
            </a:r>
          </a:p>
        </p:txBody>
      </p:sp>
      <p:sp>
        <p:nvSpPr>
          <p:cNvPr id="24579" name="Rectangle 5"/>
          <p:cNvSpPr>
            <a:spLocks noChangeArrowheads="1"/>
          </p:cNvSpPr>
          <p:nvPr/>
        </p:nvSpPr>
        <p:spPr bwMode="auto">
          <a:xfrm>
            <a:off x="339725" y="2636838"/>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a:t>
            </a:r>
            <a:r>
              <a:rPr lang="fr-CA" sz="2400" b="1">
                <a:solidFill>
                  <a:schemeClr val="folHlink"/>
                </a:solidFill>
                <a:latin typeface="Letter Gothic" pitchFamily="49" charset="0"/>
              </a:rPr>
              <a:t>NR</a:t>
            </a:r>
            <a:r>
              <a:rPr lang="fr-CA" sz="2400">
                <a:solidFill>
                  <a:srgbClr val="000000"/>
                </a:solidFill>
                <a:latin typeface="Letter Gothic" pitchFamily="49" charset="0"/>
              </a:rPr>
              <a:t>ST</a:t>
            </a:r>
            <a:r>
              <a:rPr lang="fr-CA" sz="2400" b="1">
                <a:solidFill>
                  <a:schemeClr val="folHlink"/>
                </a:solidFill>
                <a:latin typeface="Letter Gothic" pitchFamily="49" charset="0"/>
              </a:rPr>
              <a:t>X</a:t>
            </a:r>
            <a:r>
              <a:rPr lang="fr-CA" sz="2400">
                <a:solidFill>
                  <a:srgbClr val="000000"/>
                </a:solidFill>
                <a:latin typeface="Letter Gothic" pitchFamily="49" charset="0"/>
              </a:rPr>
              <a:t>T</a:t>
            </a:r>
            <a:r>
              <a:rPr lang="fr-CA" sz="2400" b="1">
                <a:solidFill>
                  <a:schemeClr val="folHlink"/>
                </a:solidFill>
                <a:latin typeface="Letter Gothic" pitchFamily="49" charset="0"/>
              </a:rPr>
              <a:t>N</a:t>
            </a:r>
            <a:r>
              <a:rPr lang="fr-CA" sz="2400">
                <a:solidFill>
                  <a:srgbClr val="000000"/>
                </a:solidFill>
                <a:latin typeface="Letter Gothic" pitchFamily="49" charset="0"/>
              </a:rPr>
              <a:t>T</a:t>
            </a:r>
            <a:r>
              <a:rPr lang="fr-CA" sz="2400" b="1">
                <a:solidFill>
                  <a:schemeClr val="folHlink"/>
                </a:solidFill>
                <a:latin typeface="Letter Gothic" pitchFamily="49" charset="0"/>
              </a:rPr>
              <a:t>XLD</a:t>
            </a:r>
            <a:r>
              <a:rPr lang="fr-CA" sz="2400">
                <a:solidFill>
                  <a:srgbClr val="000000"/>
                </a:solidFill>
                <a:latin typeface="Letter Gothic" pitchFamily="49" charset="0"/>
              </a:rPr>
              <a:t>_</a:t>
            </a:r>
            <a:r>
              <a:rPr lang="fr-CA" sz="2400" b="1">
                <a:solidFill>
                  <a:schemeClr val="folHlink"/>
                </a:solidFill>
                <a:latin typeface="Letter Gothic" pitchFamily="49" charset="0"/>
              </a:rPr>
              <a:t>CLDL</a:t>
            </a:r>
            <a:r>
              <a:rPr lang="fr-CA" sz="2400">
                <a:solidFill>
                  <a:srgbClr val="000000"/>
                </a:solidFill>
                <a:latin typeface="Letter Gothic" pitchFamily="49" charset="0"/>
              </a:rPr>
              <a:t>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ET</a:t>
            </a:r>
            <a:r>
              <a:rPr lang="fr-CA" sz="2400" b="1">
                <a:solidFill>
                  <a:schemeClr val="folHlink"/>
                </a:solidFill>
                <a:latin typeface="Letter Gothic" pitchFamily="49" charset="0"/>
              </a:rPr>
              <a:t>XHN</a:t>
            </a:r>
            <a:r>
              <a:rPr lang="fr-CA" sz="2400">
                <a:solidFill>
                  <a:srgbClr val="000000"/>
                </a:solidFill>
                <a:latin typeface="Letter Gothic" pitchFamily="49" charset="0"/>
              </a:rPr>
              <a:t>E_EST_TRES_</a:t>
            </a:r>
            <a:r>
              <a:rPr lang="fr-CA" sz="2400" b="1">
                <a:solidFill>
                  <a:schemeClr val="folHlink"/>
                </a:solidFill>
                <a:latin typeface="Letter Gothic" pitchFamily="49" charset="0"/>
              </a:rPr>
              <a:t>UN</a:t>
            </a:r>
            <a:r>
              <a:rPr lang="fr-CA" sz="2400">
                <a:solidFill>
                  <a:srgbClr val="000000"/>
                </a:solidFill>
                <a:latin typeface="Letter Gothic" pitchFamily="49" charset="0"/>
              </a:rPr>
              <a:t>L</a:t>
            </a:r>
            <a:r>
              <a:rPr lang="fr-CA" sz="2400" b="1">
                <a:solidFill>
                  <a:schemeClr val="folHlink"/>
                </a:solidFill>
                <a:latin typeface="Letter Gothic" pitchFamily="49" charset="0"/>
              </a:rPr>
              <a:t>D</a:t>
            </a:r>
            <a:r>
              <a:rPr lang="fr-CA" sz="2400">
                <a:solidFill>
                  <a:srgbClr val="000000"/>
                </a:solidFill>
                <a:latin typeface="Letter Gothic" pitchFamily="49" charset="0"/>
              </a:rPr>
              <a:t>ERA</a:t>
            </a:r>
            <a:r>
              <a:rPr lang="fr-CA" sz="2400" b="1">
                <a:solidFill>
                  <a:schemeClr val="folHlink"/>
                </a:solidFill>
                <a:latin typeface="Letter Gothic" pitchFamily="49" charset="0"/>
              </a:rPr>
              <a:t>R</a:t>
            </a:r>
            <a:r>
              <a:rPr lang="fr-CA" sz="2400">
                <a:solidFill>
                  <a:srgbClr val="000000"/>
                </a:solidFill>
                <a:latin typeface="Letter Gothic" pitchFamily="49" charset="0"/>
              </a:rPr>
              <a:t>LE_A_LA_</a:t>
            </a:r>
            <a:r>
              <a:rPr lang="fr-CA" sz="2400" b="1">
                <a:solidFill>
                  <a:schemeClr val="folHlink"/>
                </a:solidFill>
                <a:latin typeface="Letter Gothic" pitchFamily="49" charset="0"/>
              </a:rPr>
              <a:t>Z</a:t>
            </a:r>
            <a:r>
              <a:rPr lang="fr-CA" sz="2400">
                <a:solidFill>
                  <a:srgbClr val="000000"/>
                </a:solidFill>
                <a:latin typeface="Letter Gothic" pitchFamily="49" charset="0"/>
              </a:rPr>
              <a:t>R</a:t>
            </a:r>
            <a:r>
              <a:rPr lang="fr-CA" sz="2400" b="1">
                <a:solidFill>
                  <a:schemeClr val="folHlink"/>
                </a:solidFill>
                <a:latin typeface="Letter Gothic" pitchFamily="49" charset="0"/>
              </a:rPr>
              <a:t>TE</a:t>
            </a:r>
            <a:r>
              <a:rPr lang="fr-CA" sz="2400">
                <a:solidFill>
                  <a:srgbClr val="000000"/>
                </a:solidFill>
                <a:latin typeface="Letter Gothic" pitchFamily="49" charset="0"/>
              </a:rPr>
              <a:t>TA</a:t>
            </a:r>
            <a:r>
              <a:rPr lang="fr-CA" sz="2400" b="1">
                <a:solidFill>
                  <a:schemeClr val="folHlink"/>
                </a:solidFill>
                <a:latin typeface="Letter Gothic" pitchFamily="49" charset="0"/>
              </a:rPr>
              <a:t>D</a:t>
            </a:r>
            <a:r>
              <a:rPr lang="fr-CA" sz="2400">
                <a:solidFill>
                  <a:srgbClr val="000000"/>
                </a:solidFill>
                <a:latin typeface="Letter Gothic" pitchFamily="49" charset="0"/>
              </a:rPr>
              <a:t>AL</a:t>
            </a:r>
            <a:r>
              <a:rPr lang="fr-CA" sz="2400" b="1">
                <a:solidFill>
                  <a:schemeClr val="folHlink"/>
                </a:solidFill>
                <a:latin typeface="Letter Gothic" pitchFamily="49" charset="0"/>
              </a:rPr>
              <a:t>T</a:t>
            </a:r>
            <a:r>
              <a:rPr lang="fr-CA" sz="2400">
                <a:solidFill>
                  <a:srgbClr val="000000"/>
                </a:solidFill>
                <a:latin typeface="Letter Gothic" pitchFamily="49" charset="0"/>
              </a:rPr>
              <a:t>SE_</a:t>
            </a:r>
            <a:r>
              <a:rPr lang="fr-CA" sz="2400" b="1">
                <a:solidFill>
                  <a:schemeClr val="folHlink"/>
                </a:solidFill>
                <a:latin typeface="Letter Gothic" pitchFamily="49" charset="0"/>
              </a:rPr>
              <a:t>ELN</a:t>
            </a:r>
            <a:r>
              <a:rPr lang="fr-CA" sz="2400">
                <a:solidFill>
                  <a:srgbClr val="000000"/>
                </a:solidFill>
                <a:latin typeface="Letter Gothic" pitchFamily="49" charset="0"/>
              </a:rPr>
              <a:t>R</a:t>
            </a:r>
            <a:r>
              <a:rPr lang="fr-CA" sz="2400" b="1">
                <a:solidFill>
                  <a:schemeClr val="folHlink"/>
                </a:solidFill>
                <a:latin typeface="Letter Gothic" pitchFamily="49" charset="0"/>
              </a:rPr>
              <a:t>UN</a:t>
            </a:r>
            <a:r>
              <a:rPr lang="fr-CA" sz="2400">
                <a:solidFill>
                  <a:srgbClr val="000000"/>
                </a:solidFill>
                <a:latin typeface="Letter Gothic" pitchFamily="49" charset="0"/>
              </a:rPr>
              <a:t>_</a:t>
            </a:r>
            <a:r>
              <a:rPr lang="fr-CA" sz="2400" b="1">
                <a:solidFill>
                  <a:schemeClr val="folHlink"/>
                </a:solidFill>
                <a:latin typeface="Letter Gothic" pitchFamily="49" charset="0"/>
              </a:rPr>
              <a:t>HN</a:t>
            </a:r>
            <a:r>
              <a:rPr lang="fr-CA" sz="2400">
                <a:solidFill>
                  <a:srgbClr val="000000"/>
                </a:solidFill>
                <a:latin typeface="Letter Gothic" pitchFamily="49" charset="0"/>
              </a:rPr>
              <a:t>E_LE_</a:t>
            </a:r>
            <a:r>
              <a:rPr lang="fr-CA" sz="2400" b="1">
                <a:solidFill>
                  <a:schemeClr val="folHlink"/>
                </a:solidFill>
                <a:latin typeface="Letter Gothic" pitchFamily="49" charset="0"/>
              </a:rPr>
              <a:t>C</a:t>
            </a:r>
            <a:r>
              <a:rPr lang="fr-CA" sz="2400">
                <a:solidFill>
                  <a:srgbClr val="000000"/>
                </a:solidFill>
                <a:latin typeface="Letter Gothic" pitchFamily="49" charset="0"/>
              </a:rPr>
              <a:t>ESSA</a:t>
            </a:r>
            <a:r>
              <a:rPr lang="fr-CA" sz="2400" b="1">
                <a:solidFill>
                  <a:schemeClr val="folHlink"/>
                </a:solidFill>
                <a:latin typeface="Letter Gothic" pitchFamily="49" charset="0"/>
              </a:rPr>
              <a:t>W</a:t>
            </a:r>
            <a:r>
              <a:rPr lang="fr-CA" sz="2400">
                <a:solidFill>
                  <a:srgbClr val="000000"/>
                </a:solidFill>
                <a:latin typeface="Letter Gothic" pitchFamily="49" charset="0"/>
              </a:rPr>
              <a:t>E_S</a:t>
            </a:r>
            <a:r>
              <a:rPr lang="fr-CA" sz="2400" b="1">
                <a:solidFill>
                  <a:schemeClr val="folHlink"/>
                </a:solidFill>
                <a:latin typeface="Letter Gothic" pitchFamily="49" charset="0"/>
              </a:rPr>
              <a:t>LX</a:t>
            </a:r>
            <a:r>
              <a:rPr lang="fr-CA" sz="2400">
                <a:solidFill>
                  <a:srgbClr val="000000"/>
                </a:solidFill>
                <a:latin typeface="Letter Gothic" pitchFamily="49" charset="0"/>
              </a:rPr>
              <a:t>T_S</a:t>
            </a:r>
            <a:r>
              <a:rPr lang="fr-CA" sz="2400" b="1">
                <a:solidFill>
                  <a:schemeClr val="folHlink"/>
                </a:solidFill>
                <a:latin typeface="Letter Gothic" pitchFamily="49" charset="0"/>
              </a:rPr>
              <a:t>NVVX</a:t>
            </a:r>
            <a:r>
              <a:rPr lang="fr-CA" sz="2400">
                <a:solidFill>
                  <a:srgbClr val="000000"/>
                </a:solidFill>
                <a:latin typeface="Letter Gothic" pitchFamily="49" charset="0"/>
              </a:rPr>
              <a:t>SA</a:t>
            </a:r>
            <a:r>
              <a:rPr lang="fr-CA" sz="2400" b="1">
                <a:solidFill>
                  <a:schemeClr val="folHlink"/>
                </a:solidFill>
                <a:latin typeface="Letter Gothic" pitchFamily="49" charset="0"/>
              </a:rPr>
              <a:t>CC</a:t>
            </a:r>
            <a:r>
              <a:rPr lang="fr-CA" sz="2400">
                <a:solidFill>
                  <a:srgbClr val="000000"/>
                </a:solidFill>
                <a:latin typeface="Letter Gothic" pitchFamily="49" charset="0"/>
              </a:rPr>
              <a:t>E</a:t>
            </a:r>
            <a:r>
              <a:rPr lang="fr-CA" sz="2400" b="1">
                <a:solidFill>
                  <a:schemeClr val="folHlink"/>
                </a:solidFill>
                <a:latin typeface="Letter Gothic" pitchFamily="49" charset="0"/>
              </a:rPr>
              <a:t>D</a:t>
            </a:r>
            <a:r>
              <a:rPr lang="fr-CA" sz="2400">
                <a:solidFill>
                  <a:srgbClr val="000000"/>
                </a:solidFill>
                <a:latin typeface="Letter Gothic" pitchFamily="49" charset="0"/>
              </a:rPr>
              <a:t>T_L</a:t>
            </a:r>
            <a:r>
              <a:rPr lang="fr-CA" sz="2400" b="1">
                <a:solidFill>
                  <a:schemeClr val="folHlink"/>
                </a:solidFill>
                <a:latin typeface="Letter Gothic" pitchFamily="49" charset="0"/>
              </a:rPr>
              <a:t>LDW</a:t>
            </a:r>
            <a:r>
              <a:rPr lang="fr-CA" sz="2400">
                <a:solidFill>
                  <a:srgbClr val="000000"/>
                </a:solidFill>
                <a:latin typeface="Letter Gothic" pitchFamily="49" charset="0"/>
              </a:rPr>
              <a:t>_</a:t>
            </a:r>
            <a:r>
              <a:rPr lang="fr-CA" sz="2400" b="1">
                <a:solidFill>
                  <a:schemeClr val="folHlink"/>
                </a:solidFill>
                <a:latin typeface="Letter Gothic" pitchFamily="49" charset="0"/>
              </a:rPr>
              <a:t>X</a:t>
            </a:r>
            <a:r>
              <a:rPr lang="fr-CA" sz="2400">
                <a:solidFill>
                  <a:srgbClr val="000000"/>
                </a:solidFill>
                <a:latin typeface="Letter Gothic" pitchFamily="49" charset="0"/>
              </a:rPr>
              <a:t>L_S</a:t>
            </a:r>
            <a:r>
              <a:rPr lang="fr-CA" sz="2400" b="1">
                <a:solidFill>
                  <a:schemeClr val="folHlink"/>
                </a:solidFill>
                <a:latin typeface="Letter Gothic" pitchFamily="49" charset="0"/>
              </a:rPr>
              <a:t>NVVX</a:t>
            </a:r>
            <a:r>
              <a:rPr lang="fr-CA" sz="2400">
                <a:solidFill>
                  <a:srgbClr val="000000"/>
                </a:solidFill>
                <a:latin typeface="Letter Gothic" pitchFamily="49" charset="0"/>
              </a:rPr>
              <a:t>T_DE_TE</a:t>
            </a:r>
            <a:r>
              <a:rPr lang="fr-CA" sz="2400" b="1">
                <a:solidFill>
                  <a:schemeClr val="folHlink"/>
                </a:solidFill>
                <a:latin typeface="Letter Gothic" pitchFamily="49" charset="0"/>
              </a:rPr>
              <a:t>DX</a:t>
            </a:r>
            <a:r>
              <a:rPr lang="fr-CA" sz="2400">
                <a:solidFill>
                  <a:srgbClr val="000000"/>
                </a:solidFill>
                <a:latin typeface="Letter Gothic" pitchFamily="49" charset="0"/>
              </a:rPr>
              <a:t>R_</a:t>
            </a:r>
            <a:r>
              <a:rPr lang="fr-CA" sz="2400" b="1">
                <a:solidFill>
                  <a:schemeClr val="folHlink"/>
                </a:solidFill>
                <a:latin typeface="Letter Gothic" pitchFamily="49" charset="0"/>
              </a:rPr>
              <a:t>ZLCE</a:t>
            </a:r>
            <a:r>
              <a:rPr lang="fr-CA" sz="2400">
                <a:solidFill>
                  <a:srgbClr val="000000"/>
                </a:solidFill>
                <a:latin typeface="Letter Gothic" pitchFamily="49" charset="0"/>
              </a:rPr>
              <a:t>TE_DES_STAT</a:t>
            </a:r>
            <a:r>
              <a:rPr lang="fr-CA" sz="2400" b="1">
                <a:solidFill>
                  <a:schemeClr val="folHlink"/>
                </a:solidFill>
                <a:latin typeface="Letter Gothic" pitchFamily="49" charset="0"/>
              </a:rPr>
              <a:t>X</a:t>
            </a:r>
            <a:r>
              <a:rPr lang="fr-CA" sz="2400">
                <a:solidFill>
                  <a:srgbClr val="000000"/>
                </a:solidFill>
                <a:latin typeface="Letter Gothic" pitchFamily="49" charset="0"/>
              </a:rPr>
              <a:t>ST</a:t>
            </a:r>
            <a:r>
              <a:rPr lang="fr-CA" sz="2400" b="1">
                <a:solidFill>
                  <a:schemeClr val="folHlink"/>
                </a:solidFill>
                <a:latin typeface="Letter Gothic" pitchFamily="49" charset="0"/>
              </a:rPr>
              <a:t>XHN</a:t>
            </a:r>
            <a:r>
              <a:rPr lang="fr-CA" sz="2400">
                <a:solidFill>
                  <a:srgbClr val="000000"/>
                </a:solidFill>
                <a:latin typeface="Letter Gothic" pitchFamily="49" charset="0"/>
              </a:rPr>
              <a:t>ES_D_</a:t>
            </a:r>
            <a:r>
              <a:rPr lang="fr-CA" sz="2400" b="1">
                <a:solidFill>
                  <a:schemeClr val="folHlink"/>
                </a:solidFill>
                <a:latin typeface="Letter Gothic" pitchFamily="49" charset="0"/>
              </a:rPr>
              <a:t>LZZN</a:t>
            </a:r>
            <a:r>
              <a:rPr lang="fr-CA" sz="2400">
                <a:solidFill>
                  <a:srgbClr val="000000"/>
                </a:solidFill>
                <a:latin typeface="Letter Gothic" pitchFamily="49" charset="0"/>
              </a:rPr>
              <a:t>RRE</a:t>
            </a:r>
            <a:r>
              <a:rPr lang="fr-CA" sz="2400" b="1">
                <a:solidFill>
                  <a:schemeClr val="folHlink"/>
                </a:solidFill>
                <a:latin typeface="Letter Gothic" pitchFamily="49" charset="0"/>
              </a:rPr>
              <a:t>DZ</a:t>
            </a:r>
            <a:r>
              <a:rPr lang="fr-CA" sz="2400">
                <a:solidFill>
                  <a:srgbClr val="000000"/>
                </a:solidFill>
                <a:latin typeface="Letter Gothic" pitchFamily="49" charset="0"/>
              </a:rPr>
              <a:t>E_DES_D</a:t>
            </a:r>
            <a:r>
              <a:rPr lang="fr-CA" sz="2400" b="1">
                <a:solidFill>
                  <a:schemeClr val="folHlink"/>
                </a:solidFill>
                <a:latin typeface="Letter Gothic" pitchFamily="49" charset="0"/>
              </a:rPr>
              <a:t>XVV</a:t>
            </a:r>
            <a:r>
              <a:rPr lang="fr-CA" sz="2400">
                <a:solidFill>
                  <a:srgbClr val="000000"/>
                </a:solidFill>
                <a:latin typeface="Letter Gothic" pitchFamily="49" charset="0"/>
              </a:rPr>
              <a:t>ERE</a:t>
            </a:r>
            <a:r>
              <a:rPr lang="fr-CA" sz="2400" b="1">
                <a:solidFill>
                  <a:schemeClr val="folHlink"/>
                </a:solidFill>
                <a:latin typeface="Letter Gothic" pitchFamily="49" charset="0"/>
              </a:rPr>
              <a:t>D</a:t>
            </a:r>
            <a:r>
              <a:rPr lang="fr-CA" sz="2400">
                <a:solidFill>
                  <a:srgbClr val="000000"/>
                </a:solidFill>
                <a:latin typeface="Letter Gothic" pitchFamily="49" charset="0"/>
              </a:rPr>
              <a:t>TES_LETTRES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763713" y="2060575"/>
            <a:ext cx="5780087" cy="519113"/>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X</a:t>
            </a:r>
            <a:r>
              <a:rPr lang="fr-CA" sz="2400">
                <a:latin typeface="Tahoma" pitchFamily="34" charset="0"/>
              </a:rPr>
              <a:t> par </a:t>
            </a:r>
            <a:r>
              <a:rPr lang="fr-CA" sz="2400">
                <a:solidFill>
                  <a:srgbClr val="000000"/>
                </a:solidFill>
                <a:latin typeface="Tahoma" pitchFamily="34" charset="0"/>
              </a:rPr>
              <a:t>I</a:t>
            </a:r>
            <a:r>
              <a:rPr lang="fr-CA" sz="2400">
                <a:latin typeface="Tahoma" pitchFamily="34" charset="0"/>
              </a:rPr>
              <a:t>, </a:t>
            </a:r>
            <a:r>
              <a:rPr lang="fr-CA" sz="2800" b="1">
                <a:solidFill>
                  <a:schemeClr val="folHlink"/>
                </a:solidFill>
                <a:latin typeface="Letter Gothic" pitchFamily="49" charset="0"/>
              </a:rPr>
              <a:t>H</a:t>
            </a:r>
            <a:r>
              <a:rPr lang="fr-CA" sz="2400">
                <a:latin typeface="Tahoma" pitchFamily="34" charset="0"/>
              </a:rPr>
              <a:t> par </a:t>
            </a:r>
            <a:r>
              <a:rPr lang="fr-CA" sz="2400">
                <a:solidFill>
                  <a:srgbClr val="000000"/>
                </a:solidFill>
                <a:latin typeface="Tahoma" pitchFamily="34" charset="0"/>
              </a:rPr>
              <a:t>Q </a:t>
            </a:r>
            <a:r>
              <a:rPr lang="fr-CA" sz="2400">
                <a:latin typeface="Tahoma" pitchFamily="34" charset="0"/>
              </a:rPr>
              <a:t>et</a:t>
            </a:r>
            <a:r>
              <a:rPr lang="fr-CA" sz="2400">
                <a:solidFill>
                  <a:srgbClr val="000000"/>
                </a:solidFill>
                <a:latin typeface="Tahoma" pitchFamily="34" charset="0"/>
              </a:rPr>
              <a:t>  </a:t>
            </a:r>
            <a:r>
              <a:rPr lang="fr-CA" sz="2800" b="1">
                <a:solidFill>
                  <a:schemeClr val="folHlink"/>
                </a:solidFill>
                <a:latin typeface="Letter Gothic" pitchFamily="49" charset="0"/>
              </a:rPr>
              <a:t>N</a:t>
            </a:r>
            <a:r>
              <a:rPr lang="fr-CA" sz="2400">
                <a:solidFill>
                  <a:srgbClr val="000000"/>
                </a:solidFill>
                <a:latin typeface="Tahoma" pitchFamily="34" charset="0"/>
              </a:rPr>
              <a:t> </a:t>
            </a:r>
            <a:r>
              <a:rPr lang="fr-CA" sz="2400">
                <a:latin typeface="Tahoma" pitchFamily="34" charset="0"/>
              </a:rPr>
              <a:t>par</a:t>
            </a:r>
            <a:r>
              <a:rPr lang="fr-CA" sz="2400">
                <a:solidFill>
                  <a:srgbClr val="000000"/>
                </a:solidFill>
                <a:latin typeface="Tahoma" pitchFamily="34" charset="0"/>
              </a:rPr>
              <a:t> U</a:t>
            </a:r>
            <a:r>
              <a:rPr lang="fr-CA" sz="2400">
                <a:latin typeface="Tahoma" pitchFamily="34" charset="0"/>
              </a:rPr>
              <a:t> </a:t>
            </a:r>
          </a:p>
        </p:txBody>
      </p:sp>
      <p:sp>
        <p:nvSpPr>
          <p:cNvPr id="25603" name="Rectangle 5"/>
          <p:cNvSpPr>
            <a:spLocks noChangeArrowheads="1"/>
          </p:cNvSpPr>
          <p:nvPr/>
        </p:nvSpPr>
        <p:spPr bwMode="auto">
          <a:xfrm>
            <a:off x="319088" y="2997200"/>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LA_SU</a:t>
            </a:r>
            <a:r>
              <a:rPr lang="fr-CA" sz="2400" b="1">
                <a:solidFill>
                  <a:schemeClr val="folHlink"/>
                </a:solidFill>
                <a:latin typeface="Letter Gothic" pitchFamily="49" charset="0"/>
              </a:rPr>
              <a:t>R</a:t>
            </a:r>
            <a:r>
              <a:rPr lang="fr-CA" sz="2400">
                <a:solidFill>
                  <a:srgbClr val="000000"/>
                </a:solidFill>
                <a:latin typeface="Letter Gothic" pitchFamily="49" charset="0"/>
              </a:rPr>
              <a:t>STITUTI</a:t>
            </a:r>
            <a:r>
              <a:rPr lang="fr-CA" sz="2400" b="1">
                <a:solidFill>
                  <a:schemeClr val="folHlink"/>
                </a:solidFill>
                <a:latin typeface="Letter Gothic" pitchFamily="49" charset="0"/>
              </a:rPr>
              <a:t>LD</a:t>
            </a:r>
            <a:r>
              <a:rPr lang="fr-CA" sz="2400">
                <a:solidFill>
                  <a:srgbClr val="000000"/>
                </a:solidFill>
                <a:latin typeface="Letter Gothic" pitchFamily="49" charset="0"/>
              </a:rPr>
              <a:t>_</a:t>
            </a:r>
            <a:r>
              <a:rPr lang="fr-CA" sz="2400" b="1">
                <a:solidFill>
                  <a:schemeClr val="folHlink"/>
                </a:solidFill>
                <a:latin typeface="Letter Gothic" pitchFamily="49" charset="0"/>
              </a:rPr>
              <a:t>CLDL</a:t>
            </a:r>
            <a:r>
              <a:rPr lang="fr-CA" sz="2400">
                <a:solidFill>
                  <a:srgbClr val="000000"/>
                </a:solidFill>
                <a:latin typeface="Letter Gothic" pitchFamily="49" charset="0"/>
              </a:rPr>
              <a:t>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ETIQUE_EST_TRES_</a:t>
            </a:r>
            <a:r>
              <a:rPr lang="fr-CA" sz="2400" b="1">
                <a:solidFill>
                  <a:schemeClr val="folHlink"/>
                </a:solidFill>
                <a:latin typeface="Letter Gothic" pitchFamily="49" charset="0"/>
              </a:rPr>
              <a:t>U</a:t>
            </a:r>
            <a:r>
              <a:rPr lang="fr-CA" sz="2400">
                <a:solidFill>
                  <a:srgbClr val="000000"/>
                </a:solidFill>
                <a:latin typeface="Letter Gothic" pitchFamily="49" charset="0"/>
              </a:rPr>
              <a:t>UL</a:t>
            </a:r>
            <a:r>
              <a:rPr lang="fr-CA" sz="2400" b="1">
                <a:solidFill>
                  <a:schemeClr val="folHlink"/>
                </a:solidFill>
                <a:latin typeface="Letter Gothic" pitchFamily="49" charset="0"/>
              </a:rPr>
              <a:t>D</a:t>
            </a:r>
            <a:r>
              <a:rPr lang="fr-CA" sz="2400">
                <a:solidFill>
                  <a:srgbClr val="000000"/>
                </a:solidFill>
                <a:latin typeface="Letter Gothic" pitchFamily="49" charset="0"/>
              </a:rPr>
              <a:t>ERA</a:t>
            </a:r>
            <a:r>
              <a:rPr lang="fr-CA" sz="2400" b="1">
                <a:solidFill>
                  <a:schemeClr val="folHlink"/>
                </a:solidFill>
                <a:latin typeface="Letter Gothic" pitchFamily="49" charset="0"/>
              </a:rPr>
              <a:t>R</a:t>
            </a:r>
            <a:r>
              <a:rPr lang="fr-CA" sz="2400">
                <a:solidFill>
                  <a:srgbClr val="000000"/>
                </a:solidFill>
                <a:latin typeface="Letter Gothic" pitchFamily="49" charset="0"/>
              </a:rPr>
              <a:t>LE_A_LA_</a:t>
            </a:r>
            <a:r>
              <a:rPr lang="fr-CA" sz="2400" b="1">
                <a:solidFill>
                  <a:schemeClr val="folHlink"/>
                </a:solidFill>
                <a:latin typeface="Letter Gothic" pitchFamily="49" charset="0"/>
              </a:rPr>
              <a:t>Z</a:t>
            </a:r>
            <a:r>
              <a:rPr lang="fr-CA" sz="2400">
                <a:solidFill>
                  <a:srgbClr val="000000"/>
                </a:solidFill>
                <a:latin typeface="Letter Gothic" pitchFamily="49" charset="0"/>
              </a:rPr>
              <a:t>R</a:t>
            </a:r>
            <a:r>
              <a:rPr lang="fr-CA" sz="2400" b="1">
                <a:solidFill>
                  <a:schemeClr val="folHlink"/>
                </a:solidFill>
                <a:latin typeface="Letter Gothic" pitchFamily="49" charset="0"/>
              </a:rPr>
              <a:t>TE</a:t>
            </a:r>
            <a:r>
              <a:rPr lang="fr-CA" sz="2400">
                <a:solidFill>
                  <a:srgbClr val="000000"/>
                </a:solidFill>
                <a:latin typeface="Letter Gothic" pitchFamily="49" charset="0"/>
              </a:rPr>
              <a:t>TA</a:t>
            </a:r>
            <a:r>
              <a:rPr lang="fr-CA" sz="2400" b="1">
                <a:solidFill>
                  <a:schemeClr val="folHlink"/>
                </a:solidFill>
                <a:latin typeface="Letter Gothic" pitchFamily="49" charset="0"/>
              </a:rPr>
              <a:t>D</a:t>
            </a:r>
            <a:r>
              <a:rPr lang="fr-CA" sz="2400">
                <a:solidFill>
                  <a:srgbClr val="000000"/>
                </a:solidFill>
                <a:latin typeface="Letter Gothic" pitchFamily="49" charset="0"/>
              </a:rPr>
              <a:t>AL</a:t>
            </a:r>
            <a:r>
              <a:rPr lang="fr-CA" sz="2400" b="1">
                <a:solidFill>
                  <a:schemeClr val="folHlink"/>
                </a:solidFill>
                <a:latin typeface="Letter Gothic" pitchFamily="49" charset="0"/>
              </a:rPr>
              <a:t>T</a:t>
            </a:r>
            <a:r>
              <a:rPr lang="fr-CA" sz="2400">
                <a:solidFill>
                  <a:srgbClr val="000000"/>
                </a:solidFill>
                <a:latin typeface="Letter Gothic" pitchFamily="49" charset="0"/>
              </a:rPr>
              <a:t>SE_</a:t>
            </a:r>
            <a:r>
              <a:rPr lang="fr-CA" sz="2400" b="1">
                <a:solidFill>
                  <a:schemeClr val="folHlink"/>
                </a:solidFill>
                <a:latin typeface="Letter Gothic" pitchFamily="49" charset="0"/>
              </a:rPr>
              <a:t>EL</a:t>
            </a:r>
            <a:r>
              <a:rPr lang="fr-CA" sz="2400">
                <a:solidFill>
                  <a:srgbClr val="000000"/>
                </a:solidFill>
                <a:latin typeface="Letter Gothic" pitchFamily="49" charset="0"/>
              </a:rPr>
              <a:t>UR</a:t>
            </a:r>
            <a:r>
              <a:rPr lang="fr-CA" sz="2400" b="1">
                <a:solidFill>
                  <a:schemeClr val="folHlink"/>
                </a:solidFill>
                <a:latin typeface="Letter Gothic" pitchFamily="49" charset="0"/>
              </a:rPr>
              <a:t>U</a:t>
            </a:r>
            <a:r>
              <a:rPr lang="fr-CA" sz="2400">
                <a:solidFill>
                  <a:srgbClr val="000000"/>
                </a:solidFill>
                <a:latin typeface="Letter Gothic" pitchFamily="49" charset="0"/>
              </a:rPr>
              <a:t>U_QUE_LE_</a:t>
            </a:r>
            <a:r>
              <a:rPr lang="fr-CA" sz="2400" b="1">
                <a:solidFill>
                  <a:schemeClr val="folHlink"/>
                </a:solidFill>
                <a:latin typeface="Letter Gothic" pitchFamily="49" charset="0"/>
              </a:rPr>
              <a:t>C</a:t>
            </a:r>
            <a:r>
              <a:rPr lang="fr-CA" sz="2400">
                <a:solidFill>
                  <a:srgbClr val="000000"/>
                </a:solidFill>
                <a:latin typeface="Letter Gothic" pitchFamily="49" charset="0"/>
              </a:rPr>
              <a:t>ESSA</a:t>
            </a:r>
            <a:r>
              <a:rPr lang="fr-CA" sz="2400" b="1">
                <a:solidFill>
                  <a:schemeClr val="folHlink"/>
                </a:solidFill>
                <a:latin typeface="Letter Gothic" pitchFamily="49" charset="0"/>
              </a:rPr>
              <a:t>W</a:t>
            </a:r>
            <a:r>
              <a:rPr lang="fr-CA" sz="2400">
                <a:solidFill>
                  <a:srgbClr val="000000"/>
                </a:solidFill>
                <a:latin typeface="Letter Gothic" pitchFamily="49" charset="0"/>
              </a:rPr>
              <a:t>E_S</a:t>
            </a:r>
            <a:r>
              <a:rPr lang="fr-CA" sz="2400" b="1">
                <a:solidFill>
                  <a:schemeClr val="folHlink"/>
                </a:solidFill>
                <a:latin typeface="Letter Gothic" pitchFamily="49" charset="0"/>
              </a:rPr>
              <a:t>L</a:t>
            </a:r>
            <a:r>
              <a:rPr lang="fr-CA" sz="2400">
                <a:solidFill>
                  <a:srgbClr val="000000"/>
                </a:solidFill>
                <a:latin typeface="Letter Gothic" pitchFamily="49" charset="0"/>
              </a:rPr>
              <a:t>IT_SU</a:t>
            </a:r>
            <a:r>
              <a:rPr lang="fr-CA" sz="2400" b="1">
                <a:solidFill>
                  <a:schemeClr val="folHlink"/>
                </a:solidFill>
                <a:latin typeface="Letter Gothic" pitchFamily="49" charset="0"/>
              </a:rPr>
              <a:t>VV</a:t>
            </a:r>
            <a:r>
              <a:rPr lang="fr-CA" sz="2400">
                <a:solidFill>
                  <a:srgbClr val="000000"/>
                </a:solidFill>
                <a:latin typeface="Letter Gothic" pitchFamily="49" charset="0"/>
              </a:rPr>
              <a:t>ISA</a:t>
            </a:r>
            <a:r>
              <a:rPr lang="fr-CA" sz="2400" b="1">
                <a:solidFill>
                  <a:schemeClr val="folHlink"/>
                </a:solidFill>
                <a:latin typeface="Letter Gothic" pitchFamily="49" charset="0"/>
              </a:rPr>
              <a:t>CC</a:t>
            </a:r>
            <a:r>
              <a:rPr lang="fr-CA" sz="2400">
                <a:solidFill>
                  <a:srgbClr val="000000"/>
                </a:solidFill>
                <a:latin typeface="Letter Gothic" pitchFamily="49" charset="0"/>
              </a:rPr>
              <a:t>E</a:t>
            </a:r>
            <a:r>
              <a:rPr lang="fr-CA" sz="2400" b="1">
                <a:solidFill>
                  <a:schemeClr val="folHlink"/>
                </a:solidFill>
                <a:latin typeface="Letter Gothic" pitchFamily="49" charset="0"/>
              </a:rPr>
              <a:t>D</a:t>
            </a:r>
            <a:r>
              <a:rPr lang="fr-CA" sz="2400">
                <a:solidFill>
                  <a:srgbClr val="000000"/>
                </a:solidFill>
                <a:latin typeface="Letter Gothic" pitchFamily="49" charset="0"/>
              </a:rPr>
              <a:t>T_L</a:t>
            </a:r>
            <a:r>
              <a:rPr lang="fr-CA" sz="2400" b="1">
                <a:solidFill>
                  <a:schemeClr val="folHlink"/>
                </a:solidFill>
                <a:latin typeface="Letter Gothic" pitchFamily="49" charset="0"/>
              </a:rPr>
              <a:t>LDW</a:t>
            </a:r>
            <a:r>
              <a:rPr lang="fr-CA" sz="2400">
                <a:solidFill>
                  <a:srgbClr val="000000"/>
                </a:solidFill>
                <a:latin typeface="Letter Gothic" pitchFamily="49" charset="0"/>
              </a:rPr>
              <a:t>_IL_SU</a:t>
            </a:r>
            <a:r>
              <a:rPr lang="fr-CA" sz="2400" b="1">
                <a:solidFill>
                  <a:schemeClr val="folHlink"/>
                </a:solidFill>
                <a:latin typeface="Letter Gothic" pitchFamily="49" charset="0"/>
              </a:rPr>
              <a:t>VV</a:t>
            </a:r>
            <a:r>
              <a:rPr lang="fr-CA" sz="2400">
                <a:solidFill>
                  <a:srgbClr val="000000"/>
                </a:solidFill>
                <a:latin typeface="Letter Gothic" pitchFamily="49" charset="0"/>
              </a:rPr>
              <a:t>IT_DE_TE</a:t>
            </a:r>
            <a:r>
              <a:rPr lang="fr-CA" sz="2400" b="1">
                <a:solidFill>
                  <a:schemeClr val="folHlink"/>
                </a:solidFill>
                <a:latin typeface="Letter Gothic" pitchFamily="49" charset="0"/>
              </a:rPr>
              <a:t>D</a:t>
            </a:r>
            <a:r>
              <a:rPr lang="fr-CA" sz="2400">
                <a:solidFill>
                  <a:srgbClr val="000000"/>
                </a:solidFill>
                <a:latin typeface="Letter Gothic" pitchFamily="49" charset="0"/>
              </a:rPr>
              <a:t>IR_</a:t>
            </a:r>
            <a:r>
              <a:rPr lang="fr-CA" sz="2400" b="1">
                <a:solidFill>
                  <a:schemeClr val="folHlink"/>
                </a:solidFill>
                <a:latin typeface="Letter Gothic" pitchFamily="49" charset="0"/>
              </a:rPr>
              <a:t>ZLCE</a:t>
            </a:r>
            <a:r>
              <a:rPr lang="fr-CA" sz="2400">
                <a:solidFill>
                  <a:srgbClr val="000000"/>
                </a:solidFill>
                <a:latin typeface="Letter Gothic" pitchFamily="49" charset="0"/>
              </a:rPr>
              <a:t>TE_DES_STATISTIQUES_D_</a:t>
            </a:r>
            <a:r>
              <a:rPr lang="fr-CA" sz="2400" b="1">
                <a:solidFill>
                  <a:schemeClr val="folHlink"/>
                </a:solidFill>
                <a:latin typeface="Letter Gothic" pitchFamily="49" charset="0"/>
              </a:rPr>
              <a:t>LZZ</a:t>
            </a:r>
            <a:r>
              <a:rPr lang="fr-CA" sz="2400">
                <a:solidFill>
                  <a:srgbClr val="000000"/>
                </a:solidFill>
                <a:latin typeface="Letter Gothic" pitchFamily="49" charset="0"/>
              </a:rPr>
              <a:t>URRE</a:t>
            </a:r>
            <a:r>
              <a:rPr lang="fr-CA" sz="2400" b="1">
                <a:solidFill>
                  <a:schemeClr val="folHlink"/>
                </a:solidFill>
                <a:latin typeface="Letter Gothic" pitchFamily="49" charset="0"/>
              </a:rPr>
              <a:t>DZ</a:t>
            </a:r>
            <a:r>
              <a:rPr lang="fr-CA" sz="2400">
                <a:solidFill>
                  <a:srgbClr val="000000"/>
                </a:solidFill>
                <a:latin typeface="Letter Gothic" pitchFamily="49" charset="0"/>
              </a:rPr>
              <a:t>E_DES_DI</a:t>
            </a:r>
            <a:r>
              <a:rPr lang="fr-CA" sz="2400" b="1">
                <a:solidFill>
                  <a:schemeClr val="folHlink"/>
                </a:solidFill>
                <a:latin typeface="Letter Gothic" pitchFamily="49" charset="0"/>
              </a:rPr>
              <a:t>VV</a:t>
            </a:r>
            <a:r>
              <a:rPr lang="fr-CA" sz="2400">
                <a:solidFill>
                  <a:srgbClr val="000000"/>
                </a:solidFill>
                <a:latin typeface="Letter Gothic" pitchFamily="49" charset="0"/>
              </a:rPr>
              <a:t>ERE</a:t>
            </a:r>
            <a:r>
              <a:rPr lang="fr-CA" sz="2400" b="1">
                <a:solidFill>
                  <a:schemeClr val="folHlink"/>
                </a:solidFill>
                <a:latin typeface="Letter Gothic" pitchFamily="49" charset="0"/>
              </a:rPr>
              <a:t>D</a:t>
            </a:r>
            <a:r>
              <a:rPr lang="fr-CA" sz="2400">
                <a:solidFill>
                  <a:srgbClr val="000000"/>
                </a:solidFill>
                <a:latin typeface="Letter Gothic" pitchFamily="49" charset="0"/>
              </a:rPr>
              <a:t>TES_LETTRES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2411413" y="1700213"/>
            <a:ext cx="4392612" cy="519112"/>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V</a:t>
            </a:r>
            <a:r>
              <a:rPr lang="fr-CA" sz="2400">
                <a:latin typeface="Tahoma" pitchFamily="34" charset="0"/>
              </a:rPr>
              <a:t> par </a:t>
            </a:r>
            <a:r>
              <a:rPr lang="fr-CA" sz="2400">
                <a:solidFill>
                  <a:srgbClr val="000000"/>
                </a:solidFill>
                <a:latin typeface="Tahoma" pitchFamily="34" charset="0"/>
              </a:rPr>
              <a:t>F </a:t>
            </a:r>
            <a:r>
              <a:rPr lang="fr-CA" sz="2400">
                <a:latin typeface="Tahoma" pitchFamily="34" charset="0"/>
              </a:rPr>
              <a:t>et </a:t>
            </a:r>
            <a:r>
              <a:rPr lang="fr-CA" sz="2800" b="1">
                <a:solidFill>
                  <a:schemeClr val="folHlink"/>
                </a:solidFill>
                <a:latin typeface="Letter Gothic" pitchFamily="49" charset="0"/>
              </a:rPr>
              <a:t>D</a:t>
            </a:r>
            <a:r>
              <a:rPr lang="fr-CA" sz="2400">
                <a:latin typeface="Tahoma" pitchFamily="34" charset="0"/>
              </a:rPr>
              <a:t> par </a:t>
            </a:r>
            <a:r>
              <a:rPr lang="fr-CA" sz="2400">
                <a:solidFill>
                  <a:srgbClr val="000000"/>
                </a:solidFill>
                <a:latin typeface="Tahoma" pitchFamily="34" charset="0"/>
              </a:rPr>
              <a:t>N</a:t>
            </a:r>
            <a:endParaRPr lang="fr-CA" sz="2400">
              <a:latin typeface="Tahoma" pitchFamily="34" charset="0"/>
            </a:endParaRPr>
          </a:p>
        </p:txBody>
      </p:sp>
      <p:sp>
        <p:nvSpPr>
          <p:cNvPr id="26627" name="Rectangle 5"/>
          <p:cNvSpPr>
            <a:spLocks noChangeArrowheads="1"/>
          </p:cNvSpPr>
          <p:nvPr/>
        </p:nvSpPr>
        <p:spPr bwMode="auto">
          <a:xfrm>
            <a:off x="290513" y="2563813"/>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LA_SU</a:t>
            </a:r>
            <a:r>
              <a:rPr lang="fr-CA" sz="2400" b="1">
                <a:solidFill>
                  <a:schemeClr val="folHlink"/>
                </a:solidFill>
                <a:latin typeface="Letter Gothic" pitchFamily="49" charset="0"/>
              </a:rPr>
              <a:t>R</a:t>
            </a:r>
            <a:r>
              <a:rPr lang="fr-CA" sz="2400" b="1">
                <a:solidFill>
                  <a:srgbClr val="000000"/>
                </a:solidFill>
                <a:latin typeface="Letter Gothic" pitchFamily="49" charset="0"/>
              </a:rPr>
              <a:t>S</a:t>
            </a:r>
            <a:r>
              <a:rPr lang="fr-CA" sz="2400">
                <a:solidFill>
                  <a:srgbClr val="000000"/>
                </a:solidFill>
                <a:latin typeface="Letter Gothic" pitchFamily="49" charset="0"/>
              </a:rPr>
              <a:t>TITUTI</a:t>
            </a:r>
            <a:r>
              <a:rPr lang="fr-CA" sz="2400" b="1">
                <a:solidFill>
                  <a:schemeClr val="folHlink"/>
                </a:solidFill>
                <a:latin typeface="Letter Gothic" pitchFamily="49" charset="0"/>
              </a:rPr>
              <a:t>L</a:t>
            </a:r>
            <a:r>
              <a:rPr lang="fr-CA" sz="2400">
                <a:solidFill>
                  <a:srgbClr val="000000"/>
                </a:solidFill>
                <a:latin typeface="Letter Gothic" pitchFamily="49" charset="0"/>
              </a:rPr>
              <a:t>N_</a:t>
            </a:r>
            <a:r>
              <a:rPr lang="fr-CA" sz="2400" b="1">
                <a:solidFill>
                  <a:schemeClr val="folHlink"/>
                </a:solidFill>
                <a:latin typeface="Letter Gothic" pitchFamily="49" charset="0"/>
              </a:rPr>
              <a:t>CL</a:t>
            </a:r>
            <a:r>
              <a:rPr lang="fr-CA" sz="2400">
                <a:solidFill>
                  <a:srgbClr val="000000"/>
                </a:solidFill>
                <a:latin typeface="Letter Gothic" pitchFamily="49" charset="0"/>
              </a:rPr>
              <a:t>N</a:t>
            </a:r>
            <a:r>
              <a:rPr lang="fr-CA" sz="2400" b="1">
                <a:solidFill>
                  <a:schemeClr val="folHlink"/>
                </a:solidFill>
                <a:latin typeface="Letter Gothic" pitchFamily="49" charset="0"/>
              </a:rPr>
              <a:t>L</a:t>
            </a:r>
            <a:r>
              <a:rPr lang="fr-CA" sz="2400">
                <a:solidFill>
                  <a:srgbClr val="000000"/>
                </a:solidFill>
                <a:latin typeface="Letter Gothic" pitchFamily="49" charset="0"/>
              </a:rPr>
              <a:t>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ETIQUE_EST_TRES_</a:t>
            </a:r>
            <a:r>
              <a:rPr lang="fr-CA" sz="2400" b="1">
                <a:solidFill>
                  <a:schemeClr val="folHlink"/>
                </a:solidFill>
                <a:latin typeface="Letter Gothic" pitchFamily="49" charset="0"/>
              </a:rPr>
              <a:t>U</a:t>
            </a:r>
            <a:r>
              <a:rPr lang="fr-CA" sz="2400">
                <a:solidFill>
                  <a:srgbClr val="000000"/>
                </a:solidFill>
                <a:latin typeface="Letter Gothic" pitchFamily="49" charset="0"/>
              </a:rPr>
              <a:t>ULNERA</a:t>
            </a:r>
            <a:r>
              <a:rPr lang="fr-CA" sz="2400" b="1">
                <a:solidFill>
                  <a:schemeClr val="folHlink"/>
                </a:solidFill>
                <a:latin typeface="Letter Gothic" pitchFamily="49" charset="0"/>
              </a:rPr>
              <a:t>R</a:t>
            </a:r>
            <a:r>
              <a:rPr lang="fr-CA" sz="2400">
                <a:solidFill>
                  <a:srgbClr val="000000"/>
                </a:solidFill>
                <a:latin typeface="Letter Gothic" pitchFamily="49" charset="0"/>
              </a:rPr>
              <a:t>LE_A_LA_</a:t>
            </a:r>
            <a:r>
              <a:rPr lang="fr-CA" sz="2400" b="1">
                <a:solidFill>
                  <a:schemeClr val="folHlink"/>
                </a:solidFill>
                <a:latin typeface="Letter Gothic" pitchFamily="49" charset="0"/>
              </a:rPr>
              <a:t>Z</a:t>
            </a:r>
            <a:r>
              <a:rPr lang="fr-CA" sz="2400">
                <a:solidFill>
                  <a:srgbClr val="000000"/>
                </a:solidFill>
                <a:latin typeface="Letter Gothic" pitchFamily="49" charset="0"/>
              </a:rPr>
              <a:t>R</a:t>
            </a:r>
            <a:r>
              <a:rPr lang="fr-CA" sz="2400" b="1">
                <a:solidFill>
                  <a:schemeClr val="folHlink"/>
                </a:solidFill>
                <a:latin typeface="Letter Gothic" pitchFamily="49" charset="0"/>
              </a:rPr>
              <a:t>TE</a:t>
            </a:r>
            <a:r>
              <a:rPr lang="fr-CA" sz="2400">
                <a:solidFill>
                  <a:srgbClr val="000000"/>
                </a:solidFill>
                <a:latin typeface="Letter Gothic" pitchFamily="49" charset="0"/>
              </a:rPr>
              <a:t>TANAL</a:t>
            </a:r>
            <a:r>
              <a:rPr lang="fr-CA" sz="2400" b="1">
                <a:solidFill>
                  <a:schemeClr val="folHlink"/>
                </a:solidFill>
                <a:latin typeface="Letter Gothic" pitchFamily="49" charset="0"/>
              </a:rPr>
              <a:t>T</a:t>
            </a:r>
            <a:r>
              <a:rPr lang="fr-CA" sz="2400">
                <a:solidFill>
                  <a:srgbClr val="000000"/>
                </a:solidFill>
                <a:latin typeface="Letter Gothic" pitchFamily="49" charset="0"/>
              </a:rPr>
              <a:t>SE_</a:t>
            </a:r>
            <a:r>
              <a:rPr lang="fr-CA" sz="2400" b="1">
                <a:solidFill>
                  <a:schemeClr val="folHlink"/>
                </a:solidFill>
                <a:latin typeface="Letter Gothic" pitchFamily="49" charset="0"/>
              </a:rPr>
              <a:t>EL</a:t>
            </a:r>
            <a:r>
              <a:rPr lang="fr-CA" sz="2400">
                <a:solidFill>
                  <a:srgbClr val="000000"/>
                </a:solidFill>
                <a:latin typeface="Letter Gothic" pitchFamily="49" charset="0"/>
              </a:rPr>
              <a:t>UR</a:t>
            </a:r>
            <a:r>
              <a:rPr lang="fr-CA" sz="2400" b="1">
                <a:solidFill>
                  <a:schemeClr val="folHlink"/>
                </a:solidFill>
                <a:latin typeface="Letter Gothic" pitchFamily="49" charset="0"/>
              </a:rPr>
              <a:t>U</a:t>
            </a:r>
            <a:r>
              <a:rPr lang="fr-CA" sz="2400">
                <a:solidFill>
                  <a:srgbClr val="000000"/>
                </a:solidFill>
                <a:latin typeface="Letter Gothic" pitchFamily="49" charset="0"/>
              </a:rPr>
              <a:t>U_QUE_LE_</a:t>
            </a:r>
            <a:r>
              <a:rPr lang="fr-CA" sz="2400" b="1">
                <a:solidFill>
                  <a:schemeClr val="folHlink"/>
                </a:solidFill>
                <a:latin typeface="Letter Gothic" pitchFamily="49" charset="0"/>
              </a:rPr>
              <a:t>C</a:t>
            </a:r>
            <a:r>
              <a:rPr lang="fr-CA" sz="2400">
                <a:solidFill>
                  <a:srgbClr val="000000"/>
                </a:solidFill>
                <a:latin typeface="Letter Gothic" pitchFamily="49" charset="0"/>
              </a:rPr>
              <a:t>ESSA</a:t>
            </a:r>
            <a:r>
              <a:rPr lang="fr-CA" sz="2400" b="1">
                <a:solidFill>
                  <a:schemeClr val="folHlink"/>
                </a:solidFill>
                <a:latin typeface="Letter Gothic" pitchFamily="49" charset="0"/>
              </a:rPr>
              <a:t>W</a:t>
            </a:r>
            <a:r>
              <a:rPr lang="fr-CA" sz="2400">
                <a:solidFill>
                  <a:srgbClr val="000000"/>
                </a:solidFill>
                <a:latin typeface="Letter Gothic" pitchFamily="49" charset="0"/>
              </a:rPr>
              <a:t>E_S</a:t>
            </a:r>
            <a:r>
              <a:rPr lang="fr-CA" sz="2400" b="1">
                <a:solidFill>
                  <a:schemeClr val="folHlink"/>
                </a:solidFill>
                <a:latin typeface="Letter Gothic" pitchFamily="49" charset="0"/>
              </a:rPr>
              <a:t>L</a:t>
            </a:r>
            <a:r>
              <a:rPr lang="fr-CA" sz="2400">
                <a:solidFill>
                  <a:srgbClr val="000000"/>
                </a:solidFill>
                <a:latin typeface="Letter Gothic" pitchFamily="49" charset="0"/>
              </a:rPr>
              <a:t>IT_SUFFISA</a:t>
            </a:r>
            <a:r>
              <a:rPr lang="fr-CA" sz="2400" b="1">
                <a:solidFill>
                  <a:schemeClr val="folHlink"/>
                </a:solidFill>
                <a:latin typeface="Letter Gothic" pitchFamily="49" charset="0"/>
              </a:rPr>
              <a:t>CC</a:t>
            </a:r>
            <a:r>
              <a:rPr lang="fr-CA" sz="2400">
                <a:solidFill>
                  <a:srgbClr val="000000"/>
                </a:solidFill>
                <a:latin typeface="Letter Gothic" pitchFamily="49" charset="0"/>
              </a:rPr>
              <a:t>ENT_L</a:t>
            </a:r>
            <a:r>
              <a:rPr lang="fr-CA" sz="2400" b="1">
                <a:solidFill>
                  <a:schemeClr val="folHlink"/>
                </a:solidFill>
                <a:latin typeface="Letter Gothic" pitchFamily="49" charset="0"/>
              </a:rPr>
              <a:t>L</a:t>
            </a:r>
            <a:r>
              <a:rPr lang="fr-CA" sz="2400">
                <a:solidFill>
                  <a:srgbClr val="000000"/>
                </a:solidFill>
                <a:latin typeface="Letter Gothic" pitchFamily="49" charset="0"/>
              </a:rPr>
              <a:t>N</a:t>
            </a:r>
            <a:r>
              <a:rPr lang="fr-CA" sz="2400" b="1">
                <a:solidFill>
                  <a:schemeClr val="folHlink"/>
                </a:solidFill>
                <a:latin typeface="Letter Gothic" pitchFamily="49" charset="0"/>
              </a:rPr>
              <a:t>W</a:t>
            </a:r>
            <a:r>
              <a:rPr lang="fr-CA" sz="2400">
                <a:solidFill>
                  <a:srgbClr val="000000"/>
                </a:solidFill>
                <a:latin typeface="Letter Gothic" pitchFamily="49" charset="0"/>
              </a:rPr>
              <a:t>_IL_SUFFIT_DE_TENIR_</a:t>
            </a:r>
            <a:r>
              <a:rPr lang="fr-CA" sz="2400" b="1">
                <a:solidFill>
                  <a:schemeClr val="folHlink"/>
                </a:solidFill>
                <a:latin typeface="Letter Gothic" pitchFamily="49" charset="0"/>
              </a:rPr>
              <a:t>ZLCE</a:t>
            </a:r>
            <a:r>
              <a:rPr lang="fr-CA" sz="2400">
                <a:solidFill>
                  <a:srgbClr val="000000"/>
                </a:solidFill>
                <a:latin typeface="Letter Gothic" pitchFamily="49" charset="0"/>
              </a:rPr>
              <a:t>TE_DES_STATISTIQUES_D_</a:t>
            </a:r>
            <a:r>
              <a:rPr lang="fr-CA" sz="2400" b="1">
                <a:solidFill>
                  <a:schemeClr val="folHlink"/>
                </a:solidFill>
                <a:latin typeface="Letter Gothic" pitchFamily="49" charset="0"/>
              </a:rPr>
              <a:t>LZZ</a:t>
            </a:r>
            <a:r>
              <a:rPr lang="fr-CA" sz="2400">
                <a:solidFill>
                  <a:srgbClr val="000000"/>
                </a:solidFill>
                <a:latin typeface="Letter Gothic" pitchFamily="49" charset="0"/>
              </a:rPr>
              <a:t>URREN</a:t>
            </a:r>
            <a:r>
              <a:rPr lang="fr-CA" sz="2400" b="1">
                <a:solidFill>
                  <a:schemeClr val="folHlink"/>
                </a:solidFill>
                <a:latin typeface="Letter Gothic" pitchFamily="49" charset="0"/>
              </a:rPr>
              <a:t>Z</a:t>
            </a:r>
            <a:r>
              <a:rPr lang="fr-CA" sz="2400">
                <a:solidFill>
                  <a:srgbClr val="000000"/>
                </a:solidFill>
                <a:latin typeface="Letter Gothic" pitchFamily="49" charset="0"/>
              </a:rPr>
              <a:t>E_DES_DIFFERENTES_LETTRES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2195513" y="765175"/>
            <a:ext cx="4359275" cy="519113"/>
          </a:xfrm>
          <a:prstGeom prst="rect">
            <a:avLst/>
          </a:prstGeom>
          <a:noFill/>
          <a:ln w="9525">
            <a:noFill/>
            <a:miter lim="800000"/>
            <a:headEnd/>
            <a:tailEnd/>
          </a:ln>
        </p:spPr>
        <p:txBody>
          <a:bodyPr wrap="none">
            <a:spAutoFit/>
          </a:bodyPr>
          <a:lstStyle/>
          <a:p>
            <a:r>
              <a:rPr lang="fr-CA" sz="2400">
                <a:latin typeface="Tahoma" pitchFamily="34" charset="0"/>
              </a:rPr>
              <a:t>Remplaçons </a:t>
            </a:r>
            <a:r>
              <a:rPr lang="fr-CA" sz="2800" b="1">
                <a:solidFill>
                  <a:schemeClr val="folHlink"/>
                </a:solidFill>
                <a:latin typeface="Letter Gothic" pitchFamily="49" charset="0"/>
              </a:rPr>
              <a:t>R</a:t>
            </a:r>
            <a:r>
              <a:rPr lang="fr-CA" sz="2400">
                <a:latin typeface="Tahoma" pitchFamily="34" charset="0"/>
              </a:rPr>
              <a:t> par </a:t>
            </a:r>
            <a:r>
              <a:rPr lang="fr-CA" sz="2400">
                <a:solidFill>
                  <a:srgbClr val="000000"/>
                </a:solidFill>
                <a:latin typeface="Tahoma" pitchFamily="34" charset="0"/>
              </a:rPr>
              <a:t>B </a:t>
            </a:r>
            <a:r>
              <a:rPr lang="fr-CA" sz="2400">
                <a:latin typeface="Tahoma" pitchFamily="34" charset="0"/>
              </a:rPr>
              <a:t>et </a:t>
            </a:r>
            <a:r>
              <a:rPr lang="fr-CA" sz="2800" b="1">
                <a:solidFill>
                  <a:schemeClr val="folHlink"/>
                </a:solidFill>
                <a:latin typeface="Letter Gothic" pitchFamily="49" charset="0"/>
              </a:rPr>
              <a:t>L</a:t>
            </a:r>
            <a:r>
              <a:rPr lang="fr-CA" sz="2400">
                <a:latin typeface="Tahoma" pitchFamily="34" charset="0"/>
              </a:rPr>
              <a:t> par </a:t>
            </a:r>
            <a:r>
              <a:rPr lang="fr-CA" sz="2400">
                <a:solidFill>
                  <a:srgbClr val="000000"/>
                </a:solidFill>
                <a:latin typeface="Tahoma" pitchFamily="34" charset="0"/>
              </a:rPr>
              <a:t>O</a:t>
            </a:r>
            <a:endParaRPr lang="fr-CA" sz="2400">
              <a:latin typeface="Tahoma" pitchFamily="34" charset="0"/>
            </a:endParaRPr>
          </a:p>
        </p:txBody>
      </p:sp>
      <p:sp>
        <p:nvSpPr>
          <p:cNvPr id="27651" name="Rectangle 5"/>
          <p:cNvSpPr>
            <a:spLocks noChangeArrowheads="1"/>
          </p:cNvSpPr>
          <p:nvPr/>
        </p:nvSpPr>
        <p:spPr bwMode="auto">
          <a:xfrm>
            <a:off x="323850" y="1484313"/>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LA_SUBSTITUTION_</a:t>
            </a:r>
            <a:r>
              <a:rPr lang="fr-CA" sz="2400" b="1">
                <a:solidFill>
                  <a:schemeClr val="folHlink"/>
                </a:solidFill>
                <a:latin typeface="Letter Gothic" pitchFamily="49" charset="0"/>
              </a:rPr>
              <a:t>C</a:t>
            </a:r>
            <a:r>
              <a:rPr lang="fr-CA" sz="2400">
                <a:solidFill>
                  <a:srgbClr val="000000"/>
                </a:solidFill>
                <a:latin typeface="Letter Gothic" pitchFamily="49" charset="0"/>
              </a:rPr>
              <a:t>ONO_AL</a:t>
            </a:r>
            <a:r>
              <a:rPr lang="fr-CA" sz="2400" b="1">
                <a:solidFill>
                  <a:schemeClr val="folHlink"/>
                </a:solidFill>
                <a:latin typeface="Letter Gothic" pitchFamily="49" charset="0"/>
              </a:rPr>
              <a:t>E_</a:t>
            </a:r>
            <a:r>
              <a:rPr lang="fr-CA" sz="2400">
                <a:solidFill>
                  <a:srgbClr val="000000"/>
                </a:solidFill>
                <a:latin typeface="Letter Gothic" pitchFamily="49" charset="0"/>
              </a:rPr>
              <a:t>A</a:t>
            </a:r>
            <a:r>
              <a:rPr lang="fr-CA" sz="2400" b="1">
                <a:solidFill>
                  <a:schemeClr val="folHlink"/>
                </a:solidFill>
                <a:latin typeface="Letter Gothic" pitchFamily="49" charset="0"/>
              </a:rPr>
              <a:t>R</a:t>
            </a:r>
            <a:r>
              <a:rPr lang="fr-CA" sz="2400">
                <a:solidFill>
                  <a:srgbClr val="000000"/>
                </a:solidFill>
                <a:latin typeface="Letter Gothic" pitchFamily="49" charset="0"/>
              </a:rPr>
              <a:t>ETIQUE_EST_TRES_</a:t>
            </a:r>
            <a:r>
              <a:rPr lang="fr-CA" sz="2400" b="1">
                <a:solidFill>
                  <a:schemeClr val="folHlink"/>
                </a:solidFill>
                <a:latin typeface="Letter Gothic" pitchFamily="49" charset="0"/>
              </a:rPr>
              <a:t>U</a:t>
            </a:r>
            <a:r>
              <a:rPr lang="fr-CA" sz="2400">
                <a:solidFill>
                  <a:srgbClr val="000000"/>
                </a:solidFill>
                <a:latin typeface="Letter Gothic" pitchFamily="49" charset="0"/>
              </a:rPr>
              <a:t>ULNERABLE_A_LA_</a:t>
            </a:r>
            <a:r>
              <a:rPr lang="fr-CA" sz="2400" b="1">
                <a:solidFill>
                  <a:schemeClr val="folHlink"/>
                </a:solidFill>
                <a:latin typeface="Letter Gothic" pitchFamily="49" charset="0"/>
              </a:rPr>
              <a:t>Z</a:t>
            </a:r>
            <a:r>
              <a:rPr lang="fr-CA" sz="2400">
                <a:solidFill>
                  <a:srgbClr val="000000"/>
                </a:solidFill>
                <a:latin typeface="Letter Gothic" pitchFamily="49" charset="0"/>
              </a:rPr>
              <a:t>R</a:t>
            </a:r>
            <a:r>
              <a:rPr lang="fr-CA" sz="2400" b="1">
                <a:solidFill>
                  <a:schemeClr val="folHlink"/>
                </a:solidFill>
                <a:latin typeface="Letter Gothic" pitchFamily="49" charset="0"/>
              </a:rPr>
              <a:t>TE</a:t>
            </a:r>
            <a:r>
              <a:rPr lang="fr-CA" sz="2400">
                <a:solidFill>
                  <a:srgbClr val="000000"/>
                </a:solidFill>
                <a:latin typeface="Letter Gothic" pitchFamily="49" charset="0"/>
              </a:rPr>
              <a:t>TANAL</a:t>
            </a:r>
            <a:r>
              <a:rPr lang="fr-CA" sz="2400" b="1">
                <a:solidFill>
                  <a:schemeClr val="folHlink"/>
                </a:solidFill>
                <a:latin typeface="Letter Gothic" pitchFamily="49" charset="0"/>
              </a:rPr>
              <a:t>T</a:t>
            </a:r>
            <a:r>
              <a:rPr lang="fr-CA" sz="2400">
                <a:solidFill>
                  <a:srgbClr val="000000"/>
                </a:solidFill>
                <a:latin typeface="Letter Gothic" pitchFamily="49" charset="0"/>
              </a:rPr>
              <a:t>SE_</a:t>
            </a:r>
            <a:r>
              <a:rPr lang="fr-CA" sz="2400" b="1">
                <a:solidFill>
                  <a:schemeClr val="folHlink"/>
                </a:solidFill>
                <a:latin typeface="Letter Gothic" pitchFamily="49" charset="0"/>
              </a:rPr>
              <a:t>E</a:t>
            </a:r>
            <a:r>
              <a:rPr lang="fr-CA" sz="2400">
                <a:solidFill>
                  <a:srgbClr val="000000"/>
                </a:solidFill>
                <a:latin typeface="Letter Gothic" pitchFamily="49" charset="0"/>
              </a:rPr>
              <a:t>OUR</a:t>
            </a:r>
            <a:r>
              <a:rPr lang="fr-CA" sz="2400" b="1">
                <a:solidFill>
                  <a:schemeClr val="folHlink"/>
                </a:solidFill>
                <a:latin typeface="Letter Gothic" pitchFamily="49" charset="0"/>
              </a:rPr>
              <a:t>U</a:t>
            </a:r>
            <a:r>
              <a:rPr lang="fr-CA" sz="2400">
                <a:solidFill>
                  <a:srgbClr val="000000"/>
                </a:solidFill>
                <a:latin typeface="Letter Gothic" pitchFamily="49" charset="0"/>
              </a:rPr>
              <a:t>U_QUE_LE_</a:t>
            </a:r>
            <a:r>
              <a:rPr lang="fr-CA" sz="2400" b="1">
                <a:solidFill>
                  <a:schemeClr val="folHlink"/>
                </a:solidFill>
                <a:latin typeface="Letter Gothic" pitchFamily="49" charset="0"/>
              </a:rPr>
              <a:t>C</a:t>
            </a:r>
            <a:r>
              <a:rPr lang="fr-CA" sz="2400">
                <a:solidFill>
                  <a:srgbClr val="000000"/>
                </a:solidFill>
                <a:latin typeface="Letter Gothic" pitchFamily="49" charset="0"/>
              </a:rPr>
              <a:t>ESSA</a:t>
            </a:r>
            <a:r>
              <a:rPr lang="fr-CA" sz="2400" b="1">
                <a:solidFill>
                  <a:schemeClr val="folHlink"/>
                </a:solidFill>
                <a:latin typeface="Letter Gothic" pitchFamily="49" charset="0"/>
              </a:rPr>
              <a:t>W</a:t>
            </a:r>
            <a:r>
              <a:rPr lang="fr-CA" sz="2400">
                <a:solidFill>
                  <a:srgbClr val="000000"/>
                </a:solidFill>
                <a:latin typeface="Letter Gothic" pitchFamily="49" charset="0"/>
              </a:rPr>
              <a:t>E_SOIT_SUFFISA</a:t>
            </a:r>
            <a:r>
              <a:rPr lang="fr-CA" sz="2400" b="1">
                <a:solidFill>
                  <a:schemeClr val="folHlink"/>
                </a:solidFill>
                <a:latin typeface="Letter Gothic" pitchFamily="49" charset="0"/>
              </a:rPr>
              <a:t>CC</a:t>
            </a:r>
            <a:r>
              <a:rPr lang="fr-CA" sz="2400">
                <a:solidFill>
                  <a:srgbClr val="000000"/>
                </a:solidFill>
                <a:latin typeface="Letter Gothic" pitchFamily="49" charset="0"/>
              </a:rPr>
              <a:t>ENT_LON</a:t>
            </a:r>
            <a:r>
              <a:rPr lang="fr-CA" sz="2400" b="1">
                <a:solidFill>
                  <a:schemeClr val="folHlink"/>
                </a:solidFill>
                <a:latin typeface="Letter Gothic" pitchFamily="49" charset="0"/>
              </a:rPr>
              <a:t>W</a:t>
            </a:r>
            <a:r>
              <a:rPr lang="fr-CA" sz="2400">
                <a:solidFill>
                  <a:srgbClr val="000000"/>
                </a:solidFill>
                <a:latin typeface="Letter Gothic" pitchFamily="49" charset="0"/>
              </a:rPr>
              <a:t>_IL_SUFFIT_DE_TENIR_</a:t>
            </a:r>
            <a:r>
              <a:rPr lang="fr-CA" sz="2400" b="1">
                <a:solidFill>
                  <a:schemeClr val="folHlink"/>
                </a:solidFill>
                <a:latin typeface="Letter Gothic" pitchFamily="49" charset="0"/>
              </a:rPr>
              <a:t>Z</a:t>
            </a:r>
            <a:r>
              <a:rPr lang="fr-CA" sz="2400">
                <a:solidFill>
                  <a:srgbClr val="000000"/>
                </a:solidFill>
                <a:latin typeface="Letter Gothic" pitchFamily="49" charset="0"/>
              </a:rPr>
              <a:t>O</a:t>
            </a:r>
            <a:r>
              <a:rPr lang="fr-CA" sz="2400" b="1">
                <a:solidFill>
                  <a:schemeClr val="folHlink"/>
                </a:solidFill>
                <a:latin typeface="Letter Gothic" pitchFamily="49" charset="0"/>
              </a:rPr>
              <a:t>CE</a:t>
            </a:r>
            <a:r>
              <a:rPr lang="fr-CA" sz="2400">
                <a:solidFill>
                  <a:srgbClr val="000000"/>
                </a:solidFill>
                <a:latin typeface="Letter Gothic" pitchFamily="49" charset="0"/>
              </a:rPr>
              <a:t>TE_DES_STATISTIQUES_D_O</a:t>
            </a:r>
            <a:r>
              <a:rPr lang="fr-CA" sz="2400" b="1">
                <a:solidFill>
                  <a:schemeClr val="folHlink"/>
                </a:solidFill>
                <a:latin typeface="Letter Gothic" pitchFamily="49" charset="0"/>
              </a:rPr>
              <a:t>ZZ</a:t>
            </a:r>
            <a:r>
              <a:rPr lang="fr-CA" sz="2400">
                <a:solidFill>
                  <a:srgbClr val="000000"/>
                </a:solidFill>
                <a:latin typeface="Letter Gothic" pitchFamily="49" charset="0"/>
              </a:rPr>
              <a:t>URREN</a:t>
            </a:r>
            <a:r>
              <a:rPr lang="fr-CA" sz="2400" b="1">
                <a:solidFill>
                  <a:schemeClr val="folHlink"/>
                </a:solidFill>
                <a:latin typeface="Letter Gothic" pitchFamily="49" charset="0"/>
              </a:rPr>
              <a:t>Z</a:t>
            </a:r>
            <a:r>
              <a:rPr lang="fr-CA" sz="2400">
                <a:solidFill>
                  <a:srgbClr val="000000"/>
                </a:solidFill>
                <a:latin typeface="Letter Gothic" pitchFamily="49" charset="0"/>
              </a:rPr>
              <a:t>E_DES_DIFFERENTES_LETTRES</a:t>
            </a:r>
          </a:p>
        </p:txBody>
      </p:sp>
      <p:sp>
        <p:nvSpPr>
          <p:cNvPr id="27652" name="Rectangle 6"/>
          <p:cNvSpPr>
            <a:spLocks noChangeArrowheads="1"/>
          </p:cNvSpPr>
          <p:nvPr/>
        </p:nvSpPr>
        <p:spPr bwMode="auto">
          <a:xfrm>
            <a:off x="250825" y="4365625"/>
            <a:ext cx="8569325" cy="1917700"/>
          </a:xfrm>
          <a:prstGeom prst="rect">
            <a:avLst/>
          </a:prstGeom>
          <a:noFill/>
          <a:ln w="9525">
            <a:noFill/>
            <a:miter lim="800000"/>
            <a:headEnd/>
            <a:tailEnd/>
          </a:ln>
        </p:spPr>
        <p:txBody>
          <a:bodyPr>
            <a:spAutoFit/>
          </a:bodyPr>
          <a:lstStyle/>
          <a:p>
            <a:r>
              <a:rPr lang="fr-CA" sz="2400">
                <a:solidFill>
                  <a:srgbClr val="000000"/>
                </a:solidFill>
                <a:latin typeface="Letter Gothic" pitchFamily="49" charset="0"/>
              </a:rPr>
              <a:t>LA_SUBSTITUTION_MONO_ALPHABETIQUE_EST_TRES_VULNERABLE_A_LA_CRYPTANALYSE_POURVU_QUE_LE_MESSAGE_SOIT_SUFFISAMMENT_LONG_IL_SUFFIT_DE_TENIR_COMPTE_DES_STATISTIQUES_D_OCCURRENCE_DES_DIFFERENTES_LETTRES</a:t>
            </a:r>
          </a:p>
        </p:txBody>
      </p:sp>
      <p:sp>
        <p:nvSpPr>
          <p:cNvPr id="27653" name="Text Box 7"/>
          <p:cNvSpPr txBox="1">
            <a:spLocks noChangeArrowheads="1"/>
          </p:cNvSpPr>
          <p:nvPr/>
        </p:nvSpPr>
        <p:spPr bwMode="auto">
          <a:xfrm>
            <a:off x="3635375" y="3429000"/>
            <a:ext cx="1908175" cy="519113"/>
          </a:xfrm>
          <a:prstGeom prst="rect">
            <a:avLst/>
          </a:prstGeom>
          <a:noFill/>
          <a:ln w="9525">
            <a:noFill/>
            <a:miter lim="800000"/>
            <a:headEnd/>
            <a:tailEnd/>
          </a:ln>
        </p:spPr>
        <p:txBody>
          <a:bodyPr wrap="none">
            <a:spAutoFit/>
          </a:bodyPr>
          <a:lstStyle/>
          <a:p>
            <a:r>
              <a:rPr lang="fr-CA" sz="2800">
                <a:latin typeface="Tahoma" pitchFamily="34" charset="0"/>
              </a:rPr>
              <a:t>Finalement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Introduction</a:t>
            </a:r>
          </a:p>
        </p:txBody>
      </p:sp>
      <p:sp>
        <p:nvSpPr>
          <p:cNvPr id="11267" name="Text Box 5"/>
          <p:cNvSpPr txBox="1">
            <a:spLocks noChangeArrowheads="1"/>
          </p:cNvSpPr>
          <p:nvPr/>
        </p:nvSpPr>
        <p:spPr bwMode="auto">
          <a:xfrm>
            <a:off x="663575" y="1716088"/>
            <a:ext cx="8229600" cy="4664075"/>
          </a:xfrm>
          <a:prstGeom prst="rect">
            <a:avLst/>
          </a:prstGeom>
          <a:noFill/>
          <a:ln w="9525">
            <a:noFill/>
            <a:miter lim="800000"/>
            <a:headEnd/>
            <a:tailEnd/>
          </a:ln>
        </p:spPr>
        <p:txBody>
          <a:bodyPr>
            <a:spAutoFit/>
          </a:bodyPr>
          <a:lstStyle/>
          <a:p>
            <a:r>
              <a:rPr lang="fr-CA" sz="2000">
                <a:latin typeface="Tahoma" pitchFamily="34" charset="0"/>
              </a:rPr>
              <a:t>Depuis fort longtemps, les hommes ont tenté de rendre sécuritaires leurs communications confidentielles.  Différentes techniques ont été utilisées.</a:t>
            </a:r>
          </a:p>
          <a:p>
            <a:endParaRPr lang="fr-CA" sz="2000">
              <a:latin typeface="Tahoma" pitchFamily="34" charset="0"/>
            </a:endParaRPr>
          </a:p>
          <a:p>
            <a:r>
              <a:rPr lang="fr-CA" sz="2000">
                <a:latin typeface="Tahoma" pitchFamily="34" charset="0"/>
              </a:rPr>
              <a:t>Au début, il s’agissait seulement de cacher l’existence du message. Cette technique s’appelle la stéganographie. </a:t>
            </a:r>
          </a:p>
          <a:p>
            <a:endParaRPr lang="fr-CA" sz="2000">
              <a:latin typeface="Tahoma" pitchFamily="34" charset="0"/>
            </a:endParaRPr>
          </a:p>
          <a:p>
            <a:r>
              <a:rPr lang="fr-CA" sz="2000">
                <a:latin typeface="Tahoma" pitchFamily="34" charset="0"/>
              </a:rPr>
              <a:t>Puis, des techniques de plus en plus sophistiquées furent utilisées pour rendre les messages compréhensibles seulement par leurs destinataires légitimes.</a:t>
            </a:r>
          </a:p>
          <a:p>
            <a:endParaRPr lang="fr-CA" sz="2000">
              <a:latin typeface="Tahoma" pitchFamily="34" charset="0"/>
            </a:endParaRPr>
          </a:p>
          <a:p>
            <a:r>
              <a:rPr lang="fr-CA" sz="2000">
                <a:latin typeface="Tahoma" pitchFamily="34" charset="0"/>
              </a:rPr>
              <a:t>Tout au cour de l’histoire, une difficile bataille eut lieu entre les constructeurs de code (cryptographes) et ceux qui essayaient de les briser (les cryptanalystes). Il n’est toujours pas clair, même aujourd’hui, qui sera le vainqueur.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p:cNvSpPr txBox="1">
            <a:spLocks noChangeArrowheads="1"/>
          </p:cNvSpPr>
          <p:nvPr/>
        </p:nvSpPr>
        <p:spPr bwMode="auto">
          <a:xfrm>
            <a:off x="684213" y="1557338"/>
            <a:ext cx="8085137" cy="4473575"/>
          </a:xfrm>
          <a:prstGeom prst="rect">
            <a:avLst/>
          </a:prstGeom>
          <a:noFill/>
          <a:ln w="9525">
            <a:noFill/>
            <a:miter lim="800000"/>
            <a:headEnd/>
            <a:tailEnd/>
          </a:ln>
        </p:spPr>
        <p:txBody>
          <a:bodyPr>
            <a:spAutoFit/>
          </a:bodyPr>
          <a:lstStyle/>
          <a:p>
            <a:r>
              <a:rPr lang="fr-CA" sz="2400">
                <a:latin typeface="Tahoma" pitchFamily="34" charset="0"/>
              </a:rPr>
              <a:t>Au lieu de faire la substitution mono-alphabétique, on peut rendre le code plus difficile à briser en faisant une substitution de mots. Chaque mot est remplacé par un nombre, d’où la nécessité d’un dictionnaire. On peut utiliser des synonymes.</a:t>
            </a:r>
          </a:p>
          <a:p>
            <a:endParaRPr lang="fr-CA" sz="2400">
              <a:latin typeface="Tahoma" pitchFamily="34" charset="0"/>
            </a:endParaRPr>
          </a:p>
          <a:p>
            <a:r>
              <a:rPr lang="fr-CA" sz="2400">
                <a:latin typeface="Tahoma" pitchFamily="34" charset="0"/>
              </a:rPr>
              <a:t>Cette technique n’est pas vraiment pratique. La construction du dictionnaire est fastidieuse.  Il faut se déplacer avec le dictionnaire qui pourrait être intercepté. Il est difficile de changer le code.</a:t>
            </a:r>
          </a:p>
          <a:p>
            <a:endParaRPr lang="fr-CA" sz="2400">
              <a:latin typeface="Tahoma" pitchFamily="34" charset="0"/>
            </a:endParaRPr>
          </a:p>
          <a:p>
            <a:endParaRPr lang="fr-CA" sz="2400">
              <a:latin typeface="Tahoma" pitchFamily="34" charset="0"/>
            </a:endParaRPr>
          </a:p>
        </p:txBody>
      </p:sp>
      <p:sp>
        <p:nvSpPr>
          <p:cNvPr id="28675" name="Rectangle 6"/>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Substitution+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Substitution++</a:t>
            </a:r>
          </a:p>
        </p:txBody>
      </p:sp>
      <p:sp>
        <p:nvSpPr>
          <p:cNvPr id="29699" name="Text Box 5"/>
          <p:cNvSpPr txBox="1">
            <a:spLocks noChangeArrowheads="1"/>
          </p:cNvSpPr>
          <p:nvPr/>
        </p:nvSpPr>
        <p:spPr bwMode="auto">
          <a:xfrm>
            <a:off x="395288" y="1196975"/>
            <a:ext cx="8497887" cy="5934075"/>
          </a:xfrm>
          <a:prstGeom prst="rect">
            <a:avLst/>
          </a:prstGeom>
          <a:noFill/>
          <a:ln w="9525">
            <a:noFill/>
            <a:miter lim="800000"/>
            <a:headEnd/>
            <a:tailEnd/>
          </a:ln>
        </p:spPr>
        <p:txBody>
          <a:bodyPr>
            <a:spAutoFit/>
          </a:bodyPr>
          <a:lstStyle/>
          <a:p>
            <a:r>
              <a:rPr lang="fr-CA" sz="2400">
                <a:latin typeface="Tahoma" pitchFamily="34" charset="0"/>
              </a:rPr>
              <a:t>Différentes techniques peuvent être utilisées pour rendre le chiffrement par substitution plus sécuritaire tout en gardant une clef de taille raisonnable.</a:t>
            </a:r>
          </a:p>
          <a:p>
            <a:endParaRPr lang="fr-CA" sz="2400">
              <a:latin typeface="Tahoma" pitchFamily="34" charset="0"/>
            </a:endParaRPr>
          </a:p>
          <a:p>
            <a:r>
              <a:rPr lang="fr-CA" sz="2400">
                <a:latin typeface="Tahoma" pitchFamily="34" charset="0"/>
              </a:rPr>
              <a:t>Premièrement, on peut utiliser des synonymes. Par exemple, la lettre E se retrouve 14% du temps et on pourrait utiliser 14 symboles différents pour représenter E et ainsi de suite pour les autres symboles.</a:t>
            </a:r>
          </a:p>
          <a:p>
            <a:r>
              <a:rPr lang="fr-CA" sz="2400">
                <a:latin typeface="Tahoma" pitchFamily="34" charset="0"/>
              </a:rPr>
              <a:t>On obtient un code de 100 symboles.</a:t>
            </a:r>
          </a:p>
          <a:p>
            <a:endParaRPr lang="fr-CA" sz="2400">
              <a:latin typeface="Tahoma" pitchFamily="34" charset="0"/>
            </a:endParaRPr>
          </a:p>
          <a:p>
            <a:r>
              <a:rPr lang="fr-CA" sz="2400">
                <a:latin typeface="Tahoma" pitchFamily="34" charset="0"/>
              </a:rPr>
              <a:t>On peut aussi utiliser des blancs (symbole sans signification).</a:t>
            </a:r>
          </a:p>
          <a:p>
            <a:endParaRPr lang="fr-CA" sz="2400">
              <a:latin typeface="Tahoma" pitchFamily="34" charset="0"/>
            </a:endParaRPr>
          </a:p>
          <a:p>
            <a:r>
              <a:rPr lang="fr-CA" sz="2400">
                <a:latin typeface="Tahoma" pitchFamily="34" charset="0"/>
              </a:rPr>
              <a:t>On peut coder certains mots courants par un seul symbole.</a:t>
            </a:r>
          </a:p>
          <a:p>
            <a:endParaRPr lang="fr-CA" sz="2400">
              <a:latin typeface="Tahoma" pitchFamily="34" charset="0"/>
            </a:endParaRPr>
          </a:p>
          <a:p>
            <a:r>
              <a:rPr lang="fr-CA" sz="2400">
                <a:latin typeface="Tahoma" pitchFamily="34" charset="0"/>
              </a:rPr>
              <a:t>etc.…</a:t>
            </a:r>
          </a:p>
          <a:p>
            <a:endParaRPr lang="fr-CA" sz="2400">
              <a:latin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a:solidFill>
                  <a:schemeClr val="tx2"/>
                </a:solidFill>
              </a:rPr>
              <a:t>Marie </a:t>
            </a:r>
            <a:r>
              <a:rPr lang="fr-CA" sz="4400" dirty="0" smtClean="0">
                <a:solidFill>
                  <a:schemeClr val="tx2"/>
                </a:solidFill>
              </a:rPr>
              <a:t>Stuart (1556)</a:t>
            </a:r>
            <a:endParaRPr lang="fr-CA" sz="4400" dirty="0">
              <a:solidFill>
                <a:schemeClr val="tx2"/>
              </a:solidFill>
            </a:endParaRPr>
          </a:p>
        </p:txBody>
      </p:sp>
      <p:pic>
        <p:nvPicPr>
          <p:cNvPr id="30723" name="Picture 6" descr="@ owner, Victoria &amp; Albert Museum"/>
          <p:cNvPicPr>
            <a:picLocks noChangeAspect="1" noChangeArrowheads="1"/>
          </p:cNvPicPr>
          <p:nvPr/>
        </p:nvPicPr>
        <p:blipFill>
          <a:blip r:embed="rId2" cstate="print"/>
          <a:srcRect/>
          <a:stretch>
            <a:fillRect/>
          </a:stretch>
        </p:blipFill>
        <p:spPr bwMode="auto">
          <a:xfrm>
            <a:off x="179388" y="1700213"/>
            <a:ext cx="3540125" cy="4175125"/>
          </a:xfrm>
          <a:prstGeom prst="rect">
            <a:avLst/>
          </a:prstGeom>
          <a:noFill/>
          <a:ln w="9525">
            <a:noFill/>
            <a:miter lim="800000"/>
            <a:headEnd/>
            <a:tailEnd/>
          </a:ln>
        </p:spPr>
      </p:pic>
      <p:sp>
        <p:nvSpPr>
          <p:cNvPr id="30724" name="Text Box 7"/>
          <p:cNvSpPr txBox="1">
            <a:spLocks noChangeArrowheads="1"/>
          </p:cNvSpPr>
          <p:nvPr/>
        </p:nvSpPr>
        <p:spPr bwMode="auto">
          <a:xfrm>
            <a:off x="3995738" y="1412875"/>
            <a:ext cx="5148262" cy="4664075"/>
          </a:xfrm>
          <a:prstGeom prst="rect">
            <a:avLst/>
          </a:prstGeom>
          <a:noFill/>
          <a:ln w="9525">
            <a:noFill/>
            <a:miter lim="800000"/>
            <a:headEnd/>
            <a:tailEnd/>
          </a:ln>
        </p:spPr>
        <p:txBody>
          <a:bodyPr>
            <a:spAutoFit/>
          </a:bodyPr>
          <a:lstStyle/>
          <a:p>
            <a:r>
              <a:rPr lang="fr-CA" sz="2000">
                <a:latin typeface="Tahoma" pitchFamily="34" charset="0"/>
              </a:rPr>
              <a:t>En 1586, Marie Stuart, reine d’Écosse fut jugée en Angleterre.</a:t>
            </a:r>
          </a:p>
          <a:p>
            <a:endParaRPr lang="fr-CA" sz="2000">
              <a:latin typeface="Tahoma" pitchFamily="34" charset="0"/>
            </a:endParaRPr>
          </a:p>
          <a:p>
            <a:r>
              <a:rPr lang="fr-CA" sz="2000">
                <a:latin typeface="Tahoma" pitchFamily="34" charset="0"/>
              </a:rPr>
              <a:t>Elle était accusée d’avoir comploté pour assassiner la </a:t>
            </a:r>
            <a:r>
              <a:rPr lang="fr-CA" sz="2000">
                <a:solidFill>
                  <a:schemeClr val="hlink"/>
                </a:solidFill>
                <a:latin typeface="Tahoma" pitchFamily="34" charset="0"/>
              </a:rPr>
              <a:t>reine Elizabeth</a:t>
            </a:r>
            <a:r>
              <a:rPr lang="fr-CA" sz="2000">
                <a:latin typeface="Tahoma" pitchFamily="34" charset="0"/>
              </a:rPr>
              <a:t>.</a:t>
            </a:r>
          </a:p>
          <a:p>
            <a:endParaRPr lang="fr-CA" sz="2000">
              <a:latin typeface="Tahoma" pitchFamily="34" charset="0"/>
            </a:endParaRPr>
          </a:p>
          <a:p>
            <a:r>
              <a:rPr lang="fr-CA" sz="2000">
                <a:latin typeface="Tahoma" pitchFamily="34" charset="0"/>
              </a:rPr>
              <a:t>Le complot eut lieu durant son emprisonnement en Angleterre mais Marie utilisait le chiffrement lors de ses communications avec ses complices.</a:t>
            </a:r>
          </a:p>
          <a:p>
            <a:endParaRPr lang="fr-CA" sz="2000">
              <a:latin typeface="Tahoma" pitchFamily="34" charset="0"/>
            </a:endParaRPr>
          </a:p>
          <a:p>
            <a:r>
              <a:rPr lang="fr-CA" sz="2000">
                <a:latin typeface="Tahoma" pitchFamily="34" charset="0"/>
              </a:rPr>
              <a:t>La Reine était réticente a exécuter Marie car elle était sa cousine. Le déchiffrement des lettres rendrait la preuve accablante et ne laisserait aucune chance à Marie.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6"/>
          <p:cNvGraphicFramePr>
            <a:graphicFrameLocks noChangeAspect="1"/>
          </p:cNvGraphicFramePr>
          <p:nvPr/>
        </p:nvGraphicFramePr>
        <p:xfrm>
          <a:off x="3857625" y="1714500"/>
          <a:ext cx="5173663" cy="4071938"/>
        </p:xfrm>
        <a:graphic>
          <a:graphicData uri="http://schemas.openxmlformats.org/presentationml/2006/ole">
            <mc:AlternateContent xmlns:mc="http://schemas.openxmlformats.org/markup-compatibility/2006">
              <mc:Choice xmlns:v="urn:schemas-microsoft-com:vml" Requires="v">
                <p:oleObj spid="_x0000_s83992" name="Photo Editor Photo" r:id="rId4" imgW="20295238" imgH="12714286" progId="">
                  <p:embed/>
                </p:oleObj>
              </mc:Choice>
              <mc:Fallback>
                <p:oleObj name="Photo Editor Photo" r:id="rId4" imgW="20295238" imgH="12714286"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1714500"/>
                        <a:ext cx="5173663"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re 1"/>
          <p:cNvSpPr>
            <a:spLocks noGrp="1"/>
          </p:cNvSpPr>
          <p:nvPr>
            <p:ph type="title"/>
          </p:nvPr>
        </p:nvSpPr>
        <p:spPr/>
        <p:txBody>
          <a:bodyPr>
            <a:normAutofit/>
          </a:bodyPr>
          <a:lstStyle/>
          <a:p>
            <a:r>
              <a:rPr lang="fr-CA" dirty="0" smtClean="0"/>
              <a:t>Marie Stuart (1556)</a:t>
            </a:r>
            <a:endParaRPr lang="fr-CA" dirty="0"/>
          </a:p>
        </p:txBody>
      </p:sp>
      <p:pic>
        <p:nvPicPr>
          <p:cNvPr id="4" name="Picture 6" descr="@ owner, Victoria &amp; Albert Museum"/>
          <p:cNvPicPr>
            <a:picLocks noChangeAspect="1" noChangeArrowheads="1"/>
          </p:cNvPicPr>
          <p:nvPr/>
        </p:nvPicPr>
        <p:blipFill>
          <a:blip r:embed="rId6" cstate="print"/>
          <a:srcRect/>
          <a:stretch>
            <a:fillRect/>
          </a:stretch>
        </p:blipFill>
        <p:spPr bwMode="auto">
          <a:xfrm>
            <a:off x="179388" y="1714488"/>
            <a:ext cx="3540125" cy="4071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à coins arrondis 4"/>
          <p:cNvSpPr/>
          <p:nvPr/>
        </p:nvSpPr>
        <p:spPr>
          <a:xfrm>
            <a:off x="4000496" y="1857364"/>
            <a:ext cx="4929222" cy="857256"/>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ectangle à coins arrondis 5"/>
          <p:cNvSpPr/>
          <p:nvPr/>
        </p:nvSpPr>
        <p:spPr>
          <a:xfrm>
            <a:off x="3929058" y="3286124"/>
            <a:ext cx="4929222" cy="2214578"/>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à coins arrondis 6"/>
          <p:cNvSpPr/>
          <p:nvPr/>
        </p:nvSpPr>
        <p:spPr>
          <a:xfrm>
            <a:off x="3929058" y="2786058"/>
            <a:ext cx="2071702" cy="500066"/>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à coins arrondis 7"/>
          <p:cNvSpPr/>
          <p:nvPr/>
        </p:nvSpPr>
        <p:spPr>
          <a:xfrm>
            <a:off x="6072198" y="2786058"/>
            <a:ext cx="1714512" cy="500066"/>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1" nodeType="clickEffect">
                                  <p:stCondLst>
                                    <p:cond delay="0"/>
                                  </p:stCondLst>
                                  <p:childTnLst>
                                    <p:animEffect transition="out" filter="checkerboard(across)">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 presetClass="exit" presetSubtype="10" fill="hold" grpId="1" nodeType="clickEffect">
                                  <p:stCondLst>
                                    <p:cond delay="0"/>
                                  </p:stCondLst>
                                  <p:childTnLst>
                                    <p:animEffect transition="out" filter="checkerboard(across)">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xit" presetSubtype="10" fill="hold" grpId="1" nodeType="clickEffect">
                                  <p:stCondLst>
                                    <p:cond delay="0"/>
                                  </p:stCondLst>
                                  <p:childTnLst>
                                    <p:animEffect transition="out" filter="checkerboard(across)">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Marie Stuart</a:t>
            </a:r>
          </a:p>
        </p:txBody>
      </p:sp>
      <p:sp>
        <p:nvSpPr>
          <p:cNvPr id="31747" name="Text Box 5"/>
          <p:cNvSpPr txBox="1">
            <a:spLocks noChangeArrowheads="1"/>
          </p:cNvSpPr>
          <p:nvPr/>
        </p:nvSpPr>
        <p:spPr bwMode="auto">
          <a:xfrm>
            <a:off x="323850" y="1412875"/>
            <a:ext cx="8569325" cy="3970318"/>
          </a:xfrm>
          <a:prstGeom prst="rect">
            <a:avLst/>
          </a:prstGeom>
          <a:noFill/>
          <a:ln w="9525">
            <a:noFill/>
            <a:miter lim="800000"/>
            <a:headEnd/>
            <a:tailEnd/>
          </a:ln>
        </p:spPr>
        <p:txBody>
          <a:bodyPr>
            <a:spAutoFit/>
          </a:bodyPr>
          <a:lstStyle/>
          <a:p>
            <a:r>
              <a:rPr lang="fr-CA" sz="2800" dirty="0">
                <a:solidFill>
                  <a:schemeClr val="hlink"/>
                </a:solidFill>
                <a:latin typeface="Tahoma" pitchFamily="34" charset="0"/>
              </a:rPr>
              <a:t>Gifford</a:t>
            </a:r>
            <a:r>
              <a:rPr lang="fr-CA" sz="2800" dirty="0">
                <a:latin typeface="Tahoma" pitchFamily="34" charset="0"/>
              </a:rPr>
              <a:t> transmettait secrètement les lettres de Marie mais c’était en fait un agent double et il transmettait aussi les lettres au services de renseignement de la Reine qui réussirent a briser le code utilisé par Marie.</a:t>
            </a:r>
          </a:p>
          <a:p>
            <a:endParaRPr lang="fr-CA" sz="2800" dirty="0">
              <a:latin typeface="Tahoma" pitchFamily="34" charset="0"/>
            </a:endParaRPr>
          </a:p>
          <a:p>
            <a:r>
              <a:rPr lang="fr-CA" sz="2800" dirty="0">
                <a:latin typeface="Tahoma" pitchFamily="34" charset="0"/>
              </a:rPr>
              <a:t>En plus de lire toute sa correspondance et d’apprendre le contenu, ils ont </a:t>
            </a:r>
            <a:r>
              <a:rPr lang="fr-CA" sz="2800" dirty="0">
                <a:solidFill>
                  <a:schemeClr val="hlink"/>
                </a:solidFill>
                <a:latin typeface="Tahoma" pitchFamily="34" charset="0"/>
              </a:rPr>
              <a:t>falsifié un message</a:t>
            </a:r>
            <a:r>
              <a:rPr lang="fr-CA" sz="2800" dirty="0">
                <a:latin typeface="Tahoma" pitchFamily="34" charset="0"/>
              </a:rPr>
              <a:t> demandant explicitement la liste des personnes impliquées.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Une fin triste pour Marie Stuart</a:t>
            </a:r>
            <a:endParaRPr lang="fr-CA" dirty="0"/>
          </a:p>
        </p:txBody>
      </p:sp>
      <p:pic>
        <p:nvPicPr>
          <p:cNvPr id="4" name="Picture 2"/>
          <p:cNvPicPr>
            <a:picLocks noChangeAspect="1" noChangeArrowheads="1"/>
          </p:cNvPicPr>
          <p:nvPr/>
        </p:nvPicPr>
        <p:blipFill>
          <a:blip r:embed="rId2" cstate="print"/>
          <a:srcRect/>
          <a:stretch>
            <a:fillRect/>
          </a:stretch>
        </p:blipFill>
        <p:spPr bwMode="auto">
          <a:xfrm>
            <a:off x="1331640" y="1484784"/>
            <a:ext cx="6192688" cy="4548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a:solidFill>
                  <a:schemeClr val="tx2"/>
                </a:solidFill>
              </a:rPr>
              <a:t>Le chiffre indéchiffrable</a:t>
            </a:r>
          </a:p>
        </p:txBody>
      </p:sp>
      <p:sp>
        <p:nvSpPr>
          <p:cNvPr id="32771" name="Text Box 5"/>
          <p:cNvSpPr txBox="1">
            <a:spLocks noChangeArrowheads="1"/>
          </p:cNvSpPr>
          <p:nvPr/>
        </p:nvSpPr>
        <p:spPr bwMode="auto">
          <a:xfrm>
            <a:off x="395288" y="1341438"/>
            <a:ext cx="8640762" cy="1920875"/>
          </a:xfrm>
          <a:prstGeom prst="rect">
            <a:avLst/>
          </a:prstGeom>
          <a:noFill/>
          <a:ln w="9525">
            <a:noFill/>
            <a:miter lim="800000"/>
            <a:headEnd/>
            <a:tailEnd/>
          </a:ln>
        </p:spPr>
        <p:txBody>
          <a:bodyPr>
            <a:spAutoFit/>
          </a:bodyPr>
          <a:lstStyle/>
          <a:p>
            <a:r>
              <a:rPr lang="fr-CA" sz="2000" dirty="0">
                <a:latin typeface="Tahoma" pitchFamily="34" charset="0"/>
              </a:rPr>
              <a:t>Au </a:t>
            </a:r>
            <a:r>
              <a:rPr lang="fr-CA" sz="2000" dirty="0">
                <a:solidFill>
                  <a:schemeClr val="hlink"/>
                </a:solidFill>
                <a:latin typeface="Tahoma" pitchFamily="34" charset="0"/>
              </a:rPr>
              <a:t>16ième siècle</a:t>
            </a:r>
            <a:r>
              <a:rPr lang="fr-CA" sz="2000" dirty="0">
                <a:latin typeface="Tahoma" pitchFamily="34" charset="0"/>
              </a:rPr>
              <a:t>, on brisait les codes de façon routinière. La balle était dans le camp des cryptographes. </a:t>
            </a:r>
            <a:r>
              <a:rPr lang="fr-CA" sz="2000" b="1" i="1" dirty="0" err="1">
                <a:solidFill>
                  <a:schemeClr val="hlink"/>
                </a:solidFill>
                <a:latin typeface="Tahoma" pitchFamily="34" charset="0"/>
              </a:rPr>
              <a:t>Vigenère</a:t>
            </a:r>
            <a:r>
              <a:rPr lang="fr-CA" sz="2000" dirty="0">
                <a:latin typeface="Tahoma" pitchFamily="34" charset="0"/>
              </a:rPr>
              <a:t> inventa un code simple et subtile. Il s'agit d’une amélioration du chiffre par décalage. On choisit un mot de code par exemple ALAIN et on l’utilise pour chiffrer.</a:t>
            </a:r>
          </a:p>
          <a:p>
            <a:endParaRPr lang="fr-CA" sz="2000" dirty="0">
              <a:latin typeface="Tahoma" pitchFamily="34" charset="0"/>
            </a:endParaRPr>
          </a:p>
          <a:p>
            <a:r>
              <a:rPr lang="fr-CA" sz="2000" dirty="0">
                <a:solidFill>
                  <a:srgbClr val="000000"/>
                </a:solidFill>
                <a:latin typeface="Tahoma" pitchFamily="34" charset="0"/>
              </a:rPr>
              <a:t>ALAIN=1,12,1,9,14</a:t>
            </a:r>
          </a:p>
        </p:txBody>
      </p:sp>
      <p:sp>
        <p:nvSpPr>
          <p:cNvPr id="32772" name="Rectangle 6"/>
          <p:cNvSpPr>
            <a:spLocks noChangeArrowheads="1"/>
          </p:cNvSpPr>
          <p:nvPr/>
        </p:nvSpPr>
        <p:spPr bwMode="auto">
          <a:xfrm>
            <a:off x="395288" y="3284538"/>
            <a:ext cx="8569325" cy="1187450"/>
          </a:xfrm>
          <a:prstGeom prst="rect">
            <a:avLst/>
          </a:prstGeom>
          <a:noFill/>
          <a:ln w="9525">
            <a:noFill/>
            <a:miter lim="800000"/>
            <a:headEnd/>
            <a:tailEnd/>
          </a:ln>
        </p:spPr>
        <p:txBody>
          <a:bodyPr>
            <a:spAutoFit/>
          </a:bodyPr>
          <a:lstStyle/>
          <a:p>
            <a:r>
              <a:rPr lang="fr-CA" sz="2400" b="1" dirty="0">
                <a:solidFill>
                  <a:srgbClr val="000000"/>
                </a:solidFill>
                <a:latin typeface="Letter Gothic" pitchFamily="49" charset="0"/>
              </a:rPr>
              <a:t>ALAINALAINALAINALAINALAINALAINALAINALAINA</a:t>
            </a:r>
          </a:p>
          <a:p>
            <a:r>
              <a:rPr lang="fr-CA" sz="2400" b="1" dirty="0">
                <a:latin typeface="Letter Gothic" pitchFamily="49" charset="0"/>
              </a:rPr>
              <a:t>LE_CODE_DE_VIGENERE_EST_IL_INDECHIFFRABLE</a:t>
            </a:r>
          </a:p>
          <a:p>
            <a:r>
              <a:rPr lang="fr-CA" sz="2400" b="1" dirty="0">
                <a:solidFill>
                  <a:schemeClr val="accent2"/>
                </a:solidFill>
                <a:latin typeface="Letter Gothic" pitchFamily="49" charset="0"/>
              </a:rPr>
              <a:t>MQALBEQAMSAGJPSOQSNNFDUIWMLJWRFOIRTGCBKZF</a:t>
            </a:r>
          </a:p>
        </p:txBody>
      </p:sp>
      <p:sp>
        <p:nvSpPr>
          <p:cNvPr id="32773" name="Text Box 7"/>
          <p:cNvSpPr txBox="1">
            <a:spLocks noChangeArrowheads="1"/>
          </p:cNvSpPr>
          <p:nvPr/>
        </p:nvSpPr>
        <p:spPr bwMode="auto">
          <a:xfrm>
            <a:off x="323850" y="4724400"/>
            <a:ext cx="8640763" cy="1616075"/>
          </a:xfrm>
          <a:prstGeom prst="rect">
            <a:avLst/>
          </a:prstGeom>
          <a:noFill/>
          <a:ln w="9525">
            <a:noFill/>
            <a:miter lim="800000"/>
            <a:headEnd/>
            <a:tailEnd/>
          </a:ln>
        </p:spPr>
        <p:txBody>
          <a:bodyPr>
            <a:spAutoFit/>
          </a:bodyPr>
          <a:lstStyle/>
          <a:p>
            <a:r>
              <a:rPr lang="fr-CA" sz="2000">
                <a:latin typeface="Tahoma" pitchFamily="34" charset="0"/>
              </a:rPr>
              <a:t>Clairement, une attaque statistique simple ne fonctionnera pas. Si le mot de code est suffisamment long (une phrase), essayer toutes les clefs est aussi impossible. </a:t>
            </a:r>
          </a:p>
          <a:p>
            <a:endParaRPr lang="fr-CA" sz="2000">
              <a:latin typeface="Tahoma" pitchFamily="34" charset="0"/>
            </a:endParaRPr>
          </a:p>
          <a:p>
            <a:r>
              <a:rPr lang="fr-CA" sz="2000">
                <a:solidFill>
                  <a:schemeClr val="hlink"/>
                </a:solidFill>
                <a:latin typeface="Tahoma" pitchFamily="34" charset="0"/>
              </a:rPr>
              <a:t>Le chiffre de Vigenère est-il indéchiffrable?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babbage"/>
          <p:cNvPicPr>
            <a:picLocks noChangeAspect="1" noChangeArrowheads="1"/>
          </p:cNvPicPr>
          <p:nvPr/>
        </p:nvPicPr>
        <p:blipFill>
          <a:blip r:embed="rId2" cstate="print"/>
          <a:srcRect/>
          <a:stretch>
            <a:fillRect/>
          </a:stretch>
        </p:blipFill>
        <p:spPr bwMode="auto">
          <a:xfrm>
            <a:off x="539750" y="1916113"/>
            <a:ext cx="2651125" cy="3600450"/>
          </a:xfrm>
          <a:prstGeom prst="rect">
            <a:avLst/>
          </a:prstGeom>
          <a:noFill/>
          <a:ln w="9525">
            <a:noFill/>
            <a:miter lim="800000"/>
            <a:headEnd/>
            <a:tailEnd/>
          </a:ln>
        </p:spPr>
      </p:pic>
      <p:sp>
        <p:nvSpPr>
          <p:cNvPr id="33795" name="Rectangle 8"/>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le chiffre indéchiffrable!</a:t>
            </a:r>
          </a:p>
        </p:txBody>
      </p:sp>
      <p:sp>
        <p:nvSpPr>
          <p:cNvPr id="33796" name="Text Box 9"/>
          <p:cNvSpPr txBox="1">
            <a:spLocks noChangeArrowheads="1"/>
          </p:cNvSpPr>
          <p:nvPr/>
        </p:nvSpPr>
        <p:spPr bwMode="auto">
          <a:xfrm>
            <a:off x="3348038" y="1989138"/>
            <a:ext cx="5400675" cy="3743325"/>
          </a:xfrm>
          <a:prstGeom prst="rect">
            <a:avLst/>
          </a:prstGeom>
          <a:noFill/>
          <a:ln w="9525">
            <a:noFill/>
            <a:miter lim="800000"/>
            <a:headEnd/>
            <a:tailEnd/>
          </a:ln>
        </p:spPr>
        <p:txBody>
          <a:bodyPr>
            <a:spAutoFit/>
          </a:bodyPr>
          <a:lstStyle/>
          <a:p>
            <a:r>
              <a:rPr lang="fr-CA" sz="2400">
                <a:latin typeface="Tahoma" pitchFamily="34" charset="0"/>
              </a:rPr>
              <a:t>Les cryptanalystes furent déjoués pendant près de 3 siècles par le chiffre de Vigenère.</a:t>
            </a:r>
          </a:p>
          <a:p>
            <a:endParaRPr lang="fr-CA" sz="2400">
              <a:latin typeface="Tahoma" pitchFamily="34" charset="0"/>
            </a:endParaRPr>
          </a:p>
          <a:p>
            <a:r>
              <a:rPr lang="fr-CA" sz="2400">
                <a:latin typeface="Tahoma" pitchFamily="34" charset="0"/>
              </a:rPr>
              <a:t>Au </a:t>
            </a:r>
            <a:r>
              <a:rPr lang="fr-CA" sz="2400">
                <a:solidFill>
                  <a:schemeClr val="hlink"/>
                </a:solidFill>
                <a:latin typeface="Tahoma" pitchFamily="34" charset="0"/>
              </a:rPr>
              <a:t>19ième siècle</a:t>
            </a:r>
            <a:r>
              <a:rPr lang="fr-CA" sz="2400">
                <a:latin typeface="Tahoma" pitchFamily="34" charset="0"/>
              </a:rPr>
              <a:t>, </a:t>
            </a:r>
            <a:r>
              <a:rPr lang="fr-CA" sz="2400">
                <a:solidFill>
                  <a:schemeClr val="hlink"/>
                </a:solidFill>
                <a:latin typeface="Tahoma" pitchFamily="34" charset="0"/>
              </a:rPr>
              <a:t>Charles Babbage</a:t>
            </a:r>
            <a:r>
              <a:rPr lang="fr-CA" sz="2400">
                <a:latin typeface="Tahoma" pitchFamily="34" charset="0"/>
              </a:rPr>
              <a:t> réussit à le briser. </a:t>
            </a:r>
          </a:p>
          <a:p>
            <a:endParaRPr lang="fr-CA" sz="2400">
              <a:latin typeface="Tahoma" pitchFamily="34" charset="0"/>
            </a:endParaRPr>
          </a:p>
          <a:p>
            <a:r>
              <a:rPr lang="fr-CA" sz="2400">
                <a:latin typeface="Tahoma" pitchFamily="34" charset="0"/>
              </a:rPr>
              <a:t>La technique est relativement simple.</a:t>
            </a:r>
          </a:p>
          <a:p>
            <a:endParaRPr lang="fr-CA" sz="2400">
              <a:latin typeface="Tahoma" pitchFamily="34" charset="0"/>
            </a:endParaRPr>
          </a:p>
          <a:p>
            <a:endParaRPr lang="fr-CA" sz="2400">
              <a:latin typeface="Tahom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Exemple</a:t>
            </a:r>
          </a:p>
        </p:txBody>
      </p:sp>
      <p:sp>
        <p:nvSpPr>
          <p:cNvPr id="34819" name="Rectangle 5"/>
          <p:cNvSpPr>
            <a:spLocks noChangeArrowheads="1"/>
          </p:cNvSpPr>
          <p:nvPr/>
        </p:nvSpPr>
        <p:spPr bwMode="auto">
          <a:xfrm>
            <a:off x="755650" y="1052513"/>
            <a:ext cx="7561263" cy="1616075"/>
          </a:xfrm>
          <a:prstGeom prst="rect">
            <a:avLst/>
          </a:prstGeom>
          <a:noFill/>
          <a:ln w="9525">
            <a:noFill/>
            <a:miter lim="800000"/>
            <a:headEnd/>
            <a:tailEnd/>
          </a:ln>
        </p:spPr>
        <p:txBody>
          <a:bodyPr>
            <a:spAutoFit/>
          </a:bodyPr>
          <a:lstStyle/>
          <a:p>
            <a:r>
              <a:rPr lang="fr-CA" sz="2000" b="1">
                <a:solidFill>
                  <a:schemeClr val="accent2"/>
                </a:solidFill>
                <a:latin typeface="Letter Gothic" pitchFamily="49" charset="0"/>
              </a:rPr>
              <a:t>OTDHRSIEGTD_LVISHFIESPVFLHDUOIWEGXJKLRMQHOEEEFMXHFDVXTDQDOWZEGXNWIXNRBDRRBSED_TMDQIYLEYJCXPEIIXEEFMXHOTFUOFFEQELHOYSHOJTLGDQDOPTQVYJXFDIHOPFCRPJIOVJWFSZYTIEOTDIHRSIDVIEHGXEXBDOHIDICTRKDBXEHBGTUTDZQTDKRXWEOTDRHGWFJTDIRXXEHHVJCPWXHNDQ</a:t>
            </a:r>
          </a:p>
        </p:txBody>
      </p:sp>
      <p:graphicFrame>
        <p:nvGraphicFramePr>
          <p:cNvPr id="67669" name="Group 85"/>
          <p:cNvGraphicFramePr>
            <a:graphicFrameLocks noGrp="1"/>
          </p:cNvGraphicFramePr>
          <p:nvPr/>
        </p:nvGraphicFramePr>
        <p:xfrm>
          <a:off x="1908175" y="2708275"/>
          <a:ext cx="5543550" cy="3024188"/>
        </p:xfrm>
        <a:graphic>
          <a:graphicData uri="http://schemas.openxmlformats.org/drawingml/2006/table">
            <a:tbl>
              <a:tblPr/>
              <a:tblGrid>
                <a:gridCol w="858838"/>
                <a:gridCol w="1171575"/>
                <a:gridCol w="1044575"/>
                <a:gridCol w="1466850"/>
                <a:gridCol w="1001712"/>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24.1% </a:t>
                      </a:r>
                      <a:r>
                        <a:rPr kumimoji="0" lang="fr-CA" sz="2000" b="0" i="0" u="none" strike="noStrike" cap="none" normalizeH="0" baseline="0" smtClean="0">
                          <a:ln>
                            <a:noFill/>
                          </a:ln>
                          <a:solidFill>
                            <a:schemeClr val="accent2"/>
                          </a:solidFill>
                          <a:effectLst/>
                          <a:latin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17.2% </a:t>
                      </a:r>
                      <a:r>
                        <a:rPr kumimoji="0" lang="fr-CA" sz="2000" b="0" i="0" u="none" strike="noStrike" cap="none" normalizeH="0" baseline="0" smtClean="0">
                          <a:ln>
                            <a:noFill/>
                          </a:ln>
                          <a:solidFill>
                            <a:schemeClr val="accent2"/>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27.6% </a:t>
                      </a:r>
                      <a:r>
                        <a:rPr kumimoji="0" lang="fr-CA" sz="2000" b="0" i="0" u="none" strike="noStrike" cap="none" normalizeH="0" baseline="0" smtClean="0">
                          <a:ln>
                            <a:noFill/>
                          </a:ln>
                          <a:solidFill>
                            <a:schemeClr val="accent2"/>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22.4% </a:t>
                      </a:r>
                      <a:r>
                        <a:rPr kumimoji="0" lang="fr-CA" sz="2000" b="0" i="0" u="none" strike="noStrike" cap="none" normalizeH="0" baseline="0" smtClean="0">
                          <a:ln>
                            <a:noFill/>
                          </a:ln>
                          <a:solidFill>
                            <a:schemeClr val="accent2"/>
                          </a:solidFill>
                          <a:effectLst/>
                          <a:latin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rgbClr val="FF0000"/>
                          </a:solidFill>
                          <a:effectLst/>
                          <a:latin typeface="Arial" charset="0"/>
                        </a:rPr>
                        <a:t>22.8%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CA" sz="2000" b="0" i="0" u="none" strike="noStrike" cap="none" normalizeH="0" baseline="0" smtClean="0">
                          <a:ln>
                            <a:noFill/>
                          </a:ln>
                          <a:solidFill>
                            <a:schemeClr val="tx1"/>
                          </a:solidFill>
                          <a:effectLst/>
                          <a:latin typeface="Arial" charset="0"/>
                        </a:rPr>
                        <a:t>13.9%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0" name="Text Box 86"/>
          <p:cNvSpPr txBox="1">
            <a:spLocks noChangeArrowheads="1"/>
          </p:cNvSpPr>
          <p:nvPr/>
        </p:nvSpPr>
        <p:spPr bwMode="auto">
          <a:xfrm>
            <a:off x="250825" y="5748338"/>
            <a:ext cx="8893175" cy="1006475"/>
          </a:xfrm>
          <a:prstGeom prst="rect">
            <a:avLst/>
          </a:prstGeom>
          <a:noFill/>
          <a:ln w="9525">
            <a:noFill/>
            <a:miter lim="800000"/>
            <a:headEnd/>
            <a:tailEnd/>
          </a:ln>
        </p:spPr>
        <p:txBody>
          <a:bodyPr>
            <a:spAutoFit/>
          </a:bodyPr>
          <a:lstStyle/>
          <a:p>
            <a:r>
              <a:rPr lang="fr-CA" sz="2000">
                <a:latin typeface="Tahoma" pitchFamily="34" charset="0"/>
              </a:rPr>
              <a:t>En considérant que les caractères apparaissant le plus souvent sont soit _ ou E, on peut essayer différentes possibilités. H=E, T=E, D=_ et E=_ donne comme mot de code CODE qui permet de déchiffrer le message.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ChangeArrowheads="1"/>
          </p:cNvSpPr>
          <p:nvPr/>
        </p:nvSpPr>
        <p:spPr bwMode="auto">
          <a:xfrm>
            <a:off x="827088" y="3573463"/>
            <a:ext cx="6985000" cy="2282825"/>
          </a:xfrm>
          <a:prstGeom prst="rect">
            <a:avLst/>
          </a:prstGeom>
          <a:noFill/>
          <a:ln w="9525">
            <a:noFill/>
            <a:miter lim="800000"/>
            <a:headEnd/>
            <a:tailEnd/>
          </a:ln>
        </p:spPr>
        <p:txBody>
          <a:bodyPr>
            <a:spAutoFit/>
          </a:bodyPr>
          <a:lstStyle/>
          <a:p>
            <a:pPr>
              <a:spcBef>
                <a:spcPct val="50000"/>
              </a:spcBef>
            </a:pPr>
            <a:r>
              <a:rPr lang="fr-CA" sz="2400">
                <a:latin typeface="Tahoma" pitchFamily="34" charset="0"/>
              </a:rPr>
              <a:t>LE CODE DE VIGENERE PARAIT PLUS DIFFICILE A BRISER QUE LA SUBSTITUTION MONO ALPHABETIQUE IL FUT BRISE PAR BABBAGE UNE FOIS LA LONGUEUR DE LA CLEF RETROUVEE LE DECODAGE EST UN JEU D ENFANT ENCORE UNE FOIS LE MESSAGE DOIT ETRE ASSEZ LONG</a:t>
            </a:r>
          </a:p>
        </p:txBody>
      </p:sp>
      <p:sp>
        <p:nvSpPr>
          <p:cNvPr id="35843" name="Rectangle 7"/>
          <p:cNvSpPr>
            <a:spLocks noChangeArrowheads="1"/>
          </p:cNvSpPr>
          <p:nvPr/>
        </p:nvSpPr>
        <p:spPr bwMode="auto">
          <a:xfrm>
            <a:off x="755650" y="1052513"/>
            <a:ext cx="7561263" cy="1616075"/>
          </a:xfrm>
          <a:prstGeom prst="rect">
            <a:avLst/>
          </a:prstGeom>
          <a:noFill/>
          <a:ln w="9525">
            <a:noFill/>
            <a:miter lim="800000"/>
            <a:headEnd/>
            <a:tailEnd/>
          </a:ln>
        </p:spPr>
        <p:txBody>
          <a:bodyPr>
            <a:spAutoFit/>
          </a:bodyPr>
          <a:lstStyle/>
          <a:p>
            <a:r>
              <a:rPr lang="fr-CA" sz="2000" b="1">
                <a:solidFill>
                  <a:schemeClr val="accent2"/>
                </a:solidFill>
                <a:latin typeface="Letter Gothic" pitchFamily="49" charset="0"/>
              </a:rPr>
              <a:t>OTDHRSIEGTD_LVISHFIESPVFLHDUOIWEGXJKLRMQHOEEEFMXHFDVXTDQDOWZEGXNWIXNRBDRRBSED_TMDQIYLEYJCXPEIIXEEFMXHOTFUOFFEQELHOYSHOJTLGDQDOPTQVYJXFDIHOPFCRPJIOVJWFSZYTIEOTDIHRSIDVIEHGXEXBDOHIDICTRKDBXEHBGTUTDZQTDKRXWEOTDRHGWFJTDIRXXEHHVJCPWXHNDQ</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755650" y="1412875"/>
            <a:ext cx="7561263" cy="4968875"/>
          </a:xfrm>
          <a:prstGeom prst="rect">
            <a:avLst/>
          </a:prstGeom>
          <a:noFill/>
          <a:ln w="9525">
            <a:noFill/>
            <a:miter lim="800000"/>
            <a:headEnd/>
            <a:tailEnd/>
          </a:ln>
        </p:spPr>
        <p:txBody>
          <a:bodyPr>
            <a:spAutoFit/>
          </a:bodyPr>
          <a:lstStyle/>
          <a:p>
            <a:r>
              <a:rPr lang="fr-CA" sz="2000">
                <a:latin typeface="Tahoma" pitchFamily="34" charset="0"/>
              </a:rPr>
              <a:t>Le plus ancien exemple de stéganographie a été rapporté par </a:t>
            </a:r>
            <a:r>
              <a:rPr lang="fr-CA" sz="2000">
                <a:solidFill>
                  <a:schemeClr val="hlink"/>
                </a:solidFill>
                <a:latin typeface="Tahoma" pitchFamily="34" charset="0"/>
              </a:rPr>
              <a:t>Hérodote</a:t>
            </a:r>
            <a:r>
              <a:rPr lang="fr-CA" sz="2000">
                <a:latin typeface="Tahoma" pitchFamily="34" charset="0"/>
              </a:rPr>
              <a:t>. C’était lors du conflit entre la Grèce et la Perse au </a:t>
            </a:r>
            <a:r>
              <a:rPr lang="fr-CA" sz="2000">
                <a:solidFill>
                  <a:schemeClr val="hlink"/>
                </a:solidFill>
                <a:latin typeface="Tahoma" pitchFamily="34" charset="0"/>
              </a:rPr>
              <a:t>5ième siècle av. J.-C</a:t>
            </a:r>
            <a:r>
              <a:rPr lang="fr-CA" sz="2000">
                <a:latin typeface="Tahoma" pitchFamily="34" charset="0"/>
              </a:rPr>
              <a:t>. </a:t>
            </a:r>
          </a:p>
          <a:p>
            <a:endParaRPr lang="fr-CA" sz="2000">
              <a:latin typeface="Tahoma" pitchFamily="34" charset="0"/>
            </a:endParaRPr>
          </a:p>
          <a:p>
            <a:r>
              <a:rPr lang="fr-CA" sz="2000">
                <a:latin typeface="Tahoma" pitchFamily="34" charset="0"/>
              </a:rPr>
              <a:t>Les Perses voulaient conquérir la Grèce et avaient préparé pendant 5 années une imposante armée. Heureusement pour les Grecques, </a:t>
            </a:r>
            <a:r>
              <a:rPr lang="fr-CA" sz="2000">
                <a:solidFill>
                  <a:schemeClr val="hlink"/>
                </a:solidFill>
                <a:latin typeface="Tahoma" pitchFamily="34" charset="0"/>
              </a:rPr>
              <a:t>Damaratus</a:t>
            </a:r>
            <a:r>
              <a:rPr lang="fr-CA" sz="2000">
                <a:latin typeface="Tahoma" pitchFamily="34" charset="0"/>
              </a:rPr>
              <a:t>, un Grec exilé en Perse eu vent de ce projet. </a:t>
            </a:r>
          </a:p>
          <a:p>
            <a:endParaRPr lang="fr-CA" sz="2000">
              <a:latin typeface="Tahoma" pitchFamily="34" charset="0"/>
            </a:endParaRPr>
          </a:p>
          <a:p>
            <a:r>
              <a:rPr lang="fr-CA" sz="2000">
                <a:latin typeface="Tahoma" pitchFamily="34" charset="0"/>
              </a:rPr>
              <a:t>Il inscrivit son message sur des tablettes de bois et les recouvrit de cire. Les tablettes avaient donc l’air vierges. Elles n’attirèrent pas l’attention des gardes tout au long du parcours.</a:t>
            </a:r>
          </a:p>
          <a:p>
            <a:endParaRPr lang="fr-CA" sz="2000">
              <a:latin typeface="Tahoma" pitchFamily="34" charset="0"/>
            </a:endParaRPr>
          </a:p>
          <a:p>
            <a:r>
              <a:rPr lang="fr-CA" sz="2000">
                <a:latin typeface="Tahoma" pitchFamily="34" charset="0"/>
              </a:rPr>
              <a:t>Les Grecques, une fois mis au courant de l’attaque perse à venir, eurent le temps de se préparer et lors de l’attaque, ils mirent l’armé perse en déroute. </a:t>
            </a:r>
          </a:p>
        </p:txBody>
      </p:sp>
      <p:sp>
        <p:nvSpPr>
          <p:cNvPr id="12291" name="Rectangle 5"/>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Stéganographie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42852"/>
            <a:ext cx="3971924" cy="725470"/>
          </a:xfrm>
        </p:spPr>
        <p:txBody>
          <a:bodyPr>
            <a:normAutofit fontScale="90000"/>
          </a:bodyPr>
          <a:lstStyle/>
          <a:p>
            <a:r>
              <a:rPr lang="fr-CA" dirty="0" smtClean="0"/>
              <a:t>ENIGMA</a:t>
            </a:r>
            <a:endParaRPr lang="fr-CA" dirty="0"/>
          </a:p>
        </p:txBody>
      </p:sp>
      <p:pic>
        <p:nvPicPr>
          <p:cNvPr id="3" name="Picture 9"/>
          <p:cNvPicPr>
            <a:picLocks noChangeAspect="1" noChangeArrowheads="1"/>
          </p:cNvPicPr>
          <p:nvPr/>
        </p:nvPicPr>
        <p:blipFill>
          <a:blip r:embed="rId3" cstate="print"/>
          <a:srcRect/>
          <a:stretch>
            <a:fillRect/>
          </a:stretch>
        </p:blipFill>
        <p:spPr bwMode="auto">
          <a:xfrm>
            <a:off x="5000628" y="500042"/>
            <a:ext cx="3876675" cy="588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12"/>
          <p:cNvPicPr>
            <a:picLocks noChangeAspect="1" noChangeArrowheads="1"/>
          </p:cNvPicPr>
          <p:nvPr/>
        </p:nvPicPr>
        <p:blipFill>
          <a:blip r:embed="rId4" cstate="print"/>
          <a:srcRect/>
          <a:stretch>
            <a:fillRect/>
          </a:stretch>
        </p:blipFill>
        <p:spPr bwMode="auto">
          <a:xfrm>
            <a:off x="642910" y="3571876"/>
            <a:ext cx="3286148" cy="3151210"/>
          </a:xfrm>
          <a:prstGeom prst="rect">
            <a:avLst/>
          </a:prstGeom>
          <a:ln>
            <a:noFill/>
          </a:ln>
          <a:effectLst/>
        </p:spPr>
      </p:pic>
      <p:pic>
        <p:nvPicPr>
          <p:cNvPr id="6" name="Picture 14" descr="http://www.uboataces.com/images/enigma_rotor.jpg"/>
          <p:cNvPicPr>
            <a:picLocks noChangeAspect="1" noChangeArrowheads="1"/>
          </p:cNvPicPr>
          <p:nvPr/>
        </p:nvPicPr>
        <p:blipFill>
          <a:blip r:embed="rId5" cstate="print"/>
          <a:srcRect/>
          <a:stretch>
            <a:fillRect/>
          </a:stretch>
        </p:blipFill>
        <p:spPr bwMode="auto">
          <a:xfrm>
            <a:off x="714348" y="1000108"/>
            <a:ext cx="3321867" cy="22145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Flèche vers le haut 6"/>
          <p:cNvSpPr/>
          <p:nvPr/>
        </p:nvSpPr>
        <p:spPr>
          <a:xfrm rot="17986843">
            <a:off x="4912519" y="1350169"/>
            <a:ext cx="857250" cy="292893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dirty="0">
              <a:solidFill>
                <a:srgbClr val="FF0000"/>
              </a:solidFill>
            </a:endParaRPr>
          </a:p>
        </p:txBody>
      </p:sp>
      <p:sp>
        <p:nvSpPr>
          <p:cNvPr id="8" name="Rectangle 7"/>
          <p:cNvSpPr/>
          <p:nvPr/>
        </p:nvSpPr>
        <p:spPr>
          <a:xfrm>
            <a:off x="2285984" y="3071810"/>
            <a:ext cx="5017720" cy="584775"/>
          </a:xfrm>
          <a:prstGeom prst="rect">
            <a:avLst/>
          </a:prstGeom>
          <a:solidFill>
            <a:schemeClr val="accent1">
              <a:lumMod val="60000"/>
              <a:lumOff val="40000"/>
            </a:schemeClr>
          </a:solidFill>
          <a:ln w="57150">
            <a:solidFill>
              <a:schemeClr val="tx2">
                <a:lumMod val="75000"/>
              </a:schemeClr>
            </a:solidFill>
          </a:ln>
          <a:effectLst>
            <a:outerShdw blurRad="50800" dist="38100" dir="2700000" algn="tl" rotWithShape="0">
              <a:prstClr val="black">
                <a:alpha val="40000"/>
              </a:prstClr>
            </a:outerShdw>
          </a:effectLst>
        </p:spPr>
        <p:txBody>
          <a:bodyPr wrap="none">
            <a:spAutoFit/>
          </a:bodyPr>
          <a:lstStyle/>
          <a:p>
            <a:pPr>
              <a:defRPr/>
            </a:pPr>
            <a:r>
              <a:rPr lang="fr-CA" sz="2800" dirty="0" smtClean="0">
                <a:solidFill>
                  <a:srgbClr val="FF0000"/>
                </a:solidFill>
                <a:latin typeface="Tahoma" pitchFamily="34" charset="0"/>
              </a:rPr>
              <a:t>10</a:t>
            </a:r>
            <a:r>
              <a:rPr lang="fr-CA" sz="3200" dirty="0">
                <a:solidFill>
                  <a:srgbClr val="00B0F0"/>
                </a:solidFill>
                <a:latin typeface="Tahoma" pitchFamily="34" charset="0"/>
              </a:rPr>
              <a:t> </a:t>
            </a:r>
            <a:r>
              <a:rPr lang="fr-CA" sz="2800" dirty="0" smtClean="0">
                <a:solidFill>
                  <a:srgbClr val="FF0000"/>
                </a:solidFill>
                <a:latin typeface="Tahoma" pitchFamily="34" charset="0"/>
              </a:rPr>
              <a:t>millions </a:t>
            </a:r>
            <a:r>
              <a:rPr lang="fr-CA" sz="2800" dirty="0">
                <a:solidFill>
                  <a:srgbClr val="FF0000"/>
                </a:solidFill>
                <a:latin typeface="Tahoma" pitchFamily="34" charset="0"/>
              </a:rPr>
              <a:t>de </a:t>
            </a:r>
            <a:r>
              <a:rPr lang="fr-CA" sz="2800" dirty="0" smtClean="0">
                <a:solidFill>
                  <a:srgbClr val="FF0000"/>
                </a:solidFill>
                <a:latin typeface="Tahoma" pitchFamily="34" charset="0"/>
              </a:rPr>
              <a:t>milliards </a:t>
            </a:r>
            <a:r>
              <a:rPr lang="fr-CA" sz="2800" dirty="0">
                <a:solidFill>
                  <a:srgbClr val="FF0000"/>
                </a:solidFill>
                <a:latin typeface="Tahoma" pitchFamily="34" charset="0"/>
              </a:rPr>
              <a:t>de </a:t>
            </a:r>
            <a:r>
              <a:rPr lang="fr-CA" sz="2800" dirty="0" smtClean="0">
                <a:solidFill>
                  <a:srgbClr val="FF0000"/>
                </a:solidFill>
                <a:latin typeface="Tahoma" pitchFamily="34" charset="0"/>
              </a:rPr>
              <a:t>clés</a:t>
            </a:r>
            <a:endParaRPr lang="fr-CA" sz="2800" dirty="0">
              <a:solidFill>
                <a:srgbClr val="FF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4" presetClass="exit" presetSubtype="16" fill="hold" grpId="1" nodeType="withEffect">
                                  <p:stCondLst>
                                    <p:cond delay="0"/>
                                  </p:stCondLst>
                                  <p:childTnLst>
                                    <p:animEffect transition="out" filter="box(in)">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2852936"/>
            <a:ext cx="6484467" cy="523220"/>
          </a:xfrm>
          <a:prstGeom prst="rect">
            <a:avLst/>
          </a:prstGeom>
        </p:spPr>
        <p:txBody>
          <a:bodyPr wrap="none">
            <a:spAutoFit/>
          </a:bodyPr>
          <a:lstStyle/>
          <a:p>
            <a:r>
              <a:rPr lang="en-US" sz="2800" dirty="0">
                <a:hlinkClick r:id="rId2"/>
              </a:rPr>
              <a:t>http://enigmaco.de/enigma/enigma.html</a:t>
            </a:r>
            <a:endParaRPr lang="en-US" sz="2800" dirty="0"/>
          </a:p>
        </p:txBody>
      </p:sp>
    </p:spTree>
    <p:extLst>
      <p:ext uri="{BB962C8B-B14F-4D97-AF65-F5344CB8AC3E}">
        <p14:creationId xmlns:p14="http://schemas.microsoft.com/office/powerpoint/2010/main" val="2098803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ENIGMA</a:t>
            </a:r>
          </a:p>
        </p:txBody>
      </p:sp>
      <p:sp>
        <p:nvSpPr>
          <p:cNvPr id="40963" name="Text Box 5"/>
          <p:cNvSpPr txBox="1">
            <a:spLocks noChangeArrowheads="1"/>
          </p:cNvSpPr>
          <p:nvPr/>
        </p:nvSpPr>
        <p:spPr bwMode="auto">
          <a:xfrm>
            <a:off x="395288" y="1196975"/>
            <a:ext cx="8135937" cy="5273675"/>
          </a:xfrm>
          <a:prstGeom prst="rect">
            <a:avLst/>
          </a:prstGeom>
          <a:noFill/>
          <a:ln w="9525">
            <a:noFill/>
            <a:miter lim="800000"/>
            <a:headEnd/>
            <a:tailEnd/>
          </a:ln>
        </p:spPr>
        <p:txBody>
          <a:bodyPr>
            <a:spAutoFit/>
          </a:bodyPr>
          <a:lstStyle/>
          <a:p>
            <a:r>
              <a:rPr lang="fr-CA" sz="2000">
                <a:latin typeface="Tahoma" pitchFamily="34" charset="0"/>
              </a:rPr>
              <a:t>La première version d’ENIGMA était utilisée comme suit.</a:t>
            </a:r>
          </a:p>
          <a:p>
            <a:endParaRPr lang="fr-CA" sz="2000">
              <a:latin typeface="Tahoma" pitchFamily="34" charset="0"/>
            </a:endParaRPr>
          </a:p>
          <a:p>
            <a:r>
              <a:rPr lang="fr-CA" sz="2000">
                <a:latin typeface="Tahoma" pitchFamily="34" charset="0"/>
              </a:rPr>
              <a:t>Agencement des 3 rotors. </a:t>
            </a:r>
          </a:p>
          <a:p>
            <a:r>
              <a:rPr lang="fr-CA" sz="2000">
                <a:solidFill>
                  <a:srgbClr val="000000"/>
                </a:solidFill>
                <a:latin typeface="Tahoma" pitchFamily="34" charset="0"/>
              </a:rPr>
              <a:t>123, 132, 213, 231, 312, 321</a:t>
            </a:r>
          </a:p>
          <a:p>
            <a:r>
              <a:rPr lang="fr-CA" sz="2000">
                <a:latin typeface="Tahoma" pitchFamily="34" charset="0"/>
              </a:rPr>
              <a:t>6 possibilités.</a:t>
            </a:r>
          </a:p>
          <a:p>
            <a:endParaRPr lang="fr-CA" sz="2000">
              <a:latin typeface="Tahoma" pitchFamily="34" charset="0"/>
            </a:endParaRPr>
          </a:p>
          <a:p>
            <a:r>
              <a:rPr lang="fr-CA" sz="2000">
                <a:latin typeface="Tahoma" pitchFamily="34" charset="0"/>
              </a:rPr>
              <a:t>Position des trois rotors, 3 lettres. </a:t>
            </a:r>
          </a:p>
          <a:p>
            <a:r>
              <a:rPr lang="fr-CA" sz="2000">
                <a:solidFill>
                  <a:srgbClr val="000000"/>
                </a:solidFill>
                <a:latin typeface="Tahoma" pitchFamily="34" charset="0"/>
              </a:rPr>
              <a:t>26x26x26=17 576</a:t>
            </a:r>
            <a:r>
              <a:rPr lang="fr-CA" sz="2000">
                <a:latin typeface="Tahoma" pitchFamily="34" charset="0"/>
              </a:rPr>
              <a:t> possibilités.</a:t>
            </a:r>
          </a:p>
          <a:p>
            <a:endParaRPr lang="fr-CA" sz="2000">
              <a:latin typeface="Tahoma" pitchFamily="34" charset="0"/>
            </a:endParaRPr>
          </a:p>
          <a:p>
            <a:r>
              <a:rPr lang="fr-CA" sz="2000">
                <a:latin typeface="Tahoma" pitchFamily="34" charset="0"/>
              </a:rPr>
              <a:t>Connexions des fiches (6 connexions). </a:t>
            </a:r>
          </a:p>
          <a:p>
            <a:r>
              <a:rPr lang="fr-CA" sz="2000">
                <a:solidFill>
                  <a:srgbClr val="000000"/>
                </a:solidFill>
                <a:latin typeface="Tahoma" pitchFamily="34" charset="0"/>
              </a:rPr>
              <a:t>100 391 791 500</a:t>
            </a:r>
            <a:r>
              <a:rPr lang="fr-CA" sz="2000">
                <a:latin typeface="Tahoma" pitchFamily="34" charset="0"/>
              </a:rPr>
              <a:t> possibilités.</a:t>
            </a:r>
          </a:p>
          <a:p>
            <a:endParaRPr lang="fr-CA" sz="2000">
              <a:latin typeface="Tahoma" pitchFamily="34" charset="0"/>
            </a:endParaRPr>
          </a:p>
          <a:p>
            <a:r>
              <a:rPr lang="fr-CA" sz="2000">
                <a:latin typeface="Tahoma" pitchFamily="34" charset="0"/>
              </a:rPr>
              <a:t>Exemple de clef: </a:t>
            </a:r>
            <a:r>
              <a:rPr lang="fr-CA" sz="2000">
                <a:solidFill>
                  <a:srgbClr val="000000"/>
                </a:solidFill>
                <a:latin typeface="Tahoma" pitchFamily="34" charset="0"/>
              </a:rPr>
              <a:t>(231,DFT,AD,BE,CM,FY,UI,LP)</a:t>
            </a:r>
          </a:p>
          <a:p>
            <a:endParaRPr lang="fr-CA" sz="2000">
              <a:latin typeface="Tahoma" pitchFamily="34" charset="0"/>
            </a:endParaRPr>
          </a:p>
          <a:p>
            <a:r>
              <a:rPr lang="fr-CA" sz="2000">
                <a:latin typeface="Tahoma" pitchFamily="34" charset="0"/>
              </a:rPr>
              <a:t>Nombre total de clefs: </a:t>
            </a:r>
          </a:p>
          <a:p>
            <a:r>
              <a:rPr lang="fr-CA" sz="2000">
                <a:solidFill>
                  <a:srgbClr val="000000"/>
                </a:solidFill>
                <a:latin typeface="Tahoma" pitchFamily="34" charset="0"/>
              </a:rPr>
              <a:t>6 * 17 576 * 100 391 791 500=10 586 916 764 424 000</a:t>
            </a:r>
          </a:p>
          <a:p>
            <a:r>
              <a:rPr lang="fr-CA" sz="2000">
                <a:latin typeface="Tahoma" pitchFamily="34" charset="0"/>
              </a:rPr>
              <a:t>10 million de milliard de possibilités…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1987" name="Text Box 5"/>
          <p:cNvSpPr txBox="1">
            <a:spLocks noChangeArrowheads="1"/>
          </p:cNvSpPr>
          <p:nvPr/>
        </p:nvSpPr>
        <p:spPr bwMode="auto">
          <a:xfrm>
            <a:off x="395288" y="1196975"/>
            <a:ext cx="8135937" cy="5568950"/>
          </a:xfrm>
          <a:prstGeom prst="rect">
            <a:avLst/>
          </a:prstGeom>
          <a:noFill/>
          <a:ln w="9525">
            <a:noFill/>
            <a:miter lim="800000"/>
            <a:headEnd/>
            <a:tailEnd/>
          </a:ln>
        </p:spPr>
        <p:txBody>
          <a:bodyPr>
            <a:spAutoFit/>
          </a:bodyPr>
          <a:lstStyle/>
          <a:p>
            <a:r>
              <a:rPr lang="fr-CA" sz="2400">
                <a:latin typeface="Tahoma" pitchFamily="34" charset="0"/>
              </a:rPr>
              <a:t>Sur une période de 10 ans, les Allemands se dotèrent de plus de 30 000 machines ENIGMA.</a:t>
            </a:r>
          </a:p>
          <a:p>
            <a:endParaRPr lang="fr-CA" sz="2400">
              <a:latin typeface="Tahoma" pitchFamily="34" charset="0"/>
            </a:endParaRPr>
          </a:p>
          <a:p>
            <a:r>
              <a:rPr lang="fr-CA" sz="2400">
                <a:latin typeface="Tahoma" pitchFamily="34" charset="0"/>
              </a:rPr>
              <a:t>ENIGMA est un véritable cauchemar pour les cryptanalystes.</a:t>
            </a:r>
          </a:p>
          <a:p>
            <a:endParaRPr lang="fr-CA" sz="2400">
              <a:latin typeface="Tahoma" pitchFamily="34" charset="0"/>
            </a:endParaRPr>
          </a:p>
          <a:p>
            <a:r>
              <a:rPr lang="fr-CA" sz="2400">
                <a:latin typeface="Tahoma" pitchFamily="34" charset="0"/>
              </a:rPr>
              <a:t>Toute attaque statistique est inutile puisque chaque lettre du message est chiffré de façon différente.</a:t>
            </a:r>
          </a:p>
          <a:p>
            <a:endParaRPr lang="fr-CA" sz="2400">
              <a:latin typeface="Tahoma" pitchFamily="34" charset="0"/>
            </a:endParaRPr>
          </a:p>
          <a:p>
            <a:r>
              <a:rPr lang="fr-CA" sz="2400">
                <a:latin typeface="Tahoma" pitchFamily="34" charset="0"/>
              </a:rPr>
              <a:t>Inutile d’essayer de deviner la clef. Il y en a trop.</a:t>
            </a:r>
          </a:p>
          <a:p>
            <a:endParaRPr lang="fr-CA" sz="2400">
              <a:latin typeface="Tahoma" pitchFamily="34" charset="0"/>
            </a:endParaRPr>
          </a:p>
          <a:p>
            <a:r>
              <a:rPr lang="fr-CA" sz="2400">
                <a:latin typeface="Tahoma" pitchFamily="34" charset="0"/>
              </a:rPr>
              <a:t>La plupart des cryptanalystes abandonnèrent rapidement espoir de briser ENIGMA. Il y avait une exception. Les Polonais avaient peur d’une invasion Allemande. Pour eux, briser ENIGMA était vitale.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3011" name="Text Box 5"/>
          <p:cNvSpPr txBox="1">
            <a:spLocks noChangeArrowheads="1"/>
          </p:cNvSpPr>
          <p:nvPr/>
        </p:nvSpPr>
        <p:spPr bwMode="auto">
          <a:xfrm>
            <a:off x="395288" y="1412875"/>
            <a:ext cx="8135937" cy="4838700"/>
          </a:xfrm>
          <a:prstGeom prst="rect">
            <a:avLst/>
          </a:prstGeom>
          <a:noFill/>
          <a:ln w="9525">
            <a:noFill/>
            <a:miter lim="800000"/>
            <a:headEnd/>
            <a:tailEnd/>
          </a:ln>
        </p:spPr>
        <p:txBody>
          <a:bodyPr>
            <a:spAutoFit/>
          </a:bodyPr>
          <a:lstStyle/>
          <a:p>
            <a:r>
              <a:rPr lang="fr-CA" sz="2400">
                <a:latin typeface="Tahoma" pitchFamily="34" charset="0"/>
              </a:rPr>
              <a:t>Les services de renseignement polonais ont obtenu par l’intermédiaire d’un informateur une description de la machine, ainsi que son mode d’utilisation.</a:t>
            </a:r>
          </a:p>
          <a:p>
            <a:endParaRPr lang="fr-CA" sz="2400">
              <a:latin typeface="Tahoma" pitchFamily="34" charset="0"/>
            </a:endParaRPr>
          </a:p>
          <a:p>
            <a:r>
              <a:rPr lang="fr-CA" sz="2400">
                <a:latin typeface="Tahoma" pitchFamily="34" charset="0"/>
              </a:rPr>
              <a:t>Un livre de code donnait pour chaque jour la clef utilisée. </a:t>
            </a:r>
          </a:p>
          <a:p>
            <a:r>
              <a:rPr lang="fr-CA" sz="2400">
                <a:latin typeface="Tahoma" pitchFamily="34" charset="0"/>
              </a:rPr>
              <a:t>Pour éviter que tous les utilisateurs d’ENIGMA utilisent la même clef, l’opérateur choisissait trois lettres au hasard qu’il chiffrait avec la clef du jour, deux fois. Ensuite la position des rotors était modifiée en fonction de ces trois lettres.</a:t>
            </a:r>
          </a:p>
          <a:p>
            <a:endParaRPr lang="fr-CA" sz="2400">
              <a:latin typeface="Tahoma" pitchFamily="34" charset="0"/>
            </a:endParaRPr>
          </a:p>
          <a:p>
            <a:r>
              <a:rPr lang="fr-CA" sz="2400">
                <a:latin typeface="Tahoma" pitchFamily="34" charset="0"/>
              </a:rPr>
              <a:t>Chaque message était donc chiffré avec une clef différente.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Briser ENIGMA</a:t>
            </a:r>
            <a:br>
              <a:rPr lang="fr-CA" dirty="0" smtClean="0"/>
            </a:br>
            <a:r>
              <a:rPr lang="fr-CA" dirty="0" smtClean="0"/>
              <a:t>1932-1944</a:t>
            </a:r>
            <a:endParaRPr lang="fr-CA" dirty="0"/>
          </a:p>
        </p:txBody>
      </p:sp>
      <p:sp>
        <p:nvSpPr>
          <p:cNvPr id="3"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endParaRPr lang="fr-CA"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grpSp>
        <p:nvGrpSpPr>
          <p:cNvPr id="8" name="Groupe 7"/>
          <p:cNvGrpSpPr/>
          <p:nvPr/>
        </p:nvGrpSpPr>
        <p:grpSpPr>
          <a:xfrm>
            <a:off x="1000071" y="1714488"/>
            <a:ext cx="2928967" cy="4806825"/>
            <a:chOff x="1000071" y="1714488"/>
            <a:chExt cx="2928967" cy="4806825"/>
          </a:xfrm>
        </p:grpSpPr>
        <p:sp>
          <p:nvSpPr>
            <p:cNvPr id="4" name="Rectangle 9"/>
            <p:cNvSpPr>
              <a:spLocks noChangeArrowheads="1"/>
            </p:cNvSpPr>
            <p:nvPr/>
          </p:nvSpPr>
          <p:spPr bwMode="auto">
            <a:xfrm>
              <a:off x="1000071" y="5813427"/>
              <a:ext cx="2013885" cy="707886"/>
            </a:xfrm>
            <a:prstGeom prst="rect">
              <a:avLst/>
            </a:prstGeom>
            <a:noFill/>
            <a:ln w="9525">
              <a:noFill/>
              <a:miter lim="800000"/>
              <a:headEnd/>
              <a:tailEnd/>
            </a:ln>
          </p:spPr>
          <p:txBody>
            <a:bodyPr wrap="none">
              <a:spAutoFit/>
            </a:bodyPr>
            <a:lstStyle/>
            <a:p>
              <a:r>
                <a:rPr lang="fr-CA" sz="2000" dirty="0">
                  <a:latin typeface="Tahoma" pitchFamily="34" charset="0"/>
                </a:rPr>
                <a:t>Marian </a:t>
              </a:r>
              <a:r>
                <a:rPr lang="fr-CA" sz="2000" dirty="0" err="1">
                  <a:latin typeface="Tahoma" pitchFamily="34" charset="0"/>
                </a:rPr>
                <a:t>Rejewski</a:t>
              </a:r>
              <a:endParaRPr lang="fr-CA" sz="2000" dirty="0">
                <a:latin typeface="Tahoma" pitchFamily="34" charset="0"/>
              </a:endParaRPr>
            </a:p>
            <a:p>
              <a:r>
                <a:rPr lang="fr-CA" sz="2000" dirty="0">
                  <a:latin typeface="Tahoma" pitchFamily="34" charset="0"/>
                </a:rPr>
                <a:t>Polonais</a:t>
              </a:r>
            </a:p>
          </p:txBody>
        </p:sp>
        <p:pic>
          <p:nvPicPr>
            <p:cNvPr id="5" name="Picture 8" descr="http://upload.wikimedia.org/wikipedia/commons/3/34/MR_1932_small.jpg"/>
            <p:cNvPicPr>
              <a:picLocks noChangeAspect="1" noChangeArrowheads="1"/>
            </p:cNvPicPr>
            <p:nvPr/>
          </p:nvPicPr>
          <p:blipFill>
            <a:blip r:embed="rId3" cstate="print"/>
            <a:srcRect/>
            <a:stretch>
              <a:fillRect/>
            </a:stretch>
          </p:blipFill>
          <p:spPr bwMode="auto">
            <a:xfrm>
              <a:off x="1071538" y="1714488"/>
              <a:ext cx="2857500" cy="3914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9" name="Groupe 8"/>
          <p:cNvGrpSpPr/>
          <p:nvPr/>
        </p:nvGrpSpPr>
        <p:grpSpPr>
          <a:xfrm>
            <a:off x="5013333" y="1714488"/>
            <a:ext cx="3000370" cy="4851275"/>
            <a:chOff x="5013333" y="1714488"/>
            <a:chExt cx="3000370" cy="4851275"/>
          </a:xfrm>
        </p:grpSpPr>
        <p:pic>
          <p:nvPicPr>
            <p:cNvPr id="6" name="Picture 10" descr="http://www.bletchleypark.org.uk/doc/image.rhtm/Turing2.jpg"/>
            <p:cNvPicPr>
              <a:picLocks noChangeAspect="1" noChangeArrowheads="1"/>
            </p:cNvPicPr>
            <p:nvPr/>
          </p:nvPicPr>
          <p:blipFill>
            <a:blip r:embed="rId4" cstate="print"/>
            <a:srcRect/>
            <a:stretch>
              <a:fillRect/>
            </a:stretch>
          </p:blipFill>
          <p:spPr bwMode="auto">
            <a:xfrm>
              <a:off x="5072066" y="1714488"/>
              <a:ext cx="2941637" cy="3929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9"/>
            <p:cNvSpPr>
              <a:spLocks noChangeArrowheads="1"/>
            </p:cNvSpPr>
            <p:nvPr/>
          </p:nvSpPr>
          <p:spPr bwMode="auto">
            <a:xfrm>
              <a:off x="5013333" y="5857877"/>
              <a:ext cx="1473673" cy="707886"/>
            </a:xfrm>
            <a:prstGeom prst="rect">
              <a:avLst/>
            </a:prstGeom>
            <a:noFill/>
            <a:ln w="9525">
              <a:noFill/>
              <a:miter lim="800000"/>
              <a:headEnd/>
              <a:tailEnd/>
            </a:ln>
          </p:spPr>
          <p:txBody>
            <a:bodyPr wrap="none">
              <a:spAutoFit/>
            </a:bodyPr>
            <a:lstStyle/>
            <a:p>
              <a:r>
                <a:rPr lang="fr-CA" sz="2000" dirty="0">
                  <a:latin typeface="Tahoma" pitchFamily="34" charset="0"/>
                </a:rPr>
                <a:t>Alan Turing</a:t>
              </a:r>
            </a:p>
            <a:p>
              <a:r>
                <a:rPr lang="fr-CA" sz="2000" dirty="0" smtClean="0">
                  <a:latin typeface="Tahoma" pitchFamily="34" charset="0"/>
                </a:rPr>
                <a:t>Britannique</a:t>
              </a:r>
              <a:endParaRPr lang="fr-CA" sz="2000" dirty="0">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4035" name="Text Box 5"/>
          <p:cNvSpPr txBox="1">
            <a:spLocks noChangeArrowheads="1"/>
          </p:cNvSpPr>
          <p:nvPr/>
        </p:nvSpPr>
        <p:spPr bwMode="auto">
          <a:xfrm>
            <a:off x="3286116" y="1844675"/>
            <a:ext cx="5389572" cy="2554545"/>
          </a:xfrm>
          <a:prstGeom prst="rect">
            <a:avLst/>
          </a:prstGeom>
          <a:noFill/>
          <a:ln w="9525">
            <a:noFill/>
            <a:miter lim="800000"/>
            <a:headEnd/>
            <a:tailEnd/>
          </a:ln>
        </p:spPr>
        <p:txBody>
          <a:bodyPr wrap="square">
            <a:spAutoFit/>
          </a:bodyPr>
          <a:lstStyle/>
          <a:p>
            <a:r>
              <a:rPr lang="fr-CA" sz="2000" dirty="0">
                <a:latin typeface="Tahoma" pitchFamily="34" charset="0"/>
              </a:rPr>
              <a:t>Le code ENIGMA fut brisé en décembre </a:t>
            </a:r>
            <a:r>
              <a:rPr lang="fr-CA" sz="2000" dirty="0">
                <a:solidFill>
                  <a:schemeClr val="hlink"/>
                </a:solidFill>
                <a:latin typeface="Tahoma" pitchFamily="34" charset="0"/>
              </a:rPr>
              <a:t>1932</a:t>
            </a:r>
            <a:r>
              <a:rPr lang="fr-CA" sz="2000" dirty="0">
                <a:latin typeface="Tahoma" pitchFamily="34" charset="0"/>
              </a:rPr>
              <a:t> par </a:t>
            </a:r>
            <a:r>
              <a:rPr lang="fr-CA" sz="2000" dirty="0">
                <a:solidFill>
                  <a:schemeClr val="hlink"/>
                </a:solidFill>
                <a:latin typeface="Tahoma" pitchFamily="34" charset="0"/>
              </a:rPr>
              <a:t>Marian </a:t>
            </a:r>
            <a:r>
              <a:rPr lang="fr-CA" sz="2000" dirty="0" err="1">
                <a:solidFill>
                  <a:schemeClr val="hlink"/>
                </a:solidFill>
                <a:latin typeface="Tahoma" pitchFamily="34" charset="0"/>
              </a:rPr>
              <a:t>Rejewski</a:t>
            </a:r>
            <a:r>
              <a:rPr lang="fr-CA" sz="2000" dirty="0">
                <a:latin typeface="Tahoma" pitchFamily="34" charset="0"/>
              </a:rPr>
              <a:t>, travaillant pour les services de renseignement polonais. A partir de 1933, les Polonais ont réussi a déchiffrer des milliers de messages allemands. </a:t>
            </a:r>
          </a:p>
          <a:p>
            <a:endParaRPr lang="fr-CA" sz="2000" dirty="0">
              <a:latin typeface="Tahoma" pitchFamily="34" charset="0"/>
            </a:endParaRPr>
          </a:p>
          <a:p>
            <a:r>
              <a:rPr lang="fr-CA" sz="2000" dirty="0">
                <a:latin typeface="Tahoma" pitchFamily="34" charset="0"/>
              </a:rPr>
              <a:t>Les Polonais on réussi là ou les autres services de renseignement ont échoué. </a:t>
            </a:r>
          </a:p>
        </p:txBody>
      </p:sp>
      <p:grpSp>
        <p:nvGrpSpPr>
          <p:cNvPr id="6" name="Groupe 5"/>
          <p:cNvGrpSpPr/>
          <p:nvPr/>
        </p:nvGrpSpPr>
        <p:grpSpPr>
          <a:xfrm>
            <a:off x="428596" y="1785926"/>
            <a:ext cx="2214578" cy="3445988"/>
            <a:chOff x="1000071" y="1714488"/>
            <a:chExt cx="2928967" cy="4637381"/>
          </a:xfrm>
        </p:grpSpPr>
        <p:sp>
          <p:nvSpPr>
            <p:cNvPr id="7" name="Rectangle 9"/>
            <p:cNvSpPr>
              <a:spLocks noChangeArrowheads="1"/>
            </p:cNvSpPr>
            <p:nvPr/>
          </p:nvSpPr>
          <p:spPr bwMode="auto">
            <a:xfrm>
              <a:off x="1000071" y="5813428"/>
              <a:ext cx="2663534" cy="538441"/>
            </a:xfrm>
            <a:prstGeom prst="rect">
              <a:avLst/>
            </a:prstGeom>
            <a:noFill/>
            <a:ln w="9525">
              <a:noFill/>
              <a:miter lim="800000"/>
              <a:headEnd/>
              <a:tailEnd/>
            </a:ln>
          </p:spPr>
          <p:txBody>
            <a:bodyPr wrap="none">
              <a:spAutoFit/>
            </a:bodyPr>
            <a:lstStyle/>
            <a:p>
              <a:r>
                <a:rPr lang="fr-CA" sz="2000" dirty="0">
                  <a:latin typeface="Tahoma" pitchFamily="34" charset="0"/>
                </a:rPr>
                <a:t>Marian </a:t>
              </a:r>
              <a:r>
                <a:rPr lang="fr-CA" sz="2000" dirty="0" err="1" smtClean="0">
                  <a:latin typeface="Tahoma" pitchFamily="34" charset="0"/>
                </a:rPr>
                <a:t>Rejewski</a:t>
              </a:r>
              <a:endParaRPr lang="fr-CA" sz="2000" dirty="0">
                <a:latin typeface="Tahoma" pitchFamily="34" charset="0"/>
              </a:endParaRPr>
            </a:p>
          </p:txBody>
        </p:sp>
        <p:pic>
          <p:nvPicPr>
            <p:cNvPr id="8" name="Picture 8" descr="http://upload.wikimedia.org/wikipedia/commons/3/34/MR_1932_small.jpg"/>
            <p:cNvPicPr>
              <a:picLocks noChangeAspect="1" noChangeArrowheads="1"/>
            </p:cNvPicPr>
            <p:nvPr/>
          </p:nvPicPr>
          <p:blipFill>
            <a:blip r:embed="rId2" cstate="print"/>
            <a:srcRect/>
            <a:stretch>
              <a:fillRect/>
            </a:stretch>
          </p:blipFill>
          <p:spPr bwMode="auto">
            <a:xfrm>
              <a:off x="1071538" y="1714488"/>
              <a:ext cx="2857500" cy="3914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5059" name="Text Box 6"/>
          <p:cNvSpPr txBox="1">
            <a:spLocks noChangeArrowheads="1"/>
          </p:cNvSpPr>
          <p:nvPr/>
        </p:nvSpPr>
        <p:spPr bwMode="auto">
          <a:xfrm>
            <a:off x="468313" y="1125538"/>
            <a:ext cx="8207375" cy="4972050"/>
          </a:xfrm>
          <a:prstGeom prst="rect">
            <a:avLst/>
          </a:prstGeom>
          <a:noFill/>
          <a:ln w="9525">
            <a:noFill/>
            <a:miter lim="800000"/>
            <a:headEnd/>
            <a:tailEnd/>
          </a:ln>
        </p:spPr>
        <p:txBody>
          <a:bodyPr>
            <a:spAutoFit/>
          </a:bodyPr>
          <a:lstStyle/>
          <a:p>
            <a:r>
              <a:rPr lang="fr-CA">
                <a:latin typeface="Tahoma" pitchFamily="34" charset="0"/>
              </a:rPr>
              <a:t>La clef du succès de Marian Rejewski fut de se concentrer sur le fait que chaque message commençait par une répétition de 3 lettres.</a:t>
            </a:r>
          </a:p>
          <a:p>
            <a:endParaRPr lang="fr-CA">
              <a:latin typeface="Tahoma" pitchFamily="34" charset="0"/>
            </a:endParaRPr>
          </a:p>
          <a:p>
            <a:r>
              <a:rPr lang="fr-CA">
                <a:latin typeface="Tahoma" pitchFamily="34" charset="0"/>
              </a:rPr>
              <a:t>Par exemple, pour quatre messages interceptés, on pouvait obtenir les données suivantes:</a:t>
            </a:r>
          </a:p>
          <a:p>
            <a:endParaRPr lang="fr-CA">
              <a:latin typeface="Tahoma" pitchFamily="34" charset="0"/>
            </a:endParaRPr>
          </a:p>
          <a:p>
            <a:r>
              <a:rPr lang="fr-CA" sz="2000" b="1">
                <a:solidFill>
                  <a:schemeClr val="accent2"/>
                </a:solidFill>
                <a:latin typeface="Letter Gothic" pitchFamily="49" charset="0"/>
              </a:rPr>
              <a:t>LOKRGM</a:t>
            </a:r>
          </a:p>
          <a:p>
            <a:r>
              <a:rPr lang="fr-CA" sz="2000" b="1">
                <a:solidFill>
                  <a:schemeClr val="accent2"/>
                </a:solidFill>
                <a:latin typeface="Letter Gothic" pitchFamily="49" charset="0"/>
              </a:rPr>
              <a:t>MVTXZE</a:t>
            </a:r>
          </a:p>
          <a:p>
            <a:r>
              <a:rPr lang="fr-CA" sz="2000" b="1">
                <a:solidFill>
                  <a:schemeClr val="accent2"/>
                </a:solidFill>
                <a:latin typeface="Letter Gothic" pitchFamily="49" charset="0"/>
              </a:rPr>
              <a:t>JKTMPE</a:t>
            </a:r>
          </a:p>
          <a:p>
            <a:r>
              <a:rPr lang="fr-CA" sz="2000" b="1">
                <a:solidFill>
                  <a:schemeClr val="accent2"/>
                </a:solidFill>
                <a:latin typeface="Letter Gothic" pitchFamily="49" charset="0"/>
              </a:rPr>
              <a:t>DVYPZX</a:t>
            </a:r>
          </a:p>
          <a:p>
            <a:endParaRPr lang="fr-CA" sz="2000" b="1">
              <a:solidFill>
                <a:schemeClr val="folHlink"/>
              </a:solidFill>
              <a:latin typeface="Letter Gothic" pitchFamily="49" charset="0"/>
            </a:endParaRPr>
          </a:p>
          <a:p>
            <a:r>
              <a:rPr lang="fr-CA">
                <a:latin typeface="Tahoma" pitchFamily="34" charset="0"/>
              </a:rPr>
              <a:t>Chacun de ces chiffres dépend de l’agencement des rotors, du positionnement des fiches et bien sûr, des trois caractères choisis.  Examinons la première et la quatrième lettre.</a:t>
            </a:r>
          </a:p>
          <a:p>
            <a:endParaRPr lang="fr-CA">
              <a:latin typeface="Tahoma" pitchFamily="34" charset="0"/>
            </a:endParaRPr>
          </a:p>
          <a:p>
            <a:r>
              <a:rPr lang="fr-CA" sz="2000" b="1">
                <a:solidFill>
                  <a:schemeClr val="accent2"/>
                </a:solidFill>
                <a:latin typeface="Letter Gothic" pitchFamily="49" charset="0"/>
              </a:rPr>
              <a:t>ABCDEFGHIJKLMNOPQRSTUVWXYZ</a:t>
            </a:r>
          </a:p>
          <a:p>
            <a:r>
              <a:rPr lang="fr-CA" sz="2000" b="1">
                <a:solidFill>
                  <a:schemeClr val="accent2"/>
                </a:solidFill>
                <a:latin typeface="Letter Gothic" pitchFamily="49" charset="0"/>
              </a:rPr>
              <a:t>   P     M RX</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6083" name="Text Box 5"/>
          <p:cNvSpPr txBox="1">
            <a:spLocks noChangeArrowheads="1"/>
          </p:cNvSpPr>
          <p:nvPr/>
        </p:nvSpPr>
        <p:spPr bwMode="auto">
          <a:xfrm>
            <a:off x="468313" y="1125538"/>
            <a:ext cx="8207375" cy="5276850"/>
          </a:xfrm>
          <a:prstGeom prst="rect">
            <a:avLst/>
          </a:prstGeom>
          <a:noFill/>
          <a:ln w="9525">
            <a:noFill/>
            <a:miter lim="800000"/>
            <a:headEnd/>
            <a:tailEnd/>
          </a:ln>
        </p:spPr>
        <p:txBody>
          <a:bodyPr>
            <a:spAutoFit/>
          </a:bodyPr>
          <a:lstStyle/>
          <a:p>
            <a:r>
              <a:rPr lang="fr-CA">
                <a:latin typeface="Tahoma" pitchFamily="34" charset="0"/>
              </a:rPr>
              <a:t>Avec l’interception de plusieurs messages, on peut compléter le tableau.</a:t>
            </a:r>
          </a:p>
          <a:p>
            <a:endParaRPr lang="fr-CA">
              <a:latin typeface="Tahoma" pitchFamily="34" charset="0"/>
            </a:endParaRPr>
          </a:p>
          <a:p>
            <a:r>
              <a:rPr lang="fr-CA" sz="2000" b="1">
                <a:solidFill>
                  <a:schemeClr val="accent2"/>
                </a:solidFill>
                <a:latin typeface="Letter Gothic" pitchFamily="49" charset="0"/>
              </a:rPr>
              <a:t>ABCDEFGHIJKLMNOPQRSTUVWXYZ</a:t>
            </a:r>
          </a:p>
          <a:p>
            <a:r>
              <a:rPr lang="fr-CA" sz="2000" b="1">
                <a:solidFill>
                  <a:schemeClr val="accent2"/>
                </a:solidFill>
                <a:latin typeface="Letter Gothic" pitchFamily="49" charset="0"/>
              </a:rPr>
              <a:t>FQHPLWOGBMVRXUYCZITNJEASDK</a:t>
            </a:r>
          </a:p>
          <a:p>
            <a:endParaRPr lang="fr-CA" sz="2000" b="1">
              <a:solidFill>
                <a:schemeClr val="folHlink"/>
              </a:solidFill>
              <a:latin typeface="Letter Gothic" pitchFamily="49" charset="0"/>
            </a:endParaRPr>
          </a:p>
          <a:p>
            <a:r>
              <a:rPr lang="fr-CA">
                <a:latin typeface="Tahoma" pitchFamily="34" charset="0"/>
              </a:rPr>
              <a:t>Ce tableau dépend de la clef du jour.  Marian eu une intuition remarquable.</a:t>
            </a:r>
          </a:p>
          <a:p>
            <a:endParaRPr lang="fr-CA" sz="2000" b="1">
              <a:solidFill>
                <a:schemeClr val="folHlink"/>
              </a:solidFill>
              <a:latin typeface="Letter Gothic" pitchFamily="49" charset="0"/>
            </a:endParaRPr>
          </a:p>
          <a:p>
            <a:r>
              <a:rPr lang="fr-CA" sz="2000" b="1">
                <a:solidFill>
                  <a:schemeClr val="accent2"/>
                </a:solidFill>
                <a:latin typeface="Letter Gothic" pitchFamily="49" charset="0"/>
              </a:rPr>
              <a:t>A-F-W-A</a:t>
            </a:r>
            <a:r>
              <a:rPr lang="fr-CA" sz="2000" b="1">
                <a:solidFill>
                  <a:schemeClr val="folHlink"/>
                </a:solidFill>
                <a:latin typeface="Letter Gothic" pitchFamily="49" charset="0"/>
              </a:rPr>
              <a:t>			</a:t>
            </a:r>
            <a:r>
              <a:rPr lang="fr-CA">
                <a:solidFill>
                  <a:srgbClr val="000000"/>
                </a:solidFill>
                <a:latin typeface="Tahoma" pitchFamily="34" charset="0"/>
              </a:rPr>
              <a:t>3 LIENS</a:t>
            </a:r>
          </a:p>
          <a:p>
            <a:r>
              <a:rPr lang="fr-CA" sz="2000" b="1">
                <a:solidFill>
                  <a:schemeClr val="accent2"/>
                </a:solidFill>
                <a:latin typeface="Letter Gothic" pitchFamily="49" charset="0"/>
              </a:rPr>
              <a:t>B-Q-Z-K-V-E-L-R-I-B</a:t>
            </a:r>
            <a:r>
              <a:rPr lang="fr-CA" sz="2000" b="1">
                <a:solidFill>
                  <a:schemeClr val="folHlink"/>
                </a:solidFill>
                <a:latin typeface="Letter Gothic" pitchFamily="49" charset="0"/>
              </a:rPr>
              <a:t>	</a:t>
            </a:r>
            <a:r>
              <a:rPr lang="fr-CA">
                <a:solidFill>
                  <a:srgbClr val="000000"/>
                </a:solidFill>
                <a:latin typeface="Tahoma" pitchFamily="34" charset="0"/>
              </a:rPr>
              <a:t>9 LIENS</a:t>
            </a:r>
          </a:p>
          <a:p>
            <a:r>
              <a:rPr lang="fr-CA" sz="2000" b="1">
                <a:solidFill>
                  <a:schemeClr val="accent2"/>
                </a:solidFill>
                <a:latin typeface="Letter Gothic" pitchFamily="49" charset="0"/>
              </a:rPr>
              <a:t>C-H-G-O-Y-D-P-C</a:t>
            </a:r>
            <a:r>
              <a:rPr lang="fr-CA" sz="2000" b="1">
                <a:solidFill>
                  <a:schemeClr val="folHlink"/>
                </a:solidFill>
                <a:latin typeface="Letter Gothic" pitchFamily="49" charset="0"/>
              </a:rPr>
              <a:t>	</a:t>
            </a:r>
            <a:r>
              <a:rPr lang="fr-CA">
                <a:solidFill>
                  <a:srgbClr val="000000"/>
                </a:solidFill>
                <a:latin typeface="Tahoma" pitchFamily="34" charset="0"/>
              </a:rPr>
              <a:t>7 LIENS</a:t>
            </a:r>
          </a:p>
          <a:p>
            <a:r>
              <a:rPr lang="fr-CA" sz="2000" b="1">
                <a:solidFill>
                  <a:schemeClr val="accent2"/>
                </a:solidFill>
                <a:latin typeface="Letter Gothic" pitchFamily="49" charset="0"/>
              </a:rPr>
              <a:t>J-M-X-S-T-N-U-J</a:t>
            </a:r>
            <a:r>
              <a:rPr lang="fr-CA" sz="2000" b="1">
                <a:solidFill>
                  <a:schemeClr val="folHlink"/>
                </a:solidFill>
                <a:latin typeface="Letter Gothic" pitchFamily="49" charset="0"/>
              </a:rPr>
              <a:t> 	</a:t>
            </a:r>
            <a:r>
              <a:rPr lang="fr-CA">
                <a:solidFill>
                  <a:srgbClr val="000000"/>
                </a:solidFill>
                <a:latin typeface="Tahoma" pitchFamily="34" charset="0"/>
              </a:rPr>
              <a:t>7 LIENS</a:t>
            </a:r>
          </a:p>
          <a:p>
            <a:endParaRPr lang="fr-CA">
              <a:latin typeface="Tahoma" pitchFamily="34" charset="0"/>
            </a:endParaRPr>
          </a:p>
          <a:p>
            <a:r>
              <a:rPr lang="fr-CA">
                <a:latin typeface="Tahoma" pitchFamily="34" charset="0"/>
              </a:rPr>
              <a:t>Le même exercice peut être réalisé avec les lettres numéro 2 et 5, ainsi que 3 et 6. Marian remarqua que la longueur des chaînes changeait à chaque jour.</a:t>
            </a:r>
          </a:p>
          <a:p>
            <a:r>
              <a:rPr lang="fr-CA">
                <a:latin typeface="Tahoma" pitchFamily="34" charset="0"/>
              </a:rPr>
              <a:t>Si on change la position des fiches, les lettres des chaînes vont changer mais pas leurs longueurs. La longueur des chaînes ne dépend que de la position des rotors.</a:t>
            </a:r>
          </a:p>
          <a:p>
            <a:endParaRPr lang="fr-CA">
              <a:latin typeface="Tahom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ENIGMA</a:t>
            </a:r>
          </a:p>
        </p:txBody>
      </p:sp>
      <p:sp>
        <p:nvSpPr>
          <p:cNvPr id="47107" name="Rectangle 5"/>
          <p:cNvSpPr>
            <a:spLocks noChangeArrowheads="1"/>
          </p:cNvSpPr>
          <p:nvPr/>
        </p:nvSpPr>
        <p:spPr bwMode="auto">
          <a:xfrm>
            <a:off x="395288" y="1628775"/>
            <a:ext cx="7848600" cy="4054475"/>
          </a:xfrm>
          <a:prstGeom prst="rect">
            <a:avLst/>
          </a:prstGeom>
          <a:noFill/>
          <a:ln w="9525">
            <a:noFill/>
            <a:miter lim="800000"/>
            <a:headEnd/>
            <a:tailEnd/>
          </a:ln>
        </p:spPr>
        <p:txBody>
          <a:bodyPr>
            <a:spAutoFit/>
          </a:bodyPr>
          <a:lstStyle/>
          <a:p>
            <a:r>
              <a:rPr lang="fr-CA" sz="2000">
                <a:latin typeface="Tahoma" pitchFamily="34" charset="0"/>
              </a:rPr>
              <a:t>Il existe </a:t>
            </a:r>
            <a:r>
              <a:rPr lang="fr-CA" sz="2000">
                <a:solidFill>
                  <a:srgbClr val="000000"/>
                </a:solidFill>
                <a:latin typeface="Tahoma" pitchFamily="34" charset="0"/>
              </a:rPr>
              <a:t>6 x 26</a:t>
            </a:r>
            <a:r>
              <a:rPr lang="fr-CA" sz="2000" baseline="30000">
                <a:solidFill>
                  <a:srgbClr val="000000"/>
                </a:solidFill>
                <a:latin typeface="Tahoma" pitchFamily="34" charset="0"/>
              </a:rPr>
              <a:t>3</a:t>
            </a:r>
            <a:r>
              <a:rPr lang="fr-CA" sz="2000">
                <a:solidFill>
                  <a:srgbClr val="000000"/>
                </a:solidFill>
                <a:latin typeface="Tahoma" pitchFamily="34" charset="0"/>
              </a:rPr>
              <a:t>= 105 456</a:t>
            </a:r>
            <a:r>
              <a:rPr lang="fr-CA" sz="2000">
                <a:latin typeface="Tahoma" pitchFamily="34" charset="0"/>
              </a:rPr>
              <a:t> positionnements des rotors. Chacun donne lieu a une liste de chaînes avec des tailles caractéristiques. En une année, Marian réussit a construire une table de toutes les possibilités. Pour identifier la position des rotors, il suffisait d’intercepter quelques messages, calculer la longueur des chaînes, et regarder dans la table. </a:t>
            </a:r>
          </a:p>
          <a:p>
            <a:endParaRPr lang="fr-CA" sz="2000">
              <a:latin typeface="Tahoma" pitchFamily="34" charset="0"/>
            </a:endParaRPr>
          </a:p>
          <a:p>
            <a:r>
              <a:rPr lang="fr-CA" sz="2000">
                <a:latin typeface="Tahoma" pitchFamily="34" charset="0"/>
              </a:rPr>
              <a:t>Il restait maintenant à trouver la position des fiches. Une fois les rotors bien positionnés, si on laisse le tableau des fiches vierge, l’opération de déchiffrement donnera un message illisible mais facile à briser.  Les lettres sont simplement permutées suivant la position des fiches. Une attaque statistique trouve facilement les branchements.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Stéganographie</a:t>
            </a:r>
          </a:p>
        </p:txBody>
      </p:sp>
      <p:sp>
        <p:nvSpPr>
          <p:cNvPr id="13315" name="Rectangle 5"/>
          <p:cNvSpPr>
            <a:spLocks noChangeArrowheads="1"/>
          </p:cNvSpPr>
          <p:nvPr/>
        </p:nvSpPr>
        <p:spPr bwMode="auto">
          <a:xfrm>
            <a:off x="684213" y="1773238"/>
            <a:ext cx="8064500" cy="4054475"/>
          </a:xfrm>
          <a:prstGeom prst="rect">
            <a:avLst/>
          </a:prstGeom>
          <a:noFill/>
          <a:ln w="9525">
            <a:noFill/>
            <a:miter lim="800000"/>
            <a:headEnd/>
            <a:tailEnd/>
          </a:ln>
        </p:spPr>
        <p:txBody>
          <a:bodyPr>
            <a:spAutoFit/>
          </a:bodyPr>
          <a:lstStyle/>
          <a:p>
            <a:r>
              <a:rPr lang="fr-CA" sz="2000" dirty="0">
                <a:latin typeface="Tahoma" pitchFamily="34" charset="0"/>
              </a:rPr>
              <a:t>Hérodote rapporte aussi l’histoire d’</a:t>
            </a:r>
            <a:r>
              <a:rPr lang="fr-CA" sz="2000" dirty="0" err="1">
                <a:solidFill>
                  <a:schemeClr val="hlink"/>
                </a:solidFill>
                <a:latin typeface="Tahoma" pitchFamily="34" charset="0"/>
              </a:rPr>
              <a:t>Histaïaeus</a:t>
            </a:r>
            <a:r>
              <a:rPr lang="fr-CA" sz="2000" dirty="0">
                <a:latin typeface="Tahoma" pitchFamily="34" charset="0"/>
              </a:rPr>
              <a:t> qui, pour transmettre un message, rasa la tête de son messager et inscrivit le message sur son crane. Une fois les cheveux repoussés, le messager put circuler sans attirer l’attention.</a:t>
            </a:r>
          </a:p>
          <a:p>
            <a:endParaRPr lang="fr-CA" sz="2000" dirty="0">
              <a:latin typeface="Tahoma" pitchFamily="34" charset="0"/>
            </a:endParaRPr>
          </a:p>
          <a:p>
            <a:r>
              <a:rPr lang="fr-CA" sz="2000" dirty="0">
                <a:latin typeface="Tahoma" pitchFamily="34" charset="0"/>
              </a:rPr>
              <a:t>Durant la Deuxième Guerre mondiale, les Allemands utilisaient la technique du </a:t>
            </a:r>
            <a:r>
              <a:rPr lang="fr-CA" sz="2000" dirty="0" err="1">
                <a:solidFill>
                  <a:schemeClr val="hlink"/>
                </a:solidFill>
                <a:latin typeface="Tahoma" pitchFamily="34" charset="0"/>
              </a:rPr>
              <a:t>micropoint</a:t>
            </a:r>
            <a:r>
              <a:rPr lang="fr-CA" sz="2000" dirty="0">
                <a:latin typeface="Tahoma" pitchFamily="34" charset="0"/>
              </a:rPr>
              <a:t>.  Il s’agit de photographier avec un microfilm le document à transmettre. La taille du microfilm était de moins d’un millimètre de diamètre. On plaçait le </a:t>
            </a:r>
            <a:r>
              <a:rPr lang="fr-CA" sz="2000" dirty="0" err="1">
                <a:latin typeface="Tahoma" pitchFamily="34" charset="0"/>
              </a:rPr>
              <a:t>micropoint</a:t>
            </a:r>
            <a:r>
              <a:rPr lang="fr-CA" sz="2000" dirty="0">
                <a:latin typeface="Tahoma" pitchFamily="34" charset="0"/>
              </a:rPr>
              <a:t> à la place du point final d’une lettre apparemment anodine.</a:t>
            </a:r>
          </a:p>
          <a:p>
            <a:endParaRPr lang="fr-CA" sz="2000" dirty="0">
              <a:latin typeface="Tahoma" pitchFamily="34" charset="0"/>
            </a:endParaRPr>
          </a:p>
          <a:p>
            <a:r>
              <a:rPr lang="fr-CA" sz="2000" dirty="0">
                <a:latin typeface="Tahoma" pitchFamily="34" charset="0"/>
              </a:rPr>
              <a:t>En 1941, le FBI repéra le premier </a:t>
            </a:r>
            <a:r>
              <a:rPr lang="fr-CA" sz="2000" dirty="0" err="1">
                <a:latin typeface="Tahoma" pitchFamily="34" charset="0"/>
              </a:rPr>
              <a:t>micropoint</a:t>
            </a:r>
            <a:r>
              <a:rPr lang="fr-CA" sz="2000" dirty="0">
                <a:latin typeface="Tahoma" pitchFamily="34" charset="0"/>
              </a:rPr>
              <a:t>.  De nombreux messages furent par la suite interceptés.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smtClean="0">
                <a:solidFill>
                  <a:schemeClr val="tx2"/>
                </a:solidFill>
              </a:rPr>
              <a:t>The BOMBE</a:t>
            </a:r>
            <a:endParaRPr lang="fr-CA" sz="4400" dirty="0">
              <a:solidFill>
                <a:schemeClr val="tx2"/>
              </a:solidFill>
            </a:endParaRPr>
          </a:p>
        </p:txBody>
      </p:sp>
      <p:pic>
        <p:nvPicPr>
          <p:cNvPr id="84994" name="Picture 2" descr="http://www.cryptomuseum.com/crypto/bombe/img/us_bombe_fu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4865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411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ENIGMA et Turing</a:t>
            </a:r>
          </a:p>
        </p:txBody>
      </p:sp>
      <p:sp>
        <p:nvSpPr>
          <p:cNvPr id="48131" name="Rectangle 5"/>
          <p:cNvSpPr>
            <a:spLocks noChangeArrowheads="1"/>
          </p:cNvSpPr>
          <p:nvPr/>
        </p:nvSpPr>
        <p:spPr bwMode="auto">
          <a:xfrm>
            <a:off x="4143372" y="1500174"/>
            <a:ext cx="4786346" cy="4247317"/>
          </a:xfrm>
          <a:prstGeom prst="rect">
            <a:avLst/>
          </a:prstGeom>
          <a:noFill/>
          <a:ln w="9525">
            <a:noFill/>
            <a:miter lim="800000"/>
            <a:headEnd/>
            <a:tailEnd/>
          </a:ln>
        </p:spPr>
        <p:txBody>
          <a:bodyPr wrap="square">
            <a:spAutoFit/>
          </a:bodyPr>
          <a:lstStyle/>
          <a:p>
            <a:r>
              <a:rPr lang="fr-CA" dirty="0">
                <a:latin typeface="Tahoma" pitchFamily="34" charset="0"/>
              </a:rPr>
              <a:t>Un peu avant l’invasion allemande, les Polonais on dévoilé leurs techniques pour briser ENIGMA aux Britanniques.  La partie n’était pas complètement gagnée.  ENIGMA fut modifié durant la guerre. Des rotors furent ajoutés et à un certain moment, les Allemands ont cessé de répéter les trois lettres de la clef. Il y eut donc de courtes périodes pendant lesquelles les Alliés furent incapables de déchiffrer les messages allemands, mais des techniques de plus en plus sophistiquées et un appareillage électrique de plus en plus imposant leur permirent de déjouer les cryptographes allemands.</a:t>
            </a:r>
          </a:p>
        </p:txBody>
      </p:sp>
      <p:grpSp>
        <p:nvGrpSpPr>
          <p:cNvPr id="4" name="Groupe 3"/>
          <p:cNvGrpSpPr/>
          <p:nvPr/>
        </p:nvGrpSpPr>
        <p:grpSpPr>
          <a:xfrm>
            <a:off x="571472" y="1571612"/>
            <a:ext cx="3000370" cy="4851275"/>
            <a:chOff x="5013333" y="1714488"/>
            <a:chExt cx="3000370" cy="4851275"/>
          </a:xfrm>
        </p:grpSpPr>
        <p:pic>
          <p:nvPicPr>
            <p:cNvPr id="5" name="Picture 10" descr="http://www.bletchleypark.org.uk/doc/image.rhtm/Turing2.jpg"/>
            <p:cNvPicPr>
              <a:picLocks noChangeAspect="1" noChangeArrowheads="1"/>
            </p:cNvPicPr>
            <p:nvPr/>
          </p:nvPicPr>
          <p:blipFill>
            <a:blip r:embed="rId2" cstate="print"/>
            <a:srcRect/>
            <a:stretch>
              <a:fillRect/>
            </a:stretch>
          </p:blipFill>
          <p:spPr bwMode="auto">
            <a:xfrm>
              <a:off x="5072066" y="1714488"/>
              <a:ext cx="2941637" cy="3929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9"/>
            <p:cNvSpPr>
              <a:spLocks noChangeArrowheads="1"/>
            </p:cNvSpPr>
            <p:nvPr/>
          </p:nvSpPr>
          <p:spPr bwMode="auto">
            <a:xfrm>
              <a:off x="5013333" y="5857877"/>
              <a:ext cx="1473673" cy="707886"/>
            </a:xfrm>
            <a:prstGeom prst="rect">
              <a:avLst/>
            </a:prstGeom>
            <a:noFill/>
            <a:ln w="9525">
              <a:noFill/>
              <a:miter lim="800000"/>
              <a:headEnd/>
              <a:tailEnd/>
            </a:ln>
          </p:spPr>
          <p:txBody>
            <a:bodyPr wrap="none">
              <a:spAutoFit/>
            </a:bodyPr>
            <a:lstStyle/>
            <a:p>
              <a:r>
                <a:rPr lang="fr-CA" sz="2000" dirty="0">
                  <a:latin typeface="Tahoma" pitchFamily="34" charset="0"/>
                </a:rPr>
                <a:t>Alan Turing</a:t>
              </a:r>
            </a:p>
            <a:p>
              <a:r>
                <a:rPr lang="fr-CA" sz="2000" dirty="0" smtClean="0">
                  <a:latin typeface="Tahoma" pitchFamily="34" charset="0"/>
                </a:rPr>
                <a:t>Britannique</a:t>
              </a:r>
              <a:endParaRPr lang="fr-CA" sz="2000" dirty="0">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en-CA" sz="4400" dirty="0"/>
              <a:t>Lorenz cipher</a:t>
            </a:r>
          </a:p>
        </p:txBody>
      </p:sp>
      <p:pic>
        <p:nvPicPr>
          <p:cNvPr id="86020" name="Picture 4" descr="http://upload.wikimedia.org/wikipedia/commons/4/4d/Lorenz-SZ4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68760"/>
            <a:ext cx="5784577" cy="42991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1600" y="5733256"/>
            <a:ext cx="7344816" cy="923330"/>
          </a:xfrm>
          <a:prstGeom prst="rect">
            <a:avLst/>
          </a:prstGeom>
          <a:noFill/>
        </p:spPr>
        <p:txBody>
          <a:bodyPr wrap="square" rtlCol="0">
            <a:spAutoFit/>
          </a:bodyPr>
          <a:lstStyle/>
          <a:p>
            <a:r>
              <a:rPr lang="en-CA" dirty="0" smtClean="0"/>
              <a:t>“The </a:t>
            </a:r>
            <a:r>
              <a:rPr lang="en-CA" dirty="0"/>
              <a:t>Lorenz SZ machines had 12 wheels each with a different number of cams (or "pins</a:t>
            </a:r>
            <a:r>
              <a:rPr lang="en-CA" dirty="0" smtClean="0"/>
              <a:t>").”</a:t>
            </a:r>
          </a:p>
          <a:p>
            <a:r>
              <a:rPr lang="en-CA" dirty="0" smtClean="0"/>
              <a:t>-- Wikipedia</a:t>
            </a:r>
            <a:endParaRPr lang="en-US" dirty="0"/>
          </a:p>
        </p:txBody>
      </p:sp>
    </p:spTree>
    <p:extLst>
      <p:ext uri="{BB962C8B-B14F-4D97-AF65-F5344CB8AC3E}">
        <p14:creationId xmlns:p14="http://schemas.microsoft.com/office/powerpoint/2010/main" val="3314702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en-CA" sz="4400" dirty="0"/>
              <a:t>Lorenz cipher</a:t>
            </a:r>
          </a:p>
        </p:txBody>
      </p:sp>
      <p:pic>
        <p:nvPicPr>
          <p:cNvPr id="86020" name="Picture 4" descr="http://upload.wikimedia.org/wikipedia/commons/4/4d/Lorenz-SZ4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052736"/>
            <a:ext cx="3816424" cy="28363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3608" y="4221088"/>
            <a:ext cx="7344816" cy="2246769"/>
          </a:xfrm>
          <a:prstGeom prst="rect">
            <a:avLst/>
          </a:prstGeom>
          <a:noFill/>
        </p:spPr>
        <p:txBody>
          <a:bodyPr wrap="square" rtlCol="0">
            <a:spAutoFit/>
          </a:bodyPr>
          <a:lstStyle/>
          <a:p>
            <a:r>
              <a:rPr lang="en-CA" sz="1400" dirty="0" smtClean="0"/>
              <a:t>“</a:t>
            </a:r>
            <a:r>
              <a:rPr lang="en-CA" sz="1400" dirty="0"/>
              <a:t>Each "</a:t>
            </a:r>
            <a:r>
              <a:rPr lang="en-CA" sz="1400" dirty="0" err="1"/>
              <a:t>Tunny</a:t>
            </a:r>
            <a:r>
              <a:rPr lang="en-CA" sz="1400" dirty="0"/>
              <a:t>" link had four SZ machines with a transmitting and a receiving </a:t>
            </a:r>
            <a:r>
              <a:rPr lang="en-CA" sz="1400" dirty="0" err="1"/>
              <a:t>teleprinter</a:t>
            </a:r>
            <a:r>
              <a:rPr lang="en-CA" sz="1400" dirty="0"/>
              <a:t> at each end. For enciphering and deciphering to work, the transmitting and receiving machines had to be set up identically. There were two components to this; setting the patterns of cams on the wheels and rotating the wheels for the start of enciphering a message. The cam settings were changed less frequently before the Summer of 1944. The </a:t>
            </a:r>
            <a:r>
              <a:rPr lang="en-CA" sz="1400" i="1" dirty="0"/>
              <a:t>psi</a:t>
            </a:r>
            <a:r>
              <a:rPr lang="en-CA" sz="1400" dirty="0"/>
              <a:t> wheel cams were initially only changed quarterly, but later monthly, the </a:t>
            </a:r>
            <a:r>
              <a:rPr lang="en-CA" sz="1400" i="1" dirty="0"/>
              <a:t>chi</a:t>
            </a:r>
            <a:r>
              <a:rPr lang="en-CA" sz="1400" dirty="0"/>
              <a:t> wheels were changed monthly but the motor wheel patterns were changed daily. From 1 August 1944, all wheel patterns were changed daily</a:t>
            </a:r>
            <a:r>
              <a:rPr lang="en-CA" sz="1400" dirty="0" smtClean="0"/>
              <a:t>.”</a:t>
            </a:r>
          </a:p>
          <a:p>
            <a:endParaRPr lang="en-CA" sz="1400" dirty="0" smtClean="0"/>
          </a:p>
          <a:p>
            <a:r>
              <a:rPr lang="en-CA" sz="1400" dirty="0" smtClean="0"/>
              <a:t>-- Wikipedia</a:t>
            </a:r>
            <a:endParaRPr lang="en-US" sz="1400" dirty="0"/>
          </a:p>
        </p:txBody>
      </p:sp>
    </p:spTree>
    <p:extLst>
      <p:ext uri="{BB962C8B-B14F-4D97-AF65-F5344CB8AC3E}">
        <p14:creationId xmlns:p14="http://schemas.microsoft.com/office/powerpoint/2010/main" val="2203491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smtClean="0">
                <a:solidFill>
                  <a:schemeClr val="tx2"/>
                </a:solidFill>
              </a:rPr>
              <a:t>COLOSSUS</a:t>
            </a:r>
            <a:endParaRPr lang="fr-CA" sz="4400" dirty="0">
              <a:solidFill>
                <a:schemeClr val="tx2"/>
              </a:solidFill>
            </a:endParaRPr>
          </a:p>
        </p:txBody>
      </p:sp>
      <p:pic>
        <p:nvPicPr>
          <p:cNvPr id="86018" name="Picture 2" descr="http://upload.wikimedia.org/wikipedia/commons/4/4b/Coloss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24744"/>
            <a:ext cx="4464496" cy="29554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3648" y="4437112"/>
            <a:ext cx="6480720" cy="1815882"/>
          </a:xfrm>
          <a:prstGeom prst="rect">
            <a:avLst/>
          </a:prstGeom>
          <a:noFill/>
        </p:spPr>
        <p:txBody>
          <a:bodyPr wrap="square" rtlCol="0">
            <a:spAutoFit/>
          </a:bodyPr>
          <a:lstStyle/>
          <a:p>
            <a:r>
              <a:rPr lang="en-CA" sz="1600" dirty="0">
                <a:latin typeface="+mn-lt"/>
              </a:rPr>
              <a:t>“The prototype, Colossus Mark 1, was shown to be working in December 1943 and was operational at Bletchley Park by 5 February 1944. An improved Colossus Mark 2 that used shift registers to quintuple the speed, first worked on 1 June 1944, just in time for </a:t>
            </a:r>
            <a:r>
              <a:rPr lang="en-CA" sz="1600" dirty="0" smtClean="0">
                <a:latin typeface="+mn-lt"/>
              </a:rPr>
              <a:t>the Normandy </a:t>
            </a:r>
            <a:r>
              <a:rPr lang="en-CA" sz="1600" dirty="0">
                <a:latin typeface="+mn-lt"/>
              </a:rPr>
              <a:t>Landings. Ten Colossi were in use by the end of the war.” </a:t>
            </a:r>
            <a:endParaRPr lang="en-CA" sz="1600" dirty="0" smtClean="0">
              <a:latin typeface="+mn-lt"/>
            </a:endParaRPr>
          </a:p>
          <a:p>
            <a:endParaRPr lang="en-CA" sz="1600" dirty="0" smtClean="0">
              <a:latin typeface="+mn-lt"/>
            </a:endParaRPr>
          </a:p>
          <a:p>
            <a:r>
              <a:rPr lang="en-CA" sz="1600" dirty="0" smtClean="0">
                <a:latin typeface="+mn-lt"/>
              </a:rPr>
              <a:t>---- </a:t>
            </a:r>
            <a:r>
              <a:rPr lang="en-CA" sz="1600" dirty="0">
                <a:latin typeface="+mn-lt"/>
              </a:rPr>
              <a:t>Wikipedia</a:t>
            </a:r>
            <a:endParaRPr lang="en-US" sz="1600" dirty="0">
              <a:latin typeface="+mn-lt"/>
            </a:endParaRPr>
          </a:p>
        </p:txBody>
      </p:sp>
    </p:spTree>
    <p:extLst>
      <p:ext uri="{BB962C8B-B14F-4D97-AF65-F5344CB8AC3E}">
        <p14:creationId xmlns:p14="http://schemas.microsoft.com/office/powerpoint/2010/main" val="3089020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683568" y="1844824"/>
            <a:ext cx="7772400" cy="2884488"/>
          </a:xfrm>
          <a:noFill/>
        </p:spPr>
        <p:txBody>
          <a:bodyPr/>
          <a:lstStyle/>
          <a:p>
            <a:pPr eaLnBrk="1" hangingPunct="1"/>
            <a:r>
              <a:rPr lang="fr-CA" sz="6000" dirty="0" smtClean="0"/>
              <a:t>Cryptographie moderne</a:t>
            </a:r>
          </a:p>
        </p:txBody>
      </p:sp>
    </p:spTree>
    <p:extLst>
      <p:ext uri="{BB962C8B-B14F-4D97-AF65-F5344CB8AC3E}">
        <p14:creationId xmlns:p14="http://schemas.microsoft.com/office/powerpoint/2010/main" val="1476181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DES</a:t>
            </a:r>
          </a:p>
        </p:txBody>
      </p:sp>
      <p:sp>
        <p:nvSpPr>
          <p:cNvPr id="49155" name="Text Box 9"/>
          <p:cNvSpPr txBox="1">
            <a:spLocks noChangeArrowheads="1"/>
          </p:cNvSpPr>
          <p:nvPr/>
        </p:nvSpPr>
        <p:spPr bwMode="auto">
          <a:xfrm>
            <a:off x="684213" y="1700213"/>
            <a:ext cx="7777162" cy="4154984"/>
          </a:xfrm>
          <a:prstGeom prst="rect">
            <a:avLst/>
          </a:prstGeom>
          <a:noFill/>
          <a:ln w="9525">
            <a:noFill/>
            <a:miter lim="800000"/>
            <a:headEnd/>
            <a:tailEnd/>
          </a:ln>
        </p:spPr>
        <p:txBody>
          <a:bodyPr>
            <a:spAutoFit/>
          </a:bodyPr>
          <a:lstStyle/>
          <a:p>
            <a:r>
              <a:rPr lang="fr-CA" sz="2400" dirty="0">
                <a:latin typeface="Tahoma" pitchFamily="34" charset="0"/>
              </a:rPr>
              <a:t>En 1973, le </a:t>
            </a:r>
            <a:r>
              <a:rPr lang="fr-CA" sz="2400" i="1" dirty="0">
                <a:latin typeface="Tahoma" pitchFamily="34" charset="0"/>
              </a:rPr>
              <a:t>National Bureau of Standards</a:t>
            </a:r>
            <a:r>
              <a:rPr lang="fr-CA" sz="2400" dirty="0">
                <a:latin typeface="Tahoma" pitchFamily="34" charset="0"/>
              </a:rPr>
              <a:t> des États-Unis lance un appel d’offre pour un système de cryptographie.</a:t>
            </a:r>
          </a:p>
          <a:p>
            <a:endParaRPr lang="fr-CA" sz="2400" dirty="0">
              <a:latin typeface="Tahoma" pitchFamily="34" charset="0"/>
            </a:endParaRPr>
          </a:p>
          <a:p>
            <a:r>
              <a:rPr lang="fr-CA" sz="2400" dirty="0">
                <a:latin typeface="Tahoma" pitchFamily="34" charset="0"/>
              </a:rPr>
              <a:t>En </a:t>
            </a:r>
            <a:r>
              <a:rPr lang="fr-CA" sz="2400" dirty="0">
                <a:solidFill>
                  <a:schemeClr val="hlink"/>
                </a:solidFill>
                <a:latin typeface="Tahoma" pitchFamily="34" charset="0"/>
              </a:rPr>
              <a:t>1975</a:t>
            </a:r>
            <a:r>
              <a:rPr lang="fr-CA" sz="2400" dirty="0">
                <a:latin typeface="Tahoma" pitchFamily="34" charset="0"/>
              </a:rPr>
              <a:t> DES, développé par IBM est adopté.</a:t>
            </a:r>
          </a:p>
          <a:p>
            <a:endParaRPr lang="fr-CA" sz="2400" dirty="0">
              <a:latin typeface="Tahoma" pitchFamily="34" charset="0"/>
            </a:endParaRPr>
          </a:p>
          <a:p>
            <a:r>
              <a:rPr lang="fr-CA" sz="2400" dirty="0" err="1">
                <a:latin typeface="Tahoma" pitchFamily="34" charset="0"/>
              </a:rPr>
              <a:t>Cryptosystème</a:t>
            </a:r>
            <a:r>
              <a:rPr lang="fr-CA" sz="2400" dirty="0">
                <a:latin typeface="Tahoma" pitchFamily="34" charset="0"/>
              </a:rPr>
              <a:t> le plus utilisé dans le monde.</a:t>
            </a:r>
          </a:p>
          <a:p>
            <a:endParaRPr lang="fr-CA" sz="2400" dirty="0">
              <a:latin typeface="Tahoma" pitchFamily="34" charset="0"/>
            </a:endParaRPr>
          </a:p>
          <a:p>
            <a:r>
              <a:rPr lang="fr-CA" sz="2400" dirty="0">
                <a:latin typeface="Tahoma" pitchFamily="34" charset="0"/>
              </a:rPr>
              <a:t>Chiffrement de blocs de 64 bits.</a:t>
            </a:r>
          </a:p>
          <a:p>
            <a:endParaRPr lang="fr-CA" sz="2400" dirty="0">
              <a:latin typeface="Tahoma" pitchFamily="34" charset="0"/>
            </a:endParaRPr>
          </a:p>
          <a:p>
            <a:r>
              <a:rPr lang="fr-CA" sz="2400" dirty="0">
                <a:latin typeface="Tahoma" pitchFamily="34" charset="0"/>
              </a:rPr>
              <a:t>Clef de </a:t>
            </a:r>
            <a:r>
              <a:rPr lang="fr-CA" sz="2400" dirty="0">
                <a:solidFill>
                  <a:schemeClr val="hlink"/>
                </a:solidFill>
                <a:latin typeface="Tahoma" pitchFamily="34" charset="0"/>
              </a:rPr>
              <a:t>56 </a:t>
            </a:r>
            <a:r>
              <a:rPr lang="fr-CA" sz="2400" dirty="0" smtClean="0">
                <a:solidFill>
                  <a:schemeClr val="hlink"/>
                </a:solidFill>
                <a:latin typeface="Tahoma" pitchFamily="34" charset="0"/>
              </a:rPr>
              <a:t>bits.</a:t>
            </a:r>
            <a:endParaRPr lang="fr-CA" sz="2400" dirty="0">
              <a:latin typeface="Tahoma" pitchFamily="34" charset="0"/>
            </a:endParaRPr>
          </a:p>
        </p:txBody>
      </p:sp>
    </p:spTree>
    <p:extLst>
      <p:ext uri="{BB962C8B-B14F-4D97-AF65-F5344CB8AC3E}">
        <p14:creationId xmlns:p14="http://schemas.microsoft.com/office/powerpoint/2010/main" val="42908265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Image:DES-key-schedule.png">
            <a:hlinkClick r:id="rId3"/>
          </p:cNvPr>
          <p:cNvPicPr>
            <a:picLocks noChangeAspect="1" noChangeArrowheads="1"/>
          </p:cNvPicPr>
          <p:nvPr/>
        </p:nvPicPr>
        <p:blipFill>
          <a:blip r:embed="rId4" cstate="print"/>
          <a:srcRect/>
          <a:stretch>
            <a:fillRect/>
          </a:stretch>
        </p:blipFill>
        <p:spPr bwMode="auto">
          <a:xfrm>
            <a:off x="3571868" y="2500306"/>
            <a:ext cx="1876884" cy="3071834"/>
          </a:xfrm>
          <a:prstGeom prst="rect">
            <a:avLst/>
          </a:prstGeom>
          <a:noFill/>
        </p:spPr>
      </p:pic>
      <p:sp>
        <p:nvSpPr>
          <p:cNvPr id="2" name="Titre 1"/>
          <p:cNvSpPr>
            <a:spLocks noGrp="1"/>
          </p:cNvSpPr>
          <p:nvPr>
            <p:ph type="title"/>
          </p:nvPr>
        </p:nvSpPr>
        <p:spPr/>
        <p:txBody>
          <a:bodyPr/>
          <a:lstStyle/>
          <a:p>
            <a:r>
              <a:rPr lang="fr-CA" dirty="0" smtClean="0"/>
              <a:t>DES</a:t>
            </a:r>
            <a:endParaRPr lang="fr-CA" dirty="0"/>
          </a:p>
        </p:txBody>
      </p:sp>
      <p:sp>
        <p:nvSpPr>
          <p:cNvPr id="3" name="Rectangle 2"/>
          <p:cNvSpPr/>
          <p:nvPr/>
        </p:nvSpPr>
        <p:spPr>
          <a:xfrm>
            <a:off x="2714612" y="1214422"/>
            <a:ext cx="3494739" cy="830997"/>
          </a:xfrm>
          <a:prstGeom prst="rect">
            <a:avLst/>
          </a:prstGeom>
        </p:spPr>
        <p:txBody>
          <a:bodyPr wrap="none">
            <a:spAutoFit/>
          </a:bodyPr>
          <a:lstStyle/>
          <a:p>
            <a:pPr algn="ctr"/>
            <a:r>
              <a:rPr lang="fr-CA" sz="2400" dirty="0" smtClean="0">
                <a:latin typeface="+mj-lt"/>
                <a:ea typeface="+mj-ea"/>
                <a:cs typeface="+mj-cs"/>
              </a:rPr>
              <a:t>Data Encryptions Standard</a:t>
            </a:r>
          </a:p>
          <a:p>
            <a:pPr algn="ctr"/>
            <a:r>
              <a:rPr lang="fr-CA" sz="2400" dirty="0" smtClean="0">
                <a:latin typeface="+mj-lt"/>
                <a:ea typeface="+mj-ea"/>
                <a:cs typeface="+mj-cs"/>
              </a:rPr>
              <a:t>IBM 1975</a:t>
            </a:r>
            <a:endParaRPr lang="fr-CA" sz="2400" dirty="0">
              <a:latin typeface="+mj-lt"/>
              <a:ea typeface="+mj-ea"/>
              <a:cs typeface="+mj-cs"/>
            </a:endParaRPr>
          </a:p>
        </p:txBody>
      </p:sp>
      <p:sp>
        <p:nvSpPr>
          <p:cNvPr id="4" name="Rectangle 3"/>
          <p:cNvSpPr/>
          <p:nvPr/>
        </p:nvSpPr>
        <p:spPr>
          <a:xfrm>
            <a:off x="2500298" y="4643446"/>
            <a:ext cx="5017720" cy="584775"/>
          </a:xfrm>
          <a:prstGeom prst="rect">
            <a:avLst/>
          </a:prstGeom>
          <a:solidFill>
            <a:schemeClr val="accent1">
              <a:lumMod val="60000"/>
              <a:lumOff val="40000"/>
              <a:alpha val="54000"/>
            </a:schemeClr>
          </a:solidFill>
          <a:ln w="57150">
            <a:solidFill>
              <a:schemeClr val="tx2">
                <a:lumMod val="75000"/>
              </a:schemeClr>
            </a:solidFill>
          </a:ln>
          <a:effectLst>
            <a:outerShdw blurRad="50800" dist="38100" dir="2700000" algn="tl" rotWithShape="0">
              <a:prstClr val="black">
                <a:alpha val="40000"/>
              </a:prstClr>
            </a:outerShdw>
          </a:effectLst>
        </p:spPr>
        <p:txBody>
          <a:bodyPr wrap="none">
            <a:spAutoFit/>
          </a:bodyPr>
          <a:lstStyle/>
          <a:p>
            <a:pPr>
              <a:defRPr/>
            </a:pPr>
            <a:r>
              <a:rPr lang="fr-CA" sz="2800" dirty="0" smtClean="0">
                <a:solidFill>
                  <a:srgbClr val="FF0000"/>
                </a:solidFill>
                <a:effectLst>
                  <a:outerShdw blurRad="38100" dist="38100" dir="2700000" algn="tl">
                    <a:srgbClr val="C0C0C0"/>
                  </a:outerShdw>
                </a:effectLst>
                <a:latin typeface="Tahoma" pitchFamily="34" charset="0"/>
              </a:rPr>
              <a:t>72</a:t>
            </a:r>
            <a:r>
              <a:rPr lang="fr-CA" sz="3200" dirty="0" smtClean="0">
                <a:solidFill>
                  <a:srgbClr val="00B0F0"/>
                </a:solidFill>
                <a:latin typeface="Tahoma" pitchFamily="34" charset="0"/>
              </a:rPr>
              <a:t> </a:t>
            </a:r>
            <a:r>
              <a:rPr lang="fr-CA" sz="2800" dirty="0" smtClean="0">
                <a:solidFill>
                  <a:srgbClr val="FF0000"/>
                </a:solidFill>
                <a:effectLst>
                  <a:outerShdw blurRad="38100" dist="38100" dir="2700000" algn="tl">
                    <a:srgbClr val="C0C0C0"/>
                  </a:outerShdw>
                </a:effectLst>
                <a:latin typeface="Tahoma" pitchFamily="34" charset="0"/>
              </a:rPr>
              <a:t>millions </a:t>
            </a:r>
            <a:r>
              <a:rPr lang="fr-CA" sz="2800" dirty="0">
                <a:solidFill>
                  <a:srgbClr val="FF0000"/>
                </a:solidFill>
                <a:effectLst>
                  <a:outerShdw blurRad="38100" dist="38100" dir="2700000" algn="tl">
                    <a:srgbClr val="C0C0C0"/>
                  </a:outerShdw>
                </a:effectLst>
                <a:latin typeface="Tahoma" pitchFamily="34" charset="0"/>
              </a:rPr>
              <a:t>de </a:t>
            </a:r>
            <a:r>
              <a:rPr lang="fr-CA" sz="2800" dirty="0" smtClean="0">
                <a:solidFill>
                  <a:srgbClr val="FF0000"/>
                </a:solidFill>
                <a:effectLst>
                  <a:outerShdw blurRad="38100" dist="38100" dir="2700000" algn="tl">
                    <a:srgbClr val="C0C0C0"/>
                  </a:outerShdw>
                </a:effectLst>
                <a:latin typeface="Tahoma" pitchFamily="34" charset="0"/>
              </a:rPr>
              <a:t>milliards </a:t>
            </a:r>
            <a:r>
              <a:rPr lang="fr-CA" sz="2800" dirty="0">
                <a:solidFill>
                  <a:srgbClr val="FF0000"/>
                </a:solidFill>
                <a:effectLst>
                  <a:outerShdw blurRad="38100" dist="38100" dir="2700000" algn="tl">
                    <a:srgbClr val="C0C0C0"/>
                  </a:outerShdw>
                </a:effectLst>
                <a:latin typeface="Tahoma" pitchFamily="34" charset="0"/>
              </a:rPr>
              <a:t>de </a:t>
            </a:r>
            <a:r>
              <a:rPr lang="fr-CA" sz="2800" dirty="0" smtClean="0">
                <a:solidFill>
                  <a:srgbClr val="FF0000"/>
                </a:solidFill>
                <a:effectLst>
                  <a:outerShdw blurRad="38100" dist="38100" dir="2700000" algn="tl">
                    <a:srgbClr val="C0C0C0"/>
                  </a:outerShdw>
                </a:effectLst>
                <a:latin typeface="Tahoma" pitchFamily="34" charset="0"/>
              </a:rPr>
              <a:t>clés</a:t>
            </a:r>
            <a:endParaRPr lang="fr-CA" sz="2800" dirty="0">
              <a:solidFill>
                <a:srgbClr val="FF0000"/>
              </a:solidFill>
              <a:effectLst>
                <a:outerShdw blurRad="38100" dist="38100" dir="2700000" algn="tl">
                  <a:srgbClr val="C0C0C0"/>
                </a:outerShdw>
              </a:effectLst>
              <a:latin typeface="Tahoma" pitchFamily="34" charset="0"/>
            </a:endParaRPr>
          </a:p>
        </p:txBody>
      </p:sp>
      <p:pic>
        <p:nvPicPr>
          <p:cNvPr id="5" name="Picture 4" descr="Image:Data Encryption Standard InfoBox Diagram.png">
            <a:hlinkClick r:id="rId5"/>
          </p:cNvPr>
          <p:cNvPicPr>
            <a:picLocks noChangeAspect="1" noChangeArrowheads="1"/>
          </p:cNvPicPr>
          <p:nvPr/>
        </p:nvPicPr>
        <p:blipFill>
          <a:blip r:embed="rId6" cstate="print"/>
          <a:srcRect/>
          <a:stretch>
            <a:fillRect/>
          </a:stretch>
        </p:blipFill>
        <p:spPr bwMode="auto">
          <a:xfrm>
            <a:off x="357158" y="2786058"/>
            <a:ext cx="2373647" cy="2286016"/>
          </a:xfrm>
          <a:prstGeom prst="rect">
            <a:avLst/>
          </a:prstGeom>
          <a:noFill/>
        </p:spPr>
      </p:pic>
      <p:pic>
        <p:nvPicPr>
          <p:cNvPr id="6" name="Picture 6" descr="Image:DES-main-network.png">
            <a:hlinkClick r:id="rId7"/>
          </p:cNvPr>
          <p:cNvPicPr>
            <a:picLocks noChangeAspect="1" noChangeArrowheads="1"/>
          </p:cNvPicPr>
          <p:nvPr/>
        </p:nvPicPr>
        <p:blipFill>
          <a:blip r:embed="rId8" cstate="print"/>
          <a:srcRect/>
          <a:stretch>
            <a:fillRect/>
          </a:stretch>
        </p:blipFill>
        <p:spPr bwMode="auto">
          <a:xfrm>
            <a:off x="7286644" y="2143116"/>
            <a:ext cx="1318936" cy="3552810"/>
          </a:xfrm>
          <a:prstGeom prst="rect">
            <a:avLst/>
          </a:prstGeom>
          <a:noFill/>
        </p:spPr>
      </p:pic>
      <p:sp>
        <p:nvSpPr>
          <p:cNvPr id="8" name="Rectangle à coins arrondis 7"/>
          <p:cNvSpPr/>
          <p:nvPr/>
        </p:nvSpPr>
        <p:spPr>
          <a:xfrm>
            <a:off x="7072330" y="2643182"/>
            <a:ext cx="1785950" cy="571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0290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Briser DES</a:t>
            </a:r>
            <a:endParaRPr lang="fr-CA" dirty="0"/>
          </a:p>
        </p:txBody>
      </p:sp>
      <p:pic>
        <p:nvPicPr>
          <p:cNvPr id="8499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928926" y="1857364"/>
            <a:ext cx="1828572" cy="1828572"/>
          </a:xfrm>
          <a:prstGeom prst="rect">
            <a:avLst/>
          </a:prstGeom>
          <a:noFill/>
        </p:spPr>
      </p:pic>
      <p:pic>
        <p:nvPicPr>
          <p:cNvPr id="84995" name="Picture 3" descr="C:\Users\tappa\AppData\Local\Microsoft\Windows\Temporary Internet Files\Content.IE5\KBNHWJZO\MCj04315660000[1].png"/>
          <p:cNvPicPr>
            <a:picLocks noChangeAspect="1" noChangeArrowheads="1"/>
          </p:cNvPicPr>
          <p:nvPr/>
        </p:nvPicPr>
        <p:blipFill>
          <a:blip r:embed="rId4" cstate="print"/>
          <a:srcRect/>
          <a:stretch>
            <a:fillRect/>
          </a:stretch>
        </p:blipFill>
        <p:spPr bwMode="auto">
          <a:xfrm>
            <a:off x="5000628" y="1785926"/>
            <a:ext cx="1904762" cy="1917460"/>
          </a:xfrm>
          <a:prstGeom prst="rect">
            <a:avLst/>
          </a:prstGeom>
          <a:noFill/>
        </p:spPr>
      </p:pic>
      <p:pic>
        <p:nvPicPr>
          <p:cNvPr id="1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214414" y="4714884"/>
            <a:ext cx="714380" cy="714380"/>
          </a:xfrm>
          <a:prstGeom prst="rect">
            <a:avLst/>
          </a:prstGeom>
          <a:noFill/>
        </p:spPr>
      </p:pic>
      <p:pic>
        <p:nvPicPr>
          <p:cNvPr id="1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357290" y="4929198"/>
            <a:ext cx="714380" cy="714380"/>
          </a:xfrm>
          <a:prstGeom prst="rect">
            <a:avLst/>
          </a:prstGeom>
          <a:noFill/>
        </p:spPr>
      </p:pic>
      <p:pic>
        <p:nvPicPr>
          <p:cNvPr id="1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571604" y="4714884"/>
            <a:ext cx="714380" cy="714380"/>
          </a:xfrm>
          <a:prstGeom prst="rect">
            <a:avLst/>
          </a:prstGeom>
          <a:noFill/>
        </p:spPr>
      </p:pic>
      <p:pic>
        <p:nvPicPr>
          <p:cNvPr id="1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571604" y="5072074"/>
            <a:ext cx="714380" cy="714380"/>
          </a:xfrm>
          <a:prstGeom prst="rect">
            <a:avLst/>
          </a:prstGeom>
          <a:noFill/>
        </p:spPr>
      </p:pic>
      <p:pic>
        <p:nvPicPr>
          <p:cNvPr id="1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85786" y="5072074"/>
            <a:ext cx="714380" cy="714380"/>
          </a:xfrm>
          <a:prstGeom prst="rect">
            <a:avLst/>
          </a:prstGeom>
          <a:noFill/>
        </p:spPr>
      </p:pic>
      <p:pic>
        <p:nvPicPr>
          <p:cNvPr id="1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214546" y="4714884"/>
            <a:ext cx="714380" cy="714380"/>
          </a:xfrm>
          <a:prstGeom prst="rect">
            <a:avLst/>
          </a:prstGeom>
          <a:noFill/>
        </p:spPr>
      </p:pic>
      <p:pic>
        <p:nvPicPr>
          <p:cNvPr id="1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000232" y="5000636"/>
            <a:ext cx="714380" cy="714380"/>
          </a:xfrm>
          <a:prstGeom prst="rect">
            <a:avLst/>
          </a:prstGeom>
          <a:noFill/>
        </p:spPr>
      </p:pic>
      <p:pic>
        <p:nvPicPr>
          <p:cNvPr id="1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143108" y="5214950"/>
            <a:ext cx="714380" cy="714380"/>
          </a:xfrm>
          <a:prstGeom prst="rect">
            <a:avLst/>
          </a:prstGeom>
          <a:noFill/>
        </p:spPr>
      </p:pic>
      <p:pic>
        <p:nvPicPr>
          <p:cNvPr id="1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357422" y="5000636"/>
            <a:ext cx="714380" cy="714380"/>
          </a:xfrm>
          <a:prstGeom prst="rect">
            <a:avLst/>
          </a:prstGeom>
          <a:noFill/>
        </p:spPr>
      </p:pic>
      <p:pic>
        <p:nvPicPr>
          <p:cNvPr id="2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357422" y="5357826"/>
            <a:ext cx="714380" cy="714380"/>
          </a:xfrm>
          <a:prstGeom prst="rect">
            <a:avLst/>
          </a:prstGeom>
          <a:noFill/>
        </p:spPr>
      </p:pic>
      <p:pic>
        <p:nvPicPr>
          <p:cNvPr id="2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571604" y="5357826"/>
            <a:ext cx="714380" cy="714380"/>
          </a:xfrm>
          <a:prstGeom prst="rect">
            <a:avLst/>
          </a:prstGeom>
          <a:noFill/>
        </p:spPr>
      </p:pic>
      <p:pic>
        <p:nvPicPr>
          <p:cNvPr id="2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000364" y="5000636"/>
            <a:ext cx="714380" cy="714380"/>
          </a:xfrm>
          <a:prstGeom prst="rect">
            <a:avLst/>
          </a:prstGeom>
          <a:noFill/>
        </p:spPr>
      </p:pic>
      <p:pic>
        <p:nvPicPr>
          <p:cNvPr id="2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714612" y="4429132"/>
            <a:ext cx="714380" cy="714380"/>
          </a:xfrm>
          <a:prstGeom prst="rect">
            <a:avLst/>
          </a:prstGeom>
          <a:noFill/>
        </p:spPr>
      </p:pic>
      <p:pic>
        <p:nvPicPr>
          <p:cNvPr id="2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857488" y="4643446"/>
            <a:ext cx="714380" cy="714380"/>
          </a:xfrm>
          <a:prstGeom prst="rect">
            <a:avLst/>
          </a:prstGeom>
          <a:noFill/>
        </p:spPr>
      </p:pic>
      <p:pic>
        <p:nvPicPr>
          <p:cNvPr id="2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071802" y="4429132"/>
            <a:ext cx="714380" cy="714380"/>
          </a:xfrm>
          <a:prstGeom prst="rect">
            <a:avLst/>
          </a:prstGeom>
          <a:noFill/>
        </p:spPr>
      </p:pic>
      <p:pic>
        <p:nvPicPr>
          <p:cNvPr id="2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071802" y="4786322"/>
            <a:ext cx="714380" cy="714380"/>
          </a:xfrm>
          <a:prstGeom prst="rect">
            <a:avLst/>
          </a:prstGeom>
          <a:noFill/>
        </p:spPr>
      </p:pic>
      <p:pic>
        <p:nvPicPr>
          <p:cNvPr id="2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285984" y="4786322"/>
            <a:ext cx="714380" cy="714380"/>
          </a:xfrm>
          <a:prstGeom prst="rect">
            <a:avLst/>
          </a:prstGeom>
          <a:noFill/>
        </p:spPr>
      </p:pic>
      <p:pic>
        <p:nvPicPr>
          <p:cNvPr id="2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714744" y="4429132"/>
            <a:ext cx="714380" cy="714380"/>
          </a:xfrm>
          <a:prstGeom prst="rect">
            <a:avLst/>
          </a:prstGeom>
          <a:noFill/>
        </p:spPr>
      </p:pic>
      <p:pic>
        <p:nvPicPr>
          <p:cNvPr id="2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071802" y="5286388"/>
            <a:ext cx="714380" cy="714380"/>
          </a:xfrm>
          <a:prstGeom prst="rect">
            <a:avLst/>
          </a:prstGeom>
          <a:noFill/>
        </p:spPr>
      </p:pic>
      <p:pic>
        <p:nvPicPr>
          <p:cNvPr id="3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214678" y="5500702"/>
            <a:ext cx="714380" cy="714380"/>
          </a:xfrm>
          <a:prstGeom prst="rect">
            <a:avLst/>
          </a:prstGeom>
          <a:noFill/>
        </p:spPr>
      </p:pic>
      <p:pic>
        <p:nvPicPr>
          <p:cNvPr id="3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428992" y="5286388"/>
            <a:ext cx="714380" cy="714380"/>
          </a:xfrm>
          <a:prstGeom prst="rect">
            <a:avLst/>
          </a:prstGeom>
          <a:noFill/>
        </p:spPr>
      </p:pic>
      <p:pic>
        <p:nvPicPr>
          <p:cNvPr id="3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428992" y="5643578"/>
            <a:ext cx="714380" cy="714380"/>
          </a:xfrm>
          <a:prstGeom prst="rect">
            <a:avLst/>
          </a:prstGeom>
          <a:noFill/>
        </p:spPr>
      </p:pic>
      <p:pic>
        <p:nvPicPr>
          <p:cNvPr id="3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643174" y="5643578"/>
            <a:ext cx="714380" cy="714380"/>
          </a:xfrm>
          <a:prstGeom prst="rect">
            <a:avLst/>
          </a:prstGeom>
          <a:noFill/>
        </p:spPr>
      </p:pic>
      <p:pic>
        <p:nvPicPr>
          <p:cNvPr id="3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071934" y="5286388"/>
            <a:ext cx="714380" cy="714380"/>
          </a:xfrm>
          <a:prstGeom prst="rect">
            <a:avLst/>
          </a:prstGeom>
          <a:noFill/>
        </p:spPr>
      </p:pic>
      <p:pic>
        <p:nvPicPr>
          <p:cNvPr id="3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214810" y="4429132"/>
            <a:ext cx="714380" cy="714380"/>
          </a:xfrm>
          <a:prstGeom prst="rect">
            <a:avLst/>
          </a:prstGeom>
          <a:noFill/>
        </p:spPr>
      </p:pic>
      <p:pic>
        <p:nvPicPr>
          <p:cNvPr id="3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357686" y="4643446"/>
            <a:ext cx="714380" cy="714380"/>
          </a:xfrm>
          <a:prstGeom prst="rect">
            <a:avLst/>
          </a:prstGeom>
          <a:noFill/>
        </p:spPr>
      </p:pic>
      <p:pic>
        <p:nvPicPr>
          <p:cNvPr id="3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572000" y="4429132"/>
            <a:ext cx="714380" cy="714380"/>
          </a:xfrm>
          <a:prstGeom prst="rect">
            <a:avLst/>
          </a:prstGeom>
          <a:noFill/>
        </p:spPr>
      </p:pic>
      <p:pic>
        <p:nvPicPr>
          <p:cNvPr id="3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572000" y="4786322"/>
            <a:ext cx="714380" cy="714380"/>
          </a:xfrm>
          <a:prstGeom prst="rect">
            <a:avLst/>
          </a:prstGeom>
          <a:noFill/>
        </p:spPr>
      </p:pic>
      <p:pic>
        <p:nvPicPr>
          <p:cNvPr id="3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786182" y="4786322"/>
            <a:ext cx="714380" cy="714380"/>
          </a:xfrm>
          <a:prstGeom prst="rect">
            <a:avLst/>
          </a:prstGeom>
          <a:noFill/>
        </p:spPr>
      </p:pic>
      <p:pic>
        <p:nvPicPr>
          <p:cNvPr id="4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214942" y="4429132"/>
            <a:ext cx="714380" cy="714380"/>
          </a:xfrm>
          <a:prstGeom prst="rect">
            <a:avLst/>
          </a:prstGeom>
          <a:noFill/>
        </p:spPr>
      </p:pic>
      <p:pic>
        <p:nvPicPr>
          <p:cNvPr id="4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071934" y="5143512"/>
            <a:ext cx="714380" cy="714380"/>
          </a:xfrm>
          <a:prstGeom prst="rect">
            <a:avLst/>
          </a:prstGeom>
          <a:noFill/>
        </p:spPr>
      </p:pic>
      <p:pic>
        <p:nvPicPr>
          <p:cNvPr id="4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214810" y="5357826"/>
            <a:ext cx="714380" cy="714380"/>
          </a:xfrm>
          <a:prstGeom prst="rect">
            <a:avLst/>
          </a:prstGeom>
          <a:noFill/>
        </p:spPr>
      </p:pic>
      <p:pic>
        <p:nvPicPr>
          <p:cNvPr id="4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429124" y="5143512"/>
            <a:ext cx="714380" cy="714380"/>
          </a:xfrm>
          <a:prstGeom prst="rect">
            <a:avLst/>
          </a:prstGeom>
          <a:noFill/>
        </p:spPr>
      </p:pic>
      <p:pic>
        <p:nvPicPr>
          <p:cNvPr id="4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429124" y="5500702"/>
            <a:ext cx="714380" cy="714380"/>
          </a:xfrm>
          <a:prstGeom prst="rect">
            <a:avLst/>
          </a:prstGeom>
          <a:noFill/>
        </p:spPr>
      </p:pic>
      <p:pic>
        <p:nvPicPr>
          <p:cNvPr id="4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643306" y="5500702"/>
            <a:ext cx="714380" cy="714380"/>
          </a:xfrm>
          <a:prstGeom prst="rect">
            <a:avLst/>
          </a:prstGeom>
          <a:noFill/>
        </p:spPr>
      </p:pic>
      <p:pic>
        <p:nvPicPr>
          <p:cNvPr id="4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072066" y="5143512"/>
            <a:ext cx="714380" cy="714380"/>
          </a:xfrm>
          <a:prstGeom prst="rect">
            <a:avLst/>
          </a:prstGeom>
          <a:noFill/>
        </p:spPr>
      </p:pic>
      <p:pic>
        <p:nvPicPr>
          <p:cNvPr id="4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143504" y="5286388"/>
            <a:ext cx="714380" cy="714380"/>
          </a:xfrm>
          <a:prstGeom prst="rect">
            <a:avLst/>
          </a:prstGeom>
          <a:noFill/>
        </p:spPr>
      </p:pic>
      <p:pic>
        <p:nvPicPr>
          <p:cNvPr id="4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286380" y="5500702"/>
            <a:ext cx="714380" cy="714380"/>
          </a:xfrm>
          <a:prstGeom prst="rect">
            <a:avLst/>
          </a:prstGeom>
          <a:noFill/>
        </p:spPr>
      </p:pic>
      <p:pic>
        <p:nvPicPr>
          <p:cNvPr id="4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500694" y="5286388"/>
            <a:ext cx="714380" cy="714380"/>
          </a:xfrm>
          <a:prstGeom prst="rect">
            <a:avLst/>
          </a:prstGeom>
          <a:noFill/>
        </p:spPr>
      </p:pic>
      <p:pic>
        <p:nvPicPr>
          <p:cNvPr id="5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500694" y="5643578"/>
            <a:ext cx="714380" cy="714380"/>
          </a:xfrm>
          <a:prstGeom prst="rect">
            <a:avLst/>
          </a:prstGeom>
          <a:noFill/>
        </p:spPr>
      </p:pic>
      <p:pic>
        <p:nvPicPr>
          <p:cNvPr id="5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714876" y="5643578"/>
            <a:ext cx="714380" cy="714380"/>
          </a:xfrm>
          <a:prstGeom prst="rect">
            <a:avLst/>
          </a:prstGeom>
          <a:noFill/>
        </p:spPr>
      </p:pic>
      <p:pic>
        <p:nvPicPr>
          <p:cNvPr id="5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143636" y="5286388"/>
            <a:ext cx="714380" cy="714380"/>
          </a:xfrm>
          <a:prstGeom prst="rect">
            <a:avLst/>
          </a:prstGeom>
          <a:noFill/>
        </p:spPr>
      </p:pic>
      <p:pic>
        <p:nvPicPr>
          <p:cNvPr id="5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572132" y="4643446"/>
            <a:ext cx="714380" cy="714380"/>
          </a:xfrm>
          <a:prstGeom prst="rect">
            <a:avLst/>
          </a:prstGeom>
          <a:noFill/>
        </p:spPr>
      </p:pic>
      <p:pic>
        <p:nvPicPr>
          <p:cNvPr id="5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715008" y="4857760"/>
            <a:ext cx="714380" cy="714380"/>
          </a:xfrm>
          <a:prstGeom prst="rect">
            <a:avLst/>
          </a:prstGeom>
          <a:noFill/>
        </p:spPr>
      </p:pic>
      <p:pic>
        <p:nvPicPr>
          <p:cNvPr id="5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929322" y="4643446"/>
            <a:ext cx="714380" cy="714380"/>
          </a:xfrm>
          <a:prstGeom prst="rect">
            <a:avLst/>
          </a:prstGeom>
          <a:noFill/>
        </p:spPr>
      </p:pic>
      <p:pic>
        <p:nvPicPr>
          <p:cNvPr id="5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929322" y="5000636"/>
            <a:ext cx="714380" cy="714380"/>
          </a:xfrm>
          <a:prstGeom prst="rect">
            <a:avLst/>
          </a:prstGeom>
          <a:noFill/>
        </p:spPr>
      </p:pic>
      <p:pic>
        <p:nvPicPr>
          <p:cNvPr id="5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143504" y="5000636"/>
            <a:ext cx="714380" cy="714380"/>
          </a:xfrm>
          <a:prstGeom prst="rect">
            <a:avLst/>
          </a:prstGeom>
          <a:noFill/>
        </p:spPr>
      </p:pic>
      <p:pic>
        <p:nvPicPr>
          <p:cNvPr id="5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572264" y="4643446"/>
            <a:ext cx="714380" cy="714380"/>
          </a:xfrm>
          <a:prstGeom prst="rect">
            <a:avLst/>
          </a:prstGeom>
          <a:noFill/>
        </p:spPr>
      </p:pic>
      <p:pic>
        <p:nvPicPr>
          <p:cNvPr id="5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00034" y="5572140"/>
            <a:ext cx="714380" cy="714380"/>
          </a:xfrm>
          <a:prstGeom prst="rect">
            <a:avLst/>
          </a:prstGeom>
          <a:noFill/>
        </p:spPr>
      </p:pic>
      <p:pic>
        <p:nvPicPr>
          <p:cNvPr id="6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42910" y="5786454"/>
            <a:ext cx="714380" cy="714380"/>
          </a:xfrm>
          <a:prstGeom prst="rect">
            <a:avLst/>
          </a:prstGeom>
          <a:noFill/>
        </p:spPr>
      </p:pic>
      <p:pic>
        <p:nvPicPr>
          <p:cNvPr id="6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857224" y="5572140"/>
            <a:ext cx="714380" cy="714380"/>
          </a:xfrm>
          <a:prstGeom prst="rect">
            <a:avLst/>
          </a:prstGeom>
          <a:noFill/>
        </p:spPr>
      </p:pic>
      <p:pic>
        <p:nvPicPr>
          <p:cNvPr id="6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857224" y="5929330"/>
            <a:ext cx="714380" cy="714380"/>
          </a:xfrm>
          <a:prstGeom prst="rect">
            <a:avLst/>
          </a:prstGeom>
          <a:noFill/>
        </p:spPr>
      </p:pic>
      <p:pic>
        <p:nvPicPr>
          <p:cNvPr id="6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1406" y="5929330"/>
            <a:ext cx="714380" cy="714380"/>
          </a:xfrm>
          <a:prstGeom prst="rect">
            <a:avLst/>
          </a:prstGeom>
          <a:noFill/>
        </p:spPr>
      </p:pic>
      <p:pic>
        <p:nvPicPr>
          <p:cNvPr id="6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500166" y="5572140"/>
            <a:ext cx="714380" cy="714380"/>
          </a:xfrm>
          <a:prstGeom prst="rect">
            <a:avLst/>
          </a:prstGeom>
          <a:noFill/>
        </p:spPr>
      </p:pic>
      <p:pic>
        <p:nvPicPr>
          <p:cNvPr id="6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28628" y="4500570"/>
            <a:ext cx="714380" cy="714380"/>
          </a:xfrm>
          <a:prstGeom prst="rect">
            <a:avLst/>
          </a:prstGeom>
          <a:noFill/>
        </p:spPr>
      </p:pic>
      <p:pic>
        <p:nvPicPr>
          <p:cNvPr id="6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71504" y="4714884"/>
            <a:ext cx="714380" cy="714380"/>
          </a:xfrm>
          <a:prstGeom prst="rect">
            <a:avLst/>
          </a:prstGeom>
          <a:noFill/>
        </p:spPr>
      </p:pic>
      <p:pic>
        <p:nvPicPr>
          <p:cNvPr id="6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85818" y="4500570"/>
            <a:ext cx="714380" cy="714380"/>
          </a:xfrm>
          <a:prstGeom prst="rect">
            <a:avLst/>
          </a:prstGeom>
          <a:noFill/>
        </p:spPr>
      </p:pic>
      <p:pic>
        <p:nvPicPr>
          <p:cNvPr id="6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85818" y="4857760"/>
            <a:ext cx="714380" cy="714380"/>
          </a:xfrm>
          <a:prstGeom prst="rect">
            <a:avLst/>
          </a:prstGeom>
          <a:noFill/>
        </p:spPr>
      </p:pic>
      <p:pic>
        <p:nvPicPr>
          <p:cNvPr id="6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0" y="4857760"/>
            <a:ext cx="714380" cy="714380"/>
          </a:xfrm>
          <a:prstGeom prst="rect">
            <a:avLst/>
          </a:prstGeom>
          <a:noFill/>
        </p:spPr>
      </p:pic>
      <p:pic>
        <p:nvPicPr>
          <p:cNvPr id="7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428760" y="4500570"/>
            <a:ext cx="714380" cy="714380"/>
          </a:xfrm>
          <a:prstGeom prst="rect">
            <a:avLst/>
          </a:prstGeom>
          <a:noFill/>
        </p:spPr>
      </p:pic>
      <p:pic>
        <p:nvPicPr>
          <p:cNvPr id="7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857884" y="5786430"/>
            <a:ext cx="714380" cy="714380"/>
          </a:xfrm>
          <a:prstGeom prst="rect">
            <a:avLst/>
          </a:prstGeom>
          <a:noFill/>
        </p:spPr>
      </p:pic>
      <p:pic>
        <p:nvPicPr>
          <p:cNvPr id="7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000760" y="6000744"/>
            <a:ext cx="714380" cy="714380"/>
          </a:xfrm>
          <a:prstGeom prst="rect">
            <a:avLst/>
          </a:prstGeom>
          <a:noFill/>
        </p:spPr>
      </p:pic>
      <p:pic>
        <p:nvPicPr>
          <p:cNvPr id="7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215074" y="5786430"/>
            <a:ext cx="714380" cy="714380"/>
          </a:xfrm>
          <a:prstGeom prst="rect">
            <a:avLst/>
          </a:prstGeom>
          <a:noFill/>
        </p:spPr>
      </p:pic>
      <p:pic>
        <p:nvPicPr>
          <p:cNvPr id="7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215074" y="6143620"/>
            <a:ext cx="714380" cy="714380"/>
          </a:xfrm>
          <a:prstGeom prst="rect">
            <a:avLst/>
          </a:prstGeom>
          <a:noFill/>
        </p:spPr>
      </p:pic>
      <p:pic>
        <p:nvPicPr>
          <p:cNvPr id="7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5429256" y="6143620"/>
            <a:ext cx="714380" cy="714380"/>
          </a:xfrm>
          <a:prstGeom prst="rect">
            <a:avLst/>
          </a:prstGeom>
          <a:noFill/>
        </p:spPr>
      </p:pic>
      <p:pic>
        <p:nvPicPr>
          <p:cNvPr id="7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858016" y="5786430"/>
            <a:ext cx="714380" cy="714380"/>
          </a:xfrm>
          <a:prstGeom prst="rect">
            <a:avLst/>
          </a:prstGeom>
          <a:noFill/>
        </p:spPr>
      </p:pic>
      <p:pic>
        <p:nvPicPr>
          <p:cNvPr id="7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858016" y="5072074"/>
            <a:ext cx="714380" cy="714380"/>
          </a:xfrm>
          <a:prstGeom prst="rect">
            <a:avLst/>
          </a:prstGeom>
          <a:noFill/>
        </p:spPr>
      </p:pic>
      <p:pic>
        <p:nvPicPr>
          <p:cNvPr id="7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000892" y="5286388"/>
            <a:ext cx="714380" cy="714380"/>
          </a:xfrm>
          <a:prstGeom prst="rect">
            <a:avLst/>
          </a:prstGeom>
          <a:noFill/>
        </p:spPr>
      </p:pic>
      <p:pic>
        <p:nvPicPr>
          <p:cNvPr id="7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215206" y="5072074"/>
            <a:ext cx="714380" cy="714380"/>
          </a:xfrm>
          <a:prstGeom prst="rect">
            <a:avLst/>
          </a:prstGeom>
          <a:noFill/>
        </p:spPr>
      </p:pic>
      <p:pic>
        <p:nvPicPr>
          <p:cNvPr id="8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215206" y="5429264"/>
            <a:ext cx="714380" cy="714380"/>
          </a:xfrm>
          <a:prstGeom prst="rect">
            <a:avLst/>
          </a:prstGeom>
          <a:noFill/>
        </p:spPr>
      </p:pic>
      <p:pic>
        <p:nvPicPr>
          <p:cNvPr id="8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429388" y="5429264"/>
            <a:ext cx="714380" cy="714380"/>
          </a:xfrm>
          <a:prstGeom prst="rect">
            <a:avLst/>
          </a:prstGeom>
          <a:noFill/>
        </p:spPr>
      </p:pic>
      <p:pic>
        <p:nvPicPr>
          <p:cNvPr id="8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858148" y="5072074"/>
            <a:ext cx="714380" cy="714380"/>
          </a:xfrm>
          <a:prstGeom prst="rect">
            <a:avLst/>
          </a:prstGeom>
          <a:noFill/>
        </p:spPr>
      </p:pic>
      <p:pic>
        <p:nvPicPr>
          <p:cNvPr id="8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366814" y="4867284"/>
            <a:ext cx="714380" cy="714380"/>
          </a:xfrm>
          <a:prstGeom prst="rect">
            <a:avLst/>
          </a:prstGeom>
          <a:noFill/>
        </p:spPr>
      </p:pic>
      <p:pic>
        <p:nvPicPr>
          <p:cNvPr id="8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509690" y="5081598"/>
            <a:ext cx="714380" cy="714380"/>
          </a:xfrm>
          <a:prstGeom prst="rect">
            <a:avLst/>
          </a:prstGeom>
          <a:noFill/>
        </p:spPr>
      </p:pic>
      <p:pic>
        <p:nvPicPr>
          <p:cNvPr id="8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724004" y="4867284"/>
            <a:ext cx="714380" cy="714380"/>
          </a:xfrm>
          <a:prstGeom prst="rect">
            <a:avLst/>
          </a:prstGeom>
          <a:noFill/>
        </p:spPr>
      </p:pic>
      <p:pic>
        <p:nvPicPr>
          <p:cNvPr id="8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1724004" y="5224474"/>
            <a:ext cx="714380" cy="714380"/>
          </a:xfrm>
          <a:prstGeom prst="rect">
            <a:avLst/>
          </a:prstGeom>
          <a:noFill/>
        </p:spPr>
      </p:pic>
      <p:pic>
        <p:nvPicPr>
          <p:cNvPr id="8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938186" y="5224474"/>
            <a:ext cx="714380" cy="714380"/>
          </a:xfrm>
          <a:prstGeom prst="rect">
            <a:avLst/>
          </a:prstGeom>
          <a:noFill/>
        </p:spPr>
      </p:pic>
      <p:pic>
        <p:nvPicPr>
          <p:cNvPr id="8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366946" y="4867284"/>
            <a:ext cx="714380" cy="714380"/>
          </a:xfrm>
          <a:prstGeom prst="rect">
            <a:avLst/>
          </a:prstGeom>
          <a:noFill/>
        </p:spPr>
      </p:pic>
      <p:pic>
        <p:nvPicPr>
          <p:cNvPr id="8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143768" y="4286256"/>
            <a:ext cx="714380" cy="714380"/>
          </a:xfrm>
          <a:prstGeom prst="rect">
            <a:avLst/>
          </a:prstGeom>
          <a:noFill/>
        </p:spPr>
      </p:pic>
      <p:pic>
        <p:nvPicPr>
          <p:cNvPr id="9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286644" y="4500570"/>
            <a:ext cx="714380" cy="714380"/>
          </a:xfrm>
          <a:prstGeom prst="rect">
            <a:avLst/>
          </a:prstGeom>
          <a:noFill/>
        </p:spPr>
      </p:pic>
      <p:pic>
        <p:nvPicPr>
          <p:cNvPr id="9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500958" y="4286256"/>
            <a:ext cx="714380" cy="714380"/>
          </a:xfrm>
          <a:prstGeom prst="rect">
            <a:avLst/>
          </a:prstGeom>
          <a:noFill/>
        </p:spPr>
      </p:pic>
      <p:pic>
        <p:nvPicPr>
          <p:cNvPr id="9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500958" y="4643446"/>
            <a:ext cx="714380" cy="714380"/>
          </a:xfrm>
          <a:prstGeom prst="rect">
            <a:avLst/>
          </a:prstGeom>
          <a:noFill/>
        </p:spPr>
      </p:pic>
      <p:pic>
        <p:nvPicPr>
          <p:cNvPr id="9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715140" y="4643446"/>
            <a:ext cx="714380" cy="714380"/>
          </a:xfrm>
          <a:prstGeom prst="rect">
            <a:avLst/>
          </a:prstGeom>
          <a:noFill/>
        </p:spPr>
      </p:pic>
      <p:pic>
        <p:nvPicPr>
          <p:cNvPr id="9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8143900" y="4286256"/>
            <a:ext cx="714380" cy="714380"/>
          </a:xfrm>
          <a:prstGeom prst="rect">
            <a:avLst/>
          </a:prstGeom>
          <a:noFill/>
        </p:spPr>
      </p:pic>
      <p:pic>
        <p:nvPicPr>
          <p:cNvPr id="9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000364" y="5786430"/>
            <a:ext cx="714380" cy="714380"/>
          </a:xfrm>
          <a:prstGeom prst="rect">
            <a:avLst/>
          </a:prstGeom>
          <a:noFill/>
        </p:spPr>
      </p:pic>
      <p:pic>
        <p:nvPicPr>
          <p:cNvPr id="9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143240" y="6000744"/>
            <a:ext cx="714380" cy="714380"/>
          </a:xfrm>
          <a:prstGeom prst="rect">
            <a:avLst/>
          </a:prstGeom>
          <a:noFill/>
        </p:spPr>
      </p:pic>
      <p:pic>
        <p:nvPicPr>
          <p:cNvPr id="97"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357554" y="5786430"/>
            <a:ext cx="714380" cy="714380"/>
          </a:xfrm>
          <a:prstGeom prst="rect">
            <a:avLst/>
          </a:prstGeom>
          <a:noFill/>
        </p:spPr>
      </p:pic>
      <p:pic>
        <p:nvPicPr>
          <p:cNvPr id="98"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3357554" y="6143620"/>
            <a:ext cx="714380" cy="714380"/>
          </a:xfrm>
          <a:prstGeom prst="rect">
            <a:avLst/>
          </a:prstGeom>
          <a:noFill/>
        </p:spPr>
      </p:pic>
      <p:pic>
        <p:nvPicPr>
          <p:cNvPr id="99"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2571736" y="6143620"/>
            <a:ext cx="714380" cy="714380"/>
          </a:xfrm>
          <a:prstGeom prst="rect">
            <a:avLst/>
          </a:prstGeom>
          <a:noFill/>
        </p:spPr>
      </p:pic>
      <p:pic>
        <p:nvPicPr>
          <p:cNvPr id="100"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4000496" y="5786430"/>
            <a:ext cx="714380" cy="714380"/>
          </a:xfrm>
          <a:prstGeom prst="rect">
            <a:avLst/>
          </a:prstGeom>
          <a:noFill/>
        </p:spPr>
      </p:pic>
      <p:pic>
        <p:nvPicPr>
          <p:cNvPr id="101"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215206" y="5715016"/>
            <a:ext cx="714380" cy="714380"/>
          </a:xfrm>
          <a:prstGeom prst="rect">
            <a:avLst/>
          </a:prstGeom>
          <a:noFill/>
        </p:spPr>
      </p:pic>
      <p:pic>
        <p:nvPicPr>
          <p:cNvPr id="102"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358082" y="5929330"/>
            <a:ext cx="714380" cy="714380"/>
          </a:xfrm>
          <a:prstGeom prst="rect">
            <a:avLst/>
          </a:prstGeom>
          <a:noFill/>
        </p:spPr>
      </p:pic>
      <p:pic>
        <p:nvPicPr>
          <p:cNvPr id="103"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572396" y="5715016"/>
            <a:ext cx="714380" cy="714380"/>
          </a:xfrm>
          <a:prstGeom prst="rect">
            <a:avLst/>
          </a:prstGeom>
          <a:noFill/>
        </p:spPr>
      </p:pic>
      <p:pic>
        <p:nvPicPr>
          <p:cNvPr id="104"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7572396" y="6072206"/>
            <a:ext cx="714380" cy="714380"/>
          </a:xfrm>
          <a:prstGeom prst="rect">
            <a:avLst/>
          </a:prstGeom>
          <a:noFill/>
        </p:spPr>
      </p:pic>
      <p:pic>
        <p:nvPicPr>
          <p:cNvPr id="105"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6786578" y="6072206"/>
            <a:ext cx="714380" cy="714380"/>
          </a:xfrm>
          <a:prstGeom prst="rect">
            <a:avLst/>
          </a:prstGeom>
          <a:noFill/>
        </p:spPr>
      </p:pic>
      <p:pic>
        <p:nvPicPr>
          <p:cNvPr id="106" name="Picture 2" descr="C:\Users\tappa\AppData\Local\Microsoft\Windows\Temporary Internet Files\Content.IE5\26IDAHZ3\MCj04316160000[1].png"/>
          <p:cNvPicPr>
            <a:picLocks noChangeAspect="1" noChangeArrowheads="1"/>
          </p:cNvPicPr>
          <p:nvPr/>
        </p:nvPicPr>
        <p:blipFill>
          <a:blip r:embed="rId3" cstate="print"/>
          <a:srcRect/>
          <a:stretch>
            <a:fillRect/>
          </a:stretch>
        </p:blipFill>
        <p:spPr bwMode="auto">
          <a:xfrm>
            <a:off x="8215338" y="5715016"/>
            <a:ext cx="714380" cy="714380"/>
          </a:xfrm>
          <a:prstGeom prst="rect">
            <a:avLst/>
          </a:prstGeom>
          <a:noFill/>
        </p:spPr>
      </p:pic>
    </p:spTree>
    <p:extLst>
      <p:ext uri="{BB962C8B-B14F-4D97-AF65-F5344CB8AC3E}">
        <p14:creationId xmlns:p14="http://schemas.microsoft.com/office/powerpoint/2010/main" val="98281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2" presetClass="entr" presetSubtype="4"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par>
                          <p:cTn id="51" fill="hold">
                            <p:stCondLst>
                              <p:cond delay="3000"/>
                            </p:stCondLst>
                            <p:childTnLst>
                              <p:par>
                                <p:cTn id="52" presetID="2" presetClass="entr" presetSubtype="4"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ppt_x"/>
                                          </p:val>
                                        </p:tav>
                                        <p:tav tm="100000">
                                          <p:val>
                                            <p:strVal val="#ppt_x"/>
                                          </p:val>
                                        </p:tav>
                                      </p:tavLst>
                                    </p:anim>
                                    <p:anim calcmode="lin" valueType="num">
                                      <p:cBhvr additive="base">
                                        <p:cTn id="67" dur="500" fill="hold"/>
                                        <p:tgtEl>
                                          <p:spTgt spid="22"/>
                                        </p:tgtEl>
                                        <p:attrNameLst>
                                          <p:attrName>ppt_y</p:attrName>
                                        </p:attrNameLst>
                                      </p:cBhvr>
                                      <p:tavLst>
                                        <p:tav tm="0">
                                          <p:val>
                                            <p:strVal val="1+#ppt_h/2"/>
                                          </p:val>
                                        </p:tav>
                                        <p:tav tm="100000">
                                          <p:val>
                                            <p:strVal val="#ppt_y"/>
                                          </p:val>
                                        </p:tav>
                                      </p:tavLst>
                                    </p:anim>
                                  </p:childTnLst>
                                </p:cTn>
                              </p:par>
                            </p:childTnLst>
                          </p:cTn>
                        </p:par>
                        <p:par>
                          <p:cTn id="68" fill="hold">
                            <p:stCondLst>
                              <p:cond delay="3500"/>
                            </p:stCondLst>
                            <p:childTnLst>
                              <p:par>
                                <p:cTn id="69" presetID="2" presetClass="entr" presetSubtype="4"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par>
                          <p:cTn id="89" fill="hold">
                            <p:stCondLst>
                              <p:cond delay="4000"/>
                            </p:stCondLst>
                            <p:childTnLst>
                              <p:par>
                                <p:cTn id="90" presetID="2" presetClass="entr" presetSubtype="4" fill="hold" nodeType="after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additive="base">
                                        <p:cTn id="92" dur="500" fill="hold"/>
                                        <p:tgtEl>
                                          <p:spTgt spid="28"/>
                                        </p:tgtEl>
                                        <p:attrNameLst>
                                          <p:attrName>ppt_x</p:attrName>
                                        </p:attrNameLst>
                                      </p:cBhvr>
                                      <p:tavLst>
                                        <p:tav tm="0">
                                          <p:val>
                                            <p:strVal val="#ppt_x"/>
                                          </p:val>
                                        </p:tav>
                                        <p:tav tm="100000">
                                          <p:val>
                                            <p:strVal val="#ppt_x"/>
                                          </p:val>
                                        </p:tav>
                                      </p:tavLst>
                                    </p:anim>
                                    <p:anim calcmode="lin" valueType="num">
                                      <p:cBhvr additive="base">
                                        <p:cTn id="93" dur="500" fill="hold"/>
                                        <p:tgtEl>
                                          <p:spTgt spid="28"/>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additive="base">
                                        <p:cTn id="96" dur="500" fill="hold"/>
                                        <p:tgtEl>
                                          <p:spTgt spid="29"/>
                                        </p:tgtEl>
                                        <p:attrNameLst>
                                          <p:attrName>ppt_x</p:attrName>
                                        </p:attrNameLst>
                                      </p:cBhvr>
                                      <p:tavLst>
                                        <p:tav tm="0">
                                          <p:val>
                                            <p:strVal val="#ppt_x"/>
                                          </p:val>
                                        </p:tav>
                                        <p:tav tm="100000">
                                          <p:val>
                                            <p:strVal val="#ppt_x"/>
                                          </p:val>
                                        </p:tav>
                                      </p:tavLst>
                                    </p:anim>
                                    <p:anim calcmode="lin" valueType="num">
                                      <p:cBhvr additive="base">
                                        <p:cTn id="97" dur="500" fill="hold"/>
                                        <p:tgtEl>
                                          <p:spTgt spid="29"/>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additive="base">
                                        <p:cTn id="100" dur="500" fill="hold"/>
                                        <p:tgtEl>
                                          <p:spTgt spid="30"/>
                                        </p:tgtEl>
                                        <p:attrNameLst>
                                          <p:attrName>ppt_x</p:attrName>
                                        </p:attrNameLst>
                                      </p:cBhvr>
                                      <p:tavLst>
                                        <p:tav tm="0">
                                          <p:val>
                                            <p:strVal val="#ppt_x"/>
                                          </p:val>
                                        </p:tav>
                                        <p:tav tm="100000">
                                          <p:val>
                                            <p:strVal val="#ppt_x"/>
                                          </p:val>
                                        </p:tav>
                                      </p:tavLst>
                                    </p:anim>
                                    <p:anim calcmode="lin" valueType="num">
                                      <p:cBhvr additive="base">
                                        <p:cTn id="101" dur="500" fill="hold"/>
                                        <p:tgtEl>
                                          <p:spTgt spid="30"/>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 calcmode="lin" valueType="num">
                                      <p:cBhvr additive="base">
                                        <p:cTn id="104" dur="500" fill="hold"/>
                                        <p:tgtEl>
                                          <p:spTgt spid="31"/>
                                        </p:tgtEl>
                                        <p:attrNameLst>
                                          <p:attrName>ppt_x</p:attrName>
                                        </p:attrNameLst>
                                      </p:cBhvr>
                                      <p:tavLst>
                                        <p:tav tm="0">
                                          <p:val>
                                            <p:strVal val="#ppt_x"/>
                                          </p:val>
                                        </p:tav>
                                        <p:tav tm="100000">
                                          <p:val>
                                            <p:strVal val="#ppt_x"/>
                                          </p:val>
                                        </p:tav>
                                      </p:tavLst>
                                    </p:anim>
                                    <p:anim calcmode="lin" valueType="num">
                                      <p:cBhvr additive="base">
                                        <p:cTn id="105" dur="500" fill="hold"/>
                                        <p:tgtEl>
                                          <p:spTgt spid="31"/>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32"/>
                                        </p:tgtEl>
                                        <p:attrNameLst>
                                          <p:attrName>style.visibility</p:attrName>
                                        </p:attrNameLst>
                                      </p:cBhvr>
                                      <p:to>
                                        <p:strVal val="visible"/>
                                      </p:to>
                                    </p:set>
                                    <p:anim calcmode="lin" valueType="num">
                                      <p:cBhvr additive="base">
                                        <p:cTn id="108" dur="500" fill="hold"/>
                                        <p:tgtEl>
                                          <p:spTgt spid="32"/>
                                        </p:tgtEl>
                                        <p:attrNameLst>
                                          <p:attrName>ppt_x</p:attrName>
                                        </p:attrNameLst>
                                      </p:cBhvr>
                                      <p:tavLst>
                                        <p:tav tm="0">
                                          <p:val>
                                            <p:strVal val="#ppt_x"/>
                                          </p:val>
                                        </p:tav>
                                        <p:tav tm="100000">
                                          <p:val>
                                            <p:strVal val="#ppt_x"/>
                                          </p:val>
                                        </p:tav>
                                      </p:tavLst>
                                    </p:anim>
                                    <p:anim calcmode="lin" valueType="num">
                                      <p:cBhvr additive="base">
                                        <p:cTn id="109" dur="500" fill="hold"/>
                                        <p:tgtEl>
                                          <p:spTgt spid="32"/>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additive="base">
                                        <p:cTn id="112" dur="500" fill="hold"/>
                                        <p:tgtEl>
                                          <p:spTgt spid="33"/>
                                        </p:tgtEl>
                                        <p:attrNameLst>
                                          <p:attrName>ppt_x</p:attrName>
                                        </p:attrNameLst>
                                      </p:cBhvr>
                                      <p:tavLst>
                                        <p:tav tm="0">
                                          <p:val>
                                            <p:strVal val="#ppt_x"/>
                                          </p:val>
                                        </p:tav>
                                        <p:tav tm="100000">
                                          <p:val>
                                            <p:strVal val="#ppt_x"/>
                                          </p:val>
                                        </p:tav>
                                      </p:tavLst>
                                    </p:anim>
                                    <p:anim calcmode="lin" valueType="num">
                                      <p:cBhvr additive="base">
                                        <p:cTn id="113" dur="500" fill="hold"/>
                                        <p:tgtEl>
                                          <p:spTgt spid="33"/>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34"/>
                                        </p:tgtEl>
                                        <p:attrNameLst>
                                          <p:attrName>style.visibility</p:attrName>
                                        </p:attrNameLst>
                                      </p:cBhvr>
                                      <p:to>
                                        <p:strVal val="visible"/>
                                      </p:to>
                                    </p:set>
                                    <p:anim calcmode="lin" valueType="num">
                                      <p:cBhvr additive="base">
                                        <p:cTn id="116" dur="500" fill="hold"/>
                                        <p:tgtEl>
                                          <p:spTgt spid="34"/>
                                        </p:tgtEl>
                                        <p:attrNameLst>
                                          <p:attrName>ppt_x</p:attrName>
                                        </p:attrNameLst>
                                      </p:cBhvr>
                                      <p:tavLst>
                                        <p:tav tm="0">
                                          <p:val>
                                            <p:strVal val="#ppt_x"/>
                                          </p:val>
                                        </p:tav>
                                        <p:tav tm="100000">
                                          <p:val>
                                            <p:strVal val="#ppt_x"/>
                                          </p:val>
                                        </p:tav>
                                      </p:tavLst>
                                    </p:anim>
                                    <p:anim calcmode="lin" valueType="num">
                                      <p:cBhvr additive="base">
                                        <p:cTn id="117" dur="500" fill="hold"/>
                                        <p:tgtEl>
                                          <p:spTgt spid="34"/>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 calcmode="lin" valueType="num">
                                      <p:cBhvr additive="base">
                                        <p:cTn id="120" dur="500" fill="hold"/>
                                        <p:tgtEl>
                                          <p:spTgt spid="35"/>
                                        </p:tgtEl>
                                        <p:attrNameLst>
                                          <p:attrName>ppt_x</p:attrName>
                                        </p:attrNameLst>
                                      </p:cBhvr>
                                      <p:tavLst>
                                        <p:tav tm="0">
                                          <p:val>
                                            <p:strVal val="#ppt_x"/>
                                          </p:val>
                                        </p:tav>
                                        <p:tav tm="100000">
                                          <p:val>
                                            <p:strVal val="#ppt_x"/>
                                          </p:val>
                                        </p:tav>
                                      </p:tavLst>
                                    </p:anim>
                                    <p:anim calcmode="lin" valueType="num">
                                      <p:cBhvr additive="base">
                                        <p:cTn id="121" dur="500" fill="hold"/>
                                        <p:tgtEl>
                                          <p:spTgt spid="35"/>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36"/>
                                        </p:tgtEl>
                                        <p:attrNameLst>
                                          <p:attrName>style.visibility</p:attrName>
                                        </p:attrNameLst>
                                      </p:cBhvr>
                                      <p:to>
                                        <p:strVal val="visible"/>
                                      </p:to>
                                    </p:set>
                                    <p:anim calcmode="lin" valueType="num">
                                      <p:cBhvr additive="base">
                                        <p:cTn id="124" dur="500" fill="hold"/>
                                        <p:tgtEl>
                                          <p:spTgt spid="36"/>
                                        </p:tgtEl>
                                        <p:attrNameLst>
                                          <p:attrName>ppt_x</p:attrName>
                                        </p:attrNameLst>
                                      </p:cBhvr>
                                      <p:tavLst>
                                        <p:tav tm="0">
                                          <p:val>
                                            <p:strVal val="#ppt_x"/>
                                          </p:val>
                                        </p:tav>
                                        <p:tav tm="100000">
                                          <p:val>
                                            <p:strVal val="#ppt_x"/>
                                          </p:val>
                                        </p:tav>
                                      </p:tavLst>
                                    </p:anim>
                                    <p:anim calcmode="lin" valueType="num">
                                      <p:cBhvr additive="base">
                                        <p:cTn id="125" dur="500" fill="hold"/>
                                        <p:tgtEl>
                                          <p:spTgt spid="36"/>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37"/>
                                        </p:tgtEl>
                                        <p:attrNameLst>
                                          <p:attrName>style.visibility</p:attrName>
                                        </p:attrNameLst>
                                      </p:cBhvr>
                                      <p:to>
                                        <p:strVal val="visible"/>
                                      </p:to>
                                    </p:set>
                                    <p:anim calcmode="lin" valueType="num">
                                      <p:cBhvr additive="base">
                                        <p:cTn id="128" dur="500" fill="hold"/>
                                        <p:tgtEl>
                                          <p:spTgt spid="37"/>
                                        </p:tgtEl>
                                        <p:attrNameLst>
                                          <p:attrName>ppt_x</p:attrName>
                                        </p:attrNameLst>
                                      </p:cBhvr>
                                      <p:tavLst>
                                        <p:tav tm="0">
                                          <p:val>
                                            <p:strVal val="#ppt_x"/>
                                          </p:val>
                                        </p:tav>
                                        <p:tav tm="100000">
                                          <p:val>
                                            <p:strVal val="#ppt_x"/>
                                          </p:val>
                                        </p:tav>
                                      </p:tavLst>
                                    </p:anim>
                                    <p:anim calcmode="lin" valueType="num">
                                      <p:cBhvr additive="base">
                                        <p:cTn id="129" dur="500" fill="hold"/>
                                        <p:tgtEl>
                                          <p:spTgt spid="37"/>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500" fill="hold"/>
                                        <p:tgtEl>
                                          <p:spTgt spid="38"/>
                                        </p:tgtEl>
                                        <p:attrNameLst>
                                          <p:attrName>ppt_x</p:attrName>
                                        </p:attrNameLst>
                                      </p:cBhvr>
                                      <p:tavLst>
                                        <p:tav tm="0">
                                          <p:val>
                                            <p:strVal val="#ppt_x"/>
                                          </p:val>
                                        </p:tav>
                                        <p:tav tm="100000">
                                          <p:val>
                                            <p:strVal val="#ppt_x"/>
                                          </p:val>
                                        </p:tav>
                                      </p:tavLst>
                                    </p:anim>
                                    <p:anim calcmode="lin" valueType="num">
                                      <p:cBhvr additive="base">
                                        <p:cTn id="133" dur="500" fill="hold"/>
                                        <p:tgtEl>
                                          <p:spTgt spid="38"/>
                                        </p:tgtEl>
                                        <p:attrNameLst>
                                          <p:attrName>ppt_y</p:attrName>
                                        </p:attrNameLst>
                                      </p:cBhvr>
                                      <p:tavLst>
                                        <p:tav tm="0">
                                          <p:val>
                                            <p:strVal val="1+#ppt_h/2"/>
                                          </p:val>
                                        </p:tav>
                                        <p:tav tm="100000">
                                          <p:val>
                                            <p:strVal val="#ppt_y"/>
                                          </p:val>
                                        </p:tav>
                                      </p:tavLst>
                                    </p:anim>
                                  </p:childTnLst>
                                </p:cTn>
                              </p:par>
                            </p:childTnLst>
                          </p:cTn>
                        </p:par>
                        <p:par>
                          <p:cTn id="134" fill="hold">
                            <p:stCondLst>
                              <p:cond delay="4500"/>
                            </p:stCondLst>
                            <p:childTnLst>
                              <p:par>
                                <p:cTn id="135" presetID="2" presetClass="entr" presetSubtype="4" fill="hold" nodeType="after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40"/>
                                        </p:tgtEl>
                                        <p:attrNameLst>
                                          <p:attrName>style.visibility</p:attrName>
                                        </p:attrNameLst>
                                      </p:cBhvr>
                                      <p:to>
                                        <p:strVal val="visible"/>
                                      </p:to>
                                    </p:set>
                                    <p:anim calcmode="lin" valueType="num">
                                      <p:cBhvr additive="base">
                                        <p:cTn id="141" dur="500" fill="hold"/>
                                        <p:tgtEl>
                                          <p:spTgt spid="40"/>
                                        </p:tgtEl>
                                        <p:attrNameLst>
                                          <p:attrName>ppt_x</p:attrName>
                                        </p:attrNameLst>
                                      </p:cBhvr>
                                      <p:tavLst>
                                        <p:tav tm="0">
                                          <p:val>
                                            <p:strVal val="#ppt_x"/>
                                          </p:val>
                                        </p:tav>
                                        <p:tav tm="100000">
                                          <p:val>
                                            <p:strVal val="#ppt_x"/>
                                          </p:val>
                                        </p:tav>
                                      </p:tavLst>
                                    </p:anim>
                                    <p:anim calcmode="lin" valueType="num">
                                      <p:cBhvr additive="base">
                                        <p:cTn id="142" dur="500" fill="hold"/>
                                        <p:tgtEl>
                                          <p:spTgt spid="40"/>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41"/>
                                        </p:tgtEl>
                                        <p:attrNameLst>
                                          <p:attrName>style.visibility</p:attrName>
                                        </p:attrNameLst>
                                      </p:cBhvr>
                                      <p:to>
                                        <p:strVal val="visible"/>
                                      </p:to>
                                    </p:set>
                                    <p:anim calcmode="lin" valueType="num">
                                      <p:cBhvr additive="base">
                                        <p:cTn id="145" dur="500" fill="hold"/>
                                        <p:tgtEl>
                                          <p:spTgt spid="41"/>
                                        </p:tgtEl>
                                        <p:attrNameLst>
                                          <p:attrName>ppt_x</p:attrName>
                                        </p:attrNameLst>
                                      </p:cBhvr>
                                      <p:tavLst>
                                        <p:tav tm="0">
                                          <p:val>
                                            <p:strVal val="#ppt_x"/>
                                          </p:val>
                                        </p:tav>
                                        <p:tav tm="100000">
                                          <p:val>
                                            <p:strVal val="#ppt_x"/>
                                          </p:val>
                                        </p:tav>
                                      </p:tavLst>
                                    </p:anim>
                                    <p:anim calcmode="lin" valueType="num">
                                      <p:cBhvr additive="base">
                                        <p:cTn id="146" dur="500" fill="hold"/>
                                        <p:tgtEl>
                                          <p:spTgt spid="41"/>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42"/>
                                        </p:tgtEl>
                                        <p:attrNameLst>
                                          <p:attrName>style.visibility</p:attrName>
                                        </p:attrNameLst>
                                      </p:cBhvr>
                                      <p:to>
                                        <p:strVal val="visible"/>
                                      </p:to>
                                    </p:set>
                                    <p:anim calcmode="lin" valueType="num">
                                      <p:cBhvr additive="base">
                                        <p:cTn id="149" dur="500" fill="hold"/>
                                        <p:tgtEl>
                                          <p:spTgt spid="42"/>
                                        </p:tgtEl>
                                        <p:attrNameLst>
                                          <p:attrName>ppt_x</p:attrName>
                                        </p:attrNameLst>
                                      </p:cBhvr>
                                      <p:tavLst>
                                        <p:tav tm="0">
                                          <p:val>
                                            <p:strVal val="#ppt_x"/>
                                          </p:val>
                                        </p:tav>
                                        <p:tav tm="100000">
                                          <p:val>
                                            <p:strVal val="#ppt_x"/>
                                          </p:val>
                                        </p:tav>
                                      </p:tavLst>
                                    </p:anim>
                                    <p:anim calcmode="lin" valueType="num">
                                      <p:cBhvr additive="base">
                                        <p:cTn id="150" dur="500" fill="hold"/>
                                        <p:tgtEl>
                                          <p:spTgt spid="4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43"/>
                                        </p:tgtEl>
                                        <p:attrNameLst>
                                          <p:attrName>style.visibility</p:attrName>
                                        </p:attrNameLst>
                                      </p:cBhvr>
                                      <p:to>
                                        <p:strVal val="visible"/>
                                      </p:to>
                                    </p:set>
                                    <p:anim calcmode="lin" valueType="num">
                                      <p:cBhvr additive="base">
                                        <p:cTn id="153" dur="500" fill="hold"/>
                                        <p:tgtEl>
                                          <p:spTgt spid="43"/>
                                        </p:tgtEl>
                                        <p:attrNameLst>
                                          <p:attrName>ppt_x</p:attrName>
                                        </p:attrNameLst>
                                      </p:cBhvr>
                                      <p:tavLst>
                                        <p:tav tm="0">
                                          <p:val>
                                            <p:strVal val="#ppt_x"/>
                                          </p:val>
                                        </p:tav>
                                        <p:tav tm="100000">
                                          <p:val>
                                            <p:strVal val="#ppt_x"/>
                                          </p:val>
                                        </p:tav>
                                      </p:tavLst>
                                    </p:anim>
                                    <p:anim calcmode="lin" valueType="num">
                                      <p:cBhvr additive="base">
                                        <p:cTn id="154" dur="500" fill="hold"/>
                                        <p:tgtEl>
                                          <p:spTgt spid="43"/>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4"/>
                                        </p:tgtEl>
                                        <p:attrNameLst>
                                          <p:attrName>style.visibility</p:attrName>
                                        </p:attrNameLst>
                                      </p:cBhvr>
                                      <p:to>
                                        <p:strVal val="visible"/>
                                      </p:to>
                                    </p:set>
                                    <p:anim calcmode="lin" valueType="num">
                                      <p:cBhvr additive="base">
                                        <p:cTn id="157" dur="500" fill="hold"/>
                                        <p:tgtEl>
                                          <p:spTgt spid="44"/>
                                        </p:tgtEl>
                                        <p:attrNameLst>
                                          <p:attrName>ppt_x</p:attrName>
                                        </p:attrNameLst>
                                      </p:cBhvr>
                                      <p:tavLst>
                                        <p:tav tm="0">
                                          <p:val>
                                            <p:strVal val="#ppt_x"/>
                                          </p:val>
                                        </p:tav>
                                        <p:tav tm="100000">
                                          <p:val>
                                            <p:strVal val="#ppt_x"/>
                                          </p:val>
                                        </p:tav>
                                      </p:tavLst>
                                    </p:anim>
                                    <p:anim calcmode="lin" valueType="num">
                                      <p:cBhvr additive="base">
                                        <p:cTn id="158" dur="500" fill="hold"/>
                                        <p:tgtEl>
                                          <p:spTgt spid="44"/>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5"/>
                                        </p:tgtEl>
                                        <p:attrNameLst>
                                          <p:attrName>style.visibility</p:attrName>
                                        </p:attrNameLst>
                                      </p:cBhvr>
                                      <p:to>
                                        <p:strVal val="visible"/>
                                      </p:to>
                                    </p:set>
                                    <p:anim calcmode="lin" valueType="num">
                                      <p:cBhvr additive="base">
                                        <p:cTn id="161" dur="500" fill="hold"/>
                                        <p:tgtEl>
                                          <p:spTgt spid="45"/>
                                        </p:tgtEl>
                                        <p:attrNameLst>
                                          <p:attrName>ppt_x</p:attrName>
                                        </p:attrNameLst>
                                      </p:cBhvr>
                                      <p:tavLst>
                                        <p:tav tm="0">
                                          <p:val>
                                            <p:strVal val="#ppt_x"/>
                                          </p:val>
                                        </p:tav>
                                        <p:tav tm="100000">
                                          <p:val>
                                            <p:strVal val="#ppt_x"/>
                                          </p:val>
                                        </p:tav>
                                      </p:tavLst>
                                    </p:anim>
                                    <p:anim calcmode="lin" valueType="num">
                                      <p:cBhvr additive="base">
                                        <p:cTn id="162" dur="500" fill="hold"/>
                                        <p:tgtEl>
                                          <p:spTgt spid="45"/>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46"/>
                                        </p:tgtEl>
                                        <p:attrNameLst>
                                          <p:attrName>style.visibility</p:attrName>
                                        </p:attrNameLst>
                                      </p:cBhvr>
                                      <p:to>
                                        <p:strVal val="visible"/>
                                      </p:to>
                                    </p:set>
                                    <p:anim calcmode="lin" valueType="num">
                                      <p:cBhvr additive="base">
                                        <p:cTn id="165" dur="500" fill="hold"/>
                                        <p:tgtEl>
                                          <p:spTgt spid="46"/>
                                        </p:tgtEl>
                                        <p:attrNameLst>
                                          <p:attrName>ppt_x</p:attrName>
                                        </p:attrNameLst>
                                      </p:cBhvr>
                                      <p:tavLst>
                                        <p:tav tm="0">
                                          <p:val>
                                            <p:strVal val="#ppt_x"/>
                                          </p:val>
                                        </p:tav>
                                        <p:tav tm="100000">
                                          <p:val>
                                            <p:strVal val="#ppt_x"/>
                                          </p:val>
                                        </p:tav>
                                      </p:tavLst>
                                    </p:anim>
                                    <p:anim calcmode="lin" valueType="num">
                                      <p:cBhvr additive="base">
                                        <p:cTn id="166" dur="500" fill="hold"/>
                                        <p:tgtEl>
                                          <p:spTgt spid="46"/>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47"/>
                                        </p:tgtEl>
                                        <p:attrNameLst>
                                          <p:attrName>style.visibility</p:attrName>
                                        </p:attrNameLst>
                                      </p:cBhvr>
                                      <p:to>
                                        <p:strVal val="visible"/>
                                      </p:to>
                                    </p:set>
                                    <p:anim calcmode="lin" valueType="num">
                                      <p:cBhvr additive="base">
                                        <p:cTn id="169" dur="500" fill="hold"/>
                                        <p:tgtEl>
                                          <p:spTgt spid="47"/>
                                        </p:tgtEl>
                                        <p:attrNameLst>
                                          <p:attrName>ppt_x</p:attrName>
                                        </p:attrNameLst>
                                      </p:cBhvr>
                                      <p:tavLst>
                                        <p:tav tm="0">
                                          <p:val>
                                            <p:strVal val="#ppt_x"/>
                                          </p:val>
                                        </p:tav>
                                        <p:tav tm="100000">
                                          <p:val>
                                            <p:strVal val="#ppt_x"/>
                                          </p:val>
                                        </p:tav>
                                      </p:tavLst>
                                    </p:anim>
                                    <p:anim calcmode="lin" valueType="num">
                                      <p:cBhvr additive="base">
                                        <p:cTn id="170" dur="500" fill="hold"/>
                                        <p:tgtEl>
                                          <p:spTgt spid="47"/>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48"/>
                                        </p:tgtEl>
                                        <p:attrNameLst>
                                          <p:attrName>style.visibility</p:attrName>
                                        </p:attrNameLst>
                                      </p:cBhvr>
                                      <p:to>
                                        <p:strVal val="visible"/>
                                      </p:to>
                                    </p:set>
                                    <p:anim calcmode="lin" valueType="num">
                                      <p:cBhvr additive="base">
                                        <p:cTn id="173" dur="500" fill="hold"/>
                                        <p:tgtEl>
                                          <p:spTgt spid="48"/>
                                        </p:tgtEl>
                                        <p:attrNameLst>
                                          <p:attrName>ppt_x</p:attrName>
                                        </p:attrNameLst>
                                      </p:cBhvr>
                                      <p:tavLst>
                                        <p:tav tm="0">
                                          <p:val>
                                            <p:strVal val="#ppt_x"/>
                                          </p:val>
                                        </p:tav>
                                        <p:tav tm="100000">
                                          <p:val>
                                            <p:strVal val="#ppt_x"/>
                                          </p:val>
                                        </p:tav>
                                      </p:tavLst>
                                    </p:anim>
                                    <p:anim calcmode="lin" valueType="num">
                                      <p:cBhvr additive="base">
                                        <p:cTn id="174" dur="500" fill="hold"/>
                                        <p:tgtEl>
                                          <p:spTgt spid="48"/>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50"/>
                                        </p:tgtEl>
                                        <p:attrNameLst>
                                          <p:attrName>style.visibility</p:attrName>
                                        </p:attrNameLst>
                                      </p:cBhvr>
                                      <p:to>
                                        <p:strVal val="visible"/>
                                      </p:to>
                                    </p:set>
                                    <p:anim calcmode="lin" valueType="num">
                                      <p:cBhvr additive="base">
                                        <p:cTn id="181" dur="500" fill="hold"/>
                                        <p:tgtEl>
                                          <p:spTgt spid="50"/>
                                        </p:tgtEl>
                                        <p:attrNameLst>
                                          <p:attrName>ppt_x</p:attrName>
                                        </p:attrNameLst>
                                      </p:cBhvr>
                                      <p:tavLst>
                                        <p:tav tm="0">
                                          <p:val>
                                            <p:strVal val="#ppt_x"/>
                                          </p:val>
                                        </p:tav>
                                        <p:tav tm="100000">
                                          <p:val>
                                            <p:strVal val="#ppt_x"/>
                                          </p:val>
                                        </p:tav>
                                      </p:tavLst>
                                    </p:anim>
                                    <p:anim calcmode="lin" valueType="num">
                                      <p:cBhvr additive="base">
                                        <p:cTn id="182" dur="500" fill="hold"/>
                                        <p:tgtEl>
                                          <p:spTgt spid="5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51"/>
                                        </p:tgtEl>
                                        <p:attrNameLst>
                                          <p:attrName>style.visibility</p:attrName>
                                        </p:attrNameLst>
                                      </p:cBhvr>
                                      <p:to>
                                        <p:strVal val="visible"/>
                                      </p:to>
                                    </p:set>
                                    <p:anim calcmode="lin" valueType="num">
                                      <p:cBhvr additive="base">
                                        <p:cTn id="185" dur="500" fill="hold"/>
                                        <p:tgtEl>
                                          <p:spTgt spid="51"/>
                                        </p:tgtEl>
                                        <p:attrNameLst>
                                          <p:attrName>ppt_x</p:attrName>
                                        </p:attrNameLst>
                                      </p:cBhvr>
                                      <p:tavLst>
                                        <p:tav tm="0">
                                          <p:val>
                                            <p:strVal val="#ppt_x"/>
                                          </p:val>
                                        </p:tav>
                                        <p:tav tm="100000">
                                          <p:val>
                                            <p:strVal val="#ppt_x"/>
                                          </p:val>
                                        </p:tav>
                                      </p:tavLst>
                                    </p:anim>
                                    <p:anim calcmode="lin" valueType="num">
                                      <p:cBhvr additive="base">
                                        <p:cTn id="186" dur="500" fill="hold"/>
                                        <p:tgtEl>
                                          <p:spTgt spid="51"/>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52"/>
                                        </p:tgtEl>
                                        <p:attrNameLst>
                                          <p:attrName>style.visibility</p:attrName>
                                        </p:attrNameLst>
                                      </p:cBhvr>
                                      <p:to>
                                        <p:strVal val="visible"/>
                                      </p:to>
                                    </p:set>
                                    <p:anim calcmode="lin" valueType="num">
                                      <p:cBhvr additive="base">
                                        <p:cTn id="189" dur="500" fill="hold"/>
                                        <p:tgtEl>
                                          <p:spTgt spid="52"/>
                                        </p:tgtEl>
                                        <p:attrNameLst>
                                          <p:attrName>ppt_x</p:attrName>
                                        </p:attrNameLst>
                                      </p:cBhvr>
                                      <p:tavLst>
                                        <p:tav tm="0">
                                          <p:val>
                                            <p:strVal val="#ppt_x"/>
                                          </p:val>
                                        </p:tav>
                                        <p:tav tm="100000">
                                          <p:val>
                                            <p:strVal val="#ppt_x"/>
                                          </p:val>
                                        </p:tav>
                                      </p:tavLst>
                                    </p:anim>
                                    <p:anim calcmode="lin" valueType="num">
                                      <p:cBhvr additive="base">
                                        <p:cTn id="190" dur="500" fill="hold"/>
                                        <p:tgtEl>
                                          <p:spTgt spid="52"/>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53"/>
                                        </p:tgtEl>
                                        <p:attrNameLst>
                                          <p:attrName>style.visibility</p:attrName>
                                        </p:attrNameLst>
                                      </p:cBhvr>
                                      <p:to>
                                        <p:strVal val="visible"/>
                                      </p:to>
                                    </p:set>
                                    <p:anim calcmode="lin" valueType="num">
                                      <p:cBhvr additive="base">
                                        <p:cTn id="193" dur="500" fill="hold"/>
                                        <p:tgtEl>
                                          <p:spTgt spid="53"/>
                                        </p:tgtEl>
                                        <p:attrNameLst>
                                          <p:attrName>ppt_x</p:attrName>
                                        </p:attrNameLst>
                                      </p:cBhvr>
                                      <p:tavLst>
                                        <p:tav tm="0">
                                          <p:val>
                                            <p:strVal val="#ppt_x"/>
                                          </p:val>
                                        </p:tav>
                                        <p:tav tm="100000">
                                          <p:val>
                                            <p:strVal val="#ppt_x"/>
                                          </p:val>
                                        </p:tav>
                                      </p:tavLst>
                                    </p:anim>
                                    <p:anim calcmode="lin" valueType="num">
                                      <p:cBhvr additive="base">
                                        <p:cTn id="194" dur="500" fill="hold"/>
                                        <p:tgtEl>
                                          <p:spTgt spid="53"/>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4"/>
                                        </p:tgtEl>
                                        <p:attrNameLst>
                                          <p:attrName>style.visibility</p:attrName>
                                        </p:attrNameLst>
                                      </p:cBhvr>
                                      <p:to>
                                        <p:strVal val="visible"/>
                                      </p:to>
                                    </p:set>
                                    <p:anim calcmode="lin" valueType="num">
                                      <p:cBhvr additive="base">
                                        <p:cTn id="197" dur="500" fill="hold"/>
                                        <p:tgtEl>
                                          <p:spTgt spid="54"/>
                                        </p:tgtEl>
                                        <p:attrNameLst>
                                          <p:attrName>ppt_x</p:attrName>
                                        </p:attrNameLst>
                                      </p:cBhvr>
                                      <p:tavLst>
                                        <p:tav tm="0">
                                          <p:val>
                                            <p:strVal val="#ppt_x"/>
                                          </p:val>
                                        </p:tav>
                                        <p:tav tm="100000">
                                          <p:val>
                                            <p:strVal val="#ppt_x"/>
                                          </p:val>
                                        </p:tav>
                                      </p:tavLst>
                                    </p:anim>
                                    <p:anim calcmode="lin" valueType="num">
                                      <p:cBhvr additive="base">
                                        <p:cTn id="198" dur="500" fill="hold"/>
                                        <p:tgtEl>
                                          <p:spTgt spid="54"/>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55"/>
                                        </p:tgtEl>
                                        <p:attrNameLst>
                                          <p:attrName>style.visibility</p:attrName>
                                        </p:attrNameLst>
                                      </p:cBhvr>
                                      <p:to>
                                        <p:strVal val="visible"/>
                                      </p:to>
                                    </p:set>
                                    <p:anim calcmode="lin" valueType="num">
                                      <p:cBhvr additive="base">
                                        <p:cTn id="201" dur="500" fill="hold"/>
                                        <p:tgtEl>
                                          <p:spTgt spid="55"/>
                                        </p:tgtEl>
                                        <p:attrNameLst>
                                          <p:attrName>ppt_x</p:attrName>
                                        </p:attrNameLst>
                                      </p:cBhvr>
                                      <p:tavLst>
                                        <p:tav tm="0">
                                          <p:val>
                                            <p:strVal val="#ppt_x"/>
                                          </p:val>
                                        </p:tav>
                                        <p:tav tm="100000">
                                          <p:val>
                                            <p:strVal val="#ppt_x"/>
                                          </p:val>
                                        </p:tav>
                                      </p:tavLst>
                                    </p:anim>
                                    <p:anim calcmode="lin" valueType="num">
                                      <p:cBhvr additive="base">
                                        <p:cTn id="202" dur="500" fill="hold"/>
                                        <p:tgtEl>
                                          <p:spTgt spid="55"/>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par>
                                <p:cTn id="207" presetID="2" presetClass="entr" presetSubtype="4" fill="hold" nodeType="withEffect">
                                  <p:stCondLst>
                                    <p:cond delay="0"/>
                                  </p:stCondLst>
                                  <p:childTnLst>
                                    <p:set>
                                      <p:cBhvr>
                                        <p:cTn id="208" dur="1" fill="hold">
                                          <p:stCondLst>
                                            <p:cond delay="0"/>
                                          </p:stCondLst>
                                        </p:cTn>
                                        <p:tgtEl>
                                          <p:spTgt spid="57"/>
                                        </p:tgtEl>
                                        <p:attrNameLst>
                                          <p:attrName>style.visibility</p:attrName>
                                        </p:attrNameLst>
                                      </p:cBhvr>
                                      <p:to>
                                        <p:strVal val="visible"/>
                                      </p:to>
                                    </p:set>
                                    <p:anim calcmode="lin" valueType="num">
                                      <p:cBhvr additive="base">
                                        <p:cTn id="209" dur="500" fill="hold"/>
                                        <p:tgtEl>
                                          <p:spTgt spid="57"/>
                                        </p:tgtEl>
                                        <p:attrNameLst>
                                          <p:attrName>ppt_x</p:attrName>
                                        </p:attrNameLst>
                                      </p:cBhvr>
                                      <p:tavLst>
                                        <p:tav tm="0">
                                          <p:val>
                                            <p:strVal val="#ppt_x"/>
                                          </p:val>
                                        </p:tav>
                                        <p:tav tm="100000">
                                          <p:val>
                                            <p:strVal val="#ppt_x"/>
                                          </p:val>
                                        </p:tav>
                                      </p:tavLst>
                                    </p:anim>
                                    <p:anim calcmode="lin" valueType="num">
                                      <p:cBhvr additive="base">
                                        <p:cTn id="210" dur="500" fill="hold"/>
                                        <p:tgtEl>
                                          <p:spTgt spid="57"/>
                                        </p:tgtEl>
                                        <p:attrNameLst>
                                          <p:attrName>ppt_y</p:attrName>
                                        </p:attrNameLst>
                                      </p:cBhvr>
                                      <p:tavLst>
                                        <p:tav tm="0">
                                          <p:val>
                                            <p:strVal val="1+#ppt_h/2"/>
                                          </p:val>
                                        </p:tav>
                                        <p:tav tm="100000">
                                          <p:val>
                                            <p:strVal val="#ppt_y"/>
                                          </p:val>
                                        </p:tav>
                                      </p:tavLst>
                                    </p:anim>
                                  </p:childTnLst>
                                </p:cTn>
                              </p:par>
                              <p:par>
                                <p:cTn id="211" presetID="2" presetClass="entr" presetSubtype="4" fill="hold" nodeType="withEffect">
                                  <p:stCondLst>
                                    <p:cond delay="0"/>
                                  </p:stCondLst>
                                  <p:childTnLst>
                                    <p:set>
                                      <p:cBhvr>
                                        <p:cTn id="212" dur="1" fill="hold">
                                          <p:stCondLst>
                                            <p:cond delay="0"/>
                                          </p:stCondLst>
                                        </p:cTn>
                                        <p:tgtEl>
                                          <p:spTgt spid="58"/>
                                        </p:tgtEl>
                                        <p:attrNameLst>
                                          <p:attrName>style.visibility</p:attrName>
                                        </p:attrNameLst>
                                      </p:cBhvr>
                                      <p:to>
                                        <p:strVal val="visible"/>
                                      </p:to>
                                    </p:set>
                                    <p:anim calcmode="lin" valueType="num">
                                      <p:cBhvr additive="base">
                                        <p:cTn id="213" dur="500" fill="hold"/>
                                        <p:tgtEl>
                                          <p:spTgt spid="58"/>
                                        </p:tgtEl>
                                        <p:attrNameLst>
                                          <p:attrName>ppt_x</p:attrName>
                                        </p:attrNameLst>
                                      </p:cBhvr>
                                      <p:tavLst>
                                        <p:tav tm="0">
                                          <p:val>
                                            <p:strVal val="#ppt_x"/>
                                          </p:val>
                                        </p:tav>
                                        <p:tav tm="100000">
                                          <p:val>
                                            <p:strVal val="#ppt_x"/>
                                          </p:val>
                                        </p:tav>
                                      </p:tavLst>
                                    </p:anim>
                                    <p:anim calcmode="lin" valueType="num">
                                      <p:cBhvr additive="base">
                                        <p:cTn id="214" dur="500" fill="hold"/>
                                        <p:tgtEl>
                                          <p:spTgt spid="58"/>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59"/>
                                        </p:tgtEl>
                                        <p:attrNameLst>
                                          <p:attrName>style.visibility</p:attrName>
                                        </p:attrNameLst>
                                      </p:cBhvr>
                                      <p:to>
                                        <p:strVal val="visible"/>
                                      </p:to>
                                    </p:set>
                                    <p:anim calcmode="lin" valueType="num">
                                      <p:cBhvr additive="base">
                                        <p:cTn id="217" dur="500" fill="hold"/>
                                        <p:tgtEl>
                                          <p:spTgt spid="59"/>
                                        </p:tgtEl>
                                        <p:attrNameLst>
                                          <p:attrName>ppt_x</p:attrName>
                                        </p:attrNameLst>
                                      </p:cBhvr>
                                      <p:tavLst>
                                        <p:tav tm="0">
                                          <p:val>
                                            <p:strVal val="#ppt_x"/>
                                          </p:val>
                                        </p:tav>
                                        <p:tav tm="100000">
                                          <p:val>
                                            <p:strVal val="#ppt_x"/>
                                          </p:val>
                                        </p:tav>
                                      </p:tavLst>
                                    </p:anim>
                                    <p:anim calcmode="lin" valueType="num">
                                      <p:cBhvr additive="base">
                                        <p:cTn id="218" dur="500" fill="hold"/>
                                        <p:tgtEl>
                                          <p:spTgt spid="59"/>
                                        </p:tgtEl>
                                        <p:attrNameLst>
                                          <p:attrName>ppt_y</p:attrName>
                                        </p:attrNameLst>
                                      </p:cBhvr>
                                      <p:tavLst>
                                        <p:tav tm="0">
                                          <p:val>
                                            <p:strVal val="1+#ppt_h/2"/>
                                          </p:val>
                                        </p:tav>
                                        <p:tav tm="100000">
                                          <p:val>
                                            <p:strVal val="#ppt_y"/>
                                          </p:val>
                                        </p:tav>
                                      </p:tavLst>
                                    </p:anim>
                                  </p:childTnLst>
                                </p:cTn>
                              </p:par>
                              <p:par>
                                <p:cTn id="219" presetID="2" presetClass="entr" presetSubtype="4" fill="hold" nodeType="withEffect">
                                  <p:stCondLst>
                                    <p:cond delay="0"/>
                                  </p:stCondLst>
                                  <p:childTnLst>
                                    <p:set>
                                      <p:cBhvr>
                                        <p:cTn id="220" dur="1" fill="hold">
                                          <p:stCondLst>
                                            <p:cond delay="0"/>
                                          </p:stCondLst>
                                        </p:cTn>
                                        <p:tgtEl>
                                          <p:spTgt spid="60"/>
                                        </p:tgtEl>
                                        <p:attrNameLst>
                                          <p:attrName>style.visibility</p:attrName>
                                        </p:attrNameLst>
                                      </p:cBhvr>
                                      <p:to>
                                        <p:strVal val="visible"/>
                                      </p:to>
                                    </p:set>
                                    <p:anim calcmode="lin" valueType="num">
                                      <p:cBhvr additive="base">
                                        <p:cTn id="221" dur="500" fill="hold"/>
                                        <p:tgtEl>
                                          <p:spTgt spid="60"/>
                                        </p:tgtEl>
                                        <p:attrNameLst>
                                          <p:attrName>ppt_x</p:attrName>
                                        </p:attrNameLst>
                                      </p:cBhvr>
                                      <p:tavLst>
                                        <p:tav tm="0">
                                          <p:val>
                                            <p:strVal val="#ppt_x"/>
                                          </p:val>
                                        </p:tav>
                                        <p:tav tm="100000">
                                          <p:val>
                                            <p:strVal val="#ppt_x"/>
                                          </p:val>
                                        </p:tav>
                                      </p:tavLst>
                                    </p:anim>
                                    <p:anim calcmode="lin" valueType="num">
                                      <p:cBhvr additive="base">
                                        <p:cTn id="222" dur="500" fill="hold"/>
                                        <p:tgtEl>
                                          <p:spTgt spid="60"/>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61"/>
                                        </p:tgtEl>
                                        <p:attrNameLst>
                                          <p:attrName>style.visibility</p:attrName>
                                        </p:attrNameLst>
                                      </p:cBhvr>
                                      <p:to>
                                        <p:strVal val="visible"/>
                                      </p:to>
                                    </p:set>
                                    <p:anim calcmode="lin" valueType="num">
                                      <p:cBhvr additive="base">
                                        <p:cTn id="225" dur="500" fill="hold"/>
                                        <p:tgtEl>
                                          <p:spTgt spid="61"/>
                                        </p:tgtEl>
                                        <p:attrNameLst>
                                          <p:attrName>ppt_x</p:attrName>
                                        </p:attrNameLst>
                                      </p:cBhvr>
                                      <p:tavLst>
                                        <p:tav tm="0">
                                          <p:val>
                                            <p:strVal val="#ppt_x"/>
                                          </p:val>
                                        </p:tav>
                                        <p:tav tm="100000">
                                          <p:val>
                                            <p:strVal val="#ppt_x"/>
                                          </p:val>
                                        </p:tav>
                                      </p:tavLst>
                                    </p:anim>
                                    <p:anim calcmode="lin" valueType="num">
                                      <p:cBhvr additive="base">
                                        <p:cTn id="226" dur="500" fill="hold"/>
                                        <p:tgtEl>
                                          <p:spTgt spid="61"/>
                                        </p:tgtEl>
                                        <p:attrNameLst>
                                          <p:attrName>ppt_y</p:attrName>
                                        </p:attrNameLst>
                                      </p:cBhvr>
                                      <p:tavLst>
                                        <p:tav tm="0">
                                          <p:val>
                                            <p:strVal val="1+#ppt_h/2"/>
                                          </p:val>
                                        </p:tav>
                                        <p:tav tm="100000">
                                          <p:val>
                                            <p:strVal val="#ppt_y"/>
                                          </p:val>
                                        </p:tav>
                                      </p:tavLst>
                                    </p:anim>
                                  </p:childTnLst>
                                </p:cTn>
                              </p:par>
                              <p:par>
                                <p:cTn id="227" presetID="2" presetClass="entr" presetSubtype="4" fill="hold" nodeType="withEffect">
                                  <p:stCondLst>
                                    <p:cond delay="0"/>
                                  </p:stCondLst>
                                  <p:childTnLst>
                                    <p:set>
                                      <p:cBhvr>
                                        <p:cTn id="228" dur="1" fill="hold">
                                          <p:stCondLst>
                                            <p:cond delay="0"/>
                                          </p:stCondLst>
                                        </p:cTn>
                                        <p:tgtEl>
                                          <p:spTgt spid="62"/>
                                        </p:tgtEl>
                                        <p:attrNameLst>
                                          <p:attrName>style.visibility</p:attrName>
                                        </p:attrNameLst>
                                      </p:cBhvr>
                                      <p:to>
                                        <p:strVal val="visible"/>
                                      </p:to>
                                    </p:set>
                                    <p:anim calcmode="lin" valueType="num">
                                      <p:cBhvr additive="base">
                                        <p:cTn id="229" dur="500" fill="hold"/>
                                        <p:tgtEl>
                                          <p:spTgt spid="62"/>
                                        </p:tgtEl>
                                        <p:attrNameLst>
                                          <p:attrName>ppt_x</p:attrName>
                                        </p:attrNameLst>
                                      </p:cBhvr>
                                      <p:tavLst>
                                        <p:tav tm="0">
                                          <p:val>
                                            <p:strVal val="#ppt_x"/>
                                          </p:val>
                                        </p:tav>
                                        <p:tav tm="100000">
                                          <p:val>
                                            <p:strVal val="#ppt_x"/>
                                          </p:val>
                                        </p:tav>
                                      </p:tavLst>
                                    </p:anim>
                                    <p:anim calcmode="lin" valueType="num">
                                      <p:cBhvr additive="base">
                                        <p:cTn id="230" dur="500" fill="hold"/>
                                        <p:tgtEl>
                                          <p:spTgt spid="62"/>
                                        </p:tgtEl>
                                        <p:attrNameLst>
                                          <p:attrName>ppt_y</p:attrName>
                                        </p:attrNameLst>
                                      </p:cBhvr>
                                      <p:tavLst>
                                        <p:tav tm="0">
                                          <p:val>
                                            <p:strVal val="1+#ppt_h/2"/>
                                          </p:val>
                                        </p:tav>
                                        <p:tav tm="100000">
                                          <p:val>
                                            <p:strVal val="#ppt_y"/>
                                          </p:val>
                                        </p:tav>
                                      </p:tavLst>
                                    </p:anim>
                                  </p:childTnLst>
                                </p:cTn>
                              </p:par>
                              <p:par>
                                <p:cTn id="231" presetID="2" presetClass="entr" presetSubtype="4" fill="hold" nodeType="withEffect">
                                  <p:stCondLst>
                                    <p:cond delay="0"/>
                                  </p:stCondLst>
                                  <p:childTnLst>
                                    <p:set>
                                      <p:cBhvr>
                                        <p:cTn id="232" dur="1" fill="hold">
                                          <p:stCondLst>
                                            <p:cond delay="0"/>
                                          </p:stCondLst>
                                        </p:cTn>
                                        <p:tgtEl>
                                          <p:spTgt spid="63"/>
                                        </p:tgtEl>
                                        <p:attrNameLst>
                                          <p:attrName>style.visibility</p:attrName>
                                        </p:attrNameLst>
                                      </p:cBhvr>
                                      <p:to>
                                        <p:strVal val="visible"/>
                                      </p:to>
                                    </p:set>
                                    <p:anim calcmode="lin" valueType="num">
                                      <p:cBhvr additive="base">
                                        <p:cTn id="233" dur="500" fill="hold"/>
                                        <p:tgtEl>
                                          <p:spTgt spid="63"/>
                                        </p:tgtEl>
                                        <p:attrNameLst>
                                          <p:attrName>ppt_x</p:attrName>
                                        </p:attrNameLst>
                                      </p:cBhvr>
                                      <p:tavLst>
                                        <p:tav tm="0">
                                          <p:val>
                                            <p:strVal val="#ppt_x"/>
                                          </p:val>
                                        </p:tav>
                                        <p:tav tm="100000">
                                          <p:val>
                                            <p:strVal val="#ppt_x"/>
                                          </p:val>
                                        </p:tav>
                                      </p:tavLst>
                                    </p:anim>
                                    <p:anim calcmode="lin" valueType="num">
                                      <p:cBhvr additive="base">
                                        <p:cTn id="234" dur="500" fill="hold"/>
                                        <p:tgtEl>
                                          <p:spTgt spid="63"/>
                                        </p:tgtEl>
                                        <p:attrNameLst>
                                          <p:attrName>ppt_y</p:attrName>
                                        </p:attrNameLst>
                                      </p:cBhvr>
                                      <p:tavLst>
                                        <p:tav tm="0">
                                          <p:val>
                                            <p:strVal val="1+#ppt_h/2"/>
                                          </p:val>
                                        </p:tav>
                                        <p:tav tm="100000">
                                          <p:val>
                                            <p:strVal val="#ppt_y"/>
                                          </p:val>
                                        </p:tav>
                                      </p:tavLst>
                                    </p:anim>
                                  </p:childTnLst>
                                </p:cTn>
                              </p:par>
                              <p:par>
                                <p:cTn id="235" presetID="2" presetClass="entr" presetSubtype="4" fill="hold" nodeType="withEffect">
                                  <p:stCondLst>
                                    <p:cond delay="0"/>
                                  </p:stCondLst>
                                  <p:childTnLst>
                                    <p:set>
                                      <p:cBhvr>
                                        <p:cTn id="236" dur="1" fill="hold">
                                          <p:stCondLst>
                                            <p:cond delay="0"/>
                                          </p:stCondLst>
                                        </p:cTn>
                                        <p:tgtEl>
                                          <p:spTgt spid="64"/>
                                        </p:tgtEl>
                                        <p:attrNameLst>
                                          <p:attrName>style.visibility</p:attrName>
                                        </p:attrNameLst>
                                      </p:cBhvr>
                                      <p:to>
                                        <p:strVal val="visible"/>
                                      </p:to>
                                    </p:set>
                                    <p:anim calcmode="lin" valueType="num">
                                      <p:cBhvr additive="base">
                                        <p:cTn id="237" dur="500" fill="hold"/>
                                        <p:tgtEl>
                                          <p:spTgt spid="64"/>
                                        </p:tgtEl>
                                        <p:attrNameLst>
                                          <p:attrName>ppt_x</p:attrName>
                                        </p:attrNameLst>
                                      </p:cBhvr>
                                      <p:tavLst>
                                        <p:tav tm="0">
                                          <p:val>
                                            <p:strVal val="#ppt_x"/>
                                          </p:val>
                                        </p:tav>
                                        <p:tav tm="100000">
                                          <p:val>
                                            <p:strVal val="#ppt_x"/>
                                          </p:val>
                                        </p:tav>
                                      </p:tavLst>
                                    </p:anim>
                                    <p:anim calcmode="lin" valueType="num">
                                      <p:cBhvr additive="base">
                                        <p:cTn id="238" dur="500" fill="hold"/>
                                        <p:tgtEl>
                                          <p:spTgt spid="64"/>
                                        </p:tgtEl>
                                        <p:attrNameLst>
                                          <p:attrName>ppt_y</p:attrName>
                                        </p:attrNameLst>
                                      </p:cBhvr>
                                      <p:tavLst>
                                        <p:tav tm="0">
                                          <p:val>
                                            <p:strVal val="1+#ppt_h/2"/>
                                          </p:val>
                                        </p:tav>
                                        <p:tav tm="100000">
                                          <p:val>
                                            <p:strVal val="#ppt_y"/>
                                          </p:val>
                                        </p:tav>
                                      </p:tavLst>
                                    </p:anim>
                                  </p:childTnLst>
                                </p:cTn>
                              </p:par>
                              <p:par>
                                <p:cTn id="239" presetID="2" presetClass="entr" presetSubtype="4" fill="hold" nodeType="withEffect">
                                  <p:stCondLst>
                                    <p:cond delay="0"/>
                                  </p:stCondLst>
                                  <p:childTnLst>
                                    <p:set>
                                      <p:cBhvr>
                                        <p:cTn id="240" dur="1" fill="hold">
                                          <p:stCondLst>
                                            <p:cond delay="0"/>
                                          </p:stCondLst>
                                        </p:cTn>
                                        <p:tgtEl>
                                          <p:spTgt spid="65"/>
                                        </p:tgtEl>
                                        <p:attrNameLst>
                                          <p:attrName>style.visibility</p:attrName>
                                        </p:attrNameLst>
                                      </p:cBhvr>
                                      <p:to>
                                        <p:strVal val="visible"/>
                                      </p:to>
                                    </p:set>
                                    <p:anim calcmode="lin" valueType="num">
                                      <p:cBhvr additive="base">
                                        <p:cTn id="241" dur="500" fill="hold"/>
                                        <p:tgtEl>
                                          <p:spTgt spid="65"/>
                                        </p:tgtEl>
                                        <p:attrNameLst>
                                          <p:attrName>ppt_x</p:attrName>
                                        </p:attrNameLst>
                                      </p:cBhvr>
                                      <p:tavLst>
                                        <p:tav tm="0">
                                          <p:val>
                                            <p:strVal val="#ppt_x"/>
                                          </p:val>
                                        </p:tav>
                                        <p:tav tm="100000">
                                          <p:val>
                                            <p:strVal val="#ppt_x"/>
                                          </p:val>
                                        </p:tav>
                                      </p:tavLst>
                                    </p:anim>
                                    <p:anim calcmode="lin" valueType="num">
                                      <p:cBhvr additive="base">
                                        <p:cTn id="242" dur="500" fill="hold"/>
                                        <p:tgtEl>
                                          <p:spTgt spid="65"/>
                                        </p:tgtEl>
                                        <p:attrNameLst>
                                          <p:attrName>ppt_y</p:attrName>
                                        </p:attrNameLst>
                                      </p:cBhvr>
                                      <p:tavLst>
                                        <p:tav tm="0">
                                          <p:val>
                                            <p:strVal val="1+#ppt_h/2"/>
                                          </p:val>
                                        </p:tav>
                                        <p:tav tm="100000">
                                          <p:val>
                                            <p:strVal val="#ppt_y"/>
                                          </p:val>
                                        </p:tav>
                                      </p:tavLst>
                                    </p:anim>
                                  </p:childTnLst>
                                </p:cTn>
                              </p:par>
                              <p:par>
                                <p:cTn id="243" presetID="2" presetClass="entr" presetSubtype="4" fill="hold" nodeType="withEffect">
                                  <p:stCondLst>
                                    <p:cond delay="0"/>
                                  </p:stCondLst>
                                  <p:childTnLst>
                                    <p:set>
                                      <p:cBhvr>
                                        <p:cTn id="244" dur="1" fill="hold">
                                          <p:stCondLst>
                                            <p:cond delay="0"/>
                                          </p:stCondLst>
                                        </p:cTn>
                                        <p:tgtEl>
                                          <p:spTgt spid="66"/>
                                        </p:tgtEl>
                                        <p:attrNameLst>
                                          <p:attrName>style.visibility</p:attrName>
                                        </p:attrNameLst>
                                      </p:cBhvr>
                                      <p:to>
                                        <p:strVal val="visible"/>
                                      </p:to>
                                    </p:set>
                                    <p:anim calcmode="lin" valueType="num">
                                      <p:cBhvr additive="base">
                                        <p:cTn id="245" dur="500" fill="hold"/>
                                        <p:tgtEl>
                                          <p:spTgt spid="66"/>
                                        </p:tgtEl>
                                        <p:attrNameLst>
                                          <p:attrName>ppt_x</p:attrName>
                                        </p:attrNameLst>
                                      </p:cBhvr>
                                      <p:tavLst>
                                        <p:tav tm="0">
                                          <p:val>
                                            <p:strVal val="#ppt_x"/>
                                          </p:val>
                                        </p:tav>
                                        <p:tav tm="100000">
                                          <p:val>
                                            <p:strVal val="#ppt_x"/>
                                          </p:val>
                                        </p:tav>
                                      </p:tavLst>
                                    </p:anim>
                                    <p:anim calcmode="lin" valueType="num">
                                      <p:cBhvr additive="base">
                                        <p:cTn id="246" dur="500" fill="hold"/>
                                        <p:tgtEl>
                                          <p:spTgt spid="66"/>
                                        </p:tgtEl>
                                        <p:attrNameLst>
                                          <p:attrName>ppt_y</p:attrName>
                                        </p:attrNameLst>
                                      </p:cBhvr>
                                      <p:tavLst>
                                        <p:tav tm="0">
                                          <p:val>
                                            <p:strVal val="1+#ppt_h/2"/>
                                          </p:val>
                                        </p:tav>
                                        <p:tav tm="100000">
                                          <p:val>
                                            <p:strVal val="#ppt_y"/>
                                          </p:val>
                                        </p:tav>
                                      </p:tavLst>
                                    </p:anim>
                                  </p:childTnLst>
                                </p:cTn>
                              </p:par>
                              <p:par>
                                <p:cTn id="247" presetID="2" presetClass="entr" presetSubtype="4" fill="hold" nodeType="withEffect">
                                  <p:stCondLst>
                                    <p:cond delay="0"/>
                                  </p:stCondLst>
                                  <p:childTnLst>
                                    <p:set>
                                      <p:cBhvr>
                                        <p:cTn id="248" dur="1" fill="hold">
                                          <p:stCondLst>
                                            <p:cond delay="0"/>
                                          </p:stCondLst>
                                        </p:cTn>
                                        <p:tgtEl>
                                          <p:spTgt spid="67"/>
                                        </p:tgtEl>
                                        <p:attrNameLst>
                                          <p:attrName>style.visibility</p:attrName>
                                        </p:attrNameLst>
                                      </p:cBhvr>
                                      <p:to>
                                        <p:strVal val="visible"/>
                                      </p:to>
                                    </p:set>
                                    <p:anim calcmode="lin" valueType="num">
                                      <p:cBhvr additive="base">
                                        <p:cTn id="249" dur="500" fill="hold"/>
                                        <p:tgtEl>
                                          <p:spTgt spid="67"/>
                                        </p:tgtEl>
                                        <p:attrNameLst>
                                          <p:attrName>ppt_x</p:attrName>
                                        </p:attrNameLst>
                                      </p:cBhvr>
                                      <p:tavLst>
                                        <p:tav tm="0">
                                          <p:val>
                                            <p:strVal val="#ppt_x"/>
                                          </p:val>
                                        </p:tav>
                                        <p:tav tm="100000">
                                          <p:val>
                                            <p:strVal val="#ppt_x"/>
                                          </p:val>
                                        </p:tav>
                                      </p:tavLst>
                                    </p:anim>
                                    <p:anim calcmode="lin" valueType="num">
                                      <p:cBhvr additive="base">
                                        <p:cTn id="250" dur="500" fill="hold"/>
                                        <p:tgtEl>
                                          <p:spTgt spid="67"/>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68"/>
                                        </p:tgtEl>
                                        <p:attrNameLst>
                                          <p:attrName>style.visibility</p:attrName>
                                        </p:attrNameLst>
                                      </p:cBhvr>
                                      <p:to>
                                        <p:strVal val="visible"/>
                                      </p:to>
                                    </p:set>
                                    <p:anim calcmode="lin" valueType="num">
                                      <p:cBhvr additive="base">
                                        <p:cTn id="253" dur="500" fill="hold"/>
                                        <p:tgtEl>
                                          <p:spTgt spid="68"/>
                                        </p:tgtEl>
                                        <p:attrNameLst>
                                          <p:attrName>ppt_x</p:attrName>
                                        </p:attrNameLst>
                                      </p:cBhvr>
                                      <p:tavLst>
                                        <p:tav tm="0">
                                          <p:val>
                                            <p:strVal val="#ppt_x"/>
                                          </p:val>
                                        </p:tav>
                                        <p:tav tm="100000">
                                          <p:val>
                                            <p:strVal val="#ppt_x"/>
                                          </p:val>
                                        </p:tav>
                                      </p:tavLst>
                                    </p:anim>
                                    <p:anim calcmode="lin" valueType="num">
                                      <p:cBhvr additive="base">
                                        <p:cTn id="254" dur="500" fill="hold"/>
                                        <p:tgtEl>
                                          <p:spTgt spid="68"/>
                                        </p:tgtEl>
                                        <p:attrNameLst>
                                          <p:attrName>ppt_y</p:attrName>
                                        </p:attrNameLst>
                                      </p:cBhvr>
                                      <p:tavLst>
                                        <p:tav tm="0">
                                          <p:val>
                                            <p:strVal val="1+#ppt_h/2"/>
                                          </p:val>
                                        </p:tav>
                                        <p:tav tm="100000">
                                          <p:val>
                                            <p:strVal val="#ppt_y"/>
                                          </p:val>
                                        </p:tav>
                                      </p:tavLst>
                                    </p:anim>
                                  </p:childTnLst>
                                </p:cTn>
                              </p:par>
                              <p:par>
                                <p:cTn id="255" presetID="2" presetClass="entr" presetSubtype="4" fill="hold" nodeType="withEffect">
                                  <p:stCondLst>
                                    <p:cond delay="0"/>
                                  </p:stCondLst>
                                  <p:childTnLst>
                                    <p:set>
                                      <p:cBhvr>
                                        <p:cTn id="256" dur="1" fill="hold">
                                          <p:stCondLst>
                                            <p:cond delay="0"/>
                                          </p:stCondLst>
                                        </p:cTn>
                                        <p:tgtEl>
                                          <p:spTgt spid="69"/>
                                        </p:tgtEl>
                                        <p:attrNameLst>
                                          <p:attrName>style.visibility</p:attrName>
                                        </p:attrNameLst>
                                      </p:cBhvr>
                                      <p:to>
                                        <p:strVal val="visible"/>
                                      </p:to>
                                    </p:set>
                                    <p:anim calcmode="lin" valueType="num">
                                      <p:cBhvr additive="base">
                                        <p:cTn id="257" dur="500" fill="hold"/>
                                        <p:tgtEl>
                                          <p:spTgt spid="69"/>
                                        </p:tgtEl>
                                        <p:attrNameLst>
                                          <p:attrName>ppt_x</p:attrName>
                                        </p:attrNameLst>
                                      </p:cBhvr>
                                      <p:tavLst>
                                        <p:tav tm="0">
                                          <p:val>
                                            <p:strVal val="#ppt_x"/>
                                          </p:val>
                                        </p:tav>
                                        <p:tav tm="100000">
                                          <p:val>
                                            <p:strVal val="#ppt_x"/>
                                          </p:val>
                                        </p:tav>
                                      </p:tavLst>
                                    </p:anim>
                                    <p:anim calcmode="lin" valueType="num">
                                      <p:cBhvr additive="base">
                                        <p:cTn id="258" dur="500" fill="hold"/>
                                        <p:tgtEl>
                                          <p:spTgt spid="69"/>
                                        </p:tgtEl>
                                        <p:attrNameLst>
                                          <p:attrName>ppt_y</p:attrName>
                                        </p:attrNameLst>
                                      </p:cBhvr>
                                      <p:tavLst>
                                        <p:tav tm="0">
                                          <p:val>
                                            <p:strVal val="1+#ppt_h/2"/>
                                          </p:val>
                                        </p:tav>
                                        <p:tav tm="100000">
                                          <p:val>
                                            <p:strVal val="#ppt_y"/>
                                          </p:val>
                                        </p:tav>
                                      </p:tavLst>
                                    </p:anim>
                                  </p:childTnLst>
                                </p:cTn>
                              </p:par>
                              <p:par>
                                <p:cTn id="259" presetID="2" presetClass="entr" presetSubtype="4" fill="hold" nodeType="withEffect">
                                  <p:stCondLst>
                                    <p:cond delay="0"/>
                                  </p:stCondLst>
                                  <p:childTnLst>
                                    <p:set>
                                      <p:cBhvr>
                                        <p:cTn id="260" dur="1" fill="hold">
                                          <p:stCondLst>
                                            <p:cond delay="0"/>
                                          </p:stCondLst>
                                        </p:cTn>
                                        <p:tgtEl>
                                          <p:spTgt spid="70"/>
                                        </p:tgtEl>
                                        <p:attrNameLst>
                                          <p:attrName>style.visibility</p:attrName>
                                        </p:attrNameLst>
                                      </p:cBhvr>
                                      <p:to>
                                        <p:strVal val="visible"/>
                                      </p:to>
                                    </p:set>
                                    <p:anim calcmode="lin" valueType="num">
                                      <p:cBhvr additive="base">
                                        <p:cTn id="261" dur="500" fill="hold"/>
                                        <p:tgtEl>
                                          <p:spTgt spid="70"/>
                                        </p:tgtEl>
                                        <p:attrNameLst>
                                          <p:attrName>ppt_x</p:attrName>
                                        </p:attrNameLst>
                                      </p:cBhvr>
                                      <p:tavLst>
                                        <p:tav tm="0">
                                          <p:val>
                                            <p:strVal val="#ppt_x"/>
                                          </p:val>
                                        </p:tav>
                                        <p:tav tm="100000">
                                          <p:val>
                                            <p:strVal val="#ppt_x"/>
                                          </p:val>
                                        </p:tav>
                                      </p:tavLst>
                                    </p:anim>
                                    <p:anim calcmode="lin" valueType="num">
                                      <p:cBhvr additive="base">
                                        <p:cTn id="262" dur="500" fill="hold"/>
                                        <p:tgtEl>
                                          <p:spTgt spid="70"/>
                                        </p:tgtEl>
                                        <p:attrNameLst>
                                          <p:attrName>ppt_y</p:attrName>
                                        </p:attrNameLst>
                                      </p:cBhvr>
                                      <p:tavLst>
                                        <p:tav tm="0">
                                          <p:val>
                                            <p:strVal val="1+#ppt_h/2"/>
                                          </p:val>
                                        </p:tav>
                                        <p:tav tm="100000">
                                          <p:val>
                                            <p:strVal val="#ppt_y"/>
                                          </p:val>
                                        </p:tav>
                                      </p:tavLst>
                                    </p:anim>
                                  </p:childTnLst>
                                </p:cTn>
                              </p:par>
                            </p:childTnLst>
                          </p:cTn>
                        </p:par>
                        <p:par>
                          <p:cTn id="263" fill="hold">
                            <p:stCondLst>
                              <p:cond delay="5000"/>
                            </p:stCondLst>
                            <p:childTnLst>
                              <p:par>
                                <p:cTn id="264" presetID="2" presetClass="entr" presetSubtype="4" fill="hold" nodeType="afterEffect">
                                  <p:stCondLst>
                                    <p:cond delay="0"/>
                                  </p:stCondLst>
                                  <p:childTnLst>
                                    <p:set>
                                      <p:cBhvr>
                                        <p:cTn id="265" dur="1" fill="hold">
                                          <p:stCondLst>
                                            <p:cond delay="0"/>
                                          </p:stCondLst>
                                        </p:cTn>
                                        <p:tgtEl>
                                          <p:spTgt spid="71"/>
                                        </p:tgtEl>
                                        <p:attrNameLst>
                                          <p:attrName>style.visibility</p:attrName>
                                        </p:attrNameLst>
                                      </p:cBhvr>
                                      <p:to>
                                        <p:strVal val="visible"/>
                                      </p:to>
                                    </p:set>
                                    <p:anim calcmode="lin" valueType="num">
                                      <p:cBhvr additive="base">
                                        <p:cTn id="266" dur="500" fill="hold"/>
                                        <p:tgtEl>
                                          <p:spTgt spid="71"/>
                                        </p:tgtEl>
                                        <p:attrNameLst>
                                          <p:attrName>ppt_x</p:attrName>
                                        </p:attrNameLst>
                                      </p:cBhvr>
                                      <p:tavLst>
                                        <p:tav tm="0">
                                          <p:val>
                                            <p:strVal val="#ppt_x"/>
                                          </p:val>
                                        </p:tav>
                                        <p:tav tm="100000">
                                          <p:val>
                                            <p:strVal val="#ppt_x"/>
                                          </p:val>
                                        </p:tav>
                                      </p:tavLst>
                                    </p:anim>
                                    <p:anim calcmode="lin" valueType="num">
                                      <p:cBhvr additive="base">
                                        <p:cTn id="267" dur="500" fill="hold"/>
                                        <p:tgtEl>
                                          <p:spTgt spid="71"/>
                                        </p:tgtEl>
                                        <p:attrNameLst>
                                          <p:attrName>ppt_y</p:attrName>
                                        </p:attrNameLst>
                                      </p:cBhvr>
                                      <p:tavLst>
                                        <p:tav tm="0">
                                          <p:val>
                                            <p:strVal val="1+#ppt_h/2"/>
                                          </p:val>
                                        </p:tav>
                                        <p:tav tm="100000">
                                          <p:val>
                                            <p:strVal val="#ppt_y"/>
                                          </p:val>
                                        </p:tav>
                                      </p:tavLst>
                                    </p:anim>
                                  </p:childTnLst>
                                </p:cTn>
                              </p:par>
                              <p:par>
                                <p:cTn id="268" presetID="2" presetClass="entr" presetSubtype="4" fill="hold" nodeType="withEffect">
                                  <p:stCondLst>
                                    <p:cond delay="0"/>
                                  </p:stCondLst>
                                  <p:childTnLst>
                                    <p:set>
                                      <p:cBhvr>
                                        <p:cTn id="269" dur="1" fill="hold">
                                          <p:stCondLst>
                                            <p:cond delay="0"/>
                                          </p:stCondLst>
                                        </p:cTn>
                                        <p:tgtEl>
                                          <p:spTgt spid="72"/>
                                        </p:tgtEl>
                                        <p:attrNameLst>
                                          <p:attrName>style.visibility</p:attrName>
                                        </p:attrNameLst>
                                      </p:cBhvr>
                                      <p:to>
                                        <p:strVal val="visible"/>
                                      </p:to>
                                    </p:set>
                                    <p:anim calcmode="lin" valueType="num">
                                      <p:cBhvr additive="base">
                                        <p:cTn id="270" dur="500" fill="hold"/>
                                        <p:tgtEl>
                                          <p:spTgt spid="72"/>
                                        </p:tgtEl>
                                        <p:attrNameLst>
                                          <p:attrName>ppt_x</p:attrName>
                                        </p:attrNameLst>
                                      </p:cBhvr>
                                      <p:tavLst>
                                        <p:tav tm="0">
                                          <p:val>
                                            <p:strVal val="#ppt_x"/>
                                          </p:val>
                                        </p:tav>
                                        <p:tav tm="100000">
                                          <p:val>
                                            <p:strVal val="#ppt_x"/>
                                          </p:val>
                                        </p:tav>
                                      </p:tavLst>
                                    </p:anim>
                                    <p:anim calcmode="lin" valueType="num">
                                      <p:cBhvr additive="base">
                                        <p:cTn id="271" dur="500" fill="hold"/>
                                        <p:tgtEl>
                                          <p:spTgt spid="72"/>
                                        </p:tgtEl>
                                        <p:attrNameLst>
                                          <p:attrName>ppt_y</p:attrName>
                                        </p:attrNameLst>
                                      </p:cBhvr>
                                      <p:tavLst>
                                        <p:tav tm="0">
                                          <p:val>
                                            <p:strVal val="1+#ppt_h/2"/>
                                          </p:val>
                                        </p:tav>
                                        <p:tav tm="100000">
                                          <p:val>
                                            <p:strVal val="#ppt_y"/>
                                          </p:val>
                                        </p:tav>
                                      </p:tavLst>
                                    </p:anim>
                                  </p:childTnLst>
                                </p:cTn>
                              </p:par>
                              <p:par>
                                <p:cTn id="272" presetID="2" presetClass="entr" presetSubtype="4" fill="hold" nodeType="withEffect">
                                  <p:stCondLst>
                                    <p:cond delay="0"/>
                                  </p:stCondLst>
                                  <p:childTnLst>
                                    <p:set>
                                      <p:cBhvr>
                                        <p:cTn id="273" dur="1" fill="hold">
                                          <p:stCondLst>
                                            <p:cond delay="0"/>
                                          </p:stCondLst>
                                        </p:cTn>
                                        <p:tgtEl>
                                          <p:spTgt spid="73"/>
                                        </p:tgtEl>
                                        <p:attrNameLst>
                                          <p:attrName>style.visibility</p:attrName>
                                        </p:attrNameLst>
                                      </p:cBhvr>
                                      <p:to>
                                        <p:strVal val="visible"/>
                                      </p:to>
                                    </p:set>
                                    <p:anim calcmode="lin" valueType="num">
                                      <p:cBhvr additive="base">
                                        <p:cTn id="274" dur="500" fill="hold"/>
                                        <p:tgtEl>
                                          <p:spTgt spid="73"/>
                                        </p:tgtEl>
                                        <p:attrNameLst>
                                          <p:attrName>ppt_x</p:attrName>
                                        </p:attrNameLst>
                                      </p:cBhvr>
                                      <p:tavLst>
                                        <p:tav tm="0">
                                          <p:val>
                                            <p:strVal val="#ppt_x"/>
                                          </p:val>
                                        </p:tav>
                                        <p:tav tm="100000">
                                          <p:val>
                                            <p:strVal val="#ppt_x"/>
                                          </p:val>
                                        </p:tav>
                                      </p:tavLst>
                                    </p:anim>
                                    <p:anim calcmode="lin" valueType="num">
                                      <p:cBhvr additive="base">
                                        <p:cTn id="275" dur="500" fill="hold"/>
                                        <p:tgtEl>
                                          <p:spTgt spid="73"/>
                                        </p:tgtEl>
                                        <p:attrNameLst>
                                          <p:attrName>ppt_y</p:attrName>
                                        </p:attrNameLst>
                                      </p:cBhvr>
                                      <p:tavLst>
                                        <p:tav tm="0">
                                          <p:val>
                                            <p:strVal val="1+#ppt_h/2"/>
                                          </p:val>
                                        </p:tav>
                                        <p:tav tm="100000">
                                          <p:val>
                                            <p:strVal val="#ppt_y"/>
                                          </p:val>
                                        </p:tav>
                                      </p:tavLst>
                                    </p:anim>
                                  </p:childTnLst>
                                </p:cTn>
                              </p:par>
                              <p:par>
                                <p:cTn id="276" presetID="2" presetClass="entr" presetSubtype="4" fill="hold" nodeType="withEffect">
                                  <p:stCondLst>
                                    <p:cond delay="0"/>
                                  </p:stCondLst>
                                  <p:childTnLst>
                                    <p:set>
                                      <p:cBhvr>
                                        <p:cTn id="277" dur="1" fill="hold">
                                          <p:stCondLst>
                                            <p:cond delay="0"/>
                                          </p:stCondLst>
                                        </p:cTn>
                                        <p:tgtEl>
                                          <p:spTgt spid="74"/>
                                        </p:tgtEl>
                                        <p:attrNameLst>
                                          <p:attrName>style.visibility</p:attrName>
                                        </p:attrNameLst>
                                      </p:cBhvr>
                                      <p:to>
                                        <p:strVal val="visible"/>
                                      </p:to>
                                    </p:set>
                                    <p:anim calcmode="lin" valueType="num">
                                      <p:cBhvr additive="base">
                                        <p:cTn id="278" dur="500" fill="hold"/>
                                        <p:tgtEl>
                                          <p:spTgt spid="74"/>
                                        </p:tgtEl>
                                        <p:attrNameLst>
                                          <p:attrName>ppt_x</p:attrName>
                                        </p:attrNameLst>
                                      </p:cBhvr>
                                      <p:tavLst>
                                        <p:tav tm="0">
                                          <p:val>
                                            <p:strVal val="#ppt_x"/>
                                          </p:val>
                                        </p:tav>
                                        <p:tav tm="100000">
                                          <p:val>
                                            <p:strVal val="#ppt_x"/>
                                          </p:val>
                                        </p:tav>
                                      </p:tavLst>
                                    </p:anim>
                                    <p:anim calcmode="lin" valueType="num">
                                      <p:cBhvr additive="base">
                                        <p:cTn id="279" dur="500" fill="hold"/>
                                        <p:tgtEl>
                                          <p:spTgt spid="74"/>
                                        </p:tgtEl>
                                        <p:attrNameLst>
                                          <p:attrName>ppt_y</p:attrName>
                                        </p:attrNameLst>
                                      </p:cBhvr>
                                      <p:tavLst>
                                        <p:tav tm="0">
                                          <p:val>
                                            <p:strVal val="1+#ppt_h/2"/>
                                          </p:val>
                                        </p:tav>
                                        <p:tav tm="100000">
                                          <p:val>
                                            <p:strVal val="#ppt_y"/>
                                          </p:val>
                                        </p:tav>
                                      </p:tavLst>
                                    </p:anim>
                                  </p:childTnLst>
                                </p:cTn>
                              </p:par>
                              <p:par>
                                <p:cTn id="280" presetID="2" presetClass="entr" presetSubtype="4" fill="hold" nodeType="withEffect">
                                  <p:stCondLst>
                                    <p:cond delay="0"/>
                                  </p:stCondLst>
                                  <p:childTnLst>
                                    <p:set>
                                      <p:cBhvr>
                                        <p:cTn id="281" dur="1" fill="hold">
                                          <p:stCondLst>
                                            <p:cond delay="0"/>
                                          </p:stCondLst>
                                        </p:cTn>
                                        <p:tgtEl>
                                          <p:spTgt spid="75"/>
                                        </p:tgtEl>
                                        <p:attrNameLst>
                                          <p:attrName>style.visibility</p:attrName>
                                        </p:attrNameLst>
                                      </p:cBhvr>
                                      <p:to>
                                        <p:strVal val="visible"/>
                                      </p:to>
                                    </p:set>
                                    <p:anim calcmode="lin" valueType="num">
                                      <p:cBhvr additive="base">
                                        <p:cTn id="282" dur="500" fill="hold"/>
                                        <p:tgtEl>
                                          <p:spTgt spid="75"/>
                                        </p:tgtEl>
                                        <p:attrNameLst>
                                          <p:attrName>ppt_x</p:attrName>
                                        </p:attrNameLst>
                                      </p:cBhvr>
                                      <p:tavLst>
                                        <p:tav tm="0">
                                          <p:val>
                                            <p:strVal val="#ppt_x"/>
                                          </p:val>
                                        </p:tav>
                                        <p:tav tm="100000">
                                          <p:val>
                                            <p:strVal val="#ppt_x"/>
                                          </p:val>
                                        </p:tav>
                                      </p:tavLst>
                                    </p:anim>
                                    <p:anim calcmode="lin" valueType="num">
                                      <p:cBhvr additive="base">
                                        <p:cTn id="283" dur="500" fill="hold"/>
                                        <p:tgtEl>
                                          <p:spTgt spid="75"/>
                                        </p:tgtEl>
                                        <p:attrNameLst>
                                          <p:attrName>ppt_y</p:attrName>
                                        </p:attrNameLst>
                                      </p:cBhvr>
                                      <p:tavLst>
                                        <p:tav tm="0">
                                          <p:val>
                                            <p:strVal val="1+#ppt_h/2"/>
                                          </p:val>
                                        </p:tav>
                                        <p:tav tm="100000">
                                          <p:val>
                                            <p:strVal val="#ppt_y"/>
                                          </p:val>
                                        </p:tav>
                                      </p:tavLst>
                                    </p:anim>
                                  </p:childTnLst>
                                </p:cTn>
                              </p:par>
                              <p:par>
                                <p:cTn id="284" presetID="2" presetClass="entr" presetSubtype="4" fill="hold" nodeType="withEffect">
                                  <p:stCondLst>
                                    <p:cond delay="0"/>
                                  </p:stCondLst>
                                  <p:childTnLst>
                                    <p:set>
                                      <p:cBhvr>
                                        <p:cTn id="285" dur="1" fill="hold">
                                          <p:stCondLst>
                                            <p:cond delay="0"/>
                                          </p:stCondLst>
                                        </p:cTn>
                                        <p:tgtEl>
                                          <p:spTgt spid="76"/>
                                        </p:tgtEl>
                                        <p:attrNameLst>
                                          <p:attrName>style.visibility</p:attrName>
                                        </p:attrNameLst>
                                      </p:cBhvr>
                                      <p:to>
                                        <p:strVal val="visible"/>
                                      </p:to>
                                    </p:set>
                                    <p:anim calcmode="lin" valueType="num">
                                      <p:cBhvr additive="base">
                                        <p:cTn id="286" dur="500" fill="hold"/>
                                        <p:tgtEl>
                                          <p:spTgt spid="76"/>
                                        </p:tgtEl>
                                        <p:attrNameLst>
                                          <p:attrName>ppt_x</p:attrName>
                                        </p:attrNameLst>
                                      </p:cBhvr>
                                      <p:tavLst>
                                        <p:tav tm="0">
                                          <p:val>
                                            <p:strVal val="#ppt_x"/>
                                          </p:val>
                                        </p:tav>
                                        <p:tav tm="100000">
                                          <p:val>
                                            <p:strVal val="#ppt_x"/>
                                          </p:val>
                                        </p:tav>
                                      </p:tavLst>
                                    </p:anim>
                                    <p:anim calcmode="lin" valueType="num">
                                      <p:cBhvr additive="base">
                                        <p:cTn id="287" dur="500" fill="hold"/>
                                        <p:tgtEl>
                                          <p:spTgt spid="76"/>
                                        </p:tgtEl>
                                        <p:attrNameLst>
                                          <p:attrName>ppt_y</p:attrName>
                                        </p:attrNameLst>
                                      </p:cBhvr>
                                      <p:tavLst>
                                        <p:tav tm="0">
                                          <p:val>
                                            <p:strVal val="1+#ppt_h/2"/>
                                          </p:val>
                                        </p:tav>
                                        <p:tav tm="100000">
                                          <p:val>
                                            <p:strVal val="#ppt_y"/>
                                          </p:val>
                                        </p:tav>
                                      </p:tavLst>
                                    </p:anim>
                                  </p:childTnLst>
                                </p:cTn>
                              </p:par>
                              <p:par>
                                <p:cTn id="288" presetID="2" presetClass="entr" presetSubtype="4" fill="hold" nodeType="withEffect">
                                  <p:stCondLst>
                                    <p:cond delay="0"/>
                                  </p:stCondLst>
                                  <p:childTnLst>
                                    <p:set>
                                      <p:cBhvr>
                                        <p:cTn id="289" dur="1" fill="hold">
                                          <p:stCondLst>
                                            <p:cond delay="0"/>
                                          </p:stCondLst>
                                        </p:cTn>
                                        <p:tgtEl>
                                          <p:spTgt spid="77"/>
                                        </p:tgtEl>
                                        <p:attrNameLst>
                                          <p:attrName>style.visibility</p:attrName>
                                        </p:attrNameLst>
                                      </p:cBhvr>
                                      <p:to>
                                        <p:strVal val="visible"/>
                                      </p:to>
                                    </p:set>
                                    <p:anim calcmode="lin" valueType="num">
                                      <p:cBhvr additive="base">
                                        <p:cTn id="290" dur="500" fill="hold"/>
                                        <p:tgtEl>
                                          <p:spTgt spid="77"/>
                                        </p:tgtEl>
                                        <p:attrNameLst>
                                          <p:attrName>ppt_x</p:attrName>
                                        </p:attrNameLst>
                                      </p:cBhvr>
                                      <p:tavLst>
                                        <p:tav tm="0">
                                          <p:val>
                                            <p:strVal val="#ppt_x"/>
                                          </p:val>
                                        </p:tav>
                                        <p:tav tm="100000">
                                          <p:val>
                                            <p:strVal val="#ppt_x"/>
                                          </p:val>
                                        </p:tav>
                                      </p:tavLst>
                                    </p:anim>
                                    <p:anim calcmode="lin" valueType="num">
                                      <p:cBhvr additive="base">
                                        <p:cTn id="291" dur="500" fill="hold"/>
                                        <p:tgtEl>
                                          <p:spTgt spid="77"/>
                                        </p:tgtEl>
                                        <p:attrNameLst>
                                          <p:attrName>ppt_y</p:attrName>
                                        </p:attrNameLst>
                                      </p:cBhvr>
                                      <p:tavLst>
                                        <p:tav tm="0">
                                          <p:val>
                                            <p:strVal val="1+#ppt_h/2"/>
                                          </p:val>
                                        </p:tav>
                                        <p:tav tm="100000">
                                          <p:val>
                                            <p:strVal val="#ppt_y"/>
                                          </p:val>
                                        </p:tav>
                                      </p:tavLst>
                                    </p:anim>
                                  </p:childTnLst>
                                </p:cTn>
                              </p:par>
                              <p:par>
                                <p:cTn id="292" presetID="2" presetClass="entr" presetSubtype="4" fill="hold" nodeType="withEffect">
                                  <p:stCondLst>
                                    <p:cond delay="0"/>
                                  </p:stCondLst>
                                  <p:childTnLst>
                                    <p:set>
                                      <p:cBhvr>
                                        <p:cTn id="293" dur="1" fill="hold">
                                          <p:stCondLst>
                                            <p:cond delay="0"/>
                                          </p:stCondLst>
                                        </p:cTn>
                                        <p:tgtEl>
                                          <p:spTgt spid="78"/>
                                        </p:tgtEl>
                                        <p:attrNameLst>
                                          <p:attrName>style.visibility</p:attrName>
                                        </p:attrNameLst>
                                      </p:cBhvr>
                                      <p:to>
                                        <p:strVal val="visible"/>
                                      </p:to>
                                    </p:set>
                                    <p:anim calcmode="lin" valueType="num">
                                      <p:cBhvr additive="base">
                                        <p:cTn id="294" dur="500" fill="hold"/>
                                        <p:tgtEl>
                                          <p:spTgt spid="78"/>
                                        </p:tgtEl>
                                        <p:attrNameLst>
                                          <p:attrName>ppt_x</p:attrName>
                                        </p:attrNameLst>
                                      </p:cBhvr>
                                      <p:tavLst>
                                        <p:tav tm="0">
                                          <p:val>
                                            <p:strVal val="#ppt_x"/>
                                          </p:val>
                                        </p:tav>
                                        <p:tav tm="100000">
                                          <p:val>
                                            <p:strVal val="#ppt_x"/>
                                          </p:val>
                                        </p:tav>
                                      </p:tavLst>
                                    </p:anim>
                                    <p:anim calcmode="lin" valueType="num">
                                      <p:cBhvr additive="base">
                                        <p:cTn id="295" dur="500" fill="hold"/>
                                        <p:tgtEl>
                                          <p:spTgt spid="78"/>
                                        </p:tgtEl>
                                        <p:attrNameLst>
                                          <p:attrName>ppt_y</p:attrName>
                                        </p:attrNameLst>
                                      </p:cBhvr>
                                      <p:tavLst>
                                        <p:tav tm="0">
                                          <p:val>
                                            <p:strVal val="1+#ppt_h/2"/>
                                          </p:val>
                                        </p:tav>
                                        <p:tav tm="100000">
                                          <p:val>
                                            <p:strVal val="#ppt_y"/>
                                          </p:val>
                                        </p:tav>
                                      </p:tavLst>
                                    </p:anim>
                                  </p:childTnLst>
                                </p:cTn>
                              </p:par>
                              <p:par>
                                <p:cTn id="296" presetID="2" presetClass="entr" presetSubtype="4" fill="hold" nodeType="withEffect">
                                  <p:stCondLst>
                                    <p:cond delay="0"/>
                                  </p:stCondLst>
                                  <p:childTnLst>
                                    <p:set>
                                      <p:cBhvr>
                                        <p:cTn id="297" dur="1" fill="hold">
                                          <p:stCondLst>
                                            <p:cond delay="0"/>
                                          </p:stCondLst>
                                        </p:cTn>
                                        <p:tgtEl>
                                          <p:spTgt spid="79"/>
                                        </p:tgtEl>
                                        <p:attrNameLst>
                                          <p:attrName>style.visibility</p:attrName>
                                        </p:attrNameLst>
                                      </p:cBhvr>
                                      <p:to>
                                        <p:strVal val="visible"/>
                                      </p:to>
                                    </p:set>
                                    <p:anim calcmode="lin" valueType="num">
                                      <p:cBhvr additive="base">
                                        <p:cTn id="298" dur="500" fill="hold"/>
                                        <p:tgtEl>
                                          <p:spTgt spid="79"/>
                                        </p:tgtEl>
                                        <p:attrNameLst>
                                          <p:attrName>ppt_x</p:attrName>
                                        </p:attrNameLst>
                                      </p:cBhvr>
                                      <p:tavLst>
                                        <p:tav tm="0">
                                          <p:val>
                                            <p:strVal val="#ppt_x"/>
                                          </p:val>
                                        </p:tav>
                                        <p:tav tm="100000">
                                          <p:val>
                                            <p:strVal val="#ppt_x"/>
                                          </p:val>
                                        </p:tav>
                                      </p:tavLst>
                                    </p:anim>
                                    <p:anim calcmode="lin" valueType="num">
                                      <p:cBhvr additive="base">
                                        <p:cTn id="299" dur="500" fill="hold"/>
                                        <p:tgtEl>
                                          <p:spTgt spid="79"/>
                                        </p:tgtEl>
                                        <p:attrNameLst>
                                          <p:attrName>ppt_y</p:attrName>
                                        </p:attrNameLst>
                                      </p:cBhvr>
                                      <p:tavLst>
                                        <p:tav tm="0">
                                          <p:val>
                                            <p:strVal val="1+#ppt_h/2"/>
                                          </p:val>
                                        </p:tav>
                                        <p:tav tm="100000">
                                          <p:val>
                                            <p:strVal val="#ppt_y"/>
                                          </p:val>
                                        </p:tav>
                                      </p:tavLst>
                                    </p:anim>
                                  </p:childTnLst>
                                </p:cTn>
                              </p:par>
                              <p:par>
                                <p:cTn id="300" presetID="2" presetClass="entr" presetSubtype="4" fill="hold" nodeType="withEffect">
                                  <p:stCondLst>
                                    <p:cond delay="0"/>
                                  </p:stCondLst>
                                  <p:childTnLst>
                                    <p:set>
                                      <p:cBhvr>
                                        <p:cTn id="301" dur="1" fill="hold">
                                          <p:stCondLst>
                                            <p:cond delay="0"/>
                                          </p:stCondLst>
                                        </p:cTn>
                                        <p:tgtEl>
                                          <p:spTgt spid="80"/>
                                        </p:tgtEl>
                                        <p:attrNameLst>
                                          <p:attrName>style.visibility</p:attrName>
                                        </p:attrNameLst>
                                      </p:cBhvr>
                                      <p:to>
                                        <p:strVal val="visible"/>
                                      </p:to>
                                    </p:set>
                                    <p:anim calcmode="lin" valueType="num">
                                      <p:cBhvr additive="base">
                                        <p:cTn id="302" dur="500" fill="hold"/>
                                        <p:tgtEl>
                                          <p:spTgt spid="80"/>
                                        </p:tgtEl>
                                        <p:attrNameLst>
                                          <p:attrName>ppt_x</p:attrName>
                                        </p:attrNameLst>
                                      </p:cBhvr>
                                      <p:tavLst>
                                        <p:tav tm="0">
                                          <p:val>
                                            <p:strVal val="#ppt_x"/>
                                          </p:val>
                                        </p:tav>
                                        <p:tav tm="100000">
                                          <p:val>
                                            <p:strVal val="#ppt_x"/>
                                          </p:val>
                                        </p:tav>
                                      </p:tavLst>
                                    </p:anim>
                                    <p:anim calcmode="lin" valueType="num">
                                      <p:cBhvr additive="base">
                                        <p:cTn id="303" dur="500" fill="hold"/>
                                        <p:tgtEl>
                                          <p:spTgt spid="80"/>
                                        </p:tgtEl>
                                        <p:attrNameLst>
                                          <p:attrName>ppt_y</p:attrName>
                                        </p:attrNameLst>
                                      </p:cBhvr>
                                      <p:tavLst>
                                        <p:tav tm="0">
                                          <p:val>
                                            <p:strVal val="1+#ppt_h/2"/>
                                          </p:val>
                                        </p:tav>
                                        <p:tav tm="100000">
                                          <p:val>
                                            <p:strVal val="#ppt_y"/>
                                          </p:val>
                                        </p:tav>
                                      </p:tavLst>
                                    </p:anim>
                                  </p:childTnLst>
                                </p:cTn>
                              </p:par>
                              <p:par>
                                <p:cTn id="304" presetID="2" presetClass="entr" presetSubtype="4" fill="hold" nodeType="withEffect">
                                  <p:stCondLst>
                                    <p:cond delay="0"/>
                                  </p:stCondLst>
                                  <p:childTnLst>
                                    <p:set>
                                      <p:cBhvr>
                                        <p:cTn id="305" dur="1" fill="hold">
                                          <p:stCondLst>
                                            <p:cond delay="0"/>
                                          </p:stCondLst>
                                        </p:cTn>
                                        <p:tgtEl>
                                          <p:spTgt spid="81"/>
                                        </p:tgtEl>
                                        <p:attrNameLst>
                                          <p:attrName>style.visibility</p:attrName>
                                        </p:attrNameLst>
                                      </p:cBhvr>
                                      <p:to>
                                        <p:strVal val="visible"/>
                                      </p:to>
                                    </p:set>
                                    <p:anim calcmode="lin" valueType="num">
                                      <p:cBhvr additive="base">
                                        <p:cTn id="306" dur="500" fill="hold"/>
                                        <p:tgtEl>
                                          <p:spTgt spid="81"/>
                                        </p:tgtEl>
                                        <p:attrNameLst>
                                          <p:attrName>ppt_x</p:attrName>
                                        </p:attrNameLst>
                                      </p:cBhvr>
                                      <p:tavLst>
                                        <p:tav tm="0">
                                          <p:val>
                                            <p:strVal val="#ppt_x"/>
                                          </p:val>
                                        </p:tav>
                                        <p:tav tm="100000">
                                          <p:val>
                                            <p:strVal val="#ppt_x"/>
                                          </p:val>
                                        </p:tav>
                                      </p:tavLst>
                                    </p:anim>
                                    <p:anim calcmode="lin" valueType="num">
                                      <p:cBhvr additive="base">
                                        <p:cTn id="307" dur="500" fill="hold"/>
                                        <p:tgtEl>
                                          <p:spTgt spid="81"/>
                                        </p:tgtEl>
                                        <p:attrNameLst>
                                          <p:attrName>ppt_y</p:attrName>
                                        </p:attrNameLst>
                                      </p:cBhvr>
                                      <p:tavLst>
                                        <p:tav tm="0">
                                          <p:val>
                                            <p:strVal val="1+#ppt_h/2"/>
                                          </p:val>
                                        </p:tav>
                                        <p:tav tm="100000">
                                          <p:val>
                                            <p:strVal val="#ppt_y"/>
                                          </p:val>
                                        </p:tav>
                                      </p:tavLst>
                                    </p:anim>
                                  </p:childTnLst>
                                </p:cTn>
                              </p:par>
                              <p:par>
                                <p:cTn id="308" presetID="2" presetClass="entr" presetSubtype="4" fill="hold" nodeType="withEffect">
                                  <p:stCondLst>
                                    <p:cond delay="0"/>
                                  </p:stCondLst>
                                  <p:childTnLst>
                                    <p:set>
                                      <p:cBhvr>
                                        <p:cTn id="309" dur="1" fill="hold">
                                          <p:stCondLst>
                                            <p:cond delay="0"/>
                                          </p:stCondLst>
                                        </p:cTn>
                                        <p:tgtEl>
                                          <p:spTgt spid="82"/>
                                        </p:tgtEl>
                                        <p:attrNameLst>
                                          <p:attrName>style.visibility</p:attrName>
                                        </p:attrNameLst>
                                      </p:cBhvr>
                                      <p:to>
                                        <p:strVal val="visible"/>
                                      </p:to>
                                    </p:set>
                                    <p:anim calcmode="lin" valueType="num">
                                      <p:cBhvr additive="base">
                                        <p:cTn id="310" dur="500" fill="hold"/>
                                        <p:tgtEl>
                                          <p:spTgt spid="82"/>
                                        </p:tgtEl>
                                        <p:attrNameLst>
                                          <p:attrName>ppt_x</p:attrName>
                                        </p:attrNameLst>
                                      </p:cBhvr>
                                      <p:tavLst>
                                        <p:tav tm="0">
                                          <p:val>
                                            <p:strVal val="#ppt_x"/>
                                          </p:val>
                                        </p:tav>
                                        <p:tav tm="100000">
                                          <p:val>
                                            <p:strVal val="#ppt_x"/>
                                          </p:val>
                                        </p:tav>
                                      </p:tavLst>
                                    </p:anim>
                                    <p:anim calcmode="lin" valueType="num">
                                      <p:cBhvr additive="base">
                                        <p:cTn id="311" dur="500" fill="hold"/>
                                        <p:tgtEl>
                                          <p:spTgt spid="82"/>
                                        </p:tgtEl>
                                        <p:attrNameLst>
                                          <p:attrName>ppt_y</p:attrName>
                                        </p:attrNameLst>
                                      </p:cBhvr>
                                      <p:tavLst>
                                        <p:tav tm="0">
                                          <p:val>
                                            <p:strVal val="1+#ppt_h/2"/>
                                          </p:val>
                                        </p:tav>
                                        <p:tav tm="100000">
                                          <p:val>
                                            <p:strVal val="#ppt_y"/>
                                          </p:val>
                                        </p:tav>
                                      </p:tavLst>
                                    </p:anim>
                                  </p:childTnLst>
                                </p:cTn>
                              </p:par>
                              <p:par>
                                <p:cTn id="312" presetID="2" presetClass="entr" presetSubtype="4" fill="hold" nodeType="withEffect">
                                  <p:stCondLst>
                                    <p:cond delay="0"/>
                                  </p:stCondLst>
                                  <p:childTnLst>
                                    <p:set>
                                      <p:cBhvr>
                                        <p:cTn id="313" dur="1" fill="hold">
                                          <p:stCondLst>
                                            <p:cond delay="0"/>
                                          </p:stCondLst>
                                        </p:cTn>
                                        <p:tgtEl>
                                          <p:spTgt spid="83"/>
                                        </p:tgtEl>
                                        <p:attrNameLst>
                                          <p:attrName>style.visibility</p:attrName>
                                        </p:attrNameLst>
                                      </p:cBhvr>
                                      <p:to>
                                        <p:strVal val="visible"/>
                                      </p:to>
                                    </p:set>
                                    <p:anim calcmode="lin" valueType="num">
                                      <p:cBhvr additive="base">
                                        <p:cTn id="314" dur="500" fill="hold"/>
                                        <p:tgtEl>
                                          <p:spTgt spid="83"/>
                                        </p:tgtEl>
                                        <p:attrNameLst>
                                          <p:attrName>ppt_x</p:attrName>
                                        </p:attrNameLst>
                                      </p:cBhvr>
                                      <p:tavLst>
                                        <p:tav tm="0">
                                          <p:val>
                                            <p:strVal val="#ppt_x"/>
                                          </p:val>
                                        </p:tav>
                                        <p:tav tm="100000">
                                          <p:val>
                                            <p:strVal val="#ppt_x"/>
                                          </p:val>
                                        </p:tav>
                                      </p:tavLst>
                                    </p:anim>
                                    <p:anim calcmode="lin" valueType="num">
                                      <p:cBhvr additive="base">
                                        <p:cTn id="315" dur="500" fill="hold"/>
                                        <p:tgtEl>
                                          <p:spTgt spid="83"/>
                                        </p:tgtEl>
                                        <p:attrNameLst>
                                          <p:attrName>ppt_y</p:attrName>
                                        </p:attrNameLst>
                                      </p:cBhvr>
                                      <p:tavLst>
                                        <p:tav tm="0">
                                          <p:val>
                                            <p:strVal val="1+#ppt_h/2"/>
                                          </p:val>
                                        </p:tav>
                                        <p:tav tm="100000">
                                          <p:val>
                                            <p:strVal val="#ppt_y"/>
                                          </p:val>
                                        </p:tav>
                                      </p:tavLst>
                                    </p:anim>
                                  </p:childTnLst>
                                </p:cTn>
                              </p:par>
                              <p:par>
                                <p:cTn id="316" presetID="2" presetClass="entr" presetSubtype="4" fill="hold" nodeType="withEffect">
                                  <p:stCondLst>
                                    <p:cond delay="0"/>
                                  </p:stCondLst>
                                  <p:childTnLst>
                                    <p:set>
                                      <p:cBhvr>
                                        <p:cTn id="317" dur="1" fill="hold">
                                          <p:stCondLst>
                                            <p:cond delay="0"/>
                                          </p:stCondLst>
                                        </p:cTn>
                                        <p:tgtEl>
                                          <p:spTgt spid="84"/>
                                        </p:tgtEl>
                                        <p:attrNameLst>
                                          <p:attrName>style.visibility</p:attrName>
                                        </p:attrNameLst>
                                      </p:cBhvr>
                                      <p:to>
                                        <p:strVal val="visible"/>
                                      </p:to>
                                    </p:set>
                                    <p:anim calcmode="lin" valueType="num">
                                      <p:cBhvr additive="base">
                                        <p:cTn id="318" dur="500" fill="hold"/>
                                        <p:tgtEl>
                                          <p:spTgt spid="84"/>
                                        </p:tgtEl>
                                        <p:attrNameLst>
                                          <p:attrName>ppt_x</p:attrName>
                                        </p:attrNameLst>
                                      </p:cBhvr>
                                      <p:tavLst>
                                        <p:tav tm="0">
                                          <p:val>
                                            <p:strVal val="#ppt_x"/>
                                          </p:val>
                                        </p:tav>
                                        <p:tav tm="100000">
                                          <p:val>
                                            <p:strVal val="#ppt_x"/>
                                          </p:val>
                                        </p:tav>
                                      </p:tavLst>
                                    </p:anim>
                                    <p:anim calcmode="lin" valueType="num">
                                      <p:cBhvr additive="base">
                                        <p:cTn id="319" dur="500" fill="hold"/>
                                        <p:tgtEl>
                                          <p:spTgt spid="84"/>
                                        </p:tgtEl>
                                        <p:attrNameLst>
                                          <p:attrName>ppt_y</p:attrName>
                                        </p:attrNameLst>
                                      </p:cBhvr>
                                      <p:tavLst>
                                        <p:tav tm="0">
                                          <p:val>
                                            <p:strVal val="1+#ppt_h/2"/>
                                          </p:val>
                                        </p:tav>
                                        <p:tav tm="100000">
                                          <p:val>
                                            <p:strVal val="#ppt_y"/>
                                          </p:val>
                                        </p:tav>
                                      </p:tavLst>
                                    </p:anim>
                                  </p:childTnLst>
                                </p:cTn>
                              </p:par>
                              <p:par>
                                <p:cTn id="320" presetID="2" presetClass="entr" presetSubtype="4" fill="hold" nodeType="withEffect">
                                  <p:stCondLst>
                                    <p:cond delay="0"/>
                                  </p:stCondLst>
                                  <p:childTnLst>
                                    <p:set>
                                      <p:cBhvr>
                                        <p:cTn id="321" dur="1" fill="hold">
                                          <p:stCondLst>
                                            <p:cond delay="0"/>
                                          </p:stCondLst>
                                        </p:cTn>
                                        <p:tgtEl>
                                          <p:spTgt spid="85"/>
                                        </p:tgtEl>
                                        <p:attrNameLst>
                                          <p:attrName>style.visibility</p:attrName>
                                        </p:attrNameLst>
                                      </p:cBhvr>
                                      <p:to>
                                        <p:strVal val="visible"/>
                                      </p:to>
                                    </p:set>
                                    <p:anim calcmode="lin" valueType="num">
                                      <p:cBhvr additive="base">
                                        <p:cTn id="322" dur="500" fill="hold"/>
                                        <p:tgtEl>
                                          <p:spTgt spid="85"/>
                                        </p:tgtEl>
                                        <p:attrNameLst>
                                          <p:attrName>ppt_x</p:attrName>
                                        </p:attrNameLst>
                                      </p:cBhvr>
                                      <p:tavLst>
                                        <p:tav tm="0">
                                          <p:val>
                                            <p:strVal val="#ppt_x"/>
                                          </p:val>
                                        </p:tav>
                                        <p:tav tm="100000">
                                          <p:val>
                                            <p:strVal val="#ppt_x"/>
                                          </p:val>
                                        </p:tav>
                                      </p:tavLst>
                                    </p:anim>
                                    <p:anim calcmode="lin" valueType="num">
                                      <p:cBhvr additive="base">
                                        <p:cTn id="323" dur="500" fill="hold"/>
                                        <p:tgtEl>
                                          <p:spTgt spid="85"/>
                                        </p:tgtEl>
                                        <p:attrNameLst>
                                          <p:attrName>ppt_y</p:attrName>
                                        </p:attrNameLst>
                                      </p:cBhvr>
                                      <p:tavLst>
                                        <p:tav tm="0">
                                          <p:val>
                                            <p:strVal val="1+#ppt_h/2"/>
                                          </p:val>
                                        </p:tav>
                                        <p:tav tm="100000">
                                          <p:val>
                                            <p:strVal val="#ppt_y"/>
                                          </p:val>
                                        </p:tav>
                                      </p:tavLst>
                                    </p:anim>
                                  </p:childTnLst>
                                </p:cTn>
                              </p:par>
                              <p:par>
                                <p:cTn id="324" presetID="2" presetClass="entr" presetSubtype="4" fill="hold" nodeType="withEffect">
                                  <p:stCondLst>
                                    <p:cond delay="0"/>
                                  </p:stCondLst>
                                  <p:childTnLst>
                                    <p:set>
                                      <p:cBhvr>
                                        <p:cTn id="325" dur="1" fill="hold">
                                          <p:stCondLst>
                                            <p:cond delay="0"/>
                                          </p:stCondLst>
                                        </p:cTn>
                                        <p:tgtEl>
                                          <p:spTgt spid="86"/>
                                        </p:tgtEl>
                                        <p:attrNameLst>
                                          <p:attrName>style.visibility</p:attrName>
                                        </p:attrNameLst>
                                      </p:cBhvr>
                                      <p:to>
                                        <p:strVal val="visible"/>
                                      </p:to>
                                    </p:set>
                                    <p:anim calcmode="lin" valueType="num">
                                      <p:cBhvr additive="base">
                                        <p:cTn id="326" dur="500" fill="hold"/>
                                        <p:tgtEl>
                                          <p:spTgt spid="86"/>
                                        </p:tgtEl>
                                        <p:attrNameLst>
                                          <p:attrName>ppt_x</p:attrName>
                                        </p:attrNameLst>
                                      </p:cBhvr>
                                      <p:tavLst>
                                        <p:tav tm="0">
                                          <p:val>
                                            <p:strVal val="#ppt_x"/>
                                          </p:val>
                                        </p:tav>
                                        <p:tav tm="100000">
                                          <p:val>
                                            <p:strVal val="#ppt_x"/>
                                          </p:val>
                                        </p:tav>
                                      </p:tavLst>
                                    </p:anim>
                                    <p:anim calcmode="lin" valueType="num">
                                      <p:cBhvr additive="base">
                                        <p:cTn id="327" dur="500" fill="hold"/>
                                        <p:tgtEl>
                                          <p:spTgt spid="86"/>
                                        </p:tgtEl>
                                        <p:attrNameLst>
                                          <p:attrName>ppt_y</p:attrName>
                                        </p:attrNameLst>
                                      </p:cBhvr>
                                      <p:tavLst>
                                        <p:tav tm="0">
                                          <p:val>
                                            <p:strVal val="1+#ppt_h/2"/>
                                          </p:val>
                                        </p:tav>
                                        <p:tav tm="100000">
                                          <p:val>
                                            <p:strVal val="#ppt_y"/>
                                          </p:val>
                                        </p:tav>
                                      </p:tavLst>
                                    </p:anim>
                                  </p:childTnLst>
                                </p:cTn>
                              </p:par>
                              <p:par>
                                <p:cTn id="328" presetID="2" presetClass="entr" presetSubtype="4" fill="hold" nodeType="withEffect">
                                  <p:stCondLst>
                                    <p:cond delay="0"/>
                                  </p:stCondLst>
                                  <p:childTnLst>
                                    <p:set>
                                      <p:cBhvr>
                                        <p:cTn id="329" dur="1" fill="hold">
                                          <p:stCondLst>
                                            <p:cond delay="0"/>
                                          </p:stCondLst>
                                        </p:cTn>
                                        <p:tgtEl>
                                          <p:spTgt spid="87"/>
                                        </p:tgtEl>
                                        <p:attrNameLst>
                                          <p:attrName>style.visibility</p:attrName>
                                        </p:attrNameLst>
                                      </p:cBhvr>
                                      <p:to>
                                        <p:strVal val="visible"/>
                                      </p:to>
                                    </p:set>
                                    <p:anim calcmode="lin" valueType="num">
                                      <p:cBhvr additive="base">
                                        <p:cTn id="330" dur="500" fill="hold"/>
                                        <p:tgtEl>
                                          <p:spTgt spid="87"/>
                                        </p:tgtEl>
                                        <p:attrNameLst>
                                          <p:attrName>ppt_x</p:attrName>
                                        </p:attrNameLst>
                                      </p:cBhvr>
                                      <p:tavLst>
                                        <p:tav tm="0">
                                          <p:val>
                                            <p:strVal val="#ppt_x"/>
                                          </p:val>
                                        </p:tav>
                                        <p:tav tm="100000">
                                          <p:val>
                                            <p:strVal val="#ppt_x"/>
                                          </p:val>
                                        </p:tav>
                                      </p:tavLst>
                                    </p:anim>
                                    <p:anim calcmode="lin" valueType="num">
                                      <p:cBhvr additive="base">
                                        <p:cTn id="331" dur="500" fill="hold"/>
                                        <p:tgtEl>
                                          <p:spTgt spid="87"/>
                                        </p:tgtEl>
                                        <p:attrNameLst>
                                          <p:attrName>ppt_y</p:attrName>
                                        </p:attrNameLst>
                                      </p:cBhvr>
                                      <p:tavLst>
                                        <p:tav tm="0">
                                          <p:val>
                                            <p:strVal val="1+#ppt_h/2"/>
                                          </p:val>
                                        </p:tav>
                                        <p:tav tm="100000">
                                          <p:val>
                                            <p:strVal val="#ppt_y"/>
                                          </p:val>
                                        </p:tav>
                                      </p:tavLst>
                                    </p:anim>
                                  </p:childTnLst>
                                </p:cTn>
                              </p:par>
                              <p:par>
                                <p:cTn id="332" presetID="2" presetClass="entr" presetSubtype="4" fill="hold" nodeType="withEffect">
                                  <p:stCondLst>
                                    <p:cond delay="0"/>
                                  </p:stCondLst>
                                  <p:childTnLst>
                                    <p:set>
                                      <p:cBhvr>
                                        <p:cTn id="333" dur="1" fill="hold">
                                          <p:stCondLst>
                                            <p:cond delay="0"/>
                                          </p:stCondLst>
                                        </p:cTn>
                                        <p:tgtEl>
                                          <p:spTgt spid="88"/>
                                        </p:tgtEl>
                                        <p:attrNameLst>
                                          <p:attrName>style.visibility</p:attrName>
                                        </p:attrNameLst>
                                      </p:cBhvr>
                                      <p:to>
                                        <p:strVal val="visible"/>
                                      </p:to>
                                    </p:set>
                                    <p:anim calcmode="lin" valueType="num">
                                      <p:cBhvr additive="base">
                                        <p:cTn id="334" dur="500" fill="hold"/>
                                        <p:tgtEl>
                                          <p:spTgt spid="88"/>
                                        </p:tgtEl>
                                        <p:attrNameLst>
                                          <p:attrName>ppt_x</p:attrName>
                                        </p:attrNameLst>
                                      </p:cBhvr>
                                      <p:tavLst>
                                        <p:tav tm="0">
                                          <p:val>
                                            <p:strVal val="#ppt_x"/>
                                          </p:val>
                                        </p:tav>
                                        <p:tav tm="100000">
                                          <p:val>
                                            <p:strVal val="#ppt_x"/>
                                          </p:val>
                                        </p:tav>
                                      </p:tavLst>
                                    </p:anim>
                                    <p:anim calcmode="lin" valueType="num">
                                      <p:cBhvr additive="base">
                                        <p:cTn id="335" dur="500" fill="hold"/>
                                        <p:tgtEl>
                                          <p:spTgt spid="88"/>
                                        </p:tgtEl>
                                        <p:attrNameLst>
                                          <p:attrName>ppt_y</p:attrName>
                                        </p:attrNameLst>
                                      </p:cBhvr>
                                      <p:tavLst>
                                        <p:tav tm="0">
                                          <p:val>
                                            <p:strVal val="1+#ppt_h/2"/>
                                          </p:val>
                                        </p:tav>
                                        <p:tav tm="100000">
                                          <p:val>
                                            <p:strVal val="#ppt_y"/>
                                          </p:val>
                                        </p:tav>
                                      </p:tavLst>
                                    </p:anim>
                                  </p:childTnLst>
                                </p:cTn>
                              </p:par>
                              <p:par>
                                <p:cTn id="336" presetID="2" presetClass="entr" presetSubtype="4" fill="hold" nodeType="withEffect">
                                  <p:stCondLst>
                                    <p:cond delay="0"/>
                                  </p:stCondLst>
                                  <p:childTnLst>
                                    <p:set>
                                      <p:cBhvr>
                                        <p:cTn id="337" dur="1" fill="hold">
                                          <p:stCondLst>
                                            <p:cond delay="0"/>
                                          </p:stCondLst>
                                        </p:cTn>
                                        <p:tgtEl>
                                          <p:spTgt spid="89"/>
                                        </p:tgtEl>
                                        <p:attrNameLst>
                                          <p:attrName>style.visibility</p:attrName>
                                        </p:attrNameLst>
                                      </p:cBhvr>
                                      <p:to>
                                        <p:strVal val="visible"/>
                                      </p:to>
                                    </p:set>
                                    <p:anim calcmode="lin" valueType="num">
                                      <p:cBhvr additive="base">
                                        <p:cTn id="338" dur="500" fill="hold"/>
                                        <p:tgtEl>
                                          <p:spTgt spid="89"/>
                                        </p:tgtEl>
                                        <p:attrNameLst>
                                          <p:attrName>ppt_x</p:attrName>
                                        </p:attrNameLst>
                                      </p:cBhvr>
                                      <p:tavLst>
                                        <p:tav tm="0">
                                          <p:val>
                                            <p:strVal val="#ppt_x"/>
                                          </p:val>
                                        </p:tav>
                                        <p:tav tm="100000">
                                          <p:val>
                                            <p:strVal val="#ppt_x"/>
                                          </p:val>
                                        </p:tav>
                                      </p:tavLst>
                                    </p:anim>
                                    <p:anim calcmode="lin" valueType="num">
                                      <p:cBhvr additive="base">
                                        <p:cTn id="339" dur="500" fill="hold"/>
                                        <p:tgtEl>
                                          <p:spTgt spid="89"/>
                                        </p:tgtEl>
                                        <p:attrNameLst>
                                          <p:attrName>ppt_y</p:attrName>
                                        </p:attrNameLst>
                                      </p:cBhvr>
                                      <p:tavLst>
                                        <p:tav tm="0">
                                          <p:val>
                                            <p:strVal val="1+#ppt_h/2"/>
                                          </p:val>
                                        </p:tav>
                                        <p:tav tm="100000">
                                          <p:val>
                                            <p:strVal val="#ppt_y"/>
                                          </p:val>
                                        </p:tav>
                                      </p:tavLst>
                                    </p:anim>
                                  </p:childTnLst>
                                </p:cTn>
                              </p:par>
                              <p:par>
                                <p:cTn id="340" presetID="2" presetClass="entr" presetSubtype="4" fill="hold" nodeType="with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additive="base">
                                        <p:cTn id="342" dur="500" fill="hold"/>
                                        <p:tgtEl>
                                          <p:spTgt spid="90"/>
                                        </p:tgtEl>
                                        <p:attrNameLst>
                                          <p:attrName>ppt_x</p:attrName>
                                        </p:attrNameLst>
                                      </p:cBhvr>
                                      <p:tavLst>
                                        <p:tav tm="0">
                                          <p:val>
                                            <p:strVal val="#ppt_x"/>
                                          </p:val>
                                        </p:tav>
                                        <p:tav tm="100000">
                                          <p:val>
                                            <p:strVal val="#ppt_x"/>
                                          </p:val>
                                        </p:tav>
                                      </p:tavLst>
                                    </p:anim>
                                    <p:anim calcmode="lin" valueType="num">
                                      <p:cBhvr additive="base">
                                        <p:cTn id="343" dur="500" fill="hold"/>
                                        <p:tgtEl>
                                          <p:spTgt spid="90"/>
                                        </p:tgtEl>
                                        <p:attrNameLst>
                                          <p:attrName>ppt_y</p:attrName>
                                        </p:attrNameLst>
                                      </p:cBhvr>
                                      <p:tavLst>
                                        <p:tav tm="0">
                                          <p:val>
                                            <p:strVal val="1+#ppt_h/2"/>
                                          </p:val>
                                        </p:tav>
                                        <p:tav tm="100000">
                                          <p:val>
                                            <p:strVal val="#ppt_y"/>
                                          </p:val>
                                        </p:tav>
                                      </p:tavLst>
                                    </p:anim>
                                  </p:childTnLst>
                                </p:cTn>
                              </p:par>
                              <p:par>
                                <p:cTn id="344" presetID="2" presetClass="entr" presetSubtype="4" fill="hold" nodeType="withEffect">
                                  <p:stCondLst>
                                    <p:cond delay="0"/>
                                  </p:stCondLst>
                                  <p:childTnLst>
                                    <p:set>
                                      <p:cBhvr>
                                        <p:cTn id="345" dur="1" fill="hold">
                                          <p:stCondLst>
                                            <p:cond delay="0"/>
                                          </p:stCondLst>
                                        </p:cTn>
                                        <p:tgtEl>
                                          <p:spTgt spid="91"/>
                                        </p:tgtEl>
                                        <p:attrNameLst>
                                          <p:attrName>style.visibility</p:attrName>
                                        </p:attrNameLst>
                                      </p:cBhvr>
                                      <p:to>
                                        <p:strVal val="visible"/>
                                      </p:to>
                                    </p:set>
                                    <p:anim calcmode="lin" valueType="num">
                                      <p:cBhvr additive="base">
                                        <p:cTn id="346" dur="500" fill="hold"/>
                                        <p:tgtEl>
                                          <p:spTgt spid="91"/>
                                        </p:tgtEl>
                                        <p:attrNameLst>
                                          <p:attrName>ppt_x</p:attrName>
                                        </p:attrNameLst>
                                      </p:cBhvr>
                                      <p:tavLst>
                                        <p:tav tm="0">
                                          <p:val>
                                            <p:strVal val="#ppt_x"/>
                                          </p:val>
                                        </p:tav>
                                        <p:tav tm="100000">
                                          <p:val>
                                            <p:strVal val="#ppt_x"/>
                                          </p:val>
                                        </p:tav>
                                      </p:tavLst>
                                    </p:anim>
                                    <p:anim calcmode="lin" valueType="num">
                                      <p:cBhvr additive="base">
                                        <p:cTn id="347" dur="500" fill="hold"/>
                                        <p:tgtEl>
                                          <p:spTgt spid="91"/>
                                        </p:tgtEl>
                                        <p:attrNameLst>
                                          <p:attrName>ppt_y</p:attrName>
                                        </p:attrNameLst>
                                      </p:cBhvr>
                                      <p:tavLst>
                                        <p:tav tm="0">
                                          <p:val>
                                            <p:strVal val="1+#ppt_h/2"/>
                                          </p:val>
                                        </p:tav>
                                        <p:tav tm="100000">
                                          <p:val>
                                            <p:strVal val="#ppt_y"/>
                                          </p:val>
                                        </p:tav>
                                      </p:tavLst>
                                    </p:anim>
                                  </p:childTnLst>
                                </p:cTn>
                              </p:par>
                              <p:par>
                                <p:cTn id="348" presetID="2" presetClass="entr" presetSubtype="4" fill="hold" nodeType="withEffect">
                                  <p:stCondLst>
                                    <p:cond delay="0"/>
                                  </p:stCondLst>
                                  <p:childTnLst>
                                    <p:set>
                                      <p:cBhvr>
                                        <p:cTn id="349" dur="1" fill="hold">
                                          <p:stCondLst>
                                            <p:cond delay="0"/>
                                          </p:stCondLst>
                                        </p:cTn>
                                        <p:tgtEl>
                                          <p:spTgt spid="92"/>
                                        </p:tgtEl>
                                        <p:attrNameLst>
                                          <p:attrName>style.visibility</p:attrName>
                                        </p:attrNameLst>
                                      </p:cBhvr>
                                      <p:to>
                                        <p:strVal val="visible"/>
                                      </p:to>
                                    </p:set>
                                    <p:anim calcmode="lin" valueType="num">
                                      <p:cBhvr additive="base">
                                        <p:cTn id="350" dur="500" fill="hold"/>
                                        <p:tgtEl>
                                          <p:spTgt spid="92"/>
                                        </p:tgtEl>
                                        <p:attrNameLst>
                                          <p:attrName>ppt_x</p:attrName>
                                        </p:attrNameLst>
                                      </p:cBhvr>
                                      <p:tavLst>
                                        <p:tav tm="0">
                                          <p:val>
                                            <p:strVal val="#ppt_x"/>
                                          </p:val>
                                        </p:tav>
                                        <p:tav tm="100000">
                                          <p:val>
                                            <p:strVal val="#ppt_x"/>
                                          </p:val>
                                        </p:tav>
                                      </p:tavLst>
                                    </p:anim>
                                    <p:anim calcmode="lin" valueType="num">
                                      <p:cBhvr additive="base">
                                        <p:cTn id="351" dur="500" fill="hold"/>
                                        <p:tgtEl>
                                          <p:spTgt spid="92"/>
                                        </p:tgtEl>
                                        <p:attrNameLst>
                                          <p:attrName>ppt_y</p:attrName>
                                        </p:attrNameLst>
                                      </p:cBhvr>
                                      <p:tavLst>
                                        <p:tav tm="0">
                                          <p:val>
                                            <p:strVal val="1+#ppt_h/2"/>
                                          </p:val>
                                        </p:tav>
                                        <p:tav tm="100000">
                                          <p:val>
                                            <p:strVal val="#ppt_y"/>
                                          </p:val>
                                        </p:tav>
                                      </p:tavLst>
                                    </p:anim>
                                  </p:childTnLst>
                                </p:cTn>
                              </p:par>
                              <p:par>
                                <p:cTn id="352" presetID="2" presetClass="entr" presetSubtype="4" fill="hold" nodeType="withEffect">
                                  <p:stCondLst>
                                    <p:cond delay="0"/>
                                  </p:stCondLst>
                                  <p:childTnLst>
                                    <p:set>
                                      <p:cBhvr>
                                        <p:cTn id="353" dur="1" fill="hold">
                                          <p:stCondLst>
                                            <p:cond delay="0"/>
                                          </p:stCondLst>
                                        </p:cTn>
                                        <p:tgtEl>
                                          <p:spTgt spid="93"/>
                                        </p:tgtEl>
                                        <p:attrNameLst>
                                          <p:attrName>style.visibility</p:attrName>
                                        </p:attrNameLst>
                                      </p:cBhvr>
                                      <p:to>
                                        <p:strVal val="visible"/>
                                      </p:to>
                                    </p:set>
                                    <p:anim calcmode="lin" valueType="num">
                                      <p:cBhvr additive="base">
                                        <p:cTn id="354" dur="500" fill="hold"/>
                                        <p:tgtEl>
                                          <p:spTgt spid="93"/>
                                        </p:tgtEl>
                                        <p:attrNameLst>
                                          <p:attrName>ppt_x</p:attrName>
                                        </p:attrNameLst>
                                      </p:cBhvr>
                                      <p:tavLst>
                                        <p:tav tm="0">
                                          <p:val>
                                            <p:strVal val="#ppt_x"/>
                                          </p:val>
                                        </p:tav>
                                        <p:tav tm="100000">
                                          <p:val>
                                            <p:strVal val="#ppt_x"/>
                                          </p:val>
                                        </p:tav>
                                      </p:tavLst>
                                    </p:anim>
                                    <p:anim calcmode="lin" valueType="num">
                                      <p:cBhvr additive="base">
                                        <p:cTn id="355" dur="500" fill="hold"/>
                                        <p:tgtEl>
                                          <p:spTgt spid="93"/>
                                        </p:tgtEl>
                                        <p:attrNameLst>
                                          <p:attrName>ppt_y</p:attrName>
                                        </p:attrNameLst>
                                      </p:cBhvr>
                                      <p:tavLst>
                                        <p:tav tm="0">
                                          <p:val>
                                            <p:strVal val="1+#ppt_h/2"/>
                                          </p:val>
                                        </p:tav>
                                        <p:tav tm="100000">
                                          <p:val>
                                            <p:strVal val="#ppt_y"/>
                                          </p:val>
                                        </p:tav>
                                      </p:tavLst>
                                    </p:anim>
                                  </p:childTnLst>
                                </p:cTn>
                              </p:par>
                              <p:par>
                                <p:cTn id="356" presetID="2" presetClass="entr" presetSubtype="4" fill="hold" nodeType="withEffect">
                                  <p:stCondLst>
                                    <p:cond delay="0"/>
                                  </p:stCondLst>
                                  <p:childTnLst>
                                    <p:set>
                                      <p:cBhvr>
                                        <p:cTn id="357" dur="1" fill="hold">
                                          <p:stCondLst>
                                            <p:cond delay="0"/>
                                          </p:stCondLst>
                                        </p:cTn>
                                        <p:tgtEl>
                                          <p:spTgt spid="94"/>
                                        </p:tgtEl>
                                        <p:attrNameLst>
                                          <p:attrName>style.visibility</p:attrName>
                                        </p:attrNameLst>
                                      </p:cBhvr>
                                      <p:to>
                                        <p:strVal val="visible"/>
                                      </p:to>
                                    </p:set>
                                    <p:anim calcmode="lin" valueType="num">
                                      <p:cBhvr additive="base">
                                        <p:cTn id="358" dur="500" fill="hold"/>
                                        <p:tgtEl>
                                          <p:spTgt spid="94"/>
                                        </p:tgtEl>
                                        <p:attrNameLst>
                                          <p:attrName>ppt_x</p:attrName>
                                        </p:attrNameLst>
                                      </p:cBhvr>
                                      <p:tavLst>
                                        <p:tav tm="0">
                                          <p:val>
                                            <p:strVal val="#ppt_x"/>
                                          </p:val>
                                        </p:tav>
                                        <p:tav tm="100000">
                                          <p:val>
                                            <p:strVal val="#ppt_x"/>
                                          </p:val>
                                        </p:tav>
                                      </p:tavLst>
                                    </p:anim>
                                    <p:anim calcmode="lin" valueType="num">
                                      <p:cBhvr additive="base">
                                        <p:cTn id="359" dur="500" fill="hold"/>
                                        <p:tgtEl>
                                          <p:spTgt spid="94"/>
                                        </p:tgtEl>
                                        <p:attrNameLst>
                                          <p:attrName>ppt_y</p:attrName>
                                        </p:attrNameLst>
                                      </p:cBhvr>
                                      <p:tavLst>
                                        <p:tav tm="0">
                                          <p:val>
                                            <p:strVal val="1+#ppt_h/2"/>
                                          </p:val>
                                        </p:tav>
                                        <p:tav tm="100000">
                                          <p:val>
                                            <p:strVal val="#ppt_y"/>
                                          </p:val>
                                        </p:tav>
                                      </p:tavLst>
                                    </p:anim>
                                  </p:childTnLst>
                                </p:cTn>
                              </p:par>
                              <p:par>
                                <p:cTn id="360" presetID="2" presetClass="entr" presetSubtype="4" fill="hold" nodeType="withEffect">
                                  <p:stCondLst>
                                    <p:cond delay="0"/>
                                  </p:stCondLst>
                                  <p:childTnLst>
                                    <p:set>
                                      <p:cBhvr>
                                        <p:cTn id="361" dur="1" fill="hold">
                                          <p:stCondLst>
                                            <p:cond delay="0"/>
                                          </p:stCondLst>
                                        </p:cTn>
                                        <p:tgtEl>
                                          <p:spTgt spid="95"/>
                                        </p:tgtEl>
                                        <p:attrNameLst>
                                          <p:attrName>style.visibility</p:attrName>
                                        </p:attrNameLst>
                                      </p:cBhvr>
                                      <p:to>
                                        <p:strVal val="visible"/>
                                      </p:to>
                                    </p:set>
                                    <p:anim calcmode="lin" valueType="num">
                                      <p:cBhvr additive="base">
                                        <p:cTn id="362" dur="500" fill="hold"/>
                                        <p:tgtEl>
                                          <p:spTgt spid="95"/>
                                        </p:tgtEl>
                                        <p:attrNameLst>
                                          <p:attrName>ppt_x</p:attrName>
                                        </p:attrNameLst>
                                      </p:cBhvr>
                                      <p:tavLst>
                                        <p:tav tm="0">
                                          <p:val>
                                            <p:strVal val="#ppt_x"/>
                                          </p:val>
                                        </p:tav>
                                        <p:tav tm="100000">
                                          <p:val>
                                            <p:strVal val="#ppt_x"/>
                                          </p:val>
                                        </p:tav>
                                      </p:tavLst>
                                    </p:anim>
                                    <p:anim calcmode="lin" valueType="num">
                                      <p:cBhvr additive="base">
                                        <p:cTn id="363" dur="500" fill="hold"/>
                                        <p:tgtEl>
                                          <p:spTgt spid="95"/>
                                        </p:tgtEl>
                                        <p:attrNameLst>
                                          <p:attrName>ppt_y</p:attrName>
                                        </p:attrNameLst>
                                      </p:cBhvr>
                                      <p:tavLst>
                                        <p:tav tm="0">
                                          <p:val>
                                            <p:strVal val="1+#ppt_h/2"/>
                                          </p:val>
                                        </p:tav>
                                        <p:tav tm="100000">
                                          <p:val>
                                            <p:strVal val="#ppt_y"/>
                                          </p:val>
                                        </p:tav>
                                      </p:tavLst>
                                    </p:anim>
                                  </p:childTnLst>
                                </p:cTn>
                              </p:par>
                              <p:par>
                                <p:cTn id="364" presetID="2" presetClass="entr" presetSubtype="4" fill="hold" nodeType="withEffect">
                                  <p:stCondLst>
                                    <p:cond delay="0"/>
                                  </p:stCondLst>
                                  <p:childTnLst>
                                    <p:set>
                                      <p:cBhvr>
                                        <p:cTn id="365" dur="1" fill="hold">
                                          <p:stCondLst>
                                            <p:cond delay="0"/>
                                          </p:stCondLst>
                                        </p:cTn>
                                        <p:tgtEl>
                                          <p:spTgt spid="96"/>
                                        </p:tgtEl>
                                        <p:attrNameLst>
                                          <p:attrName>style.visibility</p:attrName>
                                        </p:attrNameLst>
                                      </p:cBhvr>
                                      <p:to>
                                        <p:strVal val="visible"/>
                                      </p:to>
                                    </p:set>
                                    <p:anim calcmode="lin" valueType="num">
                                      <p:cBhvr additive="base">
                                        <p:cTn id="366" dur="500" fill="hold"/>
                                        <p:tgtEl>
                                          <p:spTgt spid="96"/>
                                        </p:tgtEl>
                                        <p:attrNameLst>
                                          <p:attrName>ppt_x</p:attrName>
                                        </p:attrNameLst>
                                      </p:cBhvr>
                                      <p:tavLst>
                                        <p:tav tm="0">
                                          <p:val>
                                            <p:strVal val="#ppt_x"/>
                                          </p:val>
                                        </p:tav>
                                        <p:tav tm="100000">
                                          <p:val>
                                            <p:strVal val="#ppt_x"/>
                                          </p:val>
                                        </p:tav>
                                      </p:tavLst>
                                    </p:anim>
                                    <p:anim calcmode="lin" valueType="num">
                                      <p:cBhvr additive="base">
                                        <p:cTn id="367" dur="500" fill="hold"/>
                                        <p:tgtEl>
                                          <p:spTgt spid="96"/>
                                        </p:tgtEl>
                                        <p:attrNameLst>
                                          <p:attrName>ppt_y</p:attrName>
                                        </p:attrNameLst>
                                      </p:cBhvr>
                                      <p:tavLst>
                                        <p:tav tm="0">
                                          <p:val>
                                            <p:strVal val="1+#ppt_h/2"/>
                                          </p:val>
                                        </p:tav>
                                        <p:tav tm="100000">
                                          <p:val>
                                            <p:strVal val="#ppt_y"/>
                                          </p:val>
                                        </p:tav>
                                      </p:tavLst>
                                    </p:anim>
                                  </p:childTnLst>
                                </p:cTn>
                              </p:par>
                              <p:par>
                                <p:cTn id="368" presetID="2" presetClass="entr" presetSubtype="4" fill="hold" nodeType="withEffect">
                                  <p:stCondLst>
                                    <p:cond delay="0"/>
                                  </p:stCondLst>
                                  <p:childTnLst>
                                    <p:set>
                                      <p:cBhvr>
                                        <p:cTn id="369" dur="1" fill="hold">
                                          <p:stCondLst>
                                            <p:cond delay="0"/>
                                          </p:stCondLst>
                                        </p:cTn>
                                        <p:tgtEl>
                                          <p:spTgt spid="97"/>
                                        </p:tgtEl>
                                        <p:attrNameLst>
                                          <p:attrName>style.visibility</p:attrName>
                                        </p:attrNameLst>
                                      </p:cBhvr>
                                      <p:to>
                                        <p:strVal val="visible"/>
                                      </p:to>
                                    </p:set>
                                    <p:anim calcmode="lin" valueType="num">
                                      <p:cBhvr additive="base">
                                        <p:cTn id="370" dur="500" fill="hold"/>
                                        <p:tgtEl>
                                          <p:spTgt spid="97"/>
                                        </p:tgtEl>
                                        <p:attrNameLst>
                                          <p:attrName>ppt_x</p:attrName>
                                        </p:attrNameLst>
                                      </p:cBhvr>
                                      <p:tavLst>
                                        <p:tav tm="0">
                                          <p:val>
                                            <p:strVal val="#ppt_x"/>
                                          </p:val>
                                        </p:tav>
                                        <p:tav tm="100000">
                                          <p:val>
                                            <p:strVal val="#ppt_x"/>
                                          </p:val>
                                        </p:tav>
                                      </p:tavLst>
                                    </p:anim>
                                    <p:anim calcmode="lin" valueType="num">
                                      <p:cBhvr additive="base">
                                        <p:cTn id="371" dur="500" fill="hold"/>
                                        <p:tgtEl>
                                          <p:spTgt spid="97"/>
                                        </p:tgtEl>
                                        <p:attrNameLst>
                                          <p:attrName>ppt_y</p:attrName>
                                        </p:attrNameLst>
                                      </p:cBhvr>
                                      <p:tavLst>
                                        <p:tav tm="0">
                                          <p:val>
                                            <p:strVal val="1+#ppt_h/2"/>
                                          </p:val>
                                        </p:tav>
                                        <p:tav tm="100000">
                                          <p:val>
                                            <p:strVal val="#ppt_y"/>
                                          </p:val>
                                        </p:tav>
                                      </p:tavLst>
                                    </p:anim>
                                  </p:childTnLst>
                                </p:cTn>
                              </p:par>
                              <p:par>
                                <p:cTn id="372" presetID="2" presetClass="entr" presetSubtype="4" fill="hold" nodeType="withEffect">
                                  <p:stCondLst>
                                    <p:cond delay="0"/>
                                  </p:stCondLst>
                                  <p:childTnLst>
                                    <p:set>
                                      <p:cBhvr>
                                        <p:cTn id="373" dur="1" fill="hold">
                                          <p:stCondLst>
                                            <p:cond delay="0"/>
                                          </p:stCondLst>
                                        </p:cTn>
                                        <p:tgtEl>
                                          <p:spTgt spid="98"/>
                                        </p:tgtEl>
                                        <p:attrNameLst>
                                          <p:attrName>style.visibility</p:attrName>
                                        </p:attrNameLst>
                                      </p:cBhvr>
                                      <p:to>
                                        <p:strVal val="visible"/>
                                      </p:to>
                                    </p:set>
                                    <p:anim calcmode="lin" valueType="num">
                                      <p:cBhvr additive="base">
                                        <p:cTn id="374" dur="500" fill="hold"/>
                                        <p:tgtEl>
                                          <p:spTgt spid="98"/>
                                        </p:tgtEl>
                                        <p:attrNameLst>
                                          <p:attrName>ppt_x</p:attrName>
                                        </p:attrNameLst>
                                      </p:cBhvr>
                                      <p:tavLst>
                                        <p:tav tm="0">
                                          <p:val>
                                            <p:strVal val="#ppt_x"/>
                                          </p:val>
                                        </p:tav>
                                        <p:tav tm="100000">
                                          <p:val>
                                            <p:strVal val="#ppt_x"/>
                                          </p:val>
                                        </p:tav>
                                      </p:tavLst>
                                    </p:anim>
                                    <p:anim calcmode="lin" valueType="num">
                                      <p:cBhvr additive="base">
                                        <p:cTn id="375" dur="500" fill="hold"/>
                                        <p:tgtEl>
                                          <p:spTgt spid="98"/>
                                        </p:tgtEl>
                                        <p:attrNameLst>
                                          <p:attrName>ppt_y</p:attrName>
                                        </p:attrNameLst>
                                      </p:cBhvr>
                                      <p:tavLst>
                                        <p:tav tm="0">
                                          <p:val>
                                            <p:strVal val="1+#ppt_h/2"/>
                                          </p:val>
                                        </p:tav>
                                        <p:tav tm="100000">
                                          <p:val>
                                            <p:strVal val="#ppt_y"/>
                                          </p:val>
                                        </p:tav>
                                      </p:tavLst>
                                    </p:anim>
                                  </p:childTnLst>
                                </p:cTn>
                              </p:par>
                              <p:par>
                                <p:cTn id="376" presetID="2" presetClass="entr" presetSubtype="4" fill="hold" nodeType="withEffect">
                                  <p:stCondLst>
                                    <p:cond delay="0"/>
                                  </p:stCondLst>
                                  <p:childTnLst>
                                    <p:set>
                                      <p:cBhvr>
                                        <p:cTn id="377" dur="1" fill="hold">
                                          <p:stCondLst>
                                            <p:cond delay="0"/>
                                          </p:stCondLst>
                                        </p:cTn>
                                        <p:tgtEl>
                                          <p:spTgt spid="99"/>
                                        </p:tgtEl>
                                        <p:attrNameLst>
                                          <p:attrName>style.visibility</p:attrName>
                                        </p:attrNameLst>
                                      </p:cBhvr>
                                      <p:to>
                                        <p:strVal val="visible"/>
                                      </p:to>
                                    </p:set>
                                    <p:anim calcmode="lin" valueType="num">
                                      <p:cBhvr additive="base">
                                        <p:cTn id="378" dur="500" fill="hold"/>
                                        <p:tgtEl>
                                          <p:spTgt spid="99"/>
                                        </p:tgtEl>
                                        <p:attrNameLst>
                                          <p:attrName>ppt_x</p:attrName>
                                        </p:attrNameLst>
                                      </p:cBhvr>
                                      <p:tavLst>
                                        <p:tav tm="0">
                                          <p:val>
                                            <p:strVal val="#ppt_x"/>
                                          </p:val>
                                        </p:tav>
                                        <p:tav tm="100000">
                                          <p:val>
                                            <p:strVal val="#ppt_x"/>
                                          </p:val>
                                        </p:tav>
                                      </p:tavLst>
                                    </p:anim>
                                    <p:anim calcmode="lin" valueType="num">
                                      <p:cBhvr additive="base">
                                        <p:cTn id="379" dur="500" fill="hold"/>
                                        <p:tgtEl>
                                          <p:spTgt spid="99"/>
                                        </p:tgtEl>
                                        <p:attrNameLst>
                                          <p:attrName>ppt_y</p:attrName>
                                        </p:attrNameLst>
                                      </p:cBhvr>
                                      <p:tavLst>
                                        <p:tav tm="0">
                                          <p:val>
                                            <p:strVal val="1+#ppt_h/2"/>
                                          </p:val>
                                        </p:tav>
                                        <p:tav tm="100000">
                                          <p:val>
                                            <p:strVal val="#ppt_y"/>
                                          </p:val>
                                        </p:tav>
                                      </p:tavLst>
                                    </p:anim>
                                  </p:childTnLst>
                                </p:cTn>
                              </p:par>
                              <p:par>
                                <p:cTn id="380" presetID="2" presetClass="entr" presetSubtype="4" fill="hold" nodeType="withEffect">
                                  <p:stCondLst>
                                    <p:cond delay="0"/>
                                  </p:stCondLst>
                                  <p:childTnLst>
                                    <p:set>
                                      <p:cBhvr>
                                        <p:cTn id="381" dur="1" fill="hold">
                                          <p:stCondLst>
                                            <p:cond delay="0"/>
                                          </p:stCondLst>
                                        </p:cTn>
                                        <p:tgtEl>
                                          <p:spTgt spid="100"/>
                                        </p:tgtEl>
                                        <p:attrNameLst>
                                          <p:attrName>style.visibility</p:attrName>
                                        </p:attrNameLst>
                                      </p:cBhvr>
                                      <p:to>
                                        <p:strVal val="visible"/>
                                      </p:to>
                                    </p:set>
                                    <p:anim calcmode="lin" valueType="num">
                                      <p:cBhvr additive="base">
                                        <p:cTn id="382" dur="500" fill="hold"/>
                                        <p:tgtEl>
                                          <p:spTgt spid="100"/>
                                        </p:tgtEl>
                                        <p:attrNameLst>
                                          <p:attrName>ppt_x</p:attrName>
                                        </p:attrNameLst>
                                      </p:cBhvr>
                                      <p:tavLst>
                                        <p:tav tm="0">
                                          <p:val>
                                            <p:strVal val="#ppt_x"/>
                                          </p:val>
                                        </p:tav>
                                        <p:tav tm="100000">
                                          <p:val>
                                            <p:strVal val="#ppt_x"/>
                                          </p:val>
                                        </p:tav>
                                      </p:tavLst>
                                    </p:anim>
                                    <p:anim calcmode="lin" valueType="num">
                                      <p:cBhvr additive="base">
                                        <p:cTn id="383" dur="500" fill="hold"/>
                                        <p:tgtEl>
                                          <p:spTgt spid="100"/>
                                        </p:tgtEl>
                                        <p:attrNameLst>
                                          <p:attrName>ppt_y</p:attrName>
                                        </p:attrNameLst>
                                      </p:cBhvr>
                                      <p:tavLst>
                                        <p:tav tm="0">
                                          <p:val>
                                            <p:strVal val="1+#ppt_h/2"/>
                                          </p:val>
                                        </p:tav>
                                        <p:tav tm="100000">
                                          <p:val>
                                            <p:strVal val="#ppt_y"/>
                                          </p:val>
                                        </p:tav>
                                      </p:tavLst>
                                    </p:anim>
                                  </p:childTnLst>
                                </p:cTn>
                              </p:par>
                              <p:par>
                                <p:cTn id="384" presetID="2" presetClass="entr" presetSubtype="4" fill="hold" nodeType="withEffect">
                                  <p:stCondLst>
                                    <p:cond delay="0"/>
                                  </p:stCondLst>
                                  <p:childTnLst>
                                    <p:set>
                                      <p:cBhvr>
                                        <p:cTn id="385" dur="1" fill="hold">
                                          <p:stCondLst>
                                            <p:cond delay="0"/>
                                          </p:stCondLst>
                                        </p:cTn>
                                        <p:tgtEl>
                                          <p:spTgt spid="101"/>
                                        </p:tgtEl>
                                        <p:attrNameLst>
                                          <p:attrName>style.visibility</p:attrName>
                                        </p:attrNameLst>
                                      </p:cBhvr>
                                      <p:to>
                                        <p:strVal val="visible"/>
                                      </p:to>
                                    </p:set>
                                    <p:anim calcmode="lin" valueType="num">
                                      <p:cBhvr additive="base">
                                        <p:cTn id="386" dur="500" fill="hold"/>
                                        <p:tgtEl>
                                          <p:spTgt spid="101"/>
                                        </p:tgtEl>
                                        <p:attrNameLst>
                                          <p:attrName>ppt_x</p:attrName>
                                        </p:attrNameLst>
                                      </p:cBhvr>
                                      <p:tavLst>
                                        <p:tav tm="0">
                                          <p:val>
                                            <p:strVal val="#ppt_x"/>
                                          </p:val>
                                        </p:tav>
                                        <p:tav tm="100000">
                                          <p:val>
                                            <p:strVal val="#ppt_x"/>
                                          </p:val>
                                        </p:tav>
                                      </p:tavLst>
                                    </p:anim>
                                    <p:anim calcmode="lin" valueType="num">
                                      <p:cBhvr additive="base">
                                        <p:cTn id="387" dur="500" fill="hold"/>
                                        <p:tgtEl>
                                          <p:spTgt spid="101"/>
                                        </p:tgtEl>
                                        <p:attrNameLst>
                                          <p:attrName>ppt_y</p:attrName>
                                        </p:attrNameLst>
                                      </p:cBhvr>
                                      <p:tavLst>
                                        <p:tav tm="0">
                                          <p:val>
                                            <p:strVal val="1+#ppt_h/2"/>
                                          </p:val>
                                        </p:tav>
                                        <p:tav tm="100000">
                                          <p:val>
                                            <p:strVal val="#ppt_y"/>
                                          </p:val>
                                        </p:tav>
                                      </p:tavLst>
                                    </p:anim>
                                  </p:childTnLst>
                                </p:cTn>
                              </p:par>
                              <p:par>
                                <p:cTn id="388" presetID="2" presetClass="entr" presetSubtype="4" fill="hold" nodeType="withEffect">
                                  <p:stCondLst>
                                    <p:cond delay="0"/>
                                  </p:stCondLst>
                                  <p:childTnLst>
                                    <p:set>
                                      <p:cBhvr>
                                        <p:cTn id="389" dur="1" fill="hold">
                                          <p:stCondLst>
                                            <p:cond delay="0"/>
                                          </p:stCondLst>
                                        </p:cTn>
                                        <p:tgtEl>
                                          <p:spTgt spid="102"/>
                                        </p:tgtEl>
                                        <p:attrNameLst>
                                          <p:attrName>style.visibility</p:attrName>
                                        </p:attrNameLst>
                                      </p:cBhvr>
                                      <p:to>
                                        <p:strVal val="visible"/>
                                      </p:to>
                                    </p:set>
                                    <p:anim calcmode="lin" valueType="num">
                                      <p:cBhvr additive="base">
                                        <p:cTn id="390" dur="500" fill="hold"/>
                                        <p:tgtEl>
                                          <p:spTgt spid="102"/>
                                        </p:tgtEl>
                                        <p:attrNameLst>
                                          <p:attrName>ppt_x</p:attrName>
                                        </p:attrNameLst>
                                      </p:cBhvr>
                                      <p:tavLst>
                                        <p:tav tm="0">
                                          <p:val>
                                            <p:strVal val="#ppt_x"/>
                                          </p:val>
                                        </p:tav>
                                        <p:tav tm="100000">
                                          <p:val>
                                            <p:strVal val="#ppt_x"/>
                                          </p:val>
                                        </p:tav>
                                      </p:tavLst>
                                    </p:anim>
                                    <p:anim calcmode="lin" valueType="num">
                                      <p:cBhvr additive="base">
                                        <p:cTn id="391" dur="500" fill="hold"/>
                                        <p:tgtEl>
                                          <p:spTgt spid="102"/>
                                        </p:tgtEl>
                                        <p:attrNameLst>
                                          <p:attrName>ppt_y</p:attrName>
                                        </p:attrNameLst>
                                      </p:cBhvr>
                                      <p:tavLst>
                                        <p:tav tm="0">
                                          <p:val>
                                            <p:strVal val="1+#ppt_h/2"/>
                                          </p:val>
                                        </p:tav>
                                        <p:tav tm="100000">
                                          <p:val>
                                            <p:strVal val="#ppt_y"/>
                                          </p:val>
                                        </p:tav>
                                      </p:tavLst>
                                    </p:anim>
                                  </p:childTnLst>
                                </p:cTn>
                              </p:par>
                              <p:par>
                                <p:cTn id="392" presetID="2" presetClass="entr" presetSubtype="4" fill="hold" nodeType="withEffect">
                                  <p:stCondLst>
                                    <p:cond delay="0"/>
                                  </p:stCondLst>
                                  <p:childTnLst>
                                    <p:set>
                                      <p:cBhvr>
                                        <p:cTn id="393" dur="1" fill="hold">
                                          <p:stCondLst>
                                            <p:cond delay="0"/>
                                          </p:stCondLst>
                                        </p:cTn>
                                        <p:tgtEl>
                                          <p:spTgt spid="103"/>
                                        </p:tgtEl>
                                        <p:attrNameLst>
                                          <p:attrName>style.visibility</p:attrName>
                                        </p:attrNameLst>
                                      </p:cBhvr>
                                      <p:to>
                                        <p:strVal val="visible"/>
                                      </p:to>
                                    </p:set>
                                    <p:anim calcmode="lin" valueType="num">
                                      <p:cBhvr additive="base">
                                        <p:cTn id="394" dur="500" fill="hold"/>
                                        <p:tgtEl>
                                          <p:spTgt spid="103"/>
                                        </p:tgtEl>
                                        <p:attrNameLst>
                                          <p:attrName>ppt_x</p:attrName>
                                        </p:attrNameLst>
                                      </p:cBhvr>
                                      <p:tavLst>
                                        <p:tav tm="0">
                                          <p:val>
                                            <p:strVal val="#ppt_x"/>
                                          </p:val>
                                        </p:tav>
                                        <p:tav tm="100000">
                                          <p:val>
                                            <p:strVal val="#ppt_x"/>
                                          </p:val>
                                        </p:tav>
                                      </p:tavLst>
                                    </p:anim>
                                    <p:anim calcmode="lin" valueType="num">
                                      <p:cBhvr additive="base">
                                        <p:cTn id="395" dur="500" fill="hold"/>
                                        <p:tgtEl>
                                          <p:spTgt spid="103"/>
                                        </p:tgtEl>
                                        <p:attrNameLst>
                                          <p:attrName>ppt_y</p:attrName>
                                        </p:attrNameLst>
                                      </p:cBhvr>
                                      <p:tavLst>
                                        <p:tav tm="0">
                                          <p:val>
                                            <p:strVal val="1+#ppt_h/2"/>
                                          </p:val>
                                        </p:tav>
                                        <p:tav tm="100000">
                                          <p:val>
                                            <p:strVal val="#ppt_y"/>
                                          </p:val>
                                        </p:tav>
                                      </p:tavLst>
                                    </p:anim>
                                  </p:childTnLst>
                                </p:cTn>
                              </p:par>
                              <p:par>
                                <p:cTn id="396" presetID="2" presetClass="entr" presetSubtype="4" fill="hold" nodeType="withEffect">
                                  <p:stCondLst>
                                    <p:cond delay="0"/>
                                  </p:stCondLst>
                                  <p:childTnLst>
                                    <p:set>
                                      <p:cBhvr>
                                        <p:cTn id="397" dur="1" fill="hold">
                                          <p:stCondLst>
                                            <p:cond delay="0"/>
                                          </p:stCondLst>
                                        </p:cTn>
                                        <p:tgtEl>
                                          <p:spTgt spid="104"/>
                                        </p:tgtEl>
                                        <p:attrNameLst>
                                          <p:attrName>style.visibility</p:attrName>
                                        </p:attrNameLst>
                                      </p:cBhvr>
                                      <p:to>
                                        <p:strVal val="visible"/>
                                      </p:to>
                                    </p:set>
                                    <p:anim calcmode="lin" valueType="num">
                                      <p:cBhvr additive="base">
                                        <p:cTn id="398" dur="500" fill="hold"/>
                                        <p:tgtEl>
                                          <p:spTgt spid="104"/>
                                        </p:tgtEl>
                                        <p:attrNameLst>
                                          <p:attrName>ppt_x</p:attrName>
                                        </p:attrNameLst>
                                      </p:cBhvr>
                                      <p:tavLst>
                                        <p:tav tm="0">
                                          <p:val>
                                            <p:strVal val="#ppt_x"/>
                                          </p:val>
                                        </p:tav>
                                        <p:tav tm="100000">
                                          <p:val>
                                            <p:strVal val="#ppt_x"/>
                                          </p:val>
                                        </p:tav>
                                      </p:tavLst>
                                    </p:anim>
                                    <p:anim calcmode="lin" valueType="num">
                                      <p:cBhvr additive="base">
                                        <p:cTn id="399" dur="500" fill="hold"/>
                                        <p:tgtEl>
                                          <p:spTgt spid="104"/>
                                        </p:tgtEl>
                                        <p:attrNameLst>
                                          <p:attrName>ppt_y</p:attrName>
                                        </p:attrNameLst>
                                      </p:cBhvr>
                                      <p:tavLst>
                                        <p:tav tm="0">
                                          <p:val>
                                            <p:strVal val="1+#ppt_h/2"/>
                                          </p:val>
                                        </p:tav>
                                        <p:tav tm="100000">
                                          <p:val>
                                            <p:strVal val="#ppt_y"/>
                                          </p:val>
                                        </p:tav>
                                      </p:tavLst>
                                    </p:anim>
                                  </p:childTnLst>
                                </p:cTn>
                              </p:par>
                              <p:par>
                                <p:cTn id="400" presetID="2" presetClass="entr" presetSubtype="4" fill="hold" nodeType="withEffect">
                                  <p:stCondLst>
                                    <p:cond delay="0"/>
                                  </p:stCondLst>
                                  <p:childTnLst>
                                    <p:set>
                                      <p:cBhvr>
                                        <p:cTn id="401" dur="1" fill="hold">
                                          <p:stCondLst>
                                            <p:cond delay="0"/>
                                          </p:stCondLst>
                                        </p:cTn>
                                        <p:tgtEl>
                                          <p:spTgt spid="105"/>
                                        </p:tgtEl>
                                        <p:attrNameLst>
                                          <p:attrName>style.visibility</p:attrName>
                                        </p:attrNameLst>
                                      </p:cBhvr>
                                      <p:to>
                                        <p:strVal val="visible"/>
                                      </p:to>
                                    </p:set>
                                    <p:anim calcmode="lin" valueType="num">
                                      <p:cBhvr additive="base">
                                        <p:cTn id="402" dur="500" fill="hold"/>
                                        <p:tgtEl>
                                          <p:spTgt spid="105"/>
                                        </p:tgtEl>
                                        <p:attrNameLst>
                                          <p:attrName>ppt_x</p:attrName>
                                        </p:attrNameLst>
                                      </p:cBhvr>
                                      <p:tavLst>
                                        <p:tav tm="0">
                                          <p:val>
                                            <p:strVal val="#ppt_x"/>
                                          </p:val>
                                        </p:tav>
                                        <p:tav tm="100000">
                                          <p:val>
                                            <p:strVal val="#ppt_x"/>
                                          </p:val>
                                        </p:tav>
                                      </p:tavLst>
                                    </p:anim>
                                    <p:anim calcmode="lin" valueType="num">
                                      <p:cBhvr additive="base">
                                        <p:cTn id="403" dur="500" fill="hold"/>
                                        <p:tgtEl>
                                          <p:spTgt spid="105"/>
                                        </p:tgtEl>
                                        <p:attrNameLst>
                                          <p:attrName>ppt_y</p:attrName>
                                        </p:attrNameLst>
                                      </p:cBhvr>
                                      <p:tavLst>
                                        <p:tav tm="0">
                                          <p:val>
                                            <p:strVal val="1+#ppt_h/2"/>
                                          </p:val>
                                        </p:tav>
                                        <p:tav tm="100000">
                                          <p:val>
                                            <p:strVal val="#ppt_y"/>
                                          </p:val>
                                        </p:tav>
                                      </p:tavLst>
                                    </p:anim>
                                  </p:childTnLst>
                                </p:cTn>
                              </p:par>
                              <p:par>
                                <p:cTn id="404" presetID="2" presetClass="entr" presetSubtype="4" fill="hold" nodeType="withEffect">
                                  <p:stCondLst>
                                    <p:cond delay="0"/>
                                  </p:stCondLst>
                                  <p:childTnLst>
                                    <p:set>
                                      <p:cBhvr>
                                        <p:cTn id="405" dur="1" fill="hold">
                                          <p:stCondLst>
                                            <p:cond delay="0"/>
                                          </p:stCondLst>
                                        </p:cTn>
                                        <p:tgtEl>
                                          <p:spTgt spid="106"/>
                                        </p:tgtEl>
                                        <p:attrNameLst>
                                          <p:attrName>style.visibility</p:attrName>
                                        </p:attrNameLst>
                                      </p:cBhvr>
                                      <p:to>
                                        <p:strVal val="visible"/>
                                      </p:to>
                                    </p:set>
                                    <p:anim calcmode="lin" valueType="num">
                                      <p:cBhvr additive="base">
                                        <p:cTn id="406" dur="500" fill="hold"/>
                                        <p:tgtEl>
                                          <p:spTgt spid="106"/>
                                        </p:tgtEl>
                                        <p:attrNameLst>
                                          <p:attrName>ppt_x</p:attrName>
                                        </p:attrNameLst>
                                      </p:cBhvr>
                                      <p:tavLst>
                                        <p:tav tm="0">
                                          <p:val>
                                            <p:strVal val="#ppt_x"/>
                                          </p:val>
                                        </p:tav>
                                        <p:tav tm="100000">
                                          <p:val>
                                            <p:strVal val="#ppt_x"/>
                                          </p:val>
                                        </p:tav>
                                      </p:tavLst>
                                    </p:anim>
                                    <p:anim calcmode="lin" valueType="num">
                                      <p:cBhvr additive="base">
                                        <p:cTn id="40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https://rimblogs.files.wordpress.com/2014/12/cnet-500x23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24" y="332656"/>
            <a:ext cx="2406556" cy="11407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840" y="718344"/>
            <a:ext cx="2864887" cy="523220"/>
          </a:xfrm>
          <a:prstGeom prst="rect">
            <a:avLst/>
          </a:prstGeom>
        </p:spPr>
        <p:txBody>
          <a:bodyPr wrap="none">
            <a:spAutoFit/>
          </a:bodyPr>
          <a:lstStyle/>
          <a:p>
            <a:r>
              <a:rPr lang="en-US" sz="2800" b="1" dirty="0"/>
              <a:t>January 2, </a:t>
            </a:r>
            <a:r>
              <a:rPr lang="en-US" sz="2800" b="1" dirty="0" smtClean="0"/>
              <a:t>2002</a:t>
            </a:r>
            <a:endParaRPr lang="en-US" sz="2800" b="1" dirty="0"/>
          </a:p>
        </p:txBody>
      </p:sp>
      <p:sp>
        <p:nvSpPr>
          <p:cNvPr id="4" name="Rectangle 3"/>
          <p:cNvSpPr/>
          <p:nvPr/>
        </p:nvSpPr>
        <p:spPr>
          <a:xfrm>
            <a:off x="358424" y="1916832"/>
            <a:ext cx="7909444" cy="3416320"/>
          </a:xfrm>
          <a:prstGeom prst="rect">
            <a:avLst/>
          </a:prstGeom>
        </p:spPr>
        <p:txBody>
          <a:bodyPr wrap="square">
            <a:spAutoFit/>
          </a:bodyPr>
          <a:lstStyle/>
          <a:p>
            <a:r>
              <a:rPr lang="en-US" b="1" dirty="0"/>
              <a:t>Record set in cracking 56-bit crypto</a:t>
            </a:r>
          </a:p>
          <a:p>
            <a:r>
              <a:rPr lang="en-US" dirty="0"/>
              <a:t>A joint effort between the Electronic Frontier Foundation and </a:t>
            </a:r>
            <a:r>
              <a:rPr lang="en-US" dirty="0" err="1"/>
              <a:t>Distibuted.Net</a:t>
            </a:r>
            <a:r>
              <a:rPr lang="en-US" dirty="0"/>
              <a:t> cracks the DES algorithm in less than 23 hours.</a:t>
            </a:r>
          </a:p>
          <a:p>
            <a:endParaRPr lang="en-US" dirty="0" smtClean="0"/>
          </a:p>
          <a:p>
            <a:r>
              <a:rPr lang="en-US" dirty="0" smtClean="0"/>
              <a:t>That </a:t>
            </a:r>
            <a:r>
              <a:rPr lang="en-US" dirty="0"/>
              <a:t>beats a record of 56 hours set in July by EFF's "Deep Crack" machine, a specially built computer for breaking the code. RSA Data Security, which sponsored its third DES-cracking contests, offered $10,000 to anyone who broke DES in under 24 hours. It will pay EFF and Distributed.Net, a worldwide coalition of computer enthusiasts</a:t>
            </a:r>
            <a:r>
              <a:rPr lang="en-US" dirty="0" smtClean="0"/>
              <a:t>.</a:t>
            </a:r>
          </a:p>
          <a:p>
            <a:endParaRPr lang="en-US" dirty="0"/>
          </a:p>
          <a:p>
            <a:r>
              <a:rPr lang="en-US" dirty="0"/>
              <a:t>Deep Crack and </a:t>
            </a:r>
            <a:r>
              <a:rPr lang="en-US" dirty="0" err="1"/>
              <a:t>Distributed.Net's</a:t>
            </a:r>
            <a:r>
              <a:rPr lang="en-US" dirty="0"/>
              <a:t> network of nearly </a:t>
            </a:r>
            <a:r>
              <a:rPr lang="en-US" b="1" dirty="0"/>
              <a:t>100,000 PCs </a:t>
            </a:r>
            <a:r>
              <a:rPr lang="en-US" dirty="0"/>
              <a:t>on the Internet won DES Challenge III in </a:t>
            </a:r>
            <a:r>
              <a:rPr lang="en-US" b="1" dirty="0"/>
              <a:t>22 hours and 15 minutes</a:t>
            </a:r>
            <a:r>
              <a:rPr lang="en-US" dirty="0"/>
              <a:t>.</a:t>
            </a:r>
          </a:p>
        </p:txBody>
      </p:sp>
    </p:spTree>
    <p:extLst>
      <p:ext uri="{BB962C8B-B14F-4D97-AF65-F5344CB8AC3E}">
        <p14:creationId xmlns:p14="http://schemas.microsoft.com/office/powerpoint/2010/main" val="278280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Chiffrement de César</a:t>
            </a:r>
          </a:p>
        </p:txBody>
      </p:sp>
      <p:sp>
        <p:nvSpPr>
          <p:cNvPr id="14339" name="Rectangle 5"/>
          <p:cNvSpPr>
            <a:spLocks noChangeArrowheads="1"/>
          </p:cNvSpPr>
          <p:nvPr/>
        </p:nvSpPr>
        <p:spPr bwMode="auto">
          <a:xfrm>
            <a:off x="250825" y="1700213"/>
            <a:ext cx="8642350" cy="4392612"/>
          </a:xfrm>
          <a:prstGeom prst="rect">
            <a:avLst/>
          </a:prstGeom>
          <a:noFill/>
          <a:ln w="9525">
            <a:noFill/>
            <a:miter lim="800000"/>
            <a:headEnd/>
            <a:tailEnd/>
          </a:ln>
        </p:spPr>
        <p:txBody>
          <a:bodyPr/>
          <a:lstStyle/>
          <a:p>
            <a:pPr>
              <a:spcBef>
                <a:spcPct val="20000"/>
              </a:spcBef>
            </a:pPr>
            <a:r>
              <a:rPr lang="fr-CA" sz="2800"/>
              <a:t>Dans le célèbre film de Stanley Kubrick</a:t>
            </a:r>
          </a:p>
          <a:p>
            <a:pPr>
              <a:spcBef>
                <a:spcPct val="20000"/>
              </a:spcBef>
            </a:pPr>
            <a:r>
              <a:rPr lang="fr-CA" sz="2800" b="1"/>
              <a:t>2001: A Space Odyssey</a:t>
            </a:r>
            <a:r>
              <a:rPr lang="fr-CA" sz="2800"/>
              <a:t> </a:t>
            </a:r>
          </a:p>
          <a:p>
            <a:pPr>
              <a:spcBef>
                <a:spcPct val="20000"/>
              </a:spcBef>
            </a:pPr>
            <a:r>
              <a:rPr lang="fr-CA" sz="2800"/>
              <a:t>un des personnages principaux est un super ordinateur appelé </a:t>
            </a:r>
          </a:p>
          <a:p>
            <a:pPr>
              <a:spcBef>
                <a:spcPct val="20000"/>
              </a:spcBef>
            </a:pPr>
            <a:r>
              <a:rPr lang="fr-CA" sz="2800">
                <a:solidFill>
                  <a:schemeClr val="accent2"/>
                </a:solidFill>
              </a:rPr>
              <a:t>HAL9000</a:t>
            </a:r>
          </a:p>
          <a:p>
            <a:pPr>
              <a:spcBef>
                <a:spcPct val="20000"/>
              </a:spcBef>
            </a:pPr>
            <a:r>
              <a:rPr lang="fr-CA" sz="2800"/>
              <a:t>Le film a été réalisé en 1969.</a:t>
            </a:r>
          </a:p>
          <a:p>
            <a:pPr>
              <a:spcBef>
                <a:spcPct val="20000"/>
              </a:spcBef>
            </a:pPr>
            <a:r>
              <a:rPr lang="fr-CA" sz="2800"/>
              <a:t>Est-ce qu’il y a un message caché dans le nom de l’ordinateur?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COPACOBANA 2006 </a:t>
            </a:r>
            <a:endParaRPr lang="en-CA" dirty="0"/>
          </a:p>
        </p:txBody>
      </p:sp>
      <p:pic>
        <p:nvPicPr>
          <p:cNvPr id="157699" name="Picture 3" descr="Image:Copacobana.jpg">
            <a:hlinkClick r:id="rId2"/>
          </p:cNvPr>
          <p:cNvPicPr>
            <a:picLocks noChangeAspect="1" noChangeArrowheads="1"/>
          </p:cNvPicPr>
          <p:nvPr/>
        </p:nvPicPr>
        <p:blipFill>
          <a:blip r:embed="rId3" cstate="print"/>
          <a:srcRect/>
          <a:stretch>
            <a:fillRect/>
          </a:stretch>
        </p:blipFill>
        <p:spPr bwMode="auto">
          <a:xfrm>
            <a:off x="2000232" y="1857364"/>
            <a:ext cx="5072098" cy="3379286"/>
          </a:xfrm>
          <a:prstGeom prst="rect">
            <a:avLst/>
          </a:prstGeom>
          <a:noFill/>
        </p:spPr>
      </p:pic>
      <p:sp>
        <p:nvSpPr>
          <p:cNvPr id="5" name="ZoneTexte 4"/>
          <p:cNvSpPr txBox="1"/>
          <p:nvPr/>
        </p:nvSpPr>
        <p:spPr>
          <a:xfrm>
            <a:off x="2714612" y="5857892"/>
            <a:ext cx="3685624" cy="646331"/>
          </a:xfrm>
          <a:prstGeom prst="rect">
            <a:avLst/>
          </a:prstGeom>
          <a:noFill/>
        </p:spPr>
        <p:txBody>
          <a:bodyPr wrap="none" rtlCol="0">
            <a:spAutoFit/>
          </a:bodyPr>
          <a:lstStyle/>
          <a:p>
            <a:r>
              <a:rPr lang="en-CA" dirty="0" err="1" smtClean="0"/>
              <a:t>Brise</a:t>
            </a:r>
            <a:r>
              <a:rPr lang="en-CA" dirty="0" smtClean="0"/>
              <a:t> DES en 6.4 </a:t>
            </a:r>
            <a:r>
              <a:rPr lang="en-CA" dirty="0" err="1" smtClean="0"/>
              <a:t>jours</a:t>
            </a:r>
            <a:r>
              <a:rPr lang="en-CA" dirty="0" smtClean="0"/>
              <a:t> (</a:t>
            </a:r>
            <a:r>
              <a:rPr lang="en-CA" dirty="0" err="1" smtClean="0"/>
              <a:t>moyenne</a:t>
            </a:r>
            <a:r>
              <a:rPr lang="en-CA" dirty="0" smtClean="0"/>
              <a:t>)</a:t>
            </a:r>
          </a:p>
          <a:p>
            <a:r>
              <a:rPr lang="en-CA" dirty="0" smtClean="0"/>
              <a:t>$100,000</a:t>
            </a:r>
            <a:endParaRPr lang="en-CA" dirty="0"/>
          </a:p>
        </p:txBody>
      </p:sp>
    </p:spTree>
    <p:extLst>
      <p:ext uri="{BB962C8B-B14F-4D97-AF65-F5344CB8AC3E}">
        <p14:creationId xmlns:p14="http://schemas.microsoft.com/office/powerpoint/2010/main" val="2015353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smtClean="0">
                <a:solidFill>
                  <a:schemeClr val="tx2"/>
                </a:solidFill>
              </a:rPr>
              <a:t>Cryptographie symétrique</a:t>
            </a:r>
          </a:p>
        </p:txBody>
      </p:sp>
      <p:sp>
        <p:nvSpPr>
          <p:cNvPr id="56323" name="Text Box 5"/>
          <p:cNvSpPr txBox="1">
            <a:spLocks noChangeArrowheads="1"/>
          </p:cNvSpPr>
          <p:nvPr/>
        </p:nvSpPr>
        <p:spPr bwMode="auto">
          <a:xfrm>
            <a:off x="785786" y="1928802"/>
            <a:ext cx="7777163" cy="2862322"/>
          </a:xfrm>
          <a:prstGeom prst="rect">
            <a:avLst/>
          </a:prstGeom>
          <a:noFill/>
          <a:ln w="9525">
            <a:noFill/>
            <a:miter lim="800000"/>
            <a:headEnd/>
            <a:tailEnd/>
          </a:ln>
        </p:spPr>
        <p:txBody>
          <a:bodyPr>
            <a:spAutoFit/>
          </a:bodyPr>
          <a:lstStyle/>
          <a:p>
            <a:pPr>
              <a:buFont typeface="Arial" pitchFamily="34" charset="0"/>
              <a:buChar char="•"/>
            </a:pPr>
            <a:r>
              <a:rPr lang="fr-CA" sz="3600" dirty="0">
                <a:solidFill>
                  <a:srgbClr val="000000"/>
                </a:solidFill>
                <a:latin typeface="Tahoma" pitchFamily="34" charset="0"/>
              </a:rPr>
              <a:t>Triple DES</a:t>
            </a:r>
          </a:p>
          <a:p>
            <a:pPr>
              <a:buFont typeface="Arial" pitchFamily="34" charset="0"/>
              <a:buChar char="•"/>
            </a:pPr>
            <a:r>
              <a:rPr lang="fr-CA" sz="3600" dirty="0" smtClean="0">
                <a:solidFill>
                  <a:srgbClr val="000000"/>
                </a:solidFill>
                <a:latin typeface="Tahoma" pitchFamily="34" charset="0"/>
              </a:rPr>
              <a:t>AES</a:t>
            </a:r>
          </a:p>
          <a:p>
            <a:pPr>
              <a:buFont typeface="Arial" pitchFamily="34" charset="0"/>
              <a:buChar char="•"/>
            </a:pPr>
            <a:r>
              <a:rPr lang="fr-CA" sz="3600" dirty="0" err="1" smtClean="0">
                <a:solidFill>
                  <a:srgbClr val="000000"/>
                </a:solidFill>
                <a:latin typeface="Tahoma" pitchFamily="34" charset="0"/>
              </a:rPr>
              <a:t>Blowfish</a:t>
            </a:r>
            <a:endParaRPr lang="fr-CA" sz="3600" dirty="0" smtClean="0">
              <a:solidFill>
                <a:srgbClr val="000000"/>
              </a:solidFill>
              <a:latin typeface="Tahoma" pitchFamily="34" charset="0"/>
            </a:endParaRPr>
          </a:p>
          <a:p>
            <a:pPr>
              <a:buFont typeface="Arial" pitchFamily="34" charset="0"/>
              <a:buChar char="•"/>
            </a:pPr>
            <a:r>
              <a:rPr lang="fr-CA" sz="3600" dirty="0" smtClean="0">
                <a:solidFill>
                  <a:srgbClr val="000000"/>
                </a:solidFill>
                <a:latin typeface="Tahoma" pitchFamily="34" charset="0"/>
              </a:rPr>
              <a:t>Serpent</a:t>
            </a:r>
          </a:p>
          <a:p>
            <a:pPr>
              <a:buFont typeface="Arial" pitchFamily="34" charset="0"/>
              <a:buChar char="•"/>
            </a:pPr>
            <a:r>
              <a:rPr lang="fr-CA" sz="3600" dirty="0" err="1" smtClean="0">
                <a:solidFill>
                  <a:srgbClr val="000000"/>
                </a:solidFill>
                <a:latin typeface="Tahoma" pitchFamily="34" charset="0"/>
              </a:rPr>
              <a:t>Twofish</a:t>
            </a:r>
            <a:endParaRPr lang="fr-CA" dirty="0">
              <a:latin typeface="Tahoma" pitchFamily="34" charset="0"/>
            </a:endParaRPr>
          </a:p>
        </p:txBody>
      </p:sp>
    </p:spTree>
    <p:extLst>
      <p:ext uri="{BB962C8B-B14F-4D97-AF65-F5344CB8AC3E}">
        <p14:creationId xmlns:p14="http://schemas.microsoft.com/office/powerpoint/2010/main" val="41349729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a:solidFill>
                  <a:schemeClr val="tx2"/>
                </a:solidFill>
              </a:rPr>
              <a:t>Problème de l’échange de clef</a:t>
            </a:r>
          </a:p>
        </p:txBody>
      </p:sp>
      <p:sp>
        <p:nvSpPr>
          <p:cNvPr id="57347" name="Rectangle 5"/>
          <p:cNvSpPr>
            <a:spLocks noChangeArrowheads="1"/>
          </p:cNvSpPr>
          <p:nvPr/>
        </p:nvSpPr>
        <p:spPr bwMode="auto">
          <a:xfrm>
            <a:off x="395288" y="1628775"/>
            <a:ext cx="7777162" cy="4473575"/>
          </a:xfrm>
          <a:prstGeom prst="rect">
            <a:avLst/>
          </a:prstGeom>
          <a:noFill/>
          <a:ln w="9525">
            <a:noFill/>
            <a:miter lim="800000"/>
            <a:headEnd/>
            <a:tailEnd/>
          </a:ln>
        </p:spPr>
        <p:txBody>
          <a:bodyPr>
            <a:spAutoFit/>
          </a:bodyPr>
          <a:lstStyle/>
          <a:p>
            <a:r>
              <a:rPr lang="fr-CA" sz="2400">
                <a:latin typeface="Tahoma" pitchFamily="34" charset="0"/>
              </a:rPr>
              <a:t>Même avec un cryptosystème très sécuritaire, un problème subsiste.  Il faut distribuer les clefs secrètes qui seront utilisées sans qu’elles soient interceptées par des curieux. Ces clefs peuvent être échangées à l’aide d’un courrier diplomatique ou en temps de guerre, elles peuvent être distribuées aux unités avant leur départ. </a:t>
            </a:r>
          </a:p>
          <a:p>
            <a:endParaRPr lang="fr-CA" sz="2400">
              <a:latin typeface="Tahoma" pitchFamily="34" charset="0"/>
            </a:endParaRPr>
          </a:p>
          <a:p>
            <a:r>
              <a:rPr lang="fr-CA" sz="2400">
                <a:latin typeface="Tahoma" pitchFamily="34" charset="0"/>
              </a:rPr>
              <a:t>Qu’arrive-t-il si on manque de clefs?</a:t>
            </a:r>
          </a:p>
          <a:p>
            <a:endParaRPr lang="fr-CA" sz="2400">
              <a:latin typeface="Tahoma" pitchFamily="34" charset="0"/>
            </a:endParaRPr>
          </a:p>
          <a:p>
            <a:r>
              <a:rPr lang="fr-CA" sz="2400">
                <a:latin typeface="Tahoma" pitchFamily="34" charset="0"/>
              </a:rPr>
              <a:t>Pas très pratique sur Internet!</a:t>
            </a:r>
          </a:p>
          <a:p>
            <a:endParaRPr lang="fr-CA" sz="2400">
              <a:latin typeface="Tahoma" pitchFamily="34" charset="0"/>
            </a:endParaRPr>
          </a:p>
          <a:p>
            <a:r>
              <a:rPr lang="fr-CA" sz="2400">
                <a:latin typeface="Tahoma" pitchFamily="34" charset="0"/>
              </a:rPr>
              <a:t>Y a-t-il une solution?</a:t>
            </a:r>
          </a:p>
        </p:txBody>
      </p:sp>
    </p:spTree>
    <p:extLst>
      <p:ext uri="{BB962C8B-B14F-4D97-AF65-F5344CB8AC3E}">
        <p14:creationId xmlns:p14="http://schemas.microsoft.com/office/powerpoint/2010/main" val="9490673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Masque jetable</a:t>
            </a:r>
            <a:br>
              <a:rPr lang="fr-CA" dirty="0" smtClean="0"/>
            </a:br>
            <a:r>
              <a:rPr lang="fr-CA" dirty="0" smtClean="0"/>
              <a:t>Un code parfait?</a:t>
            </a:r>
            <a:endParaRPr lang="fr-CA" dirty="0"/>
          </a:p>
        </p:txBody>
      </p:sp>
      <p:sp>
        <p:nvSpPr>
          <p:cNvPr id="6" name="ZoneTexte 5"/>
          <p:cNvSpPr txBox="1"/>
          <p:nvPr/>
        </p:nvSpPr>
        <p:spPr>
          <a:xfrm>
            <a:off x="1357290" y="2000240"/>
            <a:ext cx="6528582" cy="461665"/>
          </a:xfrm>
          <a:prstGeom prst="rect">
            <a:avLst/>
          </a:prstGeom>
          <a:noFill/>
        </p:spPr>
        <p:txBody>
          <a:bodyPr wrap="none" rtlCol="0">
            <a:spAutoFit/>
          </a:bodyPr>
          <a:lstStyle/>
          <a:p>
            <a:r>
              <a:rPr lang="fr-CA" sz="2400" dirty="0" smtClean="0">
                <a:solidFill>
                  <a:srgbClr val="00B0F0"/>
                </a:solidFill>
              </a:rPr>
              <a:t>Chiffrer un bit d’information avec un bit de clef.</a:t>
            </a:r>
            <a:endParaRPr lang="fr-CA" sz="2400" dirty="0">
              <a:solidFill>
                <a:srgbClr val="00B0F0"/>
              </a:solidFill>
            </a:endParaRPr>
          </a:p>
        </p:txBody>
      </p:sp>
      <p:grpSp>
        <p:nvGrpSpPr>
          <p:cNvPr id="3" name="Groupe 8"/>
          <p:cNvGrpSpPr/>
          <p:nvPr/>
        </p:nvGrpSpPr>
        <p:grpSpPr>
          <a:xfrm>
            <a:off x="1214414" y="3071810"/>
            <a:ext cx="6622226" cy="3319185"/>
            <a:chOff x="1214414" y="3071810"/>
            <a:chExt cx="6622226" cy="3319185"/>
          </a:xfrm>
        </p:grpSpPr>
        <p:pic>
          <p:nvPicPr>
            <p:cNvPr id="4" name="Picture 3"/>
            <p:cNvPicPr>
              <a:picLocks noChangeAspect="1" noChangeArrowheads="1"/>
            </p:cNvPicPr>
            <p:nvPr/>
          </p:nvPicPr>
          <p:blipFill>
            <a:blip r:embed="rId2" cstate="print"/>
            <a:srcRect/>
            <a:stretch>
              <a:fillRect/>
            </a:stretch>
          </p:blipFill>
          <p:spPr bwMode="auto">
            <a:xfrm>
              <a:off x="1214414" y="3088846"/>
              <a:ext cx="2357454" cy="25206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noChangeArrowheads="1"/>
            </p:cNvPicPr>
            <p:nvPr/>
          </p:nvPicPr>
          <p:blipFill>
            <a:blip r:embed="rId3" cstate="print"/>
            <a:srcRect/>
            <a:stretch>
              <a:fillRect/>
            </a:stretch>
          </p:blipFill>
          <p:spPr bwMode="auto">
            <a:xfrm>
              <a:off x="5357818" y="3071810"/>
              <a:ext cx="2478822" cy="25426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ZoneTexte 6"/>
            <p:cNvSpPr txBox="1"/>
            <p:nvPr/>
          </p:nvSpPr>
          <p:spPr>
            <a:xfrm>
              <a:off x="1643042" y="5929330"/>
              <a:ext cx="1624163" cy="461665"/>
            </a:xfrm>
            <a:prstGeom prst="rect">
              <a:avLst/>
            </a:prstGeom>
            <a:noFill/>
          </p:spPr>
          <p:txBody>
            <a:bodyPr wrap="none" rtlCol="0">
              <a:spAutoFit/>
            </a:bodyPr>
            <a:lstStyle/>
            <a:p>
              <a:r>
                <a:rPr lang="fr-CA" sz="2400" dirty="0" smtClean="0"/>
                <a:t>Mensonge</a:t>
              </a:r>
              <a:endParaRPr lang="fr-CA" sz="2400" dirty="0"/>
            </a:p>
          </p:txBody>
        </p:sp>
        <p:sp>
          <p:nvSpPr>
            <p:cNvPr id="8" name="ZoneTexte 7"/>
            <p:cNvSpPr txBox="1"/>
            <p:nvPr/>
          </p:nvSpPr>
          <p:spPr>
            <a:xfrm>
              <a:off x="6193566" y="5857892"/>
              <a:ext cx="989373" cy="461665"/>
            </a:xfrm>
            <a:prstGeom prst="rect">
              <a:avLst/>
            </a:prstGeom>
            <a:noFill/>
          </p:spPr>
          <p:txBody>
            <a:bodyPr wrap="none" rtlCol="0">
              <a:spAutoFit/>
            </a:bodyPr>
            <a:lstStyle/>
            <a:p>
              <a:r>
                <a:rPr lang="fr-CA" sz="2400" dirty="0" smtClean="0"/>
                <a:t>Vérité</a:t>
              </a:r>
              <a:endParaRPr lang="fr-CA" sz="2400" dirty="0"/>
            </a:p>
          </p:txBody>
        </p:sp>
      </p:grpSp>
    </p:spTree>
    <p:extLst>
      <p:ext uri="{BB962C8B-B14F-4D97-AF65-F5344CB8AC3E}">
        <p14:creationId xmlns:p14="http://schemas.microsoft.com/office/powerpoint/2010/main" val="357370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11"/>
          <p:cNvSpPr>
            <a:spLocks noChangeArrowheads="1"/>
          </p:cNvSpPr>
          <p:nvPr/>
        </p:nvSpPr>
        <p:spPr bwMode="auto">
          <a:xfrm>
            <a:off x="684213" y="0"/>
            <a:ext cx="8229600" cy="1371600"/>
          </a:xfrm>
          <a:prstGeom prst="rect">
            <a:avLst/>
          </a:prstGeom>
          <a:noFill/>
          <a:ln w="9525">
            <a:noFill/>
            <a:miter lim="800000"/>
            <a:headEnd/>
            <a:tailEnd/>
          </a:ln>
        </p:spPr>
        <p:txBody>
          <a:bodyPr anchor="ctr"/>
          <a:lstStyle/>
          <a:p>
            <a:pPr algn="ctr"/>
            <a:r>
              <a:rPr lang="fr-CA" sz="4400">
                <a:solidFill>
                  <a:schemeClr val="tx2"/>
                </a:solidFill>
              </a:rPr>
              <a:t>Sécurité du masque jetable</a:t>
            </a:r>
          </a:p>
        </p:txBody>
      </p:sp>
      <p:sp>
        <p:nvSpPr>
          <p:cNvPr id="9" name="ZoneTexte 8"/>
          <p:cNvSpPr txBox="1"/>
          <p:nvPr/>
        </p:nvSpPr>
        <p:spPr>
          <a:xfrm>
            <a:off x="500034" y="2714620"/>
            <a:ext cx="7715272" cy="1815882"/>
          </a:xfrm>
          <a:prstGeom prst="rect">
            <a:avLst/>
          </a:prstGeom>
          <a:noFill/>
          <a:ln>
            <a:solidFill>
              <a:srgbClr val="00B0F0"/>
            </a:solidFill>
          </a:ln>
          <a:effectLst>
            <a:glow rad="101600">
              <a:schemeClr val="accent1">
                <a:satMod val="175000"/>
                <a:alpha val="40000"/>
              </a:schemeClr>
            </a:glow>
          </a:effectLst>
        </p:spPr>
        <p:txBody>
          <a:bodyPr wrap="square" rtlCol="0">
            <a:spAutoFit/>
          </a:bodyPr>
          <a:lstStyle/>
          <a:p>
            <a:r>
              <a:rPr lang="en-US" sz="2800" dirty="0" smtClean="0"/>
              <a:t>Claude Shannon,</a:t>
            </a:r>
            <a:br>
              <a:rPr lang="en-US" sz="2800" dirty="0" smtClean="0"/>
            </a:br>
            <a:r>
              <a:rPr lang="en-US" sz="2800" i="1" dirty="0" smtClean="0"/>
              <a:t>Communication </a:t>
            </a:r>
            <a:r>
              <a:rPr lang="en-US" sz="2800" i="1" dirty="0"/>
              <a:t>Theory of </a:t>
            </a:r>
            <a:r>
              <a:rPr lang="en-US" sz="2800" i="1" dirty="0" smtClean="0"/>
              <a:t>Secrecy Systems</a:t>
            </a:r>
            <a:r>
              <a:rPr lang="en-US" sz="2800" dirty="0" smtClean="0"/>
              <a:t>,</a:t>
            </a:r>
            <a:r>
              <a:rPr lang="en-US" sz="2800" dirty="0"/>
              <a:t> </a:t>
            </a:r>
            <a:endParaRPr lang="en-US" sz="2800" dirty="0" smtClean="0"/>
          </a:p>
          <a:p>
            <a:r>
              <a:rPr lang="en-US" sz="2800" dirty="0" smtClean="0"/>
              <a:t>Bell </a:t>
            </a:r>
            <a:r>
              <a:rPr lang="en-US" sz="2800" dirty="0"/>
              <a:t>System Technical Journal, </a:t>
            </a:r>
            <a:endParaRPr lang="en-US" sz="2800" dirty="0" smtClean="0"/>
          </a:p>
          <a:p>
            <a:r>
              <a:rPr lang="en-US" sz="2800" dirty="0" smtClean="0"/>
              <a:t>vol.28(</a:t>
            </a:r>
            <a:r>
              <a:rPr lang="en-US" sz="2800" b="1" dirty="0" smtClean="0"/>
              <a:t>4</a:t>
            </a:r>
            <a:r>
              <a:rPr lang="en-US" sz="2800" dirty="0"/>
              <a:t>), page 656–715, 1949.</a:t>
            </a:r>
            <a:endParaRPr lang="en-CA" sz="2800" dirty="0"/>
          </a:p>
        </p:txBody>
      </p:sp>
    </p:spTree>
    <p:extLst>
      <p:ext uri="{BB962C8B-B14F-4D97-AF65-F5344CB8AC3E}">
        <p14:creationId xmlns:p14="http://schemas.microsoft.com/office/powerpoint/2010/main" val="516686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428596" y="4572008"/>
            <a:ext cx="2266950" cy="1133475"/>
            <a:chOff x="500034" y="4929198"/>
            <a:chExt cx="2266950" cy="1133475"/>
          </a:xfrm>
        </p:grpSpPr>
        <p:sp>
          <p:nvSpPr>
            <p:cNvPr id="4" name="Letter"/>
            <p:cNvSpPr>
              <a:spLocks noEditPoints="1" noChangeArrowheads="1"/>
            </p:cNvSpPr>
            <p:nvPr/>
          </p:nvSpPr>
          <p:spPr bwMode="auto">
            <a:xfrm>
              <a:off x="500034" y="4929198"/>
              <a:ext cx="2266950" cy="1133475"/>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scene3d>
                <a:camera prst="orthographicFront"/>
                <a:lightRig rig="balanced" dir="t">
                  <a:rot lat="0" lon="0" rev="2100000"/>
                </a:lightRig>
              </a:scene3d>
              <a:sp3d extrusionH="57150" prstMaterial="metal">
                <a:bevelT w="38100" h="25400"/>
                <a:contourClr>
                  <a:schemeClr val="bg2"/>
                </a:contourClr>
              </a:sp3d>
            </a:bodyPr>
            <a:lstStyle/>
            <a:p>
              <a:r>
                <a:rPr lang="fr-CA" sz="2000" b="1" dirty="0" smtClean="0">
                  <a:ln w="50800"/>
                  <a:solidFill>
                    <a:schemeClr val="tx2">
                      <a:lumMod val="60000"/>
                      <a:lumOff val="40000"/>
                    </a:schemeClr>
                  </a:solidFill>
                </a:rPr>
                <a:t>Bob</a:t>
              </a:r>
              <a:endParaRPr lang="fr-CA" b="1" dirty="0">
                <a:ln w="50800"/>
                <a:solidFill>
                  <a:schemeClr val="tx2">
                    <a:lumMod val="60000"/>
                    <a:lumOff val="40000"/>
                  </a:schemeClr>
                </a:solidFill>
              </a:endParaRPr>
            </a:p>
          </p:txBody>
        </p:sp>
        <p:pic>
          <p:nvPicPr>
            <p:cNvPr id="5" name="Picture 65" descr="C:\Users\tappa\AppData\Local\Microsoft\Windows\Temporary Internet Files\Content.IE5\C9QV2DOP\MCj02150000000[1].wmf"/>
            <p:cNvPicPr>
              <a:picLocks noChangeAspect="1" noChangeArrowheads="1"/>
            </p:cNvPicPr>
            <p:nvPr/>
          </p:nvPicPr>
          <p:blipFill>
            <a:blip r:embed="rId3" cstate="print"/>
            <a:srcRect/>
            <a:stretch>
              <a:fillRect/>
            </a:stretch>
          </p:blipFill>
          <p:spPr bwMode="auto">
            <a:xfrm>
              <a:off x="2143108" y="5000636"/>
              <a:ext cx="586299" cy="500066"/>
            </a:xfrm>
            <a:prstGeom prst="rect">
              <a:avLst/>
            </a:prstGeom>
            <a:noFill/>
          </p:spPr>
        </p:pic>
      </p:grpSp>
      <p:pic>
        <p:nvPicPr>
          <p:cNvPr id="6" name="Picture 60" descr="C:\Users\tappa\AppData\Local\Microsoft\Windows\Temporary Internet Files\Content.IE5\XL2UONUU\MCj02507340000[1].wmf"/>
          <p:cNvPicPr>
            <a:picLocks noChangeAspect="1" noChangeArrowheads="1"/>
          </p:cNvPicPr>
          <p:nvPr/>
        </p:nvPicPr>
        <p:blipFill>
          <a:blip r:embed="rId4" cstate="print"/>
          <a:srcRect/>
          <a:stretch>
            <a:fillRect/>
          </a:stretch>
        </p:blipFill>
        <p:spPr bwMode="auto">
          <a:xfrm>
            <a:off x="3403600" y="2066925"/>
            <a:ext cx="2336800" cy="2724150"/>
          </a:xfrm>
          <a:prstGeom prst="rect">
            <a:avLst/>
          </a:prstGeom>
          <a:noFill/>
          <a:ln w="9525">
            <a:noFill/>
            <a:miter lim="800000"/>
            <a:headEnd/>
            <a:tailEnd/>
          </a:ln>
        </p:spPr>
      </p:pic>
      <p:sp>
        <p:nvSpPr>
          <p:cNvPr id="7"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endParaRPr lang="fr-CA"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8" name="Line 8"/>
          <p:cNvSpPr>
            <a:spLocks noChangeShapeType="1"/>
          </p:cNvSpPr>
          <p:nvPr/>
        </p:nvSpPr>
        <p:spPr bwMode="auto">
          <a:xfrm>
            <a:off x="3276600" y="1700213"/>
            <a:ext cx="7938" cy="4595812"/>
          </a:xfrm>
          <a:prstGeom prst="line">
            <a:avLst/>
          </a:prstGeom>
          <a:noFill/>
          <a:ln w="38100">
            <a:solidFill>
              <a:schemeClr val="accent2"/>
            </a:solidFill>
            <a:round/>
            <a:headEnd/>
            <a:tailEnd/>
          </a:ln>
        </p:spPr>
        <p:txBody>
          <a:bodyPr wrap="none" anchor="ctr"/>
          <a:lstStyle/>
          <a:p>
            <a:endParaRPr lang="fr-CA"/>
          </a:p>
        </p:txBody>
      </p:sp>
      <p:sp>
        <p:nvSpPr>
          <p:cNvPr id="9" name="Line 9"/>
          <p:cNvSpPr>
            <a:spLocks noChangeShapeType="1"/>
          </p:cNvSpPr>
          <p:nvPr/>
        </p:nvSpPr>
        <p:spPr bwMode="auto">
          <a:xfrm>
            <a:off x="6011863" y="1700213"/>
            <a:ext cx="14287" cy="4595812"/>
          </a:xfrm>
          <a:prstGeom prst="line">
            <a:avLst/>
          </a:prstGeom>
          <a:noFill/>
          <a:ln w="38100">
            <a:solidFill>
              <a:schemeClr val="accent2"/>
            </a:solidFill>
            <a:round/>
            <a:headEnd/>
            <a:tailEnd/>
          </a:ln>
        </p:spPr>
        <p:txBody>
          <a:bodyPr wrap="none" anchor="ctr"/>
          <a:lstStyle/>
          <a:p>
            <a:endParaRPr lang="fr-CA"/>
          </a:p>
        </p:txBody>
      </p:sp>
      <p:pic>
        <p:nvPicPr>
          <p:cNvPr id="10" name="Picture 54" descr="C:\Users\tappa\AppData\Local\Microsoft\Windows\Temporary Internet Files\Content.IE5\6ODYZPJW\MCj04326110000[1].png"/>
          <p:cNvPicPr>
            <a:picLocks noChangeAspect="1" noChangeArrowheads="1"/>
          </p:cNvPicPr>
          <p:nvPr/>
        </p:nvPicPr>
        <p:blipFill>
          <a:blip r:embed="rId5" cstate="print"/>
          <a:srcRect/>
          <a:stretch>
            <a:fillRect/>
          </a:stretch>
        </p:blipFill>
        <p:spPr bwMode="auto">
          <a:xfrm>
            <a:off x="571500" y="1214438"/>
            <a:ext cx="1828800" cy="1828800"/>
          </a:xfrm>
          <a:prstGeom prst="rect">
            <a:avLst/>
          </a:prstGeom>
          <a:noFill/>
          <a:ln w="9525">
            <a:noFill/>
            <a:miter lim="800000"/>
            <a:headEnd/>
            <a:tailEnd/>
          </a:ln>
        </p:spPr>
      </p:pic>
      <p:pic>
        <p:nvPicPr>
          <p:cNvPr id="11" name="Picture 55" descr="C:\Users\tappa\AppData\Local\Microsoft\Windows\Temporary Internet Files\Content.IE5\2SZLZBC3\MCj04326100000[1].png"/>
          <p:cNvPicPr>
            <a:picLocks noChangeAspect="1" noChangeArrowheads="1"/>
          </p:cNvPicPr>
          <p:nvPr/>
        </p:nvPicPr>
        <p:blipFill>
          <a:blip r:embed="rId6" cstate="print"/>
          <a:srcRect/>
          <a:stretch>
            <a:fillRect/>
          </a:stretch>
        </p:blipFill>
        <p:spPr bwMode="auto">
          <a:xfrm>
            <a:off x="6500813" y="1214438"/>
            <a:ext cx="1828800" cy="1828800"/>
          </a:xfrm>
          <a:prstGeom prst="rect">
            <a:avLst/>
          </a:prstGeom>
          <a:noFill/>
          <a:ln w="9525">
            <a:noFill/>
            <a:miter lim="800000"/>
            <a:headEnd/>
            <a:tailEnd/>
          </a:ln>
        </p:spPr>
      </p:pic>
      <p:sp>
        <p:nvSpPr>
          <p:cNvPr id="12" name="AutoShape 2"/>
          <p:cNvSpPr>
            <a:spLocks noChangeAspect="1" noChangeArrowheads="1" noTextEdit="1"/>
          </p:cNvSpPr>
          <p:nvPr/>
        </p:nvSpPr>
        <p:spPr bwMode="auto">
          <a:xfrm>
            <a:off x="214282" y="714356"/>
            <a:ext cx="885825" cy="91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grpSp>
        <p:nvGrpSpPr>
          <p:cNvPr id="13" name="Groupe 12"/>
          <p:cNvGrpSpPr/>
          <p:nvPr/>
        </p:nvGrpSpPr>
        <p:grpSpPr>
          <a:xfrm>
            <a:off x="7215206" y="3143248"/>
            <a:ext cx="488950" cy="782638"/>
            <a:chOff x="357157" y="714356"/>
            <a:chExt cx="488950" cy="782638"/>
          </a:xfrm>
        </p:grpSpPr>
        <p:sp>
          <p:nvSpPr>
            <p:cNvPr id="14" name="Freeform 7"/>
            <p:cNvSpPr>
              <a:spLocks/>
            </p:cNvSpPr>
            <p:nvPr/>
          </p:nvSpPr>
          <p:spPr bwMode="auto">
            <a:xfrm>
              <a:off x="411132" y="714356"/>
              <a:ext cx="382588" cy="415925"/>
            </a:xfrm>
            <a:custGeom>
              <a:avLst/>
              <a:gdLst/>
              <a:ahLst/>
              <a:cxnLst>
                <a:cxn ang="0">
                  <a:pos x="0" y="524"/>
                </a:cxn>
                <a:cxn ang="0">
                  <a:pos x="174" y="478"/>
                </a:cxn>
                <a:cxn ang="0">
                  <a:pos x="174" y="287"/>
                </a:cxn>
                <a:cxn ang="0">
                  <a:pos x="174" y="238"/>
                </a:cxn>
                <a:cxn ang="0">
                  <a:pos x="178" y="215"/>
                </a:cxn>
                <a:cxn ang="0">
                  <a:pos x="187" y="197"/>
                </a:cxn>
                <a:cxn ang="0">
                  <a:pos x="196" y="186"/>
                </a:cxn>
                <a:cxn ang="0">
                  <a:pos x="208" y="178"/>
                </a:cxn>
                <a:cxn ang="0">
                  <a:pos x="227" y="175"/>
                </a:cxn>
                <a:cxn ang="0">
                  <a:pos x="252" y="175"/>
                </a:cxn>
                <a:cxn ang="0">
                  <a:pos x="272" y="178"/>
                </a:cxn>
                <a:cxn ang="0">
                  <a:pos x="284" y="186"/>
                </a:cxn>
                <a:cxn ang="0">
                  <a:pos x="292" y="197"/>
                </a:cxn>
                <a:cxn ang="0">
                  <a:pos x="302" y="215"/>
                </a:cxn>
                <a:cxn ang="0">
                  <a:pos x="306" y="237"/>
                </a:cxn>
                <a:cxn ang="0">
                  <a:pos x="306" y="260"/>
                </a:cxn>
                <a:cxn ang="0">
                  <a:pos x="306" y="337"/>
                </a:cxn>
                <a:cxn ang="0">
                  <a:pos x="306" y="356"/>
                </a:cxn>
                <a:cxn ang="0">
                  <a:pos x="313" y="389"/>
                </a:cxn>
                <a:cxn ang="0">
                  <a:pos x="331" y="416"/>
                </a:cxn>
                <a:cxn ang="0">
                  <a:pos x="359" y="433"/>
                </a:cxn>
                <a:cxn ang="0">
                  <a:pos x="392" y="440"/>
                </a:cxn>
                <a:cxn ang="0">
                  <a:pos x="426" y="434"/>
                </a:cxn>
                <a:cxn ang="0">
                  <a:pos x="454" y="417"/>
                </a:cxn>
                <a:cxn ang="0">
                  <a:pos x="473" y="389"/>
                </a:cxn>
                <a:cxn ang="0">
                  <a:pos x="480" y="356"/>
                </a:cxn>
                <a:cxn ang="0">
                  <a:pos x="480" y="241"/>
                </a:cxn>
                <a:cxn ang="0">
                  <a:pos x="477" y="203"/>
                </a:cxn>
                <a:cxn ang="0">
                  <a:pos x="467" y="162"/>
                </a:cxn>
                <a:cxn ang="0">
                  <a:pos x="450" y="122"/>
                </a:cxn>
                <a:cxn ang="0">
                  <a:pos x="426" y="84"/>
                </a:cxn>
                <a:cxn ang="0">
                  <a:pos x="394" y="51"/>
                </a:cxn>
                <a:cxn ang="0">
                  <a:pos x="352" y="24"/>
                </a:cxn>
                <a:cxn ang="0">
                  <a:pos x="300" y="7"/>
                </a:cxn>
                <a:cxn ang="0">
                  <a:pos x="239" y="0"/>
                </a:cxn>
                <a:cxn ang="0">
                  <a:pos x="178" y="7"/>
                </a:cxn>
                <a:cxn ang="0">
                  <a:pos x="128" y="24"/>
                </a:cxn>
                <a:cxn ang="0">
                  <a:pos x="86" y="51"/>
                </a:cxn>
                <a:cxn ang="0">
                  <a:pos x="54" y="84"/>
                </a:cxn>
                <a:cxn ang="0">
                  <a:pos x="29" y="122"/>
                </a:cxn>
                <a:cxn ang="0">
                  <a:pos x="12" y="162"/>
                </a:cxn>
                <a:cxn ang="0">
                  <a:pos x="3" y="203"/>
                </a:cxn>
                <a:cxn ang="0">
                  <a:pos x="0" y="241"/>
                </a:cxn>
              </a:cxnLst>
              <a:rect l="0" t="0" r="r" b="b"/>
              <a:pathLst>
                <a:path w="480" h="524">
                  <a:moveTo>
                    <a:pt x="0" y="241"/>
                  </a:moveTo>
                  <a:lnTo>
                    <a:pt x="0" y="524"/>
                  </a:lnTo>
                  <a:lnTo>
                    <a:pt x="174" y="521"/>
                  </a:lnTo>
                  <a:lnTo>
                    <a:pt x="174" y="478"/>
                  </a:lnTo>
                  <a:lnTo>
                    <a:pt x="174" y="382"/>
                  </a:lnTo>
                  <a:lnTo>
                    <a:pt x="174" y="287"/>
                  </a:lnTo>
                  <a:lnTo>
                    <a:pt x="174" y="242"/>
                  </a:lnTo>
                  <a:lnTo>
                    <a:pt x="174" y="238"/>
                  </a:lnTo>
                  <a:lnTo>
                    <a:pt x="175" y="228"/>
                  </a:lnTo>
                  <a:lnTo>
                    <a:pt x="178" y="215"/>
                  </a:lnTo>
                  <a:lnTo>
                    <a:pt x="184" y="201"/>
                  </a:lnTo>
                  <a:lnTo>
                    <a:pt x="187" y="197"/>
                  </a:lnTo>
                  <a:lnTo>
                    <a:pt x="191" y="191"/>
                  </a:lnTo>
                  <a:lnTo>
                    <a:pt x="196" y="186"/>
                  </a:lnTo>
                  <a:lnTo>
                    <a:pt x="201" y="182"/>
                  </a:lnTo>
                  <a:lnTo>
                    <a:pt x="208" y="178"/>
                  </a:lnTo>
                  <a:lnTo>
                    <a:pt x="216" y="176"/>
                  </a:lnTo>
                  <a:lnTo>
                    <a:pt x="227" y="175"/>
                  </a:lnTo>
                  <a:lnTo>
                    <a:pt x="239" y="174"/>
                  </a:lnTo>
                  <a:lnTo>
                    <a:pt x="252" y="175"/>
                  </a:lnTo>
                  <a:lnTo>
                    <a:pt x="262" y="176"/>
                  </a:lnTo>
                  <a:lnTo>
                    <a:pt x="272" y="178"/>
                  </a:lnTo>
                  <a:lnTo>
                    <a:pt x="278" y="182"/>
                  </a:lnTo>
                  <a:lnTo>
                    <a:pt x="284" y="186"/>
                  </a:lnTo>
                  <a:lnTo>
                    <a:pt x="289" y="191"/>
                  </a:lnTo>
                  <a:lnTo>
                    <a:pt x="292" y="197"/>
                  </a:lnTo>
                  <a:lnTo>
                    <a:pt x="296" y="201"/>
                  </a:lnTo>
                  <a:lnTo>
                    <a:pt x="302" y="215"/>
                  </a:lnTo>
                  <a:lnTo>
                    <a:pt x="305" y="228"/>
                  </a:lnTo>
                  <a:lnTo>
                    <a:pt x="306" y="237"/>
                  </a:lnTo>
                  <a:lnTo>
                    <a:pt x="306" y="242"/>
                  </a:lnTo>
                  <a:lnTo>
                    <a:pt x="306" y="260"/>
                  </a:lnTo>
                  <a:lnTo>
                    <a:pt x="306" y="299"/>
                  </a:lnTo>
                  <a:lnTo>
                    <a:pt x="306" y="337"/>
                  </a:lnTo>
                  <a:lnTo>
                    <a:pt x="306" y="355"/>
                  </a:lnTo>
                  <a:lnTo>
                    <a:pt x="306" y="356"/>
                  </a:lnTo>
                  <a:lnTo>
                    <a:pt x="308" y="373"/>
                  </a:lnTo>
                  <a:lnTo>
                    <a:pt x="313" y="389"/>
                  </a:lnTo>
                  <a:lnTo>
                    <a:pt x="321" y="404"/>
                  </a:lnTo>
                  <a:lnTo>
                    <a:pt x="331" y="416"/>
                  </a:lnTo>
                  <a:lnTo>
                    <a:pt x="344" y="426"/>
                  </a:lnTo>
                  <a:lnTo>
                    <a:pt x="359" y="433"/>
                  </a:lnTo>
                  <a:lnTo>
                    <a:pt x="375" y="439"/>
                  </a:lnTo>
                  <a:lnTo>
                    <a:pt x="392" y="440"/>
                  </a:lnTo>
                  <a:lnTo>
                    <a:pt x="410" y="439"/>
                  </a:lnTo>
                  <a:lnTo>
                    <a:pt x="426" y="434"/>
                  </a:lnTo>
                  <a:lnTo>
                    <a:pt x="441" y="426"/>
                  </a:lnTo>
                  <a:lnTo>
                    <a:pt x="454" y="417"/>
                  </a:lnTo>
                  <a:lnTo>
                    <a:pt x="465" y="404"/>
                  </a:lnTo>
                  <a:lnTo>
                    <a:pt x="473" y="389"/>
                  </a:lnTo>
                  <a:lnTo>
                    <a:pt x="478" y="373"/>
                  </a:lnTo>
                  <a:lnTo>
                    <a:pt x="480" y="356"/>
                  </a:lnTo>
                  <a:lnTo>
                    <a:pt x="480" y="356"/>
                  </a:lnTo>
                  <a:lnTo>
                    <a:pt x="480" y="241"/>
                  </a:lnTo>
                  <a:lnTo>
                    <a:pt x="479" y="222"/>
                  </a:lnTo>
                  <a:lnTo>
                    <a:pt x="477" y="203"/>
                  </a:lnTo>
                  <a:lnTo>
                    <a:pt x="473" y="183"/>
                  </a:lnTo>
                  <a:lnTo>
                    <a:pt x="467" y="162"/>
                  </a:lnTo>
                  <a:lnTo>
                    <a:pt x="460" y="142"/>
                  </a:lnTo>
                  <a:lnTo>
                    <a:pt x="450" y="122"/>
                  </a:lnTo>
                  <a:lnTo>
                    <a:pt x="440" y="102"/>
                  </a:lnTo>
                  <a:lnTo>
                    <a:pt x="426" y="84"/>
                  </a:lnTo>
                  <a:lnTo>
                    <a:pt x="411" y="67"/>
                  </a:lnTo>
                  <a:lnTo>
                    <a:pt x="394" y="51"/>
                  </a:lnTo>
                  <a:lnTo>
                    <a:pt x="374" y="37"/>
                  </a:lnTo>
                  <a:lnTo>
                    <a:pt x="352" y="24"/>
                  </a:lnTo>
                  <a:lnTo>
                    <a:pt x="327" y="14"/>
                  </a:lnTo>
                  <a:lnTo>
                    <a:pt x="300" y="7"/>
                  </a:lnTo>
                  <a:lnTo>
                    <a:pt x="272" y="1"/>
                  </a:lnTo>
                  <a:lnTo>
                    <a:pt x="239" y="0"/>
                  </a:lnTo>
                  <a:lnTo>
                    <a:pt x="207" y="1"/>
                  </a:lnTo>
                  <a:lnTo>
                    <a:pt x="178" y="7"/>
                  </a:lnTo>
                  <a:lnTo>
                    <a:pt x="152" y="14"/>
                  </a:lnTo>
                  <a:lnTo>
                    <a:pt x="128" y="24"/>
                  </a:lnTo>
                  <a:lnTo>
                    <a:pt x="106" y="37"/>
                  </a:lnTo>
                  <a:lnTo>
                    <a:pt x="86" y="51"/>
                  </a:lnTo>
                  <a:lnTo>
                    <a:pt x="69" y="67"/>
                  </a:lnTo>
                  <a:lnTo>
                    <a:pt x="54" y="84"/>
                  </a:lnTo>
                  <a:lnTo>
                    <a:pt x="40" y="102"/>
                  </a:lnTo>
                  <a:lnTo>
                    <a:pt x="29" y="122"/>
                  </a:lnTo>
                  <a:lnTo>
                    <a:pt x="19" y="142"/>
                  </a:lnTo>
                  <a:lnTo>
                    <a:pt x="12" y="162"/>
                  </a:lnTo>
                  <a:lnTo>
                    <a:pt x="7" y="183"/>
                  </a:lnTo>
                  <a:lnTo>
                    <a:pt x="3" y="203"/>
                  </a:lnTo>
                  <a:lnTo>
                    <a:pt x="1" y="222"/>
                  </a:lnTo>
                  <a:lnTo>
                    <a:pt x="0" y="2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5" name="Freeform 8"/>
            <p:cNvSpPr>
              <a:spLocks/>
            </p:cNvSpPr>
            <p:nvPr/>
          </p:nvSpPr>
          <p:spPr bwMode="auto">
            <a:xfrm>
              <a:off x="42065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6" name="Freeform 9"/>
            <p:cNvSpPr>
              <a:spLocks/>
            </p:cNvSpPr>
            <p:nvPr/>
          </p:nvSpPr>
          <p:spPr bwMode="auto">
            <a:xfrm>
              <a:off x="78260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7" name="Freeform 10"/>
            <p:cNvSpPr>
              <a:spLocks/>
            </p:cNvSpPr>
            <p:nvPr/>
          </p:nvSpPr>
          <p:spPr bwMode="auto">
            <a:xfrm>
              <a:off x="357157" y="1039794"/>
              <a:ext cx="488950" cy="457200"/>
            </a:xfrm>
            <a:custGeom>
              <a:avLst/>
              <a:gdLst/>
              <a:ahLst/>
              <a:cxnLst>
                <a:cxn ang="0">
                  <a:pos x="616" y="68"/>
                </a:cxn>
                <a:cxn ang="0">
                  <a:pos x="610" y="39"/>
                </a:cxn>
                <a:cxn ang="0">
                  <a:pos x="594" y="18"/>
                </a:cxn>
                <a:cxn ang="0">
                  <a:pos x="572" y="5"/>
                </a:cxn>
                <a:cxn ang="0">
                  <a:pos x="548" y="0"/>
                </a:cxn>
                <a:cxn ang="0">
                  <a:pos x="62" y="0"/>
                </a:cxn>
                <a:cxn ang="0">
                  <a:pos x="48" y="2"/>
                </a:cxn>
                <a:cxn ang="0">
                  <a:pos x="35" y="8"/>
                </a:cxn>
                <a:cxn ang="0">
                  <a:pos x="24" y="14"/>
                </a:cxn>
                <a:cxn ang="0">
                  <a:pos x="9" y="33"/>
                </a:cxn>
                <a:cxn ang="0">
                  <a:pos x="0" y="60"/>
                </a:cxn>
                <a:cxn ang="0">
                  <a:pos x="0" y="173"/>
                </a:cxn>
                <a:cxn ang="0">
                  <a:pos x="3" y="192"/>
                </a:cxn>
                <a:cxn ang="0">
                  <a:pos x="19" y="222"/>
                </a:cxn>
                <a:cxn ang="0">
                  <a:pos x="26" y="227"/>
                </a:cxn>
                <a:cxn ang="0">
                  <a:pos x="32" y="231"/>
                </a:cxn>
                <a:cxn ang="0">
                  <a:pos x="28" y="345"/>
                </a:cxn>
                <a:cxn ang="0">
                  <a:pos x="23" y="350"/>
                </a:cxn>
                <a:cxn ang="0">
                  <a:pos x="9" y="367"/>
                </a:cxn>
                <a:cxn ang="0">
                  <a:pos x="0" y="394"/>
                </a:cxn>
                <a:cxn ang="0">
                  <a:pos x="0" y="505"/>
                </a:cxn>
                <a:cxn ang="0">
                  <a:pos x="3" y="526"/>
                </a:cxn>
                <a:cxn ang="0">
                  <a:pos x="19" y="555"/>
                </a:cxn>
                <a:cxn ang="0">
                  <a:pos x="30" y="563"/>
                </a:cxn>
                <a:cxn ang="0">
                  <a:pos x="41" y="570"/>
                </a:cxn>
                <a:cxn ang="0">
                  <a:pos x="55" y="573"/>
                </a:cxn>
                <a:cxn ang="0">
                  <a:pos x="69" y="574"/>
                </a:cxn>
                <a:cxn ang="0">
                  <a:pos x="561" y="573"/>
                </a:cxn>
                <a:cxn ang="0">
                  <a:pos x="584" y="564"/>
                </a:cxn>
                <a:cxn ang="0">
                  <a:pos x="603" y="546"/>
                </a:cxn>
                <a:cxn ang="0">
                  <a:pos x="615" y="520"/>
                </a:cxn>
                <a:cxn ang="0">
                  <a:pos x="616" y="402"/>
                </a:cxn>
                <a:cxn ang="0">
                  <a:pos x="607" y="366"/>
                </a:cxn>
                <a:cxn ang="0">
                  <a:pos x="584" y="343"/>
                </a:cxn>
                <a:cxn ang="0">
                  <a:pos x="596" y="221"/>
                </a:cxn>
                <a:cxn ang="0">
                  <a:pos x="614" y="191"/>
                </a:cxn>
              </a:cxnLst>
              <a:rect l="0" t="0" r="r" b="b"/>
              <a:pathLst>
                <a:path w="616" h="574">
                  <a:moveTo>
                    <a:pt x="616" y="173"/>
                  </a:moveTo>
                  <a:lnTo>
                    <a:pt x="616" y="68"/>
                  </a:lnTo>
                  <a:lnTo>
                    <a:pt x="615" y="53"/>
                  </a:lnTo>
                  <a:lnTo>
                    <a:pt x="610" y="39"/>
                  </a:lnTo>
                  <a:lnTo>
                    <a:pt x="603" y="28"/>
                  </a:lnTo>
                  <a:lnTo>
                    <a:pt x="594" y="18"/>
                  </a:lnTo>
                  <a:lnTo>
                    <a:pt x="584" y="10"/>
                  </a:lnTo>
                  <a:lnTo>
                    <a:pt x="572" y="5"/>
                  </a:lnTo>
                  <a:lnTo>
                    <a:pt x="561" y="1"/>
                  </a:lnTo>
                  <a:lnTo>
                    <a:pt x="548" y="0"/>
                  </a:lnTo>
                  <a:lnTo>
                    <a:pt x="69" y="0"/>
                  </a:lnTo>
                  <a:lnTo>
                    <a:pt x="62" y="0"/>
                  </a:lnTo>
                  <a:lnTo>
                    <a:pt x="55" y="1"/>
                  </a:lnTo>
                  <a:lnTo>
                    <a:pt x="48" y="2"/>
                  </a:lnTo>
                  <a:lnTo>
                    <a:pt x="41" y="5"/>
                  </a:lnTo>
                  <a:lnTo>
                    <a:pt x="35" y="8"/>
                  </a:lnTo>
                  <a:lnTo>
                    <a:pt x="30" y="10"/>
                  </a:lnTo>
                  <a:lnTo>
                    <a:pt x="24" y="14"/>
                  </a:lnTo>
                  <a:lnTo>
                    <a:pt x="19" y="18"/>
                  </a:lnTo>
                  <a:lnTo>
                    <a:pt x="9" y="33"/>
                  </a:lnTo>
                  <a:lnTo>
                    <a:pt x="3" y="48"/>
                  </a:lnTo>
                  <a:lnTo>
                    <a:pt x="0" y="60"/>
                  </a:lnTo>
                  <a:lnTo>
                    <a:pt x="0" y="68"/>
                  </a:lnTo>
                  <a:lnTo>
                    <a:pt x="0" y="173"/>
                  </a:lnTo>
                  <a:lnTo>
                    <a:pt x="0" y="181"/>
                  </a:lnTo>
                  <a:lnTo>
                    <a:pt x="3" y="192"/>
                  </a:lnTo>
                  <a:lnTo>
                    <a:pt x="9" y="207"/>
                  </a:lnTo>
                  <a:lnTo>
                    <a:pt x="19" y="222"/>
                  </a:lnTo>
                  <a:lnTo>
                    <a:pt x="23" y="224"/>
                  </a:lnTo>
                  <a:lnTo>
                    <a:pt x="26" y="227"/>
                  </a:lnTo>
                  <a:lnTo>
                    <a:pt x="28" y="229"/>
                  </a:lnTo>
                  <a:lnTo>
                    <a:pt x="32" y="231"/>
                  </a:lnTo>
                  <a:lnTo>
                    <a:pt x="32" y="343"/>
                  </a:lnTo>
                  <a:lnTo>
                    <a:pt x="28" y="345"/>
                  </a:lnTo>
                  <a:lnTo>
                    <a:pt x="26" y="348"/>
                  </a:lnTo>
                  <a:lnTo>
                    <a:pt x="23" y="350"/>
                  </a:lnTo>
                  <a:lnTo>
                    <a:pt x="19" y="352"/>
                  </a:lnTo>
                  <a:lnTo>
                    <a:pt x="9" y="367"/>
                  </a:lnTo>
                  <a:lnTo>
                    <a:pt x="3" y="381"/>
                  </a:lnTo>
                  <a:lnTo>
                    <a:pt x="0" y="394"/>
                  </a:lnTo>
                  <a:lnTo>
                    <a:pt x="0" y="402"/>
                  </a:lnTo>
                  <a:lnTo>
                    <a:pt x="0" y="505"/>
                  </a:lnTo>
                  <a:lnTo>
                    <a:pt x="0" y="513"/>
                  </a:lnTo>
                  <a:lnTo>
                    <a:pt x="3" y="526"/>
                  </a:lnTo>
                  <a:lnTo>
                    <a:pt x="9" y="540"/>
                  </a:lnTo>
                  <a:lnTo>
                    <a:pt x="19" y="555"/>
                  </a:lnTo>
                  <a:lnTo>
                    <a:pt x="24" y="559"/>
                  </a:lnTo>
                  <a:lnTo>
                    <a:pt x="30" y="563"/>
                  </a:lnTo>
                  <a:lnTo>
                    <a:pt x="35" y="566"/>
                  </a:lnTo>
                  <a:lnTo>
                    <a:pt x="41" y="570"/>
                  </a:lnTo>
                  <a:lnTo>
                    <a:pt x="48" y="572"/>
                  </a:lnTo>
                  <a:lnTo>
                    <a:pt x="55" y="573"/>
                  </a:lnTo>
                  <a:lnTo>
                    <a:pt x="62" y="574"/>
                  </a:lnTo>
                  <a:lnTo>
                    <a:pt x="69" y="574"/>
                  </a:lnTo>
                  <a:lnTo>
                    <a:pt x="548" y="574"/>
                  </a:lnTo>
                  <a:lnTo>
                    <a:pt x="561" y="573"/>
                  </a:lnTo>
                  <a:lnTo>
                    <a:pt x="572" y="570"/>
                  </a:lnTo>
                  <a:lnTo>
                    <a:pt x="584" y="564"/>
                  </a:lnTo>
                  <a:lnTo>
                    <a:pt x="594" y="556"/>
                  </a:lnTo>
                  <a:lnTo>
                    <a:pt x="603" y="546"/>
                  </a:lnTo>
                  <a:lnTo>
                    <a:pt x="610" y="534"/>
                  </a:lnTo>
                  <a:lnTo>
                    <a:pt x="615" y="520"/>
                  </a:lnTo>
                  <a:lnTo>
                    <a:pt x="616" y="505"/>
                  </a:lnTo>
                  <a:lnTo>
                    <a:pt x="616" y="402"/>
                  </a:lnTo>
                  <a:lnTo>
                    <a:pt x="614" y="382"/>
                  </a:lnTo>
                  <a:lnTo>
                    <a:pt x="607" y="366"/>
                  </a:lnTo>
                  <a:lnTo>
                    <a:pt x="596" y="353"/>
                  </a:lnTo>
                  <a:lnTo>
                    <a:pt x="584" y="343"/>
                  </a:lnTo>
                  <a:lnTo>
                    <a:pt x="584" y="231"/>
                  </a:lnTo>
                  <a:lnTo>
                    <a:pt x="596" y="221"/>
                  </a:lnTo>
                  <a:lnTo>
                    <a:pt x="607" y="207"/>
                  </a:lnTo>
                  <a:lnTo>
                    <a:pt x="614" y="191"/>
                  </a:lnTo>
                  <a:lnTo>
                    <a:pt x="616" y="1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8" name="Freeform 12"/>
            <p:cNvSpPr>
              <a:spLocks/>
            </p:cNvSpPr>
            <p:nvPr/>
          </p:nvSpPr>
          <p:spPr bwMode="auto">
            <a:xfrm>
              <a:off x="449232" y="752456"/>
              <a:ext cx="306388" cy="330200"/>
            </a:xfrm>
            <a:custGeom>
              <a:avLst/>
              <a:gdLst/>
              <a:ahLst/>
              <a:cxnLst>
                <a:cxn ang="0">
                  <a:pos x="386" y="327"/>
                </a:cxn>
                <a:cxn ang="0">
                  <a:pos x="307" y="327"/>
                </a:cxn>
                <a:cxn ang="0">
                  <a:pos x="307" y="187"/>
                </a:cxn>
                <a:cxn ang="0">
                  <a:pos x="301" y="153"/>
                </a:cxn>
                <a:cxn ang="0">
                  <a:pos x="283" y="119"/>
                </a:cxn>
                <a:cxn ang="0">
                  <a:pos x="265" y="99"/>
                </a:cxn>
                <a:cxn ang="0">
                  <a:pos x="240" y="86"/>
                </a:cxn>
                <a:cxn ang="0">
                  <a:pos x="210" y="80"/>
                </a:cxn>
                <a:cxn ang="0">
                  <a:pos x="175" y="80"/>
                </a:cxn>
                <a:cxn ang="0">
                  <a:pos x="145" y="86"/>
                </a:cxn>
                <a:cxn ang="0">
                  <a:pos x="121" y="99"/>
                </a:cxn>
                <a:cxn ang="0">
                  <a:pos x="102" y="119"/>
                </a:cxn>
                <a:cxn ang="0">
                  <a:pos x="85" y="153"/>
                </a:cxn>
                <a:cxn ang="0">
                  <a:pos x="78" y="187"/>
                </a:cxn>
                <a:cxn ang="0">
                  <a:pos x="78" y="416"/>
                </a:cxn>
                <a:cxn ang="0">
                  <a:pos x="0" y="193"/>
                </a:cxn>
                <a:cxn ang="0">
                  <a:pos x="2" y="165"/>
                </a:cxn>
                <a:cxn ang="0">
                  <a:pos x="9" y="134"/>
                </a:cxn>
                <a:cxn ang="0">
                  <a:pos x="21" y="103"/>
                </a:cxn>
                <a:cxn ang="0">
                  <a:pos x="39" y="72"/>
                </a:cxn>
                <a:cxn ang="0">
                  <a:pos x="64" y="44"/>
                </a:cxn>
                <a:cxn ang="0">
                  <a:pos x="98" y="21"/>
                </a:cxn>
                <a:cxn ang="0">
                  <a:pos x="140" y="6"/>
                </a:cxn>
                <a:cxn ang="0">
                  <a:pos x="192" y="0"/>
                </a:cxn>
                <a:cxn ang="0">
                  <a:pos x="244" y="6"/>
                </a:cxn>
                <a:cxn ang="0">
                  <a:pos x="287" y="21"/>
                </a:cxn>
                <a:cxn ang="0">
                  <a:pos x="321" y="44"/>
                </a:cxn>
                <a:cxn ang="0">
                  <a:pos x="347" y="72"/>
                </a:cxn>
                <a:cxn ang="0">
                  <a:pos x="365" y="103"/>
                </a:cxn>
                <a:cxn ang="0">
                  <a:pos x="377" y="134"/>
                </a:cxn>
                <a:cxn ang="0">
                  <a:pos x="384" y="165"/>
                </a:cxn>
                <a:cxn ang="0">
                  <a:pos x="386" y="193"/>
                </a:cxn>
              </a:cxnLst>
              <a:rect l="0" t="0" r="r" b="b"/>
              <a:pathLst>
                <a:path w="386" h="416">
                  <a:moveTo>
                    <a:pt x="386" y="193"/>
                  </a:moveTo>
                  <a:lnTo>
                    <a:pt x="386" y="327"/>
                  </a:lnTo>
                  <a:lnTo>
                    <a:pt x="348" y="348"/>
                  </a:lnTo>
                  <a:lnTo>
                    <a:pt x="307" y="327"/>
                  </a:lnTo>
                  <a:lnTo>
                    <a:pt x="307" y="193"/>
                  </a:lnTo>
                  <a:lnTo>
                    <a:pt x="307" y="187"/>
                  </a:lnTo>
                  <a:lnTo>
                    <a:pt x="305" y="173"/>
                  </a:lnTo>
                  <a:lnTo>
                    <a:pt x="301" y="153"/>
                  </a:lnTo>
                  <a:lnTo>
                    <a:pt x="291" y="132"/>
                  </a:lnTo>
                  <a:lnTo>
                    <a:pt x="283" y="119"/>
                  </a:lnTo>
                  <a:lnTo>
                    <a:pt x="275" y="109"/>
                  </a:lnTo>
                  <a:lnTo>
                    <a:pt x="265" y="99"/>
                  </a:lnTo>
                  <a:lnTo>
                    <a:pt x="253" y="91"/>
                  </a:lnTo>
                  <a:lnTo>
                    <a:pt x="240" y="86"/>
                  </a:lnTo>
                  <a:lnTo>
                    <a:pt x="226" y="82"/>
                  </a:lnTo>
                  <a:lnTo>
                    <a:pt x="210" y="80"/>
                  </a:lnTo>
                  <a:lnTo>
                    <a:pt x="192" y="79"/>
                  </a:lnTo>
                  <a:lnTo>
                    <a:pt x="175" y="80"/>
                  </a:lnTo>
                  <a:lnTo>
                    <a:pt x="160" y="82"/>
                  </a:lnTo>
                  <a:lnTo>
                    <a:pt x="145" y="86"/>
                  </a:lnTo>
                  <a:lnTo>
                    <a:pt x="132" y="91"/>
                  </a:lnTo>
                  <a:lnTo>
                    <a:pt x="121" y="99"/>
                  </a:lnTo>
                  <a:lnTo>
                    <a:pt x="111" y="109"/>
                  </a:lnTo>
                  <a:lnTo>
                    <a:pt x="102" y="119"/>
                  </a:lnTo>
                  <a:lnTo>
                    <a:pt x="94" y="132"/>
                  </a:lnTo>
                  <a:lnTo>
                    <a:pt x="85" y="153"/>
                  </a:lnTo>
                  <a:lnTo>
                    <a:pt x="81" y="173"/>
                  </a:lnTo>
                  <a:lnTo>
                    <a:pt x="78" y="187"/>
                  </a:lnTo>
                  <a:lnTo>
                    <a:pt x="78" y="193"/>
                  </a:lnTo>
                  <a:lnTo>
                    <a:pt x="78" y="416"/>
                  </a:lnTo>
                  <a:lnTo>
                    <a:pt x="0" y="416"/>
                  </a:lnTo>
                  <a:lnTo>
                    <a:pt x="0" y="193"/>
                  </a:lnTo>
                  <a:lnTo>
                    <a:pt x="0" y="180"/>
                  </a:lnTo>
                  <a:lnTo>
                    <a:pt x="2" y="165"/>
                  </a:lnTo>
                  <a:lnTo>
                    <a:pt x="5" y="150"/>
                  </a:lnTo>
                  <a:lnTo>
                    <a:pt x="9" y="134"/>
                  </a:lnTo>
                  <a:lnTo>
                    <a:pt x="14" y="119"/>
                  </a:lnTo>
                  <a:lnTo>
                    <a:pt x="21" y="103"/>
                  </a:lnTo>
                  <a:lnTo>
                    <a:pt x="29" y="87"/>
                  </a:lnTo>
                  <a:lnTo>
                    <a:pt x="39" y="72"/>
                  </a:lnTo>
                  <a:lnTo>
                    <a:pt x="51" y="57"/>
                  </a:lnTo>
                  <a:lnTo>
                    <a:pt x="64" y="44"/>
                  </a:lnTo>
                  <a:lnTo>
                    <a:pt x="81" y="31"/>
                  </a:lnTo>
                  <a:lnTo>
                    <a:pt x="98" y="21"/>
                  </a:lnTo>
                  <a:lnTo>
                    <a:pt x="119" y="12"/>
                  </a:lnTo>
                  <a:lnTo>
                    <a:pt x="140" y="6"/>
                  </a:lnTo>
                  <a:lnTo>
                    <a:pt x="165" y="1"/>
                  </a:lnTo>
                  <a:lnTo>
                    <a:pt x="192" y="0"/>
                  </a:lnTo>
                  <a:lnTo>
                    <a:pt x="220" y="1"/>
                  </a:lnTo>
                  <a:lnTo>
                    <a:pt x="244" y="6"/>
                  </a:lnTo>
                  <a:lnTo>
                    <a:pt x="267" y="12"/>
                  </a:lnTo>
                  <a:lnTo>
                    <a:pt x="287" y="21"/>
                  </a:lnTo>
                  <a:lnTo>
                    <a:pt x="305" y="31"/>
                  </a:lnTo>
                  <a:lnTo>
                    <a:pt x="321" y="44"/>
                  </a:lnTo>
                  <a:lnTo>
                    <a:pt x="335" y="57"/>
                  </a:lnTo>
                  <a:lnTo>
                    <a:pt x="347" y="72"/>
                  </a:lnTo>
                  <a:lnTo>
                    <a:pt x="357" y="87"/>
                  </a:lnTo>
                  <a:lnTo>
                    <a:pt x="365" y="103"/>
                  </a:lnTo>
                  <a:lnTo>
                    <a:pt x="372" y="119"/>
                  </a:lnTo>
                  <a:lnTo>
                    <a:pt x="377" y="134"/>
                  </a:lnTo>
                  <a:lnTo>
                    <a:pt x="381" y="150"/>
                  </a:lnTo>
                  <a:lnTo>
                    <a:pt x="384" y="165"/>
                  </a:lnTo>
                  <a:lnTo>
                    <a:pt x="386" y="180"/>
                  </a:lnTo>
                  <a:lnTo>
                    <a:pt x="386" y="193"/>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 name="Freeform 13"/>
            <p:cNvSpPr>
              <a:spLocks noEditPoints="1"/>
            </p:cNvSpPr>
            <p:nvPr/>
          </p:nvSpPr>
          <p:spPr bwMode="auto">
            <a:xfrm>
              <a:off x="436532" y="739756"/>
              <a:ext cx="330200" cy="365125"/>
            </a:xfrm>
            <a:custGeom>
              <a:avLst/>
              <a:gdLst/>
              <a:ahLst/>
              <a:cxnLst>
                <a:cxn ang="0">
                  <a:pos x="110" y="457"/>
                </a:cxn>
                <a:cxn ang="0">
                  <a:pos x="113" y="191"/>
                </a:cxn>
                <a:cxn ang="0">
                  <a:pos x="131" y="144"/>
                </a:cxn>
                <a:cxn ang="0">
                  <a:pos x="156" y="121"/>
                </a:cxn>
                <a:cxn ang="0">
                  <a:pos x="193" y="112"/>
                </a:cxn>
                <a:cxn ang="0">
                  <a:pos x="237" y="113"/>
                </a:cxn>
                <a:cxn ang="0">
                  <a:pos x="271" y="128"/>
                </a:cxn>
                <a:cxn ang="0">
                  <a:pos x="294" y="154"/>
                </a:cxn>
                <a:cxn ang="0">
                  <a:pos x="307" y="204"/>
                </a:cxn>
                <a:cxn ang="0">
                  <a:pos x="309" y="335"/>
                </a:cxn>
                <a:cxn ang="0">
                  <a:pos x="325" y="363"/>
                </a:cxn>
                <a:cxn ang="0">
                  <a:pos x="351" y="376"/>
                </a:cxn>
                <a:cxn ang="0">
                  <a:pos x="382" y="373"/>
                </a:cxn>
                <a:cxn ang="0">
                  <a:pos x="406" y="355"/>
                </a:cxn>
                <a:cxn ang="0">
                  <a:pos x="417" y="323"/>
                </a:cxn>
                <a:cxn ang="0">
                  <a:pos x="414" y="179"/>
                </a:cxn>
                <a:cxn ang="0">
                  <a:pos x="402" y="129"/>
                </a:cxn>
                <a:cxn ang="0">
                  <a:pos x="375" y="77"/>
                </a:cxn>
                <a:cxn ang="0">
                  <a:pos x="330" y="34"/>
                </a:cxn>
                <a:cxn ang="0">
                  <a:pos x="265" y="6"/>
                </a:cxn>
                <a:cxn ang="0">
                  <a:pos x="178" y="1"/>
                </a:cxn>
                <a:cxn ang="0">
                  <a:pos x="106" y="23"/>
                </a:cxn>
                <a:cxn ang="0">
                  <a:pos x="55" y="62"/>
                </a:cxn>
                <a:cxn ang="0">
                  <a:pos x="23" y="111"/>
                </a:cxn>
                <a:cxn ang="0">
                  <a:pos x="4" y="163"/>
                </a:cxn>
                <a:cxn ang="0">
                  <a:pos x="0" y="209"/>
                </a:cxn>
                <a:cxn ang="0">
                  <a:pos x="40" y="156"/>
                </a:cxn>
                <a:cxn ang="0">
                  <a:pos x="91" y="72"/>
                </a:cxn>
                <a:cxn ang="0">
                  <a:pos x="208" y="32"/>
                </a:cxn>
                <a:cxn ang="0">
                  <a:pos x="326" y="72"/>
                </a:cxn>
                <a:cxn ang="0">
                  <a:pos x="378" y="156"/>
                </a:cxn>
                <a:cxn ang="0">
                  <a:pos x="386" y="323"/>
                </a:cxn>
                <a:cxn ang="0">
                  <a:pos x="370" y="343"/>
                </a:cxn>
                <a:cxn ang="0">
                  <a:pos x="348" y="340"/>
                </a:cxn>
                <a:cxn ang="0">
                  <a:pos x="340" y="304"/>
                </a:cxn>
                <a:cxn ang="0">
                  <a:pos x="340" y="209"/>
                </a:cxn>
                <a:cxn ang="0">
                  <a:pos x="332" y="165"/>
                </a:cxn>
                <a:cxn ang="0">
                  <a:pos x="303" y="113"/>
                </a:cxn>
                <a:cxn ang="0">
                  <a:pos x="262" y="88"/>
                </a:cxn>
                <a:cxn ang="0">
                  <a:pos x="208" y="79"/>
                </a:cxn>
                <a:cxn ang="0">
                  <a:pos x="155" y="88"/>
                </a:cxn>
                <a:cxn ang="0">
                  <a:pos x="115" y="113"/>
                </a:cxn>
                <a:cxn ang="0">
                  <a:pos x="86" y="165"/>
                </a:cxn>
                <a:cxn ang="0">
                  <a:pos x="78" y="209"/>
                </a:cxn>
                <a:cxn ang="0">
                  <a:pos x="78" y="380"/>
                </a:cxn>
                <a:cxn ang="0">
                  <a:pos x="67" y="426"/>
                </a:cxn>
                <a:cxn ang="0">
                  <a:pos x="49" y="427"/>
                </a:cxn>
                <a:cxn ang="0">
                  <a:pos x="32" y="427"/>
                </a:cxn>
                <a:cxn ang="0">
                  <a:pos x="32" y="239"/>
                </a:cxn>
              </a:cxnLst>
              <a:rect l="0" t="0" r="r" b="b"/>
              <a:pathLst>
                <a:path w="417" h="460">
                  <a:moveTo>
                    <a:pt x="0" y="209"/>
                  </a:moveTo>
                  <a:lnTo>
                    <a:pt x="0" y="460"/>
                  </a:lnTo>
                  <a:lnTo>
                    <a:pt x="110" y="457"/>
                  </a:lnTo>
                  <a:lnTo>
                    <a:pt x="110" y="209"/>
                  </a:lnTo>
                  <a:lnTo>
                    <a:pt x="110" y="204"/>
                  </a:lnTo>
                  <a:lnTo>
                    <a:pt x="113" y="191"/>
                  </a:lnTo>
                  <a:lnTo>
                    <a:pt x="116" y="174"/>
                  </a:lnTo>
                  <a:lnTo>
                    <a:pt x="124" y="154"/>
                  </a:lnTo>
                  <a:lnTo>
                    <a:pt x="131" y="144"/>
                  </a:lnTo>
                  <a:lnTo>
                    <a:pt x="138" y="135"/>
                  </a:lnTo>
                  <a:lnTo>
                    <a:pt x="147" y="128"/>
                  </a:lnTo>
                  <a:lnTo>
                    <a:pt x="156" y="121"/>
                  </a:lnTo>
                  <a:lnTo>
                    <a:pt x="168" y="116"/>
                  </a:lnTo>
                  <a:lnTo>
                    <a:pt x="180" y="113"/>
                  </a:lnTo>
                  <a:lnTo>
                    <a:pt x="193" y="112"/>
                  </a:lnTo>
                  <a:lnTo>
                    <a:pt x="208" y="111"/>
                  </a:lnTo>
                  <a:lnTo>
                    <a:pt x="223" y="112"/>
                  </a:lnTo>
                  <a:lnTo>
                    <a:pt x="237" y="113"/>
                  </a:lnTo>
                  <a:lnTo>
                    <a:pt x="250" y="116"/>
                  </a:lnTo>
                  <a:lnTo>
                    <a:pt x="260" y="121"/>
                  </a:lnTo>
                  <a:lnTo>
                    <a:pt x="271" y="128"/>
                  </a:lnTo>
                  <a:lnTo>
                    <a:pt x="280" y="135"/>
                  </a:lnTo>
                  <a:lnTo>
                    <a:pt x="287" y="144"/>
                  </a:lnTo>
                  <a:lnTo>
                    <a:pt x="294" y="154"/>
                  </a:lnTo>
                  <a:lnTo>
                    <a:pt x="302" y="174"/>
                  </a:lnTo>
                  <a:lnTo>
                    <a:pt x="305" y="191"/>
                  </a:lnTo>
                  <a:lnTo>
                    <a:pt x="307" y="204"/>
                  </a:lnTo>
                  <a:lnTo>
                    <a:pt x="307" y="209"/>
                  </a:lnTo>
                  <a:lnTo>
                    <a:pt x="307" y="323"/>
                  </a:lnTo>
                  <a:lnTo>
                    <a:pt x="309" y="335"/>
                  </a:lnTo>
                  <a:lnTo>
                    <a:pt x="313" y="346"/>
                  </a:lnTo>
                  <a:lnTo>
                    <a:pt x="318" y="355"/>
                  </a:lnTo>
                  <a:lnTo>
                    <a:pt x="325" y="363"/>
                  </a:lnTo>
                  <a:lnTo>
                    <a:pt x="333" y="369"/>
                  </a:lnTo>
                  <a:lnTo>
                    <a:pt x="342" y="373"/>
                  </a:lnTo>
                  <a:lnTo>
                    <a:pt x="351" y="376"/>
                  </a:lnTo>
                  <a:lnTo>
                    <a:pt x="361" y="377"/>
                  </a:lnTo>
                  <a:lnTo>
                    <a:pt x="372" y="376"/>
                  </a:lnTo>
                  <a:lnTo>
                    <a:pt x="382" y="373"/>
                  </a:lnTo>
                  <a:lnTo>
                    <a:pt x="391" y="369"/>
                  </a:lnTo>
                  <a:lnTo>
                    <a:pt x="400" y="363"/>
                  </a:lnTo>
                  <a:lnTo>
                    <a:pt x="406" y="355"/>
                  </a:lnTo>
                  <a:lnTo>
                    <a:pt x="412" y="346"/>
                  </a:lnTo>
                  <a:lnTo>
                    <a:pt x="416" y="335"/>
                  </a:lnTo>
                  <a:lnTo>
                    <a:pt x="417" y="323"/>
                  </a:lnTo>
                  <a:lnTo>
                    <a:pt x="417" y="209"/>
                  </a:lnTo>
                  <a:lnTo>
                    <a:pt x="417" y="195"/>
                  </a:lnTo>
                  <a:lnTo>
                    <a:pt x="414" y="179"/>
                  </a:lnTo>
                  <a:lnTo>
                    <a:pt x="412" y="163"/>
                  </a:lnTo>
                  <a:lnTo>
                    <a:pt x="408" y="146"/>
                  </a:lnTo>
                  <a:lnTo>
                    <a:pt x="402" y="129"/>
                  </a:lnTo>
                  <a:lnTo>
                    <a:pt x="395" y="111"/>
                  </a:lnTo>
                  <a:lnTo>
                    <a:pt x="386" y="95"/>
                  </a:lnTo>
                  <a:lnTo>
                    <a:pt x="375" y="77"/>
                  </a:lnTo>
                  <a:lnTo>
                    <a:pt x="361" y="62"/>
                  </a:lnTo>
                  <a:lnTo>
                    <a:pt x="348" y="47"/>
                  </a:lnTo>
                  <a:lnTo>
                    <a:pt x="330" y="34"/>
                  </a:lnTo>
                  <a:lnTo>
                    <a:pt x="311" y="23"/>
                  </a:lnTo>
                  <a:lnTo>
                    <a:pt x="289" y="13"/>
                  </a:lnTo>
                  <a:lnTo>
                    <a:pt x="265" y="6"/>
                  </a:lnTo>
                  <a:lnTo>
                    <a:pt x="238" y="1"/>
                  </a:lnTo>
                  <a:lnTo>
                    <a:pt x="208" y="0"/>
                  </a:lnTo>
                  <a:lnTo>
                    <a:pt x="178" y="1"/>
                  </a:lnTo>
                  <a:lnTo>
                    <a:pt x="152" y="6"/>
                  </a:lnTo>
                  <a:lnTo>
                    <a:pt x="128" y="13"/>
                  </a:lnTo>
                  <a:lnTo>
                    <a:pt x="106" y="23"/>
                  </a:lnTo>
                  <a:lnTo>
                    <a:pt x="87" y="34"/>
                  </a:lnTo>
                  <a:lnTo>
                    <a:pt x="70" y="47"/>
                  </a:lnTo>
                  <a:lnTo>
                    <a:pt x="55" y="62"/>
                  </a:lnTo>
                  <a:lnTo>
                    <a:pt x="42" y="77"/>
                  </a:lnTo>
                  <a:lnTo>
                    <a:pt x="31" y="95"/>
                  </a:lnTo>
                  <a:lnTo>
                    <a:pt x="23" y="111"/>
                  </a:lnTo>
                  <a:lnTo>
                    <a:pt x="15" y="129"/>
                  </a:lnTo>
                  <a:lnTo>
                    <a:pt x="9" y="146"/>
                  </a:lnTo>
                  <a:lnTo>
                    <a:pt x="4" y="163"/>
                  </a:lnTo>
                  <a:lnTo>
                    <a:pt x="2" y="179"/>
                  </a:lnTo>
                  <a:lnTo>
                    <a:pt x="0" y="195"/>
                  </a:lnTo>
                  <a:lnTo>
                    <a:pt x="0" y="209"/>
                  </a:lnTo>
                  <a:close/>
                  <a:moveTo>
                    <a:pt x="32" y="209"/>
                  </a:moveTo>
                  <a:lnTo>
                    <a:pt x="34" y="183"/>
                  </a:lnTo>
                  <a:lnTo>
                    <a:pt x="40" y="156"/>
                  </a:lnTo>
                  <a:lnTo>
                    <a:pt x="52" y="126"/>
                  </a:lnTo>
                  <a:lnTo>
                    <a:pt x="68" y="98"/>
                  </a:lnTo>
                  <a:lnTo>
                    <a:pt x="91" y="72"/>
                  </a:lnTo>
                  <a:lnTo>
                    <a:pt x="122" y="51"/>
                  </a:lnTo>
                  <a:lnTo>
                    <a:pt x="161" y="37"/>
                  </a:lnTo>
                  <a:lnTo>
                    <a:pt x="208" y="32"/>
                  </a:lnTo>
                  <a:lnTo>
                    <a:pt x="257" y="37"/>
                  </a:lnTo>
                  <a:lnTo>
                    <a:pt x="296" y="51"/>
                  </a:lnTo>
                  <a:lnTo>
                    <a:pt x="326" y="72"/>
                  </a:lnTo>
                  <a:lnTo>
                    <a:pt x="350" y="98"/>
                  </a:lnTo>
                  <a:lnTo>
                    <a:pt x="366" y="126"/>
                  </a:lnTo>
                  <a:lnTo>
                    <a:pt x="378" y="156"/>
                  </a:lnTo>
                  <a:lnTo>
                    <a:pt x="383" y="183"/>
                  </a:lnTo>
                  <a:lnTo>
                    <a:pt x="386" y="209"/>
                  </a:lnTo>
                  <a:lnTo>
                    <a:pt x="386" y="323"/>
                  </a:lnTo>
                  <a:lnTo>
                    <a:pt x="383" y="333"/>
                  </a:lnTo>
                  <a:lnTo>
                    <a:pt x="378" y="340"/>
                  </a:lnTo>
                  <a:lnTo>
                    <a:pt x="370" y="343"/>
                  </a:lnTo>
                  <a:lnTo>
                    <a:pt x="361" y="344"/>
                  </a:lnTo>
                  <a:lnTo>
                    <a:pt x="355" y="343"/>
                  </a:lnTo>
                  <a:lnTo>
                    <a:pt x="348" y="340"/>
                  </a:lnTo>
                  <a:lnTo>
                    <a:pt x="342" y="333"/>
                  </a:lnTo>
                  <a:lnTo>
                    <a:pt x="340" y="323"/>
                  </a:lnTo>
                  <a:lnTo>
                    <a:pt x="340" y="304"/>
                  </a:lnTo>
                  <a:lnTo>
                    <a:pt x="340" y="265"/>
                  </a:lnTo>
                  <a:lnTo>
                    <a:pt x="340" y="226"/>
                  </a:lnTo>
                  <a:lnTo>
                    <a:pt x="340" y="209"/>
                  </a:lnTo>
                  <a:lnTo>
                    <a:pt x="340" y="203"/>
                  </a:lnTo>
                  <a:lnTo>
                    <a:pt x="337" y="187"/>
                  </a:lnTo>
                  <a:lnTo>
                    <a:pt x="332" y="165"/>
                  </a:lnTo>
                  <a:lnTo>
                    <a:pt x="321" y="141"/>
                  </a:lnTo>
                  <a:lnTo>
                    <a:pt x="313" y="126"/>
                  </a:lnTo>
                  <a:lnTo>
                    <a:pt x="303" y="113"/>
                  </a:lnTo>
                  <a:lnTo>
                    <a:pt x="290" y="103"/>
                  </a:lnTo>
                  <a:lnTo>
                    <a:pt x="277" y="93"/>
                  </a:lnTo>
                  <a:lnTo>
                    <a:pt x="262" y="88"/>
                  </a:lnTo>
                  <a:lnTo>
                    <a:pt x="246" y="82"/>
                  </a:lnTo>
                  <a:lnTo>
                    <a:pt x="228" y="80"/>
                  </a:lnTo>
                  <a:lnTo>
                    <a:pt x="208" y="79"/>
                  </a:lnTo>
                  <a:lnTo>
                    <a:pt x="189" y="80"/>
                  </a:lnTo>
                  <a:lnTo>
                    <a:pt x="171" y="82"/>
                  </a:lnTo>
                  <a:lnTo>
                    <a:pt x="155" y="88"/>
                  </a:lnTo>
                  <a:lnTo>
                    <a:pt x="140" y="93"/>
                  </a:lnTo>
                  <a:lnTo>
                    <a:pt x="127" y="103"/>
                  </a:lnTo>
                  <a:lnTo>
                    <a:pt x="115" y="113"/>
                  </a:lnTo>
                  <a:lnTo>
                    <a:pt x="105" y="126"/>
                  </a:lnTo>
                  <a:lnTo>
                    <a:pt x="97" y="141"/>
                  </a:lnTo>
                  <a:lnTo>
                    <a:pt x="86" y="165"/>
                  </a:lnTo>
                  <a:lnTo>
                    <a:pt x="80" y="187"/>
                  </a:lnTo>
                  <a:lnTo>
                    <a:pt x="78" y="203"/>
                  </a:lnTo>
                  <a:lnTo>
                    <a:pt x="78" y="209"/>
                  </a:lnTo>
                  <a:lnTo>
                    <a:pt x="78" y="239"/>
                  </a:lnTo>
                  <a:lnTo>
                    <a:pt x="78" y="306"/>
                  </a:lnTo>
                  <a:lnTo>
                    <a:pt x="78" y="380"/>
                  </a:lnTo>
                  <a:lnTo>
                    <a:pt x="78" y="426"/>
                  </a:lnTo>
                  <a:lnTo>
                    <a:pt x="72" y="426"/>
                  </a:lnTo>
                  <a:lnTo>
                    <a:pt x="67" y="426"/>
                  </a:lnTo>
                  <a:lnTo>
                    <a:pt x="61" y="426"/>
                  </a:lnTo>
                  <a:lnTo>
                    <a:pt x="55" y="426"/>
                  </a:lnTo>
                  <a:lnTo>
                    <a:pt x="49" y="427"/>
                  </a:lnTo>
                  <a:lnTo>
                    <a:pt x="44" y="427"/>
                  </a:lnTo>
                  <a:lnTo>
                    <a:pt x="38" y="427"/>
                  </a:lnTo>
                  <a:lnTo>
                    <a:pt x="32" y="427"/>
                  </a:lnTo>
                  <a:lnTo>
                    <a:pt x="32" y="381"/>
                  </a:lnTo>
                  <a:lnTo>
                    <a:pt x="32" y="308"/>
                  </a:lnTo>
                  <a:lnTo>
                    <a:pt x="32" y="239"/>
                  </a:lnTo>
                  <a:lnTo>
                    <a:pt x="32" y="20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0" name="Rectangle 14"/>
            <p:cNvSpPr>
              <a:spLocks noChangeArrowheads="1"/>
            </p:cNvSpPr>
            <p:nvPr/>
          </p:nvSpPr>
          <p:spPr bwMode="auto">
            <a:xfrm>
              <a:off x="417482" y="1193781"/>
              <a:ext cx="363538" cy="149225"/>
            </a:xfrm>
            <a:prstGeom prst="rect">
              <a:avLst/>
            </a:prstGeom>
            <a:solidFill>
              <a:srgbClr val="BFDD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21" name="Rectangle 15"/>
            <p:cNvSpPr>
              <a:spLocks noChangeArrowheads="1"/>
            </p:cNvSpPr>
            <p:nvPr/>
          </p:nvSpPr>
          <p:spPr bwMode="auto">
            <a:xfrm>
              <a:off x="419070" y="1195369"/>
              <a:ext cx="33338" cy="1460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22" name="Rectangle 16"/>
            <p:cNvSpPr>
              <a:spLocks noChangeArrowheads="1"/>
            </p:cNvSpPr>
            <p:nvPr/>
          </p:nvSpPr>
          <p:spPr bwMode="auto">
            <a:xfrm>
              <a:off x="417482" y="1236644"/>
              <a:ext cx="363538"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23" name="Rectangle 17"/>
            <p:cNvSpPr>
              <a:spLocks noChangeArrowheads="1"/>
            </p:cNvSpPr>
            <p:nvPr/>
          </p:nvSpPr>
          <p:spPr bwMode="auto">
            <a:xfrm>
              <a:off x="417482" y="1285856"/>
              <a:ext cx="363538"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24" name="Freeform 18"/>
            <p:cNvSpPr>
              <a:spLocks/>
            </p:cNvSpPr>
            <p:nvPr/>
          </p:nvSpPr>
          <p:spPr bwMode="auto">
            <a:xfrm>
              <a:off x="395257" y="1077894"/>
              <a:ext cx="412750" cy="115888"/>
            </a:xfrm>
            <a:custGeom>
              <a:avLst/>
              <a:gdLst/>
              <a:ahLst/>
              <a:cxnLst>
                <a:cxn ang="0">
                  <a:pos x="521" y="126"/>
                </a:cxn>
                <a:cxn ang="0">
                  <a:pos x="521" y="21"/>
                </a:cxn>
                <a:cxn ang="0">
                  <a:pos x="517" y="9"/>
                </a:cxn>
                <a:cxn ang="0">
                  <a:pos x="510" y="2"/>
                </a:cxn>
                <a:cxn ang="0">
                  <a:pos x="503" y="0"/>
                </a:cxn>
                <a:cxn ang="0">
                  <a:pos x="500" y="0"/>
                </a:cxn>
                <a:cxn ang="0">
                  <a:pos x="21" y="0"/>
                </a:cxn>
                <a:cxn ang="0">
                  <a:pos x="9" y="4"/>
                </a:cxn>
                <a:cxn ang="0">
                  <a:pos x="2" y="11"/>
                </a:cxn>
                <a:cxn ang="0">
                  <a:pos x="0" y="17"/>
                </a:cxn>
                <a:cxn ang="0">
                  <a:pos x="0" y="21"/>
                </a:cxn>
                <a:cxn ang="0">
                  <a:pos x="0" y="126"/>
                </a:cxn>
                <a:cxn ang="0">
                  <a:pos x="0" y="129"/>
                </a:cxn>
                <a:cxn ang="0">
                  <a:pos x="2" y="136"/>
                </a:cxn>
                <a:cxn ang="0">
                  <a:pos x="9" y="143"/>
                </a:cxn>
                <a:cxn ang="0">
                  <a:pos x="21" y="146"/>
                </a:cxn>
                <a:cxn ang="0">
                  <a:pos x="500" y="146"/>
                </a:cxn>
                <a:cxn ang="0">
                  <a:pos x="503" y="146"/>
                </a:cxn>
                <a:cxn ang="0">
                  <a:pos x="510" y="144"/>
                </a:cxn>
                <a:cxn ang="0">
                  <a:pos x="517" y="137"/>
                </a:cxn>
                <a:cxn ang="0">
                  <a:pos x="521" y="126"/>
                </a:cxn>
              </a:cxnLst>
              <a:rect l="0" t="0" r="r" b="b"/>
              <a:pathLst>
                <a:path w="521" h="146">
                  <a:moveTo>
                    <a:pt x="521" y="126"/>
                  </a:moveTo>
                  <a:lnTo>
                    <a:pt x="521" y="21"/>
                  </a:lnTo>
                  <a:lnTo>
                    <a:pt x="517" y="9"/>
                  </a:lnTo>
                  <a:lnTo>
                    <a:pt x="510" y="2"/>
                  </a:lnTo>
                  <a:lnTo>
                    <a:pt x="503" y="0"/>
                  </a:lnTo>
                  <a:lnTo>
                    <a:pt x="500" y="0"/>
                  </a:lnTo>
                  <a:lnTo>
                    <a:pt x="21" y="0"/>
                  </a:lnTo>
                  <a:lnTo>
                    <a:pt x="9" y="4"/>
                  </a:lnTo>
                  <a:lnTo>
                    <a:pt x="2" y="11"/>
                  </a:lnTo>
                  <a:lnTo>
                    <a:pt x="0" y="17"/>
                  </a:lnTo>
                  <a:lnTo>
                    <a:pt x="0" y="21"/>
                  </a:lnTo>
                  <a:lnTo>
                    <a:pt x="0" y="126"/>
                  </a:lnTo>
                  <a:lnTo>
                    <a:pt x="0" y="129"/>
                  </a:lnTo>
                  <a:lnTo>
                    <a:pt x="2" y="136"/>
                  </a:lnTo>
                  <a:lnTo>
                    <a:pt x="9" y="143"/>
                  </a:lnTo>
                  <a:lnTo>
                    <a:pt x="21" y="146"/>
                  </a:lnTo>
                  <a:lnTo>
                    <a:pt x="500" y="146"/>
                  </a:lnTo>
                  <a:lnTo>
                    <a:pt x="503" y="146"/>
                  </a:lnTo>
                  <a:lnTo>
                    <a:pt x="510" y="144"/>
                  </a:lnTo>
                  <a:lnTo>
                    <a:pt x="517" y="137"/>
                  </a:lnTo>
                  <a:lnTo>
                    <a:pt x="521" y="1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5" name="Freeform 19"/>
            <p:cNvSpPr>
              <a:spLocks/>
            </p:cNvSpPr>
            <p:nvPr/>
          </p:nvSpPr>
          <p:spPr bwMode="auto">
            <a:xfrm>
              <a:off x="395257" y="1343006"/>
              <a:ext cx="412750" cy="115888"/>
            </a:xfrm>
            <a:custGeom>
              <a:avLst/>
              <a:gdLst/>
              <a:ahLst/>
              <a:cxnLst>
                <a:cxn ang="0">
                  <a:pos x="521" y="124"/>
                </a:cxn>
                <a:cxn ang="0">
                  <a:pos x="521" y="21"/>
                </a:cxn>
                <a:cxn ang="0">
                  <a:pos x="517" y="9"/>
                </a:cxn>
                <a:cxn ang="0">
                  <a:pos x="510" y="2"/>
                </a:cxn>
                <a:cxn ang="0">
                  <a:pos x="503" y="0"/>
                </a:cxn>
                <a:cxn ang="0">
                  <a:pos x="500" y="0"/>
                </a:cxn>
                <a:cxn ang="0">
                  <a:pos x="21" y="0"/>
                </a:cxn>
                <a:cxn ang="0">
                  <a:pos x="9" y="3"/>
                </a:cxn>
                <a:cxn ang="0">
                  <a:pos x="2" y="10"/>
                </a:cxn>
                <a:cxn ang="0">
                  <a:pos x="0" y="17"/>
                </a:cxn>
                <a:cxn ang="0">
                  <a:pos x="0" y="21"/>
                </a:cxn>
                <a:cxn ang="0">
                  <a:pos x="0" y="124"/>
                </a:cxn>
                <a:cxn ang="0">
                  <a:pos x="0" y="128"/>
                </a:cxn>
                <a:cxn ang="0">
                  <a:pos x="2" y="135"/>
                </a:cxn>
                <a:cxn ang="0">
                  <a:pos x="9" y="142"/>
                </a:cxn>
                <a:cxn ang="0">
                  <a:pos x="21" y="145"/>
                </a:cxn>
                <a:cxn ang="0">
                  <a:pos x="500" y="145"/>
                </a:cxn>
                <a:cxn ang="0">
                  <a:pos x="503" y="145"/>
                </a:cxn>
                <a:cxn ang="0">
                  <a:pos x="510" y="143"/>
                </a:cxn>
                <a:cxn ang="0">
                  <a:pos x="517" y="136"/>
                </a:cxn>
                <a:cxn ang="0">
                  <a:pos x="521" y="124"/>
                </a:cxn>
              </a:cxnLst>
              <a:rect l="0" t="0" r="r" b="b"/>
              <a:pathLst>
                <a:path w="521" h="145">
                  <a:moveTo>
                    <a:pt x="521" y="124"/>
                  </a:moveTo>
                  <a:lnTo>
                    <a:pt x="521" y="21"/>
                  </a:lnTo>
                  <a:lnTo>
                    <a:pt x="517" y="9"/>
                  </a:lnTo>
                  <a:lnTo>
                    <a:pt x="510" y="2"/>
                  </a:lnTo>
                  <a:lnTo>
                    <a:pt x="503" y="0"/>
                  </a:lnTo>
                  <a:lnTo>
                    <a:pt x="500" y="0"/>
                  </a:lnTo>
                  <a:lnTo>
                    <a:pt x="21" y="0"/>
                  </a:lnTo>
                  <a:lnTo>
                    <a:pt x="9" y="3"/>
                  </a:lnTo>
                  <a:lnTo>
                    <a:pt x="2" y="10"/>
                  </a:lnTo>
                  <a:lnTo>
                    <a:pt x="0" y="17"/>
                  </a:lnTo>
                  <a:lnTo>
                    <a:pt x="0" y="21"/>
                  </a:lnTo>
                  <a:lnTo>
                    <a:pt x="0" y="124"/>
                  </a:lnTo>
                  <a:lnTo>
                    <a:pt x="0" y="128"/>
                  </a:lnTo>
                  <a:lnTo>
                    <a:pt x="2" y="135"/>
                  </a:lnTo>
                  <a:lnTo>
                    <a:pt x="9" y="142"/>
                  </a:lnTo>
                  <a:lnTo>
                    <a:pt x="21" y="145"/>
                  </a:lnTo>
                  <a:lnTo>
                    <a:pt x="500" y="145"/>
                  </a:lnTo>
                  <a:lnTo>
                    <a:pt x="503" y="145"/>
                  </a:lnTo>
                  <a:lnTo>
                    <a:pt x="510" y="143"/>
                  </a:lnTo>
                  <a:lnTo>
                    <a:pt x="517" y="136"/>
                  </a:lnTo>
                  <a:lnTo>
                    <a:pt x="521"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6" name="Freeform 20"/>
            <p:cNvSpPr>
              <a:spLocks/>
            </p:cNvSpPr>
            <p:nvPr/>
          </p:nvSpPr>
          <p:spPr bwMode="auto">
            <a:xfrm>
              <a:off x="42065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7" name="Rectangle 21"/>
            <p:cNvSpPr>
              <a:spLocks noChangeArrowheads="1"/>
            </p:cNvSpPr>
            <p:nvPr/>
          </p:nvSpPr>
          <p:spPr bwMode="auto">
            <a:xfrm>
              <a:off x="407957" y="1193781"/>
              <a:ext cx="25400" cy="1492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28" name="Freeform 22"/>
            <p:cNvSpPr>
              <a:spLocks/>
            </p:cNvSpPr>
            <p:nvPr/>
          </p:nvSpPr>
          <p:spPr bwMode="auto">
            <a:xfrm>
              <a:off x="78260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29" name="Rectangle 23"/>
            <p:cNvSpPr>
              <a:spLocks noChangeArrowheads="1"/>
            </p:cNvSpPr>
            <p:nvPr/>
          </p:nvSpPr>
          <p:spPr bwMode="auto">
            <a:xfrm>
              <a:off x="769907" y="1193781"/>
              <a:ext cx="25400" cy="1492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30" name="Freeform 24"/>
            <p:cNvSpPr>
              <a:spLocks/>
            </p:cNvSpPr>
            <p:nvPr/>
          </p:nvSpPr>
          <p:spPr bwMode="auto">
            <a:xfrm>
              <a:off x="420657" y="1341419"/>
              <a:ext cx="388938" cy="92075"/>
            </a:xfrm>
            <a:custGeom>
              <a:avLst/>
              <a:gdLst/>
              <a:ahLst/>
              <a:cxnLst>
                <a:cxn ang="0">
                  <a:pos x="491" y="100"/>
                </a:cxn>
                <a:cxn ang="0">
                  <a:pos x="491" y="17"/>
                </a:cxn>
                <a:cxn ang="0">
                  <a:pos x="487" y="7"/>
                </a:cxn>
                <a:cxn ang="0">
                  <a:pos x="481" y="2"/>
                </a:cxn>
                <a:cxn ang="0">
                  <a:pos x="474" y="0"/>
                </a:cxn>
                <a:cxn ang="0">
                  <a:pos x="470" y="0"/>
                </a:cxn>
                <a:cxn ang="0">
                  <a:pos x="21" y="0"/>
                </a:cxn>
                <a:cxn ang="0">
                  <a:pos x="9" y="2"/>
                </a:cxn>
                <a:cxn ang="0">
                  <a:pos x="3" y="8"/>
                </a:cxn>
                <a:cxn ang="0">
                  <a:pos x="0" y="15"/>
                </a:cxn>
                <a:cxn ang="0">
                  <a:pos x="0" y="17"/>
                </a:cxn>
                <a:cxn ang="0">
                  <a:pos x="0" y="100"/>
                </a:cxn>
                <a:cxn ang="0">
                  <a:pos x="0" y="102"/>
                </a:cxn>
                <a:cxn ang="0">
                  <a:pos x="3" y="108"/>
                </a:cxn>
                <a:cxn ang="0">
                  <a:pos x="9" y="114"/>
                </a:cxn>
                <a:cxn ang="0">
                  <a:pos x="21" y="116"/>
                </a:cxn>
                <a:cxn ang="0">
                  <a:pos x="470" y="116"/>
                </a:cxn>
                <a:cxn ang="0">
                  <a:pos x="474" y="116"/>
                </a:cxn>
                <a:cxn ang="0">
                  <a:pos x="481" y="114"/>
                </a:cxn>
                <a:cxn ang="0">
                  <a:pos x="487" y="109"/>
                </a:cxn>
                <a:cxn ang="0">
                  <a:pos x="491" y="100"/>
                </a:cxn>
              </a:cxnLst>
              <a:rect l="0" t="0" r="r" b="b"/>
              <a:pathLst>
                <a:path w="491" h="116">
                  <a:moveTo>
                    <a:pt x="491" y="100"/>
                  </a:moveTo>
                  <a:lnTo>
                    <a:pt x="491" y="17"/>
                  </a:lnTo>
                  <a:lnTo>
                    <a:pt x="487" y="7"/>
                  </a:lnTo>
                  <a:lnTo>
                    <a:pt x="481" y="2"/>
                  </a:lnTo>
                  <a:lnTo>
                    <a:pt x="474" y="0"/>
                  </a:lnTo>
                  <a:lnTo>
                    <a:pt x="470" y="0"/>
                  </a:lnTo>
                  <a:lnTo>
                    <a:pt x="21" y="0"/>
                  </a:lnTo>
                  <a:lnTo>
                    <a:pt x="9" y="2"/>
                  </a:lnTo>
                  <a:lnTo>
                    <a:pt x="3" y="8"/>
                  </a:lnTo>
                  <a:lnTo>
                    <a:pt x="0" y="15"/>
                  </a:lnTo>
                  <a:lnTo>
                    <a:pt x="0" y="17"/>
                  </a:lnTo>
                  <a:lnTo>
                    <a:pt x="0" y="100"/>
                  </a:lnTo>
                  <a:lnTo>
                    <a:pt x="0" y="102"/>
                  </a:lnTo>
                  <a:lnTo>
                    <a:pt x="3" y="108"/>
                  </a:lnTo>
                  <a:lnTo>
                    <a:pt x="9" y="114"/>
                  </a:lnTo>
                  <a:lnTo>
                    <a:pt x="21" y="116"/>
                  </a:lnTo>
                  <a:lnTo>
                    <a:pt x="470" y="116"/>
                  </a:lnTo>
                  <a:lnTo>
                    <a:pt x="474" y="116"/>
                  </a:lnTo>
                  <a:lnTo>
                    <a:pt x="481" y="114"/>
                  </a:lnTo>
                  <a:lnTo>
                    <a:pt x="487" y="109"/>
                  </a:lnTo>
                  <a:lnTo>
                    <a:pt x="491" y="100"/>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31" name="Freeform 25"/>
            <p:cNvSpPr>
              <a:spLocks noEditPoints="1"/>
            </p:cNvSpPr>
            <p:nvPr/>
          </p:nvSpPr>
          <p:spPr bwMode="auto">
            <a:xfrm>
              <a:off x="382557" y="1330306"/>
              <a:ext cx="438150" cy="141288"/>
            </a:xfrm>
            <a:custGeom>
              <a:avLst/>
              <a:gdLst/>
              <a:ahLst/>
              <a:cxnLst>
                <a:cxn ang="0">
                  <a:pos x="37" y="0"/>
                </a:cxn>
                <a:cxn ang="0">
                  <a:pos x="28" y="1"/>
                </a:cxn>
                <a:cxn ang="0">
                  <a:pos x="21" y="2"/>
                </a:cxn>
                <a:cxn ang="0">
                  <a:pos x="15" y="6"/>
                </a:cxn>
                <a:cxn ang="0">
                  <a:pos x="10" y="9"/>
                </a:cxn>
                <a:cxn ang="0">
                  <a:pos x="5" y="17"/>
                </a:cxn>
                <a:cxn ang="0">
                  <a:pos x="1" y="25"/>
                </a:cxn>
                <a:cxn ang="0">
                  <a:pos x="0" y="32"/>
                </a:cxn>
                <a:cxn ang="0">
                  <a:pos x="0" y="37"/>
                </a:cxn>
                <a:cxn ang="0">
                  <a:pos x="0" y="140"/>
                </a:cxn>
                <a:cxn ang="0">
                  <a:pos x="0" y="144"/>
                </a:cxn>
                <a:cxn ang="0">
                  <a:pos x="1" y="151"/>
                </a:cxn>
                <a:cxn ang="0">
                  <a:pos x="5" y="159"/>
                </a:cxn>
                <a:cxn ang="0">
                  <a:pos x="10" y="167"/>
                </a:cxn>
                <a:cxn ang="0">
                  <a:pos x="15" y="170"/>
                </a:cxn>
                <a:cxn ang="0">
                  <a:pos x="21" y="174"/>
                </a:cxn>
                <a:cxn ang="0">
                  <a:pos x="28" y="176"/>
                </a:cxn>
                <a:cxn ang="0">
                  <a:pos x="37" y="177"/>
                </a:cxn>
                <a:cxn ang="0">
                  <a:pos x="516" y="177"/>
                </a:cxn>
                <a:cxn ang="0">
                  <a:pos x="522" y="177"/>
                </a:cxn>
                <a:cxn ang="0">
                  <a:pos x="527" y="175"/>
                </a:cxn>
                <a:cxn ang="0">
                  <a:pos x="533" y="173"/>
                </a:cxn>
                <a:cxn ang="0">
                  <a:pos x="540" y="169"/>
                </a:cxn>
                <a:cxn ang="0">
                  <a:pos x="545" y="164"/>
                </a:cxn>
                <a:cxn ang="0">
                  <a:pos x="549" y="158"/>
                </a:cxn>
                <a:cxn ang="0">
                  <a:pos x="552" y="150"/>
                </a:cxn>
                <a:cxn ang="0">
                  <a:pos x="553" y="140"/>
                </a:cxn>
                <a:cxn ang="0">
                  <a:pos x="553" y="37"/>
                </a:cxn>
                <a:cxn ang="0">
                  <a:pos x="552" y="28"/>
                </a:cxn>
                <a:cxn ang="0">
                  <a:pos x="549" y="19"/>
                </a:cxn>
                <a:cxn ang="0">
                  <a:pos x="545" y="13"/>
                </a:cxn>
                <a:cxn ang="0">
                  <a:pos x="540" y="8"/>
                </a:cxn>
                <a:cxn ang="0">
                  <a:pos x="533" y="4"/>
                </a:cxn>
                <a:cxn ang="0">
                  <a:pos x="527" y="2"/>
                </a:cxn>
                <a:cxn ang="0">
                  <a:pos x="522" y="0"/>
                </a:cxn>
                <a:cxn ang="0">
                  <a:pos x="516" y="0"/>
                </a:cxn>
                <a:cxn ang="0">
                  <a:pos x="37" y="0"/>
                </a:cxn>
                <a:cxn ang="0">
                  <a:pos x="37" y="145"/>
                </a:cxn>
                <a:cxn ang="0">
                  <a:pos x="36" y="145"/>
                </a:cxn>
                <a:cxn ang="0">
                  <a:pos x="33" y="144"/>
                </a:cxn>
                <a:cxn ang="0">
                  <a:pos x="32" y="143"/>
                </a:cxn>
                <a:cxn ang="0">
                  <a:pos x="31" y="140"/>
                </a:cxn>
                <a:cxn ang="0">
                  <a:pos x="31" y="37"/>
                </a:cxn>
                <a:cxn ang="0">
                  <a:pos x="32" y="33"/>
                </a:cxn>
                <a:cxn ang="0">
                  <a:pos x="33" y="32"/>
                </a:cxn>
                <a:cxn ang="0">
                  <a:pos x="36" y="31"/>
                </a:cxn>
                <a:cxn ang="0">
                  <a:pos x="37" y="31"/>
                </a:cxn>
                <a:cxn ang="0">
                  <a:pos x="516" y="31"/>
                </a:cxn>
                <a:cxn ang="0">
                  <a:pos x="518" y="32"/>
                </a:cxn>
                <a:cxn ang="0">
                  <a:pos x="520" y="33"/>
                </a:cxn>
                <a:cxn ang="0">
                  <a:pos x="520" y="36"/>
                </a:cxn>
                <a:cxn ang="0">
                  <a:pos x="520" y="37"/>
                </a:cxn>
                <a:cxn ang="0">
                  <a:pos x="520" y="140"/>
                </a:cxn>
                <a:cxn ang="0">
                  <a:pos x="520" y="141"/>
                </a:cxn>
                <a:cxn ang="0">
                  <a:pos x="519" y="144"/>
                </a:cxn>
                <a:cxn ang="0">
                  <a:pos x="518" y="145"/>
                </a:cxn>
                <a:cxn ang="0">
                  <a:pos x="515" y="145"/>
                </a:cxn>
                <a:cxn ang="0">
                  <a:pos x="37" y="145"/>
                </a:cxn>
              </a:cxnLst>
              <a:rect l="0" t="0" r="r" b="b"/>
              <a:pathLst>
                <a:path w="553" h="177">
                  <a:moveTo>
                    <a:pt x="37" y="0"/>
                  </a:moveTo>
                  <a:lnTo>
                    <a:pt x="28" y="1"/>
                  </a:lnTo>
                  <a:lnTo>
                    <a:pt x="21" y="2"/>
                  </a:lnTo>
                  <a:lnTo>
                    <a:pt x="15" y="6"/>
                  </a:lnTo>
                  <a:lnTo>
                    <a:pt x="10" y="9"/>
                  </a:lnTo>
                  <a:lnTo>
                    <a:pt x="5" y="17"/>
                  </a:lnTo>
                  <a:lnTo>
                    <a:pt x="1" y="25"/>
                  </a:lnTo>
                  <a:lnTo>
                    <a:pt x="0" y="32"/>
                  </a:lnTo>
                  <a:lnTo>
                    <a:pt x="0" y="37"/>
                  </a:lnTo>
                  <a:lnTo>
                    <a:pt x="0" y="140"/>
                  </a:lnTo>
                  <a:lnTo>
                    <a:pt x="0" y="144"/>
                  </a:lnTo>
                  <a:lnTo>
                    <a:pt x="1" y="151"/>
                  </a:lnTo>
                  <a:lnTo>
                    <a:pt x="5" y="159"/>
                  </a:lnTo>
                  <a:lnTo>
                    <a:pt x="10" y="167"/>
                  </a:lnTo>
                  <a:lnTo>
                    <a:pt x="15" y="170"/>
                  </a:lnTo>
                  <a:lnTo>
                    <a:pt x="21" y="174"/>
                  </a:lnTo>
                  <a:lnTo>
                    <a:pt x="28" y="176"/>
                  </a:lnTo>
                  <a:lnTo>
                    <a:pt x="37" y="177"/>
                  </a:lnTo>
                  <a:lnTo>
                    <a:pt x="516" y="177"/>
                  </a:lnTo>
                  <a:lnTo>
                    <a:pt x="522" y="177"/>
                  </a:lnTo>
                  <a:lnTo>
                    <a:pt x="527" y="175"/>
                  </a:lnTo>
                  <a:lnTo>
                    <a:pt x="533" y="173"/>
                  </a:lnTo>
                  <a:lnTo>
                    <a:pt x="540" y="169"/>
                  </a:lnTo>
                  <a:lnTo>
                    <a:pt x="545" y="164"/>
                  </a:lnTo>
                  <a:lnTo>
                    <a:pt x="549" y="158"/>
                  </a:lnTo>
                  <a:lnTo>
                    <a:pt x="552" y="150"/>
                  </a:lnTo>
                  <a:lnTo>
                    <a:pt x="553" y="140"/>
                  </a:lnTo>
                  <a:lnTo>
                    <a:pt x="553" y="37"/>
                  </a:lnTo>
                  <a:lnTo>
                    <a:pt x="552" y="28"/>
                  </a:lnTo>
                  <a:lnTo>
                    <a:pt x="549" y="19"/>
                  </a:lnTo>
                  <a:lnTo>
                    <a:pt x="545" y="13"/>
                  </a:lnTo>
                  <a:lnTo>
                    <a:pt x="540" y="8"/>
                  </a:lnTo>
                  <a:lnTo>
                    <a:pt x="533" y="4"/>
                  </a:lnTo>
                  <a:lnTo>
                    <a:pt x="527" y="2"/>
                  </a:lnTo>
                  <a:lnTo>
                    <a:pt x="522" y="0"/>
                  </a:lnTo>
                  <a:lnTo>
                    <a:pt x="516" y="0"/>
                  </a:lnTo>
                  <a:lnTo>
                    <a:pt x="37" y="0"/>
                  </a:lnTo>
                  <a:close/>
                  <a:moveTo>
                    <a:pt x="37" y="145"/>
                  </a:moveTo>
                  <a:lnTo>
                    <a:pt x="36" y="145"/>
                  </a:lnTo>
                  <a:lnTo>
                    <a:pt x="33" y="144"/>
                  </a:lnTo>
                  <a:lnTo>
                    <a:pt x="32" y="143"/>
                  </a:lnTo>
                  <a:lnTo>
                    <a:pt x="31" y="140"/>
                  </a:lnTo>
                  <a:lnTo>
                    <a:pt x="31" y="37"/>
                  </a:lnTo>
                  <a:lnTo>
                    <a:pt x="32" y="33"/>
                  </a:lnTo>
                  <a:lnTo>
                    <a:pt x="33" y="32"/>
                  </a:lnTo>
                  <a:lnTo>
                    <a:pt x="36" y="31"/>
                  </a:lnTo>
                  <a:lnTo>
                    <a:pt x="37" y="31"/>
                  </a:lnTo>
                  <a:lnTo>
                    <a:pt x="516" y="31"/>
                  </a:lnTo>
                  <a:lnTo>
                    <a:pt x="518" y="32"/>
                  </a:lnTo>
                  <a:lnTo>
                    <a:pt x="520" y="33"/>
                  </a:lnTo>
                  <a:lnTo>
                    <a:pt x="520" y="36"/>
                  </a:lnTo>
                  <a:lnTo>
                    <a:pt x="520" y="37"/>
                  </a:lnTo>
                  <a:lnTo>
                    <a:pt x="520" y="140"/>
                  </a:lnTo>
                  <a:lnTo>
                    <a:pt x="520" y="141"/>
                  </a:lnTo>
                  <a:lnTo>
                    <a:pt x="519" y="144"/>
                  </a:lnTo>
                  <a:lnTo>
                    <a:pt x="518" y="145"/>
                  </a:lnTo>
                  <a:lnTo>
                    <a:pt x="515" y="145"/>
                  </a:lnTo>
                  <a:lnTo>
                    <a:pt x="37"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32" name="Freeform 26"/>
            <p:cNvSpPr>
              <a:spLocks/>
            </p:cNvSpPr>
            <p:nvPr/>
          </p:nvSpPr>
          <p:spPr bwMode="auto">
            <a:xfrm>
              <a:off x="420657" y="1101706"/>
              <a:ext cx="393700" cy="95250"/>
            </a:xfrm>
            <a:custGeom>
              <a:avLst/>
              <a:gdLst/>
              <a:ahLst/>
              <a:cxnLst>
                <a:cxn ang="0">
                  <a:pos x="496" y="103"/>
                </a:cxn>
                <a:cxn ang="0">
                  <a:pos x="496" y="17"/>
                </a:cxn>
                <a:cxn ang="0">
                  <a:pos x="492" y="7"/>
                </a:cxn>
                <a:cxn ang="0">
                  <a:pos x="485" y="2"/>
                </a:cxn>
                <a:cxn ang="0">
                  <a:pos x="478" y="0"/>
                </a:cxn>
                <a:cxn ang="0">
                  <a:pos x="475" y="0"/>
                </a:cxn>
                <a:cxn ang="0">
                  <a:pos x="22" y="0"/>
                </a:cxn>
                <a:cxn ang="0">
                  <a:pos x="9" y="2"/>
                </a:cxn>
                <a:cxn ang="0">
                  <a:pos x="3" y="8"/>
                </a:cxn>
                <a:cxn ang="0">
                  <a:pos x="0" y="15"/>
                </a:cxn>
                <a:cxn ang="0">
                  <a:pos x="0" y="17"/>
                </a:cxn>
                <a:cxn ang="0">
                  <a:pos x="0" y="103"/>
                </a:cxn>
                <a:cxn ang="0">
                  <a:pos x="0" y="105"/>
                </a:cxn>
                <a:cxn ang="0">
                  <a:pos x="3" y="111"/>
                </a:cxn>
                <a:cxn ang="0">
                  <a:pos x="9" y="118"/>
                </a:cxn>
                <a:cxn ang="0">
                  <a:pos x="22" y="120"/>
                </a:cxn>
                <a:cxn ang="0">
                  <a:pos x="475" y="120"/>
                </a:cxn>
                <a:cxn ang="0">
                  <a:pos x="478" y="120"/>
                </a:cxn>
                <a:cxn ang="0">
                  <a:pos x="485" y="118"/>
                </a:cxn>
                <a:cxn ang="0">
                  <a:pos x="492" y="113"/>
                </a:cxn>
                <a:cxn ang="0">
                  <a:pos x="496" y="103"/>
                </a:cxn>
              </a:cxnLst>
              <a:rect l="0" t="0" r="r" b="b"/>
              <a:pathLst>
                <a:path w="496" h="120">
                  <a:moveTo>
                    <a:pt x="496" y="103"/>
                  </a:moveTo>
                  <a:lnTo>
                    <a:pt x="496" y="17"/>
                  </a:lnTo>
                  <a:lnTo>
                    <a:pt x="492" y="7"/>
                  </a:lnTo>
                  <a:lnTo>
                    <a:pt x="485" y="2"/>
                  </a:lnTo>
                  <a:lnTo>
                    <a:pt x="478" y="0"/>
                  </a:lnTo>
                  <a:lnTo>
                    <a:pt x="475" y="0"/>
                  </a:lnTo>
                  <a:lnTo>
                    <a:pt x="22" y="0"/>
                  </a:lnTo>
                  <a:lnTo>
                    <a:pt x="9" y="2"/>
                  </a:lnTo>
                  <a:lnTo>
                    <a:pt x="3" y="8"/>
                  </a:lnTo>
                  <a:lnTo>
                    <a:pt x="0" y="15"/>
                  </a:lnTo>
                  <a:lnTo>
                    <a:pt x="0" y="17"/>
                  </a:lnTo>
                  <a:lnTo>
                    <a:pt x="0" y="103"/>
                  </a:lnTo>
                  <a:lnTo>
                    <a:pt x="0" y="105"/>
                  </a:lnTo>
                  <a:lnTo>
                    <a:pt x="3" y="111"/>
                  </a:lnTo>
                  <a:lnTo>
                    <a:pt x="9" y="118"/>
                  </a:lnTo>
                  <a:lnTo>
                    <a:pt x="22" y="120"/>
                  </a:lnTo>
                  <a:lnTo>
                    <a:pt x="475" y="120"/>
                  </a:lnTo>
                  <a:lnTo>
                    <a:pt x="478" y="120"/>
                  </a:lnTo>
                  <a:lnTo>
                    <a:pt x="485" y="118"/>
                  </a:lnTo>
                  <a:lnTo>
                    <a:pt x="492" y="113"/>
                  </a:lnTo>
                  <a:lnTo>
                    <a:pt x="496" y="103"/>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33" name="Freeform 27"/>
            <p:cNvSpPr>
              <a:spLocks noEditPoints="1"/>
            </p:cNvSpPr>
            <p:nvPr/>
          </p:nvSpPr>
          <p:spPr bwMode="auto">
            <a:xfrm>
              <a:off x="382557" y="1065194"/>
              <a:ext cx="438150" cy="141288"/>
            </a:xfrm>
            <a:custGeom>
              <a:avLst/>
              <a:gdLst/>
              <a:ahLst/>
              <a:cxnLst>
                <a:cxn ang="0">
                  <a:pos x="37" y="0"/>
                </a:cxn>
                <a:cxn ang="0">
                  <a:pos x="28" y="1"/>
                </a:cxn>
                <a:cxn ang="0">
                  <a:pos x="21" y="3"/>
                </a:cxn>
                <a:cxn ang="0">
                  <a:pos x="15" y="7"/>
                </a:cxn>
                <a:cxn ang="0">
                  <a:pos x="10" y="10"/>
                </a:cxn>
                <a:cxn ang="0">
                  <a:pos x="5" y="18"/>
                </a:cxn>
                <a:cxn ang="0">
                  <a:pos x="1" y="27"/>
                </a:cxn>
                <a:cxn ang="0">
                  <a:pos x="0" y="33"/>
                </a:cxn>
                <a:cxn ang="0">
                  <a:pos x="0" y="37"/>
                </a:cxn>
                <a:cxn ang="0">
                  <a:pos x="0" y="142"/>
                </a:cxn>
                <a:cxn ang="0">
                  <a:pos x="0" y="145"/>
                </a:cxn>
                <a:cxn ang="0">
                  <a:pos x="1" y="152"/>
                </a:cxn>
                <a:cxn ang="0">
                  <a:pos x="5" y="160"/>
                </a:cxn>
                <a:cxn ang="0">
                  <a:pos x="10" y="168"/>
                </a:cxn>
                <a:cxn ang="0">
                  <a:pos x="15" y="172"/>
                </a:cxn>
                <a:cxn ang="0">
                  <a:pos x="21" y="175"/>
                </a:cxn>
                <a:cxn ang="0">
                  <a:pos x="28" y="177"/>
                </a:cxn>
                <a:cxn ang="0">
                  <a:pos x="37" y="178"/>
                </a:cxn>
                <a:cxn ang="0">
                  <a:pos x="516" y="178"/>
                </a:cxn>
                <a:cxn ang="0">
                  <a:pos x="522" y="178"/>
                </a:cxn>
                <a:cxn ang="0">
                  <a:pos x="527" y="176"/>
                </a:cxn>
                <a:cxn ang="0">
                  <a:pos x="533" y="174"/>
                </a:cxn>
                <a:cxn ang="0">
                  <a:pos x="540" y="170"/>
                </a:cxn>
                <a:cxn ang="0">
                  <a:pos x="545" y="165"/>
                </a:cxn>
                <a:cxn ang="0">
                  <a:pos x="549" y="159"/>
                </a:cxn>
                <a:cxn ang="0">
                  <a:pos x="552" y="151"/>
                </a:cxn>
                <a:cxn ang="0">
                  <a:pos x="553" y="142"/>
                </a:cxn>
                <a:cxn ang="0">
                  <a:pos x="553" y="37"/>
                </a:cxn>
                <a:cxn ang="0">
                  <a:pos x="552" y="28"/>
                </a:cxn>
                <a:cxn ang="0">
                  <a:pos x="549" y="20"/>
                </a:cxn>
                <a:cxn ang="0">
                  <a:pos x="545" y="14"/>
                </a:cxn>
                <a:cxn ang="0">
                  <a:pos x="540" y="8"/>
                </a:cxn>
                <a:cxn ang="0">
                  <a:pos x="533" y="5"/>
                </a:cxn>
                <a:cxn ang="0">
                  <a:pos x="527" y="2"/>
                </a:cxn>
                <a:cxn ang="0">
                  <a:pos x="522" y="0"/>
                </a:cxn>
                <a:cxn ang="0">
                  <a:pos x="516" y="0"/>
                </a:cxn>
                <a:cxn ang="0">
                  <a:pos x="37" y="0"/>
                </a:cxn>
                <a:cxn ang="0">
                  <a:pos x="37" y="146"/>
                </a:cxn>
                <a:cxn ang="0">
                  <a:pos x="36" y="146"/>
                </a:cxn>
                <a:cxn ang="0">
                  <a:pos x="33" y="145"/>
                </a:cxn>
                <a:cxn ang="0">
                  <a:pos x="32" y="144"/>
                </a:cxn>
                <a:cxn ang="0">
                  <a:pos x="31" y="140"/>
                </a:cxn>
                <a:cxn ang="0">
                  <a:pos x="31" y="37"/>
                </a:cxn>
                <a:cxn ang="0">
                  <a:pos x="32" y="35"/>
                </a:cxn>
                <a:cxn ang="0">
                  <a:pos x="33" y="32"/>
                </a:cxn>
                <a:cxn ang="0">
                  <a:pos x="36" y="32"/>
                </a:cxn>
                <a:cxn ang="0">
                  <a:pos x="37" y="32"/>
                </a:cxn>
                <a:cxn ang="0">
                  <a:pos x="516" y="32"/>
                </a:cxn>
                <a:cxn ang="0">
                  <a:pos x="518" y="32"/>
                </a:cxn>
                <a:cxn ang="0">
                  <a:pos x="520" y="33"/>
                </a:cxn>
                <a:cxn ang="0">
                  <a:pos x="520" y="36"/>
                </a:cxn>
                <a:cxn ang="0">
                  <a:pos x="520" y="37"/>
                </a:cxn>
                <a:cxn ang="0">
                  <a:pos x="520" y="142"/>
                </a:cxn>
                <a:cxn ang="0">
                  <a:pos x="520" y="143"/>
                </a:cxn>
                <a:cxn ang="0">
                  <a:pos x="519" y="145"/>
                </a:cxn>
                <a:cxn ang="0">
                  <a:pos x="518" y="146"/>
                </a:cxn>
                <a:cxn ang="0">
                  <a:pos x="515" y="146"/>
                </a:cxn>
                <a:cxn ang="0">
                  <a:pos x="37" y="146"/>
                </a:cxn>
              </a:cxnLst>
              <a:rect l="0" t="0" r="r" b="b"/>
              <a:pathLst>
                <a:path w="553" h="178">
                  <a:moveTo>
                    <a:pt x="37" y="0"/>
                  </a:moveTo>
                  <a:lnTo>
                    <a:pt x="28" y="1"/>
                  </a:lnTo>
                  <a:lnTo>
                    <a:pt x="21" y="3"/>
                  </a:lnTo>
                  <a:lnTo>
                    <a:pt x="15" y="7"/>
                  </a:lnTo>
                  <a:lnTo>
                    <a:pt x="10" y="10"/>
                  </a:lnTo>
                  <a:lnTo>
                    <a:pt x="5" y="18"/>
                  </a:lnTo>
                  <a:lnTo>
                    <a:pt x="1" y="27"/>
                  </a:lnTo>
                  <a:lnTo>
                    <a:pt x="0" y="33"/>
                  </a:lnTo>
                  <a:lnTo>
                    <a:pt x="0" y="37"/>
                  </a:lnTo>
                  <a:lnTo>
                    <a:pt x="0" y="142"/>
                  </a:lnTo>
                  <a:lnTo>
                    <a:pt x="0" y="145"/>
                  </a:lnTo>
                  <a:lnTo>
                    <a:pt x="1" y="152"/>
                  </a:lnTo>
                  <a:lnTo>
                    <a:pt x="5" y="160"/>
                  </a:lnTo>
                  <a:lnTo>
                    <a:pt x="10" y="168"/>
                  </a:lnTo>
                  <a:lnTo>
                    <a:pt x="15" y="172"/>
                  </a:lnTo>
                  <a:lnTo>
                    <a:pt x="21" y="175"/>
                  </a:lnTo>
                  <a:lnTo>
                    <a:pt x="28" y="177"/>
                  </a:lnTo>
                  <a:lnTo>
                    <a:pt x="37" y="178"/>
                  </a:lnTo>
                  <a:lnTo>
                    <a:pt x="516" y="178"/>
                  </a:lnTo>
                  <a:lnTo>
                    <a:pt x="522" y="178"/>
                  </a:lnTo>
                  <a:lnTo>
                    <a:pt x="527" y="176"/>
                  </a:lnTo>
                  <a:lnTo>
                    <a:pt x="533" y="174"/>
                  </a:lnTo>
                  <a:lnTo>
                    <a:pt x="540" y="170"/>
                  </a:lnTo>
                  <a:lnTo>
                    <a:pt x="545" y="165"/>
                  </a:lnTo>
                  <a:lnTo>
                    <a:pt x="549" y="159"/>
                  </a:lnTo>
                  <a:lnTo>
                    <a:pt x="552" y="151"/>
                  </a:lnTo>
                  <a:lnTo>
                    <a:pt x="553" y="142"/>
                  </a:lnTo>
                  <a:lnTo>
                    <a:pt x="553" y="37"/>
                  </a:lnTo>
                  <a:lnTo>
                    <a:pt x="552" y="28"/>
                  </a:lnTo>
                  <a:lnTo>
                    <a:pt x="549" y="20"/>
                  </a:lnTo>
                  <a:lnTo>
                    <a:pt x="545" y="14"/>
                  </a:lnTo>
                  <a:lnTo>
                    <a:pt x="540" y="8"/>
                  </a:lnTo>
                  <a:lnTo>
                    <a:pt x="533" y="5"/>
                  </a:lnTo>
                  <a:lnTo>
                    <a:pt x="527" y="2"/>
                  </a:lnTo>
                  <a:lnTo>
                    <a:pt x="522" y="0"/>
                  </a:lnTo>
                  <a:lnTo>
                    <a:pt x="516" y="0"/>
                  </a:lnTo>
                  <a:lnTo>
                    <a:pt x="37" y="0"/>
                  </a:lnTo>
                  <a:close/>
                  <a:moveTo>
                    <a:pt x="37" y="146"/>
                  </a:moveTo>
                  <a:lnTo>
                    <a:pt x="36" y="146"/>
                  </a:lnTo>
                  <a:lnTo>
                    <a:pt x="33" y="145"/>
                  </a:lnTo>
                  <a:lnTo>
                    <a:pt x="32" y="144"/>
                  </a:lnTo>
                  <a:lnTo>
                    <a:pt x="31" y="140"/>
                  </a:lnTo>
                  <a:lnTo>
                    <a:pt x="31" y="37"/>
                  </a:lnTo>
                  <a:lnTo>
                    <a:pt x="32" y="35"/>
                  </a:lnTo>
                  <a:lnTo>
                    <a:pt x="33" y="32"/>
                  </a:lnTo>
                  <a:lnTo>
                    <a:pt x="36" y="32"/>
                  </a:lnTo>
                  <a:lnTo>
                    <a:pt x="37" y="32"/>
                  </a:lnTo>
                  <a:lnTo>
                    <a:pt x="516" y="32"/>
                  </a:lnTo>
                  <a:lnTo>
                    <a:pt x="518" y="32"/>
                  </a:lnTo>
                  <a:lnTo>
                    <a:pt x="520" y="33"/>
                  </a:lnTo>
                  <a:lnTo>
                    <a:pt x="520" y="36"/>
                  </a:lnTo>
                  <a:lnTo>
                    <a:pt x="520" y="37"/>
                  </a:lnTo>
                  <a:lnTo>
                    <a:pt x="520" y="142"/>
                  </a:lnTo>
                  <a:lnTo>
                    <a:pt x="520" y="143"/>
                  </a:lnTo>
                  <a:lnTo>
                    <a:pt x="519" y="145"/>
                  </a:lnTo>
                  <a:lnTo>
                    <a:pt x="518" y="146"/>
                  </a:lnTo>
                  <a:lnTo>
                    <a:pt x="515" y="146"/>
                  </a:lnTo>
                  <a:lnTo>
                    <a:pt x="37"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grpSp>
      <p:sp>
        <p:nvSpPr>
          <p:cNvPr id="34" name="AutoShape 29"/>
          <p:cNvSpPr>
            <a:spLocks noChangeAspect="1" noChangeArrowheads="1" noTextEdit="1"/>
          </p:cNvSpPr>
          <p:nvPr/>
        </p:nvSpPr>
        <p:spPr bwMode="auto">
          <a:xfrm>
            <a:off x="2071688" y="857250"/>
            <a:ext cx="847725" cy="903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pic>
        <p:nvPicPr>
          <p:cNvPr id="35" name="Picture 56" descr="C:\Users\tappa\AppData\Local\Microsoft\Windows\Temporary Internet Files\Content.IE5\26IDAHZ3\MCj03080780000[1].wmf"/>
          <p:cNvPicPr>
            <a:picLocks noChangeAspect="1" noChangeArrowheads="1"/>
          </p:cNvPicPr>
          <p:nvPr/>
        </p:nvPicPr>
        <p:blipFill>
          <a:blip r:embed="rId7" cstate="print"/>
          <a:srcRect/>
          <a:stretch>
            <a:fillRect/>
          </a:stretch>
        </p:blipFill>
        <p:spPr bwMode="auto">
          <a:xfrm rot="10800000">
            <a:off x="8072462" y="3357562"/>
            <a:ext cx="214314" cy="543856"/>
          </a:xfrm>
          <a:prstGeom prst="rect">
            <a:avLst/>
          </a:prstGeom>
          <a:noFill/>
        </p:spPr>
      </p:pic>
      <p:sp>
        <p:nvSpPr>
          <p:cNvPr id="38" name="Titre 35"/>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CA" sz="4400" b="0" i="0" u="none" strike="noStrike" kern="1200" cap="none" spc="0" normalizeH="0" baseline="0" noProof="0" dirty="0" smtClean="0">
                <a:ln>
                  <a:noFill/>
                </a:ln>
                <a:solidFill>
                  <a:schemeClr val="tx1"/>
                </a:solidFill>
                <a:effectLst/>
                <a:uLnTx/>
                <a:uFillTx/>
                <a:latin typeface="+mj-lt"/>
                <a:ea typeface="+mj-ea"/>
                <a:cs typeface="+mj-cs"/>
              </a:rPr>
              <a:t>Cryptographie à clef publique</a:t>
            </a:r>
            <a:endParaRPr kumimoji="0" lang="fr-CA"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6762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38889E-6 2.22222E-6 L -0.62292 0.00578 " pathEditMode="relative" rAng="0" ptsTypes="AA">
                                      <p:cBhvr>
                                        <p:cTn id="16" dur="2000" fill="hold"/>
                                        <p:tgtEl>
                                          <p:spTgt spid="13"/>
                                        </p:tgtEl>
                                        <p:attrNameLst>
                                          <p:attrName>ppt_x</p:attrName>
                                          <p:attrName>ppt_y</p:attrName>
                                        </p:attrNameLst>
                                      </p:cBhvr>
                                      <p:rCtr x="-31100" y="300"/>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62292 0.00578 L -0.53629 0.31018 " pathEditMode="relative" ptsTypes="AA">
                                      <p:cBhvr>
                                        <p:cTn id="20" dur="2000" fill="hold"/>
                                        <p:tgtEl>
                                          <p:spTgt spid="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12" name="Picture 56" descr="C:\Users\tappa\AppData\Local\Microsoft\Windows\Temporary Internet Files\Content.IE5\26IDAHZ3\MCj03080780000[1].wmf"/>
          <p:cNvPicPr>
            <a:picLocks noChangeAspect="1" noChangeArrowheads="1"/>
          </p:cNvPicPr>
          <p:nvPr/>
        </p:nvPicPr>
        <p:blipFill>
          <a:blip r:embed="rId3" cstate="print"/>
          <a:srcRect/>
          <a:stretch>
            <a:fillRect/>
          </a:stretch>
        </p:blipFill>
        <p:spPr bwMode="auto">
          <a:xfrm rot="10800000">
            <a:off x="8072462" y="3357562"/>
            <a:ext cx="214314" cy="543856"/>
          </a:xfrm>
          <a:prstGeom prst="rect">
            <a:avLst/>
          </a:prstGeom>
          <a:noFill/>
        </p:spPr>
      </p:pic>
      <p:grpSp>
        <p:nvGrpSpPr>
          <p:cNvPr id="2" name="Groupe 85"/>
          <p:cNvGrpSpPr/>
          <p:nvPr/>
        </p:nvGrpSpPr>
        <p:grpSpPr>
          <a:xfrm>
            <a:off x="428596" y="4572008"/>
            <a:ext cx="2266950" cy="1133475"/>
            <a:chOff x="500034" y="4929198"/>
            <a:chExt cx="2266950" cy="1133475"/>
          </a:xfrm>
        </p:grpSpPr>
        <p:sp>
          <p:nvSpPr>
            <p:cNvPr id="19520" name="Letter"/>
            <p:cNvSpPr>
              <a:spLocks noEditPoints="1" noChangeArrowheads="1"/>
            </p:cNvSpPr>
            <p:nvPr/>
          </p:nvSpPr>
          <p:spPr bwMode="auto">
            <a:xfrm>
              <a:off x="500034" y="4929198"/>
              <a:ext cx="2266950" cy="1133475"/>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scene3d>
                <a:camera prst="orthographicFront"/>
                <a:lightRig rig="balanced" dir="t">
                  <a:rot lat="0" lon="0" rev="2100000"/>
                </a:lightRig>
              </a:scene3d>
              <a:sp3d extrusionH="57150" prstMaterial="metal">
                <a:bevelT w="38100" h="25400"/>
                <a:contourClr>
                  <a:schemeClr val="bg2"/>
                </a:contourClr>
              </a:sp3d>
            </a:bodyPr>
            <a:lstStyle/>
            <a:p>
              <a:r>
                <a:rPr lang="fr-CA" sz="2000" b="1" dirty="0" smtClean="0">
                  <a:ln w="50800"/>
                  <a:solidFill>
                    <a:schemeClr val="tx2">
                      <a:lumMod val="60000"/>
                      <a:lumOff val="40000"/>
                    </a:schemeClr>
                  </a:solidFill>
                </a:rPr>
                <a:t>Bob</a:t>
              </a:r>
              <a:endParaRPr lang="fr-CA" b="1" dirty="0">
                <a:ln w="50800"/>
                <a:solidFill>
                  <a:schemeClr val="tx2">
                    <a:lumMod val="60000"/>
                    <a:lumOff val="40000"/>
                  </a:schemeClr>
                </a:solidFill>
              </a:endParaRPr>
            </a:p>
          </p:txBody>
        </p:sp>
        <p:pic>
          <p:nvPicPr>
            <p:cNvPr id="19521" name="Picture 65" descr="C:\Users\tappa\AppData\Local\Microsoft\Windows\Temporary Internet Files\Content.IE5\C9QV2DOP\MCj02150000000[1].wmf"/>
            <p:cNvPicPr>
              <a:picLocks noChangeAspect="1" noChangeArrowheads="1"/>
            </p:cNvPicPr>
            <p:nvPr/>
          </p:nvPicPr>
          <p:blipFill>
            <a:blip r:embed="rId4" cstate="print"/>
            <a:srcRect/>
            <a:stretch>
              <a:fillRect/>
            </a:stretch>
          </p:blipFill>
          <p:spPr bwMode="auto">
            <a:xfrm>
              <a:off x="2143108" y="5000636"/>
              <a:ext cx="586299" cy="500066"/>
            </a:xfrm>
            <a:prstGeom prst="rect">
              <a:avLst/>
            </a:prstGeom>
            <a:noFill/>
          </p:spPr>
        </p:pic>
      </p:grpSp>
      <p:pic>
        <p:nvPicPr>
          <p:cNvPr id="14346" name="Picture 60" descr="C:\Users\tappa\AppData\Local\Microsoft\Windows\Temporary Internet Files\Content.IE5\XL2UONUU\MCj02507340000[1].wmf"/>
          <p:cNvPicPr>
            <a:picLocks noChangeAspect="1" noChangeArrowheads="1"/>
          </p:cNvPicPr>
          <p:nvPr/>
        </p:nvPicPr>
        <p:blipFill>
          <a:blip r:embed="rId5" cstate="print"/>
          <a:srcRect/>
          <a:stretch>
            <a:fillRect/>
          </a:stretch>
        </p:blipFill>
        <p:spPr bwMode="auto">
          <a:xfrm>
            <a:off x="3403600" y="2066925"/>
            <a:ext cx="2336800" cy="2724150"/>
          </a:xfrm>
          <a:prstGeom prst="rect">
            <a:avLst/>
          </a:prstGeom>
          <a:noFill/>
          <a:ln w="9525">
            <a:noFill/>
            <a:miter lim="800000"/>
            <a:headEnd/>
            <a:tailEnd/>
          </a:ln>
        </p:spPr>
      </p:pic>
      <p:sp>
        <p:nvSpPr>
          <p:cNvPr id="1433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endParaRPr lang="fr-CA"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14339" name="Line 8"/>
          <p:cNvSpPr>
            <a:spLocks noChangeShapeType="1"/>
          </p:cNvSpPr>
          <p:nvPr/>
        </p:nvSpPr>
        <p:spPr bwMode="auto">
          <a:xfrm>
            <a:off x="3276600" y="1700213"/>
            <a:ext cx="7938" cy="4595812"/>
          </a:xfrm>
          <a:prstGeom prst="line">
            <a:avLst/>
          </a:prstGeom>
          <a:noFill/>
          <a:ln w="38100">
            <a:solidFill>
              <a:schemeClr val="accent2"/>
            </a:solidFill>
            <a:round/>
            <a:headEnd/>
            <a:tailEnd/>
          </a:ln>
        </p:spPr>
        <p:txBody>
          <a:bodyPr wrap="none" anchor="ctr"/>
          <a:lstStyle/>
          <a:p>
            <a:endParaRPr lang="fr-CA"/>
          </a:p>
        </p:txBody>
      </p:sp>
      <p:sp>
        <p:nvSpPr>
          <p:cNvPr id="14340" name="Line 9"/>
          <p:cNvSpPr>
            <a:spLocks noChangeShapeType="1"/>
          </p:cNvSpPr>
          <p:nvPr/>
        </p:nvSpPr>
        <p:spPr bwMode="auto">
          <a:xfrm>
            <a:off x="6011863" y="1700213"/>
            <a:ext cx="14287" cy="4595812"/>
          </a:xfrm>
          <a:prstGeom prst="line">
            <a:avLst/>
          </a:prstGeom>
          <a:noFill/>
          <a:ln w="38100">
            <a:solidFill>
              <a:schemeClr val="accent2"/>
            </a:solidFill>
            <a:round/>
            <a:headEnd/>
            <a:tailEnd/>
          </a:ln>
        </p:spPr>
        <p:txBody>
          <a:bodyPr wrap="none" anchor="ctr"/>
          <a:lstStyle/>
          <a:p>
            <a:endParaRPr lang="fr-CA"/>
          </a:p>
        </p:txBody>
      </p:sp>
      <p:pic>
        <p:nvPicPr>
          <p:cNvPr id="14344" name="Picture 54" descr="C:\Users\tappa\AppData\Local\Microsoft\Windows\Temporary Internet Files\Content.IE5\6ODYZPJW\MCj04326110000[1].png"/>
          <p:cNvPicPr>
            <a:picLocks noChangeAspect="1" noChangeArrowheads="1"/>
          </p:cNvPicPr>
          <p:nvPr/>
        </p:nvPicPr>
        <p:blipFill>
          <a:blip r:embed="rId6" cstate="print"/>
          <a:srcRect/>
          <a:stretch>
            <a:fillRect/>
          </a:stretch>
        </p:blipFill>
        <p:spPr bwMode="auto">
          <a:xfrm>
            <a:off x="571500" y="1214438"/>
            <a:ext cx="1828800" cy="1828800"/>
          </a:xfrm>
          <a:prstGeom prst="rect">
            <a:avLst/>
          </a:prstGeom>
          <a:noFill/>
          <a:ln w="9525">
            <a:noFill/>
            <a:miter lim="800000"/>
            <a:headEnd/>
            <a:tailEnd/>
          </a:ln>
        </p:spPr>
      </p:pic>
      <p:pic>
        <p:nvPicPr>
          <p:cNvPr id="14345" name="Picture 55" descr="C:\Users\tappa\AppData\Local\Microsoft\Windows\Temporary Internet Files\Content.IE5\2SZLZBC3\MCj04326100000[1].png"/>
          <p:cNvPicPr>
            <a:picLocks noChangeAspect="1" noChangeArrowheads="1"/>
          </p:cNvPicPr>
          <p:nvPr/>
        </p:nvPicPr>
        <p:blipFill>
          <a:blip r:embed="rId7" cstate="print"/>
          <a:srcRect/>
          <a:stretch>
            <a:fillRect/>
          </a:stretch>
        </p:blipFill>
        <p:spPr bwMode="auto">
          <a:xfrm>
            <a:off x="6500813" y="1214438"/>
            <a:ext cx="1828800" cy="1828800"/>
          </a:xfrm>
          <a:prstGeom prst="rect">
            <a:avLst/>
          </a:prstGeom>
          <a:noFill/>
          <a:ln w="9525">
            <a:noFill/>
            <a:miter lim="800000"/>
            <a:headEnd/>
            <a:tailEnd/>
          </a:ln>
        </p:spPr>
      </p:pic>
      <p:sp>
        <p:nvSpPr>
          <p:cNvPr id="19458" name="AutoShape 2"/>
          <p:cNvSpPr>
            <a:spLocks noChangeAspect="1" noChangeArrowheads="1" noTextEdit="1"/>
          </p:cNvSpPr>
          <p:nvPr/>
        </p:nvSpPr>
        <p:spPr bwMode="auto">
          <a:xfrm>
            <a:off x="214282" y="714356"/>
            <a:ext cx="885825" cy="91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grpSp>
        <p:nvGrpSpPr>
          <p:cNvPr id="3" name="Groupe 74"/>
          <p:cNvGrpSpPr/>
          <p:nvPr/>
        </p:nvGrpSpPr>
        <p:grpSpPr>
          <a:xfrm>
            <a:off x="2428860" y="5500702"/>
            <a:ext cx="481013" cy="654050"/>
            <a:chOff x="2219326" y="979488"/>
            <a:chExt cx="481013" cy="654050"/>
          </a:xfrm>
        </p:grpSpPr>
        <p:sp>
          <p:nvSpPr>
            <p:cNvPr id="19490" name="Freeform 34"/>
            <p:cNvSpPr>
              <a:spLocks/>
            </p:cNvSpPr>
            <p:nvPr/>
          </p:nvSpPr>
          <p:spPr bwMode="auto">
            <a:xfrm>
              <a:off x="2271713" y="979488"/>
              <a:ext cx="376238" cy="344488"/>
            </a:xfrm>
            <a:custGeom>
              <a:avLst/>
              <a:gdLst/>
              <a:ahLst/>
              <a:cxnLst>
                <a:cxn ang="0">
                  <a:pos x="0" y="435"/>
                </a:cxn>
                <a:cxn ang="0">
                  <a:pos x="173" y="403"/>
                </a:cxn>
                <a:cxn ang="0">
                  <a:pos x="173" y="269"/>
                </a:cxn>
                <a:cxn ang="0">
                  <a:pos x="173" y="234"/>
                </a:cxn>
                <a:cxn ang="0">
                  <a:pos x="178" y="212"/>
                </a:cxn>
                <a:cxn ang="0">
                  <a:pos x="186" y="194"/>
                </a:cxn>
                <a:cxn ang="0">
                  <a:pos x="194" y="183"/>
                </a:cxn>
                <a:cxn ang="0">
                  <a:pos x="207" y="177"/>
                </a:cxn>
                <a:cxn ang="0">
                  <a:pos x="225" y="172"/>
                </a:cxn>
                <a:cxn ang="0">
                  <a:pos x="249" y="172"/>
                </a:cxn>
                <a:cxn ang="0">
                  <a:pos x="268" y="177"/>
                </a:cxn>
                <a:cxn ang="0">
                  <a:pos x="280" y="183"/>
                </a:cxn>
                <a:cxn ang="0">
                  <a:pos x="288" y="194"/>
                </a:cxn>
                <a:cxn ang="0">
                  <a:pos x="296" y="212"/>
                </a:cxn>
                <a:cxn ang="0">
                  <a:pos x="301" y="234"/>
                </a:cxn>
                <a:cxn ang="0">
                  <a:pos x="301" y="269"/>
                </a:cxn>
                <a:cxn ang="0">
                  <a:pos x="301" y="403"/>
                </a:cxn>
                <a:cxn ang="0">
                  <a:pos x="474" y="435"/>
                </a:cxn>
                <a:cxn ang="0">
                  <a:pos x="473" y="218"/>
                </a:cxn>
                <a:cxn ang="0">
                  <a:pos x="467" y="179"/>
                </a:cxn>
                <a:cxn ang="0">
                  <a:pos x="454" y="140"/>
                </a:cxn>
                <a:cxn ang="0">
                  <a:pos x="434" y="101"/>
                </a:cxn>
                <a:cxn ang="0">
                  <a:pos x="406" y="66"/>
                </a:cxn>
                <a:cxn ang="0">
                  <a:pos x="369" y="36"/>
                </a:cxn>
                <a:cxn ang="0">
                  <a:pos x="324" y="14"/>
                </a:cxn>
                <a:cxn ang="0">
                  <a:pos x="269" y="1"/>
                </a:cxn>
                <a:cxn ang="0">
                  <a:pos x="207" y="1"/>
                </a:cxn>
                <a:cxn ang="0">
                  <a:pos x="151" y="14"/>
                </a:cxn>
                <a:cxn ang="0">
                  <a:pos x="105" y="36"/>
                </a:cxn>
                <a:cxn ang="0">
                  <a:pos x="69" y="66"/>
                </a:cxn>
                <a:cxn ang="0">
                  <a:pos x="41" y="101"/>
                </a:cxn>
                <a:cxn ang="0">
                  <a:pos x="20" y="140"/>
                </a:cxn>
                <a:cxn ang="0">
                  <a:pos x="7" y="179"/>
                </a:cxn>
                <a:cxn ang="0">
                  <a:pos x="1" y="218"/>
                </a:cxn>
              </a:cxnLst>
              <a:rect l="0" t="0" r="r" b="b"/>
              <a:pathLst>
                <a:path w="474" h="435">
                  <a:moveTo>
                    <a:pt x="0" y="236"/>
                  </a:moveTo>
                  <a:lnTo>
                    <a:pt x="0" y="435"/>
                  </a:lnTo>
                  <a:lnTo>
                    <a:pt x="173" y="435"/>
                  </a:lnTo>
                  <a:lnTo>
                    <a:pt x="173" y="403"/>
                  </a:lnTo>
                  <a:lnTo>
                    <a:pt x="173" y="337"/>
                  </a:lnTo>
                  <a:lnTo>
                    <a:pt x="173" y="269"/>
                  </a:lnTo>
                  <a:lnTo>
                    <a:pt x="173" y="238"/>
                  </a:lnTo>
                  <a:lnTo>
                    <a:pt x="173" y="234"/>
                  </a:lnTo>
                  <a:lnTo>
                    <a:pt x="175" y="225"/>
                  </a:lnTo>
                  <a:lnTo>
                    <a:pt x="178" y="212"/>
                  </a:lnTo>
                  <a:lnTo>
                    <a:pt x="183" y="198"/>
                  </a:lnTo>
                  <a:lnTo>
                    <a:pt x="186" y="194"/>
                  </a:lnTo>
                  <a:lnTo>
                    <a:pt x="190" y="188"/>
                  </a:lnTo>
                  <a:lnTo>
                    <a:pt x="194" y="183"/>
                  </a:lnTo>
                  <a:lnTo>
                    <a:pt x="200" y="180"/>
                  </a:lnTo>
                  <a:lnTo>
                    <a:pt x="207" y="177"/>
                  </a:lnTo>
                  <a:lnTo>
                    <a:pt x="215" y="174"/>
                  </a:lnTo>
                  <a:lnTo>
                    <a:pt x="225" y="172"/>
                  </a:lnTo>
                  <a:lnTo>
                    <a:pt x="238" y="172"/>
                  </a:lnTo>
                  <a:lnTo>
                    <a:pt x="249" y="172"/>
                  </a:lnTo>
                  <a:lnTo>
                    <a:pt x="260" y="174"/>
                  </a:lnTo>
                  <a:lnTo>
                    <a:pt x="268" y="177"/>
                  </a:lnTo>
                  <a:lnTo>
                    <a:pt x="275" y="180"/>
                  </a:lnTo>
                  <a:lnTo>
                    <a:pt x="280" y="183"/>
                  </a:lnTo>
                  <a:lnTo>
                    <a:pt x="285" y="188"/>
                  </a:lnTo>
                  <a:lnTo>
                    <a:pt x="288" y="194"/>
                  </a:lnTo>
                  <a:lnTo>
                    <a:pt x="291" y="198"/>
                  </a:lnTo>
                  <a:lnTo>
                    <a:pt x="296" y="212"/>
                  </a:lnTo>
                  <a:lnTo>
                    <a:pt x="300" y="225"/>
                  </a:lnTo>
                  <a:lnTo>
                    <a:pt x="301" y="234"/>
                  </a:lnTo>
                  <a:lnTo>
                    <a:pt x="301" y="238"/>
                  </a:lnTo>
                  <a:lnTo>
                    <a:pt x="301" y="269"/>
                  </a:lnTo>
                  <a:lnTo>
                    <a:pt x="301" y="337"/>
                  </a:lnTo>
                  <a:lnTo>
                    <a:pt x="301" y="403"/>
                  </a:lnTo>
                  <a:lnTo>
                    <a:pt x="301" y="435"/>
                  </a:lnTo>
                  <a:lnTo>
                    <a:pt x="474" y="435"/>
                  </a:lnTo>
                  <a:lnTo>
                    <a:pt x="474" y="236"/>
                  </a:lnTo>
                  <a:lnTo>
                    <a:pt x="473" y="218"/>
                  </a:lnTo>
                  <a:lnTo>
                    <a:pt x="470" y="198"/>
                  </a:lnTo>
                  <a:lnTo>
                    <a:pt x="467" y="179"/>
                  </a:lnTo>
                  <a:lnTo>
                    <a:pt x="461" y="159"/>
                  </a:lnTo>
                  <a:lnTo>
                    <a:pt x="454" y="140"/>
                  </a:lnTo>
                  <a:lnTo>
                    <a:pt x="445" y="120"/>
                  </a:lnTo>
                  <a:lnTo>
                    <a:pt x="434" y="101"/>
                  </a:lnTo>
                  <a:lnTo>
                    <a:pt x="421" y="82"/>
                  </a:lnTo>
                  <a:lnTo>
                    <a:pt x="406" y="66"/>
                  </a:lnTo>
                  <a:lnTo>
                    <a:pt x="389" y="50"/>
                  </a:lnTo>
                  <a:lnTo>
                    <a:pt x="369" y="36"/>
                  </a:lnTo>
                  <a:lnTo>
                    <a:pt x="347" y="23"/>
                  </a:lnTo>
                  <a:lnTo>
                    <a:pt x="324" y="14"/>
                  </a:lnTo>
                  <a:lnTo>
                    <a:pt x="298" y="6"/>
                  </a:lnTo>
                  <a:lnTo>
                    <a:pt x="269" y="1"/>
                  </a:lnTo>
                  <a:lnTo>
                    <a:pt x="238" y="0"/>
                  </a:lnTo>
                  <a:lnTo>
                    <a:pt x="207" y="1"/>
                  </a:lnTo>
                  <a:lnTo>
                    <a:pt x="178" y="6"/>
                  </a:lnTo>
                  <a:lnTo>
                    <a:pt x="151" y="14"/>
                  </a:lnTo>
                  <a:lnTo>
                    <a:pt x="127" y="23"/>
                  </a:lnTo>
                  <a:lnTo>
                    <a:pt x="105" y="36"/>
                  </a:lnTo>
                  <a:lnTo>
                    <a:pt x="86" y="50"/>
                  </a:lnTo>
                  <a:lnTo>
                    <a:pt x="69" y="66"/>
                  </a:lnTo>
                  <a:lnTo>
                    <a:pt x="53" y="82"/>
                  </a:lnTo>
                  <a:lnTo>
                    <a:pt x="41" y="101"/>
                  </a:lnTo>
                  <a:lnTo>
                    <a:pt x="29" y="120"/>
                  </a:lnTo>
                  <a:lnTo>
                    <a:pt x="20" y="140"/>
                  </a:lnTo>
                  <a:lnTo>
                    <a:pt x="13" y="159"/>
                  </a:lnTo>
                  <a:lnTo>
                    <a:pt x="7" y="179"/>
                  </a:lnTo>
                  <a:lnTo>
                    <a:pt x="4" y="198"/>
                  </a:lnTo>
                  <a:lnTo>
                    <a:pt x="1" y="218"/>
                  </a:lnTo>
                  <a:lnTo>
                    <a:pt x="0" y="23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1" name="Freeform 35"/>
            <p:cNvSpPr>
              <a:spLocks/>
            </p:cNvSpPr>
            <p:nvPr/>
          </p:nvSpPr>
          <p:spPr bwMode="auto">
            <a:xfrm>
              <a:off x="2282826" y="1336675"/>
              <a:ext cx="1588" cy="144463"/>
            </a:xfrm>
            <a:custGeom>
              <a:avLst/>
              <a:gdLst/>
              <a:ahLst/>
              <a:cxnLst>
                <a:cxn ang="0">
                  <a:pos x="0" y="0"/>
                </a:cxn>
                <a:cxn ang="0">
                  <a:pos x="0" y="183"/>
                </a:cxn>
                <a:cxn ang="0">
                  <a:pos x="0" y="0"/>
                </a:cxn>
              </a:cxnLst>
              <a:rect l="0" t="0" r="r" b="b"/>
              <a:pathLst>
                <a:path h="183">
                  <a:moveTo>
                    <a:pt x="0" y="0"/>
                  </a:moveTo>
                  <a:lnTo>
                    <a:pt x="0" y="183"/>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2" name="Freeform 36"/>
            <p:cNvSpPr>
              <a:spLocks/>
            </p:cNvSpPr>
            <p:nvPr/>
          </p:nvSpPr>
          <p:spPr bwMode="auto">
            <a:xfrm>
              <a:off x="2636838" y="1336675"/>
              <a:ext cx="1588" cy="144463"/>
            </a:xfrm>
            <a:custGeom>
              <a:avLst/>
              <a:gdLst/>
              <a:ahLst/>
              <a:cxnLst>
                <a:cxn ang="0">
                  <a:pos x="0" y="0"/>
                </a:cxn>
                <a:cxn ang="0">
                  <a:pos x="0" y="183"/>
                </a:cxn>
                <a:cxn ang="0">
                  <a:pos x="0" y="0"/>
                </a:cxn>
              </a:cxnLst>
              <a:rect l="0" t="0" r="r" b="b"/>
              <a:pathLst>
                <a:path h="183">
                  <a:moveTo>
                    <a:pt x="0" y="0"/>
                  </a:moveTo>
                  <a:lnTo>
                    <a:pt x="0" y="183"/>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3" name="Freeform 37"/>
            <p:cNvSpPr>
              <a:spLocks/>
            </p:cNvSpPr>
            <p:nvPr/>
          </p:nvSpPr>
          <p:spPr bwMode="auto">
            <a:xfrm>
              <a:off x="2219326" y="1184275"/>
              <a:ext cx="481013" cy="449263"/>
            </a:xfrm>
            <a:custGeom>
              <a:avLst/>
              <a:gdLst/>
              <a:ahLst/>
              <a:cxnLst>
                <a:cxn ang="0">
                  <a:pos x="606" y="69"/>
                </a:cxn>
                <a:cxn ang="0">
                  <a:pos x="600" y="41"/>
                </a:cxn>
                <a:cxn ang="0">
                  <a:pos x="584" y="19"/>
                </a:cxn>
                <a:cxn ang="0">
                  <a:pos x="562" y="5"/>
                </a:cxn>
                <a:cxn ang="0">
                  <a:pos x="537" y="0"/>
                </a:cxn>
                <a:cxn ang="0">
                  <a:pos x="61" y="0"/>
                </a:cxn>
                <a:cxn ang="0">
                  <a:pos x="48" y="3"/>
                </a:cxn>
                <a:cxn ang="0">
                  <a:pos x="35" y="8"/>
                </a:cxn>
                <a:cxn ang="0">
                  <a:pos x="24" y="15"/>
                </a:cxn>
                <a:cxn ang="0">
                  <a:pos x="9" y="35"/>
                </a:cxn>
                <a:cxn ang="0">
                  <a:pos x="0" y="61"/>
                </a:cxn>
                <a:cxn ang="0">
                  <a:pos x="0" y="171"/>
                </a:cxn>
                <a:cxn ang="0">
                  <a:pos x="3" y="190"/>
                </a:cxn>
                <a:cxn ang="0">
                  <a:pos x="19" y="220"/>
                </a:cxn>
                <a:cxn ang="0">
                  <a:pos x="25" y="225"/>
                </a:cxn>
                <a:cxn ang="0">
                  <a:pos x="31" y="228"/>
                </a:cxn>
                <a:cxn ang="0">
                  <a:pos x="28" y="339"/>
                </a:cxn>
                <a:cxn ang="0">
                  <a:pos x="22" y="344"/>
                </a:cxn>
                <a:cxn ang="0">
                  <a:pos x="9" y="361"/>
                </a:cxn>
                <a:cxn ang="0">
                  <a:pos x="0" y="387"/>
                </a:cxn>
                <a:cxn ang="0">
                  <a:pos x="0" y="497"/>
                </a:cxn>
                <a:cxn ang="0">
                  <a:pos x="3" y="518"/>
                </a:cxn>
                <a:cxn ang="0">
                  <a:pos x="19" y="546"/>
                </a:cxn>
                <a:cxn ang="0">
                  <a:pos x="30" y="554"/>
                </a:cxn>
                <a:cxn ang="0">
                  <a:pos x="41" y="561"/>
                </a:cxn>
                <a:cxn ang="0">
                  <a:pos x="54" y="565"/>
                </a:cxn>
                <a:cxn ang="0">
                  <a:pos x="68" y="566"/>
                </a:cxn>
                <a:cxn ang="0">
                  <a:pos x="549" y="565"/>
                </a:cxn>
                <a:cxn ang="0">
                  <a:pos x="573" y="556"/>
                </a:cxn>
                <a:cxn ang="0">
                  <a:pos x="593" y="537"/>
                </a:cxn>
                <a:cxn ang="0">
                  <a:pos x="604" y="512"/>
                </a:cxn>
                <a:cxn ang="0">
                  <a:pos x="606" y="395"/>
                </a:cxn>
                <a:cxn ang="0">
                  <a:pos x="596" y="361"/>
                </a:cxn>
                <a:cxn ang="0">
                  <a:pos x="573" y="338"/>
                </a:cxn>
                <a:cxn ang="0">
                  <a:pos x="586" y="218"/>
                </a:cxn>
                <a:cxn ang="0">
                  <a:pos x="603" y="189"/>
                </a:cxn>
              </a:cxnLst>
              <a:rect l="0" t="0" r="r" b="b"/>
              <a:pathLst>
                <a:path w="606" h="566">
                  <a:moveTo>
                    <a:pt x="606" y="171"/>
                  </a:moveTo>
                  <a:lnTo>
                    <a:pt x="606" y="69"/>
                  </a:lnTo>
                  <a:lnTo>
                    <a:pt x="604" y="54"/>
                  </a:lnTo>
                  <a:lnTo>
                    <a:pt x="600" y="41"/>
                  </a:lnTo>
                  <a:lnTo>
                    <a:pt x="593" y="28"/>
                  </a:lnTo>
                  <a:lnTo>
                    <a:pt x="584" y="19"/>
                  </a:lnTo>
                  <a:lnTo>
                    <a:pt x="573" y="11"/>
                  </a:lnTo>
                  <a:lnTo>
                    <a:pt x="562" y="5"/>
                  </a:lnTo>
                  <a:lnTo>
                    <a:pt x="549" y="2"/>
                  </a:lnTo>
                  <a:lnTo>
                    <a:pt x="537" y="0"/>
                  </a:lnTo>
                  <a:lnTo>
                    <a:pt x="68" y="0"/>
                  </a:lnTo>
                  <a:lnTo>
                    <a:pt x="61" y="0"/>
                  </a:lnTo>
                  <a:lnTo>
                    <a:pt x="54" y="2"/>
                  </a:lnTo>
                  <a:lnTo>
                    <a:pt x="48" y="3"/>
                  </a:lnTo>
                  <a:lnTo>
                    <a:pt x="41" y="5"/>
                  </a:lnTo>
                  <a:lnTo>
                    <a:pt x="35" y="8"/>
                  </a:lnTo>
                  <a:lnTo>
                    <a:pt x="30" y="12"/>
                  </a:lnTo>
                  <a:lnTo>
                    <a:pt x="24" y="15"/>
                  </a:lnTo>
                  <a:lnTo>
                    <a:pt x="19" y="20"/>
                  </a:lnTo>
                  <a:lnTo>
                    <a:pt x="9" y="35"/>
                  </a:lnTo>
                  <a:lnTo>
                    <a:pt x="3" y="49"/>
                  </a:lnTo>
                  <a:lnTo>
                    <a:pt x="0" y="61"/>
                  </a:lnTo>
                  <a:lnTo>
                    <a:pt x="0" y="69"/>
                  </a:lnTo>
                  <a:lnTo>
                    <a:pt x="0" y="171"/>
                  </a:lnTo>
                  <a:lnTo>
                    <a:pt x="0" y="179"/>
                  </a:lnTo>
                  <a:lnTo>
                    <a:pt x="3" y="190"/>
                  </a:lnTo>
                  <a:lnTo>
                    <a:pt x="9" y="205"/>
                  </a:lnTo>
                  <a:lnTo>
                    <a:pt x="19" y="220"/>
                  </a:lnTo>
                  <a:lnTo>
                    <a:pt x="22" y="223"/>
                  </a:lnTo>
                  <a:lnTo>
                    <a:pt x="25" y="225"/>
                  </a:lnTo>
                  <a:lnTo>
                    <a:pt x="28" y="226"/>
                  </a:lnTo>
                  <a:lnTo>
                    <a:pt x="31" y="228"/>
                  </a:lnTo>
                  <a:lnTo>
                    <a:pt x="31" y="337"/>
                  </a:lnTo>
                  <a:lnTo>
                    <a:pt x="28" y="339"/>
                  </a:lnTo>
                  <a:lnTo>
                    <a:pt x="25" y="341"/>
                  </a:lnTo>
                  <a:lnTo>
                    <a:pt x="22" y="344"/>
                  </a:lnTo>
                  <a:lnTo>
                    <a:pt x="19" y="346"/>
                  </a:lnTo>
                  <a:lnTo>
                    <a:pt x="9" y="361"/>
                  </a:lnTo>
                  <a:lnTo>
                    <a:pt x="3" y="375"/>
                  </a:lnTo>
                  <a:lnTo>
                    <a:pt x="0" y="387"/>
                  </a:lnTo>
                  <a:lnTo>
                    <a:pt x="0" y="395"/>
                  </a:lnTo>
                  <a:lnTo>
                    <a:pt x="0" y="497"/>
                  </a:lnTo>
                  <a:lnTo>
                    <a:pt x="0" y="505"/>
                  </a:lnTo>
                  <a:lnTo>
                    <a:pt x="3" y="518"/>
                  </a:lnTo>
                  <a:lnTo>
                    <a:pt x="9" y="531"/>
                  </a:lnTo>
                  <a:lnTo>
                    <a:pt x="19" y="546"/>
                  </a:lnTo>
                  <a:lnTo>
                    <a:pt x="24" y="551"/>
                  </a:lnTo>
                  <a:lnTo>
                    <a:pt x="30" y="554"/>
                  </a:lnTo>
                  <a:lnTo>
                    <a:pt x="35" y="558"/>
                  </a:lnTo>
                  <a:lnTo>
                    <a:pt x="41" y="561"/>
                  </a:lnTo>
                  <a:lnTo>
                    <a:pt x="48" y="564"/>
                  </a:lnTo>
                  <a:lnTo>
                    <a:pt x="54" y="565"/>
                  </a:lnTo>
                  <a:lnTo>
                    <a:pt x="61" y="566"/>
                  </a:lnTo>
                  <a:lnTo>
                    <a:pt x="68" y="566"/>
                  </a:lnTo>
                  <a:lnTo>
                    <a:pt x="537" y="566"/>
                  </a:lnTo>
                  <a:lnTo>
                    <a:pt x="549" y="565"/>
                  </a:lnTo>
                  <a:lnTo>
                    <a:pt x="562" y="561"/>
                  </a:lnTo>
                  <a:lnTo>
                    <a:pt x="573" y="556"/>
                  </a:lnTo>
                  <a:lnTo>
                    <a:pt x="584" y="547"/>
                  </a:lnTo>
                  <a:lnTo>
                    <a:pt x="593" y="537"/>
                  </a:lnTo>
                  <a:lnTo>
                    <a:pt x="600" y="526"/>
                  </a:lnTo>
                  <a:lnTo>
                    <a:pt x="604" y="512"/>
                  </a:lnTo>
                  <a:lnTo>
                    <a:pt x="606" y="497"/>
                  </a:lnTo>
                  <a:lnTo>
                    <a:pt x="606" y="395"/>
                  </a:lnTo>
                  <a:lnTo>
                    <a:pt x="603" y="377"/>
                  </a:lnTo>
                  <a:lnTo>
                    <a:pt x="596" y="361"/>
                  </a:lnTo>
                  <a:lnTo>
                    <a:pt x="586" y="347"/>
                  </a:lnTo>
                  <a:lnTo>
                    <a:pt x="573" y="338"/>
                  </a:lnTo>
                  <a:lnTo>
                    <a:pt x="573" y="228"/>
                  </a:lnTo>
                  <a:lnTo>
                    <a:pt x="586" y="218"/>
                  </a:lnTo>
                  <a:lnTo>
                    <a:pt x="596" y="205"/>
                  </a:lnTo>
                  <a:lnTo>
                    <a:pt x="603" y="189"/>
                  </a:lnTo>
                  <a:lnTo>
                    <a:pt x="606" y="17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5" name="Freeform 39"/>
            <p:cNvSpPr>
              <a:spLocks/>
            </p:cNvSpPr>
            <p:nvPr/>
          </p:nvSpPr>
          <p:spPr bwMode="auto">
            <a:xfrm>
              <a:off x="2309813" y="1017588"/>
              <a:ext cx="300038" cy="268288"/>
            </a:xfrm>
            <a:custGeom>
              <a:avLst/>
              <a:gdLst/>
              <a:ahLst/>
              <a:cxnLst>
                <a:cxn ang="0">
                  <a:pos x="0" y="188"/>
                </a:cxn>
                <a:cxn ang="0">
                  <a:pos x="0" y="338"/>
                </a:cxn>
                <a:cxn ang="0">
                  <a:pos x="76" y="338"/>
                </a:cxn>
                <a:cxn ang="0">
                  <a:pos x="76" y="188"/>
                </a:cxn>
                <a:cxn ang="0">
                  <a:pos x="76" y="183"/>
                </a:cxn>
                <a:cxn ang="0">
                  <a:pos x="78" y="169"/>
                </a:cxn>
                <a:cxn ang="0">
                  <a:pos x="83" y="150"/>
                </a:cxn>
                <a:cxn ang="0">
                  <a:pos x="92" y="129"/>
                </a:cxn>
                <a:cxn ang="0">
                  <a:pos x="100" y="116"/>
                </a:cxn>
                <a:cxn ang="0">
                  <a:pos x="108" y="106"/>
                </a:cxn>
                <a:cxn ang="0">
                  <a:pos x="118" y="96"/>
                </a:cxn>
                <a:cxn ang="0">
                  <a:pos x="130" y="89"/>
                </a:cxn>
                <a:cxn ang="0">
                  <a:pos x="143" y="84"/>
                </a:cxn>
                <a:cxn ang="0">
                  <a:pos x="156" y="80"/>
                </a:cxn>
                <a:cxn ang="0">
                  <a:pos x="171" y="78"/>
                </a:cxn>
                <a:cxn ang="0">
                  <a:pos x="189" y="77"/>
                </a:cxn>
                <a:cxn ang="0">
                  <a:pos x="205" y="78"/>
                </a:cxn>
                <a:cxn ang="0">
                  <a:pos x="221" y="80"/>
                </a:cxn>
                <a:cxn ang="0">
                  <a:pos x="235" y="84"/>
                </a:cxn>
                <a:cxn ang="0">
                  <a:pos x="247" y="89"/>
                </a:cxn>
                <a:cxn ang="0">
                  <a:pos x="258" y="96"/>
                </a:cxn>
                <a:cxn ang="0">
                  <a:pos x="268" y="106"/>
                </a:cxn>
                <a:cxn ang="0">
                  <a:pos x="276" y="116"/>
                </a:cxn>
                <a:cxn ang="0">
                  <a:pos x="284" y="129"/>
                </a:cxn>
                <a:cxn ang="0">
                  <a:pos x="293" y="150"/>
                </a:cxn>
                <a:cxn ang="0">
                  <a:pos x="298" y="169"/>
                </a:cxn>
                <a:cxn ang="0">
                  <a:pos x="300" y="183"/>
                </a:cxn>
                <a:cxn ang="0">
                  <a:pos x="300" y="188"/>
                </a:cxn>
                <a:cxn ang="0">
                  <a:pos x="300" y="338"/>
                </a:cxn>
                <a:cxn ang="0">
                  <a:pos x="376" y="338"/>
                </a:cxn>
                <a:cxn ang="0">
                  <a:pos x="376" y="188"/>
                </a:cxn>
                <a:cxn ang="0">
                  <a:pos x="376" y="176"/>
                </a:cxn>
                <a:cxn ang="0">
                  <a:pos x="374" y="162"/>
                </a:cxn>
                <a:cxn ang="0">
                  <a:pos x="372" y="147"/>
                </a:cxn>
                <a:cxn ang="0">
                  <a:pos x="368" y="131"/>
                </a:cxn>
                <a:cxn ang="0">
                  <a:pos x="363" y="116"/>
                </a:cxn>
                <a:cxn ang="0">
                  <a:pos x="356" y="100"/>
                </a:cxn>
                <a:cxn ang="0">
                  <a:pos x="348" y="85"/>
                </a:cxn>
                <a:cxn ang="0">
                  <a:pos x="338" y="70"/>
                </a:cxn>
                <a:cxn ang="0">
                  <a:pos x="327" y="55"/>
                </a:cxn>
                <a:cxn ang="0">
                  <a:pos x="313" y="42"/>
                </a:cxn>
                <a:cxn ang="0">
                  <a:pos x="298" y="31"/>
                </a:cxn>
                <a:cxn ang="0">
                  <a:pos x="281" y="20"/>
                </a:cxn>
                <a:cxn ang="0">
                  <a:pos x="261" y="11"/>
                </a:cxn>
                <a:cxn ang="0">
                  <a:pos x="239" y="5"/>
                </a:cxn>
                <a:cxn ang="0">
                  <a:pos x="215" y="1"/>
                </a:cxn>
                <a:cxn ang="0">
                  <a:pos x="189" y="0"/>
                </a:cxn>
                <a:cxn ang="0">
                  <a:pos x="162" y="1"/>
                </a:cxn>
                <a:cxn ang="0">
                  <a:pos x="138" y="5"/>
                </a:cxn>
                <a:cxn ang="0">
                  <a:pos x="116" y="11"/>
                </a:cxn>
                <a:cxn ang="0">
                  <a:pos x="96" y="20"/>
                </a:cxn>
                <a:cxn ang="0">
                  <a:pos x="78" y="31"/>
                </a:cxn>
                <a:cxn ang="0">
                  <a:pos x="63" y="42"/>
                </a:cxn>
                <a:cxn ang="0">
                  <a:pos x="49" y="55"/>
                </a:cxn>
                <a:cxn ang="0">
                  <a:pos x="38" y="70"/>
                </a:cxn>
                <a:cxn ang="0">
                  <a:pos x="29" y="85"/>
                </a:cxn>
                <a:cxn ang="0">
                  <a:pos x="20" y="100"/>
                </a:cxn>
                <a:cxn ang="0">
                  <a:pos x="14" y="116"/>
                </a:cxn>
                <a:cxn ang="0">
                  <a:pos x="8" y="131"/>
                </a:cxn>
                <a:cxn ang="0">
                  <a:pos x="4" y="147"/>
                </a:cxn>
                <a:cxn ang="0">
                  <a:pos x="2" y="162"/>
                </a:cxn>
                <a:cxn ang="0">
                  <a:pos x="0" y="176"/>
                </a:cxn>
                <a:cxn ang="0">
                  <a:pos x="0" y="188"/>
                </a:cxn>
              </a:cxnLst>
              <a:rect l="0" t="0" r="r" b="b"/>
              <a:pathLst>
                <a:path w="376" h="338">
                  <a:moveTo>
                    <a:pt x="0" y="188"/>
                  </a:moveTo>
                  <a:lnTo>
                    <a:pt x="0" y="338"/>
                  </a:lnTo>
                  <a:lnTo>
                    <a:pt x="76" y="338"/>
                  </a:lnTo>
                  <a:lnTo>
                    <a:pt x="76" y="188"/>
                  </a:lnTo>
                  <a:lnTo>
                    <a:pt x="76" y="183"/>
                  </a:lnTo>
                  <a:lnTo>
                    <a:pt x="78" y="169"/>
                  </a:lnTo>
                  <a:lnTo>
                    <a:pt x="83" y="150"/>
                  </a:lnTo>
                  <a:lnTo>
                    <a:pt x="92" y="129"/>
                  </a:lnTo>
                  <a:lnTo>
                    <a:pt x="100" y="116"/>
                  </a:lnTo>
                  <a:lnTo>
                    <a:pt x="108" y="106"/>
                  </a:lnTo>
                  <a:lnTo>
                    <a:pt x="118" y="96"/>
                  </a:lnTo>
                  <a:lnTo>
                    <a:pt x="130" y="89"/>
                  </a:lnTo>
                  <a:lnTo>
                    <a:pt x="143" y="84"/>
                  </a:lnTo>
                  <a:lnTo>
                    <a:pt x="156" y="80"/>
                  </a:lnTo>
                  <a:lnTo>
                    <a:pt x="171" y="78"/>
                  </a:lnTo>
                  <a:lnTo>
                    <a:pt x="189" y="77"/>
                  </a:lnTo>
                  <a:lnTo>
                    <a:pt x="205" y="78"/>
                  </a:lnTo>
                  <a:lnTo>
                    <a:pt x="221" y="80"/>
                  </a:lnTo>
                  <a:lnTo>
                    <a:pt x="235" y="84"/>
                  </a:lnTo>
                  <a:lnTo>
                    <a:pt x="247" y="89"/>
                  </a:lnTo>
                  <a:lnTo>
                    <a:pt x="258" y="96"/>
                  </a:lnTo>
                  <a:lnTo>
                    <a:pt x="268" y="106"/>
                  </a:lnTo>
                  <a:lnTo>
                    <a:pt x="276" y="116"/>
                  </a:lnTo>
                  <a:lnTo>
                    <a:pt x="284" y="129"/>
                  </a:lnTo>
                  <a:lnTo>
                    <a:pt x="293" y="150"/>
                  </a:lnTo>
                  <a:lnTo>
                    <a:pt x="298" y="169"/>
                  </a:lnTo>
                  <a:lnTo>
                    <a:pt x="300" y="183"/>
                  </a:lnTo>
                  <a:lnTo>
                    <a:pt x="300" y="188"/>
                  </a:lnTo>
                  <a:lnTo>
                    <a:pt x="300" y="338"/>
                  </a:lnTo>
                  <a:lnTo>
                    <a:pt x="376" y="338"/>
                  </a:lnTo>
                  <a:lnTo>
                    <a:pt x="376" y="188"/>
                  </a:lnTo>
                  <a:lnTo>
                    <a:pt x="376" y="176"/>
                  </a:lnTo>
                  <a:lnTo>
                    <a:pt x="374" y="162"/>
                  </a:lnTo>
                  <a:lnTo>
                    <a:pt x="372" y="147"/>
                  </a:lnTo>
                  <a:lnTo>
                    <a:pt x="368" y="131"/>
                  </a:lnTo>
                  <a:lnTo>
                    <a:pt x="363" y="116"/>
                  </a:lnTo>
                  <a:lnTo>
                    <a:pt x="356" y="100"/>
                  </a:lnTo>
                  <a:lnTo>
                    <a:pt x="348" y="85"/>
                  </a:lnTo>
                  <a:lnTo>
                    <a:pt x="338" y="70"/>
                  </a:lnTo>
                  <a:lnTo>
                    <a:pt x="327" y="55"/>
                  </a:lnTo>
                  <a:lnTo>
                    <a:pt x="313" y="42"/>
                  </a:lnTo>
                  <a:lnTo>
                    <a:pt x="298" y="31"/>
                  </a:lnTo>
                  <a:lnTo>
                    <a:pt x="281" y="20"/>
                  </a:lnTo>
                  <a:lnTo>
                    <a:pt x="261" y="11"/>
                  </a:lnTo>
                  <a:lnTo>
                    <a:pt x="239" y="5"/>
                  </a:lnTo>
                  <a:lnTo>
                    <a:pt x="215" y="1"/>
                  </a:lnTo>
                  <a:lnTo>
                    <a:pt x="189" y="0"/>
                  </a:lnTo>
                  <a:lnTo>
                    <a:pt x="162" y="1"/>
                  </a:lnTo>
                  <a:lnTo>
                    <a:pt x="138" y="5"/>
                  </a:lnTo>
                  <a:lnTo>
                    <a:pt x="116" y="11"/>
                  </a:lnTo>
                  <a:lnTo>
                    <a:pt x="96" y="20"/>
                  </a:lnTo>
                  <a:lnTo>
                    <a:pt x="78" y="31"/>
                  </a:lnTo>
                  <a:lnTo>
                    <a:pt x="63" y="42"/>
                  </a:lnTo>
                  <a:lnTo>
                    <a:pt x="49" y="55"/>
                  </a:lnTo>
                  <a:lnTo>
                    <a:pt x="38" y="70"/>
                  </a:lnTo>
                  <a:lnTo>
                    <a:pt x="29" y="85"/>
                  </a:lnTo>
                  <a:lnTo>
                    <a:pt x="20" y="100"/>
                  </a:lnTo>
                  <a:lnTo>
                    <a:pt x="14" y="116"/>
                  </a:lnTo>
                  <a:lnTo>
                    <a:pt x="8" y="131"/>
                  </a:lnTo>
                  <a:lnTo>
                    <a:pt x="4" y="147"/>
                  </a:lnTo>
                  <a:lnTo>
                    <a:pt x="2" y="162"/>
                  </a:lnTo>
                  <a:lnTo>
                    <a:pt x="0" y="176"/>
                  </a:lnTo>
                  <a:lnTo>
                    <a:pt x="0" y="188"/>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6" name="Freeform 40"/>
            <p:cNvSpPr>
              <a:spLocks/>
            </p:cNvSpPr>
            <p:nvPr/>
          </p:nvSpPr>
          <p:spPr bwMode="auto">
            <a:xfrm>
              <a:off x="2309813" y="1017588"/>
              <a:ext cx="300038" cy="268288"/>
            </a:xfrm>
            <a:custGeom>
              <a:avLst/>
              <a:gdLst/>
              <a:ahLst/>
              <a:cxnLst>
                <a:cxn ang="0">
                  <a:pos x="0" y="188"/>
                </a:cxn>
                <a:cxn ang="0">
                  <a:pos x="0" y="338"/>
                </a:cxn>
                <a:cxn ang="0">
                  <a:pos x="76" y="338"/>
                </a:cxn>
                <a:cxn ang="0">
                  <a:pos x="76" y="188"/>
                </a:cxn>
                <a:cxn ang="0">
                  <a:pos x="76" y="183"/>
                </a:cxn>
                <a:cxn ang="0">
                  <a:pos x="78" y="169"/>
                </a:cxn>
                <a:cxn ang="0">
                  <a:pos x="83" y="150"/>
                </a:cxn>
                <a:cxn ang="0">
                  <a:pos x="92" y="129"/>
                </a:cxn>
                <a:cxn ang="0">
                  <a:pos x="100" y="116"/>
                </a:cxn>
                <a:cxn ang="0">
                  <a:pos x="108" y="106"/>
                </a:cxn>
                <a:cxn ang="0">
                  <a:pos x="118" y="96"/>
                </a:cxn>
                <a:cxn ang="0">
                  <a:pos x="130" y="89"/>
                </a:cxn>
                <a:cxn ang="0">
                  <a:pos x="143" y="84"/>
                </a:cxn>
                <a:cxn ang="0">
                  <a:pos x="156" y="80"/>
                </a:cxn>
                <a:cxn ang="0">
                  <a:pos x="171" y="78"/>
                </a:cxn>
                <a:cxn ang="0">
                  <a:pos x="189" y="77"/>
                </a:cxn>
                <a:cxn ang="0">
                  <a:pos x="205" y="78"/>
                </a:cxn>
                <a:cxn ang="0">
                  <a:pos x="221" y="80"/>
                </a:cxn>
                <a:cxn ang="0">
                  <a:pos x="235" y="84"/>
                </a:cxn>
                <a:cxn ang="0">
                  <a:pos x="247" y="89"/>
                </a:cxn>
                <a:cxn ang="0">
                  <a:pos x="258" y="96"/>
                </a:cxn>
                <a:cxn ang="0">
                  <a:pos x="268" y="106"/>
                </a:cxn>
                <a:cxn ang="0">
                  <a:pos x="276" y="116"/>
                </a:cxn>
                <a:cxn ang="0">
                  <a:pos x="284" y="129"/>
                </a:cxn>
                <a:cxn ang="0">
                  <a:pos x="293" y="150"/>
                </a:cxn>
                <a:cxn ang="0">
                  <a:pos x="298" y="169"/>
                </a:cxn>
                <a:cxn ang="0">
                  <a:pos x="300" y="183"/>
                </a:cxn>
                <a:cxn ang="0">
                  <a:pos x="300" y="188"/>
                </a:cxn>
                <a:cxn ang="0">
                  <a:pos x="300" y="338"/>
                </a:cxn>
                <a:cxn ang="0">
                  <a:pos x="376" y="338"/>
                </a:cxn>
                <a:cxn ang="0">
                  <a:pos x="376" y="188"/>
                </a:cxn>
                <a:cxn ang="0">
                  <a:pos x="376" y="176"/>
                </a:cxn>
                <a:cxn ang="0">
                  <a:pos x="374" y="162"/>
                </a:cxn>
                <a:cxn ang="0">
                  <a:pos x="372" y="147"/>
                </a:cxn>
                <a:cxn ang="0">
                  <a:pos x="368" y="131"/>
                </a:cxn>
                <a:cxn ang="0">
                  <a:pos x="363" y="116"/>
                </a:cxn>
                <a:cxn ang="0">
                  <a:pos x="356" y="100"/>
                </a:cxn>
                <a:cxn ang="0">
                  <a:pos x="348" y="85"/>
                </a:cxn>
                <a:cxn ang="0">
                  <a:pos x="338" y="70"/>
                </a:cxn>
                <a:cxn ang="0">
                  <a:pos x="327" y="55"/>
                </a:cxn>
                <a:cxn ang="0">
                  <a:pos x="313" y="42"/>
                </a:cxn>
                <a:cxn ang="0">
                  <a:pos x="298" y="31"/>
                </a:cxn>
                <a:cxn ang="0">
                  <a:pos x="281" y="20"/>
                </a:cxn>
                <a:cxn ang="0">
                  <a:pos x="261" y="11"/>
                </a:cxn>
                <a:cxn ang="0">
                  <a:pos x="239" y="5"/>
                </a:cxn>
                <a:cxn ang="0">
                  <a:pos x="215" y="1"/>
                </a:cxn>
                <a:cxn ang="0">
                  <a:pos x="189" y="0"/>
                </a:cxn>
                <a:cxn ang="0">
                  <a:pos x="162" y="1"/>
                </a:cxn>
                <a:cxn ang="0">
                  <a:pos x="138" y="5"/>
                </a:cxn>
                <a:cxn ang="0">
                  <a:pos x="116" y="11"/>
                </a:cxn>
                <a:cxn ang="0">
                  <a:pos x="96" y="20"/>
                </a:cxn>
                <a:cxn ang="0">
                  <a:pos x="78" y="31"/>
                </a:cxn>
                <a:cxn ang="0">
                  <a:pos x="63" y="42"/>
                </a:cxn>
                <a:cxn ang="0">
                  <a:pos x="49" y="55"/>
                </a:cxn>
                <a:cxn ang="0">
                  <a:pos x="38" y="70"/>
                </a:cxn>
                <a:cxn ang="0">
                  <a:pos x="29" y="85"/>
                </a:cxn>
                <a:cxn ang="0">
                  <a:pos x="20" y="100"/>
                </a:cxn>
                <a:cxn ang="0">
                  <a:pos x="14" y="116"/>
                </a:cxn>
                <a:cxn ang="0">
                  <a:pos x="8" y="131"/>
                </a:cxn>
                <a:cxn ang="0">
                  <a:pos x="4" y="147"/>
                </a:cxn>
                <a:cxn ang="0">
                  <a:pos x="2" y="162"/>
                </a:cxn>
                <a:cxn ang="0">
                  <a:pos x="0" y="176"/>
                </a:cxn>
                <a:cxn ang="0">
                  <a:pos x="0" y="188"/>
                </a:cxn>
              </a:cxnLst>
              <a:rect l="0" t="0" r="r" b="b"/>
              <a:pathLst>
                <a:path w="376" h="338">
                  <a:moveTo>
                    <a:pt x="0" y="188"/>
                  </a:moveTo>
                  <a:lnTo>
                    <a:pt x="0" y="338"/>
                  </a:lnTo>
                  <a:lnTo>
                    <a:pt x="76" y="338"/>
                  </a:lnTo>
                  <a:lnTo>
                    <a:pt x="76" y="188"/>
                  </a:lnTo>
                  <a:lnTo>
                    <a:pt x="76" y="183"/>
                  </a:lnTo>
                  <a:lnTo>
                    <a:pt x="78" y="169"/>
                  </a:lnTo>
                  <a:lnTo>
                    <a:pt x="83" y="150"/>
                  </a:lnTo>
                  <a:lnTo>
                    <a:pt x="92" y="129"/>
                  </a:lnTo>
                  <a:lnTo>
                    <a:pt x="100" y="116"/>
                  </a:lnTo>
                  <a:lnTo>
                    <a:pt x="108" y="106"/>
                  </a:lnTo>
                  <a:lnTo>
                    <a:pt x="118" y="96"/>
                  </a:lnTo>
                  <a:lnTo>
                    <a:pt x="130" y="89"/>
                  </a:lnTo>
                  <a:lnTo>
                    <a:pt x="143" y="84"/>
                  </a:lnTo>
                  <a:lnTo>
                    <a:pt x="156" y="80"/>
                  </a:lnTo>
                  <a:lnTo>
                    <a:pt x="171" y="78"/>
                  </a:lnTo>
                  <a:lnTo>
                    <a:pt x="189" y="77"/>
                  </a:lnTo>
                  <a:lnTo>
                    <a:pt x="205" y="78"/>
                  </a:lnTo>
                  <a:lnTo>
                    <a:pt x="221" y="80"/>
                  </a:lnTo>
                  <a:lnTo>
                    <a:pt x="235" y="84"/>
                  </a:lnTo>
                  <a:lnTo>
                    <a:pt x="247" y="89"/>
                  </a:lnTo>
                  <a:lnTo>
                    <a:pt x="258" y="96"/>
                  </a:lnTo>
                  <a:lnTo>
                    <a:pt x="268" y="106"/>
                  </a:lnTo>
                  <a:lnTo>
                    <a:pt x="276" y="116"/>
                  </a:lnTo>
                  <a:lnTo>
                    <a:pt x="284" y="129"/>
                  </a:lnTo>
                  <a:lnTo>
                    <a:pt x="293" y="150"/>
                  </a:lnTo>
                  <a:lnTo>
                    <a:pt x="298" y="169"/>
                  </a:lnTo>
                  <a:lnTo>
                    <a:pt x="300" y="183"/>
                  </a:lnTo>
                  <a:lnTo>
                    <a:pt x="300" y="188"/>
                  </a:lnTo>
                  <a:lnTo>
                    <a:pt x="300" y="338"/>
                  </a:lnTo>
                  <a:lnTo>
                    <a:pt x="376" y="338"/>
                  </a:lnTo>
                  <a:lnTo>
                    <a:pt x="376" y="188"/>
                  </a:lnTo>
                  <a:lnTo>
                    <a:pt x="376" y="176"/>
                  </a:lnTo>
                  <a:lnTo>
                    <a:pt x="374" y="162"/>
                  </a:lnTo>
                  <a:lnTo>
                    <a:pt x="372" y="147"/>
                  </a:lnTo>
                  <a:lnTo>
                    <a:pt x="368" y="131"/>
                  </a:lnTo>
                  <a:lnTo>
                    <a:pt x="363" y="116"/>
                  </a:lnTo>
                  <a:lnTo>
                    <a:pt x="356" y="100"/>
                  </a:lnTo>
                  <a:lnTo>
                    <a:pt x="348" y="85"/>
                  </a:lnTo>
                  <a:lnTo>
                    <a:pt x="338" y="70"/>
                  </a:lnTo>
                  <a:lnTo>
                    <a:pt x="327" y="55"/>
                  </a:lnTo>
                  <a:lnTo>
                    <a:pt x="313" y="42"/>
                  </a:lnTo>
                  <a:lnTo>
                    <a:pt x="298" y="31"/>
                  </a:lnTo>
                  <a:lnTo>
                    <a:pt x="281" y="20"/>
                  </a:lnTo>
                  <a:lnTo>
                    <a:pt x="261" y="11"/>
                  </a:lnTo>
                  <a:lnTo>
                    <a:pt x="239" y="5"/>
                  </a:lnTo>
                  <a:lnTo>
                    <a:pt x="215" y="1"/>
                  </a:lnTo>
                  <a:lnTo>
                    <a:pt x="189" y="0"/>
                  </a:lnTo>
                  <a:lnTo>
                    <a:pt x="162" y="1"/>
                  </a:lnTo>
                  <a:lnTo>
                    <a:pt x="138" y="5"/>
                  </a:lnTo>
                  <a:lnTo>
                    <a:pt x="116" y="11"/>
                  </a:lnTo>
                  <a:lnTo>
                    <a:pt x="96" y="20"/>
                  </a:lnTo>
                  <a:lnTo>
                    <a:pt x="78" y="31"/>
                  </a:lnTo>
                  <a:lnTo>
                    <a:pt x="63" y="42"/>
                  </a:lnTo>
                  <a:lnTo>
                    <a:pt x="49" y="55"/>
                  </a:lnTo>
                  <a:lnTo>
                    <a:pt x="38" y="70"/>
                  </a:lnTo>
                  <a:lnTo>
                    <a:pt x="29" y="85"/>
                  </a:lnTo>
                  <a:lnTo>
                    <a:pt x="20" y="100"/>
                  </a:lnTo>
                  <a:lnTo>
                    <a:pt x="14" y="116"/>
                  </a:lnTo>
                  <a:lnTo>
                    <a:pt x="8" y="131"/>
                  </a:lnTo>
                  <a:lnTo>
                    <a:pt x="4" y="147"/>
                  </a:lnTo>
                  <a:lnTo>
                    <a:pt x="2" y="162"/>
                  </a:lnTo>
                  <a:lnTo>
                    <a:pt x="0" y="176"/>
                  </a:lnTo>
                  <a:lnTo>
                    <a:pt x="0" y="188"/>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7" name="Freeform 41"/>
            <p:cNvSpPr>
              <a:spLocks noEditPoints="1"/>
            </p:cNvSpPr>
            <p:nvPr/>
          </p:nvSpPr>
          <p:spPr bwMode="auto">
            <a:xfrm>
              <a:off x="2297113" y="1004888"/>
              <a:ext cx="325438" cy="293688"/>
            </a:xfrm>
            <a:custGeom>
              <a:avLst/>
              <a:gdLst/>
              <a:ahLst/>
              <a:cxnLst>
                <a:cxn ang="0">
                  <a:pos x="108" y="371"/>
                </a:cxn>
                <a:cxn ang="0">
                  <a:pos x="110" y="188"/>
                </a:cxn>
                <a:cxn ang="0">
                  <a:pos x="129" y="142"/>
                </a:cxn>
                <a:cxn ang="0">
                  <a:pos x="154" y="120"/>
                </a:cxn>
                <a:cxn ang="0">
                  <a:pos x="190" y="111"/>
                </a:cxn>
                <a:cxn ang="0">
                  <a:pos x="232" y="112"/>
                </a:cxn>
                <a:cxn ang="0">
                  <a:pos x="265" y="126"/>
                </a:cxn>
                <a:cxn ang="0">
                  <a:pos x="286" y="152"/>
                </a:cxn>
                <a:cxn ang="0">
                  <a:pos x="300" y="201"/>
                </a:cxn>
                <a:cxn ang="0">
                  <a:pos x="409" y="371"/>
                </a:cxn>
                <a:cxn ang="0">
                  <a:pos x="406" y="177"/>
                </a:cxn>
                <a:cxn ang="0">
                  <a:pos x="394" y="127"/>
                </a:cxn>
                <a:cxn ang="0">
                  <a:pos x="367" y="76"/>
                </a:cxn>
                <a:cxn ang="0">
                  <a:pos x="323" y="34"/>
                </a:cxn>
                <a:cxn ang="0">
                  <a:pos x="260" y="6"/>
                </a:cxn>
                <a:cxn ang="0">
                  <a:pos x="176" y="2"/>
                </a:cxn>
                <a:cxn ang="0">
                  <a:pos x="104" y="22"/>
                </a:cxn>
                <a:cxn ang="0">
                  <a:pos x="54" y="61"/>
                </a:cxn>
                <a:cxn ang="0">
                  <a:pos x="21" y="110"/>
                </a:cxn>
                <a:cxn ang="0">
                  <a:pos x="4" y="161"/>
                </a:cxn>
                <a:cxn ang="0">
                  <a:pos x="0" y="205"/>
                </a:cxn>
                <a:cxn ang="0">
                  <a:pos x="40" y="154"/>
                </a:cxn>
                <a:cxn ang="0">
                  <a:pos x="89" y="72"/>
                </a:cxn>
                <a:cxn ang="0">
                  <a:pos x="205" y="33"/>
                </a:cxn>
                <a:cxn ang="0">
                  <a:pos x="319" y="72"/>
                </a:cxn>
                <a:cxn ang="0">
                  <a:pos x="368" y="154"/>
                </a:cxn>
                <a:cxn ang="0">
                  <a:pos x="376" y="223"/>
                </a:cxn>
                <a:cxn ang="0">
                  <a:pos x="376" y="340"/>
                </a:cxn>
                <a:cxn ang="0">
                  <a:pos x="360" y="340"/>
                </a:cxn>
                <a:cxn ang="0">
                  <a:pos x="344" y="340"/>
                </a:cxn>
                <a:cxn ang="0">
                  <a:pos x="333" y="308"/>
                </a:cxn>
                <a:cxn ang="0">
                  <a:pos x="333" y="205"/>
                </a:cxn>
                <a:cxn ang="0">
                  <a:pos x="326" y="162"/>
                </a:cxn>
                <a:cxn ang="0">
                  <a:pos x="296" y="112"/>
                </a:cxn>
                <a:cxn ang="0">
                  <a:pos x="256" y="86"/>
                </a:cxn>
                <a:cxn ang="0">
                  <a:pos x="205" y="78"/>
                </a:cxn>
                <a:cxn ang="0">
                  <a:pos x="152" y="86"/>
                </a:cxn>
                <a:cxn ang="0">
                  <a:pos x="112" y="112"/>
                </a:cxn>
                <a:cxn ang="0">
                  <a:pos x="84" y="162"/>
                </a:cxn>
                <a:cxn ang="0">
                  <a:pos x="76" y="205"/>
                </a:cxn>
                <a:cxn ang="0">
                  <a:pos x="76" y="308"/>
                </a:cxn>
                <a:cxn ang="0">
                  <a:pos x="65" y="340"/>
                </a:cxn>
                <a:cxn ang="0">
                  <a:pos x="49" y="340"/>
                </a:cxn>
                <a:cxn ang="0">
                  <a:pos x="32" y="340"/>
                </a:cxn>
                <a:cxn ang="0">
                  <a:pos x="32" y="223"/>
                </a:cxn>
              </a:cxnLst>
              <a:rect l="0" t="0" r="r" b="b"/>
              <a:pathLst>
                <a:path w="409" h="371">
                  <a:moveTo>
                    <a:pt x="0" y="205"/>
                  </a:moveTo>
                  <a:lnTo>
                    <a:pt x="0" y="371"/>
                  </a:lnTo>
                  <a:lnTo>
                    <a:pt x="108" y="371"/>
                  </a:lnTo>
                  <a:lnTo>
                    <a:pt x="108" y="205"/>
                  </a:lnTo>
                  <a:lnTo>
                    <a:pt x="108" y="201"/>
                  </a:lnTo>
                  <a:lnTo>
                    <a:pt x="110" y="188"/>
                  </a:lnTo>
                  <a:lnTo>
                    <a:pt x="114" y="171"/>
                  </a:lnTo>
                  <a:lnTo>
                    <a:pt x="122" y="152"/>
                  </a:lnTo>
                  <a:lnTo>
                    <a:pt x="129" y="142"/>
                  </a:lnTo>
                  <a:lnTo>
                    <a:pt x="136" y="134"/>
                  </a:lnTo>
                  <a:lnTo>
                    <a:pt x="144" y="126"/>
                  </a:lnTo>
                  <a:lnTo>
                    <a:pt x="154" y="120"/>
                  </a:lnTo>
                  <a:lnTo>
                    <a:pt x="164" y="116"/>
                  </a:lnTo>
                  <a:lnTo>
                    <a:pt x="177" y="112"/>
                  </a:lnTo>
                  <a:lnTo>
                    <a:pt x="190" y="111"/>
                  </a:lnTo>
                  <a:lnTo>
                    <a:pt x="205" y="110"/>
                  </a:lnTo>
                  <a:lnTo>
                    <a:pt x="220" y="111"/>
                  </a:lnTo>
                  <a:lnTo>
                    <a:pt x="232" y="112"/>
                  </a:lnTo>
                  <a:lnTo>
                    <a:pt x="244" y="116"/>
                  </a:lnTo>
                  <a:lnTo>
                    <a:pt x="254" y="120"/>
                  </a:lnTo>
                  <a:lnTo>
                    <a:pt x="265" y="126"/>
                  </a:lnTo>
                  <a:lnTo>
                    <a:pt x="273" y="134"/>
                  </a:lnTo>
                  <a:lnTo>
                    <a:pt x="280" y="142"/>
                  </a:lnTo>
                  <a:lnTo>
                    <a:pt x="286" y="152"/>
                  </a:lnTo>
                  <a:lnTo>
                    <a:pt x="295" y="171"/>
                  </a:lnTo>
                  <a:lnTo>
                    <a:pt x="298" y="188"/>
                  </a:lnTo>
                  <a:lnTo>
                    <a:pt x="300" y="201"/>
                  </a:lnTo>
                  <a:lnTo>
                    <a:pt x="300" y="205"/>
                  </a:lnTo>
                  <a:lnTo>
                    <a:pt x="300" y="371"/>
                  </a:lnTo>
                  <a:lnTo>
                    <a:pt x="409" y="371"/>
                  </a:lnTo>
                  <a:lnTo>
                    <a:pt x="409" y="205"/>
                  </a:lnTo>
                  <a:lnTo>
                    <a:pt x="409" y="192"/>
                  </a:lnTo>
                  <a:lnTo>
                    <a:pt x="406" y="177"/>
                  </a:lnTo>
                  <a:lnTo>
                    <a:pt x="404" y="161"/>
                  </a:lnTo>
                  <a:lnTo>
                    <a:pt x="399" y="143"/>
                  </a:lnTo>
                  <a:lnTo>
                    <a:pt x="394" y="127"/>
                  </a:lnTo>
                  <a:lnTo>
                    <a:pt x="387" y="110"/>
                  </a:lnTo>
                  <a:lnTo>
                    <a:pt x="377" y="93"/>
                  </a:lnTo>
                  <a:lnTo>
                    <a:pt x="367" y="76"/>
                  </a:lnTo>
                  <a:lnTo>
                    <a:pt x="354" y="61"/>
                  </a:lnTo>
                  <a:lnTo>
                    <a:pt x="341" y="47"/>
                  </a:lnTo>
                  <a:lnTo>
                    <a:pt x="323" y="34"/>
                  </a:lnTo>
                  <a:lnTo>
                    <a:pt x="305" y="22"/>
                  </a:lnTo>
                  <a:lnTo>
                    <a:pt x="283" y="13"/>
                  </a:lnTo>
                  <a:lnTo>
                    <a:pt x="260" y="6"/>
                  </a:lnTo>
                  <a:lnTo>
                    <a:pt x="233" y="2"/>
                  </a:lnTo>
                  <a:lnTo>
                    <a:pt x="205" y="0"/>
                  </a:lnTo>
                  <a:lnTo>
                    <a:pt x="176" y="2"/>
                  </a:lnTo>
                  <a:lnTo>
                    <a:pt x="149" y="6"/>
                  </a:lnTo>
                  <a:lnTo>
                    <a:pt x="125" y="13"/>
                  </a:lnTo>
                  <a:lnTo>
                    <a:pt x="104" y="22"/>
                  </a:lnTo>
                  <a:lnTo>
                    <a:pt x="85" y="34"/>
                  </a:lnTo>
                  <a:lnTo>
                    <a:pt x="69" y="47"/>
                  </a:lnTo>
                  <a:lnTo>
                    <a:pt x="54" y="61"/>
                  </a:lnTo>
                  <a:lnTo>
                    <a:pt x="41" y="76"/>
                  </a:lnTo>
                  <a:lnTo>
                    <a:pt x="31" y="93"/>
                  </a:lnTo>
                  <a:lnTo>
                    <a:pt x="21" y="110"/>
                  </a:lnTo>
                  <a:lnTo>
                    <a:pt x="15" y="127"/>
                  </a:lnTo>
                  <a:lnTo>
                    <a:pt x="9" y="143"/>
                  </a:lnTo>
                  <a:lnTo>
                    <a:pt x="4" y="161"/>
                  </a:lnTo>
                  <a:lnTo>
                    <a:pt x="2" y="177"/>
                  </a:lnTo>
                  <a:lnTo>
                    <a:pt x="0" y="192"/>
                  </a:lnTo>
                  <a:lnTo>
                    <a:pt x="0" y="205"/>
                  </a:lnTo>
                  <a:close/>
                  <a:moveTo>
                    <a:pt x="32" y="205"/>
                  </a:moveTo>
                  <a:lnTo>
                    <a:pt x="34" y="181"/>
                  </a:lnTo>
                  <a:lnTo>
                    <a:pt x="40" y="154"/>
                  </a:lnTo>
                  <a:lnTo>
                    <a:pt x="50" y="125"/>
                  </a:lnTo>
                  <a:lnTo>
                    <a:pt x="66" y="96"/>
                  </a:lnTo>
                  <a:lnTo>
                    <a:pt x="89" y="72"/>
                  </a:lnTo>
                  <a:lnTo>
                    <a:pt x="119" y="51"/>
                  </a:lnTo>
                  <a:lnTo>
                    <a:pt x="157" y="37"/>
                  </a:lnTo>
                  <a:lnTo>
                    <a:pt x="205" y="33"/>
                  </a:lnTo>
                  <a:lnTo>
                    <a:pt x="251" y="37"/>
                  </a:lnTo>
                  <a:lnTo>
                    <a:pt x="289" y="51"/>
                  </a:lnTo>
                  <a:lnTo>
                    <a:pt x="319" y="72"/>
                  </a:lnTo>
                  <a:lnTo>
                    <a:pt x="342" y="96"/>
                  </a:lnTo>
                  <a:lnTo>
                    <a:pt x="358" y="125"/>
                  </a:lnTo>
                  <a:lnTo>
                    <a:pt x="368" y="154"/>
                  </a:lnTo>
                  <a:lnTo>
                    <a:pt x="374" y="181"/>
                  </a:lnTo>
                  <a:lnTo>
                    <a:pt x="376" y="205"/>
                  </a:lnTo>
                  <a:lnTo>
                    <a:pt x="376" y="223"/>
                  </a:lnTo>
                  <a:lnTo>
                    <a:pt x="376" y="263"/>
                  </a:lnTo>
                  <a:lnTo>
                    <a:pt x="376" y="308"/>
                  </a:lnTo>
                  <a:lnTo>
                    <a:pt x="376" y="340"/>
                  </a:lnTo>
                  <a:lnTo>
                    <a:pt x="371" y="340"/>
                  </a:lnTo>
                  <a:lnTo>
                    <a:pt x="366" y="340"/>
                  </a:lnTo>
                  <a:lnTo>
                    <a:pt x="360" y="340"/>
                  </a:lnTo>
                  <a:lnTo>
                    <a:pt x="354" y="340"/>
                  </a:lnTo>
                  <a:lnTo>
                    <a:pt x="350" y="340"/>
                  </a:lnTo>
                  <a:lnTo>
                    <a:pt x="344" y="340"/>
                  </a:lnTo>
                  <a:lnTo>
                    <a:pt x="338" y="340"/>
                  </a:lnTo>
                  <a:lnTo>
                    <a:pt x="333" y="340"/>
                  </a:lnTo>
                  <a:lnTo>
                    <a:pt x="333" y="308"/>
                  </a:lnTo>
                  <a:lnTo>
                    <a:pt x="333" y="263"/>
                  </a:lnTo>
                  <a:lnTo>
                    <a:pt x="333" y="223"/>
                  </a:lnTo>
                  <a:lnTo>
                    <a:pt x="333" y="205"/>
                  </a:lnTo>
                  <a:lnTo>
                    <a:pt x="333" y="200"/>
                  </a:lnTo>
                  <a:lnTo>
                    <a:pt x="330" y="184"/>
                  </a:lnTo>
                  <a:lnTo>
                    <a:pt x="326" y="162"/>
                  </a:lnTo>
                  <a:lnTo>
                    <a:pt x="315" y="138"/>
                  </a:lnTo>
                  <a:lnTo>
                    <a:pt x="306" y="124"/>
                  </a:lnTo>
                  <a:lnTo>
                    <a:pt x="296" y="112"/>
                  </a:lnTo>
                  <a:lnTo>
                    <a:pt x="284" y="102"/>
                  </a:lnTo>
                  <a:lnTo>
                    <a:pt x="271" y="93"/>
                  </a:lnTo>
                  <a:lnTo>
                    <a:pt x="256" y="86"/>
                  </a:lnTo>
                  <a:lnTo>
                    <a:pt x="240" y="81"/>
                  </a:lnTo>
                  <a:lnTo>
                    <a:pt x="223" y="79"/>
                  </a:lnTo>
                  <a:lnTo>
                    <a:pt x="205" y="78"/>
                  </a:lnTo>
                  <a:lnTo>
                    <a:pt x="185" y="79"/>
                  </a:lnTo>
                  <a:lnTo>
                    <a:pt x="168" y="81"/>
                  </a:lnTo>
                  <a:lnTo>
                    <a:pt x="152" y="86"/>
                  </a:lnTo>
                  <a:lnTo>
                    <a:pt x="138" y="93"/>
                  </a:lnTo>
                  <a:lnTo>
                    <a:pt x="124" y="102"/>
                  </a:lnTo>
                  <a:lnTo>
                    <a:pt x="112" y="112"/>
                  </a:lnTo>
                  <a:lnTo>
                    <a:pt x="102" y="124"/>
                  </a:lnTo>
                  <a:lnTo>
                    <a:pt x="94" y="138"/>
                  </a:lnTo>
                  <a:lnTo>
                    <a:pt x="84" y="162"/>
                  </a:lnTo>
                  <a:lnTo>
                    <a:pt x="78" y="184"/>
                  </a:lnTo>
                  <a:lnTo>
                    <a:pt x="76" y="200"/>
                  </a:lnTo>
                  <a:lnTo>
                    <a:pt x="76" y="205"/>
                  </a:lnTo>
                  <a:lnTo>
                    <a:pt x="76" y="223"/>
                  </a:lnTo>
                  <a:lnTo>
                    <a:pt x="76" y="263"/>
                  </a:lnTo>
                  <a:lnTo>
                    <a:pt x="76" y="308"/>
                  </a:lnTo>
                  <a:lnTo>
                    <a:pt x="76" y="340"/>
                  </a:lnTo>
                  <a:lnTo>
                    <a:pt x="70" y="340"/>
                  </a:lnTo>
                  <a:lnTo>
                    <a:pt x="65" y="340"/>
                  </a:lnTo>
                  <a:lnTo>
                    <a:pt x="59" y="340"/>
                  </a:lnTo>
                  <a:lnTo>
                    <a:pt x="54" y="340"/>
                  </a:lnTo>
                  <a:lnTo>
                    <a:pt x="49" y="340"/>
                  </a:lnTo>
                  <a:lnTo>
                    <a:pt x="43" y="340"/>
                  </a:lnTo>
                  <a:lnTo>
                    <a:pt x="38" y="340"/>
                  </a:lnTo>
                  <a:lnTo>
                    <a:pt x="32" y="340"/>
                  </a:lnTo>
                  <a:lnTo>
                    <a:pt x="32" y="308"/>
                  </a:lnTo>
                  <a:lnTo>
                    <a:pt x="32" y="263"/>
                  </a:lnTo>
                  <a:lnTo>
                    <a:pt x="32" y="223"/>
                  </a:lnTo>
                  <a:lnTo>
                    <a:pt x="32" y="20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498" name="Rectangle 42"/>
            <p:cNvSpPr>
              <a:spLocks noChangeArrowheads="1"/>
            </p:cNvSpPr>
            <p:nvPr/>
          </p:nvSpPr>
          <p:spPr bwMode="auto">
            <a:xfrm>
              <a:off x="2279651" y="1336675"/>
              <a:ext cx="355600" cy="144463"/>
            </a:xfrm>
            <a:prstGeom prst="rect">
              <a:avLst/>
            </a:prstGeom>
            <a:solidFill>
              <a:srgbClr val="BFDD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499" name="Rectangle 43"/>
            <p:cNvSpPr>
              <a:spLocks noChangeArrowheads="1"/>
            </p:cNvSpPr>
            <p:nvPr/>
          </p:nvSpPr>
          <p:spPr bwMode="auto">
            <a:xfrm>
              <a:off x="2281238" y="1338263"/>
              <a:ext cx="31750" cy="141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500" name="Rectangle 44"/>
            <p:cNvSpPr>
              <a:spLocks noChangeArrowheads="1"/>
            </p:cNvSpPr>
            <p:nvPr/>
          </p:nvSpPr>
          <p:spPr bwMode="auto">
            <a:xfrm>
              <a:off x="2279651" y="1377950"/>
              <a:ext cx="355600"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501" name="Rectangle 45"/>
            <p:cNvSpPr>
              <a:spLocks noChangeArrowheads="1"/>
            </p:cNvSpPr>
            <p:nvPr/>
          </p:nvSpPr>
          <p:spPr bwMode="auto">
            <a:xfrm>
              <a:off x="2279651" y="1427163"/>
              <a:ext cx="355600"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502" name="Freeform 46"/>
            <p:cNvSpPr>
              <a:spLocks/>
            </p:cNvSpPr>
            <p:nvPr/>
          </p:nvSpPr>
          <p:spPr bwMode="auto">
            <a:xfrm>
              <a:off x="2257426" y="1222375"/>
              <a:ext cx="404813" cy="114300"/>
            </a:xfrm>
            <a:custGeom>
              <a:avLst/>
              <a:gdLst/>
              <a:ahLst/>
              <a:cxnLst>
                <a:cxn ang="0">
                  <a:pos x="510" y="122"/>
                </a:cxn>
                <a:cxn ang="0">
                  <a:pos x="510" y="20"/>
                </a:cxn>
                <a:cxn ang="0">
                  <a:pos x="507" y="9"/>
                </a:cxn>
                <a:cxn ang="0">
                  <a:pos x="500" y="2"/>
                </a:cxn>
                <a:cxn ang="0">
                  <a:pos x="493" y="0"/>
                </a:cxn>
                <a:cxn ang="0">
                  <a:pos x="490" y="0"/>
                </a:cxn>
                <a:cxn ang="0">
                  <a:pos x="21" y="0"/>
                </a:cxn>
                <a:cxn ang="0">
                  <a:pos x="9" y="3"/>
                </a:cxn>
                <a:cxn ang="0">
                  <a:pos x="2" y="10"/>
                </a:cxn>
                <a:cxn ang="0">
                  <a:pos x="0" y="17"/>
                </a:cxn>
                <a:cxn ang="0">
                  <a:pos x="0" y="20"/>
                </a:cxn>
                <a:cxn ang="0">
                  <a:pos x="0" y="122"/>
                </a:cxn>
                <a:cxn ang="0">
                  <a:pos x="0" y="125"/>
                </a:cxn>
                <a:cxn ang="0">
                  <a:pos x="2" y="132"/>
                </a:cxn>
                <a:cxn ang="0">
                  <a:pos x="9" y="139"/>
                </a:cxn>
                <a:cxn ang="0">
                  <a:pos x="21" y="143"/>
                </a:cxn>
                <a:cxn ang="0">
                  <a:pos x="490" y="143"/>
                </a:cxn>
                <a:cxn ang="0">
                  <a:pos x="493" y="143"/>
                </a:cxn>
                <a:cxn ang="0">
                  <a:pos x="500" y="140"/>
                </a:cxn>
                <a:cxn ang="0">
                  <a:pos x="507" y="133"/>
                </a:cxn>
                <a:cxn ang="0">
                  <a:pos x="510" y="122"/>
                </a:cxn>
              </a:cxnLst>
              <a:rect l="0" t="0" r="r" b="b"/>
              <a:pathLst>
                <a:path w="510" h="143">
                  <a:moveTo>
                    <a:pt x="510" y="122"/>
                  </a:moveTo>
                  <a:lnTo>
                    <a:pt x="510" y="20"/>
                  </a:lnTo>
                  <a:lnTo>
                    <a:pt x="507" y="9"/>
                  </a:lnTo>
                  <a:lnTo>
                    <a:pt x="500" y="2"/>
                  </a:lnTo>
                  <a:lnTo>
                    <a:pt x="493" y="0"/>
                  </a:lnTo>
                  <a:lnTo>
                    <a:pt x="490" y="0"/>
                  </a:lnTo>
                  <a:lnTo>
                    <a:pt x="21" y="0"/>
                  </a:lnTo>
                  <a:lnTo>
                    <a:pt x="9" y="3"/>
                  </a:lnTo>
                  <a:lnTo>
                    <a:pt x="2" y="10"/>
                  </a:lnTo>
                  <a:lnTo>
                    <a:pt x="0" y="17"/>
                  </a:lnTo>
                  <a:lnTo>
                    <a:pt x="0" y="20"/>
                  </a:lnTo>
                  <a:lnTo>
                    <a:pt x="0" y="122"/>
                  </a:lnTo>
                  <a:lnTo>
                    <a:pt x="0" y="125"/>
                  </a:lnTo>
                  <a:lnTo>
                    <a:pt x="2" y="132"/>
                  </a:lnTo>
                  <a:lnTo>
                    <a:pt x="9" y="139"/>
                  </a:lnTo>
                  <a:lnTo>
                    <a:pt x="21" y="143"/>
                  </a:lnTo>
                  <a:lnTo>
                    <a:pt x="490" y="143"/>
                  </a:lnTo>
                  <a:lnTo>
                    <a:pt x="493" y="143"/>
                  </a:lnTo>
                  <a:lnTo>
                    <a:pt x="500" y="140"/>
                  </a:lnTo>
                  <a:lnTo>
                    <a:pt x="507" y="133"/>
                  </a:lnTo>
                  <a:lnTo>
                    <a:pt x="51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03" name="Freeform 47"/>
            <p:cNvSpPr>
              <a:spLocks/>
            </p:cNvSpPr>
            <p:nvPr/>
          </p:nvSpPr>
          <p:spPr bwMode="auto">
            <a:xfrm>
              <a:off x="2257426" y="1481138"/>
              <a:ext cx="404813" cy="114300"/>
            </a:xfrm>
            <a:custGeom>
              <a:avLst/>
              <a:gdLst/>
              <a:ahLst/>
              <a:cxnLst>
                <a:cxn ang="0">
                  <a:pos x="510" y="122"/>
                </a:cxn>
                <a:cxn ang="0">
                  <a:pos x="510" y="20"/>
                </a:cxn>
                <a:cxn ang="0">
                  <a:pos x="507" y="9"/>
                </a:cxn>
                <a:cxn ang="0">
                  <a:pos x="500" y="2"/>
                </a:cxn>
                <a:cxn ang="0">
                  <a:pos x="493" y="0"/>
                </a:cxn>
                <a:cxn ang="0">
                  <a:pos x="490" y="0"/>
                </a:cxn>
                <a:cxn ang="0">
                  <a:pos x="21" y="0"/>
                </a:cxn>
                <a:cxn ang="0">
                  <a:pos x="9" y="3"/>
                </a:cxn>
                <a:cxn ang="0">
                  <a:pos x="2" y="10"/>
                </a:cxn>
                <a:cxn ang="0">
                  <a:pos x="0" y="17"/>
                </a:cxn>
                <a:cxn ang="0">
                  <a:pos x="0" y="20"/>
                </a:cxn>
                <a:cxn ang="0">
                  <a:pos x="0" y="122"/>
                </a:cxn>
                <a:cxn ang="0">
                  <a:pos x="0" y="125"/>
                </a:cxn>
                <a:cxn ang="0">
                  <a:pos x="2" y="132"/>
                </a:cxn>
                <a:cxn ang="0">
                  <a:pos x="9" y="139"/>
                </a:cxn>
                <a:cxn ang="0">
                  <a:pos x="21" y="143"/>
                </a:cxn>
                <a:cxn ang="0">
                  <a:pos x="490" y="143"/>
                </a:cxn>
                <a:cxn ang="0">
                  <a:pos x="493" y="143"/>
                </a:cxn>
                <a:cxn ang="0">
                  <a:pos x="500" y="140"/>
                </a:cxn>
                <a:cxn ang="0">
                  <a:pos x="507" y="133"/>
                </a:cxn>
                <a:cxn ang="0">
                  <a:pos x="510" y="122"/>
                </a:cxn>
              </a:cxnLst>
              <a:rect l="0" t="0" r="r" b="b"/>
              <a:pathLst>
                <a:path w="510" h="143">
                  <a:moveTo>
                    <a:pt x="510" y="122"/>
                  </a:moveTo>
                  <a:lnTo>
                    <a:pt x="510" y="20"/>
                  </a:lnTo>
                  <a:lnTo>
                    <a:pt x="507" y="9"/>
                  </a:lnTo>
                  <a:lnTo>
                    <a:pt x="500" y="2"/>
                  </a:lnTo>
                  <a:lnTo>
                    <a:pt x="493" y="0"/>
                  </a:lnTo>
                  <a:lnTo>
                    <a:pt x="490" y="0"/>
                  </a:lnTo>
                  <a:lnTo>
                    <a:pt x="21" y="0"/>
                  </a:lnTo>
                  <a:lnTo>
                    <a:pt x="9" y="3"/>
                  </a:lnTo>
                  <a:lnTo>
                    <a:pt x="2" y="10"/>
                  </a:lnTo>
                  <a:lnTo>
                    <a:pt x="0" y="17"/>
                  </a:lnTo>
                  <a:lnTo>
                    <a:pt x="0" y="20"/>
                  </a:lnTo>
                  <a:lnTo>
                    <a:pt x="0" y="122"/>
                  </a:lnTo>
                  <a:lnTo>
                    <a:pt x="0" y="125"/>
                  </a:lnTo>
                  <a:lnTo>
                    <a:pt x="2" y="132"/>
                  </a:lnTo>
                  <a:lnTo>
                    <a:pt x="9" y="139"/>
                  </a:lnTo>
                  <a:lnTo>
                    <a:pt x="21" y="143"/>
                  </a:lnTo>
                  <a:lnTo>
                    <a:pt x="490" y="143"/>
                  </a:lnTo>
                  <a:lnTo>
                    <a:pt x="493" y="143"/>
                  </a:lnTo>
                  <a:lnTo>
                    <a:pt x="500" y="140"/>
                  </a:lnTo>
                  <a:lnTo>
                    <a:pt x="507" y="133"/>
                  </a:lnTo>
                  <a:lnTo>
                    <a:pt x="51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04" name="Freeform 48"/>
            <p:cNvSpPr>
              <a:spLocks/>
            </p:cNvSpPr>
            <p:nvPr/>
          </p:nvSpPr>
          <p:spPr bwMode="auto">
            <a:xfrm>
              <a:off x="2282826" y="1336675"/>
              <a:ext cx="1588" cy="144463"/>
            </a:xfrm>
            <a:custGeom>
              <a:avLst/>
              <a:gdLst/>
              <a:ahLst/>
              <a:cxnLst>
                <a:cxn ang="0">
                  <a:pos x="0" y="0"/>
                </a:cxn>
                <a:cxn ang="0">
                  <a:pos x="0" y="183"/>
                </a:cxn>
                <a:cxn ang="0">
                  <a:pos x="0" y="0"/>
                </a:cxn>
              </a:cxnLst>
              <a:rect l="0" t="0" r="r" b="b"/>
              <a:pathLst>
                <a:path h="183">
                  <a:moveTo>
                    <a:pt x="0" y="0"/>
                  </a:moveTo>
                  <a:lnTo>
                    <a:pt x="0" y="183"/>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05" name="Rectangle 49"/>
            <p:cNvSpPr>
              <a:spLocks noChangeArrowheads="1"/>
            </p:cNvSpPr>
            <p:nvPr/>
          </p:nvSpPr>
          <p:spPr bwMode="auto">
            <a:xfrm>
              <a:off x="2270126" y="1336675"/>
              <a:ext cx="25400" cy="144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506" name="Freeform 50"/>
            <p:cNvSpPr>
              <a:spLocks/>
            </p:cNvSpPr>
            <p:nvPr/>
          </p:nvSpPr>
          <p:spPr bwMode="auto">
            <a:xfrm>
              <a:off x="2636838" y="1336675"/>
              <a:ext cx="1588" cy="144463"/>
            </a:xfrm>
            <a:custGeom>
              <a:avLst/>
              <a:gdLst/>
              <a:ahLst/>
              <a:cxnLst>
                <a:cxn ang="0">
                  <a:pos x="0" y="0"/>
                </a:cxn>
                <a:cxn ang="0">
                  <a:pos x="0" y="183"/>
                </a:cxn>
                <a:cxn ang="0">
                  <a:pos x="0" y="0"/>
                </a:cxn>
              </a:cxnLst>
              <a:rect l="0" t="0" r="r" b="b"/>
              <a:pathLst>
                <a:path h="183">
                  <a:moveTo>
                    <a:pt x="0" y="0"/>
                  </a:moveTo>
                  <a:lnTo>
                    <a:pt x="0" y="183"/>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07" name="Rectangle 51"/>
            <p:cNvSpPr>
              <a:spLocks noChangeArrowheads="1"/>
            </p:cNvSpPr>
            <p:nvPr/>
          </p:nvSpPr>
          <p:spPr bwMode="auto">
            <a:xfrm>
              <a:off x="2625726" y="1336675"/>
              <a:ext cx="23813" cy="144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508" name="Freeform 52"/>
            <p:cNvSpPr>
              <a:spLocks/>
            </p:cNvSpPr>
            <p:nvPr/>
          </p:nvSpPr>
          <p:spPr bwMode="auto">
            <a:xfrm>
              <a:off x="2282826" y="1481138"/>
              <a:ext cx="382588" cy="88900"/>
            </a:xfrm>
            <a:custGeom>
              <a:avLst/>
              <a:gdLst/>
              <a:ahLst/>
              <a:cxnLst>
                <a:cxn ang="0">
                  <a:pos x="482" y="96"/>
                </a:cxn>
                <a:cxn ang="0">
                  <a:pos x="482" y="16"/>
                </a:cxn>
                <a:cxn ang="0">
                  <a:pos x="478" y="6"/>
                </a:cxn>
                <a:cxn ang="0">
                  <a:pos x="471" y="2"/>
                </a:cxn>
                <a:cxn ang="0">
                  <a:pos x="463" y="0"/>
                </a:cxn>
                <a:cxn ang="0">
                  <a:pos x="460" y="0"/>
                </a:cxn>
                <a:cxn ang="0">
                  <a:pos x="21" y="0"/>
                </a:cxn>
                <a:cxn ang="0">
                  <a:pos x="9" y="2"/>
                </a:cxn>
                <a:cxn ang="0">
                  <a:pos x="2" y="8"/>
                </a:cxn>
                <a:cxn ang="0">
                  <a:pos x="0" y="13"/>
                </a:cxn>
                <a:cxn ang="0">
                  <a:pos x="0" y="16"/>
                </a:cxn>
                <a:cxn ang="0">
                  <a:pos x="0" y="96"/>
                </a:cxn>
                <a:cxn ang="0">
                  <a:pos x="0" y="99"/>
                </a:cxn>
                <a:cxn ang="0">
                  <a:pos x="2" y="104"/>
                </a:cxn>
                <a:cxn ang="0">
                  <a:pos x="9" y="110"/>
                </a:cxn>
                <a:cxn ang="0">
                  <a:pos x="21" y="112"/>
                </a:cxn>
                <a:cxn ang="0">
                  <a:pos x="460" y="112"/>
                </a:cxn>
                <a:cxn ang="0">
                  <a:pos x="463" y="112"/>
                </a:cxn>
                <a:cxn ang="0">
                  <a:pos x="471" y="110"/>
                </a:cxn>
                <a:cxn ang="0">
                  <a:pos x="478" y="106"/>
                </a:cxn>
                <a:cxn ang="0">
                  <a:pos x="482" y="96"/>
                </a:cxn>
              </a:cxnLst>
              <a:rect l="0" t="0" r="r" b="b"/>
              <a:pathLst>
                <a:path w="482" h="112">
                  <a:moveTo>
                    <a:pt x="482" y="96"/>
                  </a:moveTo>
                  <a:lnTo>
                    <a:pt x="482" y="16"/>
                  </a:lnTo>
                  <a:lnTo>
                    <a:pt x="478" y="6"/>
                  </a:lnTo>
                  <a:lnTo>
                    <a:pt x="471" y="2"/>
                  </a:lnTo>
                  <a:lnTo>
                    <a:pt x="463" y="0"/>
                  </a:lnTo>
                  <a:lnTo>
                    <a:pt x="460" y="0"/>
                  </a:lnTo>
                  <a:lnTo>
                    <a:pt x="21" y="0"/>
                  </a:lnTo>
                  <a:lnTo>
                    <a:pt x="9" y="2"/>
                  </a:lnTo>
                  <a:lnTo>
                    <a:pt x="2" y="8"/>
                  </a:lnTo>
                  <a:lnTo>
                    <a:pt x="0" y="13"/>
                  </a:lnTo>
                  <a:lnTo>
                    <a:pt x="0" y="16"/>
                  </a:lnTo>
                  <a:lnTo>
                    <a:pt x="0" y="96"/>
                  </a:lnTo>
                  <a:lnTo>
                    <a:pt x="0" y="99"/>
                  </a:lnTo>
                  <a:lnTo>
                    <a:pt x="2" y="104"/>
                  </a:lnTo>
                  <a:lnTo>
                    <a:pt x="9" y="110"/>
                  </a:lnTo>
                  <a:lnTo>
                    <a:pt x="21" y="112"/>
                  </a:lnTo>
                  <a:lnTo>
                    <a:pt x="460" y="112"/>
                  </a:lnTo>
                  <a:lnTo>
                    <a:pt x="463" y="112"/>
                  </a:lnTo>
                  <a:lnTo>
                    <a:pt x="471" y="110"/>
                  </a:lnTo>
                  <a:lnTo>
                    <a:pt x="478" y="106"/>
                  </a:lnTo>
                  <a:lnTo>
                    <a:pt x="482" y="96"/>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09" name="Freeform 53"/>
            <p:cNvSpPr>
              <a:spLocks noEditPoints="1"/>
            </p:cNvSpPr>
            <p:nvPr/>
          </p:nvSpPr>
          <p:spPr bwMode="auto">
            <a:xfrm>
              <a:off x="2244726" y="1468438"/>
              <a:ext cx="430213" cy="139700"/>
            </a:xfrm>
            <a:custGeom>
              <a:avLst/>
              <a:gdLst/>
              <a:ahLst/>
              <a:cxnLst>
                <a:cxn ang="0">
                  <a:pos x="37" y="0"/>
                </a:cxn>
                <a:cxn ang="0">
                  <a:pos x="27" y="1"/>
                </a:cxn>
                <a:cxn ang="0">
                  <a:pos x="20" y="3"/>
                </a:cxn>
                <a:cxn ang="0">
                  <a:pos x="16" y="6"/>
                </a:cxn>
                <a:cxn ang="0">
                  <a:pos x="11" y="10"/>
                </a:cxn>
                <a:cxn ang="0">
                  <a:pos x="6" y="18"/>
                </a:cxn>
                <a:cxn ang="0">
                  <a:pos x="2" y="26"/>
                </a:cxn>
                <a:cxn ang="0">
                  <a:pos x="0" y="32"/>
                </a:cxn>
                <a:cxn ang="0">
                  <a:pos x="0" y="36"/>
                </a:cxn>
                <a:cxn ang="0">
                  <a:pos x="0" y="138"/>
                </a:cxn>
                <a:cxn ang="0">
                  <a:pos x="0" y="142"/>
                </a:cxn>
                <a:cxn ang="0">
                  <a:pos x="2" y="148"/>
                </a:cxn>
                <a:cxn ang="0">
                  <a:pos x="6" y="156"/>
                </a:cxn>
                <a:cxn ang="0">
                  <a:pos x="11" y="164"/>
                </a:cxn>
                <a:cxn ang="0">
                  <a:pos x="16" y="168"/>
                </a:cxn>
                <a:cxn ang="0">
                  <a:pos x="20" y="171"/>
                </a:cxn>
                <a:cxn ang="0">
                  <a:pos x="27" y="173"/>
                </a:cxn>
                <a:cxn ang="0">
                  <a:pos x="37" y="175"/>
                </a:cxn>
                <a:cxn ang="0">
                  <a:pos x="506" y="175"/>
                </a:cxn>
                <a:cxn ang="0">
                  <a:pos x="511" y="175"/>
                </a:cxn>
                <a:cxn ang="0">
                  <a:pos x="517" y="172"/>
                </a:cxn>
                <a:cxn ang="0">
                  <a:pos x="524" y="170"/>
                </a:cxn>
                <a:cxn ang="0">
                  <a:pos x="530" y="167"/>
                </a:cxn>
                <a:cxn ang="0">
                  <a:pos x="534" y="161"/>
                </a:cxn>
                <a:cxn ang="0">
                  <a:pos x="539" y="155"/>
                </a:cxn>
                <a:cxn ang="0">
                  <a:pos x="541" y="147"/>
                </a:cxn>
                <a:cxn ang="0">
                  <a:pos x="542" y="138"/>
                </a:cxn>
                <a:cxn ang="0">
                  <a:pos x="542" y="36"/>
                </a:cxn>
                <a:cxn ang="0">
                  <a:pos x="541" y="27"/>
                </a:cxn>
                <a:cxn ang="0">
                  <a:pos x="539" y="19"/>
                </a:cxn>
                <a:cxn ang="0">
                  <a:pos x="534" y="13"/>
                </a:cxn>
                <a:cxn ang="0">
                  <a:pos x="530" y="8"/>
                </a:cxn>
                <a:cxn ang="0">
                  <a:pos x="524" y="4"/>
                </a:cxn>
                <a:cxn ang="0">
                  <a:pos x="517" y="2"/>
                </a:cxn>
                <a:cxn ang="0">
                  <a:pos x="511" y="0"/>
                </a:cxn>
                <a:cxn ang="0">
                  <a:pos x="506" y="0"/>
                </a:cxn>
                <a:cxn ang="0">
                  <a:pos x="37" y="0"/>
                </a:cxn>
                <a:cxn ang="0">
                  <a:pos x="37" y="142"/>
                </a:cxn>
                <a:cxn ang="0">
                  <a:pos x="35" y="142"/>
                </a:cxn>
                <a:cxn ang="0">
                  <a:pos x="33" y="141"/>
                </a:cxn>
                <a:cxn ang="0">
                  <a:pos x="32" y="140"/>
                </a:cxn>
                <a:cxn ang="0">
                  <a:pos x="32" y="138"/>
                </a:cxn>
                <a:cxn ang="0">
                  <a:pos x="32" y="36"/>
                </a:cxn>
                <a:cxn ang="0">
                  <a:pos x="32" y="34"/>
                </a:cxn>
                <a:cxn ang="0">
                  <a:pos x="33" y="32"/>
                </a:cxn>
                <a:cxn ang="0">
                  <a:pos x="35" y="32"/>
                </a:cxn>
                <a:cxn ang="0">
                  <a:pos x="37" y="32"/>
                </a:cxn>
                <a:cxn ang="0">
                  <a:pos x="506" y="32"/>
                </a:cxn>
                <a:cxn ang="0">
                  <a:pos x="508" y="32"/>
                </a:cxn>
                <a:cxn ang="0">
                  <a:pos x="510" y="33"/>
                </a:cxn>
                <a:cxn ang="0">
                  <a:pos x="510" y="35"/>
                </a:cxn>
                <a:cxn ang="0">
                  <a:pos x="510" y="36"/>
                </a:cxn>
                <a:cxn ang="0">
                  <a:pos x="510" y="138"/>
                </a:cxn>
                <a:cxn ang="0">
                  <a:pos x="510" y="139"/>
                </a:cxn>
                <a:cxn ang="0">
                  <a:pos x="510" y="141"/>
                </a:cxn>
                <a:cxn ang="0">
                  <a:pos x="508" y="142"/>
                </a:cxn>
                <a:cxn ang="0">
                  <a:pos x="506" y="142"/>
                </a:cxn>
                <a:cxn ang="0">
                  <a:pos x="37" y="142"/>
                </a:cxn>
              </a:cxnLst>
              <a:rect l="0" t="0" r="r" b="b"/>
              <a:pathLst>
                <a:path w="542" h="175">
                  <a:moveTo>
                    <a:pt x="37" y="0"/>
                  </a:moveTo>
                  <a:lnTo>
                    <a:pt x="27" y="1"/>
                  </a:lnTo>
                  <a:lnTo>
                    <a:pt x="20" y="3"/>
                  </a:lnTo>
                  <a:lnTo>
                    <a:pt x="16" y="6"/>
                  </a:lnTo>
                  <a:lnTo>
                    <a:pt x="11" y="10"/>
                  </a:lnTo>
                  <a:lnTo>
                    <a:pt x="6" y="18"/>
                  </a:lnTo>
                  <a:lnTo>
                    <a:pt x="2" y="26"/>
                  </a:lnTo>
                  <a:lnTo>
                    <a:pt x="0" y="32"/>
                  </a:lnTo>
                  <a:lnTo>
                    <a:pt x="0" y="36"/>
                  </a:lnTo>
                  <a:lnTo>
                    <a:pt x="0" y="138"/>
                  </a:lnTo>
                  <a:lnTo>
                    <a:pt x="0" y="142"/>
                  </a:lnTo>
                  <a:lnTo>
                    <a:pt x="2" y="148"/>
                  </a:lnTo>
                  <a:lnTo>
                    <a:pt x="6" y="156"/>
                  </a:lnTo>
                  <a:lnTo>
                    <a:pt x="11" y="164"/>
                  </a:lnTo>
                  <a:lnTo>
                    <a:pt x="16" y="168"/>
                  </a:lnTo>
                  <a:lnTo>
                    <a:pt x="20" y="171"/>
                  </a:lnTo>
                  <a:lnTo>
                    <a:pt x="27" y="173"/>
                  </a:lnTo>
                  <a:lnTo>
                    <a:pt x="37" y="175"/>
                  </a:lnTo>
                  <a:lnTo>
                    <a:pt x="506" y="175"/>
                  </a:lnTo>
                  <a:lnTo>
                    <a:pt x="511" y="175"/>
                  </a:lnTo>
                  <a:lnTo>
                    <a:pt x="517" y="172"/>
                  </a:lnTo>
                  <a:lnTo>
                    <a:pt x="524" y="170"/>
                  </a:lnTo>
                  <a:lnTo>
                    <a:pt x="530" y="167"/>
                  </a:lnTo>
                  <a:lnTo>
                    <a:pt x="534" y="161"/>
                  </a:lnTo>
                  <a:lnTo>
                    <a:pt x="539" y="155"/>
                  </a:lnTo>
                  <a:lnTo>
                    <a:pt x="541" y="147"/>
                  </a:lnTo>
                  <a:lnTo>
                    <a:pt x="542" y="138"/>
                  </a:lnTo>
                  <a:lnTo>
                    <a:pt x="542" y="36"/>
                  </a:lnTo>
                  <a:lnTo>
                    <a:pt x="541" y="27"/>
                  </a:lnTo>
                  <a:lnTo>
                    <a:pt x="539" y="19"/>
                  </a:lnTo>
                  <a:lnTo>
                    <a:pt x="534" y="13"/>
                  </a:lnTo>
                  <a:lnTo>
                    <a:pt x="530" y="8"/>
                  </a:lnTo>
                  <a:lnTo>
                    <a:pt x="524" y="4"/>
                  </a:lnTo>
                  <a:lnTo>
                    <a:pt x="517" y="2"/>
                  </a:lnTo>
                  <a:lnTo>
                    <a:pt x="511" y="0"/>
                  </a:lnTo>
                  <a:lnTo>
                    <a:pt x="506" y="0"/>
                  </a:lnTo>
                  <a:lnTo>
                    <a:pt x="37" y="0"/>
                  </a:lnTo>
                  <a:close/>
                  <a:moveTo>
                    <a:pt x="37" y="142"/>
                  </a:moveTo>
                  <a:lnTo>
                    <a:pt x="35" y="142"/>
                  </a:lnTo>
                  <a:lnTo>
                    <a:pt x="33" y="141"/>
                  </a:lnTo>
                  <a:lnTo>
                    <a:pt x="32" y="140"/>
                  </a:lnTo>
                  <a:lnTo>
                    <a:pt x="32" y="138"/>
                  </a:lnTo>
                  <a:lnTo>
                    <a:pt x="32" y="36"/>
                  </a:lnTo>
                  <a:lnTo>
                    <a:pt x="32" y="34"/>
                  </a:lnTo>
                  <a:lnTo>
                    <a:pt x="33" y="32"/>
                  </a:lnTo>
                  <a:lnTo>
                    <a:pt x="35" y="32"/>
                  </a:lnTo>
                  <a:lnTo>
                    <a:pt x="37" y="32"/>
                  </a:lnTo>
                  <a:lnTo>
                    <a:pt x="506" y="32"/>
                  </a:lnTo>
                  <a:lnTo>
                    <a:pt x="508" y="32"/>
                  </a:lnTo>
                  <a:lnTo>
                    <a:pt x="510" y="33"/>
                  </a:lnTo>
                  <a:lnTo>
                    <a:pt x="510" y="35"/>
                  </a:lnTo>
                  <a:lnTo>
                    <a:pt x="510" y="36"/>
                  </a:lnTo>
                  <a:lnTo>
                    <a:pt x="510" y="138"/>
                  </a:lnTo>
                  <a:lnTo>
                    <a:pt x="510" y="139"/>
                  </a:lnTo>
                  <a:lnTo>
                    <a:pt x="510" y="141"/>
                  </a:lnTo>
                  <a:lnTo>
                    <a:pt x="508" y="142"/>
                  </a:lnTo>
                  <a:lnTo>
                    <a:pt x="506" y="142"/>
                  </a:lnTo>
                  <a:lnTo>
                    <a:pt x="37" y="1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10" name="Freeform 54"/>
            <p:cNvSpPr>
              <a:spLocks/>
            </p:cNvSpPr>
            <p:nvPr/>
          </p:nvSpPr>
          <p:spPr bwMode="auto">
            <a:xfrm>
              <a:off x="2282826" y="1246188"/>
              <a:ext cx="385763" cy="92075"/>
            </a:xfrm>
            <a:custGeom>
              <a:avLst/>
              <a:gdLst/>
              <a:ahLst/>
              <a:cxnLst>
                <a:cxn ang="0">
                  <a:pos x="486" y="100"/>
                </a:cxn>
                <a:cxn ang="0">
                  <a:pos x="486" y="17"/>
                </a:cxn>
                <a:cxn ang="0">
                  <a:pos x="483" y="6"/>
                </a:cxn>
                <a:cxn ang="0">
                  <a:pos x="476" y="2"/>
                </a:cxn>
                <a:cxn ang="0">
                  <a:pos x="468" y="0"/>
                </a:cxn>
                <a:cxn ang="0">
                  <a:pos x="464" y="0"/>
                </a:cxn>
                <a:cxn ang="0">
                  <a:pos x="21" y="0"/>
                </a:cxn>
                <a:cxn ang="0">
                  <a:pos x="9" y="2"/>
                </a:cxn>
                <a:cxn ang="0">
                  <a:pos x="2" y="8"/>
                </a:cxn>
                <a:cxn ang="0">
                  <a:pos x="0" y="14"/>
                </a:cxn>
                <a:cxn ang="0">
                  <a:pos x="0" y="17"/>
                </a:cxn>
                <a:cxn ang="0">
                  <a:pos x="0" y="100"/>
                </a:cxn>
                <a:cxn ang="0">
                  <a:pos x="0" y="102"/>
                </a:cxn>
                <a:cxn ang="0">
                  <a:pos x="2" y="108"/>
                </a:cxn>
                <a:cxn ang="0">
                  <a:pos x="9" y="114"/>
                </a:cxn>
                <a:cxn ang="0">
                  <a:pos x="21" y="116"/>
                </a:cxn>
                <a:cxn ang="0">
                  <a:pos x="464" y="116"/>
                </a:cxn>
                <a:cxn ang="0">
                  <a:pos x="468" y="116"/>
                </a:cxn>
                <a:cxn ang="0">
                  <a:pos x="476" y="114"/>
                </a:cxn>
                <a:cxn ang="0">
                  <a:pos x="483" y="109"/>
                </a:cxn>
                <a:cxn ang="0">
                  <a:pos x="486" y="100"/>
                </a:cxn>
              </a:cxnLst>
              <a:rect l="0" t="0" r="r" b="b"/>
              <a:pathLst>
                <a:path w="486" h="116">
                  <a:moveTo>
                    <a:pt x="486" y="100"/>
                  </a:moveTo>
                  <a:lnTo>
                    <a:pt x="486" y="17"/>
                  </a:lnTo>
                  <a:lnTo>
                    <a:pt x="483" y="6"/>
                  </a:lnTo>
                  <a:lnTo>
                    <a:pt x="476" y="2"/>
                  </a:lnTo>
                  <a:lnTo>
                    <a:pt x="468" y="0"/>
                  </a:lnTo>
                  <a:lnTo>
                    <a:pt x="464" y="0"/>
                  </a:lnTo>
                  <a:lnTo>
                    <a:pt x="21" y="0"/>
                  </a:lnTo>
                  <a:lnTo>
                    <a:pt x="9" y="2"/>
                  </a:lnTo>
                  <a:lnTo>
                    <a:pt x="2" y="8"/>
                  </a:lnTo>
                  <a:lnTo>
                    <a:pt x="0" y="14"/>
                  </a:lnTo>
                  <a:lnTo>
                    <a:pt x="0" y="17"/>
                  </a:lnTo>
                  <a:lnTo>
                    <a:pt x="0" y="100"/>
                  </a:lnTo>
                  <a:lnTo>
                    <a:pt x="0" y="102"/>
                  </a:lnTo>
                  <a:lnTo>
                    <a:pt x="2" y="108"/>
                  </a:lnTo>
                  <a:lnTo>
                    <a:pt x="9" y="114"/>
                  </a:lnTo>
                  <a:lnTo>
                    <a:pt x="21" y="116"/>
                  </a:lnTo>
                  <a:lnTo>
                    <a:pt x="464" y="116"/>
                  </a:lnTo>
                  <a:lnTo>
                    <a:pt x="468" y="116"/>
                  </a:lnTo>
                  <a:lnTo>
                    <a:pt x="476" y="114"/>
                  </a:lnTo>
                  <a:lnTo>
                    <a:pt x="483" y="109"/>
                  </a:lnTo>
                  <a:lnTo>
                    <a:pt x="486" y="100"/>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19511" name="Freeform 55"/>
            <p:cNvSpPr>
              <a:spLocks noEditPoints="1"/>
            </p:cNvSpPr>
            <p:nvPr/>
          </p:nvSpPr>
          <p:spPr bwMode="auto">
            <a:xfrm>
              <a:off x="2244726" y="1209675"/>
              <a:ext cx="430213" cy="139700"/>
            </a:xfrm>
            <a:custGeom>
              <a:avLst/>
              <a:gdLst/>
              <a:ahLst/>
              <a:cxnLst>
                <a:cxn ang="0">
                  <a:pos x="37" y="0"/>
                </a:cxn>
                <a:cxn ang="0">
                  <a:pos x="27" y="1"/>
                </a:cxn>
                <a:cxn ang="0">
                  <a:pos x="20" y="3"/>
                </a:cxn>
                <a:cxn ang="0">
                  <a:pos x="16" y="7"/>
                </a:cxn>
                <a:cxn ang="0">
                  <a:pos x="11" y="10"/>
                </a:cxn>
                <a:cxn ang="0">
                  <a:pos x="6" y="18"/>
                </a:cxn>
                <a:cxn ang="0">
                  <a:pos x="2" y="25"/>
                </a:cxn>
                <a:cxn ang="0">
                  <a:pos x="0" y="32"/>
                </a:cxn>
                <a:cxn ang="0">
                  <a:pos x="0" y="36"/>
                </a:cxn>
                <a:cxn ang="0">
                  <a:pos x="0" y="138"/>
                </a:cxn>
                <a:cxn ang="0">
                  <a:pos x="0" y="141"/>
                </a:cxn>
                <a:cxn ang="0">
                  <a:pos x="2" y="148"/>
                </a:cxn>
                <a:cxn ang="0">
                  <a:pos x="6" y="156"/>
                </a:cxn>
                <a:cxn ang="0">
                  <a:pos x="11" y="164"/>
                </a:cxn>
                <a:cxn ang="0">
                  <a:pos x="16" y="168"/>
                </a:cxn>
                <a:cxn ang="0">
                  <a:pos x="20" y="171"/>
                </a:cxn>
                <a:cxn ang="0">
                  <a:pos x="27" y="174"/>
                </a:cxn>
                <a:cxn ang="0">
                  <a:pos x="37" y="175"/>
                </a:cxn>
                <a:cxn ang="0">
                  <a:pos x="506" y="175"/>
                </a:cxn>
                <a:cxn ang="0">
                  <a:pos x="511" y="175"/>
                </a:cxn>
                <a:cxn ang="0">
                  <a:pos x="517" y="172"/>
                </a:cxn>
                <a:cxn ang="0">
                  <a:pos x="524" y="170"/>
                </a:cxn>
                <a:cxn ang="0">
                  <a:pos x="530" y="167"/>
                </a:cxn>
                <a:cxn ang="0">
                  <a:pos x="534" y="161"/>
                </a:cxn>
                <a:cxn ang="0">
                  <a:pos x="539" y="155"/>
                </a:cxn>
                <a:cxn ang="0">
                  <a:pos x="541" y="147"/>
                </a:cxn>
                <a:cxn ang="0">
                  <a:pos x="542" y="138"/>
                </a:cxn>
                <a:cxn ang="0">
                  <a:pos x="542" y="36"/>
                </a:cxn>
                <a:cxn ang="0">
                  <a:pos x="541" y="27"/>
                </a:cxn>
                <a:cxn ang="0">
                  <a:pos x="539" y="19"/>
                </a:cxn>
                <a:cxn ang="0">
                  <a:pos x="534" y="12"/>
                </a:cxn>
                <a:cxn ang="0">
                  <a:pos x="530" y="8"/>
                </a:cxn>
                <a:cxn ang="0">
                  <a:pos x="524" y="4"/>
                </a:cxn>
                <a:cxn ang="0">
                  <a:pos x="517" y="2"/>
                </a:cxn>
                <a:cxn ang="0">
                  <a:pos x="511" y="0"/>
                </a:cxn>
                <a:cxn ang="0">
                  <a:pos x="506" y="0"/>
                </a:cxn>
                <a:cxn ang="0">
                  <a:pos x="37" y="0"/>
                </a:cxn>
                <a:cxn ang="0">
                  <a:pos x="37" y="142"/>
                </a:cxn>
                <a:cxn ang="0">
                  <a:pos x="35" y="142"/>
                </a:cxn>
                <a:cxn ang="0">
                  <a:pos x="33" y="141"/>
                </a:cxn>
                <a:cxn ang="0">
                  <a:pos x="32" y="140"/>
                </a:cxn>
                <a:cxn ang="0">
                  <a:pos x="32" y="138"/>
                </a:cxn>
                <a:cxn ang="0">
                  <a:pos x="32" y="36"/>
                </a:cxn>
                <a:cxn ang="0">
                  <a:pos x="32" y="34"/>
                </a:cxn>
                <a:cxn ang="0">
                  <a:pos x="33" y="32"/>
                </a:cxn>
                <a:cxn ang="0">
                  <a:pos x="35" y="32"/>
                </a:cxn>
                <a:cxn ang="0">
                  <a:pos x="37" y="32"/>
                </a:cxn>
                <a:cxn ang="0">
                  <a:pos x="506" y="32"/>
                </a:cxn>
                <a:cxn ang="0">
                  <a:pos x="508" y="32"/>
                </a:cxn>
                <a:cxn ang="0">
                  <a:pos x="510" y="33"/>
                </a:cxn>
                <a:cxn ang="0">
                  <a:pos x="510" y="35"/>
                </a:cxn>
                <a:cxn ang="0">
                  <a:pos x="510" y="36"/>
                </a:cxn>
                <a:cxn ang="0">
                  <a:pos x="510" y="138"/>
                </a:cxn>
                <a:cxn ang="0">
                  <a:pos x="510" y="139"/>
                </a:cxn>
                <a:cxn ang="0">
                  <a:pos x="510" y="141"/>
                </a:cxn>
                <a:cxn ang="0">
                  <a:pos x="508" y="142"/>
                </a:cxn>
                <a:cxn ang="0">
                  <a:pos x="506" y="142"/>
                </a:cxn>
                <a:cxn ang="0">
                  <a:pos x="37" y="142"/>
                </a:cxn>
              </a:cxnLst>
              <a:rect l="0" t="0" r="r" b="b"/>
              <a:pathLst>
                <a:path w="542" h="175">
                  <a:moveTo>
                    <a:pt x="37" y="0"/>
                  </a:moveTo>
                  <a:lnTo>
                    <a:pt x="27" y="1"/>
                  </a:lnTo>
                  <a:lnTo>
                    <a:pt x="20" y="3"/>
                  </a:lnTo>
                  <a:lnTo>
                    <a:pt x="16" y="7"/>
                  </a:lnTo>
                  <a:lnTo>
                    <a:pt x="11" y="10"/>
                  </a:lnTo>
                  <a:lnTo>
                    <a:pt x="6" y="18"/>
                  </a:lnTo>
                  <a:lnTo>
                    <a:pt x="2" y="25"/>
                  </a:lnTo>
                  <a:lnTo>
                    <a:pt x="0" y="32"/>
                  </a:lnTo>
                  <a:lnTo>
                    <a:pt x="0" y="36"/>
                  </a:lnTo>
                  <a:lnTo>
                    <a:pt x="0" y="138"/>
                  </a:lnTo>
                  <a:lnTo>
                    <a:pt x="0" y="141"/>
                  </a:lnTo>
                  <a:lnTo>
                    <a:pt x="2" y="148"/>
                  </a:lnTo>
                  <a:lnTo>
                    <a:pt x="6" y="156"/>
                  </a:lnTo>
                  <a:lnTo>
                    <a:pt x="11" y="164"/>
                  </a:lnTo>
                  <a:lnTo>
                    <a:pt x="16" y="168"/>
                  </a:lnTo>
                  <a:lnTo>
                    <a:pt x="20" y="171"/>
                  </a:lnTo>
                  <a:lnTo>
                    <a:pt x="27" y="174"/>
                  </a:lnTo>
                  <a:lnTo>
                    <a:pt x="37" y="175"/>
                  </a:lnTo>
                  <a:lnTo>
                    <a:pt x="506" y="175"/>
                  </a:lnTo>
                  <a:lnTo>
                    <a:pt x="511" y="175"/>
                  </a:lnTo>
                  <a:lnTo>
                    <a:pt x="517" y="172"/>
                  </a:lnTo>
                  <a:lnTo>
                    <a:pt x="524" y="170"/>
                  </a:lnTo>
                  <a:lnTo>
                    <a:pt x="530" y="167"/>
                  </a:lnTo>
                  <a:lnTo>
                    <a:pt x="534" y="161"/>
                  </a:lnTo>
                  <a:lnTo>
                    <a:pt x="539" y="155"/>
                  </a:lnTo>
                  <a:lnTo>
                    <a:pt x="541" y="147"/>
                  </a:lnTo>
                  <a:lnTo>
                    <a:pt x="542" y="138"/>
                  </a:lnTo>
                  <a:lnTo>
                    <a:pt x="542" y="36"/>
                  </a:lnTo>
                  <a:lnTo>
                    <a:pt x="541" y="27"/>
                  </a:lnTo>
                  <a:lnTo>
                    <a:pt x="539" y="19"/>
                  </a:lnTo>
                  <a:lnTo>
                    <a:pt x="534" y="12"/>
                  </a:lnTo>
                  <a:lnTo>
                    <a:pt x="530" y="8"/>
                  </a:lnTo>
                  <a:lnTo>
                    <a:pt x="524" y="4"/>
                  </a:lnTo>
                  <a:lnTo>
                    <a:pt x="517" y="2"/>
                  </a:lnTo>
                  <a:lnTo>
                    <a:pt x="511" y="0"/>
                  </a:lnTo>
                  <a:lnTo>
                    <a:pt x="506" y="0"/>
                  </a:lnTo>
                  <a:lnTo>
                    <a:pt x="37" y="0"/>
                  </a:lnTo>
                  <a:close/>
                  <a:moveTo>
                    <a:pt x="37" y="142"/>
                  </a:moveTo>
                  <a:lnTo>
                    <a:pt x="35" y="142"/>
                  </a:lnTo>
                  <a:lnTo>
                    <a:pt x="33" y="141"/>
                  </a:lnTo>
                  <a:lnTo>
                    <a:pt x="32" y="140"/>
                  </a:lnTo>
                  <a:lnTo>
                    <a:pt x="32" y="138"/>
                  </a:lnTo>
                  <a:lnTo>
                    <a:pt x="32" y="36"/>
                  </a:lnTo>
                  <a:lnTo>
                    <a:pt x="32" y="34"/>
                  </a:lnTo>
                  <a:lnTo>
                    <a:pt x="33" y="32"/>
                  </a:lnTo>
                  <a:lnTo>
                    <a:pt x="35" y="32"/>
                  </a:lnTo>
                  <a:lnTo>
                    <a:pt x="37" y="32"/>
                  </a:lnTo>
                  <a:lnTo>
                    <a:pt x="506" y="32"/>
                  </a:lnTo>
                  <a:lnTo>
                    <a:pt x="508" y="32"/>
                  </a:lnTo>
                  <a:lnTo>
                    <a:pt x="510" y="33"/>
                  </a:lnTo>
                  <a:lnTo>
                    <a:pt x="510" y="35"/>
                  </a:lnTo>
                  <a:lnTo>
                    <a:pt x="510" y="36"/>
                  </a:lnTo>
                  <a:lnTo>
                    <a:pt x="510" y="138"/>
                  </a:lnTo>
                  <a:lnTo>
                    <a:pt x="510" y="139"/>
                  </a:lnTo>
                  <a:lnTo>
                    <a:pt x="510" y="141"/>
                  </a:lnTo>
                  <a:lnTo>
                    <a:pt x="508" y="142"/>
                  </a:lnTo>
                  <a:lnTo>
                    <a:pt x="506" y="142"/>
                  </a:lnTo>
                  <a:lnTo>
                    <a:pt x="37" y="1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grpSp>
      <p:sp>
        <p:nvSpPr>
          <p:cNvPr id="39" name="Titre 35"/>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CA" sz="4400" b="0" i="0" u="none" strike="noStrike" kern="1200" cap="none" spc="0" normalizeH="0" baseline="0" noProof="0" dirty="0" smtClean="0">
                <a:ln>
                  <a:noFill/>
                </a:ln>
                <a:solidFill>
                  <a:schemeClr val="tx1"/>
                </a:solidFill>
                <a:effectLst/>
                <a:uLnTx/>
                <a:uFillTx/>
                <a:latin typeface="+mj-lt"/>
                <a:ea typeface="+mj-ea"/>
                <a:cs typeface="+mj-cs"/>
              </a:rPr>
              <a:t>Cryptographie à clef publique</a:t>
            </a:r>
            <a:endParaRPr kumimoji="0" lang="fr-CA"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346207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62205 0 " pathEditMode="relative" ptsTypes="AA">
                                      <p:cBhvr>
                                        <p:cTn id="6" dur="2000" fill="hold"/>
                                        <p:tgtEl>
                                          <p:spTgt spid="2"/>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62205 0 " pathEditMode="relative" ptsTypes="AA">
                                      <p:cBhvr>
                                        <p:cTn id="8" dur="2000" fill="hold"/>
                                        <p:tgtEl>
                                          <p:spTgt spid="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712 0.01273 L 0.03073 0.35926 " pathEditMode="relative" rAng="0" ptsTypes="AA">
                                      <p:cBhvr>
                                        <p:cTn id="12" dur="2000" fill="hold"/>
                                        <p:tgtEl>
                                          <p:spTgt spid="19512"/>
                                        </p:tgtEl>
                                        <p:attrNameLst>
                                          <p:attrName>ppt_x</p:attrName>
                                          <p:attrName>ppt_y</p:attrName>
                                        </p:attrNameLst>
                                      </p:cBhvr>
                                      <p:rCtr x="1200" y="17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re 35"/>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CA" sz="4400" b="0" i="0" u="none" strike="noStrike" kern="1200" cap="none" spc="0" normalizeH="0" baseline="0" noProof="0" dirty="0" smtClean="0">
                <a:ln>
                  <a:noFill/>
                </a:ln>
                <a:solidFill>
                  <a:schemeClr val="tx1"/>
                </a:solidFill>
                <a:effectLst/>
                <a:uLnTx/>
                <a:uFillTx/>
                <a:latin typeface="+mj-lt"/>
                <a:ea typeface="+mj-ea"/>
                <a:cs typeface="+mj-cs"/>
              </a:rPr>
              <a:t>Cryptographie à clef publique</a:t>
            </a:r>
            <a:endParaRPr kumimoji="0" lang="fr-CA" sz="4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2" name="Groupe 58"/>
          <p:cNvGrpSpPr/>
          <p:nvPr/>
        </p:nvGrpSpPr>
        <p:grpSpPr>
          <a:xfrm>
            <a:off x="6215074" y="4786322"/>
            <a:ext cx="2143140" cy="928694"/>
            <a:chOff x="6143636" y="3643314"/>
            <a:chExt cx="2214578" cy="928694"/>
          </a:xfrm>
        </p:grpSpPr>
        <p:sp>
          <p:nvSpPr>
            <p:cNvPr id="57" name="Arrondir un rectangle avec un coin diagonal 56"/>
            <p:cNvSpPr/>
            <p:nvPr/>
          </p:nvSpPr>
          <p:spPr>
            <a:xfrm>
              <a:off x="6143636" y="3643314"/>
              <a:ext cx="2214578" cy="92869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8" name="Cœur 57"/>
            <p:cNvSpPr/>
            <p:nvPr/>
          </p:nvSpPr>
          <p:spPr>
            <a:xfrm>
              <a:off x="6786578" y="3786190"/>
              <a:ext cx="1000132" cy="71438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FF0000"/>
                </a:solidFill>
              </a:endParaRPr>
            </a:p>
          </p:txBody>
        </p:sp>
      </p:grpSp>
      <p:pic>
        <p:nvPicPr>
          <p:cNvPr id="19512" name="Picture 56" descr="C:\Users\tappa\AppData\Local\Microsoft\Windows\Temporary Internet Files\Content.IE5\26IDAHZ3\MCj03080780000[1].wmf"/>
          <p:cNvPicPr>
            <a:picLocks noChangeAspect="1" noChangeArrowheads="1"/>
          </p:cNvPicPr>
          <p:nvPr/>
        </p:nvPicPr>
        <p:blipFill>
          <a:blip r:embed="rId3" cstate="print"/>
          <a:srcRect/>
          <a:stretch>
            <a:fillRect/>
          </a:stretch>
        </p:blipFill>
        <p:spPr bwMode="auto">
          <a:xfrm rot="10800000">
            <a:off x="8358214" y="5715016"/>
            <a:ext cx="214314" cy="543856"/>
          </a:xfrm>
          <a:prstGeom prst="rect">
            <a:avLst/>
          </a:prstGeom>
          <a:noFill/>
        </p:spPr>
      </p:pic>
      <p:grpSp>
        <p:nvGrpSpPr>
          <p:cNvPr id="3" name="Groupe 85"/>
          <p:cNvGrpSpPr/>
          <p:nvPr/>
        </p:nvGrpSpPr>
        <p:grpSpPr>
          <a:xfrm>
            <a:off x="6143636" y="4643446"/>
            <a:ext cx="2266950" cy="1133475"/>
            <a:chOff x="500034" y="4929198"/>
            <a:chExt cx="2266950" cy="1133475"/>
          </a:xfrm>
        </p:grpSpPr>
        <p:sp>
          <p:nvSpPr>
            <p:cNvPr id="19520" name="Letter"/>
            <p:cNvSpPr>
              <a:spLocks noEditPoints="1" noChangeArrowheads="1"/>
            </p:cNvSpPr>
            <p:nvPr/>
          </p:nvSpPr>
          <p:spPr bwMode="auto">
            <a:xfrm>
              <a:off x="500034" y="4929198"/>
              <a:ext cx="2266950" cy="1133475"/>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scene3d>
                <a:camera prst="orthographicFront"/>
                <a:lightRig rig="balanced" dir="t">
                  <a:rot lat="0" lon="0" rev="2100000"/>
                </a:lightRig>
              </a:scene3d>
              <a:sp3d extrusionH="57150" prstMaterial="metal">
                <a:bevelT w="38100" h="25400"/>
                <a:contourClr>
                  <a:schemeClr val="bg2"/>
                </a:contourClr>
              </a:sp3d>
            </a:bodyPr>
            <a:lstStyle/>
            <a:p>
              <a:r>
                <a:rPr lang="fr-CA" sz="2000" b="1" dirty="0" smtClean="0">
                  <a:ln w="50800"/>
                  <a:solidFill>
                    <a:schemeClr val="tx2">
                      <a:lumMod val="60000"/>
                      <a:lumOff val="40000"/>
                    </a:schemeClr>
                  </a:solidFill>
                </a:rPr>
                <a:t>Bob</a:t>
              </a:r>
              <a:endParaRPr lang="fr-CA" b="1" dirty="0">
                <a:ln w="50800"/>
                <a:solidFill>
                  <a:schemeClr val="tx2">
                    <a:lumMod val="60000"/>
                    <a:lumOff val="40000"/>
                  </a:schemeClr>
                </a:solidFill>
              </a:endParaRPr>
            </a:p>
          </p:txBody>
        </p:sp>
        <p:pic>
          <p:nvPicPr>
            <p:cNvPr id="19521" name="Picture 65" descr="C:\Users\tappa\AppData\Local\Microsoft\Windows\Temporary Internet Files\Content.IE5\C9QV2DOP\MCj02150000000[1].wmf"/>
            <p:cNvPicPr>
              <a:picLocks noChangeAspect="1" noChangeArrowheads="1"/>
            </p:cNvPicPr>
            <p:nvPr/>
          </p:nvPicPr>
          <p:blipFill>
            <a:blip r:embed="rId4" cstate="print"/>
            <a:srcRect/>
            <a:stretch>
              <a:fillRect/>
            </a:stretch>
          </p:blipFill>
          <p:spPr bwMode="auto">
            <a:xfrm>
              <a:off x="2143108" y="5000636"/>
              <a:ext cx="586299" cy="500066"/>
            </a:xfrm>
            <a:prstGeom prst="rect">
              <a:avLst/>
            </a:prstGeom>
            <a:noFill/>
          </p:spPr>
        </p:pic>
      </p:grpSp>
      <p:pic>
        <p:nvPicPr>
          <p:cNvPr id="14346" name="Picture 60" descr="C:\Users\tappa\AppData\Local\Microsoft\Windows\Temporary Internet Files\Content.IE5\XL2UONUU\MCj02507340000[1].wmf"/>
          <p:cNvPicPr>
            <a:picLocks noChangeAspect="1" noChangeArrowheads="1"/>
          </p:cNvPicPr>
          <p:nvPr/>
        </p:nvPicPr>
        <p:blipFill>
          <a:blip r:embed="rId5" cstate="print"/>
          <a:srcRect/>
          <a:stretch>
            <a:fillRect/>
          </a:stretch>
        </p:blipFill>
        <p:spPr bwMode="auto">
          <a:xfrm>
            <a:off x="3403600" y="2066925"/>
            <a:ext cx="2336800" cy="2724150"/>
          </a:xfrm>
          <a:prstGeom prst="rect">
            <a:avLst/>
          </a:prstGeom>
          <a:noFill/>
          <a:ln w="9525">
            <a:noFill/>
            <a:miter lim="800000"/>
            <a:headEnd/>
            <a:tailEnd/>
          </a:ln>
        </p:spPr>
      </p:pic>
      <p:sp>
        <p:nvSpPr>
          <p:cNvPr id="1433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endParaRPr lang="fr-CA"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endParaRPr>
          </a:p>
        </p:txBody>
      </p:sp>
      <p:sp>
        <p:nvSpPr>
          <p:cNvPr id="14339" name="Line 8"/>
          <p:cNvSpPr>
            <a:spLocks noChangeShapeType="1"/>
          </p:cNvSpPr>
          <p:nvPr/>
        </p:nvSpPr>
        <p:spPr bwMode="auto">
          <a:xfrm>
            <a:off x="3276600" y="1700213"/>
            <a:ext cx="7938" cy="4595812"/>
          </a:xfrm>
          <a:prstGeom prst="line">
            <a:avLst/>
          </a:prstGeom>
          <a:noFill/>
          <a:ln w="38100">
            <a:solidFill>
              <a:schemeClr val="accent2"/>
            </a:solidFill>
            <a:round/>
            <a:headEnd/>
            <a:tailEnd/>
          </a:ln>
        </p:spPr>
        <p:txBody>
          <a:bodyPr wrap="none" anchor="ctr"/>
          <a:lstStyle/>
          <a:p>
            <a:endParaRPr lang="fr-CA"/>
          </a:p>
        </p:txBody>
      </p:sp>
      <p:sp>
        <p:nvSpPr>
          <p:cNvPr id="14340" name="Line 9"/>
          <p:cNvSpPr>
            <a:spLocks noChangeShapeType="1"/>
          </p:cNvSpPr>
          <p:nvPr/>
        </p:nvSpPr>
        <p:spPr bwMode="auto">
          <a:xfrm>
            <a:off x="6011863" y="1700213"/>
            <a:ext cx="14287" cy="4595812"/>
          </a:xfrm>
          <a:prstGeom prst="line">
            <a:avLst/>
          </a:prstGeom>
          <a:noFill/>
          <a:ln w="38100">
            <a:solidFill>
              <a:schemeClr val="accent2"/>
            </a:solidFill>
            <a:round/>
            <a:headEnd/>
            <a:tailEnd/>
          </a:ln>
        </p:spPr>
        <p:txBody>
          <a:bodyPr wrap="none" anchor="ctr"/>
          <a:lstStyle/>
          <a:p>
            <a:endParaRPr lang="fr-CA"/>
          </a:p>
        </p:txBody>
      </p:sp>
      <p:pic>
        <p:nvPicPr>
          <p:cNvPr id="14344" name="Picture 54" descr="C:\Users\tappa\AppData\Local\Microsoft\Windows\Temporary Internet Files\Content.IE5\6ODYZPJW\MCj04326110000[1].png"/>
          <p:cNvPicPr>
            <a:picLocks noChangeAspect="1" noChangeArrowheads="1"/>
          </p:cNvPicPr>
          <p:nvPr/>
        </p:nvPicPr>
        <p:blipFill>
          <a:blip r:embed="rId6" cstate="print"/>
          <a:srcRect/>
          <a:stretch>
            <a:fillRect/>
          </a:stretch>
        </p:blipFill>
        <p:spPr bwMode="auto">
          <a:xfrm>
            <a:off x="571500" y="1214438"/>
            <a:ext cx="1828800" cy="1828800"/>
          </a:xfrm>
          <a:prstGeom prst="rect">
            <a:avLst/>
          </a:prstGeom>
          <a:noFill/>
          <a:ln w="9525">
            <a:noFill/>
            <a:miter lim="800000"/>
            <a:headEnd/>
            <a:tailEnd/>
          </a:ln>
        </p:spPr>
      </p:pic>
      <p:pic>
        <p:nvPicPr>
          <p:cNvPr id="14345" name="Picture 55" descr="C:\Users\tappa\AppData\Local\Microsoft\Windows\Temporary Internet Files\Content.IE5\2SZLZBC3\MCj04326100000[1].png"/>
          <p:cNvPicPr>
            <a:picLocks noChangeAspect="1" noChangeArrowheads="1"/>
          </p:cNvPicPr>
          <p:nvPr/>
        </p:nvPicPr>
        <p:blipFill>
          <a:blip r:embed="rId7" cstate="print"/>
          <a:srcRect/>
          <a:stretch>
            <a:fillRect/>
          </a:stretch>
        </p:blipFill>
        <p:spPr bwMode="auto">
          <a:xfrm>
            <a:off x="6500813" y="1214438"/>
            <a:ext cx="1828800" cy="1828800"/>
          </a:xfrm>
          <a:prstGeom prst="rect">
            <a:avLst/>
          </a:prstGeom>
          <a:noFill/>
          <a:ln w="9525">
            <a:noFill/>
            <a:miter lim="800000"/>
            <a:headEnd/>
            <a:tailEnd/>
          </a:ln>
        </p:spPr>
      </p:pic>
      <p:sp>
        <p:nvSpPr>
          <p:cNvPr id="19458" name="AutoShape 2"/>
          <p:cNvSpPr>
            <a:spLocks noChangeAspect="1" noChangeArrowheads="1" noTextEdit="1"/>
          </p:cNvSpPr>
          <p:nvPr/>
        </p:nvSpPr>
        <p:spPr bwMode="auto">
          <a:xfrm>
            <a:off x="214282" y="714356"/>
            <a:ext cx="885825" cy="91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19485" name="AutoShape 29"/>
          <p:cNvSpPr>
            <a:spLocks noChangeAspect="1" noChangeArrowheads="1" noTextEdit="1"/>
          </p:cNvSpPr>
          <p:nvPr/>
        </p:nvSpPr>
        <p:spPr bwMode="auto">
          <a:xfrm>
            <a:off x="2071688" y="857250"/>
            <a:ext cx="847725" cy="903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grpSp>
        <p:nvGrpSpPr>
          <p:cNvPr id="4" name="Groupe 35"/>
          <p:cNvGrpSpPr/>
          <p:nvPr/>
        </p:nvGrpSpPr>
        <p:grpSpPr>
          <a:xfrm>
            <a:off x="8215338" y="5286388"/>
            <a:ext cx="488950" cy="782638"/>
            <a:chOff x="357157" y="714356"/>
            <a:chExt cx="488950" cy="782638"/>
          </a:xfrm>
        </p:grpSpPr>
        <p:sp>
          <p:nvSpPr>
            <p:cNvPr id="37" name="Freeform 7"/>
            <p:cNvSpPr>
              <a:spLocks/>
            </p:cNvSpPr>
            <p:nvPr/>
          </p:nvSpPr>
          <p:spPr bwMode="auto">
            <a:xfrm>
              <a:off x="411132" y="714356"/>
              <a:ext cx="382588" cy="415925"/>
            </a:xfrm>
            <a:custGeom>
              <a:avLst/>
              <a:gdLst/>
              <a:ahLst/>
              <a:cxnLst>
                <a:cxn ang="0">
                  <a:pos x="0" y="524"/>
                </a:cxn>
                <a:cxn ang="0">
                  <a:pos x="174" y="478"/>
                </a:cxn>
                <a:cxn ang="0">
                  <a:pos x="174" y="287"/>
                </a:cxn>
                <a:cxn ang="0">
                  <a:pos x="174" y="238"/>
                </a:cxn>
                <a:cxn ang="0">
                  <a:pos x="178" y="215"/>
                </a:cxn>
                <a:cxn ang="0">
                  <a:pos x="187" y="197"/>
                </a:cxn>
                <a:cxn ang="0">
                  <a:pos x="196" y="186"/>
                </a:cxn>
                <a:cxn ang="0">
                  <a:pos x="208" y="178"/>
                </a:cxn>
                <a:cxn ang="0">
                  <a:pos x="227" y="175"/>
                </a:cxn>
                <a:cxn ang="0">
                  <a:pos x="252" y="175"/>
                </a:cxn>
                <a:cxn ang="0">
                  <a:pos x="272" y="178"/>
                </a:cxn>
                <a:cxn ang="0">
                  <a:pos x="284" y="186"/>
                </a:cxn>
                <a:cxn ang="0">
                  <a:pos x="292" y="197"/>
                </a:cxn>
                <a:cxn ang="0">
                  <a:pos x="302" y="215"/>
                </a:cxn>
                <a:cxn ang="0">
                  <a:pos x="306" y="237"/>
                </a:cxn>
                <a:cxn ang="0">
                  <a:pos x="306" y="260"/>
                </a:cxn>
                <a:cxn ang="0">
                  <a:pos x="306" y="337"/>
                </a:cxn>
                <a:cxn ang="0">
                  <a:pos x="306" y="356"/>
                </a:cxn>
                <a:cxn ang="0">
                  <a:pos x="313" y="389"/>
                </a:cxn>
                <a:cxn ang="0">
                  <a:pos x="331" y="416"/>
                </a:cxn>
                <a:cxn ang="0">
                  <a:pos x="359" y="433"/>
                </a:cxn>
                <a:cxn ang="0">
                  <a:pos x="392" y="440"/>
                </a:cxn>
                <a:cxn ang="0">
                  <a:pos x="426" y="434"/>
                </a:cxn>
                <a:cxn ang="0">
                  <a:pos x="454" y="417"/>
                </a:cxn>
                <a:cxn ang="0">
                  <a:pos x="473" y="389"/>
                </a:cxn>
                <a:cxn ang="0">
                  <a:pos x="480" y="356"/>
                </a:cxn>
                <a:cxn ang="0">
                  <a:pos x="480" y="241"/>
                </a:cxn>
                <a:cxn ang="0">
                  <a:pos x="477" y="203"/>
                </a:cxn>
                <a:cxn ang="0">
                  <a:pos x="467" y="162"/>
                </a:cxn>
                <a:cxn ang="0">
                  <a:pos x="450" y="122"/>
                </a:cxn>
                <a:cxn ang="0">
                  <a:pos x="426" y="84"/>
                </a:cxn>
                <a:cxn ang="0">
                  <a:pos x="394" y="51"/>
                </a:cxn>
                <a:cxn ang="0">
                  <a:pos x="352" y="24"/>
                </a:cxn>
                <a:cxn ang="0">
                  <a:pos x="300" y="7"/>
                </a:cxn>
                <a:cxn ang="0">
                  <a:pos x="239" y="0"/>
                </a:cxn>
                <a:cxn ang="0">
                  <a:pos x="178" y="7"/>
                </a:cxn>
                <a:cxn ang="0">
                  <a:pos x="128" y="24"/>
                </a:cxn>
                <a:cxn ang="0">
                  <a:pos x="86" y="51"/>
                </a:cxn>
                <a:cxn ang="0">
                  <a:pos x="54" y="84"/>
                </a:cxn>
                <a:cxn ang="0">
                  <a:pos x="29" y="122"/>
                </a:cxn>
                <a:cxn ang="0">
                  <a:pos x="12" y="162"/>
                </a:cxn>
                <a:cxn ang="0">
                  <a:pos x="3" y="203"/>
                </a:cxn>
                <a:cxn ang="0">
                  <a:pos x="0" y="241"/>
                </a:cxn>
              </a:cxnLst>
              <a:rect l="0" t="0" r="r" b="b"/>
              <a:pathLst>
                <a:path w="480" h="524">
                  <a:moveTo>
                    <a:pt x="0" y="241"/>
                  </a:moveTo>
                  <a:lnTo>
                    <a:pt x="0" y="524"/>
                  </a:lnTo>
                  <a:lnTo>
                    <a:pt x="174" y="521"/>
                  </a:lnTo>
                  <a:lnTo>
                    <a:pt x="174" y="478"/>
                  </a:lnTo>
                  <a:lnTo>
                    <a:pt x="174" y="382"/>
                  </a:lnTo>
                  <a:lnTo>
                    <a:pt x="174" y="287"/>
                  </a:lnTo>
                  <a:lnTo>
                    <a:pt x="174" y="242"/>
                  </a:lnTo>
                  <a:lnTo>
                    <a:pt x="174" y="238"/>
                  </a:lnTo>
                  <a:lnTo>
                    <a:pt x="175" y="228"/>
                  </a:lnTo>
                  <a:lnTo>
                    <a:pt x="178" y="215"/>
                  </a:lnTo>
                  <a:lnTo>
                    <a:pt x="184" y="201"/>
                  </a:lnTo>
                  <a:lnTo>
                    <a:pt x="187" y="197"/>
                  </a:lnTo>
                  <a:lnTo>
                    <a:pt x="191" y="191"/>
                  </a:lnTo>
                  <a:lnTo>
                    <a:pt x="196" y="186"/>
                  </a:lnTo>
                  <a:lnTo>
                    <a:pt x="201" y="182"/>
                  </a:lnTo>
                  <a:lnTo>
                    <a:pt x="208" y="178"/>
                  </a:lnTo>
                  <a:lnTo>
                    <a:pt x="216" y="176"/>
                  </a:lnTo>
                  <a:lnTo>
                    <a:pt x="227" y="175"/>
                  </a:lnTo>
                  <a:lnTo>
                    <a:pt x="239" y="174"/>
                  </a:lnTo>
                  <a:lnTo>
                    <a:pt x="252" y="175"/>
                  </a:lnTo>
                  <a:lnTo>
                    <a:pt x="262" y="176"/>
                  </a:lnTo>
                  <a:lnTo>
                    <a:pt x="272" y="178"/>
                  </a:lnTo>
                  <a:lnTo>
                    <a:pt x="278" y="182"/>
                  </a:lnTo>
                  <a:lnTo>
                    <a:pt x="284" y="186"/>
                  </a:lnTo>
                  <a:lnTo>
                    <a:pt x="289" y="191"/>
                  </a:lnTo>
                  <a:lnTo>
                    <a:pt x="292" y="197"/>
                  </a:lnTo>
                  <a:lnTo>
                    <a:pt x="296" y="201"/>
                  </a:lnTo>
                  <a:lnTo>
                    <a:pt x="302" y="215"/>
                  </a:lnTo>
                  <a:lnTo>
                    <a:pt x="305" y="228"/>
                  </a:lnTo>
                  <a:lnTo>
                    <a:pt x="306" y="237"/>
                  </a:lnTo>
                  <a:lnTo>
                    <a:pt x="306" y="242"/>
                  </a:lnTo>
                  <a:lnTo>
                    <a:pt x="306" y="260"/>
                  </a:lnTo>
                  <a:lnTo>
                    <a:pt x="306" y="299"/>
                  </a:lnTo>
                  <a:lnTo>
                    <a:pt x="306" y="337"/>
                  </a:lnTo>
                  <a:lnTo>
                    <a:pt x="306" y="355"/>
                  </a:lnTo>
                  <a:lnTo>
                    <a:pt x="306" y="356"/>
                  </a:lnTo>
                  <a:lnTo>
                    <a:pt x="308" y="373"/>
                  </a:lnTo>
                  <a:lnTo>
                    <a:pt x="313" y="389"/>
                  </a:lnTo>
                  <a:lnTo>
                    <a:pt x="321" y="404"/>
                  </a:lnTo>
                  <a:lnTo>
                    <a:pt x="331" y="416"/>
                  </a:lnTo>
                  <a:lnTo>
                    <a:pt x="344" y="426"/>
                  </a:lnTo>
                  <a:lnTo>
                    <a:pt x="359" y="433"/>
                  </a:lnTo>
                  <a:lnTo>
                    <a:pt x="375" y="439"/>
                  </a:lnTo>
                  <a:lnTo>
                    <a:pt x="392" y="440"/>
                  </a:lnTo>
                  <a:lnTo>
                    <a:pt x="410" y="439"/>
                  </a:lnTo>
                  <a:lnTo>
                    <a:pt x="426" y="434"/>
                  </a:lnTo>
                  <a:lnTo>
                    <a:pt x="441" y="426"/>
                  </a:lnTo>
                  <a:lnTo>
                    <a:pt x="454" y="417"/>
                  </a:lnTo>
                  <a:lnTo>
                    <a:pt x="465" y="404"/>
                  </a:lnTo>
                  <a:lnTo>
                    <a:pt x="473" y="389"/>
                  </a:lnTo>
                  <a:lnTo>
                    <a:pt x="478" y="373"/>
                  </a:lnTo>
                  <a:lnTo>
                    <a:pt x="480" y="356"/>
                  </a:lnTo>
                  <a:lnTo>
                    <a:pt x="480" y="356"/>
                  </a:lnTo>
                  <a:lnTo>
                    <a:pt x="480" y="241"/>
                  </a:lnTo>
                  <a:lnTo>
                    <a:pt x="479" y="222"/>
                  </a:lnTo>
                  <a:lnTo>
                    <a:pt x="477" y="203"/>
                  </a:lnTo>
                  <a:lnTo>
                    <a:pt x="473" y="183"/>
                  </a:lnTo>
                  <a:lnTo>
                    <a:pt x="467" y="162"/>
                  </a:lnTo>
                  <a:lnTo>
                    <a:pt x="460" y="142"/>
                  </a:lnTo>
                  <a:lnTo>
                    <a:pt x="450" y="122"/>
                  </a:lnTo>
                  <a:lnTo>
                    <a:pt x="440" y="102"/>
                  </a:lnTo>
                  <a:lnTo>
                    <a:pt x="426" y="84"/>
                  </a:lnTo>
                  <a:lnTo>
                    <a:pt x="411" y="67"/>
                  </a:lnTo>
                  <a:lnTo>
                    <a:pt x="394" y="51"/>
                  </a:lnTo>
                  <a:lnTo>
                    <a:pt x="374" y="37"/>
                  </a:lnTo>
                  <a:lnTo>
                    <a:pt x="352" y="24"/>
                  </a:lnTo>
                  <a:lnTo>
                    <a:pt x="327" y="14"/>
                  </a:lnTo>
                  <a:lnTo>
                    <a:pt x="300" y="7"/>
                  </a:lnTo>
                  <a:lnTo>
                    <a:pt x="272" y="1"/>
                  </a:lnTo>
                  <a:lnTo>
                    <a:pt x="239" y="0"/>
                  </a:lnTo>
                  <a:lnTo>
                    <a:pt x="207" y="1"/>
                  </a:lnTo>
                  <a:lnTo>
                    <a:pt x="178" y="7"/>
                  </a:lnTo>
                  <a:lnTo>
                    <a:pt x="152" y="14"/>
                  </a:lnTo>
                  <a:lnTo>
                    <a:pt x="128" y="24"/>
                  </a:lnTo>
                  <a:lnTo>
                    <a:pt x="106" y="37"/>
                  </a:lnTo>
                  <a:lnTo>
                    <a:pt x="86" y="51"/>
                  </a:lnTo>
                  <a:lnTo>
                    <a:pt x="69" y="67"/>
                  </a:lnTo>
                  <a:lnTo>
                    <a:pt x="54" y="84"/>
                  </a:lnTo>
                  <a:lnTo>
                    <a:pt x="40" y="102"/>
                  </a:lnTo>
                  <a:lnTo>
                    <a:pt x="29" y="122"/>
                  </a:lnTo>
                  <a:lnTo>
                    <a:pt x="19" y="142"/>
                  </a:lnTo>
                  <a:lnTo>
                    <a:pt x="12" y="162"/>
                  </a:lnTo>
                  <a:lnTo>
                    <a:pt x="7" y="183"/>
                  </a:lnTo>
                  <a:lnTo>
                    <a:pt x="3" y="203"/>
                  </a:lnTo>
                  <a:lnTo>
                    <a:pt x="1" y="222"/>
                  </a:lnTo>
                  <a:lnTo>
                    <a:pt x="0" y="2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38" name="Freeform 8"/>
            <p:cNvSpPr>
              <a:spLocks/>
            </p:cNvSpPr>
            <p:nvPr/>
          </p:nvSpPr>
          <p:spPr bwMode="auto">
            <a:xfrm>
              <a:off x="42065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39" name="Freeform 9"/>
            <p:cNvSpPr>
              <a:spLocks/>
            </p:cNvSpPr>
            <p:nvPr/>
          </p:nvSpPr>
          <p:spPr bwMode="auto">
            <a:xfrm>
              <a:off x="78260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0" name="Freeform 10"/>
            <p:cNvSpPr>
              <a:spLocks/>
            </p:cNvSpPr>
            <p:nvPr/>
          </p:nvSpPr>
          <p:spPr bwMode="auto">
            <a:xfrm>
              <a:off x="357157" y="1039794"/>
              <a:ext cx="488950" cy="457200"/>
            </a:xfrm>
            <a:custGeom>
              <a:avLst/>
              <a:gdLst/>
              <a:ahLst/>
              <a:cxnLst>
                <a:cxn ang="0">
                  <a:pos x="616" y="68"/>
                </a:cxn>
                <a:cxn ang="0">
                  <a:pos x="610" y="39"/>
                </a:cxn>
                <a:cxn ang="0">
                  <a:pos x="594" y="18"/>
                </a:cxn>
                <a:cxn ang="0">
                  <a:pos x="572" y="5"/>
                </a:cxn>
                <a:cxn ang="0">
                  <a:pos x="548" y="0"/>
                </a:cxn>
                <a:cxn ang="0">
                  <a:pos x="62" y="0"/>
                </a:cxn>
                <a:cxn ang="0">
                  <a:pos x="48" y="2"/>
                </a:cxn>
                <a:cxn ang="0">
                  <a:pos x="35" y="8"/>
                </a:cxn>
                <a:cxn ang="0">
                  <a:pos x="24" y="14"/>
                </a:cxn>
                <a:cxn ang="0">
                  <a:pos x="9" y="33"/>
                </a:cxn>
                <a:cxn ang="0">
                  <a:pos x="0" y="60"/>
                </a:cxn>
                <a:cxn ang="0">
                  <a:pos x="0" y="173"/>
                </a:cxn>
                <a:cxn ang="0">
                  <a:pos x="3" y="192"/>
                </a:cxn>
                <a:cxn ang="0">
                  <a:pos x="19" y="222"/>
                </a:cxn>
                <a:cxn ang="0">
                  <a:pos x="26" y="227"/>
                </a:cxn>
                <a:cxn ang="0">
                  <a:pos x="32" y="231"/>
                </a:cxn>
                <a:cxn ang="0">
                  <a:pos x="28" y="345"/>
                </a:cxn>
                <a:cxn ang="0">
                  <a:pos x="23" y="350"/>
                </a:cxn>
                <a:cxn ang="0">
                  <a:pos x="9" y="367"/>
                </a:cxn>
                <a:cxn ang="0">
                  <a:pos x="0" y="394"/>
                </a:cxn>
                <a:cxn ang="0">
                  <a:pos x="0" y="505"/>
                </a:cxn>
                <a:cxn ang="0">
                  <a:pos x="3" y="526"/>
                </a:cxn>
                <a:cxn ang="0">
                  <a:pos x="19" y="555"/>
                </a:cxn>
                <a:cxn ang="0">
                  <a:pos x="30" y="563"/>
                </a:cxn>
                <a:cxn ang="0">
                  <a:pos x="41" y="570"/>
                </a:cxn>
                <a:cxn ang="0">
                  <a:pos x="55" y="573"/>
                </a:cxn>
                <a:cxn ang="0">
                  <a:pos x="69" y="574"/>
                </a:cxn>
                <a:cxn ang="0">
                  <a:pos x="561" y="573"/>
                </a:cxn>
                <a:cxn ang="0">
                  <a:pos x="584" y="564"/>
                </a:cxn>
                <a:cxn ang="0">
                  <a:pos x="603" y="546"/>
                </a:cxn>
                <a:cxn ang="0">
                  <a:pos x="615" y="520"/>
                </a:cxn>
                <a:cxn ang="0">
                  <a:pos x="616" y="402"/>
                </a:cxn>
                <a:cxn ang="0">
                  <a:pos x="607" y="366"/>
                </a:cxn>
                <a:cxn ang="0">
                  <a:pos x="584" y="343"/>
                </a:cxn>
                <a:cxn ang="0">
                  <a:pos x="596" y="221"/>
                </a:cxn>
                <a:cxn ang="0">
                  <a:pos x="614" y="191"/>
                </a:cxn>
              </a:cxnLst>
              <a:rect l="0" t="0" r="r" b="b"/>
              <a:pathLst>
                <a:path w="616" h="574">
                  <a:moveTo>
                    <a:pt x="616" y="173"/>
                  </a:moveTo>
                  <a:lnTo>
                    <a:pt x="616" y="68"/>
                  </a:lnTo>
                  <a:lnTo>
                    <a:pt x="615" y="53"/>
                  </a:lnTo>
                  <a:lnTo>
                    <a:pt x="610" y="39"/>
                  </a:lnTo>
                  <a:lnTo>
                    <a:pt x="603" y="28"/>
                  </a:lnTo>
                  <a:lnTo>
                    <a:pt x="594" y="18"/>
                  </a:lnTo>
                  <a:lnTo>
                    <a:pt x="584" y="10"/>
                  </a:lnTo>
                  <a:lnTo>
                    <a:pt x="572" y="5"/>
                  </a:lnTo>
                  <a:lnTo>
                    <a:pt x="561" y="1"/>
                  </a:lnTo>
                  <a:lnTo>
                    <a:pt x="548" y="0"/>
                  </a:lnTo>
                  <a:lnTo>
                    <a:pt x="69" y="0"/>
                  </a:lnTo>
                  <a:lnTo>
                    <a:pt x="62" y="0"/>
                  </a:lnTo>
                  <a:lnTo>
                    <a:pt x="55" y="1"/>
                  </a:lnTo>
                  <a:lnTo>
                    <a:pt x="48" y="2"/>
                  </a:lnTo>
                  <a:lnTo>
                    <a:pt x="41" y="5"/>
                  </a:lnTo>
                  <a:lnTo>
                    <a:pt x="35" y="8"/>
                  </a:lnTo>
                  <a:lnTo>
                    <a:pt x="30" y="10"/>
                  </a:lnTo>
                  <a:lnTo>
                    <a:pt x="24" y="14"/>
                  </a:lnTo>
                  <a:lnTo>
                    <a:pt x="19" y="18"/>
                  </a:lnTo>
                  <a:lnTo>
                    <a:pt x="9" y="33"/>
                  </a:lnTo>
                  <a:lnTo>
                    <a:pt x="3" y="48"/>
                  </a:lnTo>
                  <a:lnTo>
                    <a:pt x="0" y="60"/>
                  </a:lnTo>
                  <a:lnTo>
                    <a:pt x="0" y="68"/>
                  </a:lnTo>
                  <a:lnTo>
                    <a:pt x="0" y="173"/>
                  </a:lnTo>
                  <a:lnTo>
                    <a:pt x="0" y="181"/>
                  </a:lnTo>
                  <a:lnTo>
                    <a:pt x="3" y="192"/>
                  </a:lnTo>
                  <a:lnTo>
                    <a:pt x="9" y="207"/>
                  </a:lnTo>
                  <a:lnTo>
                    <a:pt x="19" y="222"/>
                  </a:lnTo>
                  <a:lnTo>
                    <a:pt x="23" y="224"/>
                  </a:lnTo>
                  <a:lnTo>
                    <a:pt x="26" y="227"/>
                  </a:lnTo>
                  <a:lnTo>
                    <a:pt x="28" y="229"/>
                  </a:lnTo>
                  <a:lnTo>
                    <a:pt x="32" y="231"/>
                  </a:lnTo>
                  <a:lnTo>
                    <a:pt x="32" y="343"/>
                  </a:lnTo>
                  <a:lnTo>
                    <a:pt x="28" y="345"/>
                  </a:lnTo>
                  <a:lnTo>
                    <a:pt x="26" y="348"/>
                  </a:lnTo>
                  <a:lnTo>
                    <a:pt x="23" y="350"/>
                  </a:lnTo>
                  <a:lnTo>
                    <a:pt x="19" y="352"/>
                  </a:lnTo>
                  <a:lnTo>
                    <a:pt x="9" y="367"/>
                  </a:lnTo>
                  <a:lnTo>
                    <a:pt x="3" y="381"/>
                  </a:lnTo>
                  <a:lnTo>
                    <a:pt x="0" y="394"/>
                  </a:lnTo>
                  <a:lnTo>
                    <a:pt x="0" y="402"/>
                  </a:lnTo>
                  <a:lnTo>
                    <a:pt x="0" y="505"/>
                  </a:lnTo>
                  <a:lnTo>
                    <a:pt x="0" y="513"/>
                  </a:lnTo>
                  <a:lnTo>
                    <a:pt x="3" y="526"/>
                  </a:lnTo>
                  <a:lnTo>
                    <a:pt x="9" y="540"/>
                  </a:lnTo>
                  <a:lnTo>
                    <a:pt x="19" y="555"/>
                  </a:lnTo>
                  <a:lnTo>
                    <a:pt x="24" y="559"/>
                  </a:lnTo>
                  <a:lnTo>
                    <a:pt x="30" y="563"/>
                  </a:lnTo>
                  <a:lnTo>
                    <a:pt x="35" y="566"/>
                  </a:lnTo>
                  <a:lnTo>
                    <a:pt x="41" y="570"/>
                  </a:lnTo>
                  <a:lnTo>
                    <a:pt x="48" y="572"/>
                  </a:lnTo>
                  <a:lnTo>
                    <a:pt x="55" y="573"/>
                  </a:lnTo>
                  <a:lnTo>
                    <a:pt x="62" y="574"/>
                  </a:lnTo>
                  <a:lnTo>
                    <a:pt x="69" y="574"/>
                  </a:lnTo>
                  <a:lnTo>
                    <a:pt x="548" y="574"/>
                  </a:lnTo>
                  <a:lnTo>
                    <a:pt x="561" y="573"/>
                  </a:lnTo>
                  <a:lnTo>
                    <a:pt x="572" y="570"/>
                  </a:lnTo>
                  <a:lnTo>
                    <a:pt x="584" y="564"/>
                  </a:lnTo>
                  <a:lnTo>
                    <a:pt x="594" y="556"/>
                  </a:lnTo>
                  <a:lnTo>
                    <a:pt x="603" y="546"/>
                  </a:lnTo>
                  <a:lnTo>
                    <a:pt x="610" y="534"/>
                  </a:lnTo>
                  <a:lnTo>
                    <a:pt x="615" y="520"/>
                  </a:lnTo>
                  <a:lnTo>
                    <a:pt x="616" y="505"/>
                  </a:lnTo>
                  <a:lnTo>
                    <a:pt x="616" y="402"/>
                  </a:lnTo>
                  <a:lnTo>
                    <a:pt x="614" y="382"/>
                  </a:lnTo>
                  <a:lnTo>
                    <a:pt x="607" y="366"/>
                  </a:lnTo>
                  <a:lnTo>
                    <a:pt x="596" y="353"/>
                  </a:lnTo>
                  <a:lnTo>
                    <a:pt x="584" y="343"/>
                  </a:lnTo>
                  <a:lnTo>
                    <a:pt x="584" y="231"/>
                  </a:lnTo>
                  <a:lnTo>
                    <a:pt x="596" y="221"/>
                  </a:lnTo>
                  <a:lnTo>
                    <a:pt x="607" y="207"/>
                  </a:lnTo>
                  <a:lnTo>
                    <a:pt x="614" y="191"/>
                  </a:lnTo>
                  <a:lnTo>
                    <a:pt x="616" y="17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1" name="Freeform 12"/>
            <p:cNvSpPr>
              <a:spLocks/>
            </p:cNvSpPr>
            <p:nvPr/>
          </p:nvSpPr>
          <p:spPr bwMode="auto">
            <a:xfrm>
              <a:off x="449232" y="752456"/>
              <a:ext cx="306388" cy="330200"/>
            </a:xfrm>
            <a:custGeom>
              <a:avLst/>
              <a:gdLst/>
              <a:ahLst/>
              <a:cxnLst>
                <a:cxn ang="0">
                  <a:pos x="386" y="327"/>
                </a:cxn>
                <a:cxn ang="0">
                  <a:pos x="307" y="327"/>
                </a:cxn>
                <a:cxn ang="0">
                  <a:pos x="307" y="187"/>
                </a:cxn>
                <a:cxn ang="0">
                  <a:pos x="301" y="153"/>
                </a:cxn>
                <a:cxn ang="0">
                  <a:pos x="283" y="119"/>
                </a:cxn>
                <a:cxn ang="0">
                  <a:pos x="265" y="99"/>
                </a:cxn>
                <a:cxn ang="0">
                  <a:pos x="240" y="86"/>
                </a:cxn>
                <a:cxn ang="0">
                  <a:pos x="210" y="80"/>
                </a:cxn>
                <a:cxn ang="0">
                  <a:pos x="175" y="80"/>
                </a:cxn>
                <a:cxn ang="0">
                  <a:pos x="145" y="86"/>
                </a:cxn>
                <a:cxn ang="0">
                  <a:pos x="121" y="99"/>
                </a:cxn>
                <a:cxn ang="0">
                  <a:pos x="102" y="119"/>
                </a:cxn>
                <a:cxn ang="0">
                  <a:pos x="85" y="153"/>
                </a:cxn>
                <a:cxn ang="0">
                  <a:pos x="78" y="187"/>
                </a:cxn>
                <a:cxn ang="0">
                  <a:pos x="78" y="416"/>
                </a:cxn>
                <a:cxn ang="0">
                  <a:pos x="0" y="193"/>
                </a:cxn>
                <a:cxn ang="0">
                  <a:pos x="2" y="165"/>
                </a:cxn>
                <a:cxn ang="0">
                  <a:pos x="9" y="134"/>
                </a:cxn>
                <a:cxn ang="0">
                  <a:pos x="21" y="103"/>
                </a:cxn>
                <a:cxn ang="0">
                  <a:pos x="39" y="72"/>
                </a:cxn>
                <a:cxn ang="0">
                  <a:pos x="64" y="44"/>
                </a:cxn>
                <a:cxn ang="0">
                  <a:pos x="98" y="21"/>
                </a:cxn>
                <a:cxn ang="0">
                  <a:pos x="140" y="6"/>
                </a:cxn>
                <a:cxn ang="0">
                  <a:pos x="192" y="0"/>
                </a:cxn>
                <a:cxn ang="0">
                  <a:pos x="244" y="6"/>
                </a:cxn>
                <a:cxn ang="0">
                  <a:pos x="287" y="21"/>
                </a:cxn>
                <a:cxn ang="0">
                  <a:pos x="321" y="44"/>
                </a:cxn>
                <a:cxn ang="0">
                  <a:pos x="347" y="72"/>
                </a:cxn>
                <a:cxn ang="0">
                  <a:pos x="365" y="103"/>
                </a:cxn>
                <a:cxn ang="0">
                  <a:pos x="377" y="134"/>
                </a:cxn>
                <a:cxn ang="0">
                  <a:pos x="384" y="165"/>
                </a:cxn>
                <a:cxn ang="0">
                  <a:pos x="386" y="193"/>
                </a:cxn>
              </a:cxnLst>
              <a:rect l="0" t="0" r="r" b="b"/>
              <a:pathLst>
                <a:path w="386" h="416">
                  <a:moveTo>
                    <a:pt x="386" y="193"/>
                  </a:moveTo>
                  <a:lnTo>
                    <a:pt x="386" y="327"/>
                  </a:lnTo>
                  <a:lnTo>
                    <a:pt x="348" y="348"/>
                  </a:lnTo>
                  <a:lnTo>
                    <a:pt x="307" y="327"/>
                  </a:lnTo>
                  <a:lnTo>
                    <a:pt x="307" y="193"/>
                  </a:lnTo>
                  <a:lnTo>
                    <a:pt x="307" y="187"/>
                  </a:lnTo>
                  <a:lnTo>
                    <a:pt x="305" y="173"/>
                  </a:lnTo>
                  <a:lnTo>
                    <a:pt x="301" y="153"/>
                  </a:lnTo>
                  <a:lnTo>
                    <a:pt x="291" y="132"/>
                  </a:lnTo>
                  <a:lnTo>
                    <a:pt x="283" y="119"/>
                  </a:lnTo>
                  <a:lnTo>
                    <a:pt x="275" y="109"/>
                  </a:lnTo>
                  <a:lnTo>
                    <a:pt x="265" y="99"/>
                  </a:lnTo>
                  <a:lnTo>
                    <a:pt x="253" y="91"/>
                  </a:lnTo>
                  <a:lnTo>
                    <a:pt x="240" y="86"/>
                  </a:lnTo>
                  <a:lnTo>
                    <a:pt x="226" y="82"/>
                  </a:lnTo>
                  <a:lnTo>
                    <a:pt x="210" y="80"/>
                  </a:lnTo>
                  <a:lnTo>
                    <a:pt x="192" y="79"/>
                  </a:lnTo>
                  <a:lnTo>
                    <a:pt x="175" y="80"/>
                  </a:lnTo>
                  <a:lnTo>
                    <a:pt x="160" y="82"/>
                  </a:lnTo>
                  <a:lnTo>
                    <a:pt x="145" y="86"/>
                  </a:lnTo>
                  <a:lnTo>
                    <a:pt x="132" y="91"/>
                  </a:lnTo>
                  <a:lnTo>
                    <a:pt x="121" y="99"/>
                  </a:lnTo>
                  <a:lnTo>
                    <a:pt x="111" y="109"/>
                  </a:lnTo>
                  <a:lnTo>
                    <a:pt x="102" y="119"/>
                  </a:lnTo>
                  <a:lnTo>
                    <a:pt x="94" y="132"/>
                  </a:lnTo>
                  <a:lnTo>
                    <a:pt x="85" y="153"/>
                  </a:lnTo>
                  <a:lnTo>
                    <a:pt x="81" y="173"/>
                  </a:lnTo>
                  <a:lnTo>
                    <a:pt x="78" y="187"/>
                  </a:lnTo>
                  <a:lnTo>
                    <a:pt x="78" y="193"/>
                  </a:lnTo>
                  <a:lnTo>
                    <a:pt x="78" y="416"/>
                  </a:lnTo>
                  <a:lnTo>
                    <a:pt x="0" y="416"/>
                  </a:lnTo>
                  <a:lnTo>
                    <a:pt x="0" y="193"/>
                  </a:lnTo>
                  <a:lnTo>
                    <a:pt x="0" y="180"/>
                  </a:lnTo>
                  <a:lnTo>
                    <a:pt x="2" y="165"/>
                  </a:lnTo>
                  <a:lnTo>
                    <a:pt x="5" y="150"/>
                  </a:lnTo>
                  <a:lnTo>
                    <a:pt x="9" y="134"/>
                  </a:lnTo>
                  <a:lnTo>
                    <a:pt x="14" y="119"/>
                  </a:lnTo>
                  <a:lnTo>
                    <a:pt x="21" y="103"/>
                  </a:lnTo>
                  <a:lnTo>
                    <a:pt x="29" y="87"/>
                  </a:lnTo>
                  <a:lnTo>
                    <a:pt x="39" y="72"/>
                  </a:lnTo>
                  <a:lnTo>
                    <a:pt x="51" y="57"/>
                  </a:lnTo>
                  <a:lnTo>
                    <a:pt x="64" y="44"/>
                  </a:lnTo>
                  <a:lnTo>
                    <a:pt x="81" y="31"/>
                  </a:lnTo>
                  <a:lnTo>
                    <a:pt x="98" y="21"/>
                  </a:lnTo>
                  <a:lnTo>
                    <a:pt x="119" y="12"/>
                  </a:lnTo>
                  <a:lnTo>
                    <a:pt x="140" y="6"/>
                  </a:lnTo>
                  <a:lnTo>
                    <a:pt x="165" y="1"/>
                  </a:lnTo>
                  <a:lnTo>
                    <a:pt x="192" y="0"/>
                  </a:lnTo>
                  <a:lnTo>
                    <a:pt x="220" y="1"/>
                  </a:lnTo>
                  <a:lnTo>
                    <a:pt x="244" y="6"/>
                  </a:lnTo>
                  <a:lnTo>
                    <a:pt x="267" y="12"/>
                  </a:lnTo>
                  <a:lnTo>
                    <a:pt x="287" y="21"/>
                  </a:lnTo>
                  <a:lnTo>
                    <a:pt x="305" y="31"/>
                  </a:lnTo>
                  <a:lnTo>
                    <a:pt x="321" y="44"/>
                  </a:lnTo>
                  <a:lnTo>
                    <a:pt x="335" y="57"/>
                  </a:lnTo>
                  <a:lnTo>
                    <a:pt x="347" y="72"/>
                  </a:lnTo>
                  <a:lnTo>
                    <a:pt x="357" y="87"/>
                  </a:lnTo>
                  <a:lnTo>
                    <a:pt x="365" y="103"/>
                  </a:lnTo>
                  <a:lnTo>
                    <a:pt x="372" y="119"/>
                  </a:lnTo>
                  <a:lnTo>
                    <a:pt x="377" y="134"/>
                  </a:lnTo>
                  <a:lnTo>
                    <a:pt x="381" y="150"/>
                  </a:lnTo>
                  <a:lnTo>
                    <a:pt x="384" y="165"/>
                  </a:lnTo>
                  <a:lnTo>
                    <a:pt x="386" y="180"/>
                  </a:lnTo>
                  <a:lnTo>
                    <a:pt x="386" y="193"/>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2" name="Freeform 13"/>
            <p:cNvSpPr>
              <a:spLocks noEditPoints="1"/>
            </p:cNvSpPr>
            <p:nvPr/>
          </p:nvSpPr>
          <p:spPr bwMode="auto">
            <a:xfrm>
              <a:off x="436532" y="739756"/>
              <a:ext cx="330200" cy="365125"/>
            </a:xfrm>
            <a:custGeom>
              <a:avLst/>
              <a:gdLst/>
              <a:ahLst/>
              <a:cxnLst>
                <a:cxn ang="0">
                  <a:pos x="110" y="457"/>
                </a:cxn>
                <a:cxn ang="0">
                  <a:pos x="113" y="191"/>
                </a:cxn>
                <a:cxn ang="0">
                  <a:pos x="131" y="144"/>
                </a:cxn>
                <a:cxn ang="0">
                  <a:pos x="156" y="121"/>
                </a:cxn>
                <a:cxn ang="0">
                  <a:pos x="193" y="112"/>
                </a:cxn>
                <a:cxn ang="0">
                  <a:pos x="237" y="113"/>
                </a:cxn>
                <a:cxn ang="0">
                  <a:pos x="271" y="128"/>
                </a:cxn>
                <a:cxn ang="0">
                  <a:pos x="294" y="154"/>
                </a:cxn>
                <a:cxn ang="0">
                  <a:pos x="307" y="204"/>
                </a:cxn>
                <a:cxn ang="0">
                  <a:pos x="309" y="335"/>
                </a:cxn>
                <a:cxn ang="0">
                  <a:pos x="325" y="363"/>
                </a:cxn>
                <a:cxn ang="0">
                  <a:pos x="351" y="376"/>
                </a:cxn>
                <a:cxn ang="0">
                  <a:pos x="382" y="373"/>
                </a:cxn>
                <a:cxn ang="0">
                  <a:pos x="406" y="355"/>
                </a:cxn>
                <a:cxn ang="0">
                  <a:pos x="417" y="323"/>
                </a:cxn>
                <a:cxn ang="0">
                  <a:pos x="414" y="179"/>
                </a:cxn>
                <a:cxn ang="0">
                  <a:pos x="402" y="129"/>
                </a:cxn>
                <a:cxn ang="0">
                  <a:pos x="375" y="77"/>
                </a:cxn>
                <a:cxn ang="0">
                  <a:pos x="330" y="34"/>
                </a:cxn>
                <a:cxn ang="0">
                  <a:pos x="265" y="6"/>
                </a:cxn>
                <a:cxn ang="0">
                  <a:pos x="178" y="1"/>
                </a:cxn>
                <a:cxn ang="0">
                  <a:pos x="106" y="23"/>
                </a:cxn>
                <a:cxn ang="0">
                  <a:pos x="55" y="62"/>
                </a:cxn>
                <a:cxn ang="0">
                  <a:pos x="23" y="111"/>
                </a:cxn>
                <a:cxn ang="0">
                  <a:pos x="4" y="163"/>
                </a:cxn>
                <a:cxn ang="0">
                  <a:pos x="0" y="209"/>
                </a:cxn>
                <a:cxn ang="0">
                  <a:pos x="40" y="156"/>
                </a:cxn>
                <a:cxn ang="0">
                  <a:pos x="91" y="72"/>
                </a:cxn>
                <a:cxn ang="0">
                  <a:pos x="208" y="32"/>
                </a:cxn>
                <a:cxn ang="0">
                  <a:pos x="326" y="72"/>
                </a:cxn>
                <a:cxn ang="0">
                  <a:pos x="378" y="156"/>
                </a:cxn>
                <a:cxn ang="0">
                  <a:pos x="386" y="323"/>
                </a:cxn>
                <a:cxn ang="0">
                  <a:pos x="370" y="343"/>
                </a:cxn>
                <a:cxn ang="0">
                  <a:pos x="348" y="340"/>
                </a:cxn>
                <a:cxn ang="0">
                  <a:pos x="340" y="304"/>
                </a:cxn>
                <a:cxn ang="0">
                  <a:pos x="340" y="209"/>
                </a:cxn>
                <a:cxn ang="0">
                  <a:pos x="332" y="165"/>
                </a:cxn>
                <a:cxn ang="0">
                  <a:pos x="303" y="113"/>
                </a:cxn>
                <a:cxn ang="0">
                  <a:pos x="262" y="88"/>
                </a:cxn>
                <a:cxn ang="0">
                  <a:pos x="208" y="79"/>
                </a:cxn>
                <a:cxn ang="0">
                  <a:pos x="155" y="88"/>
                </a:cxn>
                <a:cxn ang="0">
                  <a:pos x="115" y="113"/>
                </a:cxn>
                <a:cxn ang="0">
                  <a:pos x="86" y="165"/>
                </a:cxn>
                <a:cxn ang="0">
                  <a:pos x="78" y="209"/>
                </a:cxn>
                <a:cxn ang="0">
                  <a:pos x="78" y="380"/>
                </a:cxn>
                <a:cxn ang="0">
                  <a:pos x="67" y="426"/>
                </a:cxn>
                <a:cxn ang="0">
                  <a:pos x="49" y="427"/>
                </a:cxn>
                <a:cxn ang="0">
                  <a:pos x="32" y="427"/>
                </a:cxn>
                <a:cxn ang="0">
                  <a:pos x="32" y="239"/>
                </a:cxn>
              </a:cxnLst>
              <a:rect l="0" t="0" r="r" b="b"/>
              <a:pathLst>
                <a:path w="417" h="460">
                  <a:moveTo>
                    <a:pt x="0" y="209"/>
                  </a:moveTo>
                  <a:lnTo>
                    <a:pt x="0" y="460"/>
                  </a:lnTo>
                  <a:lnTo>
                    <a:pt x="110" y="457"/>
                  </a:lnTo>
                  <a:lnTo>
                    <a:pt x="110" y="209"/>
                  </a:lnTo>
                  <a:lnTo>
                    <a:pt x="110" y="204"/>
                  </a:lnTo>
                  <a:lnTo>
                    <a:pt x="113" y="191"/>
                  </a:lnTo>
                  <a:lnTo>
                    <a:pt x="116" y="174"/>
                  </a:lnTo>
                  <a:lnTo>
                    <a:pt x="124" y="154"/>
                  </a:lnTo>
                  <a:lnTo>
                    <a:pt x="131" y="144"/>
                  </a:lnTo>
                  <a:lnTo>
                    <a:pt x="138" y="135"/>
                  </a:lnTo>
                  <a:lnTo>
                    <a:pt x="147" y="128"/>
                  </a:lnTo>
                  <a:lnTo>
                    <a:pt x="156" y="121"/>
                  </a:lnTo>
                  <a:lnTo>
                    <a:pt x="168" y="116"/>
                  </a:lnTo>
                  <a:lnTo>
                    <a:pt x="180" y="113"/>
                  </a:lnTo>
                  <a:lnTo>
                    <a:pt x="193" y="112"/>
                  </a:lnTo>
                  <a:lnTo>
                    <a:pt x="208" y="111"/>
                  </a:lnTo>
                  <a:lnTo>
                    <a:pt x="223" y="112"/>
                  </a:lnTo>
                  <a:lnTo>
                    <a:pt x="237" y="113"/>
                  </a:lnTo>
                  <a:lnTo>
                    <a:pt x="250" y="116"/>
                  </a:lnTo>
                  <a:lnTo>
                    <a:pt x="260" y="121"/>
                  </a:lnTo>
                  <a:lnTo>
                    <a:pt x="271" y="128"/>
                  </a:lnTo>
                  <a:lnTo>
                    <a:pt x="280" y="135"/>
                  </a:lnTo>
                  <a:lnTo>
                    <a:pt x="287" y="144"/>
                  </a:lnTo>
                  <a:lnTo>
                    <a:pt x="294" y="154"/>
                  </a:lnTo>
                  <a:lnTo>
                    <a:pt x="302" y="174"/>
                  </a:lnTo>
                  <a:lnTo>
                    <a:pt x="305" y="191"/>
                  </a:lnTo>
                  <a:lnTo>
                    <a:pt x="307" y="204"/>
                  </a:lnTo>
                  <a:lnTo>
                    <a:pt x="307" y="209"/>
                  </a:lnTo>
                  <a:lnTo>
                    <a:pt x="307" y="323"/>
                  </a:lnTo>
                  <a:lnTo>
                    <a:pt x="309" y="335"/>
                  </a:lnTo>
                  <a:lnTo>
                    <a:pt x="313" y="346"/>
                  </a:lnTo>
                  <a:lnTo>
                    <a:pt x="318" y="355"/>
                  </a:lnTo>
                  <a:lnTo>
                    <a:pt x="325" y="363"/>
                  </a:lnTo>
                  <a:lnTo>
                    <a:pt x="333" y="369"/>
                  </a:lnTo>
                  <a:lnTo>
                    <a:pt x="342" y="373"/>
                  </a:lnTo>
                  <a:lnTo>
                    <a:pt x="351" y="376"/>
                  </a:lnTo>
                  <a:lnTo>
                    <a:pt x="361" y="377"/>
                  </a:lnTo>
                  <a:lnTo>
                    <a:pt x="372" y="376"/>
                  </a:lnTo>
                  <a:lnTo>
                    <a:pt x="382" y="373"/>
                  </a:lnTo>
                  <a:lnTo>
                    <a:pt x="391" y="369"/>
                  </a:lnTo>
                  <a:lnTo>
                    <a:pt x="400" y="363"/>
                  </a:lnTo>
                  <a:lnTo>
                    <a:pt x="406" y="355"/>
                  </a:lnTo>
                  <a:lnTo>
                    <a:pt x="412" y="346"/>
                  </a:lnTo>
                  <a:lnTo>
                    <a:pt x="416" y="335"/>
                  </a:lnTo>
                  <a:lnTo>
                    <a:pt x="417" y="323"/>
                  </a:lnTo>
                  <a:lnTo>
                    <a:pt x="417" y="209"/>
                  </a:lnTo>
                  <a:lnTo>
                    <a:pt x="417" y="195"/>
                  </a:lnTo>
                  <a:lnTo>
                    <a:pt x="414" y="179"/>
                  </a:lnTo>
                  <a:lnTo>
                    <a:pt x="412" y="163"/>
                  </a:lnTo>
                  <a:lnTo>
                    <a:pt x="408" y="146"/>
                  </a:lnTo>
                  <a:lnTo>
                    <a:pt x="402" y="129"/>
                  </a:lnTo>
                  <a:lnTo>
                    <a:pt x="395" y="111"/>
                  </a:lnTo>
                  <a:lnTo>
                    <a:pt x="386" y="95"/>
                  </a:lnTo>
                  <a:lnTo>
                    <a:pt x="375" y="77"/>
                  </a:lnTo>
                  <a:lnTo>
                    <a:pt x="361" y="62"/>
                  </a:lnTo>
                  <a:lnTo>
                    <a:pt x="348" y="47"/>
                  </a:lnTo>
                  <a:lnTo>
                    <a:pt x="330" y="34"/>
                  </a:lnTo>
                  <a:lnTo>
                    <a:pt x="311" y="23"/>
                  </a:lnTo>
                  <a:lnTo>
                    <a:pt x="289" y="13"/>
                  </a:lnTo>
                  <a:lnTo>
                    <a:pt x="265" y="6"/>
                  </a:lnTo>
                  <a:lnTo>
                    <a:pt x="238" y="1"/>
                  </a:lnTo>
                  <a:lnTo>
                    <a:pt x="208" y="0"/>
                  </a:lnTo>
                  <a:lnTo>
                    <a:pt x="178" y="1"/>
                  </a:lnTo>
                  <a:lnTo>
                    <a:pt x="152" y="6"/>
                  </a:lnTo>
                  <a:lnTo>
                    <a:pt x="128" y="13"/>
                  </a:lnTo>
                  <a:lnTo>
                    <a:pt x="106" y="23"/>
                  </a:lnTo>
                  <a:lnTo>
                    <a:pt x="87" y="34"/>
                  </a:lnTo>
                  <a:lnTo>
                    <a:pt x="70" y="47"/>
                  </a:lnTo>
                  <a:lnTo>
                    <a:pt x="55" y="62"/>
                  </a:lnTo>
                  <a:lnTo>
                    <a:pt x="42" y="77"/>
                  </a:lnTo>
                  <a:lnTo>
                    <a:pt x="31" y="95"/>
                  </a:lnTo>
                  <a:lnTo>
                    <a:pt x="23" y="111"/>
                  </a:lnTo>
                  <a:lnTo>
                    <a:pt x="15" y="129"/>
                  </a:lnTo>
                  <a:lnTo>
                    <a:pt x="9" y="146"/>
                  </a:lnTo>
                  <a:lnTo>
                    <a:pt x="4" y="163"/>
                  </a:lnTo>
                  <a:lnTo>
                    <a:pt x="2" y="179"/>
                  </a:lnTo>
                  <a:lnTo>
                    <a:pt x="0" y="195"/>
                  </a:lnTo>
                  <a:lnTo>
                    <a:pt x="0" y="209"/>
                  </a:lnTo>
                  <a:close/>
                  <a:moveTo>
                    <a:pt x="32" y="209"/>
                  </a:moveTo>
                  <a:lnTo>
                    <a:pt x="34" y="183"/>
                  </a:lnTo>
                  <a:lnTo>
                    <a:pt x="40" y="156"/>
                  </a:lnTo>
                  <a:lnTo>
                    <a:pt x="52" y="126"/>
                  </a:lnTo>
                  <a:lnTo>
                    <a:pt x="68" y="98"/>
                  </a:lnTo>
                  <a:lnTo>
                    <a:pt x="91" y="72"/>
                  </a:lnTo>
                  <a:lnTo>
                    <a:pt x="122" y="51"/>
                  </a:lnTo>
                  <a:lnTo>
                    <a:pt x="161" y="37"/>
                  </a:lnTo>
                  <a:lnTo>
                    <a:pt x="208" y="32"/>
                  </a:lnTo>
                  <a:lnTo>
                    <a:pt x="257" y="37"/>
                  </a:lnTo>
                  <a:lnTo>
                    <a:pt x="296" y="51"/>
                  </a:lnTo>
                  <a:lnTo>
                    <a:pt x="326" y="72"/>
                  </a:lnTo>
                  <a:lnTo>
                    <a:pt x="350" y="98"/>
                  </a:lnTo>
                  <a:lnTo>
                    <a:pt x="366" y="126"/>
                  </a:lnTo>
                  <a:lnTo>
                    <a:pt x="378" y="156"/>
                  </a:lnTo>
                  <a:lnTo>
                    <a:pt x="383" y="183"/>
                  </a:lnTo>
                  <a:lnTo>
                    <a:pt x="386" y="209"/>
                  </a:lnTo>
                  <a:lnTo>
                    <a:pt x="386" y="323"/>
                  </a:lnTo>
                  <a:lnTo>
                    <a:pt x="383" y="333"/>
                  </a:lnTo>
                  <a:lnTo>
                    <a:pt x="378" y="340"/>
                  </a:lnTo>
                  <a:lnTo>
                    <a:pt x="370" y="343"/>
                  </a:lnTo>
                  <a:lnTo>
                    <a:pt x="361" y="344"/>
                  </a:lnTo>
                  <a:lnTo>
                    <a:pt x="355" y="343"/>
                  </a:lnTo>
                  <a:lnTo>
                    <a:pt x="348" y="340"/>
                  </a:lnTo>
                  <a:lnTo>
                    <a:pt x="342" y="333"/>
                  </a:lnTo>
                  <a:lnTo>
                    <a:pt x="340" y="323"/>
                  </a:lnTo>
                  <a:lnTo>
                    <a:pt x="340" y="304"/>
                  </a:lnTo>
                  <a:lnTo>
                    <a:pt x="340" y="265"/>
                  </a:lnTo>
                  <a:lnTo>
                    <a:pt x="340" y="226"/>
                  </a:lnTo>
                  <a:lnTo>
                    <a:pt x="340" y="209"/>
                  </a:lnTo>
                  <a:lnTo>
                    <a:pt x="340" y="203"/>
                  </a:lnTo>
                  <a:lnTo>
                    <a:pt x="337" y="187"/>
                  </a:lnTo>
                  <a:lnTo>
                    <a:pt x="332" y="165"/>
                  </a:lnTo>
                  <a:lnTo>
                    <a:pt x="321" y="141"/>
                  </a:lnTo>
                  <a:lnTo>
                    <a:pt x="313" y="126"/>
                  </a:lnTo>
                  <a:lnTo>
                    <a:pt x="303" y="113"/>
                  </a:lnTo>
                  <a:lnTo>
                    <a:pt x="290" y="103"/>
                  </a:lnTo>
                  <a:lnTo>
                    <a:pt x="277" y="93"/>
                  </a:lnTo>
                  <a:lnTo>
                    <a:pt x="262" y="88"/>
                  </a:lnTo>
                  <a:lnTo>
                    <a:pt x="246" y="82"/>
                  </a:lnTo>
                  <a:lnTo>
                    <a:pt x="228" y="80"/>
                  </a:lnTo>
                  <a:lnTo>
                    <a:pt x="208" y="79"/>
                  </a:lnTo>
                  <a:lnTo>
                    <a:pt x="189" y="80"/>
                  </a:lnTo>
                  <a:lnTo>
                    <a:pt x="171" y="82"/>
                  </a:lnTo>
                  <a:lnTo>
                    <a:pt x="155" y="88"/>
                  </a:lnTo>
                  <a:lnTo>
                    <a:pt x="140" y="93"/>
                  </a:lnTo>
                  <a:lnTo>
                    <a:pt x="127" y="103"/>
                  </a:lnTo>
                  <a:lnTo>
                    <a:pt x="115" y="113"/>
                  </a:lnTo>
                  <a:lnTo>
                    <a:pt x="105" y="126"/>
                  </a:lnTo>
                  <a:lnTo>
                    <a:pt x="97" y="141"/>
                  </a:lnTo>
                  <a:lnTo>
                    <a:pt x="86" y="165"/>
                  </a:lnTo>
                  <a:lnTo>
                    <a:pt x="80" y="187"/>
                  </a:lnTo>
                  <a:lnTo>
                    <a:pt x="78" y="203"/>
                  </a:lnTo>
                  <a:lnTo>
                    <a:pt x="78" y="209"/>
                  </a:lnTo>
                  <a:lnTo>
                    <a:pt x="78" y="239"/>
                  </a:lnTo>
                  <a:lnTo>
                    <a:pt x="78" y="306"/>
                  </a:lnTo>
                  <a:lnTo>
                    <a:pt x="78" y="380"/>
                  </a:lnTo>
                  <a:lnTo>
                    <a:pt x="78" y="426"/>
                  </a:lnTo>
                  <a:lnTo>
                    <a:pt x="72" y="426"/>
                  </a:lnTo>
                  <a:lnTo>
                    <a:pt x="67" y="426"/>
                  </a:lnTo>
                  <a:lnTo>
                    <a:pt x="61" y="426"/>
                  </a:lnTo>
                  <a:lnTo>
                    <a:pt x="55" y="426"/>
                  </a:lnTo>
                  <a:lnTo>
                    <a:pt x="49" y="427"/>
                  </a:lnTo>
                  <a:lnTo>
                    <a:pt x="44" y="427"/>
                  </a:lnTo>
                  <a:lnTo>
                    <a:pt x="38" y="427"/>
                  </a:lnTo>
                  <a:lnTo>
                    <a:pt x="32" y="427"/>
                  </a:lnTo>
                  <a:lnTo>
                    <a:pt x="32" y="381"/>
                  </a:lnTo>
                  <a:lnTo>
                    <a:pt x="32" y="308"/>
                  </a:lnTo>
                  <a:lnTo>
                    <a:pt x="32" y="239"/>
                  </a:lnTo>
                  <a:lnTo>
                    <a:pt x="32" y="20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3" name="Rectangle 14"/>
            <p:cNvSpPr>
              <a:spLocks noChangeArrowheads="1"/>
            </p:cNvSpPr>
            <p:nvPr/>
          </p:nvSpPr>
          <p:spPr bwMode="auto">
            <a:xfrm>
              <a:off x="417482" y="1193781"/>
              <a:ext cx="363538" cy="149225"/>
            </a:xfrm>
            <a:prstGeom prst="rect">
              <a:avLst/>
            </a:prstGeom>
            <a:solidFill>
              <a:srgbClr val="BFDD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44" name="Rectangle 15"/>
            <p:cNvSpPr>
              <a:spLocks noChangeArrowheads="1"/>
            </p:cNvSpPr>
            <p:nvPr/>
          </p:nvSpPr>
          <p:spPr bwMode="auto">
            <a:xfrm>
              <a:off x="419070" y="1195369"/>
              <a:ext cx="33338" cy="1460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45" name="Rectangle 16"/>
            <p:cNvSpPr>
              <a:spLocks noChangeArrowheads="1"/>
            </p:cNvSpPr>
            <p:nvPr/>
          </p:nvSpPr>
          <p:spPr bwMode="auto">
            <a:xfrm>
              <a:off x="417482" y="1236644"/>
              <a:ext cx="363538"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46" name="Rectangle 17"/>
            <p:cNvSpPr>
              <a:spLocks noChangeArrowheads="1"/>
            </p:cNvSpPr>
            <p:nvPr/>
          </p:nvSpPr>
          <p:spPr bwMode="auto">
            <a:xfrm>
              <a:off x="417482" y="1285856"/>
              <a:ext cx="363538" cy="127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47" name="Freeform 18"/>
            <p:cNvSpPr>
              <a:spLocks/>
            </p:cNvSpPr>
            <p:nvPr/>
          </p:nvSpPr>
          <p:spPr bwMode="auto">
            <a:xfrm>
              <a:off x="395257" y="1077894"/>
              <a:ext cx="412750" cy="115888"/>
            </a:xfrm>
            <a:custGeom>
              <a:avLst/>
              <a:gdLst/>
              <a:ahLst/>
              <a:cxnLst>
                <a:cxn ang="0">
                  <a:pos x="521" y="126"/>
                </a:cxn>
                <a:cxn ang="0">
                  <a:pos x="521" y="21"/>
                </a:cxn>
                <a:cxn ang="0">
                  <a:pos x="517" y="9"/>
                </a:cxn>
                <a:cxn ang="0">
                  <a:pos x="510" y="2"/>
                </a:cxn>
                <a:cxn ang="0">
                  <a:pos x="503" y="0"/>
                </a:cxn>
                <a:cxn ang="0">
                  <a:pos x="500" y="0"/>
                </a:cxn>
                <a:cxn ang="0">
                  <a:pos x="21" y="0"/>
                </a:cxn>
                <a:cxn ang="0">
                  <a:pos x="9" y="4"/>
                </a:cxn>
                <a:cxn ang="0">
                  <a:pos x="2" y="11"/>
                </a:cxn>
                <a:cxn ang="0">
                  <a:pos x="0" y="17"/>
                </a:cxn>
                <a:cxn ang="0">
                  <a:pos x="0" y="21"/>
                </a:cxn>
                <a:cxn ang="0">
                  <a:pos x="0" y="126"/>
                </a:cxn>
                <a:cxn ang="0">
                  <a:pos x="0" y="129"/>
                </a:cxn>
                <a:cxn ang="0">
                  <a:pos x="2" y="136"/>
                </a:cxn>
                <a:cxn ang="0">
                  <a:pos x="9" y="143"/>
                </a:cxn>
                <a:cxn ang="0">
                  <a:pos x="21" y="146"/>
                </a:cxn>
                <a:cxn ang="0">
                  <a:pos x="500" y="146"/>
                </a:cxn>
                <a:cxn ang="0">
                  <a:pos x="503" y="146"/>
                </a:cxn>
                <a:cxn ang="0">
                  <a:pos x="510" y="144"/>
                </a:cxn>
                <a:cxn ang="0">
                  <a:pos x="517" y="137"/>
                </a:cxn>
                <a:cxn ang="0">
                  <a:pos x="521" y="126"/>
                </a:cxn>
              </a:cxnLst>
              <a:rect l="0" t="0" r="r" b="b"/>
              <a:pathLst>
                <a:path w="521" h="146">
                  <a:moveTo>
                    <a:pt x="521" y="126"/>
                  </a:moveTo>
                  <a:lnTo>
                    <a:pt x="521" y="21"/>
                  </a:lnTo>
                  <a:lnTo>
                    <a:pt x="517" y="9"/>
                  </a:lnTo>
                  <a:lnTo>
                    <a:pt x="510" y="2"/>
                  </a:lnTo>
                  <a:lnTo>
                    <a:pt x="503" y="0"/>
                  </a:lnTo>
                  <a:lnTo>
                    <a:pt x="500" y="0"/>
                  </a:lnTo>
                  <a:lnTo>
                    <a:pt x="21" y="0"/>
                  </a:lnTo>
                  <a:lnTo>
                    <a:pt x="9" y="4"/>
                  </a:lnTo>
                  <a:lnTo>
                    <a:pt x="2" y="11"/>
                  </a:lnTo>
                  <a:lnTo>
                    <a:pt x="0" y="17"/>
                  </a:lnTo>
                  <a:lnTo>
                    <a:pt x="0" y="21"/>
                  </a:lnTo>
                  <a:lnTo>
                    <a:pt x="0" y="126"/>
                  </a:lnTo>
                  <a:lnTo>
                    <a:pt x="0" y="129"/>
                  </a:lnTo>
                  <a:lnTo>
                    <a:pt x="2" y="136"/>
                  </a:lnTo>
                  <a:lnTo>
                    <a:pt x="9" y="143"/>
                  </a:lnTo>
                  <a:lnTo>
                    <a:pt x="21" y="146"/>
                  </a:lnTo>
                  <a:lnTo>
                    <a:pt x="500" y="146"/>
                  </a:lnTo>
                  <a:lnTo>
                    <a:pt x="503" y="146"/>
                  </a:lnTo>
                  <a:lnTo>
                    <a:pt x="510" y="144"/>
                  </a:lnTo>
                  <a:lnTo>
                    <a:pt x="517" y="137"/>
                  </a:lnTo>
                  <a:lnTo>
                    <a:pt x="521" y="1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8" name="Freeform 19"/>
            <p:cNvSpPr>
              <a:spLocks/>
            </p:cNvSpPr>
            <p:nvPr/>
          </p:nvSpPr>
          <p:spPr bwMode="auto">
            <a:xfrm>
              <a:off x="395257" y="1343006"/>
              <a:ext cx="412750" cy="115888"/>
            </a:xfrm>
            <a:custGeom>
              <a:avLst/>
              <a:gdLst/>
              <a:ahLst/>
              <a:cxnLst>
                <a:cxn ang="0">
                  <a:pos x="521" y="124"/>
                </a:cxn>
                <a:cxn ang="0">
                  <a:pos x="521" y="21"/>
                </a:cxn>
                <a:cxn ang="0">
                  <a:pos x="517" y="9"/>
                </a:cxn>
                <a:cxn ang="0">
                  <a:pos x="510" y="2"/>
                </a:cxn>
                <a:cxn ang="0">
                  <a:pos x="503" y="0"/>
                </a:cxn>
                <a:cxn ang="0">
                  <a:pos x="500" y="0"/>
                </a:cxn>
                <a:cxn ang="0">
                  <a:pos x="21" y="0"/>
                </a:cxn>
                <a:cxn ang="0">
                  <a:pos x="9" y="3"/>
                </a:cxn>
                <a:cxn ang="0">
                  <a:pos x="2" y="10"/>
                </a:cxn>
                <a:cxn ang="0">
                  <a:pos x="0" y="17"/>
                </a:cxn>
                <a:cxn ang="0">
                  <a:pos x="0" y="21"/>
                </a:cxn>
                <a:cxn ang="0">
                  <a:pos x="0" y="124"/>
                </a:cxn>
                <a:cxn ang="0">
                  <a:pos x="0" y="128"/>
                </a:cxn>
                <a:cxn ang="0">
                  <a:pos x="2" y="135"/>
                </a:cxn>
                <a:cxn ang="0">
                  <a:pos x="9" y="142"/>
                </a:cxn>
                <a:cxn ang="0">
                  <a:pos x="21" y="145"/>
                </a:cxn>
                <a:cxn ang="0">
                  <a:pos x="500" y="145"/>
                </a:cxn>
                <a:cxn ang="0">
                  <a:pos x="503" y="145"/>
                </a:cxn>
                <a:cxn ang="0">
                  <a:pos x="510" y="143"/>
                </a:cxn>
                <a:cxn ang="0">
                  <a:pos x="517" y="136"/>
                </a:cxn>
                <a:cxn ang="0">
                  <a:pos x="521" y="124"/>
                </a:cxn>
              </a:cxnLst>
              <a:rect l="0" t="0" r="r" b="b"/>
              <a:pathLst>
                <a:path w="521" h="145">
                  <a:moveTo>
                    <a:pt x="521" y="124"/>
                  </a:moveTo>
                  <a:lnTo>
                    <a:pt x="521" y="21"/>
                  </a:lnTo>
                  <a:lnTo>
                    <a:pt x="517" y="9"/>
                  </a:lnTo>
                  <a:lnTo>
                    <a:pt x="510" y="2"/>
                  </a:lnTo>
                  <a:lnTo>
                    <a:pt x="503" y="0"/>
                  </a:lnTo>
                  <a:lnTo>
                    <a:pt x="500" y="0"/>
                  </a:lnTo>
                  <a:lnTo>
                    <a:pt x="21" y="0"/>
                  </a:lnTo>
                  <a:lnTo>
                    <a:pt x="9" y="3"/>
                  </a:lnTo>
                  <a:lnTo>
                    <a:pt x="2" y="10"/>
                  </a:lnTo>
                  <a:lnTo>
                    <a:pt x="0" y="17"/>
                  </a:lnTo>
                  <a:lnTo>
                    <a:pt x="0" y="21"/>
                  </a:lnTo>
                  <a:lnTo>
                    <a:pt x="0" y="124"/>
                  </a:lnTo>
                  <a:lnTo>
                    <a:pt x="0" y="128"/>
                  </a:lnTo>
                  <a:lnTo>
                    <a:pt x="2" y="135"/>
                  </a:lnTo>
                  <a:lnTo>
                    <a:pt x="9" y="142"/>
                  </a:lnTo>
                  <a:lnTo>
                    <a:pt x="21" y="145"/>
                  </a:lnTo>
                  <a:lnTo>
                    <a:pt x="500" y="145"/>
                  </a:lnTo>
                  <a:lnTo>
                    <a:pt x="503" y="145"/>
                  </a:lnTo>
                  <a:lnTo>
                    <a:pt x="510" y="143"/>
                  </a:lnTo>
                  <a:lnTo>
                    <a:pt x="517" y="136"/>
                  </a:lnTo>
                  <a:lnTo>
                    <a:pt x="521"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49" name="Freeform 20"/>
            <p:cNvSpPr>
              <a:spLocks/>
            </p:cNvSpPr>
            <p:nvPr/>
          </p:nvSpPr>
          <p:spPr bwMode="auto">
            <a:xfrm>
              <a:off x="42065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0" name="Rectangle 21"/>
            <p:cNvSpPr>
              <a:spLocks noChangeArrowheads="1"/>
            </p:cNvSpPr>
            <p:nvPr/>
          </p:nvSpPr>
          <p:spPr bwMode="auto">
            <a:xfrm>
              <a:off x="407957" y="1193781"/>
              <a:ext cx="25400" cy="1492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51" name="Freeform 22"/>
            <p:cNvSpPr>
              <a:spLocks/>
            </p:cNvSpPr>
            <p:nvPr/>
          </p:nvSpPr>
          <p:spPr bwMode="auto">
            <a:xfrm>
              <a:off x="782607" y="1193781"/>
              <a:ext cx="1588" cy="149225"/>
            </a:xfrm>
            <a:custGeom>
              <a:avLst/>
              <a:gdLst/>
              <a:ahLst/>
              <a:cxnLst>
                <a:cxn ang="0">
                  <a:pos x="0" y="0"/>
                </a:cxn>
                <a:cxn ang="0">
                  <a:pos x="0" y="188"/>
                </a:cxn>
                <a:cxn ang="0">
                  <a:pos x="0" y="0"/>
                </a:cxn>
              </a:cxnLst>
              <a:rect l="0" t="0" r="r" b="b"/>
              <a:pathLst>
                <a:path h="188">
                  <a:moveTo>
                    <a:pt x="0" y="0"/>
                  </a:moveTo>
                  <a:lnTo>
                    <a:pt x="0" y="188"/>
                  </a:lnTo>
                  <a:lnTo>
                    <a:pt x="0" y="0"/>
                  </a:lnTo>
                  <a:close/>
                </a:path>
              </a:pathLst>
            </a:custGeom>
            <a:solidFill>
              <a:srgbClr val="BFDD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2" name="Rectangle 23"/>
            <p:cNvSpPr>
              <a:spLocks noChangeArrowheads="1"/>
            </p:cNvSpPr>
            <p:nvPr/>
          </p:nvSpPr>
          <p:spPr bwMode="auto">
            <a:xfrm>
              <a:off x="769907" y="1193781"/>
              <a:ext cx="25400" cy="1492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fr-CA"/>
            </a:p>
          </p:txBody>
        </p:sp>
        <p:sp>
          <p:nvSpPr>
            <p:cNvPr id="53" name="Freeform 24"/>
            <p:cNvSpPr>
              <a:spLocks/>
            </p:cNvSpPr>
            <p:nvPr/>
          </p:nvSpPr>
          <p:spPr bwMode="auto">
            <a:xfrm>
              <a:off x="420657" y="1341419"/>
              <a:ext cx="388938" cy="92075"/>
            </a:xfrm>
            <a:custGeom>
              <a:avLst/>
              <a:gdLst/>
              <a:ahLst/>
              <a:cxnLst>
                <a:cxn ang="0">
                  <a:pos x="491" y="100"/>
                </a:cxn>
                <a:cxn ang="0">
                  <a:pos x="491" y="17"/>
                </a:cxn>
                <a:cxn ang="0">
                  <a:pos x="487" y="7"/>
                </a:cxn>
                <a:cxn ang="0">
                  <a:pos x="481" y="2"/>
                </a:cxn>
                <a:cxn ang="0">
                  <a:pos x="474" y="0"/>
                </a:cxn>
                <a:cxn ang="0">
                  <a:pos x="470" y="0"/>
                </a:cxn>
                <a:cxn ang="0">
                  <a:pos x="21" y="0"/>
                </a:cxn>
                <a:cxn ang="0">
                  <a:pos x="9" y="2"/>
                </a:cxn>
                <a:cxn ang="0">
                  <a:pos x="3" y="8"/>
                </a:cxn>
                <a:cxn ang="0">
                  <a:pos x="0" y="15"/>
                </a:cxn>
                <a:cxn ang="0">
                  <a:pos x="0" y="17"/>
                </a:cxn>
                <a:cxn ang="0">
                  <a:pos x="0" y="100"/>
                </a:cxn>
                <a:cxn ang="0">
                  <a:pos x="0" y="102"/>
                </a:cxn>
                <a:cxn ang="0">
                  <a:pos x="3" y="108"/>
                </a:cxn>
                <a:cxn ang="0">
                  <a:pos x="9" y="114"/>
                </a:cxn>
                <a:cxn ang="0">
                  <a:pos x="21" y="116"/>
                </a:cxn>
                <a:cxn ang="0">
                  <a:pos x="470" y="116"/>
                </a:cxn>
                <a:cxn ang="0">
                  <a:pos x="474" y="116"/>
                </a:cxn>
                <a:cxn ang="0">
                  <a:pos x="481" y="114"/>
                </a:cxn>
                <a:cxn ang="0">
                  <a:pos x="487" y="109"/>
                </a:cxn>
                <a:cxn ang="0">
                  <a:pos x="491" y="100"/>
                </a:cxn>
              </a:cxnLst>
              <a:rect l="0" t="0" r="r" b="b"/>
              <a:pathLst>
                <a:path w="491" h="116">
                  <a:moveTo>
                    <a:pt x="491" y="100"/>
                  </a:moveTo>
                  <a:lnTo>
                    <a:pt x="491" y="17"/>
                  </a:lnTo>
                  <a:lnTo>
                    <a:pt x="487" y="7"/>
                  </a:lnTo>
                  <a:lnTo>
                    <a:pt x="481" y="2"/>
                  </a:lnTo>
                  <a:lnTo>
                    <a:pt x="474" y="0"/>
                  </a:lnTo>
                  <a:lnTo>
                    <a:pt x="470" y="0"/>
                  </a:lnTo>
                  <a:lnTo>
                    <a:pt x="21" y="0"/>
                  </a:lnTo>
                  <a:lnTo>
                    <a:pt x="9" y="2"/>
                  </a:lnTo>
                  <a:lnTo>
                    <a:pt x="3" y="8"/>
                  </a:lnTo>
                  <a:lnTo>
                    <a:pt x="0" y="15"/>
                  </a:lnTo>
                  <a:lnTo>
                    <a:pt x="0" y="17"/>
                  </a:lnTo>
                  <a:lnTo>
                    <a:pt x="0" y="100"/>
                  </a:lnTo>
                  <a:lnTo>
                    <a:pt x="0" y="102"/>
                  </a:lnTo>
                  <a:lnTo>
                    <a:pt x="3" y="108"/>
                  </a:lnTo>
                  <a:lnTo>
                    <a:pt x="9" y="114"/>
                  </a:lnTo>
                  <a:lnTo>
                    <a:pt x="21" y="116"/>
                  </a:lnTo>
                  <a:lnTo>
                    <a:pt x="470" y="116"/>
                  </a:lnTo>
                  <a:lnTo>
                    <a:pt x="474" y="116"/>
                  </a:lnTo>
                  <a:lnTo>
                    <a:pt x="481" y="114"/>
                  </a:lnTo>
                  <a:lnTo>
                    <a:pt x="487" y="109"/>
                  </a:lnTo>
                  <a:lnTo>
                    <a:pt x="491" y="100"/>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4" name="Freeform 25"/>
            <p:cNvSpPr>
              <a:spLocks noEditPoints="1"/>
            </p:cNvSpPr>
            <p:nvPr/>
          </p:nvSpPr>
          <p:spPr bwMode="auto">
            <a:xfrm>
              <a:off x="382557" y="1330306"/>
              <a:ext cx="438150" cy="141288"/>
            </a:xfrm>
            <a:custGeom>
              <a:avLst/>
              <a:gdLst/>
              <a:ahLst/>
              <a:cxnLst>
                <a:cxn ang="0">
                  <a:pos x="37" y="0"/>
                </a:cxn>
                <a:cxn ang="0">
                  <a:pos x="28" y="1"/>
                </a:cxn>
                <a:cxn ang="0">
                  <a:pos x="21" y="2"/>
                </a:cxn>
                <a:cxn ang="0">
                  <a:pos x="15" y="6"/>
                </a:cxn>
                <a:cxn ang="0">
                  <a:pos x="10" y="9"/>
                </a:cxn>
                <a:cxn ang="0">
                  <a:pos x="5" y="17"/>
                </a:cxn>
                <a:cxn ang="0">
                  <a:pos x="1" y="25"/>
                </a:cxn>
                <a:cxn ang="0">
                  <a:pos x="0" y="32"/>
                </a:cxn>
                <a:cxn ang="0">
                  <a:pos x="0" y="37"/>
                </a:cxn>
                <a:cxn ang="0">
                  <a:pos x="0" y="140"/>
                </a:cxn>
                <a:cxn ang="0">
                  <a:pos x="0" y="144"/>
                </a:cxn>
                <a:cxn ang="0">
                  <a:pos x="1" y="151"/>
                </a:cxn>
                <a:cxn ang="0">
                  <a:pos x="5" y="159"/>
                </a:cxn>
                <a:cxn ang="0">
                  <a:pos x="10" y="167"/>
                </a:cxn>
                <a:cxn ang="0">
                  <a:pos x="15" y="170"/>
                </a:cxn>
                <a:cxn ang="0">
                  <a:pos x="21" y="174"/>
                </a:cxn>
                <a:cxn ang="0">
                  <a:pos x="28" y="176"/>
                </a:cxn>
                <a:cxn ang="0">
                  <a:pos x="37" y="177"/>
                </a:cxn>
                <a:cxn ang="0">
                  <a:pos x="516" y="177"/>
                </a:cxn>
                <a:cxn ang="0">
                  <a:pos x="522" y="177"/>
                </a:cxn>
                <a:cxn ang="0">
                  <a:pos x="527" y="175"/>
                </a:cxn>
                <a:cxn ang="0">
                  <a:pos x="533" y="173"/>
                </a:cxn>
                <a:cxn ang="0">
                  <a:pos x="540" y="169"/>
                </a:cxn>
                <a:cxn ang="0">
                  <a:pos x="545" y="164"/>
                </a:cxn>
                <a:cxn ang="0">
                  <a:pos x="549" y="158"/>
                </a:cxn>
                <a:cxn ang="0">
                  <a:pos x="552" y="150"/>
                </a:cxn>
                <a:cxn ang="0">
                  <a:pos x="553" y="140"/>
                </a:cxn>
                <a:cxn ang="0">
                  <a:pos x="553" y="37"/>
                </a:cxn>
                <a:cxn ang="0">
                  <a:pos x="552" y="28"/>
                </a:cxn>
                <a:cxn ang="0">
                  <a:pos x="549" y="19"/>
                </a:cxn>
                <a:cxn ang="0">
                  <a:pos x="545" y="13"/>
                </a:cxn>
                <a:cxn ang="0">
                  <a:pos x="540" y="8"/>
                </a:cxn>
                <a:cxn ang="0">
                  <a:pos x="533" y="4"/>
                </a:cxn>
                <a:cxn ang="0">
                  <a:pos x="527" y="2"/>
                </a:cxn>
                <a:cxn ang="0">
                  <a:pos x="522" y="0"/>
                </a:cxn>
                <a:cxn ang="0">
                  <a:pos x="516" y="0"/>
                </a:cxn>
                <a:cxn ang="0">
                  <a:pos x="37" y="0"/>
                </a:cxn>
                <a:cxn ang="0">
                  <a:pos x="37" y="145"/>
                </a:cxn>
                <a:cxn ang="0">
                  <a:pos x="36" y="145"/>
                </a:cxn>
                <a:cxn ang="0">
                  <a:pos x="33" y="144"/>
                </a:cxn>
                <a:cxn ang="0">
                  <a:pos x="32" y="143"/>
                </a:cxn>
                <a:cxn ang="0">
                  <a:pos x="31" y="140"/>
                </a:cxn>
                <a:cxn ang="0">
                  <a:pos x="31" y="37"/>
                </a:cxn>
                <a:cxn ang="0">
                  <a:pos x="32" y="33"/>
                </a:cxn>
                <a:cxn ang="0">
                  <a:pos x="33" y="32"/>
                </a:cxn>
                <a:cxn ang="0">
                  <a:pos x="36" y="31"/>
                </a:cxn>
                <a:cxn ang="0">
                  <a:pos x="37" y="31"/>
                </a:cxn>
                <a:cxn ang="0">
                  <a:pos x="516" y="31"/>
                </a:cxn>
                <a:cxn ang="0">
                  <a:pos x="518" y="32"/>
                </a:cxn>
                <a:cxn ang="0">
                  <a:pos x="520" y="33"/>
                </a:cxn>
                <a:cxn ang="0">
                  <a:pos x="520" y="36"/>
                </a:cxn>
                <a:cxn ang="0">
                  <a:pos x="520" y="37"/>
                </a:cxn>
                <a:cxn ang="0">
                  <a:pos x="520" y="140"/>
                </a:cxn>
                <a:cxn ang="0">
                  <a:pos x="520" y="141"/>
                </a:cxn>
                <a:cxn ang="0">
                  <a:pos x="519" y="144"/>
                </a:cxn>
                <a:cxn ang="0">
                  <a:pos x="518" y="145"/>
                </a:cxn>
                <a:cxn ang="0">
                  <a:pos x="515" y="145"/>
                </a:cxn>
                <a:cxn ang="0">
                  <a:pos x="37" y="145"/>
                </a:cxn>
              </a:cxnLst>
              <a:rect l="0" t="0" r="r" b="b"/>
              <a:pathLst>
                <a:path w="553" h="177">
                  <a:moveTo>
                    <a:pt x="37" y="0"/>
                  </a:moveTo>
                  <a:lnTo>
                    <a:pt x="28" y="1"/>
                  </a:lnTo>
                  <a:lnTo>
                    <a:pt x="21" y="2"/>
                  </a:lnTo>
                  <a:lnTo>
                    <a:pt x="15" y="6"/>
                  </a:lnTo>
                  <a:lnTo>
                    <a:pt x="10" y="9"/>
                  </a:lnTo>
                  <a:lnTo>
                    <a:pt x="5" y="17"/>
                  </a:lnTo>
                  <a:lnTo>
                    <a:pt x="1" y="25"/>
                  </a:lnTo>
                  <a:lnTo>
                    <a:pt x="0" y="32"/>
                  </a:lnTo>
                  <a:lnTo>
                    <a:pt x="0" y="37"/>
                  </a:lnTo>
                  <a:lnTo>
                    <a:pt x="0" y="140"/>
                  </a:lnTo>
                  <a:lnTo>
                    <a:pt x="0" y="144"/>
                  </a:lnTo>
                  <a:lnTo>
                    <a:pt x="1" y="151"/>
                  </a:lnTo>
                  <a:lnTo>
                    <a:pt x="5" y="159"/>
                  </a:lnTo>
                  <a:lnTo>
                    <a:pt x="10" y="167"/>
                  </a:lnTo>
                  <a:lnTo>
                    <a:pt x="15" y="170"/>
                  </a:lnTo>
                  <a:lnTo>
                    <a:pt x="21" y="174"/>
                  </a:lnTo>
                  <a:lnTo>
                    <a:pt x="28" y="176"/>
                  </a:lnTo>
                  <a:lnTo>
                    <a:pt x="37" y="177"/>
                  </a:lnTo>
                  <a:lnTo>
                    <a:pt x="516" y="177"/>
                  </a:lnTo>
                  <a:lnTo>
                    <a:pt x="522" y="177"/>
                  </a:lnTo>
                  <a:lnTo>
                    <a:pt x="527" y="175"/>
                  </a:lnTo>
                  <a:lnTo>
                    <a:pt x="533" y="173"/>
                  </a:lnTo>
                  <a:lnTo>
                    <a:pt x="540" y="169"/>
                  </a:lnTo>
                  <a:lnTo>
                    <a:pt x="545" y="164"/>
                  </a:lnTo>
                  <a:lnTo>
                    <a:pt x="549" y="158"/>
                  </a:lnTo>
                  <a:lnTo>
                    <a:pt x="552" y="150"/>
                  </a:lnTo>
                  <a:lnTo>
                    <a:pt x="553" y="140"/>
                  </a:lnTo>
                  <a:lnTo>
                    <a:pt x="553" y="37"/>
                  </a:lnTo>
                  <a:lnTo>
                    <a:pt x="552" y="28"/>
                  </a:lnTo>
                  <a:lnTo>
                    <a:pt x="549" y="19"/>
                  </a:lnTo>
                  <a:lnTo>
                    <a:pt x="545" y="13"/>
                  </a:lnTo>
                  <a:lnTo>
                    <a:pt x="540" y="8"/>
                  </a:lnTo>
                  <a:lnTo>
                    <a:pt x="533" y="4"/>
                  </a:lnTo>
                  <a:lnTo>
                    <a:pt x="527" y="2"/>
                  </a:lnTo>
                  <a:lnTo>
                    <a:pt x="522" y="0"/>
                  </a:lnTo>
                  <a:lnTo>
                    <a:pt x="516" y="0"/>
                  </a:lnTo>
                  <a:lnTo>
                    <a:pt x="37" y="0"/>
                  </a:lnTo>
                  <a:close/>
                  <a:moveTo>
                    <a:pt x="37" y="145"/>
                  </a:moveTo>
                  <a:lnTo>
                    <a:pt x="36" y="145"/>
                  </a:lnTo>
                  <a:lnTo>
                    <a:pt x="33" y="144"/>
                  </a:lnTo>
                  <a:lnTo>
                    <a:pt x="32" y="143"/>
                  </a:lnTo>
                  <a:lnTo>
                    <a:pt x="31" y="140"/>
                  </a:lnTo>
                  <a:lnTo>
                    <a:pt x="31" y="37"/>
                  </a:lnTo>
                  <a:lnTo>
                    <a:pt x="32" y="33"/>
                  </a:lnTo>
                  <a:lnTo>
                    <a:pt x="33" y="32"/>
                  </a:lnTo>
                  <a:lnTo>
                    <a:pt x="36" y="31"/>
                  </a:lnTo>
                  <a:lnTo>
                    <a:pt x="37" y="31"/>
                  </a:lnTo>
                  <a:lnTo>
                    <a:pt x="516" y="31"/>
                  </a:lnTo>
                  <a:lnTo>
                    <a:pt x="518" y="32"/>
                  </a:lnTo>
                  <a:lnTo>
                    <a:pt x="520" y="33"/>
                  </a:lnTo>
                  <a:lnTo>
                    <a:pt x="520" y="36"/>
                  </a:lnTo>
                  <a:lnTo>
                    <a:pt x="520" y="37"/>
                  </a:lnTo>
                  <a:lnTo>
                    <a:pt x="520" y="140"/>
                  </a:lnTo>
                  <a:lnTo>
                    <a:pt x="520" y="141"/>
                  </a:lnTo>
                  <a:lnTo>
                    <a:pt x="519" y="144"/>
                  </a:lnTo>
                  <a:lnTo>
                    <a:pt x="518" y="145"/>
                  </a:lnTo>
                  <a:lnTo>
                    <a:pt x="515" y="145"/>
                  </a:lnTo>
                  <a:lnTo>
                    <a:pt x="37"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5" name="Freeform 26"/>
            <p:cNvSpPr>
              <a:spLocks/>
            </p:cNvSpPr>
            <p:nvPr/>
          </p:nvSpPr>
          <p:spPr bwMode="auto">
            <a:xfrm>
              <a:off x="420657" y="1101706"/>
              <a:ext cx="393700" cy="95250"/>
            </a:xfrm>
            <a:custGeom>
              <a:avLst/>
              <a:gdLst/>
              <a:ahLst/>
              <a:cxnLst>
                <a:cxn ang="0">
                  <a:pos x="496" y="103"/>
                </a:cxn>
                <a:cxn ang="0">
                  <a:pos x="496" y="17"/>
                </a:cxn>
                <a:cxn ang="0">
                  <a:pos x="492" y="7"/>
                </a:cxn>
                <a:cxn ang="0">
                  <a:pos x="485" y="2"/>
                </a:cxn>
                <a:cxn ang="0">
                  <a:pos x="478" y="0"/>
                </a:cxn>
                <a:cxn ang="0">
                  <a:pos x="475" y="0"/>
                </a:cxn>
                <a:cxn ang="0">
                  <a:pos x="22" y="0"/>
                </a:cxn>
                <a:cxn ang="0">
                  <a:pos x="9" y="2"/>
                </a:cxn>
                <a:cxn ang="0">
                  <a:pos x="3" y="8"/>
                </a:cxn>
                <a:cxn ang="0">
                  <a:pos x="0" y="15"/>
                </a:cxn>
                <a:cxn ang="0">
                  <a:pos x="0" y="17"/>
                </a:cxn>
                <a:cxn ang="0">
                  <a:pos x="0" y="103"/>
                </a:cxn>
                <a:cxn ang="0">
                  <a:pos x="0" y="105"/>
                </a:cxn>
                <a:cxn ang="0">
                  <a:pos x="3" y="111"/>
                </a:cxn>
                <a:cxn ang="0">
                  <a:pos x="9" y="118"/>
                </a:cxn>
                <a:cxn ang="0">
                  <a:pos x="22" y="120"/>
                </a:cxn>
                <a:cxn ang="0">
                  <a:pos x="475" y="120"/>
                </a:cxn>
                <a:cxn ang="0">
                  <a:pos x="478" y="120"/>
                </a:cxn>
                <a:cxn ang="0">
                  <a:pos x="485" y="118"/>
                </a:cxn>
                <a:cxn ang="0">
                  <a:pos x="492" y="113"/>
                </a:cxn>
                <a:cxn ang="0">
                  <a:pos x="496" y="103"/>
                </a:cxn>
              </a:cxnLst>
              <a:rect l="0" t="0" r="r" b="b"/>
              <a:pathLst>
                <a:path w="496" h="120">
                  <a:moveTo>
                    <a:pt x="496" y="103"/>
                  </a:moveTo>
                  <a:lnTo>
                    <a:pt x="496" y="17"/>
                  </a:lnTo>
                  <a:lnTo>
                    <a:pt x="492" y="7"/>
                  </a:lnTo>
                  <a:lnTo>
                    <a:pt x="485" y="2"/>
                  </a:lnTo>
                  <a:lnTo>
                    <a:pt x="478" y="0"/>
                  </a:lnTo>
                  <a:lnTo>
                    <a:pt x="475" y="0"/>
                  </a:lnTo>
                  <a:lnTo>
                    <a:pt x="22" y="0"/>
                  </a:lnTo>
                  <a:lnTo>
                    <a:pt x="9" y="2"/>
                  </a:lnTo>
                  <a:lnTo>
                    <a:pt x="3" y="8"/>
                  </a:lnTo>
                  <a:lnTo>
                    <a:pt x="0" y="15"/>
                  </a:lnTo>
                  <a:lnTo>
                    <a:pt x="0" y="17"/>
                  </a:lnTo>
                  <a:lnTo>
                    <a:pt x="0" y="103"/>
                  </a:lnTo>
                  <a:lnTo>
                    <a:pt x="0" y="105"/>
                  </a:lnTo>
                  <a:lnTo>
                    <a:pt x="3" y="111"/>
                  </a:lnTo>
                  <a:lnTo>
                    <a:pt x="9" y="118"/>
                  </a:lnTo>
                  <a:lnTo>
                    <a:pt x="22" y="120"/>
                  </a:lnTo>
                  <a:lnTo>
                    <a:pt x="475" y="120"/>
                  </a:lnTo>
                  <a:lnTo>
                    <a:pt x="478" y="120"/>
                  </a:lnTo>
                  <a:lnTo>
                    <a:pt x="485" y="118"/>
                  </a:lnTo>
                  <a:lnTo>
                    <a:pt x="492" y="113"/>
                  </a:lnTo>
                  <a:lnTo>
                    <a:pt x="496" y="103"/>
                  </a:lnTo>
                  <a:close/>
                </a:path>
              </a:pathLst>
            </a:custGeom>
            <a:solidFill>
              <a:srgbClr val="3F9EFF"/>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sp>
          <p:nvSpPr>
            <p:cNvPr id="56" name="Freeform 27"/>
            <p:cNvSpPr>
              <a:spLocks noEditPoints="1"/>
            </p:cNvSpPr>
            <p:nvPr/>
          </p:nvSpPr>
          <p:spPr bwMode="auto">
            <a:xfrm>
              <a:off x="382557" y="1065194"/>
              <a:ext cx="438150" cy="141288"/>
            </a:xfrm>
            <a:custGeom>
              <a:avLst/>
              <a:gdLst/>
              <a:ahLst/>
              <a:cxnLst>
                <a:cxn ang="0">
                  <a:pos x="37" y="0"/>
                </a:cxn>
                <a:cxn ang="0">
                  <a:pos x="28" y="1"/>
                </a:cxn>
                <a:cxn ang="0">
                  <a:pos x="21" y="3"/>
                </a:cxn>
                <a:cxn ang="0">
                  <a:pos x="15" y="7"/>
                </a:cxn>
                <a:cxn ang="0">
                  <a:pos x="10" y="10"/>
                </a:cxn>
                <a:cxn ang="0">
                  <a:pos x="5" y="18"/>
                </a:cxn>
                <a:cxn ang="0">
                  <a:pos x="1" y="27"/>
                </a:cxn>
                <a:cxn ang="0">
                  <a:pos x="0" y="33"/>
                </a:cxn>
                <a:cxn ang="0">
                  <a:pos x="0" y="37"/>
                </a:cxn>
                <a:cxn ang="0">
                  <a:pos x="0" y="142"/>
                </a:cxn>
                <a:cxn ang="0">
                  <a:pos x="0" y="145"/>
                </a:cxn>
                <a:cxn ang="0">
                  <a:pos x="1" y="152"/>
                </a:cxn>
                <a:cxn ang="0">
                  <a:pos x="5" y="160"/>
                </a:cxn>
                <a:cxn ang="0">
                  <a:pos x="10" y="168"/>
                </a:cxn>
                <a:cxn ang="0">
                  <a:pos x="15" y="172"/>
                </a:cxn>
                <a:cxn ang="0">
                  <a:pos x="21" y="175"/>
                </a:cxn>
                <a:cxn ang="0">
                  <a:pos x="28" y="177"/>
                </a:cxn>
                <a:cxn ang="0">
                  <a:pos x="37" y="178"/>
                </a:cxn>
                <a:cxn ang="0">
                  <a:pos x="516" y="178"/>
                </a:cxn>
                <a:cxn ang="0">
                  <a:pos x="522" y="178"/>
                </a:cxn>
                <a:cxn ang="0">
                  <a:pos x="527" y="176"/>
                </a:cxn>
                <a:cxn ang="0">
                  <a:pos x="533" y="174"/>
                </a:cxn>
                <a:cxn ang="0">
                  <a:pos x="540" y="170"/>
                </a:cxn>
                <a:cxn ang="0">
                  <a:pos x="545" y="165"/>
                </a:cxn>
                <a:cxn ang="0">
                  <a:pos x="549" y="159"/>
                </a:cxn>
                <a:cxn ang="0">
                  <a:pos x="552" y="151"/>
                </a:cxn>
                <a:cxn ang="0">
                  <a:pos x="553" y="142"/>
                </a:cxn>
                <a:cxn ang="0">
                  <a:pos x="553" y="37"/>
                </a:cxn>
                <a:cxn ang="0">
                  <a:pos x="552" y="28"/>
                </a:cxn>
                <a:cxn ang="0">
                  <a:pos x="549" y="20"/>
                </a:cxn>
                <a:cxn ang="0">
                  <a:pos x="545" y="14"/>
                </a:cxn>
                <a:cxn ang="0">
                  <a:pos x="540" y="8"/>
                </a:cxn>
                <a:cxn ang="0">
                  <a:pos x="533" y="5"/>
                </a:cxn>
                <a:cxn ang="0">
                  <a:pos x="527" y="2"/>
                </a:cxn>
                <a:cxn ang="0">
                  <a:pos x="522" y="0"/>
                </a:cxn>
                <a:cxn ang="0">
                  <a:pos x="516" y="0"/>
                </a:cxn>
                <a:cxn ang="0">
                  <a:pos x="37" y="0"/>
                </a:cxn>
                <a:cxn ang="0">
                  <a:pos x="37" y="146"/>
                </a:cxn>
                <a:cxn ang="0">
                  <a:pos x="36" y="146"/>
                </a:cxn>
                <a:cxn ang="0">
                  <a:pos x="33" y="145"/>
                </a:cxn>
                <a:cxn ang="0">
                  <a:pos x="32" y="144"/>
                </a:cxn>
                <a:cxn ang="0">
                  <a:pos x="31" y="140"/>
                </a:cxn>
                <a:cxn ang="0">
                  <a:pos x="31" y="37"/>
                </a:cxn>
                <a:cxn ang="0">
                  <a:pos x="32" y="35"/>
                </a:cxn>
                <a:cxn ang="0">
                  <a:pos x="33" y="32"/>
                </a:cxn>
                <a:cxn ang="0">
                  <a:pos x="36" y="32"/>
                </a:cxn>
                <a:cxn ang="0">
                  <a:pos x="37" y="32"/>
                </a:cxn>
                <a:cxn ang="0">
                  <a:pos x="516" y="32"/>
                </a:cxn>
                <a:cxn ang="0">
                  <a:pos x="518" y="32"/>
                </a:cxn>
                <a:cxn ang="0">
                  <a:pos x="520" y="33"/>
                </a:cxn>
                <a:cxn ang="0">
                  <a:pos x="520" y="36"/>
                </a:cxn>
                <a:cxn ang="0">
                  <a:pos x="520" y="37"/>
                </a:cxn>
                <a:cxn ang="0">
                  <a:pos x="520" y="142"/>
                </a:cxn>
                <a:cxn ang="0">
                  <a:pos x="520" y="143"/>
                </a:cxn>
                <a:cxn ang="0">
                  <a:pos x="519" y="145"/>
                </a:cxn>
                <a:cxn ang="0">
                  <a:pos x="518" y="146"/>
                </a:cxn>
                <a:cxn ang="0">
                  <a:pos x="515" y="146"/>
                </a:cxn>
                <a:cxn ang="0">
                  <a:pos x="37" y="146"/>
                </a:cxn>
              </a:cxnLst>
              <a:rect l="0" t="0" r="r" b="b"/>
              <a:pathLst>
                <a:path w="553" h="178">
                  <a:moveTo>
                    <a:pt x="37" y="0"/>
                  </a:moveTo>
                  <a:lnTo>
                    <a:pt x="28" y="1"/>
                  </a:lnTo>
                  <a:lnTo>
                    <a:pt x="21" y="3"/>
                  </a:lnTo>
                  <a:lnTo>
                    <a:pt x="15" y="7"/>
                  </a:lnTo>
                  <a:lnTo>
                    <a:pt x="10" y="10"/>
                  </a:lnTo>
                  <a:lnTo>
                    <a:pt x="5" y="18"/>
                  </a:lnTo>
                  <a:lnTo>
                    <a:pt x="1" y="27"/>
                  </a:lnTo>
                  <a:lnTo>
                    <a:pt x="0" y="33"/>
                  </a:lnTo>
                  <a:lnTo>
                    <a:pt x="0" y="37"/>
                  </a:lnTo>
                  <a:lnTo>
                    <a:pt x="0" y="142"/>
                  </a:lnTo>
                  <a:lnTo>
                    <a:pt x="0" y="145"/>
                  </a:lnTo>
                  <a:lnTo>
                    <a:pt x="1" y="152"/>
                  </a:lnTo>
                  <a:lnTo>
                    <a:pt x="5" y="160"/>
                  </a:lnTo>
                  <a:lnTo>
                    <a:pt x="10" y="168"/>
                  </a:lnTo>
                  <a:lnTo>
                    <a:pt x="15" y="172"/>
                  </a:lnTo>
                  <a:lnTo>
                    <a:pt x="21" y="175"/>
                  </a:lnTo>
                  <a:lnTo>
                    <a:pt x="28" y="177"/>
                  </a:lnTo>
                  <a:lnTo>
                    <a:pt x="37" y="178"/>
                  </a:lnTo>
                  <a:lnTo>
                    <a:pt x="516" y="178"/>
                  </a:lnTo>
                  <a:lnTo>
                    <a:pt x="522" y="178"/>
                  </a:lnTo>
                  <a:lnTo>
                    <a:pt x="527" y="176"/>
                  </a:lnTo>
                  <a:lnTo>
                    <a:pt x="533" y="174"/>
                  </a:lnTo>
                  <a:lnTo>
                    <a:pt x="540" y="170"/>
                  </a:lnTo>
                  <a:lnTo>
                    <a:pt x="545" y="165"/>
                  </a:lnTo>
                  <a:lnTo>
                    <a:pt x="549" y="159"/>
                  </a:lnTo>
                  <a:lnTo>
                    <a:pt x="552" y="151"/>
                  </a:lnTo>
                  <a:lnTo>
                    <a:pt x="553" y="142"/>
                  </a:lnTo>
                  <a:lnTo>
                    <a:pt x="553" y="37"/>
                  </a:lnTo>
                  <a:lnTo>
                    <a:pt x="552" y="28"/>
                  </a:lnTo>
                  <a:lnTo>
                    <a:pt x="549" y="20"/>
                  </a:lnTo>
                  <a:lnTo>
                    <a:pt x="545" y="14"/>
                  </a:lnTo>
                  <a:lnTo>
                    <a:pt x="540" y="8"/>
                  </a:lnTo>
                  <a:lnTo>
                    <a:pt x="533" y="5"/>
                  </a:lnTo>
                  <a:lnTo>
                    <a:pt x="527" y="2"/>
                  </a:lnTo>
                  <a:lnTo>
                    <a:pt x="522" y="0"/>
                  </a:lnTo>
                  <a:lnTo>
                    <a:pt x="516" y="0"/>
                  </a:lnTo>
                  <a:lnTo>
                    <a:pt x="37" y="0"/>
                  </a:lnTo>
                  <a:close/>
                  <a:moveTo>
                    <a:pt x="37" y="146"/>
                  </a:moveTo>
                  <a:lnTo>
                    <a:pt x="36" y="146"/>
                  </a:lnTo>
                  <a:lnTo>
                    <a:pt x="33" y="145"/>
                  </a:lnTo>
                  <a:lnTo>
                    <a:pt x="32" y="144"/>
                  </a:lnTo>
                  <a:lnTo>
                    <a:pt x="31" y="140"/>
                  </a:lnTo>
                  <a:lnTo>
                    <a:pt x="31" y="37"/>
                  </a:lnTo>
                  <a:lnTo>
                    <a:pt x="32" y="35"/>
                  </a:lnTo>
                  <a:lnTo>
                    <a:pt x="33" y="32"/>
                  </a:lnTo>
                  <a:lnTo>
                    <a:pt x="36" y="32"/>
                  </a:lnTo>
                  <a:lnTo>
                    <a:pt x="37" y="32"/>
                  </a:lnTo>
                  <a:lnTo>
                    <a:pt x="516" y="32"/>
                  </a:lnTo>
                  <a:lnTo>
                    <a:pt x="518" y="32"/>
                  </a:lnTo>
                  <a:lnTo>
                    <a:pt x="520" y="33"/>
                  </a:lnTo>
                  <a:lnTo>
                    <a:pt x="520" y="36"/>
                  </a:lnTo>
                  <a:lnTo>
                    <a:pt x="520" y="37"/>
                  </a:lnTo>
                  <a:lnTo>
                    <a:pt x="520" y="142"/>
                  </a:lnTo>
                  <a:lnTo>
                    <a:pt x="520" y="143"/>
                  </a:lnTo>
                  <a:lnTo>
                    <a:pt x="519" y="145"/>
                  </a:lnTo>
                  <a:lnTo>
                    <a:pt x="518" y="146"/>
                  </a:lnTo>
                  <a:lnTo>
                    <a:pt x="515" y="146"/>
                  </a:lnTo>
                  <a:lnTo>
                    <a:pt x="37" y="14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CA"/>
            </a:p>
          </p:txBody>
        </p:sp>
      </p:grpSp>
    </p:spTree>
    <p:extLst>
      <p:ext uri="{BB962C8B-B14F-4D97-AF65-F5344CB8AC3E}">
        <p14:creationId xmlns:p14="http://schemas.microsoft.com/office/powerpoint/2010/main" val="1285000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2.59259E-6 L -5.55556E-7 -0.2625 " pathEditMode="relative" ptsTypes="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RSA</a:t>
            </a:r>
          </a:p>
        </p:txBody>
      </p:sp>
      <p:sp>
        <p:nvSpPr>
          <p:cNvPr id="6148" name="Text Box 5"/>
          <p:cNvSpPr txBox="1">
            <a:spLocks noChangeArrowheads="1"/>
          </p:cNvSpPr>
          <p:nvPr/>
        </p:nvSpPr>
        <p:spPr bwMode="auto">
          <a:xfrm>
            <a:off x="468313" y="1700213"/>
            <a:ext cx="8305800" cy="1187450"/>
          </a:xfrm>
          <a:prstGeom prst="rect">
            <a:avLst/>
          </a:prstGeom>
          <a:noFill/>
          <a:ln w="9525">
            <a:noFill/>
            <a:miter lim="800000"/>
            <a:headEnd/>
            <a:tailEnd/>
          </a:ln>
        </p:spPr>
        <p:txBody>
          <a:bodyPr wrap="none">
            <a:spAutoFit/>
          </a:bodyPr>
          <a:lstStyle/>
          <a:p>
            <a:r>
              <a:rPr lang="fr-CA" sz="2400">
                <a:latin typeface="Tahoma" pitchFamily="34" charset="0"/>
              </a:rPr>
              <a:t>On choisit </a:t>
            </a:r>
            <a:r>
              <a:rPr lang="fr-CA" sz="2400" i="1">
                <a:solidFill>
                  <a:srgbClr val="000000"/>
                </a:solidFill>
                <a:latin typeface="Tahoma" pitchFamily="34" charset="0"/>
              </a:rPr>
              <a:t>p</a:t>
            </a:r>
            <a:r>
              <a:rPr lang="fr-CA" sz="2400">
                <a:latin typeface="Tahoma" pitchFamily="34" charset="0"/>
              </a:rPr>
              <a:t> et </a:t>
            </a:r>
            <a:r>
              <a:rPr lang="fr-CA" sz="2400" i="1">
                <a:solidFill>
                  <a:srgbClr val="000000"/>
                </a:solidFill>
                <a:latin typeface="Tahoma" pitchFamily="34" charset="0"/>
              </a:rPr>
              <a:t>q</a:t>
            </a:r>
            <a:r>
              <a:rPr lang="fr-CA" sz="2400">
                <a:latin typeface="Tahoma" pitchFamily="34" charset="0"/>
              </a:rPr>
              <a:t>  de très grands nombres premiers. </a:t>
            </a:r>
            <a:r>
              <a:rPr lang="fr-CA" sz="2400" i="1">
                <a:solidFill>
                  <a:srgbClr val="000000"/>
                </a:solidFill>
                <a:latin typeface="Tahoma" pitchFamily="34" charset="0"/>
              </a:rPr>
              <a:t>(n=pq) </a:t>
            </a:r>
          </a:p>
          <a:p>
            <a:r>
              <a:rPr lang="fr-CA" sz="2400">
                <a:latin typeface="Tahoma" pitchFamily="34" charset="0"/>
              </a:rPr>
              <a:t>On choisit  </a:t>
            </a:r>
            <a:r>
              <a:rPr lang="fr-CA" sz="2400" i="1">
                <a:solidFill>
                  <a:srgbClr val="000000"/>
                </a:solidFill>
                <a:latin typeface="Tahoma" pitchFamily="34" charset="0"/>
              </a:rPr>
              <a:t>e  (1&lt;e&lt;n, PGCD(e,(p-1)(q-1))=1).</a:t>
            </a:r>
          </a:p>
          <a:p>
            <a:r>
              <a:rPr lang="fr-CA" sz="2400">
                <a:latin typeface="Tahoma" pitchFamily="34" charset="0"/>
              </a:rPr>
              <a:t>On calcule</a:t>
            </a:r>
            <a:r>
              <a:rPr lang="fr-CA" sz="2400" i="1">
                <a:solidFill>
                  <a:srgbClr val="000000"/>
                </a:solidFill>
                <a:latin typeface="Tahoma" pitchFamily="34" charset="0"/>
              </a:rPr>
              <a:t> d</a:t>
            </a:r>
            <a:r>
              <a:rPr lang="fr-CA" sz="2400">
                <a:latin typeface="Tahoma" pitchFamily="34" charset="0"/>
              </a:rPr>
              <a:t>, l’inverse de </a:t>
            </a:r>
            <a:r>
              <a:rPr lang="fr-CA" sz="2400" i="1">
                <a:solidFill>
                  <a:srgbClr val="000000"/>
                </a:solidFill>
                <a:latin typeface="Tahoma" pitchFamily="34" charset="0"/>
              </a:rPr>
              <a:t>e</a:t>
            </a:r>
            <a:r>
              <a:rPr lang="fr-CA" sz="2400">
                <a:latin typeface="Tahoma" pitchFamily="34" charset="0"/>
              </a:rPr>
              <a:t> modulo</a:t>
            </a:r>
            <a:r>
              <a:rPr lang="fr-CA" sz="2400" i="1">
                <a:solidFill>
                  <a:srgbClr val="000000"/>
                </a:solidFill>
                <a:latin typeface="Tahoma" pitchFamily="34" charset="0"/>
              </a:rPr>
              <a:t> m=(p-1)(q-1)</a:t>
            </a:r>
          </a:p>
        </p:txBody>
      </p:sp>
      <p:sp>
        <p:nvSpPr>
          <p:cNvPr id="6149" name="Text Box 6"/>
          <p:cNvSpPr txBox="1">
            <a:spLocks noChangeArrowheads="1"/>
          </p:cNvSpPr>
          <p:nvPr/>
        </p:nvSpPr>
        <p:spPr bwMode="auto">
          <a:xfrm>
            <a:off x="468313" y="3141663"/>
            <a:ext cx="2794000" cy="822325"/>
          </a:xfrm>
          <a:prstGeom prst="rect">
            <a:avLst/>
          </a:prstGeom>
          <a:noFill/>
          <a:ln w="9525">
            <a:noFill/>
            <a:miter lim="800000"/>
            <a:headEnd/>
            <a:tailEnd/>
          </a:ln>
        </p:spPr>
        <p:txBody>
          <a:bodyPr wrap="none">
            <a:spAutoFit/>
          </a:bodyPr>
          <a:lstStyle/>
          <a:p>
            <a:r>
              <a:rPr lang="fr-CA" sz="2400">
                <a:latin typeface="Tahoma" pitchFamily="34" charset="0"/>
              </a:rPr>
              <a:t>Clef Publique: </a:t>
            </a:r>
            <a:r>
              <a:rPr lang="fr-CA" sz="2400" i="1">
                <a:solidFill>
                  <a:srgbClr val="000000"/>
                </a:solidFill>
                <a:latin typeface="Tahoma" pitchFamily="34" charset="0"/>
              </a:rPr>
              <a:t>(n,e)</a:t>
            </a:r>
          </a:p>
          <a:p>
            <a:r>
              <a:rPr lang="fr-CA" sz="2400">
                <a:latin typeface="Tahoma" pitchFamily="34" charset="0"/>
              </a:rPr>
              <a:t>Clef Privée: </a:t>
            </a:r>
            <a:r>
              <a:rPr lang="fr-CA" sz="2400" i="1">
                <a:solidFill>
                  <a:srgbClr val="000000"/>
                </a:solidFill>
                <a:latin typeface="Tahoma" pitchFamily="34" charset="0"/>
              </a:rPr>
              <a:t>(d)</a:t>
            </a:r>
          </a:p>
        </p:txBody>
      </p:sp>
      <p:graphicFrame>
        <p:nvGraphicFramePr>
          <p:cNvPr id="6146" name="Object 7"/>
          <p:cNvGraphicFramePr>
            <a:graphicFrameLocks noChangeAspect="1"/>
          </p:cNvGraphicFramePr>
          <p:nvPr/>
        </p:nvGraphicFramePr>
        <p:xfrm>
          <a:off x="1403350" y="4149725"/>
          <a:ext cx="2787650" cy="1152525"/>
        </p:xfrm>
        <a:graphic>
          <a:graphicData uri="http://schemas.openxmlformats.org/presentationml/2006/ole">
            <mc:AlternateContent xmlns:mc="http://schemas.openxmlformats.org/markup-compatibility/2006">
              <mc:Choice xmlns:v="urn:schemas-microsoft-com:vml" Requires="v">
                <p:oleObj spid="_x0000_s85002" name="Equation" r:id="rId3" imgW="1168200" imgH="482400" progId="">
                  <p:embed/>
                </p:oleObj>
              </mc:Choice>
              <mc:Fallback>
                <p:oleObj name="Equation" r:id="rId3" imgW="1168200" imgH="482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149725"/>
                        <a:ext cx="278765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8"/>
          <p:cNvSpPr txBox="1">
            <a:spLocks noChangeArrowheads="1"/>
          </p:cNvSpPr>
          <p:nvPr/>
        </p:nvSpPr>
        <p:spPr bwMode="auto">
          <a:xfrm>
            <a:off x="539750" y="5445125"/>
            <a:ext cx="8137525" cy="822325"/>
          </a:xfrm>
          <a:prstGeom prst="rect">
            <a:avLst/>
          </a:prstGeom>
          <a:noFill/>
          <a:ln w="9525">
            <a:noFill/>
            <a:miter lim="800000"/>
            <a:headEnd/>
            <a:tailEnd/>
          </a:ln>
        </p:spPr>
        <p:txBody>
          <a:bodyPr>
            <a:spAutoFit/>
          </a:bodyPr>
          <a:lstStyle/>
          <a:p>
            <a:r>
              <a:rPr lang="fr-CA" sz="2400">
                <a:latin typeface="Tahoma" pitchFamily="34" charset="0"/>
              </a:rPr>
              <a:t>On croit qu’il est difficile de retrouver la clef privée a partir de la clef publique. </a:t>
            </a:r>
            <a:endParaRPr lang="fr-CA" sz="2400" i="1">
              <a:solidFill>
                <a:srgbClr val="000000"/>
              </a:solidFill>
              <a:latin typeface="Tahoma" pitchFamily="34" charset="0"/>
            </a:endParaRPr>
          </a:p>
        </p:txBody>
      </p:sp>
      <p:sp>
        <p:nvSpPr>
          <p:cNvPr id="6151" name="Text Box 9"/>
          <p:cNvSpPr txBox="1">
            <a:spLocks noChangeArrowheads="1"/>
          </p:cNvSpPr>
          <p:nvPr/>
        </p:nvSpPr>
        <p:spPr bwMode="auto">
          <a:xfrm>
            <a:off x="539750" y="981075"/>
            <a:ext cx="6672263" cy="457200"/>
          </a:xfrm>
          <a:prstGeom prst="rect">
            <a:avLst/>
          </a:prstGeom>
          <a:noFill/>
          <a:ln w="9525">
            <a:noFill/>
            <a:miter lim="800000"/>
            <a:headEnd/>
            <a:tailEnd/>
          </a:ln>
        </p:spPr>
        <p:txBody>
          <a:bodyPr wrap="none">
            <a:spAutoFit/>
          </a:bodyPr>
          <a:lstStyle/>
          <a:p>
            <a:r>
              <a:rPr lang="fr-CA" sz="2400">
                <a:latin typeface="Tahoma" pitchFamily="34" charset="0"/>
              </a:rPr>
              <a:t>Inventé par </a:t>
            </a:r>
            <a:r>
              <a:rPr lang="fr-CA" sz="2400">
                <a:solidFill>
                  <a:schemeClr val="hlink"/>
                </a:solidFill>
                <a:latin typeface="Tahoma" pitchFamily="34" charset="0"/>
              </a:rPr>
              <a:t>Rivest, Shamir et Adleman en 1978</a:t>
            </a:r>
            <a:r>
              <a:rPr lang="fr-CA" sz="2400">
                <a:latin typeface="Tahoma" pitchFamily="34" charset="0"/>
              </a:rPr>
              <a:t>.</a:t>
            </a:r>
            <a:endParaRPr lang="fr-CA" sz="2400" i="1">
              <a:solidFill>
                <a:srgbClr val="000000"/>
              </a:solidFill>
              <a:latin typeface="Tahoma" pitchFamily="34" charset="0"/>
            </a:endParaRPr>
          </a:p>
        </p:txBody>
      </p:sp>
    </p:spTree>
    <p:extLst>
      <p:ext uri="{BB962C8B-B14F-4D97-AF65-F5344CB8AC3E}">
        <p14:creationId xmlns:p14="http://schemas.microsoft.com/office/powerpoint/2010/main" val="2784027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Briser RSA</a:t>
            </a:r>
          </a:p>
        </p:txBody>
      </p:sp>
      <p:sp>
        <p:nvSpPr>
          <p:cNvPr id="59395" name="Text Box 5"/>
          <p:cNvSpPr txBox="1">
            <a:spLocks noChangeArrowheads="1"/>
          </p:cNvSpPr>
          <p:nvPr/>
        </p:nvSpPr>
        <p:spPr bwMode="auto">
          <a:xfrm>
            <a:off x="395288" y="1557338"/>
            <a:ext cx="7869237" cy="3935412"/>
          </a:xfrm>
          <a:prstGeom prst="rect">
            <a:avLst/>
          </a:prstGeom>
          <a:noFill/>
          <a:ln w="9525">
            <a:noFill/>
            <a:miter lim="800000"/>
            <a:headEnd/>
            <a:tailEnd/>
          </a:ln>
        </p:spPr>
        <p:txBody>
          <a:bodyPr>
            <a:spAutoFit/>
          </a:bodyPr>
          <a:lstStyle/>
          <a:p>
            <a:r>
              <a:rPr lang="fr-CA" sz="2800">
                <a:latin typeface="Tahoma" pitchFamily="34" charset="0"/>
              </a:rPr>
              <a:t>La seule technique connue pour briser RSA consiste à calculer l’exposant de déchiffrement.</a:t>
            </a:r>
          </a:p>
          <a:p>
            <a:r>
              <a:rPr lang="fr-CA" sz="2800" i="1">
                <a:solidFill>
                  <a:srgbClr val="000000"/>
                </a:solidFill>
                <a:latin typeface="Tahoma" pitchFamily="34" charset="0"/>
              </a:rPr>
              <a:t>d=e</a:t>
            </a:r>
            <a:r>
              <a:rPr lang="fr-CA" sz="2800" i="1" baseline="30000">
                <a:solidFill>
                  <a:srgbClr val="000000"/>
                </a:solidFill>
                <a:latin typeface="Tahoma" pitchFamily="34" charset="0"/>
              </a:rPr>
              <a:t>-1</a:t>
            </a:r>
            <a:r>
              <a:rPr lang="fr-CA" sz="2800" i="1">
                <a:solidFill>
                  <a:srgbClr val="000000"/>
                </a:solidFill>
                <a:latin typeface="Tahoma" pitchFamily="34" charset="0"/>
              </a:rPr>
              <a:t>mod (p-1)(q-1)</a:t>
            </a:r>
            <a:r>
              <a:rPr lang="fr-CA" sz="2800">
                <a:latin typeface="Tahoma" pitchFamily="34" charset="0"/>
              </a:rPr>
              <a:t> où </a:t>
            </a:r>
            <a:r>
              <a:rPr lang="fr-CA" sz="2800" i="1">
                <a:solidFill>
                  <a:srgbClr val="000000"/>
                </a:solidFill>
                <a:latin typeface="Tahoma" pitchFamily="34" charset="0"/>
              </a:rPr>
              <a:t>pq=n</a:t>
            </a:r>
            <a:r>
              <a:rPr lang="fr-CA" sz="2800">
                <a:latin typeface="Tahoma" pitchFamily="34" charset="0"/>
              </a:rPr>
              <a:t>.</a:t>
            </a:r>
          </a:p>
          <a:p>
            <a:r>
              <a:rPr lang="fr-CA" sz="2800">
                <a:latin typeface="Tahoma" pitchFamily="34" charset="0"/>
              </a:rPr>
              <a:t>Pour ce faire, il faut </a:t>
            </a:r>
            <a:r>
              <a:rPr lang="fr-CA" sz="2800">
                <a:solidFill>
                  <a:schemeClr val="hlink"/>
                </a:solidFill>
                <a:latin typeface="Tahoma" pitchFamily="34" charset="0"/>
              </a:rPr>
              <a:t>factoriser</a:t>
            </a:r>
            <a:r>
              <a:rPr lang="fr-CA" sz="2800">
                <a:latin typeface="Tahoma" pitchFamily="34" charset="0"/>
              </a:rPr>
              <a:t> </a:t>
            </a:r>
            <a:r>
              <a:rPr lang="fr-CA" sz="2800" i="1">
                <a:solidFill>
                  <a:srgbClr val="000000"/>
                </a:solidFill>
                <a:latin typeface="Tahoma" pitchFamily="34" charset="0"/>
              </a:rPr>
              <a:t>n</a:t>
            </a:r>
            <a:r>
              <a:rPr lang="fr-CA" sz="2800">
                <a:latin typeface="Tahoma" pitchFamily="34" charset="0"/>
              </a:rPr>
              <a:t>.</a:t>
            </a:r>
          </a:p>
          <a:p>
            <a:endParaRPr lang="fr-CA" sz="2800">
              <a:latin typeface="Tahoma" pitchFamily="34" charset="0"/>
            </a:endParaRPr>
          </a:p>
          <a:p>
            <a:r>
              <a:rPr lang="fr-CA" sz="2800">
                <a:latin typeface="Tahoma" pitchFamily="34" charset="0"/>
              </a:rPr>
              <a:t>Par contre, comme l’algorithme de chiffrement est connu publiquement, si on devine le message, on peut vérifier facilement que c’est le bon. </a:t>
            </a:r>
          </a:p>
        </p:txBody>
      </p:sp>
    </p:spTree>
    <p:extLst>
      <p:ext uri="{BB962C8B-B14F-4D97-AF65-F5344CB8AC3E}">
        <p14:creationId xmlns:p14="http://schemas.microsoft.com/office/powerpoint/2010/main" val="3481059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Chiffrement de César</a:t>
            </a:r>
          </a:p>
        </p:txBody>
      </p:sp>
      <p:sp>
        <p:nvSpPr>
          <p:cNvPr id="15363" name="Rectangle 6"/>
          <p:cNvSpPr>
            <a:spLocks noChangeArrowheads="1"/>
          </p:cNvSpPr>
          <p:nvPr/>
        </p:nvSpPr>
        <p:spPr bwMode="auto">
          <a:xfrm>
            <a:off x="250825" y="1484313"/>
            <a:ext cx="8642350" cy="5184775"/>
          </a:xfrm>
          <a:prstGeom prst="rect">
            <a:avLst/>
          </a:prstGeom>
          <a:noFill/>
          <a:ln w="9525">
            <a:noFill/>
            <a:miter lim="800000"/>
            <a:headEnd/>
            <a:tailEnd/>
          </a:ln>
        </p:spPr>
        <p:txBody>
          <a:bodyPr/>
          <a:lstStyle/>
          <a:p>
            <a:pPr>
              <a:spcBef>
                <a:spcPct val="20000"/>
              </a:spcBef>
            </a:pPr>
            <a:r>
              <a:rPr lang="fr-CA" sz="2800"/>
              <a:t>Cette technique simple de chiffrement effectuant un décalage est appelé chiffrement de César.</a:t>
            </a:r>
          </a:p>
          <a:p>
            <a:pPr>
              <a:spcBef>
                <a:spcPct val="20000"/>
              </a:spcBef>
            </a:pPr>
            <a:r>
              <a:rPr lang="fr-CA" sz="2800"/>
              <a:t>Par exemple, avec un décalage de trois, mon nom devient</a:t>
            </a:r>
          </a:p>
          <a:p>
            <a:pPr>
              <a:spcBef>
                <a:spcPct val="20000"/>
              </a:spcBef>
            </a:pPr>
            <a:r>
              <a:rPr lang="fr-CA" sz="2800">
                <a:solidFill>
                  <a:schemeClr val="hlink"/>
                </a:solidFill>
              </a:rPr>
              <a:t>ALAIN TAPP = </a:t>
            </a:r>
            <a:r>
              <a:rPr lang="fr-CA" sz="2800">
                <a:solidFill>
                  <a:schemeClr val="accent2"/>
                </a:solidFill>
              </a:rPr>
              <a:t>DODLQCWDSS</a:t>
            </a:r>
          </a:p>
          <a:p>
            <a:pPr>
              <a:spcBef>
                <a:spcPct val="20000"/>
              </a:spcBef>
            </a:pPr>
            <a:r>
              <a:rPr lang="fr-CA" sz="2800"/>
              <a:t>(On décale aussi les espaces…)</a:t>
            </a:r>
          </a:p>
          <a:p>
            <a:pPr>
              <a:spcBef>
                <a:spcPct val="20000"/>
              </a:spcBef>
            </a:pPr>
            <a:endParaRPr lang="fr-CA" sz="2800"/>
          </a:p>
          <a:p>
            <a:pPr>
              <a:spcBef>
                <a:spcPct val="20000"/>
              </a:spcBef>
            </a:pPr>
            <a:r>
              <a:rPr lang="fr-CA" sz="2800"/>
              <a:t>Cette technique de chiffrement est-elle sécuritaire?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Factorisation</a:t>
            </a:r>
          </a:p>
        </p:txBody>
      </p:sp>
      <p:sp>
        <p:nvSpPr>
          <p:cNvPr id="8197" name="Text Box 5"/>
          <p:cNvSpPr txBox="1">
            <a:spLocks noChangeArrowheads="1"/>
          </p:cNvSpPr>
          <p:nvPr/>
        </p:nvSpPr>
        <p:spPr bwMode="auto">
          <a:xfrm>
            <a:off x="611188" y="3213100"/>
            <a:ext cx="3062287" cy="579438"/>
          </a:xfrm>
          <a:prstGeom prst="rect">
            <a:avLst/>
          </a:prstGeom>
          <a:noFill/>
          <a:ln w="9525">
            <a:noFill/>
            <a:miter lim="800000"/>
            <a:headEnd/>
            <a:tailEnd/>
          </a:ln>
        </p:spPr>
        <p:txBody>
          <a:bodyPr wrap="none">
            <a:spAutoFit/>
          </a:bodyPr>
          <a:lstStyle/>
          <a:p>
            <a:r>
              <a:rPr lang="fr-CA" sz="3200">
                <a:latin typeface="Tahoma" pitchFamily="34" charset="0"/>
              </a:rPr>
              <a:t>Algorithme naïf:</a:t>
            </a:r>
          </a:p>
        </p:txBody>
      </p:sp>
      <p:sp>
        <p:nvSpPr>
          <p:cNvPr id="8198" name="Text Box 6"/>
          <p:cNvSpPr txBox="1">
            <a:spLocks noChangeArrowheads="1"/>
          </p:cNvSpPr>
          <p:nvPr/>
        </p:nvSpPr>
        <p:spPr bwMode="auto">
          <a:xfrm>
            <a:off x="600075" y="4367213"/>
            <a:ext cx="3351213" cy="579437"/>
          </a:xfrm>
          <a:prstGeom prst="rect">
            <a:avLst/>
          </a:prstGeom>
          <a:noFill/>
          <a:ln w="9525">
            <a:noFill/>
            <a:miter lim="800000"/>
            <a:headEnd/>
            <a:tailEnd/>
          </a:ln>
        </p:spPr>
        <p:txBody>
          <a:bodyPr wrap="none">
            <a:spAutoFit/>
          </a:bodyPr>
          <a:lstStyle/>
          <a:p>
            <a:r>
              <a:rPr lang="fr-CA" sz="3200">
                <a:latin typeface="Tahoma" pitchFamily="34" charset="0"/>
              </a:rPr>
              <a:t>Crible algébrique:</a:t>
            </a:r>
          </a:p>
        </p:txBody>
      </p:sp>
      <p:graphicFrame>
        <p:nvGraphicFramePr>
          <p:cNvPr id="8194" name="Object 7"/>
          <p:cNvGraphicFramePr>
            <a:graphicFrameLocks noChangeAspect="1"/>
          </p:cNvGraphicFramePr>
          <p:nvPr/>
        </p:nvGraphicFramePr>
        <p:xfrm>
          <a:off x="4211638" y="3141663"/>
          <a:ext cx="1541462" cy="712787"/>
        </p:xfrm>
        <a:graphic>
          <a:graphicData uri="http://schemas.openxmlformats.org/presentationml/2006/ole">
            <mc:AlternateContent xmlns:mc="http://schemas.openxmlformats.org/markup-compatibility/2006">
              <mc:Choice xmlns:v="urn:schemas-microsoft-com:vml" Requires="v">
                <p:oleObj spid="_x0000_s86034" name="Equation" r:id="rId3" imgW="495000" imgH="228600" progId="">
                  <p:embed/>
                </p:oleObj>
              </mc:Choice>
              <mc:Fallback>
                <p:oleObj name="Equation" r:id="rId3" imgW="4950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141663"/>
                        <a:ext cx="1541462"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8"/>
          <p:cNvGraphicFramePr>
            <a:graphicFrameLocks noChangeAspect="1"/>
          </p:cNvGraphicFramePr>
          <p:nvPr/>
        </p:nvGraphicFramePr>
        <p:xfrm>
          <a:off x="4284663" y="4221163"/>
          <a:ext cx="2665412" cy="803275"/>
        </p:xfrm>
        <a:graphic>
          <a:graphicData uri="http://schemas.openxmlformats.org/presentationml/2006/ole">
            <mc:AlternateContent xmlns:mc="http://schemas.openxmlformats.org/markup-compatibility/2006">
              <mc:Choice xmlns:v="urn:schemas-microsoft-com:vml" Requires="v">
                <p:oleObj spid="_x0000_s86035" name="Equation" r:id="rId5" imgW="888840" imgH="266400" progId="">
                  <p:embed/>
                </p:oleObj>
              </mc:Choice>
              <mc:Fallback>
                <p:oleObj name="Equation" r:id="rId5" imgW="888840" imgH="266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221163"/>
                        <a:ext cx="2665412"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Text Box 9"/>
          <p:cNvSpPr txBox="1">
            <a:spLocks noChangeArrowheads="1"/>
          </p:cNvSpPr>
          <p:nvPr/>
        </p:nvSpPr>
        <p:spPr bwMode="auto">
          <a:xfrm>
            <a:off x="611188" y="1773238"/>
            <a:ext cx="6688137" cy="579437"/>
          </a:xfrm>
          <a:prstGeom prst="rect">
            <a:avLst/>
          </a:prstGeom>
          <a:noFill/>
          <a:ln w="9525">
            <a:noFill/>
            <a:miter lim="800000"/>
            <a:headEnd/>
            <a:tailEnd/>
          </a:ln>
        </p:spPr>
        <p:txBody>
          <a:bodyPr wrap="none">
            <a:spAutoFit/>
          </a:bodyPr>
          <a:lstStyle/>
          <a:p>
            <a:r>
              <a:rPr lang="fr-CA" sz="3200">
                <a:latin typeface="Tahoma" pitchFamily="34" charset="0"/>
              </a:rPr>
              <a:t>Pour factoriser un nombre de </a:t>
            </a:r>
            <a:r>
              <a:rPr lang="fr-CA" sz="3200" i="1">
                <a:solidFill>
                  <a:srgbClr val="000000"/>
                </a:solidFill>
                <a:latin typeface="Tahoma" pitchFamily="34" charset="0"/>
              </a:rPr>
              <a:t>n</a:t>
            </a:r>
            <a:r>
              <a:rPr lang="fr-CA" sz="3200">
                <a:latin typeface="Tahoma" pitchFamily="34" charset="0"/>
              </a:rPr>
              <a:t> bits.</a:t>
            </a:r>
          </a:p>
        </p:txBody>
      </p:sp>
    </p:spTree>
    <p:extLst>
      <p:ext uri="{BB962C8B-B14F-4D97-AF65-F5344CB8AC3E}">
        <p14:creationId xmlns:p14="http://schemas.microsoft.com/office/powerpoint/2010/main" val="1839869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Concours RSA-129</a:t>
            </a:r>
          </a:p>
        </p:txBody>
      </p:sp>
      <p:sp>
        <p:nvSpPr>
          <p:cNvPr id="60419" name="Text Box 5"/>
          <p:cNvSpPr txBox="1">
            <a:spLocks noChangeArrowheads="1"/>
          </p:cNvSpPr>
          <p:nvPr/>
        </p:nvSpPr>
        <p:spPr bwMode="auto">
          <a:xfrm>
            <a:off x="250825" y="1484313"/>
            <a:ext cx="8713788" cy="1690687"/>
          </a:xfrm>
          <a:prstGeom prst="rect">
            <a:avLst/>
          </a:prstGeom>
          <a:noFill/>
          <a:ln w="28575">
            <a:solidFill>
              <a:schemeClr val="tx1"/>
            </a:solid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fr-CA" sz="1600">
                <a:solidFill>
                  <a:schemeClr val="accent2"/>
                </a:solidFill>
                <a:latin typeface="Verdana" pitchFamily="34" charset="0"/>
              </a:rPr>
              <a:t>1143816257578888676692357799761466120102182967212423625625618429</a:t>
            </a:r>
          </a:p>
          <a:p>
            <a:pPr>
              <a:lnSpc>
                <a:spcPct val="90000"/>
              </a:lnSpc>
              <a:spcBef>
                <a:spcPct val="20000"/>
              </a:spcBef>
              <a:buClr>
                <a:schemeClr val="folHlink"/>
              </a:buClr>
              <a:buSzPct val="75000"/>
              <a:buFont typeface="Wingdings" pitchFamily="2" charset="2"/>
              <a:buNone/>
            </a:pPr>
            <a:r>
              <a:rPr lang="fr-CA" sz="1600">
                <a:solidFill>
                  <a:schemeClr val="accent2"/>
                </a:solidFill>
                <a:latin typeface="Verdana" pitchFamily="34" charset="0"/>
              </a:rPr>
              <a:t>35706935245733897830597123563958705058989075147599290026879543541</a:t>
            </a:r>
          </a:p>
          <a:p>
            <a:pPr>
              <a:lnSpc>
                <a:spcPct val="90000"/>
              </a:lnSpc>
              <a:spcBef>
                <a:spcPct val="20000"/>
              </a:spcBef>
              <a:buClr>
                <a:schemeClr val="folHlink"/>
              </a:buClr>
              <a:buSzPct val="75000"/>
              <a:buFont typeface="Wingdings" pitchFamily="2" charset="2"/>
              <a:buNone/>
            </a:pPr>
            <a:r>
              <a:rPr lang="fr-CA" sz="1600">
                <a:solidFill>
                  <a:srgbClr val="FF0000"/>
                </a:solidFill>
                <a:latin typeface="Verdana" pitchFamily="34" charset="0"/>
              </a:rPr>
              <a:t>=</a:t>
            </a:r>
          </a:p>
          <a:p>
            <a:pPr>
              <a:lnSpc>
                <a:spcPct val="90000"/>
              </a:lnSpc>
              <a:spcBef>
                <a:spcPct val="20000"/>
              </a:spcBef>
              <a:buClr>
                <a:schemeClr val="folHlink"/>
              </a:buClr>
              <a:buSzPct val="75000"/>
              <a:buFont typeface="Wingdings" pitchFamily="2" charset="2"/>
              <a:buNone/>
            </a:pPr>
            <a:r>
              <a:rPr lang="en-US" sz="1600">
                <a:solidFill>
                  <a:schemeClr val="accent2"/>
                </a:solidFill>
                <a:latin typeface="Verdana" pitchFamily="34" charset="0"/>
              </a:rPr>
              <a:t>3490529510847650949147849619903898133417764638493387843990820577</a:t>
            </a:r>
            <a:endParaRPr lang="fr-CA" sz="1600">
              <a:solidFill>
                <a:schemeClr val="accent2"/>
              </a:solidFill>
              <a:latin typeface="Verdana" pitchFamily="34" charset="0"/>
            </a:endParaRPr>
          </a:p>
          <a:p>
            <a:pPr>
              <a:lnSpc>
                <a:spcPct val="90000"/>
              </a:lnSpc>
              <a:spcBef>
                <a:spcPct val="20000"/>
              </a:spcBef>
              <a:buClr>
                <a:schemeClr val="folHlink"/>
              </a:buClr>
              <a:buSzPct val="75000"/>
              <a:buFont typeface="Wingdings" pitchFamily="2" charset="2"/>
              <a:buNone/>
            </a:pPr>
            <a:r>
              <a:rPr lang="fr-CA" sz="1600">
                <a:solidFill>
                  <a:srgbClr val="FF0000"/>
                </a:solidFill>
                <a:latin typeface="Verdana" pitchFamily="34" charset="0"/>
              </a:rPr>
              <a:t>*</a:t>
            </a:r>
          </a:p>
          <a:p>
            <a:pPr>
              <a:lnSpc>
                <a:spcPct val="90000"/>
              </a:lnSpc>
              <a:spcBef>
                <a:spcPct val="20000"/>
              </a:spcBef>
              <a:buClr>
                <a:schemeClr val="folHlink"/>
              </a:buClr>
              <a:buSzPct val="75000"/>
              <a:buFont typeface="Wingdings" pitchFamily="2" charset="2"/>
              <a:buNone/>
            </a:pPr>
            <a:r>
              <a:rPr lang="en-US" sz="1600">
                <a:solidFill>
                  <a:schemeClr val="accent2"/>
                </a:solidFill>
                <a:latin typeface="Verdana" pitchFamily="34" charset="0"/>
              </a:rPr>
              <a:t>32769132993266709549961988190834461413177642967992942539798288533</a:t>
            </a:r>
          </a:p>
        </p:txBody>
      </p:sp>
      <p:sp>
        <p:nvSpPr>
          <p:cNvPr id="60420" name="Text Box 6"/>
          <p:cNvSpPr txBox="1">
            <a:spLocks noChangeArrowheads="1"/>
          </p:cNvSpPr>
          <p:nvPr/>
        </p:nvSpPr>
        <p:spPr bwMode="auto">
          <a:xfrm>
            <a:off x="898525" y="3765550"/>
            <a:ext cx="7559675" cy="457200"/>
          </a:xfrm>
          <a:prstGeom prst="rect">
            <a:avLst/>
          </a:prstGeom>
          <a:noFill/>
          <a:ln w="9525">
            <a:noFill/>
            <a:miter lim="800000"/>
            <a:headEnd/>
            <a:tailEnd/>
          </a:ln>
        </p:spPr>
        <p:txBody>
          <a:bodyPr>
            <a:spAutoFit/>
          </a:bodyPr>
          <a:lstStyle/>
          <a:p>
            <a:endParaRPr lang="en-CA" sz="2400">
              <a:latin typeface="Verdana" pitchFamily="34" charset="0"/>
            </a:endParaRPr>
          </a:p>
        </p:txBody>
      </p:sp>
      <p:sp>
        <p:nvSpPr>
          <p:cNvPr id="60421" name="Rectangle 7"/>
          <p:cNvSpPr>
            <a:spLocks noChangeArrowheads="1"/>
          </p:cNvSpPr>
          <p:nvPr/>
        </p:nvSpPr>
        <p:spPr bwMode="auto">
          <a:xfrm>
            <a:off x="912813" y="3657600"/>
            <a:ext cx="8110537" cy="2438400"/>
          </a:xfrm>
          <a:prstGeom prst="rect">
            <a:avLst/>
          </a:prstGeom>
          <a:noFill/>
          <a:ln w="9525">
            <a:noFill/>
            <a:miter lim="800000"/>
            <a:headEnd/>
            <a:tailEnd/>
          </a:ln>
        </p:spPr>
        <p:txBody>
          <a:bodyPr/>
          <a:lstStyle/>
          <a:p>
            <a:pPr marL="342900" indent="-342900">
              <a:spcBef>
                <a:spcPct val="20000"/>
              </a:spcBef>
              <a:buFontTx/>
              <a:buChar char="•"/>
            </a:pPr>
            <a:r>
              <a:rPr lang="fr-CA" sz="3200" dirty="0"/>
              <a:t>En 1994, il a fallu 8 mois à 600 ordinateurs pour factoriser ce nombre! </a:t>
            </a:r>
          </a:p>
          <a:p>
            <a:pPr marL="342900" indent="-342900">
              <a:spcBef>
                <a:spcPct val="20000"/>
              </a:spcBef>
              <a:buFontTx/>
              <a:buChar char="•"/>
            </a:pPr>
            <a:r>
              <a:rPr lang="fr-CA" sz="3200" dirty="0"/>
              <a:t>La vérification se fait en moins d’un millième de seconde.</a:t>
            </a:r>
          </a:p>
          <a:p>
            <a:pPr marL="342900" indent="-342900">
              <a:spcBef>
                <a:spcPct val="20000"/>
              </a:spcBef>
              <a:buFontTx/>
              <a:buChar char="•"/>
            </a:pPr>
            <a:r>
              <a:rPr lang="en-US" sz="3200" dirty="0">
                <a:solidFill>
                  <a:schemeClr val="hlink"/>
                </a:solidFill>
              </a:rPr>
              <a:t>THE MAGIC WORDS ARE SQUEAMISH OSSIFRAGE</a:t>
            </a:r>
          </a:p>
        </p:txBody>
      </p:sp>
    </p:spTree>
    <p:extLst>
      <p:ext uri="{BB962C8B-B14F-4D97-AF65-F5344CB8AC3E}">
        <p14:creationId xmlns:p14="http://schemas.microsoft.com/office/powerpoint/2010/main" val="17809631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1" name="Group 203"/>
          <p:cNvGraphicFramePr>
            <a:graphicFrameLocks noGrp="1"/>
          </p:cNvGraphicFramePr>
          <p:nvPr/>
        </p:nvGraphicFramePr>
        <p:xfrm>
          <a:off x="2071670" y="1357298"/>
          <a:ext cx="4806967" cy="5018160"/>
        </p:xfrm>
        <a:graphic>
          <a:graphicData uri="http://schemas.openxmlformats.org/drawingml/2006/table">
            <a:tbl>
              <a:tblPr/>
              <a:tblGrid>
                <a:gridCol w="1508616"/>
                <a:gridCol w="1629306"/>
                <a:gridCol w="1669045"/>
              </a:tblGrid>
              <a:tr h="3610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1" i="0" u="none" strike="noStrike" cap="none" normalizeH="0" baseline="0" dirty="0" smtClean="0">
                          <a:ln>
                            <a:noFill/>
                          </a:ln>
                          <a:solidFill>
                            <a:srgbClr val="000000"/>
                          </a:solidFill>
                          <a:effectLst/>
                          <a:latin typeface="Arial" charset="0"/>
                          <a:cs typeface="Arial" charset="0"/>
                        </a:rPr>
                        <a:t>Concours </a:t>
                      </a:r>
                      <a:endParaRPr kumimoji="0" lang="fr-CA" sz="3600" b="1" i="0" u="none" strike="noStrike" cap="none" normalizeH="0" baseline="0" dirty="0" smtClean="0">
                        <a:ln>
                          <a:noFill/>
                        </a:ln>
                        <a:solidFill>
                          <a:srgbClr val="00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1" i="0" u="none" strike="noStrike" cap="none" normalizeH="0" baseline="0" dirty="0" smtClean="0">
                          <a:ln>
                            <a:noFill/>
                          </a:ln>
                          <a:solidFill>
                            <a:srgbClr val="000000"/>
                          </a:solidFill>
                          <a:effectLst/>
                          <a:latin typeface="Arial" charset="0"/>
                          <a:cs typeface="Arial" charset="0"/>
                        </a:rPr>
                        <a:t>Prix</a:t>
                      </a:r>
                      <a:endParaRPr kumimoji="0" lang="fr-CA" sz="3600" b="1" i="0" u="none" strike="noStrike" cap="none" normalizeH="0" baseline="0" dirty="0" smtClean="0">
                        <a:ln>
                          <a:noFill/>
                        </a:ln>
                        <a:solidFill>
                          <a:srgbClr val="00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800" b="1" i="0" u="none" strike="noStrike" cap="none" normalizeH="0" baseline="0" smtClean="0">
                          <a:ln>
                            <a:noFill/>
                          </a:ln>
                          <a:solidFill>
                            <a:srgbClr val="000000"/>
                          </a:solidFill>
                          <a:effectLst/>
                          <a:latin typeface="Arial" charset="0"/>
                          <a:cs typeface="Arial" charset="0"/>
                        </a:rPr>
                        <a:t>Décimales </a:t>
                      </a:r>
                      <a:endParaRPr kumimoji="0" lang="fr-CA" sz="3600" b="1" i="0" u="none" strike="noStrike" cap="none" normalizeH="0" baseline="0" smtClean="0">
                        <a:ln>
                          <a:noFill/>
                        </a:ln>
                        <a:solidFill>
                          <a:srgbClr val="00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RSA-576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$10,000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174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dirty="0" smtClean="0">
                          <a:ln>
                            <a:noFill/>
                          </a:ln>
                          <a:solidFill>
                            <a:schemeClr val="tx1"/>
                          </a:solidFill>
                          <a:effectLst/>
                          <a:latin typeface="Arial" charset="0"/>
                          <a:cs typeface="Arial" charset="0"/>
                        </a:rPr>
                        <a:t>RSA-640 </a:t>
                      </a:r>
                      <a:endParaRPr kumimoji="0" lang="fr-CA" sz="3200" b="0" i="0" u="none" strike="noStrike" cap="none" normalizeH="0" baseline="0" dirty="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dirty="0" smtClean="0">
                          <a:ln>
                            <a:noFill/>
                          </a:ln>
                          <a:solidFill>
                            <a:schemeClr val="tx1"/>
                          </a:solidFill>
                          <a:effectLst/>
                          <a:latin typeface="Arial" charset="0"/>
                          <a:cs typeface="Arial" charset="0"/>
                        </a:rPr>
                        <a:t>$20,000 </a:t>
                      </a:r>
                      <a:endParaRPr kumimoji="0" lang="fr-CA" sz="3200" b="0" i="0" u="none" strike="noStrike" cap="none" normalizeH="0" baseline="0" dirty="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193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dirty="0" smtClean="0">
                          <a:ln>
                            <a:noFill/>
                          </a:ln>
                          <a:solidFill>
                            <a:schemeClr val="tx1"/>
                          </a:solidFill>
                          <a:effectLst/>
                          <a:latin typeface="Arial" charset="0"/>
                          <a:cs typeface="Arial" charset="0"/>
                        </a:rPr>
                        <a:t>RSA-704 </a:t>
                      </a:r>
                      <a:endParaRPr kumimoji="0" lang="fr-CA" sz="3200" b="0" i="0" u="none" strike="noStrike" cap="none" normalizeH="0" baseline="0" dirty="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$30,000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212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RSA-768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$50,000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232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RSA-896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$75,000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270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RSA-1024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$100,000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309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RSA-1536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$150,000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smtClean="0">
                          <a:ln>
                            <a:noFill/>
                          </a:ln>
                          <a:solidFill>
                            <a:schemeClr val="tx1"/>
                          </a:solidFill>
                          <a:effectLst/>
                          <a:latin typeface="Arial" charset="0"/>
                        </a:rPr>
                        <a:t>463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1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RSA-2048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1600" b="0" i="0" u="none" strike="noStrike" cap="none" normalizeH="0" baseline="0" smtClean="0">
                          <a:ln>
                            <a:noFill/>
                          </a:ln>
                          <a:solidFill>
                            <a:schemeClr val="tx1"/>
                          </a:solidFill>
                          <a:effectLst/>
                          <a:latin typeface="Arial" charset="0"/>
                          <a:cs typeface="Arial" charset="0"/>
                        </a:rPr>
                        <a:t>$200,000 </a:t>
                      </a:r>
                      <a:endParaRPr kumimoji="0" lang="fr-CA" sz="3200" b="0" i="0" u="none" strike="noStrike" cap="none" normalizeH="0" baseline="0" smtClean="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CA" sz="3200" b="0" i="0" u="none" strike="noStrike" cap="none" normalizeH="0" baseline="0" dirty="0" smtClean="0">
                          <a:ln>
                            <a:noFill/>
                          </a:ln>
                          <a:solidFill>
                            <a:schemeClr val="tx1"/>
                          </a:solidFill>
                          <a:effectLst/>
                          <a:latin typeface="Arial" charset="0"/>
                        </a:rPr>
                        <a:t>617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AutoShape 204"/>
          <p:cNvSpPr>
            <a:spLocks noChangeArrowheads="1"/>
          </p:cNvSpPr>
          <p:nvPr/>
        </p:nvSpPr>
        <p:spPr bwMode="auto">
          <a:xfrm>
            <a:off x="6286512" y="1357298"/>
            <a:ext cx="1584325" cy="1008063"/>
          </a:xfrm>
          <a:prstGeom prst="star16">
            <a:avLst>
              <a:gd name="adj" fmla="val 37500"/>
            </a:avLst>
          </a:prstGeom>
          <a:solidFill>
            <a:schemeClr val="accent1"/>
          </a:solidFill>
          <a:ln w="9525">
            <a:solidFill>
              <a:schemeClr val="tx1"/>
            </a:solidFill>
            <a:miter lim="800000"/>
            <a:headEnd/>
            <a:tailEnd/>
          </a:ln>
        </p:spPr>
        <p:txBody>
          <a:bodyPr wrap="none" anchor="ctr"/>
          <a:lstStyle/>
          <a:p>
            <a:pPr algn="ctr"/>
            <a:r>
              <a:rPr lang="fr-CA"/>
              <a:t>2003</a:t>
            </a:r>
            <a:endParaRPr lang="en-US"/>
          </a:p>
        </p:txBody>
      </p:sp>
      <p:sp>
        <p:nvSpPr>
          <p:cNvPr id="4" name="AutoShape 206"/>
          <p:cNvSpPr>
            <a:spLocks noChangeArrowheads="1"/>
          </p:cNvSpPr>
          <p:nvPr/>
        </p:nvSpPr>
        <p:spPr bwMode="auto">
          <a:xfrm>
            <a:off x="6215074" y="2071678"/>
            <a:ext cx="1584325" cy="1008062"/>
          </a:xfrm>
          <a:prstGeom prst="star16">
            <a:avLst>
              <a:gd name="adj" fmla="val 37500"/>
            </a:avLst>
          </a:prstGeom>
          <a:solidFill>
            <a:schemeClr val="accent1"/>
          </a:solidFill>
          <a:ln w="9525">
            <a:solidFill>
              <a:schemeClr val="tx1"/>
            </a:solidFill>
            <a:miter lim="800000"/>
            <a:headEnd/>
            <a:tailEnd/>
          </a:ln>
        </p:spPr>
        <p:txBody>
          <a:bodyPr wrap="none" anchor="ctr"/>
          <a:lstStyle/>
          <a:p>
            <a:pPr algn="ctr"/>
            <a:r>
              <a:rPr lang="fr-CA"/>
              <a:t>2005</a:t>
            </a:r>
            <a:endParaRPr lang="en-US"/>
          </a:p>
        </p:txBody>
      </p:sp>
      <p:sp>
        <p:nvSpPr>
          <p:cNvPr id="5"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smtClean="0">
                <a:solidFill>
                  <a:schemeClr val="tx2"/>
                </a:solidFill>
              </a:rPr>
              <a:t>Concours RSA (1991-2007)</a:t>
            </a:r>
            <a:endParaRPr lang="fr-CA" sz="4400" dirty="0">
              <a:solidFill>
                <a:schemeClr val="tx2"/>
              </a:solidFill>
            </a:endParaRPr>
          </a:p>
        </p:txBody>
      </p:sp>
    </p:spTree>
    <p:extLst>
      <p:ext uri="{BB962C8B-B14F-4D97-AF65-F5344CB8AC3E}">
        <p14:creationId xmlns:p14="http://schemas.microsoft.com/office/powerpoint/2010/main" val="287603484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dirty="0">
                <a:solidFill>
                  <a:schemeClr val="tx2"/>
                </a:solidFill>
              </a:rPr>
              <a:t>Signature utilisant RSA</a:t>
            </a:r>
          </a:p>
        </p:txBody>
      </p:sp>
      <p:sp>
        <p:nvSpPr>
          <p:cNvPr id="62467" name="Text Box 5"/>
          <p:cNvSpPr txBox="1">
            <a:spLocks noChangeArrowheads="1"/>
          </p:cNvSpPr>
          <p:nvPr/>
        </p:nvSpPr>
        <p:spPr bwMode="auto">
          <a:xfrm>
            <a:off x="468313" y="1268413"/>
            <a:ext cx="7653337" cy="5934075"/>
          </a:xfrm>
          <a:prstGeom prst="rect">
            <a:avLst/>
          </a:prstGeom>
          <a:noFill/>
          <a:ln w="9525">
            <a:noFill/>
            <a:miter lim="800000"/>
            <a:headEnd/>
            <a:tailEnd/>
          </a:ln>
        </p:spPr>
        <p:txBody>
          <a:bodyPr>
            <a:spAutoFit/>
          </a:bodyPr>
          <a:lstStyle/>
          <a:p>
            <a:r>
              <a:rPr lang="fr-CA" sz="2400">
                <a:latin typeface="Tahoma" pitchFamily="34" charset="0"/>
              </a:rPr>
              <a:t>Le problème de la signature est l’inverse du problème du chiffrement à clef publique. Seul le signataire doit avoir la capacité de signer mais tous peuvent vérifier la signature.</a:t>
            </a:r>
          </a:p>
          <a:p>
            <a:endParaRPr lang="fr-CA" sz="2400">
              <a:latin typeface="Tahoma" pitchFamily="34" charset="0"/>
            </a:endParaRPr>
          </a:p>
          <a:p>
            <a:r>
              <a:rPr lang="fr-CA" sz="2400">
                <a:latin typeface="Tahoma" pitchFamily="34" charset="0"/>
              </a:rPr>
              <a:t>Avec RSA, on a que </a:t>
            </a:r>
          </a:p>
          <a:p>
            <a:r>
              <a:rPr lang="fr-CA" sz="2400">
                <a:solidFill>
                  <a:srgbClr val="000000"/>
                </a:solidFill>
                <a:latin typeface="Tahoma" pitchFamily="34" charset="0"/>
              </a:rPr>
              <a:t>D(E(m))=m</a:t>
            </a:r>
            <a:r>
              <a:rPr lang="fr-CA" sz="2400">
                <a:latin typeface="Tahoma" pitchFamily="34" charset="0"/>
              </a:rPr>
              <a:t> mais aussi </a:t>
            </a:r>
            <a:r>
              <a:rPr lang="fr-CA" sz="2400">
                <a:solidFill>
                  <a:srgbClr val="000000"/>
                </a:solidFill>
                <a:latin typeface="Tahoma" pitchFamily="34" charset="0"/>
              </a:rPr>
              <a:t>E(D(M))=m</a:t>
            </a:r>
            <a:r>
              <a:rPr lang="fr-CA" sz="2400">
                <a:latin typeface="Tahoma" pitchFamily="34" charset="0"/>
              </a:rPr>
              <a:t>.</a:t>
            </a:r>
          </a:p>
          <a:p>
            <a:endParaRPr lang="fr-CA" sz="2400">
              <a:latin typeface="Tahoma" pitchFamily="34" charset="0"/>
            </a:endParaRPr>
          </a:p>
          <a:p>
            <a:r>
              <a:rPr lang="fr-CA" sz="2400">
                <a:latin typeface="Tahoma" pitchFamily="34" charset="0"/>
              </a:rPr>
              <a:t>Pour signer un document, on applique l’algorithme de déchiffrement au message et tout ceux qui connaissent l’algorithme publique de chiffrement peuvent vérifier la signature. </a:t>
            </a:r>
          </a:p>
          <a:p>
            <a:endParaRPr lang="fr-CA" sz="2400">
              <a:latin typeface="Tahoma" pitchFamily="34" charset="0"/>
            </a:endParaRPr>
          </a:p>
          <a:p>
            <a:r>
              <a:rPr lang="fr-CA" sz="2400">
                <a:latin typeface="Tahoma" pitchFamily="34" charset="0"/>
              </a:rPr>
              <a:t>Pour signer un document, il faut connaître la clef privée!</a:t>
            </a:r>
          </a:p>
          <a:p>
            <a:endParaRPr lang="fr-CA" sz="2400">
              <a:latin typeface="Tahoma" pitchFamily="34" charset="0"/>
            </a:endParaRPr>
          </a:p>
        </p:txBody>
      </p:sp>
    </p:spTree>
    <p:extLst>
      <p:ext uri="{BB962C8B-B14F-4D97-AF65-F5344CB8AC3E}">
        <p14:creationId xmlns:p14="http://schemas.microsoft.com/office/powerpoint/2010/main" val="2252664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Infrastructure à clef publique</a:t>
            </a:r>
          </a:p>
        </p:txBody>
      </p:sp>
      <p:sp>
        <p:nvSpPr>
          <p:cNvPr id="63491" name="Text Box 5"/>
          <p:cNvSpPr txBox="1">
            <a:spLocks noChangeArrowheads="1"/>
          </p:cNvSpPr>
          <p:nvPr/>
        </p:nvSpPr>
        <p:spPr bwMode="auto">
          <a:xfrm>
            <a:off x="468313" y="1484313"/>
            <a:ext cx="7653337" cy="4473575"/>
          </a:xfrm>
          <a:prstGeom prst="rect">
            <a:avLst/>
          </a:prstGeom>
          <a:noFill/>
          <a:ln w="9525">
            <a:noFill/>
            <a:miter lim="800000"/>
            <a:headEnd/>
            <a:tailEnd/>
          </a:ln>
        </p:spPr>
        <p:txBody>
          <a:bodyPr>
            <a:spAutoFit/>
          </a:bodyPr>
          <a:lstStyle/>
          <a:p>
            <a:r>
              <a:rPr lang="fr-CA" sz="2400">
                <a:latin typeface="Tahoma" pitchFamily="34" charset="0"/>
              </a:rPr>
              <a:t>Lorsqu’on utilise une clef publique, il faut s’assurer que c’est bien la clef de la personne avec qui on désire communiquer secrètement, ou de qui on désire vérifier une signature.</a:t>
            </a:r>
          </a:p>
          <a:p>
            <a:endParaRPr lang="fr-CA" sz="2400">
              <a:latin typeface="Tahoma" pitchFamily="34" charset="0"/>
            </a:endParaRPr>
          </a:p>
          <a:p>
            <a:r>
              <a:rPr lang="fr-CA" sz="2400">
                <a:latin typeface="Tahoma" pitchFamily="34" charset="0"/>
              </a:rPr>
              <a:t>Si Alice possède la clef publique de Bob et Bob la clef publique de Charlie alors Bob peut signer la clef de Charlie et la transmettre à Alice qui peut vérifier sa signature.</a:t>
            </a:r>
          </a:p>
          <a:p>
            <a:endParaRPr lang="fr-CA" sz="2400">
              <a:latin typeface="Tahoma" pitchFamily="34" charset="0"/>
            </a:endParaRPr>
          </a:p>
          <a:p>
            <a:r>
              <a:rPr lang="fr-CA" sz="2400">
                <a:latin typeface="Tahoma" pitchFamily="34" charset="0"/>
              </a:rPr>
              <a:t>C’est la transitivité de la confiance.</a:t>
            </a:r>
          </a:p>
          <a:p>
            <a:endParaRPr lang="fr-CA" sz="2400">
              <a:latin typeface="Tahoma" pitchFamily="34" charset="0"/>
            </a:endParaRPr>
          </a:p>
        </p:txBody>
      </p:sp>
    </p:spTree>
    <p:extLst>
      <p:ext uri="{BB962C8B-B14F-4D97-AF65-F5344CB8AC3E}">
        <p14:creationId xmlns:p14="http://schemas.microsoft.com/office/powerpoint/2010/main" val="767284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683568" y="1844824"/>
            <a:ext cx="7772400" cy="2884488"/>
          </a:xfrm>
          <a:noFill/>
        </p:spPr>
        <p:txBody>
          <a:bodyPr/>
          <a:lstStyle/>
          <a:p>
            <a:pPr eaLnBrk="1" hangingPunct="1"/>
            <a:r>
              <a:rPr lang="fr-CA" sz="6000" dirty="0" smtClean="0"/>
              <a:t>Cryptographie quantique</a:t>
            </a:r>
          </a:p>
        </p:txBody>
      </p:sp>
    </p:spTree>
    <p:extLst>
      <p:ext uri="{BB962C8B-B14F-4D97-AF65-F5344CB8AC3E}">
        <p14:creationId xmlns:p14="http://schemas.microsoft.com/office/powerpoint/2010/main" val="2976674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152400"/>
            <a:ext cx="8229600" cy="776270"/>
          </a:xfrm>
        </p:spPr>
        <p:txBody>
          <a:bodyPr>
            <a:normAutofit fontScale="90000"/>
          </a:bodyPr>
          <a:lstStyle/>
          <a:p>
            <a:pPr eaLnBrk="1" fontAlgn="auto" hangingPunct="1">
              <a:spcAft>
                <a:spcPts val="0"/>
              </a:spcAft>
              <a:defRPr/>
            </a:pPr>
            <a:r>
              <a:rPr lang="fr-CA" sz="4000" dirty="0" smtClean="0"/>
              <a:t>Factorisation sur un ordinateur quantique!</a:t>
            </a:r>
          </a:p>
        </p:txBody>
      </p:sp>
      <p:sp>
        <p:nvSpPr>
          <p:cNvPr id="6" name="ZoneTexte 5"/>
          <p:cNvSpPr txBox="1"/>
          <p:nvPr/>
        </p:nvSpPr>
        <p:spPr>
          <a:xfrm>
            <a:off x="2714612" y="5786454"/>
            <a:ext cx="4714908" cy="646331"/>
          </a:xfrm>
          <a:prstGeom prst="rect">
            <a:avLst/>
          </a:prstGeom>
          <a:noFill/>
        </p:spPr>
        <p:txBody>
          <a:bodyPr wrap="square" rtlCol="0">
            <a:spAutoFit/>
          </a:bodyPr>
          <a:lstStyle/>
          <a:p>
            <a:r>
              <a:rPr lang="en-CA" sz="3600" dirty="0">
                <a:solidFill>
                  <a:schemeClr val="tx2"/>
                </a:solidFill>
                <a:latin typeface="+mj-lt"/>
                <a:ea typeface="+mj-ea"/>
                <a:cs typeface="+mj-cs"/>
              </a:rPr>
              <a:t>Peter </a:t>
            </a:r>
            <a:r>
              <a:rPr lang="en-CA" sz="3600" dirty="0" err="1">
                <a:solidFill>
                  <a:schemeClr val="tx2"/>
                </a:solidFill>
                <a:latin typeface="+mj-lt"/>
                <a:ea typeface="+mj-ea"/>
                <a:cs typeface="+mj-cs"/>
              </a:rPr>
              <a:t>Shor</a:t>
            </a:r>
            <a:r>
              <a:rPr lang="en-CA" sz="3600" dirty="0">
                <a:solidFill>
                  <a:schemeClr val="tx2"/>
                </a:solidFill>
                <a:latin typeface="+mj-lt"/>
                <a:ea typeface="+mj-ea"/>
                <a:cs typeface="+mj-cs"/>
              </a:rPr>
              <a:t> 1994</a:t>
            </a:r>
            <a:endParaRPr lang="fr-CA" sz="3600" dirty="0">
              <a:solidFill>
                <a:schemeClr val="tx2"/>
              </a:solidFill>
              <a:latin typeface="+mj-lt"/>
              <a:ea typeface="+mj-ea"/>
              <a:cs typeface="+mj-cs"/>
            </a:endParaRPr>
          </a:p>
        </p:txBody>
      </p:sp>
      <p:pic>
        <p:nvPicPr>
          <p:cNvPr id="118786" name="Picture 2" descr="[PHOTO]"/>
          <p:cNvPicPr>
            <a:picLocks noChangeAspect="1" noChangeArrowheads="1"/>
          </p:cNvPicPr>
          <p:nvPr/>
        </p:nvPicPr>
        <p:blipFill>
          <a:blip r:embed="rId3" cstate="print"/>
          <a:srcRect/>
          <a:stretch>
            <a:fillRect/>
          </a:stretch>
        </p:blipFill>
        <p:spPr bwMode="auto">
          <a:xfrm>
            <a:off x="3214678" y="1357298"/>
            <a:ext cx="2857500" cy="4286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9038057"/>
      </p:ext>
    </p:extLst>
  </p:cSld>
  <p:clrMapOvr>
    <a:masterClrMapping/>
  </p:clrMapOvr>
  <p:transition>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p:cNvGrpSpPr/>
          <p:nvPr/>
        </p:nvGrpSpPr>
        <p:grpSpPr>
          <a:xfrm>
            <a:off x="857224" y="1928802"/>
            <a:ext cx="3214710" cy="4690766"/>
            <a:chOff x="857224" y="1928802"/>
            <a:chExt cx="3214710" cy="4690766"/>
          </a:xfrm>
        </p:grpSpPr>
        <p:pic>
          <p:nvPicPr>
            <p:cNvPr id="56322" name="Picture 2" descr="Vitruvian Man">
              <a:hlinkClick r:id="rId2"/>
            </p:cNvPr>
            <p:cNvPicPr>
              <a:picLocks noChangeAspect="1" noChangeArrowheads="1"/>
            </p:cNvPicPr>
            <p:nvPr/>
          </p:nvPicPr>
          <p:blipFill>
            <a:blip r:embed="rId3" cstate="print"/>
            <a:srcRect/>
            <a:stretch>
              <a:fillRect/>
            </a:stretch>
          </p:blipFill>
          <p:spPr bwMode="auto">
            <a:xfrm>
              <a:off x="857224" y="1928802"/>
              <a:ext cx="3050375" cy="4357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819" name="Rectangle 5"/>
            <p:cNvSpPr>
              <a:spLocks noChangeArrowheads="1"/>
            </p:cNvSpPr>
            <p:nvPr/>
          </p:nvSpPr>
          <p:spPr bwMode="auto">
            <a:xfrm>
              <a:off x="2643174" y="6357958"/>
              <a:ext cx="1428760" cy="261610"/>
            </a:xfrm>
            <a:prstGeom prst="rect">
              <a:avLst/>
            </a:prstGeom>
            <a:noFill/>
            <a:ln w="9525">
              <a:noFill/>
              <a:miter lim="800000"/>
              <a:headEnd/>
              <a:tailEnd/>
            </a:ln>
          </p:spPr>
          <p:txBody>
            <a:bodyPr wrap="square">
              <a:spAutoFit/>
            </a:bodyPr>
            <a:lstStyle/>
            <a:p>
              <a:r>
                <a:rPr lang="fr-CA" sz="1100" b="1" dirty="0"/>
                <a:t>Leonardo da </a:t>
              </a:r>
              <a:r>
                <a:rPr lang="fr-CA" sz="1100" b="1" dirty="0" smtClean="0"/>
                <a:t>Vinci</a:t>
              </a:r>
              <a:endParaRPr lang="fr-CA" sz="1100" dirty="0"/>
            </a:p>
          </p:txBody>
        </p:sp>
      </p:grpSp>
      <p:sp>
        <p:nvSpPr>
          <p:cNvPr id="5" name="ZoneTexte 4"/>
          <p:cNvSpPr txBox="1"/>
          <p:nvPr/>
        </p:nvSpPr>
        <p:spPr>
          <a:xfrm>
            <a:off x="1357290" y="857232"/>
            <a:ext cx="1749197" cy="646331"/>
          </a:xfrm>
          <a:prstGeom prst="rect">
            <a:avLst/>
          </a:prstGeom>
          <a:noFill/>
        </p:spPr>
        <p:txBody>
          <a:bodyPr wrap="none" rtlCol="0">
            <a:spAutoFit/>
          </a:bodyPr>
          <a:lstStyle/>
          <a:p>
            <a:r>
              <a:rPr lang="fr-CA" sz="3600" dirty="0">
                <a:solidFill>
                  <a:schemeClr val="tx2"/>
                </a:solidFill>
                <a:latin typeface="+mj-lt"/>
                <a:ea typeface="+mj-ea"/>
                <a:cs typeface="+mj-cs"/>
              </a:rPr>
              <a:t>Théorie</a:t>
            </a:r>
          </a:p>
        </p:txBody>
      </p:sp>
      <p:pic>
        <p:nvPicPr>
          <p:cNvPr id="56325" name="Picture 5"/>
          <p:cNvPicPr>
            <a:picLocks noChangeAspect="1" noChangeArrowheads="1"/>
          </p:cNvPicPr>
          <p:nvPr/>
        </p:nvPicPr>
        <p:blipFill>
          <a:blip r:embed="rId4" cstate="print"/>
          <a:srcRect/>
          <a:stretch>
            <a:fillRect/>
          </a:stretch>
        </p:blipFill>
        <p:spPr bwMode="auto">
          <a:xfrm>
            <a:off x="6000760" y="1928802"/>
            <a:ext cx="1781075" cy="4186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ZoneTexte 5"/>
          <p:cNvSpPr txBox="1"/>
          <p:nvPr/>
        </p:nvSpPr>
        <p:spPr>
          <a:xfrm>
            <a:off x="5715008" y="928670"/>
            <a:ext cx="2492990" cy="646331"/>
          </a:xfrm>
          <a:prstGeom prst="rect">
            <a:avLst/>
          </a:prstGeom>
          <a:noFill/>
        </p:spPr>
        <p:txBody>
          <a:bodyPr wrap="none" rtlCol="0">
            <a:spAutoFit/>
          </a:bodyPr>
          <a:lstStyle/>
          <a:p>
            <a:r>
              <a:rPr lang="fr-CA" sz="3600" dirty="0">
                <a:solidFill>
                  <a:schemeClr val="tx2"/>
                </a:solidFill>
                <a:latin typeface="+mj-lt"/>
                <a:ea typeface="+mj-ea"/>
                <a:cs typeface="+mj-cs"/>
              </a:rPr>
              <a:t>Expérience</a:t>
            </a:r>
          </a:p>
        </p:txBody>
      </p:sp>
    </p:spTree>
    <p:extLst>
      <p:ext uri="{BB962C8B-B14F-4D97-AF65-F5344CB8AC3E}">
        <p14:creationId xmlns:p14="http://schemas.microsoft.com/office/powerpoint/2010/main" val="10126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Ordinateur quantique?</a:t>
            </a:r>
            <a:br>
              <a:rPr lang="fr-CA" dirty="0" smtClean="0"/>
            </a:br>
            <a:r>
              <a:rPr lang="fr-CA" dirty="0" smtClean="0"/>
              <a:t>IBM </a:t>
            </a:r>
            <a:r>
              <a:rPr lang="en-US" dirty="0" smtClean="0"/>
              <a:t>2001</a:t>
            </a:r>
            <a:endParaRPr lang="fr-CA" dirty="0"/>
          </a:p>
        </p:txBody>
      </p:sp>
      <p:pic>
        <p:nvPicPr>
          <p:cNvPr id="124930" name="Picture 2" descr="http://domino.research.ibm.com/comm/pr.nsf/pages/rscd.quantum-picb.html/$FILE/qcomp_research_big_s.jpg"/>
          <p:cNvPicPr>
            <a:picLocks noChangeAspect="1" noChangeArrowheads="1"/>
          </p:cNvPicPr>
          <p:nvPr/>
        </p:nvPicPr>
        <p:blipFill>
          <a:blip r:embed="rId2" cstate="print"/>
          <a:srcRect/>
          <a:stretch>
            <a:fillRect/>
          </a:stretch>
        </p:blipFill>
        <p:spPr bwMode="auto">
          <a:xfrm>
            <a:off x="214282" y="1785926"/>
            <a:ext cx="7055843" cy="39290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4932" name="Picture 4" descr="http://domino.research.ibm.com/comm/pr.nsf/pages/rscd.quantum-pica.html/$FILE/7qubit_molecule_big_s.gif"/>
          <p:cNvPicPr>
            <a:picLocks noChangeAspect="1" noChangeArrowheads="1"/>
          </p:cNvPicPr>
          <p:nvPr/>
        </p:nvPicPr>
        <p:blipFill>
          <a:blip r:embed="rId3" cstate="print"/>
          <a:srcRect/>
          <a:stretch>
            <a:fillRect/>
          </a:stretch>
        </p:blipFill>
        <p:spPr bwMode="auto">
          <a:xfrm>
            <a:off x="6000760" y="3714752"/>
            <a:ext cx="3000396" cy="3000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3143240" y="3500438"/>
            <a:ext cx="2624436" cy="523220"/>
          </a:xfrm>
          <a:prstGeom prst="rect">
            <a:avLst/>
          </a:prstGeom>
          <a:solidFill>
            <a:schemeClr val="accent1">
              <a:lumMod val="60000"/>
              <a:lumOff val="40000"/>
              <a:alpha val="54000"/>
            </a:schemeClr>
          </a:solidFill>
          <a:ln w="57150">
            <a:solidFill>
              <a:schemeClr val="tx2">
                <a:lumMod val="75000"/>
              </a:schemeClr>
            </a:solidFill>
          </a:ln>
          <a:effectLst>
            <a:outerShdw blurRad="50800" dist="38100" dir="2700000" algn="tl" rotWithShape="0">
              <a:prstClr val="black">
                <a:alpha val="40000"/>
              </a:prstClr>
            </a:outerShdw>
          </a:effectLst>
        </p:spPr>
        <p:txBody>
          <a:bodyPr wrap="none">
            <a:spAutoFit/>
          </a:bodyPr>
          <a:lstStyle/>
          <a:p>
            <a:pPr>
              <a:defRPr/>
            </a:pPr>
            <a:r>
              <a:rPr lang="fr-CA" sz="2800" dirty="0" smtClean="0">
                <a:solidFill>
                  <a:srgbClr val="FF0000"/>
                </a:solidFill>
                <a:effectLst>
                  <a:outerShdw blurRad="38100" dist="38100" dir="2700000" algn="tl">
                    <a:srgbClr val="C0C0C0"/>
                  </a:outerShdw>
                </a:effectLst>
                <a:latin typeface="Tahoma" pitchFamily="34" charset="0"/>
              </a:rPr>
              <a:t>15 = 3 * 5    </a:t>
            </a:r>
            <a:r>
              <a:rPr lang="fr-CA" sz="2800" dirty="0" smtClean="0">
                <a:solidFill>
                  <a:srgbClr val="FF0000"/>
                </a:solidFill>
                <a:effectLst>
                  <a:outerShdw blurRad="38100" dist="38100" dir="2700000" algn="tl">
                    <a:srgbClr val="C0C0C0"/>
                  </a:outerShdw>
                </a:effectLst>
                <a:latin typeface="Tahoma" pitchFamily="34" charset="0"/>
                <a:sym typeface="Wingdings" pitchFamily="2" charset="2"/>
              </a:rPr>
              <a:t></a:t>
            </a:r>
            <a:endParaRPr lang="fr-CA" sz="2800" dirty="0">
              <a:solidFill>
                <a:srgbClr val="FF0000"/>
              </a:solidFill>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131360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smtClean="0"/>
              <a:t>Quantum Key Distribution (QKD)</a:t>
            </a:r>
            <a:br>
              <a:rPr lang="fr-CA" dirty="0" smtClean="0"/>
            </a:br>
            <a:r>
              <a:rPr lang="fr-CA" dirty="0" smtClean="0"/>
              <a:t>1984, BB84</a:t>
            </a:r>
            <a:endParaRPr lang="fr-CA" dirty="0"/>
          </a:p>
        </p:txBody>
      </p:sp>
      <p:pic>
        <p:nvPicPr>
          <p:cNvPr id="3" name="Picture 2" descr="Gilles Brassard"/>
          <p:cNvPicPr>
            <a:picLocks noChangeAspect="1" noChangeArrowheads="1"/>
          </p:cNvPicPr>
          <p:nvPr/>
        </p:nvPicPr>
        <p:blipFill>
          <a:blip r:embed="rId3" cstate="print"/>
          <a:srcRect/>
          <a:stretch>
            <a:fillRect/>
          </a:stretch>
        </p:blipFill>
        <p:spPr bwMode="auto">
          <a:xfrm>
            <a:off x="1714480" y="1928802"/>
            <a:ext cx="1643074" cy="2418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4146" name="Picture 2" descr="http://www.research.ibm.com/people/b/bennetc/CHBPUB8.JPG"/>
          <p:cNvPicPr>
            <a:picLocks noChangeAspect="1" noChangeArrowheads="1"/>
          </p:cNvPicPr>
          <p:nvPr/>
        </p:nvPicPr>
        <p:blipFill>
          <a:blip r:embed="rId4" cstate="print"/>
          <a:srcRect/>
          <a:stretch>
            <a:fillRect/>
          </a:stretch>
        </p:blipFill>
        <p:spPr bwMode="auto">
          <a:xfrm>
            <a:off x="5214942" y="1928802"/>
            <a:ext cx="1785950" cy="23633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ZoneTexte 4"/>
          <p:cNvSpPr txBox="1"/>
          <p:nvPr/>
        </p:nvSpPr>
        <p:spPr>
          <a:xfrm>
            <a:off x="1428728" y="4572008"/>
            <a:ext cx="3313728" cy="1200329"/>
          </a:xfrm>
          <a:prstGeom prst="rect">
            <a:avLst/>
          </a:prstGeom>
          <a:noFill/>
        </p:spPr>
        <p:txBody>
          <a:bodyPr wrap="none" rtlCol="0">
            <a:spAutoFit/>
          </a:bodyPr>
          <a:lstStyle/>
          <a:p>
            <a:r>
              <a:rPr lang="fr-CA" sz="3600" dirty="0">
                <a:solidFill>
                  <a:schemeClr val="tx2"/>
                </a:solidFill>
                <a:latin typeface="+mj-lt"/>
                <a:ea typeface="+mj-ea"/>
                <a:cs typeface="+mj-cs"/>
              </a:rPr>
              <a:t>Gilles Brassard</a:t>
            </a:r>
          </a:p>
          <a:p>
            <a:r>
              <a:rPr lang="fr-CA" sz="3600" dirty="0">
                <a:solidFill>
                  <a:schemeClr val="tx2"/>
                </a:solidFill>
                <a:latin typeface="+mj-lt"/>
                <a:ea typeface="+mj-ea"/>
                <a:cs typeface="+mj-cs"/>
              </a:rPr>
              <a:t>DIRO</a:t>
            </a:r>
          </a:p>
        </p:txBody>
      </p:sp>
      <p:sp>
        <p:nvSpPr>
          <p:cNvPr id="6" name="ZoneTexte 5"/>
          <p:cNvSpPr txBox="1"/>
          <p:nvPr/>
        </p:nvSpPr>
        <p:spPr>
          <a:xfrm>
            <a:off x="5000628" y="4643446"/>
            <a:ext cx="3493264" cy="1200329"/>
          </a:xfrm>
          <a:prstGeom prst="rect">
            <a:avLst/>
          </a:prstGeom>
          <a:noFill/>
        </p:spPr>
        <p:txBody>
          <a:bodyPr wrap="none" rtlCol="0">
            <a:spAutoFit/>
          </a:bodyPr>
          <a:lstStyle/>
          <a:p>
            <a:r>
              <a:rPr lang="fr-CA" sz="3600" dirty="0">
                <a:solidFill>
                  <a:schemeClr val="tx2"/>
                </a:solidFill>
                <a:latin typeface="+mj-lt"/>
                <a:ea typeface="+mj-ea"/>
                <a:cs typeface="+mj-cs"/>
              </a:rPr>
              <a:t>Charles Bennett</a:t>
            </a:r>
          </a:p>
          <a:p>
            <a:r>
              <a:rPr lang="fr-CA" sz="3600" dirty="0">
                <a:solidFill>
                  <a:schemeClr val="tx2"/>
                </a:solidFill>
                <a:latin typeface="+mj-lt"/>
                <a:ea typeface="+mj-ea"/>
                <a:cs typeface="+mj-cs"/>
              </a:rPr>
              <a:t>IBM</a:t>
            </a:r>
          </a:p>
        </p:txBody>
      </p:sp>
    </p:spTree>
    <p:extLst>
      <p:ext uri="{BB962C8B-B14F-4D97-AF65-F5344CB8AC3E}">
        <p14:creationId xmlns:p14="http://schemas.microsoft.com/office/powerpoint/2010/main" val="2655431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ChangeArrowheads="1"/>
          </p:cNvSpPr>
          <p:nvPr/>
        </p:nvSpPr>
        <p:spPr bwMode="auto">
          <a:xfrm>
            <a:off x="501650" y="1412875"/>
            <a:ext cx="8642350" cy="1584325"/>
          </a:xfrm>
          <a:prstGeom prst="rect">
            <a:avLst/>
          </a:prstGeom>
          <a:noFill/>
          <a:ln w="9525">
            <a:noFill/>
            <a:miter lim="800000"/>
            <a:headEnd/>
            <a:tailEnd/>
          </a:ln>
        </p:spPr>
        <p:txBody>
          <a:bodyPr/>
          <a:lstStyle/>
          <a:p>
            <a:pPr>
              <a:spcBef>
                <a:spcPct val="20000"/>
              </a:spcBef>
            </a:pPr>
            <a:r>
              <a:rPr lang="fr-CA" sz="2800" dirty="0"/>
              <a:t>On intercepte le message</a:t>
            </a:r>
          </a:p>
          <a:p>
            <a:r>
              <a:rPr lang="fr-CA" sz="2400" b="1" dirty="0">
                <a:solidFill>
                  <a:schemeClr val="accent2"/>
                </a:solidFill>
                <a:latin typeface="Letter Gothic" pitchFamily="49" charset="0"/>
              </a:rPr>
              <a:t>FAGEMYREMPURZV_EMZR_R_FMNMDAZR</a:t>
            </a:r>
            <a:endParaRPr lang="fr-CA" sz="2400" dirty="0">
              <a:solidFill>
                <a:schemeClr val="accent2"/>
              </a:solidFill>
            </a:endParaRPr>
          </a:p>
          <a:p>
            <a:pPr>
              <a:spcBef>
                <a:spcPct val="20000"/>
              </a:spcBef>
            </a:pPr>
            <a:r>
              <a:rPr lang="fr-CA" sz="2800" dirty="0"/>
              <a:t>Essayons différents décalages…</a:t>
            </a:r>
          </a:p>
        </p:txBody>
      </p:sp>
      <p:sp>
        <p:nvSpPr>
          <p:cNvPr id="16387"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Chiffrement de César</a:t>
            </a:r>
          </a:p>
        </p:txBody>
      </p:sp>
      <p:sp>
        <p:nvSpPr>
          <p:cNvPr id="16388" name="Rectangle 8"/>
          <p:cNvSpPr>
            <a:spLocks noChangeArrowheads="1"/>
          </p:cNvSpPr>
          <p:nvPr/>
        </p:nvSpPr>
        <p:spPr bwMode="auto">
          <a:xfrm>
            <a:off x="250825" y="1484313"/>
            <a:ext cx="8642350" cy="5184775"/>
          </a:xfrm>
          <a:prstGeom prst="rect">
            <a:avLst/>
          </a:prstGeom>
          <a:noFill/>
          <a:ln w="9525">
            <a:noFill/>
            <a:miter lim="800000"/>
            <a:headEnd/>
            <a:tailEnd/>
          </a:ln>
        </p:spPr>
        <p:txBody>
          <a:bodyPr/>
          <a:lstStyle/>
          <a:p>
            <a:pPr>
              <a:spcBef>
                <a:spcPct val="20000"/>
              </a:spcBef>
            </a:pPr>
            <a:endParaRPr lang="en-CA" sz="2800"/>
          </a:p>
        </p:txBody>
      </p:sp>
      <p:sp>
        <p:nvSpPr>
          <p:cNvPr id="16389" name="Rectangle 12"/>
          <p:cNvSpPr>
            <a:spLocks noChangeArrowheads="1"/>
          </p:cNvSpPr>
          <p:nvPr/>
        </p:nvSpPr>
        <p:spPr bwMode="auto">
          <a:xfrm>
            <a:off x="323850" y="3141663"/>
            <a:ext cx="8642350" cy="720725"/>
          </a:xfrm>
          <a:prstGeom prst="rect">
            <a:avLst/>
          </a:prstGeom>
          <a:noFill/>
          <a:ln w="9525">
            <a:noFill/>
            <a:miter lim="800000"/>
            <a:headEnd/>
            <a:tailEnd/>
          </a:ln>
        </p:spPr>
        <p:txBody>
          <a:bodyPr/>
          <a:lstStyle/>
          <a:p>
            <a:r>
              <a:rPr lang="fr-CA" sz="2400"/>
              <a:t>1:</a:t>
            </a:r>
            <a:r>
              <a:rPr lang="fr-CA" sz="2400">
                <a:solidFill>
                  <a:schemeClr val="hlink"/>
                </a:solidFill>
              </a:rPr>
              <a:t> </a:t>
            </a:r>
            <a:r>
              <a:rPr lang="fr-CA" sz="2400" b="1">
                <a:solidFill>
                  <a:schemeClr val="accent2"/>
                </a:solidFill>
                <a:latin typeface="Letter Gothic" pitchFamily="49" charset="0"/>
              </a:rPr>
              <a:t>E_FDLXQDLOTQYUZDLYQZQZELMLC_YQ</a:t>
            </a:r>
            <a:endParaRPr lang="fr-CA" sz="2400">
              <a:solidFill>
                <a:schemeClr val="accent2"/>
              </a:solidFill>
            </a:endParaRPr>
          </a:p>
        </p:txBody>
      </p:sp>
      <p:sp>
        <p:nvSpPr>
          <p:cNvPr id="16390" name="Rectangle 14"/>
          <p:cNvSpPr>
            <a:spLocks noChangeArrowheads="1"/>
          </p:cNvSpPr>
          <p:nvPr/>
        </p:nvSpPr>
        <p:spPr bwMode="auto">
          <a:xfrm>
            <a:off x="358775" y="3646488"/>
            <a:ext cx="8642350" cy="720725"/>
          </a:xfrm>
          <a:prstGeom prst="rect">
            <a:avLst/>
          </a:prstGeom>
          <a:noFill/>
          <a:ln w="9525">
            <a:noFill/>
            <a:miter lim="800000"/>
            <a:headEnd/>
            <a:tailEnd/>
          </a:ln>
        </p:spPr>
        <p:txBody>
          <a:bodyPr/>
          <a:lstStyle/>
          <a:p>
            <a:r>
              <a:rPr lang="fr-CA" sz="2400"/>
              <a:t>2:</a:t>
            </a:r>
            <a:r>
              <a:rPr lang="fr-CA" sz="2400">
                <a:solidFill>
                  <a:schemeClr val="hlink"/>
                </a:solidFill>
              </a:rPr>
              <a:t> </a:t>
            </a:r>
            <a:r>
              <a:rPr lang="fr-CA" sz="2400" b="1">
                <a:solidFill>
                  <a:schemeClr val="accent2"/>
                </a:solidFill>
                <a:latin typeface="Letter Gothic" pitchFamily="49" charset="0"/>
              </a:rPr>
              <a:t>DZECKWPCKNSPXTYCKXPYPYDKLKBZXP</a:t>
            </a:r>
          </a:p>
        </p:txBody>
      </p:sp>
      <p:sp>
        <p:nvSpPr>
          <p:cNvPr id="16391" name="Rectangle 15"/>
          <p:cNvSpPr>
            <a:spLocks noChangeArrowheads="1"/>
          </p:cNvSpPr>
          <p:nvPr/>
        </p:nvSpPr>
        <p:spPr bwMode="auto">
          <a:xfrm>
            <a:off x="358775" y="4221163"/>
            <a:ext cx="8642350" cy="720725"/>
          </a:xfrm>
          <a:prstGeom prst="rect">
            <a:avLst/>
          </a:prstGeom>
          <a:noFill/>
          <a:ln w="9525">
            <a:noFill/>
            <a:miter lim="800000"/>
            <a:headEnd/>
            <a:tailEnd/>
          </a:ln>
        </p:spPr>
        <p:txBody>
          <a:bodyPr/>
          <a:lstStyle/>
          <a:p>
            <a:r>
              <a:rPr lang="fr-CA" sz="2400"/>
              <a:t>3… 4… 5… 6… 7… 8… 9… 10… 11… 12…</a:t>
            </a:r>
            <a:endParaRPr lang="fr-CA" sz="2400">
              <a:solidFill>
                <a:schemeClr val="hlink"/>
              </a:solidFill>
            </a:endParaRPr>
          </a:p>
        </p:txBody>
      </p:sp>
      <p:sp>
        <p:nvSpPr>
          <p:cNvPr id="16392" name="Rectangle 16"/>
          <p:cNvSpPr>
            <a:spLocks noChangeArrowheads="1"/>
          </p:cNvSpPr>
          <p:nvPr/>
        </p:nvSpPr>
        <p:spPr bwMode="auto">
          <a:xfrm>
            <a:off x="358775" y="4797425"/>
            <a:ext cx="8642350" cy="720725"/>
          </a:xfrm>
          <a:prstGeom prst="rect">
            <a:avLst/>
          </a:prstGeom>
          <a:noFill/>
          <a:ln w="9525">
            <a:noFill/>
            <a:miter lim="800000"/>
            <a:headEnd/>
            <a:tailEnd/>
          </a:ln>
        </p:spPr>
        <p:txBody>
          <a:bodyPr/>
          <a:lstStyle/>
          <a:p>
            <a:r>
              <a:rPr lang="fr-CA" sz="2400"/>
              <a:t>13:</a:t>
            </a:r>
            <a:r>
              <a:rPr lang="fr-CA" sz="2400">
                <a:solidFill>
                  <a:schemeClr val="hlink"/>
                </a:solidFill>
              </a:rPr>
              <a:t> </a:t>
            </a:r>
            <a:r>
              <a:rPr lang="fr-CA" sz="2400" b="1">
                <a:solidFill>
                  <a:schemeClr val="accent2"/>
                </a:solidFill>
                <a:latin typeface="Letter Gothic" pitchFamily="49" charset="0"/>
              </a:rPr>
              <a:t>TOUS_LES_CHEMINS_MENENT_A_ROME</a:t>
            </a:r>
          </a:p>
        </p:txBody>
      </p:sp>
      <p:sp>
        <p:nvSpPr>
          <p:cNvPr id="16393" name="Rectangle 17"/>
          <p:cNvSpPr>
            <a:spLocks noChangeArrowheads="1"/>
          </p:cNvSpPr>
          <p:nvPr/>
        </p:nvSpPr>
        <p:spPr bwMode="auto">
          <a:xfrm>
            <a:off x="358775" y="5446713"/>
            <a:ext cx="8642350" cy="1150937"/>
          </a:xfrm>
          <a:prstGeom prst="rect">
            <a:avLst/>
          </a:prstGeom>
          <a:noFill/>
          <a:ln w="9525">
            <a:noFill/>
            <a:miter lim="800000"/>
            <a:headEnd/>
            <a:tailEnd/>
          </a:ln>
        </p:spPr>
        <p:txBody>
          <a:bodyPr/>
          <a:lstStyle/>
          <a:p>
            <a:pPr>
              <a:spcBef>
                <a:spcPct val="20000"/>
              </a:spcBef>
            </a:pPr>
            <a:r>
              <a:rPr lang="fr-CA" sz="2800"/>
              <a:t>Clairement, le chiffrement de César n’est pas sécuritaire.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285720" y="214290"/>
            <a:ext cx="8229600" cy="785818"/>
          </a:xfrm>
        </p:spPr>
        <p:txBody>
          <a:bodyPr/>
          <a:lstStyle/>
          <a:p>
            <a:pPr eaLnBrk="1" fontAlgn="auto" hangingPunct="1">
              <a:spcAft>
                <a:spcPts val="0"/>
              </a:spcAft>
              <a:defRPr/>
            </a:pPr>
            <a:r>
              <a:rPr lang="fr-CA" dirty="0" smtClean="0"/>
              <a:t>Cryptographie quantique</a:t>
            </a:r>
          </a:p>
        </p:txBody>
      </p:sp>
      <p:pic>
        <p:nvPicPr>
          <p:cNvPr id="32771" name="Picture 3" descr="QC"/>
          <p:cNvPicPr>
            <a:picLocks noGrp="1" noChangeAspect="1" noChangeArrowheads="1"/>
          </p:cNvPicPr>
          <p:nvPr>
            <p:ph sz="half" idx="4294967295"/>
          </p:nvPr>
        </p:nvPicPr>
        <p:blipFill>
          <a:blip r:embed="rId2" cstate="print"/>
          <a:srcRect/>
          <a:stretch>
            <a:fillRect/>
          </a:stretch>
        </p:blipFill>
        <p:spPr>
          <a:xfrm>
            <a:off x="1571604" y="1857364"/>
            <a:ext cx="5761037" cy="3802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748" name="Rectangle 4"/>
          <p:cNvSpPr>
            <a:spLocks noChangeArrowheads="1"/>
          </p:cNvSpPr>
          <p:nvPr/>
        </p:nvSpPr>
        <p:spPr bwMode="auto">
          <a:xfrm>
            <a:off x="809711" y="5929329"/>
            <a:ext cx="7130926" cy="400110"/>
          </a:xfrm>
          <a:prstGeom prst="rect">
            <a:avLst/>
          </a:prstGeom>
          <a:noFill/>
          <a:ln w="38100" algn="ctr">
            <a:noFill/>
            <a:miter lim="800000"/>
            <a:headEnd/>
            <a:tailEnd/>
          </a:ln>
        </p:spPr>
        <p:txBody>
          <a:bodyPr wrap="none" anchor="ctr">
            <a:spAutoFit/>
          </a:bodyPr>
          <a:lstStyle/>
          <a:p>
            <a:pPr algn="ctr"/>
            <a:r>
              <a:rPr lang="fr-CA" sz="2000" dirty="0">
                <a:solidFill>
                  <a:schemeClr val="tx2"/>
                </a:solidFill>
                <a:latin typeface="+mj-lt"/>
                <a:ea typeface="+mj-ea"/>
                <a:cs typeface="+mj-cs"/>
              </a:rPr>
              <a:t>C. H. Bennett, F. Bessette, G. Brassard, L. Salvail, J. </a:t>
            </a:r>
            <a:r>
              <a:rPr lang="fr-CA" sz="2000" dirty="0" err="1">
                <a:solidFill>
                  <a:schemeClr val="tx2"/>
                </a:solidFill>
                <a:latin typeface="+mj-lt"/>
                <a:ea typeface="+mj-ea"/>
                <a:cs typeface="+mj-cs"/>
              </a:rPr>
              <a:t>Smolin</a:t>
            </a:r>
            <a:r>
              <a:rPr lang="fr-CA" sz="20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 </a:t>
            </a:r>
          </a:p>
        </p:txBody>
      </p:sp>
      <p:sp>
        <p:nvSpPr>
          <p:cNvPr id="31749" name="Text Box 5"/>
          <p:cNvSpPr txBox="1">
            <a:spLocks noChangeArrowheads="1"/>
          </p:cNvSpPr>
          <p:nvPr/>
        </p:nvSpPr>
        <p:spPr bwMode="auto">
          <a:xfrm>
            <a:off x="3070504" y="1214422"/>
            <a:ext cx="2845651" cy="677108"/>
          </a:xfrm>
          <a:prstGeom prst="rect">
            <a:avLst/>
          </a:prstGeom>
          <a:noFill/>
          <a:ln w="38100" algn="ctr">
            <a:noFill/>
            <a:miter lim="800000"/>
            <a:headEnd/>
            <a:tailEnd/>
          </a:ln>
        </p:spPr>
        <p:txBody>
          <a:bodyPr wrap="none">
            <a:spAutoFit/>
          </a:bodyPr>
          <a:lstStyle/>
          <a:p>
            <a:pPr algn="ctr"/>
            <a:r>
              <a:rPr lang="fr-CA" sz="3600" dirty="0">
                <a:solidFill>
                  <a:schemeClr val="tx2"/>
                </a:solidFill>
                <a:latin typeface="+mj-lt"/>
                <a:ea typeface="+mj-ea"/>
                <a:cs typeface="+mj-cs"/>
              </a:rPr>
              <a:t>1992: 30 cm</a:t>
            </a:r>
            <a:r>
              <a:rPr lang="fr-CA" sz="38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rPr>
              <a:t>.</a:t>
            </a:r>
          </a:p>
        </p:txBody>
      </p:sp>
    </p:spTree>
    <p:extLst>
      <p:ext uri="{BB962C8B-B14F-4D97-AF65-F5344CB8AC3E}">
        <p14:creationId xmlns:p14="http://schemas.microsoft.com/office/powerpoint/2010/main" val="1146566940"/>
      </p:ext>
    </p:extLst>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8313" y="115888"/>
            <a:ext cx="8229600" cy="955658"/>
          </a:xfrm>
        </p:spPr>
        <p:txBody>
          <a:bodyPr>
            <a:normAutofit/>
          </a:bodyPr>
          <a:lstStyle/>
          <a:p>
            <a:pPr eaLnBrk="1" fontAlgn="auto" hangingPunct="1">
              <a:spcAft>
                <a:spcPts val="0"/>
              </a:spcAft>
              <a:defRPr/>
            </a:pPr>
            <a:r>
              <a:rPr lang="fr-CA" dirty="0" smtClean="0"/>
              <a:t>Id Quantique « Plug and </a:t>
            </a:r>
            <a:r>
              <a:rPr lang="fr-CA" dirty="0" err="1" smtClean="0"/>
              <a:t>play</a:t>
            </a:r>
            <a:r>
              <a:rPr lang="fr-CA" dirty="0" smtClean="0"/>
              <a:t> »</a:t>
            </a:r>
          </a:p>
        </p:txBody>
      </p:sp>
      <p:pic>
        <p:nvPicPr>
          <p:cNvPr id="32771" name="Picture 3" descr="Crypto"/>
          <p:cNvPicPr>
            <a:picLocks noGrp="1" noChangeAspect="1" noChangeArrowheads="1"/>
          </p:cNvPicPr>
          <p:nvPr>
            <p:ph sz="half" idx="2"/>
          </p:nvPr>
        </p:nvPicPr>
        <p:blipFill>
          <a:blip r:embed="rId2" cstate="print"/>
          <a:srcRect/>
          <a:stretch>
            <a:fillRect/>
          </a:stretch>
        </p:blipFill>
        <p:spPr>
          <a:xfrm>
            <a:off x="1187624" y="1556792"/>
            <a:ext cx="6121400" cy="240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772" name="Text Box 4"/>
          <p:cNvSpPr txBox="1">
            <a:spLocks noChangeArrowheads="1"/>
          </p:cNvSpPr>
          <p:nvPr/>
        </p:nvSpPr>
        <p:spPr bwMode="auto">
          <a:xfrm>
            <a:off x="1043608" y="4293096"/>
            <a:ext cx="3795911" cy="1938992"/>
          </a:xfrm>
          <a:prstGeom prst="rect">
            <a:avLst/>
          </a:prstGeom>
          <a:noFill/>
          <a:ln w="38100" algn="ctr">
            <a:noFill/>
            <a:miter lim="800000"/>
            <a:headEnd/>
            <a:tailEnd/>
          </a:ln>
        </p:spPr>
        <p:txBody>
          <a:bodyPr wrap="none">
            <a:spAutoFit/>
          </a:bodyPr>
          <a:lstStyle/>
          <a:p>
            <a:pPr marL="274320" indent="-274320">
              <a:buClr>
                <a:schemeClr val="accent2"/>
              </a:buClr>
              <a:buSzPct val="85000"/>
              <a:buFont typeface="Wingdings 2"/>
              <a:buChar char=""/>
            </a:pPr>
            <a:r>
              <a:rPr lang="fr-CA" sz="2000" dirty="0">
                <a:solidFill>
                  <a:schemeClr val="tx2"/>
                </a:solidFill>
                <a:latin typeface="+mj-lt"/>
                <a:ea typeface="+mj-ea"/>
                <a:cs typeface="+mj-cs"/>
              </a:rPr>
              <a:t>Caractéristiques:</a:t>
            </a:r>
          </a:p>
          <a:p>
            <a:pPr marL="274320" indent="-274320">
              <a:buClr>
                <a:schemeClr val="accent2"/>
              </a:buClr>
              <a:buSzPct val="85000"/>
              <a:buFont typeface="Wingdings 2"/>
              <a:buChar char=""/>
            </a:pPr>
            <a:r>
              <a:rPr lang="fr-CA" sz="2000" dirty="0">
                <a:solidFill>
                  <a:schemeClr val="tx2"/>
                </a:solidFill>
                <a:latin typeface="+mj-lt"/>
                <a:ea typeface="+mj-ea"/>
                <a:cs typeface="+mj-cs"/>
              </a:rPr>
              <a:t>Premier appareil commercial </a:t>
            </a:r>
          </a:p>
          <a:p>
            <a:pPr marL="274320" indent="-274320">
              <a:buClr>
                <a:schemeClr val="accent2"/>
              </a:buClr>
              <a:buSzPct val="85000"/>
              <a:buFont typeface="Wingdings 2"/>
              <a:buChar char=""/>
            </a:pPr>
            <a:r>
              <a:rPr lang="fr-CA" sz="2000" dirty="0">
                <a:solidFill>
                  <a:schemeClr val="tx2"/>
                </a:solidFill>
                <a:latin typeface="+mj-lt"/>
                <a:ea typeface="+mj-ea"/>
                <a:cs typeface="+mj-cs"/>
              </a:rPr>
              <a:t>Jusqu’à 60 km de distance</a:t>
            </a:r>
          </a:p>
          <a:p>
            <a:pPr marL="274320" indent="-274320">
              <a:buClr>
                <a:schemeClr val="accent2"/>
              </a:buClr>
              <a:buSzPct val="85000"/>
              <a:buFont typeface="Wingdings 2"/>
              <a:buChar char=""/>
            </a:pPr>
            <a:r>
              <a:rPr lang="fr-CA" sz="2000" dirty="0">
                <a:solidFill>
                  <a:schemeClr val="tx2"/>
                </a:solidFill>
                <a:latin typeface="+mj-lt"/>
                <a:ea typeface="+mj-ea"/>
                <a:cs typeface="+mj-cs"/>
              </a:rPr>
              <a:t>Taux de 1000 bits/s</a:t>
            </a:r>
          </a:p>
          <a:p>
            <a:pPr marL="274320" indent="-274320">
              <a:buClr>
                <a:schemeClr val="accent2"/>
              </a:buClr>
              <a:buSzPct val="85000"/>
              <a:buFont typeface="Wingdings 2"/>
              <a:buChar char=""/>
            </a:pPr>
            <a:r>
              <a:rPr lang="fr-CA" sz="2000" dirty="0">
                <a:solidFill>
                  <a:schemeClr val="tx2"/>
                </a:solidFill>
                <a:latin typeface="+mj-lt"/>
                <a:ea typeface="+mj-ea"/>
                <a:cs typeface="+mj-cs"/>
              </a:rPr>
              <a:t>Petit et fiable </a:t>
            </a:r>
            <a:r>
              <a:rPr lang="fr-CA" sz="2000" dirty="0">
                <a:solidFill>
                  <a:schemeClr val="tx2"/>
                </a:solidFill>
                <a:latin typeface="+mj-lt"/>
                <a:ea typeface="+mj-ea"/>
                <a:cs typeface="+mj-cs"/>
                <a:sym typeface="Wingdings" pitchFamily="2" charset="2"/>
              </a:rPr>
              <a:t></a:t>
            </a:r>
            <a:endParaRPr lang="fr-CA" sz="2000" dirty="0">
              <a:solidFill>
                <a:schemeClr val="tx2"/>
              </a:solidFill>
              <a:latin typeface="+mj-lt"/>
              <a:ea typeface="+mj-ea"/>
              <a:cs typeface="+mj-cs"/>
            </a:endParaRPr>
          </a:p>
          <a:p>
            <a:endParaRPr lang="fr-CA" sz="2000" dirty="0">
              <a:latin typeface="Tahoma" pitchFamily="34" charset="0"/>
            </a:endParaRPr>
          </a:p>
        </p:txBody>
      </p:sp>
      <p:sp>
        <p:nvSpPr>
          <p:cNvPr id="32773" name="Text Box 5"/>
          <p:cNvSpPr txBox="1">
            <a:spLocks noChangeArrowheads="1"/>
          </p:cNvSpPr>
          <p:nvPr/>
        </p:nvSpPr>
        <p:spPr bwMode="auto">
          <a:xfrm>
            <a:off x="6286512" y="5572140"/>
            <a:ext cx="1683474" cy="400110"/>
          </a:xfrm>
          <a:prstGeom prst="rect">
            <a:avLst/>
          </a:prstGeom>
          <a:noFill/>
          <a:ln w="38100" algn="ctr">
            <a:noFill/>
            <a:miter lim="800000"/>
            <a:headEnd/>
            <a:tailEnd/>
          </a:ln>
        </p:spPr>
        <p:txBody>
          <a:bodyPr wrap="none">
            <a:spAutoFit/>
          </a:bodyPr>
          <a:lstStyle/>
          <a:p>
            <a:pPr>
              <a:buClr>
                <a:schemeClr val="accent2"/>
              </a:buClr>
              <a:buSzPct val="85000"/>
            </a:pPr>
            <a:r>
              <a:rPr lang="fr-CA" sz="2000" dirty="0">
                <a:solidFill>
                  <a:schemeClr val="tx2"/>
                </a:solidFill>
                <a:latin typeface="+mj-lt"/>
                <a:ea typeface="+mj-ea"/>
                <a:cs typeface="+mj-cs"/>
              </a:rPr>
              <a:t>Nicolas </a:t>
            </a:r>
            <a:r>
              <a:rPr lang="fr-CA" sz="2000" dirty="0" err="1">
                <a:solidFill>
                  <a:schemeClr val="tx2"/>
                </a:solidFill>
                <a:latin typeface="+mj-lt"/>
                <a:ea typeface="+mj-ea"/>
                <a:cs typeface="+mj-cs"/>
              </a:rPr>
              <a:t>Gisin</a:t>
            </a:r>
            <a:endParaRPr lang="fr-CA" sz="2000" dirty="0">
              <a:solidFill>
                <a:schemeClr val="tx2"/>
              </a:solidFill>
              <a:latin typeface="+mj-lt"/>
              <a:ea typeface="+mj-ea"/>
              <a:cs typeface="+mj-cs"/>
            </a:endParaRPr>
          </a:p>
        </p:txBody>
      </p:sp>
      <p:pic>
        <p:nvPicPr>
          <p:cNvPr id="32774" name="Picture 6" descr="Prof-Nicolas-Gisin"/>
          <p:cNvPicPr>
            <a:picLocks noGrp="1" noChangeAspect="1" noChangeArrowheads="1"/>
          </p:cNvPicPr>
          <p:nvPr>
            <p:ph sz="half" idx="1"/>
          </p:nvPr>
        </p:nvPicPr>
        <p:blipFill>
          <a:blip r:embed="rId3" cstate="print"/>
          <a:stretch>
            <a:fillRect/>
          </a:stretch>
        </p:blipFill>
        <p:spPr>
          <a:xfrm>
            <a:off x="6572264" y="3571876"/>
            <a:ext cx="1280160" cy="1773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38211508"/>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Cryptosystème a clef courte</a:t>
            </a:r>
          </a:p>
        </p:txBody>
      </p:sp>
      <p:sp>
        <p:nvSpPr>
          <p:cNvPr id="38915" name="Text Box 5"/>
          <p:cNvSpPr txBox="1">
            <a:spLocks noChangeArrowheads="1"/>
          </p:cNvSpPr>
          <p:nvPr/>
        </p:nvSpPr>
        <p:spPr bwMode="auto">
          <a:xfrm>
            <a:off x="468313" y="1484313"/>
            <a:ext cx="8424862" cy="3539430"/>
          </a:xfrm>
          <a:prstGeom prst="rect">
            <a:avLst/>
          </a:prstGeom>
          <a:noFill/>
          <a:ln w="9525">
            <a:noFill/>
            <a:miter lim="800000"/>
            <a:headEnd/>
            <a:tailEnd/>
          </a:ln>
        </p:spPr>
        <p:txBody>
          <a:bodyPr>
            <a:spAutoFit/>
          </a:bodyPr>
          <a:lstStyle/>
          <a:p>
            <a:r>
              <a:rPr lang="fr-CA" sz="2800" dirty="0">
                <a:latin typeface="Tahoma" pitchFamily="34" charset="0"/>
              </a:rPr>
              <a:t>Principe de </a:t>
            </a:r>
            <a:r>
              <a:rPr lang="fr-CA" sz="2800" dirty="0" err="1">
                <a:solidFill>
                  <a:schemeClr val="hlink"/>
                </a:solidFill>
                <a:latin typeface="Tahoma" pitchFamily="34" charset="0"/>
              </a:rPr>
              <a:t>Kerckhoff</a:t>
            </a:r>
            <a:r>
              <a:rPr lang="fr-CA" sz="2800" dirty="0">
                <a:latin typeface="Tahoma" pitchFamily="34" charset="0"/>
              </a:rPr>
              <a:t> </a:t>
            </a:r>
          </a:p>
          <a:p>
            <a:r>
              <a:rPr lang="fr-CA" sz="2800" dirty="0">
                <a:latin typeface="Tahoma" pitchFamily="34" charset="0"/>
              </a:rPr>
              <a:t>(La cryptographie militaire </a:t>
            </a:r>
            <a:r>
              <a:rPr lang="fr-CA" sz="2800" dirty="0">
                <a:solidFill>
                  <a:schemeClr val="hlink"/>
                </a:solidFill>
                <a:latin typeface="Tahoma" pitchFamily="34" charset="0"/>
              </a:rPr>
              <a:t>1883</a:t>
            </a:r>
            <a:r>
              <a:rPr lang="fr-CA" sz="2800" dirty="0">
                <a:latin typeface="Tahoma" pitchFamily="34" charset="0"/>
              </a:rPr>
              <a:t>): </a:t>
            </a:r>
          </a:p>
          <a:p>
            <a:endParaRPr lang="fr-CA" sz="2800" dirty="0">
              <a:latin typeface="Tahoma" pitchFamily="34" charset="0"/>
            </a:endParaRPr>
          </a:p>
          <a:p>
            <a:r>
              <a:rPr lang="fr-CA" sz="2800" i="1" dirty="0">
                <a:latin typeface="Tahoma" pitchFamily="34" charset="0"/>
              </a:rPr>
              <a:t>La sécurité d’un système de cryptographie ne doit pas dépendre de la préservation du secret de l’algorithme.  La sécurité ne repose que sur le secret de la clef.</a:t>
            </a:r>
            <a:r>
              <a:rPr lang="fr-CA" sz="2800" dirty="0">
                <a:latin typeface="Tahoma" pitchFamily="34" charset="0"/>
              </a:rPr>
              <a:t> </a:t>
            </a:r>
          </a:p>
          <a:p>
            <a:endParaRPr lang="fr-CA" sz="2800" dirty="0">
              <a:latin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68313" y="0"/>
            <a:ext cx="8229600" cy="1371600"/>
          </a:xfrm>
          <a:prstGeom prst="rect">
            <a:avLst/>
          </a:prstGeom>
          <a:noFill/>
          <a:ln w="9525">
            <a:noFill/>
            <a:miter lim="800000"/>
            <a:headEnd/>
            <a:tailEnd/>
          </a:ln>
        </p:spPr>
        <p:txBody>
          <a:bodyPr anchor="ctr"/>
          <a:lstStyle/>
          <a:p>
            <a:pPr algn="ctr"/>
            <a:r>
              <a:rPr lang="fr-CA" sz="4400">
                <a:solidFill>
                  <a:schemeClr val="tx2"/>
                </a:solidFill>
              </a:rPr>
              <a:t>Substitution mono-alphabétique</a:t>
            </a:r>
          </a:p>
        </p:txBody>
      </p:sp>
      <p:sp>
        <p:nvSpPr>
          <p:cNvPr id="17411" name="Rectangle 5"/>
          <p:cNvSpPr>
            <a:spLocks noChangeArrowheads="1"/>
          </p:cNvSpPr>
          <p:nvPr/>
        </p:nvSpPr>
        <p:spPr bwMode="auto">
          <a:xfrm>
            <a:off x="501650" y="1268413"/>
            <a:ext cx="8642350" cy="1584325"/>
          </a:xfrm>
          <a:prstGeom prst="rect">
            <a:avLst/>
          </a:prstGeom>
          <a:noFill/>
          <a:ln w="9525">
            <a:noFill/>
            <a:miter lim="800000"/>
            <a:headEnd/>
            <a:tailEnd/>
          </a:ln>
        </p:spPr>
        <p:txBody>
          <a:bodyPr/>
          <a:lstStyle/>
          <a:p>
            <a:pPr>
              <a:spcBef>
                <a:spcPct val="20000"/>
              </a:spcBef>
            </a:pPr>
            <a:r>
              <a:rPr lang="fr-CA" sz="2800"/>
              <a:t>Essayons autre chose.</a:t>
            </a:r>
          </a:p>
        </p:txBody>
      </p:sp>
      <p:sp>
        <p:nvSpPr>
          <p:cNvPr id="17412" name="Rectangle 6"/>
          <p:cNvSpPr>
            <a:spLocks noChangeArrowheads="1"/>
          </p:cNvSpPr>
          <p:nvPr/>
        </p:nvSpPr>
        <p:spPr bwMode="auto">
          <a:xfrm>
            <a:off x="179388" y="1916113"/>
            <a:ext cx="8713787" cy="701675"/>
          </a:xfrm>
          <a:prstGeom prst="rect">
            <a:avLst/>
          </a:prstGeom>
          <a:noFill/>
          <a:ln w="9525">
            <a:noFill/>
            <a:miter lim="800000"/>
            <a:headEnd/>
            <a:tailEnd/>
          </a:ln>
        </p:spPr>
        <p:txBody>
          <a:bodyPr>
            <a:spAutoFit/>
          </a:bodyPr>
          <a:lstStyle/>
          <a:p>
            <a:r>
              <a:rPr lang="fr-CA" sz="2000" b="1">
                <a:solidFill>
                  <a:schemeClr val="accent2"/>
                </a:solidFill>
                <a:latin typeface="Letter Gothic" pitchFamily="49" charset="0"/>
              </a:rPr>
              <a:t>_ A B C D E F G H I J K L M N O P Q R S T U V W X Y Z </a:t>
            </a:r>
          </a:p>
          <a:p>
            <a:r>
              <a:rPr lang="fr-CA" sz="2000" b="1">
                <a:solidFill>
                  <a:schemeClr val="accent2"/>
                </a:solidFill>
                <a:latin typeface="Letter Gothic" pitchFamily="49" charset="0"/>
              </a:rPr>
              <a:t>R D O H X A M T C _ B K P E Z Q I W N J F L G V Y U S</a:t>
            </a:r>
          </a:p>
        </p:txBody>
      </p:sp>
      <p:sp>
        <p:nvSpPr>
          <p:cNvPr id="10248" name="Rectangle 8"/>
          <p:cNvSpPr>
            <a:spLocks noChangeArrowheads="1"/>
          </p:cNvSpPr>
          <p:nvPr/>
        </p:nvSpPr>
        <p:spPr bwMode="auto">
          <a:xfrm>
            <a:off x="611188" y="3154363"/>
            <a:ext cx="6081712" cy="822325"/>
          </a:xfrm>
          <a:prstGeom prst="rect">
            <a:avLst/>
          </a:prstGeom>
          <a:noFill/>
          <a:ln w="9525">
            <a:noFill/>
            <a:miter lim="800000"/>
            <a:headEnd/>
            <a:tailEnd/>
          </a:ln>
          <a:effectLst/>
        </p:spPr>
        <p:txBody>
          <a:bodyPr wrap="none">
            <a:spAutoFit/>
          </a:bodyPr>
          <a:lstStyle/>
          <a:p>
            <a:pPr>
              <a:defRPr/>
            </a:pPr>
            <a:r>
              <a:rPr lang="fr-CA" sz="2400" b="1">
                <a:solidFill>
                  <a:schemeClr val="accent2"/>
                </a:solidFill>
                <a:latin typeface="Letter Gothic" pitchFamily="49" charset="0"/>
              </a:rPr>
              <a:t>TOUS_LES_CHEMINS_MENENT_A_ROME </a:t>
            </a:r>
            <a:r>
              <a:rPr lang="fr-CA" sz="2400">
                <a:effectLst>
                  <a:outerShdw blurRad="38100" dist="38100" dir="2700000" algn="tl">
                    <a:srgbClr val="C0C0C0"/>
                  </a:outerShdw>
                </a:effectLst>
                <a:latin typeface="Tahoma" pitchFamily="34" charset="0"/>
              </a:rPr>
              <a:t>  devient</a:t>
            </a:r>
          </a:p>
          <a:p>
            <a:pPr>
              <a:defRPr/>
            </a:pPr>
            <a:r>
              <a:rPr lang="fr-CA" sz="2400" b="1">
                <a:solidFill>
                  <a:schemeClr val="accent2"/>
                </a:solidFill>
                <a:latin typeface="Letter Gothic" pitchFamily="49" charset="0"/>
              </a:rPr>
              <a:t>FQLJRPAJRHCAE_ZJREAZAZFRDRNQEA</a:t>
            </a:r>
          </a:p>
        </p:txBody>
      </p:sp>
      <p:sp>
        <p:nvSpPr>
          <p:cNvPr id="17414" name="Text Box 9"/>
          <p:cNvSpPr txBox="1">
            <a:spLocks noChangeArrowheads="1"/>
          </p:cNvSpPr>
          <p:nvPr/>
        </p:nvSpPr>
        <p:spPr bwMode="auto">
          <a:xfrm>
            <a:off x="539750" y="4149725"/>
            <a:ext cx="7920038" cy="946150"/>
          </a:xfrm>
          <a:prstGeom prst="rect">
            <a:avLst/>
          </a:prstGeom>
          <a:noFill/>
          <a:ln w="9525">
            <a:noFill/>
            <a:miter lim="800000"/>
            <a:headEnd/>
            <a:tailEnd/>
          </a:ln>
        </p:spPr>
        <p:txBody>
          <a:bodyPr>
            <a:spAutoFit/>
          </a:bodyPr>
          <a:lstStyle/>
          <a:p>
            <a:r>
              <a:rPr lang="fr-CA" sz="2800">
                <a:latin typeface="Tahoma" pitchFamily="34" charset="0"/>
              </a:rPr>
              <a:t>Le décodage devrait être plus difficile. Peut-on essayer tous les décodages possibles?</a:t>
            </a:r>
          </a:p>
        </p:txBody>
      </p:sp>
      <p:sp>
        <p:nvSpPr>
          <p:cNvPr id="17415" name="Text Box 10"/>
          <p:cNvSpPr txBox="1">
            <a:spLocks noChangeArrowheads="1"/>
          </p:cNvSpPr>
          <p:nvPr/>
        </p:nvSpPr>
        <p:spPr bwMode="auto">
          <a:xfrm>
            <a:off x="107950" y="5589588"/>
            <a:ext cx="8928100" cy="946150"/>
          </a:xfrm>
          <a:prstGeom prst="rect">
            <a:avLst/>
          </a:prstGeom>
          <a:noFill/>
          <a:ln w="9525">
            <a:noFill/>
            <a:miter lim="800000"/>
            <a:headEnd/>
            <a:tailEnd/>
          </a:ln>
        </p:spPr>
        <p:txBody>
          <a:bodyPr>
            <a:spAutoFit/>
          </a:bodyPr>
          <a:lstStyle/>
          <a:p>
            <a:r>
              <a:rPr lang="fr-CA" sz="2800">
                <a:latin typeface="Tahoma" pitchFamily="34" charset="0"/>
              </a:rPr>
              <a:t>Il y a </a:t>
            </a:r>
            <a:r>
              <a:rPr lang="fr-CA" sz="2800">
                <a:solidFill>
                  <a:srgbClr val="000000"/>
                </a:solidFill>
                <a:latin typeface="Tahoma" pitchFamily="34" charset="0"/>
              </a:rPr>
              <a:t>27!=10 888 869 450 418 352 160 768 000 000</a:t>
            </a:r>
            <a:r>
              <a:rPr lang="fr-CA" sz="2800">
                <a:latin typeface="Tahoma" pitchFamily="34" charset="0"/>
              </a:rPr>
              <a:t> possibilités…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TotalTime>
  <Words>3878</Words>
  <Application>Microsoft Office PowerPoint</Application>
  <PresentationFormat>On-screen Show (4:3)</PresentationFormat>
  <Paragraphs>609</Paragraphs>
  <Slides>71</Slides>
  <Notes>10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4" baseType="lpstr">
      <vt:lpstr>Modèle par défaut</vt:lpstr>
      <vt:lpstr>Photo Editor Photo</vt:lpstr>
      <vt:lpstr>Equation</vt:lpstr>
      <vt:lpstr>Histoire des codes secrets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Marie Stuart (1556)</vt:lpstr>
      <vt:lpstr>PowerPoint Presentation</vt:lpstr>
      <vt:lpstr>Une fin triste pour Marie Stuart</vt:lpstr>
      <vt:lpstr>PowerPoint Presentation</vt:lpstr>
      <vt:lpstr>PowerPoint Presentation</vt:lpstr>
      <vt:lpstr>PowerPoint Presentation</vt:lpstr>
      <vt:lpstr>PowerPoint Presentation</vt:lpstr>
      <vt:lpstr>ENIGMA</vt:lpstr>
      <vt:lpstr>PowerPoint Presentation</vt:lpstr>
      <vt:lpstr>PowerPoint Presentation</vt:lpstr>
      <vt:lpstr>PowerPoint Presentation</vt:lpstr>
      <vt:lpstr>PowerPoint Presentation</vt:lpstr>
      <vt:lpstr>Briser ENIGMA 1932-1944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Cryptographie moderne</vt:lpstr>
      <vt:lpstr>PowerPoint Presentation</vt:lpstr>
      <vt:lpstr>DES</vt:lpstr>
      <vt:lpstr>Briser DES</vt:lpstr>
      <vt:lpstr>PowerPoint Presentation</vt:lpstr>
      <vt:lpstr>COPACOBANA 2006 </vt:lpstr>
      <vt:lpstr>PowerPoint Presentation</vt:lpstr>
      <vt:lpstr>PowerPoint Presentation</vt:lpstr>
      <vt:lpstr>Masque jetable Un code parfait?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Cryptographie quantique</vt:lpstr>
      <vt:lpstr>Factorisation sur un ordinateur quantique!</vt:lpstr>
      <vt:lpstr>PowerPoint Presentation</vt:lpstr>
      <vt:lpstr>Ordinateur quantique? IBM 2001</vt:lpstr>
      <vt:lpstr>Quantum Key Distribution (QKD) 1984, BB84</vt:lpstr>
      <vt:lpstr>Cryptographie quantique</vt:lpstr>
      <vt:lpstr>Id Quantique « Plug and play »</vt:lpstr>
    </vt:vector>
  </TitlesOfParts>
  <Company>Université de Montréal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Cryptographie</dc:title>
  <dc:creator>tappa</dc:creator>
  <cp:lastModifiedBy>tappa</cp:lastModifiedBy>
  <cp:revision>110</cp:revision>
  <dcterms:created xsi:type="dcterms:W3CDTF">2003-08-05T13:14:37Z</dcterms:created>
  <dcterms:modified xsi:type="dcterms:W3CDTF">2016-01-11T16:26:26Z</dcterms:modified>
</cp:coreProperties>
</file>