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96" r:id="rId1"/>
  </p:sldMasterIdLst>
  <p:notesMasterIdLst>
    <p:notesMasterId r:id="rId48"/>
  </p:notesMasterIdLst>
  <p:sldIdLst>
    <p:sldId id="256" r:id="rId2"/>
    <p:sldId id="257" r:id="rId3"/>
    <p:sldId id="258" r:id="rId4"/>
    <p:sldId id="259" r:id="rId5"/>
    <p:sldId id="260" r:id="rId6"/>
    <p:sldId id="261" r:id="rId7"/>
    <p:sldId id="262" r:id="rId8"/>
    <p:sldId id="266" r:id="rId9"/>
    <p:sldId id="267" r:id="rId10"/>
    <p:sldId id="268" r:id="rId11"/>
    <p:sldId id="269" r:id="rId12"/>
    <p:sldId id="270" r:id="rId13"/>
    <p:sldId id="271" r:id="rId14"/>
    <p:sldId id="272" r:id="rId15"/>
    <p:sldId id="273" r:id="rId16"/>
    <p:sldId id="274" r:id="rId17"/>
    <p:sldId id="275" r:id="rId18"/>
    <p:sldId id="277" r:id="rId19"/>
    <p:sldId id="278" r:id="rId20"/>
    <p:sldId id="279" r:id="rId21"/>
    <p:sldId id="280" r:id="rId22"/>
    <p:sldId id="281" r:id="rId23"/>
    <p:sldId id="282" r:id="rId24"/>
    <p:sldId id="284" r:id="rId25"/>
    <p:sldId id="285" r:id="rId26"/>
    <p:sldId id="287" r:id="rId27"/>
    <p:sldId id="288" r:id="rId28"/>
    <p:sldId id="289" r:id="rId29"/>
    <p:sldId id="290" r:id="rId30"/>
    <p:sldId id="291" r:id="rId31"/>
    <p:sldId id="292" r:id="rId32"/>
    <p:sldId id="293" r:id="rId33"/>
    <p:sldId id="294" r:id="rId34"/>
    <p:sldId id="307" r:id="rId35"/>
    <p:sldId id="295" r:id="rId36"/>
    <p:sldId id="296" r:id="rId37"/>
    <p:sldId id="297" r:id="rId38"/>
    <p:sldId id="298" r:id="rId39"/>
    <p:sldId id="299" r:id="rId40"/>
    <p:sldId id="300" r:id="rId41"/>
    <p:sldId id="301" r:id="rId42"/>
    <p:sldId id="305" r:id="rId43"/>
    <p:sldId id="302" r:id="rId44"/>
    <p:sldId id="303" r:id="rId45"/>
    <p:sldId id="304" r:id="rId46"/>
    <p:sldId id="306" r:id="rId47"/>
  </p:sldIdLst>
  <p:sldSz cx="10160000" cy="7620000"/>
  <p:notesSz cx="6858000" cy="9144000"/>
  <p:defaultTextStyle>
    <a:defPPr>
      <a:defRPr lang="en-US"/>
    </a:defPPr>
    <a:lvl1pPr algn="l" defTabSz="355600" rtl="0" eaLnBrk="0" fontAlgn="base" hangingPunct="0">
      <a:spcBef>
        <a:spcPct val="0"/>
      </a:spcBef>
      <a:spcAft>
        <a:spcPct val="0"/>
      </a:spcAft>
      <a:defRPr sz="3200" kern="1200">
        <a:solidFill>
          <a:srgbClr val="FFFFFF"/>
        </a:solidFill>
        <a:latin typeface="Chalkboard" charset="0"/>
        <a:ea typeface="Chalkboard" charset="0"/>
        <a:cs typeface="Chalkboard" charset="0"/>
        <a:sym typeface="Chalkboard" charset="0"/>
      </a:defRPr>
    </a:lvl1pPr>
    <a:lvl2pPr marL="266700" indent="190500" algn="l" defTabSz="355600" rtl="0" eaLnBrk="0" fontAlgn="base" hangingPunct="0">
      <a:spcBef>
        <a:spcPct val="0"/>
      </a:spcBef>
      <a:spcAft>
        <a:spcPct val="0"/>
      </a:spcAft>
      <a:defRPr sz="3200" kern="1200">
        <a:solidFill>
          <a:srgbClr val="FFFFFF"/>
        </a:solidFill>
        <a:latin typeface="Chalkboard" charset="0"/>
        <a:ea typeface="Chalkboard" charset="0"/>
        <a:cs typeface="Chalkboard" charset="0"/>
        <a:sym typeface="Chalkboard" charset="0"/>
      </a:defRPr>
    </a:lvl2pPr>
    <a:lvl3pPr marL="533400" indent="381000" algn="l" defTabSz="355600" rtl="0" eaLnBrk="0" fontAlgn="base" hangingPunct="0">
      <a:spcBef>
        <a:spcPct val="0"/>
      </a:spcBef>
      <a:spcAft>
        <a:spcPct val="0"/>
      </a:spcAft>
      <a:defRPr sz="3200" kern="1200">
        <a:solidFill>
          <a:srgbClr val="FFFFFF"/>
        </a:solidFill>
        <a:latin typeface="Chalkboard" charset="0"/>
        <a:ea typeface="Chalkboard" charset="0"/>
        <a:cs typeface="Chalkboard" charset="0"/>
        <a:sym typeface="Chalkboard" charset="0"/>
      </a:defRPr>
    </a:lvl3pPr>
    <a:lvl4pPr marL="800100" indent="571500" algn="l" defTabSz="355600" rtl="0" eaLnBrk="0" fontAlgn="base" hangingPunct="0">
      <a:spcBef>
        <a:spcPct val="0"/>
      </a:spcBef>
      <a:spcAft>
        <a:spcPct val="0"/>
      </a:spcAft>
      <a:defRPr sz="3200" kern="1200">
        <a:solidFill>
          <a:srgbClr val="FFFFFF"/>
        </a:solidFill>
        <a:latin typeface="Chalkboard" charset="0"/>
        <a:ea typeface="Chalkboard" charset="0"/>
        <a:cs typeface="Chalkboard" charset="0"/>
        <a:sym typeface="Chalkboard" charset="0"/>
      </a:defRPr>
    </a:lvl4pPr>
    <a:lvl5pPr marL="1066800" indent="762000" algn="l" defTabSz="355600" rtl="0" eaLnBrk="0" fontAlgn="base" hangingPunct="0">
      <a:spcBef>
        <a:spcPct val="0"/>
      </a:spcBef>
      <a:spcAft>
        <a:spcPct val="0"/>
      </a:spcAft>
      <a:defRPr sz="3200" kern="1200">
        <a:solidFill>
          <a:srgbClr val="FFFFFF"/>
        </a:solidFill>
        <a:latin typeface="Chalkboard" charset="0"/>
        <a:ea typeface="Chalkboard" charset="0"/>
        <a:cs typeface="Chalkboard" charset="0"/>
        <a:sym typeface="Chalkboard" charset="0"/>
      </a:defRPr>
    </a:lvl5pPr>
    <a:lvl6pPr marL="2286000" algn="l" defTabSz="914400" rtl="0" eaLnBrk="1" latinLnBrk="0" hangingPunct="1">
      <a:defRPr sz="3200" kern="1200">
        <a:solidFill>
          <a:srgbClr val="FFFFFF"/>
        </a:solidFill>
        <a:latin typeface="Chalkboard" charset="0"/>
        <a:ea typeface="Chalkboard" charset="0"/>
        <a:cs typeface="Chalkboard" charset="0"/>
        <a:sym typeface="Chalkboard" charset="0"/>
      </a:defRPr>
    </a:lvl6pPr>
    <a:lvl7pPr marL="2743200" algn="l" defTabSz="914400" rtl="0" eaLnBrk="1" latinLnBrk="0" hangingPunct="1">
      <a:defRPr sz="3200" kern="1200">
        <a:solidFill>
          <a:srgbClr val="FFFFFF"/>
        </a:solidFill>
        <a:latin typeface="Chalkboard" charset="0"/>
        <a:ea typeface="Chalkboard" charset="0"/>
        <a:cs typeface="Chalkboard" charset="0"/>
        <a:sym typeface="Chalkboard" charset="0"/>
      </a:defRPr>
    </a:lvl7pPr>
    <a:lvl8pPr marL="3200400" algn="l" defTabSz="914400" rtl="0" eaLnBrk="1" latinLnBrk="0" hangingPunct="1">
      <a:defRPr sz="3200" kern="1200">
        <a:solidFill>
          <a:srgbClr val="FFFFFF"/>
        </a:solidFill>
        <a:latin typeface="Chalkboard" charset="0"/>
        <a:ea typeface="Chalkboard" charset="0"/>
        <a:cs typeface="Chalkboard" charset="0"/>
        <a:sym typeface="Chalkboard" charset="0"/>
      </a:defRPr>
    </a:lvl8pPr>
    <a:lvl9pPr marL="3657600" algn="l" defTabSz="914400" rtl="0" eaLnBrk="1" latinLnBrk="0" hangingPunct="1">
      <a:defRPr sz="3200" kern="1200">
        <a:solidFill>
          <a:srgbClr val="FFFFFF"/>
        </a:solidFill>
        <a:latin typeface="Chalkboard" charset="0"/>
        <a:ea typeface="Chalkboard" charset="0"/>
        <a:cs typeface="Chalkboard" charset="0"/>
        <a:sym typeface="Chalkboard" charset="0"/>
      </a:defRPr>
    </a:lvl9pPr>
  </p:defaultTextStyle>
  <p:extLst>
    <p:ext uri="{EFAFB233-063F-42B5-8137-9DF3F51BA10A}">
      <p15:sldGuideLst xmlns="" xmlns:p15="http://schemas.microsoft.com/office/powerpoint/2012/main">
        <p15:guide id="1" orient="horz" pos="2400">
          <p15:clr>
            <a:srgbClr val="A4A3A4"/>
          </p15:clr>
        </p15:guide>
        <p15:guide id="2" pos="3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0" d="100"/>
          <a:sy n="120" d="100"/>
        </p:scale>
        <p:origin x="-72" y="1392"/>
      </p:cViewPr>
      <p:guideLst>
        <p:guide orient="horz" pos="2400"/>
        <p:guide pos="3200"/>
      </p:guideLst>
    </p:cSldViewPr>
  </p:slideViewPr>
  <p:notesTextViewPr>
    <p:cViewPr>
      <p:scale>
        <a:sx n="1" d="1"/>
        <a:sy n="1" d="1"/>
      </p:scale>
      <p:origin x="0" y="0"/>
    </p:cViewPr>
  </p:notesTextViewPr>
  <p:sorterViewPr>
    <p:cViewPr>
      <p:scale>
        <a:sx n="140" d="100"/>
        <a:sy n="140" d="100"/>
      </p:scale>
      <p:origin x="0" y="126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Grp="1" noRot="1" noChangeAspect="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2" name="Rectangle 2"/>
          <p:cNvSpPr>
            <a:spLocks noGrp="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sym typeface="Lucida Grande" charset="0"/>
              </a:rPr>
              <a:t>Click to edit Master text styles</a:t>
            </a:r>
          </a:p>
          <a:p>
            <a:pPr lvl="1"/>
            <a:r>
              <a:rPr lang="en-US" altLang="en-US" noProof="0" smtClean="0">
                <a:sym typeface="Lucida Grande" charset="0"/>
              </a:rPr>
              <a:t>Second level</a:t>
            </a:r>
          </a:p>
          <a:p>
            <a:pPr lvl="2"/>
            <a:r>
              <a:rPr lang="en-US" altLang="en-US" noProof="0" smtClean="0">
                <a:sym typeface="Lucida Grande" charset="0"/>
              </a:rPr>
              <a:t>Third level</a:t>
            </a:r>
          </a:p>
          <a:p>
            <a:pPr lvl="3"/>
            <a:r>
              <a:rPr lang="en-US" altLang="en-US" noProof="0" smtClean="0">
                <a:sym typeface="Lucida Grande" charset="0"/>
              </a:rPr>
              <a:t>Fourth level</a:t>
            </a:r>
          </a:p>
          <a:p>
            <a:pPr lvl="4"/>
            <a:r>
              <a:rPr lang="en-US" altLang="en-US" noProof="0" smtClean="0">
                <a:sym typeface="Lucida Grande" charset="0"/>
              </a:rPr>
              <a:t>Fifth level</a:t>
            </a:r>
          </a:p>
        </p:txBody>
      </p:sp>
    </p:spTree>
    <p:extLst>
      <p:ext uri="{BB962C8B-B14F-4D97-AF65-F5344CB8AC3E}">
        <p14:creationId xmlns:p14="http://schemas.microsoft.com/office/powerpoint/2010/main" val="2083812990"/>
      </p:ext>
    </p:extLst>
  </p:cSld>
  <p:clrMap bg1="lt1" tx1="dk1" bg2="lt2" tx2="dk2" accent1="accent1" accent2="accent2" accent3="accent3" accent4="accent4" accent5="accent5" accent6="accent6" hlink="hlink" folHlink="folHlink"/>
  <p:notesStyle>
    <a:lvl1pPr algn="l" defTabSz="355600" rtl="0" eaLnBrk="0" fontAlgn="base" hangingPunct="0">
      <a:spcBef>
        <a:spcPct val="0"/>
      </a:spcBef>
      <a:spcAft>
        <a:spcPct val="0"/>
      </a:spcAft>
      <a:defRPr sz="1400" kern="1200">
        <a:solidFill>
          <a:srgbClr val="000000"/>
        </a:solidFill>
        <a:latin typeface="Lucida Grande" charset="0"/>
        <a:ea typeface="Lucida Grande" charset="0"/>
        <a:cs typeface="Lucida Grande" charset="0"/>
        <a:sym typeface="Lucida Grande" charset="0"/>
      </a:defRPr>
    </a:lvl1pPr>
    <a:lvl2pPr marL="228600" algn="l" defTabSz="355600" rtl="0" eaLnBrk="0" fontAlgn="base" hangingPunct="0">
      <a:spcBef>
        <a:spcPct val="0"/>
      </a:spcBef>
      <a:spcAft>
        <a:spcPct val="0"/>
      </a:spcAft>
      <a:defRPr sz="1400" kern="1200">
        <a:solidFill>
          <a:srgbClr val="000000"/>
        </a:solidFill>
        <a:latin typeface="Lucida Grande" charset="0"/>
        <a:ea typeface="Lucida Grande" charset="0"/>
        <a:cs typeface="Lucida Grande" charset="0"/>
        <a:sym typeface="Lucida Grande" charset="0"/>
      </a:defRPr>
    </a:lvl2pPr>
    <a:lvl3pPr marL="457200" algn="l" defTabSz="355600" rtl="0" eaLnBrk="0" fontAlgn="base" hangingPunct="0">
      <a:spcBef>
        <a:spcPct val="0"/>
      </a:spcBef>
      <a:spcAft>
        <a:spcPct val="0"/>
      </a:spcAft>
      <a:defRPr sz="1400" kern="1200">
        <a:solidFill>
          <a:srgbClr val="000000"/>
        </a:solidFill>
        <a:latin typeface="Lucida Grande" charset="0"/>
        <a:ea typeface="Lucida Grande" charset="0"/>
        <a:cs typeface="Lucida Grande" charset="0"/>
        <a:sym typeface="Lucida Grande" charset="0"/>
      </a:defRPr>
    </a:lvl3pPr>
    <a:lvl4pPr marL="685800" algn="l" defTabSz="355600" rtl="0" eaLnBrk="0" fontAlgn="base" hangingPunct="0">
      <a:spcBef>
        <a:spcPct val="0"/>
      </a:spcBef>
      <a:spcAft>
        <a:spcPct val="0"/>
      </a:spcAft>
      <a:defRPr sz="1400" kern="1200">
        <a:solidFill>
          <a:srgbClr val="000000"/>
        </a:solidFill>
        <a:latin typeface="Lucida Grande" charset="0"/>
        <a:ea typeface="Lucida Grande" charset="0"/>
        <a:cs typeface="Lucida Grande" charset="0"/>
        <a:sym typeface="Lucida Grande" charset="0"/>
      </a:defRPr>
    </a:lvl4pPr>
    <a:lvl5pPr marL="914400" algn="l" defTabSz="355600" rtl="0" eaLnBrk="0" fontAlgn="base" hangingPunct="0">
      <a:spcBef>
        <a:spcPct val="0"/>
      </a:spcBef>
      <a:spcAft>
        <a:spcPct val="0"/>
      </a:spcAft>
      <a:defRPr sz="1400" kern="1200">
        <a:solidFill>
          <a:srgbClr val="000000"/>
        </a:solidFill>
        <a:latin typeface="Lucida Grande" charset="0"/>
        <a:ea typeface="Lucida Grande" charset="0"/>
        <a:cs typeface="Lucida Grande" charset="0"/>
        <a:sym typeface="Lucida Grand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62000" y="2367141"/>
            <a:ext cx="8636000" cy="1633361"/>
          </a:xfrm>
        </p:spPr>
        <p:txBody>
          <a:bodyPr/>
          <a:lstStyle/>
          <a:p>
            <a:r>
              <a:rPr lang="fr-FR" smtClean="0"/>
              <a:t>Modifiez le style du titre</a:t>
            </a:r>
            <a:endParaRPr lang="en-US"/>
          </a:p>
        </p:txBody>
      </p:sp>
      <p:sp>
        <p:nvSpPr>
          <p:cNvPr id="3" name="Sous-titre 2"/>
          <p:cNvSpPr>
            <a:spLocks noGrp="1"/>
          </p:cNvSpPr>
          <p:nvPr>
            <p:ph type="subTitle" idx="1"/>
          </p:nvPr>
        </p:nvSpPr>
        <p:spPr>
          <a:xfrm>
            <a:off x="1524000" y="4318000"/>
            <a:ext cx="7112000" cy="1947333"/>
          </a:xfrm>
        </p:spPr>
        <p:txBody>
          <a:bodyPr/>
          <a:lstStyle>
            <a:lvl1pPr marL="0" indent="0" algn="ctr">
              <a:buNone/>
              <a:defRPr>
                <a:solidFill>
                  <a:schemeClr val="tx1">
                    <a:tint val="75000"/>
                  </a:schemeClr>
                </a:solidFill>
              </a:defRPr>
            </a:lvl1pPr>
            <a:lvl2pPr marL="507990" indent="0" algn="ctr">
              <a:buNone/>
              <a:defRPr>
                <a:solidFill>
                  <a:schemeClr val="tx1">
                    <a:tint val="75000"/>
                  </a:schemeClr>
                </a:solidFill>
              </a:defRPr>
            </a:lvl2pPr>
            <a:lvl3pPr marL="1015980" indent="0" algn="ctr">
              <a:buNone/>
              <a:defRPr>
                <a:solidFill>
                  <a:schemeClr val="tx1">
                    <a:tint val="75000"/>
                  </a:schemeClr>
                </a:solidFill>
              </a:defRPr>
            </a:lvl3pPr>
            <a:lvl4pPr marL="1523970" indent="0" algn="ctr">
              <a:buNone/>
              <a:defRPr>
                <a:solidFill>
                  <a:schemeClr val="tx1">
                    <a:tint val="75000"/>
                  </a:schemeClr>
                </a:solidFill>
              </a:defRPr>
            </a:lvl4pPr>
            <a:lvl5pPr marL="2031960" indent="0" algn="ctr">
              <a:buNone/>
              <a:defRPr>
                <a:solidFill>
                  <a:schemeClr val="tx1">
                    <a:tint val="75000"/>
                  </a:schemeClr>
                </a:solidFill>
              </a:defRPr>
            </a:lvl5pPr>
            <a:lvl6pPr marL="2539950" indent="0" algn="ctr">
              <a:buNone/>
              <a:defRPr>
                <a:solidFill>
                  <a:schemeClr val="tx1">
                    <a:tint val="75000"/>
                  </a:schemeClr>
                </a:solidFill>
              </a:defRPr>
            </a:lvl6pPr>
            <a:lvl7pPr marL="3047940" indent="0" algn="ctr">
              <a:buNone/>
              <a:defRPr>
                <a:solidFill>
                  <a:schemeClr val="tx1">
                    <a:tint val="75000"/>
                  </a:schemeClr>
                </a:solidFill>
              </a:defRPr>
            </a:lvl7pPr>
            <a:lvl8pPr marL="3555929" indent="0" algn="ctr">
              <a:buNone/>
              <a:defRPr>
                <a:solidFill>
                  <a:schemeClr val="tx1">
                    <a:tint val="75000"/>
                  </a:schemeClr>
                </a:solidFill>
              </a:defRPr>
            </a:lvl8pPr>
            <a:lvl9pPr marL="4063918" indent="0" algn="ctr">
              <a:buNone/>
              <a:defRPr>
                <a:solidFill>
                  <a:schemeClr val="tx1">
                    <a:tint val="75000"/>
                  </a:schemeClr>
                </a:solidFill>
              </a:defRPr>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525E62C8-47FD-4A3F-BCD3-303BF88C7ADF}" type="datetimeFigureOut">
              <a:rPr lang="en-US" smtClean="0"/>
              <a:t>2/9/2016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AFBC247-04AB-4A8F-A6B2-B97EABAF86AD}" type="slidenum">
              <a:rPr lang="en-US" smtClean="0"/>
              <a:t>‹#›</a:t>
            </a:fld>
            <a:endParaRPr lang="en-US"/>
          </a:p>
        </p:txBody>
      </p:sp>
    </p:spTree>
    <p:extLst>
      <p:ext uri="{BB962C8B-B14F-4D97-AF65-F5344CB8AC3E}">
        <p14:creationId xmlns:p14="http://schemas.microsoft.com/office/powerpoint/2010/main" val="403659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525E62C8-47FD-4A3F-BCD3-303BF88C7ADF}" type="datetimeFigureOut">
              <a:rPr lang="en-US" smtClean="0"/>
              <a:t>2/9/2016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AFBC247-04AB-4A8F-A6B2-B97EABAF86AD}" type="slidenum">
              <a:rPr lang="en-US" smtClean="0"/>
              <a:t>‹#›</a:t>
            </a:fld>
            <a:endParaRPr lang="en-US"/>
          </a:p>
        </p:txBody>
      </p:sp>
    </p:spTree>
    <p:extLst>
      <p:ext uri="{BB962C8B-B14F-4D97-AF65-F5344CB8AC3E}">
        <p14:creationId xmlns:p14="http://schemas.microsoft.com/office/powerpoint/2010/main" val="3376271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184444" y="338668"/>
            <a:ext cx="2540000" cy="7224889"/>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564444" y="338668"/>
            <a:ext cx="7450667" cy="7224889"/>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525E62C8-47FD-4A3F-BCD3-303BF88C7ADF}" type="datetimeFigureOut">
              <a:rPr lang="en-US" smtClean="0"/>
              <a:t>2/9/2016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AFBC247-04AB-4A8F-A6B2-B97EABAF86AD}" type="slidenum">
              <a:rPr lang="en-US" smtClean="0"/>
              <a:t>‹#›</a:t>
            </a:fld>
            <a:endParaRPr lang="en-US"/>
          </a:p>
        </p:txBody>
      </p:sp>
    </p:spTree>
    <p:extLst>
      <p:ext uri="{BB962C8B-B14F-4D97-AF65-F5344CB8AC3E}">
        <p14:creationId xmlns:p14="http://schemas.microsoft.com/office/powerpoint/2010/main" val="229610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525E62C8-47FD-4A3F-BCD3-303BF88C7ADF}" type="datetimeFigureOut">
              <a:rPr lang="en-US" smtClean="0"/>
              <a:t>2/9/2016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AFBC247-04AB-4A8F-A6B2-B97EABAF86AD}" type="slidenum">
              <a:rPr lang="en-US" smtClean="0"/>
              <a:t>‹#›</a:t>
            </a:fld>
            <a:endParaRPr lang="en-US"/>
          </a:p>
        </p:txBody>
      </p:sp>
    </p:spTree>
    <p:extLst>
      <p:ext uri="{BB962C8B-B14F-4D97-AF65-F5344CB8AC3E}">
        <p14:creationId xmlns:p14="http://schemas.microsoft.com/office/powerpoint/2010/main" val="857926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02570" y="4896557"/>
            <a:ext cx="8636000" cy="1513417"/>
          </a:xfrm>
        </p:spPr>
        <p:txBody>
          <a:bodyPr anchor="t"/>
          <a:lstStyle>
            <a:lvl1pPr algn="l">
              <a:defRPr sz="4400" b="1" cap="all"/>
            </a:lvl1pPr>
          </a:lstStyle>
          <a:p>
            <a:r>
              <a:rPr lang="fr-FR" smtClean="0"/>
              <a:t>Modifiez le style du titre</a:t>
            </a:r>
            <a:endParaRPr lang="en-US"/>
          </a:p>
        </p:txBody>
      </p:sp>
      <p:sp>
        <p:nvSpPr>
          <p:cNvPr id="3" name="Espace réservé du texte 2"/>
          <p:cNvSpPr>
            <a:spLocks noGrp="1"/>
          </p:cNvSpPr>
          <p:nvPr>
            <p:ph type="body" idx="1"/>
          </p:nvPr>
        </p:nvSpPr>
        <p:spPr>
          <a:xfrm>
            <a:off x="802570" y="3229683"/>
            <a:ext cx="8636000" cy="1666874"/>
          </a:xfrm>
        </p:spPr>
        <p:txBody>
          <a:bodyPr anchor="b"/>
          <a:lstStyle>
            <a:lvl1pPr marL="0" indent="0">
              <a:buNone/>
              <a:defRPr sz="2200">
                <a:solidFill>
                  <a:schemeClr val="tx1">
                    <a:tint val="75000"/>
                  </a:schemeClr>
                </a:solidFill>
              </a:defRPr>
            </a:lvl1pPr>
            <a:lvl2pPr marL="507990" indent="0">
              <a:buNone/>
              <a:defRPr sz="2000">
                <a:solidFill>
                  <a:schemeClr val="tx1">
                    <a:tint val="75000"/>
                  </a:schemeClr>
                </a:solidFill>
              </a:defRPr>
            </a:lvl2pPr>
            <a:lvl3pPr marL="1015980" indent="0">
              <a:buNone/>
              <a:defRPr sz="1800">
                <a:solidFill>
                  <a:schemeClr val="tx1">
                    <a:tint val="75000"/>
                  </a:schemeClr>
                </a:solidFill>
              </a:defRPr>
            </a:lvl3pPr>
            <a:lvl4pPr marL="1523970" indent="0">
              <a:buNone/>
              <a:defRPr sz="1600">
                <a:solidFill>
                  <a:schemeClr val="tx1">
                    <a:tint val="75000"/>
                  </a:schemeClr>
                </a:solidFill>
              </a:defRPr>
            </a:lvl4pPr>
            <a:lvl5pPr marL="2031960" indent="0">
              <a:buNone/>
              <a:defRPr sz="1600">
                <a:solidFill>
                  <a:schemeClr val="tx1">
                    <a:tint val="75000"/>
                  </a:schemeClr>
                </a:solidFill>
              </a:defRPr>
            </a:lvl5pPr>
            <a:lvl6pPr marL="2539950" indent="0">
              <a:buNone/>
              <a:defRPr sz="1600">
                <a:solidFill>
                  <a:schemeClr val="tx1">
                    <a:tint val="75000"/>
                  </a:schemeClr>
                </a:solidFill>
              </a:defRPr>
            </a:lvl6pPr>
            <a:lvl7pPr marL="3047940" indent="0">
              <a:buNone/>
              <a:defRPr sz="1600">
                <a:solidFill>
                  <a:schemeClr val="tx1">
                    <a:tint val="75000"/>
                  </a:schemeClr>
                </a:solidFill>
              </a:defRPr>
            </a:lvl7pPr>
            <a:lvl8pPr marL="3555929" indent="0">
              <a:buNone/>
              <a:defRPr sz="1600">
                <a:solidFill>
                  <a:schemeClr val="tx1">
                    <a:tint val="75000"/>
                  </a:schemeClr>
                </a:solidFill>
              </a:defRPr>
            </a:lvl8pPr>
            <a:lvl9pPr marL="4063918"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525E62C8-47FD-4A3F-BCD3-303BF88C7ADF}" type="datetimeFigureOut">
              <a:rPr lang="en-US" smtClean="0"/>
              <a:t>2/9/2016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AFBC247-04AB-4A8F-A6B2-B97EABAF86AD}" type="slidenum">
              <a:rPr lang="en-US" smtClean="0"/>
              <a:t>‹#›</a:t>
            </a:fld>
            <a:endParaRPr lang="en-US"/>
          </a:p>
        </p:txBody>
      </p:sp>
    </p:spTree>
    <p:extLst>
      <p:ext uri="{BB962C8B-B14F-4D97-AF65-F5344CB8AC3E}">
        <p14:creationId xmlns:p14="http://schemas.microsoft.com/office/powerpoint/2010/main" val="75601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564446" y="1975556"/>
            <a:ext cx="4995333" cy="5588000"/>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5729111" y="1975556"/>
            <a:ext cx="4995333" cy="5588000"/>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525E62C8-47FD-4A3F-BCD3-303BF88C7ADF}" type="datetimeFigureOut">
              <a:rPr lang="en-US" smtClean="0"/>
              <a:t>2/9/2016</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EAFBC247-04AB-4A8F-A6B2-B97EABAF86AD}" type="slidenum">
              <a:rPr lang="en-US" smtClean="0"/>
              <a:t>‹#›</a:t>
            </a:fld>
            <a:endParaRPr lang="en-US"/>
          </a:p>
        </p:txBody>
      </p:sp>
    </p:spTree>
    <p:extLst>
      <p:ext uri="{BB962C8B-B14F-4D97-AF65-F5344CB8AC3E}">
        <p14:creationId xmlns:p14="http://schemas.microsoft.com/office/powerpoint/2010/main" val="3715261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08000" y="305153"/>
            <a:ext cx="9144000" cy="1270000"/>
          </a:xfrm>
        </p:spPr>
        <p:txBody>
          <a:bodyPr/>
          <a:lstStyle>
            <a:lvl1pPr>
              <a:defRPr/>
            </a:lvl1pPr>
          </a:lstStyle>
          <a:p>
            <a:r>
              <a:rPr lang="fr-FR" smtClean="0"/>
              <a:t>Modifiez le style du titre</a:t>
            </a:r>
            <a:endParaRPr lang="en-US"/>
          </a:p>
        </p:txBody>
      </p:sp>
      <p:sp>
        <p:nvSpPr>
          <p:cNvPr id="3" name="Espace réservé du texte 2"/>
          <p:cNvSpPr>
            <a:spLocks noGrp="1"/>
          </p:cNvSpPr>
          <p:nvPr>
            <p:ph type="body" idx="1"/>
          </p:nvPr>
        </p:nvSpPr>
        <p:spPr>
          <a:xfrm>
            <a:off x="508000" y="1705681"/>
            <a:ext cx="4489098" cy="710847"/>
          </a:xfrm>
        </p:spPr>
        <p:txBody>
          <a:bodyPr anchor="b"/>
          <a:lstStyle>
            <a:lvl1pPr marL="0" indent="0">
              <a:buNone/>
              <a:defRPr sz="2700" b="1"/>
            </a:lvl1pPr>
            <a:lvl2pPr marL="507990" indent="0">
              <a:buNone/>
              <a:defRPr sz="2200" b="1"/>
            </a:lvl2pPr>
            <a:lvl3pPr marL="1015980" indent="0">
              <a:buNone/>
              <a:defRPr sz="2000" b="1"/>
            </a:lvl3pPr>
            <a:lvl4pPr marL="1523970" indent="0">
              <a:buNone/>
              <a:defRPr sz="1800" b="1"/>
            </a:lvl4pPr>
            <a:lvl5pPr marL="2031960" indent="0">
              <a:buNone/>
              <a:defRPr sz="1800" b="1"/>
            </a:lvl5pPr>
            <a:lvl6pPr marL="2539950" indent="0">
              <a:buNone/>
              <a:defRPr sz="1800" b="1"/>
            </a:lvl6pPr>
            <a:lvl7pPr marL="3047940" indent="0">
              <a:buNone/>
              <a:defRPr sz="1800" b="1"/>
            </a:lvl7pPr>
            <a:lvl8pPr marL="3555929" indent="0">
              <a:buNone/>
              <a:defRPr sz="1800" b="1"/>
            </a:lvl8pPr>
            <a:lvl9pPr marL="4063918" indent="0">
              <a:buNone/>
              <a:defRPr sz="1800" b="1"/>
            </a:lvl9pPr>
          </a:lstStyle>
          <a:p>
            <a:pPr lvl="0"/>
            <a:r>
              <a:rPr lang="fr-FR" smtClean="0"/>
              <a:t>Modifiez les styles du texte du masque</a:t>
            </a:r>
          </a:p>
        </p:txBody>
      </p:sp>
      <p:sp>
        <p:nvSpPr>
          <p:cNvPr id="4" name="Espace réservé du contenu 3"/>
          <p:cNvSpPr>
            <a:spLocks noGrp="1"/>
          </p:cNvSpPr>
          <p:nvPr>
            <p:ph sz="half" idx="2"/>
          </p:nvPr>
        </p:nvSpPr>
        <p:spPr>
          <a:xfrm>
            <a:off x="508000" y="2416528"/>
            <a:ext cx="4489098"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5161141" y="1705681"/>
            <a:ext cx="4490861" cy="710847"/>
          </a:xfrm>
        </p:spPr>
        <p:txBody>
          <a:bodyPr anchor="b"/>
          <a:lstStyle>
            <a:lvl1pPr marL="0" indent="0">
              <a:buNone/>
              <a:defRPr sz="2700" b="1"/>
            </a:lvl1pPr>
            <a:lvl2pPr marL="507990" indent="0">
              <a:buNone/>
              <a:defRPr sz="2200" b="1"/>
            </a:lvl2pPr>
            <a:lvl3pPr marL="1015980" indent="0">
              <a:buNone/>
              <a:defRPr sz="2000" b="1"/>
            </a:lvl3pPr>
            <a:lvl4pPr marL="1523970" indent="0">
              <a:buNone/>
              <a:defRPr sz="1800" b="1"/>
            </a:lvl4pPr>
            <a:lvl5pPr marL="2031960" indent="0">
              <a:buNone/>
              <a:defRPr sz="1800" b="1"/>
            </a:lvl5pPr>
            <a:lvl6pPr marL="2539950" indent="0">
              <a:buNone/>
              <a:defRPr sz="1800" b="1"/>
            </a:lvl6pPr>
            <a:lvl7pPr marL="3047940" indent="0">
              <a:buNone/>
              <a:defRPr sz="1800" b="1"/>
            </a:lvl7pPr>
            <a:lvl8pPr marL="3555929" indent="0">
              <a:buNone/>
              <a:defRPr sz="1800" b="1"/>
            </a:lvl8pPr>
            <a:lvl9pPr marL="4063918" indent="0">
              <a:buNone/>
              <a:defRPr sz="1800" b="1"/>
            </a:lvl9pPr>
          </a:lstStyle>
          <a:p>
            <a:pPr lvl="0"/>
            <a:r>
              <a:rPr lang="fr-FR" smtClean="0"/>
              <a:t>Modifiez les styles du texte du masque</a:t>
            </a:r>
          </a:p>
        </p:txBody>
      </p:sp>
      <p:sp>
        <p:nvSpPr>
          <p:cNvPr id="6" name="Espace réservé du contenu 5"/>
          <p:cNvSpPr>
            <a:spLocks noGrp="1"/>
          </p:cNvSpPr>
          <p:nvPr>
            <p:ph sz="quarter" idx="4"/>
          </p:nvPr>
        </p:nvSpPr>
        <p:spPr>
          <a:xfrm>
            <a:off x="5161141" y="2416528"/>
            <a:ext cx="4490861"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525E62C8-47FD-4A3F-BCD3-303BF88C7ADF}" type="datetimeFigureOut">
              <a:rPr lang="en-US" smtClean="0"/>
              <a:t>2/9/2016</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EAFBC247-04AB-4A8F-A6B2-B97EABAF86AD}" type="slidenum">
              <a:rPr lang="en-US" smtClean="0"/>
              <a:t>‹#›</a:t>
            </a:fld>
            <a:endParaRPr lang="en-US"/>
          </a:p>
        </p:txBody>
      </p:sp>
    </p:spTree>
    <p:extLst>
      <p:ext uri="{BB962C8B-B14F-4D97-AF65-F5344CB8AC3E}">
        <p14:creationId xmlns:p14="http://schemas.microsoft.com/office/powerpoint/2010/main" val="265914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525E62C8-47FD-4A3F-BCD3-303BF88C7ADF}" type="datetimeFigureOut">
              <a:rPr lang="en-US" smtClean="0"/>
              <a:t>2/9/2016</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EAFBC247-04AB-4A8F-A6B2-B97EABAF86AD}" type="slidenum">
              <a:rPr lang="en-US" smtClean="0"/>
              <a:t>‹#›</a:t>
            </a:fld>
            <a:endParaRPr lang="en-US"/>
          </a:p>
        </p:txBody>
      </p:sp>
    </p:spTree>
    <p:extLst>
      <p:ext uri="{BB962C8B-B14F-4D97-AF65-F5344CB8AC3E}">
        <p14:creationId xmlns:p14="http://schemas.microsoft.com/office/powerpoint/2010/main" val="3184770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25E62C8-47FD-4A3F-BCD3-303BF88C7ADF}" type="datetimeFigureOut">
              <a:rPr lang="en-US" smtClean="0"/>
              <a:t>2/9/2016</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EAFBC247-04AB-4A8F-A6B2-B97EABAF86AD}" type="slidenum">
              <a:rPr lang="en-US" smtClean="0"/>
              <a:t>‹#›</a:t>
            </a:fld>
            <a:endParaRPr lang="en-US"/>
          </a:p>
        </p:txBody>
      </p:sp>
    </p:spTree>
    <p:extLst>
      <p:ext uri="{BB962C8B-B14F-4D97-AF65-F5344CB8AC3E}">
        <p14:creationId xmlns:p14="http://schemas.microsoft.com/office/powerpoint/2010/main" val="421238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08002" y="303390"/>
            <a:ext cx="3342570" cy="1291167"/>
          </a:xfrm>
        </p:spPr>
        <p:txBody>
          <a:bodyPr anchor="b"/>
          <a:lstStyle>
            <a:lvl1pPr algn="l">
              <a:defRPr sz="2200" b="1"/>
            </a:lvl1pPr>
          </a:lstStyle>
          <a:p>
            <a:r>
              <a:rPr lang="fr-FR" smtClean="0"/>
              <a:t>Modifiez le style du titre</a:t>
            </a:r>
            <a:endParaRPr lang="en-US"/>
          </a:p>
        </p:txBody>
      </p:sp>
      <p:sp>
        <p:nvSpPr>
          <p:cNvPr id="3" name="Espace réservé du contenu 2"/>
          <p:cNvSpPr>
            <a:spLocks noGrp="1"/>
          </p:cNvSpPr>
          <p:nvPr>
            <p:ph idx="1"/>
          </p:nvPr>
        </p:nvSpPr>
        <p:spPr>
          <a:xfrm>
            <a:off x="3972278" y="303391"/>
            <a:ext cx="5679722" cy="6503459"/>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508002" y="1594556"/>
            <a:ext cx="3342570" cy="5212292"/>
          </a:xfrm>
        </p:spPr>
        <p:txBody>
          <a:bodyPr/>
          <a:lstStyle>
            <a:lvl1pPr marL="0" indent="0">
              <a:buNone/>
              <a:defRPr sz="1600"/>
            </a:lvl1pPr>
            <a:lvl2pPr marL="507990" indent="0">
              <a:buNone/>
              <a:defRPr sz="1300"/>
            </a:lvl2pPr>
            <a:lvl3pPr marL="1015980" indent="0">
              <a:buNone/>
              <a:defRPr sz="1100"/>
            </a:lvl3pPr>
            <a:lvl4pPr marL="1523970" indent="0">
              <a:buNone/>
              <a:defRPr sz="1000"/>
            </a:lvl4pPr>
            <a:lvl5pPr marL="2031960" indent="0">
              <a:buNone/>
              <a:defRPr sz="1000"/>
            </a:lvl5pPr>
            <a:lvl6pPr marL="2539950" indent="0">
              <a:buNone/>
              <a:defRPr sz="1000"/>
            </a:lvl6pPr>
            <a:lvl7pPr marL="3047940" indent="0">
              <a:buNone/>
              <a:defRPr sz="1000"/>
            </a:lvl7pPr>
            <a:lvl8pPr marL="3555929" indent="0">
              <a:buNone/>
              <a:defRPr sz="1000"/>
            </a:lvl8pPr>
            <a:lvl9pPr marL="4063918"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525E62C8-47FD-4A3F-BCD3-303BF88C7ADF}" type="datetimeFigureOut">
              <a:rPr lang="en-US" smtClean="0"/>
              <a:t>2/9/2016</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EAFBC247-04AB-4A8F-A6B2-B97EABAF86AD}" type="slidenum">
              <a:rPr lang="en-US" smtClean="0"/>
              <a:t>‹#›</a:t>
            </a:fld>
            <a:endParaRPr lang="en-US"/>
          </a:p>
        </p:txBody>
      </p:sp>
    </p:spTree>
    <p:extLst>
      <p:ext uri="{BB962C8B-B14F-4D97-AF65-F5344CB8AC3E}">
        <p14:creationId xmlns:p14="http://schemas.microsoft.com/office/powerpoint/2010/main" val="761439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91431" y="5334001"/>
            <a:ext cx="6096000" cy="629709"/>
          </a:xfrm>
        </p:spPr>
        <p:txBody>
          <a:bodyPr anchor="b"/>
          <a:lstStyle>
            <a:lvl1pPr algn="l">
              <a:defRPr sz="2200" b="1"/>
            </a:lvl1pPr>
          </a:lstStyle>
          <a:p>
            <a:r>
              <a:rPr lang="fr-FR" smtClean="0"/>
              <a:t>Modifiez le style du titre</a:t>
            </a:r>
            <a:endParaRPr lang="en-US"/>
          </a:p>
        </p:txBody>
      </p:sp>
      <p:sp>
        <p:nvSpPr>
          <p:cNvPr id="3" name="Espace réservé pour une image  2"/>
          <p:cNvSpPr>
            <a:spLocks noGrp="1"/>
          </p:cNvSpPr>
          <p:nvPr>
            <p:ph type="pic" idx="1"/>
          </p:nvPr>
        </p:nvSpPr>
        <p:spPr>
          <a:xfrm>
            <a:off x="1991431" y="680861"/>
            <a:ext cx="6096000" cy="4572000"/>
          </a:xfrm>
        </p:spPr>
        <p:txBody>
          <a:bodyPr/>
          <a:lstStyle>
            <a:lvl1pPr marL="0" indent="0">
              <a:buNone/>
              <a:defRPr sz="3600"/>
            </a:lvl1pPr>
            <a:lvl2pPr marL="507990" indent="0">
              <a:buNone/>
              <a:defRPr sz="3100"/>
            </a:lvl2pPr>
            <a:lvl3pPr marL="1015980" indent="0">
              <a:buNone/>
              <a:defRPr sz="2700"/>
            </a:lvl3pPr>
            <a:lvl4pPr marL="1523970" indent="0">
              <a:buNone/>
              <a:defRPr sz="2200"/>
            </a:lvl4pPr>
            <a:lvl5pPr marL="2031960" indent="0">
              <a:buNone/>
              <a:defRPr sz="2200"/>
            </a:lvl5pPr>
            <a:lvl6pPr marL="2539950" indent="0">
              <a:buNone/>
              <a:defRPr sz="2200"/>
            </a:lvl6pPr>
            <a:lvl7pPr marL="3047940" indent="0">
              <a:buNone/>
              <a:defRPr sz="2200"/>
            </a:lvl7pPr>
            <a:lvl8pPr marL="3555929" indent="0">
              <a:buNone/>
              <a:defRPr sz="2200"/>
            </a:lvl8pPr>
            <a:lvl9pPr marL="4063918" indent="0">
              <a:buNone/>
              <a:defRPr sz="2200"/>
            </a:lvl9pPr>
          </a:lstStyle>
          <a:p>
            <a:endParaRPr lang="en-US"/>
          </a:p>
        </p:txBody>
      </p:sp>
      <p:sp>
        <p:nvSpPr>
          <p:cNvPr id="4" name="Espace réservé du texte 3"/>
          <p:cNvSpPr>
            <a:spLocks noGrp="1"/>
          </p:cNvSpPr>
          <p:nvPr>
            <p:ph type="body" sz="half" idx="2"/>
          </p:nvPr>
        </p:nvSpPr>
        <p:spPr>
          <a:xfrm>
            <a:off x="1991431" y="5963710"/>
            <a:ext cx="6096000" cy="894291"/>
          </a:xfrm>
        </p:spPr>
        <p:txBody>
          <a:bodyPr/>
          <a:lstStyle>
            <a:lvl1pPr marL="0" indent="0">
              <a:buNone/>
              <a:defRPr sz="1600"/>
            </a:lvl1pPr>
            <a:lvl2pPr marL="507990" indent="0">
              <a:buNone/>
              <a:defRPr sz="1300"/>
            </a:lvl2pPr>
            <a:lvl3pPr marL="1015980" indent="0">
              <a:buNone/>
              <a:defRPr sz="1100"/>
            </a:lvl3pPr>
            <a:lvl4pPr marL="1523970" indent="0">
              <a:buNone/>
              <a:defRPr sz="1000"/>
            </a:lvl4pPr>
            <a:lvl5pPr marL="2031960" indent="0">
              <a:buNone/>
              <a:defRPr sz="1000"/>
            </a:lvl5pPr>
            <a:lvl6pPr marL="2539950" indent="0">
              <a:buNone/>
              <a:defRPr sz="1000"/>
            </a:lvl6pPr>
            <a:lvl7pPr marL="3047940" indent="0">
              <a:buNone/>
              <a:defRPr sz="1000"/>
            </a:lvl7pPr>
            <a:lvl8pPr marL="3555929" indent="0">
              <a:buNone/>
              <a:defRPr sz="1000"/>
            </a:lvl8pPr>
            <a:lvl9pPr marL="4063918"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525E62C8-47FD-4A3F-BCD3-303BF88C7ADF}" type="datetimeFigureOut">
              <a:rPr lang="en-US" smtClean="0"/>
              <a:t>2/9/2016</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EAFBC247-04AB-4A8F-A6B2-B97EABAF86AD}" type="slidenum">
              <a:rPr lang="en-US" smtClean="0"/>
              <a:t>‹#›</a:t>
            </a:fld>
            <a:endParaRPr lang="en-US"/>
          </a:p>
        </p:txBody>
      </p:sp>
    </p:spTree>
    <p:extLst>
      <p:ext uri="{BB962C8B-B14F-4D97-AF65-F5344CB8AC3E}">
        <p14:creationId xmlns:p14="http://schemas.microsoft.com/office/powerpoint/2010/main" val="557233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08000" y="305153"/>
            <a:ext cx="9144000" cy="1270000"/>
          </a:xfrm>
          <a:prstGeom prst="rect">
            <a:avLst/>
          </a:prstGeom>
        </p:spPr>
        <p:txBody>
          <a:bodyPr vert="horz" lIns="101598" tIns="50798" rIns="101598" bIns="50798"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508000" y="1778000"/>
            <a:ext cx="9144000" cy="5028848"/>
          </a:xfrm>
          <a:prstGeom prst="rect">
            <a:avLst/>
          </a:prstGeom>
        </p:spPr>
        <p:txBody>
          <a:bodyPr vert="horz" lIns="101598" tIns="50798" rIns="101598" bIns="50798"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508001" y="7062613"/>
            <a:ext cx="2370667" cy="405694"/>
          </a:xfrm>
          <a:prstGeom prst="rect">
            <a:avLst/>
          </a:prstGeom>
        </p:spPr>
        <p:txBody>
          <a:bodyPr vert="horz" lIns="101598" tIns="50798" rIns="101598" bIns="50798" rtlCol="0" anchor="ctr"/>
          <a:lstStyle>
            <a:lvl1pPr algn="l">
              <a:defRPr sz="1300">
                <a:solidFill>
                  <a:schemeClr val="tx1">
                    <a:tint val="75000"/>
                  </a:schemeClr>
                </a:solidFill>
              </a:defRPr>
            </a:lvl1pPr>
          </a:lstStyle>
          <a:p>
            <a:fld id="{525E62C8-47FD-4A3F-BCD3-303BF88C7ADF}" type="datetimeFigureOut">
              <a:rPr lang="en-US" smtClean="0"/>
              <a:t>2/9/2016</a:t>
            </a:fld>
            <a:endParaRPr lang="en-US"/>
          </a:p>
        </p:txBody>
      </p:sp>
      <p:sp>
        <p:nvSpPr>
          <p:cNvPr id="5" name="Espace réservé du pied de page 4"/>
          <p:cNvSpPr>
            <a:spLocks noGrp="1"/>
          </p:cNvSpPr>
          <p:nvPr>
            <p:ph type="ftr" sz="quarter" idx="3"/>
          </p:nvPr>
        </p:nvSpPr>
        <p:spPr>
          <a:xfrm>
            <a:off x="3471335" y="7062613"/>
            <a:ext cx="3217333" cy="405694"/>
          </a:xfrm>
          <a:prstGeom prst="rect">
            <a:avLst/>
          </a:prstGeom>
        </p:spPr>
        <p:txBody>
          <a:bodyPr vert="horz" lIns="101598" tIns="50798" rIns="101598" bIns="50798" rtlCol="0" anchor="ctr"/>
          <a:lstStyle>
            <a:lvl1pPr algn="ctr">
              <a:defRPr sz="13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7281333" y="7062613"/>
            <a:ext cx="2370667" cy="405694"/>
          </a:xfrm>
          <a:prstGeom prst="rect">
            <a:avLst/>
          </a:prstGeom>
        </p:spPr>
        <p:txBody>
          <a:bodyPr vert="horz" lIns="101598" tIns="50798" rIns="101598" bIns="50798" rtlCol="0" anchor="ctr"/>
          <a:lstStyle>
            <a:lvl1pPr algn="r">
              <a:defRPr sz="1300">
                <a:solidFill>
                  <a:schemeClr val="tx1">
                    <a:tint val="75000"/>
                  </a:schemeClr>
                </a:solidFill>
              </a:defRPr>
            </a:lvl1pPr>
          </a:lstStyle>
          <a:p>
            <a:fld id="{EAFBC247-04AB-4A8F-A6B2-B97EABAF86AD}" type="slidenum">
              <a:rPr lang="en-US" smtClean="0"/>
              <a:t>‹#›</a:t>
            </a:fld>
            <a:endParaRPr lang="en-US"/>
          </a:p>
        </p:txBody>
      </p:sp>
    </p:spTree>
    <p:extLst>
      <p:ext uri="{BB962C8B-B14F-4D97-AF65-F5344CB8AC3E}">
        <p14:creationId xmlns:p14="http://schemas.microsoft.com/office/powerpoint/2010/main" val="37562944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1015980" rtl="0" eaLnBrk="1" latinLnBrk="0" hangingPunct="1">
        <a:spcBef>
          <a:spcPct val="0"/>
        </a:spcBef>
        <a:buNone/>
        <a:defRPr sz="4900" kern="1200">
          <a:solidFill>
            <a:schemeClr val="tx1"/>
          </a:solidFill>
          <a:latin typeface="+mj-lt"/>
          <a:ea typeface="+mj-ea"/>
          <a:cs typeface="+mj-cs"/>
        </a:defRPr>
      </a:lvl1pPr>
    </p:titleStyle>
    <p:bodyStyle>
      <a:lvl1pPr marL="380992" indent="-380992" algn="l" defTabSz="1015980"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25484" indent="-317493" algn="l" defTabSz="1015980"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69974" indent="-253994" algn="l" defTabSz="101598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777964" indent="-253994" algn="l" defTabSz="101598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85954" indent="-253994" algn="l" defTabSz="101598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93944" indent="-253994" algn="l" defTabSz="101598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01934" indent="-253994" algn="l" defTabSz="101598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09924" indent="-253994" algn="l" defTabSz="101598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17913" indent="-253994" algn="l" defTabSz="101598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15980" rtl="0" eaLnBrk="1" latinLnBrk="0" hangingPunct="1">
        <a:defRPr sz="2000" kern="1200">
          <a:solidFill>
            <a:schemeClr val="tx1"/>
          </a:solidFill>
          <a:latin typeface="+mn-lt"/>
          <a:ea typeface="+mn-ea"/>
          <a:cs typeface="+mn-cs"/>
        </a:defRPr>
      </a:lvl1pPr>
      <a:lvl2pPr marL="507990" algn="l" defTabSz="1015980" rtl="0" eaLnBrk="1" latinLnBrk="0" hangingPunct="1">
        <a:defRPr sz="2000" kern="1200">
          <a:solidFill>
            <a:schemeClr val="tx1"/>
          </a:solidFill>
          <a:latin typeface="+mn-lt"/>
          <a:ea typeface="+mn-ea"/>
          <a:cs typeface="+mn-cs"/>
        </a:defRPr>
      </a:lvl2pPr>
      <a:lvl3pPr marL="1015980" algn="l" defTabSz="1015980" rtl="0" eaLnBrk="1" latinLnBrk="0" hangingPunct="1">
        <a:defRPr sz="2000" kern="1200">
          <a:solidFill>
            <a:schemeClr val="tx1"/>
          </a:solidFill>
          <a:latin typeface="+mn-lt"/>
          <a:ea typeface="+mn-ea"/>
          <a:cs typeface="+mn-cs"/>
        </a:defRPr>
      </a:lvl3pPr>
      <a:lvl4pPr marL="1523970" algn="l" defTabSz="1015980" rtl="0" eaLnBrk="1" latinLnBrk="0" hangingPunct="1">
        <a:defRPr sz="2000" kern="1200">
          <a:solidFill>
            <a:schemeClr val="tx1"/>
          </a:solidFill>
          <a:latin typeface="+mn-lt"/>
          <a:ea typeface="+mn-ea"/>
          <a:cs typeface="+mn-cs"/>
        </a:defRPr>
      </a:lvl4pPr>
      <a:lvl5pPr marL="2031960" algn="l" defTabSz="1015980" rtl="0" eaLnBrk="1" latinLnBrk="0" hangingPunct="1">
        <a:defRPr sz="2000" kern="1200">
          <a:solidFill>
            <a:schemeClr val="tx1"/>
          </a:solidFill>
          <a:latin typeface="+mn-lt"/>
          <a:ea typeface="+mn-ea"/>
          <a:cs typeface="+mn-cs"/>
        </a:defRPr>
      </a:lvl5pPr>
      <a:lvl6pPr marL="2539950" algn="l" defTabSz="1015980" rtl="0" eaLnBrk="1" latinLnBrk="0" hangingPunct="1">
        <a:defRPr sz="2000" kern="1200">
          <a:solidFill>
            <a:schemeClr val="tx1"/>
          </a:solidFill>
          <a:latin typeface="+mn-lt"/>
          <a:ea typeface="+mn-ea"/>
          <a:cs typeface="+mn-cs"/>
        </a:defRPr>
      </a:lvl6pPr>
      <a:lvl7pPr marL="3047940" algn="l" defTabSz="1015980" rtl="0" eaLnBrk="1" latinLnBrk="0" hangingPunct="1">
        <a:defRPr sz="2000" kern="1200">
          <a:solidFill>
            <a:schemeClr val="tx1"/>
          </a:solidFill>
          <a:latin typeface="+mn-lt"/>
          <a:ea typeface="+mn-ea"/>
          <a:cs typeface="+mn-cs"/>
        </a:defRPr>
      </a:lvl7pPr>
      <a:lvl8pPr marL="3555929" algn="l" defTabSz="1015980" rtl="0" eaLnBrk="1" latinLnBrk="0" hangingPunct="1">
        <a:defRPr sz="2000" kern="1200">
          <a:solidFill>
            <a:schemeClr val="tx1"/>
          </a:solidFill>
          <a:latin typeface="+mn-lt"/>
          <a:ea typeface="+mn-ea"/>
          <a:cs typeface="+mn-cs"/>
        </a:defRPr>
      </a:lvl8pPr>
      <a:lvl9pPr marL="4063918" algn="l" defTabSz="101598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54.xml"/><Relationship Id="rId7" Type="http://schemas.openxmlformats.org/officeDocument/2006/relationships/image" Target="../media/image9.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Layout" Target="../slideLayouts/slideLayout2.xml"/><Relationship Id="rId5" Type="http://schemas.openxmlformats.org/officeDocument/2006/relationships/tags" Target="../tags/tag56.xml"/><Relationship Id="rId4" Type="http://schemas.openxmlformats.org/officeDocument/2006/relationships/tags" Target="../tags/tag5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s>
</file>

<file path=ppt/slides/_rels/slide16.xml.rels><?xml version="1.0" encoding="UTF-8" standalone="yes"?>
<Relationships xmlns="http://schemas.openxmlformats.org/package/2006/relationships"><Relationship Id="rId8" Type="http://schemas.openxmlformats.org/officeDocument/2006/relationships/tags" Target="../tags/tag66.xml"/><Relationship Id="rId3" Type="http://schemas.openxmlformats.org/officeDocument/2006/relationships/tags" Target="../tags/tag61.xml"/><Relationship Id="rId7" Type="http://schemas.openxmlformats.org/officeDocument/2006/relationships/tags" Target="../tags/tag65.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image" Target="../media/image11.jpeg"/><Relationship Id="rId5" Type="http://schemas.openxmlformats.org/officeDocument/2006/relationships/tags" Target="../tags/tag63.xml"/><Relationship Id="rId10" Type="http://schemas.openxmlformats.org/officeDocument/2006/relationships/image" Target="../media/image9.png"/><Relationship Id="rId4" Type="http://schemas.openxmlformats.org/officeDocument/2006/relationships/tags" Target="../tags/tag62.xml"/><Relationship Id="rId9"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tags" Target="../tags/tag6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tags" Target="../tags/tag7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image" Target="../media/image14.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tags" Target="../tags/tag7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tags" Target="../tags/tag80.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tags" Target="../tags/tag84.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tags" Target="../tags/tag90.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tags" Target="../tags/tag92.xml"/></Relationships>
</file>

<file path=ppt/slides/_rels/slide3.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tags" Target="../tags/tag94.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98.xml"/><Relationship Id="rId7" Type="http://schemas.openxmlformats.org/officeDocument/2006/relationships/tags" Target="../tags/tag10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image" Target="../media/image11.jpeg"/><Relationship Id="rId5" Type="http://schemas.openxmlformats.org/officeDocument/2006/relationships/tags" Target="../tags/tag100.xml"/><Relationship Id="rId10" Type="http://schemas.openxmlformats.org/officeDocument/2006/relationships/image" Target="../media/image17.png"/><Relationship Id="rId4" Type="http://schemas.openxmlformats.org/officeDocument/2006/relationships/tags" Target="../tags/tag99.xml"/><Relationship Id="rId9"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4.xml"/><Relationship Id="rId1" Type="http://schemas.openxmlformats.org/officeDocument/2006/relationships/tags" Target="../tags/tag103.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6.xml"/><Relationship Id="rId1" Type="http://schemas.openxmlformats.org/officeDocument/2006/relationships/tags" Target="../tags/tag105.xml"/></Relationships>
</file>

<file path=ppt/slides/_rels/slide34.xml.rels><?xml version="1.0" encoding="UTF-8" standalone="yes"?>
<Relationships xmlns="http://schemas.openxmlformats.org/package/2006/relationships"><Relationship Id="rId8" Type="http://schemas.openxmlformats.org/officeDocument/2006/relationships/tags" Target="../tags/tag114.xml"/><Relationship Id="rId13" Type="http://schemas.openxmlformats.org/officeDocument/2006/relationships/image" Target="../media/image18.png"/><Relationship Id="rId3" Type="http://schemas.openxmlformats.org/officeDocument/2006/relationships/tags" Target="../tags/tag109.xml"/><Relationship Id="rId7" Type="http://schemas.openxmlformats.org/officeDocument/2006/relationships/tags" Target="../tags/tag113.xml"/><Relationship Id="rId12" Type="http://schemas.openxmlformats.org/officeDocument/2006/relationships/slideLayout" Target="../slideLayouts/slideLayout6.xml"/><Relationship Id="rId17" Type="http://schemas.openxmlformats.org/officeDocument/2006/relationships/image" Target="../media/image22.png"/><Relationship Id="rId2" Type="http://schemas.openxmlformats.org/officeDocument/2006/relationships/tags" Target="../tags/tag108.xml"/><Relationship Id="rId16" Type="http://schemas.openxmlformats.org/officeDocument/2006/relationships/image" Target="../media/image21.jpeg"/><Relationship Id="rId1" Type="http://schemas.openxmlformats.org/officeDocument/2006/relationships/tags" Target="../tags/tag107.xml"/><Relationship Id="rId6" Type="http://schemas.openxmlformats.org/officeDocument/2006/relationships/tags" Target="../tags/tag112.xml"/><Relationship Id="rId11" Type="http://schemas.openxmlformats.org/officeDocument/2006/relationships/tags" Target="../tags/tag117.xml"/><Relationship Id="rId5" Type="http://schemas.openxmlformats.org/officeDocument/2006/relationships/tags" Target="../tags/tag111.xml"/><Relationship Id="rId15" Type="http://schemas.openxmlformats.org/officeDocument/2006/relationships/image" Target="../media/image20.jpeg"/><Relationship Id="rId10" Type="http://schemas.openxmlformats.org/officeDocument/2006/relationships/tags" Target="../tags/tag116.xml"/><Relationship Id="rId4" Type="http://schemas.openxmlformats.org/officeDocument/2006/relationships/tags" Target="../tags/tag110.xml"/><Relationship Id="rId9" Type="http://schemas.openxmlformats.org/officeDocument/2006/relationships/tags" Target="../tags/tag115.xml"/><Relationship Id="rId14" Type="http://schemas.openxmlformats.org/officeDocument/2006/relationships/image" Target="../media/image19.jpe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tags" Target="../tags/tag118.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1.xml"/><Relationship Id="rId1" Type="http://schemas.openxmlformats.org/officeDocument/2006/relationships/tags" Target="../tags/tag120.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3.xml"/><Relationship Id="rId1" Type="http://schemas.openxmlformats.org/officeDocument/2006/relationships/tags" Target="../tags/tag12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5.xml"/><Relationship Id="rId1" Type="http://schemas.openxmlformats.org/officeDocument/2006/relationships/tags" Target="../tags/tag124.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image" Target="../media/image2.png"/><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1.jpe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slideLayout" Target="../slideLayouts/slideLayout2.xml"/><Relationship Id="rId5" Type="http://schemas.openxmlformats.org/officeDocument/2006/relationships/tags" Target="../tags/tag12.xml"/><Relationship Id="rId15" Type="http://schemas.openxmlformats.org/officeDocument/2006/relationships/image" Target="../media/image4.png"/><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9.xml"/><Relationship Id="rId1" Type="http://schemas.openxmlformats.org/officeDocument/2006/relationships/tags" Target="../tags/tag128.xml"/><Relationship Id="rId4" Type="http://schemas.openxmlformats.org/officeDocument/2006/relationships/image" Target="../media/image23.jpe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1.xml"/><Relationship Id="rId1" Type="http://schemas.openxmlformats.org/officeDocument/2006/relationships/tags" Target="../tags/tag130.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4.xml"/><Relationship Id="rId1" Type="http://schemas.openxmlformats.org/officeDocument/2006/relationships/tags" Target="../tags/tag133.xml"/><Relationship Id="rId5" Type="http://schemas.openxmlformats.org/officeDocument/2006/relationships/image" Target="../media/image24.jpeg"/><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tags" Target="../tags/tag137.xml"/><Relationship Id="rId7" Type="http://schemas.openxmlformats.org/officeDocument/2006/relationships/image" Target="../media/image25.png"/><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slideLayout" Target="../slideLayouts/slideLayout2.xml"/><Relationship Id="rId5" Type="http://schemas.openxmlformats.org/officeDocument/2006/relationships/tags" Target="../tags/tag139.xml"/><Relationship Id="rId4" Type="http://schemas.openxmlformats.org/officeDocument/2006/relationships/tags" Target="../tags/tag138.xml"/><Relationship Id="rId9" Type="http://schemas.openxmlformats.org/officeDocument/2006/relationships/image" Target="../media/image24.jpeg"/></Relationships>
</file>

<file path=ppt/slides/_rels/slide4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tags" Target="../tags/tag142.xml"/><Relationship Id="rId7" Type="http://schemas.openxmlformats.org/officeDocument/2006/relationships/image" Target="../media/image24.jpeg"/><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slideLayout" Target="../slideLayouts/slideLayout2.xml"/><Relationship Id="rId5" Type="http://schemas.openxmlformats.org/officeDocument/2006/relationships/tags" Target="../tags/tag144.xml"/><Relationship Id="rId4" Type="http://schemas.openxmlformats.org/officeDocument/2006/relationships/tags" Target="../tags/tag143.xml"/></Relationships>
</file>

<file path=ppt/slides/_rels/slide46.xml.rels><?xml version="1.0" encoding="UTF-8" standalone="yes"?>
<Relationships xmlns="http://schemas.openxmlformats.org/package/2006/relationships"><Relationship Id="rId8" Type="http://schemas.openxmlformats.org/officeDocument/2006/relationships/tags" Target="../tags/tag152.xml"/><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tags" Target="../tags/tag147.xml"/><Relationship Id="rId7" Type="http://schemas.openxmlformats.org/officeDocument/2006/relationships/tags" Target="../tags/tag151.xml"/><Relationship Id="rId12" Type="http://schemas.openxmlformats.org/officeDocument/2006/relationships/image" Target="../media/image6.jpeg"/><Relationship Id="rId17" Type="http://schemas.openxmlformats.org/officeDocument/2006/relationships/image" Target="../media/image30.png"/><Relationship Id="rId2" Type="http://schemas.openxmlformats.org/officeDocument/2006/relationships/tags" Target="../tags/tag146.xml"/><Relationship Id="rId16" Type="http://schemas.openxmlformats.org/officeDocument/2006/relationships/image" Target="../media/image29.png"/><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image" Target="../media/image5.png"/><Relationship Id="rId5" Type="http://schemas.openxmlformats.org/officeDocument/2006/relationships/tags" Target="../tags/tag149.xml"/><Relationship Id="rId15" Type="http://schemas.openxmlformats.org/officeDocument/2006/relationships/image" Target="../media/image28.png"/><Relationship Id="rId10" Type="http://schemas.openxmlformats.org/officeDocument/2006/relationships/slideLayout" Target="../slideLayouts/slideLayout7.xml"/><Relationship Id="rId4" Type="http://schemas.openxmlformats.org/officeDocument/2006/relationships/tags" Target="../tags/tag148.xml"/><Relationship Id="rId9" Type="http://schemas.openxmlformats.org/officeDocument/2006/relationships/tags" Target="../tags/tag153.xml"/><Relationship Id="rId1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6.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18" Type="http://schemas.openxmlformats.org/officeDocument/2006/relationships/slideLayout" Target="../slideLayouts/slideLayout2.xml"/><Relationship Id="rId3" Type="http://schemas.openxmlformats.org/officeDocument/2006/relationships/tags" Target="../tags/tag22.xml"/><Relationship Id="rId21" Type="http://schemas.openxmlformats.org/officeDocument/2006/relationships/image" Target="../media/image7.png"/><Relationship Id="rId7" Type="http://schemas.openxmlformats.org/officeDocument/2006/relationships/tags" Target="../tags/tag26.xml"/><Relationship Id="rId12" Type="http://schemas.openxmlformats.org/officeDocument/2006/relationships/tags" Target="../tags/tag31.xml"/><Relationship Id="rId17" Type="http://schemas.openxmlformats.org/officeDocument/2006/relationships/tags" Target="../tags/tag36.xml"/><Relationship Id="rId2" Type="http://schemas.openxmlformats.org/officeDocument/2006/relationships/tags" Target="../tags/tag21.xml"/><Relationship Id="rId16" Type="http://schemas.openxmlformats.org/officeDocument/2006/relationships/tags" Target="../tags/tag35.xml"/><Relationship Id="rId20" Type="http://schemas.openxmlformats.org/officeDocument/2006/relationships/image" Target="../media/image6.jpeg"/><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tags" Target="../tags/tag34.xml"/><Relationship Id="rId10" Type="http://schemas.openxmlformats.org/officeDocument/2006/relationships/tags" Target="../tags/tag29.xml"/><Relationship Id="rId19" Type="http://schemas.openxmlformats.org/officeDocument/2006/relationships/image" Target="../media/image5.png"/><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 Id="rId22"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custDataLst>
              <p:tags r:id="rId1"/>
            </p:custDataLst>
          </p:nvPr>
        </p:nvSpPr>
        <p:spPr>
          <a:xfrm>
            <a:off x="990600" y="685800"/>
            <a:ext cx="8178800" cy="2082800"/>
          </a:xfrm>
        </p:spPr>
        <p:txBody>
          <a:bodyPr/>
          <a:lstStyle/>
          <a:p>
            <a:pPr eaLnBrk="1"/>
            <a:r>
              <a:rPr lang="en-US" altLang="en-US" dirty="0" err="1" smtClean="0"/>
              <a:t>Gestion</a:t>
            </a:r>
            <a:r>
              <a:rPr lang="en-US" altLang="en-US" dirty="0" smtClean="0"/>
              <a:t> et infrastructures de </a:t>
            </a:r>
            <a:r>
              <a:rPr lang="en-US" altLang="en-US" dirty="0" err="1" smtClean="0"/>
              <a:t>clés</a:t>
            </a:r>
            <a:endParaRPr lang="en-US" altLang="en-US" dirty="0" smtClean="0"/>
          </a:p>
        </p:txBody>
      </p:sp>
      <p:sp>
        <p:nvSpPr>
          <p:cNvPr id="5" name="ZoneTexte 4"/>
          <p:cNvSpPr txBox="1">
            <a:spLocks noChangeArrowheads="1"/>
          </p:cNvSpPr>
          <p:nvPr>
            <p:custDataLst>
              <p:tags r:id="rId2"/>
            </p:custDataLst>
          </p:nvPr>
        </p:nvSpPr>
        <p:spPr bwMode="auto">
          <a:xfrm>
            <a:off x="100013" y="4267200"/>
            <a:ext cx="9959975"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599" tIns="50799" rIns="101599" bIns="50799"/>
          <a:lstStyle>
            <a:lvl1pPr>
              <a:lnSpc>
                <a:spcPct val="90000"/>
              </a:lnSpc>
              <a:spcBef>
                <a:spcPts val="838"/>
              </a:spcBef>
              <a:buFont typeface="Arial" pitchFamily="34" charset="0"/>
              <a:buChar char="•"/>
              <a:defRPr sz="2300">
                <a:solidFill>
                  <a:schemeClr val="tx1"/>
                </a:solidFill>
                <a:latin typeface="Calibri" pitchFamily="34" charset="0"/>
              </a:defRPr>
            </a:lvl1pPr>
            <a:lvl2pPr marL="823913" indent="192088">
              <a:lnSpc>
                <a:spcPct val="90000"/>
              </a:lnSpc>
              <a:spcBef>
                <a:spcPts val="413"/>
              </a:spcBef>
              <a:buFont typeface="Arial" pitchFamily="34" charset="0"/>
              <a:buChar char="•"/>
              <a:defRPr sz="2000">
                <a:solidFill>
                  <a:schemeClr val="tx1"/>
                </a:solidFill>
                <a:latin typeface="Calibri" pitchFamily="34" charset="0"/>
              </a:defRPr>
            </a:lvl2pPr>
            <a:lvl3pPr marL="1268413" indent="382588">
              <a:lnSpc>
                <a:spcPct val="90000"/>
              </a:lnSpc>
              <a:spcBef>
                <a:spcPts val="413"/>
              </a:spcBef>
              <a:buFont typeface="Arial" pitchFamily="34" charset="0"/>
              <a:buChar char="•"/>
              <a:defRPr sz="1600">
                <a:solidFill>
                  <a:schemeClr val="tx1"/>
                </a:solidFill>
                <a:latin typeface="Calibri" pitchFamily="34" charset="0"/>
              </a:defRPr>
            </a:lvl3pPr>
            <a:lvl4pPr marL="1776413" indent="573088">
              <a:lnSpc>
                <a:spcPct val="90000"/>
              </a:lnSpc>
              <a:spcBef>
                <a:spcPts val="413"/>
              </a:spcBef>
              <a:buFont typeface="Arial" pitchFamily="34" charset="0"/>
              <a:buChar char="•"/>
              <a:defRPr sz="1500">
                <a:solidFill>
                  <a:schemeClr val="tx1"/>
                </a:solidFill>
                <a:latin typeface="Calibri" pitchFamily="34" charset="0"/>
              </a:defRPr>
            </a:lvl4pPr>
            <a:lvl5pPr marL="2284413" indent="763588">
              <a:lnSpc>
                <a:spcPct val="90000"/>
              </a:lnSpc>
              <a:spcBef>
                <a:spcPts val="413"/>
              </a:spcBef>
              <a:buFont typeface="Arial" pitchFamily="34" charset="0"/>
              <a:buChar char="•"/>
              <a:defRPr sz="1500">
                <a:solidFill>
                  <a:schemeClr val="tx1"/>
                </a:solidFill>
                <a:latin typeface="Calibri" pitchFamily="34" charset="0"/>
              </a:defRPr>
            </a:lvl5pPr>
            <a:lvl6pPr marL="2741613" indent="763588" defTabSz="355600" eaLnBrk="0" fontAlgn="base" hangingPunct="0">
              <a:lnSpc>
                <a:spcPct val="90000"/>
              </a:lnSpc>
              <a:spcBef>
                <a:spcPts val="413"/>
              </a:spcBef>
              <a:spcAft>
                <a:spcPct val="0"/>
              </a:spcAft>
              <a:buFont typeface="Arial" pitchFamily="34" charset="0"/>
              <a:buChar char="•"/>
              <a:defRPr sz="1500">
                <a:solidFill>
                  <a:schemeClr val="tx1"/>
                </a:solidFill>
                <a:latin typeface="Calibri" pitchFamily="34" charset="0"/>
              </a:defRPr>
            </a:lvl6pPr>
            <a:lvl7pPr marL="3198813" indent="763588" defTabSz="355600" eaLnBrk="0" fontAlgn="base" hangingPunct="0">
              <a:lnSpc>
                <a:spcPct val="90000"/>
              </a:lnSpc>
              <a:spcBef>
                <a:spcPts val="413"/>
              </a:spcBef>
              <a:spcAft>
                <a:spcPct val="0"/>
              </a:spcAft>
              <a:buFont typeface="Arial" pitchFamily="34" charset="0"/>
              <a:buChar char="•"/>
              <a:defRPr sz="1500">
                <a:solidFill>
                  <a:schemeClr val="tx1"/>
                </a:solidFill>
                <a:latin typeface="Calibri" pitchFamily="34" charset="0"/>
              </a:defRPr>
            </a:lvl7pPr>
            <a:lvl8pPr marL="3656013" indent="763588" defTabSz="355600" eaLnBrk="0" fontAlgn="base" hangingPunct="0">
              <a:lnSpc>
                <a:spcPct val="90000"/>
              </a:lnSpc>
              <a:spcBef>
                <a:spcPts val="413"/>
              </a:spcBef>
              <a:spcAft>
                <a:spcPct val="0"/>
              </a:spcAft>
              <a:buFont typeface="Arial" pitchFamily="34" charset="0"/>
              <a:buChar char="•"/>
              <a:defRPr sz="1500">
                <a:solidFill>
                  <a:schemeClr val="tx1"/>
                </a:solidFill>
                <a:latin typeface="Calibri" pitchFamily="34" charset="0"/>
              </a:defRPr>
            </a:lvl8pPr>
            <a:lvl9pPr marL="4113213" indent="763588" defTabSz="355600" eaLnBrk="0" fontAlgn="base" hangingPunct="0">
              <a:lnSpc>
                <a:spcPct val="90000"/>
              </a:lnSpc>
              <a:spcBef>
                <a:spcPts val="413"/>
              </a:spcBef>
              <a:spcAft>
                <a:spcPct val="0"/>
              </a:spcAft>
              <a:buFont typeface="Arial" pitchFamily="34" charset="0"/>
              <a:buChar char="•"/>
              <a:defRPr sz="1500">
                <a:solidFill>
                  <a:schemeClr val="tx1"/>
                </a:solidFill>
                <a:latin typeface="Calibri" pitchFamily="34" charset="0"/>
              </a:defRPr>
            </a:lvl9pPr>
          </a:lstStyle>
          <a:p>
            <a:pPr algn="ctr" eaLnBrk="1" hangingPunct="1">
              <a:lnSpc>
                <a:spcPct val="100000"/>
              </a:lnSpc>
              <a:spcBef>
                <a:spcPct val="0"/>
              </a:spcBef>
              <a:buFontTx/>
              <a:buNone/>
            </a:pPr>
            <a:r>
              <a:rPr lang="fr-CA" altLang="en-US" sz="3200" dirty="0">
                <a:latin typeface="Chalkboard" charset="0"/>
              </a:rPr>
              <a:t>IFT3275 - IFT6271</a:t>
            </a:r>
          </a:p>
          <a:p>
            <a:pPr algn="ctr" eaLnBrk="1" hangingPunct="1">
              <a:lnSpc>
                <a:spcPct val="100000"/>
              </a:lnSpc>
              <a:spcBef>
                <a:spcPct val="0"/>
              </a:spcBef>
              <a:buFontTx/>
              <a:buNone/>
            </a:pPr>
            <a:r>
              <a:rPr lang="fr-CA" altLang="en-US" sz="3200" dirty="0">
                <a:latin typeface="Chalkboard" charset="0"/>
              </a:rPr>
              <a:t>H2016</a:t>
            </a:r>
          </a:p>
          <a:p>
            <a:pPr algn="ctr" eaLnBrk="1" hangingPunct="1">
              <a:lnSpc>
                <a:spcPct val="100000"/>
              </a:lnSpc>
              <a:spcBef>
                <a:spcPct val="0"/>
              </a:spcBef>
              <a:buFontTx/>
              <a:buNone/>
            </a:pPr>
            <a:r>
              <a:rPr lang="fr-CA" altLang="en-US" sz="3200" dirty="0">
                <a:latin typeface="Chalkboard" charset="0"/>
              </a:rPr>
              <a:t>Alain </a:t>
            </a:r>
            <a:r>
              <a:rPr lang="fr-CA" altLang="en-US" sz="3200" dirty="0" err="1">
                <a:latin typeface="Chalkboard" charset="0"/>
              </a:rPr>
              <a:t>Tapp</a:t>
            </a:r>
            <a:endParaRPr lang="fr-CA" altLang="en-US" sz="3200" dirty="0">
              <a:latin typeface="Chalkboard"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1"/>
          <p:cNvSpPr>
            <a:spLocks noGrp="1" noChangeArrowheads="1"/>
          </p:cNvSpPr>
          <p:nvPr>
            <p:ph type="title"/>
            <p:custDataLst>
              <p:tags r:id="rId1"/>
            </p:custDataLst>
          </p:nvPr>
        </p:nvSpPr>
        <p:spPr>
          <a:xfrm>
            <a:off x="25400" y="-88900"/>
            <a:ext cx="10071100" cy="1841500"/>
          </a:xfrm>
        </p:spPr>
        <p:txBody>
          <a:bodyPr/>
          <a:lstStyle/>
          <a:p>
            <a:pPr eaLnBrk="1"/>
            <a:r>
              <a:rPr lang="en-US" altLang="en-US" smtClean="0"/>
              <a:t>Infrastructures à clés publiques (PKI)</a:t>
            </a:r>
          </a:p>
        </p:txBody>
      </p:sp>
      <p:sp>
        <p:nvSpPr>
          <p:cNvPr id="18434" name="Rectangle 2"/>
          <p:cNvSpPr>
            <a:spLocks noGrp="1" noChangeArrowheads="1"/>
          </p:cNvSpPr>
          <p:nvPr>
            <p:ph idx="1"/>
            <p:custDataLst>
              <p:tags r:id="rId2"/>
            </p:custDataLst>
          </p:nvPr>
        </p:nvSpPr>
        <p:spPr>
          <a:xfrm>
            <a:off x="317500" y="2945904"/>
            <a:ext cx="9461500" cy="4229596"/>
          </a:xfrm>
        </p:spPr>
        <p:txBody>
          <a:bodyPr/>
          <a:lstStyle/>
          <a:p>
            <a:pPr marL="812800" indent="-457200">
              <a:spcBef>
                <a:spcPts val="2300"/>
              </a:spcBef>
              <a:buSzPct val="43000"/>
              <a:buFont typeface="Wingdings" panose="05000000000000000000" pitchFamily="2" charset="2"/>
              <a:buChar char="q"/>
            </a:pPr>
            <a:r>
              <a:rPr lang="en-US" altLang="en-US" sz="2800" dirty="0" err="1" smtClean="0"/>
              <a:t>Enregistrement</a:t>
            </a:r>
            <a:r>
              <a:rPr lang="en-US" altLang="en-US" sz="2800" dirty="0" smtClean="0"/>
              <a:t> des </a:t>
            </a:r>
            <a:r>
              <a:rPr lang="en-US" altLang="en-US" sz="2800" dirty="0" err="1" smtClean="0"/>
              <a:t>utilisateurs</a:t>
            </a:r>
            <a:r>
              <a:rPr lang="en-US" altLang="en-US" sz="2800" dirty="0" smtClean="0"/>
              <a:t>,</a:t>
            </a:r>
          </a:p>
          <a:p>
            <a:pPr marL="812800" indent="-457200">
              <a:spcBef>
                <a:spcPts val="2300"/>
              </a:spcBef>
              <a:buSzPct val="43000"/>
              <a:buFont typeface="Wingdings" panose="05000000000000000000" pitchFamily="2" charset="2"/>
              <a:buChar char="q"/>
            </a:pPr>
            <a:r>
              <a:rPr lang="en-US" altLang="en-US" sz="2800" dirty="0" err="1" smtClean="0"/>
              <a:t>Génération</a:t>
            </a:r>
            <a:r>
              <a:rPr lang="en-US" altLang="en-US" sz="2800" dirty="0" smtClean="0"/>
              <a:t>, </a:t>
            </a:r>
            <a:r>
              <a:rPr lang="en-US" altLang="en-US" sz="2800" dirty="0" err="1" smtClean="0"/>
              <a:t>renouvellement</a:t>
            </a:r>
            <a:r>
              <a:rPr lang="en-US" altLang="en-US" sz="2800" dirty="0" smtClean="0"/>
              <a:t>, et </a:t>
            </a:r>
            <a:r>
              <a:rPr lang="en-US" altLang="en-US" sz="2800" dirty="0" err="1" smtClean="0"/>
              <a:t>révocation</a:t>
            </a:r>
            <a:r>
              <a:rPr lang="en-US" altLang="en-US" sz="2800" dirty="0" smtClean="0"/>
              <a:t> des </a:t>
            </a:r>
            <a:r>
              <a:rPr lang="en-US" altLang="en-US" sz="2800" dirty="0" err="1" smtClean="0"/>
              <a:t>certificats</a:t>
            </a:r>
            <a:r>
              <a:rPr lang="en-US" altLang="en-US" sz="2800" dirty="0" smtClean="0"/>
              <a:t>,</a:t>
            </a:r>
          </a:p>
          <a:p>
            <a:pPr marL="812800" indent="-457200">
              <a:spcBef>
                <a:spcPts val="2300"/>
              </a:spcBef>
              <a:buSzPct val="43000"/>
              <a:buFont typeface="Wingdings" panose="05000000000000000000" pitchFamily="2" charset="2"/>
              <a:buChar char="q"/>
            </a:pPr>
            <a:r>
              <a:rPr lang="en-US" altLang="en-US" sz="2800" dirty="0" smtClean="0"/>
              <a:t>Publication des </a:t>
            </a:r>
            <a:r>
              <a:rPr lang="en-US" altLang="en-US" sz="2800" dirty="0" err="1" smtClean="0"/>
              <a:t>certificats</a:t>
            </a:r>
            <a:r>
              <a:rPr lang="en-US" altLang="en-US" sz="2800" dirty="0" smtClean="0"/>
              <a:t> et des </a:t>
            </a:r>
            <a:r>
              <a:rPr lang="en-US" altLang="en-US" sz="2800" dirty="0" err="1" smtClean="0"/>
              <a:t>listes</a:t>
            </a:r>
            <a:r>
              <a:rPr lang="en-US" altLang="en-US" sz="2800" dirty="0" smtClean="0"/>
              <a:t> de </a:t>
            </a:r>
            <a:r>
              <a:rPr lang="en-US" altLang="en-US" sz="2800" dirty="0" err="1" smtClean="0"/>
              <a:t>révocation</a:t>
            </a:r>
            <a:r>
              <a:rPr lang="en-US" altLang="en-US" sz="2800" dirty="0" smtClean="0"/>
              <a:t>,</a:t>
            </a:r>
          </a:p>
          <a:p>
            <a:pPr marL="812800" indent="-457200">
              <a:spcBef>
                <a:spcPts val="2300"/>
              </a:spcBef>
              <a:buSzPct val="43000"/>
              <a:buFont typeface="Wingdings" panose="05000000000000000000" pitchFamily="2" charset="2"/>
              <a:buChar char="q"/>
            </a:pPr>
            <a:r>
              <a:rPr lang="en-US" altLang="en-US" sz="2800" dirty="0" smtClean="0"/>
              <a:t>Identification et </a:t>
            </a:r>
            <a:r>
              <a:rPr lang="en-US" altLang="en-US" sz="2800" dirty="0" err="1" smtClean="0"/>
              <a:t>authentification</a:t>
            </a:r>
            <a:r>
              <a:rPr lang="en-US" altLang="en-US" sz="2800" dirty="0" smtClean="0"/>
              <a:t> des </a:t>
            </a:r>
            <a:r>
              <a:rPr lang="en-US" altLang="en-US" sz="2800" dirty="0" err="1" smtClean="0"/>
              <a:t>utilisateurs</a:t>
            </a:r>
            <a:r>
              <a:rPr lang="en-US" altLang="en-US" sz="2800" dirty="0" smtClean="0"/>
              <a:t>,</a:t>
            </a:r>
          </a:p>
          <a:p>
            <a:pPr marL="812800" indent="-457200">
              <a:spcBef>
                <a:spcPts val="2300"/>
              </a:spcBef>
              <a:buSzPct val="43000"/>
              <a:buFont typeface="Wingdings" panose="05000000000000000000" pitchFamily="2" charset="2"/>
              <a:buChar char="q"/>
            </a:pPr>
            <a:r>
              <a:rPr lang="en-US" altLang="en-US" sz="2800" dirty="0" err="1" smtClean="0"/>
              <a:t>Archivage</a:t>
            </a:r>
            <a:r>
              <a:rPr lang="en-US" altLang="en-US" sz="2800" dirty="0" smtClean="0"/>
              <a:t>, </a:t>
            </a:r>
            <a:r>
              <a:rPr lang="en-US" altLang="en-US" sz="2800" dirty="0" err="1" smtClean="0"/>
              <a:t>séquestre</a:t>
            </a:r>
            <a:r>
              <a:rPr lang="en-US" altLang="en-US" sz="2800" dirty="0" smtClean="0"/>
              <a:t> et </a:t>
            </a:r>
            <a:r>
              <a:rPr lang="en-US" altLang="en-US" sz="2800" dirty="0" err="1" smtClean="0"/>
              <a:t>recouvrement</a:t>
            </a:r>
            <a:r>
              <a:rPr lang="en-US" altLang="en-US" sz="2800" dirty="0" smtClean="0"/>
              <a:t> des </a:t>
            </a:r>
            <a:r>
              <a:rPr lang="en-US" altLang="en-US" sz="2800" dirty="0" err="1" smtClean="0"/>
              <a:t>certificats</a:t>
            </a:r>
            <a:r>
              <a:rPr lang="en-US" altLang="en-US" sz="2800" dirty="0" smtClean="0"/>
              <a:t>.</a:t>
            </a:r>
            <a:endParaRPr lang="en-US" altLang="en-US" dirty="0" smtClean="0"/>
          </a:p>
        </p:txBody>
      </p:sp>
      <p:sp>
        <p:nvSpPr>
          <p:cNvPr id="18435" name="AutoShape 3"/>
          <p:cNvSpPr>
            <a:spLocks/>
          </p:cNvSpPr>
          <p:nvPr>
            <p:custDataLst>
              <p:tags r:id="rId3"/>
            </p:custDataLst>
          </p:nvPr>
        </p:nvSpPr>
        <p:spPr bwMode="auto">
          <a:xfrm>
            <a:off x="471488" y="1612900"/>
            <a:ext cx="9001000" cy="990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algn="l" eaLnBrk="1"/>
            <a:r>
              <a:rPr lang="en-US" altLang="en-US" sz="2900" dirty="0">
                <a:solidFill>
                  <a:schemeClr val="tx1"/>
                </a:solidFill>
              </a:rPr>
              <a:t>Les services </a:t>
            </a:r>
            <a:r>
              <a:rPr lang="en-US" altLang="en-US" sz="2900" dirty="0" err="1">
                <a:solidFill>
                  <a:schemeClr val="tx1"/>
                </a:solidFill>
              </a:rPr>
              <a:t>d’une</a:t>
            </a:r>
            <a:r>
              <a:rPr lang="en-US" altLang="en-US" sz="2900" dirty="0">
                <a:solidFill>
                  <a:schemeClr val="tx1"/>
                </a:solidFill>
              </a:rPr>
              <a:t> infrastructure à </a:t>
            </a:r>
            <a:r>
              <a:rPr lang="en-US" altLang="en-US" sz="2900" dirty="0" err="1">
                <a:solidFill>
                  <a:schemeClr val="tx1"/>
                </a:solidFill>
              </a:rPr>
              <a:t>clés</a:t>
            </a:r>
            <a:r>
              <a:rPr lang="en-US" altLang="en-US" sz="2900" dirty="0">
                <a:solidFill>
                  <a:schemeClr val="tx1"/>
                </a:solidFill>
              </a:rPr>
              <a:t> </a:t>
            </a:r>
            <a:r>
              <a:rPr lang="en-US" altLang="en-US" sz="2900" dirty="0" err="1">
                <a:solidFill>
                  <a:schemeClr val="tx1"/>
                </a:solidFill>
              </a:rPr>
              <a:t>publiques</a:t>
            </a:r>
            <a:r>
              <a:rPr lang="en-US" altLang="en-US" sz="2900" dirty="0">
                <a:solidFill>
                  <a:schemeClr val="tx1"/>
                </a:solidFill>
              </a:rPr>
              <a:t> </a:t>
            </a:r>
            <a:r>
              <a:rPr lang="en-US" altLang="en-US" sz="2900" dirty="0" err="1">
                <a:solidFill>
                  <a:schemeClr val="tx1"/>
                </a:solidFill>
              </a:rPr>
              <a:t>sont</a:t>
            </a:r>
            <a:r>
              <a:rPr lang="en-US" altLang="en-US" sz="2900" dirty="0">
                <a:solidFill>
                  <a:schemeClr val="tx1"/>
                </a:solidFill>
              </a:rPr>
              <a:t> les </a:t>
            </a:r>
            <a:r>
              <a:rPr lang="en-US" altLang="en-US" sz="2900" dirty="0" err="1">
                <a:solidFill>
                  <a:schemeClr val="tx1"/>
                </a:solidFill>
              </a:rPr>
              <a:t>suivants</a:t>
            </a:r>
            <a:r>
              <a:rPr lang="en-US" altLang="en-US" sz="2900" dirty="0">
                <a:solidFill>
                  <a:schemeClr val="tx1"/>
                </a:solidFill>
              </a:rPr>
              <a:t> :</a:t>
            </a:r>
            <a:endParaRPr lang="en-US" altLang="en-US" sz="3200"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84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3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4">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434">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4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bldLvl="5" autoUpdateAnimBg="0"/>
      <p:bldP spid="1843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1"/>
          <p:cNvSpPr>
            <a:spLocks noGrp="1" noChangeArrowheads="1"/>
          </p:cNvSpPr>
          <p:nvPr>
            <p:ph type="title"/>
            <p:custDataLst>
              <p:tags r:id="rId1"/>
            </p:custDataLst>
          </p:nvPr>
        </p:nvSpPr>
        <p:spPr>
          <a:xfrm>
            <a:off x="114300" y="0"/>
            <a:ext cx="10058400" cy="929680"/>
          </a:xfrm>
        </p:spPr>
        <p:txBody>
          <a:bodyPr/>
          <a:lstStyle/>
          <a:p>
            <a:pPr eaLnBrk="1"/>
            <a:r>
              <a:rPr lang="en-US" altLang="en-US" dirty="0" err="1" smtClean="0"/>
              <a:t>Autorités</a:t>
            </a:r>
            <a:r>
              <a:rPr lang="en-US" altLang="en-US" dirty="0" smtClean="0"/>
              <a:t> de certification (CA)</a:t>
            </a:r>
          </a:p>
        </p:txBody>
      </p:sp>
      <p:sp>
        <p:nvSpPr>
          <p:cNvPr id="19458" name="Rectangle 2"/>
          <p:cNvSpPr>
            <a:spLocks noGrp="1" noChangeArrowheads="1"/>
          </p:cNvSpPr>
          <p:nvPr>
            <p:ph idx="1"/>
            <p:custDataLst>
              <p:tags r:id="rId2"/>
            </p:custDataLst>
          </p:nvPr>
        </p:nvSpPr>
        <p:spPr>
          <a:xfrm>
            <a:off x="177800" y="1361728"/>
            <a:ext cx="9791700" cy="5902672"/>
          </a:xfrm>
        </p:spPr>
        <p:txBody>
          <a:bodyPr/>
          <a:lstStyle/>
          <a:p>
            <a:pPr marL="671513" indent="-315913" algn="l" eaLnBrk="1">
              <a:spcBef>
                <a:spcPts val="2300"/>
              </a:spcBef>
              <a:buSzPct val="43000"/>
              <a:buFontTx/>
              <a:buBlip>
                <a:blip r:embed="rId4"/>
              </a:buBlip>
            </a:pPr>
            <a:r>
              <a:rPr lang="en-US" altLang="en-US" sz="2600" dirty="0" smtClean="0"/>
              <a:t>Un CA </a:t>
            </a:r>
            <a:r>
              <a:rPr lang="en-US" altLang="en-US" sz="2600" dirty="0" err="1" smtClean="0"/>
              <a:t>est</a:t>
            </a:r>
            <a:r>
              <a:rPr lang="en-US" altLang="en-US" sz="2600" dirty="0" smtClean="0"/>
              <a:t> un tiers de </a:t>
            </a:r>
            <a:r>
              <a:rPr lang="en-US" altLang="en-US" sz="2600" dirty="0" err="1" smtClean="0"/>
              <a:t>confiance</a:t>
            </a:r>
            <a:r>
              <a:rPr lang="en-US" altLang="en-US" sz="2600" dirty="0" smtClean="0"/>
              <a:t> qui </a:t>
            </a:r>
            <a:r>
              <a:rPr lang="en-US" altLang="en-US" sz="2600" dirty="0" err="1" smtClean="0"/>
              <a:t>publie</a:t>
            </a:r>
            <a:r>
              <a:rPr lang="en-US" altLang="en-US" sz="2600" dirty="0" smtClean="0"/>
              <a:t> un </a:t>
            </a:r>
            <a:r>
              <a:rPr lang="en-US" altLang="en-US" sz="2600" dirty="0" err="1" smtClean="0"/>
              <a:t>répertoire</a:t>
            </a:r>
            <a:r>
              <a:rPr lang="en-US" altLang="en-US" sz="2600" dirty="0" smtClean="0"/>
              <a:t> de </a:t>
            </a:r>
            <a:r>
              <a:rPr lang="en-US" altLang="en-US" sz="2600" dirty="0" err="1" smtClean="0"/>
              <a:t>clés</a:t>
            </a:r>
            <a:r>
              <a:rPr lang="en-US" altLang="en-US" sz="2600" dirty="0" smtClean="0"/>
              <a:t> </a:t>
            </a:r>
            <a:r>
              <a:rPr lang="en-US" altLang="en-US" sz="2600" dirty="0" err="1" smtClean="0"/>
              <a:t>publiques</a:t>
            </a:r>
            <a:r>
              <a:rPr lang="en-US" altLang="en-US" sz="2600" dirty="0" smtClean="0"/>
              <a:t> avec </a:t>
            </a:r>
            <a:r>
              <a:rPr lang="en-US" altLang="en-US" sz="2600" dirty="0" err="1" smtClean="0"/>
              <a:t>l’identité</a:t>
            </a:r>
            <a:r>
              <a:rPr lang="en-US" altLang="en-US" sz="2600" dirty="0" smtClean="0"/>
              <a:t> de </a:t>
            </a:r>
            <a:r>
              <a:rPr lang="en-US" altLang="en-US" sz="2600" dirty="0" err="1" smtClean="0"/>
              <a:t>leur</a:t>
            </a:r>
            <a:r>
              <a:rPr lang="en-US" altLang="en-US" sz="2600" dirty="0" smtClean="0"/>
              <a:t> </a:t>
            </a:r>
            <a:r>
              <a:rPr lang="en-US" altLang="en-US" sz="2600" dirty="0" err="1" smtClean="0"/>
              <a:t>propriétaire</a:t>
            </a:r>
            <a:r>
              <a:rPr lang="en-US" altLang="en-US" sz="2600" dirty="0" smtClean="0"/>
              <a:t> de </a:t>
            </a:r>
            <a:r>
              <a:rPr lang="en-US" altLang="en-US" sz="2600" dirty="0" err="1" smtClean="0"/>
              <a:t>façon</a:t>
            </a:r>
            <a:r>
              <a:rPr lang="en-US" altLang="en-US" sz="2600" dirty="0" smtClean="0"/>
              <a:t> </a:t>
            </a:r>
            <a:r>
              <a:rPr lang="en-US" altLang="en-US" sz="2600" dirty="0" err="1" smtClean="0"/>
              <a:t>certifiée</a:t>
            </a:r>
            <a:r>
              <a:rPr lang="en-US" altLang="en-US" sz="2600" dirty="0" smtClean="0"/>
              <a:t>. La certification </a:t>
            </a:r>
            <a:r>
              <a:rPr lang="en-US" altLang="en-US" sz="2600" dirty="0" err="1" smtClean="0"/>
              <a:t>est</a:t>
            </a:r>
            <a:r>
              <a:rPr lang="en-US" altLang="en-US" sz="2600" dirty="0" smtClean="0"/>
              <a:t> </a:t>
            </a:r>
            <a:r>
              <a:rPr lang="en-US" altLang="en-US" sz="2600" dirty="0" err="1" smtClean="0"/>
              <a:t>réalisée</a:t>
            </a:r>
            <a:r>
              <a:rPr lang="en-US" altLang="en-US" sz="2600" dirty="0" smtClean="0"/>
              <a:t> au </a:t>
            </a:r>
            <a:r>
              <a:rPr lang="en-US" altLang="en-US" sz="2600" dirty="0" err="1" smtClean="0"/>
              <a:t>moyen</a:t>
            </a:r>
            <a:r>
              <a:rPr lang="en-US" altLang="en-US" sz="2600" dirty="0" smtClean="0"/>
              <a:t> de signatures </a:t>
            </a:r>
            <a:r>
              <a:rPr lang="en-US" altLang="en-US" sz="2600" dirty="0" err="1" smtClean="0"/>
              <a:t>numériques</a:t>
            </a:r>
            <a:r>
              <a:rPr lang="en-US" altLang="en-US" sz="2600" dirty="0" smtClean="0"/>
              <a:t>.</a:t>
            </a:r>
          </a:p>
          <a:p>
            <a:pPr marL="671513" indent="-315913" algn="l" eaLnBrk="1">
              <a:spcBef>
                <a:spcPts val="2300"/>
              </a:spcBef>
              <a:buSzPct val="43000"/>
              <a:buFontTx/>
              <a:buBlip>
                <a:blip r:embed="rId4"/>
              </a:buBlip>
            </a:pPr>
            <a:r>
              <a:rPr lang="en-US" altLang="en-US" sz="2600" dirty="0" smtClean="0"/>
              <a:t>Un </a:t>
            </a:r>
            <a:r>
              <a:rPr lang="en-US" altLang="en-US" sz="2600" dirty="0" err="1" smtClean="0"/>
              <a:t>utilisateur</a:t>
            </a:r>
            <a:r>
              <a:rPr lang="en-US" altLang="en-US" sz="2600" dirty="0" smtClean="0"/>
              <a:t> </a:t>
            </a:r>
            <a:r>
              <a:rPr lang="en-US" altLang="en-US" sz="2600" dirty="0" err="1" smtClean="0"/>
              <a:t>voulant</a:t>
            </a:r>
            <a:r>
              <a:rPr lang="en-US" altLang="en-US" sz="2600" dirty="0" smtClean="0"/>
              <a:t> </a:t>
            </a:r>
            <a:r>
              <a:rPr lang="en-US" altLang="en-US" sz="2600" dirty="0" err="1" smtClean="0"/>
              <a:t>communiquer</a:t>
            </a:r>
            <a:r>
              <a:rPr lang="en-US" altLang="en-US" sz="2600" dirty="0" smtClean="0"/>
              <a:t> </a:t>
            </a:r>
            <a:r>
              <a:rPr lang="en-US" altLang="en-US" sz="2600" dirty="0" err="1" smtClean="0"/>
              <a:t>confidentiellement</a:t>
            </a:r>
            <a:r>
              <a:rPr lang="en-US" altLang="en-US" sz="2600" dirty="0" smtClean="0"/>
              <a:t> </a:t>
            </a:r>
            <a:r>
              <a:rPr lang="en-US" altLang="en-US" sz="2600" dirty="0" err="1" smtClean="0"/>
              <a:t>doit</a:t>
            </a:r>
            <a:r>
              <a:rPr lang="en-US" altLang="en-US" sz="2600" dirty="0" smtClean="0"/>
              <a:t> </a:t>
            </a:r>
            <a:r>
              <a:rPr lang="en-US" altLang="en-US" sz="2600" dirty="0" err="1" smtClean="0"/>
              <a:t>d’abord</a:t>
            </a:r>
            <a:r>
              <a:rPr lang="en-US" altLang="en-US" sz="2600" dirty="0" smtClean="0"/>
              <a:t> </a:t>
            </a:r>
            <a:r>
              <a:rPr lang="en-US" altLang="en-US" sz="2600" dirty="0" err="1" smtClean="0"/>
              <a:t>vérifier</a:t>
            </a:r>
            <a:r>
              <a:rPr lang="en-US" altLang="en-US" sz="2600" dirty="0" smtClean="0"/>
              <a:t> la </a:t>
            </a:r>
            <a:r>
              <a:rPr lang="en-US" altLang="en-US" sz="2600" dirty="0" err="1" smtClean="0"/>
              <a:t>clé</a:t>
            </a:r>
            <a:r>
              <a:rPr lang="en-US" altLang="en-US" sz="2600" dirty="0" smtClean="0"/>
              <a:t> </a:t>
            </a:r>
            <a:r>
              <a:rPr lang="en-US" altLang="en-US" sz="2600" dirty="0" err="1" smtClean="0"/>
              <a:t>publique</a:t>
            </a:r>
            <a:r>
              <a:rPr lang="en-US" altLang="en-US" sz="2600" dirty="0" smtClean="0"/>
              <a:t> de son </a:t>
            </a:r>
            <a:r>
              <a:rPr lang="en-US" altLang="en-US" sz="2600" dirty="0" err="1" smtClean="0"/>
              <a:t>correspondant</a:t>
            </a:r>
            <a:r>
              <a:rPr lang="en-US" altLang="en-US" sz="2600" dirty="0" smtClean="0"/>
              <a:t>. Pour y </a:t>
            </a:r>
            <a:r>
              <a:rPr lang="en-US" altLang="en-US" sz="2600" dirty="0" err="1" smtClean="0"/>
              <a:t>parvenir</a:t>
            </a:r>
            <a:r>
              <a:rPr lang="en-US" altLang="en-US" sz="2600" dirty="0" smtClean="0"/>
              <a:t> </a:t>
            </a:r>
            <a:r>
              <a:rPr lang="en-US" altLang="en-US" sz="2600" dirty="0" err="1" smtClean="0"/>
              <a:t>il</a:t>
            </a:r>
            <a:r>
              <a:rPr lang="en-US" altLang="en-US" sz="2600" dirty="0" smtClean="0"/>
              <a:t> communique avec un CA.</a:t>
            </a:r>
          </a:p>
          <a:p>
            <a:pPr marL="671513" indent="-315913" algn="l" eaLnBrk="1">
              <a:spcBef>
                <a:spcPts val="2300"/>
              </a:spcBef>
              <a:buSzPct val="43000"/>
              <a:buFontTx/>
              <a:buBlip>
                <a:blip r:embed="rId4"/>
              </a:buBlip>
            </a:pPr>
            <a:r>
              <a:rPr lang="en-US" altLang="en-US" sz="2600" dirty="0" smtClean="0"/>
              <a:t>Les CA </a:t>
            </a:r>
            <a:r>
              <a:rPr lang="en-US" altLang="en-US" sz="2600" dirty="0" err="1" smtClean="0"/>
              <a:t>sont</a:t>
            </a:r>
            <a:r>
              <a:rPr lang="en-US" altLang="en-US" sz="2600" dirty="0" smtClean="0"/>
              <a:t> les points </a:t>
            </a:r>
            <a:r>
              <a:rPr lang="en-US" altLang="en-US" sz="2600" dirty="0" err="1" smtClean="0"/>
              <a:t>d’entrée</a:t>
            </a:r>
            <a:r>
              <a:rPr lang="en-US" altLang="en-US" sz="2600" dirty="0" smtClean="0"/>
              <a:t> de </a:t>
            </a:r>
            <a:r>
              <a:rPr lang="en-US" altLang="en-US" sz="2600" dirty="0" err="1" smtClean="0"/>
              <a:t>plusieurs</a:t>
            </a:r>
            <a:r>
              <a:rPr lang="en-US" altLang="en-US" sz="2600" dirty="0" smtClean="0"/>
              <a:t> infrastructures à </a:t>
            </a:r>
            <a:r>
              <a:rPr lang="en-US" altLang="en-US" sz="2600" dirty="0" err="1" smtClean="0"/>
              <a:t>clés</a:t>
            </a:r>
            <a:r>
              <a:rPr lang="en-US" altLang="en-US" sz="2600" dirty="0" smtClean="0"/>
              <a:t> </a:t>
            </a:r>
            <a:r>
              <a:rPr lang="en-US" altLang="en-US" sz="2600" dirty="0" err="1" smtClean="0"/>
              <a:t>publiques</a:t>
            </a:r>
            <a:r>
              <a:rPr lang="en-US" altLang="en-US" sz="2600" dirty="0" smtClean="0"/>
              <a:t>.</a:t>
            </a:r>
          </a:p>
          <a:p>
            <a:pPr marL="671513" indent="-315913" algn="l" eaLnBrk="1">
              <a:spcBef>
                <a:spcPts val="2300"/>
              </a:spcBef>
              <a:buSzPct val="43000"/>
              <a:buFontTx/>
              <a:buBlip>
                <a:blip r:embed="rId4"/>
              </a:buBlip>
            </a:pPr>
            <a:r>
              <a:rPr lang="en-US" altLang="en-US" sz="2600" dirty="0" smtClean="0"/>
              <a:t>Il y a </a:t>
            </a:r>
            <a:r>
              <a:rPr lang="en-US" altLang="en-US" sz="2600" dirty="0" err="1" smtClean="0"/>
              <a:t>plusieurs</a:t>
            </a:r>
            <a:r>
              <a:rPr lang="en-US" altLang="en-US" sz="2600" dirty="0" smtClean="0"/>
              <a:t> CA </a:t>
            </a:r>
            <a:r>
              <a:rPr lang="en-US" altLang="en-US" sz="2600" dirty="0" err="1" smtClean="0"/>
              <a:t>commerciaux</a:t>
            </a:r>
            <a:r>
              <a:rPr lang="en-US" altLang="en-US" sz="2600" dirty="0" smtClean="0"/>
              <a:t> </a:t>
            </a:r>
            <a:r>
              <a:rPr lang="en-US" altLang="en-US" sz="2600" dirty="0" err="1" smtClean="0"/>
              <a:t>comme</a:t>
            </a:r>
            <a:r>
              <a:rPr lang="en-US" altLang="en-US" sz="2600" dirty="0" smtClean="0"/>
              <a:t> :</a:t>
            </a:r>
          </a:p>
          <a:p>
            <a:pPr marL="1103313" lvl="1" indent="-315913" algn="l" eaLnBrk="1">
              <a:spcBef>
                <a:spcPts val="2300"/>
              </a:spcBef>
              <a:buSzPct val="43000"/>
              <a:buFontTx/>
              <a:buBlip>
                <a:blip r:embed="rId4"/>
              </a:buBlip>
            </a:pPr>
            <a:r>
              <a:rPr lang="en-US" altLang="en-US" sz="2600" dirty="0" err="1" smtClean="0"/>
              <a:t>CAcert</a:t>
            </a:r>
            <a:r>
              <a:rPr lang="en-US" altLang="en-US" sz="2600" dirty="0" smtClean="0"/>
              <a:t> (</a:t>
            </a:r>
            <a:r>
              <a:rPr lang="en-US" altLang="en-US" sz="2600" dirty="0" err="1" smtClean="0"/>
              <a:t>gratuit</a:t>
            </a:r>
            <a:r>
              <a:rPr lang="en-US" altLang="en-US" sz="2600" dirty="0" smtClean="0"/>
              <a:t>), </a:t>
            </a:r>
            <a:r>
              <a:rPr lang="en-US" altLang="en-US" sz="2600" dirty="0" err="1" smtClean="0"/>
              <a:t>Digicert</a:t>
            </a:r>
            <a:r>
              <a:rPr lang="en-US" altLang="en-US" sz="2600" dirty="0" smtClean="0"/>
              <a:t>, Digi-Sign, Digital Signature Trust Co., VeriSign, </a:t>
            </a:r>
            <a:r>
              <a:rPr lang="en-US" altLang="en-US" sz="2600" dirty="0" err="1" smtClean="0"/>
              <a:t>GlobalSign</a:t>
            </a:r>
            <a:r>
              <a:rPr lang="en-US" altLang="en-US" sz="2600" dirty="0" smtClean="0"/>
              <a:t> (Europe), etc.</a:t>
            </a:r>
            <a:endParaRPr lang="en-US" altLang="en-US"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5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45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4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bldLvl="5"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1"/>
          <p:cNvSpPr>
            <a:spLocks noGrp="1" noChangeArrowheads="1"/>
          </p:cNvSpPr>
          <p:nvPr>
            <p:ph type="title"/>
            <p:custDataLst>
              <p:tags r:id="rId1"/>
            </p:custDataLst>
          </p:nvPr>
        </p:nvSpPr>
        <p:spPr>
          <a:xfrm>
            <a:off x="990600" y="-88900"/>
            <a:ext cx="8178800" cy="850900"/>
          </a:xfrm>
        </p:spPr>
        <p:txBody>
          <a:bodyPr/>
          <a:lstStyle/>
          <a:p>
            <a:pPr eaLnBrk="1"/>
            <a:r>
              <a:rPr lang="en-US" altLang="en-US" smtClean="0"/>
              <a:t>CA</a:t>
            </a:r>
          </a:p>
        </p:txBody>
      </p:sp>
      <p:sp>
        <p:nvSpPr>
          <p:cNvPr id="20482" name="Rectangle 2"/>
          <p:cNvSpPr>
            <a:spLocks noGrp="1" noChangeArrowheads="1"/>
          </p:cNvSpPr>
          <p:nvPr>
            <p:ph idx="1"/>
            <p:custDataLst>
              <p:tags r:id="rId2"/>
            </p:custDataLst>
          </p:nvPr>
        </p:nvSpPr>
        <p:spPr>
          <a:xfrm>
            <a:off x="114300" y="1217712"/>
            <a:ext cx="9918700" cy="6249888"/>
          </a:xfrm>
        </p:spPr>
        <p:txBody>
          <a:bodyPr/>
          <a:lstStyle/>
          <a:p>
            <a:pPr marL="355600" indent="0" algn="l" eaLnBrk="1">
              <a:spcBef>
                <a:spcPts val="2300"/>
              </a:spcBef>
              <a:buSzPct val="43000"/>
              <a:buNone/>
            </a:pPr>
            <a:r>
              <a:rPr lang="en-US" altLang="en-US" sz="2100" dirty="0" smtClean="0"/>
              <a:t>Nous </a:t>
            </a:r>
            <a:r>
              <a:rPr lang="en-US" altLang="en-US" sz="2100" dirty="0" err="1" smtClean="0"/>
              <a:t>avons</a:t>
            </a:r>
            <a:r>
              <a:rPr lang="en-US" altLang="en-US" sz="2100" dirty="0" smtClean="0"/>
              <a:t> vu </a:t>
            </a:r>
            <a:r>
              <a:rPr lang="en-US" altLang="en-US" sz="2100" dirty="0" err="1" smtClean="0"/>
              <a:t>précédemment</a:t>
            </a:r>
            <a:r>
              <a:rPr lang="en-US" altLang="en-US" sz="2100" dirty="0" smtClean="0"/>
              <a:t> que nous ne </a:t>
            </a:r>
            <a:r>
              <a:rPr lang="en-US" altLang="en-US" sz="2100" dirty="0" err="1" smtClean="0"/>
              <a:t>pouvons</a:t>
            </a:r>
            <a:r>
              <a:rPr lang="en-US" altLang="en-US" sz="2100" dirty="0" smtClean="0"/>
              <a:t> pas faire </a:t>
            </a:r>
            <a:r>
              <a:rPr lang="en-US" altLang="en-US" sz="2100" dirty="0" err="1" smtClean="0"/>
              <a:t>l’hypothèse</a:t>
            </a:r>
            <a:r>
              <a:rPr lang="en-US" altLang="en-US" sz="2100" dirty="0" smtClean="0"/>
              <a:t> que les </a:t>
            </a:r>
            <a:r>
              <a:rPr lang="en-US" altLang="en-US" sz="2100" dirty="0" err="1" smtClean="0"/>
              <a:t>utilisateurs</a:t>
            </a:r>
            <a:r>
              <a:rPr lang="en-US" altLang="en-US" sz="2100" dirty="0" smtClean="0"/>
              <a:t> d’un </a:t>
            </a:r>
            <a:r>
              <a:rPr lang="en-US" altLang="en-US" sz="2100" dirty="0" err="1" smtClean="0"/>
              <a:t>système</a:t>
            </a:r>
            <a:r>
              <a:rPr lang="en-US" altLang="en-US" sz="2100" dirty="0" smtClean="0"/>
              <a:t> </a:t>
            </a:r>
            <a:r>
              <a:rPr lang="en-US" altLang="en-US" sz="2100" dirty="0" err="1" smtClean="0"/>
              <a:t>ont</a:t>
            </a:r>
            <a:r>
              <a:rPr lang="en-US" altLang="en-US" sz="2100" dirty="0" smtClean="0"/>
              <a:t> </a:t>
            </a:r>
            <a:r>
              <a:rPr lang="en-US" altLang="en-US" sz="2100" dirty="0" err="1" smtClean="0"/>
              <a:t>tous</a:t>
            </a:r>
            <a:r>
              <a:rPr lang="en-US" altLang="en-US" sz="2100" dirty="0" smtClean="0"/>
              <a:t> </a:t>
            </a:r>
            <a:r>
              <a:rPr lang="en-US" altLang="en-US" sz="2100" dirty="0" err="1" smtClean="0"/>
              <a:t>une</a:t>
            </a:r>
            <a:r>
              <a:rPr lang="en-US" altLang="en-US" sz="2100" dirty="0" smtClean="0"/>
              <a:t> version </a:t>
            </a:r>
            <a:r>
              <a:rPr lang="en-US" altLang="en-US" sz="2100" dirty="0" err="1" smtClean="0"/>
              <a:t>mise</a:t>
            </a:r>
            <a:r>
              <a:rPr lang="en-US" altLang="en-US" sz="2100" dirty="0" smtClean="0"/>
              <a:t> à jour et </a:t>
            </a:r>
            <a:r>
              <a:rPr lang="en-US" altLang="en-US" sz="2100" dirty="0" err="1" smtClean="0"/>
              <a:t>conforme</a:t>
            </a:r>
            <a:r>
              <a:rPr lang="en-US" altLang="en-US" sz="2100" dirty="0" smtClean="0"/>
              <a:t> de </a:t>
            </a:r>
            <a:r>
              <a:rPr lang="en-US" altLang="en-US" sz="2100" dirty="0" err="1" smtClean="0"/>
              <a:t>toutes</a:t>
            </a:r>
            <a:r>
              <a:rPr lang="en-US" altLang="en-US" sz="2100" dirty="0" smtClean="0"/>
              <a:t> les </a:t>
            </a:r>
            <a:r>
              <a:rPr lang="en-US" altLang="en-US" sz="2100" dirty="0" err="1" smtClean="0"/>
              <a:t>clés</a:t>
            </a:r>
            <a:r>
              <a:rPr lang="en-US" altLang="en-US" sz="2100" dirty="0" smtClean="0"/>
              <a:t> </a:t>
            </a:r>
            <a:r>
              <a:rPr lang="en-US" altLang="en-US" sz="2100" dirty="0" err="1" smtClean="0"/>
              <a:t>publiques</a:t>
            </a:r>
            <a:r>
              <a:rPr lang="en-US" altLang="en-US" sz="2100" dirty="0" smtClean="0"/>
              <a:t>.</a:t>
            </a:r>
          </a:p>
          <a:p>
            <a:pPr marL="355600" indent="0" algn="l" eaLnBrk="1">
              <a:spcBef>
                <a:spcPts val="2300"/>
              </a:spcBef>
              <a:buSzPct val="43000"/>
              <a:buNone/>
            </a:pPr>
            <a:r>
              <a:rPr lang="en-US" altLang="en-US" sz="2100" dirty="0" smtClean="0"/>
              <a:t>Nous </a:t>
            </a:r>
            <a:r>
              <a:rPr lang="en-US" altLang="en-US" sz="2100" dirty="0" err="1" smtClean="0"/>
              <a:t>pouvons</a:t>
            </a:r>
            <a:r>
              <a:rPr lang="en-US" altLang="en-US" sz="2100" dirty="0" smtClean="0"/>
              <a:t> </a:t>
            </a:r>
            <a:r>
              <a:rPr lang="en-US" altLang="en-US" sz="2100" dirty="0" err="1" smtClean="0"/>
              <a:t>cependant</a:t>
            </a:r>
            <a:r>
              <a:rPr lang="en-US" altLang="en-US" sz="2100" dirty="0" smtClean="0"/>
              <a:t> faire </a:t>
            </a:r>
            <a:r>
              <a:rPr lang="en-US" altLang="en-US" sz="2100" dirty="0" err="1" smtClean="0"/>
              <a:t>une</a:t>
            </a:r>
            <a:r>
              <a:rPr lang="en-US" altLang="en-US" sz="2100" dirty="0" smtClean="0"/>
              <a:t> </a:t>
            </a:r>
            <a:r>
              <a:rPr lang="en-US" altLang="en-US" sz="2100" dirty="0" err="1" smtClean="0"/>
              <a:t>hypothèse</a:t>
            </a:r>
            <a:r>
              <a:rPr lang="en-US" altLang="en-US" sz="2100" dirty="0" smtClean="0"/>
              <a:t> plus </a:t>
            </a:r>
            <a:r>
              <a:rPr lang="en-US" altLang="en-US" sz="2100" dirty="0" err="1" smtClean="0"/>
              <a:t>faible</a:t>
            </a:r>
            <a:r>
              <a:rPr lang="en-US" altLang="en-US" sz="2100" dirty="0" smtClean="0"/>
              <a:t> :</a:t>
            </a:r>
          </a:p>
          <a:p>
            <a:pPr marL="1130300" lvl="1" indent="-342900" algn="l" eaLnBrk="1">
              <a:spcBef>
                <a:spcPts val="2300"/>
              </a:spcBef>
              <a:buSzPct val="43000"/>
              <a:buFont typeface="Wingdings" panose="05000000000000000000" pitchFamily="2" charset="2"/>
              <a:buChar char="q"/>
            </a:pPr>
            <a:r>
              <a:rPr lang="en-US" altLang="en-US" sz="2100" dirty="0" smtClean="0"/>
              <a:t>Les </a:t>
            </a:r>
            <a:r>
              <a:rPr lang="en-US" altLang="en-US" sz="2100" dirty="0" err="1" smtClean="0"/>
              <a:t>utilisateurs</a:t>
            </a:r>
            <a:r>
              <a:rPr lang="en-US" altLang="en-US" sz="2100" dirty="0" smtClean="0"/>
              <a:t> </a:t>
            </a:r>
            <a:r>
              <a:rPr lang="en-US" altLang="en-US" sz="2100" dirty="0" err="1" smtClean="0"/>
              <a:t>ont</a:t>
            </a:r>
            <a:r>
              <a:rPr lang="en-US" altLang="en-US" sz="2100" dirty="0" smtClean="0"/>
              <a:t> </a:t>
            </a:r>
            <a:r>
              <a:rPr lang="en-US" altLang="en-US" sz="2100" dirty="0" err="1" smtClean="0"/>
              <a:t>tous</a:t>
            </a:r>
            <a:r>
              <a:rPr lang="en-US" altLang="en-US" sz="2100" dirty="0" smtClean="0"/>
              <a:t> </a:t>
            </a:r>
            <a:r>
              <a:rPr lang="en-US" altLang="en-US" sz="2100" dirty="0" err="1" smtClean="0"/>
              <a:t>une</a:t>
            </a:r>
            <a:r>
              <a:rPr lang="en-US" altLang="en-US" sz="2100" dirty="0" smtClean="0"/>
              <a:t> </a:t>
            </a:r>
            <a:r>
              <a:rPr lang="en-US" altLang="en-US" sz="2100" dirty="0" err="1" smtClean="0"/>
              <a:t>copie</a:t>
            </a:r>
            <a:r>
              <a:rPr lang="en-US" altLang="en-US" sz="2100" dirty="0" smtClean="0"/>
              <a:t> de la </a:t>
            </a:r>
            <a:r>
              <a:rPr lang="en-US" altLang="en-US" sz="2100" dirty="0" err="1" smtClean="0"/>
              <a:t>clé</a:t>
            </a:r>
            <a:r>
              <a:rPr lang="en-US" altLang="en-US" sz="2100" dirty="0" smtClean="0"/>
              <a:t> </a:t>
            </a:r>
            <a:r>
              <a:rPr lang="en-US" altLang="en-US" sz="2100" dirty="0" err="1" smtClean="0"/>
              <a:t>publique</a:t>
            </a:r>
            <a:r>
              <a:rPr lang="en-US" altLang="en-US" sz="2100" dirty="0" smtClean="0"/>
              <a:t> </a:t>
            </a:r>
            <a:r>
              <a:rPr lang="en-US" altLang="en-US" sz="2100" dirty="0" err="1" smtClean="0"/>
              <a:t>PK</a:t>
            </a:r>
            <a:r>
              <a:rPr lang="en-US" altLang="en-US" sz="2100" baseline="-6000" dirty="0" err="1" smtClean="0"/>
              <a:t>ca</a:t>
            </a:r>
            <a:r>
              <a:rPr lang="en-US" altLang="en-US" sz="2100" dirty="0" smtClean="0"/>
              <a:t> d’un CA. Le CA quant à </a:t>
            </a:r>
            <a:r>
              <a:rPr lang="en-US" altLang="en-US" sz="2100" dirty="0" err="1" smtClean="0"/>
              <a:t>lui</a:t>
            </a:r>
            <a:r>
              <a:rPr lang="en-US" altLang="en-US" sz="2100" dirty="0" smtClean="0"/>
              <a:t> </a:t>
            </a:r>
            <a:r>
              <a:rPr lang="en-US" altLang="en-US" sz="2100" dirty="0" err="1" smtClean="0"/>
              <a:t>est</a:t>
            </a:r>
            <a:r>
              <a:rPr lang="en-US" altLang="en-US" sz="2100" dirty="0" smtClean="0"/>
              <a:t> le </a:t>
            </a:r>
            <a:r>
              <a:rPr lang="en-US" altLang="en-US" sz="2100" dirty="0" err="1" smtClean="0"/>
              <a:t>seul</a:t>
            </a:r>
            <a:r>
              <a:rPr lang="en-US" altLang="en-US" sz="2100" dirty="0" smtClean="0"/>
              <a:t> qui </a:t>
            </a:r>
            <a:r>
              <a:rPr lang="en-US" altLang="en-US" sz="2100" dirty="0" err="1" smtClean="0"/>
              <a:t>connaît</a:t>
            </a:r>
            <a:r>
              <a:rPr lang="en-US" altLang="en-US" sz="2100" dirty="0" smtClean="0"/>
              <a:t> la </a:t>
            </a:r>
            <a:r>
              <a:rPr lang="en-US" altLang="en-US" sz="2100" dirty="0" err="1" smtClean="0"/>
              <a:t>clé</a:t>
            </a:r>
            <a:r>
              <a:rPr lang="en-US" altLang="en-US" sz="2100" dirty="0" smtClean="0"/>
              <a:t> </a:t>
            </a:r>
            <a:r>
              <a:rPr lang="en-US" altLang="en-US" sz="2100" dirty="0" err="1" smtClean="0"/>
              <a:t>privée</a:t>
            </a:r>
            <a:r>
              <a:rPr lang="en-US" altLang="en-US" sz="2100" dirty="0" smtClean="0"/>
              <a:t> </a:t>
            </a:r>
            <a:r>
              <a:rPr lang="en-US" altLang="en-US" sz="2100" dirty="0" err="1" smtClean="0"/>
              <a:t>correspondante</a:t>
            </a:r>
            <a:r>
              <a:rPr lang="en-US" altLang="en-US" sz="2100" dirty="0" smtClean="0"/>
              <a:t> </a:t>
            </a:r>
            <a:r>
              <a:rPr lang="en-US" altLang="en-US" sz="2100" dirty="0" err="1" smtClean="0"/>
              <a:t>SK</a:t>
            </a:r>
            <a:r>
              <a:rPr lang="en-US" altLang="en-US" sz="2100" baseline="-6000" dirty="0" err="1" smtClean="0"/>
              <a:t>ca</a:t>
            </a:r>
            <a:r>
              <a:rPr lang="en-US" altLang="en-US" sz="2100" dirty="0" smtClean="0"/>
              <a:t>.</a:t>
            </a:r>
          </a:p>
          <a:p>
            <a:pPr marL="1130300" lvl="1" indent="-342900" algn="l" eaLnBrk="1">
              <a:spcBef>
                <a:spcPts val="2300"/>
              </a:spcBef>
              <a:buSzPct val="43000"/>
              <a:buFont typeface="Wingdings" panose="05000000000000000000" pitchFamily="2" charset="2"/>
              <a:buChar char="q"/>
            </a:pPr>
            <a:r>
              <a:rPr lang="en-US" altLang="en-US" sz="2100" dirty="0" err="1" smtClean="0"/>
              <a:t>Chaque</a:t>
            </a:r>
            <a:r>
              <a:rPr lang="en-US" altLang="en-US" sz="2100" dirty="0" smtClean="0"/>
              <a:t> </a:t>
            </a:r>
            <a:r>
              <a:rPr lang="en-US" altLang="en-US" sz="2100" dirty="0" err="1" smtClean="0"/>
              <a:t>utilisateur</a:t>
            </a:r>
            <a:r>
              <a:rPr lang="en-US" altLang="en-US" sz="2100" dirty="0" smtClean="0"/>
              <a:t> U </a:t>
            </a:r>
            <a:r>
              <a:rPr lang="en-US" altLang="en-US" sz="2100" dirty="0" err="1" smtClean="0"/>
              <a:t>contacte</a:t>
            </a:r>
            <a:r>
              <a:rPr lang="en-US" altLang="en-US" sz="2100" dirty="0" smtClean="0"/>
              <a:t> le CA, </a:t>
            </a:r>
            <a:r>
              <a:rPr lang="en-US" altLang="en-US" sz="2100" dirty="0" err="1" smtClean="0"/>
              <a:t>s’identifie</a:t>
            </a:r>
            <a:r>
              <a:rPr lang="en-US" altLang="en-US" sz="2100" dirty="0" smtClean="0"/>
              <a:t> à </a:t>
            </a:r>
            <a:r>
              <a:rPr lang="en-US" altLang="en-US" sz="2100" dirty="0" err="1" smtClean="0"/>
              <a:t>lui</a:t>
            </a:r>
            <a:r>
              <a:rPr lang="en-US" altLang="en-US" sz="2100" dirty="0" smtClean="0"/>
              <a:t>, et </a:t>
            </a:r>
            <a:r>
              <a:rPr lang="en-US" altLang="en-US" sz="2100" dirty="0" err="1" smtClean="0"/>
              <a:t>lui</a:t>
            </a:r>
            <a:r>
              <a:rPr lang="en-US" altLang="en-US" sz="2100" dirty="0" smtClean="0"/>
              <a:t> communique </a:t>
            </a:r>
            <a:r>
              <a:rPr lang="en-US" altLang="en-US" sz="2100" dirty="0" err="1" smtClean="0"/>
              <a:t>sa</a:t>
            </a:r>
            <a:r>
              <a:rPr lang="en-US" altLang="en-US" sz="2100" dirty="0" smtClean="0"/>
              <a:t> </a:t>
            </a:r>
            <a:r>
              <a:rPr lang="en-US" altLang="en-US" sz="2100" dirty="0" err="1" smtClean="0"/>
              <a:t>clé</a:t>
            </a:r>
            <a:r>
              <a:rPr lang="en-US" altLang="en-US" sz="2100" dirty="0" smtClean="0"/>
              <a:t> </a:t>
            </a:r>
            <a:r>
              <a:rPr lang="en-US" altLang="en-US" sz="2100" dirty="0" err="1" smtClean="0"/>
              <a:t>publique</a:t>
            </a:r>
            <a:r>
              <a:rPr lang="en-US" altLang="en-US" sz="2100" dirty="0" smtClean="0"/>
              <a:t> PK</a:t>
            </a:r>
            <a:r>
              <a:rPr lang="en-US" altLang="en-US" sz="2100" baseline="-6000" dirty="0" smtClean="0"/>
              <a:t>U</a:t>
            </a:r>
            <a:r>
              <a:rPr lang="en-US" altLang="en-US" sz="2100" dirty="0" smtClean="0"/>
              <a:t>. </a:t>
            </a:r>
          </a:p>
          <a:p>
            <a:pPr marL="1130300" lvl="1" indent="-342900" algn="l" eaLnBrk="1">
              <a:spcBef>
                <a:spcPts val="2300"/>
              </a:spcBef>
              <a:buSzPct val="43000"/>
              <a:buFont typeface="Wingdings" panose="05000000000000000000" pitchFamily="2" charset="2"/>
              <a:buChar char="q"/>
            </a:pPr>
            <a:r>
              <a:rPr lang="en-US" altLang="en-US" sz="2100" dirty="0" smtClean="0"/>
              <a:t>Si le CA </a:t>
            </a:r>
            <a:r>
              <a:rPr lang="en-US" altLang="en-US" sz="2100" dirty="0" err="1" smtClean="0"/>
              <a:t>accepte</a:t>
            </a:r>
            <a:r>
              <a:rPr lang="en-US" altLang="en-US" sz="2100" dirty="0" smtClean="0"/>
              <a:t> </a:t>
            </a:r>
            <a:r>
              <a:rPr lang="en-US" altLang="en-US" sz="2100" dirty="0" err="1" smtClean="0"/>
              <a:t>l’identité</a:t>
            </a:r>
            <a:r>
              <a:rPr lang="en-US" altLang="en-US" sz="2100" dirty="0" smtClean="0"/>
              <a:t> de U, </a:t>
            </a:r>
            <a:r>
              <a:rPr lang="en-US" altLang="en-US" sz="2100" dirty="0" err="1" smtClean="0"/>
              <a:t>alors</a:t>
            </a:r>
            <a:r>
              <a:rPr lang="en-US" altLang="en-US" sz="2100" dirty="0" smtClean="0"/>
              <a:t> </a:t>
            </a:r>
            <a:r>
              <a:rPr lang="en-US" altLang="en-US" sz="2100" dirty="0" err="1" smtClean="0"/>
              <a:t>il</a:t>
            </a:r>
            <a:r>
              <a:rPr lang="en-US" altLang="en-US" sz="2100" dirty="0" smtClean="0"/>
              <a:t> </a:t>
            </a:r>
            <a:r>
              <a:rPr lang="en-US" altLang="en-US" sz="2100" dirty="0" err="1" smtClean="0"/>
              <a:t>publie</a:t>
            </a:r>
            <a:r>
              <a:rPr lang="en-US" altLang="en-US" sz="2100" dirty="0" smtClean="0"/>
              <a:t> un </a:t>
            </a:r>
            <a:r>
              <a:rPr lang="en-US" altLang="en-US" sz="2100" dirty="0" err="1" smtClean="0"/>
              <a:t>certificat</a:t>
            </a:r>
            <a:r>
              <a:rPr lang="en-US" altLang="en-US" sz="2100" dirty="0" smtClean="0"/>
              <a:t> qui </a:t>
            </a:r>
            <a:r>
              <a:rPr lang="en-US" altLang="en-US" sz="2100" dirty="0" err="1" smtClean="0"/>
              <a:t>consiste</a:t>
            </a:r>
            <a:r>
              <a:rPr lang="en-US" altLang="en-US" sz="2100" dirty="0" smtClean="0"/>
              <a:t> </a:t>
            </a:r>
            <a:r>
              <a:rPr lang="en-US" altLang="en-US" sz="2100" dirty="0" err="1" smtClean="0"/>
              <a:t>en</a:t>
            </a:r>
            <a:r>
              <a:rPr lang="en-US" altLang="en-US" sz="2100" dirty="0" smtClean="0"/>
              <a:t> :</a:t>
            </a:r>
          </a:p>
          <a:p>
            <a:pPr marL="1549400" lvl="2" indent="-342900" algn="l" eaLnBrk="1">
              <a:spcBef>
                <a:spcPts val="2300"/>
              </a:spcBef>
              <a:buSzPct val="43000"/>
              <a:buFont typeface="Wingdings" panose="05000000000000000000" pitchFamily="2" charset="2"/>
              <a:buChar char="q"/>
            </a:pPr>
            <a:r>
              <a:rPr lang="en-US" altLang="en-US" sz="2100" dirty="0" err="1" smtClean="0"/>
              <a:t>Une</a:t>
            </a:r>
            <a:r>
              <a:rPr lang="en-US" altLang="en-US" sz="2100" dirty="0" smtClean="0"/>
              <a:t> </a:t>
            </a:r>
            <a:r>
              <a:rPr lang="en-US" altLang="en-US" sz="2100" dirty="0" err="1" smtClean="0"/>
              <a:t>chaîne</a:t>
            </a:r>
            <a:r>
              <a:rPr lang="en-US" altLang="en-US" sz="2100" dirty="0" smtClean="0"/>
              <a:t> ID</a:t>
            </a:r>
            <a:r>
              <a:rPr lang="en-US" altLang="en-US" sz="2100" baseline="-6000" dirty="0" smtClean="0"/>
              <a:t>U</a:t>
            </a:r>
            <a:r>
              <a:rPr lang="en-US" altLang="en-US" sz="2100" dirty="0" smtClean="0"/>
              <a:t>, </a:t>
            </a:r>
            <a:r>
              <a:rPr lang="en-US" altLang="en-US" sz="2100" dirty="0" err="1" smtClean="0"/>
              <a:t>identifiant</a:t>
            </a:r>
            <a:r>
              <a:rPr lang="en-US" altLang="en-US" sz="2100" dirty="0" smtClean="0"/>
              <a:t> U de </a:t>
            </a:r>
            <a:r>
              <a:rPr lang="en-US" altLang="en-US" sz="2100" dirty="0" err="1" smtClean="0"/>
              <a:t>façon</a:t>
            </a:r>
            <a:r>
              <a:rPr lang="en-US" altLang="en-US" sz="2100" dirty="0" smtClean="0"/>
              <a:t> unique, (</a:t>
            </a:r>
            <a:r>
              <a:rPr lang="en-US" altLang="en-US" sz="2100" dirty="0" err="1" smtClean="0"/>
              <a:t>p.ex</a:t>
            </a:r>
            <a:r>
              <a:rPr lang="en-US" altLang="en-US" sz="2100" dirty="0" smtClean="0"/>
              <a:t>. : </a:t>
            </a:r>
            <a:r>
              <a:rPr lang="en-US" altLang="en-US" sz="2100" dirty="0" err="1" smtClean="0"/>
              <a:t>adresse</a:t>
            </a:r>
            <a:r>
              <a:rPr lang="en-US" altLang="en-US" sz="2100" dirty="0" smtClean="0"/>
              <a:t> </a:t>
            </a:r>
            <a:r>
              <a:rPr lang="en-US" altLang="en-US" sz="2100" dirty="0" err="1" smtClean="0"/>
              <a:t>courriel</a:t>
            </a:r>
            <a:r>
              <a:rPr lang="en-US" altLang="en-US" sz="2100" dirty="0" smtClean="0"/>
              <a:t>)</a:t>
            </a:r>
          </a:p>
          <a:p>
            <a:pPr marL="1549400" lvl="2" indent="-342900" algn="l" eaLnBrk="1">
              <a:spcBef>
                <a:spcPts val="2300"/>
              </a:spcBef>
              <a:buSzPct val="43000"/>
              <a:buFont typeface="Wingdings" panose="05000000000000000000" pitchFamily="2" charset="2"/>
              <a:buChar char="q"/>
            </a:pPr>
            <a:r>
              <a:rPr lang="en-US" altLang="en-US" sz="2100" dirty="0" smtClean="0"/>
              <a:t>La </a:t>
            </a:r>
            <a:r>
              <a:rPr lang="en-US" altLang="en-US" sz="2100" dirty="0" err="1" smtClean="0"/>
              <a:t>clé</a:t>
            </a:r>
            <a:r>
              <a:rPr lang="en-US" altLang="en-US" sz="2100" dirty="0" smtClean="0"/>
              <a:t> </a:t>
            </a:r>
            <a:r>
              <a:rPr lang="en-US" altLang="en-US" sz="2100" dirty="0" err="1" smtClean="0"/>
              <a:t>publique</a:t>
            </a:r>
            <a:r>
              <a:rPr lang="en-US" altLang="en-US" sz="2100" dirty="0" smtClean="0"/>
              <a:t> PK</a:t>
            </a:r>
            <a:r>
              <a:rPr lang="en-US" altLang="en-US" sz="2100" baseline="-6000" dirty="0" smtClean="0"/>
              <a:t>U</a:t>
            </a:r>
            <a:r>
              <a:rPr lang="en-US" altLang="en-US" sz="2100" dirty="0" smtClean="0"/>
              <a:t>,</a:t>
            </a:r>
          </a:p>
          <a:p>
            <a:pPr marL="1549400" lvl="2" indent="-342900" algn="l" eaLnBrk="1">
              <a:spcBef>
                <a:spcPts val="2300"/>
              </a:spcBef>
              <a:buSzPct val="43000"/>
              <a:buFont typeface="Wingdings" panose="05000000000000000000" pitchFamily="2" charset="2"/>
              <a:buChar char="q"/>
            </a:pPr>
            <a:r>
              <a:rPr lang="en-US" altLang="en-US" sz="2100" dirty="0" smtClean="0"/>
              <a:t>La signature </a:t>
            </a:r>
            <a:r>
              <a:rPr lang="en-US" altLang="en-US" sz="2100" dirty="0" err="1" smtClean="0"/>
              <a:t>S</a:t>
            </a:r>
            <a:r>
              <a:rPr lang="en-US" altLang="en-US" sz="2100" baseline="-6000" dirty="0" err="1" smtClean="0"/>
              <a:t>SKca</a:t>
            </a:r>
            <a:r>
              <a:rPr lang="en-US" altLang="en-US" sz="2100" dirty="0" smtClean="0"/>
              <a:t>(ID</a:t>
            </a:r>
            <a:r>
              <a:rPr lang="en-US" altLang="en-US" sz="2100" baseline="-6000" dirty="0" smtClean="0"/>
              <a:t>U</a:t>
            </a:r>
            <a:r>
              <a:rPr lang="en-US" altLang="en-US" sz="2100" dirty="0" smtClean="0"/>
              <a:t>, PK</a:t>
            </a:r>
            <a:r>
              <a:rPr lang="en-US" altLang="en-US" sz="2100" baseline="-6000" dirty="0" smtClean="0"/>
              <a:t>U</a:t>
            </a:r>
            <a:r>
              <a:rPr lang="en-US" altLang="en-US" sz="2100" dirty="0" smtClean="0"/>
              <a:t>) du CA.</a:t>
            </a:r>
            <a:endParaRPr lang="en-US" altLang="en-US"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48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48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48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48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48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48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bldLvl="5"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1"/>
          <p:cNvSpPr>
            <a:spLocks noGrp="1" noChangeArrowheads="1"/>
          </p:cNvSpPr>
          <p:nvPr>
            <p:ph type="title"/>
            <p:custDataLst>
              <p:tags r:id="rId1"/>
            </p:custDataLst>
          </p:nvPr>
        </p:nvSpPr>
        <p:spPr>
          <a:xfrm>
            <a:off x="976313" y="65088"/>
            <a:ext cx="8178800" cy="850900"/>
          </a:xfrm>
        </p:spPr>
        <p:txBody>
          <a:bodyPr/>
          <a:lstStyle/>
          <a:p>
            <a:pPr eaLnBrk="1"/>
            <a:r>
              <a:rPr lang="en-US" altLang="en-US" dirty="0" smtClean="0"/>
              <a:t>CA versus KDC</a:t>
            </a:r>
          </a:p>
        </p:txBody>
      </p:sp>
      <p:sp>
        <p:nvSpPr>
          <p:cNvPr id="21506" name="Rectangle 2"/>
          <p:cNvSpPr>
            <a:spLocks noGrp="1" noChangeArrowheads="1"/>
          </p:cNvSpPr>
          <p:nvPr>
            <p:ph idx="1"/>
            <p:custDataLst>
              <p:tags r:id="rId2"/>
            </p:custDataLst>
          </p:nvPr>
        </p:nvSpPr>
        <p:spPr>
          <a:xfrm>
            <a:off x="327472" y="1073696"/>
            <a:ext cx="9718228" cy="6482804"/>
          </a:xfrm>
        </p:spPr>
        <p:txBody>
          <a:bodyPr/>
          <a:lstStyle/>
          <a:p>
            <a:pPr marL="355600" indent="0" algn="l" eaLnBrk="1">
              <a:spcBef>
                <a:spcPts val="2300"/>
              </a:spcBef>
              <a:buSzPct val="43000"/>
              <a:buNone/>
            </a:pPr>
            <a:r>
              <a:rPr lang="en-US" altLang="en-US" sz="2200" dirty="0" smtClean="0"/>
              <a:t>La plus </a:t>
            </a:r>
            <a:r>
              <a:rPr lang="en-US" altLang="en-US" sz="2200" dirty="0" err="1" smtClean="0"/>
              <a:t>grande</a:t>
            </a:r>
            <a:r>
              <a:rPr lang="en-US" altLang="en-US" sz="2200" dirty="0" smtClean="0"/>
              <a:t> </a:t>
            </a:r>
            <a:r>
              <a:rPr lang="en-US" altLang="en-US" sz="2200" dirty="0" err="1" smtClean="0"/>
              <a:t>différence</a:t>
            </a:r>
            <a:r>
              <a:rPr lang="en-US" altLang="en-US" sz="2200" dirty="0" smtClean="0"/>
              <a:t> entre CA et les tiers de </a:t>
            </a:r>
            <a:r>
              <a:rPr lang="en-US" altLang="en-US" sz="2200" dirty="0" err="1" smtClean="0"/>
              <a:t>confiance</a:t>
            </a:r>
            <a:r>
              <a:rPr lang="en-US" altLang="en-US" sz="2200" dirty="0" smtClean="0"/>
              <a:t> pour KDC </a:t>
            </a:r>
            <a:r>
              <a:rPr lang="en-US" altLang="en-US" sz="2200" dirty="0" err="1" smtClean="0"/>
              <a:t>est</a:t>
            </a:r>
            <a:r>
              <a:rPr lang="en-US" altLang="en-US" sz="2200" dirty="0" smtClean="0"/>
              <a:t> que la </a:t>
            </a:r>
            <a:r>
              <a:rPr lang="en-US" altLang="en-US" sz="2200" dirty="0" err="1" smtClean="0"/>
              <a:t>confiance</a:t>
            </a:r>
            <a:r>
              <a:rPr lang="en-US" altLang="en-US" sz="2200" dirty="0" smtClean="0"/>
              <a:t> </a:t>
            </a:r>
            <a:r>
              <a:rPr lang="en-US" altLang="en-US" sz="2200" dirty="0" err="1" smtClean="0"/>
              <a:t>requise</a:t>
            </a:r>
            <a:r>
              <a:rPr lang="en-US" altLang="en-US" sz="2200" dirty="0" smtClean="0"/>
              <a:t> </a:t>
            </a:r>
            <a:r>
              <a:rPr lang="en-US" altLang="en-US" sz="2200" dirty="0" err="1" smtClean="0"/>
              <a:t>envers</a:t>
            </a:r>
            <a:r>
              <a:rPr lang="en-US" altLang="en-US" sz="2200" dirty="0" smtClean="0"/>
              <a:t> le CA </a:t>
            </a:r>
            <a:r>
              <a:rPr lang="en-US" altLang="en-US" sz="2200" dirty="0" err="1" smtClean="0"/>
              <a:t>est</a:t>
            </a:r>
            <a:r>
              <a:rPr lang="en-US" altLang="en-US" sz="2200" dirty="0" smtClean="0"/>
              <a:t> </a:t>
            </a:r>
            <a:r>
              <a:rPr lang="en-US" altLang="en-US" sz="2200" dirty="0" err="1" smtClean="0"/>
              <a:t>différente</a:t>
            </a:r>
            <a:r>
              <a:rPr lang="en-US" altLang="en-US" sz="2200" dirty="0" smtClean="0"/>
              <a:t> :</a:t>
            </a:r>
          </a:p>
          <a:p>
            <a:pPr marL="1130300" lvl="1" indent="-342900" algn="l" eaLnBrk="1">
              <a:spcBef>
                <a:spcPts val="2300"/>
              </a:spcBef>
              <a:buSzPct val="43000"/>
              <a:buFont typeface="Wingdings" panose="05000000000000000000" pitchFamily="2" charset="2"/>
              <a:buChar char="q"/>
            </a:pPr>
            <a:r>
              <a:rPr lang="en-US" altLang="en-US" sz="2100" dirty="0" smtClean="0"/>
              <a:t>Les </a:t>
            </a:r>
            <a:r>
              <a:rPr lang="en-US" altLang="en-US" sz="2100" dirty="0" err="1" smtClean="0"/>
              <a:t>utilisateurs</a:t>
            </a:r>
            <a:r>
              <a:rPr lang="en-US" altLang="en-US" sz="2100" dirty="0" smtClean="0"/>
              <a:t> ne se </a:t>
            </a:r>
            <a:r>
              <a:rPr lang="en-US" altLang="en-US" sz="2100" dirty="0" err="1" smtClean="0"/>
              <a:t>fient</a:t>
            </a:r>
            <a:r>
              <a:rPr lang="en-US" altLang="en-US" sz="2100" dirty="0" smtClean="0"/>
              <a:t> au CA que pour </a:t>
            </a:r>
            <a:r>
              <a:rPr lang="en-US" altLang="en-US" sz="2100" dirty="0" err="1" smtClean="0"/>
              <a:t>émettre</a:t>
            </a:r>
            <a:r>
              <a:rPr lang="en-US" altLang="en-US" sz="2100" dirty="0" smtClean="0"/>
              <a:t> des </a:t>
            </a:r>
            <a:r>
              <a:rPr lang="en-US" altLang="en-US" sz="2100" dirty="0" err="1" smtClean="0"/>
              <a:t>certificats</a:t>
            </a:r>
            <a:r>
              <a:rPr lang="en-US" altLang="en-US" sz="2100" dirty="0" smtClean="0"/>
              <a:t> </a:t>
            </a:r>
            <a:r>
              <a:rPr lang="en-US" altLang="en-US" sz="2100" dirty="0" err="1" smtClean="0"/>
              <a:t>intègres</a:t>
            </a:r>
            <a:r>
              <a:rPr lang="en-US" altLang="en-US" sz="2100" dirty="0" smtClean="0"/>
              <a:t>. </a:t>
            </a:r>
          </a:p>
          <a:p>
            <a:pPr marL="1130300" lvl="1" indent="-342900" algn="l" eaLnBrk="1">
              <a:spcBef>
                <a:spcPts val="2300"/>
              </a:spcBef>
              <a:buSzPct val="43000"/>
              <a:buFont typeface="Wingdings" panose="05000000000000000000" pitchFamily="2" charset="2"/>
              <a:buChar char="q"/>
            </a:pPr>
            <a:r>
              <a:rPr lang="en-US" altLang="en-US" sz="2100" dirty="0" smtClean="0"/>
              <a:t>Le CA ne </a:t>
            </a:r>
            <a:r>
              <a:rPr lang="en-US" altLang="en-US" sz="2100" dirty="0" err="1" smtClean="0"/>
              <a:t>voit</a:t>
            </a:r>
            <a:r>
              <a:rPr lang="en-US" altLang="en-US" sz="2100" dirty="0" smtClean="0"/>
              <a:t> </a:t>
            </a:r>
            <a:r>
              <a:rPr lang="en-US" altLang="en-US" sz="2100" dirty="0" err="1" smtClean="0"/>
              <a:t>jamais</a:t>
            </a:r>
            <a:r>
              <a:rPr lang="en-US" altLang="en-US" sz="2100" dirty="0" smtClean="0"/>
              <a:t> de </a:t>
            </a:r>
            <a:r>
              <a:rPr lang="en-US" altLang="en-US" sz="2100" dirty="0" err="1" smtClean="0"/>
              <a:t>clé</a:t>
            </a:r>
            <a:r>
              <a:rPr lang="en-US" altLang="en-US" sz="2100" dirty="0" smtClean="0"/>
              <a:t> </a:t>
            </a:r>
            <a:r>
              <a:rPr lang="en-US" altLang="en-US" sz="2100" dirty="0" err="1" smtClean="0"/>
              <a:t>secrète</a:t>
            </a:r>
            <a:r>
              <a:rPr lang="en-US" altLang="en-US" sz="2100" dirty="0" smtClean="0"/>
              <a:t> </a:t>
            </a:r>
            <a:r>
              <a:rPr lang="en-US" altLang="en-US" sz="2100" dirty="0" err="1" smtClean="0"/>
              <a:t>utilisée</a:t>
            </a:r>
            <a:r>
              <a:rPr lang="en-US" altLang="en-US" sz="2100" dirty="0" smtClean="0"/>
              <a:t> pour les transmissions (</a:t>
            </a:r>
            <a:r>
              <a:rPr lang="en-US" altLang="en-US" sz="2100" dirty="0" err="1" smtClean="0"/>
              <a:t>soit</a:t>
            </a:r>
            <a:r>
              <a:rPr lang="en-US" altLang="en-US" sz="2100" dirty="0" smtClean="0"/>
              <a:t> pour </a:t>
            </a:r>
            <a:r>
              <a:rPr lang="en-US" altLang="en-US" sz="2100" dirty="0" err="1" smtClean="0"/>
              <a:t>garantir</a:t>
            </a:r>
            <a:r>
              <a:rPr lang="en-US" altLang="en-US" sz="2100" dirty="0" smtClean="0"/>
              <a:t> la </a:t>
            </a:r>
            <a:r>
              <a:rPr lang="en-US" altLang="en-US" sz="2100" dirty="0" err="1" smtClean="0"/>
              <a:t>confidentialité</a:t>
            </a:r>
            <a:r>
              <a:rPr lang="en-US" altLang="en-US" sz="2100" dirty="0" smtClean="0"/>
              <a:t> </a:t>
            </a:r>
            <a:r>
              <a:rPr lang="en-US" altLang="en-US" sz="2100" dirty="0" err="1" smtClean="0"/>
              <a:t>ou</a:t>
            </a:r>
            <a:r>
              <a:rPr lang="en-US" altLang="en-US" sz="2100" dirty="0" smtClean="0"/>
              <a:t> </a:t>
            </a:r>
            <a:r>
              <a:rPr lang="en-US" altLang="en-US" sz="2100" dirty="0" err="1" smtClean="0"/>
              <a:t>l’intégrité</a:t>
            </a:r>
            <a:r>
              <a:rPr lang="en-US" altLang="en-US" sz="2100" dirty="0" smtClean="0"/>
              <a:t>).</a:t>
            </a:r>
          </a:p>
          <a:p>
            <a:pPr marL="1130300" lvl="1" indent="-342900" algn="l" eaLnBrk="1">
              <a:spcBef>
                <a:spcPts val="2300"/>
              </a:spcBef>
              <a:buSzPct val="43000"/>
              <a:buFont typeface="Wingdings" panose="05000000000000000000" pitchFamily="2" charset="2"/>
              <a:buChar char="q"/>
            </a:pPr>
            <a:r>
              <a:rPr lang="en-US" altLang="en-US" sz="2100" dirty="0" err="1" smtClean="0"/>
              <a:t>Une</a:t>
            </a:r>
            <a:r>
              <a:rPr lang="en-US" altLang="en-US" sz="2100" dirty="0" smtClean="0"/>
              <a:t> </a:t>
            </a:r>
            <a:r>
              <a:rPr lang="en-US" altLang="en-US" sz="2100" dirty="0" err="1" smtClean="0"/>
              <a:t>fois</a:t>
            </a:r>
            <a:r>
              <a:rPr lang="en-US" altLang="en-US" sz="2100" dirty="0" smtClean="0"/>
              <a:t> le bon </a:t>
            </a:r>
            <a:r>
              <a:rPr lang="en-US" altLang="en-US" sz="2100" dirty="0" err="1" smtClean="0"/>
              <a:t>certificat</a:t>
            </a:r>
            <a:r>
              <a:rPr lang="en-US" altLang="en-US" sz="2100" dirty="0" smtClean="0"/>
              <a:t> </a:t>
            </a:r>
            <a:r>
              <a:rPr lang="en-US" altLang="en-US" sz="2100" dirty="0" err="1" smtClean="0"/>
              <a:t>obtenu</a:t>
            </a:r>
            <a:r>
              <a:rPr lang="en-US" altLang="en-US" sz="2100" dirty="0" smtClean="0"/>
              <a:t>, le CA </a:t>
            </a:r>
            <a:r>
              <a:rPr lang="en-US" altLang="en-US" sz="2100" dirty="0" err="1" smtClean="0"/>
              <a:t>n’a</a:t>
            </a:r>
            <a:r>
              <a:rPr lang="en-US" altLang="en-US" sz="2100" dirty="0" smtClean="0"/>
              <a:t> plus </a:t>
            </a:r>
            <a:r>
              <a:rPr lang="en-US" altLang="en-US" sz="2100" dirty="0" err="1" smtClean="0"/>
              <a:t>besoin</a:t>
            </a:r>
            <a:r>
              <a:rPr lang="en-US" altLang="en-US" sz="2100" dirty="0" smtClean="0"/>
              <a:t> </a:t>
            </a:r>
            <a:r>
              <a:rPr lang="en-US" altLang="en-US" sz="2100" dirty="0" err="1" smtClean="0"/>
              <a:t>d’intervenir</a:t>
            </a:r>
            <a:r>
              <a:rPr lang="en-US" altLang="en-US" sz="2100" dirty="0" smtClean="0"/>
              <a:t>.</a:t>
            </a:r>
          </a:p>
          <a:p>
            <a:pPr marL="355600" indent="0" algn="l" eaLnBrk="1">
              <a:spcBef>
                <a:spcPts val="2300"/>
              </a:spcBef>
              <a:buSzPct val="43000"/>
              <a:buNone/>
            </a:pPr>
            <a:r>
              <a:rPr lang="en-US" altLang="en-US" sz="2200" dirty="0" err="1" smtClean="0"/>
              <a:t>Dans</a:t>
            </a:r>
            <a:r>
              <a:rPr lang="en-US" altLang="en-US" sz="2200" dirty="0" smtClean="0"/>
              <a:t> la </a:t>
            </a:r>
            <a:r>
              <a:rPr lang="en-US" altLang="en-US" sz="2200" dirty="0" err="1" smtClean="0"/>
              <a:t>pratique</a:t>
            </a:r>
            <a:r>
              <a:rPr lang="en-US" altLang="en-US" sz="2200" dirty="0" smtClean="0"/>
              <a:t> </a:t>
            </a:r>
            <a:r>
              <a:rPr lang="en-US" altLang="en-US" sz="2200" dirty="0" err="1" smtClean="0"/>
              <a:t>cependant</a:t>
            </a:r>
            <a:r>
              <a:rPr lang="en-US" altLang="en-US" sz="2200" dirty="0" smtClean="0"/>
              <a:t>, la situation </a:t>
            </a:r>
            <a:r>
              <a:rPr lang="en-US" altLang="en-US" sz="2200" dirty="0" err="1" smtClean="0"/>
              <a:t>est</a:t>
            </a:r>
            <a:r>
              <a:rPr lang="en-US" altLang="en-US" sz="2200" dirty="0" smtClean="0"/>
              <a:t> un </a:t>
            </a:r>
            <a:r>
              <a:rPr lang="en-US" altLang="en-US" sz="2200" dirty="0" err="1" smtClean="0"/>
              <a:t>peu</a:t>
            </a:r>
            <a:r>
              <a:rPr lang="en-US" altLang="en-US" sz="2200" dirty="0" smtClean="0"/>
              <a:t> plus </a:t>
            </a:r>
            <a:r>
              <a:rPr lang="en-US" altLang="en-US" sz="2200" dirty="0" err="1" smtClean="0"/>
              <a:t>complexe</a:t>
            </a:r>
            <a:r>
              <a:rPr lang="en-US" altLang="en-US" sz="2200" dirty="0" smtClean="0"/>
              <a:t> :</a:t>
            </a:r>
          </a:p>
          <a:p>
            <a:pPr marL="1130300" lvl="1" indent="-342900">
              <a:spcBef>
                <a:spcPts val="2300"/>
              </a:spcBef>
              <a:buSzPct val="43000"/>
              <a:buFont typeface="Wingdings" panose="05000000000000000000" pitchFamily="2" charset="2"/>
              <a:buChar char="q"/>
            </a:pPr>
            <a:r>
              <a:rPr lang="en-US" altLang="en-US" sz="2100" dirty="0" err="1" smtClean="0"/>
              <a:t>Une</a:t>
            </a:r>
            <a:r>
              <a:rPr lang="en-US" altLang="en-US" sz="2100" dirty="0" smtClean="0"/>
              <a:t> </a:t>
            </a:r>
            <a:r>
              <a:rPr lang="en-US" altLang="en-US" sz="2100" dirty="0" err="1" smtClean="0"/>
              <a:t>clé</a:t>
            </a:r>
            <a:r>
              <a:rPr lang="en-US" altLang="en-US" sz="2100" dirty="0" smtClean="0"/>
              <a:t> </a:t>
            </a:r>
            <a:r>
              <a:rPr lang="en-US" altLang="en-US" sz="2100" dirty="0" err="1" smtClean="0"/>
              <a:t>privée</a:t>
            </a:r>
            <a:r>
              <a:rPr lang="en-US" altLang="en-US" sz="2100" dirty="0" smtClean="0"/>
              <a:t> </a:t>
            </a:r>
            <a:r>
              <a:rPr lang="en-US" altLang="en-US" sz="2100" dirty="0" err="1" smtClean="0"/>
              <a:t>peut</a:t>
            </a:r>
            <a:r>
              <a:rPr lang="en-US" altLang="en-US" sz="2100" dirty="0" smtClean="0"/>
              <a:t> </a:t>
            </a:r>
            <a:r>
              <a:rPr lang="en-US" altLang="en-US" sz="2100" dirty="0" err="1" smtClean="0"/>
              <a:t>être</a:t>
            </a:r>
            <a:r>
              <a:rPr lang="en-US" altLang="en-US" sz="2100" dirty="0" smtClean="0"/>
              <a:t> compromise </a:t>
            </a:r>
            <a:r>
              <a:rPr lang="en-US" altLang="en-US" sz="2100" dirty="0" err="1" smtClean="0"/>
              <a:t>ce</a:t>
            </a:r>
            <a:r>
              <a:rPr lang="en-US" altLang="en-US" sz="2100" dirty="0" smtClean="0"/>
              <a:t> qui </a:t>
            </a:r>
            <a:r>
              <a:rPr lang="en-US" altLang="en-US" sz="2100" dirty="0" err="1" smtClean="0"/>
              <a:t>nécessite</a:t>
            </a:r>
            <a:r>
              <a:rPr lang="en-US" altLang="en-US" sz="2100" dirty="0" smtClean="0"/>
              <a:t> de </a:t>
            </a:r>
            <a:r>
              <a:rPr lang="en-US" altLang="en-US" sz="2100" dirty="0" err="1" smtClean="0"/>
              <a:t>retirer</a:t>
            </a:r>
            <a:r>
              <a:rPr lang="en-US" altLang="en-US" sz="2100" dirty="0" smtClean="0"/>
              <a:t> la </a:t>
            </a:r>
            <a:r>
              <a:rPr lang="en-US" altLang="en-US" sz="2100" dirty="0" err="1" smtClean="0"/>
              <a:t>clé</a:t>
            </a:r>
            <a:r>
              <a:rPr lang="en-US" altLang="en-US" sz="2100" dirty="0" smtClean="0"/>
              <a:t> </a:t>
            </a:r>
            <a:r>
              <a:rPr lang="en-US" altLang="en-US" sz="2100" dirty="0" err="1" smtClean="0"/>
              <a:t>publique</a:t>
            </a:r>
            <a:r>
              <a:rPr lang="en-US" altLang="en-US" sz="2100" dirty="0" smtClean="0"/>
              <a:t> </a:t>
            </a:r>
            <a:r>
              <a:rPr lang="en-US" altLang="en-US" sz="2100" dirty="0" err="1" smtClean="0"/>
              <a:t>associée</a:t>
            </a:r>
            <a:r>
              <a:rPr lang="en-US" altLang="en-US" sz="2100" dirty="0" smtClean="0"/>
              <a:t>. Les </a:t>
            </a:r>
            <a:r>
              <a:rPr lang="en-US" altLang="en-US" sz="2100" dirty="0" err="1" smtClean="0"/>
              <a:t>certificats</a:t>
            </a:r>
            <a:r>
              <a:rPr lang="en-US" altLang="en-US" sz="2100" dirty="0" smtClean="0"/>
              <a:t> </a:t>
            </a:r>
            <a:r>
              <a:rPr lang="en-US" altLang="en-US" sz="2100" dirty="0" err="1" smtClean="0"/>
              <a:t>peuvent</a:t>
            </a:r>
            <a:r>
              <a:rPr lang="en-US" altLang="en-US" sz="2100" dirty="0" smtClean="0"/>
              <a:t> </a:t>
            </a:r>
            <a:r>
              <a:rPr lang="en-US" altLang="en-US" sz="2100" dirty="0" err="1" smtClean="0"/>
              <a:t>donc</a:t>
            </a:r>
            <a:r>
              <a:rPr lang="en-US" altLang="en-US" sz="2100" dirty="0" smtClean="0"/>
              <a:t> </a:t>
            </a:r>
            <a:r>
              <a:rPr lang="en-US" altLang="en-US" sz="2100" dirty="0" err="1" smtClean="0"/>
              <a:t>être</a:t>
            </a:r>
            <a:r>
              <a:rPr lang="en-US" altLang="en-US" sz="2100" dirty="0" smtClean="0"/>
              <a:t> </a:t>
            </a:r>
            <a:r>
              <a:rPr lang="en-US" altLang="en-US" sz="2100" dirty="0" err="1" smtClean="0"/>
              <a:t>révoqués</a:t>
            </a:r>
            <a:r>
              <a:rPr lang="en-US" altLang="en-US" sz="2100" dirty="0" smtClean="0"/>
              <a:t>.</a:t>
            </a:r>
          </a:p>
          <a:p>
            <a:pPr marL="1130300" lvl="1" indent="-342900">
              <a:spcBef>
                <a:spcPts val="2300"/>
              </a:spcBef>
              <a:buSzPct val="43000"/>
              <a:buFont typeface="Wingdings" panose="05000000000000000000" pitchFamily="2" charset="2"/>
              <a:buChar char="q"/>
            </a:pPr>
            <a:r>
              <a:rPr lang="en-US" altLang="en-US" sz="2100" dirty="0" smtClean="0"/>
              <a:t>Il </a:t>
            </a:r>
            <a:r>
              <a:rPr lang="en-US" altLang="en-US" sz="2100" dirty="0" err="1" smtClean="0"/>
              <a:t>doit</a:t>
            </a:r>
            <a:r>
              <a:rPr lang="en-US" altLang="en-US" sz="2100" dirty="0" smtClean="0"/>
              <a:t> </a:t>
            </a:r>
            <a:r>
              <a:rPr lang="en-US" altLang="en-US" sz="2100" dirty="0" err="1" smtClean="0"/>
              <a:t>donc</a:t>
            </a:r>
            <a:r>
              <a:rPr lang="en-US" altLang="en-US" sz="2100" dirty="0" smtClean="0"/>
              <a:t> </a:t>
            </a:r>
            <a:r>
              <a:rPr lang="en-US" altLang="en-US" sz="2100" dirty="0" err="1" smtClean="0"/>
              <a:t>être</a:t>
            </a:r>
            <a:r>
              <a:rPr lang="en-US" altLang="en-US" sz="2100" dirty="0" smtClean="0"/>
              <a:t> possible de </a:t>
            </a:r>
            <a:r>
              <a:rPr lang="en-US" altLang="en-US" sz="2100" dirty="0" err="1" smtClean="0"/>
              <a:t>révoquer</a:t>
            </a:r>
            <a:r>
              <a:rPr lang="en-US" altLang="en-US" sz="2100" dirty="0" smtClean="0"/>
              <a:t> un </a:t>
            </a:r>
            <a:r>
              <a:rPr lang="en-US" altLang="en-US" sz="2100" dirty="0" err="1" smtClean="0"/>
              <a:t>certificat</a:t>
            </a:r>
            <a:r>
              <a:rPr lang="en-US" altLang="en-US" sz="2100" dirty="0" smtClean="0"/>
              <a:t> </a:t>
            </a:r>
            <a:r>
              <a:rPr lang="en-US" altLang="en-US" sz="2100" dirty="0" err="1" smtClean="0"/>
              <a:t>comme</a:t>
            </a:r>
            <a:r>
              <a:rPr lang="en-US" altLang="en-US" sz="2100" dirty="0" smtClean="0"/>
              <a:t> </a:t>
            </a:r>
            <a:r>
              <a:rPr lang="en-US" altLang="en-US" sz="2100" dirty="0" err="1" smtClean="0"/>
              <a:t>une</a:t>
            </a:r>
            <a:r>
              <a:rPr lang="en-US" altLang="en-US" sz="2100" dirty="0" smtClean="0"/>
              <a:t> carte de </a:t>
            </a:r>
            <a:r>
              <a:rPr lang="en-US" altLang="en-US" sz="2100" dirty="0" err="1" smtClean="0"/>
              <a:t>crédit</a:t>
            </a:r>
            <a:r>
              <a:rPr lang="en-US" altLang="en-US" sz="2100" dirty="0" smtClean="0"/>
              <a:t>. </a:t>
            </a:r>
          </a:p>
          <a:p>
            <a:pPr marL="1130300" lvl="1" indent="-342900">
              <a:spcBef>
                <a:spcPts val="2300"/>
              </a:spcBef>
              <a:buSzPct val="43000"/>
              <a:buFont typeface="Wingdings" panose="05000000000000000000" pitchFamily="2" charset="2"/>
              <a:buChar char="q"/>
            </a:pPr>
            <a:r>
              <a:rPr lang="en-US" altLang="en-US" sz="2100" dirty="0" smtClean="0"/>
              <a:t>La </a:t>
            </a:r>
            <a:r>
              <a:rPr lang="en-US" altLang="en-US" sz="2100" dirty="0" err="1" smtClean="0"/>
              <a:t>validité</a:t>
            </a:r>
            <a:r>
              <a:rPr lang="en-US" altLang="en-US" sz="2100" dirty="0" smtClean="0"/>
              <a:t> d’un </a:t>
            </a:r>
            <a:r>
              <a:rPr lang="en-US" altLang="en-US" sz="2100" dirty="0" err="1" smtClean="0"/>
              <a:t>certificat</a:t>
            </a:r>
            <a:r>
              <a:rPr lang="en-US" altLang="en-US" sz="2100" dirty="0" smtClean="0"/>
              <a:t> </a:t>
            </a:r>
            <a:r>
              <a:rPr lang="en-US" altLang="en-US" sz="2100" dirty="0" err="1" smtClean="0"/>
              <a:t>doit</a:t>
            </a:r>
            <a:r>
              <a:rPr lang="en-US" altLang="en-US" sz="2100" dirty="0" smtClean="0"/>
              <a:t> </a:t>
            </a:r>
            <a:r>
              <a:rPr lang="en-US" altLang="en-US" sz="2100" dirty="0" err="1" smtClean="0"/>
              <a:t>pouvoir</a:t>
            </a:r>
            <a:r>
              <a:rPr lang="en-US" altLang="en-US" sz="2100" dirty="0" smtClean="0"/>
              <a:t> </a:t>
            </a:r>
            <a:r>
              <a:rPr lang="en-US" altLang="en-US" sz="2100" dirty="0" err="1" smtClean="0"/>
              <a:t>être</a:t>
            </a:r>
            <a:r>
              <a:rPr lang="en-US" altLang="en-US" sz="2100" dirty="0" smtClean="0"/>
              <a:t> </a:t>
            </a:r>
            <a:r>
              <a:rPr lang="en-US" altLang="en-US" sz="2100" dirty="0" err="1" smtClean="0"/>
              <a:t>vérifiée</a:t>
            </a:r>
            <a:r>
              <a:rPr lang="en-US" altLang="en-US" sz="2100" dirty="0" smtClean="0"/>
              <a:t>. La CA </a:t>
            </a:r>
            <a:r>
              <a:rPr lang="en-US" altLang="en-US" sz="2100" dirty="0" err="1" smtClean="0"/>
              <a:t>publie</a:t>
            </a:r>
            <a:r>
              <a:rPr lang="en-US" altLang="en-US" sz="2100" dirty="0" smtClean="0"/>
              <a:t> </a:t>
            </a:r>
            <a:r>
              <a:rPr lang="en-US" altLang="en-US" sz="2100" dirty="0" err="1" smtClean="0"/>
              <a:t>une</a:t>
            </a:r>
            <a:r>
              <a:rPr lang="en-US" altLang="en-US" sz="2100" dirty="0" smtClean="0"/>
              <a:t> </a:t>
            </a:r>
            <a:r>
              <a:rPr lang="en-US" altLang="en-US" sz="2100" dirty="0" err="1" smtClean="0"/>
              <a:t>liste</a:t>
            </a:r>
            <a:r>
              <a:rPr lang="en-US" altLang="en-US" sz="2100" dirty="0" smtClean="0"/>
              <a:t> noire de </a:t>
            </a:r>
            <a:r>
              <a:rPr lang="en-US" altLang="en-US" sz="2100" dirty="0" err="1" smtClean="0"/>
              <a:t>certificats</a:t>
            </a:r>
            <a:r>
              <a:rPr lang="en-US" altLang="en-US" sz="2100" dirty="0" smtClean="0"/>
              <a:t> </a:t>
            </a:r>
            <a:r>
              <a:rPr lang="en-US" altLang="en-US" sz="2100" dirty="0" err="1" smtClean="0"/>
              <a:t>révoqués</a:t>
            </a:r>
            <a:r>
              <a:rPr lang="en-US" altLang="en-US" sz="2100" dirty="0" smtClean="0"/>
              <a:t>.</a:t>
            </a:r>
            <a:endParaRPr lang="en-US" altLang="en-US"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50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50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50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506">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5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bldLvl="5"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1"/>
          <p:cNvSpPr>
            <a:spLocks noGrp="1" noChangeArrowheads="1"/>
          </p:cNvSpPr>
          <p:nvPr>
            <p:ph type="title"/>
            <p:custDataLst>
              <p:tags r:id="rId1"/>
            </p:custDataLst>
          </p:nvPr>
        </p:nvSpPr>
        <p:spPr>
          <a:xfrm>
            <a:off x="0" y="25400"/>
            <a:ext cx="10058400" cy="990600"/>
          </a:xfrm>
        </p:spPr>
        <p:txBody>
          <a:bodyPr/>
          <a:lstStyle/>
          <a:p>
            <a:pPr eaLnBrk="1"/>
            <a:r>
              <a:rPr lang="en-US" altLang="en-US" smtClean="0"/>
              <a:t>Ce que contient un certificat</a:t>
            </a:r>
          </a:p>
        </p:txBody>
      </p:sp>
      <p:sp>
        <p:nvSpPr>
          <p:cNvPr id="22530" name="Rectangle 2"/>
          <p:cNvSpPr>
            <a:spLocks noGrp="1" noChangeArrowheads="1"/>
          </p:cNvSpPr>
          <p:nvPr>
            <p:ph idx="1"/>
            <p:custDataLst>
              <p:tags r:id="rId2"/>
            </p:custDataLst>
          </p:nvPr>
        </p:nvSpPr>
        <p:spPr>
          <a:xfrm>
            <a:off x="0" y="901700"/>
            <a:ext cx="9804400" cy="1333500"/>
          </a:xfrm>
        </p:spPr>
        <p:txBody>
          <a:bodyPr/>
          <a:lstStyle/>
          <a:p>
            <a:pPr marL="695325" indent="-339725" algn="l" eaLnBrk="1">
              <a:spcBef>
                <a:spcPts val="2300"/>
              </a:spcBef>
              <a:buSzPct val="43000"/>
              <a:buFontTx/>
              <a:buBlip>
                <a:blip r:embed="rId7"/>
              </a:buBlip>
            </a:pPr>
            <a:r>
              <a:rPr lang="en-US" altLang="en-US" sz="2800" dirty="0" smtClean="0"/>
              <a:t>Un </a:t>
            </a:r>
            <a:r>
              <a:rPr lang="en-US" altLang="en-US" sz="2800" dirty="0" err="1" smtClean="0"/>
              <a:t>certificat</a:t>
            </a:r>
            <a:r>
              <a:rPr lang="en-US" altLang="en-US" sz="2800" dirty="0" smtClean="0"/>
              <a:t> </a:t>
            </a:r>
            <a:r>
              <a:rPr lang="en-US" altLang="en-US" sz="2800" dirty="0" err="1" smtClean="0"/>
              <a:t>doit</a:t>
            </a:r>
            <a:r>
              <a:rPr lang="en-US" altLang="en-US" sz="2800" dirty="0" smtClean="0"/>
              <a:t> </a:t>
            </a:r>
            <a:r>
              <a:rPr lang="en-US" altLang="en-US" sz="2800" dirty="0" err="1" smtClean="0"/>
              <a:t>contenir</a:t>
            </a:r>
            <a:r>
              <a:rPr lang="en-US" altLang="en-US" sz="2800" dirty="0" smtClean="0"/>
              <a:t> </a:t>
            </a:r>
            <a:r>
              <a:rPr lang="en-US" altLang="en-US" sz="2800" dirty="0" err="1" smtClean="0"/>
              <a:t>plusieurs</a:t>
            </a:r>
            <a:r>
              <a:rPr lang="en-US" altLang="en-US" sz="2800" dirty="0" smtClean="0"/>
              <a:t> </a:t>
            </a:r>
            <a:r>
              <a:rPr lang="en-US" altLang="en-US" sz="2800" dirty="0" err="1" smtClean="0"/>
              <a:t>informations</a:t>
            </a:r>
            <a:r>
              <a:rPr lang="en-US" altLang="en-US" sz="2800" dirty="0" smtClean="0"/>
              <a:t>. </a:t>
            </a:r>
            <a:r>
              <a:rPr lang="en-US" altLang="en-US" sz="2800" dirty="0" err="1" smtClean="0"/>
              <a:t>Voici</a:t>
            </a:r>
            <a:r>
              <a:rPr lang="en-US" altLang="en-US" sz="2800" dirty="0" smtClean="0"/>
              <a:t> un </a:t>
            </a:r>
            <a:r>
              <a:rPr lang="en-US" altLang="en-US" sz="2800" dirty="0" err="1" smtClean="0"/>
              <a:t>exemple</a:t>
            </a:r>
            <a:r>
              <a:rPr lang="en-US" altLang="en-US" sz="2800" dirty="0" smtClean="0"/>
              <a:t> </a:t>
            </a:r>
            <a:r>
              <a:rPr lang="en-US" altLang="en-US" sz="2800" dirty="0" err="1" smtClean="0"/>
              <a:t>typique</a:t>
            </a:r>
            <a:r>
              <a:rPr lang="en-US" altLang="en-US" sz="2800" dirty="0" smtClean="0"/>
              <a:t> :</a:t>
            </a:r>
            <a:endParaRPr lang="en-US" altLang="en-US" dirty="0" smtClean="0"/>
          </a:p>
        </p:txBody>
      </p:sp>
      <p:sp>
        <p:nvSpPr>
          <p:cNvPr id="22531" name="AutoShape 3"/>
          <p:cNvSpPr>
            <a:spLocks/>
          </p:cNvSpPr>
          <p:nvPr>
            <p:custDataLst>
              <p:tags r:id="rId3"/>
            </p:custDataLst>
          </p:nvPr>
        </p:nvSpPr>
        <p:spPr bwMode="auto">
          <a:xfrm>
            <a:off x="4813300" y="2400300"/>
            <a:ext cx="4876800" cy="19812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algn="l" eaLnBrk="1"/>
            <a:r>
              <a:rPr lang="en-US" altLang="en-US" sz="2300" dirty="0">
                <a:solidFill>
                  <a:schemeClr val="tx1"/>
                </a:solidFill>
              </a:rPr>
              <a:t>La </a:t>
            </a:r>
            <a:r>
              <a:rPr lang="en-US" altLang="en-US" sz="2300" dirty="0" err="1">
                <a:solidFill>
                  <a:schemeClr val="tx1"/>
                </a:solidFill>
              </a:rPr>
              <a:t>période</a:t>
            </a:r>
            <a:r>
              <a:rPr lang="en-US" altLang="en-US" sz="2300" dirty="0">
                <a:solidFill>
                  <a:schemeClr val="tx1"/>
                </a:solidFill>
              </a:rPr>
              <a:t> de </a:t>
            </a:r>
            <a:r>
              <a:rPr lang="en-US" altLang="en-US" sz="2300" dirty="0" err="1">
                <a:solidFill>
                  <a:schemeClr val="tx1"/>
                </a:solidFill>
              </a:rPr>
              <a:t>validité</a:t>
            </a:r>
            <a:r>
              <a:rPr lang="en-US" altLang="en-US" sz="2300" dirty="0">
                <a:solidFill>
                  <a:schemeClr val="tx1"/>
                </a:solidFill>
              </a:rPr>
              <a:t> </a:t>
            </a:r>
            <a:r>
              <a:rPr lang="en-US" altLang="en-US" sz="2300" dirty="0" err="1">
                <a:solidFill>
                  <a:schemeClr val="tx1"/>
                </a:solidFill>
              </a:rPr>
              <a:t>permet</a:t>
            </a:r>
            <a:r>
              <a:rPr lang="en-US" altLang="en-US" sz="2300" dirty="0">
                <a:solidFill>
                  <a:schemeClr val="tx1"/>
                </a:solidFill>
              </a:rPr>
              <a:t> au CA de ne conserver les </a:t>
            </a:r>
            <a:r>
              <a:rPr lang="en-US" altLang="en-US" sz="2300" dirty="0" err="1">
                <a:solidFill>
                  <a:schemeClr val="tx1"/>
                </a:solidFill>
              </a:rPr>
              <a:t>certificats</a:t>
            </a:r>
            <a:r>
              <a:rPr lang="en-US" altLang="en-US" sz="2300" dirty="0">
                <a:solidFill>
                  <a:schemeClr val="tx1"/>
                </a:solidFill>
              </a:rPr>
              <a:t> que pour </a:t>
            </a:r>
            <a:r>
              <a:rPr lang="en-US" altLang="en-US" sz="2300" dirty="0" err="1">
                <a:solidFill>
                  <a:schemeClr val="tx1"/>
                </a:solidFill>
              </a:rPr>
              <a:t>une</a:t>
            </a:r>
            <a:r>
              <a:rPr lang="en-US" altLang="en-US" sz="2300" dirty="0">
                <a:solidFill>
                  <a:schemeClr val="tx1"/>
                </a:solidFill>
              </a:rPr>
              <a:t> </a:t>
            </a:r>
            <a:r>
              <a:rPr lang="en-US" altLang="en-US" sz="2300" dirty="0" err="1">
                <a:solidFill>
                  <a:schemeClr val="tx1"/>
                </a:solidFill>
              </a:rPr>
              <a:t>certaine</a:t>
            </a:r>
            <a:r>
              <a:rPr lang="en-US" altLang="en-US" sz="2300" dirty="0">
                <a:solidFill>
                  <a:schemeClr val="tx1"/>
                </a:solidFill>
              </a:rPr>
              <a:t> </a:t>
            </a:r>
            <a:r>
              <a:rPr lang="en-US" altLang="en-US" sz="2300" dirty="0" err="1">
                <a:solidFill>
                  <a:schemeClr val="tx1"/>
                </a:solidFill>
              </a:rPr>
              <a:t>durée</a:t>
            </a:r>
            <a:r>
              <a:rPr lang="en-US" altLang="en-US" sz="2300" dirty="0">
                <a:solidFill>
                  <a:schemeClr val="tx1"/>
                </a:solidFill>
              </a:rPr>
              <a:t> </a:t>
            </a:r>
            <a:r>
              <a:rPr lang="en-US" altLang="en-US" sz="2300" dirty="0" err="1">
                <a:solidFill>
                  <a:schemeClr val="tx1"/>
                </a:solidFill>
              </a:rPr>
              <a:t>dans</a:t>
            </a:r>
            <a:r>
              <a:rPr lang="en-US" altLang="en-US" sz="2300" dirty="0">
                <a:solidFill>
                  <a:schemeClr val="tx1"/>
                </a:solidFill>
              </a:rPr>
              <a:t> la </a:t>
            </a:r>
            <a:r>
              <a:rPr lang="en-US" altLang="en-US" sz="2300" dirty="0" err="1">
                <a:solidFill>
                  <a:schemeClr val="tx1"/>
                </a:solidFill>
              </a:rPr>
              <a:t>liste</a:t>
            </a:r>
            <a:r>
              <a:rPr lang="en-US" altLang="en-US" sz="2300" dirty="0">
                <a:solidFill>
                  <a:schemeClr val="tx1"/>
                </a:solidFill>
              </a:rPr>
              <a:t> noire. </a:t>
            </a:r>
            <a:r>
              <a:rPr lang="en-US" altLang="en-US" sz="2300" dirty="0" err="1">
                <a:solidFill>
                  <a:schemeClr val="tx1"/>
                </a:solidFill>
              </a:rPr>
              <a:t>Autrement</a:t>
            </a:r>
            <a:r>
              <a:rPr lang="en-US" altLang="en-US" sz="2300" dirty="0">
                <a:solidFill>
                  <a:schemeClr val="tx1"/>
                </a:solidFill>
              </a:rPr>
              <a:t>, </a:t>
            </a:r>
            <a:r>
              <a:rPr lang="en-US" altLang="en-US" sz="2300" dirty="0" err="1">
                <a:solidFill>
                  <a:schemeClr val="tx1"/>
                </a:solidFill>
              </a:rPr>
              <a:t>cette</a:t>
            </a:r>
            <a:r>
              <a:rPr lang="en-US" altLang="en-US" sz="2300" dirty="0">
                <a:solidFill>
                  <a:schemeClr val="tx1"/>
                </a:solidFill>
              </a:rPr>
              <a:t> </a:t>
            </a:r>
            <a:r>
              <a:rPr lang="en-US" altLang="en-US" sz="2300" dirty="0" err="1">
                <a:solidFill>
                  <a:schemeClr val="tx1"/>
                </a:solidFill>
              </a:rPr>
              <a:t>liste</a:t>
            </a:r>
            <a:r>
              <a:rPr lang="en-US" altLang="en-US" sz="2300" dirty="0">
                <a:solidFill>
                  <a:schemeClr val="tx1"/>
                </a:solidFill>
              </a:rPr>
              <a:t> </a:t>
            </a:r>
            <a:r>
              <a:rPr lang="en-US" altLang="en-US" sz="2300" dirty="0" err="1">
                <a:solidFill>
                  <a:schemeClr val="tx1"/>
                </a:solidFill>
              </a:rPr>
              <a:t>grandirait</a:t>
            </a:r>
            <a:r>
              <a:rPr lang="en-US" altLang="en-US" sz="2300" dirty="0">
                <a:solidFill>
                  <a:schemeClr val="tx1"/>
                </a:solidFill>
              </a:rPr>
              <a:t> </a:t>
            </a:r>
            <a:r>
              <a:rPr lang="en-US" altLang="en-US" sz="2300" dirty="0" err="1">
                <a:solidFill>
                  <a:schemeClr val="tx1"/>
                </a:solidFill>
              </a:rPr>
              <a:t>toujours</a:t>
            </a:r>
            <a:r>
              <a:rPr lang="en-US" altLang="en-US" sz="2300" dirty="0">
                <a:solidFill>
                  <a:schemeClr val="tx1"/>
                </a:solidFill>
              </a:rPr>
              <a:t>.</a:t>
            </a:r>
            <a:endParaRPr lang="en-US" altLang="en-US" sz="3200" dirty="0">
              <a:solidFill>
                <a:schemeClr val="tx1"/>
              </a:solidFill>
            </a:endParaRPr>
          </a:p>
        </p:txBody>
      </p:sp>
      <p:sp>
        <p:nvSpPr>
          <p:cNvPr id="22532" name="AutoShape 4"/>
          <p:cNvSpPr>
            <a:spLocks/>
          </p:cNvSpPr>
          <p:nvPr>
            <p:custDataLst>
              <p:tags r:id="rId4"/>
            </p:custDataLst>
          </p:nvPr>
        </p:nvSpPr>
        <p:spPr bwMode="auto">
          <a:xfrm>
            <a:off x="4813300" y="4991100"/>
            <a:ext cx="4876800" cy="19812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algn="l" eaLnBrk="1"/>
            <a:r>
              <a:rPr lang="en-US" altLang="en-US" sz="2300" dirty="0" err="1">
                <a:solidFill>
                  <a:schemeClr val="tx1"/>
                </a:solidFill>
              </a:rPr>
              <a:t>Mais</a:t>
            </a:r>
            <a:r>
              <a:rPr lang="en-US" altLang="en-US" sz="2300" dirty="0">
                <a:solidFill>
                  <a:schemeClr val="tx1"/>
                </a:solidFill>
              </a:rPr>
              <a:t> </a:t>
            </a:r>
            <a:r>
              <a:rPr lang="en-US" altLang="en-US" sz="2300" dirty="0" err="1">
                <a:solidFill>
                  <a:schemeClr val="tx1"/>
                </a:solidFill>
              </a:rPr>
              <a:t>il</a:t>
            </a:r>
            <a:r>
              <a:rPr lang="en-US" altLang="en-US" sz="2300" dirty="0">
                <a:solidFill>
                  <a:schemeClr val="tx1"/>
                </a:solidFill>
              </a:rPr>
              <a:t> y a </a:t>
            </a:r>
            <a:r>
              <a:rPr lang="en-US" altLang="en-US" sz="2300" dirty="0" err="1">
                <a:solidFill>
                  <a:schemeClr val="tx1"/>
                </a:solidFill>
              </a:rPr>
              <a:t>bien</a:t>
            </a:r>
            <a:r>
              <a:rPr lang="en-US" altLang="en-US" sz="2300" dirty="0">
                <a:solidFill>
                  <a:schemeClr val="tx1"/>
                </a:solidFill>
              </a:rPr>
              <a:t> plus d’un CA </a:t>
            </a:r>
            <a:r>
              <a:rPr lang="en-US" altLang="en-US" sz="2300" dirty="0" err="1">
                <a:solidFill>
                  <a:schemeClr val="tx1"/>
                </a:solidFill>
              </a:rPr>
              <a:t>dans</a:t>
            </a:r>
            <a:r>
              <a:rPr lang="en-US" altLang="en-US" sz="2300" dirty="0">
                <a:solidFill>
                  <a:schemeClr val="tx1"/>
                </a:solidFill>
              </a:rPr>
              <a:t> le monde. Que faire </a:t>
            </a:r>
            <a:r>
              <a:rPr lang="en-US" altLang="en-US" sz="2300" dirty="0" err="1">
                <a:solidFill>
                  <a:schemeClr val="tx1"/>
                </a:solidFill>
              </a:rPr>
              <a:t>si</a:t>
            </a:r>
            <a:r>
              <a:rPr lang="en-US" altLang="en-US" sz="2300" dirty="0">
                <a:solidFill>
                  <a:schemeClr val="tx1"/>
                </a:solidFill>
              </a:rPr>
              <a:t> </a:t>
            </a:r>
            <a:r>
              <a:rPr lang="en-US" altLang="en-US" sz="2300" dirty="0" err="1">
                <a:solidFill>
                  <a:schemeClr val="tx1"/>
                </a:solidFill>
              </a:rPr>
              <a:t>deux</a:t>
            </a:r>
            <a:r>
              <a:rPr lang="en-US" altLang="en-US" sz="2300" dirty="0">
                <a:solidFill>
                  <a:schemeClr val="tx1"/>
                </a:solidFill>
              </a:rPr>
              <a:t> </a:t>
            </a:r>
            <a:r>
              <a:rPr lang="en-US" altLang="en-US" sz="2300" dirty="0" err="1">
                <a:solidFill>
                  <a:schemeClr val="tx1"/>
                </a:solidFill>
              </a:rPr>
              <a:t>utilisateurs</a:t>
            </a:r>
            <a:r>
              <a:rPr lang="en-US" altLang="en-US" sz="2300" dirty="0">
                <a:solidFill>
                  <a:schemeClr val="tx1"/>
                </a:solidFill>
              </a:rPr>
              <a:t> </a:t>
            </a:r>
            <a:r>
              <a:rPr lang="en-US" altLang="en-US" sz="2300" dirty="0" err="1">
                <a:solidFill>
                  <a:schemeClr val="tx1"/>
                </a:solidFill>
              </a:rPr>
              <a:t>voulant</a:t>
            </a:r>
            <a:r>
              <a:rPr lang="en-US" altLang="en-US" sz="2300" dirty="0">
                <a:solidFill>
                  <a:schemeClr val="tx1"/>
                </a:solidFill>
              </a:rPr>
              <a:t> </a:t>
            </a:r>
            <a:r>
              <a:rPr lang="en-US" altLang="en-US" sz="2300" dirty="0" err="1">
                <a:solidFill>
                  <a:schemeClr val="tx1"/>
                </a:solidFill>
              </a:rPr>
              <a:t>communiquer</a:t>
            </a:r>
            <a:r>
              <a:rPr lang="en-US" altLang="en-US" sz="2300" dirty="0">
                <a:solidFill>
                  <a:schemeClr val="tx1"/>
                </a:solidFill>
              </a:rPr>
              <a:t> </a:t>
            </a:r>
            <a:r>
              <a:rPr lang="en-US" altLang="en-US" sz="2300" dirty="0" err="1">
                <a:solidFill>
                  <a:schemeClr val="tx1"/>
                </a:solidFill>
              </a:rPr>
              <a:t>n’ont</a:t>
            </a:r>
            <a:r>
              <a:rPr lang="en-US" altLang="en-US" sz="2300" dirty="0">
                <a:solidFill>
                  <a:schemeClr val="tx1"/>
                </a:solidFill>
              </a:rPr>
              <a:t> pas des </a:t>
            </a:r>
            <a:r>
              <a:rPr lang="en-US" altLang="en-US" sz="2300" dirty="0" err="1">
                <a:solidFill>
                  <a:schemeClr val="tx1"/>
                </a:solidFill>
              </a:rPr>
              <a:t>certificats</a:t>
            </a:r>
            <a:r>
              <a:rPr lang="en-US" altLang="en-US" sz="2300" dirty="0">
                <a:solidFill>
                  <a:schemeClr val="tx1"/>
                </a:solidFill>
              </a:rPr>
              <a:t> </a:t>
            </a:r>
            <a:r>
              <a:rPr lang="en-US" altLang="en-US" sz="2300" dirty="0" err="1">
                <a:solidFill>
                  <a:schemeClr val="tx1"/>
                </a:solidFill>
              </a:rPr>
              <a:t>émis</a:t>
            </a:r>
            <a:r>
              <a:rPr lang="en-US" altLang="en-US" sz="2300" dirty="0">
                <a:solidFill>
                  <a:schemeClr val="tx1"/>
                </a:solidFill>
              </a:rPr>
              <a:t> par le </a:t>
            </a:r>
            <a:r>
              <a:rPr lang="en-US" altLang="en-US" sz="2300" dirty="0" err="1">
                <a:solidFill>
                  <a:schemeClr val="tx1"/>
                </a:solidFill>
              </a:rPr>
              <a:t>même</a:t>
            </a:r>
            <a:r>
              <a:rPr lang="en-US" altLang="en-US" sz="2300" dirty="0">
                <a:solidFill>
                  <a:schemeClr val="tx1"/>
                </a:solidFill>
              </a:rPr>
              <a:t> CA?</a:t>
            </a:r>
            <a:endParaRPr lang="en-US" altLang="en-US" sz="3200" dirty="0">
              <a:solidFill>
                <a:schemeClr val="tx1"/>
              </a:solidFill>
            </a:endParaRPr>
          </a:p>
        </p:txBody>
      </p:sp>
      <p:grpSp>
        <p:nvGrpSpPr>
          <p:cNvPr id="22533" name="Group 5"/>
          <p:cNvGrpSpPr>
            <a:grpSpLocks/>
          </p:cNvGrpSpPr>
          <p:nvPr>
            <p:custDataLst>
              <p:tags r:id="rId5"/>
            </p:custDataLst>
          </p:nvPr>
        </p:nvGrpSpPr>
        <p:grpSpPr bwMode="auto">
          <a:xfrm>
            <a:off x="322263" y="2197100"/>
            <a:ext cx="4002087" cy="5180013"/>
            <a:chOff x="0" y="0"/>
            <a:chExt cx="4001790" cy="5181600"/>
          </a:xfrm>
        </p:grpSpPr>
        <p:pic>
          <p:nvPicPr>
            <p:cNvPr id="17415" name="Picture 6" descr="droppedImage.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400179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6" name="AutoShape 7"/>
            <p:cNvSpPr>
              <a:spLocks/>
            </p:cNvSpPr>
            <p:nvPr/>
          </p:nvSpPr>
          <p:spPr bwMode="auto">
            <a:xfrm>
              <a:off x="437225" y="1188976"/>
              <a:ext cx="3070689" cy="451800"/>
            </a:xfrm>
            <a:custGeom>
              <a:avLst/>
              <a:gdLst>
                <a:gd name="T0" fmla="*/ 2147483647 w 21600"/>
                <a:gd name="T1" fmla="*/ 2067253131 h 21600"/>
                <a:gd name="T2" fmla="*/ 2147483647 w 21600"/>
                <a:gd name="T3" fmla="*/ 2067253131 h 21600"/>
                <a:gd name="T4" fmla="*/ 2147483647 w 21600"/>
                <a:gd name="T5" fmla="*/ 2067253131 h 21600"/>
                <a:gd name="T6" fmla="*/ 2147483647 w 21600"/>
                <a:gd name="T7" fmla="*/ 2067253131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eaLnBrk="1"/>
              <a:r>
                <a:rPr lang="en-US" altLang="en-US" sz="1300" dirty="0">
                  <a:solidFill>
                    <a:srgbClr val="000000"/>
                  </a:solidFill>
                  <a:latin typeface="Arial" pitchFamily="34" charset="0"/>
                  <a:cs typeface="Arial" pitchFamily="34" charset="0"/>
                  <a:sym typeface="Arial" pitchFamily="34" charset="0"/>
                </a:rPr>
                <a:t>C</a:t>
              </a:r>
              <a:r>
                <a:rPr lang="en-US" altLang="en-US" sz="1300" dirty="0" smtClean="0">
                  <a:solidFill>
                    <a:srgbClr val="000000"/>
                  </a:solidFill>
                  <a:latin typeface="Arial" pitchFamily="34" charset="0"/>
                  <a:cs typeface="Arial" pitchFamily="34" charset="0"/>
                  <a:sym typeface="Arial" pitchFamily="34" charset="0"/>
                </a:rPr>
                <a:t>e </a:t>
              </a:r>
              <a:r>
                <a:rPr lang="en-US" altLang="en-US" sz="1300" dirty="0">
                  <a:solidFill>
                    <a:srgbClr val="000000"/>
                  </a:solidFill>
                  <a:latin typeface="Arial" pitchFamily="34" charset="0"/>
                  <a:cs typeface="Arial" pitchFamily="34" charset="0"/>
                  <a:sym typeface="Arial" pitchFamily="34" charset="0"/>
                </a:rPr>
                <a:t>document </a:t>
              </a:r>
              <a:r>
                <a:rPr lang="en-US" altLang="en-US" sz="1300" dirty="0" err="1">
                  <a:solidFill>
                    <a:srgbClr val="000000"/>
                  </a:solidFill>
                  <a:latin typeface="Arial" pitchFamily="34" charset="0"/>
                  <a:cs typeface="Arial" pitchFamily="34" charset="0"/>
                  <a:sym typeface="Arial" pitchFamily="34" charset="0"/>
                </a:rPr>
                <a:t>certifie</a:t>
              </a:r>
              <a:r>
                <a:rPr lang="en-US" altLang="en-US" sz="1300" dirty="0">
                  <a:solidFill>
                    <a:srgbClr val="000000"/>
                  </a:solidFill>
                  <a:latin typeface="Arial" pitchFamily="34" charset="0"/>
                  <a:cs typeface="Arial" pitchFamily="34" charset="0"/>
                  <a:sym typeface="Arial" pitchFamily="34" charset="0"/>
                </a:rPr>
                <a:t> </a:t>
              </a:r>
              <a:r>
                <a:rPr lang="en-US" altLang="en-US" sz="1300" dirty="0" err="1">
                  <a:solidFill>
                    <a:srgbClr val="000000"/>
                  </a:solidFill>
                  <a:latin typeface="Arial" pitchFamily="34" charset="0"/>
                  <a:cs typeface="Arial" pitchFamily="34" charset="0"/>
                  <a:sym typeface="Arial" pitchFamily="34" charset="0"/>
                </a:rPr>
                <a:t>l’authenticité</a:t>
              </a:r>
              <a:r>
                <a:rPr lang="en-US" altLang="en-US" sz="1300" dirty="0">
                  <a:solidFill>
                    <a:srgbClr val="000000"/>
                  </a:solidFill>
                  <a:latin typeface="Arial" pitchFamily="34" charset="0"/>
                  <a:cs typeface="Arial" pitchFamily="34" charset="0"/>
                  <a:sym typeface="Arial" pitchFamily="34" charset="0"/>
                </a:rPr>
                <a:t> de la </a:t>
              </a:r>
              <a:r>
                <a:rPr lang="en-US" altLang="en-US" sz="1300" dirty="0" err="1">
                  <a:solidFill>
                    <a:srgbClr val="000000"/>
                  </a:solidFill>
                  <a:latin typeface="Arial" pitchFamily="34" charset="0"/>
                  <a:cs typeface="Arial" pitchFamily="34" charset="0"/>
                  <a:sym typeface="Arial" pitchFamily="34" charset="0"/>
                </a:rPr>
                <a:t>clé</a:t>
              </a:r>
              <a:r>
                <a:rPr lang="en-US" altLang="en-US" sz="1300" dirty="0">
                  <a:solidFill>
                    <a:srgbClr val="000000"/>
                  </a:solidFill>
                  <a:latin typeface="Arial" pitchFamily="34" charset="0"/>
                  <a:cs typeface="Arial" pitchFamily="34" charset="0"/>
                  <a:sym typeface="Arial" pitchFamily="34" charset="0"/>
                </a:rPr>
                <a:t> </a:t>
              </a:r>
              <a:r>
                <a:rPr lang="en-US" altLang="en-US" sz="1300" dirty="0" err="1">
                  <a:solidFill>
                    <a:srgbClr val="000000"/>
                  </a:solidFill>
                  <a:latin typeface="Arial" pitchFamily="34" charset="0"/>
                  <a:cs typeface="Arial" pitchFamily="34" charset="0"/>
                  <a:sym typeface="Arial" pitchFamily="34" charset="0"/>
                </a:rPr>
                <a:t>publique</a:t>
              </a:r>
              <a:r>
                <a:rPr lang="en-US" altLang="en-US" sz="1300" dirty="0">
                  <a:solidFill>
                    <a:srgbClr val="000000"/>
                  </a:solidFill>
                  <a:latin typeface="Arial" pitchFamily="34" charset="0"/>
                  <a:cs typeface="Arial" pitchFamily="34" charset="0"/>
                  <a:sym typeface="Arial" pitchFamily="34" charset="0"/>
                </a:rPr>
                <a:t> </a:t>
              </a:r>
              <a:r>
                <a:rPr lang="en-US" altLang="en-US" sz="1300" dirty="0" err="1" smtClean="0">
                  <a:solidFill>
                    <a:srgbClr val="000000"/>
                  </a:solidFill>
                  <a:latin typeface="Arial" pitchFamily="34" charset="0"/>
                  <a:cs typeface="Arial" pitchFamily="34" charset="0"/>
                  <a:sym typeface="Arial" pitchFamily="34" charset="0"/>
                </a:rPr>
                <a:t>suivante</a:t>
              </a:r>
              <a:r>
                <a:rPr lang="en-US" altLang="en-US" sz="1300" dirty="0" smtClean="0">
                  <a:solidFill>
                    <a:srgbClr val="000000"/>
                  </a:solidFill>
                  <a:latin typeface="Arial" pitchFamily="34" charset="0"/>
                  <a:cs typeface="Arial" pitchFamily="34" charset="0"/>
                  <a:sym typeface="Arial" pitchFamily="34" charset="0"/>
                </a:rPr>
                <a:t>.</a:t>
              </a:r>
              <a:endParaRPr lang="en-US" altLang="en-US" sz="3200" dirty="0"/>
            </a:p>
          </p:txBody>
        </p:sp>
        <p:sp>
          <p:nvSpPr>
            <p:cNvPr id="17417" name="AutoShape 8"/>
            <p:cNvSpPr>
              <a:spLocks/>
            </p:cNvSpPr>
            <p:nvPr/>
          </p:nvSpPr>
          <p:spPr bwMode="auto">
            <a:xfrm>
              <a:off x="581363" y="1668860"/>
              <a:ext cx="2730501" cy="270631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algn="l" eaLnBrk="1"/>
              <a:r>
                <a:rPr lang="en-US" altLang="en-US" sz="1200" dirty="0">
                  <a:solidFill>
                    <a:srgbClr val="000000"/>
                  </a:solidFill>
                  <a:latin typeface="Arial" pitchFamily="34" charset="0"/>
                  <a:cs typeface="Arial" pitchFamily="34" charset="0"/>
                  <a:sym typeface="Arial" pitchFamily="34" charset="0"/>
                </a:rPr>
                <a:t>Nom du </a:t>
              </a:r>
              <a:r>
                <a:rPr lang="en-US" altLang="en-US" sz="1200" dirty="0" err="1">
                  <a:solidFill>
                    <a:srgbClr val="000000"/>
                  </a:solidFill>
                  <a:latin typeface="Arial" pitchFamily="34" charset="0"/>
                  <a:cs typeface="Arial" pitchFamily="34" charset="0"/>
                  <a:sym typeface="Arial" pitchFamily="34" charset="0"/>
                </a:rPr>
                <a:t>détenteur</a:t>
              </a:r>
              <a:r>
                <a:rPr lang="en-US" altLang="en-US" sz="1200" dirty="0">
                  <a:solidFill>
                    <a:srgbClr val="000000"/>
                  </a:solidFill>
                  <a:latin typeface="Arial" pitchFamily="34" charset="0"/>
                  <a:cs typeface="Arial" pitchFamily="34" charset="0"/>
                  <a:sym typeface="Arial" pitchFamily="34" charset="0"/>
                </a:rPr>
                <a:t> :</a:t>
              </a:r>
            </a:p>
            <a:p>
              <a:pPr algn="l" eaLnBrk="1">
                <a:lnSpc>
                  <a:spcPct val="40000"/>
                </a:lnSpc>
              </a:pPr>
              <a:endParaRPr lang="en-US" altLang="en-US" sz="1200" dirty="0">
                <a:solidFill>
                  <a:srgbClr val="000000"/>
                </a:solidFill>
                <a:latin typeface="Arial" pitchFamily="34" charset="0"/>
                <a:cs typeface="Arial" pitchFamily="34" charset="0"/>
                <a:sym typeface="Arial" pitchFamily="34" charset="0"/>
              </a:endParaRPr>
            </a:p>
            <a:p>
              <a:pPr algn="l" eaLnBrk="1"/>
              <a:r>
                <a:rPr lang="en-US" altLang="en-US" sz="1200" dirty="0">
                  <a:solidFill>
                    <a:srgbClr val="000000"/>
                  </a:solidFill>
                  <a:latin typeface="Arial" pitchFamily="34" charset="0"/>
                  <a:cs typeface="Arial" pitchFamily="34" charset="0"/>
                  <a:sym typeface="Arial" pitchFamily="34" charset="0"/>
                </a:rPr>
                <a:t>Nom du CA qui le </a:t>
              </a:r>
              <a:r>
                <a:rPr lang="en-US" altLang="en-US" sz="1200" dirty="0" err="1">
                  <a:solidFill>
                    <a:srgbClr val="000000"/>
                  </a:solidFill>
                  <a:latin typeface="Arial" pitchFamily="34" charset="0"/>
                  <a:cs typeface="Arial" pitchFamily="34" charset="0"/>
                  <a:sym typeface="Arial" pitchFamily="34" charset="0"/>
                </a:rPr>
                <a:t>signe</a:t>
              </a:r>
              <a:r>
                <a:rPr lang="en-US" altLang="en-US" sz="1200" dirty="0">
                  <a:solidFill>
                    <a:srgbClr val="000000"/>
                  </a:solidFill>
                  <a:latin typeface="Arial" pitchFamily="34" charset="0"/>
                  <a:cs typeface="Arial" pitchFamily="34" charset="0"/>
                  <a:sym typeface="Arial" pitchFamily="34" charset="0"/>
                </a:rPr>
                <a:t> :</a:t>
              </a:r>
            </a:p>
            <a:p>
              <a:pPr algn="l" eaLnBrk="1">
                <a:lnSpc>
                  <a:spcPct val="40000"/>
                </a:lnSpc>
              </a:pPr>
              <a:endParaRPr lang="en-US" altLang="en-US" sz="1200" dirty="0">
                <a:solidFill>
                  <a:srgbClr val="000000"/>
                </a:solidFill>
                <a:latin typeface="Arial" pitchFamily="34" charset="0"/>
                <a:cs typeface="Arial" pitchFamily="34" charset="0"/>
                <a:sym typeface="Arial" pitchFamily="34" charset="0"/>
              </a:endParaRPr>
            </a:p>
            <a:p>
              <a:pPr algn="l" eaLnBrk="1"/>
              <a:r>
                <a:rPr lang="en-US" altLang="en-US" sz="1200" dirty="0" err="1">
                  <a:solidFill>
                    <a:srgbClr val="000000"/>
                  </a:solidFill>
                  <a:latin typeface="Arial" pitchFamily="34" charset="0"/>
                  <a:cs typeface="Arial" pitchFamily="34" charset="0"/>
                  <a:sym typeface="Arial" pitchFamily="34" charset="0"/>
                </a:rPr>
                <a:t>Méthode</a:t>
              </a:r>
              <a:r>
                <a:rPr lang="en-US" altLang="en-US" sz="1200" dirty="0">
                  <a:solidFill>
                    <a:srgbClr val="000000"/>
                  </a:solidFill>
                  <a:latin typeface="Arial" pitchFamily="34" charset="0"/>
                  <a:cs typeface="Arial" pitchFamily="34" charset="0"/>
                  <a:sym typeface="Arial" pitchFamily="34" charset="0"/>
                </a:rPr>
                <a:t> </a:t>
              </a:r>
              <a:r>
                <a:rPr lang="en-US" altLang="en-US" sz="1200" dirty="0" err="1">
                  <a:solidFill>
                    <a:srgbClr val="000000"/>
                  </a:solidFill>
                  <a:latin typeface="Arial" pitchFamily="34" charset="0"/>
                  <a:cs typeface="Arial" pitchFamily="34" charset="0"/>
                  <a:sym typeface="Arial" pitchFamily="34" charset="0"/>
                </a:rPr>
                <a:t>utilisée</a:t>
              </a:r>
              <a:r>
                <a:rPr lang="en-US" altLang="en-US" sz="1200" dirty="0">
                  <a:solidFill>
                    <a:srgbClr val="000000"/>
                  </a:solidFill>
                  <a:latin typeface="Arial" pitchFamily="34" charset="0"/>
                  <a:cs typeface="Arial" pitchFamily="34" charset="0"/>
                  <a:sym typeface="Arial" pitchFamily="34" charset="0"/>
                </a:rPr>
                <a:t> pour </a:t>
              </a:r>
              <a:r>
                <a:rPr lang="en-US" altLang="en-US" sz="1200" dirty="0" err="1">
                  <a:solidFill>
                    <a:srgbClr val="000000"/>
                  </a:solidFill>
                  <a:latin typeface="Arial" pitchFamily="34" charset="0"/>
                  <a:cs typeface="Arial" pitchFamily="34" charset="0"/>
                  <a:sym typeface="Arial" pitchFamily="34" charset="0"/>
                </a:rPr>
                <a:t>vérifier</a:t>
              </a:r>
              <a:r>
                <a:rPr lang="en-US" altLang="en-US" sz="1200" dirty="0">
                  <a:solidFill>
                    <a:srgbClr val="000000"/>
                  </a:solidFill>
                  <a:latin typeface="Arial" pitchFamily="34" charset="0"/>
                  <a:cs typeface="Arial" pitchFamily="34" charset="0"/>
                  <a:sym typeface="Arial" pitchFamily="34" charset="0"/>
                </a:rPr>
                <a:t> </a:t>
              </a:r>
              <a:r>
                <a:rPr lang="en-US" altLang="en-US" sz="1200" dirty="0" err="1">
                  <a:solidFill>
                    <a:srgbClr val="000000"/>
                  </a:solidFill>
                  <a:latin typeface="Arial" pitchFamily="34" charset="0"/>
                  <a:cs typeface="Arial" pitchFamily="34" charset="0"/>
                  <a:sym typeface="Arial" pitchFamily="34" charset="0"/>
                </a:rPr>
                <a:t>l’identité</a:t>
              </a:r>
              <a:r>
                <a:rPr lang="en-US" altLang="en-US" sz="1200" dirty="0">
                  <a:solidFill>
                    <a:srgbClr val="000000"/>
                  </a:solidFill>
                  <a:latin typeface="Arial" pitchFamily="34" charset="0"/>
                  <a:cs typeface="Arial" pitchFamily="34" charset="0"/>
                  <a:sym typeface="Arial" pitchFamily="34" charset="0"/>
                </a:rPr>
                <a:t> :</a:t>
              </a:r>
            </a:p>
            <a:p>
              <a:pPr algn="l" eaLnBrk="1">
                <a:lnSpc>
                  <a:spcPct val="60000"/>
                </a:lnSpc>
              </a:pPr>
              <a:endParaRPr lang="en-US" altLang="en-US" sz="1200" dirty="0">
                <a:solidFill>
                  <a:srgbClr val="000000"/>
                </a:solidFill>
                <a:latin typeface="Arial" pitchFamily="34" charset="0"/>
                <a:cs typeface="Arial" pitchFamily="34" charset="0"/>
                <a:sym typeface="Arial" pitchFamily="34" charset="0"/>
              </a:endParaRPr>
            </a:p>
            <a:p>
              <a:pPr algn="l" eaLnBrk="1">
                <a:lnSpc>
                  <a:spcPct val="60000"/>
                </a:lnSpc>
              </a:pPr>
              <a:r>
                <a:rPr lang="en-US" altLang="en-US" sz="1200" dirty="0">
                  <a:solidFill>
                    <a:srgbClr val="000000"/>
                  </a:solidFill>
                  <a:latin typeface="Arial" pitchFamily="34" charset="0"/>
                  <a:cs typeface="Arial" pitchFamily="34" charset="0"/>
                  <a:sym typeface="Arial" pitchFamily="34" charset="0"/>
                </a:rPr>
                <a:t>Date </a:t>
              </a:r>
              <a:r>
                <a:rPr lang="en-US" altLang="en-US" sz="1200" dirty="0" err="1">
                  <a:solidFill>
                    <a:srgbClr val="000000"/>
                  </a:solidFill>
                  <a:latin typeface="Arial" pitchFamily="34" charset="0"/>
                  <a:cs typeface="Arial" pitchFamily="34" charset="0"/>
                  <a:sym typeface="Arial" pitchFamily="34" charset="0"/>
                </a:rPr>
                <a:t>d’émission</a:t>
              </a:r>
              <a:r>
                <a:rPr lang="en-US" altLang="en-US" sz="1200" dirty="0">
                  <a:solidFill>
                    <a:srgbClr val="000000"/>
                  </a:solidFill>
                  <a:latin typeface="Arial" pitchFamily="34" charset="0"/>
                  <a:cs typeface="Arial" pitchFamily="34" charset="0"/>
                  <a:sym typeface="Arial" pitchFamily="34" charset="0"/>
                </a:rPr>
                <a:t> :</a:t>
              </a:r>
            </a:p>
            <a:p>
              <a:pPr algn="l" eaLnBrk="1"/>
              <a:endParaRPr lang="en-US" altLang="en-US" sz="1200" dirty="0">
                <a:solidFill>
                  <a:srgbClr val="000000"/>
                </a:solidFill>
                <a:latin typeface="Arial" pitchFamily="34" charset="0"/>
                <a:cs typeface="Arial" pitchFamily="34" charset="0"/>
                <a:sym typeface="Arial" pitchFamily="34" charset="0"/>
              </a:endParaRPr>
            </a:p>
            <a:p>
              <a:pPr algn="l" eaLnBrk="1"/>
              <a:r>
                <a:rPr lang="en-US" altLang="en-US" sz="1200" dirty="0" err="1">
                  <a:solidFill>
                    <a:srgbClr val="000000"/>
                  </a:solidFill>
                  <a:latin typeface="Arial" pitchFamily="34" charset="0"/>
                  <a:cs typeface="Arial" pitchFamily="34" charset="0"/>
                  <a:sym typeface="Arial" pitchFamily="34" charset="0"/>
                </a:rPr>
                <a:t>Période</a:t>
              </a:r>
              <a:r>
                <a:rPr lang="en-US" altLang="en-US" sz="1200" dirty="0">
                  <a:solidFill>
                    <a:srgbClr val="000000"/>
                  </a:solidFill>
                  <a:latin typeface="Arial" pitchFamily="34" charset="0"/>
                  <a:cs typeface="Arial" pitchFamily="34" charset="0"/>
                  <a:sym typeface="Arial" pitchFamily="34" charset="0"/>
                </a:rPr>
                <a:t> de </a:t>
              </a:r>
              <a:r>
                <a:rPr lang="en-US" altLang="en-US" sz="1200" dirty="0" err="1">
                  <a:solidFill>
                    <a:srgbClr val="000000"/>
                  </a:solidFill>
                  <a:latin typeface="Arial" pitchFamily="34" charset="0"/>
                  <a:cs typeface="Arial" pitchFamily="34" charset="0"/>
                  <a:sym typeface="Arial" pitchFamily="34" charset="0"/>
                </a:rPr>
                <a:t>validité</a:t>
              </a:r>
              <a:r>
                <a:rPr lang="en-US" altLang="en-US" sz="1200" dirty="0">
                  <a:solidFill>
                    <a:srgbClr val="000000"/>
                  </a:solidFill>
                  <a:latin typeface="Arial" pitchFamily="34" charset="0"/>
                  <a:cs typeface="Arial" pitchFamily="34" charset="0"/>
                  <a:sym typeface="Arial" pitchFamily="34" charset="0"/>
                </a:rPr>
                <a:t> :</a:t>
              </a:r>
            </a:p>
            <a:p>
              <a:pPr algn="l" eaLnBrk="1">
                <a:lnSpc>
                  <a:spcPct val="60000"/>
                </a:lnSpc>
              </a:pPr>
              <a:endParaRPr lang="en-US" altLang="en-US" sz="1200" dirty="0">
                <a:solidFill>
                  <a:srgbClr val="000000"/>
                </a:solidFill>
                <a:latin typeface="Arial" pitchFamily="34" charset="0"/>
                <a:cs typeface="Arial" pitchFamily="34" charset="0"/>
                <a:sym typeface="Arial" pitchFamily="34" charset="0"/>
              </a:endParaRPr>
            </a:p>
            <a:p>
              <a:pPr algn="l" eaLnBrk="1"/>
              <a:r>
                <a:rPr lang="en-US" altLang="en-US" sz="1200" dirty="0">
                  <a:solidFill>
                    <a:srgbClr val="000000"/>
                  </a:solidFill>
                  <a:latin typeface="Arial" pitchFamily="34" charset="0"/>
                  <a:cs typeface="Arial" pitchFamily="34" charset="0"/>
                  <a:sym typeface="Arial" pitchFamily="34" charset="0"/>
                </a:rPr>
                <a:t>Droits et </a:t>
              </a:r>
              <a:r>
                <a:rPr lang="en-US" altLang="en-US" sz="1200" dirty="0" err="1">
                  <a:solidFill>
                    <a:srgbClr val="000000"/>
                  </a:solidFill>
                  <a:latin typeface="Arial" pitchFamily="34" charset="0"/>
                  <a:cs typeface="Arial" pitchFamily="34" charset="0"/>
                  <a:sym typeface="Arial" pitchFamily="34" charset="0"/>
                </a:rPr>
                <a:t>privilèges</a:t>
              </a:r>
              <a:r>
                <a:rPr lang="en-US" altLang="en-US" sz="1200" dirty="0">
                  <a:solidFill>
                    <a:srgbClr val="000000"/>
                  </a:solidFill>
                  <a:latin typeface="Arial" pitchFamily="34" charset="0"/>
                  <a:cs typeface="Arial" pitchFamily="34" charset="0"/>
                  <a:sym typeface="Arial" pitchFamily="34" charset="0"/>
                </a:rPr>
                <a:t> du </a:t>
              </a:r>
              <a:r>
                <a:rPr lang="en-US" altLang="en-US" sz="1200" dirty="0" err="1">
                  <a:solidFill>
                    <a:srgbClr val="000000"/>
                  </a:solidFill>
                  <a:latin typeface="Arial" pitchFamily="34" charset="0"/>
                  <a:cs typeface="Arial" pitchFamily="34" charset="0"/>
                  <a:sym typeface="Arial" pitchFamily="34" charset="0"/>
                </a:rPr>
                <a:t>détenteur</a:t>
              </a:r>
              <a:r>
                <a:rPr lang="en-US" altLang="en-US" sz="1200" dirty="0">
                  <a:solidFill>
                    <a:srgbClr val="000000"/>
                  </a:solidFill>
                  <a:latin typeface="Arial" pitchFamily="34" charset="0"/>
                  <a:cs typeface="Arial" pitchFamily="34" charset="0"/>
                  <a:sym typeface="Arial" pitchFamily="34" charset="0"/>
                </a:rPr>
                <a:t> :</a:t>
              </a:r>
            </a:p>
            <a:p>
              <a:pPr algn="l" eaLnBrk="1">
                <a:lnSpc>
                  <a:spcPct val="60000"/>
                </a:lnSpc>
              </a:pPr>
              <a:endParaRPr lang="en-US" altLang="en-US" sz="1200" dirty="0">
                <a:solidFill>
                  <a:srgbClr val="000000"/>
                </a:solidFill>
                <a:latin typeface="Arial" pitchFamily="34" charset="0"/>
                <a:cs typeface="Arial" pitchFamily="34" charset="0"/>
                <a:sym typeface="Arial" pitchFamily="34" charset="0"/>
              </a:endParaRPr>
            </a:p>
            <a:p>
              <a:pPr algn="l" eaLnBrk="1"/>
              <a:r>
                <a:rPr lang="en-US" altLang="en-US" sz="1200" dirty="0" err="1">
                  <a:solidFill>
                    <a:srgbClr val="000000"/>
                  </a:solidFill>
                  <a:latin typeface="Arial" pitchFamily="34" charset="0"/>
                  <a:cs typeface="Arial" pitchFamily="34" charset="0"/>
                  <a:sym typeface="Arial" pitchFamily="34" charset="0"/>
                </a:rPr>
                <a:t>Algorithme</a:t>
              </a:r>
              <a:r>
                <a:rPr lang="en-US" altLang="en-US" sz="1200" dirty="0">
                  <a:solidFill>
                    <a:srgbClr val="000000"/>
                  </a:solidFill>
                  <a:latin typeface="Arial" pitchFamily="34" charset="0"/>
                  <a:cs typeface="Arial" pitchFamily="34" charset="0"/>
                  <a:sym typeface="Arial" pitchFamily="34" charset="0"/>
                </a:rPr>
                <a:t> crypto pour la </a:t>
              </a:r>
              <a:r>
                <a:rPr lang="en-US" altLang="en-US" sz="1200" dirty="0" err="1">
                  <a:solidFill>
                    <a:srgbClr val="000000"/>
                  </a:solidFill>
                  <a:latin typeface="Arial" pitchFamily="34" charset="0"/>
                  <a:cs typeface="Arial" pitchFamily="34" charset="0"/>
                  <a:sym typeface="Arial" pitchFamily="34" charset="0"/>
                </a:rPr>
                <a:t>vérification</a:t>
              </a:r>
              <a:r>
                <a:rPr lang="en-US" altLang="en-US" sz="1200" dirty="0">
                  <a:solidFill>
                    <a:srgbClr val="000000"/>
                  </a:solidFill>
                  <a:latin typeface="Arial" pitchFamily="34" charset="0"/>
                  <a:cs typeface="Arial" pitchFamily="34" charset="0"/>
                  <a:sym typeface="Arial" pitchFamily="34" charset="0"/>
                </a:rPr>
                <a:t> :</a:t>
              </a:r>
            </a:p>
            <a:p>
              <a:pPr algn="l" eaLnBrk="1">
                <a:lnSpc>
                  <a:spcPct val="50000"/>
                </a:lnSpc>
              </a:pPr>
              <a:endParaRPr lang="en-US" altLang="en-US" sz="1200" dirty="0">
                <a:solidFill>
                  <a:srgbClr val="000000"/>
                </a:solidFill>
                <a:latin typeface="Arial" pitchFamily="34" charset="0"/>
                <a:cs typeface="Arial" pitchFamily="34" charset="0"/>
                <a:sym typeface="Arial" pitchFamily="34" charset="0"/>
              </a:endParaRPr>
            </a:p>
            <a:p>
              <a:pPr algn="l" eaLnBrk="1"/>
              <a:r>
                <a:rPr lang="en-US" altLang="en-US" sz="1200" dirty="0" err="1">
                  <a:solidFill>
                    <a:srgbClr val="000000"/>
                  </a:solidFill>
                  <a:latin typeface="Arial" pitchFamily="34" charset="0"/>
                  <a:cs typeface="Arial" pitchFamily="34" charset="0"/>
                  <a:sym typeface="Arial" pitchFamily="34" charset="0"/>
                </a:rPr>
                <a:t>Algorithme</a:t>
              </a:r>
              <a:r>
                <a:rPr lang="en-US" altLang="en-US" sz="1200" dirty="0">
                  <a:solidFill>
                    <a:srgbClr val="000000"/>
                  </a:solidFill>
                  <a:latin typeface="Arial" pitchFamily="34" charset="0"/>
                  <a:cs typeface="Arial" pitchFamily="34" charset="0"/>
                  <a:sym typeface="Arial" pitchFamily="34" charset="0"/>
                </a:rPr>
                <a:t> du </a:t>
              </a:r>
              <a:r>
                <a:rPr lang="en-US" altLang="en-US" sz="1200" dirty="0" err="1">
                  <a:solidFill>
                    <a:srgbClr val="000000"/>
                  </a:solidFill>
                  <a:latin typeface="Arial" pitchFamily="34" charset="0"/>
                  <a:cs typeface="Arial" pitchFamily="34" charset="0"/>
                  <a:sym typeface="Arial" pitchFamily="34" charset="0"/>
                </a:rPr>
                <a:t>détenteur</a:t>
              </a:r>
              <a:r>
                <a:rPr lang="en-US" altLang="en-US" sz="1200" dirty="0">
                  <a:solidFill>
                    <a:srgbClr val="000000"/>
                  </a:solidFill>
                  <a:latin typeface="Arial" pitchFamily="34" charset="0"/>
                  <a:cs typeface="Arial" pitchFamily="34" charset="0"/>
                  <a:sym typeface="Arial" pitchFamily="34" charset="0"/>
                </a:rPr>
                <a:t> :</a:t>
              </a:r>
            </a:p>
            <a:p>
              <a:pPr algn="l" eaLnBrk="1">
                <a:lnSpc>
                  <a:spcPct val="50000"/>
                </a:lnSpc>
              </a:pPr>
              <a:endParaRPr lang="en-US" altLang="en-US" sz="1200" dirty="0">
                <a:solidFill>
                  <a:srgbClr val="000000"/>
                </a:solidFill>
                <a:latin typeface="Arial" pitchFamily="34" charset="0"/>
                <a:cs typeface="Arial" pitchFamily="34" charset="0"/>
                <a:sym typeface="Arial" pitchFamily="34" charset="0"/>
              </a:endParaRPr>
            </a:p>
            <a:p>
              <a:pPr algn="l" eaLnBrk="1"/>
              <a:r>
                <a:rPr lang="en-US" altLang="en-US" sz="1200" dirty="0" err="1">
                  <a:solidFill>
                    <a:srgbClr val="000000"/>
                  </a:solidFill>
                  <a:latin typeface="Arial" pitchFamily="34" charset="0"/>
                  <a:cs typeface="Arial" pitchFamily="34" charset="0"/>
                  <a:sym typeface="Arial" pitchFamily="34" charset="0"/>
                </a:rPr>
                <a:t>Clé</a:t>
              </a:r>
              <a:r>
                <a:rPr lang="en-US" altLang="en-US" sz="1200" dirty="0">
                  <a:solidFill>
                    <a:srgbClr val="000000"/>
                  </a:solidFill>
                  <a:latin typeface="Arial" pitchFamily="34" charset="0"/>
                  <a:cs typeface="Arial" pitchFamily="34" charset="0"/>
                  <a:sym typeface="Arial" pitchFamily="34" charset="0"/>
                </a:rPr>
                <a:t> </a:t>
              </a:r>
              <a:r>
                <a:rPr lang="en-US" altLang="en-US" sz="1200" dirty="0" err="1">
                  <a:solidFill>
                    <a:srgbClr val="000000"/>
                  </a:solidFill>
                  <a:latin typeface="Arial" pitchFamily="34" charset="0"/>
                  <a:cs typeface="Arial" pitchFamily="34" charset="0"/>
                  <a:sym typeface="Arial" pitchFamily="34" charset="0"/>
                </a:rPr>
                <a:t>publique</a:t>
              </a:r>
              <a:r>
                <a:rPr lang="en-US" altLang="en-US" sz="1200" dirty="0">
                  <a:solidFill>
                    <a:srgbClr val="000000"/>
                  </a:solidFill>
                  <a:latin typeface="Arial" pitchFamily="34" charset="0"/>
                  <a:cs typeface="Arial" pitchFamily="34" charset="0"/>
                  <a:sym typeface="Arial" pitchFamily="34" charset="0"/>
                </a:rPr>
                <a:t> du </a:t>
              </a:r>
              <a:r>
                <a:rPr lang="en-US" altLang="en-US" sz="1200" dirty="0" err="1">
                  <a:solidFill>
                    <a:srgbClr val="000000"/>
                  </a:solidFill>
                  <a:latin typeface="Arial" pitchFamily="34" charset="0"/>
                  <a:cs typeface="Arial" pitchFamily="34" charset="0"/>
                  <a:sym typeface="Arial" pitchFamily="34" charset="0"/>
                </a:rPr>
                <a:t>détenteur</a:t>
              </a:r>
              <a:r>
                <a:rPr lang="en-US" altLang="en-US" sz="1200" dirty="0">
                  <a:solidFill>
                    <a:srgbClr val="000000"/>
                  </a:solidFill>
                  <a:latin typeface="Arial" pitchFamily="34" charset="0"/>
                  <a:cs typeface="Arial" pitchFamily="34" charset="0"/>
                  <a:sym typeface="Arial" pitchFamily="34" charset="0"/>
                </a:rPr>
                <a:t> :</a:t>
              </a:r>
            </a:p>
            <a:p>
              <a:pPr algn="l" eaLnBrk="1">
                <a:lnSpc>
                  <a:spcPct val="50000"/>
                </a:lnSpc>
              </a:pPr>
              <a:endParaRPr lang="en-US" altLang="en-US" sz="1200" dirty="0">
                <a:solidFill>
                  <a:srgbClr val="000000"/>
                </a:solidFill>
                <a:latin typeface="Arial" pitchFamily="34" charset="0"/>
                <a:cs typeface="Arial" pitchFamily="34" charset="0"/>
                <a:sym typeface="Arial" pitchFamily="34" charset="0"/>
              </a:endParaRPr>
            </a:p>
            <a:p>
              <a:pPr algn="l" eaLnBrk="1"/>
              <a:r>
                <a:rPr lang="en-US" altLang="en-US" sz="1200" dirty="0">
                  <a:solidFill>
                    <a:srgbClr val="000000"/>
                  </a:solidFill>
                  <a:latin typeface="Arial" pitchFamily="34" charset="0"/>
                  <a:cs typeface="Arial" pitchFamily="34" charset="0"/>
                  <a:sym typeface="Arial" pitchFamily="34" charset="0"/>
                </a:rPr>
                <a:t>Signature du CA :</a:t>
              </a:r>
              <a:endParaRPr lang="en-US" altLang="en-US" sz="3200" dirty="0"/>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07005157" presetClass="entr" presetSubtype="-1190885115" fill="hold" nodeType="clickEffect">
                                  <p:stCondLst>
                                    <p:cond delay="0"/>
                                  </p:stCondLst>
                                  <p:childTnLst>
                                    <p:set>
                                      <p:cBhvr>
                                        <p:cTn id="10" dur="1" fill="hold">
                                          <p:stCondLst>
                                            <p:cond delay="499"/>
                                          </p:stCondLst>
                                        </p:cTn>
                                        <p:tgtEl>
                                          <p:spTgt spid="225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22531"/>
                                        </p:tgtEl>
                                        <p:attrNameLst>
                                          <p:attrName>style.visibility</p:attrName>
                                        </p:attrNameLst>
                                      </p:cBhvr>
                                      <p:to>
                                        <p:strVal val="visible"/>
                                      </p:to>
                                    </p:set>
                                    <p:anim calcmode="lin" valueType="num">
                                      <p:cBhvr>
                                        <p:cTn id="15" dur="500" fill="hold"/>
                                        <p:tgtEl>
                                          <p:spTgt spid="22531"/>
                                        </p:tgtEl>
                                        <p:attrNameLst>
                                          <p:attrName>ppt_w</p:attrName>
                                        </p:attrNameLst>
                                      </p:cBhvr>
                                      <p:tavLst>
                                        <p:tav tm="0">
                                          <p:val>
                                            <p:fltVal val="0"/>
                                          </p:val>
                                        </p:tav>
                                        <p:tav tm="100000">
                                          <p:val>
                                            <p:strVal val="#ppt_w"/>
                                          </p:val>
                                        </p:tav>
                                      </p:tavLst>
                                    </p:anim>
                                    <p:anim calcmode="lin" valueType="num">
                                      <p:cBhvr>
                                        <p:cTn id="16" dur="500" fill="hold"/>
                                        <p:tgtEl>
                                          <p:spTgt spid="22531"/>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22532"/>
                                        </p:tgtEl>
                                        <p:attrNameLst>
                                          <p:attrName>style.visibility</p:attrName>
                                        </p:attrNameLst>
                                      </p:cBhvr>
                                      <p:to>
                                        <p:strVal val="visible"/>
                                      </p:to>
                                    </p:set>
                                    <p:anim calcmode="lin" valueType="num">
                                      <p:cBhvr>
                                        <p:cTn id="21" dur="500" fill="hold"/>
                                        <p:tgtEl>
                                          <p:spTgt spid="22532"/>
                                        </p:tgtEl>
                                        <p:attrNameLst>
                                          <p:attrName>ppt_w</p:attrName>
                                        </p:attrNameLst>
                                      </p:cBhvr>
                                      <p:tavLst>
                                        <p:tav tm="0">
                                          <p:val>
                                            <p:fltVal val="0"/>
                                          </p:val>
                                        </p:tav>
                                        <p:tav tm="100000">
                                          <p:val>
                                            <p:strVal val="#ppt_w"/>
                                          </p:val>
                                        </p:tav>
                                      </p:tavLst>
                                    </p:anim>
                                    <p:anim calcmode="lin" valueType="num">
                                      <p:cBhvr>
                                        <p:cTn id="22" dur="500" fill="hold"/>
                                        <p:tgtEl>
                                          <p:spTgt spid="225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1" grpId="0" autoUpdateAnimBg="0"/>
      <p:bldP spid="2253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1"/>
          <p:cNvSpPr>
            <a:spLocks noGrp="1" noChangeArrowheads="1"/>
          </p:cNvSpPr>
          <p:nvPr>
            <p:ph type="title"/>
            <p:custDataLst>
              <p:tags r:id="rId1"/>
            </p:custDataLst>
          </p:nvPr>
        </p:nvSpPr>
        <p:spPr>
          <a:xfrm>
            <a:off x="990600" y="-38100"/>
            <a:ext cx="8178800" cy="876300"/>
          </a:xfrm>
        </p:spPr>
        <p:txBody>
          <a:bodyPr/>
          <a:lstStyle/>
          <a:p>
            <a:pPr eaLnBrk="1"/>
            <a:r>
              <a:rPr lang="en-US" altLang="en-US" smtClean="0"/>
              <a:t>Chaînes de certificats</a:t>
            </a:r>
          </a:p>
        </p:txBody>
      </p:sp>
      <p:sp>
        <p:nvSpPr>
          <p:cNvPr id="23554" name="Rectangle 2"/>
          <p:cNvSpPr>
            <a:spLocks noGrp="1" noChangeArrowheads="1"/>
          </p:cNvSpPr>
          <p:nvPr>
            <p:ph idx="1"/>
            <p:custDataLst>
              <p:tags r:id="rId2"/>
            </p:custDataLst>
          </p:nvPr>
        </p:nvSpPr>
        <p:spPr>
          <a:xfrm>
            <a:off x="25400" y="1073696"/>
            <a:ext cx="10134600" cy="6470104"/>
          </a:xfrm>
        </p:spPr>
        <p:txBody>
          <a:bodyPr>
            <a:normAutofit fontScale="92500" lnSpcReduction="10000"/>
          </a:bodyPr>
          <a:lstStyle/>
          <a:p>
            <a:pPr marL="787400" lvl="1" indent="0" algn="l" eaLnBrk="1">
              <a:spcBef>
                <a:spcPts val="2300"/>
              </a:spcBef>
              <a:buSzPct val="43000"/>
              <a:buNone/>
            </a:pPr>
            <a:r>
              <a:rPr lang="en-US" altLang="en-US" dirty="0" err="1" smtClean="0"/>
              <a:t>Chacun</a:t>
            </a:r>
            <a:r>
              <a:rPr lang="en-US" altLang="en-US" dirty="0" smtClean="0"/>
              <a:t> des </a:t>
            </a:r>
            <a:r>
              <a:rPr lang="en-US" altLang="en-US" dirty="0" err="1" smtClean="0"/>
              <a:t>deux</a:t>
            </a:r>
            <a:r>
              <a:rPr lang="en-US" altLang="en-US" dirty="0" smtClean="0"/>
              <a:t> CA </a:t>
            </a:r>
            <a:r>
              <a:rPr lang="en-US" altLang="en-US" dirty="0" err="1" smtClean="0"/>
              <a:t>certifie</a:t>
            </a:r>
            <a:r>
              <a:rPr lang="en-US" altLang="en-US" dirty="0" smtClean="0"/>
              <a:t> la </a:t>
            </a:r>
            <a:r>
              <a:rPr lang="en-US" altLang="en-US" dirty="0" err="1" smtClean="0"/>
              <a:t>clé</a:t>
            </a:r>
            <a:r>
              <a:rPr lang="en-US" altLang="en-US" dirty="0" smtClean="0"/>
              <a:t> </a:t>
            </a:r>
            <a:r>
              <a:rPr lang="en-US" altLang="en-US" dirty="0" err="1" smtClean="0"/>
              <a:t>publique</a:t>
            </a:r>
            <a:r>
              <a:rPr lang="en-US" altLang="en-US" dirty="0" smtClean="0"/>
              <a:t> de </a:t>
            </a:r>
            <a:r>
              <a:rPr lang="en-US" altLang="en-US" dirty="0" err="1" smtClean="0"/>
              <a:t>l’autre</a:t>
            </a:r>
            <a:r>
              <a:rPr lang="en-US" altLang="en-US" dirty="0" smtClean="0"/>
              <a:t>.</a:t>
            </a:r>
          </a:p>
          <a:p>
            <a:pPr marL="787400" lvl="1" indent="0" algn="l" eaLnBrk="1">
              <a:spcBef>
                <a:spcPts val="2300"/>
              </a:spcBef>
              <a:buSzPct val="43000"/>
              <a:buNone/>
            </a:pPr>
            <a:r>
              <a:rPr lang="en-US" altLang="en-US" dirty="0" err="1" smtClean="0"/>
              <a:t>Dénotons</a:t>
            </a:r>
            <a:r>
              <a:rPr lang="en-US" altLang="en-US" dirty="0" smtClean="0"/>
              <a:t> Cert</a:t>
            </a:r>
            <a:r>
              <a:rPr lang="en-US" altLang="en-US" baseline="-6000" dirty="0" smtClean="0"/>
              <a:t>CA1</a:t>
            </a:r>
            <a:r>
              <a:rPr lang="en-US" altLang="en-US" dirty="0" smtClean="0"/>
              <a:t>(A,PK) un </a:t>
            </a:r>
            <a:r>
              <a:rPr lang="en-US" altLang="en-US" dirty="0" err="1" smtClean="0"/>
              <a:t>certificat</a:t>
            </a:r>
            <a:r>
              <a:rPr lang="en-US" altLang="en-US" dirty="0" smtClean="0"/>
              <a:t> de </a:t>
            </a:r>
            <a:r>
              <a:rPr lang="en-US" altLang="en-US" dirty="0" err="1" smtClean="0"/>
              <a:t>l’utilisateur</a:t>
            </a:r>
            <a:r>
              <a:rPr lang="en-US" altLang="en-US" dirty="0" smtClean="0"/>
              <a:t> A avec </a:t>
            </a:r>
            <a:r>
              <a:rPr lang="en-US" altLang="en-US" dirty="0" err="1" smtClean="0"/>
              <a:t>clé</a:t>
            </a:r>
            <a:r>
              <a:rPr lang="en-US" altLang="en-US" dirty="0" smtClean="0"/>
              <a:t> </a:t>
            </a:r>
            <a:r>
              <a:rPr lang="en-US" altLang="en-US" dirty="0" err="1" smtClean="0"/>
              <a:t>publique</a:t>
            </a:r>
            <a:r>
              <a:rPr lang="en-US" altLang="en-US" dirty="0" smtClean="0"/>
              <a:t> PK.</a:t>
            </a:r>
          </a:p>
          <a:p>
            <a:pPr marL="787400" lvl="1" indent="0" algn="l" eaLnBrk="1">
              <a:spcBef>
                <a:spcPts val="2300"/>
              </a:spcBef>
              <a:buSzPct val="43000"/>
              <a:buNone/>
            </a:pPr>
            <a:r>
              <a:rPr lang="en-US" altLang="en-US" dirty="0" err="1" smtClean="0"/>
              <a:t>Supposons</a:t>
            </a:r>
            <a:r>
              <a:rPr lang="en-US" altLang="en-US" dirty="0" smtClean="0"/>
              <a:t> que A </a:t>
            </a:r>
            <a:r>
              <a:rPr lang="en-US" altLang="en-US" dirty="0" err="1" smtClean="0"/>
              <a:t>a</a:t>
            </a:r>
            <a:r>
              <a:rPr lang="en-US" altLang="en-US" dirty="0" smtClean="0"/>
              <a:t> un </a:t>
            </a:r>
            <a:r>
              <a:rPr lang="en-US" altLang="en-US" dirty="0" err="1" smtClean="0"/>
              <a:t>certificat</a:t>
            </a:r>
            <a:r>
              <a:rPr lang="en-US" altLang="en-US" dirty="0" smtClean="0"/>
              <a:t> de CA1 </a:t>
            </a:r>
            <a:r>
              <a:rPr lang="en-US" altLang="en-US" dirty="0" err="1" smtClean="0"/>
              <a:t>tandis</a:t>
            </a:r>
            <a:r>
              <a:rPr lang="en-US" altLang="en-US" dirty="0" smtClean="0"/>
              <a:t> que B a un </a:t>
            </a:r>
            <a:r>
              <a:rPr lang="en-US" altLang="en-US" dirty="0" err="1" smtClean="0"/>
              <a:t>certificat</a:t>
            </a:r>
            <a:r>
              <a:rPr lang="en-US" altLang="en-US" dirty="0" smtClean="0"/>
              <a:t> de CA2.</a:t>
            </a:r>
          </a:p>
          <a:p>
            <a:pPr marL="787400" lvl="1" indent="0" algn="l" eaLnBrk="1">
              <a:spcBef>
                <a:spcPts val="2300"/>
              </a:spcBef>
              <a:buSzPct val="43000"/>
              <a:buNone/>
            </a:pPr>
            <a:r>
              <a:rPr lang="en-US" altLang="en-US" dirty="0" err="1" smtClean="0"/>
              <a:t>Supposons</a:t>
            </a:r>
            <a:r>
              <a:rPr lang="en-US" altLang="en-US" dirty="0" smtClean="0"/>
              <a:t> que A </a:t>
            </a:r>
            <a:r>
              <a:rPr lang="en-US" altLang="en-US" dirty="0" err="1" smtClean="0"/>
              <a:t>reçoit</a:t>
            </a:r>
            <a:r>
              <a:rPr lang="en-US" altLang="en-US" dirty="0" smtClean="0"/>
              <a:t> Cert</a:t>
            </a:r>
            <a:r>
              <a:rPr lang="en-US" altLang="en-US" baseline="-6000" dirty="0" smtClean="0"/>
              <a:t>CA2</a:t>
            </a:r>
            <a:r>
              <a:rPr lang="en-US" altLang="en-US" dirty="0" smtClean="0"/>
              <a:t>(B,PKB) </a:t>
            </a:r>
            <a:r>
              <a:rPr lang="en-US" altLang="en-US" dirty="0" err="1" smtClean="0"/>
              <a:t>qu’il</a:t>
            </a:r>
            <a:r>
              <a:rPr lang="en-US" altLang="en-US" dirty="0" smtClean="0"/>
              <a:t> ne </a:t>
            </a:r>
            <a:r>
              <a:rPr lang="en-US" altLang="en-US" dirty="0" err="1" smtClean="0"/>
              <a:t>peut</a:t>
            </a:r>
            <a:r>
              <a:rPr lang="en-US" altLang="en-US" dirty="0" smtClean="0"/>
              <a:t> </a:t>
            </a:r>
            <a:r>
              <a:rPr lang="en-US" altLang="en-US" dirty="0" err="1" smtClean="0"/>
              <a:t>vérifier</a:t>
            </a:r>
            <a:r>
              <a:rPr lang="en-US" altLang="en-US" dirty="0" smtClean="0"/>
              <a:t>, car </a:t>
            </a:r>
            <a:r>
              <a:rPr lang="en-US" altLang="en-US" dirty="0" err="1" smtClean="0"/>
              <a:t>il</a:t>
            </a:r>
            <a:r>
              <a:rPr lang="en-US" altLang="en-US" dirty="0" smtClean="0"/>
              <a:t> </a:t>
            </a:r>
            <a:r>
              <a:rPr lang="en-US" altLang="en-US" dirty="0" err="1" smtClean="0"/>
              <a:t>n’a</a:t>
            </a:r>
            <a:r>
              <a:rPr lang="en-US" altLang="en-US" dirty="0" smtClean="0"/>
              <a:t> pas la </a:t>
            </a:r>
            <a:r>
              <a:rPr lang="en-US" altLang="en-US" dirty="0" err="1" smtClean="0"/>
              <a:t>clé</a:t>
            </a:r>
            <a:r>
              <a:rPr lang="en-US" altLang="en-US" dirty="0" smtClean="0"/>
              <a:t> </a:t>
            </a:r>
            <a:r>
              <a:rPr lang="en-US" altLang="en-US" dirty="0" err="1" smtClean="0"/>
              <a:t>publique</a:t>
            </a:r>
            <a:r>
              <a:rPr lang="en-US" altLang="en-US" dirty="0" smtClean="0"/>
              <a:t> de CA2. Il a </a:t>
            </a:r>
            <a:r>
              <a:rPr lang="en-US" altLang="en-US" dirty="0" err="1" smtClean="0"/>
              <a:t>celle</a:t>
            </a:r>
            <a:r>
              <a:rPr lang="en-US" altLang="en-US" dirty="0" smtClean="0"/>
              <a:t> de CA1 </a:t>
            </a:r>
            <a:r>
              <a:rPr lang="en-US" altLang="en-US" dirty="0" err="1" smtClean="0"/>
              <a:t>cependant</a:t>
            </a:r>
            <a:r>
              <a:rPr lang="en-US" altLang="en-US" dirty="0" smtClean="0"/>
              <a:t>.</a:t>
            </a:r>
          </a:p>
          <a:p>
            <a:pPr marL="787400" lvl="1" indent="0" algn="l" eaLnBrk="1">
              <a:spcBef>
                <a:spcPts val="2300"/>
              </a:spcBef>
              <a:buSzPct val="43000"/>
              <a:buNone/>
            </a:pPr>
            <a:r>
              <a:rPr lang="en-US" altLang="en-US" dirty="0" err="1" smtClean="0"/>
              <a:t>S’il</a:t>
            </a:r>
            <a:r>
              <a:rPr lang="en-US" altLang="en-US" dirty="0" smtClean="0"/>
              <a:t> </a:t>
            </a:r>
            <a:r>
              <a:rPr lang="en-US" altLang="en-US" dirty="0" err="1" smtClean="0"/>
              <a:t>avait</a:t>
            </a:r>
            <a:r>
              <a:rPr lang="en-US" altLang="en-US" dirty="0" smtClean="0"/>
              <a:t> Cert</a:t>
            </a:r>
            <a:r>
              <a:rPr lang="en-US" altLang="en-US" baseline="-6000" dirty="0" smtClean="0"/>
              <a:t>CA1</a:t>
            </a:r>
            <a:r>
              <a:rPr lang="en-US" altLang="en-US" dirty="0" smtClean="0"/>
              <a:t>(CA2,PK2), </a:t>
            </a:r>
            <a:r>
              <a:rPr lang="en-US" altLang="en-US" dirty="0" err="1" smtClean="0"/>
              <a:t>il</a:t>
            </a:r>
            <a:r>
              <a:rPr lang="en-US" altLang="en-US" dirty="0" smtClean="0"/>
              <a:t> </a:t>
            </a:r>
            <a:r>
              <a:rPr lang="en-US" altLang="en-US" dirty="0" err="1" smtClean="0"/>
              <a:t>pourrait</a:t>
            </a:r>
            <a:r>
              <a:rPr lang="en-US" altLang="en-US" dirty="0" smtClean="0"/>
              <a:t> </a:t>
            </a:r>
            <a:r>
              <a:rPr lang="en-US" altLang="en-US" dirty="0" err="1" smtClean="0"/>
              <a:t>vérifier</a:t>
            </a:r>
            <a:r>
              <a:rPr lang="en-US" altLang="en-US" dirty="0" smtClean="0"/>
              <a:t> que la </a:t>
            </a:r>
            <a:r>
              <a:rPr lang="en-US" altLang="en-US" dirty="0" err="1" smtClean="0"/>
              <a:t>clé</a:t>
            </a:r>
            <a:r>
              <a:rPr lang="en-US" altLang="en-US" dirty="0" smtClean="0"/>
              <a:t> </a:t>
            </a:r>
            <a:r>
              <a:rPr lang="en-US" altLang="en-US" dirty="0" err="1" smtClean="0"/>
              <a:t>publique</a:t>
            </a:r>
            <a:r>
              <a:rPr lang="en-US" altLang="en-US" dirty="0" smtClean="0"/>
              <a:t> de CA2 </a:t>
            </a:r>
            <a:r>
              <a:rPr lang="en-US" altLang="en-US" dirty="0" err="1" smtClean="0"/>
              <a:t>est</a:t>
            </a:r>
            <a:r>
              <a:rPr lang="en-US" altLang="en-US" dirty="0" smtClean="0"/>
              <a:t> </a:t>
            </a:r>
            <a:r>
              <a:rPr lang="en-US" altLang="en-US" dirty="0" err="1" smtClean="0"/>
              <a:t>vraiment</a:t>
            </a:r>
            <a:r>
              <a:rPr lang="en-US" altLang="en-US" dirty="0" smtClean="0"/>
              <a:t> PK2.</a:t>
            </a:r>
          </a:p>
          <a:p>
            <a:pPr marL="787400" lvl="1" indent="0" algn="l" eaLnBrk="1">
              <a:spcBef>
                <a:spcPts val="2300"/>
              </a:spcBef>
              <a:buSzPct val="43000"/>
              <a:buNone/>
            </a:pPr>
            <a:r>
              <a:rPr lang="en-US" altLang="en-US" dirty="0" smtClean="0"/>
              <a:t>A </a:t>
            </a:r>
            <a:r>
              <a:rPr lang="en-US" altLang="en-US" dirty="0" err="1" smtClean="0"/>
              <a:t>peut</a:t>
            </a:r>
            <a:r>
              <a:rPr lang="en-US" altLang="en-US" dirty="0" smtClean="0"/>
              <a:t> </a:t>
            </a:r>
            <a:r>
              <a:rPr lang="en-US" altLang="en-US" dirty="0" err="1" smtClean="0"/>
              <a:t>maintenant</a:t>
            </a:r>
            <a:r>
              <a:rPr lang="en-US" altLang="en-US" dirty="0" smtClean="0"/>
              <a:t> </a:t>
            </a:r>
            <a:r>
              <a:rPr lang="en-US" altLang="en-US" dirty="0" err="1" smtClean="0"/>
              <a:t>vérifier</a:t>
            </a:r>
            <a:r>
              <a:rPr lang="en-US" altLang="en-US" dirty="0" smtClean="0"/>
              <a:t> que la </a:t>
            </a:r>
            <a:r>
              <a:rPr lang="en-US" altLang="en-US" dirty="0" err="1" smtClean="0"/>
              <a:t>clé</a:t>
            </a:r>
            <a:r>
              <a:rPr lang="en-US" altLang="en-US" dirty="0" smtClean="0"/>
              <a:t> </a:t>
            </a:r>
            <a:r>
              <a:rPr lang="en-US" altLang="en-US" dirty="0" err="1" smtClean="0"/>
              <a:t>publique</a:t>
            </a:r>
            <a:r>
              <a:rPr lang="en-US" altLang="en-US" dirty="0" smtClean="0"/>
              <a:t> de B </a:t>
            </a:r>
            <a:r>
              <a:rPr lang="en-US" altLang="en-US" dirty="0" err="1" smtClean="0"/>
              <a:t>est</a:t>
            </a:r>
            <a:r>
              <a:rPr lang="en-US" altLang="en-US" dirty="0" smtClean="0"/>
              <a:t> PKB, car </a:t>
            </a:r>
            <a:r>
              <a:rPr lang="en-US" altLang="en-US" dirty="0" err="1" smtClean="0"/>
              <a:t>il</a:t>
            </a:r>
            <a:r>
              <a:rPr lang="en-US" altLang="en-US" dirty="0" smtClean="0"/>
              <a:t> </a:t>
            </a:r>
            <a:r>
              <a:rPr lang="en-US" altLang="en-US" dirty="0" err="1" smtClean="0"/>
              <a:t>peut</a:t>
            </a:r>
            <a:r>
              <a:rPr lang="en-US" altLang="en-US" dirty="0" smtClean="0"/>
              <a:t> </a:t>
            </a:r>
            <a:r>
              <a:rPr lang="en-US" altLang="en-US" dirty="0" err="1" smtClean="0"/>
              <a:t>vérifier</a:t>
            </a:r>
            <a:r>
              <a:rPr lang="en-US" altLang="en-US" dirty="0" smtClean="0"/>
              <a:t> le </a:t>
            </a:r>
            <a:r>
              <a:rPr lang="en-US" altLang="en-US" dirty="0" err="1" smtClean="0"/>
              <a:t>certificat</a:t>
            </a:r>
            <a:r>
              <a:rPr lang="en-US" altLang="en-US" dirty="0" smtClean="0"/>
              <a:t> Cert</a:t>
            </a:r>
            <a:r>
              <a:rPr lang="en-US" altLang="en-US" baseline="-6000" dirty="0" smtClean="0"/>
              <a:t>CA2</a:t>
            </a:r>
            <a:r>
              <a:rPr lang="en-US" altLang="en-US" dirty="0" smtClean="0"/>
              <a:t>(B,PKB).</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5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5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55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5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bldLvl="5"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1"/>
          <p:cNvSpPr>
            <a:spLocks noGrp="1" noChangeArrowheads="1"/>
          </p:cNvSpPr>
          <p:nvPr>
            <p:ph type="title"/>
            <p:custDataLst>
              <p:tags r:id="rId1"/>
            </p:custDataLst>
          </p:nvPr>
        </p:nvSpPr>
        <p:spPr>
          <a:xfrm>
            <a:off x="203200" y="12700"/>
            <a:ext cx="9804400" cy="952500"/>
          </a:xfrm>
        </p:spPr>
        <p:txBody>
          <a:bodyPr/>
          <a:lstStyle/>
          <a:p>
            <a:pPr eaLnBrk="1"/>
            <a:r>
              <a:rPr lang="en-US" altLang="en-US" dirty="0" err="1" smtClean="0"/>
              <a:t>Chaînes</a:t>
            </a:r>
            <a:r>
              <a:rPr lang="en-US" altLang="en-US" dirty="0" smtClean="0"/>
              <a:t> de </a:t>
            </a:r>
            <a:r>
              <a:rPr lang="en-US" altLang="en-US" dirty="0" err="1" smtClean="0"/>
              <a:t>certificats</a:t>
            </a:r>
            <a:endParaRPr lang="en-US" altLang="en-US" dirty="0" smtClean="0"/>
          </a:p>
        </p:txBody>
      </p:sp>
      <p:sp>
        <p:nvSpPr>
          <p:cNvPr id="24578" name="Rectangle 2"/>
          <p:cNvSpPr>
            <a:spLocks noGrp="1" noChangeArrowheads="1"/>
          </p:cNvSpPr>
          <p:nvPr>
            <p:ph idx="1"/>
            <p:custDataLst>
              <p:tags r:id="rId2"/>
            </p:custDataLst>
          </p:nvPr>
        </p:nvSpPr>
        <p:spPr>
          <a:xfrm>
            <a:off x="-12700" y="939800"/>
            <a:ext cx="10160000" cy="1828800"/>
          </a:xfrm>
        </p:spPr>
        <p:txBody>
          <a:bodyPr/>
          <a:lstStyle/>
          <a:p>
            <a:pPr marL="622300" indent="-266700" algn="l" eaLnBrk="1">
              <a:spcBef>
                <a:spcPts val="2300"/>
              </a:spcBef>
              <a:buSzPct val="43000"/>
              <a:buFontTx/>
              <a:buBlip>
                <a:blip r:embed="rId10"/>
              </a:buBlip>
            </a:pPr>
            <a:r>
              <a:rPr lang="en-US" altLang="en-US" sz="2200" dirty="0" err="1" smtClean="0"/>
              <a:t>D’une</a:t>
            </a:r>
            <a:r>
              <a:rPr lang="en-US" altLang="en-US" sz="2200" dirty="0" smtClean="0"/>
              <a:t> </a:t>
            </a:r>
            <a:r>
              <a:rPr lang="en-US" altLang="en-US" sz="2200" dirty="0" err="1" smtClean="0"/>
              <a:t>façon</a:t>
            </a:r>
            <a:r>
              <a:rPr lang="en-US" altLang="en-US" sz="2200" dirty="0" smtClean="0"/>
              <a:t> plus </a:t>
            </a:r>
            <a:r>
              <a:rPr lang="en-US" altLang="en-US" sz="2200" dirty="0" err="1" smtClean="0"/>
              <a:t>générale</a:t>
            </a:r>
            <a:r>
              <a:rPr lang="en-US" altLang="en-US" sz="2200" dirty="0" smtClean="0"/>
              <a:t>, nous </a:t>
            </a:r>
            <a:r>
              <a:rPr lang="en-US" altLang="en-US" sz="2200" dirty="0" err="1" smtClean="0"/>
              <a:t>pouvons</a:t>
            </a:r>
            <a:r>
              <a:rPr lang="en-US" altLang="en-US" sz="2200" dirty="0" smtClean="0"/>
              <a:t> </a:t>
            </a:r>
            <a:r>
              <a:rPr lang="en-US" altLang="en-US" sz="2200" dirty="0" err="1" smtClean="0"/>
              <a:t>utiliser</a:t>
            </a:r>
            <a:r>
              <a:rPr lang="en-US" altLang="en-US" sz="2200" dirty="0" smtClean="0"/>
              <a:t> </a:t>
            </a:r>
            <a:r>
              <a:rPr lang="en-US" altLang="en-US" sz="2200" dirty="0" err="1" smtClean="0"/>
              <a:t>une</a:t>
            </a:r>
            <a:r>
              <a:rPr lang="en-US" altLang="en-US" sz="2200" dirty="0" smtClean="0"/>
              <a:t> </a:t>
            </a:r>
            <a:r>
              <a:rPr lang="en-US" altLang="en-US" sz="2200" dirty="0" err="1" smtClean="0"/>
              <a:t>chaîne</a:t>
            </a:r>
            <a:r>
              <a:rPr lang="en-US" altLang="en-US" sz="2200" dirty="0" smtClean="0"/>
              <a:t> de </a:t>
            </a:r>
            <a:r>
              <a:rPr lang="en-US" altLang="en-US" sz="2200" dirty="0" err="1" smtClean="0"/>
              <a:t>certificats</a:t>
            </a:r>
            <a:r>
              <a:rPr lang="en-US" altLang="en-US" sz="2200" dirty="0" smtClean="0"/>
              <a:t>. Il </a:t>
            </a:r>
            <a:r>
              <a:rPr lang="en-US" altLang="en-US" sz="2200" dirty="0" err="1" smtClean="0"/>
              <a:t>s’agit</a:t>
            </a:r>
            <a:r>
              <a:rPr lang="en-US" altLang="en-US" sz="2200" dirty="0" smtClean="0"/>
              <a:t> </a:t>
            </a:r>
            <a:r>
              <a:rPr lang="en-US" altLang="en-US" sz="2200" dirty="0" err="1" smtClean="0"/>
              <a:t>d’une</a:t>
            </a:r>
            <a:r>
              <a:rPr lang="en-US" altLang="en-US" sz="2200" dirty="0" smtClean="0"/>
              <a:t> </a:t>
            </a:r>
            <a:r>
              <a:rPr lang="en-US" altLang="en-US" sz="2200" dirty="0" err="1" smtClean="0"/>
              <a:t>liste</a:t>
            </a:r>
            <a:r>
              <a:rPr lang="en-US" altLang="en-US" sz="2200" dirty="0" smtClean="0"/>
              <a:t> </a:t>
            </a:r>
            <a:r>
              <a:rPr lang="en-US" altLang="en-US" sz="2200" dirty="0" err="1" smtClean="0"/>
              <a:t>ordonnée</a:t>
            </a:r>
            <a:r>
              <a:rPr lang="en-US" altLang="en-US" sz="2200" dirty="0" smtClean="0"/>
              <a:t> de </a:t>
            </a:r>
            <a:r>
              <a:rPr lang="en-US" altLang="en-US" sz="2200" dirty="0" err="1" smtClean="0"/>
              <a:t>certificats</a:t>
            </a:r>
            <a:r>
              <a:rPr lang="en-US" altLang="en-US" sz="2200" dirty="0" smtClean="0"/>
              <a:t> de la </a:t>
            </a:r>
            <a:r>
              <a:rPr lang="en-US" altLang="en-US" sz="2200" dirty="0" err="1" smtClean="0"/>
              <a:t>forme</a:t>
            </a:r>
            <a:r>
              <a:rPr lang="en-US" altLang="en-US" sz="2200" dirty="0" smtClean="0"/>
              <a:t> </a:t>
            </a:r>
            <a:r>
              <a:rPr lang="en-US" altLang="en-US" sz="2200" dirty="0" err="1" smtClean="0"/>
              <a:t>suivante</a:t>
            </a:r>
            <a:r>
              <a:rPr lang="en-US" altLang="en-US" sz="2200" dirty="0" smtClean="0"/>
              <a:t> :</a:t>
            </a:r>
            <a:endParaRPr lang="en-US" altLang="en-US" dirty="0" smtClean="0"/>
          </a:p>
        </p:txBody>
      </p:sp>
      <p:sp>
        <p:nvSpPr>
          <p:cNvPr id="24579" name="AutoShape 3"/>
          <p:cNvSpPr>
            <a:spLocks/>
          </p:cNvSpPr>
          <p:nvPr>
            <p:custDataLst>
              <p:tags r:id="rId3"/>
            </p:custDataLst>
          </p:nvPr>
        </p:nvSpPr>
        <p:spPr bwMode="auto">
          <a:xfrm>
            <a:off x="76200" y="3600450"/>
            <a:ext cx="10045700" cy="4699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eaLnBrk="1"/>
            <a:r>
              <a:rPr lang="en-US" altLang="en-US" sz="2000" dirty="0">
                <a:solidFill>
                  <a:schemeClr val="tx1"/>
                </a:solidFill>
              </a:rPr>
              <a:t>Cert</a:t>
            </a:r>
            <a:r>
              <a:rPr lang="en-US" altLang="en-US" sz="2000" baseline="-6000" dirty="0">
                <a:solidFill>
                  <a:schemeClr val="tx1"/>
                </a:solidFill>
              </a:rPr>
              <a:t>CA1</a:t>
            </a:r>
            <a:r>
              <a:rPr lang="en-US" altLang="en-US" sz="2000" dirty="0">
                <a:solidFill>
                  <a:schemeClr val="tx1"/>
                </a:solidFill>
              </a:rPr>
              <a:t>(B,PK</a:t>
            </a:r>
            <a:r>
              <a:rPr lang="en-US" altLang="en-US" sz="2000" baseline="-6000" dirty="0">
                <a:solidFill>
                  <a:schemeClr val="tx1"/>
                </a:solidFill>
              </a:rPr>
              <a:t>B</a:t>
            </a:r>
            <a:r>
              <a:rPr lang="en-US" altLang="en-US" sz="2000" dirty="0">
                <a:solidFill>
                  <a:schemeClr val="tx1"/>
                </a:solidFill>
              </a:rPr>
              <a:t>), Cert</a:t>
            </a:r>
            <a:r>
              <a:rPr lang="en-US" altLang="en-US" sz="2000" baseline="-6000" dirty="0">
                <a:solidFill>
                  <a:schemeClr val="tx1"/>
                </a:solidFill>
              </a:rPr>
              <a:t>CA2</a:t>
            </a:r>
            <a:r>
              <a:rPr lang="en-US" altLang="en-US" sz="2000" dirty="0">
                <a:solidFill>
                  <a:schemeClr val="tx1"/>
                </a:solidFill>
              </a:rPr>
              <a:t>(CA</a:t>
            </a:r>
            <a:r>
              <a:rPr lang="en-US" altLang="en-US" sz="2000" baseline="-6000" dirty="0">
                <a:solidFill>
                  <a:schemeClr val="tx1"/>
                </a:solidFill>
              </a:rPr>
              <a:t>1</a:t>
            </a:r>
            <a:r>
              <a:rPr lang="en-US" altLang="en-US" sz="2000" dirty="0">
                <a:solidFill>
                  <a:schemeClr val="tx1"/>
                </a:solidFill>
              </a:rPr>
              <a:t>,PK</a:t>
            </a:r>
            <a:r>
              <a:rPr lang="en-US" altLang="en-US" sz="2000" baseline="-6000" dirty="0">
                <a:solidFill>
                  <a:schemeClr val="tx1"/>
                </a:solidFill>
              </a:rPr>
              <a:t>1</a:t>
            </a:r>
            <a:r>
              <a:rPr lang="en-US" altLang="en-US" sz="2000" dirty="0">
                <a:solidFill>
                  <a:schemeClr val="tx1"/>
                </a:solidFill>
              </a:rPr>
              <a:t>), Cert</a:t>
            </a:r>
            <a:r>
              <a:rPr lang="en-US" altLang="en-US" sz="2000" baseline="-6000" dirty="0">
                <a:solidFill>
                  <a:schemeClr val="tx1"/>
                </a:solidFill>
              </a:rPr>
              <a:t>CA3</a:t>
            </a:r>
            <a:r>
              <a:rPr lang="en-US" altLang="en-US" sz="2000" dirty="0">
                <a:solidFill>
                  <a:schemeClr val="tx1"/>
                </a:solidFill>
              </a:rPr>
              <a:t>(CA</a:t>
            </a:r>
            <a:r>
              <a:rPr lang="en-US" altLang="en-US" sz="2000" baseline="-6000" dirty="0">
                <a:solidFill>
                  <a:schemeClr val="tx1"/>
                </a:solidFill>
              </a:rPr>
              <a:t>2</a:t>
            </a:r>
            <a:r>
              <a:rPr lang="en-US" altLang="en-US" sz="2000" dirty="0">
                <a:solidFill>
                  <a:schemeClr val="tx1"/>
                </a:solidFill>
              </a:rPr>
              <a:t>,PK</a:t>
            </a:r>
            <a:r>
              <a:rPr lang="en-US" altLang="en-US" sz="2000" baseline="-6000" dirty="0">
                <a:solidFill>
                  <a:schemeClr val="tx1"/>
                </a:solidFill>
              </a:rPr>
              <a:t>2</a:t>
            </a:r>
            <a:r>
              <a:rPr lang="en-US" altLang="en-US" sz="2000" dirty="0">
                <a:solidFill>
                  <a:schemeClr val="tx1"/>
                </a:solidFill>
              </a:rPr>
              <a:t>), ..., </a:t>
            </a:r>
            <a:r>
              <a:rPr lang="en-US" altLang="en-US" sz="2000" dirty="0" err="1">
                <a:solidFill>
                  <a:schemeClr val="tx1"/>
                </a:solidFill>
              </a:rPr>
              <a:t>Cert</a:t>
            </a:r>
            <a:r>
              <a:rPr lang="en-US" altLang="en-US" sz="2000" baseline="-6000" dirty="0" err="1">
                <a:solidFill>
                  <a:schemeClr val="tx1"/>
                </a:solidFill>
              </a:rPr>
              <a:t>CAn</a:t>
            </a:r>
            <a:r>
              <a:rPr lang="en-US" altLang="en-US" sz="2000" dirty="0">
                <a:solidFill>
                  <a:schemeClr val="tx1"/>
                </a:solidFill>
              </a:rPr>
              <a:t>(CA</a:t>
            </a:r>
            <a:r>
              <a:rPr lang="en-US" altLang="en-US" sz="2000" baseline="-6000" dirty="0">
                <a:solidFill>
                  <a:schemeClr val="tx1"/>
                </a:solidFill>
              </a:rPr>
              <a:t>n-1</a:t>
            </a:r>
            <a:r>
              <a:rPr lang="en-US" altLang="en-US" sz="2000" dirty="0">
                <a:solidFill>
                  <a:schemeClr val="tx1"/>
                </a:solidFill>
              </a:rPr>
              <a:t>,PK</a:t>
            </a:r>
            <a:r>
              <a:rPr lang="en-US" altLang="en-US" sz="2000" baseline="-6000" dirty="0">
                <a:solidFill>
                  <a:schemeClr val="tx1"/>
                </a:solidFill>
              </a:rPr>
              <a:t>n-1</a:t>
            </a:r>
            <a:r>
              <a:rPr lang="en-US" altLang="en-US" sz="2000" dirty="0">
                <a:solidFill>
                  <a:schemeClr val="tx1"/>
                </a:solidFill>
              </a:rPr>
              <a:t>)</a:t>
            </a:r>
            <a:endParaRPr lang="en-US" altLang="en-US" sz="2800" dirty="0">
              <a:solidFill>
                <a:schemeClr val="tx1"/>
              </a:solidFill>
            </a:endParaRPr>
          </a:p>
        </p:txBody>
      </p:sp>
      <p:sp>
        <p:nvSpPr>
          <p:cNvPr id="24580" name="AutoShape 4" descr="tile_blackboard_blue.jpeg"/>
          <p:cNvSpPr>
            <a:spLocks/>
          </p:cNvSpPr>
          <p:nvPr>
            <p:custDataLst>
              <p:tags r:id="rId4"/>
            </p:custDataLst>
          </p:nvPr>
        </p:nvSpPr>
        <p:spPr bwMode="auto">
          <a:xfrm>
            <a:off x="882724" y="2141116"/>
            <a:ext cx="1562100" cy="1206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063" y="0"/>
                </a:moveTo>
                <a:cubicBezTo>
                  <a:pt x="5268" y="0"/>
                  <a:pt x="526" y="4828"/>
                  <a:pt x="526" y="10927"/>
                </a:cubicBezTo>
                <a:cubicBezTo>
                  <a:pt x="526" y="12959"/>
                  <a:pt x="1053" y="14992"/>
                  <a:pt x="2107" y="16517"/>
                </a:cubicBezTo>
                <a:lnTo>
                  <a:pt x="0" y="21600"/>
                </a:lnTo>
                <a:lnTo>
                  <a:pt x="4917" y="19567"/>
                </a:lnTo>
                <a:cubicBezTo>
                  <a:pt x="6673" y="20837"/>
                  <a:pt x="8780" y="21600"/>
                  <a:pt x="11063" y="21600"/>
                </a:cubicBezTo>
                <a:cubicBezTo>
                  <a:pt x="16858" y="21600"/>
                  <a:pt x="21600" y="16771"/>
                  <a:pt x="21600" y="10927"/>
                </a:cubicBezTo>
                <a:cubicBezTo>
                  <a:pt x="21600" y="4828"/>
                  <a:pt x="16858" y="0"/>
                  <a:pt x="11063" y="0"/>
                </a:cubicBezTo>
                <a:close/>
              </a:path>
            </a:pathLst>
          </a:custGeom>
          <a:blipFill dpi="0" rotWithShape="0">
            <a:blip r:embed="rId11"/>
            <a:srcRect/>
            <a:tile tx="0" ty="0" sx="100000" sy="100000" flip="none" algn="tl"/>
          </a:blipFill>
          <a:ln w="25400" cap="flat" cmpd="sng">
            <a:solidFill>
              <a:srgbClr val="FFFFFF"/>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p>
            <a:pPr algn="ctr" eaLnBrk="1">
              <a:defRPr/>
            </a:pPr>
            <a:r>
              <a:rPr lang="en-US" altLang="en-US" sz="1400" dirty="0">
                <a:solidFill>
                  <a:schemeClr val="tx1"/>
                </a:solidFill>
                <a:effectLst>
                  <a:outerShdw blurRad="38100" dist="38100" dir="2700000" algn="tl">
                    <a:srgbClr val="C0C0C0"/>
                  </a:outerShdw>
                </a:effectLst>
              </a:rPr>
              <a:t>CA</a:t>
            </a:r>
            <a:r>
              <a:rPr lang="en-US" altLang="en-US" sz="1400" baseline="-6000" dirty="0">
                <a:solidFill>
                  <a:schemeClr val="tx1"/>
                </a:solidFill>
                <a:effectLst>
                  <a:outerShdw blurRad="38100" dist="38100" dir="2700000" algn="tl">
                    <a:srgbClr val="C0C0C0"/>
                  </a:outerShdw>
                </a:effectLst>
              </a:rPr>
              <a:t>1</a:t>
            </a:r>
            <a:r>
              <a:rPr lang="en-US" altLang="en-US" sz="1400" dirty="0">
                <a:solidFill>
                  <a:schemeClr val="tx1"/>
                </a:solidFill>
                <a:effectLst>
                  <a:outerShdw blurRad="38100" dist="38100" dir="2700000" algn="tl">
                    <a:srgbClr val="C0C0C0"/>
                  </a:outerShdw>
                </a:effectLst>
              </a:rPr>
              <a:t> </a:t>
            </a:r>
            <a:r>
              <a:rPr lang="en-US" altLang="en-US" sz="1400" dirty="0" err="1">
                <a:solidFill>
                  <a:schemeClr val="tx1"/>
                </a:solidFill>
                <a:effectLst>
                  <a:outerShdw blurRad="38100" dist="38100" dir="2700000" algn="tl">
                    <a:srgbClr val="C0C0C0"/>
                  </a:outerShdw>
                </a:effectLst>
              </a:rPr>
              <a:t>certifie</a:t>
            </a:r>
            <a:r>
              <a:rPr lang="en-US" altLang="en-US" sz="1400" dirty="0">
                <a:solidFill>
                  <a:schemeClr val="tx1"/>
                </a:solidFill>
                <a:effectLst>
                  <a:outerShdw blurRad="38100" dist="38100" dir="2700000" algn="tl">
                    <a:srgbClr val="C0C0C0"/>
                  </a:outerShdw>
                </a:effectLst>
              </a:rPr>
              <a:t> la </a:t>
            </a:r>
            <a:r>
              <a:rPr lang="en-US" altLang="en-US" sz="1400" dirty="0" err="1">
                <a:solidFill>
                  <a:schemeClr val="tx1"/>
                </a:solidFill>
                <a:effectLst>
                  <a:outerShdw blurRad="38100" dist="38100" dir="2700000" algn="tl">
                    <a:srgbClr val="C0C0C0"/>
                  </a:outerShdw>
                </a:effectLst>
              </a:rPr>
              <a:t>clé</a:t>
            </a:r>
            <a:r>
              <a:rPr lang="en-US" altLang="en-US" sz="1400" dirty="0">
                <a:solidFill>
                  <a:schemeClr val="tx1"/>
                </a:solidFill>
                <a:effectLst>
                  <a:outerShdw blurRad="38100" dist="38100" dir="2700000" algn="tl">
                    <a:srgbClr val="C0C0C0"/>
                  </a:outerShdw>
                </a:effectLst>
              </a:rPr>
              <a:t> </a:t>
            </a:r>
            <a:r>
              <a:rPr lang="en-US" altLang="en-US" sz="1400" dirty="0" err="1">
                <a:solidFill>
                  <a:schemeClr val="tx1"/>
                </a:solidFill>
                <a:effectLst>
                  <a:outerShdw blurRad="38100" dist="38100" dir="2700000" algn="tl">
                    <a:srgbClr val="C0C0C0"/>
                  </a:outerShdw>
                </a:effectLst>
              </a:rPr>
              <a:t>publique</a:t>
            </a:r>
            <a:r>
              <a:rPr lang="en-US" altLang="en-US" sz="1400" dirty="0">
                <a:solidFill>
                  <a:schemeClr val="tx1"/>
                </a:solidFill>
                <a:effectLst>
                  <a:outerShdw blurRad="38100" dist="38100" dir="2700000" algn="tl">
                    <a:srgbClr val="C0C0C0"/>
                  </a:outerShdw>
                </a:effectLst>
              </a:rPr>
              <a:t> de B</a:t>
            </a:r>
            <a:endParaRPr lang="en-US" altLang="en-US" sz="2800" dirty="0">
              <a:solidFill>
                <a:schemeClr val="tx1"/>
              </a:solidFill>
            </a:endParaRPr>
          </a:p>
        </p:txBody>
      </p:sp>
      <p:sp>
        <p:nvSpPr>
          <p:cNvPr id="24581" name="AutoShape 5" descr="tile_blackboard_blue.jpeg"/>
          <p:cNvSpPr>
            <a:spLocks/>
          </p:cNvSpPr>
          <p:nvPr>
            <p:custDataLst>
              <p:tags r:id="rId5"/>
            </p:custDataLst>
          </p:nvPr>
        </p:nvSpPr>
        <p:spPr bwMode="auto">
          <a:xfrm>
            <a:off x="2940124" y="2153816"/>
            <a:ext cx="1562100" cy="1181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063" y="0"/>
                </a:moveTo>
                <a:cubicBezTo>
                  <a:pt x="5268" y="0"/>
                  <a:pt x="526" y="4828"/>
                  <a:pt x="526" y="10927"/>
                </a:cubicBezTo>
                <a:cubicBezTo>
                  <a:pt x="526" y="12959"/>
                  <a:pt x="1053" y="14992"/>
                  <a:pt x="2107" y="16517"/>
                </a:cubicBezTo>
                <a:lnTo>
                  <a:pt x="0" y="21600"/>
                </a:lnTo>
                <a:lnTo>
                  <a:pt x="4917" y="19567"/>
                </a:lnTo>
                <a:cubicBezTo>
                  <a:pt x="6673" y="20837"/>
                  <a:pt x="8780" y="21600"/>
                  <a:pt x="11063" y="21600"/>
                </a:cubicBezTo>
                <a:cubicBezTo>
                  <a:pt x="16858" y="21600"/>
                  <a:pt x="21600" y="16771"/>
                  <a:pt x="21600" y="10927"/>
                </a:cubicBezTo>
                <a:cubicBezTo>
                  <a:pt x="21600" y="4828"/>
                  <a:pt x="16858" y="0"/>
                  <a:pt x="11063" y="0"/>
                </a:cubicBezTo>
                <a:close/>
              </a:path>
            </a:pathLst>
          </a:custGeom>
          <a:blipFill dpi="0" rotWithShape="0">
            <a:blip r:embed="rId11"/>
            <a:srcRect/>
            <a:tile tx="0" ty="0" sx="100000" sy="100000" flip="none" algn="tl"/>
          </a:blipFill>
          <a:ln w="25400" cap="flat" cmpd="sng">
            <a:solidFill>
              <a:srgbClr val="FFFFFF"/>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p>
            <a:pPr algn="ctr" eaLnBrk="1">
              <a:defRPr/>
            </a:pPr>
            <a:r>
              <a:rPr lang="en-US" altLang="en-US" sz="1400">
                <a:solidFill>
                  <a:schemeClr val="tx1"/>
                </a:solidFill>
                <a:effectLst>
                  <a:outerShdw blurRad="38100" dist="38100" dir="2700000" algn="tl">
                    <a:srgbClr val="C0C0C0"/>
                  </a:outerShdw>
                </a:effectLst>
              </a:rPr>
              <a:t>CA</a:t>
            </a:r>
            <a:r>
              <a:rPr lang="en-US" altLang="en-US" sz="1400" baseline="-6000">
                <a:solidFill>
                  <a:schemeClr val="tx1"/>
                </a:solidFill>
                <a:effectLst>
                  <a:outerShdw blurRad="38100" dist="38100" dir="2700000" algn="tl">
                    <a:srgbClr val="C0C0C0"/>
                  </a:outerShdw>
                </a:effectLst>
              </a:rPr>
              <a:t>2</a:t>
            </a:r>
            <a:r>
              <a:rPr lang="en-US" altLang="en-US" sz="1400">
                <a:solidFill>
                  <a:schemeClr val="tx1"/>
                </a:solidFill>
                <a:effectLst>
                  <a:outerShdw blurRad="38100" dist="38100" dir="2700000" algn="tl">
                    <a:srgbClr val="C0C0C0"/>
                  </a:outerShdw>
                </a:effectLst>
              </a:rPr>
              <a:t> certifie la clé publique de CA</a:t>
            </a:r>
            <a:r>
              <a:rPr lang="en-US" altLang="en-US" sz="1400" baseline="-6000">
                <a:solidFill>
                  <a:schemeClr val="tx1"/>
                </a:solidFill>
                <a:effectLst>
                  <a:outerShdw blurRad="38100" dist="38100" dir="2700000" algn="tl">
                    <a:srgbClr val="C0C0C0"/>
                  </a:outerShdw>
                </a:effectLst>
              </a:rPr>
              <a:t>1</a:t>
            </a:r>
            <a:endParaRPr lang="en-US" altLang="en-US" sz="2800">
              <a:solidFill>
                <a:schemeClr val="tx1"/>
              </a:solidFill>
            </a:endParaRPr>
          </a:p>
        </p:txBody>
      </p:sp>
      <p:sp>
        <p:nvSpPr>
          <p:cNvPr id="24582" name="AutoShape 6" descr="tile_blackboard_blue.jpeg"/>
          <p:cNvSpPr>
            <a:spLocks/>
          </p:cNvSpPr>
          <p:nvPr>
            <p:custDataLst>
              <p:tags r:id="rId6"/>
            </p:custDataLst>
          </p:nvPr>
        </p:nvSpPr>
        <p:spPr bwMode="auto">
          <a:xfrm>
            <a:off x="5340424" y="2153816"/>
            <a:ext cx="1562100" cy="1181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063" y="0"/>
                </a:moveTo>
                <a:cubicBezTo>
                  <a:pt x="5268" y="0"/>
                  <a:pt x="526" y="4828"/>
                  <a:pt x="526" y="10927"/>
                </a:cubicBezTo>
                <a:cubicBezTo>
                  <a:pt x="526" y="12959"/>
                  <a:pt x="1053" y="14992"/>
                  <a:pt x="2107" y="16517"/>
                </a:cubicBezTo>
                <a:lnTo>
                  <a:pt x="0" y="21600"/>
                </a:lnTo>
                <a:lnTo>
                  <a:pt x="4917" y="19567"/>
                </a:lnTo>
                <a:cubicBezTo>
                  <a:pt x="6673" y="20837"/>
                  <a:pt x="8780" y="21600"/>
                  <a:pt x="11063" y="21600"/>
                </a:cubicBezTo>
                <a:cubicBezTo>
                  <a:pt x="16858" y="21600"/>
                  <a:pt x="21600" y="16771"/>
                  <a:pt x="21600" y="10927"/>
                </a:cubicBezTo>
                <a:cubicBezTo>
                  <a:pt x="21600" y="4828"/>
                  <a:pt x="16858" y="0"/>
                  <a:pt x="11063" y="0"/>
                </a:cubicBezTo>
                <a:close/>
              </a:path>
            </a:pathLst>
          </a:custGeom>
          <a:blipFill dpi="0" rotWithShape="0">
            <a:blip r:embed="rId11"/>
            <a:srcRect/>
            <a:tile tx="0" ty="0" sx="100000" sy="100000" flip="none" algn="tl"/>
          </a:blipFill>
          <a:ln w="25400" cap="flat" cmpd="sng">
            <a:solidFill>
              <a:srgbClr val="FFFFFF"/>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p>
            <a:pPr algn="ctr" eaLnBrk="1">
              <a:defRPr/>
            </a:pPr>
            <a:r>
              <a:rPr lang="en-US" altLang="en-US" sz="1400">
                <a:solidFill>
                  <a:schemeClr val="tx1"/>
                </a:solidFill>
                <a:effectLst>
                  <a:outerShdw blurRad="38100" dist="38100" dir="2700000" algn="tl">
                    <a:srgbClr val="C0C0C0"/>
                  </a:outerShdw>
                </a:effectLst>
              </a:rPr>
              <a:t>CA</a:t>
            </a:r>
            <a:r>
              <a:rPr lang="en-US" altLang="en-US" sz="1400" baseline="-6000">
                <a:solidFill>
                  <a:schemeClr val="tx1"/>
                </a:solidFill>
                <a:effectLst>
                  <a:outerShdw blurRad="38100" dist="38100" dir="2700000" algn="tl">
                    <a:srgbClr val="C0C0C0"/>
                  </a:outerShdw>
                </a:effectLst>
              </a:rPr>
              <a:t>3</a:t>
            </a:r>
            <a:r>
              <a:rPr lang="en-US" altLang="en-US" sz="1400">
                <a:solidFill>
                  <a:schemeClr val="tx1"/>
                </a:solidFill>
                <a:effectLst>
                  <a:outerShdw blurRad="38100" dist="38100" dir="2700000" algn="tl">
                    <a:srgbClr val="C0C0C0"/>
                  </a:outerShdw>
                </a:effectLst>
              </a:rPr>
              <a:t> certifie la clé publique de CA</a:t>
            </a:r>
            <a:r>
              <a:rPr lang="en-US" altLang="en-US" sz="1400" baseline="-6000">
                <a:solidFill>
                  <a:schemeClr val="tx1"/>
                </a:solidFill>
                <a:effectLst>
                  <a:outerShdw blurRad="38100" dist="38100" dir="2700000" algn="tl">
                    <a:srgbClr val="C0C0C0"/>
                  </a:outerShdw>
                </a:effectLst>
              </a:rPr>
              <a:t>2</a:t>
            </a:r>
            <a:endParaRPr lang="en-US" altLang="en-US" sz="2800">
              <a:solidFill>
                <a:schemeClr val="tx1"/>
              </a:solidFill>
            </a:endParaRPr>
          </a:p>
        </p:txBody>
      </p:sp>
      <p:sp>
        <p:nvSpPr>
          <p:cNvPr id="24583" name="AutoShape 7"/>
          <p:cNvSpPr>
            <a:spLocks/>
          </p:cNvSpPr>
          <p:nvPr>
            <p:custDataLst>
              <p:tags r:id="rId7"/>
            </p:custDataLst>
          </p:nvPr>
        </p:nvSpPr>
        <p:spPr bwMode="auto">
          <a:xfrm>
            <a:off x="63500" y="4432300"/>
            <a:ext cx="10071100" cy="32385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marL="274638" indent="-274638"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algn="l" eaLnBrk="1">
              <a:spcBef>
                <a:spcPts val="2300"/>
              </a:spcBef>
              <a:buSzPct val="43000"/>
              <a:buFontTx/>
              <a:buBlip>
                <a:blip r:embed="rId10"/>
              </a:buBlip>
            </a:pPr>
            <a:r>
              <a:rPr lang="en-US" altLang="en-US" sz="2100" dirty="0">
                <a:solidFill>
                  <a:schemeClr val="tx1"/>
                </a:solidFill>
              </a:rPr>
              <a:t>Si un </a:t>
            </a:r>
            <a:r>
              <a:rPr lang="en-US" altLang="en-US" sz="2100" dirty="0" err="1">
                <a:solidFill>
                  <a:schemeClr val="tx1"/>
                </a:solidFill>
              </a:rPr>
              <a:t>utilisateur</a:t>
            </a:r>
            <a:r>
              <a:rPr lang="en-US" altLang="en-US" sz="2100" dirty="0">
                <a:solidFill>
                  <a:schemeClr val="tx1"/>
                </a:solidFill>
              </a:rPr>
              <a:t> A </a:t>
            </a:r>
            <a:r>
              <a:rPr lang="en-US" altLang="en-US" sz="2100" dirty="0" err="1">
                <a:solidFill>
                  <a:schemeClr val="tx1"/>
                </a:solidFill>
              </a:rPr>
              <a:t>peut</a:t>
            </a:r>
            <a:r>
              <a:rPr lang="en-US" altLang="en-US" sz="2100" dirty="0">
                <a:solidFill>
                  <a:schemeClr val="tx1"/>
                </a:solidFill>
              </a:rPr>
              <a:t> </a:t>
            </a:r>
            <a:r>
              <a:rPr lang="en-US" altLang="en-US" sz="2100" dirty="0" err="1">
                <a:solidFill>
                  <a:schemeClr val="tx1"/>
                </a:solidFill>
              </a:rPr>
              <a:t>accumuler</a:t>
            </a:r>
            <a:r>
              <a:rPr lang="en-US" altLang="en-US" sz="2100" dirty="0">
                <a:solidFill>
                  <a:schemeClr val="tx1"/>
                </a:solidFill>
              </a:rPr>
              <a:t> </a:t>
            </a:r>
            <a:r>
              <a:rPr lang="en-US" altLang="en-US" sz="2100" dirty="0" err="1">
                <a:solidFill>
                  <a:schemeClr val="tx1"/>
                </a:solidFill>
              </a:rPr>
              <a:t>assez</a:t>
            </a:r>
            <a:r>
              <a:rPr lang="en-US" altLang="en-US" sz="2100" dirty="0">
                <a:solidFill>
                  <a:schemeClr val="tx1"/>
                </a:solidFill>
              </a:rPr>
              <a:t> de </a:t>
            </a:r>
            <a:r>
              <a:rPr lang="en-US" altLang="en-US" sz="2100" dirty="0" err="1">
                <a:solidFill>
                  <a:schemeClr val="tx1"/>
                </a:solidFill>
              </a:rPr>
              <a:t>certificats</a:t>
            </a:r>
            <a:r>
              <a:rPr lang="en-US" altLang="en-US" sz="2100" dirty="0">
                <a:solidFill>
                  <a:schemeClr val="tx1"/>
                </a:solidFill>
              </a:rPr>
              <a:t> pour former </a:t>
            </a:r>
            <a:r>
              <a:rPr lang="en-US" altLang="en-US" sz="2100" dirty="0" err="1">
                <a:solidFill>
                  <a:schemeClr val="tx1"/>
                </a:solidFill>
              </a:rPr>
              <a:t>une</a:t>
            </a:r>
            <a:r>
              <a:rPr lang="en-US" altLang="en-US" sz="2100" dirty="0">
                <a:solidFill>
                  <a:schemeClr val="tx1"/>
                </a:solidFill>
              </a:rPr>
              <a:t> </a:t>
            </a:r>
            <a:r>
              <a:rPr lang="en-US" altLang="en-US" sz="2100" dirty="0" err="1">
                <a:solidFill>
                  <a:schemeClr val="tx1"/>
                </a:solidFill>
              </a:rPr>
              <a:t>telle</a:t>
            </a:r>
            <a:r>
              <a:rPr lang="en-US" altLang="en-US" sz="2100" dirty="0">
                <a:solidFill>
                  <a:schemeClr val="tx1"/>
                </a:solidFill>
              </a:rPr>
              <a:t> </a:t>
            </a:r>
            <a:r>
              <a:rPr lang="en-US" altLang="en-US" sz="2100" dirty="0" err="1">
                <a:solidFill>
                  <a:schemeClr val="tx1"/>
                </a:solidFill>
              </a:rPr>
              <a:t>chaîne</a:t>
            </a:r>
            <a:r>
              <a:rPr lang="en-US" altLang="en-US" sz="2100" dirty="0">
                <a:solidFill>
                  <a:schemeClr val="tx1"/>
                </a:solidFill>
              </a:rPr>
              <a:t> </a:t>
            </a:r>
            <a:r>
              <a:rPr lang="en-US" altLang="en-US" sz="2100" dirty="0" err="1">
                <a:solidFill>
                  <a:schemeClr val="tx1"/>
                </a:solidFill>
              </a:rPr>
              <a:t>jusqu’à</a:t>
            </a:r>
            <a:r>
              <a:rPr lang="en-US" altLang="en-US" sz="2100" dirty="0">
                <a:solidFill>
                  <a:schemeClr val="tx1"/>
                </a:solidFill>
              </a:rPr>
              <a:t> </a:t>
            </a:r>
            <a:r>
              <a:rPr lang="en-US" altLang="en-US" sz="2100" dirty="0" err="1">
                <a:solidFill>
                  <a:schemeClr val="tx1"/>
                </a:solidFill>
              </a:rPr>
              <a:t>ce</a:t>
            </a:r>
            <a:r>
              <a:rPr lang="en-US" altLang="en-US" sz="2100" dirty="0">
                <a:solidFill>
                  <a:schemeClr val="tx1"/>
                </a:solidFill>
              </a:rPr>
              <a:t> </a:t>
            </a:r>
            <a:r>
              <a:rPr lang="en-US" altLang="en-US" sz="2100" dirty="0" err="1">
                <a:solidFill>
                  <a:schemeClr val="tx1"/>
                </a:solidFill>
              </a:rPr>
              <a:t>qu’il</a:t>
            </a:r>
            <a:r>
              <a:rPr lang="en-US" altLang="en-US" sz="2100" dirty="0">
                <a:solidFill>
                  <a:schemeClr val="tx1"/>
                </a:solidFill>
              </a:rPr>
              <a:t> </a:t>
            </a:r>
            <a:r>
              <a:rPr lang="en-US" altLang="en-US" sz="2100" dirty="0" err="1">
                <a:solidFill>
                  <a:schemeClr val="tx1"/>
                </a:solidFill>
              </a:rPr>
              <a:t>aboutisse</a:t>
            </a:r>
            <a:r>
              <a:rPr lang="en-US" altLang="en-US" sz="2100" dirty="0">
                <a:solidFill>
                  <a:schemeClr val="tx1"/>
                </a:solidFill>
              </a:rPr>
              <a:t> à </a:t>
            </a:r>
            <a:r>
              <a:rPr lang="en-US" altLang="en-US" sz="2100" dirty="0" err="1">
                <a:solidFill>
                  <a:schemeClr val="tx1"/>
                </a:solidFill>
              </a:rPr>
              <a:t>une</a:t>
            </a:r>
            <a:r>
              <a:rPr lang="en-US" altLang="en-US" sz="2100" dirty="0">
                <a:solidFill>
                  <a:schemeClr val="tx1"/>
                </a:solidFill>
              </a:rPr>
              <a:t> </a:t>
            </a:r>
            <a:r>
              <a:rPr lang="en-US" altLang="en-US" sz="2100" dirty="0" err="1">
                <a:solidFill>
                  <a:schemeClr val="tx1"/>
                </a:solidFill>
              </a:rPr>
              <a:t>autorité</a:t>
            </a:r>
            <a:r>
              <a:rPr lang="en-US" altLang="en-US" sz="2100" dirty="0">
                <a:solidFill>
                  <a:schemeClr val="tx1"/>
                </a:solidFill>
              </a:rPr>
              <a:t> </a:t>
            </a:r>
            <a:r>
              <a:rPr lang="en-US" altLang="en-US" sz="2100" dirty="0" err="1">
                <a:solidFill>
                  <a:schemeClr val="tx1"/>
                </a:solidFill>
              </a:rPr>
              <a:t>dont</a:t>
            </a:r>
            <a:r>
              <a:rPr lang="en-US" altLang="en-US" sz="2100" dirty="0">
                <a:solidFill>
                  <a:schemeClr val="tx1"/>
                </a:solidFill>
              </a:rPr>
              <a:t> </a:t>
            </a:r>
            <a:r>
              <a:rPr lang="en-US" altLang="en-US" sz="2100" dirty="0" err="1">
                <a:solidFill>
                  <a:schemeClr val="tx1"/>
                </a:solidFill>
              </a:rPr>
              <a:t>il</a:t>
            </a:r>
            <a:r>
              <a:rPr lang="en-US" altLang="en-US" sz="2100" dirty="0">
                <a:solidFill>
                  <a:schemeClr val="tx1"/>
                </a:solidFill>
              </a:rPr>
              <a:t> </a:t>
            </a:r>
            <a:r>
              <a:rPr lang="en-US" altLang="en-US" sz="2100" dirty="0" err="1">
                <a:solidFill>
                  <a:schemeClr val="tx1"/>
                </a:solidFill>
              </a:rPr>
              <a:t>connaît</a:t>
            </a:r>
            <a:r>
              <a:rPr lang="en-US" altLang="en-US" sz="2100" dirty="0">
                <a:solidFill>
                  <a:schemeClr val="tx1"/>
                </a:solidFill>
              </a:rPr>
              <a:t> la </a:t>
            </a:r>
            <a:r>
              <a:rPr lang="en-US" altLang="en-US" sz="2100" dirty="0" err="1">
                <a:solidFill>
                  <a:schemeClr val="tx1"/>
                </a:solidFill>
              </a:rPr>
              <a:t>clé</a:t>
            </a:r>
            <a:r>
              <a:rPr lang="en-US" altLang="en-US" sz="2100" dirty="0">
                <a:solidFill>
                  <a:schemeClr val="tx1"/>
                </a:solidFill>
              </a:rPr>
              <a:t> </a:t>
            </a:r>
            <a:r>
              <a:rPr lang="en-US" altLang="en-US" sz="2100" dirty="0" err="1">
                <a:solidFill>
                  <a:schemeClr val="tx1"/>
                </a:solidFill>
              </a:rPr>
              <a:t>publique</a:t>
            </a:r>
            <a:r>
              <a:rPr lang="en-US" altLang="en-US" sz="2100" dirty="0">
                <a:solidFill>
                  <a:schemeClr val="tx1"/>
                </a:solidFill>
              </a:rPr>
              <a:t> </a:t>
            </a:r>
            <a:r>
              <a:rPr lang="en-US" altLang="en-US" sz="2100" dirty="0" err="1">
                <a:solidFill>
                  <a:schemeClr val="tx1"/>
                </a:solidFill>
              </a:rPr>
              <a:t>CA</a:t>
            </a:r>
            <a:r>
              <a:rPr lang="en-US" altLang="en-US" sz="2100" baseline="-6000" dirty="0" err="1">
                <a:solidFill>
                  <a:schemeClr val="tx1"/>
                </a:solidFill>
              </a:rPr>
              <a:t>n</a:t>
            </a:r>
            <a:r>
              <a:rPr lang="en-US" altLang="en-US" sz="2100" dirty="0">
                <a:solidFill>
                  <a:schemeClr val="tx1"/>
                </a:solidFill>
              </a:rPr>
              <a:t> </a:t>
            </a:r>
            <a:r>
              <a:rPr lang="en-US" altLang="en-US" sz="2100" dirty="0" err="1">
                <a:solidFill>
                  <a:schemeClr val="tx1"/>
                </a:solidFill>
              </a:rPr>
              <a:t>alors</a:t>
            </a:r>
            <a:r>
              <a:rPr lang="en-US" altLang="en-US" sz="2100" dirty="0">
                <a:solidFill>
                  <a:schemeClr val="tx1"/>
                </a:solidFill>
              </a:rPr>
              <a:t> </a:t>
            </a:r>
            <a:r>
              <a:rPr lang="en-US" altLang="en-US" sz="2100" dirty="0" err="1">
                <a:solidFill>
                  <a:schemeClr val="tx1"/>
                </a:solidFill>
              </a:rPr>
              <a:t>il</a:t>
            </a:r>
            <a:r>
              <a:rPr lang="en-US" altLang="en-US" sz="2100" dirty="0">
                <a:solidFill>
                  <a:schemeClr val="tx1"/>
                </a:solidFill>
              </a:rPr>
              <a:t> </a:t>
            </a:r>
            <a:r>
              <a:rPr lang="en-US" altLang="en-US" sz="2100" dirty="0" err="1">
                <a:solidFill>
                  <a:schemeClr val="tx1"/>
                </a:solidFill>
              </a:rPr>
              <a:t>peut</a:t>
            </a:r>
            <a:r>
              <a:rPr lang="en-US" altLang="en-US" sz="2100" dirty="0">
                <a:solidFill>
                  <a:schemeClr val="tx1"/>
                </a:solidFill>
              </a:rPr>
              <a:t> </a:t>
            </a:r>
            <a:r>
              <a:rPr lang="en-US" altLang="en-US" sz="2100" dirty="0" err="1">
                <a:solidFill>
                  <a:schemeClr val="tx1"/>
                </a:solidFill>
              </a:rPr>
              <a:t>vérifier</a:t>
            </a:r>
            <a:r>
              <a:rPr lang="en-US" altLang="en-US" sz="2100" dirty="0">
                <a:solidFill>
                  <a:schemeClr val="tx1"/>
                </a:solidFill>
              </a:rPr>
              <a:t> </a:t>
            </a:r>
            <a:r>
              <a:rPr lang="en-US" altLang="en-US" sz="2100" dirty="0" err="1">
                <a:solidFill>
                  <a:schemeClr val="tx1"/>
                </a:solidFill>
              </a:rPr>
              <a:t>l’authenticité</a:t>
            </a:r>
            <a:r>
              <a:rPr lang="en-US" altLang="en-US" sz="2100" dirty="0">
                <a:solidFill>
                  <a:schemeClr val="tx1"/>
                </a:solidFill>
              </a:rPr>
              <a:t> de la </a:t>
            </a:r>
            <a:r>
              <a:rPr lang="en-US" altLang="en-US" sz="2100" dirty="0" err="1">
                <a:solidFill>
                  <a:schemeClr val="tx1"/>
                </a:solidFill>
              </a:rPr>
              <a:t>clé</a:t>
            </a:r>
            <a:r>
              <a:rPr lang="en-US" altLang="en-US" sz="2100" dirty="0">
                <a:solidFill>
                  <a:schemeClr val="tx1"/>
                </a:solidFill>
              </a:rPr>
              <a:t> </a:t>
            </a:r>
            <a:r>
              <a:rPr lang="en-US" altLang="en-US" sz="2100" dirty="0" err="1">
                <a:solidFill>
                  <a:schemeClr val="tx1"/>
                </a:solidFill>
              </a:rPr>
              <a:t>publique</a:t>
            </a:r>
            <a:r>
              <a:rPr lang="en-US" altLang="en-US" sz="2100" dirty="0">
                <a:solidFill>
                  <a:schemeClr val="tx1"/>
                </a:solidFill>
              </a:rPr>
              <a:t> PK</a:t>
            </a:r>
            <a:r>
              <a:rPr lang="en-US" altLang="en-US" sz="2100" baseline="-6000" dirty="0">
                <a:solidFill>
                  <a:schemeClr val="tx1"/>
                </a:solidFill>
              </a:rPr>
              <a:t>B</a:t>
            </a:r>
            <a:r>
              <a:rPr lang="en-US" altLang="en-US" sz="2100" dirty="0">
                <a:solidFill>
                  <a:schemeClr val="tx1"/>
                </a:solidFill>
              </a:rPr>
              <a:t> de B.</a:t>
            </a:r>
          </a:p>
          <a:p>
            <a:pPr algn="l" eaLnBrk="1">
              <a:spcBef>
                <a:spcPts val="2300"/>
              </a:spcBef>
              <a:buSzPct val="43000"/>
              <a:buFontTx/>
              <a:buBlip>
                <a:blip r:embed="rId10"/>
              </a:buBlip>
            </a:pPr>
            <a:r>
              <a:rPr lang="en-US" altLang="en-US" sz="2100" dirty="0">
                <a:solidFill>
                  <a:schemeClr val="tx1"/>
                </a:solidFill>
              </a:rPr>
              <a:t>Il </a:t>
            </a:r>
            <a:r>
              <a:rPr lang="en-US" altLang="en-US" sz="2100" dirty="0" err="1">
                <a:solidFill>
                  <a:schemeClr val="tx1"/>
                </a:solidFill>
              </a:rPr>
              <a:t>faut</a:t>
            </a:r>
            <a:r>
              <a:rPr lang="en-US" altLang="en-US" sz="2100" dirty="0">
                <a:solidFill>
                  <a:schemeClr val="tx1"/>
                </a:solidFill>
              </a:rPr>
              <a:t> </a:t>
            </a:r>
            <a:r>
              <a:rPr lang="en-US" altLang="en-US" sz="2100" dirty="0" err="1">
                <a:solidFill>
                  <a:schemeClr val="tx1"/>
                </a:solidFill>
              </a:rPr>
              <a:t>comprendre</a:t>
            </a:r>
            <a:r>
              <a:rPr lang="en-US" altLang="en-US" sz="2100" dirty="0">
                <a:solidFill>
                  <a:schemeClr val="tx1"/>
                </a:solidFill>
              </a:rPr>
              <a:t> </a:t>
            </a:r>
            <a:r>
              <a:rPr lang="en-US" altLang="en-US" sz="2100" dirty="0" err="1">
                <a:solidFill>
                  <a:schemeClr val="tx1"/>
                </a:solidFill>
              </a:rPr>
              <a:t>cependant</a:t>
            </a:r>
            <a:r>
              <a:rPr lang="en-US" altLang="en-US" sz="2100" dirty="0">
                <a:solidFill>
                  <a:schemeClr val="tx1"/>
                </a:solidFill>
              </a:rPr>
              <a:t> que A ne </a:t>
            </a:r>
            <a:r>
              <a:rPr lang="en-US" altLang="en-US" sz="2100" dirty="0" err="1">
                <a:solidFill>
                  <a:schemeClr val="tx1"/>
                </a:solidFill>
              </a:rPr>
              <a:t>peut</a:t>
            </a:r>
            <a:r>
              <a:rPr lang="en-US" altLang="en-US" sz="2100" dirty="0">
                <a:solidFill>
                  <a:schemeClr val="tx1"/>
                </a:solidFill>
              </a:rPr>
              <a:t> se </a:t>
            </a:r>
            <a:r>
              <a:rPr lang="en-US" altLang="en-US" sz="2100" dirty="0" err="1">
                <a:solidFill>
                  <a:schemeClr val="tx1"/>
                </a:solidFill>
              </a:rPr>
              <a:t>fier</a:t>
            </a:r>
            <a:r>
              <a:rPr lang="en-US" altLang="en-US" sz="2100" dirty="0">
                <a:solidFill>
                  <a:schemeClr val="tx1"/>
                </a:solidFill>
              </a:rPr>
              <a:t> à PK</a:t>
            </a:r>
            <a:r>
              <a:rPr lang="en-US" altLang="en-US" sz="2100" baseline="-6000" dirty="0">
                <a:solidFill>
                  <a:schemeClr val="tx1"/>
                </a:solidFill>
              </a:rPr>
              <a:t>B</a:t>
            </a:r>
            <a:r>
              <a:rPr lang="en-US" altLang="en-US" sz="2100" dirty="0">
                <a:solidFill>
                  <a:schemeClr val="tx1"/>
                </a:solidFill>
              </a:rPr>
              <a:t> que </a:t>
            </a:r>
            <a:r>
              <a:rPr lang="en-US" altLang="en-US" sz="2100" dirty="0" err="1">
                <a:solidFill>
                  <a:schemeClr val="tx1"/>
                </a:solidFill>
              </a:rPr>
              <a:t>dans</a:t>
            </a:r>
            <a:r>
              <a:rPr lang="en-US" altLang="en-US" sz="2100" dirty="0">
                <a:solidFill>
                  <a:schemeClr val="tx1"/>
                </a:solidFill>
              </a:rPr>
              <a:t> la </a:t>
            </a:r>
            <a:r>
              <a:rPr lang="en-US" altLang="en-US" sz="2100" dirty="0" err="1">
                <a:solidFill>
                  <a:schemeClr val="tx1"/>
                </a:solidFill>
              </a:rPr>
              <a:t>mesure</a:t>
            </a:r>
            <a:r>
              <a:rPr lang="en-US" altLang="en-US" sz="2100" dirty="0">
                <a:solidFill>
                  <a:schemeClr val="tx1"/>
                </a:solidFill>
              </a:rPr>
              <a:t> </a:t>
            </a:r>
            <a:r>
              <a:rPr lang="en-US" altLang="en-US" sz="2100" dirty="0" err="1">
                <a:solidFill>
                  <a:schemeClr val="tx1"/>
                </a:solidFill>
              </a:rPr>
              <a:t>où</a:t>
            </a:r>
            <a:r>
              <a:rPr lang="en-US" altLang="en-US" sz="2100" dirty="0">
                <a:solidFill>
                  <a:schemeClr val="tx1"/>
                </a:solidFill>
              </a:rPr>
              <a:t> </a:t>
            </a:r>
            <a:r>
              <a:rPr lang="en-US" altLang="en-US" sz="2100" dirty="0" err="1">
                <a:solidFill>
                  <a:schemeClr val="tx1"/>
                </a:solidFill>
              </a:rPr>
              <a:t>aucun</a:t>
            </a:r>
            <a:r>
              <a:rPr lang="en-US" altLang="en-US" sz="2100" dirty="0">
                <a:solidFill>
                  <a:schemeClr val="tx1"/>
                </a:solidFill>
              </a:rPr>
              <a:t> CA de la </a:t>
            </a:r>
            <a:r>
              <a:rPr lang="en-US" altLang="en-US" sz="2100" dirty="0" err="1">
                <a:solidFill>
                  <a:schemeClr val="tx1"/>
                </a:solidFill>
              </a:rPr>
              <a:t>chaîne</a:t>
            </a:r>
            <a:r>
              <a:rPr lang="en-US" altLang="en-US" sz="2100" dirty="0">
                <a:solidFill>
                  <a:schemeClr val="tx1"/>
                </a:solidFill>
              </a:rPr>
              <a:t> </a:t>
            </a:r>
            <a:r>
              <a:rPr lang="en-US" altLang="en-US" sz="2100" dirty="0" err="1">
                <a:solidFill>
                  <a:schemeClr val="tx1"/>
                </a:solidFill>
              </a:rPr>
              <a:t>n’a</a:t>
            </a:r>
            <a:r>
              <a:rPr lang="en-US" altLang="en-US" sz="2100" dirty="0">
                <a:solidFill>
                  <a:schemeClr val="tx1"/>
                </a:solidFill>
              </a:rPr>
              <a:t> </a:t>
            </a:r>
            <a:r>
              <a:rPr lang="en-US" altLang="en-US" sz="2100" dirty="0" err="1">
                <a:solidFill>
                  <a:schemeClr val="tx1"/>
                </a:solidFill>
              </a:rPr>
              <a:t>émis</a:t>
            </a:r>
            <a:r>
              <a:rPr lang="en-US" altLang="en-US" sz="2100" dirty="0">
                <a:solidFill>
                  <a:schemeClr val="tx1"/>
                </a:solidFill>
              </a:rPr>
              <a:t> des </a:t>
            </a:r>
            <a:r>
              <a:rPr lang="en-US" altLang="en-US" sz="2100" dirty="0" err="1">
                <a:solidFill>
                  <a:schemeClr val="tx1"/>
                </a:solidFill>
              </a:rPr>
              <a:t>certificats</a:t>
            </a:r>
            <a:r>
              <a:rPr lang="en-US" altLang="en-US" sz="2100" dirty="0">
                <a:solidFill>
                  <a:schemeClr val="tx1"/>
                </a:solidFill>
              </a:rPr>
              <a:t> </a:t>
            </a:r>
            <a:r>
              <a:rPr lang="en-US" altLang="en-US" sz="2100" dirty="0" err="1">
                <a:solidFill>
                  <a:schemeClr val="tx1"/>
                </a:solidFill>
              </a:rPr>
              <a:t>falsifiés</a:t>
            </a:r>
            <a:r>
              <a:rPr lang="en-US" altLang="en-US" sz="2100" dirty="0">
                <a:solidFill>
                  <a:schemeClr val="tx1"/>
                </a:solidFill>
              </a:rPr>
              <a:t>...</a:t>
            </a:r>
          </a:p>
          <a:p>
            <a:pPr algn="l" eaLnBrk="1">
              <a:spcBef>
                <a:spcPts val="2300"/>
              </a:spcBef>
              <a:buSzPct val="43000"/>
              <a:buFontTx/>
              <a:buBlip>
                <a:blip r:embed="rId10"/>
              </a:buBlip>
            </a:pPr>
            <a:r>
              <a:rPr lang="en-US" altLang="en-US" sz="2100" dirty="0">
                <a:solidFill>
                  <a:schemeClr val="tx1"/>
                </a:solidFill>
              </a:rPr>
              <a:t>Les </a:t>
            </a:r>
            <a:r>
              <a:rPr lang="en-US" altLang="en-US" sz="2100" dirty="0" err="1">
                <a:solidFill>
                  <a:schemeClr val="tx1"/>
                </a:solidFill>
              </a:rPr>
              <a:t>chaînes</a:t>
            </a:r>
            <a:r>
              <a:rPr lang="en-US" altLang="en-US" sz="2100" dirty="0">
                <a:solidFill>
                  <a:schemeClr val="tx1"/>
                </a:solidFill>
              </a:rPr>
              <a:t> de </a:t>
            </a:r>
            <a:r>
              <a:rPr lang="en-US" altLang="en-US" sz="2100" dirty="0" err="1">
                <a:solidFill>
                  <a:schemeClr val="tx1"/>
                </a:solidFill>
              </a:rPr>
              <a:t>certificats</a:t>
            </a:r>
            <a:r>
              <a:rPr lang="en-US" altLang="en-US" sz="2100" dirty="0">
                <a:solidFill>
                  <a:schemeClr val="tx1"/>
                </a:solidFill>
              </a:rPr>
              <a:t> </a:t>
            </a:r>
            <a:r>
              <a:rPr lang="en-US" altLang="en-US" sz="2100" dirty="0" err="1">
                <a:solidFill>
                  <a:schemeClr val="tx1"/>
                </a:solidFill>
              </a:rPr>
              <a:t>demandent</a:t>
            </a:r>
            <a:r>
              <a:rPr lang="en-US" altLang="en-US" sz="2100" dirty="0">
                <a:solidFill>
                  <a:schemeClr val="tx1"/>
                </a:solidFill>
              </a:rPr>
              <a:t> </a:t>
            </a:r>
            <a:r>
              <a:rPr lang="en-US" altLang="en-US" sz="2100" dirty="0" err="1">
                <a:solidFill>
                  <a:schemeClr val="tx1"/>
                </a:solidFill>
              </a:rPr>
              <a:t>qu’au</a:t>
            </a:r>
            <a:r>
              <a:rPr lang="en-US" altLang="en-US" sz="2100" dirty="0">
                <a:solidFill>
                  <a:schemeClr val="tx1"/>
                </a:solidFill>
              </a:rPr>
              <a:t> </a:t>
            </a:r>
            <a:r>
              <a:rPr lang="en-US" altLang="en-US" sz="2100" dirty="0" err="1">
                <a:solidFill>
                  <a:schemeClr val="tx1"/>
                </a:solidFill>
              </a:rPr>
              <a:t>moins</a:t>
            </a:r>
            <a:r>
              <a:rPr lang="en-US" altLang="en-US" sz="2100" dirty="0">
                <a:solidFill>
                  <a:schemeClr val="tx1"/>
                </a:solidFill>
              </a:rPr>
              <a:t> </a:t>
            </a:r>
            <a:r>
              <a:rPr lang="en-US" altLang="en-US" sz="2100" dirty="0" err="1">
                <a:solidFill>
                  <a:schemeClr val="tx1"/>
                </a:solidFill>
              </a:rPr>
              <a:t>une</a:t>
            </a:r>
            <a:r>
              <a:rPr lang="en-US" altLang="en-US" sz="2100" dirty="0">
                <a:solidFill>
                  <a:schemeClr val="tx1"/>
                </a:solidFill>
              </a:rPr>
              <a:t> </a:t>
            </a:r>
            <a:r>
              <a:rPr lang="en-US" altLang="en-US" sz="2100" dirty="0" err="1">
                <a:solidFill>
                  <a:schemeClr val="tx1"/>
                </a:solidFill>
              </a:rPr>
              <a:t>clé</a:t>
            </a:r>
            <a:r>
              <a:rPr lang="en-US" altLang="en-US" sz="2100" dirty="0">
                <a:solidFill>
                  <a:schemeClr val="tx1"/>
                </a:solidFill>
              </a:rPr>
              <a:t> </a:t>
            </a:r>
            <a:r>
              <a:rPr lang="en-US" altLang="en-US" sz="2100" dirty="0" err="1">
                <a:solidFill>
                  <a:schemeClr val="tx1"/>
                </a:solidFill>
              </a:rPr>
              <a:t>publique</a:t>
            </a:r>
            <a:r>
              <a:rPr lang="en-US" altLang="en-US" sz="2100" dirty="0">
                <a:solidFill>
                  <a:schemeClr val="tx1"/>
                </a:solidFill>
              </a:rPr>
              <a:t> </a:t>
            </a:r>
            <a:r>
              <a:rPr lang="en-US" altLang="en-US" sz="2100" dirty="0" err="1">
                <a:solidFill>
                  <a:schemeClr val="tx1"/>
                </a:solidFill>
              </a:rPr>
              <a:t>soit</a:t>
            </a:r>
            <a:r>
              <a:rPr lang="en-US" altLang="en-US" sz="2100" dirty="0">
                <a:solidFill>
                  <a:schemeClr val="tx1"/>
                </a:solidFill>
              </a:rPr>
              <a:t> </a:t>
            </a:r>
            <a:r>
              <a:rPr lang="en-US" altLang="en-US" sz="2100" dirty="0" err="1">
                <a:solidFill>
                  <a:schemeClr val="tx1"/>
                </a:solidFill>
              </a:rPr>
              <a:t>connue</a:t>
            </a:r>
            <a:r>
              <a:rPr lang="en-US" altLang="en-US" sz="2100" dirty="0" smtClean="0">
                <a:solidFill>
                  <a:schemeClr val="tx1"/>
                </a:solidFill>
              </a:rPr>
              <a:t>.</a:t>
            </a:r>
            <a:endParaRPr lang="en-US" altLang="en-US" sz="3200" dirty="0">
              <a:solidFill>
                <a:schemeClr val="tx1"/>
              </a:solidFill>
            </a:endParaRPr>
          </a:p>
        </p:txBody>
      </p:sp>
      <p:sp>
        <p:nvSpPr>
          <p:cNvPr id="24584" name="AutoShape 8" descr="tile_blackboard_blue.jpeg"/>
          <p:cNvSpPr>
            <a:spLocks/>
          </p:cNvSpPr>
          <p:nvPr>
            <p:custDataLst>
              <p:tags r:id="rId8"/>
            </p:custDataLst>
          </p:nvPr>
        </p:nvSpPr>
        <p:spPr bwMode="auto">
          <a:xfrm>
            <a:off x="7982024" y="2153816"/>
            <a:ext cx="1562100" cy="1181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063" y="0"/>
                </a:moveTo>
                <a:cubicBezTo>
                  <a:pt x="5268" y="0"/>
                  <a:pt x="526" y="4828"/>
                  <a:pt x="526" y="10927"/>
                </a:cubicBezTo>
                <a:cubicBezTo>
                  <a:pt x="526" y="12959"/>
                  <a:pt x="1053" y="14992"/>
                  <a:pt x="2107" y="16517"/>
                </a:cubicBezTo>
                <a:lnTo>
                  <a:pt x="0" y="21600"/>
                </a:lnTo>
                <a:lnTo>
                  <a:pt x="4917" y="19567"/>
                </a:lnTo>
                <a:cubicBezTo>
                  <a:pt x="6673" y="20837"/>
                  <a:pt x="8780" y="21600"/>
                  <a:pt x="11063" y="21600"/>
                </a:cubicBezTo>
                <a:cubicBezTo>
                  <a:pt x="16858" y="21600"/>
                  <a:pt x="21600" y="16771"/>
                  <a:pt x="21600" y="10927"/>
                </a:cubicBezTo>
                <a:cubicBezTo>
                  <a:pt x="21600" y="4828"/>
                  <a:pt x="16858" y="0"/>
                  <a:pt x="11063" y="0"/>
                </a:cubicBezTo>
                <a:close/>
              </a:path>
            </a:pathLst>
          </a:custGeom>
          <a:blipFill dpi="0" rotWithShape="0">
            <a:blip r:embed="rId11"/>
            <a:srcRect/>
            <a:tile tx="0" ty="0" sx="100000" sy="100000" flip="none" algn="tl"/>
          </a:blipFill>
          <a:ln w="25400" cap="flat" cmpd="sng">
            <a:solidFill>
              <a:srgbClr val="FFFFFF"/>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p>
            <a:pPr algn="ctr" eaLnBrk="1">
              <a:defRPr/>
            </a:pPr>
            <a:r>
              <a:rPr lang="en-US" altLang="en-US" sz="1400">
                <a:solidFill>
                  <a:schemeClr val="tx1"/>
                </a:solidFill>
                <a:effectLst>
                  <a:outerShdw blurRad="38100" dist="38100" dir="2700000" algn="tl">
                    <a:srgbClr val="C0C0C0"/>
                  </a:outerShdw>
                </a:effectLst>
              </a:rPr>
              <a:t>CA</a:t>
            </a:r>
            <a:r>
              <a:rPr lang="en-US" altLang="en-US" sz="1400" baseline="-6000">
                <a:solidFill>
                  <a:schemeClr val="tx1"/>
                </a:solidFill>
                <a:effectLst>
                  <a:outerShdw blurRad="38100" dist="38100" dir="2700000" algn="tl">
                    <a:srgbClr val="C0C0C0"/>
                  </a:outerShdw>
                </a:effectLst>
              </a:rPr>
              <a:t>n</a:t>
            </a:r>
            <a:r>
              <a:rPr lang="en-US" altLang="en-US" sz="1400">
                <a:solidFill>
                  <a:schemeClr val="tx1"/>
                </a:solidFill>
                <a:effectLst>
                  <a:outerShdw blurRad="38100" dist="38100" dir="2700000" algn="tl">
                    <a:srgbClr val="C0C0C0"/>
                  </a:outerShdw>
                </a:effectLst>
              </a:rPr>
              <a:t> certifie la clé publique de CA</a:t>
            </a:r>
            <a:r>
              <a:rPr lang="en-US" altLang="en-US" sz="1400" baseline="-6000">
                <a:solidFill>
                  <a:schemeClr val="tx1"/>
                </a:solidFill>
                <a:effectLst>
                  <a:outerShdw blurRad="38100" dist="38100" dir="2700000" algn="tl">
                    <a:srgbClr val="C0C0C0"/>
                  </a:outerShdw>
                </a:effectLst>
              </a:rPr>
              <a:t>n-1</a:t>
            </a:r>
            <a:endParaRPr lang="en-US" altLang="en-US" sz="280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4579"/>
                                        </p:tgtEl>
                                        <p:attrNameLst>
                                          <p:attrName>style.visibility</p:attrName>
                                        </p:attrNameLst>
                                      </p:cBhvr>
                                      <p:to>
                                        <p:strVal val="visible"/>
                                      </p:to>
                                    </p:set>
                                    <p:anim calcmode="lin" valueType="num">
                                      <p:cBhvr additive="base">
                                        <p:cTn id="11" dur="500" fill="hold"/>
                                        <p:tgtEl>
                                          <p:spTgt spid="24579"/>
                                        </p:tgtEl>
                                        <p:attrNameLst>
                                          <p:attrName>ppt_x</p:attrName>
                                        </p:attrNameLst>
                                      </p:cBhvr>
                                      <p:tavLst>
                                        <p:tav tm="0">
                                          <p:val>
                                            <p:strVal val="0-#ppt_w/2"/>
                                          </p:val>
                                        </p:tav>
                                        <p:tav tm="100000">
                                          <p:val>
                                            <p:strVal val="#ppt_x"/>
                                          </p:val>
                                        </p:tav>
                                      </p:tavLst>
                                    </p:anim>
                                    <p:anim calcmode="lin" valueType="num">
                                      <p:cBhvr additive="base">
                                        <p:cTn id="12" dur="500" fill="hold"/>
                                        <p:tgtEl>
                                          <p:spTgt spid="2457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458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458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458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458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4583">
                                            <p:txEl>
                                              <p:pRg st="0" end="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4583">
                                            <p:txEl>
                                              <p:pRg st="1" end="1"/>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45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autoUpdateAnimBg="0"/>
      <p:bldP spid="24580" grpId="0" animBg="1" autoUpdateAnimBg="0"/>
      <p:bldP spid="24581" grpId="0" animBg="1" autoUpdateAnimBg="0"/>
      <p:bldP spid="24582" grpId="0" animBg="1" autoUpdateAnimBg="0"/>
      <p:bldP spid="24583" grpId="0" build="p" bldLvl="5" autoUpdateAnimBg="0"/>
      <p:bldP spid="2458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1"/>
          <p:cNvSpPr>
            <a:spLocks noGrp="1" noChangeArrowheads="1"/>
          </p:cNvSpPr>
          <p:nvPr>
            <p:ph type="title"/>
            <p:custDataLst>
              <p:tags r:id="rId1"/>
            </p:custDataLst>
          </p:nvPr>
        </p:nvSpPr>
        <p:spPr>
          <a:xfrm>
            <a:off x="990600" y="-25400"/>
            <a:ext cx="8178800" cy="1016000"/>
          </a:xfrm>
        </p:spPr>
        <p:txBody>
          <a:bodyPr/>
          <a:lstStyle/>
          <a:p>
            <a:pPr eaLnBrk="1"/>
            <a:r>
              <a:rPr lang="en-US" altLang="en-US" smtClean="0"/>
              <a:t>Dans la pratique</a:t>
            </a:r>
          </a:p>
        </p:txBody>
      </p:sp>
      <p:sp>
        <p:nvSpPr>
          <p:cNvPr id="25602" name="Rectangle 2"/>
          <p:cNvSpPr>
            <a:spLocks noGrp="1" noChangeArrowheads="1"/>
          </p:cNvSpPr>
          <p:nvPr>
            <p:ph idx="1"/>
            <p:custDataLst>
              <p:tags r:id="rId2"/>
            </p:custDataLst>
          </p:nvPr>
        </p:nvSpPr>
        <p:spPr>
          <a:xfrm>
            <a:off x="50800" y="1206500"/>
            <a:ext cx="10045700" cy="6362700"/>
          </a:xfrm>
        </p:spPr>
        <p:txBody>
          <a:bodyPr/>
          <a:lstStyle/>
          <a:p>
            <a:pPr marL="695325" indent="-339725" algn="l" eaLnBrk="1">
              <a:spcBef>
                <a:spcPts val="2300"/>
              </a:spcBef>
              <a:buSzPct val="43000"/>
              <a:buFontTx/>
              <a:buBlip>
                <a:blip r:embed="rId4"/>
              </a:buBlip>
            </a:pPr>
            <a:r>
              <a:rPr lang="en-US" altLang="en-US" sz="2800" dirty="0" err="1" smtClean="0"/>
              <a:t>Dans</a:t>
            </a:r>
            <a:r>
              <a:rPr lang="en-US" altLang="en-US" sz="2800" dirty="0" smtClean="0"/>
              <a:t> la </a:t>
            </a:r>
            <a:r>
              <a:rPr lang="en-US" altLang="en-US" sz="2800" dirty="0" err="1" smtClean="0"/>
              <a:t>vraie</a:t>
            </a:r>
            <a:r>
              <a:rPr lang="en-US" altLang="en-US" sz="2800" dirty="0" smtClean="0"/>
              <a:t> vie, les </a:t>
            </a:r>
            <a:r>
              <a:rPr lang="en-US" altLang="en-US" sz="2800" dirty="0" err="1" smtClean="0"/>
              <a:t>clés</a:t>
            </a:r>
            <a:r>
              <a:rPr lang="en-US" altLang="en-US" sz="2800" dirty="0" smtClean="0"/>
              <a:t> </a:t>
            </a:r>
            <a:r>
              <a:rPr lang="en-US" altLang="en-US" sz="2800" dirty="0" err="1" smtClean="0"/>
              <a:t>publiques</a:t>
            </a:r>
            <a:r>
              <a:rPr lang="en-US" altLang="en-US" sz="2800" dirty="0" smtClean="0"/>
              <a:t> </a:t>
            </a:r>
            <a:r>
              <a:rPr lang="en-US" altLang="en-US" sz="2800" dirty="0" err="1" smtClean="0"/>
              <a:t>nécessaires</a:t>
            </a:r>
            <a:r>
              <a:rPr lang="en-US" altLang="en-US" sz="2800" dirty="0" smtClean="0"/>
              <a:t> </a:t>
            </a:r>
            <a:r>
              <a:rPr lang="en-US" altLang="en-US" sz="2800" dirty="0" err="1" smtClean="0"/>
              <a:t>sont</a:t>
            </a:r>
            <a:r>
              <a:rPr lang="en-US" altLang="en-US" sz="2800" dirty="0" smtClean="0"/>
              <a:t> </a:t>
            </a:r>
            <a:r>
              <a:rPr lang="en-US" altLang="en-US" sz="2800" dirty="0" err="1" smtClean="0"/>
              <a:t>incluses</a:t>
            </a:r>
            <a:r>
              <a:rPr lang="en-US" altLang="en-US" sz="2800" dirty="0" smtClean="0"/>
              <a:t> </a:t>
            </a:r>
            <a:r>
              <a:rPr lang="en-US" altLang="en-US" sz="2800" dirty="0" err="1" smtClean="0"/>
              <a:t>dans</a:t>
            </a:r>
            <a:r>
              <a:rPr lang="en-US" altLang="en-US" sz="2800" dirty="0" smtClean="0"/>
              <a:t> le </a:t>
            </a:r>
            <a:r>
              <a:rPr lang="en-US" altLang="en-US" sz="2800" dirty="0" err="1" smtClean="0"/>
              <a:t>logiciel</a:t>
            </a:r>
            <a:r>
              <a:rPr lang="en-US" altLang="en-US" sz="2800" dirty="0" smtClean="0"/>
              <a:t> </a:t>
            </a:r>
            <a:r>
              <a:rPr lang="en-US" altLang="en-US" sz="2800" dirty="0" err="1" smtClean="0"/>
              <a:t>responsable</a:t>
            </a:r>
            <a:r>
              <a:rPr lang="en-US" altLang="en-US" sz="2800" dirty="0" smtClean="0"/>
              <a:t> de la </a:t>
            </a:r>
            <a:r>
              <a:rPr lang="en-US" altLang="en-US" sz="2800" dirty="0" err="1" smtClean="0"/>
              <a:t>génération</a:t>
            </a:r>
            <a:r>
              <a:rPr lang="en-US" altLang="en-US" sz="2800" dirty="0" smtClean="0"/>
              <a:t> de </a:t>
            </a:r>
            <a:r>
              <a:rPr lang="en-US" altLang="en-US" sz="2800" dirty="0" err="1" smtClean="0"/>
              <a:t>clés</a:t>
            </a:r>
            <a:r>
              <a:rPr lang="en-US" altLang="en-US" sz="2800" dirty="0" smtClean="0"/>
              <a:t>, du </a:t>
            </a:r>
            <a:r>
              <a:rPr lang="en-US" altLang="en-US" sz="2800" dirty="0" err="1" smtClean="0"/>
              <a:t>chiffrement</a:t>
            </a:r>
            <a:r>
              <a:rPr lang="en-US" altLang="en-US" sz="2800" dirty="0" smtClean="0"/>
              <a:t> et des signatures (</a:t>
            </a:r>
            <a:r>
              <a:rPr lang="en-US" altLang="en-US" sz="2800" dirty="0" err="1" smtClean="0"/>
              <a:t>dans</a:t>
            </a:r>
            <a:r>
              <a:rPr lang="en-US" altLang="en-US" sz="2800" dirty="0" smtClean="0"/>
              <a:t> le </a:t>
            </a:r>
            <a:r>
              <a:rPr lang="en-US" altLang="en-US" sz="2800" dirty="0" err="1" smtClean="0"/>
              <a:t>paquet</a:t>
            </a:r>
            <a:r>
              <a:rPr lang="en-US" altLang="en-US" sz="2800" dirty="0" smtClean="0"/>
              <a:t> </a:t>
            </a:r>
            <a:r>
              <a:rPr lang="en-US" altLang="en-US" sz="2800" dirty="0" err="1" smtClean="0"/>
              <a:t>d’installation</a:t>
            </a:r>
            <a:r>
              <a:rPr lang="en-US" altLang="en-US" sz="2800" dirty="0" smtClean="0"/>
              <a:t> par </a:t>
            </a:r>
            <a:r>
              <a:rPr lang="en-US" altLang="en-US" sz="2800" dirty="0" err="1" smtClean="0"/>
              <a:t>exemple</a:t>
            </a:r>
            <a:r>
              <a:rPr lang="en-US" altLang="en-US" sz="2800" dirty="0" smtClean="0"/>
              <a:t>).</a:t>
            </a:r>
            <a:endParaRPr lang="en-US" altLang="en-US" sz="2800" dirty="0"/>
          </a:p>
          <a:p>
            <a:pPr marL="695325" indent="-339725" algn="l" eaLnBrk="1">
              <a:spcBef>
                <a:spcPts val="2300"/>
              </a:spcBef>
              <a:buSzPct val="43000"/>
              <a:buFontTx/>
              <a:buBlip>
                <a:blip r:embed="rId4"/>
              </a:buBlip>
            </a:pPr>
            <a:r>
              <a:rPr lang="en-US" altLang="en-US" sz="2800" dirty="0" smtClean="0"/>
              <a:t>Firefox, Explorer, Chrome etc. </a:t>
            </a:r>
            <a:r>
              <a:rPr lang="en-US" altLang="en-US" sz="2800" dirty="0" err="1" smtClean="0"/>
              <a:t>viennent</a:t>
            </a:r>
            <a:r>
              <a:rPr lang="en-US" altLang="en-US" sz="2800" dirty="0" smtClean="0"/>
              <a:t> avec un ensemble de </a:t>
            </a:r>
            <a:r>
              <a:rPr lang="en-US" altLang="en-US" sz="2800" dirty="0" err="1" smtClean="0"/>
              <a:t>certificats</a:t>
            </a:r>
            <a:r>
              <a:rPr lang="en-US" altLang="en-US" sz="2800" dirty="0" smtClean="0"/>
              <a:t> </a:t>
            </a:r>
            <a:r>
              <a:rPr lang="en-US" altLang="en-US" sz="2800" dirty="0" err="1" smtClean="0"/>
              <a:t>initiaux</a:t>
            </a:r>
            <a:r>
              <a:rPr lang="en-US" altLang="en-US" sz="2800" dirty="0" smtClean="0"/>
              <a:t>.</a:t>
            </a:r>
          </a:p>
          <a:p>
            <a:pPr marL="695325" indent="-339725" algn="l" eaLnBrk="1">
              <a:spcBef>
                <a:spcPts val="2300"/>
              </a:spcBef>
              <a:buSzPct val="43000"/>
              <a:buFontTx/>
              <a:buBlip>
                <a:blip r:embed="rId4"/>
              </a:buBlip>
            </a:pPr>
            <a:r>
              <a:rPr lang="en-US" altLang="en-US" sz="2800" dirty="0" err="1" smtClean="0"/>
              <a:t>Ces</a:t>
            </a:r>
            <a:r>
              <a:rPr lang="en-US" altLang="en-US" sz="2800" dirty="0" smtClean="0"/>
              <a:t> </a:t>
            </a:r>
            <a:r>
              <a:rPr lang="en-US" altLang="en-US" sz="2800" dirty="0" err="1" smtClean="0"/>
              <a:t>certificats</a:t>
            </a:r>
            <a:r>
              <a:rPr lang="en-US" altLang="en-US" sz="2800" dirty="0" smtClean="0"/>
              <a:t> </a:t>
            </a:r>
            <a:r>
              <a:rPr lang="en-US" altLang="en-US" sz="2800" dirty="0" err="1" smtClean="0"/>
              <a:t>ont</a:t>
            </a:r>
            <a:r>
              <a:rPr lang="en-US" altLang="en-US" sz="2800" dirty="0" smtClean="0"/>
              <a:t> la </a:t>
            </a:r>
            <a:r>
              <a:rPr lang="en-US" altLang="en-US" sz="2800" dirty="0" err="1" smtClean="0"/>
              <a:t>forme</a:t>
            </a:r>
            <a:r>
              <a:rPr lang="en-US" altLang="en-US" sz="2800" dirty="0" smtClean="0"/>
              <a:t> </a:t>
            </a:r>
            <a:r>
              <a:rPr lang="en-US" altLang="en-US" sz="2800" dirty="0" err="1" smtClean="0"/>
              <a:t>usuelle</a:t>
            </a:r>
            <a:r>
              <a:rPr lang="en-US" altLang="en-US" sz="2800" dirty="0" smtClean="0"/>
              <a:t> </a:t>
            </a:r>
            <a:r>
              <a:rPr lang="en-US" altLang="en-US" sz="2800" dirty="0" err="1" smtClean="0"/>
              <a:t>mais</a:t>
            </a:r>
            <a:r>
              <a:rPr lang="en-US" altLang="en-US" sz="2800" dirty="0" smtClean="0"/>
              <a:t> </a:t>
            </a:r>
            <a:r>
              <a:rPr lang="en-US" altLang="en-US" sz="2800" dirty="0" err="1" smtClean="0"/>
              <a:t>sont</a:t>
            </a:r>
            <a:r>
              <a:rPr lang="en-US" altLang="en-US" sz="2800" dirty="0" smtClean="0"/>
              <a:t> </a:t>
            </a:r>
            <a:r>
              <a:rPr lang="en-US" altLang="en-US" sz="2800" dirty="0" err="1" smtClean="0"/>
              <a:t>signés</a:t>
            </a:r>
            <a:r>
              <a:rPr lang="en-US" altLang="en-US" sz="2800" dirty="0" smtClean="0"/>
              <a:t> par les CA </a:t>
            </a:r>
            <a:r>
              <a:rPr lang="en-US" altLang="en-US" sz="2800" dirty="0" err="1" smtClean="0"/>
              <a:t>eux-mêmes</a:t>
            </a:r>
            <a:r>
              <a:rPr lang="en-US" altLang="en-US" sz="2800" dirty="0" smtClean="0"/>
              <a:t>... (</a:t>
            </a:r>
            <a:r>
              <a:rPr lang="en-US" altLang="en-US" sz="2800" dirty="0" err="1" smtClean="0"/>
              <a:t>autosignés</a:t>
            </a:r>
            <a:r>
              <a:rPr lang="en-US" altLang="en-US" sz="2800" dirty="0" smtClean="0"/>
              <a:t>). </a:t>
            </a:r>
            <a:r>
              <a:rPr lang="en-US" altLang="en-US" sz="2800" dirty="0" err="1" smtClean="0"/>
              <a:t>Ils</a:t>
            </a:r>
            <a:r>
              <a:rPr lang="en-US" altLang="en-US" sz="2800" dirty="0" smtClean="0"/>
              <a:t> ne </a:t>
            </a:r>
            <a:r>
              <a:rPr lang="en-US" altLang="en-US" sz="2800" dirty="0" err="1" smtClean="0"/>
              <a:t>prouvent</a:t>
            </a:r>
            <a:r>
              <a:rPr lang="en-US" altLang="en-US" sz="2800" dirty="0" smtClean="0"/>
              <a:t> </a:t>
            </a:r>
            <a:r>
              <a:rPr lang="en-US" altLang="en-US" sz="2800" dirty="0" err="1" smtClean="0"/>
              <a:t>donc</a:t>
            </a:r>
            <a:r>
              <a:rPr lang="en-US" altLang="en-US" sz="2800" dirty="0" smtClean="0"/>
              <a:t> </a:t>
            </a:r>
            <a:r>
              <a:rPr lang="en-US" altLang="en-US" sz="2800" dirty="0" err="1" smtClean="0"/>
              <a:t>rien</a:t>
            </a:r>
            <a:r>
              <a:rPr lang="en-US" altLang="en-US" sz="2800" dirty="0" smtClean="0"/>
              <a:t>, la </a:t>
            </a:r>
            <a:r>
              <a:rPr lang="en-US" altLang="en-US" sz="2800" dirty="0" err="1" smtClean="0"/>
              <a:t>confiance</a:t>
            </a:r>
            <a:r>
              <a:rPr lang="en-US" altLang="en-US" sz="2800" dirty="0" smtClean="0"/>
              <a:t> </a:t>
            </a:r>
            <a:r>
              <a:rPr lang="en-US" altLang="en-US" sz="2800" dirty="0" err="1" smtClean="0"/>
              <a:t>en</a:t>
            </a:r>
            <a:r>
              <a:rPr lang="en-US" altLang="en-US" sz="2800" dirty="0" smtClean="0"/>
              <a:t> </a:t>
            </a:r>
            <a:r>
              <a:rPr lang="en-US" altLang="en-US" sz="2800" dirty="0" err="1" smtClean="0"/>
              <a:t>ceux</a:t>
            </a:r>
            <a:r>
              <a:rPr lang="en-US" altLang="en-US" sz="2800" dirty="0" smtClean="0"/>
              <a:t>-ci </a:t>
            </a:r>
            <a:r>
              <a:rPr lang="en-US" altLang="en-US" sz="2800" dirty="0" err="1" smtClean="0"/>
              <a:t>découle</a:t>
            </a:r>
            <a:r>
              <a:rPr lang="en-US" altLang="en-US" sz="2800" dirty="0" smtClean="0"/>
              <a:t> du fait de les </a:t>
            </a:r>
            <a:r>
              <a:rPr lang="en-US" altLang="en-US" sz="2800" dirty="0" err="1" smtClean="0"/>
              <a:t>avoir</a:t>
            </a:r>
            <a:r>
              <a:rPr lang="en-US" altLang="en-US" sz="2800" dirty="0" smtClean="0"/>
              <a:t> </a:t>
            </a:r>
            <a:r>
              <a:rPr lang="en-US" altLang="en-US" sz="2800" dirty="0" err="1" smtClean="0"/>
              <a:t>reçus</a:t>
            </a:r>
            <a:r>
              <a:rPr lang="en-US" altLang="en-US" sz="2800" dirty="0" smtClean="0"/>
              <a:t> </a:t>
            </a:r>
            <a:r>
              <a:rPr lang="en-US" altLang="en-US" sz="2800" dirty="0" err="1" smtClean="0"/>
              <a:t>d’une</a:t>
            </a:r>
            <a:r>
              <a:rPr lang="en-US" altLang="en-US" sz="2800" dirty="0" smtClean="0"/>
              <a:t> source </a:t>
            </a:r>
            <a:r>
              <a:rPr lang="en-US" altLang="en-US" sz="2800" dirty="0" err="1" smtClean="0"/>
              <a:t>fiable</a:t>
            </a:r>
            <a:r>
              <a:rPr lang="en-US" altLang="en-US" sz="2800" dirty="0" smtClean="0"/>
              <a:t>.</a:t>
            </a:r>
          </a:p>
          <a:p>
            <a:pPr marL="695325" indent="-339725" algn="l" eaLnBrk="1">
              <a:spcBef>
                <a:spcPts val="2300"/>
              </a:spcBef>
              <a:buSzPct val="43000"/>
              <a:buFontTx/>
              <a:buBlip>
                <a:blip r:embed="rId4"/>
              </a:buBlip>
            </a:pPr>
            <a:r>
              <a:rPr lang="en-US" altLang="en-US" sz="2800" dirty="0" err="1" smtClean="0"/>
              <a:t>D’autres</a:t>
            </a:r>
            <a:r>
              <a:rPr lang="en-US" altLang="en-US" sz="2800" dirty="0" smtClean="0"/>
              <a:t> </a:t>
            </a:r>
            <a:r>
              <a:rPr lang="en-US" altLang="en-US" sz="2800" dirty="0" err="1" smtClean="0"/>
              <a:t>façons</a:t>
            </a:r>
            <a:r>
              <a:rPr lang="en-US" altLang="en-US" sz="2800" dirty="0" smtClean="0"/>
              <a:t> de </a:t>
            </a:r>
            <a:r>
              <a:rPr lang="en-US" altLang="en-US" sz="2800" dirty="0" err="1" smtClean="0"/>
              <a:t>transmettre</a:t>
            </a:r>
            <a:r>
              <a:rPr lang="en-US" altLang="en-US" sz="2800" dirty="0" smtClean="0"/>
              <a:t> les </a:t>
            </a:r>
            <a:r>
              <a:rPr lang="en-US" altLang="en-US" sz="2800" dirty="0" err="1" smtClean="0"/>
              <a:t>certificats</a:t>
            </a:r>
            <a:r>
              <a:rPr lang="en-US" altLang="en-US" sz="2800" dirty="0" smtClean="0"/>
              <a:t> </a:t>
            </a:r>
            <a:r>
              <a:rPr lang="en-US" altLang="en-US" sz="2800" dirty="0" err="1" smtClean="0"/>
              <a:t>initiaux</a:t>
            </a:r>
            <a:r>
              <a:rPr lang="en-US" altLang="en-US" sz="2800" dirty="0" smtClean="0"/>
              <a:t> </a:t>
            </a:r>
            <a:r>
              <a:rPr lang="en-US" altLang="en-US" sz="2800" dirty="0" err="1" smtClean="0"/>
              <a:t>peuvent</a:t>
            </a:r>
            <a:r>
              <a:rPr lang="en-US" altLang="en-US" sz="2800" dirty="0" smtClean="0"/>
              <a:t> </a:t>
            </a:r>
            <a:r>
              <a:rPr lang="en-US" altLang="en-US" sz="2800" dirty="0" err="1" smtClean="0"/>
              <a:t>être</a:t>
            </a:r>
            <a:r>
              <a:rPr lang="en-US" altLang="en-US" sz="2800" dirty="0" smtClean="0"/>
              <a:t> </a:t>
            </a:r>
            <a:r>
              <a:rPr lang="en-US" altLang="en-US" sz="2800" dirty="0" err="1" smtClean="0"/>
              <a:t>envisagées</a:t>
            </a:r>
            <a:r>
              <a:rPr lang="en-US" altLang="en-US" sz="2800" dirty="0" smtClean="0"/>
              <a:t>.</a:t>
            </a:r>
            <a:endParaRPr lang="en-US" altLang="en-US"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6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6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bldLvl="5"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1"/>
          <p:cNvSpPr>
            <a:spLocks noGrp="1" noChangeArrowheads="1"/>
          </p:cNvSpPr>
          <p:nvPr>
            <p:ph type="title"/>
            <p:custDataLst>
              <p:tags r:id="rId1"/>
            </p:custDataLst>
          </p:nvPr>
        </p:nvSpPr>
        <p:spPr>
          <a:xfrm>
            <a:off x="990600" y="-63500"/>
            <a:ext cx="8178800" cy="825500"/>
          </a:xfrm>
        </p:spPr>
        <p:txBody>
          <a:bodyPr>
            <a:normAutofit fontScale="90000"/>
          </a:bodyPr>
          <a:lstStyle/>
          <a:p>
            <a:pPr eaLnBrk="1"/>
            <a:r>
              <a:rPr lang="en-US" altLang="en-US" smtClean="0"/>
              <a:t>Portabilité</a:t>
            </a:r>
          </a:p>
        </p:txBody>
      </p:sp>
      <p:sp>
        <p:nvSpPr>
          <p:cNvPr id="27650" name="Rectangle 2"/>
          <p:cNvSpPr>
            <a:spLocks noGrp="1" noChangeArrowheads="1"/>
          </p:cNvSpPr>
          <p:nvPr>
            <p:ph idx="1"/>
            <p:custDataLst>
              <p:tags r:id="rId2"/>
            </p:custDataLst>
          </p:nvPr>
        </p:nvSpPr>
        <p:spPr>
          <a:xfrm>
            <a:off x="471488" y="929680"/>
            <a:ext cx="9485312" cy="6461720"/>
          </a:xfrm>
        </p:spPr>
        <p:txBody>
          <a:bodyPr/>
          <a:lstStyle/>
          <a:p>
            <a:pPr marL="355600" indent="0" algn="l" eaLnBrk="1">
              <a:spcBef>
                <a:spcPts val="2300"/>
              </a:spcBef>
              <a:buSzPct val="43000"/>
              <a:buNone/>
            </a:pPr>
            <a:r>
              <a:rPr lang="en-US" altLang="en-US" sz="2200" dirty="0" smtClean="0"/>
              <a:t>Pour que les </a:t>
            </a:r>
            <a:r>
              <a:rPr lang="en-US" altLang="en-US" sz="2200" dirty="0" err="1" smtClean="0"/>
              <a:t>logiciels</a:t>
            </a:r>
            <a:r>
              <a:rPr lang="en-US" altLang="en-US" sz="2200" dirty="0" smtClean="0"/>
              <a:t> </a:t>
            </a:r>
            <a:r>
              <a:rPr lang="en-US" altLang="en-US" sz="2200" dirty="0" err="1" smtClean="0"/>
              <a:t>puissent</a:t>
            </a:r>
            <a:r>
              <a:rPr lang="en-US" altLang="en-US" sz="2200" dirty="0" smtClean="0"/>
              <a:t> </a:t>
            </a:r>
            <a:r>
              <a:rPr lang="en-US" altLang="en-US" sz="2200" dirty="0" err="1" smtClean="0"/>
              <a:t>communiquer</a:t>
            </a:r>
            <a:r>
              <a:rPr lang="en-US" altLang="en-US" sz="2200" dirty="0" smtClean="0"/>
              <a:t> entre </a:t>
            </a:r>
            <a:r>
              <a:rPr lang="en-US" altLang="en-US" sz="2200" dirty="0" err="1" smtClean="0"/>
              <a:t>eux</a:t>
            </a:r>
            <a:r>
              <a:rPr lang="en-US" altLang="en-US" sz="2200" dirty="0" smtClean="0"/>
              <a:t>, les </a:t>
            </a:r>
            <a:r>
              <a:rPr lang="en-US" altLang="en-US" sz="2200" dirty="0" err="1" smtClean="0"/>
              <a:t>certificats</a:t>
            </a:r>
            <a:r>
              <a:rPr lang="en-US" altLang="en-US" sz="2200" dirty="0" smtClean="0"/>
              <a:t> </a:t>
            </a:r>
            <a:r>
              <a:rPr lang="en-US" altLang="en-US" sz="2200" dirty="0" err="1" smtClean="0"/>
              <a:t>doivent</a:t>
            </a:r>
            <a:r>
              <a:rPr lang="en-US" altLang="en-US" sz="2200" dirty="0" smtClean="0"/>
              <a:t> </a:t>
            </a:r>
            <a:r>
              <a:rPr lang="en-US" altLang="en-US" sz="2200" dirty="0" err="1" smtClean="0"/>
              <a:t>satisfaire</a:t>
            </a:r>
            <a:r>
              <a:rPr lang="en-US" altLang="en-US" sz="2200" dirty="0" smtClean="0"/>
              <a:t> des standards </a:t>
            </a:r>
            <a:r>
              <a:rPr lang="en-US" altLang="en-US" sz="2200" dirty="0" err="1" smtClean="0"/>
              <a:t>internationaux</a:t>
            </a:r>
            <a:r>
              <a:rPr lang="en-US" altLang="en-US" sz="2200" dirty="0" smtClean="0"/>
              <a:t>.</a:t>
            </a:r>
          </a:p>
          <a:p>
            <a:pPr marL="355600" indent="0" algn="l" eaLnBrk="1">
              <a:spcBef>
                <a:spcPts val="2300"/>
              </a:spcBef>
              <a:buSzPct val="43000"/>
              <a:buNone/>
            </a:pPr>
            <a:r>
              <a:rPr lang="en-US" altLang="en-US" sz="2200" dirty="0" err="1" smtClean="0"/>
              <a:t>Ces</a:t>
            </a:r>
            <a:r>
              <a:rPr lang="en-US" altLang="en-US" sz="2200" dirty="0" smtClean="0"/>
              <a:t> standards </a:t>
            </a:r>
            <a:r>
              <a:rPr lang="en-US" altLang="en-US" sz="2200" dirty="0" err="1" smtClean="0"/>
              <a:t>indiquent</a:t>
            </a:r>
            <a:r>
              <a:rPr lang="en-US" altLang="en-US" sz="2200" dirty="0" smtClean="0"/>
              <a:t> </a:t>
            </a:r>
            <a:r>
              <a:rPr lang="en-US" altLang="en-US" sz="2200" dirty="0" err="1" smtClean="0"/>
              <a:t>ce</a:t>
            </a:r>
            <a:r>
              <a:rPr lang="en-US" altLang="en-US" sz="2200" dirty="0" smtClean="0"/>
              <a:t> </a:t>
            </a:r>
            <a:r>
              <a:rPr lang="en-US" altLang="en-US" sz="2200" dirty="0" err="1" smtClean="0"/>
              <a:t>qu’un</a:t>
            </a:r>
            <a:r>
              <a:rPr lang="en-US" altLang="en-US" sz="2200" dirty="0" smtClean="0"/>
              <a:t> </a:t>
            </a:r>
            <a:r>
              <a:rPr lang="en-US" altLang="en-US" sz="2200" dirty="0" err="1" smtClean="0"/>
              <a:t>certificat</a:t>
            </a:r>
            <a:r>
              <a:rPr lang="en-US" altLang="en-US" sz="2200" dirty="0" smtClean="0"/>
              <a:t> </a:t>
            </a:r>
            <a:r>
              <a:rPr lang="en-US" altLang="en-US" sz="2200" dirty="0" err="1" smtClean="0"/>
              <a:t>doit</a:t>
            </a:r>
            <a:r>
              <a:rPr lang="en-US" altLang="en-US" sz="2200" dirty="0" smtClean="0"/>
              <a:t> </a:t>
            </a:r>
            <a:r>
              <a:rPr lang="en-US" altLang="en-US" sz="2200" dirty="0" err="1" smtClean="0"/>
              <a:t>contenir</a:t>
            </a:r>
            <a:r>
              <a:rPr lang="en-US" altLang="en-US" sz="2200" dirty="0" smtClean="0"/>
              <a:t>, </a:t>
            </a:r>
            <a:r>
              <a:rPr lang="en-US" altLang="en-US" sz="2200" dirty="0" err="1" smtClean="0"/>
              <a:t>dans</a:t>
            </a:r>
            <a:r>
              <a:rPr lang="en-US" altLang="en-US" sz="2200" dirty="0" smtClean="0"/>
              <a:t> </a:t>
            </a:r>
            <a:r>
              <a:rPr lang="en-US" altLang="en-US" sz="2200" dirty="0" err="1" smtClean="0"/>
              <a:t>quel</a:t>
            </a:r>
            <a:r>
              <a:rPr lang="en-US" altLang="en-US" sz="2200" dirty="0" smtClean="0"/>
              <a:t> </a:t>
            </a:r>
            <a:r>
              <a:rPr lang="en-US" altLang="en-US" sz="2200" dirty="0" err="1" smtClean="0"/>
              <a:t>ordre</a:t>
            </a:r>
            <a:r>
              <a:rPr lang="en-US" altLang="en-US" sz="2200" dirty="0" smtClean="0"/>
              <a:t>, comment les </a:t>
            </a:r>
            <a:r>
              <a:rPr lang="en-US" altLang="en-US" sz="2200" dirty="0" err="1" smtClean="0"/>
              <a:t>données</a:t>
            </a:r>
            <a:r>
              <a:rPr lang="en-US" altLang="en-US" sz="2200" dirty="0" smtClean="0"/>
              <a:t> </a:t>
            </a:r>
            <a:r>
              <a:rPr lang="en-US" altLang="en-US" sz="2200" dirty="0" err="1" smtClean="0"/>
              <a:t>doivent</a:t>
            </a:r>
            <a:r>
              <a:rPr lang="en-US" altLang="en-US" sz="2200" dirty="0" smtClean="0"/>
              <a:t> </a:t>
            </a:r>
            <a:r>
              <a:rPr lang="en-US" altLang="en-US" sz="2200" dirty="0" err="1" smtClean="0"/>
              <a:t>être</a:t>
            </a:r>
            <a:r>
              <a:rPr lang="en-US" altLang="en-US" sz="2200" dirty="0" smtClean="0"/>
              <a:t> </a:t>
            </a:r>
            <a:r>
              <a:rPr lang="en-US" altLang="en-US" sz="2200" dirty="0" err="1" smtClean="0"/>
              <a:t>formatées</a:t>
            </a:r>
            <a:r>
              <a:rPr lang="en-US" altLang="en-US" sz="2200" dirty="0" smtClean="0"/>
              <a:t>, etc.</a:t>
            </a:r>
          </a:p>
          <a:p>
            <a:pPr marL="355600" indent="0" algn="l" eaLnBrk="1">
              <a:spcBef>
                <a:spcPts val="2300"/>
              </a:spcBef>
              <a:buSzPct val="43000"/>
              <a:buNone/>
            </a:pPr>
            <a:r>
              <a:rPr lang="en-US" altLang="en-US" sz="2200" dirty="0" smtClean="0"/>
              <a:t>Le standard le plus </a:t>
            </a:r>
            <a:r>
              <a:rPr lang="en-US" altLang="en-US" sz="2200" dirty="0" err="1" smtClean="0"/>
              <a:t>commun</a:t>
            </a:r>
            <a:r>
              <a:rPr lang="en-US" altLang="en-US" sz="2200" dirty="0" smtClean="0"/>
              <a:t> </a:t>
            </a:r>
            <a:r>
              <a:rPr lang="en-US" altLang="en-US" sz="2200" dirty="0" err="1" smtClean="0"/>
              <a:t>est</a:t>
            </a:r>
            <a:r>
              <a:rPr lang="en-US" altLang="en-US" sz="2200" dirty="0" smtClean="0"/>
              <a:t> </a:t>
            </a:r>
            <a:r>
              <a:rPr lang="en-US" altLang="en-US" sz="2200" b="1" dirty="0" smtClean="0"/>
              <a:t>X.509</a:t>
            </a:r>
            <a:r>
              <a:rPr lang="en-US" altLang="en-US" sz="2200" dirty="0" smtClean="0"/>
              <a:t> qui </a:t>
            </a:r>
            <a:r>
              <a:rPr lang="en-US" altLang="en-US" sz="2200" dirty="0" err="1" smtClean="0"/>
              <a:t>vient</a:t>
            </a:r>
            <a:r>
              <a:rPr lang="en-US" altLang="en-US" sz="2200" dirty="0" smtClean="0"/>
              <a:t> à </a:t>
            </a:r>
            <a:r>
              <a:rPr lang="en-US" altLang="en-US" sz="2200" dirty="0" err="1" smtClean="0"/>
              <a:t>l’origine</a:t>
            </a:r>
            <a:r>
              <a:rPr lang="en-US" altLang="en-US" sz="2200" dirty="0" smtClean="0"/>
              <a:t> de </a:t>
            </a:r>
            <a:r>
              <a:rPr lang="en-US" altLang="en-US" sz="2200" dirty="0" err="1" smtClean="0"/>
              <a:t>l’association</a:t>
            </a:r>
            <a:r>
              <a:rPr lang="en-US" altLang="en-US" sz="2200" dirty="0" smtClean="0"/>
              <a:t> </a:t>
            </a:r>
            <a:r>
              <a:rPr lang="en-US" altLang="en-US" sz="2200" dirty="0" err="1" smtClean="0"/>
              <a:t>internationale</a:t>
            </a:r>
            <a:r>
              <a:rPr lang="en-US" altLang="en-US" sz="2200" dirty="0" smtClean="0"/>
              <a:t> des </a:t>
            </a:r>
            <a:r>
              <a:rPr lang="en-US" altLang="en-US" sz="2200" dirty="0" err="1" smtClean="0"/>
              <a:t>compagnies</a:t>
            </a:r>
            <a:r>
              <a:rPr lang="en-US" altLang="en-US" sz="2200" dirty="0" smtClean="0"/>
              <a:t> de </a:t>
            </a:r>
            <a:r>
              <a:rPr lang="en-US" altLang="en-US" sz="2200" dirty="0" err="1" smtClean="0"/>
              <a:t>télécommunication</a:t>
            </a:r>
            <a:r>
              <a:rPr lang="en-US" altLang="en-US" sz="2200" dirty="0" smtClean="0"/>
              <a:t> (CCITT).</a:t>
            </a:r>
          </a:p>
          <a:p>
            <a:pPr marL="355600" indent="0" algn="l" eaLnBrk="1">
              <a:spcBef>
                <a:spcPts val="2300"/>
              </a:spcBef>
              <a:buSzPct val="43000"/>
              <a:buNone/>
            </a:pPr>
            <a:r>
              <a:rPr lang="en-US" altLang="en-US" sz="2200" dirty="0" smtClean="0"/>
              <a:t>X.509 </a:t>
            </a:r>
            <a:r>
              <a:rPr lang="en-US" altLang="en-US" sz="2200" dirty="0" err="1" smtClean="0"/>
              <a:t>est</a:t>
            </a:r>
            <a:r>
              <a:rPr lang="en-US" altLang="en-US" sz="2200" dirty="0" smtClean="0"/>
              <a:t> </a:t>
            </a:r>
            <a:r>
              <a:rPr lang="en-US" altLang="en-US" sz="2200" dirty="0" err="1" smtClean="0"/>
              <a:t>presque</a:t>
            </a:r>
            <a:r>
              <a:rPr lang="en-US" altLang="en-US" sz="2200" dirty="0" smtClean="0"/>
              <a:t> le </a:t>
            </a:r>
            <a:r>
              <a:rPr lang="en-US" altLang="en-US" sz="2200" dirty="0" err="1" smtClean="0"/>
              <a:t>seul</a:t>
            </a:r>
            <a:r>
              <a:rPr lang="en-US" altLang="en-US" sz="2200" dirty="0" smtClean="0"/>
              <a:t> </a:t>
            </a:r>
            <a:r>
              <a:rPr lang="en-US" altLang="en-US" sz="2200" dirty="0" err="1" smtClean="0"/>
              <a:t>utilisé</a:t>
            </a:r>
            <a:r>
              <a:rPr lang="en-US" altLang="en-US" sz="2200" dirty="0" smtClean="0"/>
              <a:t> sur Internet. </a:t>
            </a:r>
            <a:r>
              <a:rPr lang="en-US" altLang="en-US" sz="2200" dirty="0" err="1" smtClean="0"/>
              <a:t>N’importe</a:t>
            </a:r>
            <a:r>
              <a:rPr lang="en-US" altLang="en-US" sz="2200" dirty="0" smtClean="0"/>
              <a:t> </a:t>
            </a:r>
            <a:r>
              <a:rPr lang="en-US" altLang="en-US" sz="2200" dirty="0" err="1" smtClean="0"/>
              <a:t>quel</a:t>
            </a:r>
            <a:r>
              <a:rPr lang="en-US" altLang="en-US" sz="2200" dirty="0" smtClean="0"/>
              <a:t> </a:t>
            </a:r>
            <a:r>
              <a:rPr lang="en-US" altLang="en-US" sz="2200" dirty="0" err="1" smtClean="0"/>
              <a:t>fureteur</a:t>
            </a:r>
            <a:r>
              <a:rPr lang="en-US" altLang="en-US" sz="2200" dirty="0" smtClean="0"/>
              <a:t> </a:t>
            </a:r>
            <a:r>
              <a:rPr lang="en-US" altLang="en-US" sz="2200" dirty="0" err="1" smtClean="0"/>
              <a:t>permettant</a:t>
            </a:r>
            <a:r>
              <a:rPr lang="en-US" altLang="en-US" sz="2200" dirty="0" smtClean="0"/>
              <a:t> des communications </a:t>
            </a:r>
            <a:r>
              <a:rPr lang="en-US" altLang="en-US" sz="2200" dirty="0" err="1" smtClean="0"/>
              <a:t>sûres</a:t>
            </a:r>
            <a:r>
              <a:rPr lang="en-US" altLang="en-US" sz="2200" dirty="0" smtClean="0"/>
              <a:t> </a:t>
            </a:r>
            <a:r>
              <a:rPr lang="en-US" altLang="en-US" sz="2200" dirty="0" err="1" smtClean="0"/>
              <a:t>doit</a:t>
            </a:r>
            <a:r>
              <a:rPr lang="en-US" altLang="en-US" sz="2200" dirty="0" smtClean="0"/>
              <a:t> savoir </a:t>
            </a:r>
            <a:r>
              <a:rPr lang="en-US" altLang="en-US" sz="2200" dirty="0" err="1" smtClean="0"/>
              <a:t>traiter</a:t>
            </a:r>
            <a:r>
              <a:rPr lang="en-US" altLang="en-US" sz="2200" dirty="0" smtClean="0"/>
              <a:t> les </a:t>
            </a:r>
            <a:r>
              <a:rPr lang="en-US" altLang="en-US" sz="2200" dirty="0" err="1" smtClean="0"/>
              <a:t>certificats</a:t>
            </a:r>
            <a:r>
              <a:rPr lang="en-US" altLang="en-US" sz="2200" dirty="0" smtClean="0"/>
              <a:t> X.509.</a:t>
            </a:r>
          </a:p>
          <a:p>
            <a:pPr marL="355600" indent="0" algn="l" eaLnBrk="1">
              <a:spcBef>
                <a:spcPts val="2300"/>
              </a:spcBef>
              <a:buSzPct val="43000"/>
              <a:buNone/>
            </a:pPr>
            <a:r>
              <a:rPr lang="en-US" altLang="en-US" sz="2200" dirty="0" err="1" smtClean="0"/>
              <a:t>Malheureusement</a:t>
            </a:r>
            <a:r>
              <a:rPr lang="en-US" altLang="en-US" sz="2200" dirty="0" smtClean="0"/>
              <a:t> </a:t>
            </a:r>
            <a:r>
              <a:rPr lang="en-US" altLang="en-US" sz="2200" dirty="0" err="1" smtClean="0"/>
              <a:t>ce</a:t>
            </a:r>
            <a:r>
              <a:rPr lang="en-US" altLang="en-US" sz="2200" dirty="0" smtClean="0"/>
              <a:t> standard </a:t>
            </a:r>
            <a:r>
              <a:rPr lang="en-US" altLang="en-US" sz="2200" dirty="0" err="1" smtClean="0"/>
              <a:t>est</a:t>
            </a:r>
            <a:r>
              <a:rPr lang="en-US" altLang="en-US" sz="2200" dirty="0" smtClean="0"/>
              <a:t> </a:t>
            </a:r>
            <a:r>
              <a:rPr lang="en-US" altLang="en-US" sz="2200" dirty="0" err="1" smtClean="0"/>
              <a:t>rigide</a:t>
            </a:r>
            <a:r>
              <a:rPr lang="en-US" altLang="en-US" sz="2200" dirty="0" smtClean="0"/>
              <a:t> et a </a:t>
            </a:r>
            <a:r>
              <a:rPr lang="en-US" altLang="en-US" sz="2200" dirty="0" err="1" smtClean="0"/>
              <a:t>donc</a:t>
            </a:r>
            <a:r>
              <a:rPr lang="en-US" altLang="en-US" sz="2200" dirty="0" smtClean="0"/>
              <a:t> </a:t>
            </a:r>
            <a:r>
              <a:rPr lang="en-US" altLang="en-US" sz="2200" dirty="0" err="1" smtClean="0"/>
              <a:t>nécessité</a:t>
            </a:r>
            <a:r>
              <a:rPr lang="en-US" altLang="en-US" sz="2200" dirty="0" smtClean="0"/>
              <a:t> </a:t>
            </a:r>
            <a:r>
              <a:rPr lang="en-US" altLang="en-US" sz="2200" dirty="0" err="1" smtClean="0"/>
              <a:t>quelques</a:t>
            </a:r>
            <a:r>
              <a:rPr lang="en-US" altLang="en-US" sz="2200" dirty="0" smtClean="0"/>
              <a:t> modifications et extensions quant à </a:t>
            </a:r>
            <a:r>
              <a:rPr lang="en-US" altLang="en-US" sz="2200" dirty="0" err="1" smtClean="0"/>
              <a:t>l’information</a:t>
            </a:r>
            <a:r>
              <a:rPr lang="en-US" altLang="en-US" sz="2200" dirty="0" smtClean="0"/>
              <a:t> qui </a:t>
            </a:r>
            <a:r>
              <a:rPr lang="en-US" altLang="en-US" sz="2200" dirty="0" err="1" smtClean="0"/>
              <a:t>doit</a:t>
            </a:r>
            <a:r>
              <a:rPr lang="en-US" altLang="en-US" sz="2200" dirty="0" smtClean="0"/>
              <a:t> y figurer.</a:t>
            </a:r>
          </a:p>
          <a:p>
            <a:pPr marL="355600" indent="0" algn="l" eaLnBrk="1">
              <a:spcBef>
                <a:spcPts val="2300"/>
              </a:spcBef>
              <a:buSzPct val="43000"/>
              <a:buNone/>
            </a:pPr>
            <a:r>
              <a:rPr lang="en-US" altLang="en-US" sz="2200" dirty="0" smtClean="0"/>
              <a:t>Ce </a:t>
            </a:r>
            <a:r>
              <a:rPr lang="en-US" altLang="en-US" sz="2200" dirty="0" err="1" smtClean="0"/>
              <a:t>n’est</a:t>
            </a:r>
            <a:r>
              <a:rPr lang="en-US" altLang="en-US" sz="2200" dirty="0" smtClean="0"/>
              <a:t> </a:t>
            </a:r>
            <a:r>
              <a:rPr lang="en-US" altLang="en-US" sz="2200" dirty="0" err="1" smtClean="0"/>
              <a:t>donc</a:t>
            </a:r>
            <a:r>
              <a:rPr lang="en-US" altLang="en-US" sz="2200" dirty="0" smtClean="0"/>
              <a:t> pas certain que les </a:t>
            </a:r>
            <a:r>
              <a:rPr lang="en-US" altLang="en-US" sz="2200" dirty="0" err="1" smtClean="0"/>
              <a:t>programmes</a:t>
            </a:r>
            <a:r>
              <a:rPr lang="en-US" altLang="en-US" sz="2200" dirty="0" smtClean="0"/>
              <a:t> </a:t>
            </a:r>
            <a:r>
              <a:rPr lang="en-US" altLang="en-US" sz="2200" dirty="0" err="1" smtClean="0"/>
              <a:t>peuvent</a:t>
            </a:r>
            <a:r>
              <a:rPr lang="en-US" altLang="en-US" sz="2200" dirty="0" smtClean="0"/>
              <a:t> </a:t>
            </a:r>
            <a:r>
              <a:rPr lang="en-US" altLang="en-US" sz="2200" dirty="0" err="1" smtClean="0"/>
              <a:t>communiquer</a:t>
            </a:r>
            <a:r>
              <a:rPr lang="en-US" altLang="en-US" sz="2200" dirty="0" smtClean="0"/>
              <a:t> sans </a:t>
            </a:r>
            <a:r>
              <a:rPr lang="en-US" altLang="en-US" sz="2200" dirty="0" err="1" smtClean="0"/>
              <a:t>problème</a:t>
            </a:r>
            <a:r>
              <a:rPr lang="en-US" altLang="en-US" sz="2200" dirty="0" smtClean="0"/>
              <a:t> </a:t>
            </a:r>
            <a:r>
              <a:rPr lang="en-US" altLang="en-US" sz="2200" dirty="0" err="1" smtClean="0"/>
              <a:t>même</a:t>
            </a:r>
            <a:r>
              <a:rPr lang="en-US" altLang="en-US" sz="2200" dirty="0" smtClean="0"/>
              <a:t> </a:t>
            </a:r>
            <a:r>
              <a:rPr lang="en-US" altLang="en-US" sz="2200" dirty="0" err="1" smtClean="0"/>
              <a:t>s’ils</a:t>
            </a:r>
            <a:r>
              <a:rPr lang="en-US" altLang="en-US" sz="2200" dirty="0" smtClean="0"/>
              <a:t> </a:t>
            </a:r>
            <a:r>
              <a:rPr lang="en-US" altLang="en-US" sz="2200" dirty="0" err="1" smtClean="0"/>
              <a:t>prétendent</a:t>
            </a:r>
            <a:r>
              <a:rPr lang="en-US" altLang="en-US" sz="2200" dirty="0" smtClean="0"/>
              <a:t> se conformer à X.509.</a:t>
            </a:r>
            <a:endParaRPr lang="en-US" altLang="en-US"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5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5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65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6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bldLvl="5"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custDataLst>
              <p:tags r:id="rId1"/>
            </p:custDataLst>
          </p:nvPr>
        </p:nvSpPr>
        <p:spPr>
          <a:xfrm>
            <a:off x="266700" y="50800"/>
            <a:ext cx="9829800" cy="1066800"/>
          </a:xfrm>
        </p:spPr>
        <p:txBody>
          <a:bodyPr/>
          <a:lstStyle/>
          <a:p>
            <a:pPr eaLnBrk="1"/>
            <a:r>
              <a:rPr lang="en-US" altLang="en-US" dirty="0" smtClean="0"/>
              <a:t>X.509</a:t>
            </a:r>
          </a:p>
        </p:txBody>
      </p:sp>
      <p:sp>
        <p:nvSpPr>
          <p:cNvPr id="2" name="Rectangle 1"/>
          <p:cNvSpPr/>
          <p:nvPr>
            <p:custDataLst>
              <p:tags r:id="rId2"/>
            </p:custDataLst>
          </p:nvPr>
        </p:nvSpPr>
        <p:spPr>
          <a:xfrm>
            <a:off x="687512" y="1649760"/>
            <a:ext cx="8208912" cy="4524315"/>
          </a:xfrm>
          <a:prstGeom prst="rect">
            <a:avLst/>
          </a:prstGeom>
        </p:spPr>
        <p:txBody>
          <a:bodyPr wrap="square">
            <a:spAutoFit/>
          </a:bodyPr>
          <a:lstStyle/>
          <a:p>
            <a:pPr marL="342900" indent="-342900">
              <a:buFont typeface="Wingdings" panose="05000000000000000000" pitchFamily="2" charset="2"/>
              <a:buChar char="q"/>
            </a:pPr>
            <a:r>
              <a:rPr lang="fr-FR" sz="1800" dirty="0">
                <a:solidFill>
                  <a:schemeClr val="tx1"/>
                </a:solidFill>
              </a:rPr>
              <a:t>Version</a:t>
            </a:r>
          </a:p>
          <a:p>
            <a:pPr marL="342900" indent="-342900">
              <a:buFont typeface="Wingdings" panose="05000000000000000000" pitchFamily="2" charset="2"/>
              <a:buChar char="q"/>
            </a:pPr>
            <a:r>
              <a:rPr lang="fr-FR" sz="1800" dirty="0">
                <a:solidFill>
                  <a:schemeClr val="tx1"/>
                </a:solidFill>
              </a:rPr>
              <a:t>Numéro de série</a:t>
            </a:r>
          </a:p>
          <a:p>
            <a:pPr marL="342900" indent="-342900">
              <a:buFont typeface="Wingdings" panose="05000000000000000000" pitchFamily="2" charset="2"/>
              <a:buChar char="q"/>
            </a:pPr>
            <a:r>
              <a:rPr lang="fr-FR" sz="1800" dirty="0">
                <a:solidFill>
                  <a:schemeClr val="tx1"/>
                </a:solidFill>
              </a:rPr>
              <a:t>Algorithme de signature du certificat</a:t>
            </a:r>
          </a:p>
          <a:p>
            <a:pPr marL="342900" indent="-342900">
              <a:buFont typeface="Wingdings" panose="05000000000000000000" pitchFamily="2" charset="2"/>
              <a:buChar char="q"/>
            </a:pPr>
            <a:r>
              <a:rPr lang="fr-FR" sz="1800" dirty="0">
                <a:solidFill>
                  <a:schemeClr val="tx1"/>
                </a:solidFill>
              </a:rPr>
              <a:t>DN (</a:t>
            </a:r>
            <a:r>
              <a:rPr lang="fr-FR" sz="1800" dirty="0" err="1">
                <a:solidFill>
                  <a:schemeClr val="tx1"/>
                </a:solidFill>
              </a:rPr>
              <a:t>Distinguished</a:t>
            </a:r>
            <a:r>
              <a:rPr lang="fr-FR" sz="1800" dirty="0">
                <a:solidFill>
                  <a:schemeClr val="tx1"/>
                </a:solidFill>
              </a:rPr>
              <a:t> Name) du délivreur (autorité de certification)</a:t>
            </a:r>
          </a:p>
          <a:p>
            <a:pPr marL="342900" indent="-342900">
              <a:buFont typeface="Wingdings" panose="05000000000000000000" pitchFamily="2" charset="2"/>
              <a:buChar char="q"/>
            </a:pPr>
            <a:r>
              <a:rPr lang="fr-FR" sz="1800" dirty="0">
                <a:solidFill>
                  <a:schemeClr val="tx1"/>
                </a:solidFill>
              </a:rPr>
              <a:t>Validité (dates </a:t>
            </a:r>
            <a:r>
              <a:rPr lang="fr-FR" sz="1800" dirty="0" smtClean="0">
                <a:solidFill>
                  <a:schemeClr val="tx1"/>
                </a:solidFill>
              </a:rPr>
              <a:t>limite)</a:t>
            </a:r>
          </a:p>
          <a:p>
            <a:pPr marL="609600" lvl="1" indent="-342900">
              <a:buFont typeface="Wingdings" panose="05000000000000000000" pitchFamily="2" charset="2"/>
              <a:buChar char="q"/>
            </a:pPr>
            <a:r>
              <a:rPr lang="fr-FR" sz="1800" dirty="0" smtClean="0">
                <a:solidFill>
                  <a:schemeClr val="tx1"/>
                </a:solidFill>
              </a:rPr>
              <a:t>Pas </a:t>
            </a:r>
            <a:r>
              <a:rPr lang="fr-FR" sz="1800" dirty="0">
                <a:solidFill>
                  <a:schemeClr val="tx1"/>
                </a:solidFill>
              </a:rPr>
              <a:t>avant</a:t>
            </a:r>
          </a:p>
          <a:p>
            <a:pPr marL="609600" lvl="1" indent="-342900">
              <a:buFont typeface="Wingdings" panose="05000000000000000000" pitchFamily="2" charset="2"/>
              <a:buChar char="q"/>
            </a:pPr>
            <a:r>
              <a:rPr lang="fr-FR" sz="1800" dirty="0">
                <a:solidFill>
                  <a:schemeClr val="tx1"/>
                </a:solidFill>
              </a:rPr>
              <a:t>Pas après</a:t>
            </a:r>
          </a:p>
          <a:p>
            <a:pPr marL="342900" indent="-342900">
              <a:buFont typeface="Wingdings" panose="05000000000000000000" pitchFamily="2" charset="2"/>
              <a:buChar char="q"/>
            </a:pPr>
            <a:r>
              <a:rPr lang="fr-FR" sz="1800" dirty="0">
                <a:solidFill>
                  <a:schemeClr val="tx1"/>
                </a:solidFill>
              </a:rPr>
              <a:t>DN de l'objet du certificat</a:t>
            </a:r>
          </a:p>
          <a:p>
            <a:pPr marL="342900" indent="-342900">
              <a:buFont typeface="Wingdings" panose="05000000000000000000" pitchFamily="2" charset="2"/>
              <a:buChar char="q"/>
            </a:pPr>
            <a:r>
              <a:rPr lang="fr-FR" sz="1800" dirty="0">
                <a:solidFill>
                  <a:schemeClr val="tx1"/>
                </a:solidFill>
              </a:rPr>
              <a:t>Informations sur la clé publique :</a:t>
            </a:r>
          </a:p>
          <a:p>
            <a:pPr marL="609600" lvl="1" indent="-342900">
              <a:buFont typeface="Wingdings" panose="05000000000000000000" pitchFamily="2" charset="2"/>
              <a:buChar char="q"/>
            </a:pPr>
            <a:r>
              <a:rPr lang="fr-FR" sz="1800" dirty="0">
                <a:solidFill>
                  <a:schemeClr val="tx1"/>
                </a:solidFill>
              </a:rPr>
              <a:t>Algorithme de la clé publique</a:t>
            </a:r>
          </a:p>
          <a:p>
            <a:pPr marL="609600" lvl="1" indent="-342900">
              <a:buFont typeface="Wingdings" panose="05000000000000000000" pitchFamily="2" charset="2"/>
              <a:buChar char="q"/>
            </a:pPr>
            <a:r>
              <a:rPr lang="fr-FR" sz="1800" dirty="0">
                <a:solidFill>
                  <a:schemeClr val="tx1"/>
                </a:solidFill>
              </a:rPr>
              <a:t>Clé publique proprement dite</a:t>
            </a:r>
          </a:p>
          <a:p>
            <a:pPr marL="342900" indent="-342900">
              <a:buFont typeface="Wingdings" panose="05000000000000000000" pitchFamily="2" charset="2"/>
              <a:buChar char="q"/>
            </a:pPr>
            <a:r>
              <a:rPr lang="fr-FR" sz="1800" dirty="0">
                <a:solidFill>
                  <a:schemeClr val="tx1"/>
                </a:solidFill>
              </a:rPr>
              <a:t>Identifiant unique du signataire (optionnel, X.509v2)</a:t>
            </a:r>
          </a:p>
          <a:p>
            <a:pPr marL="342900" indent="-342900">
              <a:buFont typeface="Wingdings" panose="05000000000000000000" pitchFamily="2" charset="2"/>
              <a:buChar char="q"/>
            </a:pPr>
            <a:r>
              <a:rPr lang="fr-FR" sz="1800" dirty="0">
                <a:solidFill>
                  <a:schemeClr val="tx1"/>
                </a:solidFill>
              </a:rPr>
              <a:t>Identifiant unique du détenteur du certificat (optionnel, X.509v2)</a:t>
            </a:r>
          </a:p>
          <a:p>
            <a:pPr marL="342900" indent="-342900">
              <a:buFont typeface="Wingdings" panose="05000000000000000000" pitchFamily="2" charset="2"/>
              <a:buChar char="q"/>
            </a:pPr>
            <a:r>
              <a:rPr lang="fr-FR" sz="1800" dirty="0">
                <a:solidFill>
                  <a:schemeClr val="tx1"/>
                </a:solidFill>
              </a:rPr>
              <a:t>Extensions (optionnel, à partir de X.509v3)</a:t>
            </a:r>
          </a:p>
          <a:p>
            <a:pPr marL="609600" lvl="1" indent="-342900">
              <a:buFont typeface="Wingdings" panose="05000000000000000000" pitchFamily="2" charset="2"/>
              <a:buChar char="q"/>
            </a:pPr>
            <a:r>
              <a:rPr lang="fr-FR" sz="1800" dirty="0">
                <a:solidFill>
                  <a:schemeClr val="tx1"/>
                </a:solidFill>
              </a:rPr>
              <a:t>Liste des extensions</a:t>
            </a:r>
          </a:p>
          <a:p>
            <a:pPr marL="342900" indent="-342900">
              <a:buFont typeface="Wingdings" panose="05000000000000000000" pitchFamily="2" charset="2"/>
              <a:buChar char="q"/>
            </a:pPr>
            <a:r>
              <a:rPr lang="fr-FR" sz="1800" dirty="0">
                <a:solidFill>
                  <a:schemeClr val="tx1"/>
                </a:solidFill>
              </a:rPr>
              <a:t>Signature des informations ci-dessus par l'autorité de certification</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1"/>
          <p:cNvSpPr>
            <a:spLocks noGrp="1" noChangeArrowheads="1"/>
          </p:cNvSpPr>
          <p:nvPr>
            <p:ph type="title"/>
            <p:custDataLst>
              <p:tags r:id="rId1"/>
            </p:custDataLst>
          </p:nvPr>
        </p:nvSpPr>
        <p:spPr>
          <a:xfrm>
            <a:off x="990600" y="-12700"/>
            <a:ext cx="8178800" cy="1155700"/>
          </a:xfrm>
        </p:spPr>
        <p:txBody>
          <a:bodyPr/>
          <a:lstStyle/>
          <a:p>
            <a:pPr eaLnBrk="1"/>
            <a:r>
              <a:rPr lang="en-US" altLang="en-US" smtClean="0"/>
              <a:t>Un problème à résoudre</a:t>
            </a:r>
          </a:p>
        </p:txBody>
      </p:sp>
      <p:sp>
        <p:nvSpPr>
          <p:cNvPr id="7170" name="Rectangle 2"/>
          <p:cNvSpPr>
            <a:spLocks noGrp="1" noChangeArrowheads="1"/>
          </p:cNvSpPr>
          <p:nvPr>
            <p:ph idx="1"/>
            <p:custDataLst>
              <p:tags r:id="rId2"/>
            </p:custDataLst>
          </p:nvPr>
        </p:nvSpPr>
        <p:spPr>
          <a:xfrm>
            <a:off x="279400" y="1433736"/>
            <a:ext cx="9601200" cy="6071964"/>
          </a:xfrm>
        </p:spPr>
        <p:txBody>
          <a:bodyPr/>
          <a:lstStyle/>
          <a:p>
            <a:pPr marL="355600" indent="0" algn="l" eaLnBrk="1">
              <a:spcBef>
                <a:spcPts val="2300"/>
              </a:spcBef>
              <a:buSzPct val="43000"/>
              <a:buNone/>
            </a:pPr>
            <a:r>
              <a:rPr lang="en-US" altLang="en-US" sz="2700" dirty="0" smtClean="0"/>
              <a:t>(</a:t>
            </a:r>
            <a:r>
              <a:rPr lang="en-US" altLang="en-US" sz="2700" dirty="0" err="1" smtClean="0"/>
              <a:t>cas</a:t>
            </a:r>
            <a:r>
              <a:rPr lang="en-US" altLang="en-US" sz="2700" dirty="0" smtClean="0"/>
              <a:t> </a:t>
            </a:r>
            <a:r>
              <a:rPr lang="en-US" altLang="en-US" sz="2700" dirty="0" err="1" smtClean="0"/>
              <a:t>symétrique</a:t>
            </a:r>
            <a:r>
              <a:rPr lang="en-US" altLang="en-US" sz="2700" dirty="0" smtClean="0"/>
              <a:t>) Nous </a:t>
            </a:r>
            <a:r>
              <a:rPr lang="en-US" altLang="en-US" sz="2700" dirty="0" err="1" smtClean="0"/>
              <a:t>avons</a:t>
            </a:r>
            <a:r>
              <a:rPr lang="en-US" altLang="en-US" sz="2700" dirty="0" smtClean="0"/>
              <a:t> vu que le </a:t>
            </a:r>
            <a:r>
              <a:rPr lang="en-US" altLang="en-US" sz="2700" dirty="0" err="1" smtClean="0"/>
              <a:t>chiffrement</a:t>
            </a:r>
            <a:r>
              <a:rPr lang="en-US" altLang="en-US" sz="2700" dirty="0" smtClean="0"/>
              <a:t> et les codes </a:t>
            </a:r>
            <a:r>
              <a:rPr lang="en-US" altLang="en-US" sz="2700" dirty="0" err="1" smtClean="0"/>
              <a:t>d’authentification</a:t>
            </a:r>
            <a:r>
              <a:rPr lang="en-US" altLang="en-US" sz="2700" dirty="0" smtClean="0"/>
              <a:t> de messages </a:t>
            </a:r>
            <a:r>
              <a:rPr lang="en-US" altLang="en-US" sz="2700" dirty="0" err="1" smtClean="0"/>
              <a:t>peuvent</a:t>
            </a:r>
            <a:r>
              <a:rPr lang="en-US" altLang="en-US" sz="2700" dirty="0" smtClean="0"/>
              <a:t> </a:t>
            </a:r>
            <a:r>
              <a:rPr lang="en-US" altLang="en-US" sz="2700" dirty="0" err="1" smtClean="0"/>
              <a:t>être</a:t>
            </a:r>
            <a:r>
              <a:rPr lang="en-US" altLang="en-US" sz="2700" dirty="0" smtClean="0"/>
              <a:t> </a:t>
            </a:r>
            <a:r>
              <a:rPr lang="en-US" altLang="en-US" sz="2700" dirty="0" err="1" smtClean="0"/>
              <a:t>réalisés</a:t>
            </a:r>
            <a:r>
              <a:rPr lang="en-US" altLang="en-US" sz="2700" dirty="0" smtClean="0"/>
              <a:t> </a:t>
            </a:r>
            <a:r>
              <a:rPr lang="en-US" altLang="en-US" sz="2700" dirty="0" err="1" smtClean="0"/>
              <a:t>d’une</a:t>
            </a:r>
            <a:r>
              <a:rPr lang="en-US" altLang="en-US" sz="2700" dirty="0" smtClean="0"/>
              <a:t> </a:t>
            </a:r>
            <a:r>
              <a:rPr lang="en-US" altLang="en-US" sz="2700" dirty="0" err="1" smtClean="0"/>
              <a:t>façon</a:t>
            </a:r>
            <a:r>
              <a:rPr lang="en-US" altLang="en-US" sz="2700" dirty="0" smtClean="0"/>
              <a:t> </a:t>
            </a:r>
            <a:r>
              <a:rPr lang="en-US" altLang="en-US" sz="2700" dirty="0" err="1" smtClean="0"/>
              <a:t>satisfaisante</a:t>
            </a:r>
            <a:r>
              <a:rPr lang="en-US" altLang="en-US" sz="2700" dirty="0" smtClean="0"/>
              <a:t> </a:t>
            </a:r>
            <a:r>
              <a:rPr lang="en-US" altLang="en-US" sz="2700" dirty="0" err="1" smtClean="0"/>
              <a:t>si</a:t>
            </a:r>
            <a:r>
              <a:rPr lang="en-US" altLang="en-US" sz="2700" dirty="0" smtClean="0"/>
              <a:t> les participants </a:t>
            </a:r>
            <a:r>
              <a:rPr lang="en-US" altLang="en-US" sz="2700" dirty="0" err="1" smtClean="0"/>
              <a:t>partagent</a:t>
            </a:r>
            <a:r>
              <a:rPr lang="en-US" altLang="en-US" sz="2700" dirty="0" smtClean="0"/>
              <a:t> des </a:t>
            </a:r>
            <a:r>
              <a:rPr lang="en-US" altLang="en-US" sz="2700" dirty="0" err="1" smtClean="0"/>
              <a:t>clés</a:t>
            </a:r>
            <a:r>
              <a:rPr lang="en-US" altLang="en-US" sz="2700" dirty="0" smtClean="0"/>
              <a:t> </a:t>
            </a:r>
            <a:r>
              <a:rPr lang="en-US" altLang="en-US" sz="2700" dirty="0" err="1" smtClean="0"/>
              <a:t>secrètes</a:t>
            </a:r>
            <a:r>
              <a:rPr lang="en-US" altLang="en-US" sz="2700" dirty="0" smtClean="0"/>
              <a:t>.</a:t>
            </a:r>
          </a:p>
          <a:p>
            <a:pPr marL="355600" indent="0" algn="l" eaLnBrk="1">
              <a:spcBef>
                <a:spcPts val="2300"/>
              </a:spcBef>
              <a:buSzPct val="43000"/>
              <a:buNone/>
            </a:pPr>
            <a:r>
              <a:rPr lang="en-US" altLang="en-US" sz="2700" dirty="0" smtClean="0"/>
              <a:t>(</a:t>
            </a:r>
            <a:r>
              <a:rPr lang="en-US" altLang="en-US" sz="2700" dirty="0" err="1" smtClean="0"/>
              <a:t>cas</a:t>
            </a:r>
            <a:r>
              <a:rPr lang="en-US" altLang="en-US" sz="2700" dirty="0" smtClean="0"/>
              <a:t> </a:t>
            </a:r>
            <a:r>
              <a:rPr lang="en-US" altLang="en-US" sz="2700" dirty="0" err="1" smtClean="0"/>
              <a:t>asymétrique</a:t>
            </a:r>
            <a:r>
              <a:rPr lang="en-US" altLang="en-US" sz="2700" dirty="0" smtClean="0"/>
              <a:t>) Les </a:t>
            </a:r>
            <a:r>
              <a:rPr lang="en-US" altLang="en-US" sz="2700" dirty="0" err="1" smtClean="0"/>
              <a:t>systèmes</a:t>
            </a:r>
            <a:r>
              <a:rPr lang="en-US" altLang="en-US" sz="2700" dirty="0" smtClean="0"/>
              <a:t> à </a:t>
            </a:r>
            <a:r>
              <a:rPr lang="en-US" altLang="en-US" sz="2700" dirty="0" err="1" smtClean="0"/>
              <a:t>clé</a:t>
            </a:r>
            <a:r>
              <a:rPr lang="en-US" altLang="en-US" sz="2700" dirty="0" smtClean="0"/>
              <a:t> </a:t>
            </a:r>
            <a:r>
              <a:rPr lang="en-US" altLang="en-US" sz="2700" dirty="0" err="1" smtClean="0"/>
              <a:t>publique</a:t>
            </a:r>
            <a:r>
              <a:rPr lang="en-US" altLang="en-US" sz="2700" dirty="0" smtClean="0"/>
              <a:t> </a:t>
            </a:r>
            <a:r>
              <a:rPr lang="en-US" altLang="en-US" sz="2700" dirty="0" err="1" smtClean="0"/>
              <a:t>demandent</a:t>
            </a:r>
            <a:r>
              <a:rPr lang="en-US" altLang="en-US" sz="2700" dirty="0" smtClean="0"/>
              <a:t> que les </a:t>
            </a:r>
            <a:r>
              <a:rPr lang="en-US" altLang="en-US" sz="2700" dirty="0" err="1" smtClean="0"/>
              <a:t>clés</a:t>
            </a:r>
            <a:r>
              <a:rPr lang="en-US" altLang="en-US" sz="2700" dirty="0" smtClean="0"/>
              <a:t> </a:t>
            </a:r>
            <a:r>
              <a:rPr lang="en-US" altLang="en-US" sz="2700" dirty="0" err="1" smtClean="0"/>
              <a:t>publiques</a:t>
            </a:r>
            <a:r>
              <a:rPr lang="en-US" altLang="en-US" sz="2700" dirty="0" smtClean="0"/>
              <a:t> </a:t>
            </a:r>
            <a:r>
              <a:rPr lang="en-US" altLang="en-US" sz="2700" dirty="0" err="1" smtClean="0"/>
              <a:t>soient</a:t>
            </a:r>
            <a:r>
              <a:rPr lang="en-US" altLang="en-US" sz="2700" dirty="0" smtClean="0"/>
              <a:t> </a:t>
            </a:r>
            <a:r>
              <a:rPr lang="en-US" altLang="en-US" sz="2700" dirty="0" err="1" smtClean="0"/>
              <a:t>authentifiées</a:t>
            </a:r>
            <a:r>
              <a:rPr lang="en-US" altLang="en-US" sz="2700" dirty="0" smtClean="0"/>
              <a:t>. </a:t>
            </a:r>
            <a:r>
              <a:rPr lang="en-US" altLang="en-US" sz="2700" dirty="0" err="1" smtClean="0"/>
              <a:t>Ceci</a:t>
            </a:r>
            <a:r>
              <a:rPr lang="en-US" altLang="en-US" sz="2700" dirty="0" smtClean="0"/>
              <a:t> </a:t>
            </a:r>
            <a:r>
              <a:rPr lang="en-US" altLang="en-US" sz="2700" dirty="0" err="1" smtClean="0"/>
              <a:t>est</a:t>
            </a:r>
            <a:r>
              <a:rPr lang="en-US" altLang="en-US" sz="2700" dirty="0" smtClean="0"/>
              <a:t> le </a:t>
            </a:r>
            <a:r>
              <a:rPr lang="en-US" altLang="en-US" sz="2700" dirty="0" err="1" smtClean="0"/>
              <a:t>cas</a:t>
            </a:r>
            <a:r>
              <a:rPr lang="en-US" altLang="en-US" sz="2700" dirty="0" smtClean="0"/>
              <a:t> pour le </a:t>
            </a:r>
            <a:r>
              <a:rPr lang="en-US" altLang="en-US" sz="2700" dirty="0" err="1" smtClean="0"/>
              <a:t>chiffrement</a:t>
            </a:r>
            <a:r>
              <a:rPr lang="en-US" altLang="en-US" sz="2700" dirty="0" smtClean="0"/>
              <a:t> à </a:t>
            </a:r>
            <a:r>
              <a:rPr lang="en-US" altLang="en-US" sz="2700" dirty="0" err="1" smtClean="0"/>
              <a:t>clé</a:t>
            </a:r>
            <a:r>
              <a:rPr lang="en-US" altLang="en-US" sz="2700" dirty="0" smtClean="0"/>
              <a:t> </a:t>
            </a:r>
            <a:r>
              <a:rPr lang="en-US" altLang="en-US" sz="2700" dirty="0" err="1" smtClean="0"/>
              <a:t>publique</a:t>
            </a:r>
            <a:r>
              <a:rPr lang="en-US" altLang="en-US" sz="2700" dirty="0" smtClean="0"/>
              <a:t> et les signatures </a:t>
            </a:r>
            <a:r>
              <a:rPr lang="en-US" altLang="en-US" sz="2700" dirty="0" err="1" smtClean="0"/>
              <a:t>numériques</a:t>
            </a:r>
            <a:r>
              <a:rPr lang="en-US" altLang="en-US" sz="2700" dirty="0" smtClean="0"/>
              <a:t>.</a:t>
            </a:r>
          </a:p>
          <a:p>
            <a:pPr marL="355600" indent="0" algn="l" eaLnBrk="1">
              <a:spcBef>
                <a:spcPts val="2300"/>
              </a:spcBef>
              <a:buSzPct val="43000"/>
              <a:buNone/>
            </a:pPr>
            <a:r>
              <a:rPr lang="en-US" altLang="en-US" sz="2700" dirty="0" smtClean="0"/>
              <a:t>Nous </a:t>
            </a:r>
            <a:r>
              <a:rPr lang="en-US" altLang="en-US" sz="2700" dirty="0" err="1" smtClean="0"/>
              <a:t>étudions</a:t>
            </a:r>
            <a:r>
              <a:rPr lang="en-US" altLang="en-US" sz="2700" dirty="0" smtClean="0"/>
              <a:t> </a:t>
            </a:r>
            <a:r>
              <a:rPr lang="en-US" altLang="en-US" sz="2700" dirty="0" err="1" smtClean="0"/>
              <a:t>maintenant</a:t>
            </a:r>
            <a:r>
              <a:rPr lang="en-US" altLang="en-US" sz="2700" dirty="0" smtClean="0"/>
              <a:t> les </a:t>
            </a:r>
            <a:r>
              <a:rPr lang="en-US" altLang="en-US" sz="2700" dirty="0" err="1" smtClean="0"/>
              <a:t>méthodes</a:t>
            </a:r>
            <a:r>
              <a:rPr lang="en-US" altLang="en-US" sz="2700" dirty="0" smtClean="0"/>
              <a:t> pour le </a:t>
            </a:r>
            <a:r>
              <a:rPr lang="en-US" altLang="en-US" sz="2700" dirty="0" err="1" smtClean="0"/>
              <a:t>partage</a:t>
            </a:r>
            <a:r>
              <a:rPr lang="en-US" altLang="en-US" sz="2700" dirty="0" smtClean="0"/>
              <a:t> de </a:t>
            </a:r>
            <a:r>
              <a:rPr lang="en-US" altLang="en-US" sz="2700" dirty="0" err="1" smtClean="0"/>
              <a:t>clés</a:t>
            </a:r>
            <a:r>
              <a:rPr lang="en-US" altLang="en-US" sz="2700" dirty="0" smtClean="0"/>
              <a:t> </a:t>
            </a:r>
            <a:r>
              <a:rPr lang="en-US" altLang="en-US" sz="2700" dirty="0" err="1" smtClean="0"/>
              <a:t>secrètes</a:t>
            </a:r>
            <a:r>
              <a:rPr lang="en-US" altLang="en-US" sz="2700" dirty="0" smtClean="0"/>
              <a:t> et la </a:t>
            </a:r>
            <a:r>
              <a:rPr lang="en-US" altLang="en-US" sz="2700" dirty="0" err="1" smtClean="0"/>
              <a:t>conformité</a:t>
            </a:r>
            <a:r>
              <a:rPr lang="en-US" altLang="en-US" sz="2700" dirty="0" smtClean="0"/>
              <a:t> des </a:t>
            </a:r>
            <a:r>
              <a:rPr lang="en-US" altLang="en-US" sz="2700" dirty="0" err="1" smtClean="0"/>
              <a:t>clés</a:t>
            </a:r>
            <a:r>
              <a:rPr lang="en-US" altLang="en-US" sz="2700" dirty="0" smtClean="0"/>
              <a:t> </a:t>
            </a:r>
            <a:r>
              <a:rPr lang="en-US" altLang="en-US" sz="2700" dirty="0" err="1" smtClean="0"/>
              <a:t>publiques</a:t>
            </a:r>
            <a:r>
              <a:rPr lang="en-US" altLang="en-US" sz="2700" dirty="0" smtClean="0"/>
              <a:t>. </a:t>
            </a:r>
            <a:r>
              <a:rPr lang="en-US" altLang="en-US" sz="2700" dirty="0" err="1" smtClean="0"/>
              <a:t>Ces</a:t>
            </a:r>
            <a:r>
              <a:rPr lang="en-US" altLang="en-US" sz="2700" dirty="0" smtClean="0"/>
              <a:t> </a:t>
            </a:r>
            <a:r>
              <a:rPr lang="en-US" altLang="en-US" sz="2700" dirty="0" err="1" smtClean="0"/>
              <a:t>méthodes</a:t>
            </a:r>
            <a:r>
              <a:rPr lang="en-US" altLang="en-US" sz="2700" dirty="0" smtClean="0"/>
              <a:t> </a:t>
            </a:r>
            <a:r>
              <a:rPr lang="en-US" altLang="en-US" sz="2700" dirty="0" err="1" smtClean="0"/>
              <a:t>sont</a:t>
            </a:r>
            <a:r>
              <a:rPr lang="en-US" altLang="en-US" sz="2700" dirty="0" smtClean="0"/>
              <a:t> </a:t>
            </a:r>
            <a:r>
              <a:rPr lang="en-US" altLang="en-US" sz="2700" dirty="0" err="1" smtClean="0"/>
              <a:t>nécessaires</a:t>
            </a:r>
            <a:r>
              <a:rPr lang="en-US" altLang="en-US" sz="2700" dirty="0" smtClean="0"/>
              <a:t> </a:t>
            </a:r>
            <a:r>
              <a:rPr lang="en-US" altLang="en-US" sz="2700" dirty="0" err="1" smtClean="0"/>
              <a:t>dans</a:t>
            </a:r>
            <a:r>
              <a:rPr lang="en-US" altLang="en-US" sz="2700" dirty="0" smtClean="0"/>
              <a:t> la </a:t>
            </a:r>
            <a:r>
              <a:rPr lang="en-US" altLang="en-US" sz="2700" dirty="0" err="1" smtClean="0"/>
              <a:t>plupart</a:t>
            </a:r>
            <a:r>
              <a:rPr lang="en-US" altLang="en-US" sz="2700" dirty="0" smtClean="0"/>
              <a:t> des situations.</a:t>
            </a:r>
            <a:endParaRPr lang="en-US" altLang="en-US" dirty="0"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177178" y="2297832"/>
            <a:ext cx="2686635" cy="3312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3351808" y="2297832"/>
            <a:ext cx="2750100" cy="3312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6565956" y="2297833"/>
            <a:ext cx="3178057" cy="2416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1"/>
          <p:cNvSpPr>
            <a:spLocks noGrp="1" noChangeArrowheads="1"/>
          </p:cNvSpPr>
          <p:nvPr>
            <p:ph type="title"/>
            <p:custDataLst>
              <p:tags r:id="rId1"/>
            </p:custDataLst>
          </p:nvPr>
        </p:nvSpPr>
        <p:spPr>
          <a:xfrm>
            <a:off x="12700" y="-12700"/>
            <a:ext cx="10134600" cy="787400"/>
          </a:xfrm>
        </p:spPr>
        <p:txBody>
          <a:bodyPr/>
          <a:lstStyle/>
          <a:p>
            <a:pPr eaLnBrk="1"/>
            <a:r>
              <a:rPr lang="en-US" altLang="en-US" sz="4300" smtClean="0"/>
              <a:t>Les limites de la gestion de clés</a:t>
            </a:r>
            <a:endParaRPr lang="en-US" altLang="en-US" smtClean="0"/>
          </a:p>
        </p:txBody>
      </p:sp>
      <p:sp>
        <p:nvSpPr>
          <p:cNvPr id="30722" name="Rectangle 2"/>
          <p:cNvSpPr>
            <a:spLocks noGrp="1" noChangeArrowheads="1"/>
          </p:cNvSpPr>
          <p:nvPr>
            <p:ph idx="1"/>
            <p:custDataLst>
              <p:tags r:id="rId2"/>
            </p:custDataLst>
          </p:nvPr>
        </p:nvSpPr>
        <p:spPr>
          <a:xfrm>
            <a:off x="-12700" y="1145704"/>
            <a:ext cx="10185400" cy="5976664"/>
          </a:xfrm>
        </p:spPr>
        <p:txBody>
          <a:bodyPr>
            <a:normAutofit fontScale="77500" lnSpcReduction="20000"/>
          </a:bodyPr>
          <a:lstStyle/>
          <a:p>
            <a:pPr marL="647700" indent="-292100" algn="l" eaLnBrk="1">
              <a:spcBef>
                <a:spcPts val="2300"/>
              </a:spcBef>
              <a:buSzPct val="43000"/>
              <a:buFontTx/>
              <a:buBlip>
                <a:blip r:embed="rId4"/>
              </a:buBlip>
            </a:pPr>
            <a:r>
              <a:rPr lang="en-US" altLang="en-US" dirty="0" smtClean="0"/>
              <a:t>Nous </a:t>
            </a:r>
            <a:r>
              <a:rPr lang="en-US" altLang="en-US" dirty="0" err="1" smtClean="0"/>
              <a:t>avons</a:t>
            </a:r>
            <a:r>
              <a:rPr lang="en-US" altLang="en-US" dirty="0" smtClean="0"/>
              <a:t> vu que les </a:t>
            </a:r>
            <a:r>
              <a:rPr lang="en-US" altLang="en-US" dirty="0" err="1" smtClean="0"/>
              <a:t>systèmes</a:t>
            </a:r>
            <a:r>
              <a:rPr lang="en-US" altLang="en-US" dirty="0" smtClean="0"/>
              <a:t> de </a:t>
            </a:r>
            <a:r>
              <a:rPr lang="en-US" altLang="en-US" dirty="0" err="1" smtClean="0"/>
              <a:t>gestion</a:t>
            </a:r>
            <a:r>
              <a:rPr lang="en-US" altLang="en-US" dirty="0" smtClean="0"/>
              <a:t> de </a:t>
            </a:r>
            <a:r>
              <a:rPr lang="en-US" altLang="en-US" dirty="0" err="1" smtClean="0"/>
              <a:t>clés</a:t>
            </a:r>
            <a:r>
              <a:rPr lang="en-US" altLang="en-US" dirty="0" smtClean="0"/>
              <a:t> </a:t>
            </a:r>
            <a:r>
              <a:rPr lang="en-US" altLang="en-US" dirty="0" err="1" smtClean="0"/>
              <a:t>sont</a:t>
            </a:r>
            <a:r>
              <a:rPr lang="en-US" altLang="en-US" dirty="0" smtClean="0"/>
              <a:t> la </a:t>
            </a:r>
            <a:r>
              <a:rPr lang="en-US" altLang="en-US" dirty="0" err="1" smtClean="0"/>
              <a:t>plupart</a:t>
            </a:r>
            <a:r>
              <a:rPr lang="en-US" altLang="en-US" dirty="0" smtClean="0"/>
              <a:t> du temps </a:t>
            </a:r>
            <a:r>
              <a:rPr lang="en-US" altLang="en-US" dirty="0" err="1" smtClean="0"/>
              <a:t>hiérarchiques</a:t>
            </a:r>
            <a:r>
              <a:rPr lang="en-US" altLang="en-US" dirty="0" smtClean="0"/>
              <a:t>.</a:t>
            </a:r>
            <a:endParaRPr lang="en-US" altLang="en-US" dirty="0"/>
          </a:p>
          <a:p>
            <a:pPr marL="647700" indent="-292100" algn="l" eaLnBrk="1">
              <a:spcBef>
                <a:spcPts val="2300"/>
              </a:spcBef>
              <a:buSzPct val="43000"/>
              <a:buFontTx/>
              <a:buBlip>
                <a:blip r:embed="rId4"/>
              </a:buBlip>
            </a:pPr>
            <a:r>
              <a:rPr lang="en-US" altLang="en-US" dirty="0" err="1" smtClean="0"/>
              <a:t>Une</a:t>
            </a:r>
            <a:r>
              <a:rPr lang="en-US" altLang="en-US" dirty="0" smtClean="0"/>
              <a:t> </a:t>
            </a:r>
            <a:r>
              <a:rPr lang="en-US" altLang="en-US" dirty="0" err="1" smtClean="0"/>
              <a:t>clé</a:t>
            </a:r>
            <a:r>
              <a:rPr lang="en-US" altLang="en-US" dirty="0" smtClean="0"/>
              <a:t> </a:t>
            </a:r>
            <a:r>
              <a:rPr lang="en-US" altLang="en-US" dirty="0" err="1" smtClean="0"/>
              <a:t>est</a:t>
            </a:r>
            <a:r>
              <a:rPr lang="en-US" altLang="en-US" dirty="0" smtClean="0"/>
              <a:t> protégée par </a:t>
            </a:r>
            <a:r>
              <a:rPr lang="en-US" altLang="en-US" dirty="0" err="1" smtClean="0"/>
              <a:t>une</a:t>
            </a:r>
            <a:r>
              <a:rPr lang="en-US" altLang="en-US" dirty="0" smtClean="0"/>
              <a:t> </a:t>
            </a:r>
            <a:r>
              <a:rPr lang="en-US" altLang="en-US" dirty="0" err="1" smtClean="0"/>
              <a:t>autre</a:t>
            </a:r>
            <a:r>
              <a:rPr lang="en-US" altLang="en-US" dirty="0" smtClean="0"/>
              <a:t> qui </a:t>
            </a:r>
            <a:r>
              <a:rPr lang="en-US" altLang="en-US" dirty="0" err="1" smtClean="0"/>
              <a:t>est</a:t>
            </a:r>
            <a:r>
              <a:rPr lang="en-US" altLang="en-US" dirty="0" smtClean="0"/>
              <a:t> </a:t>
            </a:r>
            <a:r>
              <a:rPr lang="en-US" altLang="en-US" dirty="0" err="1" smtClean="0"/>
              <a:t>elle-même</a:t>
            </a:r>
            <a:r>
              <a:rPr lang="en-US" altLang="en-US" dirty="0" smtClean="0"/>
              <a:t> protégée par </a:t>
            </a:r>
            <a:r>
              <a:rPr lang="en-US" altLang="en-US" dirty="0" err="1" smtClean="0"/>
              <a:t>une</a:t>
            </a:r>
            <a:r>
              <a:rPr lang="en-US" altLang="en-US" dirty="0" smtClean="0"/>
              <a:t> </a:t>
            </a:r>
            <a:r>
              <a:rPr lang="en-US" altLang="en-US" dirty="0" err="1" smtClean="0"/>
              <a:t>autre</a:t>
            </a:r>
            <a:r>
              <a:rPr lang="en-US" altLang="en-US" dirty="0" smtClean="0"/>
              <a:t>.</a:t>
            </a:r>
            <a:endParaRPr lang="en-US" altLang="en-US" dirty="0"/>
          </a:p>
          <a:p>
            <a:pPr marL="647700" indent="-292100" algn="l" eaLnBrk="1">
              <a:spcBef>
                <a:spcPts val="2300"/>
              </a:spcBef>
              <a:buSzPct val="43000"/>
              <a:buFontTx/>
              <a:buBlip>
                <a:blip r:embed="rId4"/>
              </a:buBlip>
            </a:pPr>
            <a:r>
              <a:rPr lang="en-US" altLang="en-US" dirty="0" smtClean="0"/>
              <a:t>Il </a:t>
            </a:r>
            <a:r>
              <a:rPr lang="en-US" altLang="en-US" dirty="0" err="1" smtClean="0"/>
              <a:t>est</a:t>
            </a:r>
            <a:r>
              <a:rPr lang="en-US" altLang="en-US" dirty="0" smtClean="0"/>
              <a:t> possible que la structure </a:t>
            </a:r>
            <a:r>
              <a:rPr lang="en-US" altLang="en-US" dirty="0" err="1" smtClean="0"/>
              <a:t>générale</a:t>
            </a:r>
            <a:r>
              <a:rPr lang="en-US" altLang="en-US" dirty="0" smtClean="0"/>
              <a:t> </a:t>
            </a:r>
            <a:r>
              <a:rPr lang="en-US" altLang="en-US" dirty="0" err="1" smtClean="0"/>
              <a:t>soit</a:t>
            </a:r>
            <a:r>
              <a:rPr lang="en-US" altLang="en-US" dirty="0" smtClean="0"/>
              <a:t> plus </a:t>
            </a:r>
            <a:r>
              <a:rPr lang="en-US" altLang="en-US" dirty="0" err="1" smtClean="0"/>
              <a:t>complexe</a:t>
            </a:r>
            <a:r>
              <a:rPr lang="en-US" altLang="en-US" dirty="0" smtClean="0"/>
              <a:t> </a:t>
            </a:r>
            <a:r>
              <a:rPr lang="en-US" altLang="en-US" dirty="0" err="1" smtClean="0"/>
              <a:t>qu’un</a:t>
            </a:r>
            <a:r>
              <a:rPr lang="en-US" altLang="en-US" dirty="0" smtClean="0"/>
              <a:t> </a:t>
            </a:r>
            <a:r>
              <a:rPr lang="en-US" altLang="en-US" dirty="0" err="1" smtClean="0"/>
              <a:t>arbre</a:t>
            </a:r>
            <a:r>
              <a:rPr lang="en-US" altLang="en-US" dirty="0" smtClean="0"/>
              <a:t> (CA</a:t>
            </a:r>
            <a:r>
              <a:rPr lang="en-US" altLang="en-US" baseline="-6000" dirty="0" smtClean="0"/>
              <a:t>1</a:t>
            </a:r>
            <a:r>
              <a:rPr lang="en-US" altLang="en-US" dirty="0" smtClean="0"/>
              <a:t> </a:t>
            </a:r>
            <a:r>
              <a:rPr lang="en-US" altLang="en-US" dirty="0" err="1" smtClean="0"/>
              <a:t>certifie</a:t>
            </a:r>
            <a:r>
              <a:rPr lang="en-US" altLang="en-US" dirty="0" smtClean="0"/>
              <a:t> CA</a:t>
            </a:r>
            <a:r>
              <a:rPr lang="en-US" altLang="en-US" baseline="-6000" dirty="0" smtClean="0"/>
              <a:t>2</a:t>
            </a:r>
            <a:r>
              <a:rPr lang="en-US" altLang="en-US" dirty="0" smtClean="0"/>
              <a:t>,...,</a:t>
            </a:r>
            <a:r>
              <a:rPr lang="en-US" altLang="en-US" dirty="0" err="1" smtClean="0"/>
              <a:t>CA</a:t>
            </a:r>
            <a:r>
              <a:rPr lang="en-US" altLang="en-US" baseline="-6000" dirty="0" err="1" smtClean="0"/>
              <a:t>k</a:t>
            </a:r>
            <a:r>
              <a:rPr lang="en-US" altLang="en-US" dirty="0" smtClean="0"/>
              <a:t> et </a:t>
            </a:r>
            <a:r>
              <a:rPr lang="en-US" altLang="en-US" dirty="0" err="1" smtClean="0"/>
              <a:t>chacun</a:t>
            </a:r>
            <a:r>
              <a:rPr lang="en-US" altLang="en-US" dirty="0" smtClean="0"/>
              <a:t> </a:t>
            </a:r>
            <a:r>
              <a:rPr lang="en-US" altLang="en-US" dirty="0" err="1" smtClean="0"/>
              <a:t>d’eux</a:t>
            </a:r>
            <a:r>
              <a:rPr lang="en-US" altLang="en-US" dirty="0" smtClean="0"/>
              <a:t> fait de </a:t>
            </a:r>
            <a:r>
              <a:rPr lang="en-US" altLang="en-US" dirty="0" err="1" smtClean="0"/>
              <a:t>même</a:t>
            </a:r>
            <a:r>
              <a:rPr lang="en-US" altLang="en-US" dirty="0" smtClean="0"/>
              <a:t>), </a:t>
            </a:r>
            <a:r>
              <a:rPr lang="en-US" altLang="en-US" dirty="0" err="1" smtClean="0"/>
              <a:t>certaines</a:t>
            </a:r>
            <a:r>
              <a:rPr lang="en-US" altLang="en-US" dirty="0" smtClean="0"/>
              <a:t> </a:t>
            </a:r>
            <a:r>
              <a:rPr lang="en-US" altLang="en-US" dirty="0" err="1" smtClean="0"/>
              <a:t>clés</a:t>
            </a:r>
            <a:r>
              <a:rPr lang="en-US" altLang="en-US" dirty="0" smtClean="0"/>
              <a:t> </a:t>
            </a:r>
            <a:r>
              <a:rPr lang="en-US" altLang="en-US" dirty="0" err="1" smtClean="0"/>
              <a:t>peuvent</a:t>
            </a:r>
            <a:r>
              <a:rPr lang="en-US" altLang="en-US" dirty="0" smtClean="0"/>
              <a:t> </a:t>
            </a:r>
            <a:r>
              <a:rPr lang="en-US" altLang="en-US" dirty="0" err="1" smtClean="0"/>
              <a:t>être</a:t>
            </a:r>
            <a:r>
              <a:rPr lang="en-US" altLang="en-US" dirty="0" smtClean="0"/>
              <a:t> </a:t>
            </a:r>
            <a:r>
              <a:rPr lang="en-US" altLang="en-US" dirty="0" err="1" smtClean="0"/>
              <a:t>certifiées</a:t>
            </a:r>
            <a:r>
              <a:rPr lang="en-US" altLang="en-US" dirty="0" smtClean="0"/>
              <a:t> par </a:t>
            </a:r>
            <a:r>
              <a:rPr lang="en-US" altLang="en-US" dirty="0" err="1" smtClean="0"/>
              <a:t>plusieurs</a:t>
            </a:r>
            <a:r>
              <a:rPr lang="en-US" altLang="en-US" dirty="0" smtClean="0"/>
              <a:t> CA. </a:t>
            </a:r>
          </a:p>
          <a:p>
            <a:pPr marL="647700" indent="-292100" algn="l" eaLnBrk="1">
              <a:spcBef>
                <a:spcPts val="2300"/>
              </a:spcBef>
              <a:buSzPct val="43000"/>
              <a:buFontTx/>
              <a:buBlip>
                <a:blip r:embed="rId4"/>
              </a:buBlip>
            </a:pPr>
            <a:r>
              <a:rPr lang="en-US" altLang="en-US" dirty="0" err="1" smtClean="0"/>
              <a:t>Mais</a:t>
            </a:r>
            <a:r>
              <a:rPr lang="en-US" altLang="en-US" dirty="0" smtClean="0"/>
              <a:t> </a:t>
            </a:r>
            <a:r>
              <a:rPr lang="en-US" altLang="en-US" dirty="0" err="1" smtClean="0"/>
              <a:t>toute</a:t>
            </a:r>
            <a:r>
              <a:rPr lang="en-US" altLang="en-US" dirty="0" smtClean="0"/>
              <a:t> structure de </a:t>
            </a:r>
            <a:r>
              <a:rPr lang="en-US" altLang="en-US" dirty="0" err="1" smtClean="0"/>
              <a:t>ce</a:t>
            </a:r>
            <a:r>
              <a:rPr lang="en-US" altLang="en-US" dirty="0" smtClean="0"/>
              <a:t> type </a:t>
            </a:r>
            <a:r>
              <a:rPr lang="en-US" altLang="en-US" dirty="0" err="1" smtClean="0"/>
              <a:t>doit</a:t>
            </a:r>
            <a:r>
              <a:rPr lang="en-US" altLang="en-US" dirty="0" smtClean="0"/>
              <a:t> </a:t>
            </a:r>
            <a:r>
              <a:rPr lang="en-US" altLang="en-US" dirty="0" err="1" smtClean="0"/>
              <a:t>avoir</a:t>
            </a:r>
            <a:r>
              <a:rPr lang="en-US" altLang="en-US" dirty="0" smtClean="0"/>
              <a:t> </a:t>
            </a:r>
            <a:r>
              <a:rPr lang="en-US" altLang="en-US" dirty="0" err="1" smtClean="0"/>
              <a:t>une</a:t>
            </a:r>
            <a:r>
              <a:rPr lang="en-US" altLang="en-US" dirty="0" smtClean="0"/>
              <a:t> fin, </a:t>
            </a:r>
            <a:r>
              <a:rPr lang="en-US" altLang="en-US" dirty="0" err="1" smtClean="0"/>
              <a:t>certaines</a:t>
            </a:r>
            <a:r>
              <a:rPr lang="en-US" altLang="en-US" dirty="0" smtClean="0"/>
              <a:t> </a:t>
            </a:r>
            <a:r>
              <a:rPr lang="en-US" altLang="en-US" dirty="0" err="1" smtClean="0"/>
              <a:t>clés</a:t>
            </a:r>
            <a:r>
              <a:rPr lang="en-US" altLang="en-US" dirty="0" smtClean="0"/>
              <a:t> ne </a:t>
            </a:r>
            <a:r>
              <a:rPr lang="en-US" altLang="en-US" dirty="0" err="1" smtClean="0"/>
              <a:t>seront</a:t>
            </a:r>
            <a:r>
              <a:rPr lang="en-US" altLang="en-US" dirty="0" smtClean="0"/>
              <a:t> pas protégées par des </a:t>
            </a:r>
            <a:r>
              <a:rPr lang="en-US" altLang="en-US" dirty="0" err="1" smtClean="0"/>
              <a:t>méthodes</a:t>
            </a:r>
            <a:r>
              <a:rPr lang="en-US" altLang="en-US" dirty="0" smtClean="0"/>
              <a:t> </a:t>
            </a:r>
            <a:r>
              <a:rPr lang="en-US" altLang="en-US" dirty="0" err="1" smtClean="0"/>
              <a:t>cryptographiques</a:t>
            </a:r>
            <a:r>
              <a:rPr lang="en-US" altLang="en-US" dirty="0" smtClean="0"/>
              <a:t>. </a:t>
            </a:r>
          </a:p>
          <a:p>
            <a:pPr marL="647700" indent="-292100" algn="l" eaLnBrk="1">
              <a:spcBef>
                <a:spcPts val="2300"/>
              </a:spcBef>
              <a:buSzPct val="43000"/>
              <a:buFontTx/>
              <a:buBlip>
                <a:blip r:embed="rId4"/>
              </a:buBlip>
            </a:pPr>
            <a:r>
              <a:rPr lang="en-US" altLang="en-US" dirty="0" err="1" smtClean="0"/>
              <a:t>Pensez</a:t>
            </a:r>
            <a:r>
              <a:rPr lang="en-US" altLang="en-US" dirty="0" smtClean="0"/>
              <a:t> à la </a:t>
            </a:r>
            <a:r>
              <a:rPr lang="en-US" altLang="en-US" dirty="0" err="1" smtClean="0"/>
              <a:t>clé</a:t>
            </a:r>
            <a:r>
              <a:rPr lang="en-US" altLang="en-US" dirty="0" smtClean="0"/>
              <a:t> du dernier/premier CA </a:t>
            </a:r>
            <a:r>
              <a:rPr lang="en-US" altLang="en-US" dirty="0" err="1" smtClean="0"/>
              <a:t>d’une</a:t>
            </a:r>
            <a:r>
              <a:rPr lang="en-US" altLang="en-US" dirty="0" smtClean="0"/>
              <a:t> </a:t>
            </a:r>
            <a:r>
              <a:rPr lang="en-US" altLang="en-US" dirty="0" err="1" smtClean="0"/>
              <a:t>chaîne</a:t>
            </a:r>
            <a:r>
              <a:rPr lang="en-US" altLang="en-US" dirty="0" smtClean="0"/>
              <a:t>.</a:t>
            </a:r>
          </a:p>
          <a:p>
            <a:pPr marL="647700" indent="-292100" algn="l" eaLnBrk="1">
              <a:spcBef>
                <a:spcPts val="2300"/>
              </a:spcBef>
              <a:buSzPct val="43000"/>
              <a:buFontTx/>
              <a:buBlip>
                <a:blip r:embed="rId4"/>
              </a:buBlip>
            </a:pPr>
            <a:r>
              <a:rPr lang="en-US" altLang="en-US" dirty="0" err="1" smtClean="0"/>
              <a:t>Pensez</a:t>
            </a:r>
            <a:r>
              <a:rPr lang="en-US" altLang="en-US" dirty="0" smtClean="0"/>
              <a:t> au NIP qui </a:t>
            </a:r>
            <a:r>
              <a:rPr lang="en-US" altLang="en-US" dirty="0" err="1" smtClean="0"/>
              <a:t>protège</a:t>
            </a:r>
            <a:r>
              <a:rPr lang="en-US" altLang="en-US" dirty="0" smtClean="0"/>
              <a:t> </a:t>
            </a:r>
            <a:r>
              <a:rPr lang="en-US" altLang="en-US" dirty="0" err="1" smtClean="0"/>
              <a:t>l’accès</a:t>
            </a:r>
            <a:r>
              <a:rPr lang="en-US" altLang="en-US" dirty="0" smtClean="0"/>
              <a:t> à la </a:t>
            </a:r>
            <a:r>
              <a:rPr lang="en-US" altLang="en-US" dirty="0" err="1" smtClean="0"/>
              <a:t>clé</a:t>
            </a:r>
            <a:r>
              <a:rPr lang="en-US" altLang="en-US" dirty="0" smtClean="0"/>
              <a:t> </a:t>
            </a:r>
            <a:r>
              <a:rPr lang="en-US" altLang="en-US" dirty="0" err="1" smtClean="0"/>
              <a:t>secrète</a:t>
            </a:r>
            <a:r>
              <a:rPr lang="en-US" altLang="en-US" dirty="0" smtClean="0"/>
              <a:t> d’un </a:t>
            </a:r>
            <a:r>
              <a:rPr lang="en-US" altLang="en-US" dirty="0" err="1" smtClean="0"/>
              <a:t>utilisateur</a:t>
            </a:r>
            <a:r>
              <a:rPr lang="en-US" altLang="en-US" dirty="0" smtClean="0"/>
              <a:t> sur </a:t>
            </a:r>
            <a:r>
              <a:rPr lang="en-US" altLang="en-US" dirty="0" err="1" smtClean="0"/>
              <a:t>une</a:t>
            </a:r>
            <a:r>
              <a:rPr lang="en-US" altLang="en-US" dirty="0" smtClean="0"/>
              <a:t> machine.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7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7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bldLvl="5"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1"/>
          <p:cNvSpPr>
            <a:spLocks noGrp="1" noChangeArrowheads="1"/>
          </p:cNvSpPr>
          <p:nvPr>
            <p:ph type="title"/>
            <p:custDataLst>
              <p:tags r:id="rId1"/>
            </p:custDataLst>
          </p:nvPr>
        </p:nvSpPr>
        <p:spPr>
          <a:xfrm>
            <a:off x="990600" y="0"/>
            <a:ext cx="8178800" cy="889000"/>
          </a:xfrm>
        </p:spPr>
        <p:txBody>
          <a:bodyPr/>
          <a:lstStyle/>
          <a:p>
            <a:pPr eaLnBrk="1"/>
            <a:r>
              <a:rPr lang="en-US" altLang="en-US" smtClean="0"/>
              <a:t>Conclusion</a:t>
            </a:r>
          </a:p>
        </p:txBody>
      </p:sp>
      <p:sp>
        <p:nvSpPr>
          <p:cNvPr id="31748" name="AutoShape 4"/>
          <p:cNvSpPr>
            <a:spLocks/>
          </p:cNvSpPr>
          <p:nvPr>
            <p:custDataLst>
              <p:tags r:id="rId2"/>
            </p:custDataLst>
          </p:nvPr>
        </p:nvSpPr>
        <p:spPr bwMode="auto">
          <a:xfrm>
            <a:off x="615504" y="863600"/>
            <a:ext cx="8496944" cy="65468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algn="l" eaLnBrk="1"/>
            <a:r>
              <a:rPr lang="en-US" altLang="en-US" b="1" dirty="0" smtClean="0">
                <a:solidFill>
                  <a:schemeClr val="tx1"/>
                </a:solidFill>
              </a:rPr>
              <a:t>Tout </a:t>
            </a:r>
            <a:r>
              <a:rPr lang="en-US" altLang="en-US" b="1" dirty="0" err="1">
                <a:solidFill>
                  <a:schemeClr val="tx1"/>
                </a:solidFill>
              </a:rPr>
              <a:t>système</a:t>
            </a:r>
            <a:r>
              <a:rPr lang="en-US" altLang="en-US" b="1" dirty="0">
                <a:solidFill>
                  <a:schemeClr val="tx1"/>
                </a:solidFill>
              </a:rPr>
              <a:t> qui </a:t>
            </a:r>
            <a:r>
              <a:rPr lang="en-US" altLang="en-US" b="1" dirty="0" err="1">
                <a:solidFill>
                  <a:schemeClr val="tx1"/>
                </a:solidFill>
              </a:rPr>
              <a:t>garantit</a:t>
            </a:r>
            <a:r>
              <a:rPr lang="en-US" altLang="en-US" b="1" dirty="0">
                <a:solidFill>
                  <a:schemeClr val="tx1"/>
                </a:solidFill>
              </a:rPr>
              <a:t> </a:t>
            </a:r>
            <a:r>
              <a:rPr lang="en-US" altLang="en-US" b="1" dirty="0" err="1">
                <a:solidFill>
                  <a:schemeClr val="tx1"/>
                </a:solidFill>
              </a:rPr>
              <a:t>sa</a:t>
            </a:r>
            <a:r>
              <a:rPr lang="en-US" altLang="en-US" b="1" dirty="0">
                <a:solidFill>
                  <a:schemeClr val="tx1"/>
                </a:solidFill>
              </a:rPr>
              <a:t> </a:t>
            </a:r>
            <a:r>
              <a:rPr lang="en-US" altLang="en-US" b="1" dirty="0" err="1">
                <a:solidFill>
                  <a:schemeClr val="tx1"/>
                </a:solidFill>
              </a:rPr>
              <a:t>sécurité</a:t>
            </a:r>
            <a:r>
              <a:rPr lang="en-US" altLang="en-US" b="1" dirty="0">
                <a:solidFill>
                  <a:schemeClr val="tx1"/>
                </a:solidFill>
              </a:rPr>
              <a:t> par des </a:t>
            </a:r>
            <a:r>
              <a:rPr lang="en-US" altLang="en-US" b="1" dirty="0" err="1">
                <a:solidFill>
                  <a:schemeClr val="tx1"/>
                </a:solidFill>
              </a:rPr>
              <a:t>méthodes</a:t>
            </a:r>
            <a:r>
              <a:rPr lang="en-US" altLang="en-US" b="1" dirty="0">
                <a:solidFill>
                  <a:schemeClr val="tx1"/>
                </a:solidFill>
              </a:rPr>
              <a:t> </a:t>
            </a:r>
            <a:r>
              <a:rPr lang="en-US" altLang="en-US" b="1" dirty="0" err="1">
                <a:solidFill>
                  <a:schemeClr val="tx1"/>
                </a:solidFill>
              </a:rPr>
              <a:t>cryptographiques</a:t>
            </a:r>
            <a:r>
              <a:rPr lang="en-US" altLang="en-US" b="1" dirty="0">
                <a:solidFill>
                  <a:schemeClr val="tx1"/>
                </a:solidFill>
              </a:rPr>
              <a:t> </a:t>
            </a:r>
            <a:r>
              <a:rPr lang="en-US" altLang="en-US" b="1" dirty="0" err="1">
                <a:solidFill>
                  <a:schemeClr val="tx1"/>
                </a:solidFill>
              </a:rPr>
              <a:t>doit</a:t>
            </a:r>
            <a:r>
              <a:rPr lang="en-US" altLang="en-US" b="1" dirty="0">
                <a:solidFill>
                  <a:schemeClr val="tx1"/>
                </a:solidFill>
              </a:rPr>
              <a:t> </a:t>
            </a:r>
            <a:r>
              <a:rPr lang="en-US" altLang="en-US" b="1" dirty="0" err="1">
                <a:solidFill>
                  <a:schemeClr val="tx1"/>
                </a:solidFill>
              </a:rPr>
              <a:t>utiliser</a:t>
            </a:r>
            <a:r>
              <a:rPr lang="en-US" altLang="en-US" b="1" dirty="0">
                <a:solidFill>
                  <a:schemeClr val="tx1"/>
                </a:solidFill>
              </a:rPr>
              <a:t> </a:t>
            </a:r>
            <a:r>
              <a:rPr lang="en-US" altLang="en-US" b="1" dirty="0" err="1">
                <a:solidFill>
                  <a:schemeClr val="tx1"/>
                </a:solidFill>
              </a:rPr>
              <a:t>une</a:t>
            </a:r>
            <a:r>
              <a:rPr lang="en-US" altLang="en-US" b="1" dirty="0">
                <a:solidFill>
                  <a:schemeClr val="tx1"/>
                </a:solidFill>
              </a:rPr>
              <a:t> </a:t>
            </a:r>
            <a:r>
              <a:rPr lang="en-US" altLang="en-US" b="1" dirty="0" err="1">
                <a:solidFill>
                  <a:schemeClr val="tx1"/>
                </a:solidFill>
              </a:rPr>
              <a:t>ou</a:t>
            </a:r>
            <a:r>
              <a:rPr lang="en-US" altLang="en-US" b="1" dirty="0">
                <a:solidFill>
                  <a:schemeClr val="tx1"/>
                </a:solidFill>
              </a:rPr>
              <a:t> </a:t>
            </a:r>
            <a:r>
              <a:rPr lang="en-US" altLang="en-US" b="1" dirty="0" err="1">
                <a:solidFill>
                  <a:schemeClr val="tx1"/>
                </a:solidFill>
              </a:rPr>
              <a:t>plusieurs</a:t>
            </a:r>
            <a:r>
              <a:rPr lang="en-US" altLang="en-US" b="1" dirty="0">
                <a:solidFill>
                  <a:schemeClr val="tx1"/>
                </a:solidFill>
              </a:rPr>
              <a:t> </a:t>
            </a:r>
            <a:r>
              <a:rPr lang="en-US" altLang="en-US" b="1" dirty="0" err="1">
                <a:solidFill>
                  <a:schemeClr val="tx1"/>
                </a:solidFill>
              </a:rPr>
              <a:t>clés</a:t>
            </a:r>
            <a:r>
              <a:rPr lang="en-US" altLang="en-US" b="1" dirty="0">
                <a:solidFill>
                  <a:schemeClr val="tx1"/>
                </a:solidFill>
              </a:rPr>
              <a:t> qui ne </a:t>
            </a:r>
            <a:r>
              <a:rPr lang="en-US" altLang="en-US" b="1" dirty="0" err="1">
                <a:solidFill>
                  <a:schemeClr val="tx1"/>
                </a:solidFill>
              </a:rPr>
              <a:t>sont</a:t>
            </a:r>
            <a:r>
              <a:rPr lang="en-US" altLang="en-US" b="1" dirty="0">
                <a:solidFill>
                  <a:schemeClr val="tx1"/>
                </a:solidFill>
              </a:rPr>
              <a:t> protégées que par des </a:t>
            </a:r>
            <a:r>
              <a:rPr lang="en-US" altLang="en-US" b="1" dirty="0" err="1">
                <a:solidFill>
                  <a:schemeClr val="tx1"/>
                </a:solidFill>
              </a:rPr>
              <a:t>méthodes</a:t>
            </a:r>
            <a:r>
              <a:rPr lang="en-US" altLang="en-US" b="1" dirty="0">
                <a:solidFill>
                  <a:schemeClr val="tx1"/>
                </a:solidFill>
              </a:rPr>
              <a:t> physiques et non </a:t>
            </a:r>
            <a:r>
              <a:rPr lang="en-US" altLang="en-US" b="1" dirty="0" err="1" smtClean="0">
                <a:solidFill>
                  <a:schemeClr val="tx1"/>
                </a:solidFill>
              </a:rPr>
              <a:t>cryptographiques</a:t>
            </a:r>
            <a:r>
              <a:rPr lang="en-US" altLang="en-US" b="1" dirty="0" smtClean="0">
                <a:solidFill>
                  <a:schemeClr val="tx1"/>
                </a:solidFill>
              </a:rPr>
              <a:t>.</a:t>
            </a:r>
          </a:p>
          <a:p>
            <a:pPr algn="l" eaLnBrk="1"/>
            <a:endParaRPr lang="en-US" altLang="en-US" dirty="0">
              <a:solidFill>
                <a:schemeClr val="tx1"/>
              </a:solidFill>
            </a:endParaRPr>
          </a:p>
          <a:p>
            <a:pPr algn="l" eaLnBrk="1"/>
            <a:r>
              <a:rPr lang="en-US" altLang="en-US" dirty="0" smtClean="0">
                <a:solidFill>
                  <a:schemeClr val="tx1"/>
                </a:solidFill>
              </a:rPr>
              <a:t>La </a:t>
            </a:r>
            <a:r>
              <a:rPr lang="en-US" altLang="en-US" dirty="0" err="1">
                <a:solidFill>
                  <a:schemeClr val="tx1"/>
                </a:solidFill>
              </a:rPr>
              <a:t>sécurité</a:t>
            </a:r>
            <a:r>
              <a:rPr lang="en-US" altLang="en-US" dirty="0">
                <a:solidFill>
                  <a:schemeClr val="tx1"/>
                </a:solidFill>
              </a:rPr>
              <a:t> </a:t>
            </a:r>
            <a:r>
              <a:rPr lang="en-US" altLang="en-US" dirty="0" err="1">
                <a:solidFill>
                  <a:schemeClr val="tx1"/>
                </a:solidFill>
              </a:rPr>
              <a:t>informatique</a:t>
            </a:r>
            <a:r>
              <a:rPr lang="en-US" altLang="en-US" dirty="0">
                <a:solidFill>
                  <a:schemeClr val="tx1"/>
                </a:solidFill>
              </a:rPr>
              <a:t> </a:t>
            </a:r>
            <a:r>
              <a:rPr lang="en-US" altLang="en-US" dirty="0" err="1">
                <a:solidFill>
                  <a:schemeClr val="tx1"/>
                </a:solidFill>
              </a:rPr>
              <a:t>doit</a:t>
            </a:r>
            <a:r>
              <a:rPr lang="en-US" altLang="en-US" dirty="0">
                <a:solidFill>
                  <a:schemeClr val="tx1"/>
                </a:solidFill>
              </a:rPr>
              <a:t> </a:t>
            </a:r>
            <a:r>
              <a:rPr lang="en-US" altLang="en-US" dirty="0" err="1">
                <a:solidFill>
                  <a:schemeClr val="tx1"/>
                </a:solidFill>
              </a:rPr>
              <a:t>donc</a:t>
            </a:r>
            <a:r>
              <a:rPr lang="en-US" altLang="en-US" dirty="0">
                <a:solidFill>
                  <a:schemeClr val="tx1"/>
                </a:solidFill>
              </a:rPr>
              <a:t> </a:t>
            </a:r>
            <a:r>
              <a:rPr lang="en-US" altLang="en-US" dirty="0" err="1">
                <a:solidFill>
                  <a:schemeClr val="tx1"/>
                </a:solidFill>
              </a:rPr>
              <a:t>aussi</a:t>
            </a:r>
            <a:r>
              <a:rPr lang="en-US" altLang="en-US" dirty="0">
                <a:solidFill>
                  <a:schemeClr val="tx1"/>
                </a:solidFill>
              </a:rPr>
              <a:t> </a:t>
            </a:r>
            <a:r>
              <a:rPr lang="en-US" altLang="en-US" dirty="0" err="1">
                <a:solidFill>
                  <a:schemeClr val="tx1"/>
                </a:solidFill>
              </a:rPr>
              <a:t>utiliser</a:t>
            </a:r>
            <a:r>
              <a:rPr lang="en-US" altLang="en-US" dirty="0">
                <a:solidFill>
                  <a:schemeClr val="tx1"/>
                </a:solidFill>
              </a:rPr>
              <a:t> des </a:t>
            </a:r>
            <a:r>
              <a:rPr lang="en-US" altLang="en-US" dirty="0" err="1">
                <a:solidFill>
                  <a:schemeClr val="tx1"/>
                </a:solidFill>
              </a:rPr>
              <a:t>méthodes</a:t>
            </a:r>
            <a:r>
              <a:rPr lang="en-US" altLang="en-US" dirty="0">
                <a:solidFill>
                  <a:schemeClr val="tx1"/>
                </a:solidFill>
              </a:rPr>
              <a:t> physiques pour </a:t>
            </a:r>
            <a:r>
              <a:rPr lang="en-US" altLang="en-US" dirty="0" err="1">
                <a:solidFill>
                  <a:schemeClr val="tx1"/>
                </a:solidFill>
              </a:rPr>
              <a:t>protéger</a:t>
            </a:r>
            <a:r>
              <a:rPr lang="en-US" altLang="en-US" dirty="0">
                <a:solidFill>
                  <a:schemeClr val="tx1"/>
                </a:solidFill>
              </a:rPr>
              <a:t> </a:t>
            </a:r>
            <a:r>
              <a:rPr lang="en-US" altLang="en-US" dirty="0" err="1" smtClean="0">
                <a:solidFill>
                  <a:schemeClr val="tx1"/>
                </a:solidFill>
              </a:rPr>
              <a:t>l’information</a:t>
            </a:r>
            <a:r>
              <a:rPr lang="en-US" altLang="en-US" dirty="0" smtClean="0">
                <a:solidFill>
                  <a:schemeClr val="tx1"/>
                </a:solidFill>
              </a:rPr>
              <a:t>.</a:t>
            </a:r>
          </a:p>
          <a:p>
            <a:pPr algn="l" eaLnBrk="1"/>
            <a:endParaRPr lang="en-US" altLang="en-US" dirty="0">
              <a:solidFill>
                <a:schemeClr val="tx1"/>
              </a:solidFill>
            </a:endParaRPr>
          </a:p>
          <a:p>
            <a:pPr algn="l" eaLnBrk="1"/>
            <a:r>
              <a:rPr lang="en-US" altLang="en-US" dirty="0" smtClean="0">
                <a:solidFill>
                  <a:schemeClr val="tx1"/>
                </a:solidFill>
              </a:rPr>
              <a:t>Nous </a:t>
            </a:r>
            <a:r>
              <a:rPr lang="en-US" altLang="en-US" dirty="0" err="1">
                <a:solidFill>
                  <a:schemeClr val="tx1"/>
                </a:solidFill>
              </a:rPr>
              <a:t>allons</a:t>
            </a:r>
            <a:r>
              <a:rPr lang="en-US" altLang="en-US" dirty="0">
                <a:solidFill>
                  <a:schemeClr val="tx1"/>
                </a:solidFill>
              </a:rPr>
              <a:t> </a:t>
            </a:r>
            <a:r>
              <a:rPr lang="en-US" altLang="en-US" dirty="0" err="1">
                <a:solidFill>
                  <a:schemeClr val="tx1"/>
                </a:solidFill>
              </a:rPr>
              <a:t>donc</a:t>
            </a:r>
            <a:r>
              <a:rPr lang="en-US" altLang="en-US" dirty="0">
                <a:solidFill>
                  <a:schemeClr val="tx1"/>
                </a:solidFill>
              </a:rPr>
              <a:t> nous </a:t>
            </a:r>
            <a:r>
              <a:rPr lang="en-US" altLang="en-US" dirty="0" err="1">
                <a:solidFill>
                  <a:schemeClr val="tx1"/>
                </a:solidFill>
              </a:rPr>
              <a:t>tourner</a:t>
            </a:r>
            <a:r>
              <a:rPr lang="en-US" altLang="en-US" dirty="0">
                <a:solidFill>
                  <a:schemeClr val="tx1"/>
                </a:solidFill>
              </a:rPr>
              <a:t> </a:t>
            </a:r>
            <a:r>
              <a:rPr lang="en-US" altLang="en-US" dirty="0" smtClean="0">
                <a:solidFill>
                  <a:schemeClr val="tx1"/>
                </a:solidFill>
              </a:rPr>
              <a:t>(</a:t>
            </a:r>
            <a:r>
              <a:rPr lang="en-US" altLang="en-US" dirty="0" err="1" smtClean="0">
                <a:solidFill>
                  <a:schemeClr val="tx1"/>
                </a:solidFill>
              </a:rPr>
              <a:t>dans</a:t>
            </a:r>
            <a:r>
              <a:rPr lang="en-US" altLang="en-US" dirty="0" smtClean="0">
                <a:solidFill>
                  <a:schemeClr val="tx1"/>
                </a:solidFill>
              </a:rPr>
              <a:t> le prochain </a:t>
            </a:r>
            <a:r>
              <a:rPr lang="en-US" altLang="en-US" dirty="0" err="1" smtClean="0">
                <a:solidFill>
                  <a:schemeClr val="tx1"/>
                </a:solidFill>
              </a:rPr>
              <a:t>chapitre</a:t>
            </a:r>
            <a:r>
              <a:rPr lang="en-US" altLang="en-US" dirty="0" smtClean="0">
                <a:solidFill>
                  <a:schemeClr val="tx1"/>
                </a:solidFill>
              </a:rPr>
              <a:t>) </a:t>
            </a:r>
            <a:r>
              <a:rPr lang="en-US" altLang="en-US" dirty="0" err="1">
                <a:solidFill>
                  <a:schemeClr val="tx1"/>
                </a:solidFill>
              </a:rPr>
              <a:t>vers</a:t>
            </a:r>
            <a:r>
              <a:rPr lang="en-US" altLang="en-US" dirty="0">
                <a:solidFill>
                  <a:schemeClr val="tx1"/>
                </a:solidFill>
              </a:rPr>
              <a:t> les </a:t>
            </a:r>
            <a:r>
              <a:rPr lang="en-US" altLang="en-US" dirty="0" err="1">
                <a:solidFill>
                  <a:schemeClr val="tx1"/>
                </a:solidFill>
              </a:rPr>
              <a:t>méthodes</a:t>
            </a:r>
            <a:r>
              <a:rPr lang="en-US" altLang="en-US" dirty="0">
                <a:solidFill>
                  <a:schemeClr val="tx1"/>
                </a:solidFill>
              </a:rPr>
              <a:t> </a:t>
            </a:r>
            <a:r>
              <a:rPr lang="en-US" altLang="en-US" dirty="0" err="1">
                <a:solidFill>
                  <a:schemeClr val="tx1"/>
                </a:solidFill>
              </a:rPr>
              <a:t>permettant</a:t>
            </a:r>
            <a:r>
              <a:rPr lang="en-US" altLang="en-US" dirty="0">
                <a:solidFill>
                  <a:schemeClr val="tx1"/>
                </a:solidFill>
              </a:rPr>
              <a:t> </a:t>
            </a:r>
            <a:r>
              <a:rPr lang="en-US" altLang="en-US" dirty="0" err="1">
                <a:solidFill>
                  <a:schemeClr val="tx1"/>
                </a:solidFill>
              </a:rPr>
              <a:t>d’identifier</a:t>
            </a:r>
            <a:r>
              <a:rPr lang="en-US" altLang="en-US" dirty="0">
                <a:solidFill>
                  <a:schemeClr val="tx1"/>
                </a:solidFill>
              </a:rPr>
              <a:t> les </a:t>
            </a:r>
            <a:r>
              <a:rPr lang="en-US" altLang="en-US" dirty="0" err="1">
                <a:solidFill>
                  <a:schemeClr val="tx1"/>
                </a:solidFill>
              </a:rPr>
              <a:t>utilisateurs</a:t>
            </a:r>
            <a:r>
              <a:rPr lang="en-US" altLang="en-US" dirty="0">
                <a:solidFill>
                  <a:schemeClr val="tx1"/>
                </a:solidFill>
              </a:rPr>
              <a:t> qui </a:t>
            </a:r>
            <a:r>
              <a:rPr lang="en-US" altLang="en-US" dirty="0" err="1">
                <a:solidFill>
                  <a:schemeClr val="tx1"/>
                </a:solidFill>
              </a:rPr>
              <a:t>veulent</a:t>
            </a:r>
            <a:r>
              <a:rPr lang="en-US" altLang="en-US" dirty="0">
                <a:solidFill>
                  <a:schemeClr val="tx1"/>
                </a:solidFill>
              </a:rPr>
              <a:t> </a:t>
            </a:r>
            <a:r>
              <a:rPr lang="en-US" altLang="en-US" dirty="0" err="1">
                <a:solidFill>
                  <a:schemeClr val="tx1"/>
                </a:solidFill>
              </a:rPr>
              <a:t>utiliser</a:t>
            </a:r>
            <a:r>
              <a:rPr lang="en-US" altLang="en-US" dirty="0">
                <a:solidFill>
                  <a:schemeClr val="tx1"/>
                </a:solidFill>
              </a:rPr>
              <a:t> des </a:t>
            </a:r>
            <a:r>
              <a:rPr lang="en-US" altLang="en-US" dirty="0" err="1">
                <a:solidFill>
                  <a:schemeClr val="tx1"/>
                </a:solidFill>
              </a:rPr>
              <a:t>ressources</a:t>
            </a:r>
            <a:r>
              <a:rPr lang="en-US" altLang="en-US" dirty="0">
                <a:solidFill>
                  <a:schemeClr val="tx1"/>
                </a:solidFill>
              </a:rPr>
              <a:t> </a:t>
            </a:r>
            <a:r>
              <a:rPr lang="en-US" altLang="en-US" dirty="0" err="1">
                <a:solidFill>
                  <a:schemeClr val="tx1"/>
                </a:solidFill>
              </a:rPr>
              <a:t>comme</a:t>
            </a:r>
            <a:r>
              <a:rPr lang="en-US" altLang="en-US" dirty="0">
                <a:solidFill>
                  <a:schemeClr val="tx1"/>
                </a:solidFill>
              </a:rPr>
              <a:t> des </a:t>
            </a:r>
            <a:r>
              <a:rPr lang="en-US" altLang="en-US" dirty="0" err="1">
                <a:solidFill>
                  <a:schemeClr val="tx1"/>
                </a:solidFill>
              </a:rPr>
              <a:t>clés</a:t>
            </a:r>
            <a:r>
              <a:rPr lang="en-US" altLang="en-US" dirty="0">
                <a:solidFill>
                  <a:schemeClr val="tx1"/>
                </a:solidFill>
              </a:rPr>
              <a:t> </a:t>
            </a:r>
            <a:r>
              <a:rPr lang="en-US" altLang="en-US" dirty="0" smtClean="0">
                <a:solidFill>
                  <a:schemeClr val="tx1"/>
                </a:solidFill>
              </a:rPr>
              <a:t>:</a:t>
            </a:r>
          </a:p>
          <a:p>
            <a:pPr algn="l" eaLnBrk="1"/>
            <a:endParaRPr lang="en-US" altLang="en-US" dirty="0">
              <a:solidFill>
                <a:schemeClr val="tx1"/>
              </a:solidFill>
            </a:endParaRPr>
          </a:p>
          <a:p>
            <a:pPr algn="l" eaLnBrk="1"/>
            <a:r>
              <a:rPr lang="en-US" altLang="en-US" dirty="0" smtClean="0">
                <a:solidFill>
                  <a:schemeClr val="tx1"/>
                </a:solidFill>
              </a:rPr>
              <a:t>	mots </a:t>
            </a:r>
            <a:r>
              <a:rPr lang="en-US" altLang="en-US" dirty="0">
                <a:solidFill>
                  <a:schemeClr val="tx1"/>
                </a:solidFill>
              </a:rPr>
              <a:t>de </a:t>
            </a:r>
            <a:r>
              <a:rPr lang="en-US" altLang="en-US" dirty="0" err="1">
                <a:solidFill>
                  <a:schemeClr val="tx1"/>
                </a:solidFill>
              </a:rPr>
              <a:t>passe</a:t>
            </a:r>
            <a:r>
              <a:rPr lang="en-US" altLang="en-US" dirty="0">
                <a:solidFill>
                  <a:schemeClr val="tx1"/>
                </a:solidFill>
              </a:rPr>
              <a:t>, </a:t>
            </a:r>
            <a:r>
              <a:rPr lang="en-US" altLang="en-US" dirty="0" err="1">
                <a:solidFill>
                  <a:schemeClr val="tx1"/>
                </a:solidFill>
              </a:rPr>
              <a:t>sécurité</a:t>
            </a:r>
            <a:r>
              <a:rPr lang="en-US" altLang="en-US" dirty="0">
                <a:solidFill>
                  <a:schemeClr val="tx1"/>
                </a:solidFill>
              </a:rPr>
              <a:t> </a:t>
            </a:r>
            <a:r>
              <a:rPr lang="en-US" altLang="en-US" dirty="0" err="1">
                <a:solidFill>
                  <a:schemeClr val="tx1"/>
                </a:solidFill>
              </a:rPr>
              <a:t>matérielle</a:t>
            </a:r>
            <a:r>
              <a:rPr lang="en-US" altLang="en-US" dirty="0">
                <a:solidFill>
                  <a:schemeClr val="tx1"/>
                </a:solidFill>
              </a:rPr>
              <a:t>, </a:t>
            </a:r>
            <a:r>
              <a:rPr lang="en-US" altLang="en-US" dirty="0" err="1">
                <a:solidFill>
                  <a:schemeClr val="tx1"/>
                </a:solidFill>
              </a:rPr>
              <a:t>biométrie</a:t>
            </a:r>
            <a:r>
              <a:rPr lang="en-US" altLang="en-US" dirty="0">
                <a:solidFill>
                  <a:schemeClr val="tx1"/>
                </a:solidFill>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3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1"/>
          <p:cNvSpPr>
            <a:spLocks noGrp="1" noChangeArrowheads="1"/>
          </p:cNvSpPr>
          <p:nvPr>
            <p:ph type="title"/>
            <p:custDataLst>
              <p:tags r:id="rId1"/>
            </p:custDataLst>
          </p:nvPr>
        </p:nvSpPr>
        <p:spPr>
          <a:xfrm>
            <a:off x="990600" y="-12700"/>
            <a:ext cx="8178800" cy="850900"/>
          </a:xfrm>
        </p:spPr>
        <p:txBody>
          <a:bodyPr/>
          <a:lstStyle/>
          <a:p>
            <a:pPr eaLnBrk="1"/>
            <a:r>
              <a:rPr lang="en-US" altLang="en-US" smtClean="0"/>
              <a:t>PGP</a:t>
            </a:r>
          </a:p>
        </p:txBody>
      </p:sp>
      <p:sp>
        <p:nvSpPr>
          <p:cNvPr id="32770" name="Rectangle 2"/>
          <p:cNvSpPr>
            <a:spLocks noGrp="1" noChangeArrowheads="1"/>
          </p:cNvSpPr>
          <p:nvPr>
            <p:ph idx="1"/>
            <p:custDataLst>
              <p:tags r:id="rId2"/>
            </p:custDataLst>
          </p:nvPr>
        </p:nvSpPr>
        <p:spPr>
          <a:xfrm>
            <a:off x="139700" y="1073696"/>
            <a:ext cx="9969500" cy="6584404"/>
          </a:xfrm>
        </p:spPr>
        <p:txBody>
          <a:bodyPr/>
          <a:lstStyle/>
          <a:p>
            <a:pPr marL="671513" indent="-315913" algn="l" eaLnBrk="1">
              <a:spcBef>
                <a:spcPts val="2300"/>
              </a:spcBef>
              <a:buSzPct val="43000"/>
              <a:buFontTx/>
              <a:buBlip>
                <a:blip r:embed="rId4"/>
              </a:buBlip>
            </a:pPr>
            <a:r>
              <a:rPr lang="en-US" altLang="en-US" sz="2600" dirty="0" smtClean="0"/>
              <a:t>PGP </a:t>
            </a:r>
            <a:r>
              <a:rPr lang="en-US" altLang="en-US" sz="2600" dirty="0" err="1" smtClean="0"/>
              <a:t>est</a:t>
            </a:r>
            <a:r>
              <a:rPr lang="en-US" altLang="en-US" sz="2600" dirty="0" smtClean="0"/>
              <a:t> </a:t>
            </a:r>
            <a:r>
              <a:rPr lang="en-US" altLang="en-US" sz="2600" dirty="0" err="1" smtClean="0"/>
              <a:t>l’abréviation</a:t>
            </a:r>
            <a:r>
              <a:rPr lang="en-US" altLang="en-US" sz="2600" dirty="0" smtClean="0"/>
              <a:t> de «Pretty Good Privacy ».</a:t>
            </a:r>
          </a:p>
          <a:p>
            <a:pPr marL="671513" indent="-315913" algn="l" eaLnBrk="1">
              <a:spcBef>
                <a:spcPts val="2300"/>
              </a:spcBef>
              <a:buSzPct val="43000"/>
              <a:buFontTx/>
              <a:buBlip>
                <a:blip r:embed="rId4"/>
              </a:buBlip>
            </a:pPr>
            <a:r>
              <a:rPr lang="en-US" altLang="en-US" sz="2600" dirty="0" smtClean="0"/>
              <a:t>Il </a:t>
            </a:r>
            <a:r>
              <a:rPr lang="en-US" altLang="en-US" sz="2600" dirty="0" err="1" smtClean="0"/>
              <a:t>s’agit</a:t>
            </a:r>
            <a:r>
              <a:rPr lang="en-US" altLang="en-US" sz="2600" dirty="0" smtClean="0"/>
              <a:t> d’un </a:t>
            </a:r>
            <a:r>
              <a:rPr lang="en-US" altLang="en-US" sz="2600" dirty="0" err="1" smtClean="0"/>
              <a:t>logiciel</a:t>
            </a:r>
            <a:r>
              <a:rPr lang="en-US" altLang="en-US" sz="2600" dirty="0" smtClean="0"/>
              <a:t> </a:t>
            </a:r>
            <a:r>
              <a:rPr lang="en-US" altLang="en-US" sz="2600" dirty="0" err="1" smtClean="0"/>
              <a:t>écrit</a:t>
            </a:r>
            <a:r>
              <a:rPr lang="en-US" altLang="en-US" sz="2600" dirty="0" smtClean="0"/>
              <a:t> par le </a:t>
            </a:r>
            <a:r>
              <a:rPr lang="en-US" altLang="en-US" sz="2600" dirty="0" err="1" smtClean="0"/>
              <a:t>programmeur</a:t>
            </a:r>
            <a:r>
              <a:rPr lang="en-US" altLang="en-US" sz="2600" dirty="0" smtClean="0"/>
              <a:t> </a:t>
            </a:r>
            <a:r>
              <a:rPr lang="en-US" altLang="en-US" sz="2600" dirty="0" err="1" smtClean="0"/>
              <a:t>américain</a:t>
            </a:r>
            <a:r>
              <a:rPr lang="en-US" altLang="en-US" sz="2600" dirty="0" smtClean="0"/>
              <a:t> Philip Zimmermann </a:t>
            </a:r>
            <a:r>
              <a:rPr lang="en-US" altLang="en-US" sz="2600" dirty="0" err="1" smtClean="0"/>
              <a:t>en</a:t>
            </a:r>
            <a:r>
              <a:rPr lang="en-US" altLang="en-US" sz="2600" dirty="0" smtClean="0"/>
              <a:t> 1991 </a:t>
            </a:r>
            <a:r>
              <a:rPr lang="en-US" altLang="en-US" sz="2600" dirty="0" err="1" smtClean="0"/>
              <a:t>offrant</a:t>
            </a:r>
            <a:r>
              <a:rPr lang="en-US" altLang="en-US" sz="2600" dirty="0" smtClean="0"/>
              <a:t> </a:t>
            </a:r>
            <a:r>
              <a:rPr lang="en-US" altLang="en-US" sz="2600" dirty="0" err="1" smtClean="0"/>
              <a:t>confidentialité</a:t>
            </a:r>
            <a:r>
              <a:rPr lang="en-US" altLang="en-US" sz="2600" dirty="0" smtClean="0"/>
              <a:t> et </a:t>
            </a:r>
            <a:r>
              <a:rPr lang="en-US" altLang="en-US" sz="2600" dirty="0" err="1" smtClean="0"/>
              <a:t>intégrité</a:t>
            </a:r>
            <a:r>
              <a:rPr lang="en-US" altLang="en-US" sz="2600" dirty="0" smtClean="0"/>
              <a:t> pour </a:t>
            </a:r>
            <a:r>
              <a:rPr lang="en-US" altLang="en-US" sz="2600" dirty="0" err="1" smtClean="0"/>
              <a:t>tous</a:t>
            </a:r>
            <a:r>
              <a:rPr lang="en-US" altLang="en-US" sz="2600" dirty="0" smtClean="0"/>
              <a:t>!</a:t>
            </a:r>
          </a:p>
          <a:p>
            <a:pPr marL="671513" indent="-315913" algn="l" eaLnBrk="1">
              <a:spcBef>
                <a:spcPts val="2300"/>
              </a:spcBef>
              <a:buSzPct val="43000"/>
              <a:buFontTx/>
              <a:buBlip>
                <a:blip r:embed="rId4"/>
              </a:buBlip>
            </a:pPr>
            <a:r>
              <a:rPr lang="en-US" altLang="en-US" sz="2600" dirty="0" smtClean="0"/>
              <a:t>PGP et </a:t>
            </a:r>
            <a:r>
              <a:rPr lang="en-US" altLang="en-US" sz="2600" dirty="0" err="1" smtClean="0"/>
              <a:t>d’autres</a:t>
            </a:r>
            <a:r>
              <a:rPr lang="en-US" altLang="en-US" sz="2600" dirty="0" smtClean="0"/>
              <a:t> </a:t>
            </a:r>
            <a:r>
              <a:rPr lang="en-US" altLang="en-US" sz="2600" dirty="0" err="1" smtClean="0"/>
              <a:t>produits</a:t>
            </a:r>
            <a:r>
              <a:rPr lang="en-US" altLang="en-US" sz="2600" dirty="0" smtClean="0"/>
              <a:t> </a:t>
            </a:r>
            <a:r>
              <a:rPr lang="en-US" altLang="en-US" sz="2600" dirty="0" err="1" smtClean="0"/>
              <a:t>similaires</a:t>
            </a:r>
            <a:r>
              <a:rPr lang="en-US" altLang="en-US" sz="2600" dirty="0" smtClean="0"/>
              <a:t> </a:t>
            </a:r>
            <a:r>
              <a:rPr lang="en-US" altLang="en-US" sz="2600" dirty="0" err="1" smtClean="0"/>
              <a:t>suivent</a:t>
            </a:r>
            <a:r>
              <a:rPr lang="en-US" altLang="en-US" sz="2600" dirty="0" smtClean="0"/>
              <a:t> le standard </a:t>
            </a:r>
            <a:r>
              <a:rPr lang="en-US" altLang="en-US" sz="2600" dirty="0" err="1" smtClean="0"/>
              <a:t>OpenPGP</a:t>
            </a:r>
            <a:r>
              <a:rPr lang="en-US" altLang="en-US" sz="2600" dirty="0" smtClean="0"/>
              <a:t> pour le </a:t>
            </a:r>
            <a:r>
              <a:rPr lang="en-US" altLang="en-US" sz="2600" dirty="0" err="1" smtClean="0"/>
              <a:t>chiffrement</a:t>
            </a:r>
            <a:r>
              <a:rPr lang="en-US" altLang="en-US" sz="2600" dirty="0" smtClean="0"/>
              <a:t> et le </a:t>
            </a:r>
            <a:r>
              <a:rPr lang="en-US" altLang="en-US" sz="2600" dirty="0" err="1" smtClean="0"/>
              <a:t>déchiffrement</a:t>
            </a:r>
            <a:r>
              <a:rPr lang="en-US" altLang="en-US" sz="2600" dirty="0" smtClean="0"/>
              <a:t> de </a:t>
            </a:r>
            <a:r>
              <a:rPr lang="en-US" altLang="en-US" sz="2600" dirty="0" err="1" smtClean="0"/>
              <a:t>données</a:t>
            </a:r>
            <a:r>
              <a:rPr lang="en-US" altLang="en-US" sz="2600" dirty="0" smtClean="0"/>
              <a:t>.</a:t>
            </a:r>
          </a:p>
          <a:p>
            <a:pPr marL="671513" indent="-315913" algn="l" eaLnBrk="1">
              <a:spcBef>
                <a:spcPts val="2300"/>
              </a:spcBef>
              <a:buSzPct val="43000"/>
              <a:buFontTx/>
              <a:buBlip>
                <a:blip r:embed="rId4"/>
              </a:buBlip>
            </a:pPr>
            <a:r>
              <a:rPr lang="en-US" altLang="en-US" sz="2600" dirty="0" smtClean="0"/>
              <a:t>Base </a:t>
            </a:r>
            <a:r>
              <a:rPr lang="en-US" altLang="en-US" sz="2600" dirty="0" err="1" smtClean="0"/>
              <a:t>l’intégrité</a:t>
            </a:r>
            <a:r>
              <a:rPr lang="en-US" altLang="en-US" sz="2600" dirty="0" smtClean="0"/>
              <a:t> des </a:t>
            </a:r>
            <a:r>
              <a:rPr lang="en-US" altLang="en-US" sz="2600" dirty="0" err="1" smtClean="0"/>
              <a:t>clés</a:t>
            </a:r>
            <a:r>
              <a:rPr lang="en-US" altLang="en-US" sz="2600" dirty="0" smtClean="0"/>
              <a:t> </a:t>
            </a:r>
            <a:r>
              <a:rPr lang="en-US" altLang="en-US" sz="2600" dirty="0" err="1" smtClean="0"/>
              <a:t>publiques</a:t>
            </a:r>
            <a:r>
              <a:rPr lang="en-US" altLang="en-US" sz="2600" dirty="0" smtClean="0"/>
              <a:t> sur </a:t>
            </a:r>
            <a:r>
              <a:rPr lang="en-US" altLang="en-US" sz="2600" dirty="0" err="1" smtClean="0"/>
              <a:t>une</a:t>
            </a:r>
            <a:r>
              <a:rPr lang="en-US" altLang="en-US" sz="2600" dirty="0" smtClean="0"/>
              <a:t> </a:t>
            </a:r>
            <a:r>
              <a:rPr lang="en-US" altLang="en-US" sz="2600" dirty="0" err="1" smtClean="0"/>
              <a:t>approche</a:t>
            </a:r>
            <a:r>
              <a:rPr lang="en-US" altLang="en-US" sz="2600" dirty="0" smtClean="0"/>
              <a:t> </a:t>
            </a:r>
            <a:r>
              <a:rPr lang="en-US" altLang="en-US" sz="2600" dirty="0" err="1" smtClean="0"/>
              <a:t>différente</a:t>
            </a:r>
            <a:r>
              <a:rPr lang="en-US" altLang="en-US" sz="2600" dirty="0" smtClean="0"/>
              <a:t> du standard X.509. </a:t>
            </a:r>
            <a:r>
              <a:rPr lang="en-US" altLang="en-US" sz="2600" dirty="0" err="1" smtClean="0"/>
              <a:t>Tandis</a:t>
            </a:r>
            <a:r>
              <a:rPr lang="en-US" altLang="en-US" sz="2600" dirty="0" smtClean="0"/>
              <a:t> que X.509 </a:t>
            </a:r>
            <a:r>
              <a:rPr lang="en-US" altLang="en-US" sz="2600" dirty="0" err="1" smtClean="0"/>
              <a:t>adopte</a:t>
            </a:r>
            <a:r>
              <a:rPr lang="en-US" altLang="en-US" sz="2600" dirty="0" smtClean="0"/>
              <a:t> </a:t>
            </a:r>
            <a:r>
              <a:rPr lang="en-US" altLang="en-US" sz="2600" dirty="0" err="1" smtClean="0"/>
              <a:t>une</a:t>
            </a:r>
            <a:r>
              <a:rPr lang="en-US" altLang="en-US" sz="2600" dirty="0" smtClean="0"/>
              <a:t> </a:t>
            </a:r>
            <a:r>
              <a:rPr lang="en-US" altLang="en-US" sz="2600" dirty="0" err="1" smtClean="0"/>
              <a:t>approche</a:t>
            </a:r>
            <a:r>
              <a:rPr lang="en-US" altLang="en-US" sz="2600" dirty="0" smtClean="0"/>
              <a:t> </a:t>
            </a:r>
            <a:r>
              <a:rPr lang="en-US" altLang="en-US" sz="2600" dirty="0" err="1" smtClean="0"/>
              <a:t>hiérarchique</a:t>
            </a:r>
            <a:r>
              <a:rPr lang="en-US" altLang="en-US" sz="2600" dirty="0" smtClean="0"/>
              <a:t> </a:t>
            </a:r>
            <a:r>
              <a:rPr lang="en-US" altLang="en-US" sz="2600" dirty="0" err="1" smtClean="0"/>
              <a:t>basé</a:t>
            </a:r>
            <a:r>
              <a:rPr lang="en-US" altLang="en-US" sz="2600" dirty="0" smtClean="0"/>
              <a:t> sur les </a:t>
            </a:r>
            <a:r>
              <a:rPr lang="en-US" altLang="en-US" sz="2600" dirty="0" err="1" smtClean="0"/>
              <a:t>autorités</a:t>
            </a:r>
            <a:r>
              <a:rPr lang="en-US" altLang="en-US" sz="2600" dirty="0" smtClean="0"/>
              <a:t> de certification, PGP base </a:t>
            </a:r>
            <a:r>
              <a:rPr lang="en-US" altLang="en-US" sz="2600" dirty="0" err="1" smtClean="0"/>
              <a:t>l’intégrité</a:t>
            </a:r>
            <a:r>
              <a:rPr lang="en-US" altLang="en-US" sz="2600" dirty="0" smtClean="0"/>
              <a:t> des </a:t>
            </a:r>
            <a:r>
              <a:rPr lang="en-US" altLang="en-US" sz="2600" dirty="0" err="1" smtClean="0"/>
              <a:t>clés</a:t>
            </a:r>
            <a:r>
              <a:rPr lang="en-US" altLang="en-US" sz="2600" dirty="0" smtClean="0"/>
              <a:t> </a:t>
            </a:r>
            <a:r>
              <a:rPr lang="en-US" altLang="en-US" sz="2600" dirty="0" err="1" smtClean="0"/>
              <a:t>publiques</a:t>
            </a:r>
            <a:r>
              <a:rPr lang="en-US" altLang="en-US" sz="2600" dirty="0" smtClean="0"/>
              <a:t> sur </a:t>
            </a:r>
            <a:r>
              <a:rPr lang="en-US" altLang="en-US" sz="2600" dirty="0" err="1" smtClean="0"/>
              <a:t>une</a:t>
            </a:r>
            <a:r>
              <a:rPr lang="en-US" altLang="en-US" sz="2600" dirty="0" smtClean="0"/>
              <a:t> </a:t>
            </a:r>
            <a:r>
              <a:rPr lang="en-US" altLang="en-US" sz="2600" b="1" dirty="0" smtClean="0"/>
              <a:t>toile de </a:t>
            </a:r>
            <a:r>
              <a:rPr lang="en-US" altLang="en-US" sz="2600" b="1" dirty="0" err="1" smtClean="0"/>
              <a:t>confiance</a:t>
            </a:r>
            <a:r>
              <a:rPr lang="en-US" altLang="en-US" sz="2600" b="1" dirty="0" smtClean="0"/>
              <a:t> </a:t>
            </a:r>
            <a:r>
              <a:rPr lang="en-US" altLang="en-US" sz="2600" dirty="0" smtClean="0"/>
              <a:t>(« web of trust ») </a:t>
            </a:r>
            <a:r>
              <a:rPr lang="en-US" altLang="en-US" sz="2600" dirty="0" err="1" smtClean="0"/>
              <a:t>décentralisée</a:t>
            </a:r>
            <a:r>
              <a:rPr lang="en-US" altLang="en-US" sz="2600" dirty="0" smtClean="0"/>
              <a:t>. Les versions </a:t>
            </a:r>
            <a:r>
              <a:rPr lang="en-US" altLang="en-US" sz="2600" dirty="0" err="1" smtClean="0"/>
              <a:t>récentes</a:t>
            </a:r>
            <a:r>
              <a:rPr lang="en-US" altLang="en-US" sz="2600" dirty="0" smtClean="0"/>
              <a:t> de PGP </a:t>
            </a:r>
            <a:r>
              <a:rPr lang="en-US" altLang="en-US" sz="2600" dirty="0" err="1" smtClean="0"/>
              <a:t>acceptent</a:t>
            </a:r>
            <a:r>
              <a:rPr lang="en-US" altLang="en-US" sz="2600" dirty="0" smtClean="0"/>
              <a:t> </a:t>
            </a:r>
            <a:r>
              <a:rPr lang="en-US" altLang="en-US" sz="2600" dirty="0" err="1" smtClean="0"/>
              <a:t>aussi</a:t>
            </a:r>
            <a:r>
              <a:rPr lang="en-US" altLang="en-US" sz="2600" dirty="0" smtClean="0"/>
              <a:t> les </a:t>
            </a:r>
            <a:r>
              <a:rPr lang="en-US" altLang="en-US" sz="2600" dirty="0" err="1" smtClean="0"/>
              <a:t>certificats</a:t>
            </a:r>
            <a:r>
              <a:rPr lang="en-US" altLang="en-US" sz="2600" dirty="0" smtClean="0"/>
              <a:t> X.</a:t>
            </a:r>
            <a:r>
              <a:rPr lang="en-US" altLang="en-US" sz="2500" dirty="0" smtClean="0"/>
              <a:t>509.</a:t>
            </a:r>
            <a:endParaRPr lang="en-US" altLang="en-US"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77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77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bldLvl="5"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1"/>
          <p:cNvSpPr>
            <a:spLocks noGrp="1" noChangeArrowheads="1"/>
          </p:cNvSpPr>
          <p:nvPr>
            <p:ph type="title"/>
            <p:custDataLst>
              <p:tags r:id="rId1"/>
            </p:custDataLst>
          </p:nvPr>
        </p:nvSpPr>
        <p:spPr>
          <a:xfrm>
            <a:off x="990600" y="165100"/>
            <a:ext cx="8178800" cy="889000"/>
          </a:xfrm>
        </p:spPr>
        <p:txBody>
          <a:bodyPr/>
          <a:lstStyle/>
          <a:p>
            <a:pPr eaLnBrk="1"/>
            <a:r>
              <a:rPr lang="en-US" altLang="en-US" dirty="0" smtClean="0"/>
              <a:t>PGP</a:t>
            </a:r>
          </a:p>
        </p:txBody>
      </p:sp>
      <p:sp>
        <p:nvSpPr>
          <p:cNvPr id="34818" name="Rectangle 2"/>
          <p:cNvSpPr>
            <a:spLocks noGrp="1" noChangeArrowheads="1"/>
          </p:cNvSpPr>
          <p:nvPr>
            <p:ph idx="1"/>
            <p:custDataLst>
              <p:tags r:id="rId2"/>
            </p:custDataLst>
          </p:nvPr>
        </p:nvSpPr>
        <p:spPr>
          <a:xfrm>
            <a:off x="279400" y="1145704"/>
            <a:ext cx="9791700" cy="6334596"/>
          </a:xfrm>
        </p:spPr>
        <p:txBody>
          <a:bodyPr>
            <a:normAutofit fontScale="77500" lnSpcReduction="20000"/>
          </a:bodyPr>
          <a:lstStyle/>
          <a:p>
            <a:pPr marL="647700" indent="-292100" algn="l" eaLnBrk="1">
              <a:spcBef>
                <a:spcPts val="2300"/>
              </a:spcBef>
              <a:buSzPct val="43000"/>
              <a:buFontTx/>
              <a:buBlip>
                <a:blip r:embed="rId4"/>
              </a:buBlip>
            </a:pPr>
            <a:r>
              <a:rPr lang="en-US" altLang="en-US" dirty="0" smtClean="0"/>
              <a:t>Le but de Zimmermann </a:t>
            </a:r>
            <a:r>
              <a:rPr lang="en-US" altLang="en-US" dirty="0" err="1" smtClean="0"/>
              <a:t>est</a:t>
            </a:r>
            <a:r>
              <a:rPr lang="en-US" altLang="en-US" dirty="0" smtClean="0"/>
              <a:t> de </a:t>
            </a:r>
            <a:r>
              <a:rPr lang="en-US" altLang="en-US" dirty="0" err="1" smtClean="0"/>
              <a:t>permettre</a:t>
            </a:r>
            <a:r>
              <a:rPr lang="en-US" altLang="en-US" dirty="0" smtClean="0"/>
              <a:t> à </a:t>
            </a:r>
            <a:r>
              <a:rPr lang="en-US" altLang="en-US" dirty="0" err="1" smtClean="0"/>
              <a:t>tous</a:t>
            </a:r>
            <a:r>
              <a:rPr lang="en-US" altLang="en-US" dirty="0" smtClean="0"/>
              <a:t> de </a:t>
            </a:r>
            <a:r>
              <a:rPr lang="en-US" altLang="en-US" dirty="0" err="1" smtClean="0"/>
              <a:t>protéger</a:t>
            </a:r>
            <a:r>
              <a:rPr lang="en-US" altLang="en-US" dirty="0" smtClean="0"/>
              <a:t> </a:t>
            </a:r>
            <a:r>
              <a:rPr lang="en-US" altLang="en-US" dirty="0" err="1" smtClean="0"/>
              <a:t>ses</a:t>
            </a:r>
            <a:r>
              <a:rPr lang="en-US" altLang="en-US" dirty="0" smtClean="0"/>
              <a:t> </a:t>
            </a:r>
            <a:r>
              <a:rPr lang="en-US" altLang="en-US" dirty="0" err="1" smtClean="0"/>
              <a:t>données</a:t>
            </a:r>
            <a:r>
              <a:rPr lang="en-US" altLang="en-US" dirty="0" smtClean="0"/>
              <a:t>.</a:t>
            </a:r>
          </a:p>
          <a:p>
            <a:pPr marL="647700" indent="-292100" algn="l" eaLnBrk="1">
              <a:spcBef>
                <a:spcPts val="2300"/>
              </a:spcBef>
              <a:buSzPct val="43000"/>
              <a:buFontTx/>
              <a:buBlip>
                <a:blip r:embed="rId4"/>
              </a:buBlip>
            </a:pPr>
            <a:r>
              <a:rPr lang="en-US" altLang="en-US" dirty="0" smtClean="0"/>
              <a:t>Il a </a:t>
            </a:r>
            <a:r>
              <a:rPr lang="en-US" altLang="en-US" dirty="0" err="1" smtClean="0"/>
              <a:t>commencé</a:t>
            </a:r>
            <a:r>
              <a:rPr lang="en-US" altLang="en-US" dirty="0" smtClean="0"/>
              <a:t> à </a:t>
            </a:r>
            <a:r>
              <a:rPr lang="en-US" altLang="en-US" dirty="0" err="1" smtClean="0"/>
              <a:t>travailler</a:t>
            </a:r>
            <a:r>
              <a:rPr lang="en-US" altLang="en-US" dirty="0" smtClean="0"/>
              <a:t> sur PGP </a:t>
            </a:r>
            <a:r>
              <a:rPr lang="en-US" altLang="en-US" dirty="0" err="1" smtClean="0"/>
              <a:t>dès</a:t>
            </a:r>
            <a:r>
              <a:rPr lang="en-US" altLang="en-US" dirty="0" smtClean="0"/>
              <a:t> 1984.</a:t>
            </a:r>
          </a:p>
          <a:p>
            <a:pPr marL="647700" indent="-292100" algn="l" eaLnBrk="1">
              <a:spcBef>
                <a:spcPts val="2300"/>
              </a:spcBef>
              <a:buSzPct val="43000"/>
              <a:buFontTx/>
              <a:buBlip>
                <a:blip r:embed="rId4"/>
              </a:buBlip>
            </a:pPr>
            <a:r>
              <a:rPr lang="en-US" altLang="en-US" dirty="0" smtClean="0"/>
              <a:t>PGP 1.0 </a:t>
            </a:r>
            <a:r>
              <a:rPr lang="en-US" altLang="en-US" dirty="0" err="1" smtClean="0"/>
              <a:t>roulait</a:t>
            </a:r>
            <a:r>
              <a:rPr lang="en-US" altLang="en-US" dirty="0" smtClean="0"/>
              <a:t> sur MS-DOS et </a:t>
            </a:r>
            <a:r>
              <a:rPr lang="en-US" altLang="en-US" dirty="0" err="1" smtClean="0"/>
              <a:t>devint</a:t>
            </a:r>
            <a:r>
              <a:rPr lang="en-US" altLang="en-US" dirty="0" smtClean="0"/>
              <a:t> </a:t>
            </a:r>
            <a:r>
              <a:rPr lang="en-US" altLang="en-US" dirty="0" err="1" smtClean="0"/>
              <a:t>rapidement</a:t>
            </a:r>
            <a:r>
              <a:rPr lang="en-US" altLang="en-US" dirty="0" smtClean="0"/>
              <a:t> </a:t>
            </a:r>
            <a:r>
              <a:rPr lang="en-US" altLang="en-US" dirty="0" err="1" smtClean="0"/>
              <a:t>très</a:t>
            </a:r>
            <a:r>
              <a:rPr lang="en-US" altLang="en-US" dirty="0" smtClean="0"/>
              <a:t> </a:t>
            </a:r>
            <a:r>
              <a:rPr lang="en-US" altLang="en-US" dirty="0" err="1" smtClean="0"/>
              <a:t>populaire</a:t>
            </a:r>
            <a:r>
              <a:rPr lang="en-US" altLang="en-US" dirty="0" smtClean="0"/>
              <a:t>.</a:t>
            </a:r>
          </a:p>
          <a:p>
            <a:pPr marL="647700" indent="-292100" algn="l" eaLnBrk="1">
              <a:spcBef>
                <a:spcPts val="2300"/>
              </a:spcBef>
              <a:buSzPct val="43000"/>
              <a:buFontTx/>
              <a:buBlip>
                <a:blip r:embed="rId4"/>
              </a:buBlip>
            </a:pPr>
            <a:r>
              <a:rPr lang="en-US" altLang="en-US" dirty="0" smtClean="0"/>
              <a:t>RSA </a:t>
            </a:r>
            <a:r>
              <a:rPr lang="en-US" altLang="en-US" dirty="0" err="1" smtClean="0"/>
              <a:t>n’était</a:t>
            </a:r>
            <a:r>
              <a:rPr lang="en-US" altLang="en-US" dirty="0" smtClean="0"/>
              <a:t> pas content, car </a:t>
            </a:r>
            <a:r>
              <a:rPr lang="en-US" altLang="en-US" dirty="0" err="1" smtClean="0"/>
              <a:t>il</a:t>
            </a:r>
            <a:r>
              <a:rPr lang="en-US" altLang="en-US" dirty="0" smtClean="0"/>
              <a:t> </a:t>
            </a:r>
            <a:r>
              <a:rPr lang="en-US" altLang="en-US" dirty="0" err="1" smtClean="0"/>
              <a:t>détenait</a:t>
            </a:r>
            <a:r>
              <a:rPr lang="en-US" altLang="en-US" dirty="0" smtClean="0"/>
              <a:t> les brevets sur les </a:t>
            </a:r>
            <a:r>
              <a:rPr lang="en-US" altLang="en-US" dirty="0" err="1" smtClean="0"/>
              <a:t>systèmes</a:t>
            </a:r>
            <a:r>
              <a:rPr lang="en-US" altLang="en-US" dirty="0" smtClean="0"/>
              <a:t> à </a:t>
            </a:r>
            <a:r>
              <a:rPr lang="en-US" altLang="en-US" dirty="0" err="1" smtClean="0"/>
              <a:t>clé</a:t>
            </a:r>
            <a:r>
              <a:rPr lang="en-US" altLang="en-US" dirty="0" smtClean="0"/>
              <a:t> </a:t>
            </a:r>
            <a:r>
              <a:rPr lang="en-US" altLang="en-US" dirty="0" err="1" smtClean="0"/>
              <a:t>publique</a:t>
            </a:r>
            <a:r>
              <a:rPr lang="en-US" altLang="en-US" dirty="0" smtClean="0"/>
              <a:t>.</a:t>
            </a:r>
          </a:p>
          <a:p>
            <a:pPr marL="647700" indent="-292100" algn="l" eaLnBrk="1">
              <a:spcBef>
                <a:spcPts val="2300"/>
              </a:spcBef>
              <a:buSzPct val="43000"/>
              <a:buFontTx/>
              <a:buBlip>
                <a:blip r:embed="rId4"/>
              </a:buBlip>
            </a:pPr>
            <a:r>
              <a:rPr lang="en-US" altLang="en-US" dirty="0" smtClean="0"/>
              <a:t>Pour </a:t>
            </a:r>
            <a:r>
              <a:rPr lang="en-US" altLang="en-US" dirty="0" err="1" smtClean="0"/>
              <a:t>éviter</a:t>
            </a:r>
            <a:r>
              <a:rPr lang="en-US" altLang="en-US" dirty="0" smtClean="0"/>
              <a:t> les </a:t>
            </a:r>
            <a:r>
              <a:rPr lang="en-US" altLang="en-US" dirty="0" err="1" smtClean="0"/>
              <a:t>poursuites</a:t>
            </a:r>
            <a:r>
              <a:rPr lang="en-US" altLang="en-US" dirty="0" smtClean="0"/>
              <a:t>, les versions </a:t>
            </a:r>
            <a:r>
              <a:rPr lang="en-US" altLang="en-US" dirty="0" err="1" smtClean="0"/>
              <a:t>subséquentes</a:t>
            </a:r>
            <a:r>
              <a:rPr lang="en-US" altLang="en-US" dirty="0" smtClean="0"/>
              <a:t> </a:t>
            </a:r>
            <a:r>
              <a:rPr lang="en-US" altLang="en-US" dirty="0" err="1" smtClean="0"/>
              <a:t>ont</a:t>
            </a:r>
            <a:r>
              <a:rPr lang="en-US" altLang="en-US" dirty="0" smtClean="0"/>
              <a:t> </a:t>
            </a:r>
            <a:r>
              <a:rPr lang="en-US" altLang="en-US" dirty="0" err="1" smtClean="0"/>
              <a:t>été</a:t>
            </a:r>
            <a:r>
              <a:rPr lang="en-US" altLang="en-US" dirty="0" smtClean="0"/>
              <a:t> </a:t>
            </a:r>
            <a:r>
              <a:rPr lang="en-US" altLang="en-US" dirty="0" err="1" smtClean="0"/>
              <a:t>écrites</a:t>
            </a:r>
            <a:r>
              <a:rPr lang="en-US" altLang="en-US" dirty="0" smtClean="0"/>
              <a:t> hors des É.-U. par des </a:t>
            </a:r>
            <a:r>
              <a:rPr lang="en-US" altLang="en-US" dirty="0" err="1" smtClean="0"/>
              <a:t>programmeurs</a:t>
            </a:r>
            <a:r>
              <a:rPr lang="en-US" altLang="en-US" dirty="0" smtClean="0"/>
              <a:t> qui </a:t>
            </a:r>
            <a:r>
              <a:rPr lang="en-US" altLang="en-US" dirty="0" err="1" smtClean="0"/>
              <a:t>partagent</a:t>
            </a:r>
            <a:r>
              <a:rPr lang="en-US" altLang="en-US" dirty="0" smtClean="0"/>
              <a:t> le point de </a:t>
            </a:r>
            <a:r>
              <a:rPr lang="en-US" altLang="en-US" dirty="0" err="1" smtClean="0"/>
              <a:t>vue</a:t>
            </a:r>
            <a:r>
              <a:rPr lang="en-US" altLang="en-US" dirty="0" smtClean="0"/>
              <a:t> de Zimmermann.</a:t>
            </a:r>
          </a:p>
          <a:p>
            <a:pPr marL="647700" indent="-292100" algn="l" eaLnBrk="1">
              <a:spcBef>
                <a:spcPts val="2300"/>
              </a:spcBef>
              <a:buSzPct val="43000"/>
              <a:buFontTx/>
              <a:buBlip>
                <a:blip r:embed="rId4"/>
              </a:buBlip>
            </a:pPr>
            <a:r>
              <a:rPr lang="en-US" altLang="en-US" dirty="0" smtClean="0"/>
              <a:t>Zimmermann </a:t>
            </a:r>
            <a:r>
              <a:rPr lang="en-US" altLang="en-US" dirty="0" err="1" smtClean="0"/>
              <a:t>fut</a:t>
            </a:r>
            <a:r>
              <a:rPr lang="en-US" altLang="en-US" dirty="0" smtClean="0"/>
              <a:t> </a:t>
            </a:r>
            <a:r>
              <a:rPr lang="en-US" altLang="en-US" dirty="0" err="1" smtClean="0"/>
              <a:t>longtemps</a:t>
            </a:r>
            <a:r>
              <a:rPr lang="en-US" altLang="en-US" dirty="0" smtClean="0"/>
              <a:t> le </a:t>
            </a:r>
            <a:r>
              <a:rPr lang="en-US" altLang="en-US" dirty="0" err="1" smtClean="0"/>
              <a:t>sujet</a:t>
            </a:r>
            <a:r>
              <a:rPr lang="en-US" altLang="en-US" dirty="0" smtClean="0"/>
              <a:t> </a:t>
            </a:r>
            <a:r>
              <a:rPr lang="en-US" altLang="en-US" dirty="0" err="1" smtClean="0"/>
              <a:t>d’une</a:t>
            </a:r>
            <a:r>
              <a:rPr lang="en-US" altLang="en-US" dirty="0" smtClean="0"/>
              <a:t> </a:t>
            </a:r>
            <a:r>
              <a:rPr lang="en-US" altLang="en-US" dirty="0" err="1" smtClean="0"/>
              <a:t>enquête</a:t>
            </a:r>
            <a:r>
              <a:rPr lang="en-US" altLang="en-US" dirty="0" smtClean="0"/>
              <a:t> des </a:t>
            </a:r>
            <a:r>
              <a:rPr lang="en-US" altLang="en-US" dirty="0" err="1" smtClean="0"/>
              <a:t>douanes</a:t>
            </a:r>
            <a:r>
              <a:rPr lang="en-US" altLang="en-US" dirty="0" smtClean="0"/>
              <a:t> </a:t>
            </a:r>
            <a:r>
              <a:rPr lang="en-US" altLang="en-US" dirty="0" err="1" smtClean="0"/>
              <a:t>américaines</a:t>
            </a:r>
            <a:r>
              <a:rPr lang="en-US" altLang="en-US" dirty="0" smtClean="0"/>
              <a:t> sur </a:t>
            </a:r>
            <a:r>
              <a:rPr lang="en-US" altLang="en-US" dirty="0" err="1" smtClean="0"/>
              <a:t>l’exportation</a:t>
            </a:r>
            <a:r>
              <a:rPr lang="en-US" altLang="en-US" dirty="0" smtClean="0"/>
              <a:t> de </a:t>
            </a:r>
            <a:r>
              <a:rPr lang="en-US" altLang="en-US" dirty="0" err="1" smtClean="0"/>
              <a:t>matériel</a:t>
            </a:r>
            <a:r>
              <a:rPr lang="en-US" altLang="en-US" dirty="0" smtClean="0"/>
              <a:t> </a:t>
            </a:r>
            <a:r>
              <a:rPr lang="en-US" altLang="en-US" dirty="0" err="1" smtClean="0"/>
              <a:t>cryptographique</a:t>
            </a:r>
            <a:r>
              <a:rPr lang="en-US" altLang="en-US" dirty="0" smtClean="0"/>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1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1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81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8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bldLvl="5"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1"/>
          <p:cNvSpPr>
            <a:spLocks noGrp="1" noChangeArrowheads="1"/>
          </p:cNvSpPr>
          <p:nvPr>
            <p:ph type="title"/>
            <p:custDataLst>
              <p:tags r:id="rId1"/>
            </p:custDataLst>
          </p:nvPr>
        </p:nvSpPr>
        <p:spPr>
          <a:xfrm>
            <a:off x="990600" y="165100"/>
            <a:ext cx="8178800" cy="876300"/>
          </a:xfrm>
        </p:spPr>
        <p:txBody>
          <a:bodyPr/>
          <a:lstStyle/>
          <a:p>
            <a:pPr eaLnBrk="1"/>
            <a:r>
              <a:rPr lang="en-US" altLang="en-US" smtClean="0"/>
              <a:t>PGP</a:t>
            </a:r>
          </a:p>
        </p:txBody>
      </p:sp>
      <p:sp>
        <p:nvSpPr>
          <p:cNvPr id="35842" name="Rectangle 2"/>
          <p:cNvSpPr>
            <a:spLocks noGrp="1" noChangeArrowheads="1"/>
          </p:cNvSpPr>
          <p:nvPr>
            <p:ph idx="1"/>
            <p:custDataLst>
              <p:tags r:id="rId2"/>
            </p:custDataLst>
          </p:nvPr>
        </p:nvSpPr>
        <p:spPr>
          <a:xfrm>
            <a:off x="203200" y="1361728"/>
            <a:ext cx="9842500" cy="6067772"/>
          </a:xfrm>
        </p:spPr>
        <p:txBody>
          <a:bodyPr/>
          <a:lstStyle/>
          <a:p>
            <a:pPr marL="695325" indent="-339725" algn="l" eaLnBrk="1">
              <a:spcBef>
                <a:spcPts val="2300"/>
              </a:spcBef>
              <a:buSzPct val="43000"/>
              <a:buFontTx/>
              <a:buBlip>
                <a:blip r:embed="rId4"/>
              </a:buBlip>
            </a:pPr>
            <a:r>
              <a:rPr lang="en-US" altLang="en-US" sz="2800" b="1" dirty="0" err="1" smtClean="0"/>
              <a:t>En</a:t>
            </a:r>
            <a:r>
              <a:rPr lang="en-US" altLang="en-US" sz="2800" b="1" dirty="0" smtClean="0"/>
              <a:t> 1991, un </a:t>
            </a:r>
            <a:r>
              <a:rPr lang="en-US" altLang="en-US" sz="2800" b="1" dirty="0" err="1" smtClean="0"/>
              <a:t>système</a:t>
            </a:r>
            <a:r>
              <a:rPr lang="en-US" altLang="en-US" sz="2800" b="1" dirty="0" smtClean="0"/>
              <a:t> </a:t>
            </a:r>
            <a:r>
              <a:rPr lang="en-US" altLang="en-US" sz="2800" b="1" dirty="0" err="1" smtClean="0"/>
              <a:t>cryptographique</a:t>
            </a:r>
            <a:r>
              <a:rPr lang="en-US" altLang="en-US" sz="2800" b="1" dirty="0" smtClean="0"/>
              <a:t> </a:t>
            </a:r>
            <a:r>
              <a:rPr lang="en-US" altLang="en-US" sz="2800" b="1" dirty="0" err="1" smtClean="0"/>
              <a:t>utilisant</a:t>
            </a:r>
            <a:r>
              <a:rPr lang="en-US" altLang="en-US" sz="2800" b="1" dirty="0" smtClean="0"/>
              <a:t> des </a:t>
            </a:r>
            <a:r>
              <a:rPr lang="en-US" altLang="en-US" sz="2800" b="1" dirty="0" err="1" smtClean="0"/>
              <a:t>clés</a:t>
            </a:r>
            <a:r>
              <a:rPr lang="en-US" altLang="en-US" sz="2800" b="1" dirty="0" smtClean="0"/>
              <a:t> de plus de 40 bits </a:t>
            </a:r>
            <a:r>
              <a:rPr lang="en-US" altLang="en-US" sz="2800" b="1" dirty="0" err="1" smtClean="0"/>
              <a:t>était</a:t>
            </a:r>
            <a:r>
              <a:rPr lang="en-US" altLang="en-US" sz="2800" b="1" dirty="0" smtClean="0"/>
              <a:t> </a:t>
            </a:r>
            <a:r>
              <a:rPr lang="en-US" altLang="en-US" sz="2800" b="1" dirty="0" err="1" smtClean="0"/>
              <a:t>considéré</a:t>
            </a:r>
            <a:r>
              <a:rPr lang="en-US" altLang="en-US" sz="2800" b="1" dirty="0" smtClean="0"/>
              <a:t> </a:t>
            </a:r>
            <a:r>
              <a:rPr lang="en-US" altLang="en-US" sz="2800" b="1" dirty="0" err="1" smtClean="0"/>
              <a:t>illégal</a:t>
            </a:r>
            <a:r>
              <a:rPr lang="en-US" altLang="en-US" sz="2800" b="1" dirty="0" smtClean="0"/>
              <a:t> (</a:t>
            </a:r>
            <a:r>
              <a:rPr lang="en-US" altLang="en-US" sz="2800" b="1" dirty="0" err="1" smtClean="0"/>
              <a:t>loi</a:t>
            </a:r>
            <a:r>
              <a:rPr lang="en-US" altLang="en-US" sz="2800" b="1" dirty="0" smtClean="0"/>
              <a:t> sur </a:t>
            </a:r>
            <a:r>
              <a:rPr lang="en-US" altLang="en-US" sz="2800" b="1" dirty="0" err="1" smtClean="0"/>
              <a:t>l’exportation</a:t>
            </a:r>
            <a:r>
              <a:rPr lang="en-US" altLang="en-US" sz="2800" b="1" dirty="0" smtClean="0"/>
              <a:t>). </a:t>
            </a:r>
          </a:p>
          <a:p>
            <a:pPr marL="695325" indent="-339725" algn="l" eaLnBrk="1">
              <a:spcBef>
                <a:spcPts val="2300"/>
              </a:spcBef>
              <a:buSzPct val="43000"/>
              <a:buFontTx/>
              <a:buBlip>
                <a:blip r:embed="rId4"/>
              </a:buBlip>
            </a:pPr>
            <a:r>
              <a:rPr lang="en-US" altLang="en-US" sz="2800" dirty="0" smtClean="0"/>
              <a:t>Zimmermann </a:t>
            </a:r>
            <a:r>
              <a:rPr lang="en-US" altLang="en-US" sz="2800" dirty="0" err="1" smtClean="0"/>
              <a:t>mit</a:t>
            </a:r>
            <a:r>
              <a:rPr lang="en-US" altLang="en-US" sz="2800" dirty="0" smtClean="0"/>
              <a:t> au </a:t>
            </a:r>
            <a:r>
              <a:rPr lang="en-US" altLang="en-US" sz="2800" dirty="0" err="1" smtClean="0"/>
              <a:t>défi</a:t>
            </a:r>
            <a:r>
              <a:rPr lang="en-US" altLang="en-US" sz="2800" dirty="0" smtClean="0"/>
              <a:t> les </a:t>
            </a:r>
            <a:r>
              <a:rPr lang="en-US" altLang="en-US" sz="2800" dirty="0" err="1" smtClean="0"/>
              <a:t>autorités</a:t>
            </a:r>
            <a:r>
              <a:rPr lang="en-US" altLang="en-US" sz="2800" dirty="0" smtClean="0"/>
              <a:t> </a:t>
            </a:r>
            <a:r>
              <a:rPr lang="en-US" altLang="en-US" sz="2800" dirty="0" err="1" smtClean="0"/>
              <a:t>américaines</a:t>
            </a:r>
            <a:r>
              <a:rPr lang="en-US" altLang="en-US" sz="2800" dirty="0" smtClean="0"/>
              <a:t>. </a:t>
            </a:r>
            <a:r>
              <a:rPr lang="en-US" altLang="en-US" sz="2800" dirty="0" err="1" smtClean="0"/>
              <a:t>L’enquête</a:t>
            </a:r>
            <a:r>
              <a:rPr lang="en-US" altLang="en-US" sz="2800" dirty="0" smtClean="0"/>
              <a:t> se </a:t>
            </a:r>
            <a:r>
              <a:rPr lang="en-US" altLang="en-US" sz="2800" dirty="0" err="1" smtClean="0"/>
              <a:t>termina</a:t>
            </a:r>
            <a:r>
              <a:rPr lang="en-US" altLang="en-US" sz="2800" dirty="0" smtClean="0"/>
              <a:t> sans </a:t>
            </a:r>
            <a:r>
              <a:rPr lang="en-US" altLang="en-US" sz="2800" dirty="0" err="1" smtClean="0"/>
              <a:t>poursuite</a:t>
            </a:r>
            <a:r>
              <a:rPr lang="en-US" altLang="en-US" sz="2800" dirty="0" smtClean="0"/>
              <a:t>.</a:t>
            </a:r>
          </a:p>
          <a:p>
            <a:pPr marL="695325" indent="-339725" algn="l" eaLnBrk="1">
              <a:spcBef>
                <a:spcPts val="2300"/>
              </a:spcBef>
              <a:buSzPct val="43000"/>
              <a:buFontTx/>
              <a:buBlip>
                <a:blip r:embed="rId4"/>
              </a:buBlip>
            </a:pPr>
            <a:r>
              <a:rPr lang="en-US" altLang="en-US" sz="2800" dirty="0" smtClean="0"/>
              <a:t>Il </a:t>
            </a:r>
            <a:r>
              <a:rPr lang="en-US" altLang="en-US" sz="2800" dirty="0" err="1" smtClean="0"/>
              <a:t>défia</a:t>
            </a:r>
            <a:r>
              <a:rPr lang="en-US" altLang="en-US" sz="2800" dirty="0" smtClean="0"/>
              <a:t> les </a:t>
            </a:r>
            <a:r>
              <a:rPr lang="en-US" altLang="en-US" sz="2800" dirty="0" err="1" smtClean="0"/>
              <a:t>règles</a:t>
            </a:r>
            <a:r>
              <a:rPr lang="en-US" altLang="en-US" sz="2800" dirty="0" smtClean="0"/>
              <a:t> </a:t>
            </a:r>
            <a:r>
              <a:rPr lang="en-US" altLang="en-US" sz="2800" dirty="0" err="1" smtClean="0"/>
              <a:t>en</a:t>
            </a:r>
            <a:r>
              <a:rPr lang="en-US" altLang="en-US" sz="2800" dirty="0" smtClean="0"/>
              <a:t> </a:t>
            </a:r>
            <a:r>
              <a:rPr lang="en-US" altLang="en-US" sz="2800" dirty="0" err="1" smtClean="0"/>
              <a:t>publiant</a:t>
            </a:r>
            <a:r>
              <a:rPr lang="en-US" altLang="en-US" sz="2800" dirty="0" smtClean="0"/>
              <a:t> un livre </a:t>
            </a:r>
            <a:r>
              <a:rPr lang="en-US" altLang="en-US" sz="2800" dirty="0" err="1" smtClean="0"/>
              <a:t>permettant</a:t>
            </a:r>
            <a:r>
              <a:rPr lang="en-US" altLang="en-US" sz="2800" dirty="0" smtClean="0"/>
              <a:t> à </a:t>
            </a:r>
            <a:r>
              <a:rPr lang="en-US" altLang="en-US" sz="2800" dirty="0" err="1" smtClean="0"/>
              <a:t>quiconque</a:t>
            </a:r>
            <a:r>
              <a:rPr lang="en-US" altLang="en-US" sz="2800" dirty="0" smtClean="0"/>
              <a:t> de </a:t>
            </a:r>
            <a:r>
              <a:rPr lang="en-US" altLang="en-US" sz="2800" dirty="0" err="1" smtClean="0"/>
              <a:t>reproduire</a:t>
            </a:r>
            <a:r>
              <a:rPr lang="en-US" altLang="en-US" sz="2800" dirty="0" smtClean="0"/>
              <a:t> le code. Il </a:t>
            </a:r>
            <a:r>
              <a:rPr lang="en-US" altLang="en-US" sz="2800" dirty="0" err="1" smtClean="0"/>
              <a:t>s’agissait</a:t>
            </a:r>
            <a:r>
              <a:rPr lang="en-US" altLang="en-US" sz="2800" dirty="0" smtClean="0"/>
              <a:t> </a:t>
            </a:r>
            <a:r>
              <a:rPr lang="en-US" altLang="en-US" sz="2800" dirty="0" err="1" smtClean="0"/>
              <a:t>d’enlever</a:t>
            </a:r>
            <a:r>
              <a:rPr lang="en-US" altLang="en-US" sz="2800" dirty="0" smtClean="0"/>
              <a:t> la couverture, </a:t>
            </a:r>
            <a:r>
              <a:rPr lang="en-US" altLang="en-US" sz="2800" dirty="0" err="1" smtClean="0"/>
              <a:t>numériser</a:t>
            </a:r>
            <a:r>
              <a:rPr lang="en-US" altLang="en-US" sz="2800" dirty="0" smtClean="0"/>
              <a:t> les pages pour </a:t>
            </a:r>
            <a:r>
              <a:rPr lang="en-US" altLang="en-US" sz="2800" dirty="0" err="1" smtClean="0"/>
              <a:t>obtenir</a:t>
            </a:r>
            <a:r>
              <a:rPr lang="en-US" altLang="en-US" sz="2800" dirty="0" smtClean="0"/>
              <a:t> le code source (via un </a:t>
            </a:r>
            <a:r>
              <a:rPr lang="en-US" altLang="en-US" sz="2800" dirty="0" err="1" smtClean="0"/>
              <a:t>programme</a:t>
            </a:r>
            <a:r>
              <a:rPr lang="en-US" altLang="en-US" sz="2800" dirty="0" smtClean="0"/>
              <a:t> de reconnaissance de </a:t>
            </a:r>
            <a:r>
              <a:rPr lang="en-US" altLang="en-US" sz="2800" dirty="0" err="1" smtClean="0"/>
              <a:t>caractères</a:t>
            </a:r>
            <a:r>
              <a:rPr lang="en-US" altLang="en-US" sz="2800" dirty="0" smtClean="0"/>
              <a:t>).</a:t>
            </a:r>
          </a:p>
          <a:p>
            <a:pPr marL="695325" indent="-339725" algn="l" eaLnBrk="1">
              <a:spcBef>
                <a:spcPts val="2300"/>
              </a:spcBef>
              <a:buSzPct val="43000"/>
              <a:buFontTx/>
              <a:buBlip>
                <a:blip r:embed="rId4"/>
              </a:buBlip>
            </a:pPr>
            <a:r>
              <a:rPr lang="en-US" altLang="en-US" sz="2800" dirty="0" smtClean="0"/>
              <a:t>Il a </a:t>
            </a:r>
            <a:r>
              <a:rPr lang="en-US" altLang="en-US" sz="2800" dirty="0" err="1" smtClean="0"/>
              <a:t>dit</a:t>
            </a:r>
            <a:r>
              <a:rPr lang="en-US" altLang="en-US" sz="2800" dirty="0" smtClean="0"/>
              <a:t> : “</a:t>
            </a:r>
            <a:r>
              <a:rPr lang="en-US" altLang="en-US" sz="2800" b="1" dirty="0" smtClean="0"/>
              <a:t>If having privacy is outlawed only outlaws will have privacy</a:t>
            </a:r>
            <a:r>
              <a:rPr lang="en-US" altLang="en-US" sz="2800" dirty="0" smtClean="0"/>
              <a:t>”.</a:t>
            </a:r>
            <a:endParaRPr lang="en-US" altLang="en-US"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bldLvl="5"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1"/>
          <p:cNvSpPr>
            <a:spLocks noGrp="1" noChangeArrowheads="1"/>
          </p:cNvSpPr>
          <p:nvPr>
            <p:ph type="title"/>
            <p:custDataLst>
              <p:tags r:id="rId1"/>
            </p:custDataLst>
          </p:nvPr>
        </p:nvSpPr>
        <p:spPr>
          <a:xfrm>
            <a:off x="990600" y="-25400"/>
            <a:ext cx="8178800" cy="914400"/>
          </a:xfrm>
        </p:spPr>
        <p:txBody>
          <a:bodyPr/>
          <a:lstStyle/>
          <a:p>
            <a:pPr eaLnBrk="1"/>
            <a:r>
              <a:rPr lang="en-US" altLang="en-US" smtClean="0"/>
              <a:t>Chiffrements PGP</a:t>
            </a:r>
          </a:p>
        </p:txBody>
      </p:sp>
      <p:sp>
        <p:nvSpPr>
          <p:cNvPr id="37890" name="Rectangle 2"/>
          <p:cNvSpPr>
            <a:spLocks noGrp="1" noChangeArrowheads="1"/>
          </p:cNvSpPr>
          <p:nvPr>
            <p:ph idx="1"/>
            <p:custDataLst>
              <p:tags r:id="rId2"/>
            </p:custDataLst>
          </p:nvPr>
        </p:nvSpPr>
        <p:spPr>
          <a:xfrm>
            <a:off x="184150" y="1217712"/>
            <a:ext cx="9791700" cy="6351488"/>
          </a:xfrm>
        </p:spPr>
        <p:txBody>
          <a:bodyPr/>
          <a:lstStyle/>
          <a:p>
            <a:pPr marL="695325" indent="-339725" algn="l" eaLnBrk="1">
              <a:spcBef>
                <a:spcPts val="2300"/>
              </a:spcBef>
              <a:buSzPct val="43000"/>
              <a:buFontTx/>
              <a:buBlip>
                <a:blip r:embed="rId4"/>
              </a:buBlip>
            </a:pPr>
            <a:r>
              <a:rPr lang="en-US" altLang="en-US" sz="2800" dirty="0" smtClean="0"/>
              <a:t>PGP combine les </a:t>
            </a:r>
            <a:r>
              <a:rPr lang="en-US" altLang="en-US" sz="2800" dirty="0" err="1" smtClean="0"/>
              <a:t>approches</a:t>
            </a:r>
            <a:r>
              <a:rPr lang="en-US" altLang="en-US" sz="2800" dirty="0" smtClean="0"/>
              <a:t> </a:t>
            </a:r>
            <a:r>
              <a:rPr lang="en-US" altLang="en-US" sz="2800" dirty="0" err="1" smtClean="0"/>
              <a:t>symétriques</a:t>
            </a:r>
            <a:r>
              <a:rPr lang="en-US" altLang="en-US" sz="2800" dirty="0" smtClean="0"/>
              <a:t> et </a:t>
            </a:r>
            <a:r>
              <a:rPr lang="en-US" altLang="en-US" sz="2800" dirty="0" err="1" smtClean="0"/>
              <a:t>asymétriques</a:t>
            </a:r>
            <a:r>
              <a:rPr lang="en-US" altLang="en-US" sz="2800" dirty="0" smtClean="0"/>
              <a:t>. PGP </a:t>
            </a:r>
            <a:r>
              <a:rPr lang="en-US" altLang="en-US" sz="2800" dirty="0" err="1" smtClean="0"/>
              <a:t>est</a:t>
            </a:r>
            <a:r>
              <a:rPr lang="en-US" altLang="en-US" sz="2800" dirty="0" smtClean="0"/>
              <a:t> un </a:t>
            </a:r>
            <a:r>
              <a:rPr lang="en-US" altLang="en-US" sz="2800" dirty="0" err="1" smtClean="0"/>
              <a:t>système</a:t>
            </a:r>
            <a:r>
              <a:rPr lang="en-US" altLang="en-US" sz="2800" dirty="0" smtClean="0"/>
              <a:t> </a:t>
            </a:r>
            <a:r>
              <a:rPr lang="en-US" altLang="en-US" sz="2800" dirty="0" err="1" smtClean="0"/>
              <a:t>hybride</a:t>
            </a:r>
            <a:r>
              <a:rPr lang="en-US" altLang="en-US" sz="2800" dirty="0" smtClean="0"/>
              <a:t>.</a:t>
            </a:r>
          </a:p>
          <a:p>
            <a:pPr marL="695325" indent="-339725" algn="l" eaLnBrk="1">
              <a:spcBef>
                <a:spcPts val="2300"/>
              </a:spcBef>
              <a:buSzPct val="43000"/>
              <a:buFontTx/>
              <a:buBlip>
                <a:blip r:embed="rId4"/>
              </a:buBlip>
            </a:pPr>
            <a:r>
              <a:rPr lang="en-US" altLang="en-US" sz="2800" dirty="0" smtClean="0"/>
              <a:t>Les </a:t>
            </a:r>
            <a:r>
              <a:rPr lang="en-US" altLang="en-US" sz="2800" dirty="0" err="1" smtClean="0"/>
              <a:t>données</a:t>
            </a:r>
            <a:r>
              <a:rPr lang="en-US" altLang="en-US" sz="2800" dirty="0" smtClean="0"/>
              <a:t> </a:t>
            </a:r>
            <a:r>
              <a:rPr lang="en-US" altLang="en-US" sz="2800" dirty="0" err="1" smtClean="0"/>
              <a:t>sont</a:t>
            </a:r>
            <a:r>
              <a:rPr lang="en-US" altLang="en-US" sz="2800" dirty="0" smtClean="0"/>
              <a:t> </a:t>
            </a:r>
            <a:r>
              <a:rPr lang="en-US" altLang="en-US" sz="2800" dirty="0" err="1" smtClean="0"/>
              <a:t>chiffrées</a:t>
            </a:r>
            <a:r>
              <a:rPr lang="en-US" altLang="en-US" sz="2800" dirty="0" smtClean="0"/>
              <a:t> par </a:t>
            </a:r>
            <a:r>
              <a:rPr lang="en-US" altLang="en-US" sz="2800" dirty="0" err="1" smtClean="0"/>
              <a:t>une</a:t>
            </a:r>
            <a:r>
              <a:rPr lang="en-US" altLang="en-US" sz="2800" dirty="0" smtClean="0"/>
              <a:t> </a:t>
            </a:r>
            <a:r>
              <a:rPr lang="en-US" altLang="en-US" sz="2800" dirty="0" err="1" smtClean="0"/>
              <a:t>clé</a:t>
            </a:r>
            <a:r>
              <a:rPr lang="en-US" altLang="en-US" sz="2800" dirty="0" smtClean="0"/>
              <a:t> de session (</a:t>
            </a:r>
            <a:r>
              <a:rPr lang="en-US" altLang="en-US" sz="2800" dirty="0" err="1" smtClean="0"/>
              <a:t>utilisée</a:t>
            </a:r>
            <a:r>
              <a:rPr lang="en-US" altLang="en-US" sz="2800" dirty="0" smtClean="0"/>
              <a:t> </a:t>
            </a:r>
            <a:r>
              <a:rPr lang="en-US" altLang="en-US" sz="2800" dirty="0" err="1" smtClean="0"/>
              <a:t>une</a:t>
            </a:r>
            <a:r>
              <a:rPr lang="en-US" altLang="en-US" sz="2800" dirty="0" smtClean="0"/>
              <a:t> </a:t>
            </a:r>
            <a:r>
              <a:rPr lang="en-US" altLang="en-US" sz="2800" dirty="0" err="1" smtClean="0"/>
              <a:t>seule</a:t>
            </a:r>
            <a:r>
              <a:rPr lang="en-US" altLang="en-US" sz="2800" dirty="0" smtClean="0"/>
              <a:t> </a:t>
            </a:r>
            <a:r>
              <a:rPr lang="en-US" altLang="en-US" sz="2800" dirty="0" err="1" smtClean="0"/>
              <a:t>fois</a:t>
            </a:r>
            <a:r>
              <a:rPr lang="en-US" altLang="en-US" sz="2800" dirty="0" smtClean="0"/>
              <a:t>) via un </a:t>
            </a:r>
            <a:r>
              <a:rPr lang="en-US" altLang="en-US" sz="2800" dirty="0" err="1" smtClean="0"/>
              <a:t>chiffre</a:t>
            </a:r>
            <a:r>
              <a:rPr lang="en-US" altLang="en-US" sz="2800" dirty="0" smtClean="0"/>
              <a:t> à </a:t>
            </a:r>
            <a:r>
              <a:rPr lang="en-US" altLang="en-US" sz="2800" dirty="0" err="1" smtClean="0"/>
              <a:t>clé</a:t>
            </a:r>
            <a:r>
              <a:rPr lang="en-US" altLang="en-US" sz="2800" dirty="0" smtClean="0"/>
              <a:t> </a:t>
            </a:r>
            <a:r>
              <a:rPr lang="en-US" altLang="en-US" sz="2800" dirty="0" err="1" smtClean="0"/>
              <a:t>secrète</a:t>
            </a:r>
            <a:r>
              <a:rPr lang="en-US" altLang="en-US" sz="2800" dirty="0" smtClean="0"/>
              <a:t> (IDEA, AES, ...). </a:t>
            </a:r>
          </a:p>
          <a:p>
            <a:pPr marL="695325" indent="-339725" algn="l" eaLnBrk="1">
              <a:spcBef>
                <a:spcPts val="2300"/>
              </a:spcBef>
              <a:buSzPct val="43000"/>
              <a:buFontTx/>
              <a:buBlip>
                <a:blip r:embed="rId4"/>
              </a:buBlip>
            </a:pPr>
            <a:r>
              <a:rPr lang="en-US" altLang="en-US" sz="2800" dirty="0" smtClean="0"/>
              <a:t>La </a:t>
            </a:r>
            <a:r>
              <a:rPr lang="en-US" altLang="en-US" sz="2800" dirty="0" err="1" smtClean="0"/>
              <a:t>clé</a:t>
            </a:r>
            <a:r>
              <a:rPr lang="en-US" altLang="en-US" sz="2800" dirty="0" smtClean="0"/>
              <a:t> </a:t>
            </a:r>
            <a:r>
              <a:rPr lang="en-US" altLang="en-US" sz="2800" dirty="0" err="1" smtClean="0"/>
              <a:t>secrète</a:t>
            </a:r>
            <a:r>
              <a:rPr lang="en-US" altLang="en-US" sz="2800" dirty="0" smtClean="0"/>
              <a:t> </a:t>
            </a:r>
            <a:r>
              <a:rPr lang="en-US" altLang="en-US" sz="2800" dirty="0" err="1" smtClean="0"/>
              <a:t>est</a:t>
            </a:r>
            <a:r>
              <a:rPr lang="en-US" altLang="en-US" sz="2800" dirty="0" smtClean="0"/>
              <a:t> </a:t>
            </a:r>
            <a:r>
              <a:rPr lang="en-US" altLang="en-US" sz="2800" dirty="0" err="1" smtClean="0"/>
              <a:t>générée</a:t>
            </a:r>
            <a:r>
              <a:rPr lang="en-US" altLang="en-US" sz="2800" dirty="0" smtClean="0"/>
              <a:t> par </a:t>
            </a:r>
            <a:r>
              <a:rPr lang="en-US" altLang="en-US" sz="2800" dirty="0" err="1" smtClean="0"/>
              <a:t>l’expéditeur</a:t>
            </a:r>
            <a:r>
              <a:rPr lang="en-US" altLang="en-US" sz="2800" dirty="0" smtClean="0"/>
              <a:t> pour </a:t>
            </a:r>
            <a:r>
              <a:rPr lang="en-US" altLang="en-US" sz="2800" dirty="0" err="1" smtClean="0"/>
              <a:t>chaque</a:t>
            </a:r>
            <a:r>
              <a:rPr lang="en-US" altLang="en-US" sz="2800" dirty="0" smtClean="0"/>
              <a:t> transmission.</a:t>
            </a:r>
          </a:p>
          <a:p>
            <a:pPr marL="695325" indent="-339725" algn="l" eaLnBrk="1">
              <a:spcBef>
                <a:spcPts val="2300"/>
              </a:spcBef>
              <a:buSzPct val="43000"/>
              <a:buFontTx/>
              <a:buBlip>
                <a:blip r:embed="rId4"/>
              </a:buBlip>
            </a:pPr>
            <a:r>
              <a:rPr lang="en-US" altLang="en-US" sz="2800" dirty="0" smtClean="0"/>
              <a:t>Le </a:t>
            </a:r>
            <a:r>
              <a:rPr lang="en-US" altLang="en-US" sz="2800" dirty="0" err="1" smtClean="0"/>
              <a:t>chiffrement</a:t>
            </a:r>
            <a:r>
              <a:rPr lang="en-US" altLang="en-US" sz="2800" dirty="0" smtClean="0"/>
              <a:t> à </a:t>
            </a:r>
            <a:r>
              <a:rPr lang="en-US" altLang="en-US" sz="2800" dirty="0" err="1" smtClean="0"/>
              <a:t>clé</a:t>
            </a:r>
            <a:r>
              <a:rPr lang="en-US" altLang="en-US" sz="2800" dirty="0" smtClean="0"/>
              <a:t> </a:t>
            </a:r>
            <a:r>
              <a:rPr lang="en-US" altLang="en-US" sz="2800" dirty="0" err="1" smtClean="0"/>
              <a:t>publique</a:t>
            </a:r>
            <a:r>
              <a:rPr lang="en-US" altLang="en-US" sz="2800" dirty="0" smtClean="0"/>
              <a:t> </a:t>
            </a:r>
            <a:r>
              <a:rPr lang="en-US" altLang="en-US" sz="2800" dirty="0" err="1" smtClean="0"/>
              <a:t>est</a:t>
            </a:r>
            <a:r>
              <a:rPr lang="en-US" altLang="en-US" sz="2800" dirty="0" smtClean="0"/>
              <a:t> </a:t>
            </a:r>
            <a:r>
              <a:rPr lang="en-US" altLang="en-US" sz="2800" dirty="0" err="1" smtClean="0"/>
              <a:t>utilisé</a:t>
            </a:r>
            <a:r>
              <a:rPr lang="en-US" altLang="en-US" sz="2800" dirty="0" smtClean="0"/>
              <a:t> </a:t>
            </a:r>
            <a:r>
              <a:rPr lang="en-US" altLang="en-US" sz="2800" dirty="0" err="1" smtClean="0"/>
              <a:t>uniquement</a:t>
            </a:r>
            <a:r>
              <a:rPr lang="en-US" altLang="en-US" sz="2800" dirty="0" smtClean="0"/>
              <a:t> pour </a:t>
            </a:r>
            <a:r>
              <a:rPr lang="en-US" altLang="en-US" sz="2800" dirty="0" err="1" smtClean="0"/>
              <a:t>transmette</a:t>
            </a:r>
            <a:r>
              <a:rPr lang="en-US" altLang="en-US" sz="2800" dirty="0" smtClean="0"/>
              <a:t> la </a:t>
            </a:r>
            <a:r>
              <a:rPr lang="en-US" altLang="en-US" sz="2800" dirty="0" err="1" smtClean="0"/>
              <a:t>clé</a:t>
            </a:r>
            <a:r>
              <a:rPr lang="en-US" altLang="en-US" sz="2800" dirty="0" smtClean="0"/>
              <a:t> de session au </a:t>
            </a:r>
            <a:r>
              <a:rPr lang="en-US" altLang="en-US" sz="2800" dirty="0" err="1" smtClean="0"/>
              <a:t>destinataire</a:t>
            </a:r>
            <a:r>
              <a:rPr lang="en-US" altLang="en-US" sz="2800" dirty="0" smtClean="0"/>
              <a:t>. </a:t>
            </a:r>
            <a:endParaRPr lang="en-US" altLang="en-US"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89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9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8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bldLvl="5"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custDataLst>
              <p:tags r:id="rId1"/>
            </p:custDataLst>
          </p:nvPr>
        </p:nvSpPr>
        <p:spPr>
          <a:xfrm>
            <a:off x="975544" y="0"/>
            <a:ext cx="8178800" cy="927100"/>
          </a:xfrm>
        </p:spPr>
        <p:txBody>
          <a:bodyPr/>
          <a:lstStyle/>
          <a:p>
            <a:pPr eaLnBrk="1"/>
            <a:r>
              <a:rPr lang="en-US" altLang="en-US" dirty="0" smtClean="0"/>
              <a:t>PGP</a:t>
            </a:r>
          </a:p>
        </p:txBody>
      </p:sp>
      <p:pic>
        <p:nvPicPr>
          <p:cNvPr id="1026" name="Picture 2" descr="https://upload.wikimedia.org/wikipedia/commons/thumb/4/4d/PGP_diagram.svg/1280px-PGP_diagram.svg.png"/>
          <p:cNvPicPr>
            <a:picLocks noChangeAspect="1" noChangeArrowheads="1"/>
          </p:cNvPicPr>
          <p:nvPr>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1911648" y="1289720"/>
            <a:ext cx="6011103" cy="62646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1"/>
          <p:cNvSpPr>
            <a:spLocks noGrp="1" noChangeArrowheads="1"/>
          </p:cNvSpPr>
          <p:nvPr>
            <p:ph type="title"/>
            <p:custDataLst>
              <p:tags r:id="rId1"/>
            </p:custDataLst>
          </p:nvPr>
        </p:nvSpPr>
        <p:spPr>
          <a:xfrm>
            <a:off x="990600" y="165100"/>
            <a:ext cx="8178800" cy="1181100"/>
          </a:xfrm>
        </p:spPr>
        <p:txBody>
          <a:bodyPr/>
          <a:lstStyle/>
          <a:p>
            <a:pPr eaLnBrk="1"/>
            <a:r>
              <a:rPr lang="en-US" altLang="en-US" smtClean="0"/>
              <a:t>Signatures PGP</a:t>
            </a:r>
          </a:p>
        </p:txBody>
      </p:sp>
      <p:sp>
        <p:nvSpPr>
          <p:cNvPr id="39938" name="Rectangle 2"/>
          <p:cNvSpPr>
            <a:spLocks noGrp="1" noChangeArrowheads="1"/>
          </p:cNvSpPr>
          <p:nvPr>
            <p:ph idx="1"/>
            <p:custDataLst>
              <p:tags r:id="rId2"/>
            </p:custDataLst>
          </p:nvPr>
        </p:nvSpPr>
        <p:spPr>
          <a:xfrm>
            <a:off x="190500" y="1663700"/>
            <a:ext cx="9779000" cy="5765800"/>
          </a:xfrm>
        </p:spPr>
        <p:txBody>
          <a:bodyPr/>
          <a:lstStyle/>
          <a:p>
            <a:pPr marL="695325" indent="-339725" algn="l" eaLnBrk="1">
              <a:spcBef>
                <a:spcPts val="2300"/>
              </a:spcBef>
              <a:buSzPct val="43000"/>
              <a:buFontTx/>
              <a:buBlip>
                <a:blip r:embed="rId4"/>
              </a:buBlip>
            </a:pPr>
            <a:r>
              <a:rPr lang="en-US" altLang="en-US" sz="2800" dirty="0" smtClean="0"/>
              <a:t>Les signatures </a:t>
            </a:r>
            <a:r>
              <a:rPr lang="en-US" altLang="en-US" sz="2800" dirty="0" err="1" smtClean="0"/>
              <a:t>numériques</a:t>
            </a:r>
            <a:r>
              <a:rPr lang="en-US" altLang="en-US" sz="2800" dirty="0" smtClean="0"/>
              <a:t> </a:t>
            </a:r>
            <a:r>
              <a:rPr lang="en-US" altLang="en-US" sz="2800" dirty="0" err="1" smtClean="0"/>
              <a:t>dans</a:t>
            </a:r>
            <a:r>
              <a:rPr lang="en-US" altLang="en-US" sz="2800" dirty="0" smtClean="0"/>
              <a:t> PGP </a:t>
            </a:r>
            <a:r>
              <a:rPr lang="en-US" altLang="en-US" sz="2800" dirty="0" err="1" smtClean="0"/>
              <a:t>sont</a:t>
            </a:r>
            <a:r>
              <a:rPr lang="en-US" altLang="en-US" sz="2800" dirty="0" smtClean="0"/>
              <a:t> </a:t>
            </a:r>
            <a:r>
              <a:rPr lang="en-US" altLang="en-US" sz="2800" dirty="0" err="1" smtClean="0"/>
              <a:t>appliquées</a:t>
            </a:r>
            <a:r>
              <a:rPr lang="en-US" altLang="en-US" sz="2800" dirty="0" smtClean="0"/>
              <a:t> à des </a:t>
            </a:r>
            <a:r>
              <a:rPr lang="en-US" altLang="en-US" sz="2800" dirty="0" err="1" smtClean="0"/>
              <a:t>empreintes</a:t>
            </a:r>
            <a:r>
              <a:rPr lang="en-US" altLang="en-US" sz="2800" dirty="0" smtClean="0"/>
              <a:t> («message digest»). </a:t>
            </a:r>
            <a:r>
              <a:rPr lang="en-US" altLang="en-US" sz="2800" dirty="0" err="1" smtClean="0"/>
              <a:t>C’est</a:t>
            </a:r>
            <a:r>
              <a:rPr lang="en-US" altLang="en-US" sz="2800" dirty="0" smtClean="0"/>
              <a:t> le </a:t>
            </a:r>
            <a:r>
              <a:rPr lang="en-US" altLang="en-US" sz="2800" dirty="0" err="1" smtClean="0"/>
              <a:t>paradigme</a:t>
            </a:r>
            <a:r>
              <a:rPr lang="en-US" altLang="en-US" sz="2800" dirty="0" smtClean="0"/>
              <a:t> </a:t>
            </a:r>
            <a:r>
              <a:rPr lang="en-US" altLang="en-US" sz="2800" dirty="0" err="1" smtClean="0"/>
              <a:t>hache</a:t>
            </a:r>
            <a:r>
              <a:rPr lang="en-US" altLang="en-US" sz="2800" dirty="0" smtClean="0"/>
              <a:t>-et-</a:t>
            </a:r>
            <a:r>
              <a:rPr lang="en-US" altLang="en-US" sz="2800" dirty="0" err="1" smtClean="0"/>
              <a:t>signe</a:t>
            </a:r>
            <a:r>
              <a:rPr lang="en-US" altLang="en-US" sz="2800" dirty="0" smtClean="0"/>
              <a:t>.</a:t>
            </a:r>
          </a:p>
          <a:p>
            <a:pPr marL="695325" indent="-339725" algn="l" eaLnBrk="1">
              <a:spcBef>
                <a:spcPts val="2300"/>
              </a:spcBef>
              <a:buSzPct val="43000"/>
              <a:buFontTx/>
              <a:buBlip>
                <a:blip r:embed="rId4"/>
              </a:buBlip>
            </a:pPr>
            <a:r>
              <a:rPr lang="en-US" altLang="en-US" sz="2800" dirty="0" smtClean="0"/>
              <a:t>Les </a:t>
            </a:r>
            <a:r>
              <a:rPr lang="en-US" altLang="en-US" sz="2800" dirty="0" err="1" smtClean="0"/>
              <a:t>empreintes</a:t>
            </a:r>
            <a:r>
              <a:rPr lang="en-US" altLang="en-US" sz="2800" dirty="0" smtClean="0"/>
              <a:t> </a:t>
            </a:r>
            <a:r>
              <a:rPr lang="en-US" altLang="en-US" sz="2800" dirty="0" err="1" smtClean="0"/>
              <a:t>sont</a:t>
            </a:r>
            <a:r>
              <a:rPr lang="en-US" altLang="en-US" sz="2800" dirty="0" smtClean="0"/>
              <a:t> </a:t>
            </a:r>
            <a:r>
              <a:rPr lang="en-US" altLang="en-US" sz="2800" dirty="0" err="1" smtClean="0"/>
              <a:t>calculées</a:t>
            </a:r>
            <a:r>
              <a:rPr lang="en-US" altLang="en-US" sz="2800" dirty="0" smtClean="0"/>
              <a:t> à </a:t>
            </a:r>
            <a:r>
              <a:rPr lang="en-US" altLang="en-US" sz="2800" dirty="0" err="1" smtClean="0"/>
              <a:t>l’aide</a:t>
            </a:r>
            <a:r>
              <a:rPr lang="en-US" altLang="en-US" sz="2800" dirty="0" smtClean="0"/>
              <a:t> </a:t>
            </a:r>
            <a:r>
              <a:rPr lang="en-US" altLang="en-US" sz="2800" dirty="0" err="1" smtClean="0"/>
              <a:t>d’une</a:t>
            </a:r>
            <a:r>
              <a:rPr lang="en-US" altLang="en-US" sz="2800" dirty="0" smtClean="0"/>
              <a:t> </a:t>
            </a:r>
            <a:r>
              <a:rPr lang="en-US" altLang="en-US" sz="2800" dirty="0" err="1" smtClean="0"/>
              <a:t>fonction</a:t>
            </a:r>
            <a:r>
              <a:rPr lang="en-US" altLang="en-US" sz="2800" dirty="0" smtClean="0"/>
              <a:t> de </a:t>
            </a:r>
            <a:r>
              <a:rPr lang="en-US" altLang="en-US" sz="2800" dirty="0" err="1" smtClean="0"/>
              <a:t>hachage</a:t>
            </a:r>
            <a:r>
              <a:rPr lang="en-US" altLang="en-US" sz="2800" dirty="0" smtClean="0"/>
              <a:t> </a:t>
            </a:r>
            <a:r>
              <a:rPr lang="en-US" altLang="en-US" sz="2800" dirty="0" err="1" smtClean="0"/>
              <a:t>cryptographique</a:t>
            </a:r>
            <a:r>
              <a:rPr lang="en-US" altLang="en-US" sz="2800" dirty="0" smtClean="0"/>
              <a:t> qui </a:t>
            </a:r>
            <a:r>
              <a:rPr lang="en-US" altLang="en-US" sz="2800" dirty="0" err="1" smtClean="0"/>
              <a:t>accepte</a:t>
            </a:r>
            <a:r>
              <a:rPr lang="en-US" altLang="en-US" sz="2800" dirty="0" smtClean="0"/>
              <a:t> des entrées de </a:t>
            </a:r>
            <a:r>
              <a:rPr lang="en-US" altLang="en-US" sz="2800" dirty="0" err="1" smtClean="0"/>
              <a:t>taille</a:t>
            </a:r>
            <a:r>
              <a:rPr lang="en-US" altLang="en-US" sz="2800" dirty="0" smtClean="0"/>
              <a:t> </a:t>
            </a:r>
            <a:r>
              <a:rPr lang="en-US" altLang="en-US" sz="2800" dirty="0" err="1" smtClean="0"/>
              <a:t>arbitraire</a:t>
            </a:r>
            <a:r>
              <a:rPr lang="en-US" altLang="en-US" sz="2800" dirty="0" smtClean="0"/>
              <a:t>. </a:t>
            </a:r>
          </a:p>
          <a:p>
            <a:pPr marL="695325" indent="-339725" algn="l" eaLnBrk="1">
              <a:spcBef>
                <a:spcPts val="2300"/>
              </a:spcBef>
              <a:buSzPct val="43000"/>
              <a:buFontTx/>
              <a:buBlip>
                <a:blip r:embed="rId4"/>
              </a:buBlip>
            </a:pPr>
            <a:r>
              <a:rPr lang="en-US" altLang="en-US" sz="2800" dirty="0" smtClean="0"/>
              <a:t>Les </a:t>
            </a:r>
            <a:r>
              <a:rPr lang="en-US" altLang="en-US" sz="2800" dirty="0" err="1" smtClean="0"/>
              <a:t>empreintes</a:t>
            </a:r>
            <a:r>
              <a:rPr lang="en-US" altLang="en-US" sz="2800" dirty="0" smtClean="0"/>
              <a:t> </a:t>
            </a:r>
            <a:r>
              <a:rPr lang="en-US" altLang="en-US" sz="2800" dirty="0" err="1" smtClean="0"/>
              <a:t>peuvent</a:t>
            </a:r>
            <a:r>
              <a:rPr lang="en-US" altLang="en-US" sz="2800" dirty="0" smtClean="0"/>
              <a:t> </a:t>
            </a:r>
            <a:r>
              <a:rPr lang="en-US" altLang="en-US" sz="2800" dirty="0" err="1" smtClean="0"/>
              <a:t>être</a:t>
            </a:r>
            <a:r>
              <a:rPr lang="en-US" altLang="en-US" sz="2800" dirty="0" smtClean="0"/>
              <a:t> </a:t>
            </a:r>
            <a:r>
              <a:rPr lang="en-US" altLang="en-US" sz="2800" dirty="0" err="1" smtClean="0"/>
              <a:t>générées</a:t>
            </a:r>
            <a:r>
              <a:rPr lang="en-US" altLang="en-US" sz="2800" dirty="0" smtClean="0"/>
              <a:t> par MD5(</a:t>
            </a:r>
            <a:r>
              <a:rPr lang="en-US" altLang="en-US" sz="2800" dirty="0" err="1" smtClean="0"/>
              <a:t>faiblesses</a:t>
            </a:r>
            <a:r>
              <a:rPr lang="en-US" altLang="en-US" sz="2800" dirty="0" smtClean="0"/>
              <a:t>) au </a:t>
            </a:r>
            <a:r>
              <a:rPr lang="en-US" altLang="en-US" sz="2800" dirty="0" err="1" smtClean="0"/>
              <a:t>départ</a:t>
            </a:r>
            <a:r>
              <a:rPr lang="en-US" altLang="en-US" sz="2800" dirty="0" smtClean="0"/>
              <a:t>. MD5 </a:t>
            </a:r>
            <a:r>
              <a:rPr lang="en-US" altLang="en-US" sz="2800" dirty="0" err="1" smtClean="0"/>
              <a:t>avait</a:t>
            </a:r>
            <a:r>
              <a:rPr lang="en-US" altLang="en-US" sz="2800" dirty="0" smtClean="0"/>
              <a:t> </a:t>
            </a:r>
            <a:r>
              <a:rPr lang="en-US" altLang="en-US" sz="2800" dirty="0" err="1" smtClean="0"/>
              <a:t>été</a:t>
            </a:r>
            <a:r>
              <a:rPr lang="en-US" altLang="en-US" sz="2800" dirty="0" smtClean="0"/>
              <a:t> </a:t>
            </a:r>
            <a:r>
              <a:rPr lang="en-US" altLang="en-US" sz="2800" dirty="0" err="1" smtClean="0"/>
              <a:t>rendu</a:t>
            </a:r>
            <a:r>
              <a:rPr lang="en-US" altLang="en-US" sz="2800" dirty="0" smtClean="0"/>
              <a:t> </a:t>
            </a:r>
            <a:r>
              <a:rPr lang="en-US" altLang="en-US" sz="2800" dirty="0" err="1" smtClean="0"/>
              <a:t>disponible</a:t>
            </a:r>
            <a:r>
              <a:rPr lang="en-US" altLang="en-US" sz="2800" dirty="0" smtClean="0"/>
              <a:t> </a:t>
            </a:r>
            <a:r>
              <a:rPr lang="en-US" altLang="en-US" sz="2800" dirty="0" err="1" smtClean="0"/>
              <a:t>dans</a:t>
            </a:r>
            <a:r>
              <a:rPr lang="en-US" altLang="en-US" sz="2800" dirty="0" smtClean="0"/>
              <a:t> le </a:t>
            </a:r>
            <a:r>
              <a:rPr lang="en-US" altLang="en-US" sz="2800" dirty="0" err="1" smtClean="0"/>
              <a:t>domaine</a:t>
            </a:r>
            <a:r>
              <a:rPr lang="en-US" altLang="en-US" sz="2800" dirty="0" smtClean="0"/>
              <a:t> public par RSA. SHA1 (160 bits) a </a:t>
            </a:r>
            <a:r>
              <a:rPr lang="en-US" altLang="en-US" sz="2800" dirty="0" err="1" smtClean="0"/>
              <a:t>remplacé</a:t>
            </a:r>
            <a:r>
              <a:rPr lang="en-US" altLang="en-US" sz="2800" dirty="0" smtClean="0"/>
              <a:t> MD5 car </a:t>
            </a:r>
            <a:r>
              <a:rPr lang="en-US" altLang="en-US" sz="2800" dirty="0" err="1" smtClean="0"/>
              <a:t>elle</a:t>
            </a:r>
            <a:r>
              <a:rPr lang="en-US" altLang="en-US" sz="2800" dirty="0" smtClean="0"/>
              <a:t> </a:t>
            </a:r>
            <a:r>
              <a:rPr lang="en-US" altLang="en-US" sz="2800" dirty="0" err="1" smtClean="0"/>
              <a:t>n’a</a:t>
            </a:r>
            <a:r>
              <a:rPr lang="en-US" altLang="en-US" sz="2800" dirty="0" smtClean="0"/>
              <a:t> pas les </a:t>
            </a:r>
            <a:r>
              <a:rPr lang="en-US" altLang="en-US" sz="2800" dirty="0" err="1" smtClean="0"/>
              <a:t>même</a:t>
            </a:r>
            <a:r>
              <a:rPr lang="en-US" altLang="en-US" sz="2800" dirty="0" smtClean="0"/>
              <a:t> </a:t>
            </a:r>
            <a:r>
              <a:rPr lang="en-US" altLang="en-US" sz="2800" dirty="0" err="1" smtClean="0"/>
              <a:t>faiblesses</a:t>
            </a:r>
            <a:r>
              <a:rPr lang="en-US" altLang="en-US" sz="2800" dirty="0" smtClean="0"/>
              <a:t>. </a:t>
            </a:r>
            <a:r>
              <a:rPr lang="en-US" altLang="en-US" sz="2800" dirty="0" err="1" smtClean="0"/>
              <a:t>Même</a:t>
            </a:r>
            <a:r>
              <a:rPr lang="en-US" altLang="en-US" sz="2800" dirty="0" smtClean="0"/>
              <a:t> SHA256 </a:t>
            </a:r>
            <a:r>
              <a:rPr lang="en-US" altLang="en-US" sz="2800" dirty="0" err="1" smtClean="0"/>
              <a:t>peut</a:t>
            </a:r>
            <a:r>
              <a:rPr lang="en-US" altLang="en-US" sz="2800" dirty="0" smtClean="0"/>
              <a:t> </a:t>
            </a:r>
            <a:r>
              <a:rPr lang="en-US" altLang="en-US" sz="2800" dirty="0" err="1" smtClean="0"/>
              <a:t>être</a:t>
            </a:r>
            <a:r>
              <a:rPr lang="en-US" altLang="en-US" sz="2800" dirty="0" smtClean="0"/>
              <a:t> </a:t>
            </a:r>
            <a:r>
              <a:rPr lang="en-US" altLang="en-US" sz="2800" dirty="0" err="1" smtClean="0"/>
              <a:t>utilisée</a:t>
            </a:r>
            <a:r>
              <a:rPr lang="en-US" altLang="en-US" sz="2800" dirty="0" smtClean="0"/>
              <a:t>. </a:t>
            </a:r>
            <a:endParaRPr lang="en-US" altLang="en-US"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3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9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bldLvl="5"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custDataLst>
              <p:tags r:id="rId1"/>
            </p:custDataLst>
          </p:nvPr>
        </p:nvSpPr>
        <p:spPr/>
        <p:txBody>
          <a:bodyPr/>
          <a:lstStyle/>
          <a:p>
            <a:pPr eaLnBrk="1"/>
            <a:r>
              <a:rPr lang="en-US" altLang="en-US" smtClean="0"/>
              <a:t>Exemple de Signature PGP</a:t>
            </a:r>
          </a:p>
        </p:txBody>
      </p:sp>
      <p:sp>
        <p:nvSpPr>
          <p:cNvPr id="2" name="ZoneTexte 1"/>
          <p:cNvSpPr txBox="1"/>
          <p:nvPr>
            <p:custDataLst>
              <p:tags r:id="rId2"/>
            </p:custDataLst>
          </p:nvPr>
        </p:nvSpPr>
        <p:spPr>
          <a:xfrm>
            <a:off x="399480" y="2369840"/>
            <a:ext cx="9073008" cy="3139321"/>
          </a:xfrm>
          <a:prstGeom prst="rect">
            <a:avLst/>
          </a:prstGeom>
          <a:noFill/>
        </p:spPr>
        <p:txBody>
          <a:bodyPr wrap="square" rtlCol="0">
            <a:spAutoFit/>
          </a:bodyPr>
          <a:lstStyle/>
          <a:p>
            <a:r>
              <a:rPr lang="en-US" sz="1800" dirty="0">
                <a:solidFill>
                  <a:schemeClr val="tx1"/>
                </a:solidFill>
              </a:rPr>
              <a:t>----BEGIN PGP SIGNED MESSAGE-----</a:t>
            </a:r>
          </a:p>
          <a:p>
            <a:r>
              <a:rPr lang="en-US" sz="1800" dirty="0">
                <a:solidFill>
                  <a:schemeClr val="tx1"/>
                </a:solidFill>
              </a:rPr>
              <a:t>Hash: SHA512</a:t>
            </a:r>
          </a:p>
          <a:p>
            <a:r>
              <a:rPr lang="en-US" sz="1800" dirty="0">
                <a:solidFill>
                  <a:schemeClr val="tx1"/>
                </a:solidFill>
              </a:rPr>
              <a:t>Oh well... :\</a:t>
            </a:r>
          </a:p>
          <a:p>
            <a:r>
              <a:rPr lang="en-US" sz="1800" dirty="0">
                <a:solidFill>
                  <a:schemeClr val="tx1"/>
                </a:solidFill>
              </a:rPr>
              <a:t>-----BEGIN PGP SIGNATURE-----</a:t>
            </a:r>
            <a:br>
              <a:rPr lang="en-US" sz="1800" dirty="0">
                <a:solidFill>
                  <a:schemeClr val="tx1"/>
                </a:solidFill>
              </a:rPr>
            </a:br>
            <a:r>
              <a:rPr lang="en-US" sz="1800" dirty="0">
                <a:solidFill>
                  <a:schemeClr val="tx1"/>
                </a:solidFill>
              </a:rPr>
              <a:t>Version: </a:t>
            </a:r>
            <a:r>
              <a:rPr lang="en-US" sz="1800" dirty="0" err="1">
                <a:solidFill>
                  <a:schemeClr val="tx1"/>
                </a:solidFill>
              </a:rPr>
              <a:t>GnuPG</a:t>
            </a:r>
            <a:r>
              <a:rPr lang="en-US" sz="1800" dirty="0">
                <a:solidFill>
                  <a:schemeClr val="tx1"/>
                </a:solidFill>
              </a:rPr>
              <a:t> v1.4.9 </a:t>
            </a:r>
          </a:p>
          <a:p>
            <a:r>
              <a:rPr lang="en-US" sz="1800" dirty="0">
                <a:solidFill>
                  <a:schemeClr val="tx1"/>
                </a:solidFill>
              </a:rPr>
              <a:t>iJ4EAREKAAYFAkqZhQMACgkQ+7Rzy15t3vYLoQH/bxTWH6ZckRvOBFMx/3iIobPQ</a:t>
            </a:r>
            <a:br>
              <a:rPr lang="en-US" sz="1800" dirty="0">
                <a:solidFill>
                  <a:schemeClr val="tx1"/>
                </a:solidFill>
              </a:rPr>
            </a:br>
            <a:r>
              <a:rPr lang="en-US" sz="1800" dirty="0">
                <a:solidFill>
                  <a:schemeClr val="tx1"/>
                </a:solidFill>
              </a:rPr>
              <a:t>FJJPYN7HeV8VVq6lUAbZE4AfMKkw2ufoPZHZDR8YeKTwJoi/3euC/JX/3V1rfwH7</a:t>
            </a:r>
            <a:br>
              <a:rPr lang="en-US" sz="1800" dirty="0">
                <a:solidFill>
                  <a:schemeClr val="tx1"/>
                </a:solidFill>
              </a:rPr>
            </a:br>
            <a:r>
              <a:rPr lang="en-US" sz="1800" dirty="0">
                <a:solidFill>
                  <a:schemeClr val="tx1"/>
                </a:solidFill>
              </a:rPr>
              <a:t>BVfcc4dtXD9pFUdqK00GZlSSI0+ptaMQJBrqmT5LX2HRnFOVEGNe52cgTAbXjjsB</a:t>
            </a:r>
            <a:br>
              <a:rPr lang="en-US" sz="1800" dirty="0">
                <a:solidFill>
                  <a:schemeClr val="tx1"/>
                </a:solidFill>
              </a:rPr>
            </a:br>
            <a:r>
              <a:rPr lang="en-US" sz="1800" dirty="0">
                <a:solidFill>
                  <a:schemeClr val="tx1"/>
                </a:solidFill>
              </a:rPr>
              <a:t>hgS0Bj6Uj1IrsuuNbuFThw==</a:t>
            </a:r>
            <a:br>
              <a:rPr lang="en-US" sz="1800" dirty="0">
                <a:solidFill>
                  <a:schemeClr val="tx1"/>
                </a:solidFill>
              </a:rPr>
            </a:br>
            <a:r>
              <a:rPr lang="en-US" sz="1800" dirty="0">
                <a:solidFill>
                  <a:schemeClr val="tx1"/>
                </a:solidFill>
              </a:rPr>
              <a:t>=</a:t>
            </a:r>
            <a:r>
              <a:rPr lang="en-US" sz="1800" dirty="0" err="1">
                <a:solidFill>
                  <a:schemeClr val="tx1"/>
                </a:solidFill>
              </a:rPr>
              <a:t>rkvz</a:t>
            </a:r>
            <a:r>
              <a:rPr lang="en-US" sz="1800" dirty="0">
                <a:solidFill>
                  <a:schemeClr val="tx1"/>
                </a:solidFill>
              </a:rPr>
              <a:t/>
            </a:r>
            <a:br>
              <a:rPr lang="en-US" sz="1800" dirty="0">
                <a:solidFill>
                  <a:schemeClr val="tx1"/>
                </a:solidFill>
              </a:rPr>
            </a:br>
            <a:r>
              <a:rPr lang="en-US" sz="1800" dirty="0">
                <a:solidFill>
                  <a:schemeClr val="tx1"/>
                </a:solidFill>
              </a:rPr>
              <a:t>-----END PGP SIGNATURE-----</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1"/>
          <p:cNvSpPr>
            <a:spLocks noGrp="1" noChangeArrowheads="1"/>
          </p:cNvSpPr>
          <p:nvPr>
            <p:ph type="title"/>
            <p:custDataLst>
              <p:tags r:id="rId1"/>
            </p:custDataLst>
          </p:nvPr>
        </p:nvSpPr>
        <p:spPr>
          <a:xfrm>
            <a:off x="990600" y="-12700"/>
            <a:ext cx="8178800" cy="876300"/>
          </a:xfrm>
        </p:spPr>
        <p:txBody>
          <a:bodyPr/>
          <a:lstStyle/>
          <a:p>
            <a:pPr eaLnBrk="1"/>
            <a:r>
              <a:rPr lang="en-US" altLang="en-US" smtClean="0"/>
              <a:t>Le but</a:t>
            </a:r>
          </a:p>
        </p:txBody>
      </p:sp>
      <p:sp>
        <p:nvSpPr>
          <p:cNvPr id="8194" name="Rectangle 2"/>
          <p:cNvSpPr>
            <a:spLocks noGrp="1" noChangeArrowheads="1"/>
          </p:cNvSpPr>
          <p:nvPr>
            <p:ph idx="1"/>
            <p:custDataLst>
              <p:tags r:id="rId2"/>
            </p:custDataLst>
          </p:nvPr>
        </p:nvSpPr>
        <p:spPr>
          <a:xfrm>
            <a:off x="292100" y="1073696"/>
            <a:ext cx="9563100" cy="6408712"/>
          </a:xfrm>
        </p:spPr>
        <p:txBody>
          <a:bodyPr>
            <a:normAutofit/>
          </a:bodyPr>
          <a:lstStyle/>
          <a:p>
            <a:pPr marL="355600" indent="0" algn="l" eaLnBrk="1">
              <a:spcBef>
                <a:spcPts val="2300"/>
              </a:spcBef>
              <a:buSzPct val="43000"/>
              <a:buNone/>
            </a:pPr>
            <a:r>
              <a:rPr lang="en-US" altLang="en-US" sz="2800" dirty="0" smtClean="0"/>
              <a:t>Nous </a:t>
            </a:r>
            <a:r>
              <a:rPr lang="en-US" altLang="en-US" sz="2800" dirty="0" err="1" smtClean="0"/>
              <a:t>avons</a:t>
            </a:r>
            <a:r>
              <a:rPr lang="en-US" altLang="en-US" sz="2800" dirty="0" smtClean="0"/>
              <a:t> vu des </a:t>
            </a:r>
            <a:r>
              <a:rPr lang="en-US" altLang="en-US" sz="2800" dirty="0" err="1" smtClean="0"/>
              <a:t>méthodes</a:t>
            </a:r>
            <a:r>
              <a:rPr lang="en-US" altLang="en-US" sz="2800" dirty="0" smtClean="0"/>
              <a:t> </a:t>
            </a:r>
            <a:r>
              <a:rPr lang="en-US" altLang="en-US" sz="2800" dirty="0" err="1" smtClean="0"/>
              <a:t>cryptographiques</a:t>
            </a:r>
            <a:r>
              <a:rPr lang="en-US" altLang="en-US" sz="2800" dirty="0" smtClean="0"/>
              <a:t> qui </a:t>
            </a:r>
            <a:r>
              <a:rPr lang="en-US" altLang="en-US" sz="2800" dirty="0" err="1" smtClean="0"/>
              <a:t>supposent</a:t>
            </a:r>
            <a:r>
              <a:rPr lang="en-US" altLang="en-US" sz="2800" dirty="0" smtClean="0"/>
              <a:t> que les </a:t>
            </a:r>
            <a:r>
              <a:rPr lang="en-US" altLang="en-US" sz="2800" dirty="0" err="1" smtClean="0"/>
              <a:t>utilisateurs</a:t>
            </a:r>
            <a:r>
              <a:rPr lang="en-US" altLang="en-US" sz="2800" dirty="0" smtClean="0"/>
              <a:t> </a:t>
            </a:r>
            <a:r>
              <a:rPr lang="en-US" altLang="en-US" sz="2800" dirty="0" err="1" smtClean="0"/>
              <a:t>ont</a:t>
            </a:r>
            <a:r>
              <a:rPr lang="en-US" altLang="en-US" sz="2800" dirty="0" smtClean="0"/>
              <a:t> </a:t>
            </a:r>
            <a:r>
              <a:rPr lang="en-US" altLang="en-US" sz="2800" dirty="0" err="1" smtClean="0"/>
              <a:t>accès</a:t>
            </a:r>
            <a:r>
              <a:rPr lang="en-US" altLang="en-US" sz="2800" dirty="0" smtClean="0"/>
              <a:t> </a:t>
            </a:r>
            <a:r>
              <a:rPr lang="en-US" altLang="en-US" sz="2800" dirty="0" err="1" smtClean="0"/>
              <a:t>intégral</a:t>
            </a:r>
            <a:r>
              <a:rPr lang="en-US" altLang="en-US" sz="2800" dirty="0" smtClean="0"/>
              <a:t> aux </a:t>
            </a:r>
            <a:r>
              <a:rPr lang="en-US" altLang="en-US" sz="2800" dirty="0" err="1" smtClean="0"/>
              <a:t>clés</a:t>
            </a:r>
            <a:r>
              <a:rPr lang="en-US" altLang="en-US" sz="2800" dirty="0" smtClean="0"/>
              <a:t> </a:t>
            </a:r>
            <a:r>
              <a:rPr lang="en-US" altLang="en-US" sz="2800" dirty="0" err="1" smtClean="0"/>
              <a:t>nécessaires</a:t>
            </a:r>
            <a:r>
              <a:rPr lang="en-US" altLang="en-US" sz="2800" dirty="0" smtClean="0"/>
              <a:t>.</a:t>
            </a:r>
          </a:p>
          <a:p>
            <a:pPr marL="355600" indent="0" algn="l" eaLnBrk="1">
              <a:spcBef>
                <a:spcPts val="2300"/>
              </a:spcBef>
              <a:buSzPct val="43000"/>
              <a:buNone/>
            </a:pPr>
            <a:r>
              <a:rPr lang="en-US" altLang="en-US" sz="2800" dirty="0" smtClean="0"/>
              <a:t>Nous </a:t>
            </a:r>
            <a:r>
              <a:rPr lang="en-US" altLang="en-US" sz="2800" dirty="0" err="1" smtClean="0"/>
              <a:t>n’avons</a:t>
            </a:r>
            <a:r>
              <a:rPr lang="en-US" altLang="en-US" sz="2800" dirty="0" smtClean="0"/>
              <a:t> pas </a:t>
            </a:r>
            <a:r>
              <a:rPr lang="en-US" altLang="en-US" sz="2800" dirty="0" err="1" smtClean="0"/>
              <a:t>abordé</a:t>
            </a:r>
            <a:r>
              <a:rPr lang="en-US" altLang="en-US" sz="2800" dirty="0" smtClean="0"/>
              <a:t> le </a:t>
            </a:r>
            <a:r>
              <a:rPr lang="en-US" altLang="en-US" sz="2800" dirty="0" err="1" smtClean="0"/>
              <a:t>problème</a:t>
            </a:r>
            <a:r>
              <a:rPr lang="en-US" altLang="en-US" sz="2800" dirty="0" smtClean="0"/>
              <a:t> de </a:t>
            </a:r>
            <a:r>
              <a:rPr lang="en-US" altLang="en-US" sz="2800" dirty="0" err="1" smtClean="0"/>
              <a:t>mettre</a:t>
            </a:r>
            <a:r>
              <a:rPr lang="en-US" altLang="en-US" sz="2800" dirty="0" smtClean="0"/>
              <a:t> </a:t>
            </a:r>
            <a:r>
              <a:rPr lang="en-US" altLang="en-US" sz="2800" dirty="0" err="1" smtClean="0"/>
              <a:t>ces</a:t>
            </a:r>
            <a:r>
              <a:rPr lang="en-US" altLang="en-US" sz="2800" dirty="0" smtClean="0"/>
              <a:t> </a:t>
            </a:r>
            <a:r>
              <a:rPr lang="en-US" altLang="en-US" sz="2800" dirty="0" err="1" smtClean="0"/>
              <a:t>clés</a:t>
            </a:r>
            <a:r>
              <a:rPr lang="en-US" altLang="en-US" sz="2800" dirty="0" smtClean="0"/>
              <a:t> </a:t>
            </a:r>
            <a:r>
              <a:rPr lang="en-US" altLang="en-US" sz="2800" dirty="0" err="1" smtClean="0"/>
              <a:t>en</a:t>
            </a:r>
            <a:r>
              <a:rPr lang="en-US" altLang="en-US" sz="2800" dirty="0" smtClean="0"/>
              <a:t> place, les </a:t>
            </a:r>
            <a:r>
              <a:rPr lang="en-US" altLang="en-US" sz="2800" dirty="0" err="1" smtClean="0"/>
              <a:t>administrer</a:t>
            </a:r>
            <a:r>
              <a:rPr lang="en-US" altLang="en-US" sz="2800" dirty="0" smtClean="0"/>
              <a:t> et les </a:t>
            </a:r>
            <a:r>
              <a:rPr lang="en-US" altLang="en-US" sz="2800" dirty="0" err="1" smtClean="0"/>
              <a:t>mettre</a:t>
            </a:r>
            <a:r>
              <a:rPr lang="en-US" altLang="en-US" sz="2800" dirty="0" smtClean="0"/>
              <a:t> à jour.</a:t>
            </a:r>
          </a:p>
          <a:p>
            <a:pPr marL="355600" indent="0" algn="l" eaLnBrk="1">
              <a:spcBef>
                <a:spcPts val="2300"/>
              </a:spcBef>
              <a:buSzPct val="43000"/>
              <a:buNone/>
            </a:pPr>
            <a:r>
              <a:rPr lang="en-US" altLang="en-US" sz="2800" dirty="0" smtClean="0"/>
              <a:t>La première chose à </a:t>
            </a:r>
            <a:r>
              <a:rPr lang="en-US" altLang="en-US" sz="2800" dirty="0" err="1" smtClean="0"/>
              <a:t>réaliser</a:t>
            </a:r>
            <a:r>
              <a:rPr lang="en-US" altLang="en-US" sz="2800" dirty="0" smtClean="0"/>
              <a:t> </a:t>
            </a:r>
            <a:r>
              <a:rPr lang="en-US" altLang="en-US" sz="2800" dirty="0" err="1" smtClean="0"/>
              <a:t>est</a:t>
            </a:r>
            <a:r>
              <a:rPr lang="en-US" altLang="en-US" sz="2800" dirty="0" smtClean="0"/>
              <a:t> la </a:t>
            </a:r>
            <a:r>
              <a:rPr lang="en-US" altLang="en-US" sz="2800" dirty="0" err="1" smtClean="0"/>
              <a:t>suivante</a:t>
            </a:r>
            <a:r>
              <a:rPr lang="en-US" altLang="en-US" sz="2800" dirty="0" smtClean="0"/>
              <a:t> :</a:t>
            </a:r>
          </a:p>
          <a:p>
            <a:pPr marL="355600" indent="0" algn="l" eaLnBrk="1">
              <a:spcBef>
                <a:spcPts val="2300"/>
              </a:spcBef>
              <a:buSzPct val="43000"/>
              <a:buNone/>
            </a:pPr>
            <a:r>
              <a:rPr lang="en-US" altLang="en-US" sz="2800" u="sng" dirty="0" smtClean="0">
                <a:effectLst>
                  <a:outerShdw blurRad="38100" dist="38100" dir="2700000" algn="tl">
                    <a:srgbClr val="53585F"/>
                  </a:outerShdw>
                </a:effectLst>
              </a:rPr>
              <a:t>Les </a:t>
            </a:r>
            <a:r>
              <a:rPr lang="en-US" altLang="en-US" sz="2800" u="sng" dirty="0" err="1">
                <a:effectLst>
                  <a:outerShdw blurRad="38100" dist="38100" dir="2700000" algn="tl">
                    <a:srgbClr val="53585F"/>
                  </a:outerShdw>
                </a:effectLst>
              </a:rPr>
              <a:t>paramètres</a:t>
            </a:r>
            <a:r>
              <a:rPr lang="en-US" altLang="en-US" sz="2800" u="sng" dirty="0">
                <a:effectLst>
                  <a:outerShdw blurRad="38100" dist="38100" dir="2700000" algn="tl">
                    <a:srgbClr val="53585F"/>
                  </a:outerShdw>
                </a:effectLst>
              </a:rPr>
              <a:t> secrets d’un </a:t>
            </a:r>
            <a:r>
              <a:rPr lang="en-US" altLang="en-US" sz="2800" u="sng" dirty="0" err="1">
                <a:effectLst>
                  <a:outerShdw blurRad="38100" dist="38100" dir="2700000" algn="tl">
                    <a:srgbClr val="53585F"/>
                  </a:outerShdw>
                </a:effectLst>
              </a:rPr>
              <a:t>système</a:t>
            </a:r>
            <a:r>
              <a:rPr lang="en-US" altLang="en-US" sz="2800" u="sng" dirty="0">
                <a:effectLst>
                  <a:outerShdw blurRad="38100" dist="38100" dir="2700000" algn="tl">
                    <a:srgbClr val="53585F"/>
                  </a:outerShdw>
                </a:effectLst>
              </a:rPr>
              <a:t> </a:t>
            </a:r>
            <a:r>
              <a:rPr lang="en-US" altLang="en-US" sz="2800" u="sng" dirty="0" err="1">
                <a:effectLst>
                  <a:outerShdw blurRad="38100" dist="38100" dir="2700000" algn="tl">
                    <a:srgbClr val="53585F"/>
                  </a:outerShdw>
                </a:effectLst>
              </a:rPr>
              <a:t>sont</a:t>
            </a:r>
            <a:r>
              <a:rPr lang="en-US" altLang="en-US" sz="2800" u="sng" dirty="0">
                <a:effectLst>
                  <a:outerShdw blurRad="38100" dist="38100" dir="2700000" algn="tl">
                    <a:srgbClr val="53585F"/>
                  </a:outerShdw>
                </a:effectLst>
              </a:rPr>
              <a:t> plus à </a:t>
            </a:r>
            <a:r>
              <a:rPr lang="en-US" altLang="en-US" sz="2800" u="sng" dirty="0" err="1">
                <a:effectLst>
                  <a:outerShdw blurRad="38100" dist="38100" dir="2700000" algn="tl">
                    <a:srgbClr val="53585F"/>
                  </a:outerShdw>
                </a:effectLst>
              </a:rPr>
              <a:t>risque</a:t>
            </a:r>
            <a:r>
              <a:rPr lang="en-US" altLang="en-US" sz="2800" u="sng" dirty="0">
                <a:effectLst>
                  <a:outerShdw blurRad="38100" dist="38100" dir="2700000" algn="tl">
                    <a:srgbClr val="53585F"/>
                  </a:outerShdw>
                </a:effectLst>
              </a:rPr>
              <a:t> d’être </a:t>
            </a:r>
            <a:r>
              <a:rPr lang="en-US" altLang="en-US" sz="2800" u="sng" dirty="0" err="1">
                <a:effectLst>
                  <a:outerShdw blurRad="38100" dist="38100" dir="2700000" algn="tl">
                    <a:srgbClr val="53585F"/>
                  </a:outerShdw>
                </a:effectLst>
              </a:rPr>
              <a:t>révélés</a:t>
            </a:r>
            <a:r>
              <a:rPr lang="en-US" altLang="en-US" sz="2800" u="sng" dirty="0">
                <a:effectLst>
                  <a:outerShdw blurRad="38100" dist="38100" dir="2700000" algn="tl">
                    <a:srgbClr val="53585F"/>
                  </a:outerShdw>
                </a:effectLst>
              </a:rPr>
              <a:t> </a:t>
            </a:r>
            <a:r>
              <a:rPr lang="en-US" altLang="en-US" sz="2800" u="sng" dirty="0" err="1">
                <a:effectLst>
                  <a:outerShdw blurRad="38100" dist="38100" dir="2700000" algn="tl">
                    <a:srgbClr val="53585F"/>
                  </a:outerShdw>
                </a:effectLst>
              </a:rPr>
              <a:t>s’ils</a:t>
            </a:r>
            <a:r>
              <a:rPr lang="en-US" altLang="en-US" sz="2800" u="sng" dirty="0">
                <a:effectLst>
                  <a:outerShdw blurRad="38100" dist="38100" dir="2700000" algn="tl">
                    <a:srgbClr val="53585F"/>
                  </a:outerShdw>
                </a:effectLst>
              </a:rPr>
              <a:t> </a:t>
            </a:r>
            <a:r>
              <a:rPr lang="en-US" altLang="en-US" sz="2800" u="sng" dirty="0" err="1">
                <a:effectLst>
                  <a:outerShdw blurRad="38100" dist="38100" dir="2700000" algn="tl">
                    <a:srgbClr val="53585F"/>
                  </a:outerShdw>
                </a:effectLst>
              </a:rPr>
              <a:t>demeurent</a:t>
            </a:r>
            <a:r>
              <a:rPr lang="en-US" altLang="en-US" sz="2800" u="sng" dirty="0">
                <a:effectLst>
                  <a:outerShdw blurRad="38100" dist="38100" dir="2700000" algn="tl">
                    <a:srgbClr val="53585F"/>
                  </a:outerShdw>
                </a:effectLst>
              </a:rPr>
              <a:t> constants et </a:t>
            </a:r>
            <a:r>
              <a:rPr lang="en-US" altLang="en-US" sz="2800" u="sng" dirty="0" err="1">
                <a:effectLst>
                  <a:outerShdw blurRad="38100" dist="38100" dir="2700000" algn="tl">
                    <a:srgbClr val="53585F"/>
                  </a:outerShdw>
                </a:effectLst>
              </a:rPr>
              <a:t>sont</a:t>
            </a:r>
            <a:r>
              <a:rPr lang="en-US" altLang="en-US" sz="2800" u="sng" dirty="0">
                <a:effectLst>
                  <a:outerShdw blurRad="38100" dist="38100" dir="2700000" algn="tl">
                    <a:srgbClr val="53585F"/>
                  </a:outerShdw>
                </a:effectLst>
              </a:rPr>
              <a:t> </a:t>
            </a:r>
            <a:r>
              <a:rPr lang="en-US" altLang="en-US" sz="2800" u="sng" dirty="0" err="1">
                <a:effectLst>
                  <a:outerShdw blurRad="38100" dist="38100" dir="2700000" algn="tl">
                    <a:srgbClr val="53585F"/>
                  </a:outerShdw>
                </a:effectLst>
              </a:rPr>
              <a:t>utilisés</a:t>
            </a:r>
            <a:r>
              <a:rPr lang="en-US" altLang="en-US" sz="2800" u="sng" dirty="0">
                <a:effectLst>
                  <a:outerShdw blurRad="38100" dist="38100" dir="2700000" algn="tl">
                    <a:srgbClr val="53585F"/>
                  </a:outerShdw>
                </a:effectLst>
              </a:rPr>
              <a:t> </a:t>
            </a:r>
            <a:r>
              <a:rPr lang="en-US" altLang="en-US" sz="2800" u="sng" dirty="0" err="1" smtClean="0">
                <a:effectLst>
                  <a:outerShdw blurRad="38100" dist="38100" dir="2700000" algn="tl">
                    <a:srgbClr val="53585F"/>
                  </a:outerShdw>
                </a:effectLst>
              </a:rPr>
              <a:t>longtemps</a:t>
            </a:r>
            <a:r>
              <a:rPr lang="en-US" altLang="en-US" sz="2800" u="sng" dirty="0" smtClean="0">
                <a:effectLst>
                  <a:outerShdw blurRad="38100" dist="38100" dir="2700000" algn="tl">
                    <a:srgbClr val="53585F"/>
                  </a:outerShdw>
                </a:effectLst>
              </a:rPr>
              <a:t>.</a:t>
            </a:r>
          </a:p>
          <a:p>
            <a:pPr marL="355600" indent="0" algn="l" eaLnBrk="1">
              <a:spcBef>
                <a:spcPts val="2300"/>
              </a:spcBef>
              <a:buSzPct val="43000"/>
              <a:buNone/>
            </a:pPr>
            <a:r>
              <a:rPr lang="en-US" altLang="en-US" sz="2800" dirty="0" err="1" smtClean="0"/>
              <a:t>C’est</a:t>
            </a:r>
            <a:r>
              <a:rPr lang="en-US" altLang="en-US" sz="2800" dirty="0" smtClean="0"/>
              <a:t> </a:t>
            </a:r>
            <a:r>
              <a:rPr lang="en-US" altLang="en-US" sz="2800" dirty="0" err="1"/>
              <a:t>pourquoi</a:t>
            </a:r>
            <a:r>
              <a:rPr lang="en-US" altLang="en-US" sz="2800" dirty="0"/>
              <a:t> les </a:t>
            </a:r>
            <a:r>
              <a:rPr lang="en-US" altLang="en-US" sz="2800" dirty="0" err="1"/>
              <a:t>algorithmes</a:t>
            </a:r>
            <a:r>
              <a:rPr lang="en-US" altLang="en-US" sz="2800" dirty="0"/>
              <a:t> ne </a:t>
            </a:r>
            <a:r>
              <a:rPr lang="en-US" altLang="en-US" sz="2800" dirty="0" err="1"/>
              <a:t>sont</a:t>
            </a:r>
            <a:r>
              <a:rPr lang="en-US" altLang="en-US" sz="2800" dirty="0"/>
              <a:t> pas </a:t>
            </a:r>
            <a:r>
              <a:rPr lang="en-US" altLang="en-US" sz="2800" dirty="0" err="1"/>
              <a:t>supposés</a:t>
            </a:r>
            <a:r>
              <a:rPr lang="en-US" altLang="en-US" sz="2800" dirty="0"/>
              <a:t> </a:t>
            </a:r>
            <a:r>
              <a:rPr lang="en-US" altLang="en-US" sz="2800" dirty="0" smtClean="0"/>
              <a:t>secrets!</a:t>
            </a:r>
          </a:p>
          <a:p>
            <a:pPr marL="355600" indent="0" algn="l" eaLnBrk="1">
              <a:spcBef>
                <a:spcPts val="2300"/>
              </a:spcBef>
              <a:buSzPct val="43000"/>
              <a:buNone/>
            </a:pPr>
            <a:r>
              <a:rPr lang="en-US" altLang="en-US" sz="2800" dirty="0" err="1" smtClean="0"/>
              <a:t>C’est</a:t>
            </a:r>
            <a:r>
              <a:rPr lang="en-US" altLang="en-US" sz="2800" dirty="0" smtClean="0"/>
              <a:t> </a:t>
            </a:r>
            <a:r>
              <a:rPr lang="en-US" altLang="en-US" sz="2800" dirty="0" err="1"/>
              <a:t>pourquoi</a:t>
            </a:r>
            <a:r>
              <a:rPr lang="en-US" altLang="en-US" sz="2800" dirty="0"/>
              <a:t> </a:t>
            </a:r>
            <a:r>
              <a:rPr lang="en-US" altLang="en-US" sz="2800" dirty="0" err="1"/>
              <a:t>il</a:t>
            </a:r>
            <a:r>
              <a:rPr lang="en-US" altLang="en-US" sz="2800" dirty="0"/>
              <a:t> </a:t>
            </a:r>
            <a:r>
              <a:rPr lang="en-US" altLang="en-US" sz="2800" dirty="0" err="1"/>
              <a:t>est</a:t>
            </a:r>
            <a:r>
              <a:rPr lang="en-US" altLang="en-US" sz="2800" dirty="0"/>
              <a:t> </a:t>
            </a:r>
            <a:r>
              <a:rPr lang="en-US" altLang="en-US" sz="2800" dirty="0" err="1"/>
              <a:t>recommandé</a:t>
            </a:r>
            <a:r>
              <a:rPr lang="en-US" altLang="en-US" sz="2800" dirty="0"/>
              <a:t> de changer les </a:t>
            </a:r>
            <a:r>
              <a:rPr lang="en-US" altLang="en-US" sz="2800" dirty="0" err="1"/>
              <a:t>clés</a:t>
            </a:r>
            <a:r>
              <a:rPr lang="en-US" altLang="en-US" sz="2800" dirty="0"/>
              <a:t> </a:t>
            </a:r>
            <a:r>
              <a:rPr lang="en-US" altLang="en-US" sz="2800" dirty="0" err="1"/>
              <a:t>secrètes</a:t>
            </a:r>
            <a:r>
              <a:rPr lang="en-US" altLang="en-US" sz="2800" dirty="0"/>
              <a:t> </a:t>
            </a:r>
            <a:r>
              <a:rPr lang="en-US" altLang="en-US" sz="2800" dirty="0" err="1"/>
              <a:t>régulièrement</a:t>
            </a:r>
            <a:r>
              <a:rPr lang="en-US" altLang="en-US" sz="2800" dirty="0"/>
              <a:t> : </a:t>
            </a:r>
            <a:r>
              <a:rPr lang="en-US" altLang="en-US" sz="2800" dirty="0" err="1"/>
              <a:t>régénération</a:t>
            </a:r>
            <a:r>
              <a:rPr lang="en-US" altLang="en-US" sz="2800" dirty="0"/>
              <a:t> de </a:t>
            </a:r>
            <a:r>
              <a:rPr lang="en-US" altLang="en-US" sz="2800" dirty="0" err="1"/>
              <a:t>clé</a:t>
            </a:r>
            <a:r>
              <a:rPr lang="en-US" altLang="en-US" sz="2800" dirty="0"/>
              <a:t> («key refresh», «rekeying</a:t>
            </a:r>
            <a:r>
              <a:rPr lang="en-US" altLang="en-US" sz="2800" dirty="0" smtClean="0"/>
              <a:t>»).</a:t>
            </a:r>
            <a:endParaRPr lang="en-US" altLang="en-US" sz="2800" dirty="0"/>
          </a:p>
        </p:txBody>
      </p:sp>
      <p:sp>
        <p:nvSpPr>
          <p:cNvPr id="8196" name="AutoShape 4"/>
          <p:cNvSpPr>
            <a:spLocks/>
          </p:cNvSpPr>
          <p:nvPr>
            <p:custDataLst>
              <p:tags r:id="rId3"/>
            </p:custDataLst>
          </p:nvPr>
        </p:nvSpPr>
        <p:spPr bwMode="auto">
          <a:xfrm>
            <a:off x="546100" y="5778500"/>
            <a:ext cx="9334500" cy="1651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algn="l" eaLnBrk="1"/>
            <a:endParaRPr lang="en-US" altLang="en-US" sz="3200" dirty="0">
              <a:solidFill>
                <a:schemeClr val="tx1"/>
              </a:solidFill>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1"/>
          <p:cNvSpPr>
            <a:spLocks noGrp="1" noChangeArrowheads="1"/>
          </p:cNvSpPr>
          <p:nvPr>
            <p:ph type="title"/>
            <p:custDataLst>
              <p:tags r:id="rId1"/>
            </p:custDataLst>
          </p:nvPr>
        </p:nvSpPr>
        <p:spPr>
          <a:xfrm>
            <a:off x="139700" y="-12700"/>
            <a:ext cx="9956800" cy="1079500"/>
          </a:xfrm>
        </p:spPr>
        <p:txBody>
          <a:bodyPr/>
          <a:lstStyle/>
          <a:p>
            <a:pPr eaLnBrk="1"/>
            <a:r>
              <a:rPr lang="en-US" altLang="en-US" smtClean="0"/>
              <a:t>Validité des clés publiques</a:t>
            </a:r>
          </a:p>
        </p:txBody>
      </p:sp>
      <p:sp>
        <p:nvSpPr>
          <p:cNvPr id="41986" name="Rectangle 2"/>
          <p:cNvSpPr>
            <a:spLocks noGrp="1" noChangeArrowheads="1"/>
          </p:cNvSpPr>
          <p:nvPr>
            <p:ph idx="1"/>
            <p:custDataLst>
              <p:tags r:id="rId2"/>
            </p:custDataLst>
          </p:nvPr>
        </p:nvSpPr>
        <p:spPr>
          <a:xfrm>
            <a:off x="76200" y="1073696"/>
            <a:ext cx="10020300" cy="6330404"/>
          </a:xfrm>
        </p:spPr>
        <p:txBody>
          <a:bodyPr/>
          <a:lstStyle/>
          <a:p>
            <a:pPr marL="658813" indent="-303213" algn="l" eaLnBrk="1">
              <a:spcBef>
                <a:spcPts val="2300"/>
              </a:spcBef>
              <a:buSzPct val="43000"/>
              <a:buFontTx/>
              <a:buBlip>
                <a:blip r:embed="rId4"/>
              </a:buBlip>
            </a:pPr>
            <a:r>
              <a:rPr lang="en-US" altLang="en-US" sz="2500" dirty="0" smtClean="0"/>
              <a:t>Il </a:t>
            </a:r>
            <a:r>
              <a:rPr lang="en-US" altLang="en-US" sz="2500" dirty="0" err="1" smtClean="0"/>
              <a:t>est</a:t>
            </a:r>
            <a:r>
              <a:rPr lang="en-US" altLang="en-US" sz="2500" dirty="0" smtClean="0"/>
              <a:t> important </a:t>
            </a:r>
            <a:r>
              <a:rPr lang="en-US" altLang="en-US" sz="2500" dirty="0" err="1" smtClean="0"/>
              <a:t>d’établir</a:t>
            </a:r>
            <a:r>
              <a:rPr lang="en-US" altLang="en-US" sz="2500" dirty="0" smtClean="0"/>
              <a:t> la </a:t>
            </a:r>
            <a:r>
              <a:rPr lang="en-US" altLang="en-US" sz="2500" dirty="0" err="1" smtClean="0"/>
              <a:t>validité</a:t>
            </a:r>
            <a:r>
              <a:rPr lang="en-US" altLang="en-US" sz="2500" dirty="0" smtClean="0"/>
              <a:t> </a:t>
            </a:r>
            <a:r>
              <a:rPr lang="en-US" altLang="en-US" sz="2500" dirty="0" err="1" smtClean="0"/>
              <a:t>d’une</a:t>
            </a:r>
            <a:r>
              <a:rPr lang="en-US" altLang="en-US" sz="2500" dirty="0" smtClean="0"/>
              <a:t> </a:t>
            </a:r>
            <a:r>
              <a:rPr lang="en-US" altLang="en-US" sz="2500" dirty="0" err="1" smtClean="0"/>
              <a:t>clé</a:t>
            </a:r>
            <a:r>
              <a:rPr lang="en-US" altLang="en-US" sz="2500" dirty="0" smtClean="0"/>
              <a:t> </a:t>
            </a:r>
            <a:r>
              <a:rPr lang="en-US" altLang="en-US" sz="2500" dirty="0" err="1" smtClean="0"/>
              <a:t>publique</a:t>
            </a:r>
            <a:r>
              <a:rPr lang="en-US" altLang="en-US" sz="2500" dirty="0" smtClean="0"/>
              <a:t> </a:t>
            </a:r>
            <a:r>
              <a:rPr lang="en-US" altLang="en-US" sz="2500" dirty="0" err="1" smtClean="0"/>
              <a:t>avant</a:t>
            </a:r>
            <a:r>
              <a:rPr lang="en-US" altLang="en-US" sz="2500" dirty="0" smtClean="0"/>
              <a:t> de la placer </a:t>
            </a:r>
            <a:r>
              <a:rPr lang="en-US" altLang="en-US" sz="2500" dirty="0" err="1" smtClean="0"/>
              <a:t>dans</a:t>
            </a:r>
            <a:r>
              <a:rPr lang="en-US" altLang="en-US" sz="2500" dirty="0" smtClean="0"/>
              <a:t> son trousseau.</a:t>
            </a:r>
          </a:p>
          <a:p>
            <a:pPr marL="658813" indent="-303213" algn="l" eaLnBrk="1">
              <a:spcBef>
                <a:spcPts val="2300"/>
              </a:spcBef>
              <a:buSzPct val="43000"/>
              <a:buFontTx/>
              <a:buBlip>
                <a:blip r:embed="rId4"/>
              </a:buBlip>
            </a:pPr>
            <a:r>
              <a:rPr lang="en-US" altLang="en-US" sz="2500" dirty="0" err="1" smtClean="0"/>
              <a:t>Lorsque</a:t>
            </a:r>
            <a:r>
              <a:rPr lang="en-US" altLang="en-US" sz="2500" dirty="0" smtClean="0"/>
              <a:t> </a:t>
            </a:r>
            <a:r>
              <a:rPr lang="en-US" altLang="en-US" sz="2500" dirty="0" err="1" smtClean="0"/>
              <a:t>vous</a:t>
            </a:r>
            <a:r>
              <a:rPr lang="en-US" altLang="en-US" sz="2500" dirty="0" smtClean="0"/>
              <a:t> </a:t>
            </a:r>
            <a:r>
              <a:rPr lang="en-US" altLang="en-US" sz="2500" dirty="0" err="1" smtClean="0"/>
              <a:t>êtes</a:t>
            </a:r>
            <a:r>
              <a:rPr lang="en-US" altLang="en-US" sz="2500" dirty="0" smtClean="0"/>
              <a:t> </a:t>
            </a:r>
            <a:r>
              <a:rPr lang="en-US" altLang="en-US" sz="2500" dirty="0" err="1" smtClean="0"/>
              <a:t>convaincu</a:t>
            </a:r>
            <a:r>
              <a:rPr lang="en-US" altLang="en-US" sz="2500" dirty="0" smtClean="0"/>
              <a:t> </a:t>
            </a:r>
            <a:r>
              <a:rPr lang="en-US" altLang="en-US" sz="2500" dirty="0" err="1" smtClean="0"/>
              <a:t>qu’une</a:t>
            </a:r>
            <a:r>
              <a:rPr lang="en-US" altLang="en-US" sz="2500" dirty="0" smtClean="0"/>
              <a:t> </a:t>
            </a:r>
            <a:r>
              <a:rPr lang="en-US" altLang="en-US" sz="2500" dirty="0" err="1" smtClean="0"/>
              <a:t>clé</a:t>
            </a:r>
            <a:r>
              <a:rPr lang="en-US" altLang="en-US" sz="2500" dirty="0" smtClean="0"/>
              <a:t> </a:t>
            </a:r>
            <a:r>
              <a:rPr lang="en-US" altLang="en-US" sz="2500" dirty="0" err="1" smtClean="0"/>
              <a:t>est</a:t>
            </a:r>
            <a:r>
              <a:rPr lang="en-US" altLang="en-US" sz="2500" dirty="0" smtClean="0"/>
              <a:t> </a:t>
            </a:r>
            <a:r>
              <a:rPr lang="en-US" altLang="en-US" sz="2500" dirty="0" err="1" smtClean="0"/>
              <a:t>valide</a:t>
            </a:r>
            <a:r>
              <a:rPr lang="en-US" altLang="en-US" sz="2500" dirty="0" smtClean="0"/>
              <a:t> après la </a:t>
            </a:r>
            <a:r>
              <a:rPr lang="en-US" altLang="en-US" sz="2500" dirty="0" err="1" smtClean="0"/>
              <a:t>vérification</a:t>
            </a:r>
            <a:r>
              <a:rPr lang="en-US" altLang="en-US" sz="2500" dirty="0" smtClean="0"/>
              <a:t> du </a:t>
            </a:r>
            <a:r>
              <a:rPr lang="en-US" altLang="en-US" sz="2500" dirty="0" err="1" smtClean="0"/>
              <a:t>certificat</a:t>
            </a:r>
            <a:r>
              <a:rPr lang="en-US" altLang="en-US" sz="2500" dirty="0" smtClean="0"/>
              <a:t>, </a:t>
            </a:r>
            <a:r>
              <a:rPr lang="en-US" altLang="en-US" sz="2500" dirty="0" err="1" smtClean="0"/>
              <a:t>vous</a:t>
            </a:r>
            <a:r>
              <a:rPr lang="en-US" altLang="en-US" sz="2500" dirty="0" smtClean="0"/>
              <a:t> </a:t>
            </a:r>
            <a:r>
              <a:rPr lang="en-US" altLang="en-US" sz="2500" dirty="0" err="1" smtClean="0"/>
              <a:t>pouvez</a:t>
            </a:r>
            <a:r>
              <a:rPr lang="en-US" altLang="en-US" sz="2500" dirty="0" smtClean="0"/>
              <a:t> la placer </a:t>
            </a:r>
            <a:r>
              <a:rPr lang="en-US" altLang="en-US" sz="2500" dirty="0" err="1" smtClean="0"/>
              <a:t>signée</a:t>
            </a:r>
            <a:r>
              <a:rPr lang="en-US" altLang="en-US" sz="2500" dirty="0" smtClean="0"/>
              <a:t> (par </a:t>
            </a:r>
            <a:r>
              <a:rPr lang="en-US" altLang="en-US" sz="2500" dirty="0" err="1" smtClean="0"/>
              <a:t>vous</a:t>
            </a:r>
            <a:r>
              <a:rPr lang="en-US" altLang="en-US" sz="2500" dirty="0" smtClean="0"/>
              <a:t>) </a:t>
            </a:r>
            <a:r>
              <a:rPr lang="en-US" altLang="en-US" sz="2500" dirty="0" err="1" smtClean="0"/>
              <a:t>dans</a:t>
            </a:r>
            <a:r>
              <a:rPr lang="en-US" altLang="en-US" sz="2500" dirty="0" smtClean="0"/>
              <a:t> </a:t>
            </a:r>
            <a:r>
              <a:rPr lang="en-US" altLang="en-US" sz="2500" dirty="0" err="1" smtClean="0"/>
              <a:t>votre</a:t>
            </a:r>
            <a:r>
              <a:rPr lang="en-US" altLang="en-US" sz="2500" dirty="0" smtClean="0"/>
              <a:t> trousseau.</a:t>
            </a:r>
          </a:p>
          <a:p>
            <a:pPr marL="658813" indent="-303213" algn="l" eaLnBrk="1">
              <a:spcBef>
                <a:spcPts val="2300"/>
              </a:spcBef>
              <a:buSzPct val="43000"/>
              <a:buFontTx/>
              <a:buBlip>
                <a:blip r:embed="rId4"/>
              </a:buBlip>
            </a:pPr>
            <a:r>
              <a:rPr lang="en-US" altLang="en-US" sz="2500" dirty="0" err="1" smtClean="0"/>
              <a:t>Vous</a:t>
            </a:r>
            <a:r>
              <a:rPr lang="en-US" altLang="en-US" sz="2500" dirty="0" smtClean="0"/>
              <a:t> </a:t>
            </a:r>
            <a:r>
              <a:rPr lang="en-US" altLang="en-US" sz="2500" dirty="0" err="1" smtClean="0"/>
              <a:t>pouvez</a:t>
            </a:r>
            <a:r>
              <a:rPr lang="en-US" altLang="en-US" sz="2500" dirty="0" smtClean="0"/>
              <a:t> </a:t>
            </a:r>
            <a:r>
              <a:rPr lang="en-US" altLang="en-US" sz="2500" dirty="0" err="1" smtClean="0"/>
              <a:t>aussi</a:t>
            </a:r>
            <a:r>
              <a:rPr lang="en-US" altLang="en-US" sz="2500" dirty="0" smtClean="0"/>
              <a:t> la </a:t>
            </a:r>
            <a:r>
              <a:rPr lang="en-US" altLang="en-US" sz="2500" dirty="0" err="1" smtClean="0"/>
              <a:t>déposer</a:t>
            </a:r>
            <a:r>
              <a:rPr lang="en-US" altLang="en-US" sz="2500" dirty="0" smtClean="0"/>
              <a:t> </a:t>
            </a:r>
            <a:r>
              <a:rPr lang="en-US" altLang="en-US" sz="2500" dirty="0" err="1" smtClean="0"/>
              <a:t>signée</a:t>
            </a:r>
            <a:r>
              <a:rPr lang="en-US" altLang="en-US" sz="2500" dirty="0" smtClean="0"/>
              <a:t> sur un </a:t>
            </a:r>
            <a:r>
              <a:rPr lang="en-US" altLang="en-US" sz="2500" dirty="0" err="1" smtClean="0"/>
              <a:t>serveur</a:t>
            </a:r>
            <a:r>
              <a:rPr lang="en-US" altLang="en-US" sz="2500" dirty="0" smtClean="0"/>
              <a:t> de </a:t>
            </a:r>
            <a:r>
              <a:rPr lang="en-US" altLang="en-US" sz="2500" dirty="0" err="1" smtClean="0"/>
              <a:t>certificats</a:t>
            </a:r>
            <a:r>
              <a:rPr lang="en-US" altLang="en-US" sz="2500" dirty="0" smtClean="0"/>
              <a:t> pour que les </a:t>
            </a:r>
            <a:r>
              <a:rPr lang="en-US" altLang="en-US" sz="2500" dirty="0" err="1" smtClean="0"/>
              <a:t>autres</a:t>
            </a:r>
            <a:r>
              <a:rPr lang="en-US" altLang="en-US" sz="2500" dirty="0" smtClean="0"/>
              <a:t> </a:t>
            </a:r>
            <a:r>
              <a:rPr lang="en-US" altLang="en-US" sz="2500" dirty="0" err="1" smtClean="0"/>
              <a:t>utilisateurs</a:t>
            </a:r>
            <a:r>
              <a:rPr lang="en-US" altLang="en-US" sz="2500" dirty="0" smtClean="0"/>
              <a:t> </a:t>
            </a:r>
            <a:r>
              <a:rPr lang="en-US" altLang="en-US" sz="2500" dirty="0" err="1" smtClean="0"/>
              <a:t>puissent</a:t>
            </a:r>
            <a:r>
              <a:rPr lang="en-US" altLang="en-US" sz="2500" dirty="0" smtClean="0"/>
              <a:t> la </a:t>
            </a:r>
            <a:r>
              <a:rPr lang="en-US" altLang="en-US" sz="2500" dirty="0" err="1" smtClean="0"/>
              <a:t>voir</a:t>
            </a:r>
            <a:r>
              <a:rPr lang="en-US" altLang="en-US" sz="2500" dirty="0" smtClean="0"/>
              <a:t>.</a:t>
            </a:r>
          </a:p>
          <a:p>
            <a:pPr marL="658813" indent="-303213" algn="l" eaLnBrk="1">
              <a:spcBef>
                <a:spcPts val="2300"/>
              </a:spcBef>
              <a:buSzPct val="43000"/>
              <a:buFontTx/>
              <a:buBlip>
                <a:blip r:embed="rId4"/>
              </a:buBlip>
            </a:pPr>
            <a:r>
              <a:rPr lang="en-US" altLang="en-US" sz="2500" dirty="0" smtClean="0"/>
              <a:t>Les PKI (X.509) </a:t>
            </a:r>
            <a:r>
              <a:rPr lang="en-US" altLang="en-US" sz="2500" dirty="0" err="1" smtClean="0"/>
              <a:t>demandent</a:t>
            </a:r>
            <a:r>
              <a:rPr lang="en-US" altLang="en-US" sz="2500" dirty="0" smtClean="0"/>
              <a:t> aux CA </a:t>
            </a:r>
            <a:r>
              <a:rPr lang="en-US" altLang="en-US" sz="2500" dirty="0" err="1" smtClean="0"/>
              <a:t>d’établir</a:t>
            </a:r>
            <a:r>
              <a:rPr lang="en-US" altLang="en-US" sz="2500" dirty="0" smtClean="0"/>
              <a:t> la </a:t>
            </a:r>
            <a:r>
              <a:rPr lang="en-US" altLang="en-US" sz="2500" dirty="0" err="1" smtClean="0"/>
              <a:t>validité</a:t>
            </a:r>
            <a:r>
              <a:rPr lang="en-US" altLang="en-US" sz="2500" dirty="0" smtClean="0"/>
              <a:t> des </a:t>
            </a:r>
            <a:r>
              <a:rPr lang="en-US" altLang="en-US" sz="2500" dirty="0" err="1" smtClean="0"/>
              <a:t>clés</a:t>
            </a:r>
            <a:r>
              <a:rPr lang="en-US" altLang="en-US" sz="2500" dirty="0" smtClean="0"/>
              <a:t> </a:t>
            </a:r>
            <a:r>
              <a:rPr lang="en-US" altLang="en-US" sz="2500" dirty="0" err="1" smtClean="0"/>
              <a:t>publiques</a:t>
            </a:r>
            <a:r>
              <a:rPr lang="en-US" altLang="en-US" sz="2500" dirty="0" smtClean="0"/>
              <a:t> pour </a:t>
            </a:r>
            <a:r>
              <a:rPr lang="en-US" altLang="en-US" sz="2500" dirty="0" err="1" smtClean="0"/>
              <a:t>émettre</a:t>
            </a:r>
            <a:r>
              <a:rPr lang="en-US" altLang="en-US" sz="2500" dirty="0" smtClean="0"/>
              <a:t> un </a:t>
            </a:r>
            <a:r>
              <a:rPr lang="en-US" altLang="en-US" sz="2500" dirty="0" err="1" smtClean="0"/>
              <a:t>certificat</a:t>
            </a:r>
            <a:r>
              <a:rPr lang="en-US" altLang="en-US" sz="2500" dirty="0" smtClean="0"/>
              <a:t> à </a:t>
            </a:r>
            <a:r>
              <a:rPr lang="en-US" altLang="en-US" sz="2500" dirty="0" err="1" smtClean="0"/>
              <a:t>l’utilisateur</a:t>
            </a:r>
            <a:r>
              <a:rPr lang="en-US" altLang="en-US" sz="2500" dirty="0" smtClean="0"/>
              <a:t>. Le CA le fait </a:t>
            </a:r>
            <a:r>
              <a:rPr lang="en-US" altLang="en-US" sz="2500" dirty="0" err="1" smtClean="0"/>
              <a:t>en</a:t>
            </a:r>
            <a:r>
              <a:rPr lang="en-US" altLang="en-US" sz="2500" dirty="0" smtClean="0"/>
              <a:t> </a:t>
            </a:r>
            <a:r>
              <a:rPr lang="en-US" altLang="en-US" sz="2500" dirty="0" err="1" smtClean="0"/>
              <a:t>répondant</a:t>
            </a:r>
            <a:r>
              <a:rPr lang="en-US" altLang="en-US" sz="2500" dirty="0" smtClean="0"/>
              <a:t> aux </a:t>
            </a:r>
            <a:r>
              <a:rPr lang="en-US" altLang="en-US" sz="2500" dirty="0" err="1" smtClean="0"/>
              <a:t>demandes</a:t>
            </a:r>
            <a:r>
              <a:rPr lang="en-US" altLang="en-US" sz="2500" dirty="0" smtClean="0"/>
              <a:t> des </a:t>
            </a:r>
            <a:r>
              <a:rPr lang="en-US" altLang="en-US" sz="2500" dirty="0" err="1" smtClean="0"/>
              <a:t>utilisateurs</a:t>
            </a:r>
            <a:r>
              <a:rPr lang="en-US" altLang="en-US" sz="2500" dirty="0" smtClean="0"/>
              <a:t>.</a:t>
            </a:r>
          </a:p>
          <a:p>
            <a:pPr marL="658813" indent="-303213" algn="l" eaLnBrk="1">
              <a:spcBef>
                <a:spcPts val="2300"/>
              </a:spcBef>
              <a:buSzPct val="43000"/>
              <a:buFontTx/>
              <a:buBlip>
                <a:blip r:embed="rId4"/>
              </a:buBlip>
            </a:pPr>
            <a:r>
              <a:rPr lang="en-US" altLang="en-US" sz="2500" dirty="0" smtClean="0"/>
              <a:t>Le </a:t>
            </a:r>
            <a:r>
              <a:rPr lang="en-US" altLang="en-US" sz="2500" dirty="0" err="1" smtClean="0"/>
              <a:t>certificat</a:t>
            </a:r>
            <a:r>
              <a:rPr lang="en-US" altLang="en-US" sz="2500" dirty="0" smtClean="0"/>
              <a:t> PGP sans PKI </a:t>
            </a:r>
            <a:r>
              <a:rPr lang="en-US" altLang="en-US" sz="2500" dirty="0" err="1" smtClean="0"/>
              <a:t>est</a:t>
            </a:r>
            <a:r>
              <a:rPr lang="en-US" altLang="en-US" sz="2500" dirty="0" smtClean="0"/>
              <a:t> </a:t>
            </a:r>
            <a:r>
              <a:rPr lang="en-US" altLang="en-US" sz="2500" dirty="0" err="1" smtClean="0"/>
              <a:t>responsable</a:t>
            </a:r>
            <a:r>
              <a:rPr lang="en-US" altLang="en-US" sz="2500" dirty="0" smtClean="0"/>
              <a:t> de la publication de </a:t>
            </a:r>
            <a:r>
              <a:rPr lang="en-US" altLang="en-US" sz="2500" dirty="0" err="1" smtClean="0"/>
              <a:t>certificats</a:t>
            </a:r>
            <a:r>
              <a:rPr lang="en-US" altLang="en-US" sz="2500" dirty="0" smtClean="0"/>
              <a:t> </a:t>
            </a:r>
            <a:r>
              <a:rPr lang="en-US" altLang="en-US" sz="2500" dirty="0" err="1" smtClean="0"/>
              <a:t>établissant</a:t>
            </a:r>
            <a:r>
              <a:rPr lang="en-US" altLang="en-US" sz="2500" dirty="0" smtClean="0"/>
              <a:t> que les </a:t>
            </a:r>
            <a:r>
              <a:rPr lang="en-US" altLang="en-US" sz="2500" dirty="0" err="1" smtClean="0"/>
              <a:t>clés</a:t>
            </a:r>
            <a:r>
              <a:rPr lang="en-US" altLang="en-US" sz="2500" dirty="0" smtClean="0"/>
              <a:t> </a:t>
            </a:r>
            <a:r>
              <a:rPr lang="en-US" altLang="en-US" sz="2500" dirty="0" err="1" smtClean="0"/>
              <a:t>publiques</a:t>
            </a:r>
            <a:r>
              <a:rPr lang="en-US" altLang="en-US" sz="2500" dirty="0" smtClean="0"/>
              <a:t> </a:t>
            </a:r>
            <a:r>
              <a:rPr lang="en-US" altLang="en-US" sz="2500" dirty="0" err="1" smtClean="0"/>
              <a:t>ont</a:t>
            </a:r>
            <a:r>
              <a:rPr lang="en-US" altLang="en-US" sz="2500" dirty="0" smtClean="0"/>
              <a:t> </a:t>
            </a:r>
            <a:r>
              <a:rPr lang="en-US" altLang="en-US" sz="2500" dirty="0" err="1" smtClean="0"/>
              <a:t>été</a:t>
            </a:r>
            <a:r>
              <a:rPr lang="en-US" altLang="en-US" sz="2500" dirty="0" smtClean="0"/>
              <a:t> </a:t>
            </a:r>
            <a:r>
              <a:rPr lang="en-US" altLang="en-US" sz="2500" dirty="0" err="1" smtClean="0"/>
              <a:t>vérifiées</a:t>
            </a:r>
            <a:r>
              <a:rPr lang="en-US" altLang="en-US" sz="2500" dirty="0" smtClean="0"/>
              <a:t>.</a:t>
            </a:r>
            <a:endParaRPr lang="en-US" altLang="en-US"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9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9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9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bldLvl="5"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custDataLst>
              <p:tags r:id="rId1"/>
            </p:custDataLst>
          </p:nvPr>
        </p:nvSpPr>
        <p:spPr>
          <a:xfrm>
            <a:off x="990600" y="-25400"/>
            <a:ext cx="8178800" cy="977900"/>
          </a:xfrm>
        </p:spPr>
        <p:txBody>
          <a:bodyPr/>
          <a:lstStyle/>
          <a:p>
            <a:pPr eaLnBrk="1"/>
            <a:r>
              <a:rPr lang="en-US" altLang="en-US" smtClean="0"/>
              <a:t>Certificats PGP</a:t>
            </a:r>
          </a:p>
        </p:txBody>
      </p:sp>
      <p:pic>
        <p:nvPicPr>
          <p:cNvPr id="36867" name="Picture 2" descr="droppedImage.pdf"/>
          <p:cNvPicPr>
            <a:picLocks noChangeAspect="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14300" y="2105025"/>
            <a:ext cx="5943600" cy="400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68" name="Picture 3" descr="droppedImage.pdf"/>
          <p:cNvPicPr>
            <a:picLocks noChangeAspect="1"/>
          </p:cNvPicPr>
          <p:nvPr>
            <p:custDataLst>
              <p:tags r:id="rId3"/>
            </p:custDataLst>
          </p:nvPr>
        </p:nvPicPr>
        <p:blipFill>
          <a:blip r:embed="rId10">
            <a:extLst>
              <a:ext uri="{28A0092B-C50C-407E-A947-70E740481C1C}">
                <a14:useLocalDpi xmlns:a14="http://schemas.microsoft.com/office/drawing/2010/main" val="0"/>
              </a:ext>
            </a:extLst>
          </a:blip>
          <a:srcRect/>
          <a:stretch>
            <a:fillRect/>
          </a:stretch>
        </p:blipFill>
        <p:spPr bwMode="auto">
          <a:xfrm>
            <a:off x="6350000" y="2489200"/>
            <a:ext cx="3797300"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70" name="AutoShape 5"/>
          <p:cNvSpPr>
            <a:spLocks/>
          </p:cNvSpPr>
          <p:nvPr>
            <p:custDataLst>
              <p:tags r:id="rId4"/>
            </p:custDataLst>
          </p:nvPr>
        </p:nvSpPr>
        <p:spPr bwMode="auto">
          <a:xfrm>
            <a:off x="6372225" y="3930650"/>
            <a:ext cx="798513" cy="419100"/>
          </a:xfrm>
          <a:custGeom>
            <a:avLst/>
            <a:gdLst>
              <a:gd name="T0" fmla="*/ 2147483647 w 21600"/>
              <a:gd name="T1" fmla="*/ 1530662302 h 21600"/>
              <a:gd name="T2" fmla="*/ 2147483647 w 21600"/>
              <a:gd name="T3" fmla="*/ 1530662302 h 21600"/>
              <a:gd name="T4" fmla="*/ 2147483647 w 21600"/>
              <a:gd name="T5" fmla="*/ 1530662302 h 21600"/>
              <a:gd name="T6" fmla="*/ 2147483647 w 21600"/>
              <a:gd name="T7" fmla="*/ 153066230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eaLnBrk="1"/>
            <a:r>
              <a:rPr lang="en-US" altLang="en-US" sz="2100">
                <a:solidFill>
                  <a:schemeClr val="tx1"/>
                </a:solidFill>
              </a:rPr>
              <a:t>X.509</a:t>
            </a:r>
            <a:endParaRPr lang="en-US" altLang="en-US" sz="3200">
              <a:solidFill>
                <a:schemeClr val="tx1"/>
              </a:solidFill>
            </a:endParaRPr>
          </a:p>
        </p:txBody>
      </p:sp>
      <p:sp>
        <p:nvSpPr>
          <p:cNvPr id="36871" name="AutoShape 6"/>
          <p:cNvSpPr>
            <a:spLocks/>
          </p:cNvSpPr>
          <p:nvPr>
            <p:custDataLst>
              <p:tags r:id="rId5"/>
            </p:custDataLst>
          </p:nvPr>
        </p:nvSpPr>
        <p:spPr bwMode="auto">
          <a:xfrm>
            <a:off x="101600" y="6115050"/>
            <a:ext cx="9944100" cy="14097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eaLnBrk="1"/>
            <a:r>
              <a:rPr lang="en-US" altLang="en-US" sz="2800" dirty="0" err="1">
                <a:solidFill>
                  <a:schemeClr val="tx1"/>
                </a:solidFill>
              </a:rPr>
              <a:t>Certains</a:t>
            </a:r>
            <a:r>
              <a:rPr lang="en-US" altLang="en-US" sz="2800" dirty="0">
                <a:solidFill>
                  <a:schemeClr val="tx1"/>
                </a:solidFill>
              </a:rPr>
              <a:t> </a:t>
            </a:r>
            <a:r>
              <a:rPr lang="en-US" altLang="en-US" sz="2800" dirty="0" err="1">
                <a:solidFill>
                  <a:schemeClr val="tx1"/>
                </a:solidFill>
              </a:rPr>
              <a:t>certificats</a:t>
            </a:r>
            <a:r>
              <a:rPr lang="en-US" altLang="en-US" sz="2800" dirty="0">
                <a:solidFill>
                  <a:schemeClr val="tx1"/>
                </a:solidFill>
              </a:rPr>
              <a:t> PGP </a:t>
            </a:r>
            <a:r>
              <a:rPr lang="en-US" altLang="en-US" sz="2800" dirty="0" err="1">
                <a:solidFill>
                  <a:schemeClr val="tx1"/>
                </a:solidFill>
              </a:rPr>
              <a:t>contiennent</a:t>
            </a:r>
            <a:r>
              <a:rPr lang="en-US" altLang="en-US" sz="2800" dirty="0">
                <a:solidFill>
                  <a:schemeClr val="tx1"/>
                </a:solidFill>
              </a:rPr>
              <a:t> </a:t>
            </a:r>
            <a:r>
              <a:rPr lang="en-US" altLang="en-US" sz="2800" dirty="0" err="1">
                <a:solidFill>
                  <a:schemeClr val="tx1"/>
                </a:solidFill>
              </a:rPr>
              <a:t>une</a:t>
            </a:r>
            <a:r>
              <a:rPr lang="en-US" altLang="en-US" sz="2800" dirty="0">
                <a:solidFill>
                  <a:schemeClr val="tx1"/>
                </a:solidFill>
              </a:rPr>
              <a:t> </a:t>
            </a:r>
            <a:r>
              <a:rPr lang="en-US" altLang="en-US" sz="2800" dirty="0" err="1">
                <a:solidFill>
                  <a:schemeClr val="tx1"/>
                </a:solidFill>
              </a:rPr>
              <a:t>clé</a:t>
            </a:r>
            <a:r>
              <a:rPr lang="en-US" altLang="en-US" sz="2800" dirty="0">
                <a:solidFill>
                  <a:schemeClr val="tx1"/>
                </a:solidFill>
              </a:rPr>
              <a:t> </a:t>
            </a:r>
            <a:r>
              <a:rPr lang="en-US" altLang="en-US" sz="2800" dirty="0" err="1">
                <a:solidFill>
                  <a:schemeClr val="tx1"/>
                </a:solidFill>
              </a:rPr>
              <a:t>publique</a:t>
            </a:r>
            <a:r>
              <a:rPr lang="en-US" altLang="en-US" sz="2800" dirty="0">
                <a:solidFill>
                  <a:schemeClr val="tx1"/>
                </a:solidFill>
              </a:rPr>
              <a:t> avec </a:t>
            </a:r>
            <a:r>
              <a:rPr lang="en-US" altLang="en-US" sz="2800" dirty="0" err="1">
                <a:solidFill>
                  <a:schemeClr val="tx1"/>
                </a:solidFill>
              </a:rPr>
              <a:t>plusieurs</a:t>
            </a:r>
            <a:r>
              <a:rPr lang="en-US" altLang="en-US" sz="2800" dirty="0">
                <a:solidFill>
                  <a:schemeClr val="tx1"/>
                </a:solidFill>
              </a:rPr>
              <a:t> </a:t>
            </a:r>
            <a:r>
              <a:rPr lang="en-US" altLang="en-US" sz="2800" dirty="0" err="1">
                <a:solidFill>
                  <a:schemeClr val="tx1"/>
                </a:solidFill>
              </a:rPr>
              <a:t>données</a:t>
            </a:r>
            <a:r>
              <a:rPr lang="en-US" altLang="en-US" sz="2800" dirty="0">
                <a:solidFill>
                  <a:schemeClr val="tx1"/>
                </a:solidFill>
              </a:rPr>
              <a:t> </a:t>
            </a:r>
            <a:r>
              <a:rPr lang="en-US" altLang="en-US" sz="2800" dirty="0" err="1">
                <a:solidFill>
                  <a:schemeClr val="tx1"/>
                </a:solidFill>
              </a:rPr>
              <a:t>permettant</a:t>
            </a:r>
            <a:r>
              <a:rPr lang="en-US" altLang="en-US" sz="2800" dirty="0">
                <a:solidFill>
                  <a:schemeClr val="tx1"/>
                </a:solidFill>
              </a:rPr>
              <a:t> </a:t>
            </a:r>
            <a:r>
              <a:rPr lang="en-US" altLang="en-US" sz="2800" dirty="0" err="1">
                <a:solidFill>
                  <a:schemeClr val="tx1"/>
                </a:solidFill>
              </a:rPr>
              <a:t>d’identifier</a:t>
            </a:r>
            <a:r>
              <a:rPr lang="en-US" altLang="en-US" sz="2800" dirty="0">
                <a:solidFill>
                  <a:schemeClr val="tx1"/>
                </a:solidFill>
              </a:rPr>
              <a:t> le </a:t>
            </a:r>
            <a:r>
              <a:rPr lang="en-US" altLang="en-US" sz="2800" dirty="0" err="1">
                <a:solidFill>
                  <a:schemeClr val="tx1"/>
                </a:solidFill>
              </a:rPr>
              <a:t>propriétaire</a:t>
            </a:r>
            <a:r>
              <a:rPr lang="en-US" altLang="en-US" sz="2800" dirty="0">
                <a:solidFill>
                  <a:schemeClr val="tx1"/>
                </a:solidFill>
              </a:rPr>
              <a:t> : nom, </a:t>
            </a:r>
            <a:r>
              <a:rPr lang="en-US" altLang="en-US" sz="2800" dirty="0" err="1">
                <a:solidFill>
                  <a:schemeClr val="tx1"/>
                </a:solidFill>
              </a:rPr>
              <a:t>courriel</a:t>
            </a:r>
            <a:r>
              <a:rPr lang="en-US" altLang="en-US" sz="2800" dirty="0">
                <a:solidFill>
                  <a:schemeClr val="tx1"/>
                </a:solidFill>
              </a:rPr>
              <a:t>, photo... </a:t>
            </a:r>
            <a:r>
              <a:rPr lang="en-US" altLang="en-US" sz="2800" dirty="0" err="1">
                <a:solidFill>
                  <a:schemeClr val="tx1"/>
                </a:solidFill>
              </a:rPr>
              <a:t>Toutes</a:t>
            </a:r>
            <a:r>
              <a:rPr lang="en-US" altLang="en-US" sz="2800" dirty="0">
                <a:solidFill>
                  <a:schemeClr val="tx1"/>
                </a:solidFill>
              </a:rPr>
              <a:t> </a:t>
            </a:r>
            <a:r>
              <a:rPr lang="en-US" altLang="en-US" sz="2800" dirty="0" err="1">
                <a:solidFill>
                  <a:schemeClr val="tx1"/>
                </a:solidFill>
              </a:rPr>
              <a:t>ces</a:t>
            </a:r>
            <a:r>
              <a:rPr lang="en-US" altLang="en-US" sz="2800" dirty="0">
                <a:solidFill>
                  <a:schemeClr val="tx1"/>
                </a:solidFill>
              </a:rPr>
              <a:t> </a:t>
            </a:r>
            <a:r>
              <a:rPr lang="en-US" altLang="en-US" sz="2800" dirty="0" err="1">
                <a:solidFill>
                  <a:schemeClr val="tx1"/>
                </a:solidFill>
              </a:rPr>
              <a:t>infos</a:t>
            </a:r>
            <a:r>
              <a:rPr lang="en-US" altLang="en-US" sz="2800" dirty="0">
                <a:solidFill>
                  <a:schemeClr val="tx1"/>
                </a:solidFill>
              </a:rPr>
              <a:t> sur le </a:t>
            </a:r>
            <a:r>
              <a:rPr lang="en-US" altLang="en-US" sz="2800" dirty="0" err="1">
                <a:solidFill>
                  <a:schemeClr val="tx1"/>
                </a:solidFill>
              </a:rPr>
              <a:t>même</a:t>
            </a:r>
            <a:r>
              <a:rPr lang="en-US" altLang="en-US" sz="2800" dirty="0">
                <a:solidFill>
                  <a:schemeClr val="tx1"/>
                </a:solidFill>
              </a:rPr>
              <a:t> </a:t>
            </a:r>
            <a:r>
              <a:rPr lang="en-US" altLang="en-US" sz="2800" dirty="0" err="1">
                <a:solidFill>
                  <a:schemeClr val="tx1"/>
                </a:solidFill>
              </a:rPr>
              <a:t>certificat</a:t>
            </a:r>
            <a:r>
              <a:rPr lang="en-US" altLang="en-US" sz="2800" dirty="0">
                <a:solidFill>
                  <a:schemeClr val="tx1"/>
                </a:solidFill>
              </a:rPr>
              <a:t>.</a:t>
            </a:r>
            <a:endParaRPr lang="en-US" altLang="en-US" sz="3200" dirty="0">
              <a:solidFill>
                <a:schemeClr val="tx1"/>
              </a:solidFill>
            </a:endParaRPr>
          </a:p>
        </p:txBody>
      </p:sp>
      <p:sp>
        <p:nvSpPr>
          <p:cNvPr id="43015" name="AutoShape 7" descr="tile_blackboard_blue.jpeg"/>
          <p:cNvSpPr>
            <a:spLocks/>
          </p:cNvSpPr>
          <p:nvPr>
            <p:custDataLst>
              <p:tags r:id="rId6"/>
            </p:custDataLst>
          </p:nvPr>
        </p:nvSpPr>
        <p:spPr bwMode="auto">
          <a:xfrm>
            <a:off x="11336" y="4584700"/>
            <a:ext cx="3111500" cy="1270000"/>
          </a:xfrm>
          <a:prstGeom prst="wedgeEllipseCallout">
            <a:avLst>
              <a:gd name="adj1" fmla="val 58569"/>
              <a:gd name="adj2" fmla="val 14000"/>
            </a:avLst>
          </a:prstGeom>
          <a:blipFill dpi="0" rotWithShape="0">
            <a:blip r:embed="rId11"/>
            <a:srcRect/>
            <a:tile tx="0" ty="0" sx="100000" sy="100000" flip="none" algn="tl"/>
          </a:blipFill>
          <a:ln w="25400" cap="flat" cmpd="sng">
            <a:solidFill>
              <a:srgbClr val="FFFFFF"/>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p>
            <a:pPr algn="ctr" eaLnBrk="1">
              <a:defRPr/>
            </a:pPr>
            <a:r>
              <a:rPr lang="en-US" altLang="en-US" sz="1800" dirty="0" err="1">
                <a:solidFill>
                  <a:schemeClr val="tx1"/>
                </a:solidFill>
                <a:effectLst>
                  <a:outerShdw blurRad="38100" dist="38100" dir="2700000" algn="tl">
                    <a:srgbClr val="C0C0C0"/>
                  </a:outerShdw>
                </a:effectLst>
              </a:rPr>
              <a:t>Autosignature</a:t>
            </a:r>
            <a:r>
              <a:rPr lang="en-US" altLang="en-US" sz="1800" dirty="0">
                <a:solidFill>
                  <a:schemeClr val="tx1"/>
                </a:solidFill>
                <a:effectLst>
                  <a:outerShdw blurRad="38100" dist="38100" dir="2700000" algn="tl">
                    <a:srgbClr val="C0C0C0"/>
                  </a:outerShdw>
                </a:effectLst>
              </a:rPr>
              <a:t> </a:t>
            </a:r>
            <a:r>
              <a:rPr lang="en-US" altLang="en-US" sz="1800" dirty="0" err="1">
                <a:solidFill>
                  <a:schemeClr val="tx1"/>
                </a:solidFill>
                <a:effectLst>
                  <a:outerShdw blurRad="38100" dist="38100" dir="2700000" algn="tl">
                    <a:srgbClr val="C0C0C0"/>
                  </a:outerShdw>
                </a:effectLst>
              </a:rPr>
              <a:t>liant</a:t>
            </a:r>
            <a:r>
              <a:rPr lang="en-US" altLang="en-US" sz="1800" dirty="0">
                <a:solidFill>
                  <a:schemeClr val="tx1"/>
                </a:solidFill>
                <a:effectLst>
                  <a:outerShdw blurRad="38100" dist="38100" dir="2700000" algn="tl">
                    <a:srgbClr val="C0C0C0"/>
                  </a:outerShdw>
                </a:effectLst>
              </a:rPr>
              <a:t> </a:t>
            </a:r>
            <a:r>
              <a:rPr lang="en-US" altLang="en-US" sz="1800" dirty="0" err="1">
                <a:solidFill>
                  <a:schemeClr val="tx1"/>
                </a:solidFill>
                <a:effectLst>
                  <a:outerShdw blurRad="38100" dist="38100" dir="2700000" algn="tl">
                    <a:srgbClr val="C0C0C0"/>
                  </a:outerShdw>
                </a:effectLst>
              </a:rPr>
              <a:t>l’identité</a:t>
            </a:r>
            <a:r>
              <a:rPr lang="en-US" altLang="en-US" sz="1800" dirty="0">
                <a:solidFill>
                  <a:schemeClr val="tx1"/>
                </a:solidFill>
                <a:effectLst>
                  <a:outerShdw blurRad="38100" dist="38100" dir="2700000" algn="tl">
                    <a:srgbClr val="C0C0C0"/>
                  </a:outerShdw>
                </a:effectLst>
              </a:rPr>
              <a:t> avec la </a:t>
            </a:r>
            <a:r>
              <a:rPr lang="en-US" altLang="en-US" sz="1800" dirty="0" err="1">
                <a:solidFill>
                  <a:schemeClr val="tx1"/>
                </a:solidFill>
                <a:effectLst>
                  <a:outerShdw blurRad="38100" dist="38100" dir="2700000" algn="tl">
                    <a:srgbClr val="C0C0C0"/>
                  </a:outerShdw>
                </a:effectLst>
              </a:rPr>
              <a:t>clé</a:t>
            </a:r>
            <a:r>
              <a:rPr lang="en-US" altLang="en-US" sz="1800" dirty="0">
                <a:solidFill>
                  <a:schemeClr val="tx1"/>
                </a:solidFill>
                <a:effectLst>
                  <a:outerShdw blurRad="38100" dist="38100" dir="2700000" algn="tl">
                    <a:srgbClr val="C0C0C0"/>
                  </a:outerShdw>
                </a:effectLst>
              </a:rPr>
              <a:t>.</a:t>
            </a:r>
            <a:endParaRPr lang="en-US" altLang="en-US" dirty="0">
              <a:solidFill>
                <a:schemeClr val="tx1"/>
              </a:solidFill>
            </a:endParaRPr>
          </a:p>
        </p:txBody>
      </p:sp>
      <p:sp>
        <p:nvSpPr>
          <p:cNvPr id="43016" name="AutoShape 8" descr="tile_blackboard_blue.jpeg"/>
          <p:cNvSpPr>
            <a:spLocks/>
          </p:cNvSpPr>
          <p:nvPr>
            <p:custDataLst>
              <p:tags r:id="rId7"/>
            </p:custDataLst>
          </p:nvPr>
        </p:nvSpPr>
        <p:spPr bwMode="auto">
          <a:xfrm>
            <a:off x="6372225" y="317500"/>
            <a:ext cx="3810000" cy="2171700"/>
          </a:xfrm>
          <a:prstGeom prst="wedgeEllipseCallout">
            <a:avLst>
              <a:gd name="adj1" fmla="val -56667"/>
              <a:gd name="adj2" fmla="val 8481"/>
            </a:avLst>
          </a:prstGeom>
          <a:blipFill dpi="0" rotWithShape="0">
            <a:blip r:embed="rId11"/>
            <a:srcRect/>
            <a:tile tx="0" ty="0" sx="100000" sy="100000" flip="none" algn="tl"/>
          </a:blipFill>
          <a:ln w="25400" cap="flat" cmpd="sng">
            <a:solidFill>
              <a:srgbClr val="FFFFFF">
                <a:alpha val="90999"/>
              </a:srgbClr>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defRPr/>
            </a:pPr>
            <a:r>
              <a:rPr lang="en-US" altLang="en-US" sz="1700" dirty="0">
                <a:solidFill>
                  <a:schemeClr val="tx1"/>
                </a:solidFill>
                <a:effectLst>
                  <a:outerShdw blurRad="38100" dist="38100" dir="2700000" algn="tl">
                    <a:srgbClr val="C0C0C0"/>
                  </a:outerShdw>
                </a:effectLst>
              </a:rPr>
              <a:t>Tout </a:t>
            </a:r>
            <a:r>
              <a:rPr lang="en-US" altLang="en-US" sz="1700" dirty="0" err="1">
                <a:solidFill>
                  <a:schemeClr val="tx1"/>
                </a:solidFill>
                <a:effectLst>
                  <a:outerShdw blurRad="38100" dist="38100" dir="2700000" algn="tl">
                    <a:srgbClr val="C0C0C0"/>
                  </a:outerShdw>
                </a:effectLst>
              </a:rPr>
              <a:t>cela</a:t>
            </a:r>
            <a:r>
              <a:rPr lang="en-US" altLang="en-US" sz="1700" dirty="0">
                <a:solidFill>
                  <a:schemeClr val="tx1"/>
                </a:solidFill>
                <a:effectLst>
                  <a:outerShdw blurRad="38100" dist="38100" dir="2700000" algn="tl">
                    <a:srgbClr val="C0C0C0"/>
                  </a:outerShdw>
                </a:effectLst>
              </a:rPr>
              <a:t> </a:t>
            </a:r>
            <a:r>
              <a:rPr lang="en-US" altLang="en-US" sz="1700" dirty="0" err="1">
                <a:solidFill>
                  <a:schemeClr val="tx1"/>
                </a:solidFill>
                <a:effectLst>
                  <a:outerShdw blurRad="38100" dist="38100" dir="2700000" algn="tl">
                    <a:srgbClr val="C0C0C0"/>
                  </a:outerShdw>
                </a:effectLst>
              </a:rPr>
              <a:t>peut</a:t>
            </a:r>
            <a:r>
              <a:rPr lang="en-US" altLang="en-US" sz="1700" dirty="0">
                <a:solidFill>
                  <a:schemeClr val="tx1"/>
                </a:solidFill>
                <a:effectLst>
                  <a:outerShdw blurRad="38100" dist="38100" dir="2700000" algn="tl">
                    <a:srgbClr val="C0C0C0"/>
                  </a:outerShdw>
                </a:effectLst>
              </a:rPr>
              <a:t> </a:t>
            </a:r>
            <a:r>
              <a:rPr lang="en-US" altLang="en-US" sz="1700" dirty="0" err="1">
                <a:solidFill>
                  <a:schemeClr val="tx1"/>
                </a:solidFill>
                <a:effectLst>
                  <a:outerShdw blurRad="38100" dist="38100" dir="2700000" algn="tl">
                    <a:srgbClr val="C0C0C0"/>
                  </a:outerShdw>
                </a:effectLst>
              </a:rPr>
              <a:t>alors</a:t>
            </a:r>
            <a:r>
              <a:rPr lang="en-US" altLang="en-US" sz="1700" dirty="0">
                <a:solidFill>
                  <a:schemeClr val="tx1"/>
                </a:solidFill>
                <a:effectLst>
                  <a:outerShdw blurRad="38100" dist="38100" dir="2700000" algn="tl">
                    <a:srgbClr val="C0C0C0"/>
                  </a:outerShdw>
                </a:effectLst>
              </a:rPr>
              <a:t> </a:t>
            </a:r>
            <a:r>
              <a:rPr lang="en-US" altLang="en-US" sz="1700" dirty="0" err="1">
                <a:solidFill>
                  <a:schemeClr val="tx1"/>
                </a:solidFill>
                <a:effectLst>
                  <a:outerShdw blurRad="38100" dist="38100" dir="2700000" algn="tl">
                    <a:srgbClr val="C0C0C0"/>
                  </a:outerShdw>
                </a:effectLst>
              </a:rPr>
              <a:t>être</a:t>
            </a:r>
            <a:r>
              <a:rPr lang="en-US" altLang="en-US" sz="1700" dirty="0">
                <a:solidFill>
                  <a:schemeClr val="tx1"/>
                </a:solidFill>
                <a:effectLst>
                  <a:outerShdw blurRad="38100" dist="38100" dir="2700000" algn="tl">
                    <a:srgbClr val="C0C0C0"/>
                  </a:outerShdw>
                </a:effectLst>
              </a:rPr>
              <a:t> </a:t>
            </a:r>
            <a:r>
              <a:rPr lang="en-US" altLang="en-US" sz="1700" dirty="0" err="1">
                <a:solidFill>
                  <a:schemeClr val="tx1"/>
                </a:solidFill>
                <a:effectLst>
                  <a:outerShdw blurRad="38100" dist="38100" dir="2700000" algn="tl">
                    <a:srgbClr val="C0C0C0"/>
                  </a:outerShdw>
                </a:effectLst>
              </a:rPr>
              <a:t>signé</a:t>
            </a:r>
            <a:r>
              <a:rPr lang="en-US" altLang="en-US" sz="1700" dirty="0">
                <a:solidFill>
                  <a:schemeClr val="tx1"/>
                </a:solidFill>
                <a:effectLst>
                  <a:outerShdw blurRad="38100" dist="38100" dir="2700000" algn="tl">
                    <a:srgbClr val="C0C0C0"/>
                  </a:outerShdw>
                </a:effectLst>
              </a:rPr>
              <a:t> de nouveau par un </a:t>
            </a:r>
            <a:r>
              <a:rPr lang="en-US" altLang="en-US" sz="1700" dirty="0" err="1">
                <a:solidFill>
                  <a:schemeClr val="tx1"/>
                </a:solidFill>
                <a:effectLst>
                  <a:outerShdw blurRad="38100" dist="38100" dir="2700000" algn="tl">
                    <a:srgbClr val="C0C0C0"/>
                  </a:outerShdw>
                </a:effectLst>
              </a:rPr>
              <a:t>serveur</a:t>
            </a:r>
            <a:r>
              <a:rPr lang="en-US" altLang="en-US" sz="1700" dirty="0">
                <a:solidFill>
                  <a:schemeClr val="tx1"/>
                </a:solidFill>
                <a:effectLst>
                  <a:outerShdw blurRad="38100" dist="38100" dir="2700000" algn="tl">
                    <a:srgbClr val="C0C0C0"/>
                  </a:outerShdw>
                </a:effectLst>
              </a:rPr>
              <a:t> de </a:t>
            </a:r>
            <a:r>
              <a:rPr lang="en-US" altLang="en-US" sz="1700" dirty="0" err="1">
                <a:solidFill>
                  <a:schemeClr val="tx1"/>
                </a:solidFill>
                <a:effectLst>
                  <a:outerShdw blurRad="38100" dist="38100" dir="2700000" algn="tl">
                    <a:srgbClr val="C0C0C0"/>
                  </a:outerShdw>
                </a:effectLst>
              </a:rPr>
              <a:t>certificats</a:t>
            </a:r>
            <a:r>
              <a:rPr lang="en-US" altLang="en-US" sz="1700" dirty="0">
                <a:solidFill>
                  <a:schemeClr val="tx1"/>
                </a:solidFill>
                <a:effectLst>
                  <a:outerShdw blurRad="38100" dist="38100" dir="2700000" algn="tl">
                    <a:srgbClr val="C0C0C0"/>
                  </a:outerShdw>
                </a:effectLst>
              </a:rPr>
              <a:t> à </a:t>
            </a:r>
            <a:r>
              <a:rPr lang="en-US" altLang="en-US" sz="1700" dirty="0" err="1">
                <a:solidFill>
                  <a:schemeClr val="tx1"/>
                </a:solidFill>
                <a:effectLst>
                  <a:outerShdw blurRad="38100" dist="38100" dir="2700000" algn="tl">
                    <a:srgbClr val="C0C0C0"/>
                  </a:outerShdw>
                </a:effectLst>
              </a:rPr>
              <a:t>clés</a:t>
            </a:r>
            <a:r>
              <a:rPr lang="en-US" altLang="en-US" sz="1700" dirty="0">
                <a:solidFill>
                  <a:schemeClr val="tx1"/>
                </a:solidFill>
                <a:effectLst>
                  <a:outerShdw blurRad="38100" dist="38100" dir="2700000" algn="tl">
                    <a:srgbClr val="C0C0C0"/>
                  </a:outerShdw>
                </a:effectLst>
              </a:rPr>
              <a:t> </a:t>
            </a:r>
            <a:r>
              <a:rPr lang="en-US" altLang="en-US" sz="1700" dirty="0" err="1">
                <a:solidFill>
                  <a:schemeClr val="tx1"/>
                </a:solidFill>
                <a:effectLst>
                  <a:outerShdw blurRad="38100" dist="38100" dir="2700000" algn="tl">
                    <a:srgbClr val="C0C0C0"/>
                  </a:outerShdw>
                </a:effectLst>
              </a:rPr>
              <a:t>publiques</a:t>
            </a:r>
            <a:r>
              <a:rPr lang="en-US" altLang="en-US" sz="1700" dirty="0">
                <a:solidFill>
                  <a:schemeClr val="tx1"/>
                </a:solidFill>
                <a:effectLst>
                  <a:outerShdw blurRad="38100" dist="38100" dir="2700000" algn="tl">
                    <a:srgbClr val="C0C0C0"/>
                  </a:outerShdw>
                </a:effectLst>
              </a:rPr>
              <a:t>... et </a:t>
            </a:r>
            <a:r>
              <a:rPr lang="en-US" altLang="en-US" sz="1700" dirty="0" err="1">
                <a:solidFill>
                  <a:schemeClr val="tx1"/>
                </a:solidFill>
                <a:effectLst>
                  <a:outerShdw blurRad="38100" dist="38100" dir="2700000" algn="tl">
                    <a:srgbClr val="C0C0C0"/>
                  </a:outerShdw>
                </a:effectLst>
              </a:rPr>
              <a:t>peut</a:t>
            </a:r>
            <a:r>
              <a:rPr lang="en-US" altLang="en-US" sz="1700" dirty="0">
                <a:solidFill>
                  <a:schemeClr val="tx1"/>
                </a:solidFill>
                <a:effectLst>
                  <a:outerShdw blurRad="38100" dist="38100" dir="2700000" algn="tl">
                    <a:srgbClr val="C0C0C0"/>
                  </a:outerShdw>
                </a:effectLst>
              </a:rPr>
              <a:t> </a:t>
            </a:r>
            <a:r>
              <a:rPr lang="en-US" altLang="en-US" sz="1700" dirty="0" err="1">
                <a:solidFill>
                  <a:schemeClr val="tx1"/>
                </a:solidFill>
                <a:effectLst>
                  <a:outerShdw blurRad="38100" dist="38100" dir="2700000" algn="tl">
                    <a:srgbClr val="C0C0C0"/>
                  </a:outerShdw>
                </a:effectLst>
              </a:rPr>
              <a:t>aussi</a:t>
            </a:r>
            <a:r>
              <a:rPr lang="en-US" altLang="en-US" sz="1700" dirty="0">
                <a:solidFill>
                  <a:schemeClr val="tx1"/>
                </a:solidFill>
                <a:effectLst>
                  <a:outerShdw blurRad="38100" dist="38100" dir="2700000" algn="tl">
                    <a:srgbClr val="C0C0C0"/>
                  </a:outerShdw>
                </a:effectLst>
              </a:rPr>
              <a:t> </a:t>
            </a:r>
            <a:r>
              <a:rPr lang="en-US" altLang="en-US" sz="1700" dirty="0" err="1">
                <a:solidFill>
                  <a:schemeClr val="tx1"/>
                </a:solidFill>
                <a:effectLst>
                  <a:outerShdw blurRad="38100" dist="38100" dir="2700000" algn="tl">
                    <a:srgbClr val="C0C0C0"/>
                  </a:outerShdw>
                </a:effectLst>
              </a:rPr>
              <a:t>être</a:t>
            </a:r>
            <a:r>
              <a:rPr lang="en-US" altLang="en-US" sz="1700" dirty="0">
                <a:solidFill>
                  <a:schemeClr val="tx1"/>
                </a:solidFill>
                <a:effectLst>
                  <a:outerShdw blurRad="38100" dist="38100" dir="2700000" algn="tl">
                    <a:srgbClr val="C0C0C0"/>
                  </a:outerShdw>
                </a:effectLst>
              </a:rPr>
              <a:t> </a:t>
            </a:r>
            <a:r>
              <a:rPr lang="en-US" altLang="en-US" sz="1700" dirty="0" err="1">
                <a:solidFill>
                  <a:schemeClr val="tx1"/>
                </a:solidFill>
                <a:effectLst>
                  <a:outerShdw blurRad="38100" dist="38100" dir="2700000" algn="tl">
                    <a:srgbClr val="C0C0C0"/>
                  </a:outerShdw>
                </a:effectLst>
              </a:rPr>
              <a:t>signé</a:t>
            </a:r>
            <a:r>
              <a:rPr lang="en-US" altLang="en-US" sz="1700" dirty="0">
                <a:solidFill>
                  <a:schemeClr val="tx1"/>
                </a:solidFill>
                <a:effectLst>
                  <a:outerShdw blurRad="38100" dist="38100" dir="2700000" algn="tl">
                    <a:srgbClr val="C0C0C0"/>
                  </a:outerShdw>
                </a:effectLst>
              </a:rPr>
              <a:t> par </a:t>
            </a:r>
            <a:r>
              <a:rPr lang="en-US" altLang="en-US" sz="1700" dirty="0" err="1">
                <a:solidFill>
                  <a:schemeClr val="tx1"/>
                </a:solidFill>
                <a:effectLst>
                  <a:outerShdw blurRad="38100" dist="38100" dir="2700000" algn="tl">
                    <a:srgbClr val="C0C0C0"/>
                  </a:outerShdw>
                </a:effectLst>
              </a:rPr>
              <a:t>d’autres</a:t>
            </a:r>
            <a:r>
              <a:rPr lang="en-US" altLang="en-US" sz="1700" dirty="0">
                <a:solidFill>
                  <a:schemeClr val="tx1"/>
                </a:solidFill>
                <a:effectLst>
                  <a:outerShdw blurRad="38100" dist="38100" dir="2700000" algn="tl">
                    <a:srgbClr val="C0C0C0"/>
                  </a:outerShdw>
                </a:effectLst>
              </a:rPr>
              <a:t>.</a:t>
            </a:r>
            <a:endParaRPr lang="en-US" altLang="en-US"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43015"/>
                                        </p:tgtEl>
                                        <p:attrNameLst>
                                          <p:attrName>style.visibility</p:attrName>
                                        </p:attrNameLst>
                                      </p:cBhvr>
                                      <p:to>
                                        <p:strVal val="visible"/>
                                      </p:to>
                                    </p:set>
                                    <p:animEffect transition="in" filter="dissolve">
                                      <p:cBhvr>
                                        <p:cTn id="7" dur="75"/>
                                        <p:tgtEl>
                                          <p:spTgt spid="430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iterate type="lt">
                                    <p:tmPct val="100000"/>
                                  </p:iterate>
                                  <p:childTnLst>
                                    <p:set>
                                      <p:cBhvr>
                                        <p:cTn id="11" dur="1" fill="hold">
                                          <p:stCondLst>
                                            <p:cond delay="0"/>
                                          </p:stCondLst>
                                        </p:cTn>
                                        <p:tgtEl>
                                          <p:spTgt spid="43016"/>
                                        </p:tgtEl>
                                        <p:attrNameLst>
                                          <p:attrName>style.visibility</p:attrName>
                                        </p:attrNameLst>
                                      </p:cBhvr>
                                      <p:to>
                                        <p:strVal val="visible"/>
                                      </p:to>
                                    </p:set>
                                    <p:anim calcmode="lin" valueType="num">
                                      <p:cBhvr>
                                        <p:cTn id="12" dur="75" fill="hold"/>
                                        <p:tgtEl>
                                          <p:spTgt spid="43016"/>
                                        </p:tgtEl>
                                        <p:attrNameLst>
                                          <p:attrName>ppt_w</p:attrName>
                                        </p:attrNameLst>
                                      </p:cBhvr>
                                      <p:tavLst>
                                        <p:tav tm="0">
                                          <p:val>
                                            <p:fltVal val="0"/>
                                          </p:val>
                                        </p:tav>
                                        <p:tav tm="100000">
                                          <p:val>
                                            <p:strVal val="#ppt_w"/>
                                          </p:val>
                                        </p:tav>
                                      </p:tavLst>
                                    </p:anim>
                                    <p:anim calcmode="lin" valueType="num">
                                      <p:cBhvr>
                                        <p:cTn id="13" dur="75" fill="hold"/>
                                        <p:tgtEl>
                                          <p:spTgt spid="430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animBg="1" autoUpdateAnimBg="0"/>
      <p:bldP spid="43016"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1"/>
          <p:cNvSpPr>
            <a:spLocks noGrp="1" noChangeArrowheads="1"/>
          </p:cNvSpPr>
          <p:nvPr>
            <p:ph type="title"/>
            <p:custDataLst>
              <p:tags r:id="rId1"/>
            </p:custDataLst>
          </p:nvPr>
        </p:nvSpPr>
        <p:spPr>
          <a:xfrm>
            <a:off x="990600" y="165100"/>
            <a:ext cx="8178800" cy="990600"/>
          </a:xfrm>
        </p:spPr>
        <p:txBody>
          <a:bodyPr/>
          <a:lstStyle/>
          <a:p>
            <a:pPr eaLnBrk="1"/>
            <a:r>
              <a:rPr lang="en-US" altLang="en-US" smtClean="0"/>
              <a:t>Établir la confiance</a:t>
            </a:r>
          </a:p>
        </p:txBody>
      </p:sp>
      <p:sp>
        <p:nvSpPr>
          <p:cNvPr id="44034" name="Rectangle 2"/>
          <p:cNvSpPr>
            <a:spLocks noGrp="1" noChangeArrowheads="1"/>
          </p:cNvSpPr>
          <p:nvPr>
            <p:ph idx="1"/>
            <p:custDataLst>
              <p:tags r:id="rId2"/>
            </p:custDataLst>
          </p:nvPr>
        </p:nvSpPr>
        <p:spPr>
          <a:xfrm>
            <a:off x="209550" y="1433736"/>
            <a:ext cx="9740900" cy="6173564"/>
          </a:xfrm>
        </p:spPr>
        <p:txBody>
          <a:bodyPr>
            <a:noAutofit/>
          </a:bodyPr>
          <a:lstStyle/>
          <a:p>
            <a:pPr marL="355600" indent="0" algn="l" eaLnBrk="1">
              <a:spcBef>
                <a:spcPts val="2300"/>
              </a:spcBef>
              <a:buSzPct val="43000"/>
              <a:buNone/>
            </a:pPr>
            <a:r>
              <a:rPr lang="en-US" altLang="en-US" sz="2400" dirty="0" smtClean="0"/>
              <a:t>Pour </a:t>
            </a:r>
            <a:r>
              <a:rPr lang="en-US" altLang="en-US" sz="2400" dirty="0" err="1" smtClean="0"/>
              <a:t>valider</a:t>
            </a:r>
            <a:r>
              <a:rPr lang="en-US" altLang="en-US" sz="2400" dirty="0" smtClean="0"/>
              <a:t> un </a:t>
            </a:r>
            <a:r>
              <a:rPr lang="en-US" altLang="en-US" sz="2400" dirty="0" err="1" smtClean="0"/>
              <a:t>certificat</a:t>
            </a:r>
            <a:r>
              <a:rPr lang="en-US" altLang="en-US" sz="2400" dirty="0" smtClean="0"/>
              <a:t>, </a:t>
            </a:r>
            <a:r>
              <a:rPr lang="en-US" altLang="en-US" sz="2400" dirty="0" err="1" smtClean="0"/>
              <a:t>vous</a:t>
            </a:r>
            <a:r>
              <a:rPr lang="en-US" altLang="en-US" sz="2400" dirty="0" smtClean="0"/>
              <a:t> </a:t>
            </a:r>
            <a:r>
              <a:rPr lang="en-US" altLang="en-US" sz="2400" dirty="0" err="1" smtClean="0"/>
              <a:t>avez</a:t>
            </a:r>
            <a:r>
              <a:rPr lang="en-US" altLang="en-US" sz="2400" dirty="0" smtClean="0"/>
              <a:t> à faire </a:t>
            </a:r>
            <a:r>
              <a:rPr lang="en-US" altLang="en-US" sz="2400" dirty="0" err="1" smtClean="0"/>
              <a:t>confiance</a:t>
            </a:r>
            <a:r>
              <a:rPr lang="en-US" altLang="en-US" sz="2400" dirty="0" smtClean="0"/>
              <a:t> à </a:t>
            </a:r>
            <a:r>
              <a:rPr lang="en-US" altLang="en-US" sz="2400" dirty="0" err="1" smtClean="0"/>
              <a:t>d’autres</a:t>
            </a:r>
            <a:r>
              <a:rPr lang="en-US" altLang="en-US" sz="2400" dirty="0" smtClean="0"/>
              <a:t>, à </a:t>
            </a:r>
            <a:r>
              <a:rPr lang="en-US" altLang="en-US" sz="2400" dirty="0" err="1" smtClean="0"/>
              <a:t>moins</a:t>
            </a:r>
            <a:r>
              <a:rPr lang="en-US" altLang="en-US" sz="2400" dirty="0" smtClean="0"/>
              <a:t> que le </a:t>
            </a:r>
            <a:r>
              <a:rPr lang="en-US" altLang="en-US" sz="2400" dirty="0" err="1" smtClean="0"/>
              <a:t>propriétaire</a:t>
            </a:r>
            <a:r>
              <a:rPr lang="en-US" altLang="en-US" sz="2400" dirty="0" smtClean="0"/>
              <a:t> </a:t>
            </a:r>
            <a:r>
              <a:rPr lang="en-US" altLang="en-US" sz="2400" dirty="0" err="1" smtClean="0"/>
              <a:t>vous</a:t>
            </a:r>
            <a:r>
              <a:rPr lang="en-US" altLang="en-US" sz="2400" dirty="0" smtClean="0"/>
              <a:t> </a:t>
            </a:r>
            <a:r>
              <a:rPr lang="en-US" altLang="en-US" sz="2400" dirty="0" err="1" smtClean="0"/>
              <a:t>l’ait</a:t>
            </a:r>
            <a:r>
              <a:rPr lang="en-US" altLang="en-US" sz="2400" dirty="0" smtClean="0"/>
              <a:t> </a:t>
            </a:r>
            <a:r>
              <a:rPr lang="en-US" altLang="en-US" sz="2400" dirty="0" err="1" smtClean="0"/>
              <a:t>remis</a:t>
            </a:r>
            <a:r>
              <a:rPr lang="en-US" altLang="en-US" sz="2400" dirty="0" smtClean="0"/>
              <a:t> </a:t>
            </a:r>
            <a:r>
              <a:rPr lang="en-US" altLang="en-US" sz="2400" dirty="0" err="1" smtClean="0"/>
              <a:t>en</a:t>
            </a:r>
            <a:r>
              <a:rPr lang="en-US" altLang="en-US" sz="2400" dirty="0" smtClean="0"/>
              <a:t> mains </a:t>
            </a:r>
            <a:r>
              <a:rPr lang="en-US" altLang="en-US" sz="2400" dirty="0" err="1" smtClean="0"/>
              <a:t>propres</a:t>
            </a:r>
            <a:r>
              <a:rPr lang="en-US" altLang="en-US" sz="2400" dirty="0" smtClean="0"/>
              <a:t>.</a:t>
            </a:r>
          </a:p>
          <a:p>
            <a:pPr marL="355600" indent="0" algn="l" eaLnBrk="1">
              <a:spcBef>
                <a:spcPts val="2300"/>
              </a:spcBef>
              <a:buSzPct val="43000"/>
              <a:buNone/>
            </a:pPr>
            <a:r>
              <a:rPr lang="en-US" altLang="en-US" sz="2400" dirty="0" smtClean="0"/>
              <a:t>Les CA ne </a:t>
            </a:r>
            <a:r>
              <a:rPr lang="en-US" altLang="en-US" sz="2400" dirty="0" err="1" smtClean="0"/>
              <a:t>peuvent</a:t>
            </a:r>
            <a:r>
              <a:rPr lang="en-US" altLang="en-US" sz="2400" dirty="0" smtClean="0"/>
              <a:t> pas </a:t>
            </a:r>
            <a:r>
              <a:rPr lang="en-US" altLang="en-US" sz="2400" dirty="0" err="1" smtClean="0"/>
              <a:t>garantir</a:t>
            </a:r>
            <a:r>
              <a:rPr lang="en-US" altLang="en-US" sz="2400" dirty="0" smtClean="0"/>
              <a:t> la </a:t>
            </a:r>
            <a:r>
              <a:rPr lang="en-US" altLang="en-US" sz="2400" dirty="0" err="1" smtClean="0"/>
              <a:t>validité</a:t>
            </a:r>
            <a:r>
              <a:rPr lang="en-US" altLang="en-US" sz="2400" dirty="0" smtClean="0"/>
              <a:t> des </a:t>
            </a:r>
            <a:r>
              <a:rPr lang="en-US" altLang="en-US" sz="2400" dirty="0" err="1" smtClean="0"/>
              <a:t>certificats</a:t>
            </a:r>
            <a:r>
              <a:rPr lang="en-US" altLang="en-US" sz="2400" dirty="0" smtClean="0"/>
              <a:t> </a:t>
            </a:r>
            <a:r>
              <a:rPr lang="en-US" altLang="en-US" sz="2400" dirty="0" err="1" smtClean="0"/>
              <a:t>dans</a:t>
            </a:r>
            <a:r>
              <a:rPr lang="en-US" altLang="en-US" sz="2400" dirty="0" smtClean="0"/>
              <a:t> </a:t>
            </a:r>
            <a:r>
              <a:rPr lang="en-US" altLang="en-US" sz="2400" dirty="0" err="1" smtClean="0"/>
              <a:t>tous</a:t>
            </a:r>
            <a:r>
              <a:rPr lang="en-US" altLang="en-US" sz="2400" dirty="0" smtClean="0"/>
              <a:t> les </a:t>
            </a:r>
            <a:r>
              <a:rPr lang="en-US" altLang="en-US" sz="2400" dirty="0" err="1" smtClean="0"/>
              <a:t>cas</a:t>
            </a:r>
            <a:r>
              <a:rPr lang="en-US" altLang="en-US" sz="2400" dirty="0" smtClean="0"/>
              <a:t>. Comment </a:t>
            </a:r>
            <a:r>
              <a:rPr lang="en-US" altLang="en-US" sz="2400" dirty="0" err="1" smtClean="0"/>
              <a:t>vérifier</a:t>
            </a:r>
            <a:r>
              <a:rPr lang="en-US" altLang="en-US" sz="2400" dirty="0" smtClean="0"/>
              <a:t> </a:t>
            </a:r>
            <a:r>
              <a:rPr lang="en-US" altLang="en-US" sz="2400" dirty="0" err="1" smtClean="0"/>
              <a:t>l’identité</a:t>
            </a:r>
            <a:r>
              <a:rPr lang="en-US" altLang="en-US" sz="2400" dirty="0" smtClean="0"/>
              <a:t> </a:t>
            </a:r>
            <a:r>
              <a:rPr lang="en-US" altLang="en-US" sz="2400" dirty="0" err="1" smtClean="0"/>
              <a:t>visuellement</a:t>
            </a:r>
            <a:r>
              <a:rPr lang="en-US" altLang="en-US" sz="2400" dirty="0" smtClean="0"/>
              <a:t> </a:t>
            </a:r>
            <a:r>
              <a:rPr lang="en-US" altLang="en-US" sz="2400" dirty="0" err="1" smtClean="0"/>
              <a:t>lorsque</a:t>
            </a:r>
            <a:r>
              <a:rPr lang="en-US" altLang="en-US" sz="2400" dirty="0" smtClean="0"/>
              <a:t> </a:t>
            </a:r>
            <a:r>
              <a:rPr lang="en-US" altLang="en-US" sz="2400" dirty="0" err="1" smtClean="0"/>
              <a:t>celle</a:t>
            </a:r>
            <a:r>
              <a:rPr lang="en-US" altLang="en-US" sz="2400" dirty="0" smtClean="0"/>
              <a:t>-ci </a:t>
            </a:r>
            <a:r>
              <a:rPr lang="en-US" altLang="en-US" sz="2400" dirty="0" err="1" smtClean="0"/>
              <a:t>est</a:t>
            </a:r>
            <a:r>
              <a:rPr lang="en-US" altLang="en-US" sz="2400" dirty="0" smtClean="0"/>
              <a:t> loin!!!</a:t>
            </a:r>
          </a:p>
          <a:p>
            <a:pPr marL="355600" indent="0" algn="l" eaLnBrk="1">
              <a:spcBef>
                <a:spcPts val="2300"/>
              </a:spcBef>
              <a:buSzPct val="43000"/>
              <a:buNone/>
            </a:pPr>
            <a:r>
              <a:rPr lang="en-US" altLang="en-US" sz="2400" dirty="0" smtClean="0"/>
              <a:t>Il </a:t>
            </a:r>
            <a:r>
              <a:rPr lang="en-US" altLang="en-US" sz="2400" dirty="0" err="1" smtClean="0"/>
              <a:t>est</a:t>
            </a:r>
            <a:r>
              <a:rPr lang="en-US" altLang="en-US" sz="2400" dirty="0" smtClean="0"/>
              <a:t> </a:t>
            </a:r>
            <a:r>
              <a:rPr lang="en-US" altLang="en-US" sz="2400" dirty="0" err="1" smtClean="0"/>
              <a:t>préférable</a:t>
            </a:r>
            <a:r>
              <a:rPr lang="en-US" altLang="en-US" sz="2400" dirty="0" smtClean="0"/>
              <a:t> </a:t>
            </a:r>
            <a:r>
              <a:rPr lang="en-US" altLang="en-US" sz="2400" dirty="0" err="1" smtClean="0"/>
              <a:t>d’ajouter</a:t>
            </a:r>
            <a:r>
              <a:rPr lang="en-US" altLang="en-US" sz="2400" dirty="0" smtClean="0"/>
              <a:t> des </a:t>
            </a:r>
            <a:r>
              <a:rPr lang="en-US" altLang="en-US" sz="2400" dirty="0" err="1" smtClean="0"/>
              <a:t>entités</a:t>
            </a:r>
            <a:r>
              <a:rPr lang="en-US" altLang="en-US" sz="2400" dirty="0" smtClean="0"/>
              <a:t> de validation </a:t>
            </a:r>
            <a:r>
              <a:rPr lang="en-US" altLang="en-US" sz="2400" dirty="0" err="1" smtClean="0"/>
              <a:t>supplémentaires</a:t>
            </a:r>
            <a:r>
              <a:rPr lang="en-US" altLang="en-US" sz="2400" dirty="0" smtClean="0"/>
              <a:t>.</a:t>
            </a:r>
          </a:p>
          <a:p>
            <a:pPr marL="355600" indent="0" algn="l" eaLnBrk="1">
              <a:spcBef>
                <a:spcPts val="2300"/>
              </a:spcBef>
              <a:buSzPct val="43000"/>
              <a:buNone/>
            </a:pPr>
            <a:r>
              <a:rPr lang="en-US" altLang="en-US" sz="2400" dirty="0" err="1" smtClean="0"/>
              <a:t>Une</a:t>
            </a:r>
            <a:r>
              <a:rPr lang="en-US" altLang="en-US" sz="2400" dirty="0" smtClean="0"/>
              <a:t> </a:t>
            </a:r>
            <a:r>
              <a:rPr lang="en-US" altLang="en-US" sz="2400" dirty="0" err="1" smtClean="0"/>
              <a:t>approche</a:t>
            </a:r>
            <a:r>
              <a:rPr lang="en-US" altLang="en-US" sz="2400" dirty="0" smtClean="0"/>
              <a:t> </a:t>
            </a:r>
            <a:r>
              <a:rPr lang="en-US" altLang="en-US" sz="2400" dirty="0" err="1" smtClean="0"/>
              <a:t>est</a:t>
            </a:r>
            <a:r>
              <a:rPr lang="en-US" altLang="en-US" sz="2400" dirty="0" smtClean="0"/>
              <a:t> de faire </a:t>
            </a:r>
            <a:r>
              <a:rPr lang="en-US" altLang="en-US" sz="2400" dirty="0" err="1" smtClean="0"/>
              <a:t>intervenir</a:t>
            </a:r>
            <a:r>
              <a:rPr lang="en-US" altLang="en-US" sz="2400" dirty="0" smtClean="0"/>
              <a:t> des </a:t>
            </a:r>
            <a:r>
              <a:rPr lang="en-US" altLang="en-US" sz="2400" dirty="0" err="1" smtClean="0"/>
              <a:t>méta-présentateurs</a:t>
            </a:r>
            <a:r>
              <a:rPr lang="en-US" altLang="en-US" sz="2400" dirty="0" smtClean="0"/>
              <a:t> («meta-introducers») qui non </a:t>
            </a:r>
            <a:r>
              <a:rPr lang="en-US" altLang="en-US" sz="2400" dirty="0" err="1" smtClean="0"/>
              <a:t>seulement</a:t>
            </a:r>
            <a:r>
              <a:rPr lang="en-US" altLang="en-US" sz="2400" dirty="0" smtClean="0"/>
              <a:t> </a:t>
            </a:r>
            <a:r>
              <a:rPr lang="en-US" altLang="en-US" sz="2400" dirty="0" err="1" smtClean="0"/>
              <a:t>attestent</a:t>
            </a:r>
            <a:r>
              <a:rPr lang="en-US" altLang="en-US" sz="2400" dirty="0" smtClean="0"/>
              <a:t> la </a:t>
            </a:r>
            <a:r>
              <a:rPr lang="en-US" altLang="en-US" sz="2400" dirty="0" err="1" smtClean="0"/>
              <a:t>validité</a:t>
            </a:r>
            <a:r>
              <a:rPr lang="en-US" altLang="en-US" sz="2400" dirty="0" smtClean="0"/>
              <a:t> des </a:t>
            </a:r>
            <a:r>
              <a:rPr lang="en-US" altLang="en-US" sz="2400" dirty="0" err="1" smtClean="0"/>
              <a:t>clés</a:t>
            </a:r>
            <a:r>
              <a:rPr lang="en-US" altLang="en-US" sz="2400" dirty="0" smtClean="0"/>
              <a:t>, </a:t>
            </a:r>
            <a:r>
              <a:rPr lang="en-US" altLang="en-US" sz="2400" dirty="0" err="1" smtClean="0"/>
              <a:t>mais</a:t>
            </a:r>
            <a:r>
              <a:rPr lang="en-US" altLang="en-US" sz="2400" dirty="0" smtClean="0"/>
              <a:t> </a:t>
            </a:r>
            <a:r>
              <a:rPr lang="en-US" altLang="en-US" sz="2400" dirty="0" err="1" smtClean="0"/>
              <a:t>aussi</a:t>
            </a:r>
            <a:r>
              <a:rPr lang="en-US" altLang="en-US" sz="2400" dirty="0" smtClean="0"/>
              <a:t> </a:t>
            </a:r>
            <a:r>
              <a:rPr lang="en-US" altLang="en-US" sz="2400" dirty="0" err="1" smtClean="0"/>
              <a:t>nomment</a:t>
            </a:r>
            <a:r>
              <a:rPr lang="en-US" altLang="en-US" sz="2400" dirty="0" smtClean="0"/>
              <a:t> </a:t>
            </a:r>
            <a:r>
              <a:rPr lang="en-US" altLang="en-US" sz="2400" dirty="0" err="1" smtClean="0"/>
              <a:t>d’autres</a:t>
            </a:r>
            <a:r>
              <a:rPr lang="en-US" altLang="en-US" sz="2400" dirty="0" smtClean="0"/>
              <a:t> CA </a:t>
            </a:r>
            <a:r>
              <a:rPr lang="en-US" altLang="en-US" sz="2400" dirty="0" err="1" smtClean="0"/>
              <a:t>comme</a:t>
            </a:r>
            <a:r>
              <a:rPr lang="en-US" altLang="en-US" sz="2400" dirty="0" smtClean="0"/>
              <a:t> </a:t>
            </a:r>
            <a:r>
              <a:rPr lang="en-US" altLang="en-US" sz="2400" dirty="0" err="1" smtClean="0"/>
              <a:t>étant</a:t>
            </a:r>
            <a:r>
              <a:rPr lang="en-US" altLang="en-US" sz="2400" dirty="0" smtClean="0"/>
              <a:t> </a:t>
            </a:r>
            <a:r>
              <a:rPr lang="en-US" altLang="en-US" sz="2400" dirty="0" err="1" smtClean="0"/>
              <a:t>fiables</a:t>
            </a:r>
            <a:r>
              <a:rPr lang="en-US" altLang="en-US" sz="2400" dirty="0" smtClean="0"/>
              <a:t> (</a:t>
            </a:r>
            <a:r>
              <a:rPr lang="en-US" altLang="en-US" sz="2400" dirty="0" err="1" smtClean="0"/>
              <a:t>comme</a:t>
            </a:r>
            <a:r>
              <a:rPr lang="en-US" altLang="en-US" sz="2400" dirty="0" smtClean="0"/>
              <a:t> le </a:t>
            </a:r>
            <a:r>
              <a:rPr lang="en-US" altLang="en-US" sz="2400" dirty="0" err="1" smtClean="0"/>
              <a:t>roi</a:t>
            </a:r>
            <a:r>
              <a:rPr lang="en-US" altLang="en-US" sz="2400" dirty="0" smtClean="0"/>
              <a:t> qui </a:t>
            </a:r>
            <a:r>
              <a:rPr lang="en-US" altLang="en-US" sz="2400" dirty="0" err="1" smtClean="0"/>
              <a:t>donne</a:t>
            </a:r>
            <a:r>
              <a:rPr lang="en-US" altLang="en-US" sz="2400" dirty="0" smtClean="0"/>
              <a:t> son </a:t>
            </a:r>
            <a:r>
              <a:rPr lang="en-US" altLang="en-US" sz="2400" dirty="0" err="1" smtClean="0"/>
              <a:t>sceau</a:t>
            </a:r>
            <a:r>
              <a:rPr lang="en-US" altLang="en-US" sz="2400" dirty="0" smtClean="0"/>
              <a:t> à </a:t>
            </a:r>
            <a:r>
              <a:rPr lang="en-US" altLang="en-US" sz="2400" dirty="0" err="1" smtClean="0"/>
              <a:t>ses</a:t>
            </a:r>
            <a:r>
              <a:rPr lang="en-US" altLang="en-US" sz="2400" dirty="0" smtClean="0"/>
              <a:t> </a:t>
            </a:r>
            <a:r>
              <a:rPr lang="en-US" altLang="en-US" sz="2400" dirty="0" err="1" smtClean="0"/>
              <a:t>proches</a:t>
            </a:r>
            <a:r>
              <a:rPr lang="en-US" altLang="en-US" sz="2400" dirty="0" smtClean="0"/>
              <a:t>).</a:t>
            </a:r>
          </a:p>
          <a:p>
            <a:pPr marL="355600" indent="0" algn="l" eaLnBrk="1">
              <a:spcBef>
                <a:spcPts val="2300"/>
              </a:spcBef>
              <a:buSzPct val="43000"/>
              <a:buNone/>
            </a:pPr>
            <a:r>
              <a:rPr lang="en-US" altLang="en-US" sz="1400" dirty="0" smtClean="0"/>
              <a:t>PGP -&gt; meta-introducer = X.509 -&gt; Root Certification Authority.</a:t>
            </a:r>
            <a:endParaRPr lang="en-US" altLang="en-US" sz="2400"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03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03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03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0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bldLvl="5"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1"/>
          <p:cNvSpPr>
            <a:spLocks noGrp="1" noChangeArrowheads="1"/>
          </p:cNvSpPr>
          <p:nvPr>
            <p:ph type="title"/>
            <p:custDataLst>
              <p:tags r:id="rId1"/>
            </p:custDataLst>
          </p:nvPr>
        </p:nvSpPr>
        <p:spPr>
          <a:xfrm>
            <a:off x="990600" y="-50800"/>
            <a:ext cx="8178800" cy="889000"/>
          </a:xfrm>
        </p:spPr>
        <p:txBody>
          <a:bodyPr/>
          <a:lstStyle/>
          <a:p>
            <a:pPr eaLnBrk="1"/>
            <a:r>
              <a:rPr lang="en-US" altLang="en-US" dirty="0" err="1" smtClean="0"/>
              <a:t>Modèles</a:t>
            </a:r>
            <a:r>
              <a:rPr lang="en-US" altLang="en-US" dirty="0" smtClean="0"/>
              <a:t> de </a:t>
            </a:r>
            <a:r>
              <a:rPr lang="en-US" altLang="en-US" dirty="0" err="1" smtClean="0"/>
              <a:t>confiance</a:t>
            </a:r>
            <a:endParaRPr lang="en-US" altLang="en-US" dirty="0" smtClean="0"/>
          </a:p>
        </p:txBody>
      </p:sp>
      <p:sp>
        <p:nvSpPr>
          <p:cNvPr id="45058" name="Rectangle 2"/>
          <p:cNvSpPr>
            <a:spLocks noGrp="1" noChangeArrowheads="1"/>
          </p:cNvSpPr>
          <p:nvPr>
            <p:ph idx="1"/>
            <p:custDataLst>
              <p:tags r:id="rId2"/>
            </p:custDataLst>
          </p:nvPr>
        </p:nvSpPr>
        <p:spPr>
          <a:xfrm>
            <a:off x="127000" y="1649760"/>
            <a:ext cx="9906000" cy="5843240"/>
          </a:xfrm>
        </p:spPr>
        <p:txBody>
          <a:bodyPr>
            <a:normAutofit/>
          </a:bodyPr>
          <a:lstStyle/>
          <a:p>
            <a:pPr marL="355600" indent="0" algn="l" eaLnBrk="1">
              <a:spcBef>
                <a:spcPts val="2300"/>
              </a:spcBef>
              <a:buSzPct val="43000"/>
              <a:buNone/>
            </a:pPr>
            <a:r>
              <a:rPr lang="en-US" altLang="en-US" sz="2800" dirty="0" smtClean="0"/>
              <a:t>Il y des </a:t>
            </a:r>
            <a:r>
              <a:rPr lang="en-US" altLang="en-US" sz="2800" dirty="0" err="1" smtClean="0"/>
              <a:t>modèles</a:t>
            </a:r>
            <a:r>
              <a:rPr lang="en-US" altLang="en-US" sz="2800" dirty="0" smtClean="0"/>
              <a:t> pour </a:t>
            </a:r>
            <a:r>
              <a:rPr lang="en-US" altLang="en-US" sz="2800" dirty="0" err="1" smtClean="0"/>
              <a:t>établir</a:t>
            </a:r>
            <a:r>
              <a:rPr lang="en-US" altLang="en-US" sz="2800" dirty="0" smtClean="0"/>
              <a:t> la </a:t>
            </a:r>
            <a:r>
              <a:rPr lang="en-US" altLang="en-US" sz="2800" dirty="0" err="1" smtClean="0"/>
              <a:t>confiance</a:t>
            </a:r>
            <a:r>
              <a:rPr lang="en-US" altLang="en-US" sz="2800" dirty="0" smtClean="0"/>
              <a:t> </a:t>
            </a:r>
            <a:r>
              <a:rPr lang="en-US" altLang="en-US" sz="2800" dirty="0" err="1" smtClean="0"/>
              <a:t>en</a:t>
            </a:r>
            <a:r>
              <a:rPr lang="en-US" altLang="en-US" sz="2800" dirty="0" smtClean="0"/>
              <a:t> des </a:t>
            </a:r>
            <a:r>
              <a:rPr lang="en-US" altLang="en-US" sz="2800" dirty="0" err="1" smtClean="0"/>
              <a:t>entités</a:t>
            </a:r>
            <a:r>
              <a:rPr lang="en-US" altLang="en-US" sz="2800" dirty="0" smtClean="0"/>
              <a:t> pour </a:t>
            </a:r>
            <a:r>
              <a:rPr lang="en-US" altLang="en-US" sz="2800" dirty="0" err="1" smtClean="0"/>
              <a:t>lesquelles</a:t>
            </a:r>
            <a:r>
              <a:rPr lang="en-US" altLang="en-US" sz="2800" dirty="0" smtClean="0"/>
              <a:t> </a:t>
            </a:r>
            <a:r>
              <a:rPr lang="en-US" altLang="en-US" sz="2800" dirty="0" err="1" smtClean="0"/>
              <a:t>vous</a:t>
            </a:r>
            <a:r>
              <a:rPr lang="en-US" altLang="en-US" sz="2800" dirty="0" smtClean="0"/>
              <a:t> </a:t>
            </a:r>
            <a:r>
              <a:rPr lang="en-US" altLang="en-US" sz="2800" dirty="0" err="1" smtClean="0"/>
              <a:t>n’avez</a:t>
            </a:r>
            <a:r>
              <a:rPr lang="en-US" altLang="en-US" sz="2800" dirty="0" smtClean="0"/>
              <a:t> pas </a:t>
            </a:r>
            <a:r>
              <a:rPr lang="en-US" altLang="en-US" sz="2800" dirty="0" err="1" smtClean="0"/>
              <a:t>explicitement</a:t>
            </a:r>
            <a:r>
              <a:rPr lang="en-US" altLang="en-US" sz="2800" dirty="0" smtClean="0"/>
              <a:t> </a:t>
            </a:r>
            <a:r>
              <a:rPr lang="en-US" altLang="en-US" sz="2800" dirty="0" err="1" smtClean="0"/>
              <a:t>établi</a:t>
            </a:r>
            <a:r>
              <a:rPr lang="en-US" altLang="en-US" sz="2800" dirty="0" smtClean="0"/>
              <a:t> la </a:t>
            </a:r>
            <a:r>
              <a:rPr lang="en-US" altLang="en-US" sz="2800" dirty="0" err="1" smtClean="0"/>
              <a:t>confiance</a:t>
            </a:r>
            <a:r>
              <a:rPr lang="en-US" altLang="en-US" sz="2800" dirty="0" smtClean="0"/>
              <a:t> :</a:t>
            </a:r>
          </a:p>
          <a:p>
            <a:pPr marL="355600" indent="0" algn="l" eaLnBrk="1">
              <a:spcBef>
                <a:spcPts val="2300"/>
              </a:spcBef>
              <a:buSzPct val="43000"/>
              <a:buNone/>
            </a:pPr>
            <a:r>
              <a:rPr lang="en-US" altLang="en-US" sz="2800" b="1" dirty="0" err="1" smtClean="0"/>
              <a:t>Confiance</a:t>
            </a:r>
            <a:r>
              <a:rPr lang="en-US" altLang="en-US" sz="2800" b="1" dirty="0" smtClean="0"/>
              <a:t> </a:t>
            </a:r>
            <a:r>
              <a:rPr lang="en-US" altLang="en-US" sz="2800" b="1" dirty="0" err="1" smtClean="0"/>
              <a:t>directe</a:t>
            </a:r>
            <a:r>
              <a:rPr lang="en-US" altLang="en-US" sz="2800" b="1" dirty="0" smtClean="0"/>
              <a:t> </a:t>
            </a:r>
            <a:r>
              <a:rPr lang="en-US" altLang="en-US" sz="2800" dirty="0" smtClean="0"/>
              <a:t>: Par interaction </a:t>
            </a:r>
            <a:r>
              <a:rPr lang="en-US" altLang="en-US" sz="2800" dirty="0" err="1" smtClean="0"/>
              <a:t>directe</a:t>
            </a:r>
            <a:r>
              <a:rPr lang="en-US" altLang="en-US" sz="2800" dirty="0" smtClean="0"/>
              <a:t>.</a:t>
            </a:r>
          </a:p>
          <a:p>
            <a:pPr marL="355600" indent="0" algn="l" eaLnBrk="1">
              <a:spcBef>
                <a:spcPts val="2300"/>
              </a:spcBef>
              <a:buSzPct val="43000"/>
              <a:buNone/>
            </a:pPr>
            <a:r>
              <a:rPr lang="en-US" altLang="en-US" sz="2800" b="1" dirty="0" err="1" smtClean="0"/>
              <a:t>Confiance</a:t>
            </a:r>
            <a:r>
              <a:rPr lang="en-US" altLang="en-US" sz="2800" b="1" dirty="0" smtClean="0"/>
              <a:t> </a:t>
            </a:r>
            <a:r>
              <a:rPr lang="en-US" altLang="en-US" sz="2800" b="1" dirty="0" err="1" smtClean="0"/>
              <a:t>hiérarchique</a:t>
            </a:r>
            <a:r>
              <a:rPr lang="en-US" altLang="en-US" sz="2800" b="1" dirty="0" smtClean="0"/>
              <a:t> </a:t>
            </a:r>
            <a:r>
              <a:rPr lang="en-US" altLang="en-US" sz="2800" dirty="0" smtClean="0"/>
              <a:t>: Ce que nous </a:t>
            </a:r>
            <a:r>
              <a:rPr lang="en-US" altLang="en-US" sz="2800" dirty="0" err="1" smtClean="0"/>
              <a:t>avons</a:t>
            </a:r>
            <a:r>
              <a:rPr lang="en-US" altLang="en-US" sz="2800" dirty="0" smtClean="0"/>
              <a:t> vu</a:t>
            </a:r>
            <a:r>
              <a:rPr lang="en-US" altLang="en-US" sz="2800" dirty="0" smtClean="0">
                <a:solidFill>
                  <a:srgbClr val="FFD479"/>
                </a:solidFill>
              </a:rPr>
              <a:t> </a:t>
            </a:r>
            <a:r>
              <a:rPr lang="en-US" altLang="en-US" sz="2800" dirty="0" err="1" smtClean="0"/>
              <a:t>précédemment</a:t>
            </a:r>
            <a:r>
              <a:rPr lang="en-US" altLang="en-US" sz="2800" dirty="0" smtClean="0"/>
              <a:t>.</a:t>
            </a:r>
          </a:p>
          <a:p>
            <a:pPr marL="355600" indent="0" algn="l" eaLnBrk="1">
              <a:spcBef>
                <a:spcPts val="2300"/>
              </a:spcBef>
              <a:buSzPct val="43000"/>
              <a:buNone/>
            </a:pPr>
            <a:r>
              <a:rPr lang="en-US" altLang="en-US" sz="2800" b="1" dirty="0" smtClean="0"/>
              <a:t>Toile de </a:t>
            </a:r>
            <a:r>
              <a:rPr lang="en-US" altLang="en-US" sz="2800" b="1" dirty="0" err="1" smtClean="0"/>
              <a:t>confiance</a:t>
            </a:r>
            <a:r>
              <a:rPr lang="en-US" altLang="en-US" sz="2800" b="1" dirty="0" smtClean="0"/>
              <a:t> </a:t>
            </a:r>
            <a:r>
              <a:rPr lang="en-US" altLang="en-US" sz="2800" dirty="0" smtClean="0"/>
              <a:t>: </a:t>
            </a:r>
            <a:r>
              <a:rPr lang="en-US" altLang="en-US" sz="2800" dirty="0" err="1" smtClean="0"/>
              <a:t>L’approche</a:t>
            </a:r>
            <a:r>
              <a:rPr lang="en-US" altLang="en-US" sz="2800" dirty="0" smtClean="0"/>
              <a:t> PGP. La </a:t>
            </a:r>
            <a:r>
              <a:rPr lang="en-US" altLang="en-US" sz="2800" dirty="0" err="1" smtClean="0"/>
              <a:t>confiance</a:t>
            </a:r>
            <a:r>
              <a:rPr lang="en-US" altLang="en-US" sz="2800" dirty="0" smtClean="0"/>
              <a:t> </a:t>
            </a:r>
            <a:r>
              <a:rPr lang="en-US" altLang="en-US" sz="2800" dirty="0" err="1" smtClean="0"/>
              <a:t>est</a:t>
            </a:r>
            <a:r>
              <a:rPr lang="en-US" altLang="en-US" sz="2800" dirty="0" smtClean="0"/>
              <a:t> </a:t>
            </a:r>
            <a:r>
              <a:rPr lang="en-US" altLang="en-US" sz="2800" dirty="0" err="1" smtClean="0"/>
              <a:t>une</a:t>
            </a:r>
            <a:r>
              <a:rPr lang="en-US" altLang="en-US" sz="2800" dirty="0" smtClean="0"/>
              <a:t> perspective des </a:t>
            </a:r>
            <a:r>
              <a:rPr lang="en-US" altLang="en-US" sz="2800" dirty="0" err="1" smtClean="0"/>
              <a:t>utilisateurs</a:t>
            </a:r>
            <a:r>
              <a:rPr lang="en-US" altLang="en-US" sz="2800" dirty="0" smtClean="0"/>
              <a:t>. La </a:t>
            </a:r>
            <a:r>
              <a:rPr lang="en-US" altLang="en-US" sz="2800" dirty="0" err="1" smtClean="0"/>
              <a:t>confiance</a:t>
            </a:r>
            <a:r>
              <a:rPr lang="en-US" altLang="en-US" sz="2800" dirty="0" smtClean="0"/>
              <a:t> </a:t>
            </a:r>
            <a:r>
              <a:rPr lang="en-US" altLang="en-US" sz="2800" dirty="0" err="1" smtClean="0"/>
              <a:t>est</a:t>
            </a:r>
            <a:r>
              <a:rPr lang="en-US" altLang="en-US" sz="2800" dirty="0" smtClean="0"/>
              <a:t> cumulative.  </a:t>
            </a:r>
            <a:endParaRPr lang="en-US" altLang="en-US"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p:cTn id="7" dur="500" fill="hold"/>
                                        <p:tgtEl>
                                          <p:spTgt spid="45058"/>
                                        </p:tgtEl>
                                        <p:attrNameLst>
                                          <p:attrName>ppt_w</p:attrName>
                                        </p:attrNameLst>
                                      </p:cBhvr>
                                      <p:tavLst>
                                        <p:tav tm="0">
                                          <p:val>
                                            <p:fltVal val="0"/>
                                          </p:val>
                                        </p:tav>
                                        <p:tav tm="100000">
                                          <p:val>
                                            <p:strVal val="#ppt_w"/>
                                          </p:val>
                                        </p:tav>
                                      </p:tavLst>
                                    </p:anim>
                                    <p:anim calcmode="lin" valueType="num">
                                      <p:cBhvr>
                                        <p:cTn id="8" dur="500" fill="hold"/>
                                        <p:tgtEl>
                                          <p:spTgt spid="4505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543496" y="0"/>
            <a:ext cx="9144000" cy="1270000"/>
          </a:xfrm>
        </p:spPr>
        <p:txBody>
          <a:bodyPr/>
          <a:lstStyle/>
          <a:p>
            <a:r>
              <a:rPr lang="en-US" altLang="en-US" dirty="0" err="1"/>
              <a:t>Modèles</a:t>
            </a:r>
            <a:r>
              <a:rPr lang="en-US" altLang="en-US" dirty="0"/>
              <a:t> de </a:t>
            </a:r>
            <a:r>
              <a:rPr lang="en-US" altLang="en-US" dirty="0" err="1"/>
              <a:t>confiance</a:t>
            </a:r>
            <a:endParaRPr lang="en-US" dirty="0"/>
          </a:p>
        </p:txBody>
      </p:sp>
      <p:pic>
        <p:nvPicPr>
          <p:cNvPr id="3" name="Picture 3" descr="droppedImage.pdf"/>
          <p:cNvPicPr>
            <a:picLocks noChangeAspect="1"/>
          </p:cNvPicPr>
          <p:nvPr>
            <p:custDataLst>
              <p:tags r:id="rId2"/>
            </p:custDataLst>
          </p:nvPr>
        </p:nvPicPr>
        <p:blipFill>
          <a:blip r:embed="rId13">
            <a:extLst>
              <a:ext uri="{28A0092B-C50C-407E-A947-70E740481C1C}">
                <a14:useLocalDpi xmlns:a14="http://schemas.microsoft.com/office/drawing/2010/main" val="0"/>
              </a:ext>
            </a:extLst>
          </a:blip>
          <a:srcRect/>
          <a:stretch>
            <a:fillRect/>
          </a:stretch>
        </p:blipFill>
        <p:spPr bwMode="auto">
          <a:xfrm>
            <a:off x="1859501" y="4860289"/>
            <a:ext cx="2202391" cy="1584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6" name="Picture 2" descr="Choosing a PKI Architecture"/>
          <p:cNvPicPr>
            <a:picLocks noChangeAspect="1" noChangeArrowheads="1"/>
          </p:cNvPicPr>
          <p:nvPr>
            <p:custDataLst>
              <p:tags r:id="rId3"/>
            </p:custDataLst>
          </p:nvPr>
        </p:nvPicPr>
        <p:blipFill>
          <a:blip r:embed="rId14">
            <a:extLst>
              <a:ext uri="{28A0092B-C50C-407E-A947-70E740481C1C}">
                <a14:useLocalDpi xmlns:a14="http://schemas.microsoft.com/office/drawing/2010/main" val="0"/>
              </a:ext>
            </a:extLst>
          </a:blip>
          <a:srcRect/>
          <a:stretch>
            <a:fillRect/>
          </a:stretch>
        </p:blipFill>
        <p:spPr bwMode="auto">
          <a:xfrm>
            <a:off x="861368" y="1783646"/>
            <a:ext cx="1266825" cy="13144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custDataLst>
              <p:tags r:id="rId4"/>
            </p:custDataLst>
          </p:nvPr>
        </p:nvSpPr>
        <p:spPr>
          <a:xfrm>
            <a:off x="874901" y="3244394"/>
            <a:ext cx="1253292" cy="369332"/>
          </a:xfrm>
          <a:prstGeom prst="rect">
            <a:avLst/>
          </a:prstGeom>
        </p:spPr>
        <p:txBody>
          <a:bodyPr wrap="none">
            <a:spAutoFit/>
          </a:bodyPr>
          <a:lstStyle/>
          <a:p>
            <a:r>
              <a:rPr lang="en-US" sz="1800" i="1" dirty="0" smtClean="0">
                <a:solidFill>
                  <a:schemeClr val="tx1"/>
                </a:solidFill>
              </a:rPr>
              <a:t>CA unique</a:t>
            </a:r>
            <a:endParaRPr lang="en-US" sz="1800" dirty="0">
              <a:solidFill>
                <a:schemeClr val="tx1"/>
              </a:solidFill>
            </a:endParaRPr>
          </a:p>
        </p:txBody>
      </p:sp>
      <p:pic>
        <p:nvPicPr>
          <p:cNvPr id="1028" name="Picture 4" descr="Choosing a PKI Architecture"/>
          <p:cNvPicPr>
            <a:picLocks noChangeAspect="1" noChangeArrowheads="1"/>
          </p:cNvPicPr>
          <p:nvPr>
            <p:custDataLst>
              <p:tags r:id="rId5"/>
            </p:custDataLst>
          </p:nvPr>
        </p:nvPicPr>
        <p:blipFill>
          <a:blip r:embed="rId15">
            <a:extLst>
              <a:ext uri="{28A0092B-C50C-407E-A947-70E740481C1C}">
                <a14:useLocalDpi xmlns:a14="http://schemas.microsoft.com/office/drawing/2010/main" val="0"/>
              </a:ext>
            </a:extLst>
          </a:blip>
          <a:srcRect/>
          <a:stretch>
            <a:fillRect/>
          </a:stretch>
        </p:blipFill>
        <p:spPr bwMode="auto">
          <a:xfrm>
            <a:off x="4101728" y="1440488"/>
            <a:ext cx="1781175" cy="21526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custDataLst>
              <p:tags r:id="rId6"/>
            </p:custDataLst>
          </p:nvPr>
        </p:nvSpPr>
        <p:spPr>
          <a:xfrm>
            <a:off x="3957712" y="3655854"/>
            <a:ext cx="1689309" cy="369332"/>
          </a:xfrm>
          <a:prstGeom prst="rect">
            <a:avLst/>
          </a:prstGeom>
        </p:spPr>
        <p:txBody>
          <a:bodyPr wrap="none">
            <a:spAutoFit/>
          </a:bodyPr>
          <a:lstStyle/>
          <a:p>
            <a:r>
              <a:rPr lang="en-US" sz="1800" i="1" dirty="0" smtClean="0">
                <a:solidFill>
                  <a:schemeClr val="tx1"/>
                </a:solidFill>
              </a:rPr>
              <a:t>CA </a:t>
            </a:r>
            <a:r>
              <a:rPr lang="en-US" sz="1800" i="1" dirty="0" err="1" smtClean="0">
                <a:solidFill>
                  <a:schemeClr val="tx1"/>
                </a:solidFill>
              </a:rPr>
              <a:t>hiérarchies</a:t>
            </a:r>
            <a:endParaRPr lang="en-US" sz="1800" dirty="0">
              <a:solidFill>
                <a:schemeClr val="tx1"/>
              </a:solidFill>
            </a:endParaRPr>
          </a:p>
        </p:txBody>
      </p:sp>
      <p:pic>
        <p:nvPicPr>
          <p:cNvPr id="1030" name="Picture 6" descr="Choosing a PKI Architecture"/>
          <p:cNvPicPr>
            <a:picLocks noChangeAspect="1" noChangeArrowheads="1"/>
          </p:cNvPicPr>
          <p:nvPr>
            <p:custDataLst>
              <p:tags r:id="rId7"/>
            </p:custDataLst>
          </p:nvPr>
        </p:nvPicPr>
        <p:blipFill>
          <a:blip r:embed="rId16">
            <a:extLst>
              <a:ext uri="{28A0092B-C50C-407E-A947-70E740481C1C}">
                <a14:useLocalDpi xmlns:a14="http://schemas.microsoft.com/office/drawing/2010/main" val="0"/>
              </a:ext>
            </a:extLst>
          </a:blip>
          <a:srcRect/>
          <a:stretch>
            <a:fillRect/>
          </a:stretch>
        </p:blipFill>
        <p:spPr bwMode="auto">
          <a:xfrm>
            <a:off x="7558112" y="1537276"/>
            <a:ext cx="1790700" cy="20764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custDataLst>
              <p:tags r:id="rId8"/>
            </p:custDataLst>
          </p:nvPr>
        </p:nvSpPr>
        <p:spPr>
          <a:xfrm>
            <a:off x="7655095" y="3645724"/>
            <a:ext cx="1586716" cy="369332"/>
          </a:xfrm>
          <a:prstGeom prst="rect">
            <a:avLst/>
          </a:prstGeom>
        </p:spPr>
        <p:txBody>
          <a:bodyPr wrap="none">
            <a:spAutoFit/>
          </a:bodyPr>
          <a:lstStyle/>
          <a:p>
            <a:r>
              <a:rPr lang="en-US" sz="1800" i="1" dirty="0" smtClean="0">
                <a:solidFill>
                  <a:schemeClr val="tx1"/>
                </a:solidFill>
              </a:rPr>
              <a:t>CA </a:t>
            </a:r>
            <a:r>
              <a:rPr lang="en-US" sz="1800" i="1" dirty="0" err="1" smtClean="0">
                <a:solidFill>
                  <a:schemeClr val="tx1"/>
                </a:solidFill>
              </a:rPr>
              <a:t>en</a:t>
            </a:r>
            <a:r>
              <a:rPr lang="en-US" sz="1800" i="1" dirty="0" smtClean="0">
                <a:solidFill>
                  <a:schemeClr val="tx1"/>
                </a:solidFill>
              </a:rPr>
              <a:t> </a:t>
            </a:r>
            <a:r>
              <a:rPr lang="en-US" sz="1800" i="1" dirty="0" err="1" smtClean="0">
                <a:solidFill>
                  <a:schemeClr val="tx1"/>
                </a:solidFill>
              </a:rPr>
              <a:t>réseau</a:t>
            </a:r>
            <a:endParaRPr lang="en-US" sz="1800" dirty="0">
              <a:solidFill>
                <a:schemeClr val="tx1"/>
              </a:solidFill>
            </a:endParaRPr>
          </a:p>
        </p:txBody>
      </p:sp>
      <p:pic>
        <p:nvPicPr>
          <p:cNvPr id="1032" name="Picture 8" descr="http://www.gnutls.org/manual/gnutls-pgp.png"/>
          <p:cNvPicPr>
            <a:picLocks noChangeAspect="1" noChangeArrowheads="1"/>
          </p:cNvPicPr>
          <p:nvPr>
            <p:custDataLst>
              <p:tags r:id="rId9"/>
            </p:custDataLst>
          </p:nvPr>
        </p:nvPicPr>
        <p:blipFill>
          <a:blip r:embed="rId17">
            <a:extLst>
              <a:ext uri="{28A0092B-C50C-407E-A947-70E740481C1C}">
                <a14:useLocalDpi xmlns:a14="http://schemas.microsoft.com/office/drawing/2010/main" val="0"/>
              </a:ext>
            </a:extLst>
          </a:blip>
          <a:srcRect/>
          <a:stretch>
            <a:fillRect/>
          </a:stretch>
        </p:blipFill>
        <p:spPr bwMode="auto">
          <a:xfrm>
            <a:off x="5944096" y="4466093"/>
            <a:ext cx="2981325" cy="242887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custDataLst>
              <p:tags r:id="rId10"/>
            </p:custDataLst>
          </p:nvPr>
        </p:nvSpPr>
        <p:spPr>
          <a:xfrm>
            <a:off x="2502878" y="6594161"/>
            <a:ext cx="915635" cy="369332"/>
          </a:xfrm>
          <a:prstGeom prst="rect">
            <a:avLst/>
          </a:prstGeom>
        </p:spPr>
        <p:txBody>
          <a:bodyPr wrap="none">
            <a:spAutoFit/>
          </a:bodyPr>
          <a:lstStyle/>
          <a:p>
            <a:r>
              <a:rPr lang="en-US" sz="1800" i="1" dirty="0" err="1" smtClean="0">
                <a:solidFill>
                  <a:schemeClr val="tx1"/>
                </a:solidFill>
              </a:rPr>
              <a:t>Directe</a:t>
            </a:r>
            <a:endParaRPr lang="en-US" sz="1800" dirty="0">
              <a:solidFill>
                <a:schemeClr val="tx1"/>
              </a:solidFill>
            </a:endParaRPr>
          </a:p>
        </p:txBody>
      </p:sp>
      <p:sp>
        <p:nvSpPr>
          <p:cNvPr id="13" name="Rectangle 12"/>
          <p:cNvSpPr/>
          <p:nvPr>
            <p:custDataLst>
              <p:tags r:id="rId11"/>
            </p:custDataLst>
          </p:nvPr>
        </p:nvSpPr>
        <p:spPr>
          <a:xfrm>
            <a:off x="6976940" y="6996657"/>
            <a:ext cx="671979" cy="369332"/>
          </a:xfrm>
          <a:prstGeom prst="rect">
            <a:avLst/>
          </a:prstGeom>
        </p:spPr>
        <p:txBody>
          <a:bodyPr wrap="none">
            <a:spAutoFit/>
          </a:bodyPr>
          <a:lstStyle/>
          <a:p>
            <a:r>
              <a:rPr lang="en-US" sz="1800" i="1" dirty="0" smtClean="0">
                <a:solidFill>
                  <a:schemeClr val="tx1"/>
                </a:solidFill>
              </a:rPr>
              <a:t>PGP</a:t>
            </a:r>
            <a:endParaRPr lang="en-US" sz="1800" dirty="0">
              <a:solidFill>
                <a:schemeClr val="tx1"/>
              </a:solidFill>
            </a:endParaRPr>
          </a:p>
        </p:txBody>
      </p:sp>
    </p:spTree>
    <p:extLst>
      <p:ext uri="{BB962C8B-B14F-4D97-AF65-F5344CB8AC3E}">
        <p14:creationId xmlns:p14="http://schemas.microsoft.com/office/powerpoint/2010/main" val="288113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1"/>
          <p:cNvSpPr>
            <a:spLocks noGrp="1" noChangeArrowheads="1"/>
          </p:cNvSpPr>
          <p:nvPr>
            <p:ph type="title"/>
            <p:custDataLst>
              <p:tags r:id="rId1"/>
            </p:custDataLst>
          </p:nvPr>
        </p:nvSpPr>
        <p:spPr>
          <a:xfrm>
            <a:off x="990600" y="-63500"/>
            <a:ext cx="8178800" cy="825500"/>
          </a:xfrm>
        </p:spPr>
        <p:txBody>
          <a:bodyPr>
            <a:normAutofit fontScale="90000"/>
          </a:bodyPr>
          <a:lstStyle/>
          <a:p>
            <a:pPr eaLnBrk="1"/>
            <a:r>
              <a:rPr lang="en-US" altLang="en-US" smtClean="0"/>
              <a:t>Toile de confiance</a:t>
            </a:r>
          </a:p>
        </p:txBody>
      </p:sp>
      <p:sp>
        <p:nvSpPr>
          <p:cNvPr id="46082" name="Rectangle 2"/>
          <p:cNvSpPr>
            <a:spLocks noGrp="1" noChangeArrowheads="1"/>
          </p:cNvSpPr>
          <p:nvPr>
            <p:ph idx="1"/>
            <p:custDataLst>
              <p:tags r:id="rId2"/>
            </p:custDataLst>
          </p:nvPr>
        </p:nvSpPr>
        <p:spPr>
          <a:xfrm>
            <a:off x="254000" y="787400"/>
            <a:ext cx="9753600" cy="6769100"/>
          </a:xfrm>
        </p:spPr>
        <p:txBody>
          <a:bodyPr>
            <a:normAutofit fontScale="77500" lnSpcReduction="20000"/>
          </a:bodyPr>
          <a:lstStyle/>
          <a:p>
            <a:pPr marL="647700" indent="-292100" algn="l" eaLnBrk="1">
              <a:spcBef>
                <a:spcPts val="2300"/>
              </a:spcBef>
              <a:buSzPct val="43000"/>
              <a:buFontTx/>
              <a:buBlip>
                <a:blip r:embed="rId4"/>
              </a:buBlip>
            </a:pPr>
            <a:r>
              <a:rPr lang="en-US" altLang="en-US" smtClean="0"/>
              <a:t>Un certificat peut être validé directement ou par une chaîne qui va jusqu’à un méta-présentateur ou un groupe de présentateurs.</a:t>
            </a:r>
          </a:p>
          <a:p>
            <a:pPr marL="647700" indent="-292100" algn="l" eaLnBrk="1">
              <a:spcBef>
                <a:spcPts val="2300"/>
              </a:spcBef>
              <a:buSzPct val="43000"/>
              <a:buFontTx/>
              <a:buBlip>
                <a:blip r:embed="rId4"/>
              </a:buBlip>
            </a:pPr>
            <a:r>
              <a:rPr lang="en-US" altLang="en-US" smtClean="0"/>
              <a:t>L’idée qu’une chaîne de 6 personnes (qui se connaissent deux à deux) peut relier n’importe quelle paire d’individus n’est pas étrangère à cette philosophie. Ceci est un réseau de présentateurs.</a:t>
            </a:r>
          </a:p>
          <a:p>
            <a:pPr marL="647700" indent="-292100" algn="l" eaLnBrk="1">
              <a:spcBef>
                <a:spcPts val="2300"/>
              </a:spcBef>
              <a:buSzPct val="43000"/>
              <a:buFontTx/>
              <a:buBlip>
                <a:blip r:embed="rId4"/>
              </a:buBlip>
            </a:pPr>
            <a:r>
              <a:rPr lang="en-US" altLang="en-US" smtClean="0"/>
              <a:t>PGP introduit une clé via une signature numérique. Lorsqu’un utilisateur signe la clé d’un autre, il devient un présentateur. Ce processus s’étend jusqu’à ce qu’une toile de confiance soit mise en place.</a:t>
            </a:r>
          </a:p>
          <a:p>
            <a:pPr marL="647700" indent="-292100" algn="l" eaLnBrk="1">
              <a:spcBef>
                <a:spcPts val="2300"/>
              </a:spcBef>
              <a:buSzPct val="43000"/>
              <a:buFontTx/>
              <a:buBlip>
                <a:blip r:embed="rId4"/>
              </a:buBlip>
            </a:pPr>
            <a:r>
              <a:rPr lang="en-US" altLang="en-US" smtClean="0"/>
              <a:t>Dans PGP, n’importe quel utilisateur peut être un présentateur (un CA!). </a:t>
            </a:r>
          </a:p>
          <a:p>
            <a:pPr marL="647700" indent="-292100" algn="l" eaLnBrk="1">
              <a:spcBef>
                <a:spcPts val="2300"/>
              </a:spcBef>
              <a:buSzPct val="43000"/>
              <a:buFontTx/>
              <a:buBlip>
                <a:blip r:embed="rId4"/>
              </a:buBlip>
            </a:pPr>
            <a:r>
              <a:rPr lang="en-US" altLang="en-US" smtClean="0"/>
              <a:t>Un tel certificat n’est valide pour un autre utilisateur que s’il a confiance dans le présentateur.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0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08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08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608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60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bldLvl="5"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custDataLst>
              <p:tags r:id="rId1"/>
            </p:custDataLst>
          </p:nvPr>
        </p:nvSpPr>
        <p:spPr>
          <a:xfrm>
            <a:off x="990600" y="-12700"/>
            <a:ext cx="8178800" cy="942975"/>
          </a:xfrm>
        </p:spPr>
        <p:txBody>
          <a:bodyPr/>
          <a:lstStyle/>
          <a:p>
            <a:pPr eaLnBrk="1"/>
            <a:r>
              <a:rPr lang="en-US" altLang="en-US" smtClean="0"/>
              <a:t>Gestion des clés</a:t>
            </a:r>
          </a:p>
        </p:txBody>
      </p:sp>
      <p:sp>
        <p:nvSpPr>
          <p:cNvPr id="47106" name="AutoShape 2"/>
          <p:cNvSpPr>
            <a:spLocks/>
          </p:cNvSpPr>
          <p:nvPr>
            <p:custDataLst>
              <p:tags r:id="rId2"/>
            </p:custDataLst>
          </p:nvPr>
        </p:nvSpPr>
        <p:spPr bwMode="auto">
          <a:xfrm>
            <a:off x="183456" y="1257300"/>
            <a:ext cx="9721080" cy="5842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695325" indent="-339725">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990725" indent="-339725">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5600"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5600"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5600"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5600"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marL="355600" indent="0" eaLnBrk="1">
              <a:lnSpc>
                <a:spcPct val="80000"/>
              </a:lnSpc>
              <a:spcBef>
                <a:spcPts val="4500"/>
              </a:spcBef>
              <a:buSzPct val="43000"/>
            </a:pPr>
            <a:r>
              <a:rPr lang="en-US" altLang="en-US" sz="2400" dirty="0" err="1">
                <a:solidFill>
                  <a:schemeClr val="tx1"/>
                </a:solidFill>
              </a:rPr>
              <a:t>Chaque</a:t>
            </a:r>
            <a:r>
              <a:rPr lang="en-US" altLang="en-US" sz="2400" dirty="0">
                <a:solidFill>
                  <a:schemeClr val="tx1"/>
                </a:solidFill>
              </a:rPr>
              <a:t> </a:t>
            </a:r>
            <a:r>
              <a:rPr lang="en-US" altLang="en-US" sz="2400" dirty="0" err="1">
                <a:solidFill>
                  <a:schemeClr val="tx1"/>
                </a:solidFill>
              </a:rPr>
              <a:t>utilisateur</a:t>
            </a:r>
            <a:r>
              <a:rPr lang="en-US" altLang="en-US" sz="2400" dirty="0">
                <a:solidFill>
                  <a:schemeClr val="tx1"/>
                </a:solidFill>
              </a:rPr>
              <a:t> </a:t>
            </a:r>
            <a:r>
              <a:rPr lang="en-US" altLang="en-US" sz="2400" dirty="0" err="1">
                <a:solidFill>
                  <a:schemeClr val="tx1"/>
                </a:solidFill>
              </a:rPr>
              <a:t>possède</a:t>
            </a:r>
            <a:r>
              <a:rPr lang="en-US" altLang="en-US" sz="2400" dirty="0">
                <a:solidFill>
                  <a:schemeClr val="tx1"/>
                </a:solidFill>
              </a:rPr>
              <a:t> </a:t>
            </a:r>
            <a:r>
              <a:rPr lang="en-US" altLang="en-US" sz="2400" dirty="0" err="1">
                <a:solidFill>
                  <a:schemeClr val="tx1"/>
                </a:solidFill>
              </a:rPr>
              <a:t>deux</a:t>
            </a:r>
            <a:r>
              <a:rPr lang="en-US" altLang="en-US" sz="2400" dirty="0">
                <a:solidFill>
                  <a:schemeClr val="tx1"/>
                </a:solidFill>
              </a:rPr>
              <a:t> trousseaux de </a:t>
            </a:r>
            <a:r>
              <a:rPr lang="en-US" altLang="en-US" sz="2400" dirty="0" err="1">
                <a:solidFill>
                  <a:schemeClr val="tx1"/>
                </a:solidFill>
              </a:rPr>
              <a:t>clés</a:t>
            </a:r>
            <a:r>
              <a:rPr lang="en-US" altLang="en-US" sz="2400" dirty="0">
                <a:solidFill>
                  <a:schemeClr val="tx1"/>
                </a:solidFill>
              </a:rPr>
              <a:t> (</a:t>
            </a:r>
            <a:r>
              <a:rPr lang="en-US" altLang="en-US" sz="2400" i="1" dirty="0">
                <a:solidFill>
                  <a:schemeClr val="tx1"/>
                </a:solidFill>
              </a:rPr>
              <a:t>key ring</a:t>
            </a:r>
            <a:r>
              <a:rPr lang="en-US" altLang="en-US" sz="2400" dirty="0">
                <a:solidFill>
                  <a:schemeClr val="tx1"/>
                </a:solidFill>
              </a:rPr>
              <a:t>):</a:t>
            </a:r>
          </a:p>
          <a:p>
            <a:pPr marL="1651000" lvl="3" indent="0" eaLnBrk="1">
              <a:lnSpc>
                <a:spcPct val="70000"/>
              </a:lnSpc>
              <a:spcBef>
                <a:spcPts val="3500"/>
              </a:spcBef>
              <a:buSzPct val="43000"/>
            </a:pPr>
            <a:r>
              <a:rPr lang="en-US" altLang="en-US" sz="2400" b="1" dirty="0" err="1">
                <a:solidFill>
                  <a:schemeClr val="tx1"/>
                </a:solidFill>
                <a:latin typeface="American Typewriter" charset="0"/>
                <a:ea typeface="American Typewriter" charset="0"/>
                <a:cs typeface="American Typewriter" charset="0"/>
                <a:sym typeface="American Typewriter" charset="0"/>
              </a:rPr>
              <a:t>pubring.pgp</a:t>
            </a:r>
            <a:r>
              <a:rPr lang="en-US" altLang="en-US" sz="2400" dirty="0">
                <a:solidFill>
                  <a:schemeClr val="tx1"/>
                </a:solidFill>
              </a:rPr>
              <a:t>: les </a:t>
            </a:r>
            <a:r>
              <a:rPr lang="en-US" altLang="en-US" sz="2400" dirty="0" err="1">
                <a:solidFill>
                  <a:schemeClr val="tx1"/>
                </a:solidFill>
              </a:rPr>
              <a:t>clés</a:t>
            </a:r>
            <a:r>
              <a:rPr lang="en-US" altLang="en-US" sz="2400" dirty="0">
                <a:solidFill>
                  <a:schemeClr val="tx1"/>
                </a:solidFill>
              </a:rPr>
              <a:t> </a:t>
            </a:r>
            <a:r>
              <a:rPr lang="en-US" altLang="en-US" sz="2400" dirty="0" err="1">
                <a:solidFill>
                  <a:schemeClr val="tx1"/>
                </a:solidFill>
              </a:rPr>
              <a:t>publiques</a:t>
            </a:r>
            <a:r>
              <a:rPr lang="en-US" altLang="en-US" sz="2400" dirty="0">
                <a:solidFill>
                  <a:schemeClr val="tx1"/>
                </a:solidFill>
              </a:rPr>
              <a:t> de </a:t>
            </a:r>
            <a:r>
              <a:rPr lang="en-US" altLang="en-US" sz="2400" dirty="0" err="1">
                <a:solidFill>
                  <a:schemeClr val="tx1"/>
                </a:solidFill>
              </a:rPr>
              <a:t>ses</a:t>
            </a:r>
            <a:r>
              <a:rPr lang="en-US" altLang="en-US" sz="2400" dirty="0">
                <a:solidFill>
                  <a:schemeClr val="tx1"/>
                </a:solidFill>
              </a:rPr>
              <a:t> </a:t>
            </a:r>
            <a:r>
              <a:rPr lang="en-US" altLang="en-US" sz="2400" dirty="0" err="1">
                <a:solidFill>
                  <a:schemeClr val="tx1"/>
                </a:solidFill>
              </a:rPr>
              <a:t>correspondants</a:t>
            </a:r>
            <a:r>
              <a:rPr lang="en-US" altLang="en-US" sz="2400" dirty="0">
                <a:solidFill>
                  <a:schemeClr val="tx1"/>
                </a:solidFill>
              </a:rPr>
              <a:t>.</a:t>
            </a:r>
          </a:p>
          <a:p>
            <a:pPr marL="1651000" lvl="3" indent="0" eaLnBrk="1">
              <a:spcBef>
                <a:spcPts val="4500"/>
              </a:spcBef>
              <a:buSzPct val="43000"/>
            </a:pPr>
            <a:r>
              <a:rPr lang="en-US" altLang="en-US" sz="2400" b="1" dirty="0" err="1">
                <a:solidFill>
                  <a:schemeClr val="tx1"/>
                </a:solidFill>
                <a:latin typeface="American Typewriter" charset="0"/>
                <a:ea typeface="American Typewriter" charset="0"/>
                <a:cs typeface="American Typewriter" charset="0"/>
                <a:sym typeface="American Typewriter" charset="0"/>
              </a:rPr>
              <a:t>secring.pgp</a:t>
            </a:r>
            <a:r>
              <a:rPr lang="en-US" altLang="en-US" sz="2400" dirty="0">
                <a:solidFill>
                  <a:schemeClr val="tx1"/>
                </a:solidFill>
              </a:rPr>
              <a:t>: Les </a:t>
            </a:r>
            <a:r>
              <a:rPr lang="en-US" altLang="en-US" sz="2400" dirty="0" err="1">
                <a:solidFill>
                  <a:schemeClr val="tx1"/>
                </a:solidFill>
              </a:rPr>
              <a:t>clés</a:t>
            </a:r>
            <a:r>
              <a:rPr lang="en-US" altLang="en-US" sz="2400" dirty="0">
                <a:solidFill>
                  <a:schemeClr val="tx1"/>
                </a:solidFill>
              </a:rPr>
              <a:t> </a:t>
            </a:r>
            <a:r>
              <a:rPr lang="en-US" altLang="en-US" sz="2400" dirty="0" err="1">
                <a:solidFill>
                  <a:schemeClr val="tx1"/>
                </a:solidFill>
              </a:rPr>
              <a:t>privées</a:t>
            </a:r>
            <a:r>
              <a:rPr lang="en-US" altLang="en-US" sz="2400" dirty="0">
                <a:solidFill>
                  <a:schemeClr val="tx1"/>
                </a:solidFill>
              </a:rPr>
              <a:t> de </a:t>
            </a:r>
            <a:r>
              <a:rPr lang="en-US" altLang="en-US" sz="2400" dirty="0" err="1">
                <a:solidFill>
                  <a:schemeClr val="tx1"/>
                </a:solidFill>
              </a:rPr>
              <a:t>l’utilisateur</a:t>
            </a:r>
            <a:r>
              <a:rPr lang="en-US" altLang="en-US" sz="2400" dirty="0">
                <a:solidFill>
                  <a:schemeClr val="tx1"/>
                </a:solidFill>
              </a:rPr>
              <a:t>. </a:t>
            </a:r>
          </a:p>
          <a:p>
            <a:pPr marL="355600" indent="0" eaLnBrk="1">
              <a:spcBef>
                <a:spcPts val="4500"/>
              </a:spcBef>
              <a:buSzPct val="43000"/>
            </a:pPr>
            <a:r>
              <a:rPr lang="en-US" altLang="en-US" sz="2400" dirty="0" err="1">
                <a:solidFill>
                  <a:schemeClr val="tx1"/>
                </a:solidFill>
              </a:rPr>
              <a:t>Une</a:t>
            </a:r>
            <a:r>
              <a:rPr lang="en-US" altLang="en-US" sz="2400" dirty="0">
                <a:solidFill>
                  <a:schemeClr val="tx1"/>
                </a:solidFill>
              </a:rPr>
              <a:t> </a:t>
            </a:r>
            <a:r>
              <a:rPr lang="en-US" altLang="en-US" sz="2400" dirty="0" smtClean="0">
                <a:solidFill>
                  <a:schemeClr val="tx1"/>
                </a:solidFill>
              </a:rPr>
              <a:t>phrase-de-</a:t>
            </a:r>
            <a:r>
              <a:rPr lang="en-US" altLang="en-US" sz="2400" dirty="0" err="1" smtClean="0">
                <a:solidFill>
                  <a:schemeClr val="tx1"/>
                </a:solidFill>
              </a:rPr>
              <a:t>passe</a:t>
            </a:r>
            <a:r>
              <a:rPr lang="en-US" altLang="en-US" sz="2400" dirty="0" smtClean="0">
                <a:solidFill>
                  <a:schemeClr val="tx1"/>
                </a:solidFill>
              </a:rPr>
              <a:t> </a:t>
            </a:r>
            <a:r>
              <a:rPr lang="en-US" altLang="en-US" sz="2400" dirty="0" err="1">
                <a:solidFill>
                  <a:schemeClr val="tx1"/>
                </a:solidFill>
              </a:rPr>
              <a:t>protège</a:t>
            </a:r>
            <a:r>
              <a:rPr lang="en-US" altLang="en-US" sz="2400" dirty="0">
                <a:solidFill>
                  <a:schemeClr val="tx1"/>
                </a:solidFill>
              </a:rPr>
              <a:t> les </a:t>
            </a:r>
            <a:r>
              <a:rPr lang="en-US" altLang="en-US" sz="2400" dirty="0" err="1">
                <a:solidFill>
                  <a:schemeClr val="tx1"/>
                </a:solidFill>
              </a:rPr>
              <a:t>clés</a:t>
            </a:r>
            <a:r>
              <a:rPr lang="en-US" altLang="en-US" sz="2400" dirty="0">
                <a:solidFill>
                  <a:schemeClr val="tx1"/>
                </a:solidFill>
              </a:rPr>
              <a:t> </a:t>
            </a:r>
            <a:r>
              <a:rPr lang="en-US" altLang="en-US" sz="2400" dirty="0" err="1">
                <a:solidFill>
                  <a:schemeClr val="tx1"/>
                </a:solidFill>
              </a:rPr>
              <a:t>privées</a:t>
            </a:r>
            <a:r>
              <a:rPr lang="en-US" altLang="en-US" sz="2400" dirty="0">
                <a:solidFill>
                  <a:schemeClr val="tx1"/>
                </a:solidFill>
              </a:rPr>
              <a:t> sur le </a:t>
            </a:r>
            <a:r>
              <a:rPr lang="en-US" altLang="en-US" sz="2400" dirty="0" err="1">
                <a:solidFill>
                  <a:schemeClr val="tx1"/>
                </a:solidFill>
              </a:rPr>
              <a:t>disque</a:t>
            </a:r>
            <a:r>
              <a:rPr lang="en-US" altLang="en-US" sz="2400" dirty="0">
                <a:solidFill>
                  <a:schemeClr val="tx1"/>
                </a:solidFill>
              </a:rPr>
              <a:t>.</a:t>
            </a:r>
          </a:p>
          <a:p>
            <a:pPr marL="355600" indent="0" eaLnBrk="1">
              <a:spcBef>
                <a:spcPts val="4500"/>
              </a:spcBef>
              <a:buSzPct val="43000"/>
            </a:pPr>
            <a:r>
              <a:rPr lang="en-US" altLang="en-US" sz="2400" dirty="0" err="1">
                <a:solidFill>
                  <a:schemeClr val="tx1"/>
                </a:solidFill>
              </a:rPr>
              <a:t>L’utilisateur</a:t>
            </a:r>
            <a:r>
              <a:rPr lang="en-US" altLang="en-US" sz="2400" dirty="0">
                <a:solidFill>
                  <a:schemeClr val="tx1"/>
                </a:solidFill>
              </a:rPr>
              <a:t> fait signer </a:t>
            </a:r>
            <a:r>
              <a:rPr lang="en-US" altLang="en-US" sz="2400" dirty="0" err="1">
                <a:solidFill>
                  <a:schemeClr val="tx1"/>
                </a:solidFill>
              </a:rPr>
              <a:t>sa</a:t>
            </a:r>
            <a:r>
              <a:rPr lang="en-US" altLang="en-US" sz="2400" dirty="0">
                <a:solidFill>
                  <a:schemeClr val="tx1"/>
                </a:solidFill>
              </a:rPr>
              <a:t> </a:t>
            </a:r>
            <a:r>
              <a:rPr lang="en-US" altLang="en-US" sz="2400" dirty="0" err="1">
                <a:solidFill>
                  <a:schemeClr val="tx1"/>
                </a:solidFill>
              </a:rPr>
              <a:t>clé</a:t>
            </a:r>
            <a:r>
              <a:rPr lang="en-US" altLang="en-US" sz="2400" dirty="0">
                <a:solidFill>
                  <a:schemeClr val="tx1"/>
                </a:solidFill>
              </a:rPr>
              <a:t> par des </a:t>
            </a:r>
            <a:r>
              <a:rPr lang="en-US" altLang="en-US" sz="2400" dirty="0" err="1">
                <a:solidFill>
                  <a:schemeClr val="tx1"/>
                </a:solidFill>
              </a:rPr>
              <a:t>personnes</a:t>
            </a:r>
            <a:r>
              <a:rPr lang="en-US" altLang="en-US" sz="2400" dirty="0">
                <a:solidFill>
                  <a:schemeClr val="tx1"/>
                </a:solidFill>
              </a:rPr>
              <a:t> </a:t>
            </a:r>
            <a:r>
              <a:rPr lang="en-US" altLang="en-US" sz="2400" dirty="0" err="1">
                <a:solidFill>
                  <a:schemeClr val="tx1"/>
                </a:solidFill>
              </a:rPr>
              <a:t>qu’il</a:t>
            </a:r>
            <a:r>
              <a:rPr lang="en-US" altLang="en-US" sz="2400" dirty="0">
                <a:solidFill>
                  <a:schemeClr val="tx1"/>
                </a:solidFill>
              </a:rPr>
              <a:t> </a:t>
            </a:r>
            <a:r>
              <a:rPr lang="en-US" altLang="en-US" sz="2400" dirty="0" err="1">
                <a:solidFill>
                  <a:schemeClr val="tx1"/>
                </a:solidFill>
              </a:rPr>
              <a:t>connaît</a:t>
            </a:r>
            <a:r>
              <a:rPr lang="en-US" altLang="en-US" sz="2400" dirty="0">
                <a:solidFill>
                  <a:schemeClr val="tx1"/>
                </a:solidFill>
              </a:rPr>
              <a:t> et </a:t>
            </a:r>
            <a:r>
              <a:rPr lang="en-US" altLang="en-US" sz="2400" dirty="0" err="1">
                <a:solidFill>
                  <a:schemeClr val="tx1"/>
                </a:solidFill>
              </a:rPr>
              <a:t>eux</a:t>
            </a:r>
            <a:r>
              <a:rPr lang="en-US" altLang="en-US" sz="2400" dirty="0">
                <a:solidFill>
                  <a:schemeClr val="tx1"/>
                </a:solidFill>
              </a:rPr>
              <a:t> font de </a:t>
            </a:r>
            <a:r>
              <a:rPr lang="en-US" altLang="en-US" sz="2400" dirty="0" err="1">
                <a:solidFill>
                  <a:schemeClr val="tx1"/>
                </a:solidFill>
              </a:rPr>
              <a:t>même</a:t>
            </a:r>
            <a:r>
              <a:rPr lang="en-US" altLang="en-US" sz="2400" dirty="0">
                <a:solidFill>
                  <a:schemeClr val="tx1"/>
                </a:solidFill>
              </a:rPr>
              <a:t> avec </a:t>
            </a:r>
            <a:r>
              <a:rPr lang="en-US" altLang="en-US" sz="2400" dirty="0" err="1">
                <a:solidFill>
                  <a:schemeClr val="tx1"/>
                </a:solidFill>
              </a:rPr>
              <a:t>d’autres</a:t>
            </a:r>
            <a:r>
              <a:rPr lang="en-US" altLang="en-US" sz="2400" dirty="0">
                <a:solidFill>
                  <a:schemeClr val="tx1"/>
                </a:solidFill>
              </a:rPr>
              <a:t>.</a:t>
            </a:r>
            <a:endParaRPr lang="en-US" altLang="en-US" sz="2800"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1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1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10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1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bldLvl="5"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1"/>
          <p:cNvSpPr>
            <a:spLocks noGrp="1" noChangeArrowheads="1"/>
          </p:cNvSpPr>
          <p:nvPr>
            <p:ph type="title"/>
            <p:custDataLst>
              <p:tags r:id="rId1"/>
            </p:custDataLst>
          </p:nvPr>
        </p:nvSpPr>
        <p:spPr>
          <a:xfrm>
            <a:off x="12700" y="0"/>
            <a:ext cx="10134600" cy="889000"/>
          </a:xfrm>
        </p:spPr>
        <p:txBody>
          <a:bodyPr/>
          <a:lstStyle/>
          <a:p>
            <a:pPr eaLnBrk="1"/>
            <a:r>
              <a:rPr lang="en-US" altLang="en-US" smtClean="0"/>
              <a:t>L’information du trousseau PGP</a:t>
            </a:r>
          </a:p>
        </p:txBody>
      </p:sp>
      <p:sp>
        <p:nvSpPr>
          <p:cNvPr id="48130" name="Rectangle 2"/>
          <p:cNvSpPr>
            <a:spLocks noGrp="1" noChangeArrowheads="1"/>
          </p:cNvSpPr>
          <p:nvPr>
            <p:ph idx="1"/>
            <p:custDataLst>
              <p:tags r:id="rId2"/>
            </p:custDataLst>
          </p:nvPr>
        </p:nvSpPr>
        <p:spPr>
          <a:xfrm>
            <a:off x="241300" y="1145704"/>
            <a:ext cx="9842500" cy="6296496"/>
          </a:xfrm>
        </p:spPr>
        <p:txBody>
          <a:bodyPr/>
          <a:lstStyle/>
          <a:p>
            <a:pPr marL="355600" indent="0" algn="l" eaLnBrk="1">
              <a:spcBef>
                <a:spcPts val="2300"/>
              </a:spcBef>
              <a:buSzPct val="43000"/>
              <a:buNone/>
            </a:pPr>
            <a:r>
              <a:rPr lang="en-US" altLang="en-US" sz="2800" dirty="0" err="1" smtClean="0"/>
              <a:t>Dans</a:t>
            </a:r>
            <a:r>
              <a:rPr lang="en-US" altLang="en-US" sz="2800" dirty="0" smtClean="0"/>
              <a:t> </a:t>
            </a:r>
            <a:r>
              <a:rPr lang="en-US" altLang="en-US" sz="2800" dirty="0" err="1" smtClean="0"/>
              <a:t>chaque</a:t>
            </a:r>
            <a:r>
              <a:rPr lang="en-US" altLang="en-US" sz="2800" dirty="0" smtClean="0"/>
              <a:t> trousseau de </a:t>
            </a:r>
            <a:r>
              <a:rPr lang="en-US" altLang="en-US" sz="2800" dirty="0" err="1" smtClean="0"/>
              <a:t>clés</a:t>
            </a:r>
            <a:r>
              <a:rPr lang="en-US" altLang="en-US" sz="2800" dirty="0" smtClean="0"/>
              <a:t> </a:t>
            </a:r>
            <a:r>
              <a:rPr lang="en-US" altLang="en-US" sz="2800" dirty="0" err="1" smtClean="0"/>
              <a:t>publiques</a:t>
            </a:r>
            <a:r>
              <a:rPr lang="en-US" altLang="en-US" sz="2800" dirty="0" smtClean="0"/>
              <a:t>, </a:t>
            </a:r>
            <a:r>
              <a:rPr lang="en-US" altLang="en-US" sz="2800" dirty="0" err="1" smtClean="0"/>
              <a:t>l’information</a:t>
            </a:r>
            <a:r>
              <a:rPr lang="en-US" altLang="en-US" sz="2800" dirty="0" smtClean="0"/>
              <a:t> </a:t>
            </a:r>
            <a:r>
              <a:rPr lang="en-US" altLang="en-US" sz="2800" dirty="0" err="1" smtClean="0"/>
              <a:t>suivante</a:t>
            </a:r>
            <a:r>
              <a:rPr lang="en-US" altLang="en-US" sz="2800" dirty="0" smtClean="0"/>
              <a:t> </a:t>
            </a:r>
            <a:r>
              <a:rPr lang="en-US" altLang="en-US" sz="2800" dirty="0" err="1" smtClean="0"/>
              <a:t>est</a:t>
            </a:r>
            <a:r>
              <a:rPr lang="en-US" altLang="en-US" sz="2800" dirty="0" smtClean="0"/>
              <a:t> </a:t>
            </a:r>
            <a:r>
              <a:rPr lang="en-US" altLang="en-US" sz="2800" dirty="0" err="1" smtClean="0"/>
              <a:t>stockée</a:t>
            </a:r>
            <a:r>
              <a:rPr lang="en-US" altLang="en-US" sz="2800" dirty="0" smtClean="0"/>
              <a:t> :</a:t>
            </a:r>
          </a:p>
          <a:p>
            <a:pPr marL="787400" lvl="1" indent="0" algn="l" eaLnBrk="1">
              <a:spcBef>
                <a:spcPts val="2300"/>
              </a:spcBef>
              <a:buSzPct val="43000"/>
              <a:buNone/>
            </a:pPr>
            <a:r>
              <a:rPr lang="en-US" altLang="en-US" sz="2800" dirty="0" smtClean="0"/>
              <a:t>Si </a:t>
            </a:r>
            <a:r>
              <a:rPr lang="en-US" altLang="en-US" sz="2800" dirty="0" err="1" smtClean="0"/>
              <a:t>une</a:t>
            </a:r>
            <a:r>
              <a:rPr lang="en-US" altLang="en-US" sz="2800" dirty="0" smtClean="0"/>
              <a:t> </a:t>
            </a:r>
            <a:r>
              <a:rPr lang="en-US" altLang="en-US" sz="2800" dirty="0" err="1" smtClean="0"/>
              <a:t>clé</a:t>
            </a:r>
            <a:r>
              <a:rPr lang="en-US" altLang="en-US" sz="2800" dirty="0" smtClean="0"/>
              <a:t> </a:t>
            </a:r>
            <a:r>
              <a:rPr lang="en-US" altLang="en-US" sz="2800" dirty="0" err="1" smtClean="0"/>
              <a:t>donnée</a:t>
            </a:r>
            <a:r>
              <a:rPr lang="en-US" altLang="en-US" sz="2800" dirty="0" smtClean="0"/>
              <a:t> </a:t>
            </a:r>
            <a:r>
              <a:rPr lang="en-US" altLang="en-US" sz="2800" dirty="0" err="1" smtClean="0"/>
              <a:t>est</a:t>
            </a:r>
            <a:r>
              <a:rPr lang="en-US" altLang="en-US" sz="2800" dirty="0" smtClean="0"/>
              <a:t> </a:t>
            </a:r>
            <a:r>
              <a:rPr lang="en-US" altLang="en-US" sz="2800" dirty="0" err="1" smtClean="0"/>
              <a:t>considérée</a:t>
            </a:r>
            <a:r>
              <a:rPr lang="en-US" altLang="en-US" sz="2800" dirty="0" smtClean="0"/>
              <a:t> </a:t>
            </a:r>
            <a:r>
              <a:rPr lang="en-US" altLang="en-US" sz="2800" dirty="0" err="1" smtClean="0"/>
              <a:t>valide</a:t>
            </a:r>
            <a:r>
              <a:rPr lang="en-US" altLang="en-US" sz="2800" dirty="0" smtClean="0"/>
              <a:t> par </a:t>
            </a:r>
            <a:r>
              <a:rPr lang="en-US" altLang="en-US" sz="2800" dirty="0" err="1" smtClean="0"/>
              <a:t>l’utilisateur</a:t>
            </a:r>
            <a:r>
              <a:rPr lang="en-US" altLang="en-US" sz="2800" dirty="0" smtClean="0"/>
              <a:t>.</a:t>
            </a:r>
          </a:p>
          <a:p>
            <a:pPr marL="787400" lvl="1" indent="0" algn="l" eaLnBrk="1">
              <a:spcBef>
                <a:spcPts val="2300"/>
              </a:spcBef>
              <a:buSzPct val="43000"/>
              <a:buNone/>
            </a:pPr>
            <a:r>
              <a:rPr lang="en-US" altLang="en-US" sz="2800" dirty="0" smtClean="0"/>
              <a:t>Le </a:t>
            </a:r>
            <a:r>
              <a:rPr lang="en-US" altLang="en-US" sz="2800" dirty="0" err="1" smtClean="0"/>
              <a:t>niveau</a:t>
            </a:r>
            <a:r>
              <a:rPr lang="en-US" altLang="en-US" sz="2800" dirty="0" smtClean="0"/>
              <a:t> de </a:t>
            </a:r>
            <a:r>
              <a:rPr lang="en-US" altLang="en-US" sz="2800" dirty="0" err="1" smtClean="0"/>
              <a:t>confiance</a:t>
            </a:r>
            <a:r>
              <a:rPr lang="en-US" altLang="en-US" sz="2800" dirty="0" smtClean="0"/>
              <a:t> que </a:t>
            </a:r>
            <a:r>
              <a:rPr lang="en-US" altLang="en-US" sz="2800" dirty="0" err="1" smtClean="0"/>
              <a:t>l’utilisateur</a:t>
            </a:r>
            <a:r>
              <a:rPr lang="en-US" altLang="en-US" sz="2800" dirty="0" smtClean="0"/>
              <a:t> place </a:t>
            </a:r>
            <a:r>
              <a:rPr lang="en-US" altLang="en-US" sz="2800" dirty="0" err="1" smtClean="0"/>
              <a:t>dans</a:t>
            </a:r>
            <a:r>
              <a:rPr lang="en-US" altLang="en-US" sz="2800" dirty="0" smtClean="0"/>
              <a:t> les </a:t>
            </a:r>
            <a:r>
              <a:rPr lang="en-US" altLang="en-US" sz="2800" dirty="0" err="1" smtClean="0"/>
              <a:t>clés</a:t>
            </a:r>
            <a:r>
              <a:rPr lang="en-US" altLang="en-US" sz="2800" dirty="0" smtClean="0"/>
              <a:t> </a:t>
            </a:r>
            <a:r>
              <a:rPr lang="en-US" altLang="en-US" sz="2800" dirty="0" err="1" smtClean="0"/>
              <a:t>certifiées</a:t>
            </a:r>
            <a:r>
              <a:rPr lang="en-US" altLang="en-US" sz="2800" dirty="0" smtClean="0"/>
              <a:t> par </a:t>
            </a:r>
            <a:r>
              <a:rPr lang="en-US" altLang="en-US" sz="2800" dirty="0" err="1" smtClean="0"/>
              <a:t>l’utilisateur</a:t>
            </a:r>
            <a:r>
              <a:rPr lang="en-US" altLang="en-US" sz="2800" dirty="0" smtClean="0"/>
              <a:t> </a:t>
            </a:r>
            <a:r>
              <a:rPr lang="en-US" altLang="en-US" sz="2800" dirty="0" err="1" smtClean="0"/>
              <a:t>d’une</a:t>
            </a:r>
            <a:r>
              <a:rPr lang="en-US" altLang="en-US" sz="2800" dirty="0" smtClean="0"/>
              <a:t> </a:t>
            </a:r>
            <a:r>
              <a:rPr lang="en-US" altLang="en-US" sz="2800" dirty="0" err="1" smtClean="0"/>
              <a:t>clé</a:t>
            </a:r>
            <a:r>
              <a:rPr lang="en-US" altLang="en-US" sz="2800" dirty="0" smtClean="0"/>
              <a:t> (</a:t>
            </a:r>
            <a:r>
              <a:rPr lang="en-US" altLang="en-US" sz="2800" dirty="0" err="1" smtClean="0"/>
              <a:t>confiance</a:t>
            </a:r>
            <a:r>
              <a:rPr lang="en-US" altLang="en-US" sz="2800" dirty="0" smtClean="0"/>
              <a:t> </a:t>
            </a:r>
            <a:r>
              <a:rPr lang="en-US" altLang="en-US" sz="2800" dirty="0" err="1" smtClean="0"/>
              <a:t>comme</a:t>
            </a:r>
            <a:r>
              <a:rPr lang="en-US" altLang="en-US" sz="2800" dirty="0" smtClean="0"/>
              <a:t> </a:t>
            </a:r>
            <a:r>
              <a:rPr lang="en-US" altLang="en-US" sz="2800" dirty="0" err="1" smtClean="0"/>
              <a:t>présentateur</a:t>
            </a:r>
            <a:r>
              <a:rPr lang="en-US" altLang="en-US" sz="2800" dirty="0" smtClean="0"/>
              <a:t>).</a:t>
            </a:r>
          </a:p>
          <a:p>
            <a:pPr marL="355600" indent="0" algn="l" eaLnBrk="1">
              <a:spcBef>
                <a:spcPts val="2300"/>
              </a:spcBef>
              <a:buSzPct val="43000"/>
              <a:buNone/>
            </a:pPr>
            <a:r>
              <a:rPr lang="en-US" altLang="en-US" sz="2800" dirty="0" err="1" smtClean="0"/>
              <a:t>Vous</a:t>
            </a:r>
            <a:r>
              <a:rPr lang="en-US" altLang="en-US" sz="2800" dirty="0" smtClean="0"/>
              <a:t> </a:t>
            </a:r>
            <a:r>
              <a:rPr lang="en-US" altLang="en-US" sz="2800" dirty="0" err="1" smtClean="0"/>
              <a:t>indiquez</a:t>
            </a:r>
            <a:r>
              <a:rPr lang="en-US" altLang="en-US" sz="2800" dirty="0" smtClean="0"/>
              <a:t> sur </a:t>
            </a:r>
            <a:r>
              <a:rPr lang="en-US" altLang="en-US" sz="2800" dirty="0" err="1" smtClean="0"/>
              <a:t>votre</a:t>
            </a:r>
            <a:r>
              <a:rPr lang="en-US" altLang="en-US" sz="2800" dirty="0" smtClean="0"/>
              <a:t> </a:t>
            </a:r>
            <a:r>
              <a:rPr lang="en-US" altLang="en-US" sz="2800" dirty="0" err="1" smtClean="0"/>
              <a:t>copie</a:t>
            </a:r>
            <a:r>
              <a:rPr lang="en-US" altLang="en-US" sz="2800" dirty="0" smtClean="0"/>
              <a:t> de ma </a:t>
            </a:r>
            <a:r>
              <a:rPr lang="en-US" altLang="en-US" sz="2800" dirty="0" err="1" smtClean="0"/>
              <a:t>clé</a:t>
            </a:r>
            <a:r>
              <a:rPr lang="en-US" altLang="en-US" sz="2800" dirty="0" smtClean="0"/>
              <a:t> </a:t>
            </a:r>
            <a:r>
              <a:rPr lang="en-US" altLang="en-US" sz="2800" dirty="0" err="1" smtClean="0"/>
              <a:t>si</a:t>
            </a:r>
            <a:r>
              <a:rPr lang="en-US" altLang="en-US" sz="2800" dirty="0" smtClean="0"/>
              <a:t> mon </a:t>
            </a:r>
            <a:r>
              <a:rPr lang="en-US" altLang="en-US" sz="2800" dirty="0" err="1" smtClean="0"/>
              <a:t>jugement</a:t>
            </a:r>
            <a:r>
              <a:rPr lang="en-US" altLang="en-US" sz="2800" dirty="0" smtClean="0"/>
              <a:t> </a:t>
            </a:r>
            <a:r>
              <a:rPr lang="en-US" altLang="en-US" sz="2800" dirty="0" err="1" smtClean="0"/>
              <a:t>compte</a:t>
            </a:r>
            <a:r>
              <a:rPr lang="en-US" altLang="en-US" sz="2800" dirty="0" smtClean="0"/>
              <a:t>. </a:t>
            </a:r>
            <a:r>
              <a:rPr lang="en-US" altLang="en-US" sz="2800" dirty="0" err="1" smtClean="0"/>
              <a:t>C’est</a:t>
            </a:r>
            <a:r>
              <a:rPr lang="en-US" altLang="en-US" sz="2800" dirty="0" smtClean="0"/>
              <a:t> un </a:t>
            </a:r>
            <a:r>
              <a:rPr lang="en-US" altLang="en-US" sz="2800" dirty="0" err="1" smtClean="0"/>
              <a:t>système</a:t>
            </a:r>
            <a:r>
              <a:rPr lang="en-US" altLang="en-US" sz="2800" dirty="0" smtClean="0"/>
              <a:t> </a:t>
            </a:r>
            <a:r>
              <a:rPr lang="en-US" altLang="en-US" sz="2800" dirty="0" err="1" smtClean="0"/>
              <a:t>basé</a:t>
            </a:r>
            <a:r>
              <a:rPr lang="en-US" altLang="en-US" sz="2800" dirty="0" smtClean="0"/>
              <a:t> sur la </a:t>
            </a:r>
            <a:r>
              <a:rPr lang="en-US" altLang="en-US" sz="2800" dirty="0" err="1" smtClean="0"/>
              <a:t>réputation</a:t>
            </a:r>
            <a:r>
              <a:rPr lang="en-US" altLang="en-US" sz="2800" dirty="0" smtClean="0"/>
              <a:t>. </a:t>
            </a:r>
            <a:r>
              <a:rPr lang="en-US" altLang="en-US" sz="2800" dirty="0" err="1" smtClean="0"/>
              <a:t>Certains</a:t>
            </a:r>
            <a:r>
              <a:rPr lang="en-US" altLang="en-US" sz="2800" dirty="0" smtClean="0"/>
              <a:t> </a:t>
            </a:r>
            <a:r>
              <a:rPr lang="en-US" altLang="en-US" sz="2800" dirty="0" err="1" smtClean="0"/>
              <a:t>sont</a:t>
            </a:r>
            <a:r>
              <a:rPr lang="en-US" altLang="en-US" sz="2800" dirty="0" smtClean="0"/>
              <a:t> </a:t>
            </a:r>
            <a:r>
              <a:rPr lang="en-US" altLang="en-US" sz="2800" dirty="0" err="1" smtClean="0"/>
              <a:t>réputés</a:t>
            </a:r>
            <a:r>
              <a:rPr lang="en-US" altLang="en-US" sz="2800" dirty="0" smtClean="0"/>
              <a:t> </a:t>
            </a:r>
            <a:r>
              <a:rPr lang="en-US" altLang="en-US" sz="2800" dirty="0" err="1" smtClean="0"/>
              <a:t>comme</a:t>
            </a:r>
            <a:r>
              <a:rPr lang="en-US" altLang="en-US" sz="2800" dirty="0" smtClean="0"/>
              <a:t> </a:t>
            </a:r>
            <a:r>
              <a:rPr lang="en-US" altLang="en-US" sz="2800" dirty="0" err="1" smtClean="0"/>
              <a:t>signant</a:t>
            </a:r>
            <a:r>
              <a:rPr lang="en-US" altLang="en-US" sz="2800" dirty="0" smtClean="0"/>
              <a:t> </a:t>
            </a:r>
            <a:r>
              <a:rPr lang="en-US" altLang="en-US" sz="2800" dirty="0" err="1" smtClean="0"/>
              <a:t>n’importe</a:t>
            </a:r>
            <a:r>
              <a:rPr lang="en-US" altLang="en-US" sz="2800" dirty="0" smtClean="0"/>
              <a:t> quoi </a:t>
            </a:r>
            <a:r>
              <a:rPr lang="en-US" altLang="en-US" sz="2800" dirty="0" err="1" smtClean="0"/>
              <a:t>tandis</a:t>
            </a:r>
            <a:r>
              <a:rPr lang="en-US" altLang="en-US" sz="2800" dirty="0" smtClean="0"/>
              <a:t> que </a:t>
            </a:r>
            <a:r>
              <a:rPr lang="en-US" altLang="en-US" sz="2800" dirty="0" err="1" smtClean="0"/>
              <a:t>d’autres</a:t>
            </a:r>
            <a:r>
              <a:rPr lang="en-US" altLang="en-US" sz="2800" dirty="0" smtClean="0"/>
              <a:t> </a:t>
            </a:r>
            <a:r>
              <a:rPr lang="en-US" altLang="en-US" sz="2800" dirty="0" err="1" smtClean="0"/>
              <a:t>sont</a:t>
            </a:r>
            <a:r>
              <a:rPr lang="en-US" altLang="en-US" sz="2800" dirty="0" smtClean="0"/>
              <a:t> </a:t>
            </a:r>
            <a:r>
              <a:rPr lang="en-US" altLang="en-US" sz="2800" dirty="0" err="1" smtClean="0"/>
              <a:t>considérés</a:t>
            </a:r>
            <a:r>
              <a:rPr lang="en-US" altLang="en-US" sz="2800" dirty="0" smtClean="0"/>
              <a:t> </a:t>
            </a:r>
            <a:r>
              <a:rPr lang="en-US" altLang="en-US" sz="2800" dirty="0" err="1" smtClean="0"/>
              <a:t>fiables</a:t>
            </a:r>
            <a:r>
              <a:rPr lang="en-US" altLang="en-US" sz="2800" dirty="0" smtClean="0"/>
              <a:t>.</a:t>
            </a:r>
            <a:endParaRPr lang="en-US" altLang="en-US"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bldLvl="5"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1"/>
          <p:cNvSpPr>
            <a:spLocks noGrp="1" noChangeArrowheads="1"/>
          </p:cNvSpPr>
          <p:nvPr>
            <p:ph type="title"/>
            <p:custDataLst>
              <p:tags r:id="rId1"/>
            </p:custDataLst>
          </p:nvPr>
        </p:nvSpPr>
        <p:spPr>
          <a:xfrm>
            <a:off x="38100" y="-25400"/>
            <a:ext cx="10096500" cy="863600"/>
          </a:xfrm>
        </p:spPr>
        <p:txBody>
          <a:bodyPr/>
          <a:lstStyle/>
          <a:p>
            <a:pPr eaLnBrk="1"/>
            <a:r>
              <a:rPr lang="en-US" altLang="en-US" smtClean="0"/>
              <a:t>Niveaux de confiance PGP</a:t>
            </a:r>
          </a:p>
        </p:txBody>
      </p:sp>
      <p:sp>
        <p:nvSpPr>
          <p:cNvPr id="49154" name="Rectangle 2"/>
          <p:cNvSpPr>
            <a:spLocks noGrp="1" noChangeArrowheads="1"/>
          </p:cNvSpPr>
          <p:nvPr>
            <p:ph idx="1"/>
            <p:custDataLst>
              <p:tags r:id="rId2"/>
            </p:custDataLst>
          </p:nvPr>
        </p:nvSpPr>
        <p:spPr>
          <a:xfrm>
            <a:off x="279400" y="1145704"/>
            <a:ext cx="9817100" cy="6347296"/>
          </a:xfrm>
        </p:spPr>
        <p:txBody>
          <a:bodyPr/>
          <a:lstStyle/>
          <a:p>
            <a:pPr marL="355600" indent="0" algn="l" eaLnBrk="1">
              <a:spcBef>
                <a:spcPts val="2300"/>
              </a:spcBef>
              <a:buSzPct val="43000"/>
              <a:buNone/>
            </a:pPr>
            <a:r>
              <a:rPr lang="en-US" altLang="en-US" sz="2500" dirty="0" smtClean="0"/>
              <a:t>4 </a:t>
            </a:r>
            <a:r>
              <a:rPr lang="en-US" altLang="en-US" sz="2500" dirty="0" err="1" smtClean="0"/>
              <a:t>niveaux</a:t>
            </a:r>
            <a:r>
              <a:rPr lang="en-US" altLang="en-US" sz="2500" dirty="0" smtClean="0"/>
              <a:t> de </a:t>
            </a:r>
            <a:r>
              <a:rPr lang="en-US" altLang="en-US" sz="2500" dirty="0" err="1" smtClean="0"/>
              <a:t>confiance</a:t>
            </a:r>
            <a:r>
              <a:rPr lang="en-US" altLang="en-US" sz="2500" dirty="0" smtClean="0"/>
              <a:t> que </a:t>
            </a:r>
            <a:r>
              <a:rPr lang="en-US" altLang="en-US" sz="2500" dirty="0" err="1" smtClean="0"/>
              <a:t>vous</a:t>
            </a:r>
            <a:r>
              <a:rPr lang="en-US" altLang="en-US" sz="2500" dirty="0" smtClean="0"/>
              <a:t> </a:t>
            </a:r>
            <a:r>
              <a:rPr lang="en-US" altLang="en-US" sz="2500" dirty="0" err="1" smtClean="0"/>
              <a:t>pouvez</a:t>
            </a:r>
            <a:r>
              <a:rPr lang="en-US" altLang="en-US" sz="2500" dirty="0" smtClean="0"/>
              <a:t> donner à </a:t>
            </a:r>
            <a:r>
              <a:rPr lang="en-US" altLang="en-US" sz="2500" dirty="0" err="1" smtClean="0"/>
              <a:t>une</a:t>
            </a:r>
            <a:r>
              <a:rPr lang="en-US" altLang="en-US" sz="2500" dirty="0" smtClean="0"/>
              <a:t> </a:t>
            </a:r>
            <a:r>
              <a:rPr lang="en-US" altLang="en-US" sz="2500" dirty="0" err="1" smtClean="0"/>
              <a:t>clé</a:t>
            </a:r>
            <a:r>
              <a:rPr lang="en-US" altLang="en-US" sz="2500" dirty="0" smtClean="0"/>
              <a:t> :</a:t>
            </a:r>
          </a:p>
          <a:p>
            <a:pPr marL="787400" lvl="1" indent="0" algn="l" eaLnBrk="1">
              <a:spcBef>
                <a:spcPts val="2300"/>
              </a:spcBef>
              <a:buSzPct val="43000"/>
              <a:buNone/>
            </a:pPr>
            <a:r>
              <a:rPr lang="en-US" altLang="en-US" sz="2500" dirty="0" err="1" smtClean="0"/>
              <a:t>Confiance</a:t>
            </a:r>
            <a:r>
              <a:rPr lang="en-US" altLang="en-US" sz="2500" dirty="0" smtClean="0"/>
              <a:t> </a:t>
            </a:r>
            <a:r>
              <a:rPr lang="en-US" altLang="en-US" sz="2500" dirty="0" err="1" smtClean="0"/>
              <a:t>implicite</a:t>
            </a:r>
            <a:r>
              <a:rPr lang="en-US" altLang="en-US" sz="2500" dirty="0" smtClean="0"/>
              <a:t> (</a:t>
            </a:r>
            <a:r>
              <a:rPr lang="en-US" altLang="en-US" sz="2500" dirty="0" err="1" smtClean="0"/>
              <a:t>vos</a:t>
            </a:r>
            <a:r>
              <a:rPr lang="en-US" altLang="en-US" sz="2500" dirty="0" smtClean="0"/>
              <a:t> </a:t>
            </a:r>
            <a:r>
              <a:rPr lang="en-US" altLang="en-US" sz="2500" dirty="0" err="1" smtClean="0"/>
              <a:t>clés</a:t>
            </a:r>
            <a:r>
              <a:rPr lang="en-US" altLang="en-US" sz="2500" dirty="0" smtClean="0"/>
              <a:t>!)</a:t>
            </a:r>
          </a:p>
          <a:p>
            <a:pPr marL="787400" lvl="1" indent="0" algn="l" eaLnBrk="1">
              <a:spcBef>
                <a:spcPts val="2300"/>
              </a:spcBef>
              <a:buSzPct val="43000"/>
              <a:buNone/>
            </a:pPr>
            <a:r>
              <a:rPr lang="en-US" altLang="en-US" sz="2500" dirty="0" err="1" smtClean="0"/>
              <a:t>Confiance</a:t>
            </a:r>
            <a:r>
              <a:rPr lang="en-US" altLang="en-US" sz="2500" dirty="0" smtClean="0"/>
              <a:t> </a:t>
            </a:r>
            <a:r>
              <a:rPr lang="en-US" altLang="en-US" sz="2500" dirty="0" err="1" smtClean="0"/>
              <a:t>complète</a:t>
            </a:r>
            <a:r>
              <a:rPr lang="en-US" altLang="en-US" sz="2500" dirty="0" smtClean="0"/>
              <a:t> («full»)</a:t>
            </a:r>
          </a:p>
          <a:p>
            <a:pPr marL="787400" lvl="1" indent="0" algn="l" eaLnBrk="1">
              <a:spcBef>
                <a:spcPts val="2300"/>
              </a:spcBef>
              <a:buSzPct val="43000"/>
              <a:buNone/>
            </a:pPr>
            <a:r>
              <a:rPr lang="en-US" altLang="en-US" sz="2500" dirty="0" err="1" smtClean="0"/>
              <a:t>Confiance</a:t>
            </a:r>
            <a:r>
              <a:rPr lang="en-US" altLang="en-US" sz="2500" dirty="0" smtClean="0"/>
              <a:t> </a:t>
            </a:r>
            <a:r>
              <a:rPr lang="en-US" altLang="en-US" sz="2500" dirty="0" err="1" smtClean="0"/>
              <a:t>limitée</a:t>
            </a:r>
            <a:r>
              <a:rPr lang="en-US" altLang="en-US" sz="2500" dirty="0" smtClean="0"/>
              <a:t> («marginal»)</a:t>
            </a:r>
          </a:p>
          <a:p>
            <a:pPr marL="787400" lvl="1" indent="0" algn="l" eaLnBrk="1">
              <a:spcBef>
                <a:spcPts val="2300"/>
              </a:spcBef>
              <a:buSzPct val="43000"/>
              <a:buNone/>
            </a:pPr>
            <a:r>
              <a:rPr lang="en-US" altLang="en-US" sz="2500" dirty="0" err="1" smtClean="0"/>
              <a:t>Aucune</a:t>
            </a:r>
            <a:r>
              <a:rPr lang="en-US" altLang="en-US" sz="2500" dirty="0" smtClean="0"/>
              <a:t> </a:t>
            </a:r>
            <a:r>
              <a:rPr lang="en-US" altLang="en-US" sz="2500" dirty="0" err="1" smtClean="0"/>
              <a:t>confiance</a:t>
            </a:r>
            <a:r>
              <a:rPr lang="en-US" altLang="en-US" sz="2500" dirty="0" smtClean="0"/>
              <a:t> («none»)</a:t>
            </a:r>
          </a:p>
          <a:p>
            <a:pPr marL="355600" indent="0" algn="l" eaLnBrk="1">
              <a:spcBef>
                <a:spcPts val="2300"/>
              </a:spcBef>
              <a:buSzPct val="43000"/>
              <a:buNone/>
            </a:pPr>
            <a:r>
              <a:rPr lang="en-US" altLang="en-US" sz="2500" dirty="0" smtClean="0"/>
              <a:t>Si </a:t>
            </a:r>
            <a:r>
              <a:rPr lang="en-US" altLang="en-US" sz="2500" dirty="0" err="1" smtClean="0"/>
              <a:t>vous</a:t>
            </a:r>
            <a:r>
              <a:rPr lang="en-US" altLang="en-US" sz="2500" dirty="0" smtClean="0"/>
              <a:t> </a:t>
            </a:r>
            <a:r>
              <a:rPr lang="en-US" altLang="en-US" sz="2500" dirty="0" err="1" smtClean="0"/>
              <a:t>voulez</a:t>
            </a:r>
            <a:r>
              <a:rPr lang="en-US" altLang="en-US" sz="2500" dirty="0" smtClean="0"/>
              <a:t> </a:t>
            </a:r>
            <a:r>
              <a:rPr lang="en-US" altLang="en-US" sz="2500" dirty="0" err="1" smtClean="0"/>
              <a:t>être</a:t>
            </a:r>
            <a:r>
              <a:rPr lang="en-US" altLang="en-US" sz="2500" dirty="0" smtClean="0"/>
              <a:t> un </a:t>
            </a:r>
            <a:r>
              <a:rPr lang="en-US" altLang="en-US" sz="2500" dirty="0" err="1" smtClean="0"/>
              <a:t>présentateur</a:t>
            </a:r>
            <a:r>
              <a:rPr lang="en-US" altLang="en-US" sz="2500" dirty="0" smtClean="0"/>
              <a:t> pour </a:t>
            </a:r>
            <a:r>
              <a:rPr lang="en-US" altLang="en-US" sz="2500" dirty="0" err="1" smtClean="0"/>
              <a:t>une</a:t>
            </a:r>
            <a:r>
              <a:rPr lang="en-US" altLang="en-US" sz="2500" dirty="0" smtClean="0"/>
              <a:t> </a:t>
            </a:r>
            <a:r>
              <a:rPr lang="en-US" altLang="en-US" sz="2500" dirty="0" err="1" smtClean="0"/>
              <a:t>clé</a:t>
            </a:r>
            <a:r>
              <a:rPr lang="en-US" altLang="en-US" sz="2500" dirty="0" smtClean="0"/>
              <a:t> qui </a:t>
            </a:r>
            <a:r>
              <a:rPr lang="en-US" altLang="en-US" sz="2500" dirty="0" err="1" smtClean="0"/>
              <a:t>est</a:t>
            </a:r>
            <a:r>
              <a:rPr lang="en-US" altLang="en-US" sz="2500" dirty="0" smtClean="0"/>
              <a:t> :</a:t>
            </a:r>
          </a:p>
          <a:p>
            <a:pPr marL="787400" lvl="1" indent="0" algn="l" eaLnBrk="1">
              <a:spcBef>
                <a:spcPts val="2300"/>
              </a:spcBef>
              <a:buSzPct val="43000"/>
              <a:buNone/>
            </a:pPr>
            <a:r>
              <a:rPr lang="en-US" altLang="en-US" sz="2500" dirty="0" err="1" smtClean="0"/>
              <a:t>signée</a:t>
            </a:r>
            <a:r>
              <a:rPr lang="en-US" altLang="en-US" sz="2500" dirty="0" smtClean="0"/>
              <a:t> par </a:t>
            </a:r>
            <a:r>
              <a:rPr lang="en-US" altLang="en-US" sz="2500" dirty="0" err="1" smtClean="0"/>
              <a:t>vous</a:t>
            </a:r>
            <a:r>
              <a:rPr lang="en-US" altLang="en-US" sz="2500" dirty="0" smtClean="0"/>
              <a:t> </a:t>
            </a:r>
            <a:r>
              <a:rPr lang="en-US" altLang="en-US" sz="2500" dirty="0" err="1" smtClean="0"/>
              <a:t>ou</a:t>
            </a:r>
            <a:r>
              <a:rPr lang="en-US" altLang="en-US" sz="2500" dirty="0" smtClean="0"/>
              <a:t> par un </a:t>
            </a:r>
            <a:r>
              <a:rPr lang="en-US" altLang="en-US" sz="2500" dirty="0" err="1" smtClean="0"/>
              <a:t>présentateur</a:t>
            </a:r>
            <a:r>
              <a:rPr lang="en-US" altLang="en-US" sz="2500" dirty="0" smtClean="0"/>
              <a:t> de </a:t>
            </a:r>
            <a:r>
              <a:rPr lang="en-US" altLang="en-US" sz="2500" dirty="0" err="1" smtClean="0"/>
              <a:t>confiance</a:t>
            </a:r>
            <a:r>
              <a:rPr lang="en-US" altLang="en-US" sz="2500" dirty="0" smtClean="0"/>
              <a:t>,</a:t>
            </a:r>
          </a:p>
          <a:p>
            <a:pPr marL="787400" lvl="1" indent="0" algn="l" eaLnBrk="1">
              <a:spcBef>
                <a:spcPts val="2300"/>
              </a:spcBef>
              <a:buSzPct val="43000"/>
              <a:buNone/>
            </a:pPr>
            <a:r>
              <a:rPr lang="en-US" altLang="en-US" sz="2500" dirty="0" err="1" smtClean="0"/>
              <a:t>vous</a:t>
            </a:r>
            <a:r>
              <a:rPr lang="en-US" altLang="en-US" sz="2500" dirty="0" smtClean="0"/>
              <a:t> </a:t>
            </a:r>
            <a:r>
              <a:rPr lang="en-US" altLang="en-US" sz="2500" dirty="0" err="1" smtClean="0"/>
              <a:t>indiquez</a:t>
            </a:r>
            <a:r>
              <a:rPr lang="en-US" altLang="en-US" sz="2500" dirty="0" smtClean="0"/>
              <a:t> le </a:t>
            </a:r>
            <a:r>
              <a:rPr lang="en-US" altLang="en-US" sz="2500" dirty="0" err="1" smtClean="0"/>
              <a:t>niveau</a:t>
            </a:r>
            <a:r>
              <a:rPr lang="en-US" altLang="en-US" sz="2500" dirty="0" smtClean="0"/>
              <a:t> de </a:t>
            </a:r>
            <a:r>
              <a:rPr lang="en-US" altLang="en-US" sz="2500" dirty="0" err="1" smtClean="0"/>
              <a:t>confiance</a:t>
            </a:r>
            <a:r>
              <a:rPr lang="en-US" altLang="en-US" sz="2500" dirty="0" smtClean="0"/>
              <a:t> que </a:t>
            </a:r>
            <a:r>
              <a:rPr lang="en-US" altLang="en-US" sz="2500" dirty="0" err="1" smtClean="0"/>
              <a:t>vous</a:t>
            </a:r>
            <a:r>
              <a:rPr lang="en-US" altLang="en-US" sz="2500" dirty="0" smtClean="0"/>
              <a:t> </a:t>
            </a:r>
            <a:r>
              <a:rPr lang="en-US" altLang="en-US" sz="2500" dirty="0" err="1" smtClean="0"/>
              <a:t>avez</a:t>
            </a:r>
            <a:r>
              <a:rPr lang="en-US" altLang="en-US" sz="2500" dirty="0" smtClean="0"/>
              <a:t> </a:t>
            </a:r>
            <a:r>
              <a:rPr lang="en-US" altLang="en-US" sz="2500" dirty="0" err="1" smtClean="0"/>
              <a:t>en</a:t>
            </a:r>
            <a:r>
              <a:rPr lang="en-US" altLang="en-US" sz="2500" dirty="0" smtClean="0"/>
              <a:t> </a:t>
            </a:r>
            <a:r>
              <a:rPr lang="en-US" altLang="en-US" sz="2500" dirty="0" err="1" smtClean="0"/>
              <a:t>celle</a:t>
            </a:r>
            <a:r>
              <a:rPr lang="en-US" altLang="en-US" sz="2500" dirty="0" smtClean="0"/>
              <a:t>-ci.</a:t>
            </a:r>
            <a:endParaRPr lang="en-US" altLang="en-US"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5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15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15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915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915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9154">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91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bldLvl="5"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1"/>
          <p:cNvSpPr>
            <a:spLocks noGrp="1" noChangeArrowheads="1"/>
          </p:cNvSpPr>
          <p:nvPr>
            <p:ph type="title"/>
            <p:custDataLst>
              <p:tags r:id="rId1"/>
            </p:custDataLst>
          </p:nvPr>
        </p:nvSpPr>
        <p:spPr>
          <a:xfrm>
            <a:off x="975544" y="0"/>
            <a:ext cx="8178800" cy="990600"/>
          </a:xfrm>
        </p:spPr>
        <p:txBody>
          <a:bodyPr/>
          <a:lstStyle/>
          <a:p>
            <a:pPr eaLnBrk="1"/>
            <a:r>
              <a:rPr lang="en-US" altLang="en-US" dirty="0" err="1" smtClean="0"/>
              <a:t>Exemple</a:t>
            </a:r>
            <a:endParaRPr lang="en-US" altLang="en-US" dirty="0" smtClean="0"/>
          </a:p>
        </p:txBody>
      </p:sp>
      <p:sp>
        <p:nvSpPr>
          <p:cNvPr id="50178" name="Rectangle 2"/>
          <p:cNvSpPr>
            <a:spLocks noGrp="1" noChangeArrowheads="1"/>
          </p:cNvSpPr>
          <p:nvPr>
            <p:ph idx="1"/>
            <p:custDataLst>
              <p:tags r:id="rId2"/>
            </p:custDataLst>
          </p:nvPr>
        </p:nvSpPr>
        <p:spPr>
          <a:xfrm>
            <a:off x="317500" y="1217712"/>
            <a:ext cx="9728200" cy="6338788"/>
          </a:xfrm>
        </p:spPr>
        <p:txBody>
          <a:bodyPr/>
          <a:lstStyle/>
          <a:p>
            <a:pPr marL="635000" indent="-279400" algn="l" eaLnBrk="1">
              <a:spcBef>
                <a:spcPts val="2300"/>
              </a:spcBef>
              <a:buSzPct val="43000"/>
              <a:buFontTx/>
              <a:buBlip>
                <a:blip r:embed="rId4"/>
              </a:buBlip>
            </a:pPr>
            <a:r>
              <a:rPr lang="en-US" altLang="en-US" sz="2300" dirty="0" err="1" smtClean="0"/>
              <a:t>Supposons</a:t>
            </a:r>
            <a:r>
              <a:rPr lang="en-US" altLang="en-US" sz="2300" dirty="0" smtClean="0"/>
              <a:t> que </a:t>
            </a:r>
            <a:r>
              <a:rPr lang="en-US" altLang="en-US" sz="2300" dirty="0" err="1" smtClean="0"/>
              <a:t>votre</a:t>
            </a:r>
            <a:r>
              <a:rPr lang="en-US" altLang="en-US" sz="2300" dirty="0" smtClean="0"/>
              <a:t> trousseau </a:t>
            </a:r>
            <a:r>
              <a:rPr lang="en-US" altLang="en-US" sz="2300" dirty="0" err="1" smtClean="0"/>
              <a:t>contienne</a:t>
            </a:r>
            <a:r>
              <a:rPr lang="en-US" altLang="en-US" sz="2300" dirty="0" smtClean="0"/>
              <a:t> la </a:t>
            </a:r>
            <a:r>
              <a:rPr lang="en-US" altLang="en-US" sz="2300" dirty="0" err="1" smtClean="0"/>
              <a:t>clé</a:t>
            </a:r>
            <a:r>
              <a:rPr lang="en-US" altLang="en-US" sz="2300" dirty="0" smtClean="0"/>
              <a:t> </a:t>
            </a:r>
            <a:r>
              <a:rPr lang="en-US" altLang="en-US" sz="2300" dirty="0" err="1" smtClean="0"/>
              <a:t>d’Alice</a:t>
            </a:r>
            <a:r>
              <a:rPr lang="en-US" altLang="en-US" sz="2300" dirty="0" smtClean="0"/>
              <a:t>.</a:t>
            </a:r>
          </a:p>
          <a:p>
            <a:pPr marL="635000" indent="-279400" algn="l" eaLnBrk="1">
              <a:spcBef>
                <a:spcPts val="2300"/>
              </a:spcBef>
              <a:buSzPct val="43000"/>
              <a:buFontTx/>
              <a:buBlip>
                <a:blip r:embed="rId4"/>
              </a:buBlip>
            </a:pPr>
            <a:r>
              <a:rPr lang="en-US" altLang="en-US" sz="2300" dirty="0" err="1" smtClean="0"/>
              <a:t>Vous</a:t>
            </a:r>
            <a:r>
              <a:rPr lang="en-US" altLang="en-US" sz="2300" dirty="0" smtClean="0"/>
              <a:t> </a:t>
            </a:r>
            <a:r>
              <a:rPr lang="en-US" altLang="en-US" sz="2300" dirty="0" err="1" smtClean="0"/>
              <a:t>avez</a:t>
            </a:r>
            <a:r>
              <a:rPr lang="en-US" altLang="en-US" sz="2300" dirty="0" smtClean="0"/>
              <a:t> </a:t>
            </a:r>
            <a:r>
              <a:rPr lang="en-US" altLang="en-US" sz="2300" dirty="0" err="1" smtClean="0"/>
              <a:t>validé</a:t>
            </a:r>
            <a:r>
              <a:rPr lang="en-US" altLang="en-US" sz="2300" dirty="0" smtClean="0"/>
              <a:t> </a:t>
            </a:r>
            <a:r>
              <a:rPr lang="en-US" altLang="en-US" sz="2300" dirty="0" err="1" smtClean="0"/>
              <a:t>cette</a:t>
            </a:r>
            <a:r>
              <a:rPr lang="en-US" altLang="en-US" sz="2300" dirty="0" smtClean="0"/>
              <a:t> </a:t>
            </a:r>
            <a:r>
              <a:rPr lang="en-US" altLang="en-US" sz="2300" dirty="0" err="1" smtClean="0"/>
              <a:t>clé</a:t>
            </a:r>
            <a:r>
              <a:rPr lang="en-US" altLang="en-US" sz="2300" dirty="0" smtClean="0"/>
              <a:t> et </a:t>
            </a:r>
            <a:r>
              <a:rPr lang="en-US" altLang="en-US" sz="2300" dirty="0" err="1" smtClean="0"/>
              <a:t>vous</a:t>
            </a:r>
            <a:r>
              <a:rPr lang="en-US" altLang="en-US" sz="2300" dirty="0" smtClean="0"/>
              <a:t> </a:t>
            </a:r>
            <a:r>
              <a:rPr lang="en-US" altLang="en-US" sz="2300" dirty="0" err="1" smtClean="0"/>
              <a:t>l’indiquez</a:t>
            </a:r>
            <a:r>
              <a:rPr lang="en-US" altLang="en-US" sz="2300" dirty="0" smtClean="0"/>
              <a:t> </a:t>
            </a:r>
            <a:r>
              <a:rPr lang="en-US" altLang="en-US" sz="2300" dirty="0" err="1" smtClean="0"/>
              <a:t>en</a:t>
            </a:r>
            <a:r>
              <a:rPr lang="en-US" altLang="en-US" sz="2300" dirty="0" smtClean="0"/>
              <a:t> la </a:t>
            </a:r>
            <a:r>
              <a:rPr lang="en-US" altLang="en-US" sz="2300" dirty="0" err="1" smtClean="0"/>
              <a:t>signant</a:t>
            </a:r>
            <a:r>
              <a:rPr lang="en-US" altLang="en-US" sz="2300" dirty="0" smtClean="0"/>
              <a:t>.</a:t>
            </a:r>
          </a:p>
          <a:p>
            <a:pPr marL="635000" indent="-279400" algn="l" eaLnBrk="1">
              <a:spcBef>
                <a:spcPts val="2300"/>
              </a:spcBef>
              <a:buSzPct val="43000"/>
              <a:buFontTx/>
              <a:buBlip>
                <a:blip r:embed="rId4"/>
              </a:buBlip>
            </a:pPr>
            <a:r>
              <a:rPr lang="en-US" altLang="en-US" sz="2300" dirty="0" err="1" smtClean="0"/>
              <a:t>Vous</a:t>
            </a:r>
            <a:r>
              <a:rPr lang="en-US" altLang="en-US" sz="2300" dirty="0" smtClean="0"/>
              <a:t> </a:t>
            </a:r>
            <a:r>
              <a:rPr lang="en-US" altLang="en-US" sz="2300" dirty="0" err="1" smtClean="0"/>
              <a:t>savez</a:t>
            </a:r>
            <a:r>
              <a:rPr lang="en-US" altLang="en-US" sz="2300" dirty="0" smtClean="0"/>
              <a:t> que </a:t>
            </a:r>
            <a:r>
              <a:rPr lang="en-US" altLang="en-US" sz="2300" dirty="0" err="1" smtClean="0"/>
              <a:t>c’est</a:t>
            </a:r>
            <a:r>
              <a:rPr lang="en-US" altLang="en-US" sz="2300" dirty="0" smtClean="0"/>
              <a:t> </a:t>
            </a:r>
            <a:r>
              <a:rPr lang="en-US" altLang="en-US" sz="2300" dirty="0" err="1" smtClean="0"/>
              <a:t>très</a:t>
            </a:r>
            <a:r>
              <a:rPr lang="en-US" altLang="en-US" sz="2300" dirty="0" smtClean="0"/>
              <a:t> difficile </a:t>
            </a:r>
            <a:r>
              <a:rPr lang="en-US" altLang="en-US" sz="2300" dirty="0" err="1" smtClean="0"/>
              <a:t>d’obtenir</a:t>
            </a:r>
            <a:r>
              <a:rPr lang="en-US" altLang="en-US" sz="2300" dirty="0" smtClean="0"/>
              <a:t> la </a:t>
            </a:r>
            <a:r>
              <a:rPr lang="en-US" altLang="en-US" sz="2300" dirty="0" err="1" smtClean="0"/>
              <a:t>confiance</a:t>
            </a:r>
            <a:r>
              <a:rPr lang="en-US" altLang="en-US" sz="2300" dirty="0" smtClean="0"/>
              <a:t> </a:t>
            </a:r>
            <a:r>
              <a:rPr lang="en-US" altLang="en-US" sz="2300" dirty="0" err="1" smtClean="0"/>
              <a:t>d’Alice</a:t>
            </a:r>
            <a:r>
              <a:rPr lang="en-US" altLang="en-US" sz="2300" dirty="0" smtClean="0"/>
              <a:t>. </a:t>
            </a:r>
            <a:r>
              <a:rPr lang="en-US" altLang="en-US" sz="2300" dirty="0" err="1" smtClean="0"/>
              <a:t>Vous</a:t>
            </a:r>
            <a:r>
              <a:rPr lang="en-US" altLang="en-US" sz="2300" dirty="0" smtClean="0"/>
              <a:t> </a:t>
            </a:r>
            <a:r>
              <a:rPr lang="en-US" altLang="en-US" sz="2300" dirty="0" err="1" smtClean="0"/>
              <a:t>l’étiquetez</a:t>
            </a:r>
            <a:r>
              <a:rPr lang="en-US" altLang="en-US" sz="2300" dirty="0" smtClean="0"/>
              <a:t> «</a:t>
            </a:r>
            <a:r>
              <a:rPr lang="en-US" altLang="en-US" sz="2300" dirty="0" err="1" smtClean="0"/>
              <a:t>confiance</a:t>
            </a:r>
            <a:r>
              <a:rPr lang="en-US" altLang="en-US" sz="2300" dirty="0" smtClean="0"/>
              <a:t> </a:t>
            </a:r>
            <a:r>
              <a:rPr lang="en-US" altLang="en-US" sz="2300" dirty="0" err="1" smtClean="0"/>
              <a:t>complète</a:t>
            </a:r>
            <a:r>
              <a:rPr lang="en-US" altLang="en-US" sz="2300" dirty="0" smtClean="0"/>
              <a:t>». Alice </a:t>
            </a:r>
            <a:r>
              <a:rPr lang="en-US" altLang="en-US" sz="2300" dirty="0" err="1" smtClean="0"/>
              <a:t>devient</a:t>
            </a:r>
            <a:r>
              <a:rPr lang="en-US" altLang="en-US" sz="2300" dirty="0" smtClean="0"/>
              <a:t> </a:t>
            </a:r>
            <a:r>
              <a:rPr lang="en-US" altLang="en-US" sz="2300" dirty="0" err="1" smtClean="0"/>
              <a:t>donc</a:t>
            </a:r>
            <a:r>
              <a:rPr lang="en-US" altLang="en-US" sz="2300" dirty="0" smtClean="0"/>
              <a:t> </a:t>
            </a:r>
            <a:r>
              <a:rPr lang="en-US" altLang="en-US" sz="2300" dirty="0" err="1" smtClean="0"/>
              <a:t>une</a:t>
            </a:r>
            <a:r>
              <a:rPr lang="en-US" altLang="en-US" sz="2300" dirty="0" smtClean="0"/>
              <a:t> </a:t>
            </a:r>
            <a:r>
              <a:rPr lang="en-US" altLang="en-US" sz="2300" dirty="0" err="1" smtClean="0"/>
              <a:t>autorité</a:t>
            </a:r>
            <a:r>
              <a:rPr lang="en-US" altLang="en-US" sz="2300" dirty="0" smtClean="0"/>
              <a:t> de certification.</a:t>
            </a:r>
          </a:p>
          <a:p>
            <a:pPr marL="635000" indent="-279400" algn="l" eaLnBrk="1">
              <a:spcBef>
                <a:spcPts val="2300"/>
              </a:spcBef>
              <a:buSzPct val="43000"/>
              <a:buFontTx/>
              <a:buBlip>
                <a:blip r:embed="rId4"/>
              </a:buBlip>
            </a:pPr>
            <a:r>
              <a:rPr lang="en-US" altLang="en-US" sz="2300" dirty="0" smtClean="0"/>
              <a:t>Si Alice </a:t>
            </a:r>
            <a:r>
              <a:rPr lang="en-US" altLang="en-US" sz="2300" dirty="0" err="1" smtClean="0"/>
              <a:t>signe</a:t>
            </a:r>
            <a:r>
              <a:rPr lang="en-US" altLang="en-US" sz="2300" dirty="0" smtClean="0"/>
              <a:t> </a:t>
            </a:r>
            <a:r>
              <a:rPr lang="en-US" altLang="en-US" sz="2300" dirty="0" err="1" smtClean="0"/>
              <a:t>une</a:t>
            </a:r>
            <a:r>
              <a:rPr lang="en-US" altLang="en-US" sz="2300" dirty="0" smtClean="0"/>
              <a:t> </a:t>
            </a:r>
            <a:r>
              <a:rPr lang="en-US" altLang="en-US" sz="2300" dirty="0" err="1" smtClean="0"/>
              <a:t>autre</a:t>
            </a:r>
            <a:r>
              <a:rPr lang="en-US" altLang="en-US" sz="2300" dirty="0" smtClean="0"/>
              <a:t> </a:t>
            </a:r>
            <a:r>
              <a:rPr lang="en-US" altLang="en-US" sz="2300" dirty="0" err="1" smtClean="0"/>
              <a:t>clé</a:t>
            </a:r>
            <a:r>
              <a:rPr lang="en-US" altLang="en-US" sz="2300" dirty="0" smtClean="0"/>
              <a:t> </a:t>
            </a:r>
            <a:r>
              <a:rPr lang="en-US" altLang="en-US" sz="2300" dirty="0" err="1" smtClean="0"/>
              <a:t>elle</a:t>
            </a:r>
            <a:r>
              <a:rPr lang="en-US" altLang="en-US" sz="2300" dirty="0" smtClean="0"/>
              <a:t> </a:t>
            </a:r>
            <a:r>
              <a:rPr lang="en-US" altLang="en-US" sz="2300" dirty="0" err="1" smtClean="0"/>
              <a:t>fera</a:t>
            </a:r>
            <a:r>
              <a:rPr lang="en-US" altLang="en-US" sz="2300" dirty="0" smtClean="0"/>
              <a:t> </a:t>
            </a:r>
            <a:r>
              <a:rPr lang="en-US" altLang="en-US" sz="2300" dirty="0" err="1" smtClean="0"/>
              <a:t>partie</a:t>
            </a:r>
            <a:r>
              <a:rPr lang="en-US" altLang="en-US" sz="2300" dirty="0" smtClean="0"/>
              <a:t> de </a:t>
            </a:r>
            <a:r>
              <a:rPr lang="en-US" altLang="en-US" sz="2300" dirty="0" err="1" smtClean="0"/>
              <a:t>votre</a:t>
            </a:r>
            <a:r>
              <a:rPr lang="en-US" altLang="en-US" sz="2300" dirty="0" smtClean="0"/>
              <a:t> trousseau.</a:t>
            </a:r>
          </a:p>
          <a:p>
            <a:pPr marL="635000" indent="-279400" algn="l" eaLnBrk="1">
              <a:spcBef>
                <a:spcPts val="2300"/>
              </a:spcBef>
              <a:buSzPct val="43000"/>
              <a:buFontTx/>
              <a:buBlip>
                <a:blip r:embed="rId4"/>
              </a:buBlip>
            </a:pPr>
            <a:r>
              <a:rPr lang="en-US" altLang="en-US" sz="2300" dirty="0" smtClean="0"/>
              <a:t>PGP </a:t>
            </a:r>
            <a:r>
              <a:rPr lang="en-US" altLang="en-US" sz="2300" dirty="0" err="1" smtClean="0"/>
              <a:t>demande</a:t>
            </a:r>
            <a:r>
              <a:rPr lang="en-US" altLang="en-US" sz="2300" dirty="0" smtClean="0"/>
              <a:t> </a:t>
            </a:r>
            <a:r>
              <a:rPr lang="en-US" altLang="en-US" sz="2300" dirty="0" err="1" smtClean="0"/>
              <a:t>une</a:t>
            </a:r>
            <a:r>
              <a:rPr lang="en-US" altLang="en-US" sz="2300" dirty="0" smtClean="0"/>
              <a:t> signature «</a:t>
            </a:r>
            <a:r>
              <a:rPr lang="en-US" altLang="en-US" sz="2300" dirty="0" err="1" smtClean="0"/>
              <a:t>confiance</a:t>
            </a:r>
            <a:r>
              <a:rPr lang="en-US" altLang="en-US" sz="2300" dirty="0" smtClean="0"/>
              <a:t> </a:t>
            </a:r>
            <a:r>
              <a:rPr lang="en-US" altLang="en-US" sz="2300" dirty="0" err="1" smtClean="0"/>
              <a:t>complète</a:t>
            </a:r>
            <a:r>
              <a:rPr lang="en-US" altLang="en-US" sz="2300" dirty="0" smtClean="0"/>
              <a:t>» </a:t>
            </a:r>
            <a:r>
              <a:rPr lang="en-US" altLang="en-US" sz="2300" dirty="0" err="1" smtClean="0"/>
              <a:t>ou</a:t>
            </a:r>
            <a:r>
              <a:rPr lang="en-US" altLang="en-US" sz="2300" dirty="0" smtClean="0"/>
              <a:t> </a:t>
            </a:r>
            <a:r>
              <a:rPr lang="en-US" altLang="en-US" sz="2300" dirty="0" err="1" smtClean="0"/>
              <a:t>deux</a:t>
            </a:r>
            <a:r>
              <a:rPr lang="en-US" altLang="en-US" sz="2300" dirty="0" smtClean="0"/>
              <a:t> «</a:t>
            </a:r>
            <a:r>
              <a:rPr lang="en-US" altLang="en-US" sz="2300" dirty="0" err="1" smtClean="0"/>
              <a:t>limitées</a:t>
            </a:r>
            <a:r>
              <a:rPr lang="en-US" altLang="en-US" sz="2300" dirty="0" smtClean="0"/>
              <a:t>» pour </a:t>
            </a:r>
            <a:r>
              <a:rPr lang="en-US" altLang="en-US" sz="2300" dirty="0" err="1" smtClean="0"/>
              <a:t>qu’une</a:t>
            </a:r>
            <a:r>
              <a:rPr lang="en-US" altLang="en-US" sz="2300" dirty="0" smtClean="0"/>
              <a:t> </a:t>
            </a:r>
            <a:r>
              <a:rPr lang="en-US" altLang="en-US" sz="2300" dirty="0" err="1" smtClean="0"/>
              <a:t>clé</a:t>
            </a:r>
            <a:r>
              <a:rPr lang="en-US" altLang="en-US" sz="2300" dirty="0" smtClean="0"/>
              <a:t> </a:t>
            </a:r>
            <a:r>
              <a:rPr lang="en-US" altLang="en-US" sz="2300" dirty="0" err="1" smtClean="0"/>
              <a:t>soit</a:t>
            </a:r>
            <a:r>
              <a:rPr lang="en-US" altLang="en-US" sz="2300" dirty="0" smtClean="0"/>
              <a:t> </a:t>
            </a:r>
            <a:r>
              <a:rPr lang="en-US" altLang="en-US" sz="2300" dirty="0" err="1" smtClean="0"/>
              <a:t>considérée</a:t>
            </a:r>
            <a:r>
              <a:rPr lang="en-US" altLang="en-US" sz="2300" dirty="0" smtClean="0"/>
              <a:t> </a:t>
            </a:r>
            <a:r>
              <a:rPr lang="en-US" altLang="en-US" sz="2300" dirty="0" err="1" smtClean="0"/>
              <a:t>valide</a:t>
            </a:r>
            <a:r>
              <a:rPr lang="en-US" altLang="en-US" sz="2300" dirty="0" smtClean="0"/>
              <a:t>.</a:t>
            </a:r>
          </a:p>
          <a:p>
            <a:pPr marL="635000" indent="-279400" algn="l" eaLnBrk="1">
              <a:spcBef>
                <a:spcPts val="2300"/>
              </a:spcBef>
              <a:buSzPct val="43000"/>
              <a:buFontTx/>
              <a:buBlip>
                <a:blip r:embed="rId4"/>
              </a:buBlip>
            </a:pPr>
            <a:r>
              <a:rPr lang="en-US" altLang="en-US" sz="2300" dirty="0" smtClean="0"/>
              <a:t>Si </a:t>
            </a:r>
            <a:r>
              <a:rPr lang="en-US" altLang="en-US" sz="2300" dirty="0" err="1" smtClean="0"/>
              <a:t>vous</a:t>
            </a:r>
            <a:r>
              <a:rPr lang="en-US" altLang="en-US" sz="2300" dirty="0" smtClean="0"/>
              <a:t> </a:t>
            </a:r>
            <a:r>
              <a:rPr lang="en-US" altLang="en-US" sz="2300" dirty="0" err="1" smtClean="0"/>
              <a:t>avez</a:t>
            </a:r>
            <a:r>
              <a:rPr lang="en-US" altLang="en-US" sz="2300" dirty="0" smtClean="0"/>
              <a:t> </a:t>
            </a:r>
            <a:r>
              <a:rPr lang="en-US" altLang="en-US" sz="2300" dirty="0" err="1" smtClean="0"/>
              <a:t>confiance</a:t>
            </a:r>
            <a:r>
              <a:rPr lang="en-US" altLang="en-US" sz="2300" dirty="0" smtClean="0"/>
              <a:t> </a:t>
            </a:r>
            <a:r>
              <a:rPr lang="en-US" altLang="en-US" sz="2300" dirty="0" err="1" smtClean="0"/>
              <a:t>en</a:t>
            </a:r>
            <a:r>
              <a:rPr lang="en-US" altLang="en-US" sz="2300" dirty="0" smtClean="0"/>
              <a:t> Alice et Bob </a:t>
            </a:r>
            <a:r>
              <a:rPr lang="en-US" altLang="en-US" sz="2300" dirty="0" err="1" smtClean="0"/>
              <a:t>mais</a:t>
            </a:r>
            <a:r>
              <a:rPr lang="en-US" altLang="en-US" sz="2300" dirty="0" smtClean="0"/>
              <a:t> que </a:t>
            </a:r>
            <a:r>
              <a:rPr lang="en-US" altLang="en-US" sz="2300" dirty="0" err="1" smtClean="0"/>
              <a:t>vous</a:t>
            </a:r>
            <a:r>
              <a:rPr lang="en-US" altLang="en-US" sz="2300" dirty="0" smtClean="0"/>
              <a:t> </a:t>
            </a:r>
            <a:r>
              <a:rPr lang="en-US" altLang="en-US" sz="2300" dirty="0" err="1" smtClean="0"/>
              <a:t>considérez</a:t>
            </a:r>
            <a:r>
              <a:rPr lang="en-US" altLang="en-US" sz="2300" dirty="0" smtClean="0"/>
              <a:t> possible que </a:t>
            </a:r>
            <a:r>
              <a:rPr lang="en-US" altLang="en-US" sz="2300" dirty="0" err="1" smtClean="0"/>
              <a:t>l’un</a:t>
            </a:r>
            <a:r>
              <a:rPr lang="en-US" altLang="en-US" sz="2300" dirty="0" smtClean="0"/>
              <a:t> </a:t>
            </a:r>
            <a:r>
              <a:rPr lang="en-US" altLang="en-US" sz="2300" dirty="0" err="1" smtClean="0"/>
              <a:t>d’eux</a:t>
            </a:r>
            <a:r>
              <a:rPr lang="en-US" altLang="en-US" sz="2300" dirty="0" smtClean="0"/>
              <a:t> </a:t>
            </a:r>
            <a:r>
              <a:rPr lang="en-US" altLang="en-US" sz="2300" dirty="0" err="1" smtClean="0"/>
              <a:t>signe</a:t>
            </a:r>
            <a:r>
              <a:rPr lang="en-US" altLang="en-US" sz="2300" dirty="0" smtClean="0"/>
              <a:t> </a:t>
            </a:r>
            <a:r>
              <a:rPr lang="en-US" altLang="en-US" sz="2300" dirty="0" err="1" smtClean="0"/>
              <a:t>une</a:t>
            </a:r>
            <a:r>
              <a:rPr lang="en-US" altLang="en-US" sz="2300" dirty="0" smtClean="0"/>
              <a:t> </a:t>
            </a:r>
            <a:r>
              <a:rPr lang="en-US" altLang="en-US" sz="2300" dirty="0" err="1" smtClean="0"/>
              <a:t>mauvaise</a:t>
            </a:r>
            <a:r>
              <a:rPr lang="en-US" altLang="en-US" sz="2300" dirty="0" smtClean="0"/>
              <a:t> </a:t>
            </a:r>
            <a:r>
              <a:rPr lang="en-US" altLang="en-US" sz="2300" dirty="0" err="1" smtClean="0"/>
              <a:t>clé</a:t>
            </a:r>
            <a:r>
              <a:rPr lang="en-US" altLang="en-US" sz="2300" dirty="0" smtClean="0"/>
              <a:t> </a:t>
            </a:r>
            <a:r>
              <a:rPr lang="en-US" altLang="en-US" sz="2300" dirty="0" err="1" smtClean="0"/>
              <a:t>vous</a:t>
            </a:r>
            <a:r>
              <a:rPr lang="en-US" altLang="en-US" sz="2300" dirty="0" smtClean="0"/>
              <a:t> ne </a:t>
            </a:r>
            <a:r>
              <a:rPr lang="en-US" altLang="en-US" sz="2300" dirty="0" err="1" smtClean="0"/>
              <a:t>devriez</a:t>
            </a:r>
            <a:r>
              <a:rPr lang="en-US" altLang="en-US" sz="2300" dirty="0" smtClean="0"/>
              <a:t> pas les </a:t>
            </a:r>
            <a:r>
              <a:rPr lang="en-US" altLang="en-US" sz="2300" dirty="0" err="1" smtClean="0"/>
              <a:t>désigner</a:t>
            </a:r>
            <a:r>
              <a:rPr lang="en-US" altLang="en-US" sz="2300" dirty="0" smtClean="0"/>
              <a:t> «</a:t>
            </a:r>
            <a:r>
              <a:rPr lang="en-US" altLang="en-US" sz="2300" dirty="0" err="1" smtClean="0"/>
              <a:t>confiance</a:t>
            </a:r>
            <a:r>
              <a:rPr lang="en-US" altLang="en-US" sz="2300" dirty="0" smtClean="0"/>
              <a:t> </a:t>
            </a:r>
            <a:r>
              <a:rPr lang="en-US" altLang="en-US" sz="2300" dirty="0" err="1" smtClean="0"/>
              <a:t>complète</a:t>
            </a:r>
            <a:r>
              <a:rPr lang="en-US" altLang="en-US" sz="2300" dirty="0" smtClean="0"/>
              <a:t>» </a:t>
            </a:r>
            <a:r>
              <a:rPr lang="en-US" altLang="en-US" sz="2300" dirty="0" err="1" smtClean="0"/>
              <a:t>mais</a:t>
            </a:r>
            <a:r>
              <a:rPr lang="en-US" altLang="en-US" sz="2300" dirty="0" smtClean="0"/>
              <a:t> </a:t>
            </a:r>
            <a:r>
              <a:rPr lang="en-US" altLang="en-US" sz="2300" dirty="0" err="1" smtClean="0"/>
              <a:t>plutôt</a:t>
            </a:r>
            <a:r>
              <a:rPr lang="en-US" altLang="en-US" sz="2300" dirty="0" smtClean="0"/>
              <a:t> «</a:t>
            </a:r>
            <a:r>
              <a:rPr lang="en-US" altLang="en-US" sz="2300" dirty="0" err="1" smtClean="0"/>
              <a:t>limitée</a:t>
            </a:r>
            <a:r>
              <a:rPr lang="en-US" altLang="en-US" sz="2300" dirty="0" smtClean="0"/>
              <a:t>». La chance que les </a:t>
            </a:r>
            <a:r>
              <a:rPr lang="en-US" altLang="en-US" sz="2300" dirty="0" err="1" smtClean="0"/>
              <a:t>deux</a:t>
            </a:r>
            <a:r>
              <a:rPr lang="en-US" altLang="en-US" sz="2300" dirty="0" smtClean="0"/>
              <a:t> </a:t>
            </a:r>
            <a:r>
              <a:rPr lang="en-US" altLang="en-US" sz="2300" dirty="0" err="1" smtClean="0"/>
              <a:t>soient</a:t>
            </a:r>
            <a:r>
              <a:rPr lang="en-US" altLang="en-US" sz="2300" dirty="0" smtClean="0"/>
              <a:t> </a:t>
            </a:r>
            <a:r>
              <a:rPr lang="en-US" altLang="en-US" sz="2300" dirty="0" err="1" smtClean="0"/>
              <a:t>dans</a:t>
            </a:r>
            <a:r>
              <a:rPr lang="en-US" altLang="en-US" sz="2300" dirty="0" smtClean="0"/>
              <a:t> </a:t>
            </a:r>
            <a:r>
              <a:rPr lang="en-US" altLang="en-US" sz="2300" dirty="0" err="1" smtClean="0"/>
              <a:t>l’erreur</a:t>
            </a:r>
            <a:r>
              <a:rPr lang="en-US" altLang="en-US" sz="2300" dirty="0" smtClean="0"/>
              <a:t> </a:t>
            </a:r>
            <a:r>
              <a:rPr lang="en-US" altLang="en-US" sz="2300" dirty="0" err="1" smtClean="0"/>
              <a:t>est</a:t>
            </a:r>
            <a:r>
              <a:rPr lang="en-US" altLang="en-US" sz="2300" dirty="0" smtClean="0"/>
              <a:t> mince... </a:t>
            </a:r>
            <a:endParaRPr lang="en-US" altLang="en-US"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7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17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17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17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17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1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build="p" bldLvl="5"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custDataLst>
              <p:tags r:id="rId1"/>
            </p:custDataLst>
          </p:nvPr>
        </p:nvSpPr>
        <p:spPr>
          <a:xfrm>
            <a:off x="114300" y="-25400"/>
            <a:ext cx="9944100" cy="1041400"/>
          </a:xfrm>
        </p:spPr>
        <p:txBody>
          <a:bodyPr/>
          <a:lstStyle/>
          <a:p>
            <a:pPr eaLnBrk="1"/>
            <a:r>
              <a:rPr lang="en-US" altLang="en-US" smtClean="0"/>
              <a:t>L’approche à clés secrètes</a:t>
            </a:r>
          </a:p>
        </p:txBody>
      </p:sp>
      <p:sp>
        <p:nvSpPr>
          <p:cNvPr id="9218" name="AutoShape 2"/>
          <p:cNvSpPr>
            <a:spLocks/>
          </p:cNvSpPr>
          <p:nvPr>
            <p:custDataLst>
              <p:tags r:id="rId2"/>
            </p:custDataLst>
          </p:nvPr>
        </p:nvSpPr>
        <p:spPr bwMode="auto">
          <a:xfrm>
            <a:off x="183456" y="1047750"/>
            <a:ext cx="9779000" cy="533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algn="l" eaLnBrk="1"/>
            <a:r>
              <a:rPr lang="en-US" altLang="en-US" sz="2900" dirty="0" err="1">
                <a:solidFill>
                  <a:schemeClr val="tx1"/>
                </a:solidFill>
              </a:rPr>
              <a:t>Régénérer</a:t>
            </a:r>
            <a:r>
              <a:rPr lang="en-US" altLang="en-US" sz="2900" dirty="0">
                <a:solidFill>
                  <a:schemeClr val="tx1"/>
                </a:solidFill>
              </a:rPr>
              <a:t> </a:t>
            </a:r>
            <a:r>
              <a:rPr lang="en-US" altLang="en-US" sz="2900" dirty="0" err="1">
                <a:solidFill>
                  <a:schemeClr val="tx1"/>
                </a:solidFill>
              </a:rPr>
              <a:t>une</a:t>
            </a:r>
            <a:r>
              <a:rPr lang="en-US" altLang="en-US" sz="2900" dirty="0">
                <a:solidFill>
                  <a:schemeClr val="tx1"/>
                </a:solidFill>
              </a:rPr>
              <a:t> </a:t>
            </a:r>
            <a:r>
              <a:rPr lang="en-US" altLang="en-US" sz="2900" dirty="0" err="1">
                <a:solidFill>
                  <a:schemeClr val="tx1"/>
                </a:solidFill>
              </a:rPr>
              <a:t>clé</a:t>
            </a:r>
            <a:r>
              <a:rPr lang="en-US" altLang="en-US" sz="2900" dirty="0">
                <a:solidFill>
                  <a:schemeClr val="tx1"/>
                </a:solidFill>
              </a:rPr>
              <a:t> </a:t>
            </a:r>
            <a:r>
              <a:rPr lang="en-US" altLang="en-US" sz="2900" dirty="0" err="1">
                <a:solidFill>
                  <a:schemeClr val="tx1"/>
                </a:solidFill>
              </a:rPr>
              <a:t>secrète</a:t>
            </a:r>
            <a:r>
              <a:rPr lang="en-US" altLang="en-US" sz="2900" dirty="0">
                <a:solidFill>
                  <a:schemeClr val="tx1"/>
                </a:solidFill>
              </a:rPr>
              <a:t> </a:t>
            </a:r>
            <a:r>
              <a:rPr lang="en-US" altLang="en-US" sz="2900" dirty="0" err="1">
                <a:solidFill>
                  <a:schemeClr val="tx1"/>
                </a:solidFill>
              </a:rPr>
              <a:t>avant</a:t>
            </a:r>
            <a:r>
              <a:rPr lang="en-US" altLang="en-US" sz="2900" dirty="0">
                <a:solidFill>
                  <a:schemeClr val="tx1"/>
                </a:solidFill>
              </a:rPr>
              <a:t> </a:t>
            </a:r>
            <a:r>
              <a:rPr lang="en-US" altLang="en-US" sz="2900" dirty="0" err="1">
                <a:solidFill>
                  <a:schemeClr val="tx1"/>
                </a:solidFill>
              </a:rPr>
              <a:t>l’envoi</a:t>
            </a:r>
            <a:r>
              <a:rPr lang="en-US" altLang="en-US" sz="2900" dirty="0">
                <a:solidFill>
                  <a:schemeClr val="tx1"/>
                </a:solidFill>
              </a:rPr>
              <a:t> d’un message :</a:t>
            </a:r>
            <a:endParaRPr lang="en-US" altLang="en-US" sz="3200" dirty="0">
              <a:solidFill>
                <a:schemeClr val="tx1"/>
              </a:solidFill>
            </a:endParaRPr>
          </a:p>
        </p:txBody>
      </p:sp>
      <p:grpSp>
        <p:nvGrpSpPr>
          <p:cNvPr id="9225" name="Group 9"/>
          <p:cNvGrpSpPr>
            <a:grpSpLocks/>
          </p:cNvGrpSpPr>
          <p:nvPr>
            <p:custDataLst>
              <p:tags r:id="rId3"/>
            </p:custDataLst>
          </p:nvPr>
        </p:nvGrpSpPr>
        <p:grpSpPr bwMode="auto">
          <a:xfrm>
            <a:off x="1549400" y="2847506"/>
            <a:ext cx="6337300" cy="579748"/>
            <a:chOff x="0" y="2694"/>
            <a:chExt cx="6337300" cy="578812"/>
          </a:xfrm>
          <a:noFill/>
        </p:grpSpPr>
        <p:sp>
          <p:nvSpPr>
            <p:cNvPr id="7198" name="Line 10"/>
            <p:cNvSpPr>
              <a:spLocks noChangeShapeType="1"/>
            </p:cNvSpPr>
            <p:nvPr/>
          </p:nvSpPr>
          <p:spPr bwMode="auto">
            <a:xfrm flipH="1">
              <a:off x="0" y="571499"/>
              <a:ext cx="6337300" cy="0"/>
            </a:xfrm>
            <a:prstGeom prst="line">
              <a:avLst/>
            </a:prstGeom>
            <a:ln>
              <a:headEnd type="triangle" w="med" len="med"/>
              <a:tailEnd/>
            </a:ln>
            <a:extLst/>
          </p:spPr>
          <p:style>
            <a:lnRef idx="3">
              <a:schemeClr val="dk1"/>
            </a:lnRef>
            <a:fillRef idx="0">
              <a:schemeClr val="dk1"/>
            </a:fillRef>
            <a:effectRef idx="2">
              <a:schemeClr val="dk1"/>
            </a:effectRef>
            <a:fontRef idx="minor">
              <a:schemeClr val="tx1"/>
            </a:fontRef>
          </p:style>
          <p:txBody>
            <a:bodyPr lIns="0" tIns="0" rIns="0" bIns="0"/>
            <a:lstStyle/>
            <a:p>
              <a:endParaRPr lang="en-US">
                <a:solidFill>
                  <a:schemeClr val="tx1"/>
                </a:solidFill>
              </a:endParaRPr>
            </a:p>
          </p:txBody>
        </p:sp>
        <p:sp>
          <p:nvSpPr>
            <p:cNvPr id="7199" name="AutoShape 11"/>
            <p:cNvSpPr>
              <a:spLocks/>
            </p:cNvSpPr>
            <p:nvPr/>
          </p:nvSpPr>
          <p:spPr bwMode="auto">
            <a:xfrm>
              <a:off x="2298676" y="2694"/>
              <a:ext cx="1735980" cy="57881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grp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eaLnBrk="1"/>
              <a:r>
                <a:rPr lang="en-US" altLang="en-US" sz="3200">
                  <a:solidFill>
                    <a:schemeClr val="tx1"/>
                  </a:solidFill>
                </a:rPr>
                <a:t>C=E</a:t>
              </a:r>
              <a:r>
                <a:rPr lang="en-US" altLang="en-US" sz="3200" baseline="-6000">
                  <a:solidFill>
                    <a:schemeClr val="tx1"/>
                  </a:solidFill>
                </a:rPr>
                <a:t>K</a:t>
              </a:r>
              <a:r>
                <a:rPr lang="en-US" altLang="en-US" sz="3200">
                  <a:solidFill>
                    <a:schemeClr val="tx1"/>
                  </a:solidFill>
                </a:rPr>
                <a:t>(K’)</a:t>
              </a:r>
            </a:p>
          </p:txBody>
        </p:sp>
      </p:grpSp>
      <p:grpSp>
        <p:nvGrpSpPr>
          <p:cNvPr id="9228" name="Group 12"/>
          <p:cNvGrpSpPr>
            <a:grpSpLocks/>
          </p:cNvGrpSpPr>
          <p:nvPr>
            <p:custDataLst>
              <p:tags r:id="rId4"/>
            </p:custDataLst>
          </p:nvPr>
        </p:nvGrpSpPr>
        <p:grpSpPr bwMode="auto">
          <a:xfrm>
            <a:off x="7958138" y="4711700"/>
            <a:ext cx="728662" cy="2536825"/>
            <a:chOff x="0" y="0"/>
            <a:chExt cx="727325" cy="2537306"/>
          </a:xfrm>
          <a:noFill/>
        </p:grpSpPr>
        <p:grpSp>
          <p:nvGrpSpPr>
            <p:cNvPr id="7192" name="Group 13"/>
            <p:cNvGrpSpPr>
              <a:grpSpLocks/>
            </p:cNvGrpSpPr>
            <p:nvPr/>
          </p:nvGrpSpPr>
          <p:grpSpPr bwMode="auto">
            <a:xfrm>
              <a:off x="41524" y="0"/>
              <a:ext cx="685801" cy="1930400"/>
              <a:chOff x="0" y="0"/>
              <a:chExt cx="685800" cy="1930400"/>
            </a:xfrm>
            <a:grpFill/>
          </p:grpSpPr>
          <p:sp>
            <p:nvSpPr>
              <p:cNvPr id="7195" name="Line 14"/>
              <p:cNvSpPr>
                <a:spLocks noChangeShapeType="1"/>
              </p:cNvSpPr>
              <p:nvPr/>
            </p:nvSpPr>
            <p:spPr bwMode="auto">
              <a:xfrm flipV="1">
                <a:off x="342900" y="1231900"/>
                <a:ext cx="1" cy="698500"/>
              </a:xfrm>
              <a:prstGeom prst="line">
                <a:avLst/>
              </a:prstGeom>
              <a:ln>
                <a:headEnd type="triangle" w="med" len="med"/>
                <a:tailEnd/>
              </a:ln>
              <a:extLst/>
            </p:spPr>
            <p:style>
              <a:lnRef idx="3">
                <a:schemeClr val="dk1"/>
              </a:lnRef>
              <a:fillRef idx="0">
                <a:schemeClr val="dk1"/>
              </a:fillRef>
              <a:effectRef idx="2">
                <a:schemeClr val="dk1"/>
              </a:effectRef>
              <a:fontRef idx="minor">
                <a:schemeClr val="tx1"/>
              </a:fontRef>
            </p:style>
            <p:txBody>
              <a:bodyPr lIns="0" tIns="0" rIns="0" bIns="0"/>
              <a:lstStyle/>
              <a:p>
                <a:endParaRPr lang="en-US">
                  <a:solidFill>
                    <a:schemeClr val="tx1"/>
                  </a:solidFill>
                </a:endParaRPr>
              </a:p>
            </p:txBody>
          </p:sp>
          <p:sp>
            <p:nvSpPr>
              <p:cNvPr id="9231" name="AutoShape 15"/>
              <p:cNvSpPr>
                <a:spLocks/>
              </p:cNvSpPr>
              <p:nvPr/>
            </p:nvSpPr>
            <p:spPr bwMode="auto">
              <a:xfrm>
                <a:off x="-324" y="533501"/>
                <a:ext cx="686124" cy="660525"/>
              </a:xfrm>
              <a:prstGeom prst="roundRect">
                <a:avLst>
                  <a:gd name="adj" fmla="val 28847"/>
                </a:avLst>
              </a:prstGeom>
              <a:solidFill>
                <a:schemeClr val="accent5"/>
              </a:solidFill>
              <a:ln>
                <a:headEnd/>
                <a:tailEnd/>
              </a:ln>
              <a:extLst/>
            </p:spPr>
            <p:style>
              <a:lnRef idx="2">
                <a:schemeClr val="dk1"/>
              </a:lnRef>
              <a:fillRef idx="1">
                <a:schemeClr val="lt1"/>
              </a:fillRef>
              <a:effectRef idx="0">
                <a:schemeClr val="dk1"/>
              </a:effectRef>
              <a:fontRef idx="minor">
                <a:schemeClr val="dk1"/>
              </a:fontRef>
            </p:style>
            <p:txBody>
              <a:bodyPr lIns="0" tIns="0" rIns="0" bIns="0" anchor="ctr"/>
              <a:lstStyle/>
              <a:p>
                <a:pPr algn="ctr" eaLnBrk="1">
                  <a:defRPr/>
                </a:pPr>
                <a:r>
                  <a:rPr lang="en-US" altLang="en-US" sz="2100" dirty="0">
                    <a:solidFill>
                      <a:schemeClr val="tx1"/>
                    </a:solidFill>
                    <a:effectLst>
                      <a:outerShdw blurRad="38100" dist="38100" dir="2700000" algn="tl">
                        <a:srgbClr val="53585F"/>
                      </a:outerShdw>
                    </a:effectLst>
                  </a:rPr>
                  <a:t>D</a:t>
                </a:r>
                <a:r>
                  <a:rPr lang="en-US" altLang="en-US" sz="2100" baseline="-6000" dirty="0">
                    <a:solidFill>
                      <a:schemeClr val="tx1"/>
                    </a:solidFill>
                    <a:effectLst>
                      <a:outerShdw blurRad="38100" dist="38100" dir="2700000" algn="tl">
                        <a:srgbClr val="FFFFFF"/>
                      </a:outerShdw>
                    </a:effectLst>
                  </a:rPr>
                  <a:t>K</a:t>
                </a:r>
                <a:endParaRPr lang="en-US" altLang="en-US" dirty="0">
                  <a:solidFill>
                    <a:schemeClr val="tx1"/>
                  </a:solidFill>
                </a:endParaRPr>
              </a:p>
            </p:txBody>
          </p:sp>
          <p:sp>
            <p:nvSpPr>
              <p:cNvPr id="7197" name="Line 16"/>
              <p:cNvSpPr>
                <a:spLocks noChangeShapeType="1"/>
              </p:cNvSpPr>
              <p:nvPr/>
            </p:nvSpPr>
            <p:spPr bwMode="auto">
              <a:xfrm flipV="1">
                <a:off x="342900" y="0"/>
                <a:ext cx="1" cy="533400"/>
              </a:xfrm>
              <a:prstGeom prst="line">
                <a:avLst/>
              </a:prstGeom>
              <a:ln>
                <a:headEnd type="triangle" w="med" len="med"/>
                <a:tailEnd/>
              </a:ln>
              <a:extLst/>
            </p:spPr>
            <p:style>
              <a:lnRef idx="3">
                <a:schemeClr val="dk1"/>
              </a:lnRef>
              <a:fillRef idx="0">
                <a:schemeClr val="dk1"/>
              </a:fillRef>
              <a:effectRef idx="2">
                <a:schemeClr val="dk1"/>
              </a:effectRef>
              <a:fontRef idx="minor">
                <a:schemeClr val="tx1"/>
              </a:fontRef>
            </p:style>
            <p:txBody>
              <a:bodyPr lIns="0" tIns="0" rIns="0" bIns="0"/>
              <a:lstStyle/>
              <a:p>
                <a:endParaRPr lang="en-US">
                  <a:solidFill>
                    <a:schemeClr val="tx1"/>
                  </a:solidFill>
                </a:endParaRPr>
              </a:p>
            </p:txBody>
          </p:sp>
        </p:grpSp>
        <p:sp>
          <p:nvSpPr>
            <p:cNvPr id="7193" name="AutoShape 17"/>
            <p:cNvSpPr>
              <a:spLocks/>
            </p:cNvSpPr>
            <p:nvPr/>
          </p:nvSpPr>
          <p:spPr bwMode="auto">
            <a:xfrm>
              <a:off x="0" y="21070"/>
              <a:ext cx="267740" cy="465860"/>
            </a:xfrm>
            <a:custGeom>
              <a:avLst/>
              <a:gdLst>
                <a:gd name="T0" fmla="*/ 254953940 w 21600"/>
                <a:gd name="T1" fmla="*/ 2147483647 h 21600"/>
                <a:gd name="T2" fmla="*/ 254953940 w 21600"/>
                <a:gd name="T3" fmla="*/ 2147483647 h 21600"/>
                <a:gd name="T4" fmla="*/ 254953940 w 21600"/>
                <a:gd name="T5" fmla="*/ 2147483647 h 21600"/>
                <a:gd name="T6" fmla="*/ 254953940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grp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eaLnBrk="1"/>
              <a:r>
                <a:rPr lang="en-US" altLang="en-US">
                  <a:solidFill>
                    <a:schemeClr val="tx1"/>
                  </a:solidFill>
                </a:rPr>
                <a:t>C</a:t>
              </a:r>
              <a:endParaRPr lang="en-US" altLang="en-US" sz="3200">
                <a:solidFill>
                  <a:schemeClr val="tx1"/>
                </a:solidFill>
              </a:endParaRPr>
            </a:p>
          </p:txBody>
        </p:sp>
        <p:sp>
          <p:nvSpPr>
            <p:cNvPr id="7194" name="AutoShape 18"/>
            <p:cNvSpPr>
              <a:spLocks/>
            </p:cNvSpPr>
            <p:nvPr/>
          </p:nvSpPr>
          <p:spPr bwMode="auto">
            <a:xfrm>
              <a:off x="171654" y="1958494"/>
              <a:ext cx="555671" cy="57881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grp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eaLnBrk="1"/>
              <a:r>
                <a:rPr lang="en-US" altLang="en-US" sz="3200">
                  <a:solidFill>
                    <a:schemeClr val="tx1"/>
                  </a:solidFill>
                </a:rPr>
                <a:t>K’</a:t>
              </a:r>
            </a:p>
          </p:txBody>
        </p:sp>
      </p:grpSp>
      <p:grpSp>
        <p:nvGrpSpPr>
          <p:cNvPr id="9235" name="Group 19"/>
          <p:cNvGrpSpPr>
            <a:grpSpLocks/>
          </p:cNvGrpSpPr>
          <p:nvPr>
            <p:custDataLst>
              <p:tags r:id="rId5"/>
            </p:custDataLst>
          </p:nvPr>
        </p:nvGrpSpPr>
        <p:grpSpPr bwMode="auto">
          <a:xfrm>
            <a:off x="1623616" y="3571047"/>
            <a:ext cx="6263084" cy="633411"/>
            <a:chOff x="74216" y="2694"/>
            <a:chExt cx="6263084" cy="632306"/>
          </a:xfrm>
          <a:noFill/>
        </p:grpSpPr>
        <p:sp>
          <p:nvSpPr>
            <p:cNvPr id="7190" name="Line 20"/>
            <p:cNvSpPr>
              <a:spLocks noChangeShapeType="1"/>
            </p:cNvSpPr>
            <p:nvPr/>
          </p:nvSpPr>
          <p:spPr bwMode="auto">
            <a:xfrm flipH="1" flipV="1">
              <a:off x="74216" y="635000"/>
              <a:ext cx="6263084" cy="0"/>
            </a:xfrm>
            <a:prstGeom prst="line">
              <a:avLst/>
            </a:prstGeom>
            <a:ln>
              <a:headEnd type="triangle" w="med" len="med"/>
              <a:tailEnd/>
            </a:ln>
            <a:extLst/>
          </p:spPr>
          <p:style>
            <a:lnRef idx="3">
              <a:schemeClr val="dk1"/>
            </a:lnRef>
            <a:fillRef idx="0">
              <a:schemeClr val="dk1"/>
            </a:fillRef>
            <a:effectRef idx="2">
              <a:schemeClr val="dk1"/>
            </a:effectRef>
            <a:fontRef idx="minor">
              <a:schemeClr val="tx1"/>
            </a:fontRef>
          </p:style>
          <p:txBody>
            <a:bodyPr lIns="0" tIns="0" rIns="0" bIns="0"/>
            <a:lstStyle/>
            <a:p>
              <a:endParaRPr lang="en-US">
                <a:solidFill>
                  <a:schemeClr val="tx1"/>
                </a:solidFill>
              </a:endParaRPr>
            </a:p>
          </p:txBody>
        </p:sp>
        <p:sp>
          <p:nvSpPr>
            <p:cNvPr id="7191" name="AutoShape 21"/>
            <p:cNvSpPr>
              <a:spLocks/>
            </p:cNvSpPr>
            <p:nvPr/>
          </p:nvSpPr>
          <p:spPr bwMode="auto">
            <a:xfrm>
              <a:off x="2180695" y="2694"/>
              <a:ext cx="1853961" cy="57881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grp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eaLnBrk="1"/>
              <a:r>
                <a:rPr lang="en-US" altLang="en-US" sz="3200" dirty="0">
                  <a:solidFill>
                    <a:schemeClr val="tx1"/>
                  </a:solidFill>
                </a:rPr>
                <a:t>C’=E</a:t>
              </a:r>
              <a:r>
                <a:rPr lang="en-US" altLang="en-US" sz="3200" baseline="-6000" dirty="0">
                  <a:solidFill>
                    <a:schemeClr val="tx1"/>
                  </a:solidFill>
                </a:rPr>
                <a:t>K’</a:t>
              </a:r>
              <a:r>
                <a:rPr lang="en-US" altLang="en-US" sz="3200" dirty="0">
                  <a:solidFill>
                    <a:schemeClr val="tx1"/>
                  </a:solidFill>
                </a:rPr>
                <a:t>(M)</a:t>
              </a:r>
            </a:p>
          </p:txBody>
        </p:sp>
      </p:grpSp>
      <p:grpSp>
        <p:nvGrpSpPr>
          <p:cNvPr id="9238" name="Group 22"/>
          <p:cNvGrpSpPr>
            <a:grpSpLocks/>
          </p:cNvGrpSpPr>
          <p:nvPr>
            <p:custDataLst>
              <p:tags r:id="rId6"/>
            </p:custDataLst>
          </p:nvPr>
        </p:nvGrpSpPr>
        <p:grpSpPr bwMode="auto">
          <a:xfrm>
            <a:off x="8788400" y="4711700"/>
            <a:ext cx="786629" cy="2536825"/>
            <a:chOff x="0" y="0"/>
            <a:chExt cx="787517" cy="2537306"/>
          </a:xfrm>
          <a:noFill/>
        </p:grpSpPr>
        <p:grpSp>
          <p:nvGrpSpPr>
            <p:cNvPr id="7184" name="Group 23"/>
            <p:cNvGrpSpPr>
              <a:grpSpLocks/>
            </p:cNvGrpSpPr>
            <p:nvPr/>
          </p:nvGrpSpPr>
          <p:grpSpPr bwMode="auto">
            <a:xfrm>
              <a:off x="0" y="0"/>
              <a:ext cx="685800" cy="1930400"/>
              <a:chOff x="0" y="0"/>
              <a:chExt cx="685800" cy="1930400"/>
            </a:xfrm>
            <a:grpFill/>
          </p:grpSpPr>
          <p:sp>
            <p:nvSpPr>
              <p:cNvPr id="7187" name="Line 24"/>
              <p:cNvSpPr>
                <a:spLocks noChangeShapeType="1"/>
              </p:cNvSpPr>
              <p:nvPr/>
            </p:nvSpPr>
            <p:spPr bwMode="auto">
              <a:xfrm flipV="1">
                <a:off x="342900" y="1231900"/>
                <a:ext cx="1" cy="698500"/>
              </a:xfrm>
              <a:prstGeom prst="line">
                <a:avLst/>
              </a:prstGeom>
              <a:ln>
                <a:headEnd type="triangle" w="med" len="med"/>
                <a:tailEnd/>
              </a:ln>
              <a:extLst/>
            </p:spPr>
            <p:style>
              <a:lnRef idx="3">
                <a:schemeClr val="dk1"/>
              </a:lnRef>
              <a:fillRef idx="0">
                <a:schemeClr val="dk1"/>
              </a:fillRef>
              <a:effectRef idx="2">
                <a:schemeClr val="dk1"/>
              </a:effectRef>
              <a:fontRef idx="minor">
                <a:schemeClr val="tx1"/>
              </a:fontRef>
            </p:style>
            <p:txBody>
              <a:bodyPr lIns="0" tIns="0" rIns="0" bIns="0"/>
              <a:lstStyle/>
              <a:p>
                <a:endParaRPr lang="en-US">
                  <a:solidFill>
                    <a:schemeClr val="tx1"/>
                  </a:solidFill>
                </a:endParaRPr>
              </a:p>
            </p:txBody>
          </p:sp>
          <p:sp>
            <p:nvSpPr>
              <p:cNvPr id="9241" name="AutoShape 25"/>
              <p:cNvSpPr>
                <a:spLocks/>
              </p:cNvSpPr>
              <p:nvPr/>
            </p:nvSpPr>
            <p:spPr bwMode="auto">
              <a:xfrm>
                <a:off x="0" y="533501"/>
                <a:ext cx="686574" cy="660525"/>
              </a:xfrm>
              <a:prstGeom prst="roundRect">
                <a:avLst>
                  <a:gd name="adj" fmla="val 28847"/>
                </a:avLst>
              </a:prstGeom>
              <a:solidFill>
                <a:schemeClr val="accent5"/>
              </a:solidFill>
              <a:ln>
                <a:headEnd/>
                <a:tailEnd/>
              </a:ln>
              <a:extLst/>
            </p:spPr>
            <p:style>
              <a:lnRef idx="2">
                <a:schemeClr val="dk1"/>
              </a:lnRef>
              <a:fillRef idx="1">
                <a:schemeClr val="lt1"/>
              </a:fillRef>
              <a:effectRef idx="0">
                <a:schemeClr val="dk1"/>
              </a:effectRef>
              <a:fontRef idx="minor">
                <a:schemeClr val="dk1"/>
              </a:fontRef>
            </p:style>
            <p:txBody>
              <a:bodyPr lIns="0" tIns="0" rIns="0" bIns="0" anchor="ctr"/>
              <a:lstStyle/>
              <a:p>
                <a:pPr algn="ctr" eaLnBrk="1">
                  <a:defRPr/>
                </a:pPr>
                <a:r>
                  <a:rPr lang="en-US" altLang="en-US" sz="2100">
                    <a:solidFill>
                      <a:schemeClr val="tx1"/>
                    </a:solidFill>
                    <a:effectLst>
                      <a:outerShdw blurRad="38100" dist="38100" dir="2700000" algn="tl">
                        <a:srgbClr val="53585F"/>
                      </a:outerShdw>
                    </a:effectLst>
                  </a:rPr>
                  <a:t>D</a:t>
                </a:r>
                <a:r>
                  <a:rPr lang="en-US" altLang="en-US" sz="2100" baseline="-6000">
                    <a:solidFill>
                      <a:schemeClr val="tx1"/>
                    </a:solidFill>
                    <a:effectLst>
                      <a:outerShdw blurRad="38100" dist="38100" dir="2700000" algn="tl">
                        <a:srgbClr val="FFFFFF"/>
                      </a:outerShdw>
                    </a:effectLst>
                  </a:rPr>
                  <a:t>K’</a:t>
                </a:r>
                <a:endParaRPr lang="en-US" altLang="en-US">
                  <a:solidFill>
                    <a:schemeClr val="tx1"/>
                  </a:solidFill>
                </a:endParaRPr>
              </a:p>
            </p:txBody>
          </p:sp>
          <p:sp>
            <p:nvSpPr>
              <p:cNvPr id="7189" name="Line 26"/>
              <p:cNvSpPr>
                <a:spLocks noChangeShapeType="1"/>
              </p:cNvSpPr>
              <p:nvPr/>
            </p:nvSpPr>
            <p:spPr bwMode="auto">
              <a:xfrm flipV="1">
                <a:off x="342900" y="0"/>
                <a:ext cx="1" cy="533400"/>
              </a:xfrm>
              <a:prstGeom prst="line">
                <a:avLst/>
              </a:prstGeom>
              <a:ln>
                <a:headEnd type="triangle" w="med" len="med"/>
                <a:tailEnd/>
              </a:ln>
              <a:extLst/>
            </p:spPr>
            <p:style>
              <a:lnRef idx="3">
                <a:schemeClr val="dk1"/>
              </a:lnRef>
              <a:fillRef idx="0">
                <a:schemeClr val="dk1"/>
              </a:fillRef>
              <a:effectRef idx="2">
                <a:schemeClr val="dk1"/>
              </a:effectRef>
              <a:fontRef idx="minor">
                <a:schemeClr val="tx1"/>
              </a:fontRef>
            </p:style>
            <p:txBody>
              <a:bodyPr lIns="0" tIns="0" rIns="0" bIns="0"/>
              <a:lstStyle/>
              <a:p>
                <a:endParaRPr lang="en-US">
                  <a:solidFill>
                    <a:schemeClr val="tx1"/>
                  </a:solidFill>
                </a:endParaRPr>
              </a:p>
            </p:txBody>
          </p:sp>
        </p:grpSp>
        <p:sp>
          <p:nvSpPr>
            <p:cNvPr id="7185" name="AutoShape 27"/>
            <p:cNvSpPr>
              <a:spLocks/>
            </p:cNvSpPr>
            <p:nvPr/>
          </p:nvSpPr>
          <p:spPr bwMode="auto">
            <a:xfrm>
              <a:off x="401334" y="21070"/>
              <a:ext cx="386183" cy="465860"/>
            </a:xfrm>
            <a:custGeom>
              <a:avLst/>
              <a:gdLst>
                <a:gd name="T0" fmla="*/ 721180435 w 21600"/>
                <a:gd name="T1" fmla="*/ 2147483647 h 21600"/>
                <a:gd name="T2" fmla="*/ 721180435 w 21600"/>
                <a:gd name="T3" fmla="*/ 2147483647 h 21600"/>
                <a:gd name="T4" fmla="*/ 721180435 w 21600"/>
                <a:gd name="T5" fmla="*/ 2147483647 h 21600"/>
                <a:gd name="T6" fmla="*/ 721180435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grp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eaLnBrk="1"/>
              <a:r>
                <a:rPr lang="en-US" altLang="en-US" dirty="0">
                  <a:solidFill>
                    <a:schemeClr val="tx1"/>
                  </a:solidFill>
                </a:rPr>
                <a:t>C’</a:t>
              </a:r>
              <a:endParaRPr lang="en-US" altLang="en-US" sz="3200" dirty="0">
                <a:solidFill>
                  <a:schemeClr val="tx1"/>
                </a:solidFill>
              </a:endParaRPr>
            </a:p>
          </p:txBody>
        </p:sp>
        <p:sp>
          <p:nvSpPr>
            <p:cNvPr id="7186" name="AutoShape 28"/>
            <p:cNvSpPr>
              <a:spLocks/>
            </p:cNvSpPr>
            <p:nvPr/>
          </p:nvSpPr>
          <p:spPr bwMode="auto">
            <a:xfrm>
              <a:off x="133722" y="1958494"/>
              <a:ext cx="425247" cy="578812"/>
            </a:xfrm>
            <a:custGeom>
              <a:avLst/>
              <a:gdLst>
                <a:gd name="T0" fmla="*/ 1622462834 w 21600"/>
                <a:gd name="T1" fmla="*/ 2147483647 h 21600"/>
                <a:gd name="T2" fmla="*/ 1622462834 w 21600"/>
                <a:gd name="T3" fmla="*/ 2147483647 h 21600"/>
                <a:gd name="T4" fmla="*/ 1622462834 w 21600"/>
                <a:gd name="T5" fmla="*/ 2147483647 h 21600"/>
                <a:gd name="T6" fmla="*/ 1622462834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grp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eaLnBrk="1"/>
              <a:r>
                <a:rPr lang="en-US" altLang="en-US" sz="3200">
                  <a:solidFill>
                    <a:schemeClr val="tx1"/>
                  </a:solidFill>
                </a:rPr>
                <a:t>M</a:t>
              </a:r>
            </a:p>
          </p:txBody>
        </p:sp>
      </p:grpSp>
      <p:sp>
        <p:nvSpPr>
          <p:cNvPr id="9245" name="AutoShape 29"/>
          <p:cNvSpPr>
            <a:spLocks/>
          </p:cNvSpPr>
          <p:nvPr>
            <p:custDataLst>
              <p:tags r:id="rId7"/>
            </p:custDataLst>
          </p:nvPr>
        </p:nvSpPr>
        <p:spPr bwMode="auto">
          <a:xfrm>
            <a:off x="38100" y="4670923"/>
            <a:ext cx="3251200" cy="1295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eaLnBrk="1"/>
            <a:r>
              <a:rPr lang="en-US" altLang="en-US" sz="2500" dirty="0" smtClean="0">
                <a:solidFill>
                  <a:schemeClr val="tx1"/>
                </a:solidFill>
              </a:rPr>
              <a:t>Bob tire </a:t>
            </a:r>
            <a:r>
              <a:rPr lang="en-US" altLang="en-US" sz="2500" dirty="0">
                <a:solidFill>
                  <a:schemeClr val="tx1"/>
                </a:solidFill>
              </a:rPr>
              <a:t>au </a:t>
            </a:r>
            <a:r>
              <a:rPr lang="en-US" altLang="en-US" sz="2500" dirty="0" err="1">
                <a:solidFill>
                  <a:schemeClr val="tx1"/>
                </a:solidFill>
              </a:rPr>
              <a:t>hasard</a:t>
            </a:r>
            <a:r>
              <a:rPr lang="en-US" altLang="en-US" sz="2500" dirty="0">
                <a:solidFill>
                  <a:schemeClr val="tx1"/>
                </a:solidFill>
              </a:rPr>
              <a:t> </a:t>
            </a:r>
            <a:r>
              <a:rPr lang="en-US" altLang="en-US" sz="2500" dirty="0" err="1">
                <a:solidFill>
                  <a:schemeClr val="tx1"/>
                </a:solidFill>
              </a:rPr>
              <a:t>une</a:t>
            </a:r>
            <a:r>
              <a:rPr lang="en-US" altLang="en-US" sz="2500" dirty="0">
                <a:solidFill>
                  <a:schemeClr val="tx1"/>
                </a:solidFill>
              </a:rPr>
              <a:t> </a:t>
            </a:r>
            <a:r>
              <a:rPr lang="en-US" altLang="en-US" sz="2500" dirty="0" err="1">
                <a:solidFill>
                  <a:schemeClr val="tx1"/>
                </a:solidFill>
              </a:rPr>
              <a:t>clé</a:t>
            </a:r>
            <a:r>
              <a:rPr lang="en-US" altLang="en-US" sz="2500" dirty="0">
                <a:solidFill>
                  <a:schemeClr val="tx1"/>
                </a:solidFill>
              </a:rPr>
              <a:t> </a:t>
            </a:r>
            <a:r>
              <a:rPr lang="en-US" altLang="en-US" sz="2500" dirty="0" err="1">
                <a:solidFill>
                  <a:schemeClr val="tx1"/>
                </a:solidFill>
              </a:rPr>
              <a:t>secrète</a:t>
            </a:r>
            <a:r>
              <a:rPr lang="en-US" altLang="en-US" sz="2500" dirty="0">
                <a:solidFill>
                  <a:schemeClr val="tx1"/>
                </a:solidFill>
              </a:rPr>
              <a:t> </a:t>
            </a:r>
            <a:r>
              <a:rPr lang="en-US" altLang="en-US" sz="2500" dirty="0" err="1">
                <a:solidFill>
                  <a:schemeClr val="tx1"/>
                </a:solidFill>
              </a:rPr>
              <a:t>aléatoire</a:t>
            </a:r>
            <a:r>
              <a:rPr lang="en-US" altLang="en-US" sz="2500" dirty="0">
                <a:solidFill>
                  <a:schemeClr val="tx1"/>
                </a:solidFill>
              </a:rPr>
              <a:t> K’</a:t>
            </a:r>
            <a:endParaRPr lang="en-US" altLang="en-US" sz="3200" dirty="0">
              <a:solidFill>
                <a:schemeClr val="tx1"/>
              </a:solidFill>
            </a:endParaRPr>
          </a:p>
        </p:txBody>
      </p:sp>
      <p:sp>
        <p:nvSpPr>
          <p:cNvPr id="9250" name="AutoShape 34"/>
          <p:cNvSpPr>
            <a:spLocks/>
          </p:cNvSpPr>
          <p:nvPr>
            <p:custDataLst>
              <p:tags r:id="rId8"/>
            </p:custDataLst>
          </p:nvPr>
        </p:nvSpPr>
        <p:spPr bwMode="auto">
          <a:xfrm>
            <a:off x="3189670" y="4170860"/>
            <a:ext cx="3090863" cy="5000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outerShdw blurRad="152400" dist="152400" dir="2700000" algn="ctr" rotWithShape="0">
              <a:srgbClr val="000000">
                <a:alpha val="8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Lst>
        </p:spPr>
        <p:txBody>
          <a:bodyPr lIns="38100" tIns="38100" rIns="38100" bIns="38100" anchor="ctr"/>
          <a:lstStyle/>
          <a:p>
            <a:pPr algn="ctr" eaLnBrk="1">
              <a:defRPr/>
            </a:pPr>
            <a:r>
              <a:rPr lang="en-US" altLang="en-US" b="1" dirty="0">
                <a:solidFill>
                  <a:schemeClr val="tx1"/>
                </a:solidFill>
                <a:latin typeface="Copperplate" charset="0"/>
                <a:ea typeface="Copperplate" charset="0"/>
                <a:cs typeface="Copperplate" charset="0"/>
                <a:sym typeface="Copperplate" charset="0"/>
              </a:rPr>
              <a:t>Fin de session</a:t>
            </a:r>
            <a:endParaRPr lang="en-US" altLang="en-US" dirty="0">
              <a:solidFill>
                <a:schemeClr val="tx1"/>
              </a:solidFill>
            </a:endParaRPr>
          </a:p>
        </p:txBody>
      </p:sp>
      <p:grpSp>
        <p:nvGrpSpPr>
          <p:cNvPr id="36" name="Groupe 17"/>
          <p:cNvGrpSpPr>
            <a:grpSpLocks noChangeAspect="1"/>
          </p:cNvGrpSpPr>
          <p:nvPr>
            <p:custDataLst>
              <p:tags r:id="rId9"/>
            </p:custDataLst>
          </p:nvPr>
        </p:nvGrpSpPr>
        <p:grpSpPr bwMode="auto">
          <a:xfrm>
            <a:off x="59041" y="3164714"/>
            <a:ext cx="1452420" cy="1111498"/>
            <a:chOff x="203200" y="685800"/>
            <a:chExt cx="1974478" cy="1510839"/>
          </a:xfrm>
        </p:grpSpPr>
        <p:pic>
          <p:nvPicPr>
            <p:cNvPr id="37" name="Picture 19" descr="http://images.clipartpanda.com/laptop-clipart-laptop_computer_flipped_open_0515-0909-2120-0442_SMU.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8000" y="685800"/>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2" descr="http://www.clker.com/cliparts/b/1/f/a/1195445301811339265dagobert83_female_user_icon.svg.med.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03200" y="1139777"/>
              <a:ext cx="1056862" cy="105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 name="Groupe 23"/>
          <p:cNvGrpSpPr>
            <a:grpSpLocks noChangeAspect="1"/>
          </p:cNvGrpSpPr>
          <p:nvPr>
            <p:custDataLst>
              <p:tags r:id="rId10"/>
            </p:custDataLst>
          </p:nvPr>
        </p:nvGrpSpPr>
        <p:grpSpPr bwMode="auto">
          <a:xfrm>
            <a:off x="8021116" y="3303485"/>
            <a:ext cx="1459100" cy="1047119"/>
            <a:chOff x="387363" y="2569696"/>
            <a:chExt cx="2024770" cy="1452621"/>
          </a:xfrm>
        </p:grpSpPr>
        <p:pic>
          <p:nvPicPr>
            <p:cNvPr id="40" name="Picture 19" descr="http://images.clipartpanda.com/laptop-clipart-laptop_computer_flipped_open_0515-0909-2120-0442_SMU.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2455" y="2569696"/>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8" descr="http://www.unilim.fr/suaps/files/2013/02/profil-HOM.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87363" y="2895601"/>
              <a:ext cx="1189931" cy="112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custDataLst>
              <p:tags r:id="rId1"/>
            </p:custDataLst>
          </p:nvPr>
        </p:nvSpPr>
        <p:spPr>
          <a:xfrm>
            <a:off x="990600" y="-63500"/>
            <a:ext cx="8178800" cy="1155700"/>
          </a:xfrm>
        </p:spPr>
        <p:txBody>
          <a:bodyPr/>
          <a:lstStyle/>
          <a:p>
            <a:pPr eaLnBrk="1"/>
            <a:r>
              <a:rPr lang="en-US" altLang="en-US" smtClean="0"/>
              <a:t>À ne pas faire:</a:t>
            </a:r>
          </a:p>
        </p:txBody>
      </p:sp>
      <p:pic>
        <p:nvPicPr>
          <p:cNvPr id="51202" name="Picture 2" descr="pgp.tiff"/>
          <p:cNvPicPr>
            <a:picLocks noChangeAspect="1"/>
          </p:cNvPicPr>
          <p:nvPr>
            <p:custDataLst>
              <p:tags r:id="rId2"/>
            </p:custDataLst>
          </p:nvPr>
        </p:nvPicPr>
        <p:blipFill>
          <a:blip r:embed="rId4"/>
          <a:srcRect/>
          <a:stretch>
            <a:fillRect/>
          </a:stretch>
        </p:blipFill>
        <p:spPr bwMode="auto">
          <a:xfrm>
            <a:off x="1835150" y="1323975"/>
            <a:ext cx="6464300" cy="6065838"/>
          </a:xfrm>
          <a:prstGeom prst="rect">
            <a:avLst/>
          </a:prstGeom>
          <a:noFill/>
          <a:ln>
            <a:noFill/>
          </a:ln>
          <a:effectLst>
            <a:outerShdw blurRad="63500" dist="279401" dir="2700000" algn="ctr"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Lst>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custDataLst>
              <p:tags r:id="rId1"/>
            </p:custDataLst>
          </p:nvPr>
        </p:nvSpPr>
        <p:spPr>
          <a:xfrm>
            <a:off x="975544" y="0"/>
            <a:ext cx="8178800" cy="1282700"/>
          </a:xfrm>
        </p:spPr>
        <p:txBody>
          <a:bodyPr/>
          <a:lstStyle/>
          <a:p>
            <a:pPr eaLnBrk="1"/>
            <a:r>
              <a:rPr lang="en-US" altLang="en-US" dirty="0" err="1" smtClean="0"/>
              <a:t>Exercice</a:t>
            </a:r>
            <a:endParaRPr lang="en-US" altLang="en-US" dirty="0" smtClean="0"/>
          </a:p>
        </p:txBody>
      </p:sp>
      <p:sp>
        <p:nvSpPr>
          <p:cNvPr id="46083" name="Rectangle 2"/>
          <p:cNvSpPr>
            <a:spLocks noGrp="1" noChangeArrowheads="1"/>
          </p:cNvSpPr>
          <p:nvPr>
            <p:ph idx="1"/>
            <p:custDataLst>
              <p:tags r:id="rId2"/>
            </p:custDataLst>
          </p:nvPr>
        </p:nvSpPr>
        <p:spPr>
          <a:xfrm>
            <a:off x="609600" y="1193800"/>
            <a:ext cx="8826500" cy="6223000"/>
          </a:xfrm>
        </p:spPr>
        <p:txBody>
          <a:bodyPr/>
          <a:lstStyle/>
          <a:p>
            <a:pPr marL="355600" indent="0" algn="l" eaLnBrk="1">
              <a:spcBef>
                <a:spcPts val="2300"/>
              </a:spcBef>
              <a:buSzPct val="43000"/>
              <a:buNone/>
            </a:pPr>
            <a:r>
              <a:rPr lang="en-US" altLang="en-US" sz="2800" dirty="0" smtClean="0"/>
              <a:t>Comment </a:t>
            </a:r>
            <a:r>
              <a:rPr lang="en-US" altLang="en-US" sz="2800" dirty="0" err="1" smtClean="0"/>
              <a:t>mettre</a:t>
            </a:r>
            <a:r>
              <a:rPr lang="en-US" altLang="en-US" sz="2800" dirty="0" smtClean="0"/>
              <a:t> au point un </a:t>
            </a:r>
            <a:r>
              <a:rPr lang="en-US" altLang="en-US" sz="2800" dirty="0" err="1" smtClean="0"/>
              <a:t>système</a:t>
            </a:r>
            <a:r>
              <a:rPr lang="en-US" altLang="en-US" sz="2800" dirty="0" smtClean="0"/>
              <a:t> </a:t>
            </a:r>
            <a:r>
              <a:rPr lang="en-US" altLang="en-US" sz="2800" dirty="0" err="1" smtClean="0"/>
              <a:t>bancaire</a:t>
            </a:r>
            <a:r>
              <a:rPr lang="en-US" altLang="en-US" sz="2800" dirty="0" smtClean="0"/>
              <a:t> avec </a:t>
            </a:r>
            <a:r>
              <a:rPr lang="en-US" altLang="en-US" sz="2800" dirty="0" err="1" smtClean="0"/>
              <a:t>retraits</a:t>
            </a:r>
            <a:r>
              <a:rPr lang="en-US" altLang="en-US" sz="2800" dirty="0" smtClean="0"/>
              <a:t> + </a:t>
            </a:r>
            <a:r>
              <a:rPr lang="en-US" altLang="en-US" sz="2800" dirty="0" err="1" smtClean="0"/>
              <a:t>dépôts</a:t>
            </a:r>
            <a:r>
              <a:rPr lang="en-US" altLang="en-US" sz="2800" dirty="0" smtClean="0"/>
              <a:t> :</a:t>
            </a:r>
          </a:p>
          <a:p>
            <a:pPr marL="787400" lvl="1" indent="0" algn="l" eaLnBrk="1">
              <a:spcBef>
                <a:spcPts val="2300"/>
              </a:spcBef>
              <a:buSzPct val="43000"/>
              <a:buNone/>
            </a:pPr>
            <a:r>
              <a:rPr lang="en-US" altLang="en-US" sz="2800" dirty="0" smtClean="0"/>
              <a:t>Les clients </a:t>
            </a:r>
            <a:r>
              <a:rPr lang="en-US" altLang="en-US" sz="2800" dirty="0" err="1" smtClean="0"/>
              <a:t>ont</a:t>
            </a:r>
            <a:r>
              <a:rPr lang="en-US" altLang="en-US" sz="2800" dirty="0" smtClean="0"/>
              <a:t> </a:t>
            </a:r>
            <a:r>
              <a:rPr lang="en-US" altLang="en-US" sz="2800" dirty="0" err="1" smtClean="0"/>
              <a:t>une</a:t>
            </a:r>
            <a:r>
              <a:rPr lang="en-US" altLang="en-US" sz="2800" dirty="0" smtClean="0"/>
              <a:t> carte à puce </a:t>
            </a:r>
            <a:r>
              <a:rPr lang="en-US" altLang="en-US" sz="2800" dirty="0" err="1" smtClean="0"/>
              <a:t>pouvant</a:t>
            </a:r>
            <a:r>
              <a:rPr lang="en-US" altLang="en-US" sz="2800" dirty="0" smtClean="0"/>
              <a:t> faire des </a:t>
            </a:r>
            <a:r>
              <a:rPr lang="en-US" altLang="en-US" sz="2800" dirty="0" err="1" smtClean="0"/>
              <a:t>calculs</a:t>
            </a:r>
            <a:r>
              <a:rPr lang="en-US" altLang="en-US" sz="2800" dirty="0" smtClean="0"/>
              <a:t> RSA.</a:t>
            </a:r>
          </a:p>
          <a:p>
            <a:pPr marL="787400" lvl="1" indent="0" algn="l" eaLnBrk="1">
              <a:spcBef>
                <a:spcPts val="2300"/>
              </a:spcBef>
              <a:buSzPct val="43000"/>
              <a:buNone/>
            </a:pPr>
            <a:r>
              <a:rPr lang="en-US" altLang="en-US" sz="2800" dirty="0" smtClean="0"/>
              <a:t>Les </a:t>
            </a:r>
            <a:r>
              <a:rPr lang="en-US" altLang="en-US" sz="2800" dirty="0" err="1" smtClean="0"/>
              <a:t>guichets</a:t>
            </a:r>
            <a:r>
              <a:rPr lang="en-US" altLang="en-US" sz="2800" dirty="0" smtClean="0"/>
              <a:t> ne </a:t>
            </a:r>
            <a:r>
              <a:rPr lang="en-US" altLang="en-US" sz="2800" dirty="0" err="1" smtClean="0"/>
              <a:t>devraient</a:t>
            </a:r>
            <a:r>
              <a:rPr lang="en-US" altLang="en-US" sz="2800" dirty="0" smtClean="0"/>
              <a:t> </a:t>
            </a:r>
            <a:r>
              <a:rPr lang="en-US" altLang="en-US" sz="2800" dirty="0" err="1" smtClean="0"/>
              <a:t>jamais</a:t>
            </a:r>
            <a:r>
              <a:rPr lang="en-US" altLang="en-US" sz="2800" dirty="0" smtClean="0"/>
              <a:t> </a:t>
            </a:r>
            <a:r>
              <a:rPr lang="en-US" altLang="en-US" sz="2800" dirty="0" err="1" smtClean="0"/>
              <a:t>apprendre</a:t>
            </a:r>
            <a:r>
              <a:rPr lang="en-US" altLang="en-US" sz="2800" dirty="0" smtClean="0"/>
              <a:t> les NIP des clients.</a:t>
            </a:r>
          </a:p>
          <a:p>
            <a:pPr marL="787400" lvl="1" indent="0" algn="l" eaLnBrk="1">
              <a:spcBef>
                <a:spcPts val="2300"/>
              </a:spcBef>
              <a:buSzPct val="43000"/>
              <a:buNone/>
            </a:pPr>
            <a:r>
              <a:rPr lang="en-US" altLang="en-US" sz="2800" dirty="0" smtClean="0"/>
              <a:t>Les </a:t>
            </a:r>
            <a:r>
              <a:rPr lang="en-US" altLang="en-US" sz="2800" dirty="0" err="1" smtClean="0"/>
              <a:t>guichets</a:t>
            </a:r>
            <a:r>
              <a:rPr lang="en-US" altLang="en-US" sz="2800" dirty="0" smtClean="0"/>
              <a:t> </a:t>
            </a:r>
            <a:r>
              <a:rPr lang="en-US" altLang="en-US" sz="2800" dirty="0" err="1" smtClean="0"/>
              <a:t>ont</a:t>
            </a:r>
            <a:r>
              <a:rPr lang="en-US" altLang="en-US" sz="2800" dirty="0" smtClean="0"/>
              <a:t> un lien </a:t>
            </a:r>
            <a:r>
              <a:rPr lang="en-US" altLang="en-US" sz="2800" dirty="0" err="1" smtClean="0"/>
              <a:t>privé</a:t>
            </a:r>
            <a:r>
              <a:rPr lang="en-US" altLang="en-US" sz="2800" dirty="0" smtClean="0"/>
              <a:t> </a:t>
            </a:r>
            <a:r>
              <a:rPr lang="en-US" altLang="en-US" sz="2800" dirty="0" err="1" smtClean="0"/>
              <a:t>en</a:t>
            </a:r>
            <a:r>
              <a:rPr lang="en-US" altLang="en-US" sz="2800" dirty="0" smtClean="0"/>
              <a:t> </a:t>
            </a:r>
            <a:r>
              <a:rPr lang="en-US" altLang="en-US" sz="2800" dirty="0" err="1" smtClean="0"/>
              <a:t>ligne</a:t>
            </a:r>
            <a:r>
              <a:rPr lang="en-US" altLang="en-US" sz="2800" dirty="0" smtClean="0"/>
              <a:t> avec </a:t>
            </a:r>
            <a:r>
              <a:rPr lang="en-US" altLang="en-US" sz="2800" dirty="0" err="1" smtClean="0"/>
              <a:t>l’institution</a:t>
            </a:r>
            <a:r>
              <a:rPr lang="en-US" altLang="en-US" sz="2800" dirty="0" smtClean="0"/>
              <a:t> </a:t>
            </a:r>
            <a:r>
              <a:rPr lang="en-US" altLang="en-US" sz="2800" dirty="0" err="1" smtClean="0"/>
              <a:t>bancaire</a:t>
            </a:r>
            <a:r>
              <a:rPr lang="en-US" altLang="en-US" sz="2800" dirty="0" smtClean="0"/>
              <a:t>.</a:t>
            </a:r>
            <a:endParaRPr lang="en-US" altLang="en-US" dirty="0" smtClean="0"/>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ChangeArrowheads="1"/>
          </p:cNvSpPr>
          <p:nvPr>
            <p:ph type="title"/>
            <p:custDataLst>
              <p:tags r:id="rId1"/>
            </p:custDataLst>
          </p:nvPr>
        </p:nvSpPr>
        <p:spPr>
          <a:xfrm>
            <a:off x="1047750" y="2873375"/>
            <a:ext cx="8178800" cy="1282700"/>
          </a:xfrm>
        </p:spPr>
        <p:txBody>
          <a:bodyPr/>
          <a:lstStyle/>
          <a:p>
            <a:pPr eaLnBrk="1"/>
            <a:r>
              <a:rPr lang="en-US" altLang="en-US" dirty="0" err="1" smtClean="0"/>
              <a:t>Suplément</a:t>
            </a:r>
            <a:r>
              <a:rPr lang="en-US" altLang="en-US" dirty="0" smtClean="0"/>
              <a:t> </a:t>
            </a:r>
            <a:r>
              <a:rPr lang="en-US" altLang="en-US" dirty="0" err="1" smtClean="0"/>
              <a:t>facultatif</a:t>
            </a:r>
            <a:endParaRPr lang="en-US" altLang="en-US" dirty="0" smtClean="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1"/>
          <p:cNvSpPr>
            <a:spLocks noGrp="1" noChangeArrowheads="1"/>
          </p:cNvSpPr>
          <p:nvPr>
            <p:ph type="title"/>
            <p:custDataLst>
              <p:tags r:id="rId1"/>
            </p:custDataLst>
          </p:nvPr>
        </p:nvSpPr>
        <p:spPr>
          <a:xfrm>
            <a:off x="990600" y="-25400"/>
            <a:ext cx="8178800" cy="876300"/>
          </a:xfrm>
        </p:spPr>
        <p:txBody>
          <a:bodyPr/>
          <a:lstStyle/>
          <a:p>
            <a:pPr eaLnBrk="1"/>
            <a:r>
              <a:rPr lang="en-US" altLang="en-US" smtClean="0"/>
              <a:t>Kerberos</a:t>
            </a:r>
          </a:p>
        </p:txBody>
      </p:sp>
      <p:sp>
        <p:nvSpPr>
          <p:cNvPr id="13314" name="Rectangle 2"/>
          <p:cNvSpPr>
            <a:spLocks noGrp="1" noChangeArrowheads="1"/>
          </p:cNvSpPr>
          <p:nvPr>
            <p:ph idx="1"/>
            <p:custDataLst>
              <p:tags r:id="rId2"/>
            </p:custDataLst>
          </p:nvPr>
        </p:nvSpPr>
        <p:spPr>
          <a:xfrm>
            <a:off x="215900" y="1433736"/>
            <a:ext cx="9715500" cy="6097364"/>
          </a:xfrm>
        </p:spPr>
        <p:txBody>
          <a:bodyPr/>
          <a:lstStyle/>
          <a:p>
            <a:pPr marL="671513" indent="-315913" algn="l" eaLnBrk="1">
              <a:spcBef>
                <a:spcPts val="2300"/>
              </a:spcBef>
              <a:buSzPct val="43000"/>
              <a:buFontTx/>
              <a:buBlip>
                <a:blip r:embed="rId4"/>
              </a:buBlip>
            </a:pPr>
            <a:r>
              <a:rPr lang="en-US" altLang="en-US" sz="2600" dirty="0" smtClean="0"/>
              <a:t>Kerberos </a:t>
            </a:r>
            <a:r>
              <a:rPr lang="en-US" altLang="en-US" sz="2600" dirty="0" err="1" smtClean="0"/>
              <a:t>est</a:t>
            </a:r>
            <a:r>
              <a:rPr lang="en-US" altLang="en-US" sz="2600" dirty="0" smtClean="0"/>
              <a:t> un </a:t>
            </a:r>
            <a:r>
              <a:rPr lang="en-US" altLang="en-US" sz="2600" dirty="0" err="1" smtClean="0"/>
              <a:t>système</a:t>
            </a:r>
            <a:r>
              <a:rPr lang="en-US" altLang="en-US" sz="2600" dirty="0" smtClean="0"/>
              <a:t> </a:t>
            </a:r>
            <a:r>
              <a:rPr lang="en-US" altLang="en-US" sz="2600" dirty="0" err="1" smtClean="0"/>
              <a:t>d’authentification</a:t>
            </a:r>
            <a:r>
              <a:rPr lang="en-US" altLang="en-US" sz="2600" dirty="0" smtClean="0"/>
              <a:t> </a:t>
            </a:r>
            <a:r>
              <a:rPr lang="en-US" altLang="en-US" sz="2600" dirty="0" err="1" smtClean="0"/>
              <a:t>réseau</a:t>
            </a:r>
            <a:r>
              <a:rPr lang="en-US" altLang="en-US" sz="2600" dirty="0" smtClean="0"/>
              <a:t> </a:t>
            </a:r>
            <a:r>
              <a:rPr lang="en-US" altLang="en-US" sz="2600" dirty="0" err="1" smtClean="0"/>
              <a:t>créé</a:t>
            </a:r>
            <a:r>
              <a:rPr lang="en-US" altLang="en-US" sz="2600" dirty="0" smtClean="0"/>
              <a:t> au MIT.</a:t>
            </a:r>
          </a:p>
          <a:p>
            <a:pPr marL="671513" indent="-315913" algn="l" eaLnBrk="1">
              <a:spcBef>
                <a:spcPts val="2300"/>
              </a:spcBef>
              <a:buSzPct val="43000"/>
              <a:buFontTx/>
              <a:buBlip>
                <a:blip r:embed="rId4"/>
              </a:buBlip>
            </a:pPr>
            <a:r>
              <a:rPr lang="en-US" altLang="en-US" sz="2600" dirty="0" smtClean="0"/>
              <a:t>Ce </a:t>
            </a:r>
            <a:r>
              <a:rPr lang="en-US" altLang="en-US" sz="2600" dirty="0" err="1" smtClean="0"/>
              <a:t>système</a:t>
            </a:r>
            <a:r>
              <a:rPr lang="en-US" altLang="en-US" sz="2600" dirty="0" smtClean="0"/>
              <a:t> </a:t>
            </a:r>
            <a:r>
              <a:rPr lang="en-US" altLang="en-US" sz="2600" dirty="0" err="1" smtClean="0"/>
              <a:t>utilise</a:t>
            </a:r>
            <a:r>
              <a:rPr lang="en-US" altLang="en-US" sz="2600" dirty="0" smtClean="0"/>
              <a:t> des tickets au lieu des mots de </a:t>
            </a:r>
            <a:r>
              <a:rPr lang="en-US" altLang="en-US" sz="2600" dirty="0" err="1" smtClean="0"/>
              <a:t>passe</a:t>
            </a:r>
            <a:r>
              <a:rPr lang="en-US" altLang="en-US" sz="2600" dirty="0" smtClean="0"/>
              <a:t> pour </a:t>
            </a:r>
            <a:r>
              <a:rPr lang="en-US" altLang="en-US" sz="2600" dirty="0" err="1" smtClean="0"/>
              <a:t>avoir</a:t>
            </a:r>
            <a:r>
              <a:rPr lang="en-US" altLang="en-US" sz="2600" dirty="0" smtClean="0"/>
              <a:t> </a:t>
            </a:r>
            <a:r>
              <a:rPr lang="en-US" altLang="en-US" sz="2600" dirty="0" err="1" smtClean="0"/>
              <a:t>accès</a:t>
            </a:r>
            <a:r>
              <a:rPr lang="en-US" altLang="en-US" sz="2600" dirty="0" smtClean="0"/>
              <a:t> à des </a:t>
            </a:r>
            <a:r>
              <a:rPr lang="en-US" altLang="en-US" sz="2600" dirty="0" err="1" smtClean="0"/>
              <a:t>ressources</a:t>
            </a:r>
            <a:r>
              <a:rPr lang="en-US" altLang="en-US" sz="2600" dirty="0" smtClean="0"/>
              <a:t>. Il </a:t>
            </a:r>
            <a:r>
              <a:rPr lang="en-US" altLang="en-US" sz="2600" dirty="0" err="1" smtClean="0"/>
              <a:t>est</a:t>
            </a:r>
            <a:r>
              <a:rPr lang="en-US" altLang="en-US" sz="2600" dirty="0" smtClean="0"/>
              <a:t> plus </a:t>
            </a:r>
            <a:r>
              <a:rPr lang="en-US" altLang="en-US" sz="2600" dirty="0" err="1" smtClean="0"/>
              <a:t>général</a:t>
            </a:r>
            <a:r>
              <a:rPr lang="en-US" altLang="en-US" sz="2600" dirty="0" smtClean="0"/>
              <a:t> que des </a:t>
            </a:r>
            <a:r>
              <a:rPr lang="en-US" altLang="en-US" sz="2600" dirty="0" err="1" smtClean="0"/>
              <a:t>centres</a:t>
            </a:r>
            <a:r>
              <a:rPr lang="en-US" altLang="en-US" sz="2600" dirty="0" smtClean="0"/>
              <a:t> de distribution de </a:t>
            </a:r>
            <a:r>
              <a:rPr lang="en-US" altLang="en-US" sz="2600" dirty="0" err="1" smtClean="0"/>
              <a:t>clés</a:t>
            </a:r>
            <a:r>
              <a:rPr lang="en-US" altLang="en-US" sz="2600" dirty="0" smtClean="0"/>
              <a:t>. </a:t>
            </a:r>
          </a:p>
          <a:p>
            <a:pPr marL="671513" indent="-315913" algn="l" eaLnBrk="1">
              <a:spcBef>
                <a:spcPts val="2300"/>
              </a:spcBef>
              <a:buSzPct val="43000"/>
              <a:buFontTx/>
              <a:buBlip>
                <a:blip r:embed="rId4"/>
              </a:buBlip>
            </a:pPr>
            <a:r>
              <a:rPr lang="en-US" altLang="en-US" sz="2600" dirty="0" smtClean="0"/>
              <a:t>Tout </a:t>
            </a:r>
            <a:r>
              <a:rPr lang="en-US" altLang="en-US" sz="2600" dirty="0" err="1" smtClean="0"/>
              <a:t>l’ensemble</a:t>
            </a:r>
            <a:r>
              <a:rPr lang="en-US" altLang="en-US" sz="2600" dirty="0" smtClean="0"/>
              <a:t> repose sur </a:t>
            </a:r>
            <a:r>
              <a:rPr lang="en-US" altLang="en-US" sz="2600" dirty="0" err="1" smtClean="0"/>
              <a:t>une</a:t>
            </a:r>
            <a:r>
              <a:rPr lang="en-US" altLang="en-US" sz="2600" dirty="0" smtClean="0"/>
              <a:t> </a:t>
            </a:r>
            <a:r>
              <a:rPr lang="en-US" altLang="en-US" sz="2600" dirty="0" err="1" smtClean="0"/>
              <a:t>technologie</a:t>
            </a:r>
            <a:r>
              <a:rPr lang="en-US" altLang="en-US" sz="2600" dirty="0" smtClean="0"/>
              <a:t> à </a:t>
            </a:r>
            <a:r>
              <a:rPr lang="en-US" altLang="en-US" sz="2600" dirty="0" err="1" smtClean="0"/>
              <a:t>clés</a:t>
            </a:r>
            <a:r>
              <a:rPr lang="en-US" altLang="en-US" sz="2600" dirty="0" smtClean="0"/>
              <a:t> </a:t>
            </a:r>
            <a:r>
              <a:rPr lang="en-US" altLang="en-US" sz="2600" dirty="0" err="1" smtClean="0"/>
              <a:t>symétriques</a:t>
            </a:r>
            <a:r>
              <a:rPr lang="en-US" altLang="en-US" sz="2600" dirty="0" smtClean="0"/>
              <a:t>.</a:t>
            </a:r>
          </a:p>
          <a:p>
            <a:pPr marL="671513" indent="-315913" algn="l" eaLnBrk="1">
              <a:spcBef>
                <a:spcPts val="2300"/>
              </a:spcBef>
              <a:buSzPct val="43000"/>
              <a:buFontTx/>
              <a:buBlip>
                <a:blip r:embed="rId4"/>
              </a:buBlip>
            </a:pPr>
            <a:r>
              <a:rPr lang="en-US" altLang="en-US" sz="2600" dirty="0" err="1" smtClean="0"/>
              <a:t>Utilisé</a:t>
            </a:r>
            <a:r>
              <a:rPr lang="en-US" altLang="en-US" sz="2600" dirty="0" smtClean="0"/>
              <a:t> </a:t>
            </a:r>
            <a:r>
              <a:rPr lang="en-US" altLang="en-US" sz="2600" dirty="0" err="1" smtClean="0"/>
              <a:t>dans</a:t>
            </a:r>
            <a:r>
              <a:rPr lang="en-US" altLang="en-US" sz="2600" dirty="0" smtClean="0"/>
              <a:t> </a:t>
            </a:r>
            <a:r>
              <a:rPr lang="en-US" altLang="en-US" sz="2600" dirty="0" err="1" smtClean="0"/>
              <a:t>plusieurs</a:t>
            </a:r>
            <a:r>
              <a:rPr lang="en-US" altLang="en-US" sz="2600" dirty="0" smtClean="0"/>
              <a:t> </a:t>
            </a:r>
            <a:r>
              <a:rPr lang="en-US" altLang="en-US" sz="2600" dirty="0" err="1" smtClean="0"/>
              <a:t>universités</a:t>
            </a:r>
            <a:r>
              <a:rPr lang="en-US" altLang="en-US" sz="2600" dirty="0" smtClean="0"/>
              <a:t> </a:t>
            </a:r>
            <a:r>
              <a:rPr lang="en-US" altLang="en-US" sz="2600" dirty="0" err="1" smtClean="0"/>
              <a:t>américaines</a:t>
            </a:r>
            <a:r>
              <a:rPr lang="en-US" altLang="en-US" sz="2600" dirty="0" smtClean="0"/>
              <a:t>. </a:t>
            </a:r>
            <a:r>
              <a:rPr lang="en-US" altLang="en-US" sz="2600" dirty="0" err="1" smtClean="0"/>
              <a:t>Était</a:t>
            </a:r>
            <a:r>
              <a:rPr lang="en-US" altLang="en-US" sz="2600" dirty="0" smtClean="0"/>
              <a:t> </a:t>
            </a:r>
            <a:r>
              <a:rPr lang="en-US" altLang="en-US" sz="2600" dirty="0" err="1" smtClean="0"/>
              <a:t>utilisé</a:t>
            </a:r>
            <a:r>
              <a:rPr lang="en-US" altLang="en-US" sz="2600" dirty="0" smtClean="0"/>
              <a:t> sur des </a:t>
            </a:r>
            <a:r>
              <a:rPr lang="en-US" altLang="en-US" sz="2600" dirty="0" err="1" smtClean="0"/>
              <a:t>systèmes</a:t>
            </a:r>
            <a:r>
              <a:rPr lang="en-US" altLang="en-US" sz="2600" dirty="0" smtClean="0"/>
              <a:t> </a:t>
            </a:r>
            <a:r>
              <a:rPr lang="en-US" altLang="en-US" sz="2600" dirty="0" err="1" smtClean="0"/>
              <a:t>distribués</a:t>
            </a:r>
            <a:r>
              <a:rPr lang="en-US" altLang="en-US" sz="2600" dirty="0" smtClean="0"/>
              <a:t> UNIX et par Windows 2000+.</a:t>
            </a:r>
            <a:endParaRPr lang="en-US" altLang="en-US" dirty="0" smtClean="0"/>
          </a:p>
        </p:txBody>
      </p:sp>
      <p:pic>
        <p:nvPicPr>
          <p:cNvPr id="4" name="Picture 5" descr="http://adlabsinc.com/wp-content/uploads/2014/02/bonus_vecto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8" y="30163"/>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bldLvl="5"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1" descr="droppedImage.pdf"/>
          <p:cNvPicPr>
            <a:picLocks noChangeAspect="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261938" y="-160338"/>
            <a:ext cx="9617075" cy="7656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4339" name="Group 3"/>
          <p:cNvGrpSpPr>
            <a:grpSpLocks/>
          </p:cNvGrpSpPr>
          <p:nvPr>
            <p:custDataLst>
              <p:tags r:id="rId2"/>
            </p:custDataLst>
          </p:nvPr>
        </p:nvGrpSpPr>
        <p:grpSpPr bwMode="auto">
          <a:xfrm>
            <a:off x="6832600" y="1092200"/>
            <a:ext cx="2870200" cy="1879600"/>
            <a:chOff x="0" y="0"/>
            <a:chExt cx="2870200" cy="1879600"/>
          </a:xfrm>
        </p:grpSpPr>
        <p:sp>
          <p:nvSpPr>
            <p:cNvPr id="14340" name="AutoShape 4" descr="tile_blackboard_blue.jpeg"/>
            <p:cNvSpPr>
              <a:spLocks/>
            </p:cNvSpPr>
            <p:nvPr/>
          </p:nvSpPr>
          <p:spPr bwMode="auto">
            <a:xfrm>
              <a:off x="0" y="812800"/>
              <a:ext cx="2870200" cy="609600"/>
            </a:xfrm>
            <a:prstGeom prst="roundRect">
              <a:avLst>
                <a:gd name="adj" fmla="val 31250"/>
              </a:avLst>
            </a:prstGeom>
            <a:blipFill dpi="0" rotWithShape="0">
              <a:blip r:embed="rId8"/>
              <a:srcRect/>
              <a:tile tx="0" ty="0" sx="100000" sy="100000" flip="none" algn="tl"/>
            </a:blipFill>
            <a:ln w="25400" cap="flat" cmpd="sng">
              <a:solidFill>
                <a:srgbClr val="FFFFFF"/>
              </a:solidFill>
              <a:prstDash val="solid"/>
              <a:miter lim="0"/>
              <a:headEnd/>
              <a:tailEnd/>
            </a:ln>
            <a:effectLst>
              <a:outerShdw blurRad="114300" dist="101600" dir="10620012" algn="ctr" rotWithShape="0">
                <a:srgbClr val="000000">
                  <a:alpha val="70000"/>
                </a:srgbClr>
              </a:outerShdw>
            </a:effectLst>
          </p:spPr>
          <p:txBody>
            <a:bodyPr lIns="0" tIns="0" rIns="0" bIns="0" anchor="ctr"/>
            <a:lstStyle/>
            <a:p>
              <a:pPr algn="ctr" eaLnBrk="1">
                <a:defRPr/>
              </a:pPr>
              <a:r>
                <a:rPr lang="en-US" altLang="en-US" sz="1600">
                  <a:effectLst>
                    <a:outerShdw blurRad="38100" dist="38100" dir="2700000" algn="tl">
                      <a:srgbClr val="C0C0C0"/>
                    </a:outerShdw>
                  </a:effectLst>
                </a:rPr>
                <a:t>Tiers de confiance (2)</a:t>
              </a:r>
              <a:endParaRPr lang="en-US" altLang="en-US"/>
            </a:p>
          </p:txBody>
        </p:sp>
        <p:sp>
          <p:nvSpPr>
            <p:cNvPr id="14341" name="Line 5"/>
            <p:cNvSpPr>
              <a:spLocks noChangeShapeType="1"/>
            </p:cNvSpPr>
            <p:nvPr/>
          </p:nvSpPr>
          <p:spPr bwMode="auto">
            <a:xfrm>
              <a:off x="419100" y="0"/>
              <a:ext cx="1320800" cy="825500"/>
            </a:xfrm>
            <a:prstGeom prst="line">
              <a:avLst/>
            </a:prstGeom>
            <a:noFill/>
            <a:ln w="25400" cap="flat" cmpd="sng">
              <a:solidFill>
                <a:srgbClr val="000000"/>
              </a:solidFill>
              <a:prstDash val="sysDot"/>
              <a:round/>
              <a:headEnd type="triangle" w="med" len="med"/>
              <a:tailEnd/>
            </a:ln>
            <a:effectLst>
              <a:outerShdw blurRad="114300" dist="101600" dir="10620012" algn="ctr" rotWithShape="0">
                <a:srgbClr val="000000">
                  <a:alpha val="70000"/>
                </a:srgbClr>
              </a:outerShdw>
            </a:effectLst>
            <a:extLst>
              <a:ext uri="{909E8E84-426E-40DD-AFC4-6F175D3DCCD1}">
                <a14:hiddenFill xmlns:a14="http://schemas.microsoft.com/office/drawing/2010/main">
                  <a:noFill/>
                </a14:hiddenFill>
              </a:ext>
            </a:extLst>
          </p:spPr>
          <p:txBody>
            <a:bodyPr lIns="0" tIns="0" rIns="0" bIns="0"/>
            <a:lstStyle>
              <a:lvl1pPr defTabSz="457200">
                <a:defRPr sz="3200">
                  <a:solidFill>
                    <a:srgbClr val="FFFFFF"/>
                  </a:solidFill>
                  <a:latin typeface="Chalkboard" charset="0"/>
                  <a:ea typeface="Chalkboard" charset="0"/>
                  <a:cs typeface="Chalkboard" charset="0"/>
                  <a:sym typeface="Chalkboard" charset="0"/>
                </a:defRPr>
              </a:lvl1pPr>
              <a:lvl2pPr defTabSz="457200">
                <a:defRPr sz="3200">
                  <a:solidFill>
                    <a:srgbClr val="FFFFFF"/>
                  </a:solidFill>
                  <a:latin typeface="Chalkboard" charset="0"/>
                  <a:ea typeface="Chalkboard" charset="0"/>
                  <a:cs typeface="Chalkboard" charset="0"/>
                  <a:sym typeface="Chalkboard" charset="0"/>
                </a:defRPr>
              </a:lvl2pPr>
              <a:lvl3pPr defTabSz="457200">
                <a:defRPr sz="3200">
                  <a:solidFill>
                    <a:srgbClr val="FFFFFF"/>
                  </a:solidFill>
                  <a:latin typeface="Chalkboard" charset="0"/>
                  <a:ea typeface="Chalkboard" charset="0"/>
                  <a:cs typeface="Chalkboard" charset="0"/>
                  <a:sym typeface="Chalkboard" charset="0"/>
                </a:defRPr>
              </a:lvl3pPr>
              <a:lvl4pPr defTabSz="457200">
                <a:defRPr sz="3200">
                  <a:solidFill>
                    <a:srgbClr val="FFFFFF"/>
                  </a:solidFill>
                  <a:latin typeface="Chalkboard" charset="0"/>
                  <a:ea typeface="Chalkboard" charset="0"/>
                  <a:cs typeface="Chalkboard" charset="0"/>
                  <a:sym typeface="Chalkboard" charset="0"/>
                </a:defRPr>
              </a:lvl4pPr>
              <a:lvl5pPr defTabSz="457200">
                <a:defRPr sz="3200">
                  <a:solidFill>
                    <a:srgbClr val="FFFFFF"/>
                  </a:solidFill>
                  <a:latin typeface="Chalkboard" charset="0"/>
                  <a:ea typeface="Chalkboard" charset="0"/>
                  <a:cs typeface="Chalkboard" charset="0"/>
                  <a:sym typeface="Chalkboard" charset="0"/>
                </a:defRPr>
              </a:lvl5pPr>
              <a:lvl6pPr marL="1524000" algn="ctr" defTabSz="45720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1981200" algn="ctr" defTabSz="45720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2438400" algn="ctr" defTabSz="45720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2895600" algn="ctr" defTabSz="45720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eaLnBrk="1">
                <a:defRPr/>
              </a:pPr>
              <a:endParaRPr lang="en-US" altLang="en-US" sz="1200" smtClean="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14342" name="Line 6"/>
            <p:cNvSpPr>
              <a:spLocks noChangeShapeType="1"/>
            </p:cNvSpPr>
            <p:nvPr/>
          </p:nvSpPr>
          <p:spPr bwMode="auto">
            <a:xfrm flipV="1">
              <a:off x="2070100" y="1384300"/>
              <a:ext cx="0" cy="495300"/>
            </a:xfrm>
            <a:prstGeom prst="line">
              <a:avLst/>
            </a:prstGeom>
            <a:noFill/>
            <a:ln w="25400" cap="flat" cmpd="sng">
              <a:solidFill>
                <a:srgbClr val="000000"/>
              </a:solidFill>
              <a:prstDash val="sysDot"/>
              <a:round/>
              <a:headEnd type="triangle" w="med" len="med"/>
              <a:tailEnd/>
            </a:ln>
            <a:effectLst>
              <a:outerShdw blurRad="114300" dist="101600" dir="10620012" algn="ctr" rotWithShape="0">
                <a:srgbClr val="000000">
                  <a:alpha val="70000"/>
                </a:srgbClr>
              </a:outerShdw>
            </a:effectLst>
            <a:extLst>
              <a:ext uri="{909E8E84-426E-40DD-AFC4-6F175D3DCCD1}">
                <a14:hiddenFill xmlns:a14="http://schemas.microsoft.com/office/drawing/2010/main">
                  <a:noFill/>
                </a14:hiddenFill>
              </a:ext>
            </a:extLst>
          </p:spPr>
          <p:txBody>
            <a:bodyPr lIns="0" tIns="0" rIns="0" bIns="0"/>
            <a:lstStyle>
              <a:lvl1pPr defTabSz="457200">
                <a:defRPr sz="3200">
                  <a:solidFill>
                    <a:srgbClr val="FFFFFF"/>
                  </a:solidFill>
                  <a:latin typeface="Chalkboard" charset="0"/>
                  <a:ea typeface="Chalkboard" charset="0"/>
                  <a:cs typeface="Chalkboard" charset="0"/>
                  <a:sym typeface="Chalkboard" charset="0"/>
                </a:defRPr>
              </a:lvl1pPr>
              <a:lvl2pPr defTabSz="457200">
                <a:defRPr sz="3200">
                  <a:solidFill>
                    <a:srgbClr val="FFFFFF"/>
                  </a:solidFill>
                  <a:latin typeface="Chalkboard" charset="0"/>
                  <a:ea typeface="Chalkboard" charset="0"/>
                  <a:cs typeface="Chalkboard" charset="0"/>
                  <a:sym typeface="Chalkboard" charset="0"/>
                </a:defRPr>
              </a:lvl2pPr>
              <a:lvl3pPr defTabSz="457200">
                <a:defRPr sz="3200">
                  <a:solidFill>
                    <a:srgbClr val="FFFFFF"/>
                  </a:solidFill>
                  <a:latin typeface="Chalkboard" charset="0"/>
                  <a:ea typeface="Chalkboard" charset="0"/>
                  <a:cs typeface="Chalkboard" charset="0"/>
                  <a:sym typeface="Chalkboard" charset="0"/>
                </a:defRPr>
              </a:lvl3pPr>
              <a:lvl4pPr defTabSz="457200">
                <a:defRPr sz="3200">
                  <a:solidFill>
                    <a:srgbClr val="FFFFFF"/>
                  </a:solidFill>
                  <a:latin typeface="Chalkboard" charset="0"/>
                  <a:ea typeface="Chalkboard" charset="0"/>
                  <a:cs typeface="Chalkboard" charset="0"/>
                  <a:sym typeface="Chalkboard" charset="0"/>
                </a:defRPr>
              </a:lvl4pPr>
              <a:lvl5pPr defTabSz="457200">
                <a:defRPr sz="3200">
                  <a:solidFill>
                    <a:srgbClr val="FFFFFF"/>
                  </a:solidFill>
                  <a:latin typeface="Chalkboard" charset="0"/>
                  <a:ea typeface="Chalkboard" charset="0"/>
                  <a:cs typeface="Chalkboard" charset="0"/>
                  <a:sym typeface="Chalkboard" charset="0"/>
                </a:defRPr>
              </a:lvl5pPr>
              <a:lvl6pPr marL="1524000" algn="ctr" defTabSz="45720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1981200" algn="ctr" defTabSz="45720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2438400" algn="ctr" defTabSz="45720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2895600" algn="ctr" defTabSz="45720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eaLnBrk="1">
                <a:defRPr/>
              </a:pPr>
              <a:endParaRPr lang="en-US" altLang="en-US" sz="1200" smtClean="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sp>
        <p:nvSpPr>
          <p:cNvPr id="14343" name="AutoShape 7"/>
          <p:cNvSpPr>
            <a:spLocks/>
          </p:cNvSpPr>
          <p:nvPr>
            <p:custDataLst>
              <p:tags r:id="rId3"/>
            </p:custDataLst>
          </p:nvPr>
        </p:nvSpPr>
        <p:spPr bwMode="auto">
          <a:xfrm>
            <a:off x="465138" y="6378575"/>
            <a:ext cx="5399087" cy="60166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algn="l" eaLnBrk="1"/>
            <a:r>
              <a:rPr lang="en-US" altLang="en-US" sz="1800">
                <a:solidFill>
                  <a:srgbClr val="000000"/>
                </a:solidFill>
                <a:latin typeface="Arial" pitchFamily="34" charset="0"/>
                <a:cs typeface="Arial" pitchFamily="34" charset="0"/>
                <a:sym typeface="Arial" pitchFamily="34" charset="0"/>
              </a:rPr>
              <a:t>Des clés secrètes sont initialement</a:t>
            </a:r>
          </a:p>
          <a:p>
            <a:pPr eaLnBrk="1"/>
            <a:r>
              <a:rPr lang="en-US" altLang="en-US" sz="1800">
                <a:solidFill>
                  <a:srgbClr val="000000"/>
                </a:solidFill>
                <a:latin typeface="Arial" pitchFamily="34" charset="0"/>
                <a:cs typeface="Arial" pitchFamily="34" charset="0"/>
                <a:sym typeface="Arial" pitchFamily="34" charset="0"/>
              </a:rPr>
              <a:t>partagées entre (AS,TGS) et (TGS,PS), (Client, AS).</a:t>
            </a:r>
            <a:endParaRPr lang="en-US" altLang="en-US" sz="3200"/>
          </a:p>
        </p:txBody>
      </p:sp>
      <p:sp>
        <p:nvSpPr>
          <p:cNvPr id="14344" name="AutoShape 8" descr="tile_blackboard_blue.jpeg"/>
          <p:cNvSpPr>
            <a:spLocks/>
          </p:cNvSpPr>
          <p:nvPr>
            <p:custDataLst>
              <p:tags r:id="rId4"/>
            </p:custDataLst>
          </p:nvPr>
        </p:nvSpPr>
        <p:spPr bwMode="auto">
          <a:xfrm rot="19888927">
            <a:off x="736600" y="1549400"/>
            <a:ext cx="1955800" cy="1079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063" y="0"/>
                </a:moveTo>
                <a:cubicBezTo>
                  <a:pt x="5268" y="0"/>
                  <a:pt x="526" y="4828"/>
                  <a:pt x="526" y="10927"/>
                </a:cubicBezTo>
                <a:cubicBezTo>
                  <a:pt x="526" y="12959"/>
                  <a:pt x="1053" y="14992"/>
                  <a:pt x="2107" y="16517"/>
                </a:cubicBezTo>
                <a:lnTo>
                  <a:pt x="0" y="21599"/>
                </a:lnTo>
                <a:lnTo>
                  <a:pt x="4917" y="19567"/>
                </a:lnTo>
                <a:cubicBezTo>
                  <a:pt x="6673" y="20837"/>
                  <a:pt x="8780" y="21599"/>
                  <a:pt x="11063" y="21599"/>
                </a:cubicBezTo>
                <a:cubicBezTo>
                  <a:pt x="16858" y="21599"/>
                  <a:pt x="21599" y="16771"/>
                  <a:pt x="21599" y="10927"/>
                </a:cubicBezTo>
                <a:cubicBezTo>
                  <a:pt x="21599" y="4828"/>
                  <a:pt x="16858" y="0"/>
                  <a:pt x="11063" y="0"/>
                </a:cubicBezTo>
                <a:close/>
              </a:path>
            </a:pathLst>
          </a:custGeom>
          <a:blipFill dpi="0" rotWithShape="0">
            <a:blip r:embed="rId8"/>
            <a:srcRect/>
            <a:tile tx="0" ty="0" sx="100000" sy="100000" flip="none" algn="tl"/>
          </a:blipFill>
          <a:ln w="25400" cap="flat" cmpd="sng">
            <a:solidFill>
              <a:srgbClr val="FFFFFF"/>
            </a:solidFill>
            <a:prstDash val="solid"/>
            <a:miter lim="0"/>
            <a:headEnd/>
            <a:tailEnd/>
          </a:ln>
          <a:effectLst>
            <a:outerShdw blurRad="114300" dist="101600" dir="10620012" algn="ctr" rotWithShape="0">
              <a:srgbClr val="000000">
                <a:alpha val="70000"/>
              </a:srgbClr>
            </a:outerShdw>
          </a:effectLst>
        </p:spPr>
        <p:txBody>
          <a:bodyPr lIns="0" tIns="0" rIns="0" bIns="0" anchor="ctr"/>
          <a:lstStyle/>
          <a:p>
            <a:pPr algn="ctr" eaLnBrk="1">
              <a:defRPr/>
            </a:pPr>
            <a:r>
              <a:rPr lang="en-US" altLang="en-US" sz="1300">
                <a:effectLst>
                  <a:outerShdw blurRad="38100" dist="38100" dir="2700000" algn="tl">
                    <a:srgbClr val="C0C0C0"/>
                  </a:outerShdw>
                </a:effectLst>
              </a:rPr>
              <a:t>Doit initialement s’identifier auprès de l’AS. Pourquoi?</a:t>
            </a:r>
            <a:endParaRPr lang="en-US" altLang="en-US"/>
          </a:p>
        </p:txBody>
      </p:sp>
      <p:pic>
        <p:nvPicPr>
          <p:cNvPr id="10" name="Picture 5" descr="http://adlabsinc.com/wp-content/uploads/2014/02/bonus_vector.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02700" y="152401"/>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AutoShape 2"/>
          <p:cNvSpPr>
            <a:spLocks/>
          </p:cNvSpPr>
          <p:nvPr>
            <p:custDataLst>
              <p:tags r:id="rId5"/>
            </p:custDataLst>
          </p:nvPr>
        </p:nvSpPr>
        <p:spPr bwMode="auto">
          <a:xfrm>
            <a:off x="292100" y="193675"/>
            <a:ext cx="3860800" cy="113506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algn="l" eaLnBrk="1"/>
            <a:r>
              <a:rPr lang="en-US" altLang="en-US" sz="1800" dirty="0">
                <a:solidFill>
                  <a:srgbClr val="000000"/>
                </a:solidFill>
                <a:latin typeface="Arial" pitchFamily="34" charset="0"/>
                <a:cs typeface="Arial" pitchFamily="34" charset="0"/>
                <a:sym typeface="Arial" pitchFamily="34" charset="0"/>
              </a:rPr>
              <a:t>[M]K -&gt; </a:t>
            </a:r>
            <a:r>
              <a:rPr lang="en-US" altLang="en-US" sz="1800" dirty="0" err="1">
                <a:solidFill>
                  <a:srgbClr val="000000"/>
                </a:solidFill>
                <a:latin typeface="Arial" pitchFamily="34" charset="0"/>
                <a:cs typeface="Arial" pitchFamily="34" charset="0"/>
                <a:sym typeface="Arial" pitchFamily="34" charset="0"/>
              </a:rPr>
              <a:t>Chiffrement</a:t>
            </a:r>
            <a:r>
              <a:rPr lang="en-US" altLang="en-US" sz="1800" dirty="0">
                <a:solidFill>
                  <a:srgbClr val="000000"/>
                </a:solidFill>
                <a:latin typeface="Arial" pitchFamily="34" charset="0"/>
                <a:cs typeface="Arial" pitchFamily="34" charset="0"/>
                <a:sym typeface="Arial" pitchFamily="34" charset="0"/>
              </a:rPr>
              <a:t> de M avec </a:t>
            </a:r>
            <a:r>
              <a:rPr lang="en-US" altLang="en-US" sz="1800" dirty="0" err="1">
                <a:solidFill>
                  <a:srgbClr val="000000"/>
                </a:solidFill>
                <a:latin typeface="Arial" pitchFamily="34" charset="0"/>
                <a:cs typeface="Arial" pitchFamily="34" charset="0"/>
                <a:sym typeface="Arial" pitchFamily="34" charset="0"/>
              </a:rPr>
              <a:t>clé</a:t>
            </a:r>
            <a:r>
              <a:rPr lang="en-US" altLang="en-US" sz="1800" dirty="0">
                <a:solidFill>
                  <a:srgbClr val="000000"/>
                </a:solidFill>
                <a:latin typeface="Arial" pitchFamily="34" charset="0"/>
                <a:cs typeface="Arial" pitchFamily="34" charset="0"/>
                <a:sym typeface="Arial" pitchFamily="34" charset="0"/>
              </a:rPr>
              <a:t> K.</a:t>
            </a:r>
          </a:p>
          <a:p>
            <a:pPr algn="l" eaLnBrk="1"/>
            <a:endParaRPr lang="en-US" altLang="en-US" sz="1800" dirty="0">
              <a:solidFill>
                <a:srgbClr val="000000"/>
              </a:solidFill>
              <a:latin typeface="Arial" pitchFamily="34" charset="0"/>
              <a:cs typeface="Arial" pitchFamily="34" charset="0"/>
              <a:sym typeface="Arial" pitchFamily="34" charset="0"/>
            </a:endParaRPr>
          </a:p>
          <a:p>
            <a:pPr algn="l" eaLnBrk="1"/>
            <a:r>
              <a:rPr lang="en-US" altLang="en-US" sz="1800" dirty="0">
                <a:solidFill>
                  <a:srgbClr val="000000"/>
                </a:solidFill>
                <a:latin typeface="Arial" pitchFamily="34" charset="0"/>
                <a:cs typeface="Arial" pitchFamily="34" charset="0"/>
                <a:sym typeface="Arial" pitchFamily="34" charset="0"/>
              </a:rPr>
              <a:t>Le </a:t>
            </a:r>
            <a:r>
              <a:rPr lang="en-US" altLang="en-US" sz="1800" dirty="0" err="1">
                <a:solidFill>
                  <a:srgbClr val="000000"/>
                </a:solidFill>
                <a:latin typeface="Arial" pitchFamily="34" charset="0"/>
                <a:cs typeface="Arial" pitchFamily="34" charset="0"/>
                <a:sym typeface="Arial" pitchFamily="34" charset="0"/>
              </a:rPr>
              <a:t>chiffrement</a:t>
            </a:r>
            <a:r>
              <a:rPr lang="en-US" altLang="en-US" sz="1800" dirty="0">
                <a:solidFill>
                  <a:srgbClr val="000000"/>
                </a:solidFill>
                <a:latin typeface="Arial" pitchFamily="34" charset="0"/>
                <a:cs typeface="Arial" pitchFamily="34" charset="0"/>
                <a:sym typeface="Arial" pitchFamily="34" charset="0"/>
              </a:rPr>
              <a:t> </a:t>
            </a:r>
            <a:r>
              <a:rPr lang="en-US" altLang="en-US" sz="1800" dirty="0" err="1">
                <a:solidFill>
                  <a:srgbClr val="000000"/>
                </a:solidFill>
                <a:latin typeface="Arial" pitchFamily="34" charset="0"/>
                <a:cs typeface="Arial" pitchFamily="34" charset="0"/>
                <a:sym typeface="Arial" pitchFamily="34" charset="0"/>
              </a:rPr>
              <a:t>est</a:t>
            </a:r>
            <a:r>
              <a:rPr lang="en-US" altLang="en-US" sz="1800" dirty="0">
                <a:solidFill>
                  <a:srgbClr val="000000"/>
                </a:solidFill>
                <a:latin typeface="Arial" pitchFamily="34" charset="0"/>
                <a:cs typeface="Arial" pitchFamily="34" charset="0"/>
                <a:sym typeface="Arial" pitchFamily="34" charset="0"/>
              </a:rPr>
              <a:t> </a:t>
            </a:r>
            <a:r>
              <a:rPr lang="en-US" altLang="en-US" sz="1800" dirty="0" err="1">
                <a:solidFill>
                  <a:srgbClr val="000000"/>
                </a:solidFill>
                <a:latin typeface="Arial" pitchFamily="34" charset="0"/>
                <a:cs typeface="Arial" pitchFamily="34" charset="0"/>
                <a:sym typeface="Arial" pitchFamily="34" charset="0"/>
              </a:rPr>
              <a:t>effectué</a:t>
            </a:r>
            <a:r>
              <a:rPr lang="en-US" altLang="en-US" sz="1800" dirty="0">
                <a:solidFill>
                  <a:srgbClr val="000000"/>
                </a:solidFill>
                <a:latin typeface="Arial" pitchFamily="34" charset="0"/>
                <a:cs typeface="Arial" pitchFamily="34" charset="0"/>
                <a:sym typeface="Arial" pitchFamily="34" charset="0"/>
              </a:rPr>
              <a:t> avec des </a:t>
            </a:r>
          </a:p>
          <a:p>
            <a:pPr algn="l" eaLnBrk="1"/>
            <a:r>
              <a:rPr lang="en-US" altLang="en-US" sz="1800" dirty="0" err="1">
                <a:solidFill>
                  <a:srgbClr val="000000"/>
                </a:solidFill>
                <a:latin typeface="Arial" pitchFamily="34" charset="0"/>
                <a:cs typeface="Arial" pitchFamily="34" charset="0"/>
                <a:sym typeface="Arial" pitchFamily="34" charset="0"/>
              </a:rPr>
              <a:t>systèmes</a:t>
            </a:r>
            <a:r>
              <a:rPr lang="en-US" altLang="en-US" sz="1800" dirty="0">
                <a:solidFill>
                  <a:srgbClr val="000000"/>
                </a:solidFill>
                <a:latin typeface="Arial" pitchFamily="34" charset="0"/>
                <a:cs typeface="Arial" pitchFamily="34" charset="0"/>
                <a:sym typeface="Arial" pitchFamily="34" charset="0"/>
              </a:rPr>
              <a:t> </a:t>
            </a:r>
            <a:r>
              <a:rPr lang="en-US" altLang="en-US" sz="1800" dirty="0" err="1">
                <a:solidFill>
                  <a:srgbClr val="000000"/>
                </a:solidFill>
                <a:latin typeface="Arial" pitchFamily="34" charset="0"/>
                <a:cs typeface="Arial" pitchFamily="34" charset="0"/>
                <a:sym typeface="Arial" pitchFamily="34" charset="0"/>
              </a:rPr>
              <a:t>comme</a:t>
            </a:r>
            <a:r>
              <a:rPr lang="en-US" altLang="en-US" sz="1800" dirty="0">
                <a:solidFill>
                  <a:srgbClr val="000000"/>
                </a:solidFill>
                <a:latin typeface="Arial" pitchFamily="34" charset="0"/>
                <a:cs typeface="Arial" pitchFamily="34" charset="0"/>
                <a:sym typeface="Arial" pitchFamily="34" charset="0"/>
              </a:rPr>
              <a:t> DES, AES.</a:t>
            </a:r>
            <a:endParaRPr lang="en-US" altLang="en-US" sz="3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p:cTn id="7" dur="500" fill="hold"/>
                                        <p:tgtEl>
                                          <p:spTgt spid="14338"/>
                                        </p:tgtEl>
                                        <p:attrNameLst>
                                          <p:attrName>ppt_w</p:attrName>
                                        </p:attrNameLst>
                                      </p:cBhvr>
                                      <p:tavLst>
                                        <p:tav tm="0">
                                          <p:val>
                                            <p:fltVal val="0"/>
                                          </p:val>
                                        </p:tav>
                                        <p:tav tm="100000">
                                          <p:val>
                                            <p:strVal val="#ppt_w"/>
                                          </p:val>
                                        </p:tav>
                                      </p:tavLst>
                                    </p:anim>
                                    <p:anim calcmode="lin" valueType="num">
                                      <p:cBhvr>
                                        <p:cTn id="8" dur="500" fill="hold"/>
                                        <p:tgtEl>
                                          <p:spTgt spid="1433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4343"/>
                                        </p:tgtEl>
                                        <p:attrNameLst>
                                          <p:attrName>style.visibility</p:attrName>
                                        </p:attrNameLst>
                                      </p:cBhvr>
                                      <p:to>
                                        <p:strVal val="visible"/>
                                      </p:to>
                                    </p:set>
                                    <p:anim calcmode="lin" valueType="num">
                                      <p:cBhvr>
                                        <p:cTn id="13" dur="500" fill="hold"/>
                                        <p:tgtEl>
                                          <p:spTgt spid="14343"/>
                                        </p:tgtEl>
                                        <p:attrNameLst>
                                          <p:attrName>ppt_w</p:attrName>
                                        </p:attrNameLst>
                                      </p:cBhvr>
                                      <p:tavLst>
                                        <p:tav tm="0">
                                          <p:val>
                                            <p:fltVal val="0"/>
                                          </p:val>
                                        </p:tav>
                                        <p:tav tm="100000">
                                          <p:val>
                                            <p:strVal val="#ppt_w"/>
                                          </p:val>
                                        </p:tav>
                                      </p:tavLst>
                                    </p:anim>
                                    <p:anim calcmode="lin" valueType="num">
                                      <p:cBhvr>
                                        <p:cTn id="14" dur="500" fill="hold"/>
                                        <p:tgtEl>
                                          <p:spTgt spid="1434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14339"/>
                                        </p:tgtEl>
                                        <p:attrNameLst>
                                          <p:attrName>style.visibility</p:attrName>
                                        </p:attrNameLst>
                                      </p:cBhvr>
                                      <p:to>
                                        <p:strVal val="visible"/>
                                      </p:to>
                                    </p:set>
                                    <p:anim calcmode="lin" valueType="num">
                                      <p:cBhvr>
                                        <p:cTn id="19" dur="500" fill="hold"/>
                                        <p:tgtEl>
                                          <p:spTgt spid="14339"/>
                                        </p:tgtEl>
                                        <p:attrNameLst>
                                          <p:attrName>ppt_w</p:attrName>
                                        </p:attrNameLst>
                                      </p:cBhvr>
                                      <p:tavLst>
                                        <p:tav tm="0">
                                          <p:val>
                                            <p:fltVal val="0"/>
                                          </p:val>
                                        </p:tav>
                                        <p:tav tm="100000">
                                          <p:val>
                                            <p:strVal val="#ppt_w"/>
                                          </p:val>
                                        </p:tav>
                                      </p:tavLst>
                                    </p:anim>
                                    <p:anim calcmode="lin" valueType="num">
                                      <p:cBhvr>
                                        <p:cTn id="20" dur="500" fill="hold"/>
                                        <p:tgtEl>
                                          <p:spTgt spid="14339"/>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4344"/>
                                        </p:tgtEl>
                                        <p:attrNameLst>
                                          <p:attrName>style.visibility</p:attrName>
                                        </p:attrNameLst>
                                      </p:cBhvr>
                                      <p:to>
                                        <p:strVal val="visible"/>
                                      </p:to>
                                    </p:set>
                                    <p:anim calcmode="lin" valueType="num">
                                      <p:cBhvr>
                                        <p:cTn id="25" dur="500" fill="hold"/>
                                        <p:tgtEl>
                                          <p:spTgt spid="14344"/>
                                        </p:tgtEl>
                                        <p:attrNameLst>
                                          <p:attrName>ppt_w</p:attrName>
                                        </p:attrNameLst>
                                      </p:cBhvr>
                                      <p:tavLst>
                                        <p:tav tm="0">
                                          <p:val>
                                            <p:fltVal val="0"/>
                                          </p:val>
                                        </p:tav>
                                        <p:tav tm="100000">
                                          <p:val>
                                            <p:strVal val="#ppt_w"/>
                                          </p:val>
                                        </p:tav>
                                      </p:tavLst>
                                    </p:anim>
                                    <p:anim calcmode="lin" valueType="num">
                                      <p:cBhvr>
                                        <p:cTn id="26" dur="500" fill="hold"/>
                                        <p:tgtEl>
                                          <p:spTgt spid="1434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autoUpdateAnimBg="0"/>
      <p:bldP spid="14344" grpId="0" animBg="1" autoUpdateAnimBg="0"/>
      <p:bldP spid="1433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http://adlabsinc.com/wp-content/uploads/2014/02/bonus_vector.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38" y="30163"/>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8" name="Rectangle 1"/>
          <p:cNvSpPr>
            <a:spLocks noGrp="1" noChangeArrowheads="1"/>
          </p:cNvSpPr>
          <p:nvPr>
            <p:ph type="title"/>
            <p:custDataLst>
              <p:tags r:id="rId1"/>
            </p:custDataLst>
          </p:nvPr>
        </p:nvSpPr>
        <p:spPr>
          <a:xfrm>
            <a:off x="63500" y="-127000"/>
            <a:ext cx="10058400" cy="1104900"/>
          </a:xfrm>
        </p:spPr>
        <p:txBody>
          <a:bodyPr/>
          <a:lstStyle/>
          <a:p>
            <a:pPr eaLnBrk="1"/>
            <a:r>
              <a:rPr lang="en-US" altLang="en-US" smtClean="0"/>
              <a:t>Kerberos en gros</a:t>
            </a:r>
          </a:p>
        </p:txBody>
      </p:sp>
      <p:sp>
        <p:nvSpPr>
          <p:cNvPr id="15362" name="AutoShape 2"/>
          <p:cNvSpPr>
            <a:spLocks/>
          </p:cNvSpPr>
          <p:nvPr>
            <p:custDataLst>
              <p:tags r:id="rId2"/>
            </p:custDataLst>
          </p:nvPr>
        </p:nvSpPr>
        <p:spPr bwMode="auto">
          <a:xfrm>
            <a:off x="215900" y="571500"/>
            <a:ext cx="9715500" cy="6959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marL="284163" indent="-284163" algn="ctr">
              <a:defRPr sz="2400">
                <a:solidFill>
                  <a:srgbClr val="FFFFFF"/>
                </a:solidFill>
                <a:latin typeface="Chalkboard" charset="0"/>
                <a:ea typeface="Chalkboard" charset="0"/>
                <a:cs typeface="Chalkboard" charset="0"/>
                <a:sym typeface="Chalkboard" charset="0"/>
              </a:defRPr>
            </a:lvl1pPr>
            <a:lvl2pPr marL="528638" indent="-261938"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algn="l" eaLnBrk="1">
              <a:spcBef>
                <a:spcPts val="2300"/>
              </a:spcBef>
              <a:buFontTx/>
              <a:buAutoNum type="arabicPeriod"/>
            </a:pPr>
            <a:r>
              <a:rPr lang="en-US" altLang="en-US" sz="2300" dirty="0">
                <a:solidFill>
                  <a:schemeClr val="tx1"/>
                </a:solidFill>
              </a:rPr>
              <a:t>Le client </a:t>
            </a:r>
            <a:r>
              <a:rPr lang="en-US" altLang="en-US" sz="2300" dirty="0" err="1">
                <a:solidFill>
                  <a:schemeClr val="tx1"/>
                </a:solidFill>
              </a:rPr>
              <a:t>demande</a:t>
            </a:r>
            <a:r>
              <a:rPr lang="en-US" altLang="en-US" sz="2300" dirty="0">
                <a:solidFill>
                  <a:schemeClr val="tx1"/>
                </a:solidFill>
              </a:rPr>
              <a:t> un </a:t>
            </a:r>
            <a:r>
              <a:rPr lang="en-US" altLang="en-US" sz="2300" dirty="0" err="1">
                <a:solidFill>
                  <a:schemeClr val="tx1"/>
                </a:solidFill>
              </a:rPr>
              <a:t>accès</a:t>
            </a:r>
            <a:r>
              <a:rPr lang="en-US" altLang="en-US" sz="2300" dirty="0">
                <a:solidFill>
                  <a:schemeClr val="tx1"/>
                </a:solidFill>
              </a:rPr>
              <a:t> de service au AS. </a:t>
            </a:r>
          </a:p>
          <a:p>
            <a:pPr lvl="1" algn="l" eaLnBrk="1">
              <a:spcBef>
                <a:spcPts val="2300"/>
              </a:spcBef>
              <a:buFontTx/>
              <a:buAutoNum type="romanUcPeriod"/>
            </a:pPr>
            <a:r>
              <a:rPr lang="en-US" altLang="en-US" sz="1900" dirty="0">
                <a:solidFill>
                  <a:schemeClr val="tx1"/>
                </a:solidFill>
              </a:rPr>
              <a:t>AS </a:t>
            </a:r>
            <a:r>
              <a:rPr lang="en-US" altLang="en-US" sz="1900" dirty="0" err="1">
                <a:solidFill>
                  <a:schemeClr val="tx1"/>
                </a:solidFill>
              </a:rPr>
              <a:t>vérifie</a:t>
            </a:r>
            <a:r>
              <a:rPr lang="en-US" altLang="en-US" sz="1900" dirty="0">
                <a:solidFill>
                  <a:schemeClr val="tx1"/>
                </a:solidFill>
              </a:rPr>
              <a:t> que le client </a:t>
            </a:r>
            <a:r>
              <a:rPr lang="en-US" altLang="en-US" sz="1900" dirty="0" err="1">
                <a:solidFill>
                  <a:schemeClr val="tx1"/>
                </a:solidFill>
              </a:rPr>
              <a:t>est</a:t>
            </a:r>
            <a:r>
              <a:rPr lang="en-US" altLang="en-US" sz="1900" dirty="0">
                <a:solidFill>
                  <a:schemeClr val="tx1"/>
                </a:solidFill>
              </a:rPr>
              <a:t> </a:t>
            </a:r>
            <a:r>
              <a:rPr lang="en-US" altLang="en-US" sz="1900" dirty="0" err="1">
                <a:solidFill>
                  <a:schemeClr val="tx1"/>
                </a:solidFill>
              </a:rPr>
              <a:t>valide</a:t>
            </a:r>
            <a:r>
              <a:rPr lang="en-US" altLang="en-US" sz="1900" dirty="0">
                <a:solidFill>
                  <a:schemeClr val="tx1"/>
                </a:solidFill>
              </a:rPr>
              <a:t>. </a:t>
            </a:r>
            <a:r>
              <a:rPr lang="en-US" altLang="en-US" sz="1900" dirty="0" err="1">
                <a:solidFill>
                  <a:schemeClr val="tx1"/>
                </a:solidFill>
              </a:rPr>
              <a:t>l’AS</a:t>
            </a:r>
            <a:r>
              <a:rPr lang="en-US" altLang="en-US" sz="1900" dirty="0">
                <a:solidFill>
                  <a:schemeClr val="tx1"/>
                </a:solidFill>
              </a:rPr>
              <a:t> </a:t>
            </a:r>
            <a:r>
              <a:rPr lang="en-US" altLang="en-US" sz="1900" dirty="0" err="1">
                <a:solidFill>
                  <a:schemeClr val="tx1"/>
                </a:solidFill>
              </a:rPr>
              <a:t>retourne</a:t>
            </a:r>
            <a:r>
              <a:rPr lang="en-US" altLang="en-US" sz="1900" dirty="0">
                <a:solidFill>
                  <a:schemeClr val="tx1"/>
                </a:solidFill>
              </a:rPr>
              <a:t> au client un ticket pour un ticket de service </a:t>
            </a:r>
            <a:r>
              <a:rPr lang="en-US" altLang="en-US" sz="1900" dirty="0" err="1">
                <a:solidFill>
                  <a:schemeClr val="tx1"/>
                </a:solidFill>
              </a:rPr>
              <a:t>chiffré</a:t>
            </a:r>
            <a:r>
              <a:rPr lang="en-US" altLang="en-US" sz="1900" dirty="0">
                <a:solidFill>
                  <a:schemeClr val="tx1"/>
                </a:solidFill>
              </a:rPr>
              <a:t> avec la </a:t>
            </a:r>
            <a:r>
              <a:rPr lang="en-US" altLang="en-US" sz="1900" dirty="0" err="1">
                <a:solidFill>
                  <a:schemeClr val="tx1"/>
                </a:solidFill>
              </a:rPr>
              <a:t>clé</a:t>
            </a:r>
            <a:r>
              <a:rPr lang="en-US" altLang="en-US" sz="1900" dirty="0">
                <a:solidFill>
                  <a:schemeClr val="tx1"/>
                </a:solidFill>
              </a:rPr>
              <a:t> </a:t>
            </a:r>
            <a:r>
              <a:rPr lang="en-US" altLang="en-US" sz="1900" dirty="0" err="1">
                <a:solidFill>
                  <a:schemeClr val="tx1"/>
                </a:solidFill>
              </a:rPr>
              <a:t>qu’il</a:t>
            </a:r>
            <a:r>
              <a:rPr lang="en-US" altLang="en-US" sz="1900" dirty="0">
                <a:solidFill>
                  <a:schemeClr val="tx1"/>
                </a:solidFill>
              </a:rPr>
              <a:t> </a:t>
            </a:r>
            <a:r>
              <a:rPr lang="en-US" altLang="en-US" sz="1900" dirty="0" err="1">
                <a:solidFill>
                  <a:schemeClr val="tx1"/>
                </a:solidFill>
              </a:rPr>
              <a:t>partage</a:t>
            </a:r>
            <a:r>
              <a:rPr lang="en-US" altLang="en-US" sz="1900" dirty="0">
                <a:solidFill>
                  <a:schemeClr val="tx1"/>
                </a:solidFill>
              </a:rPr>
              <a:t> avec le TGS. L’AS </a:t>
            </a:r>
            <a:r>
              <a:rPr lang="en-US" altLang="en-US" sz="1900" dirty="0" err="1">
                <a:solidFill>
                  <a:schemeClr val="tx1"/>
                </a:solidFill>
              </a:rPr>
              <a:t>retourne</a:t>
            </a:r>
            <a:r>
              <a:rPr lang="en-US" altLang="en-US" sz="1900" dirty="0">
                <a:solidFill>
                  <a:schemeClr val="tx1"/>
                </a:solidFill>
              </a:rPr>
              <a:t> au client </a:t>
            </a:r>
            <a:r>
              <a:rPr lang="en-US" altLang="en-US" sz="1900" dirty="0" err="1">
                <a:solidFill>
                  <a:schemeClr val="tx1"/>
                </a:solidFill>
              </a:rPr>
              <a:t>une</a:t>
            </a:r>
            <a:r>
              <a:rPr lang="en-US" altLang="en-US" sz="1900" dirty="0">
                <a:solidFill>
                  <a:schemeClr val="tx1"/>
                </a:solidFill>
              </a:rPr>
              <a:t> </a:t>
            </a:r>
            <a:r>
              <a:rPr lang="en-US" altLang="en-US" sz="1900" dirty="0" err="1">
                <a:solidFill>
                  <a:schemeClr val="tx1"/>
                </a:solidFill>
              </a:rPr>
              <a:t>clé</a:t>
            </a:r>
            <a:r>
              <a:rPr lang="en-US" altLang="en-US" sz="1900" dirty="0">
                <a:solidFill>
                  <a:schemeClr val="tx1"/>
                </a:solidFill>
              </a:rPr>
              <a:t> de session pour le TGS </a:t>
            </a:r>
            <a:r>
              <a:rPr lang="en-US" altLang="en-US" sz="1900" dirty="0" err="1">
                <a:solidFill>
                  <a:schemeClr val="tx1"/>
                </a:solidFill>
              </a:rPr>
              <a:t>chiffrée</a:t>
            </a:r>
            <a:r>
              <a:rPr lang="en-US" altLang="en-US" sz="1900" dirty="0">
                <a:solidFill>
                  <a:schemeClr val="tx1"/>
                </a:solidFill>
              </a:rPr>
              <a:t> avec la </a:t>
            </a:r>
            <a:r>
              <a:rPr lang="en-US" altLang="en-US" sz="1900" dirty="0" err="1">
                <a:solidFill>
                  <a:schemeClr val="tx1"/>
                </a:solidFill>
              </a:rPr>
              <a:t>clé</a:t>
            </a:r>
            <a:r>
              <a:rPr lang="en-US" altLang="en-US" sz="1900" dirty="0">
                <a:solidFill>
                  <a:schemeClr val="tx1"/>
                </a:solidFill>
              </a:rPr>
              <a:t> du client. La </a:t>
            </a:r>
            <a:r>
              <a:rPr lang="en-US" altLang="en-US" sz="1900" dirty="0" err="1">
                <a:solidFill>
                  <a:schemeClr val="tx1"/>
                </a:solidFill>
              </a:rPr>
              <a:t>clé</a:t>
            </a:r>
            <a:r>
              <a:rPr lang="en-US" altLang="en-US" sz="1900" dirty="0">
                <a:solidFill>
                  <a:schemeClr val="tx1"/>
                </a:solidFill>
              </a:rPr>
              <a:t> du client </a:t>
            </a:r>
            <a:r>
              <a:rPr lang="en-US" altLang="en-US" sz="1900" dirty="0" err="1">
                <a:solidFill>
                  <a:schemeClr val="tx1"/>
                </a:solidFill>
              </a:rPr>
              <a:t>est</a:t>
            </a:r>
            <a:r>
              <a:rPr lang="en-US" altLang="en-US" sz="1900" dirty="0">
                <a:solidFill>
                  <a:schemeClr val="tx1"/>
                </a:solidFill>
              </a:rPr>
              <a:t> le </a:t>
            </a:r>
            <a:r>
              <a:rPr lang="en-US" altLang="en-US" sz="1900" dirty="0" err="1">
                <a:solidFill>
                  <a:schemeClr val="tx1"/>
                </a:solidFill>
              </a:rPr>
              <a:t>résultat</a:t>
            </a:r>
            <a:r>
              <a:rPr lang="en-US" altLang="en-US" sz="1900" dirty="0">
                <a:solidFill>
                  <a:schemeClr val="tx1"/>
                </a:solidFill>
              </a:rPr>
              <a:t> </a:t>
            </a:r>
            <a:r>
              <a:rPr lang="en-US" altLang="en-US" sz="1900" dirty="0" err="1">
                <a:solidFill>
                  <a:schemeClr val="tx1"/>
                </a:solidFill>
              </a:rPr>
              <a:t>d’une</a:t>
            </a:r>
            <a:r>
              <a:rPr lang="en-US" altLang="en-US" sz="1900" dirty="0">
                <a:solidFill>
                  <a:schemeClr val="tx1"/>
                </a:solidFill>
              </a:rPr>
              <a:t> </a:t>
            </a:r>
            <a:r>
              <a:rPr lang="en-US" altLang="en-US" sz="1900" dirty="0" err="1">
                <a:solidFill>
                  <a:schemeClr val="tx1"/>
                </a:solidFill>
              </a:rPr>
              <a:t>fonction</a:t>
            </a:r>
            <a:r>
              <a:rPr lang="en-US" altLang="en-US" sz="1900" dirty="0">
                <a:solidFill>
                  <a:schemeClr val="tx1"/>
                </a:solidFill>
              </a:rPr>
              <a:t> </a:t>
            </a:r>
            <a:r>
              <a:rPr lang="en-US" altLang="en-US" sz="1900" dirty="0" err="1">
                <a:solidFill>
                  <a:schemeClr val="tx1"/>
                </a:solidFill>
              </a:rPr>
              <a:t>appliquée</a:t>
            </a:r>
            <a:r>
              <a:rPr lang="en-US" altLang="en-US" sz="1900" dirty="0">
                <a:solidFill>
                  <a:schemeClr val="tx1"/>
                </a:solidFill>
              </a:rPr>
              <a:t> au mot de </a:t>
            </a:r>
            <a:r>
              <a:rPr lang="en-US" altLang="en-US" sz="1900" dirty="0" err="1">
                <a:solidFill>
                  <a:schemeClr val="tx1"/>
                </a:solidFill>
              </a:rPr>
              <a:t>passe</a:t>
            </a:r>
            <a:r>
              <a:rPr lang="en-US" altLang="en-US" sz="1900" dirty="0">
                <a:solidFill>
                  <a:schemeClr val="tx1"/>
                </a:solidFill>
              </a:rPr>
              <a:t> de </a:t>
            </a:r>
            <a:r>
              <a:rPr lang="en-US" altLang="en-US" sz="1900" dirty="0" err="1">
                <a:solidFill>
                  <a:schemeClr val="tx1"/>
                </a:solidFill>
              </a:rPr>
              <a:t>celui</a:t>
            </a:r>
            <a:r>
              <a:rPr lang="en-US" altLang="en-US" sz="1900" dirty="0">
                <a:solidFill>
                  <a:schemeClr val="tx1"/>
                </a:solidFill>
              </a:rPr>
              <a:t>-ci.</a:t>
            </a:r>
          </a:p>
          <a:p>
            <a:pPr lvl="1" algn="l" eaLnBrk="1">
              <a:spcBef>
                <a:spcPts val="2300"/>
              </a:spcBef>
              <a:buFontTx/>
              <a:buAutoNum type="romanUcPeriod"/>
            </a:pPr>
            <a:r>
              <a:rPr lang="en-US" altLang="en-US" sz="1900" dirty="0">
                <a:solidFill>
                  <a:schemeClr val="tx1"/>
                </a:solidFill>
              </a:rPr>
              <a:t>Le client </a:t>
            </a:r>
            <a:r>
              <a:rPr lang="en-US" altLang="en-US" sz="1900" dirty="0" err="1">
                <a:solidFill>
                  <a:schemeClr val="tx1"/>
                </a:solidFill>
              </a:rPr>
              <a:t>déchiffre</a:t>
            </a:r>
            <a:r>
              <a:rPr lang="en-US" altLang="en-US" sz="1900" dirty="0">
                <a:solidFill>
                  <a:schemeClr val="tx1"/>
                </a:solidFill>
              </a:rPr>
              <a:t> la </a:t>
            </a:r>
            <a:r>
              <a:rPr lang="en-US" altLang="en-US" sz="1900" dirty="0" err="1">
                <a:solidFill>
                  <a:schemeClr val="tx1"/>
                </a:solidFill>
              </a:rPr>
              <a:t>clé</a:t>
            </a:r>
            <a:r>
              <a:rPr lang="en-US" altLang="en-US" sz="1900" dirty="0">
                <a:solidFill>
                  <a:schemeClr val="tx1"/>
                </a:solidFill>
              </a:rPr>
              <a:t> de session. Il ne </a:t>
            </a:r>
            <a:r>
              <a:rPr lang="en-US" altLang="en-US" sz="1900" dirty="0" err="1">
                <a:solidFill>
                  <a:schemeClr val="tx1"/>
                </a:solidFill>
              </a:rPr>
              <a:t>peut</a:t>
            </a:r>
            <a:r>
              <a:rPr lang="en-US" altLang="en-US" sz="1900" dirty="0">
                <a:solidFill>
                  <a:schemeClr val="tx1"/>
                </a:solidFill>
              </a:rPr>
              <a:t> </a:t>
            </a:r>
            <a:r>
              <a:rPr lang="en-US" altLang="en-US" sz="1900" dirty="0" err="1">
                <a:solidFill>
                  <a:schemeClr val="tx1"/>
                </a:solidFill>
              </a:rPr>
              <a:t>déchiffrer</a:t>
            </a:r>
            <a:r>
              <a:rPr lang="en-US" altLang="en-US" sz="1900" dirty="0">
                <a:solidFill>
                  <a:schemeClr val="tx1"/>
                </a:solidFill>
              </a:rPr>
              <a:t> le ticket, car </a:t>
            </a:r>
            <a:r>
              <a:rPr lang="en-US" altLang="en-US" sz="1900" dirty="0" err="1">
                <a:solidFill>
                  <a:schemeClr val="tx1"/>
                </a:solidFill>
              </a:rPr>
              <a:t>il</a:t>
            </a:r>
            <a:r>
              <a:rPr lang="en-US" altLang="en-US" sz="1900" dirty="0">
                <a:solidFill>
                  <a:schemeClr val="tx1"/>
                </a:solidFill>
              </a:rPr>
              <a:t> ne </a:t>
            </a:r>
            <a:r>
              <a:rPr lang="en-US" altLang="en-US" sz="1900" dirty="0" err="1">
                <a:solidFill>
                  <a:schemeClr val="tx1"/>
                </a:solidFill>
              </a:rPr>
              <a:t>connaît</a:t>
            </a:r>
            <a:r>
              <a:rPr lang="en-US" altLang="en-US" sz="1900" dirty="0">
                <a:solidFill>
                  <a:schemeClr val="tx1"/>
                </a:solidFill>
              </a:rPr>
              <a:t> pas la </a:t>
            </a:r>
            <a:r>
              <a:rPr lang="en-US" altLang="en-US" sz="1900" dirty="0" err="1">
                <a:solidFill>
                  <a:schemeClr val="tx1"/>
                </a:solidFill>
              </a:rPr>
              <a:t>clé</a:t>
            </a:r>
            <a:r>
              <a:rPr lang="en-US" altLang="en-US" sz="1900" dirty="0">
                <a:solidFill>
                  <a:schemeClr val="tx1"/>
                </a:solidFill>
              </a:rPr>
              <a:t> que le TGS et </a:t>
            </a:r>
            <a:r>
              <a:rPr lang="en-US" altLang="en-US" sz="1900" dirty="0" err="1">
                <a:solidFill>
                  <a:schemeClr val="tx1"/>
                </a:solidFill>
              </a:rPr>
              <a:t>l’AS</a:t>
            </a:r>
            <a:r>
              <a:rPr lang="en-US" altLang="en-US" sz="1900" dirty="0">
                <a:solidFill>
                  <a:schemeClr val="tx1"/>
                </a:solidFill>
              </a:rPr>
              <a:t> </a:t>
            </a:r>
            <a:r>
              <a:rPr lang="en-US" altLang="en-US" sz="1900" dirty="0" err="1">
                <a:solidFill>
                  <a:schemeClr val="tx1"/>
                </a:solidFill>
              </a:rPr>
              <a:t>partagent</a:t>
            </a:r>
            <a:r>
              <a:rPr lang="en-US" altLang="en-US" sz="1900" dirty="0">
                <a:solidFill>
                  <a:schemeClr val="tx1"/>
                </a:solidFill>
              </a:rPr>
              <a:t>.</a:t>
            </a:r>
          </a:p>
          <a:p>
            <a:pPr algn="l" eaLnBrk="1">
              <a:spcBef>
                <a:spcPts val="2300"/>
              </a:spcBef>
              <a:buFontTx/>
              <a:buAutoNum type="arabicPeriod" startAt="2"/>
            </a:pPr>
            <a:r>
              <a:rPr lang="en-US" altLang="en-US" sz="2300" dirty="0">
                <a:solidFill>
                  <a:schemeClr val="tx1"/>
                </a:solidFill>
              </a:rPr>
              <a:t>Le client </a:t>
            </a:r>
            <a:r>
              <a:rPr lang="en-US" altLang="en-US" sz="2300" dirty="0" err="1">
                <a:solidFill>
                  <a:schemeClr val="tx1"/>
                </a:solidFill>
              </a:rPr>
              <a:t>demande</a:t>
            </a:r>
            <a:r>
              <a:rPr lang="en-US" altLang="en-US" sz="2300" dirty="0">
                <a:solidFill>
                  <a:schemeClr val="tx1"/>
                </a:solidFill>
              </a:rPr>
              <a:t> un service (impression) au TGS </a:t>
            </a:r>
            <a:r>
              <a:rPr lang="en-US" altLang="en-US" sz="2300" dirty="0" err="1">
                <a:solidFill>
                  <a:schemeClr val="tx1"/>
                </a:solidFill>
              </a:rPr>
              <a:t>en</a:t>
            </a:r>
            <a:r>
              <a:rPr lang="en-US" altLang="en-US" sz="2300" dirty="0">
                <a:solidFill>
                  <a:schemeClr val="tx1"/>
                </a:solidFill>
              </a:rPr>
              <a:t> </a:t>
            </a:r>
            <a:r>
              <a:rPr lang="en-US" altLang="en-US" sz="2300" dirty="0" err="1">
                <a:solidFill>
                  <a:schemeClr val="tx1"/>
                </a:solidFill>
              </a:rPr>
              <a:t>transmettant</a:t>
            </a:r>
            <a:r>
              <a:rPr lang="en-US" altLang="en-US" sz="2300" dirty="0">
                <a:solidFill>
                  <a:schemeClr val="tx1"/>
                </a:solidFill>
              </a:rPr>
              <a:t> le ticket pour le ticket de service. Il </a:t>
            </a:r>
            <a:r>
              <a:rPr lang="en-US" altLang="en-US" sz="2300" dirty="0" err="1">
                <a:solidFill>
                  <a:schemeClr val="tx1"/>
                </a:solidFill>
              </a:rPr>
              <a:t>chiffre</a:t>
            </a:r>
            <a:r>
              <a:rPr lang="en-US" altLang="en-US" sz="2300" dirty="0">
                <a:solidFill>
                  <a:schemeClr val="tx1"/>
                </a:solidFill>
              </a:rPr>
              <a:t> son </a:t>
            </a:r>
            <a:r>
              <a:rPr lang="en-US" altLang="en-US" sz="2300" dirty="0" err="1">
                <a:solidFill>
                  <a:schemeClr val="tx1"/>
                </a:solidFill>
              </a:rPr>
              <a:t>identité</a:t>
            </a:r>
            <a:r>
              <a:rPr lang="en-US" altLang="en-US" sz="2300" dirty="0">
                <a:solidFill>
                  <a:schemeClr val="tx1"/>
                </a:solidFill>
              </a:rPr>
              <a:t> avec la </a:t>
            </a:r>
            <a:r>
              <a:rPr lang="en-US" altLang="en-US" sz="2300" dirty="0" err="1">
                <a:solidFill>
                  <a:schemeClr val="tx1"/>
                </a:solidFill>
              </a:rPr>
              <a:t>clé</a:t>
            </a:r>
            <a:r>
              <a:rPr lang="en-US" altLang="en-US" sz="2300" dirty="0">
                <a:solidFill>
                  <a:schemeClr val="tx1"/>
                </a:solidFill>
              </a:rPr>
              <a:t> de session </a:t>
            </a:r>
            <a:r>
              <a:rPr lang="en-US" altLang="en-US" sz="2300" dirty="0" err="1">
                <a:solidFill>
                  <a:schemeClr val="tx1"/>
                </a:solidFill>
              </a:rPr>
              <a:t>reçue</a:t>
            </a:r>
            <a:r>
              <a:rPr lang="en-US" altLang="en-US" sz="2300" dirty="0">
                <a:solidFill>
                  <a:schemeClr val="tx1"/>
                </a:solidFill>
              </a:rPr>
              <a:t> </a:t>
            </a:r>
            <a:r>
              <a:rPr lang="en-US" altLang="en-US" sz="2300" dirty="0" err="1">
                <a:solidFill>
                  <a:schemeClr val="tx1"/>
                </a:solidFill>
              </a:rPr>
              <a:t>en</a:t>
            </a:r>
            <a:r>
              <a:rPr lang="en-US" altLang="en-US" sz="2300" dirty="0">
                <a:solidFill>
                  <a:schemeClr val="tx1"/>
                </a:solidFill>
              </a:rPr>
              <a:t> 1.I.</a:t>
            </a:r>
          </a:p>
          <a:p>
            <a:pPr lvl="1" algn="l" eaLnBrk="1">
              <a:spcBef>
                <a:spcPts val="2300"/>
              </a:spcBef>
              <a:buFontTx/>
              <a:buAutoNum type="romanUcPeriod"/>
            </a:pPr>
            <a:r>
              <a:rPr lang="en-US" altLang="en-US" sz="2000" dirty="0">
                <a:solidFill>
                  <a:schemeClr val="tx1"/>
                </a:solidFill>
              </a:rPr>
              <a:t>Le TGS </a:t>
            </a:r>
            <a:r>
              <a:rPr lang="en-US" altLang="en-US" sz="2000" dirty="0" err="1">
                <a:solidFill>
                  <a:schemeClr val="tx1"/>
                </a:solidFill>
              </a:rPr>
              <a:t>retourne</a:t>
            </a:r>
            <a:r>
              <a:rPr lang="en-US" altLang="en-US" sz="2000" dirty="0">
                <a:solidFill>
                  <a:schemeClr val="tx1"/>
                </a:solidFill>
              </a:rPr>
              <a:t> un ticket pour le service </a:t>
            </a:r>
            <a:r>
              <a:rPr lang="en-US" altLang="en-US" sz="2000" dirty="0" err="1">
                <a:solidFill>
                  <a:schemeClr val="tx1"/>
                </a:solidFill>
              </a:rPr>
              <a:t>demandé</a:t>
            </a:r>
            <a:r>
              <a:rPr lang="en-US" altLang="en-US" sz="2000" dirty="0">
                <a:solidFill>
                  <a:schemeClr val="tx1"/>
                </a:solidFill>
              </a:rPr>
              <a:t>, </a:t>
            </a:r>
            <a:r>
              <a:rPr lang="en-US" altLang="en-US" sz="2000" dirty="0" err="1">
                <a:solidFill>
                  <a:schemeClr val="tx1"/>
                </a:solidFill>
              </a:rPr>
              <a:t>chiffré</a:t>
            </a:r>
            <a:r>
              <a:rPr lang="en-US" altLang="en-US" sz="2000" dirty="0">
                <a:solidFill>
                  <a:schemeClr val="tx1"/>
                </a:solidFill>
              </a:rPr>
              <a:t> avec la </a:t>
            </a:r>
            <a:r>
              <a:rPr lang="en-US" altLang="en-US" sz="2000" dirty="0" err="1">
                <a:solidFill>
                  <a:schemeClr val="tx1"/>
                </a:solidFill>
              </a:rPr>
              <a:t>clé</a:t>
            </a:r>
            <a:r>
              <a:rPr lang="en-US" altLang="en-US" sz="2000" dirty="0">
                <a:solidFill>
                  <a:schemeClr val="tx1"/>
                </a:solidFill>
              </a:rPr>
              <a:t> </a:t>
            </a:r>
            <a:r>
              <a:rPr lang="en-US" altLang="en-US" sz="2000" dirty="0" err="1">
                <a:solidFill>
                  <a:schemeClr val="tx1"/>
                </a:solidFill>
              </a:rPr>
              <a:t>qu’il</a:t>
            </a:r>
            <a:r>
              <a:rPr lang="en-US" altLang="en-US" sz="2000" dirty="0">
                <a:solidFill>
                  <a:schemeClr val="tx1"/>
                </a:solidFill>
              </a:rPr>
              <a:t> </a:t>
            </a:r>
            <a:r>
              <a:rPr lang="en-US" altLang="en-US" sz="2000" dirty="0" err="1">
                <a:solidFill>
                  <a:schemeClr val="tx1"/>
                </a:solidFill>
              </a:rPr>
              <a:t>partage</a:t>
            </a:r>
            <a:r>
              <a:rPr lang="en-US" altLang="en-US" sz="2000" dirty="0">
                <a:solidFill>
                  <a:schemeClr val="tx1"/>
                </a:solidFill>
              </a:rPr>
              <a:t> avec le service. Il </a:t>
            </a:r>
            <a:r>
              <a:rPr lang="en-US" altLang="en-US" sz="2000" dirty="0" err="1">
                <a:solidFill>
                  <a:schemeClr val="tx1"/>
                </a:solidFill>
              </a:rPr>
              <a:t>retourne</a:t>
            </a:r>
            <a:r>
              <a:rPr lang="en-US" altLang="en-US" sz="2000" dirty="0">
                <a:solidFill>
                  <a:schemeClr val="tx1"/>
                </a:solidFill>
              </a:rPr>
              <a:t> </a:t>
            </a:r>
            <a:r>
              <a:rPr lang="en-US" altLang="en-US" sz="2000" dirty="0" err="1">
                <a:solidFill>
                  <a:schemeClr val="tx1"/>
                </a:solidFill>
              </a:rPr>
              <a:t>aussi</a:t>
            </a:r>
            <a:r>
              <a:rPr lang="en-US" altLang="en-US" sz="2000" dirty="0">
                <a:solidFill>
                  <a:schemeClr val="tx1"/>
                </a:solidFill>
              </a:rPr>
              <a:t> </a:t>
            </a:r>
            <a:r>
              <a:rPr lang="en-US" altLang="en-US" sz="2000" dirty="0" err="1">
                <a:solidFill>
                  <a:schemeClr val="tx1"/>
                </a:solidFill>
              </a:rPr>
              <a:t>une</a:t>
            </a:r>
            <a:r>
              <a:rPr lang="en-US" altLang="en-US" sz="2000" dirty="0">
                <a:solidFill>
                  <a:schemeClr val="tx1"/>
                </a:solidFill>
              </a:rPr>
              <a:t> </a:t>
            </a:r>
            <a:r>
              <a:rPr lang="en-US" altLang="en-US" sz="2000" dirty="0" err="1">
                <a:solidFill>
                  <a:schemeClr val="tx1"/>
                </a:solidFill>
              </a:rPr>
              <a:t>clé</a:t>
            </a:r>
            <a:r>
              <a:rPr lang="en-US" altLang="en-US" sz="2000" dirty="0">
                <a:solidFill>
                  <a:schemeClr val="tx1"/>
                </a:solidFill>
              </a:rPr>
              <a:t> de session pour le service qui </a:t>
            </a:r>
            <a:r>
              <a:rPr lang="en-US" altLang="en-US" sz="2000" dirty="0" err="1">
                <a:solidFill>
                  <a:schemeClr val="tx1"/>
                </a:solidFill>
              </a:rPr>
              <a:t>apparaît</a:t>
            </a:r>
            <a:r>
              <a:rPr lang="en-US" altLang="en-US" sz="2000" dirty="0">
                <a:solidFill>
                  <a:schemeClr val="tx1"/>
                </a:solidFill>
              </a:rPr>
              <a:t> </a:t>
            </a:r>
            <a:r>
              <a:rPr lang="en-US" altLang="en-US" sz="2000" dirty="0" err="1">
                <a:solidFill>
                  <a:schemeClr val="tx1"/>
                </a:solidFill>
              </a:rPr>
              <a:t>aussi</a:t>
            </a:r>
            <a:r>
              <a:rPr lang="en-US" altLang="en-US" sz="2000" dirty="0">
                <a:solidFill>
                  <a:schemeClr val="tx1"/>
                </a:solidFill>
              </a:rPr>
              <a:t> sur le ticket.</a:t>
            </a:r>
          </a:p>
          <a:p>
            <a:pPr algn="l" eaLnBrk="1">
              <a:spcBef>
                <a:spcPts val="2300"/>
              </a:spcBef>
              <a:buFontTx/>
              <a:buAutoNum type="arabicPeriod" startAt="3"/>
            </a:pPr>
            <a:r>
              <a:rPr lang="en-US" altLang="en-US" sz="2200" dirty="0">
                <a:solidFill>
                  <a:schemeClr val="tx1"/>
                </a:solidFill>
              </a:rPr>
              <a:t>Le client </a:t>
            </a:r>
            <a:r>
              <a:rPr lang="en-US" altLang="en-US" sz="2200" dirty="0" err="1">
                <a:solidFill>
                  <a:schemeClr val="tx1"/>
                </a:solidFill>
              </a:rPr>
              <a:t>demande</a:t>
            </a:r>
            <a:r>
              <a:rPr lang="en-US" altLang="en-US" sz="2200" dirty="0">
                <a:solidFill>
                  <a:schemeClr val="tx1"/>
                </a:solidFill>
              </a:rPr>
              <a:t> </a:t>
            </a:r>
            <a:r>
              <a:rPr lang="en-US" altLang="en-US" sz="2200" dirty="0" err="1">
                <a:solidFill>
                  <a:schemeClr val="tx1"/>
                </a:solidFill>
              </a:rPr>
              <a:t>accès</a:t>
            </a:r>
            <a:r>
              <a:rPr lang="en-US" altLang="en-US" sz="2200" dirty="0">
                <a:solidFill>
                  <a:schemeClr val="tx1"/>
                </a:solidFill>
              </a:rPr>
              <a:t> au service </a:t>
            </a:r>
            <a:r>
              <a:rPr lang="en-US" altLang="en-US" sz="2200" dirty="0" err="1">
                <a:solidFill>
                  <a:schemeClr val="tx1"/>
                </a:solidFill>
              </a:rPr>
              <a:t>en</a:t>
            </a:r>
            <a:r>
              <a:rPr lang="en-US" altLang="en-US" sz="2200" dirty="0">
                <a:solidFill>
                  <a:schemeClr val="tx1"/>
                </a:solidFill>
              </a:rPr>
              <a:t> </a:t>
            </a:r>
            <a:r>
              <a:rPr lang="en-US" altLang="en-US" sz="2200" dirty="0" err="1">
                <a:solidFill>
                  <a:schemeClr val="tx1"/>
                </a:solidFill>
              </a:rPr>
              <a:t>fournissant</a:t>
            </a:r>
            <a:r>
              <a:rPr lang="en-US" altLang="en-US" sz="2200" dirty="0">
                <a:solidFill>
                  <a:schemeClr val="tx1"/>
                </a:solidFill>
              </a:rPr>
              <a:t> le ticket de service </a:t>
            </a:r>
            <a:r>
              <a:rPr lang="en-US" altLang="en-US" sz="2200" dirty="0" err="1">
                <a:solidFill>
                  <a:schemeClr val="tx1"/>
                </a:solidFill>
              </a:rPr>
              <a:t>ainsi</a:t>
            </a:r>
            <a:r>
              <a:rPr lang="en-US" altLang="en-US" sz="2200" dirty="0">
                <a:solidFill>
                  <a:schemeClr val="tx1"/>
                </a:solidFill>
              </a:rPr>
              <a:t> que son </a:t>
            </a:r>
            <a:r>
              <a:rPr lang="en-US" altLang="en-US" sz="2200" dirty="0" err="1">
                <a:solidFill>
                  <a:schemeClr val="tx1"/>
                </a:solidFill>
              </a:rPr>
              <a:t>identité</a:t>
            </a:r>
            <a:r>
              <a:rPr lang="en-US" altLang="en-US" sz="2200" dirty="0">
                <a:solidFill>
                  <a:schemeClr val="tx1"/>
                </a:solidFill>
              </a:rPr>
              <a:t>, </a:t>
            </a:r>
            <a:r>
              <a:rPr lang="en-US" altLang="en-US" sz="2200" dirty="0" err="1">
                <a:solidFill>
                  <a:schemeClr val="tx1"/>
                </a:solidFill>
              </a:rPr>
              <a:t>chiffrés</a:t>
            </a:r>
            <a:r>
              <a:rPr lang="en-US" altLang="en-US" sz="2200" dirty="0">
                <a:solidFill>
                  <a:schemeClr val="tx1"/>
                </a:solidFill>
              </a:rPr>
              <a:t> avec la </a:t>
            </a:r>
            <a:r>
              <a:rPr lang="en-US" altLang="en-US" sz="2200" dirty="0" err="1">
                <a:solidFill>
                  <a:schemeClr val="tx1"/>
                </a:solidFill>
              </a:rPr>
              <a:t>clé</a:t>
            </a:r>
            <a:r>
              <a:rPr lang="en-US" altLang="en-US" sz="2200" dirty="0">
                <a:solidFill>
                  <a:schemeClr val="tx1"/>
                </a:solidFill>
              </a:rPr>
              <a:t> de session pour le service.</a:t>
            </a:r>
            <a:endParaRPr lang="en-US" altLang="en-US" sz="3200" dirty="0">
              <a:solidFill>
                <a:schemeClr val="tx1"/>
              </a:solidFill>
            </a:endParaRPr>
          </a:p>
        </p:txBody>
      </p:sp>
      <p:sp>
        <p:nvSpPr>
          <p:cNvPr id="15363" name="AutoShape 3" descr="tile_blackboard_blue.jpeg"/>
          <p:cNvSpPr>
            <a:spLocks/>
          </p:cNvSpPr>
          <p:nvPr>
            <p:custDataLst>
              <p:tags r:id="rId3"/>
            </p:custDataLst>
          </p:nvPr>
        </p:nvSpPr>
        <p:spPr bwMode="auto">
          <a:xfrm>
            <a:off x="7124700" y="3251200"/>
            <a:ext cx="2933700" cy="850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063" y="0"/>
                </a:moveTo>
                <a:cubicBezTo>
                  <a:pt x="5268" y="0"/>
                  <a:pt x="526" y="4828"/>
                  <a:pt x="526" y="10927"/>
                </a:cubicBezTo>
                <a:cubicBezTo>
                  <a:pt x="526" y="12959"/>
                  <a:pt x="1053" y="14992"/>
                  <a:pt x="2107" y="16517"/>
                </a:cubicBezTo>
                <a:lnTo>
                  <a:pt x="0" y="21600"/>
                </a:lnTo>
                <a:lnTo>
                  <a:pt x="4917" y="19567"/>
                </a:lnTo>
                <a:cubicBezTo>
                  <a:pt x="6673" y="20837"/>
                  <a:pt x="8780" y="21600"/>
                  <a:pt x="11063" y="21600"/>
                </a:cubicBezTo>
                <a:cubicBezTo>
                  <a:pt x="16858" y="21600"/>
                  <a:pt x="21599" y="16771"/>
                  <a:pt x="21599" y="10927"/>
                </a:cubicBezTo>
                <a:cubicBezTo>
                  <a:pt x="21599" y="4828"/>
                  <a:pt x="16858" y="0"/>
                  <a:pt x="11063" y="0"/>
                </a:cubicBezTo>
                <a:close/>
              </a:path>
            </a:pathLst>
          </a:custGeom>
          <a:blipFill dpi="0" rotWithShape="0">
            <a:blip r:embed="rId8"/>
            <a:srcRect/>
            <a:tile tx="0" ty="0" sx="100000" sy="100000" flip="none" algn="tl"/>
          </a:blipFill>
          <a:ln w="25400" cap="flat" cmpd="sng">
            <a:solidFill>
              <a:srgbClr val="FFFFFF"/>
            </a:solidFill>
            <a:prstDash val="solid"/>
            <a:miter lim="0"/>
            <a:headEnd/>
            <a:tailEnd/>
          </a:ln>
          <a:effectLst>
            <a:outerShdw blurRad="114300" dist="101600" dir="10620012" algn="ctr" rotWithShape="0">
              <a:srgbClr val="000000">
                <a:alpha val="70000"/>
              </a:srgbClr>
            </a:outerShdw>
          </a:effectLst>
        </p:spPr>
        <p:txBody>
          <a:bodyPr lIns="0" tIns="0" rIns="0" bIns="0" anchor="ctr"/>
          <a:lstStyle/>
          <a:p>
            <a:pPr algn="ctr" eaLnBrk="1">
              <a:defRPr/>
            </a:pPr>
            <a:r>
              <a:rPr lang="en-US" altLang="en-US" sz="1700">
                <a:effectLst>
                  <a:outerShdw blurRad="38100" dist="38100" dir="2700000" algn="tl">
                    <a:srgbClr val="C0C0C0"/>
                  </a:outerShdw>
                </a:effectLst>
              </a:rPr>
              <a:t>Ceci l’authentifie!</a:t>
            </a:r>
            <a:endParaRPr lang="en-US" altLang="en-US"/>
          </a:p>
        </p:txBody>
      </p:sp>
      <p:sp>
        <p:nvSpPr>
          <p:cNvPr id="15364" name="AutoShape 4" descr="tile_blackboard_blue.jpeg"/>
          <p:cNvSpPr>
            <a:spLocks/>
          </p:cNvSpPr>
          <p:nvPr>
            <p:custDataLst>
              <p:tags r:id="rId4"/>
            </p:custDataLst>
          </p:nvPr>
        </p:nvSpPr>
        <p:spPr bwMode="auto">
          <a:xfrm>
            <a:off x="7239000" y="5791200"/>
            <a:ext cx="2933700" cy="850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063" y="0"/>
                </a:moveTo>
                <a:cubicBezTo>
                  <a:pt x="5268" y="0"/>
                  <a:pt x="526" y="4828"/>
                  <a:pt x="526" y="10927"/>
                </a:cubicBezTo>
                <a:cubicBezTo>
                  <a:pt x="526" y="12959"/>
                  <a:pt x="1053" y="14992"/>
                  <a:pt x="2107" y="16517"/>
                </a:cubicBezTo>
                <a:lnTo>
                  <a:pt x="0" y="21600"/>
                </a:lnTo>
                <a:lnTo>
                  <a:pt x="4917" y="19567"/>
                </a:lnTo>
                <a:cubicBezTo>
                  <a:pt x="6673" y="20837"/>
                  <a:pt x="8780" y="21600"/>
                  <a:pt x="11063" y="21600"/>
                </a:cubicBezTo>
                <a:cubicBezTo>
                  <a:pt x="16858" y="21600"/>
                  <a:pt x="21599" y="16771"/>
                  <a:pt x="21599" y="10927"/>
                </a:cubicBezTo>
                <a:cubicBezTo>
                  <a:pt x="21599" y="4828"/>
                  <a:pt x="16858" y="0"/>
                  <a:pt x="11063" y="0"/>
                </a:cubicBezTo>
                <a:close/>
              </a:path>
            </a:pathLst>
          </a:custGeom>
          <a:blipFill dpi="0" rotWithShape="0">
            <a:blip r:embed="rId8"/>
            <a:srcRect/>
            <a:tile tx="0" ty="0" sx="100000" sy="100000" flip="none" algn="tl"/>
          </a:blipFill>
          <a:ln w="25400" cap="flat" cmpd="sng">
            <a:solidFill>
              <a:srgbClr val="FFFFFF"/>
            </a:solidFill>
            <a:prstDash val="solid"/>
            <a:miter lim="0"/>
            <a:headEnd/>
            <a:tailEnd/>
          </a:ln>
          <a:effectLst>
            <a:outerShdw blurRad="114300" dist="101600" dir="10620012" algn="ctr" rotWithShape="0">
              <a:srgbClr val="000000">
                <a:alpha val="70000"/>
              </a:srgbClr>
            </a:outerShdw>
          </a:effectLst>
        </p:spPr>
        <p:txBody>
          <a:bodyPr lIns="0" tIns="0" rIns="0" bIns="0" anchor="ctr"/>
          <a:lstStyle/>
          <a:p>
            <a:pPr algn="ctr" eaLnBrk="1">
              <a:defRPr/>
            </a:pPr>
            <a:r>
              <a:rPr lang="en-US" altLang="en-US" sz="1700">
                <a:effectLst>
                  <a:outerShdw blurRad="38100" dist="38100" dir="2700000" algn="tl">
                    <a:srgbClr val="C0C0C0"/>
                  </a:outerShdw>
                </a:effectLst>
              </a:rPr>
              <a:t>Ceci l’authentifie!</a:t>
            </a:r>
            <a:endParaRPr lang="en-US" altLang="en-US"/>
          </a:p>
        </p:txBody>
      </p:sp>
      <p:sp>
        <p:nvSpPr>
          <p:cNvPr id="15365" name="AutoShape 5" descr="tile_blackboard_blue.jpeg"/>
          <p:cNvSpPr>
            <a:spLocks/>
          </p:cNvSpPr>
          <p:nvPr>
            <p:custDataLst>
              <p:tags r:id="rId5"/>
            </p:custDataLst>
          </p:nvPr>
        </p:nvSpPr>
        <p:spPr bwMode="auto">
          <a:xfrm>
            <a:off x="7200900" y="317500"/>
            <a:ext cx="2476500" cy="1079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063" y="0"/>
                </a:moveTo>
                <a:cubicBezTo>
                  <a:pt x="5268" y="0"/>
                  <a:pt x="526" y="4828"/>
                  <a:pt x="526" y="10927"/>
                </a:cubicBezTo>
                <a:cubicBezTo>
                  <a:pt x="526" y="12959"/>
                  <a:pt x="1053" y="14992"/>
                  <a:pt x="2107" y="16517"/>
                </a:cubicBezTo>
                <a:lnTo>
                  <a:pt x="0" y="21599"/>
                </a:lnTo>
                <a:lnTo>
                  <a:pt x="4917" y="19567"/>
                </a:lnTo>
                <a:cubicBezTo>
                  <a:pt x="6673" y="20837"/>
                  <a:pt x="8780" y="21599"/>
                  <a:pt x="11063" y="21599"/>
                </a:cubicBezTo>
                <a:cubicBezTo>
                  <a:pt x="16858" y="21599"/>
                  <a:pt x="21600" y="16771"/>
                  <a:pt x="21600" y="10927"/>
                </a:cubicBezTo>
                <a:cubicBezTo>
                  <a:pt x="21600" y="4828"/>
                  <a:pt x="16858" y="0"/>
                  <a:pt x="11063" y="0"/>
                </a:cubicBezTo>
                <a:close/>
              </a:path>
            </a:pathLst>
          </a:custGeom>
          <a:blipFill dpi="0" rotWithShape="0">
            <a:blip r:embed="rId8"/>
            <a:srcRect/>
            <a:tile tx="0" ty="0" sx="100000" sy="100000" flip="none" algn="tl"/>
          </a:blipFill>
          <a:ln w="25400" cap="flat" cmpd="sng">
            <a:solidFill>
              <a:srgbClr val="FFFFFF"/>
            </a:solidFill>
            <a:prstDash val="solid"/>
            <a:miter lim="0"/>
            <a:headEnd/>
            <a:tailEnd/>
          </a:ln>
          <a:effectLst>
            <a:outerShdw blurRad="114300" dist="101600" dir="10620012" algn="ctr" rotWithShape="0">
              <a:srgbClr val="000000">
                <a:alpha val="70000"/>
              </a:srgbClr>
            </a:outerShdw>
          </a:effectLst>
        </p:spPr>
        <p:txBody>
          <a:bodyPr lIns="0" tIns="0" rIns="0" bIns="0" anchor="ctr"/>
          <a:lstStyle/>
          <a:p>
            <a:pPr algn="ctr" eaLnBrk="1">
              <a:defRPr/>
            </a:pPr>
            <a:r>
              <a:rPr lang="en-US" altLang="en-US" sz="1600">
                <a:effectLst>
                  <a:outerShdw blurRad="38100" dist="38100" dir="2700000" algn="tl">
                    <a:srgbClr val="C0C0C0"/>
                  </a:outerShdw>
                </a:effectLst>
              </a:rPr>
              <a:t>En fournissant un mot de passe...</a:t>
            </a:r>
            <a:endParaRPr lang="en-US"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36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36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36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5365"/>
                                        </p:tgtEl>
                                        <p:attrNameLst>
                                          <p:attrName>style.visibility</p:attrName>
                                        </p:attrNameLst>
                                      </p:cBhvr>
                                      <p:to>
                                        <p:strVal val="visible"/>
                                      </p:to>
                                    </p:set>
                                    <p:anim calcmode="lin" valueType="num">
                                      <p:cBhvr>
                                        <p:cTn id="31" dur="500" fill="hold"/>
                                        <p:tgtEl>
                                          <p:spTgt spid="15365"/>
                                        </p:tgtEl>
                                        <p:attrNameLst>
                                          <p:attrName>ppt_w</p:attrName>
                                        </p:attrNameLst>
                                      </p:cBhvr>
                                      <p:tavLst>
                                        <p:tav tm="0">
                                          <p:val>
                                            <p:fltVal val="0"/>
                                          </p:val>
                                        </p:tav>
                                        <p:tav tm="100000">
                                          <p:val>
                                            <p:strVal val="#ppt_w"/>
                                          </p:val>
                                        </p:tav>
                                      </p:tavLst>
                                    </p:anim>
                                    <p:anim calcmode="lin" valueType="num">
                                      <p:cBhvr>
                                        <p:cTn id="32" dur="500" fill="hold"/>
                                        <p:tgtEl>
                                          <p:spTgt spid="15365"/>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536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5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bldLvl="5" autoUpdateAnimBg="0"/>
      <p:bldP spid="15363" grpId="0" animBg="1" autoUpdateAnimBg="0"/>
      <p:bldP spid="15364" grpId="0" animBg="1" autoUpdateAnimBg="0"/>
      <p:bldP spid="15365"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2" descr="data:image/png;base64,iVBORw0KGgoAAAANSUhEUgAAAMEAAAEFCAMAAABtknO4AAAA9lBMVEVGRkb///9ZWVlsbGxvb289PT1gYGB6enqfn5+Pj4+ZmZl1dXVmZmaJiYl/f39lZWWTk5MQEBCI/ywAAABWVlbR0dFSUlKpqalLS0v29vZNTU2jo6Pw8PBCQkIyMjKurq594jQAAA47LEFluiO7u7sTExO2trba2trl5eXJycktLS0aGhqEe4iG1lMlJSV/e4GBn2+CeIeG4EaI+C+H7juEwlqFt2WDknmIoXl+hHl9iHZ9knJCNkeFzlaG50SCsGOGrHCGv197uFFPSVOI2k2Bq2lyyTF6f3iFumRxqE0pIC193DZtq0F7hHaG0FGI9DoVAB1nti1h5xdpAAAOsUlEQVR4nO2diXvayBXAdYC4JbIBIYOBbYsB4Ri7PuN4HTut06TdbtL+//9M582M0DU6RgeMvvL225h1vPj9eNfoPc1Ikl1Zr1fDoW3bi+VyOW8iafeIdIg0QLpIVEdqRDquNBzRdb2FpL+TNpHJaDRaLGx7tVqfyEWIJJ8M5229ppnT+nQqSZJlWWMkpjlAohDRqBhIOAi80mNKfzJf2AglD4skD6WpZGGdQQZElIDuVH0CwE0Q0LvlSL9PX7QRyXB9mglEkmUdEzABQgTdggl80m5Olja3cxECIta4OII4FwoDtL3SbM7tYXoOLwGWMWBkJmCHQRKBT30s8BIcKwVHiIBiUIr92CBM0GxOJhP8JTFA2AQUQxns3Yu8BK6MlpCy2CAxBDg0LFNRjGK9iBHIcQQjV+bLxRCBhAjUGAIqA0VTGQRpy0FRBKM5/mO+9EZ6OgIkU0kZdFX0zwEJ5j6hgZ6aAFNMUWjUumqtYAIGAIvAVX5JZD63T/gIqDFMU6sZ2BJBgGwEjFTE9CFC4YkKG2KCn4Bg7JItRqEcPPr3+aQdEMK54vUij7CKHop0171YhgmIrvNYiln4VgUQaOySwb9+jSgaCXUP4uBEK4rAyLH4y0iAjIAIBhkARCFo2pUnWFaeYH4kiFp/741gciQQg0AptB4cgKC4mnwwgl69RILaPghW4wxGEIRg0gYCWVbGVSfQFGVgWlUmoMqYHKZIIAgGcrlxsCNQOEwhGIGmKF6INKYQimA+9BGkM4VQBI2ZZJmDIIQyiDWFUAS06zhmQESbQkQCJGxTMCn2RtDnIgAIpinCDiUuAfYnMwQRciixCSJM4at4ohCMgKAWNQGJM4UoBPOE6wNWaJPYLpsgnIqyEWBTsCDMfREEtHe8f9fZTkMQZYqsBA2PXF7q+qVHPnz4cOlVHFh0RAr/Xw29GSwewI3rs9lss0Wy5Oj8skyhSd5RIYsg2gAg3x4eHp5er65e7+/vv98hebt4++e/NrPNOZL3MfKOyvsZ3wRkHDSFVq9PLVNx1UcA5F/CYaDvwt9Rx0N1ZUzq42+/3/wSIX/50zsO2XLPcPz+hAiw0DfAyk2R1JPkz79GAfARvDflLN0WN8tqiaoWT+Dzpi2egGTpeFFTGGUQxPj+drPZwMcNfgvB1lvYWQmcepDsLxwEt0iur//9m2VZkCAgG0DoQ2plrCawoJKck0AzpTQKQ2yA5VAcw90zKLRf7l/uv6Ik9PHp6enx2+PjX5F8wHLZajGqWVRFy02AzEkWGkRFaWxZcKPSgNYJyEs0pwZy6a4C5KzJ+Qk8FY1xCxizJBe6qiiU4CDrIkwgGyV0fvdL0JtVneA07gajShCU0fndN4GW1B0SnoDowtW9FpKAC0JUgsgGV4UIlJQhIRLB2pbDvetECJEIhtsps70V701CEeCSzAshHgEbIrr9LiQBkvSDEFEJ4Ao47E0sCHEJIiBC3iQ0gcRuW/shiiDIfHN2CgIpMa4LJ+gVThABMRaQYBF3c04kROFxUBaBxM6w1kEJHPVhgJCGIH58UA6BX32P5vCFAuEfWKQjkNgZFmnvu2+ccwLiH3w4con0ByD4CfSzHfRe2mCALoMt3B3cbDbb8/PzM6eZmp6ADWHUrfjdUgHtG0SvTqf28ASTj6/3Ly9f7u7uflz8uLi+vv788+fPm//+5/wMScLow2lk93kIpHBc4+47+m5AfXgF31LI7AN2S1pk9OF0igubH7SBYM51o6APwp0fTKWpq1/G3jU/wft3ayCY8N7q6ELsbQLC9qhNd413sYz4b9Z0Jv6lEHh9/ny73c6Q4N85HkPigKii6WqyHA0z2QBLzhnOLSh7g+T29vYzCuK3i4sLGGa+3F9pKPYbu/RKMmq4lBFpD/njwEegWAmu74wVUCzT2mGQDPXwDSdU3TdJxuIrZ74hCKsmDzlzUYhAgQEIzFjH47GzLR4nJkiojGIWmCfnX1VggtUmB4F/D/8un+5tXYQJ5Ga9yN41eyd/uQTyiVl1AlmD1WZBBIfwItJ15Gy/C3KF49oAC0/7vQgvKopgqK93fdP0hhCKYDP1LpxTRrVQBPhK38OQr/t+gFzk9Cq86+ZkQ4hI4L8KS4pqMQl4nElYgoAzRRtCJAI71PkdpDCESASs1bW3LcE2hEjZlH19ME4whPgEga5EKL1WgSDQ4woYohoEYAglwhCiR3KUM7mXESIRJPYqmM4kEkGafpGv/Y7T694J/MrT/QekX5SuZ+d3pnG5BF7dHcXRN3S8EaEGuxCgSTvW+iuuriN7hMBP4Kaihqff5ba7enqjUauphqEpGrL2DHYjsBunSGzOvmmYQdPiCYL6E807nW9//PHp4dPHq6uXl+93d88XMD64vf15cxO6czy+ed3i7psGJgiSpQQAvOMP8gUf/aXhUQLeQ2FZ1vS333+J2kLBNz/oZ+hde9d9ilWvS+YOgsTIAPqQFp53RO6mKGp+8J7UA+4bZk0vQbbedS6CnYfNhjiS1zP+1q/jTCUTMCJiu92i/x/ZXVU7o+ECTwLlVSdz37QUgrPz8/PtZjuDTxatagycCFC6RfmV1rEJqQdN905B7p6jQzDOSnBLBiAw//j8+eLtx93dl/v719fXjx8fGlAbojdP+GvyKHffNB3CFB++i3dWaHh7Su3p6eHh0+MjqlEf8OYPpzAEKzLP3ZqcDLsJyNiXbSTQlRwSrEB+DR7b5xazYFXOti7y32/KxeDkVCeLuscYZ9wDko/A6ZtyMAjSuya7WHpu5zc9gyDXaITA9N0xm5JBKILB1H81mYpBLAKsEieDINdo/t1cJg+DkARcDIIScDAIS+A9ejWWQWAC/yVMqb3rgnMRJ4PYBOHeSvUIAg1TBoP4BEGG1HfvC0QQaA8FGETORekYqkIQaDV64qEyBIHUmmL/gXgEwU4jZagUAZNBpFx0mqbf5Uutpc8PYgmaHmlPUhMEO++uUcolCOje7rdaPdigAD/QnNunpxwEhU1A4gkuvQMc0BWGNl1tABsoNpvt9vzM0019Z3IRBNNSVgJH/9AGkMdPTx9fX67gPmKkLdL1zNf7ZXax23wEwXCAXSzp+kVB9TvfQN2vX79/eX6+eLu+vb3ZDUT+kTy58RD0eQkC4aDVTY1J4FGfvuwaGj6L1xyjTDYtbAJi8xMgBs+O8np9dxYZ1p7sXtGwsoOxM8nh7L6nUJxKfSFnIUC1QHMJoDENd75bVsojvHgJwls/tvWpaaJs2Jvb9jobgSTRmZmZTl8+Ao+yZ+fbGcQenHml6nqr7xQEeoIU3UGRhYDW5EExBLAX5ObXz9dvb8/Pd1caip9Oo8cuxsGiloPAzERAn0Ro/v1vz89fvrx8/Xp19fTwoH+7pGdgkRlIyytMjsII4uZozsldeP8KOVdMxWmVFoPd2IZZkuMPyS2QQFPG5CgyaB6TBzySWQhNqOGCnHKD9d4IAk8kCm9iibuvQucjiL47Jx9BjrM1jwRHgiNBniPHD0xQwMPFRLFB3IU+H0EWALFskGlnKSdBYk3OZYMshyIeCZKc6EhwJPh/IahsJJdQD4QgqJIN2F50tMHhbVBJgupn0yPBkeAYycd6IJwNchHs+Tq5hJVdFgCxbLCPflG52fRIcCSoLkFlI7mEipZ9Ii7KqiIXgVZ5G/ATVN8GJeSiLACF2yAPQb4nWx0JhCIwDhUHYtggTy7aN0Hx9YD7eZmlEOSxAdczSwsgKD6SjwSHr8lyo/I2yPKYQLEIelkaRkJ5Uf9ABMXZoLlfghLqQaaj64WyQeh40EPYIAdBW+/wn/0j1MrOVlTV5M+nInnRCv0apQIEMaemrzvdmlZpAvlU76pdzmAQi0A+6Rmqmu3sfUEIZLmtqeqAJ55FimQic4MvngWqB5RAXiAEjngWalVBZYhiIX08i+dFSFbwG9PGs4g2wIUB1efDEBRiA5RVUWFIGc/CZVNHWmnjWVgCeaKpNaPSBPJSS5WSBCaQbYSQHM+CRjLNqqgw1JLawQetB80EAnldS05J+68H/TDBJIpAPm10k1LSISsa1b/db/X0IZuALLdj4/lw18lU9UYHjmEw7AgCtNw24pcY+ybAyiPNezrW3Hnf7iKSQB7BfvnolBRF0C2WAJSHr/CZd7xv6BAsownkJVghMp5LJcA697DeDeItQc3he+hN9V60FyGxASEqngsmoKrDC/rYXqJkUMh7dhp6r9Vvw6kP7VUMgbwCRSKWGJkJAvqT1+SviIohrV3Fqea+M4wWcQTyWgVVYp/okyGbuuomiHNsDT3D21uUXYZJLIF8qkelpNj7i4L68wvYCvuW9/BxJkEznkA+aQECY4kx8KiP1c6pNPUwJyZarXBBYBMk2ABJExZ64ZEzefJtjs94FxWZFqc8BKQwhFISJuhmUXoXzHpkNvVbITeBvAArdGMIVJ90ff8VUp97kFYAgTzEujCeC6X5xc1FRRIkeNE8DYG8wh+zGSJgpKK9E8TXg53gPoyvsTqIKAd7J4ityR45acBzFzwpSRQbtE9SEuA+jDclRdmgWzhBfCTP41Z2AZlAbdtd9UTZYM8E7TUHAe7D7FLSgQkcE9gR18kRgvswNCUdgGCnPfzRx2dUNkZ8BPIQI+CUVDZBQH18pGYPFuP0yoFWz8YJHwHuw5B4Lj2bgr5UY5Ul3S76ZRo3Ae7D4MZq4QREX7jWCS5TfGrDwYtdFV0y9CdLe7hYc3qRTPswKCVlrwfuVabv0ixaiNpat9bo9Zvzhb1en554NOIloMttVeOygat/jbUYZOpt4GMuux30aSO1V0jtE6Y+/ARkrYrE0CJt0I3XLvrTJodzKmqj11yC2myl8xLI64bhflJ+An7lsY/A05dqHb0Nvp1K7ZwEsjxXjWTdEpTWDLXW0HvgI8OV37X3QCCfjlSD59OmSmua2kFKt0fLxRAFZHa18xOgpGT3u5oRgUEUph6G3KPVHs3BQZDOEfGYXTITgKyHi0kfVZ6d5rg0oRI6Gs0XC9terdbrohSNlP8BKY8OBAOw38QAAAAASUVORK5CYII="/>
          <p:cNvSpPr>
            <a:spLocks noChangeAspect="1" noChangeArrowheads="1"/>
          </p:cNvSpPr>
          <p:nvPr>
            <p:custDataLst>
              <p:tags r:id="rId1"/>
            </p:custDataLst>
          </p:nvPr>
        </p:nvSpPr>
        <p:spPr bwMode="auto">
          <a:xfrm>
            <a:off x="5046663" y="-242888"/>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rIns="91438"/>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5600"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5600"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5600"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5600"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algn="ctr" eaLnBrk="1"/>
            <a:endParaRPr lang="en-US" altLang="en-US"/>
          </a:p>
        </p:txBody>
      </p:sp>
      <p:sp>
        <p:nvSpPr>
          <p:cNvPr id="50179" name="AutoShape 4" descr="data:image/png;base64,iVBORw0KGgoAAAANSUhEUgAAAMEAAAEFCAMAAABtknO4AAAA9lBMVEVGRkb///9ZWVlsbGxvb289PT1gYGB6enqfn5+Pj4+ZmZl1dXVmZmaJiYl/f39lZWWTk5MQEBCI/ywAAABWVlbR0dFSUlKpqalLS0v29vZNTU2jo6Pw8PBCQkIyMjKurq594jQAAA47LEFluiO7u7sTExO2trba2trl5eXJycktLS0aGhqEe4iG1lMlJSV/e4GBn2+CeIeG4EaI+C+H7juEwlqFt2WDknmIoXl+hHl9iHZ9knJCNkeFzlaG50SCsGOGrHCGv197uFFPSVOI2k2Bq2lyyTF6f3iFumRxqE0pIC193DZtq0F7hHaG0FGI9DoVAB1nti1h5xdpAAAOsUlEQVR4nO2diXvayBXAdYC4JbIBIYOBbYsB4Ri7PuN4HTut06TdbtL+//9M582M0DU6RgeMvvL225h1vPj9eNfoPc1Ikl1Zr1fDoW3bi+VyOW8iafeIdIg0QLpIVEdqRDquNBzRdb2FpL+TNpHJaDRaLGx7tVqfyEWIJJ8M5229ppnT+nQqSZJlWWMkpjlAohDRqBhIOAi80mNKfzJf2AglD4skD6WpZGGdQQZElIDuVH0CwE0Q0LvlSL9PX7QRyXB9mglEkmUdEzABQgTdggl80m5Olja3cxECIta4OII4FwoDtL3SbM7tYXoOLwGWMWBkJmCHQRKBT30s8BIcKwVHiIBiUIr92CBM0GxOJhP8JTFA2AQUQxns3Yu8BK6MlpCy2CAxBDg0LFNRjGK9iBHIcQQjV+bLxRCBhAjUGAIqA0VTGQRpy0FRBKM5/mO+9EZ6OgIkU0kZdFX0zwEJ5j6hgZ6aAFNMUWjUumqtYAIGAIvAVX5JZD63T/gIqDFMU6sZ2BJBgGwEjFTE9CFC4YkKG2KCn4Bg7JItRqEcPPr3+aQdEMK54vUij7CKHop0171YhgmIrvNYiln4VgUQaOySwb9+jSgaCXUP4uBEK4rAyLH4y0iAjIAIBhkARCFo2pUnWFaeYH4kiFp/741gciQQg0AptB4cgKC4mnwwgl69RILaPghW4wxGEIRg0gYCWVbGVSfQFGVgWlUmoMqYHKZIIAgGcrlxsCNQOEwhGIGmKF6INKYQimA+9BGkM4VQBI2ZZJmDIIQyiDWFUAS06zhmQESbQkQCJGxTMCn2RtDnIgAIpinCDiUuAfYnMwQRciixCSJM4at4ohCMgKAWNQGJM4UoBPOE6wNWaJPYLpsgnIqyEWBTsCDMfREEtHe8f9fZTkMQZYqsBA2PXF7q+qVHPnz4cOlVHFh0RAr/Xw29GSwewI3rs9lss0Wy5Oj8skyhSd5RIYsg2gAg3x4eHp5er65e7+/vv98hebt4++e/NrPNOZL3MfKOyvsZ3wRkHDSFVq9PLVNx1UcA5F/CYaDvwt9Rx0N1ZUzq42+/3/wSIX/50zsO2XLPcPz+hAiw0DfAyk2R1JPkz79GAfARvDflLN0WN8tqiaoWT+Dzpi2egGTpeFFTGGUQxPj+drPZwMcNfgvB1lvYWQmcepDsLxwEt0iur//9m2VZkCAgG0DoQ2plrCawoJKck0AzpTQKQ2yA5VAcw90zKLRf7l/uv6Ik9PHp6enx2+PjX5F8wHLZajGqWVRFy02AzEkWGkRFaWxZcKPSgNYJyEs0pwZy6a4C5KzJ+Qk8FY1xCxizJBe6qiiU4CDrIkwgGyV0fvdL0JtVneA07gajShCU0fndN4GW1B0SnoDowtW9FpKAC0JUgsgGV4UIlJQhIRLB2pbDvetECJEIhtsps70V701CEeCSzAshHgEbIrr9LiQBkvSDEFEJ4Ao47E0sCHEJIiBC3iQ0gcRuW/shiiDIfHN2CgIpMa4LJ+gVThABMRaQYBF3c04kROFxUBaBxM6w1kEJHPVhgJCGIH58UA6BX32P5vCFAuEfWKQjkNgZFmnvu2+ccwLiH3w4con0ByD4CfSzHfRe2mCALoMt3B3cbDbb8/PzM6eZmp6ADWHUrfjdUgHtG0SvTqf28ASTj6/3Ly9f7u7uflz8uLi+vv788+fPm//+5/wMScLow2lk93kIpHBc4+47+m5AfXgF31LI7AN2S1pk9OF0igubH7SBYM51o6APwp0fTKWpq1/G3jU/wft3ayCY8N7q6ELsbQLC9qhNd413sYz4b9Z0Jv6lEHh9/ny73c6Q4N85HkPigKii6WqyHA0z2QBLzhnOLSh7g+T29vYzCuK3i4sLGGa+3F9pKPYbu/RKMmq4lBFpD/njwEegWAmu74wVUCzT2mGQDPXwDSdU3TdJxuIrZ74hCKsmDzlzUYhAgQEIzFjH47GzLR4nJkiojGIWmCfnX1VggtUmB4F/D/8un+5tXYQJ5Ga9yN41eyd/uQTyiVl1AlmD1WZBBIfwItJ15Gy/C3KF49oAC0/7vQgvKopgqK93fdP0hhCKYDP1LpxTRrVQBPhK38OQr/t+gFzk9Cq86+ZkQ4hI4L8KS4pqMQl4nElYgoAzRRtCJAI71PkdpDCESASs1bW3LcE2hEjZlH19ME4whPgEga5EKL1WgSDQ4woYohoEYAglwhCiR3KUM7mXESIRJPYqmM4kEkGafpGv/Y7T694J/MrT/QekX5SuZ+d3pnG5BF7dHcXRN3S8EaEGuxCgSTvW+iuuriN7hMBP4Kaihqff5ba7enqjUauphqEpGrL2DHYjsBunSGzOvmmYQdPiCYL6E807nW9//PHp4dPHq6uXl+93d88XMD64vf15cxO6czy+ed3i7psGJgiSpQQAvOMP8gUf/aXhUQLeQ2FZ1vS333+J2kLBNz/oZ+hde9d9ilWvS+YOgsTIAPqQFp53RO6mKGp+8J7UA+4bZk0vQbbedS6CnYfNhjiS1zP+1q/jTCUTMCJiu92i/x/ZXVU7o+ECTwLlVSdz37QUgrPz8/PtZjuDTxatagycCFC6RfmV1rEJqQdN905B7p6jQzDOSnBLBiAw//j8+eLtx93dl/v719fXjx8fGlAbojdP+GvyKHffNB3CFB++i3dWaHh7Su3p6eHh0+MjqlEf8OYPpzAEKzLP3ZqcDLsJyNiXbSTQlRwSrEB+DR7b5xazYFXOti7y32/KxeDkVCeLuscYZ9wDko/A6ZtyMAjSuya7WHpu5zc9gyDXaITA9N0xm5JBKILB1H81mYpBLAKsEieDINdo/t1cJg+DkARcDIIScDAIS+A9ejWWQWAC/yVMqb3rgnMRJ4PYBOHeSvUIAg1TBoP4BEGG1HfvC0QQaA8FGETORekYqkIQaDV64qEyBIHUmmL/gXgEwU4jZagUAZNBpFx0mqbf5Uutpc8PYgmaHmlPUhMEO++uUcolCOje7rdaPdigAD/QnNunpxwEhU1A4gkuvQMc0BWGNl1tABsoNpvt9vzM0019Z3IRBNNSVgJH/9AGkMdPTx9fX67gPmKkLdL1zNf7ZXax23wEwXCAXSzp+kVB9TvfQN2vX79/eX6+eLu+vb3ZDUT+kTy58RD0eQkC4aDVTY1J4FGfvuwaGj6L1xyjTDYtbAJi8xMgBs+O8np9dxYZ1p7sXtGwsoOxM8nh7L6nUJxKfSFnIUC1QHMJoDENd75bVsojvHgJwls/tvWpaaJs2Jvb9jobgSTRmZmZTl8+Ao+yZ+fbGcQenHml6nqr7xQEeoIU3UGRhYDW5EExBLAX5ObXz9dvb8/Pd1caip9Oo8cuxsGiloPAzERAn0Ro/v1vz89fvrx8/Xp19fTwoH+7pGdgkRlIyytMjsII4uZozsldeP8KOVdMxWmVFoPd2IZZkuMPyS2QQFPG5CgyaB6TBzySWQhNqOGCnHKD9d4IAk8kCm9iibuvQucjiL47Jx9BjrM1jwRHgiNBniPHD0xQwMPFRLFB3IU+H0EWALFskGlnKSdBYk3OZYMshyIeCZKc6EhwJPh/IahsJJdQD4QgqJIN2F50tMHhbVBJgupn0yPBkeAYycd6IJwNchHs+Tq5hJVdFgCxbLCPflG52fRIcCSoLkFlI7mEipZ9Ii7KqiIXgVZ5G/ATVN8GJeSiLACF2yAPQb4nWx0JhCIwDhUHYtggTy7aN0Hx9YD7eZmlEOSxAdczSwsgKD6SjwSHr8lyo/I2yPKYQLEIelkaRkJ5Uf9ABMXZoLlfghLqQaaj64WyQeh40EPYIAdBW+/wn/0j1MrOVlTV5M+nInnRCv0apQIEMaemrzvdmlZpAvlU76pdzmAQi0A+6Rmqmu3sfUEIZLmtqeqAJ55FimQic4MvngWqB5RAXiAEjngWalVBZYhiIX08i+dFSFbwG9PGs4g2wIUB1efDEBRiA5RVUWFIGc/CZVNHWmnjWVgCeaKpNaPSBPJSS5WSBCaQbYSQHM+CRjLNqqgw1JLawQetB80EAnldS05J+68H/TDBJIpAPm10k1LSISsa1b/db/X0IZuALLdj4/lw18lU9UYHjmEw7AgCtNw24pcY+ybAyiPNezrW3Hnf7iKSQB7BfvnolBRF0C2WAJSHr/CZd7xv6BAsownkJVghMp5LJcA697DeDeItQc3he+hN9V60FyGxASEqngsmoKrDC/rYXqJkUMh7dhp6r9Vvw6kP7VUMgbwCRSKWGJkJAvqT1+SviIohrV3Fqea+M4wWcQTyWgVVYp/okyGbuuomiHNsDT3D21uUXYZJLIF8qkelpNj7i4L68wvYCvuW9/BxJkEznkA+aQECY4kx8KiP1c6pNPUwJyZarXBBYBMk2ABJExZ64ZEzefJtjs94FxWZFqc8BKQwhFISJuhmUXoXzHpkNvVbITeBvAArdGMIVJ90ff8VUp97kFYAgTzEujCeC6X5xc1FRRIkeNE8DYG8wh+zGSJgpKK9E8TXg53gPoyvsTqIKAd7J4ityR45acBzFzwpSRQbtE9SEuA+jDclRdmgWzhBfCTP41Z2AZlAbdtd9UTZYM8E7TUHAe7D7FLSgQkcE9gR18kRgvswNCUdgGCnPfzRx2dUNkZ8BPIQI+CUVDZBQH18pGYPFuP0yoFWz8YJHwHuw5B4Lj2bgr5UY5Ul3S76ZRo3Ae7D4MZq4QREX7jWCS5TfGrDwYtdFV0y9CdLe7hYc3qRTPswKCVlrwfuVabv0ixaiNpat9bo9Zvzhb1en554NOIloMttVeOygat/jbUYZOpt4GMuux30aSO1V0jtE6Y+/ARkrYrE0CJt0I3XLvrTJodzKmqj11yC2myl8xLI64bhflJ+An7lsY/A05dqHb0Nvp1K7ZwEsjxXjWTdEpTWDLXW0HvgI8OV37X3QCCfjlSD59OmSmua2kFKt0fLxRAFZHa18xOgpGT3u5oRgUEUph6G3KPVHs3BQZDOEfGYXTITgKyHi0kfVZ6d5rg0oRI6Gs0XC9terdbrohSNlP8BKY8OBAOw38QAAAAASUVORK5CYII="/>
          <p:cNvSpPr>
            <a:spLocks noChangeAspect="1" noChangeArrowheads="1"/>
          </p:cNvSpPr>
          <p:nvPr>
            <p:custDataLst>
              <p:tags r:id="rId2"/>
            </p:custDataLst>
          </p:nvPr>
        </p:nvSpPr>
        <p:spPr bwMode="auto">
          <a:xfrm>
            <a:off x="5199063" y="-90488"/>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rIns="91438"/>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5600"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5600"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5600"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5600"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algn="ctr" eaLnBrk="1"/>
            <a:endParaRPr lang="en-US" altLang="en-US"/>
          </a:p>
        </p:txBody>
      </p:sp>
      <p:sp>
        <p:nvSpPr>
          <p:cNvPr id="50180" name="AutoShape 6" descr="data:image/png;base64,iVBORw0KGgoAAAANSUhEUgAAAMEAAAEFCAMAAABtknO4AAAA9lBMVEVGRkb///9ZWVlsbGxvb289PT1gYGB6enqfn5+Pj4+ZmZl1dXVmZmaJiYl/f39lZWWTk5MQEBCI/ywAAABWVlbR0dFSUlKpqalLS0v29vZNTU2jo6Pw8PBCQkIyMjKurq594jQAAA47LEFluiO7u7sTExO2trba2trl5eXJycktLS0aGhqEe4iG1lMlJSV/e4GBn2+CeIeG4EaI+C+H7juEwlqFt2WDknmIoXl+hHl9iHZ9knJCNkeFzlaG50SCsGOGrHCGv197uFFPSVOI2k2Bq2lyyTF6f3iFumRxqE0pIC193DZtq0F7hHaG0FGI9DoVAB1nti1h5xdpAAAOsUlEQVR4nO2diXvayBXAdYC4JbIBIYOBbYsB4Ri7PuN4HTut06TdbtL+//9M582M0DU6RgeMvvL225h1vPj9eNfoPc1Ikl1Zr1fDoW3bi+VyOW8iafeIdIg0QLpIVEdqRDquNBzRdb2FpL+TNpHJaDRaLGx7tVqfyEWIJJ8M5229ppnT+nQqSZJlWWMkpjlAohDRqBhIOAi80mNKfzJf2AglD4skD6WpZGGdQQZElIDuVH0CwE0Q0LvlSL9PX7QRyXB9mglEkmUdEzABQgTdggl80m5Olja3cxECIta4OII4FwoDtL3SbM7tYXoOLwGWMWBkJmCHQRKBT30s8BIcKwVHiIBiUIr92CBM0GxOJhP8JTFA2AQUQxns3Yu8BK6MlpCy2CAxBDg0LFNRjGK9iBHIcQQjV+bLxRCBhAjUGAIqA0VTGQRpy0FRBKM5/mO+9EZ6OgIkU0kZdFX0zwEJ5j6hgZ6aAFNMUWjUumqtYAIGAIvAVX5JZD63T/gIqDFMU6sZ2BJBgGwEjFTE9CFC4YkKG2KCn4Bg7JItRqEcPPr3+aQdEMK54vUij7CKHop0171YhgmIrvNYiln4VgUQaOySwb9+jSgaCXUP4uBEK4rAyLH4y0iAjIAIBhkARCFo2pUnWFaeYH4kiFp/741gciQQg0AptB4cgKC4mnwwgl69RILaPghW4wxGEIRg0gYCWVbGVSfQFGVgWlUmoMqYHKZIIAgGcrlxsCNQOEwhGIGmKF6INKYQimA+9BGkM4VQBI2ZZJmDIIQyiDWFUAS06zhmQESbQkQCJGxTMCn2RtDnIgAIpinCDiUuAfYnMwQRciixCSJM4at4ohCMgKAWNQGJM4UoBPOE6wNWaJPYLpsgnIqyEWBTsCDMfREEtHe8f9fZTkMQZYqsBA2PXF7q+qVHPnz4cOlVHFh0RAr/Xw29GSwewI3rs9lss0Wy5Oj8skyhSd5RIYsg2gAg3x4eHp5er65e7+/vv98hebt4++e/NrPNOZL3MfKOyvsZ3wRkHDSFVq9PLVNx1UcA5F/CYaDvwt9Rx0N1ZUzq42+/3/wSIX/50zsO2XLPcPz+hAiw0DfAyk2R1JPkz79GAfARvDflLN0WN8tqiaoWT+Dzpi2egGTpeFFTGGUQxPj+drPZwMcNfgvB1lvYWQmcepDsLxwEt0iur//9m2VZkCAgG0DoQ2plrCawoJKck0AzpTQKQ2yA5VAcw90zKLRf7l/uv6Ik9PHp6enx2+PjX5F8wHLZajGqWVRFy02AzEkWGkRFaWxZcKPSgNYJyEs0pwZy6a4C5KzJ+Qk8FY1xCxizJBe6qiiU4CDrIkwgGyV0fvdL0JtVneA07gajShCU0fndN4GW1B0SnoDowtW9FpKAC0JUgsgGV4UIlJQhIRLB2pbDvetECJEIhtsps70V701CEeCSzAshHgEbIrr9LiQBkvSDEFEJ4Ao47E0sCHEJIiBC3iQ0gcRuW/shiiDIfHN2CgIpMa4LJ+gVThABMRaQYBF3c04kROFxUBaBxM6w1kEJHPVhgJCGIH58UA6BX32P5vCFAuEfWKQjkNgZFmnvu2+ccwLiH3w4con0ByD4CfSzHfRe2mCALoMt3B3cbDbb8/PzM6eZmp6ADWHUrfjdUgHtG0SvTqf28ASTj6/3Ly9f7u7uflz8uLi+vv788+fPm//+5/wMScLow2lk93kIpHBc4+47+m5AfXgF31LI7AN2S1pk9OF0igubH7SBYM51o6APwp0fTKWpq1/G3jU/wft3ayCY8N7q6ELsbQLC9qhNd413sYz4b9Z0Jv6lEHh9/ny73c6Q4N85HkPigKii6WqyHA0z2QBLzhnOLSh7g+T29vYzCuK3i4sLGGa+3F9pKPYbu/RKMmq4lBFpD/njwEegWAmu74wVUCzT2mGQDPXwDSdU3TdJxuIrZ74hCKsmDzlzUYhAgQEIzFjH47GzLR4nJkiojGIWmCfnX1VggtUmB4F/D/8un+5tXYQJ5Ga9yN41eyd/uQTyiVl1AlmD1WZBBIfwItJ15Gy/C3KF49oAC0/7vQgvKopgqK93fdP0hhCKYDP1LpxTRrVQBPhK38OQr/t+gFzk9Cq86+ZkQ4hI4L8KS4pqMQl4nElYgoAzRRtCJAI71PkdpDCESASs1bW3LcE2hEjZlH19ME4whPgEga5EKL1WgSDQ4woYohoEYAglwhCiR3KUM7mXESIRJPYqmM4kEkGafpGv/Y7T694J/MrT/QekX5SuZ+d3pnG5BF7dHcXRN3S8EaEGuxCgSTvW+iuuriN7hMBP4Kaihqff5ba7enqjUauphqEpGrL2DHYjsBunSGzOvmmYQdPiCYL6E807nW9//PHp4dPHq6uXl+93d88XMD64vf15cxO6czy+ed3i7psGJgiSpQQAvOMP8gUf/aXhUQLeQ2FZ1vS333+J2kLBNz/oZ+hde9d9ilWvS+YOgsTIAPqQFp53RO6mKGp+8J7UA+4bZk0vQbbedS6CnYfNhjiS1zP+1q/jTCUTMCJiu92i/x/ZXVU7o+ECTwLlVSdz37QUgrPz8/PtZjuDTxatagycCFC6RfmV1rEJqQdN905B7p6jQzDOSnBLBiAw//j8+eLtx93dl/v719fXjx8fGlAbojdP+GvyKHffNB3CFB++i3dWaHh7Su3p6eHh0+MjqlEf8OYPpzAEKzLP3ZqcDLsJyNiXbSTQlRwSrEB+DR7b5xazYFXOti7y32/KxeDkVCeLuscYZ9wDko/A6ZtyMAjSuya7WHpu5zc9gyDXaITA9N0xm5JBKILB1H81mYpBLAKsEieDINdo/t1cJg+DkARcDIIScDAIS+A9ejWWQWAC/yVMqb3rgnMRJ4PYBOHeSvUIAg1TBoP4BEGG1HfvC0QQaA8FGETORekYqkIQaDV64qEyBIHUmmL/gXgEwU4jZagUAZNBpFx0mqbf5Uutpc8PYgmaHmlPUhMEO++uUcolCOje7rdaPdigAD/QnNunpxwEhU1A4gkuvQMc0BWGNl1tABsoNpvt9vzM0019Z3IRBNNSVgJH/9AGkMdPTx9fX67gPmKkLdL1zNf7ZXax23wEwXCAXSzp+kVB9TvfQN2vX79/eX6+eLu+vb3ZDUT+kTy58RD0eQkC4aDVTY1J4FGfvuwaGj6L1xyjTDYtbAJi8xMgBs+O8np9dxYZ1p7sXtGwsoOxM8nh7L6nUJxKfSFnIUC1QHMJoDENd75bVsojvHgJwls/tvWpaaJs2Jvb9jobgSTRmZmZTl8+Ao+yZ+fbGcQenHml6nqr7xQEeoIU3UGRhYDW5EExBLAX5ObXz9dvb8/Pd1caip9Oo8cuxsGiloPAzERAn0Ro/v1vz89fvrx8/Xp19fTwoH+7pGdgkRlIyytMjsII4uZozsldeP8KOVdMxWmVFoPd2IZZkuMPyS2QQFPG5CgyaB6TBzySWQhNqOGCnHKD9d4IAk8kCm9iibuvQucjiL47Jx9BjrM1jwRHgiNBniPHD0xQwMPFRLFB3IU+H0EWALFskGlnKSdBYk3OZYMshyIeCZKc6EhwJPh/IahsJJdQD4QgqJIN2F50tMHhbVBJgupn0yPBkeAYycd6IJwNchHs+Tq5hJVdFgCxbLCPflG52fRIcCSoLkFlI7mEipZ9Ii7KqiIXgVZ5G/ATVN8GJeSiLACF2yAPQb4nWx0JhCIwDhUHYtggTy7aN0Hx9YD7eZmlEOSxAdczSwsgKD6SjwSHr8lyo/I2yPKYQLEIelkaRkJ5Uf9ABMXZoLlfghLqQaaj64WyQeh40EPYIAdBW+/wn/0j1MrOVlTV5M+nInnRCv0apQIEMaemrzvdmlZpAvlU76pdzmAQi0A+6Rmqmu3sfUEIZLmtqeqAJ55FimQic4MvngWqB5RAXiAEjngWalVBZYhiIX08i+dFSFbwG9PGs4g2wIUB1efDEBRiA5RVUWFIGc/CZVNHWmnjWVgCeaKpNaPSBPJSS5WSBCaQbYSQHM+CRjLNqqgw1JLawQetB80EAnldS05J+68H/TDBJIpAPm10k1LSISsa1b/db/X0IZuALLdj4/lw18lU9UYHjmEw7AgCtNw24pcY+ybAyiPNezrW3Hnf7iKSQB7BfvnolBRF0C2WAJSHr/CZd7xv6BAsownkJVghMp5LJcA697DeDeItQc3he+hN9V60FyGxASEqngsmoKrDC/rYXqJkUMh7dhp6r9Vvw6kP7VUMgbwCRSKWGJkJAvqT1+SviIohrV3Fqea+M4wWcQTyWgVVYp/okyGbuuomiHNsDT3D21uUXYZJLIF8qkelpNj7i4L68wvYCvuW9/BxJkEznkA+aQECY4kx8KiP1c6pNPUwJyZarXBBYBMk2ABJExZ64ZEzefJtjs94FxWZFqc8BKQwhFISJuhmUXoXzHpkNvVbITeBvAArdGMIVJ90ff8VUp97kFYAgTzEujCeC6X5xc1FRRIkeNE8DYG8wh+zGSJgpKK9E8TXg53gPoyvsTqIKAd7J4ityR45acBzFzwpSRQbtE9SEuA+jDclRdmgWzhBfCTP41Z2AZlAbdtd9UTZYM8E7TUHAe7D7FLSgQkcE9gR18kRgvswNCUdgGCnPfzRx2dUNkZ8BPIQI+CUVDZBQH18pGYPFuP0yoFWz8YJHwHuw5B4Lj2bgr5UY5Ul3S76ZRo3Ae7D4MZq4QREX7jWCS5TfGrDwYtdFV0y9CdLe7hYc3qRTPswKCVlrwfuVabv0ixaiNpat9bo9Zvzhb1en554NOIloMttVeOygat/jbUYZOpt4GMuux30aSO1V0jtE6Y+/ARkrYrE0CJt0I3XLvrTJodzKmqj11yC2myl8xLI64bhflJ+An7lsY/A05dqHb0Nvp1K7ZwEsjxXjWTdEpTWDLXW0HvgI8OV37X3QCCfjlSD59OmSmua2kFKt0fLxRAFZHa18xOgpGT3u5oRgUEUph6G3KPVHs3BQZDOEfGYXTITgKyHi0kfVZ6d5rg0oRI6Gs0XC9terdbrohSNlP8BKY8OBAOw38QAAAAASUVORK5CYII="/>
          <p:cNvSpPr>
            <a:spLocks noChangeAspect="1" noChangeArrowheads="1"/>
          </p:cNvSpPr>
          <p:nvPr>
            <p:custDataLst>
              <p:tags r:id="rId3"/>
            </p:custDataLst>
          </p:nvPr>
        </p:nvSpPr>
        <p:spPr bwMode="auto">
          <a:xfrm>
            <a:off x="5351463" y="619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rIns="91438"/>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5600"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5600"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5600"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5600"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algn="ctr" eaLnBrk="1"/>
            <a:endParaRPr lang="en-US" altLang="en-US"/>
          </a:p>
        </p:txBody>
      </p:sp>
      <p:sp>
        <p:nvSpPr>
          <p:cNvPr id="50181" name="AutoShape 8" descr="data:image/png;base64,iVBORw0KGgoAAAANSUhEUgAAAMEAAAEFCAMAAABtknO4AAAA9lBMVEVGRkb///9ZWVlsbGxvb289PT1gYGB6enqfn5+Pj4+ZmZl1dXVmZmaJiYl/f39lZWWTk5MQEBCI/ywAAABWVlbR0dFSUlKpqalLS0v29vZNTU2jo6Pw8PBCQkIyMjKurq594jQAAA47LEFluiO7u7sTExO2trba2trl5eXJycktLS0aGhqEe4iG1lMlJSV/e4GBn2+CeIeG4EaI+C+H7juEwlqFt2WDknmIoXl+hHl9iHZ9knJCNkeFzlaG50SCsGOGrHCGv197uFFPSVOI2k2Bq2lyyTF6f3iFumRxqE0pIC193DZtq0F7hHaG0FGI9DoVAB1nti1h5xdpAAAOsUlEQVR4nO2diXvayBXAdYC4JbIBIYOBbYsB4Ri7PuN4HTut06TdbtL+//9M582M0DU6RgeMvvL225h1vPj9eNfoPc1Ikl1Zr1fDoW3bi+VyOW8iafeIdIg0QLpIVEdqRDquNBzRdb2FpL+TNpHJaDRaLGx7tVqfyEWIJJ8M5229ppnT+nQqSZJlWWMkpjlAohDRqBhIOAi80mNKfzJf2AglD4skD6WpZGGdQQZElIDuVH0CwE0Q0LvlSL9PX7QRyXB9mglEkmUdEzABQgTdggl80m5Olja3cxECIta4OII4FwoDtL3SbM7tYXoOLwGWMWBkJmCHQRKBT30s8BIcKwVHiIBiUIr92CBM0GxOJhP8JTFA2AQUQxns3Yu8BK6MlpCy2CAxBDg0LFNRjGK9iBHIcQQjV+bLxRCBhAjUGAIqA0VTGQRpy0FRBKM5/mO+9EZ6OgIkU0kZdFX0zwEJ5j6hgZ6aAFNMUWjUumqtYAIGAIvAVX5JZD63T/gIqDFMU6sZ2BJBgGwEjFTE9CFC4YkKG2KCn4Bg7JItRqEcPPr3+aQdEMK54vUij7CKHop0171YhgmIrvNYiln4VgUQaOySwb9+jSgaCXUP4uBEK4rAyLH4y0iAjIAIBhkARCFo2pUnWFaeYH4kiFp/741gciQQg0AptB4cgKC4mnwwgl69RILaPghW4wxGEIRg0gYCWVbGVSfQFGVgWlUmoMqYHKZIIAgGcrlxsCNQOEwhGIGmKF6INKYQimA+9BGkM4VQBI2ZZJmDIIQyiDWFUAS06zhmQESbQkQCJGxTMCn2RtDnIgAIpinCDiUuAfYnMwQRciixCSJM4at4ohCMgKAWNQGJM4UoBPOE6wNWaJPYLpsgnIqyEWBTsCDMfREEtHe8f9fZTkMQZYqsBA2PXF7q+qVHPnz4cOlVHFh0RAr/Xw29GSwewI3rs9lss0Wy5Oj8skyhSd5RIYsg2gAg3x4eHp5er65e7+/vv98hebt4++e/NrPNOZL3MfKOyvsZ3wRkHDSFVq9PLVNx1UcA5F/CYaDvwt9Rx0N1ZUzq42+/3/wSIX/50zsO2XLPcPz+hAiw0DfAyk2R1JPkz79GAfARvDflLN0WN8tqiaoWT+Dzpi2egGTpeFFTGGUQxPj+drPZwMcNfgvB1lvYWQmcepDsLxwEt0iur//9m2VZkCAgG0DoQ2plrCawoJKck0AzpTQKQ2yA5VAcw90zKLRf7l/uv6Ik9PHp6enx2+PjX5F8wHLZajGqWVRFy02AzEkWGkRFaWxZcKPSgNYJyEs0pwZy6a4C5KzJ+Qk8FY1xCxizJBe6qiiU4CDrIkwgGyV0fvdL0JtVneA07gajShCU0fndN4GW1B0SnoDowtW9FpKAC0JUgsgGV4UIlJQhIRLB2pbDvetECJEIhtsps70V701CEeCSzAshHgEbIrr9LiQBkvSDEFEJ4Ao47E0sCHEJIiBC3iQ0gcRuW/shiiDIfHN2CgIpMa4LJ+gVThABMRaQYBF3c04kROFxUBaBxM6w1kEJHPVhgJCGIH58UA6BX32P5vCFAuEfWKQjkNgZFmnvu2+ccwLiH3w4con0ByD4CfSzHfRe2mCALoMt3B3cbDbb8/PzM6eZmp6ADWHUrfjdUgHtG0SvTqf28ASTj6/3Ly9f7u7uflz8uLi+vv788+fPm//+5/wMScLow2lk93kIpHBc4+47+m5AfXgF31LI7AN2S1pk9OF0igubH7SBYM51o6APwp0fTKWpq1/G3jU/wft3ayCY8N7q6ELsbQLC9qhNd413sYz4b9Z0Jv6lEHh9/ny73c6Q4N85HkPigKii6WqyHA0z2QBLzhnOLSh7g+T29vYzCuK3i4sLGGa+3F9pKPYbu/RKMmq4lBFpD/njwEegWAmu74wVUCzT2mGQDPXwDSdU3TdJxuIrZ74hCKsmDzlzUYhAgQEIzFjH47GzLR4nJkiojGIWmCfnX1VggtUmB4F/D/8un+5tXYQJ5Ga9yN41eyd/uQTyiVl1AlmD1WZBBIfwItJ15Gy/C3KF49oAC0/7vQgvKopgqK93fdP0hhCKYDP1LpxTRrVQBPhK38OQr/t+gFzk9Cq86+ZkQ4hI4L8KS4pqMQl4nElYgoAzRRtCJAI71PkdpDCESASs1bW3LcE2hEjZlH19ME4whPgEga5EKL1WgSDQ4woYohoEYAglwhCiR3KUM7mXESIRJPYqmM4kEkGafpGv/Y7T694J/MrT/QekX5SuZ+d3pnG5BF7dHcXRN3S8EaEGuxCgSTvW+iuuriN7hMBP4Kaihqff5ba7enqjUauphqEpGrL2DHYjsBunSGzOvmmYQdPiCYL6E807nW9//PHp4dPHq6uXl+93d88XMD64vf15cxO6czy+ed3i7psGJgiSpQQAvOMP8gUf/aXhUQLeQ2FZ1vS333+J2kLBNz/oZ+hde9d9ilWvS+YOgsTIAPqQFp53RO6mKGp+8J7UA+4bZk0vQbbedS6CnYfNhjiS1zP+1q/jTCUTMCJiu92i/x/ZXVU7o+ECTwLlVSdz37QUgrPz8/PtZjuDTxatagycCFC6RfmV1rEJqQdN905B7p6jQzDOSnBLBiAw//j8+eLtx93dl/v719fXjx8fGlAbojdP+GvyKHffNB3CFB++i3dWaHh7Su3p6eHh0+MjqlEf8OYPpzAEKzLP3ZqcDLsJyNiXbSTQlRwSrEB+DR7b5xazYFXOti7y32/KxeDkVCeLuscYZ9wDko/A6ZtyMAjSuya7WHpu5zc9gyDXaITA9N0xm5JBKILB1H81mYpBLAKsEieDINdo/t1cJg+DkARcDIIScDAIS+A9ejWWQWAC/yVMqb3rgnMRJ4PYBOHeSvUIAg1TBoP4BEGG1HfvC0QQaA8FGETORekYqkIQaDV64qEyBIHUmmL/gXgEwU4jZagUAZNBpFx0mqbf5Uutpc8PYgmaHmlPUhMEO++uUcolCOje7rdaPdigAD/QnNunpxwEhU1A4gkuvQMc0BWGNl1tABsoNpvt9vzM0019Z3IRBNNSVgJH/9AGkMdPTx9fX67gPmKkLdL1zNf7ZXax23wEwXCAXSzp+kVB9TvfQN2vX79/eX6+eLu+vb3ZDUT+kTy58RD0eQkC4aDVTY1J4FGfvuwaGj6L1xyjTDYtbAJi8xMgBs+O8np9dxYZ1p7sXtGwsoOxM8nh7L6nUJxKfSFnIUC1QHMJoDENd75bVsojvHgJwls/tvWpaaJs2Jvb9jobgSTRmZmZTl8+Ao+yZ+fbGcQenHml6nqr7xQEeoIU3UGRhYDW5EExBLAX5ObXz9dvb8/Pd1caip9Oo8cuxsGiloPAzERAn0Ro/v1vz89fvrx8/Xp19fTwoH+7pGdgkRlIyytMjsII4uZozsldeP8KOVdMxWmVFoPd2IZZkuMPyS2QQFPG5CgyaB6TBzySWQhNqOGCnHKD9d4IAk8kCm9iibuvQucjiL47Jx9BjrM1jwRHgiNBniPHD0xQwMPFRLFB3IU+H0EWALFskGlnKSdBYk3OZYMshyIeCZKc6EhwJPh/IahsJJdQD4QgqJIN2F50tMHhbVBJgupn0yPBkeAYycd6IJwNchHs+Tq5hJVdFgCxbLCPflG52fRIcCSoLkFlI7mEipZ9Ii7KqiIXgVZ5G/ATVN8GJeSiLACF2yAPQb4nWx0JhCIwDhUHYtggTy7aN0Hx9YD7eZmlEOSxAdczSwsgKD6SjwSHr8lyo/I2yPKYQLEIelkaRkJ5Uf9ABMXZoLlfghLqQaaj64WyQeh40EPYIAdBW+/wn/0j1MrOVlTV5M+nInnRCv0apQIEMaemrzvdmlZpAvlU76pdzmAQi0A+6Rmqmu3sfUEIZLmtqeqAJ55FimQic4MvngWqB5RAXiAEjngWalVBZYhiIX08i+dFSFbwG9PGs4g2wIUB1efDEBRiA5RVUWFIGc/CZVNHWmnjWVgCeaKpNaPSBPJSS5WSBCaQbYSQHM+CRjLNqqgw1JLawQetB80EAnldS05J+68H/TDBJIpAPm10k1LSISsa1b/db/X0IZuALLdj4/lw18lU9UYHjmEw7AgCtNw24pcY+ybAyiPNezrW3Hnf7iKSQB7BfvnolBRF0C2WAJSHr/CZd7xv6BAsownkJVghMp5LJcA697DeDeItQc3he+hN9V60FyGxASEqngsmoKrDC/rYXqJkUMh7dhp6r9Vvw6kP7VUMgbwCRSKWGJkJAvqT1+SviIohrV3Fqea+M4wWcQTyWgVVYp/okyGbuuomiHNsDT3D21uUXYZJLIF8qkelpNj7i4L68wvYCvuW9/BxJkEznkA+aQECY4kx8KiP1c6pNPUwJyZarXBBYBMk2ABJExZ64ZEzefJtjs94FxWZFqc8BKQwhFISJuhmUXoXzHpkNvVbITeBvAArdGMIVJ90ff8VUp97kFYAgTzEujCeC6X5xc1FRRIkeNE8DYG8wh+zGSJgpKK9E8TXg53gPoyvsTqIKAd7J4ityR45acBzFzwpSRQbtE9SEuA+jDclRdmgWzhBfCTP41Z2AZlAbdtd9UTZYM8E7TUHAe7D7FLSgQkcE9gR18kRgvswNCUdgGCnPfzRx2dUNkZ8BPIQI+CUVDZBQH18pGYPFuP0yoFWz8YJHwHuw5B4Lj2bgr5UY5Ul3S76ZRo3Ae7D4MZq4QREX7jWCS5TfGrDwYtdFV0y9CdLe7hYc3qRTPswKCVlrwfuVabv0ixaiNpat9bo9Zvzhb1en554NOIloMttVeOygat/jbUYZOpt4GMuux30aSO1V0jtE6Y+/ARkrYrE0CJt0I3XLvrTJodzKmqj11yC2myl8xLI64bhflJ+An7lsY/A05dqHb0Nvp1K7ZwEsjxXjWTdEpTWDLXW0HvgI8OV37X3QCCfjlSD59OmSmua2kFKt0fLxRAFZHa18xOgpGT3u5oRgUEUph6G3KPVHs3BQZDOEfGYXTITgKyHi0kfVZ6d5rg0oRI6Gs0XC9terdbrohSNlP8BKY8OBAOw38QAAAAASUVORK5CYII="/>
          <p:cNvSpPr>
            <a:spLocks noChangeAspect="1" noChangeArrowheads="1"/>
          </p:cNvSpPr>
          <p:nvPr>
            <p:custDataLst>
              <p:tags r:id="rId4"/>
            </p:custDataLst>
          </p:nvPr>
        </p:nvSpPr>
        <p:spPr bwMode="auto">
          <a:xfrm>
            <a:off x="5503863" y="214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rIns="91438"/>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5600"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5600"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5600"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5600"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algn="ctr" eaLnBrk="1"/>
            <a:endParaRPr lang="en-US" altLang="en-US"/>
          </a:p>
        </p:txBody>
      </p:sp>
      <p:pic>
        <p:nvPicPr>
          <p:cNvPr id="50182" name="Picture 10" descr="http://www.clker.com/cliparts/f/t/Q/F/L/H/server-md.png"/>
          <p:cNvPicPr>
            <a:picLocks noChangeAspect="1" noChangeArrowheads="1"/>
          </p:cNvPicPr>
          <p:nvPr>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7899400" y="2879725"/>
            <a:ext cx="15113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183" name="Groupe 17"/>
          <p:cNvGrpSpPr>
            <a:grpSpLocks noChangeAspect="1"/>
          </p:cNvGrpSpPr>
          <p:nvPr>
            <p:custDataLst>
              <p:tags r:id="rId6"/>
            </p:custDataLst>
          </p:nvPr>
        </p:nvGrpSpPr>
        <p:grpSpPr bwMode="auto">
          <a:xfrm>
            <a:off x="731150" y="1050925"/>
            <a:ext cx="1974850" cy="1511300"/>
            <a:chOff x="203200" y="685800"/>
            <a:chExt cx="1974478" cy="1510839"/>
          </a:xfrm>
        </p:grpSpPr>
        <p:pic>
          <p:nvPicPr>
            <p:cNvPr id="50194" name="Picture 19" descr="http://images.clipartpanda.com/laptop-clipart-laptop_computer_flipped_open_0515-0909-2120-0442_SMU.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8000" y="685800"/>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5" name="Picture 12" descr="http://www.clker.com/cliparts/b/1/f/a/1195445301811339265dagobert83_female_user_icon.svg.med.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03200" y="1139777"/>
              <a:ext cx="1056862" cy="105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184" name="Groupe 20"/>
          <p:cNvGrpSpPr>
            <a:grpSpLocks noChangeAspect="1"/>
          </p:cNvGrpSpPr>
          <p:nvPr>
            <p:custDataLst>
              <p:tags r:id="rId7"/>
            </p:custDataLst>
          </p:nvPr>
        </p:nvGrpSpPr>
        <p:grpSpPr bwMode="auto">
          <a:xfrm>
            <a:off x="4013200" y="2879725"/>
            <a:ext cx="2211388" cy="1528763"/>
            <a:chOff x="552862" y="5334000"/>
            <a:chExt cx="2211341" cy="1528820"/>
          </a:xfrm>
        </p:grpSpPr>
        <p:pic>
          <p:nvPicPr>
            <p:cNvPr id="50192" name="Picture 19" descr="http://images.clipartpanda.com/laptop-clipart-laptop_computer_flipped_open_0515-0909-2120-0442_SMU.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2862" y="5410200"/>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3" name="Picture 16" descr="http://www.clker.com/cliparts/x/a/S/o/c/V/anonymous-mask-md.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79600" y="5334000"/>
              <a:ext cx="884603" cy="106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185" name="Groupe 23"/>
          <p:cNvGrpSpPr>
            <a:grpSpLocks noChangeAspect="1"/>
          </p:cNvGrpSpPr>
          <p:nvPr>
            <p:custDataLst>
              <p:tags r:id="rId8"/>
            </p:custDataLst>
          </p:nvPr>
        </p:nvGrpSpPr>
        <p:grpSpPr bwMode="auto">
          <a:xfrm>
            <a:off x="7703450" y="1247775"/>
            <a:ext cx="2024063" cy="1452563"/>
            <a:chOff x="387363" y="2569696"/>
            <a:chExt cx="2024770" cy="1452621"/>
          </a:xfrm>
        </p:grpSpPr>
        <p:pic>
          <p:nvPicPr>
            <p:cNvPr id="50190" name="Picture 19" descr="http://images.clipartpanda.com/laptop-clipart-laptop_computer_flipped_open_0515-0909-2120-0442_SMU.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2455" y="2569696"/>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1" name="Picture 18" descr="http://www.unilim.fr/suaps/files/2013/02/profil-HOM.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7363" y="2895601"/>
              <a:ext cx="1189931" cy="112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186" name="Groupe 9"/>
          <p:cNvGrpSpPr>
            <a:grpSpLocks/>
          </p:cNvGrpSpPr>
          <p:nvPr>
            <p:custDataLst>
              <p:tags r:id="rId9"/>
            </p:custDataLst>
          </p:nvPr>
        </p:nvGrpSpPr>
        <p:grpSpPr bwMode="auto">
          <a:xfrm>
            <a:off x="-98425" y="3544888"/>
            <a:ext cx="4427538" cy="2776537"/>
            <a:chOff x="-98839" y="3544316"/>
            <a:chExt cx="4428410" cy="2777413"/>
          </a:xfrm>
        </p:grpSpPr>
        <p:pic>
          <p:nvPicPr>
            <p:cNvPr id="50187" name="Picture 20" descr="http://images.clipartpanda.com/hub-clipart-wireless-router-hi.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89000" y="4343400"/>
              <a:ext cx="3440571" cy="1978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8" name="Picture 22" descr="http://www.clker.com/cliparts/z/R/U/c/e/n/radio-waves-hi.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13" y="3544316"/>
              <a:ext cx="1676400" cy="159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9" name="Picture 22" descr="http://www.clker.com/cliparts/z/R/U/c/e/n/radio-waves-hi.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flipH="1">
              <a:off x="-98839" y="3594394"/>
              <a:ext cx="1725361" cy="1498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71859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1"/>
          <p:cNvSpPr>
            <a:spLocks noGrp="1" noChangeArrowheads="1"/>
          </p:cNvSpPr>
          <p:nvPr>
            <p:ph type="title"/>
            <p:custDataLst>
              <p:tags r:id="rId1"/>
            </p:custDataLst>
          </p:nvPr>
        </p:nvSpPr>
        <p:spPr>
          <a:xfrm>
            <a:off x="990600" y="-25400"/>
            <a:ext cx="8178800" cy="1003300"/>
          </a:xfrm>
        </p:spPr>
        <p:txBody>
          <a:bodyPr/>
          <a:lstStyle/>
          <a:p>
            <a:pPr eaLnBrk="1"/>
            <a:r>
              <a:rPr lang="en-US" altLang="en-US" smtClean="0"/>
              <a:t>Pourquoi régénérer?</a:t>
            </a:r>
          </a:p>
        </p:txBody>
      </p:sp>
      <p:sp>
        <p:nvSpPr>
          <p:cNvPr id="10242" name="Rectangle 2"/>
          <p:cNvSpPr>
            <a:spLocks noGrp="1" noChangeArrowheads="1"/>
          </p:cNvSpPr>
          <p:nvPr>
            <p:ph idx="1"/>
            <p:custDataLst>
              <p:tags r:id="rId2"/>
            </p:custDataLst>
          </p:nvPr>
        </p:nvSpPr>
        <p:spPr>
          <a:xfrm>
            <a:off x="327472" y="1289720"/>
            <a:ext cx="9433048" cy="6165180"/>
          </a:xfrm>
        </p:spPr>
        <p:txBody>
          <a:bodyPr>
            <a:noAutofit/>
          </a:bodyPr>
          <a:lstStyle/>
          <a:p>
            <a:pPr marL="347662" indent="0" algn="l" defTabSz="347663" eaLnBrk="1">
              <a:spcBef>
                <a:spcPts val="2200"/>
              </a:spcBef>
              <a:buSzPct val="43000"/>
              <a:buNone/>
            </a:pPr>
            <a:r>
              <a:rPr lang="en-US" altLang="en-US" sz="2000" dirty="0" smtClean="0"/>
              <a:t>Les applications </a:t>
            </a:r>
            <a:r>
              <a:rPr lang="en-US" altLang="en-US" sz="2000" dirty="0" err="1" smtClean="0"/>
              <a:t>typiques</a:t>
            </a:r>
            <a:r>
              <a:rPr lang="en-US" altLang="en-US" sz="2000" dirty="0" smtClean="0"/>
              <a:t> </a:t>
            </a:r>
            <a:r>
              <a:rPr lang="en-US" altLang="en-US" sz="2000" dirty="0" err="1" smtClean="0"/>
              <a:t>réutilisent</a:t>
            </a:r>
            <a:r>
              <a:rPr lang="en-US" altLang="en-US" sz="2000" dirty="0" smtClean="0"/>
              <a:t> la </a:t>
            </a:r>
            <a:r>
              <a:rPr lang="en-US" altLang="en-US" sz="2000" dirty="0" err="1" smtClean="0"/>
              <a:t>clé</a:t>
            </a:r>
            <a:r>
              <a:rPr lang="en-US" altLang="en-US" sz="2000" dirty="0" smtClean="0"/>
              <a:t> K’ pour </a:t>
            </a:r>
            <a:r>
              <a:rPr lang="en-US" altLang="en-US" sz="2000" dirty="0" err="1" smtClean="0"/>
              <a:t>plusieurs</a:t>
            </a:r>
            <a:r>
              <a:rPr lang="en-US" altLang="en-US" sz="2000" dirty="0" smtClean="0"/>
              <a:t> messages. La </a:t>
            </a:r>
            <a:r>
              <a:rPr lang="en-US" altLang="en-US" sz="2000" dirty="0" err="1" smtClean="0"/>
              <a:t>clé</a:t>
            </a:r>
            <a:r>
              <a:rPr lang="en-US" altLang="en-US" sz="2000" dirty="0" smtClean="0"/>
              <a:t> </a:t>
            </a:r>
            <a:r>
              <a:rPr lang="en-US" altLang="en-US" sz="2000" dirty="0" err="1" smtClean="0"/>
              <a:t>est</a:t>
            </a:r>
            <a:r>
              <a:rPr lang="en-US" altLang="en-US" sz="2000" dirty="0" smtClean="0"/>
              <a:t> </a:t>
            </a:r>
            <a:r>
              <a:rPr lang="en-US" altLang="en-US" sz="2000" dirty="0" err="1" smtClean="0"/>
              <a:t>détruite</a:t>
            </a:r>
            <a:r>
              <a:rPr lang="en-US" altLang="en-US" sz="2000" dirty="0" smtClean="0"/>
              <a:t> après un court laps de temps. </a:t>
            </a:r>
            <a:r>
              <a:rPr lang="en-US" altLang="en-US" sz="2000" dirty="0" err="1" smtClean="0"/>
              <a:t>Habituellement</a:t>
            </a:r>
            <a:r>
              <a:rPr lang="en-US" altLang="en-US" sz="2000" dirty="0" smtClean="0"/>
              <a:t>, </a:t>
            </a:r>
            <a:r>
              <a:rPr lang="en-US" altLang="en-US" sz="2000" dirty="0" err="1" smtClean="0"/>
              <a:t>elle</a:t>
            </a:r>
            <a:r>
              <a:rPr lang="en-US" altLang="en-US" sz="2000" dirty="0" smtClean="0"/>
              <a:t> </a:t>
            </a:r>
            <a:r>
              <a:rPr lang="en-US" altLang="en-US" sz="2000" dirty="0" err="1" smtClean="0"/>
              <a:t>est</a:t>
            </a:r>
            <a:r>
              <a:rPr lang="en-US" altLang="en-US" sz="2000" dirty="0" smtClean="0"/>
              <a:t> </a:t>
            </a:r>
            <a:r>
              <a:rPr lang="en-US" altLang="en-US" sz="2000" dirty="0" err="1" smtClean="0"/>
              <a:t>éliminée</a:t>
            </a:r>
            <a:r>
              <a:rPr lang="en-US" altLang="en-US" sz="2000" dirty="0" smtClean="0"/>
              <a:t> après la </a:t>
            </a:r>
            <a:r>
              <a:rPr lang="en-US" altLang="en-US" sz="2000" dirty="0" err="1" smtClean="0"/>
              <a:t>fermeture</a:t>
            </a:r>
            <a:r>
              <a:rPr lang="en-US" altLang="en-US" sz="2000" dirty="0" smtClean="0"/>
              <a:t> de la </a:t>
            </a:r>
            <a:r>
              <a:rPr lang="en-US" altLang="en-US" sz="2000" dirty="0" err="1" smtClean="0"/>
              <a:t>connexion</a:t>
            </a:r>
            <a:r>
              <a:rPr lang="en-US" altLang="en-US" sz="2000" dirty="0" smtClean="0"/>
              <a:t>.</a:t>
            </a:r>
          </a:p>
          <a:p>
            <a:pPr marL="347662" indent="0" algn="l" defTabSz="347663" eaLnBrk="1">
              <a:spcBef>
                <a:spcPts val="2200"/>
              </a:spcBef>
              <a:buSzPct val="43000"/>
              <a:buNone/>
            </a:pPr>
            <a:r>
              <a:rPr lang="en-US" altLang="en-US" sz="2000" dirty="0" err="1" smtClean="0"/>
              <a:t>Dans</a:t>
            </a:r>
            <a:r>
              <a:rPr lang="en-US" altLang="en-US" sz="2000" dirty="0" smtClean="0"/>
              <a:t> </a:t>
            </a:r>
            <a:r>
              <a:rPr lang="en-US" altLang="en-US" sz="2000" dirty="0" err="1" smtClean="0"/>
              <a:t>ces</a:t>
            </a:r>
            <a:r>
              <a:rPr lang="en-US" altLang="en-US" sz="2000" dirty="0" smtClean="0"/>
              <a:t> </a:t>
            </a:r>
            <a:r>
              <a:rPr lang="en-US" altLang="en-US" sz="2000" dirty="0" err="1" smtClean="0"/>
              <a:t>systèmes</a:t>
            </a:r>
            <a:r>
              <a:rPr lang="en-US" altLang="en-US" sz="2000" dirty="0" smtClean="0"/>
              <a:t>, la </a:t>
            </a:r>
            <a:r>
              <a:rPr lang="en-US" altLang="en-US" sz="2000" dirty="0" err="1" smtClean="0"/>
              <a:t>clé</a:t>
            </a:r>
            <a:r>
              <a:rPr lang="en-US" altLang="en-US" sz="2000" dirty="0" smtClean="0"/>
              <a:t> K a </a:t>
            </a:r>
            <a:r>
              <a:rPr lang="en-US" altLang="en-US" sz="2000" dirty="0" err="1" smtClean="0"/>
              <a:t>une</a:t>
            </a:r>
            <a:r>
              <a:rPr lang="en-US" altLang="en-US" sz="2000" dirty="0" smtClean="0"/>
              <a:t> longue </a:t>
            </a:r>
            <a:r>
              <a:rPr lang="en-US" altLang="en-US" sz="2000" dirty="0" err="1" smtClean="0"/>
              <a:t>durée</a:t>
            </a:r>
            <a:r>
              <a:rPr lang="en-US" altLang="en-US" sz="2000" dirty="0" smtClean="0"/>
              <a:t> de vie :</a:t>
            </a:r>
          </a:p>
          <a:p>
            <a:pPr marL="347662" indent="0" algn="l" defTabSz="347663" eaLnBrk="1">
              <a:spcBef>
                <a:spcPts val="2200"/>
              </a:spcBef>
              <a:buSzPct val="43000"/>
              <a:buNone/>
            </a:pPr>
            <a:r>
              <a:rPr lang="en-US" altLang="en-US" sz="2000" dirty="0" err="1" smtClean="0"/>
              <a:t>Mais</a:t>
            </a:r>
            <a:r>
              <a:rPr lang="en-US" altLang="en-US" sz="2000" dirty="0" smtClean="0"/>
              <a:t> </a:t>
            </a:r>
            <a:r>
              <a:rPr lang="en-US" altLang="en-US" sz="2000" dirty="0" err="1" smtClean="0"/>
              <a:t>même</a:t>
            </a:r>
            <a:r>
              <a:rPr lang="en-US" altLang="en-US" sz="2000" dirty="0" smtClean="0"/>
              <a:t> </a:t>
            </a:r>
            <a:r>
              <a:rPr lang="en-US" altLang="en-US" sz="2000" dirty="0" err="1" smtClean="0"/>
              <a:t>celle</a:t>
            </a:r>
            <a:r>
              <a:rPr lang="en-US" altLang="en-US" sz="2000" dirty="0" smtClean="0"/>
              <a:t>-ci </a:t>
            </a:r>
            <a:r>
              <a:rPr lang="en-US" altLang="en-US" sz="2000" dirty="0" err="1" smtClean="0"/>
              <a:t>devrait</a:t>
            </a:r>
            <a:r>
              <a:rPr lang="en-US" altLang="en-US" sz="2000" dirty="0" smtClean="0"/>
              <a:t> </a:t>
            </a:r>
            <a:r>
              <a:rPr lang="en-US" altLang="en-US" sz="2000" dirty="0" err="1" smtClean="0"/>
              <a:t>être</a:t>
            </a:r>
            <a:r>
              <a:rPr lang="en-US" altLang="en-US" sz="2000" dirty="0" smtClean="0"/>
              <a:t> </a:t>
            </a:r>
            <a:r>
              <a:rPr lang="en-US" altLang="en-US" sz="2000" dirty="0" err="1" smtClean="0"/>
              <a:t>régénérée</a:t>
            </a:r>
            <a:r>
              <a:rPr lang="en-US" altLang="en-US" sz="2000" dirty="0" smtClean="0"/>
              <a:t> à </a:t>
            </a:r>
            <a:r>
              <a:rPr lang="en-US" altLang="en-US" sz="2000" dirty="0" err="1" smtClean="0"/>
              <a:t>intervalles</a:t>
            </a:r>
            <a:r>
              <a:rPr lang="en-US" altLang="en-US" sz="2000" dirty="0" smtClean="0"/>
              <a:t> </a:t>
            </a:r>
            <a:r>
              <a:rPr lang="en-US" altLang="en-US" sz="2000" dirty="0" err="1" smtClean="0"/>
              <a:t>réguliers</a:t>
            </a:r>
            <a:r>
              <a:rPr lang="en-US" altLang="en-US" sz="2000" dirty="0" smtClean="0"/>
              <a:t> (</a:t>
            </a:r>
            <a:r>
              <a:rPr lang="en-US" altLang="en-US" sz="2000" dirty="0" err="1" smtClean="0"/>
              <a:t>mais</a:t>
            </a:r>
            <a:r>
              <a:rPr lang="en-US" altLang="en-US" sz="2000" dirty="0" smtClean="0"/>
              <a:t> plus longs).</a:t>
            </a:r>
          </a:p>
          <a:p>
            <a:pPr marL="347662" indent="0" algn="l" defTabSz="347663" eaLnBrk="1">
              <a:spcBef>
                <a:spcPts val="2200"/>
              </a:spcBef>
              <a:buSzPct val="43000"/>
              <a:buNone/>
            </a:pPr>
            <a:r>
              <a:rPr lang="en-US" altLang="en-US" sz="2000" dirty="0" smtClean="0"/>
              <a:t>La raison d’être de </a:t>
            </a:r>
            <a:r>
              <a:rPr lang="en-US" altLang="en-US" sz="2000" dirty="0" err="1" smtClean="0"/>
              <a:t>ces</a:t>
            </a:r>
            <a:r>
              <a:rPr lang="en-US" altLang="en-US" sz="2000" dirty="0" smtClean="0"/>
              <a:t> </a:t>
            </a:r>
            <a:r>
              <a:rPr lang="en-US" altLang="en-US" sz="2000" dirty="0" err="1" smtClean="0"/>
              <a:t>systèmes</a:t>
            </a:r>
            <a:r>
              <a:rPr lang="en-US" altLang="en-US" sz="2000" dirty="0" smtClean="0"/>
              <a:t> à </a:t>
            </a:r>
            <a:r>
              <a:rPr lang="en-US" altLang="en-US" sz="2000" dirty="0" err="1" smtClean="0"/>
              <a:t>deux</a:t>
            </a:r>
            <a:r>
              <a:rPr lang="en-US" altLang="en-US" sz="2000" dirty="0" smtClean="0"/>
              <a:t> </a:t>
            </a:r>
            <a:r>
              <a:rPr lang="en-US" altLang="en-US" sz="2000" dirty="0" err="1" smtClean="0"/>
              <a:t>niveaux</a:t>
            </a:r>
            <a:r>
              <a:rPr lang="en-US" altLang="en-US" sz="2000" dirty="0" smtClean="0"/>
              <a:t> </a:t>
            </a:r>
            <a:r>
              <a:rPr lang="en-US" altLang="en-US" sz="2000" dirty="0" err="1" smtClean="0"/>
              <a:t>est</a:t>
            </a:r>
            <a:r>
              <a:rPr lang="en-US" altLang="en-US" sz="2000" dirty="0" smtClean="0"/>
              <a:t> que </a:t>
            </a:r>
            <a:r>
              <a:rPr lang="en-US" altLang="en-US" sz="2000" dirty="0" err="1" smtClean="0"/>
              <a:t>si</a:t>
            </a:r>
            <a:r>
              <a:rPr lang="en-US" altLang="en-US" sz="2000" dirty="0" smtClean="0"/>
              <a:t> nous </a:t>
            </a:r>
            <a:r>
              <a:rPr lang="en-US" altLang="en-US" sz="2000" dirty="0" err="1" smtClean="0"/>
              <a:t>utilisions</a:t>
            </a:r>
            <a:r>
              <a:rPr lang="en-US" altLang="en-US" sz="2000" dirty="0" smtClean="0"/>
              <a:t> K pour </a:t>
            </a:r>
            <a:r>
              <a:rPr lang="en-US" altLang="en-US" sz="2000" dirty="0" err="1" smtClean="0"/>
              <a:t>chiffrer</a:t>
            </a:r>
            <a:r>
              <a:rPr lang="en-US" altLang="en-US" sz="2000" dirty="0" smtClean="0"/>
              <a:t> </a:t>
            </a:r>
            <a:r>
              <a:rPr lang="en-US" altLang="en-US" sz="2000" dirty="0" err="1" smtClean="0"/>
              <a:t>toutes</a:t>
            </a:r>
            <a:r>
              <a:rPr lang="en-US" altLang="en-US" sz="2000" dirty="0" smtClean="0"/>
              <a:t> les communications, </a:t>
            </a:r>
            <a:r>
              <a:rPr lang="en-US" altLang="en-US" sz="2000" dirty="0" err="1" smtClean="0"/>
              <a:t>alors</a:t>
            </a:r>
            <a:r>
              <a:rPr lang="en-US" altLang="en-US" sz="2000" dirty="0" smtClean="0"/>
              <a:t> </a:t>
            </a:r>
            <a:r>
              <a:rPr lang="en-US" altLang="en-US" sz="2000" dirty="0" err="1" smtClean="0"/>
              <a:t>l’adversaire</a:t>
            </a:r>
            <a:r>
              <a:rPr lang="en-US" altLang="en-US" sz="2000" dirty="0" smtClean="0"/>
              <a:t> </a:t>
            </a:r>
            <a:r>
              <a:rPr lang="en-US" altLang="en-US" sz="2000" dirty="0" err="1" smtClean="0"/>
              <a:t>aurait</a:t>
            </a:r>
            <a:r>
              <a:rPr lang="en-US" altLang="en-US" sz="2000" dirty="0" smtClean="0"/>
              <a:t> </a:t>
            </a:r>
            <a:r>
              <a:rPr lang="en-US" altLang="en-US" sz="2000" dirty="0" err="1" smtClean="0"/>
              <a:t>accès</a:t>
            </a:r>
            <a:r>
              <a:rPr lang="en-US" altLang="en-US" sz="2000" dirty="0" smtClean="0"/>
              <a:t> à beaucoup de </a:t>
            </a:r>
            <a:r>
              <a:rPr lang="en-US" altLang="en-US" sz="2000" dirty="0" err="1" smtClean="0"/>
              <a:t>données</a:t>
            </a:r>
            <a:r>
              <a:rPr lang="en-US" altLang="en-US" sz="2000" dirty="0" smtClean="0"/>
              <a:t> </a:t>
            </a:r>
            <a:r>
              <a:rPr lang="en-US" altLang="en-US" sz="2000" dirty="0" err="1" smtClean="0"/>
              <a:t>chiffrées</a:t>
            </a:r>
            <a:r>
              <a:rPr lang="en-US" altLang="en-US" sz="2000" dirty="0" smtClean="0"/>
              <a:t> avec la </a:t>
            </a:r>
            <a:r>
              <a:rPr lang="en-US" altLang="en-US" sz="2000" dirty="0" err="1" smtClean="0"/>
              <a:t>même</a:t>
            </a:r>
            <a:r>
              <a:rPr lang="en-US" altLang="en-US" sz="2000" dirty="0" smtClean="0"/>
              <a:t> </a:t>
            </a:r>
            <a:r>
              <a:rPr lang="en-US" altLang="en-US" sz="2000" dirty="0" err="1" smtClean="0"/>
              <a:t>clé</a:t>
            </a:r>
            <a:r>
              <a:rPr lang="en-US" altLang="en-US" sz="2000" dirty="0" smtClean="0"/>
              <a:t>. </a:t>
            </a:r>
            <a:r>
              <a:rPr lang="en-US" altLang="en-US" sz="2000" dirty="0" err="1" smtClean="0"/>
              <a:t>Ceci</a:t>
            </a:r>
            <a:r>
              <a:rPr lang="en-US" altLang="en-US" sz="2000" dirty="0" smtClean="0"/>
              <a:t> </a:t>
            </a:r>
            <a:r>
              <a:rPr lang="en-US" altLang="en-US" sz="2000" dirty="0" err="1" smtClean="0"/>
              <a:t>facilite</a:t>
            </a:r>
            <a:r>
              <a:rPr lang="en-US" altLang="en-US" sz="2000" dirty="0" smtClean="0"/>
              <a:t> la </a:t>
            </a:r>
            <a:r>
              <a:rPr lang="en-US" altLang="en-US" sz="2000" dirty="0" err="1" smtClean="0"/>
              <a:t>cryptanalyse</a:t>
            </a:r>
            <a:r>
              <a:rPr lang="en-US" altLang="en-US" sz="2000" dirty="0" smtClean="0"/>
              <a:t>.</a:t>
            </a:r>
          </a:p>
          <a:p>
            <a:pPr marL="347662" indent="0" algn="l" defTabSz="347663" eaLnBrk="1">
              <a:spcBef>
                <a:spcPts val="2200"/>
              </a:spcBef>
              <a:buSzPct val="43000"/>
              <a:buNone/>
            </a:pPr>
            <a:r>
              <a:rPr lang="en-US" altLang="en-US" sz="2000" dirty="0" smtClean="0"/>
              <a:t>Les </a:t>
            </a:r>
            <a:r>
              <a:rPr lang="en-US" altLang="en-US" sz="2000" dirty="0" err="1" smtClean="0"/>
              <a:t>systèmes</a:t>
            </a:r>
            <a:r>
              <a:rPr lang="en-US" altLang="en-US" sz="2000" dirty="0" smtClean="0"/>
              <a:t> à </a:t>
            </a:r>
            <a:r>
              <a:rPr lang="en-US" altLang="en-US" sz="2000" dirty="0" err="1" smtClean="0"/>
              <a:t>plusieurs</a:t>
            </a:r>
            <a:r>
              <a:rPr lang="en-US" altLang="en-US" sz="2000" dirty="0" smtClean="0"/>
              <a:t> </a:t>
            </a:r>
            <a:r>
              <a:rPr lang="en-US" altLang="en-US" sz="2000" dirty="0" err="1" smtClean="0"/>
              <a:t>niveaux</a:t>
            </a:r>
            <a:r>
              <a:rPr lang="en-US" altLang="en-US" sz="2000" dirty="0" smtClean="0"/>
              <a:t> </a:t>
            </a:r>
            <a:r>
              <a:rPr lang="en-US" altLang="en-US" sz="2000" dirty="0" err="1" smtClean="0"/>
              <a:t>assurent</a:t>
            </a:r>
            <a:r>
              <a:rPr lang="en-US" altLang="en-US" sz="2000" dirty="0" smtClean="0"/>
              <a:t> que les </a:t>
            </a:r>
            <a:r>
              <a:rPr lang="en-US" altLang="en-US" sz="2000" dirty="0" err="1" smtClean="0"/>
              <a:t>clés</a:t>
            </a:r>
            <a:r>
              <a:rPr lang="en-US" altLang="en-US" sz="2000" dirty="0" smtClean="0"/>
              <a:t> ne </a:t>
            </a:r>
            <a:r>
              <a:rPr lang="en-US" altLang="en-US" sz="2000" dirty="0" err="1" smtClean="0"/>
              <a:t>sont</a:t>
            </a:r>
            <a:r>
              <a:rPr lang="en-US" altLang="en-US" sz="2000" dirty="0" smtClean="0"/>
              <a:t> </a:t>
            </a:r>
            <a:r>
              <a:rPr lang="en-US" altLang="en-US" sz="2000" dirty="0" err="1" smtClean="0"/>
              <a:t>utilisées</a:t>
            </a:r>
            <a:r>
              <a:rPr lang="en-US" altLang="en-US" sz="2000" dirty="0" smtClean="0"/>
              <a:t> </a:t>
            </a:r>
            <a:r>
              <a:rPr lang="en-US" altLang="en-US" sz="2000" dirty="0" err="1" smtClean="0"/>
              <a:t>qu’un</a:t>
            </a:r>
            <a:r>
              <a:rPr lang="en-US" altLang="en-US" sz="2000" dirty="0" smtClean="0"/>
              <a:t> </a:t>
            </a:r>
            <a:r>
              <a:rPr lang="en-US" altLang="en-US" sz="2000" dirty="0" err="1" smtClean="0"/>
              <a:t>nombre</a:t>
            </a:r>
            <a:r>
              <a:rPr lang="en-US" altLang="en-US" sz="2000" dirty="0" smtClean="0"/>
              <a:t> </a:t>
            </a:r>
            <a:r>
              <a:rPr lang="en-US" altLang="en-US" sz="2000" dirty="0" err="1" smtClean="0"/>
              <a:t>limité</a:t>
            </a:r>
            <a:r>
              <a:rPr lang="en-US" altLang="en-US" sz="2000" dirty="0" smtClean="0"/>
              <a:t> de </a:t>
            </a:r>
            <a:r>
              <a:rPr lang="en-US" altLang="en-US" sz="2000" dirty="0" err="1" smtClean="0"/>
              <a:t>fois</a:t>
            </a:r>
            <a:r>
              <a:rPr lang="en-US" altLang="en-US" sz="2000" dirty="0" smtClean="0"/>
              <a:t>...</a:t>
            </a:r>
          </a:p>
          <a:p>
            <a:pPr marL="347662" indent="0" algn="l" defTabSz="347663" eaLnBrk="1">
              <a:spcBef>
                <a:spcPts val="2200"/>
              </a:spcBef>
              <a:buSzPct val="43000"/>
              <a:buNone/>
            </a:pPr>
            <a:r>
              <a:rPr lang="en-US" altLang="en-US" sz="2000" dirty="0" err="1" smtClean="0"/>
              <a:t>Ces</a:t>
            </a:r>
            <a:r>
              <a:rPr lang="en-US" altLang="en-US" sz="2000" dirty="0" smtClean="0"/>
              <a:t> </a:t>
            </a:r>
            <a:r>
              <a:rPr lang="en-US" altLang="en-US" sz="2000" dirty="0" err="1" smtClean="0"/>
              <a:t>systèmes</a:t>
            </a:r>
            <a:r>
              <a:rPr lang="en-US" altLang="en-US" sz="2000" dirty="0" smtClean="0"/>
              <a:t> </a:t>
            </a:r>
            <a:r>
              <a:rPr lang="en-US" altLang="en-US" sz="2000" dirty="0" err="1" smtClean="0"/>
              <a:t>sont</a:t>
            </a:r>
            <a:r>
              <a:rPr lang="en-US" altLang="en-US" sz="2000" dirty="0" smtClean="0"/>
              <a:t> </a:t>
            </a:r>
            <a:r>
              <a:rPr lang="en-US" altLang="en-US" sz="2000" dirty="0" err="1" smtClean="0"/>
              <a:t>problématiques</a:t>
            </a:r>
            <a:r>
              <a:rPr lang="en-US" altLang="en-US" sz="2000" dirty="0" smtClean="0"/>
              <a:t> </a:t>
            </a:r>
            <a:r>
              <a:rPr lang="en-US" altLang="en-US" sz="2000" dirty="0" err="1" smtClean="0"/>
              <a:t>lorsque</a:t>
            </a:r>
            <a:r>
              <a:rPr lang="en-US" altLang="en-US" sz="2000" dirty="0" smtClean="0"/>
              <a:t> le </a:t>
            </a:r>
            <a:r>
              <a:rPr lang="en-US" altLang="en-US" sz="2000" dirty="0" err="1" smtClean="0"/>
              <a:t>nombre</a:t>
            </a:r>
            <a:r>
              <a:rPr lang="en-US" altLang="en-US" sz="2000" dirty="0" smtClean="0"/>
              <a:t> </a:t>
            </a:r>
            <a:r>
              <a:rPr lang="en-US" altLang="en-US" sz="2000" dirty="0" err="1" smtClean="0"/>
              <a:t>d’utilisateurs</a:t>
            </a:r>
            <a:r>
              <a:rPr lang="en-US" altLang="en-US" sz="2000" dirty="0" smtClean="0"/>
              <a:t> </a:t>
            </a:r>
            <a:r>
              <a:rPr lang="en-US" altLang="en-US" sz="2000" dirty="0" err="1" smtClean="0"/>
              <a:t>est</a:t>
            </a:r>
            <a:r>
              <a:rPr lang="en-US" altLang="en-US" sz="2000" dirty="0" smtClean="0"/>
              <a:t> grand (</a:t>
            </a:r>
            <a:r>
              <a:rPr lang="en-US" altLang="en-US" sz="2000" dirty="0" err="1" smtClean="0"/>
              <a:t>réseaux</a:t>
            </a:r>
            <a:r>
              <a:rPr lang="en-US" altLang="en-US" sz="2000" dirty="0" smtClean="0"/>
              <a:t>). </a:t>
            </a:r>
            <a:r>
              <a:rPr lang="en-US" altLang="en-US" sz="2000" dirty="0" err="1" smtClean="0"/>
              <a:t>Chaque</a:t>
            </a:r>
            <a:r>
              <a:rPr lang="en-US" altLang="en-US" sz="2000" dirty="0" smtClean="0"/>
              <a:t> </a:t>
            </a:r>
            <a:r>
              <a:rPr lang="en-US" altLang="en-US" sz="2000" dirty="0" err="1" smtClean="0"/>
              <a:t>paire</a:t>
            </a:r>
            <a:r>
              <a:rPr lang="en-US" altLang="en-US" sz="2000" dirty="0" smtClean="0"/>
              <a:t> </a:t>
            </a:r>
            <a:r>
              <a:rPr lang="en-US" altLang="en-US" sz="2000" dirty="0" err="1" smtClean="0"/>
              <a:t>d’utilisateurs</a:t>
            </a:r>
            <a:r>
              <a:rPr lang="en-US" altLang="en-US" sz="2000" dirty="0" smtClean="0"/>
              <a:t> </a:t>
            </a:r>
            <a:r>
              <a:rPr lang="en-US" altLang="en-US" sz="2000" dirty="0" err="1" smtClean="0"/>
              <a:t>doit</a:t>
            </a:r>
            <a:r>
              <a:rPr lang="en-US" altLang="en-US" sz="2000" dirty="0" smtClean="0"/>
              <a:t> </a:t>
            </a:r>
            <a:r>
              <a:rPr lang="en-US" altLang="en-US" sz="2000" dirty="0" err="1" smtClean="0"/>
              <a:t>partager</a:t>
            </a:r>
            <a:r>
              <a:rPr lang="en-US" altLang="en-US" sz="2000" dirty="0" smtClean="0"/>
              <a:t> </a:t>
            </a:r>
            <a:r>
              <a:rPr lang="en-US" altLang="en-US" sz="2000" dirty="0" err="1" smtClean="0"/>
              <a:t>une</a:t>
            </a:r>
            <a:r>
              <a:rPr lang="en-US" altLang="en-US" sz="2000" dirty="0" smtClean="0"/>
              <a:t> </a:t>
            </a:r>
            <a:r>
              <a:rPr lang="en-US" altLang="en-US" sz="2000" dirty="0" err="1" smtClean="0"/>
              <a:t>clé</a:t>
            </a:r>
            <a:r>
              <a:rPr lang="en-US" altLang="en-US" sz="2000" dirty="0" smtClean="0"/>
              <a:t>... </a:t>
            </a:r>
            <a:endParaRPr lang="en-US" altLang="en-US"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4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bldLvl="5"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custDataLst>
              <p:tags r:id="rId1"/>
            </p:custDataLst>
          </p:nvPr>
        </p:nvSpPr>
        <p:spPr>
          <a:xfrm>
            <a:off x="38100" y="165100"/>
            <a:ext cx="10083800" cy="850900"/>
          </a:xfrm>
        </p:spPr>
        <p:txBody>
          <a:bodyPr/>
          <a:lstStyle/>
          <a:p>
            <a:pPr eaLnBrk="1"/>
            <a:r>
              <a:rPr lang="en-US" altLang="en-US" sz="4600" smtClean="0"/>
              <a:t>Centres de distribution de clés (KDC)</a:t>
            </a:r>
            <a:endParaRPr lang="en-US" altLang="en-US" smtClean="0"/>
          </a:p>
        </p:txBody>
      </p:sp>
      <p:grpSp>
        <p:nvGrpSpPr>
          <p:cNvPr id="11270" name="Group 6"/>
          <p:cNvGrpSpPr>
            <a:grpSpLocks/>
          </p:cNvGrpSpPr>
          <p:nvPr>
            <p:custDataLst>
              <p:tags r:id="rId2"/>
            </p:custDataLst>
          </p:nvPr>
        </p:nvGrpSpPr>
        <p:grpSpPr bwMode="auto">
          <a:xfrm>
            <a:off x="939800" y="1538288"/>
            <a:ext cx="3086100" cy="2157412"/>
            <a:chOff x="0" y="2694"/>
            <a:chExt cx="3086100" cy="2156306"/>
          </a:xfrm>
        </p:grpSpPr>
        <p:grpSp>
          <p:nvGrpSpPr>
            <p:cNvPr id="9256" name="Group 7"/>
            <p:cNvGrpSpPr>
              <a:grpSpLocks/>
            </p:cNvGrpSpPr>
            <p:nvPr/>
          </p:nvGrpSpPr>
          <p:grpSpPr bwMode="auto">
            <a:xfrm>
              <a:off x="0" y="495300"/>
              <a:ext cx="3086100" cy="1663700"/>
              <a:chOff x="0" y="0"/>
              <a:chExt cx="3086100" cy="1663700"/>
            </a:xfrm>
          </p:grpSpPr>
          <p:sp>
            <p:nvSpPr>
              <p:cNvPr id="9258" name="Line 8"/>
              <p:cNvSpPr>
                <a:spLocks noChangeShapeType="1"/>
              </p:cNvSpPr>
              <p:nvPr/>
            </p:nvSpPr>
            <p:spPr bwMode="auto">
              <a:xfrm flipV="1">
                <a:off x="0" y="0"/>
                <a:ext cx="3086100" cy="127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chemeClr val="tx1"/>
                  </a:solidFill>
                </a:endParaRPr>
              </a:p>
            </p:txBody>
          </p:sp>
          <p:sp>
            <p:nvSpPr>
              <p:cNvPr id="9259" name="Line 9"/>
              <p:cNvSpPr>
                <a:spLocks noChangeShapeType="1"/>
              </p:cNvSpPr>
              <p:nvPr/>
            </p:nvSpPr>
            <p:spPr bwMode="auto">
              <a:xfrm flipV="1">
                <a:off x="12699" y="0"/>
                <a:ext cx="2" cy="16637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chemeClr val="tx1"/>
                  </a:solidFill>
                </a:endParaRPr>
              </a:p>
            </p:txBody>
          </p:sp>
        </p:grpSp>
        <p:sp>
          <p:nvSpPr>
            <p:cNvPr id="11274" name="AutoShape 10"/>
            <p:cNvSpPr>
              <a:spLocks/>
            </p:cNvSpPr>
            <p:nvPr/>
          </p:nvSpPr>
          <p:spPr bwMode="auto">
            <a:xfrm>
              <a:off x="985838" y="2694"/>
              <a:ext cx="706437" cy="5791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outerShdw blurRad="63500" dist="25401" dir="2700000" algn="ctr"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Lst>
          </p:spPr>
          <p:txBody>
            <a:bodyPr lIns="38100" tIns="38100" rIns="38100" bIns="38100" anchor="ctr"/>
            <a:lstStyle/>
            <a:p>
              <a:pPr algn="ctr" eaLnBrk="1">
                <a:defRPr/>
              </a:pPr>
              <a:r>
                <a:rPr lang="en-US" altLang="en-US" dirty="0" err="1" smtClean="0">
                  <a:solidFill>
                    <a:schemeClr val="tx1"/>
                  </a:solidFill>
                </a:rPr>
                <a:t>K</a:t>
              </a:r>
              <a:r>
                <a:rPr lang="en-US" altLang="en-US" baseline="-6000" dirty="0" err="1">
                  <a:solidFill>
                    <a:schemeClr val="tx1"/>
                  </a:solidFill>
                </a:rPr>
                <a:t>a</a:t>
              </a:r>
              <a:endParaRPr lang="en-US" altLang="en-US" dirty="0">
                <a:solidFill>
                  <a:schemeClr val="tx1"/>
                </a:solidFill>
              </a:endParaRPr>
            </a:p>
          </p:txBody>
        </p:sp>
      </p:grpSp>
      <p:grpSp>
        <p:nvGrpSpPr>
          <p:cNvPr id="11275" name="Group 11"/>
          <p:cNvGrpSpPr>
            <a:grpSpLocks/>
          </p:cNvGrpSpPr>
          <p:nvPr>
            <p:custDataLst>
              <p:tags r:id="rId3"/>
            </p:custDataLst>
          </p:nvPr>
        </p:nvGrpSpPr>
        <p:grpSpPr bwMode="auto">
          <a:xfrm>
            <a:off x="5842000" y="1538288"/>
            <a:ext cx="2806700" cy="2297112"/>
            <a:chOff x="0" y="2694"/>
            <a:chExt cx="2806700" cy="2296006"/>
          </a:xfrm>
        </p:grpSpPr>
        <p:grpSp>
          <p:nvGrpSpPr>
            <p:cNvPr id="9252" name="Group 12"/>
            <p:cNvGrpSpPr>
              <a:grpSpLocks/>
            </p:cNvGrpSpPr>
            <p:nvPr/>
          </p:nvGrpSpPr>
          <p:grpSpPr bwMode="auto">
            <a:xfrm>
              <a:off x="0" y="495300"/>
              <a:ext cx="2806700" cy="1803400"/>
              <a:chOff x="0" y="0"/>
              <a:chExt cx="2806700" cy="1803400"/>
            </a:xfrm>
          </p:grpSpPr>
          <p:sp>
            <p:nvSpPr>
              <p:cNvPr id="9254" name="Line 13"/>
              <p:cNvSpPr>
                <a:spLocks noChangeShapeType="1"/>
              </p:cNvSpPr>
              <p:nvPr/>
            </p:nvSpPr>
            <p:spPr bwMode="auto">
              <a:xfrm flipV="1">
                <a:off x="2806700" y="0"/>
                <a:ext cx="0" cy="1803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chemeClr val="tx1"/>
                  </a:solidFill>
                </a:endParaRPr>
              </a:p>
            </p:txBody>
          </p:sp>
          <p:sp>
            <p:nvSpPr>
              <p:cNvPr id="9255" name="Line 14"/>
              <p:cNvSpPr>
                <a:spLocks noChangeShapeType="1"/>
              </p:cNvSpPr>
              <p:nvPr/>
            </p:nvSpPr>
            <p:spPr bwMode="auto">
              <a:xfrm>
                <a:off x="0" y="0"/>
                <a:ext cx="2794000" cy="127"/>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chemeClr val="tx1"/>
                  </a:solidFill>
                </a:endParaRPr>
              </a:p>
            </p:txBody>
          </p:sp>
        </p:grpSp>
        <p:sp>
          <p:nvSpPr>
            <p:cNvPr id="11279" name="AutoShape 15"/>
            <p:cNvSpPr>
              <a:spLocks/>
            </p:cNvSpPr>
            <p:nvPr/>
          </p:nvSpPr>
          <p:spPr bwMode="auto">
            <a:xfrm>
              <a:off x="1276350" y="2694"/>
              <a:ext cx="768350" cy="5791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outerShdw blurRad="63500" dist="25401" dir="2700000" algn="ctr"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Lst>
          </p:spPr>
          <p:txBody>
            <a:bodyPr lIns="38100" tIns="38100" rIns="38100" bIns="38100" anchor="ctr"/>
            <a:lstStyle/>
            <a:p>
              <a:pPr algn="ctr" eaLnBrk="1">
                <a:defRPr/>
              </a:pPr>
              <a:r>
                <a:rPr lang="en-US" altLang="en-US" dirty="0" smtClean="0">
                  <a:solidFill>
                    <a:schemeClr val="tx1"/>
                  </a:solidFill>
                </a:rPr>
                <a:t>K</a:t>
              </a:r>
              <a:r>
                <a:rPr lang="en-US" altLang="en-US" baseline="-6000" dirty="0" smtClean="0">
                  <a:solidFill>
                    <a:schemeClr val="tx1"/>
                  </a:solidFill>
                </a:rPr>
                <a:t>b</a:t>
              </a:r>
              <a:endParaRPr lang="en-US" altLang="en-US" dirty="0">
                <a:solidFill>
                  <a:schemeClr val="tx1"/>
                </a:solidFill>
              </a:endParaRPr>
            </a:p>
          </p:txBody>
        </p:sp>
      </p:grpSp>
      <p:grpSp>
        <p:nvGrpSpPr>
          <p:cNvPr id="11280" name="Group 16"/>
          <p:cNvGrpSpPr>
            <a:grpSpLocks/>
          </p:cNvGrpSpPr>
          <p:nvPr>
            <p:custDataLst>
              <p:tags r:id="rId4"/>
            </p:custDataLst>
          </p:nvPr>
        </p:nvGrpSpPr>
        <p:grpSpPr bwMode="auto">
          <a:xfrm>
            <a:off x="1612900" y="2744788"/>
            <a:ext cx="2400300" cy="963612"/>
            <a:chOff x="0" y="2694"/>
            <a:chExt cx="2400300" cy="962506"/>
          </a:xfrm>
        </p:grpSpPr>
        <p:sp>
          <p:nvSpPr>
            <p:cNvPr id="9250" name="Line 17"/>
            <p:cNvSpPr>
              <a:spLocks noChangeShapeType="1"/>
            </p:cNvSpPr>
            <p:nvPr/>
          </p:nvSpPr>
          <p:spPr bwMode="auto">
            <a:xfrm flipV="1">
              <a:off x="0" y="127000"/>
              <a:ext cx="2400300" cy="83820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chemeClr val="tx1"/>
                </a:solidFill>
              </a:endParaRPr>
            </a:p>
          </p:txBody>
        </p:sp>
        <p:sp>
          <p:nvSpPr>
            <p:cNvPr id="9251" name="AutoShape 18"/>
            <p:cNvSpPr>
              <a:spLocks/>
            </p:cNvSpPr>
            <p:nvPr/>
          </p:nvSpPr>
          <p:spPr bwMode="auto">
            <a:xfrm>
              <a:off x="192820" y="2694"/>
              <a:ext cx="1474080" cy="57881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eaLnBrk="1"/>
              <a:r>
                <a:rPr lang="en-US" altLang="en-US" sz="3200" dirty="0" err="1" smtClean="0">
                  <a:solidFill>
                    <a:schemeClr val="tx1"/>
                  </a:solidFill>
                </a:rPr>
                <a:t>E</a:t>
              </a:r>
              <a:r>
                <a:rPr lang="en-US" altLang="en-US" sz="3200" baseline="-6000" dirty="0" err="1" smtClean="0">
                  <a:solidFill>
                    <a:schemeClr val="tx1"/>
                  </a:solidFill>
                </a:rPr>
                <a:t>Ka</a:t>
              </a:r>
              <a:r>
                <a:rPr lang="en-US" altLang="en-US" sz="3200" dirty="0" smtClean="0">
                  <a:solidFill>
                    <a:schemeClr val="tx1"/>
                  </a:solidFill>
                </a:rPr>
                <a:t>(K</a:t>
              </a:r>
              <a:r>
                <a:rPr lang="en-US" altLang="en-US" sz="3200" dirty="0">
                  <a:solidFill>
                    <a:schemeClr val="tx1"/>
                  </a:solidFill>
                </a:rPr>
                <a:t>)</a:t>
              </a:r>
            </a:p>
          </p:txBody>
        </p:sp>
      </p:grpSp>
      <p:sp>
        <p:nvSpPr>
          <p:cNvPr id="11283" name="AutoShape 19"/>
          <p:cNvSpPr>
            <a:spLocks/>
          </p:cNvSpPr>
          <p:nvPr>
            <p:custDataLst>
              <p:tags r:id="rId5"/>
            </p:custDataLst>
          </p:nvPr>
        </p:nvSpPr>
        <p:spPr bwMode="auto">
          <a:xfrm>
            <a:off x="8120063" y="6896100"/>
            <a:ext cx="325437" cy="584200"/>
          </a:xfrm>
          <a:custGeom>
            <a:avLst/>
            <a:gdLst>
              <a:gd name="T0" fmla="*/ 556516103 w 21600"/>
              <a:gd name="T1" fmla="*/ 2147483647 h 21600"/>
              <a:gd name="T2" fmla="*/ 556516103 w 21600"/>
              <a:gd name="T3" fmla="*/ 2147483647 h 21600"/>
              <a:gd name="T4" fmla="*/ 556516103 w 21600"/>
              <a:gd name="T5" fmla="*/ 2147483647 h 21600"/>
              <a:gd name="T6" fmla="*/ 556516103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eaLnBrk="1"/>
            <a:r>
              <a:rPr lang="en-US" altLang="en-US" sz="3200">
                <a:solidFill>
                  <a:schemeClr val="tx1"/>
                </a:solidFill>
              </a:rPr>
              <a:t>K</a:t>
            </a:r>
          </a:p>
        </p:txBody>
      </p:sp>
      <p:grpSp>
        <p:nvGrpSpPr>
          <p:cNvPr id="11284" name="Group 20"/>
          <p:cNvGrpSpPr>
            <a:grpSpLocks/>
          </p:cNvGrpSpPr>
          <p:nvPr>
            <p:custDataLst>
              <p:tags r:id="rId6"/>
            </p:custDataLst>
          </p:nvPr>
        </p:nvGrpSpPr>
        <p:grpSpPr bwMode="auto">
          <a:xfrm>
            <a:off x="5842000" y="2744788"/>
            <a:ext cx="2055813" cy="1090612"/>
            <a:chOff x="0" y="2694"/>
            <a:chExt cx="2057400" cy="1089506"/>
          </a:xfrm>
        </p:grpSpPr>
        <p:sp>
          <p:nvSpPr>
            <p:cNvPr id="9248" name="Line 21"/>
            <p:cNvSpPr>
              <a:spLocks noChangeShapeType="1"/>
            </p:cNvSpPr>
            <p:nvPr/>
          </p:nvSpPr>
          <p:spPr bwMode="auto">
            <a:xfrm flipH="1" flipV="1">
              <a:off x="0" y="114299"/>
              <a:ext cx="2057400" cy="977901"/>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chemeClr val="tx1"/>
                </a:solidFill>
              </a:endParaRPr>
            </a:p>
          </p:txBody>
        </p:sp>
        <p:sp>
          <p:nvSpPr>
            <p:cNvPr id="9249" name="AutoShape 22"/>
            <p:cNvSpPr>
              <a:spLocks/>
            </p:cNvSpPr>
            <p:nvPr/>
          </p:nvSpPr>
          <p:spPr bwMode="auto">
            <a:xfrm>
              <a:off x="612917" y="2694"/>
              <a:ext cx="1290848" cy="57881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eaLnBrk="1"/>
              <a:r>
                <a:rPr lang="en-US" altLang="en-US" sz="3200" dirty="0" err="1" smtClean="0">
                  <a:solidFill>
                    <a:schemeClr val="tx1"/>
                  </a:solidFill>
                </a:rPr>
                <a:t>E</a:t>
              </a:r>
              <a:r>
                <a:rPr lang="en-US" altLang="en-US" sz="3200" baseline="-6000" dirty="0" err="1" smtClean="0">
                  <a:solidFill>
                    <a:schemeClr val="tx1"/>
                  </a:solidFill>
                </a:rPr>
                <a:t>K</a:t>
              </a:r>
              <a:r>
                <a:rPr lang="en-US" altLang="en-US" sz="1800" baseline="-6000" dirty="0" err="1" smtClean="0">
                  <a:solidFill>
                    <a:schemeClr val="tx1"/>
                  </a:solidFill>
                </a:rPr>
                <a:t>b</a:t>
              </a:r>
              <a:r>
                <a:rPr lang="en-US" altLang="en-US" sz="3200" dirty="0" smtClean="0">
                  <a:solidFill>
                    <a:schemeClr val="tx1"/>
                  </a:solidFill>
                </a:rPr>
                <a:t>(K</a:t>
              </a:r>
              <a:r>
                <a:rPr lang="en-US" altLang="en-US" sz="3200" dirty="0">
                  <a:solidFill>
                    <a:schemeClr val="tx1"/>
                  </a:solidFill>
                </a:rPr>
                <a:t>)</a:t>
              </a:r>
            </a:p>
          </p:txBody>
        </p:sp>
      </p:grpSp>
      <p:sp>
        <p:nvSpPr>
          <p:cNvPr id="11287" name="AutoShape 23"/>
          <p:cNvSpPr>
            <a:spLocks/>
          </p:cNvSpPr>
          <p:nvPr>
            <p:custDataLst>
              <p:tags r:id="rId7"/>
            </p:custDataLst>
          </p:nvPr>
        </p:nvSpPr>
        <p:spPr bwMode="auto">
          <a:xfrm>
            <a:off x="1173163" y="6896100"/>
            <a:ext cx="325437" cy="584200"/>
          </a:xfrm>
          <a:custGeom>
            <a:avLst/>
            <a:gdLst>
              <a:gd name="T0" fmla="*/ 556516103 w 21600"/>
              <a:gd name="T1" fmla="*/ 2147483647 h 21600"/>
              <a:gd name="T2" fmla="*/ 556516103 w 21600"/>
              <a:gd name="T3" fmla="*/ 2147483647 h 21600"/>
              <a:gd name="T4" fmla="*/ 556516103 w 21600"/>
              <a:gd name="T5" fmla="*/ 2147483647 h 21600"/>
              <a:gd name="T6" fmla="*/ 556516103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eaLnBrk="1"/>
            <a:r>
              <a:rPr lang="en-US" altLang="en-US" sz="3200">
                <a:solidFill>
                  <a:schemeClr val="tx1"/>
                </a:solidFill>
              </a:rPr>
              <a:t>K</a:t>
            </a:r>
          </a:p>
        </p:txBody>
      </p:sp>
      <p:grpSp>
        <p:nvGrpSpPr>
          <p:cNvPr id="11288" name="Group 24"/>
          <p:cNvGrpSpPr>
            <a:grpSpLocks/>
          </p:cNvGrpSpPr>
          <p:nvPr>
            <p:custDataLst>
              <p:tags r:id="rId8"/>
            </p:custDataLst>
          </p:nvPr>
        </p:nvGrpSpPr>
        <p:grpSpPr bwMode="auto">
          <a:xfrm>
            <a:off x="7937500" y="5372100"/>
            <a:ext cx="685800" cy="1549400"/>
            <a:chOff x="0" y="0"/>
            <a:chExt cx="685800" cy="1549400"/>
          </a:xfrm>
        </p:grpSpPr>
        <p:sp>
          <p:nvSpPr>
            <p:cNvPr id="9245" name="Line 25"/>
            <p:cNvSpPr>
              <a:spLocks noChangeShapeType="1"/>
            </p:cNvSpPr>
            <p:nvPr/>
          </p:nvSpPr>
          <p:spPr bwMode="auto">
            <a:xfrm flipV="1">
              <a:off x="342900" y="988761"/>
              <a:ext cx="1" cy="560639"/>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chemeClr val="tx1"/>
                </a:solidFill>
              </a:endParaRPr>
            </a:p>
          </p:txBody>
        </p:sp>
        <p:sp>
          <p:nvSpPr>
            <p:cNvPr id="11290" name="AutoShape 26"/>
            <p:cNvSpPr>
              <a:spLocks/>
            </p:cNvSpPr>
            <p:nvPr/>
          </p:nvSpPr>
          <p:spPr bwMode="auto">
            <a:xfrm>
              <a:off x="0" y="428625"/>
              <a:ext cx="685800" cy="530225"/>
            </a:xfrm>
            <a:prstGeom prst="roundRect">
              <a:avLst>
                <a:gd name="adj" fmla="val 35940"/>
              </a:avLst>
            </a:prstGeom>
            <a:noFill/>
            <a:ln w="25400" cap="flat" cmpd="sng">
              <a:solidFill>
                <a:schemeClr val="tx1"/>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defRPr/>
              </a:pPr>
              <a:r>
                <a:rPr lang="en-US" altLang="en-US" sz="2100" dirty="0" err="1" smtClean="0">
                  <a:solidFill>
                    <a:schemeClr val="tx1"/>
                  </a:solidFill>
                  <a:effectLst>
                    <a:outerShdw blurRad="38100" dist="38100" dir="2700000" algn="tl">
                      <a:srgbClr val="53585F"/>
                    </a:outerShdw>
                  </a:effectLst>
                </a:rPr>
                <a:t>D</a:t>
              </a:r>
              <a:r>
                <a:rPr lang="en-US" altLang="en-US" sz="2100" baseline="-6000" dirty="0" err="1" smtClean="0">
                  <a:solidFill>
                    <a:schemeClr val="tx1"/>
                  </a:solidFill>
                  <a:effectLst>
                    <a:outerShdw blurRad="38100" dist="38100" dir="2700000" algn="tl">
                      <a:srgbClr val="FFFFFF"/>
                    </a:outerShdw>
                  </a:effectLst>
                </a:rPr>
                <a:t>K</a:t>
              </a:r>
              <a:r>
                <a:rPr lang="en-US" altLang="en-US" sz="1400" baseline="-6000" dirty="0" err="1" smtClean="0">
                  <a:solidFill>
                    <a:schemeClr val="tx1"/>
                  </a:solidFill>
                  <a:effectLst>
                    <a:outerShdw blurRad="38100" dist="38100" dir="2700000" algn="tl">
                      <a:srgbClr val="FFFFFF"/>
                    </a:outerShdw>
                  </a:effectLst>
                </a:rPr>
                <a:t>b</a:t>
              </a:r>
              <a:endParaRPr lang="en-US" altLang="en-US" dirty="0">
                <a:solidFill>
                  <a:schemeClr val="tx1"/>
                </a:solidFill>
              </a:endParaRPr>
            </a:p>
          </p:txBody>
        </p:sp>
        <p:sp>
          <p:nvSpPr>
            <p:cNvPr id="9247" name="Line 27"/>
            <p:cNvSpPr>
              <a:spLocks noChangeShapeType="1"/>
            </p:cNvSpPr>
            <p:nvPr/>
          </p:nvSpPr>
          <p:spPr bwMode="auto">
            <a:xfrm flipV="1">
              <a:off x="342900" y="0"/>
              <a:ext cx="1" cy="428124"/>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chemeClr val="tx1"/>
                </a:solidFill>
              </a:endParaRPr>
            </a:p>
          </p:txBody>
        </p:sp>
      </p:grpSp>
      <p:grpSp>
        <p:nvGrpSpPr>
          <p:cNvPr id="11292" name="Group 28"/>
          <p:cNvGrpSpPr>
            <a:grpSpLocks/>
          </p:cNvGrpSpPr>
          <p:nvPr>
            <p:custDataLst>
              <p:tags r:id="rId9"/>
            </p:custDataLst>
          </p:nvPr>
        </p:nvGrpSpPr>
        <p:grpSpPr bwMode="auto">
          <a:xfrm>
            <a:off x="990600" y="5194300"/>
            <a:ext cx="685800" cy="1739900"/>
            <a:chOff x="0" y="0"/>
            <a:chExt cx="685800" cy="1739900"/>
          </a:xfrm>
        </p:grpSpPr>
        <p:sp>
          <p:nvSpPr>
            <p:cNvPr id="9242" name="Line 29"/>
            <p:cNvSpPr>
              <a:spLocks noChangeShapeType="1"/>
            </p:cNvSpPr>
            <p:nvPr/>
          </p:nvSpPr>
          <p:spPr bwMode="auto">
            <a:xfrm flipV="1">
              <a:off x="342900" y="1110330"/>
              <a:ext cx="1" cy="62957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chemeClr val="tx1"/>
                </a:solidFill>
              </a:endParaRPr>
            </a:p>
          </p:txBody>
        </p:sp>
        <p:sp>
          <p:nvSpPr>
            <p:cNvPr id="11294" name="AutoShape 30"/>
            <p:cNvSpPr>
              <a:spLocks/>
            </p:cNvSpPr>
            <p:nvPr/>
          </p:nvSpPr>
          <p:spPr bwMode="auto">
            <a:xfrm>
              <a:off x="0" y="481013"/>
              <a:ext cx="685800" cy="595312"/>
            </a:xfrm>
            <a:prstGeom prst="roundRect">
              <a:avLst>
                <a:gd name="adj" fmla="val 32005"/>
              </a:avLst>
            </a:prstGeom>
            <a:noFill/>
            <a:ln w="25400" cap="flat" cmpd="sng">
              <a:solidFill>
                <a:schemeClr val="tx1"/>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defRPr/>
              </a:pPr>
              <a:r>
                <a:rPr lang="en-US" altLang="en-US" sz="2100" dirty="0" err="1" smtClean="0">
                  <a:solidFill>
                    <a:schemeClr val="tx1"/>
                  </a:solidFill>
                  <a:effectLst>
                    <a:outerShdw blurRad="38100" dist="38100" dir="2700000" algn="tl">
                      <a:srgbClr val="53585F"/>
                    </a:outerShdw>
                  </a:effectLst>
                </a:rPr>
                <a:t>D</a:t>
              </a:r>
              <a:r>
                <a:rPr lang="en-US" altLang="en-US" sz="2100" baseline="-6000" dirty="0" err="1" smtClean="0">
                  <a:solidFill>
                    <a:schemeClr val="tx1"/>
                  </a:solidFill>
                  <a:effectLst>
                    <a:outerShdw blurRad="38100" dist="38100" dir="2700000" algn="tl">
                      <a:srgbClr val="FFFFFF"/>
                    </a:outerShdw>
                  </a:effectLst>
                </a:rPr>
                <a:t>K</a:t>
              </a:r>
              <a:r>
                <a:rPr lang="en-US" altLang="en-US" sz="1400" baseline="-6000" dirty="0" err="1" smtClean="0">
                  <a:solidFill>
                    <a:schemeClr val="tx1"/>
                  </a:solidFill>
                  <a:effectLst>
                    <a:outerShdw blurRad="38100" dist="38100" dir="2700000" algn="tl">
                      <a:srgbClr val="FFFFFF"/>
                    </a:outerShdw>
                  </a:effectLst>
                </a:rPr>
                <a:t>a</a:t>
              </a:r>
              <a:endParaRPr lang="en-US" altLang="en-US" dirty="0">
                <a:solidFill>
                  <a:schemeClr val="tx1"/>
                </a:solidFill>
              </a:endParaRPr>
            </a:p>
          </p:txBody>
        </p:sp>
        <p:sp>
          <p:nvSpPr>
            <p:cNvPr id="9244" name="Line 31"/>
            <p:cNvSpPr>
              <a:spLocks noChangeShapeType="1"/>
            </p:cNvSpPr>
            <p:nvPr/>
          </p:nvSpPr>
          <p:spPr bwMode="auto">
            <a:xfrm flipV="1">
              <a:off x="342900" y="0"/>
              <a:ext cx="1" cy="480762"/>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chemeClr val="tx1"/>
                </a:solidFill>
              </a:endParaRPr>
            </a:p>
          </p:txBody>
        </p:sp>
      </p:grpSp>
      <p:grpSp>
        <p:nvGrpSpPr>
          <p:cNvPr id="11296" name="Group 32"/>
          <p:cNvGrpSpPr>
            <a:grpSpLocks/>
          </p:cNvGrpSpPr>
          <p:nvPr>
            <p:custDataLst>
              <p:tags r:id="rId10"/>
            </p:custDataLst>
          </p:nvPr>
        </p:nvGrpSpPr>
        <p:grpSpPr bwMode="auto">
          <a:xfrm>
            <a:off x="1549400" y="3811588"/>
            <a:ext cx="6337300" cy="633411"/>
            <a:chOff x="0" y="2694"/>
            <a:chExt cx="6337300" cy="632306"/>
          </a:xfrm>
        </p:grpSpPr>
        <p:sp>
          <p:nvSpPr>
            <p:cNvPr id="9240" name="Line 33"/>
            <p:cNvSpPr>
              <a:spLocks noChangeShapeType="1"/>
            </p:cNvSpPr>
            <p:nvPr/>
          </p:nvSpPr>
          <p:spPr bwMode="auto">
            <a:xfrm flipH="1" flipV="1">
              <a:off x="0" y="634999"/>
              <a:ext cx="6337300" cy="1"/>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chemeClr val="tx1"/>
                </a:solidFill>
              </a:endParaRPr>
            </a:p>
          </p:txBody>
        </p:sp>
        <p:sp>
          <p:nvSpPr>
            <p:cNvPr id="9241" name="AutoShape 34"/>
            <p:cNvSpPr>
              <a:spLocks/>
            </p:cNvSpPr>
            <p:nvPr/>
          </p:nvSpPr>
          <p:spPr bwMode="auto">
            <a:xfrm>
              <a:off x="2216021" y="2694"/>
              <a:ext cx="1818635" cy="57881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eaLnBrk="1"/>
              <a:r>
                <a:rPr lang="en-US" altLang="en-US" sz="3200" dirty="0" smtClean="0">
                  <a:solidFill>
                    <a:schemeClr val="tx1"/>
                  </a:solidFill>
                </a:rPr>
                <a:t>C=E</a:t>
              </a:r>
              <a:r>
                <a:rPr lang="en-US" altLang="en-US" sz="3200" baseline="-6000" dirty="0" smtClean="0">
                  <a:solidFill>
                    <a:schemeClr val="tx1"/>
                  </a:solidFill>
                </a:rPr>
                <a:t>K</a:t>
              </a:r>
              <a:r>
                <a:rPr lang="en-US" altLang="en-US" sz="3200" dirty="0" smtClean="0">
                  <a:solidFill>
                    <a:schemeClr val="tx1"/>
                  </a:solidFill>
                </a:rPr>
                <a:t>(M</a:t>
              </a:r>
              <a:r>
                <a:rPr lang="en-US" altLang="en-US" sz="3200" dirty="0">
                  <a:solidFill>
                    <a:schemeClr val="tx1"/>
                  </a:solidFill>
                </a:rPr>
                <a:t>)</a:t>
              </a:r>
            </a:p>
          </p:txBody>
        </p:sp>
      </p:grpSp>
      <p:grpSp>
        <p:nvGrpSpPr>
          <p:cNvPr id="11299" name="Group 35"/>
          <p:cNvGrpSpPr>
            <a:grpSpLocks/>
          </p:cNvGrpSpPr>
          <p:nvPr>
            <p:custDataLst>
              <p:tags r:id="rId11"/>
            </p:custDataLst>
          </p:nvPr>
        </p:nvGrpSpPr>
        <p:grpSpPr bwMode="auto">
          <a:xfrm>
            <a:off x="8775700" y="5372100"/>
            <a:ext cx="685800" cy="1549400"/>
            <a:chOff x="0" y="0"/>
            <a:chExt cx="685800" cy="1549400"/>
          </a:xfrm>
        </p:grpSpPr>
        <p:sp>
          <p:nvSpPr>
            <p:cNvPr id="9237" name="Line 36"/>
            <p:cNvSpPr>
              <a:spLocks noChangeShapeType="1"/>
            </p:cNvSpPr>
            <p:nvPr/>
          </p:nvSpPr>
          <p:spPr bwMode="auto">
            <a:xfrm flipV="1">
              <a:off x="342900" y="988761"/>
              <a:ext cx="1" cy="560639"/>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chemeClr val="tx1"/>
                </a:solidFill>
              </a:endParaRPr>
            </a:p>
          </p:txBody>
        </p:sp>
        <p:sp>
          <p:nvSpPr>
            <p:cNvPr id="11301" name="AutoShape 37"/>
            <p:cNvSpPr>
              <a:spLocks/>
            </p:cNvSpPr>
            <p:nvPr/>
          </p:nvSpPr>
          <p:spPr bwMode="auto">
            <a:xfrm>
              <a:off x="0" y="428625"/>
              <a:ext cx="685800" cy="530225"/>
            </a:xfrm>
            <a:prstGeom prst="roundRect">
              <a:avLst>
                <a:gd name="adj" fmla="val 35940"/>
              </a:avLst>
            </a:prstGeom>
            <a:noFill/>
            <a:ln w="25400" cap="flat" cmpd="sng">
              <a:solidFill>
                <a:schemeClr val="tx1"/>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defRPr/>
              </a:pPr>
              <a:r>
                <a:rPr lang="en-US" altLang="en-US" sz="2100">
                  <a:solidFill>
                    <a:schemeClr val="tx1"/>
                  </a:solidFill>
                  <a:effectLst>
                    <a:outerShdw blurRad="38100" dist="38100" dir="2700000" algn="tl">
                      <a:srgbClr val="53585F"/>
                    </a:outerShdw>
                  </a:effectLst>
                </a:rPr>
                <a:t>D</a:t>
              </a:r>
              <a:r>
                <a:rPr lang="en-US" altLang="en-US" sz="2100" baseline="-6000">
                  <a:solidFill>
                    <a:schemeClr val="tx1"/>
                  </a:solidFill>
                  <a:effectLst>
                    <a:outerShdw blurRad="38100" dist="38100" dir="2700000" algn="tl">
                      <a:srgbClr val="FFFFFF"/>
                    </a:outerShdw>
                  </a:effectLst>
                </a:rPr>
                <a:t>K</a:t>
              </a:r>
              <a:endParaRPr lang="en-US" altLang="en-US">
                <a:solidFill>
                  <a:schemeClr val="tx1"/>
                </a:solidFill>
              </a:endParaRPr>
            </a:p>
          </p:txBody>
        </p:sp>
        <p:sp>
          <p:nvSpPr>
            <p:cNvPr id="9239" name="Line 38"/>
            <p:cNvSpPr>
              <a:spLocks noChangeShapeType="1"/>
            </p:cNvSpPr>
            <p:nvPr/>
          </p:nvSpPr>
          <p:spPr bwMode="auto">
            <a:xfrm flipV="1">
              <a:off x="342900" y="0"/>
              <a:ext cx="1" cy="428124"/>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chemeClr val="tx1"/>
                </a:solidFill>
              </a:endParaRPr>
            </a:p>
          </p:txBody>
        </p:sp>
      </p:grpSp>
      <p:sp>
        <p:nvSpPr>
          <p:cNvPr id="11303" name="AutoShape 39"/>
          <p:cNvSpPr>
            <a:spLocks/>
          </p:cNvSpPr>
          <p:nvPr>
            <p:custDataLst>
              <p:tags r:id="rId12"/>
            </p:custDataLst>
          </p:nvPr>
        </p:nvSpPr>
        <p:spPr bwMode="auto">
          <a:xfrm>
            <a:off x="8909050" y="6896100"/>
            <a:ext cx="425450" cy="584200"/>
          </a:xfrm>
          <a:custGeom>
            <a:avLst/>
            <a:gdLst>
              <a:gd name="T0" fmla="*/ 1625559419 w 21600"/>
              <a:gd name="T1" fmla="*/ 2147483647 h 21600"/>
              <a:gd name="T2" fmla="*/ 1625559419 w 21600"/>
              <a:gd name="T3" fmla="*/ 2147483647 h 21600"/>
              <a:gd name="T4" fmla="*/ 1625559419 w 21600"/>
              <a:gd name="T5" fmla="*/ 2147483647 h 21600"/>
              <a:gd name="T6" fmla="*/ 1625559419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eaLnBrk="1"/>
            <a:r>
              <a:rPr lang="en-US" altLang="en-US" sz="3200">
                <a:solidFill>
                  <a:schemeClr val="tx1"/>
                </a:solidFill>
              </a:rPr>
              <a:t>M</a:t>
            </a:r>
          </a:p>
        </p:txBody>
      </p:sp>
      <p:grpSp>
        <p:nvGrpSpPr>
          <p:cNvPr id="11304" name="Group 40"/>
          <p:cNvGrpSpPr>
            <a:grpSpLocks/>
          </p:cNvGrpSpPr>
          <p:nvPr>
            <p:custDataLst>
              <p:tags r:id="rId13"/>
            </p:custDataLst>
          </p:nvPr>
        </p:nvGrpSpPr>
        <p:grpSpPr bwMode="auto">
          <a:xfrm>
            <a:off x="1370013" y="2222500"/>
            <a:ext cx="2628900" cy="1524000"/>
            <a:chOff x="-1" y="1178"/>
            <a:chExt cx="2628901" cy="1522822"/>
          </a:xfrm>
        </p:grpSpPr>
        <p:sp>
          <p:nvSpPr>
            <p:cNvPr id="9234" name="Line 41"/>
            <p:cNvSpPr>
              <a:spLocks noChangeShapeType="1"/>
            </p:cNvSpPr>
            <p:nvPr/>
          </p:nvSpPr>
          <p:spPr bwMode="auto">
            <a:xfrm flipH="1">
              <a:off x="-1" y="254000"/>
              <a:ext cx="2" cy="1270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chemeClr val="tx1"/>
                </a:solidFill>
              </a:endParaRPr>
            </a:p>
          </p:txBody>
        </p:sp>
        <p:sp>
          <p:nvSpPr>
            <p:cNvPr id="9235" name="Line 42"/>
            <p:cNvSpPr>
              <a:spLocks noChangeShapeType="1"/>
            </p:cNvSpPr>
            <p:nvPr/>
          </p:nvSpPr>
          <p:spPr bwMode="auto">
            <a:xfrm flipH="1" flipV="1">
              <a:off x="12700" y="266700"/>
              <a:ext cx="2616200" cy="1"/>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chemeClr val="tx1"/>
                </a:solidFill>
              </a:endParaRPr>
            </a:p>
          </p:txBody>
        </p:sp>
        <p:sp>
          <p:nvSpPr>
            <p:cNvPr id="9236" name="AutoShape 43"/>
            <p:cNvSpPr>
              <a:spLocks/>
            </p:cNvSpPr>
            <p:nvPr/>
          </p:nvSpPr>
          <p:spPr bwMode="auto">
            <a:xfrm>
              <a:off x="439434" y="1178"/>
              <a:ext cx="1337823" cy="53104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lgn="ctr">
                <a:defRPr sz="2400">
                  <a:solidFill>
                    <a:srgbClr val="FFFFFF"/>
                  </a:solidFill>
                  <a:latin typeface="Chalkboard" charset="0"/>
                  <a:ea typeface="Chalkboard" charset="0"/>
                  <a:cs typeface="Chalkboard" charset="0"/>
                  <a:sym typeface="Chalkboard" charset="0"/>
                </a:defRPr>
              </a:lvl1pPr>
              <a:lvl2pPr marL="742950" indent="-285750" algn="ctr">
                <a:defRPr sz="2400">
                  <a:solidFill>
                    <a:srgbClr val="FFFFFF"/>
                  </a:solidFill>
                  <a:latin typeface="Chalkboard" charset="0"/>
                  <a:ea typeface="Chalkboard" charset="0"/>
                  <a:cs typeface="Chalkboard" charset="0"/>
                  <a:sym typeface="Chalkboard" charset="0"/>
                </a:defRPr>
              </a:lvl2pPr>
              <a:lvl3pPr marL="1143000" indent="-228600" algn="ctr">
                <a:defRPr sz="2400">
                  <a:solidFill>
                    <a:srgbClr val="FFFFFF"/>
                  </a:solidFill>
                  <a:latin typeface="Chalkboard" charset="0"/>
                  <a:ea typeface="Chalkboard" charset="0"/>
                  <a:cs typeface="Chalkboard" charset="0"/>
                  <a:sym typeface="Chalkboard" charset="0"/>
                </a:defRPr>
              </a:lvl3pPr>
              <a:lvl4pPr marL="1600200" indent="-228600" algn="ctr">
                <a:defRPr sz="2400">
                  <a:solidFill>
                    <a:srgbClr val="FFFFFF"/>
                  </a:solidFill>
                  <a:latin typeface="Chalkboard" charset="0"/>
                  <a:ea typeface="Chalkboard" charset="0"/>
                  <a:cs typeface="Chalkboard" charset="0"/>
                  <a:sym typeface="Chalkboard" charset="0"/>
                </a:defRPr>
              </a:lvl4pPr>
              <a:lvl5pPr marL="2057400" indent="-228600" algn="ctr">
                <a:defRPr sz="2400">
                  <a:solidFill>
                    <a:srgbClr val="FFFFFF"/>
                  </a:solidFill>
                  <a:latin typeface="Chalkboard" charset="0"/>
                  <a:ea typeface="Chalkboard" charset="0"/>
                  <a:cs typeface="Chalkboard" charset="0"/>
                  <a:sym typeface="Chalkboard" charset="0"/>
                </a:defRPr>
              </a:lvl5pPr>
              <a:lvl6pPr marL="25146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6pPr>
              <a:lvl7pPr marL="29718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7pPr>
              <a:lvl8pPr marL="34290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8pPr>
              <a:lvl9pPr marL="3886200" indent="-228600" algn="ctr" defTabSz="355600" eaLnBrk="0" fontAlgn="base" hangingPunct="0">
                <a:spcBef>
                  <a:spcPct val="0"/>
                </a:spcBef>
                <a:spcAft>
                  <a:spcPct val="0"/>
                </a:spcAft>
                <a:defRPr sz="2400">
                  <a:solidFill>
                    <a:srgbClr val="FFFFFF"/>
                  </a:solidFill>
                  <a:latin typeface="Chalkboard" charset="0"/>
                  <a:ea typeface="Chalkboard" charset="0"/>
                  <a:cs typeface="Chalkboard" charset="0"/>
                  <a:sym typeface="Chalkboard" charset="0"/>
                </a:defRPr>
              </a:lvl9pPr>
            </a:lstStyle>
            <a:p>
              <a:pPr eaLnBrk="1"/>
              <a:r>
                <a:rPr lang="en-US" altLang="en-US" sz="1400" dirty="0">
                  <a:solidFill>
                    <a:schemeClr val="tx1"/>
                  </a:solidFill>
                </a:rPr>
                <a:t>Je </a:t>
              </a:r>
              <a:r>
                <a:rPr lang="en-US" altLang="en-US" sz="1400" dirty="0" err="1">
                  <a:solidFill>
                    <a:schemeClr val="tx1"/>
                  </a:solidFill>
                </a:rPr>
                <a:t>veux</a:t>
              </a:r>
              <a:r>
                <a:rPr lang="en-US" altLang="en-US" sz="1400" dirty="0">
                  <a:solidFill>
                    <a:schemeClr val="tx1"/>
                  </a:solidFill>
                </a:rPr>
                <a:t> </a:t>
              </a:r>
              <a:r>
                <a:rPr lang="en-US" altLang="en-US" sz="1400" dirty="0" err="1">
                  <a:solidFill>
                    <a:schemeClr val="tx1"/>
                  </a:solidFill>
                </a:rPr>
                <a:t>parler</a:t>
              </a:r>
              <a:endParaRPr lang="en-US" altLang="en-US" sz="1400" dirty="0">
                <a:solidFill>
                  <a:schemeClr val="tx1"/>
                </a:solidFill>
              </a:endParaRPr>
            </a:p>
            <a:p>
              <a:pPr eaLnBrk="1"/>
              <a:r>
                <a:rPr lang="en-US" altLang="en-US" sz="1400" dirty="0">
                  <a:solidFill>
                    <a:schemeClr val="tx1"/>
                  </a:solidFill>
                </a:rPr>
                <a:t>à </a:t>
              </a:r>
              <a:r>
                <a:rPr lang="en-US" altLang="en-US" sz="1400" dirty="0" smtClean="0">
                  <a:solidFill>
                    <a:schemeClr val="tx1"/>
                  </a:solidFill>
                </a:rPr>
                <a:t>Alice</a:t>
              </a:r>
              <a:endParaRPr lang="en-US" altLang="en-US" sz="3200" dirty="0">
                <a:solidFill>
                  <a:schemeClr val="tx1"/>
                </a:solidFill>
              </a:endParaRPr>
            </a:p>
          </p:txBody>
        </p:sp>
      </p:grpSp>
      <p:pic>
        <p:nvPicPr>
          <p:cNvPr id="46" name="Picture 10" descr="http://www.clker.com/cliparts/f/t/Q/F/L/H/server-md.png"/>
          <p:cNvPicPr>
            <a:picLocks noChangeAspect="1" noChangeArrowheads="1"/>
          </p:cNvPicPr>
          <p:nvPr>
            <p:custDataLst>
              <p:tags r:id="rId14"/>
            </p:custDataLst>
          </p:nvPr>
        </p:nvPicPr>
        <p:blipFill>
          <a:blip r:embed="rId19">
            <a:extLst>
              <a:ext uri="{28A0092B-C50C-407E-A947-70E740481C1C}">
                <a14:useLocalDpi xmlns:a14="http://schemas.microsoft.com/office/drawing/2010/main" val="0"/>
              </a:ext>
            </a:extLst>
          </a:blip>
          <a:srcRect/>
          <a:stretch>
            <a:fillRect/>
          </a:stretch>
        </p:blipFill>
        <p:spPr bwMode="auto">
          <a:xfrm>
            <a:off x="4359920" y="1420194"/>
            <a:ext cx="1274538" cy="172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 name="Groupe 17"/>
          <p:cNvGrpSpPr>
            <a:grpSpLocks noChangeAspect="1"/>
          </p:cNvGrpSpPr>
          <p:nvPr>
            <p:custDataLst>
              <p:tags r:id="rId15"/>
            </p:custDataLst>
          </p:nvPr>
        </p:nvGrpSpPr>
        <p:grpSpPr bwMode="auto">
          <a:xfrm>
            <a:off x="308819" y="3811588"/>
            <a:ext cx="1594637" cy="1220333"/>
            <a:chOff x="203200" y="685800"/>
            <a:chExt cx="1974478" cy="1510839"/>
          </a:xfrm>
        </p:grpSpPr>
        <p:pic>
          <p:nvPicPr>
            <p:cNvPr id="48" name="Picture 19" descr="http://images.clipartpanda.com/laptop-clipart-laptop_computer_flipped_open_0515-0909-2120-0442_SMU.jp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8000" y="685800"/>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12" descr="http://www.clker.com/cliparts/b/1/f/a/1195445301811339265dagobert83_female_user_icon.svg.med.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03200" y="1139777"/>
              <a:ext cx="1056862" cy="105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 name="Groupe 23"/>
          <p:cNvGrpSpPr>
            <a:grpSpLocks noChangeAspect="1"/>
          </p:cNvGrpSpPr>
          <p:nvPr>
            <p:custDataLst>
              <p:tags r:id="rId16"/>
            </p:custDataLst>
          </p:nvPr>
        </p:nvGrpSpPr>
        <p:grpSpPr bwMode="auto">
          <a:xfrm>
            <a:off x="7969250" y="3869730"/>
            <a:ext cx="1603211" cy="1150540"/>
            <a:chOff x="387363" y="2569696"/>
            <a:chExt cx="2024770" cy="1452621"/>
          </a:xfrm>
        </p:grpSpPr>
        <p:pic>
          <p:nvPicPr>
            <p:cNvPr id="51" name="Picture 19" descr="http://images.clipartpanda.com/laptop-clipart-laptop_computer_flipped_open_0515-0909-2120-0442_SMU.jp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2455" y="2569696"/>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18" descr="http://www.unilim.fr/suaps/files/2013/02/profil-HOM.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87363" y="2895601"/>
              <a:ext cx="1189931" cy="112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custDataLst>
              <p:tags r:id="rId17"/>
            </p:custDataLst>
          </p:nvPr>
        </p:nvSpPr>
        <p:spPr>
          <a:xfrm>
            <a:off x="4025900" y="1113390"/>
            <a:ext cx="1852174" cy="338554"/>
          </a:xfrm>
          <a:prstGeom prst="rect">
            <a:avLst/>
          </a:prstGeom>
        </p:spPr>
        <p:txBody>
          <a:bodyPr wrap="none">
            <a:spAutoFit/>
          </a:bodyPr>
          <a:lstStyle/>
          <a:p>
            <a:pPr algn="ctr" eaLnBrk="1">
              <a:defRPr/>
            </a:pPr>
            <a:r>
              <a:rPr lang="en-US" altLang="en-US" sz="1600" dirty="0" smtClean="0">
                <a:solidFill>
                  <a:schemeClr val="tx1"/>
                </a:solidFill>
                <a:effectLst>
                  <a:outerShdw blurRad="38100" dist="38100" dir="2700000" algn="tl">
                    <a:srgbClr val="C0C0C0"/>
                  </a:outerShdw>
                </a:effectLst>
              </a:rPr>
              <a:t>Tiers </a:t>
            </a:r>
            <a:r>
              <a:rPr lang="en-US" altLang="en-US" sz="1600" dirty="0">
                <a:solidFill>
                  <a:schemeClr val="tx1"/>
                </a:solidFill>
                <a:effectLst>
                  <a:outerShdw blurRad="38100" dist="38100" dir="2700000" algn="tl">
                    <a:srgbClr val="C0C0C0"/>
                  </a:outerShdw>
                </a:effectLst>
              </a:rPr>
              <a:t>de </a:t>
            </a:r>
            <a:r>
              <a:rPr lang="en-US" altLang="en-US" sz="1600" dirty="0" err="1">
                <a:solidFill>
                  <a:schemeClr val="tx1"/>
                </a:solidFill>
                <a:effectLst>
                  <a:outerShdw blurRad="38100" dist="38100" dir="2700000" algn="tl">
                    <a:srgbClr val="C0C0C0"/>
                  </a:outerShdw>
                </a:effectLst>
              </a:rPr>
              <a:t>confiance</a:t>
            </a:r>
            <a:endParaRPr lang="en-US" altLang="en-US" sz="1600"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11270"/>
                                        </p:tgtEl>
                                        <p:attrNameLst>
                                          <p:attrName>style.visibility</p:attrName>
                                        </p:attrNameLst>
                                      </p:cBhvr>
                                      <p:to>
                                        <p:strVal val="visible"/>
                                      </p:to>
                                    </p:set>
                                    <p:anim calcmode="lin" valueType="num">
                                      <p:cBhvr>
                                        <p:cTn id="7" dur="1000" fill="hold"/>
                                        <p:tgtEl>
                                          <p:spTgt spid="11270"/>
                                        </p:tgtEl>
                                        <p:attrNameLst>
                                          <p:attrName>ppt_w</p:attrName>
                                        </p:attrNameLst>
                                      </p:cBhvr>
                                      <p:tavLst>
                                        <p:tav tm="0">
                                          <p:val>
                                            <p:fltVal val="0"/>
                                          </p:val>
                                        </p:tav>
                                        <p:tav tm="100000">
                                          <p:val>
                                            <p:strVal val="#ppt_w"/>
                                          </p:val>
                                        </p:tav>
                                      </p:tavLst>
                                    </p:anim>
                                    <p:anim calcmode="lin" valueType="num">
                                      <p:cBhvr>
                                        <p:cTn id="8" dur="1000" fill="hold"/>
                                        <p:tgtEl>
                                          <p:spTgt spid="11270"/>
                                        </p:tgtEl>
                                        <p:attrNameLst>
                                          <p:attrName>ppt_h</p:attrName>
                                        </p:attrNameLst>
                                      </p:cBhvr>
                                      <p:tavLst>
                                        <p:tav tm="0">
                                          <p:val>
                                            <p:fltVal val="0"/>
                                          </p:val>
                                        </p:tav>
                                        <p:tav tm="100000">
                                          <p:val>
                                            <p:strVal val="#ppt_h"/>
                                          </p:val>
                                        </p:tav>
                                      </p:tavLst>
                                    </p:anim>
                                    <p:anim calcmode="lin" valueType="num">
                                      <p:cBhvr>
                                        <p:cTn id="9" dur="1000" fill="hold"/>
                                        <p:tgtEl>
                                          <p:spTgt spid="112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27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nodeType="clickEffect">
                                  <p:stCondLst>
                                    <p:cond delay="0"/>
                                  </p:stCondLst>
                                  <p:childTnLst>
                                    <p:set>
                                      <p:cBhvr>
                                        <p:cTn id="14" dur="1" fill="hold">
                                          <p:stCondLst>
                                            <p:cond delay="0"/>
                                          </p:stCondLst>
                                        </p:cTn>
                                        <p:tgtEl>
                                          <p:spTgt spid="11275"/>
                                        </p:tgtEl>
                                        <p:attrNameLst>
                                          <p:attrName>style.visibility</p:attrName>
                                        </p:attrNameLst>
                                      </p:cBhvr>
                                      <p:to>
                                        <p:strVal val="visible"/>
                                      </p:to>
                                    </p:set>
                                    <p:anim calcmode="lin" valueType="num">
                                      <p:cBhvr>
                                        <p:cTn id="15" dur="1000" fill="hold"/>
                                        <p:tgtEl>
                                          <p:spTgt spid="11275"/>
                                        </p:tgtEl>
                                        <p:attrNameLst>
                                          <p:attrName>ppt_w</p:attrName>
                                        </p:attrNameLst>
                                      </p:cBhvr>
                                      <p:tavLst>
                                        <p:tav tm="0">
                                          <p:val>
                                            <p:fltVal val="0"/>
                                          </p:val>
                                        </p:tav>
                                        <p:tav tm="100000">
                                          <p:val>
                                            <p:strVal val="#ppt_w"/>
                                          </p:val>
                                        </p:tav>
                                      </p:tavLst>
                                    </p:anim>
                                    <p:anim calcmode="lin" valueType="num">
                                      <p:cBhvr>
                                        <p:cTn id="16" dur="1000" fill="hold"/>
                                        <p:tgtEl>
                                          <p:spTgt spid="11275"/>
                                        </p:tgtEl>
                                        <p:attrNameLst>
                                          <p:attrName>ppt_h</p:attrName>
                                        </p:attrNameLst>
                                      </p:cBhvr>
                                      <p:tavLst>
                                        <p:tav tm="0">
                                          <p:val>
                                            <p:fltVal val="0"/>
                                          </p:val>
                                        </p:tav>
                                        <p:tav tm="100000">
                                          <p:val>
                                            <p:strVal val="#ppt_h"/>
                                          </p:val>
                                        </p:tav>
                                      </p:tavLst>
                                    </p:anim>
                                    <p:anim calcmode="lin" valueType="num">
                                      <p:cBhvr>
                                        <p:cTn id="17" dur="1000" fill="hold"/>
                                        <p:tgtEl>
                                          <p:spTgt spid="1127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127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11304"/>
                                        </p:tgtEl>
                                        <p:attrNameLst>
                                          <p:attrName>style.visibility</p:attrName>
                                        </p:attrNameLst>
                                      </p:cBhvr>
                                      <p:to>
                                        <p:strVal val="visible"/>
                                      </p:to>
                                    </p:set>
                                    <p:animEffect transition="in" filter="box(out)">
                                      <p:cBhvr>
                                        <p:cTn id="23" dur="500"/>
                                        <p:tgtEl>
                                          <p:spTgt spid="1130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nodeType="clickEffect">
                                  <p:stCondLst>
                                    <p:cond delay="0"/>
                                  </p:stCondLst>
                                  <p:childTnLst>
                                    <p:set>
                                      <p:cBhvr>
                                        <p:cTn id="27" dur="1" fill="hold">
                                          <p:stCondLst>
                                            <p:cond delay="0"/>
                                          </p:stCondLst>
                                        </p:cTn>
                                        <p:tgtEl>
                                          <p:spTgt spid="11280"/>
                                        </p:tgtEl>
                                        <p:attrNameLst>
                                          <p:attrName>style.visibility</p:attrName>
                                        </p:attrNameLst>
                                      </p:cBhvr>
                                      <p:to>
                                        <p:strVal val="visible"/>
                                      </p:to>
                                    </p:set>
                                    <p:anim calcmode="lin" valueType="num">
                                      <p:cBhvr>
                                        <p:cTn id="28" dur="500" fill="hold"/>
                                        <p:tgtEl>
                                          <p:spTgt spid="11280"/>
                                        </p:tgtEl>
                                        <p:attrNameLst>
                                          <p:attrName>ppt_w</p:attrName>
                                        </p:attrNameLst>
                                      </p:cBhvr>
                                      <p:tavLst>
                                        <p:tav tm="0">
                                          <p:val>
                                            <p:fltVal val="0"/>
                                          </p:val>
                                        </p:tav>
                                        <p:tav tm="100000">
                                          <p:val>
                                            <p:strVal val="#ppt_w"/>
                                          </p:val>
                                        </p:tav>
                                      </p:tavLst>
                                    </p:anim>
                                    <p:anim calcmode="lin" valueType="num">
                                      <p:cBhvr>
                                        <p:cTn id="29" dur="500" fill="hold"/>
                                        <p:tgtEl>
                                          <p:spTgt spid="11280"/>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3" presetClass="entr" presetSubtype="16" fill="hold" nodeType="clickEffect">
                                  <p:stCondLst>
                                    <p:cond delay="0"/>
                                  </p:stCondLst>
                                  <p:childTnLst>
                                    <p:set>
                                      <p:cBhvr>
                                        <p:cTn id="33" dur="1" fill="hold">
                                          <p:stCondLst>
                                            <p:cond delay="0"/>
                                          </p:stCondLst>
                                        </p:cTn>
                                        <p:tgtEl>
                                          <p:spTgt spid="11284"/>
                                        </p:tgtEl>
                                        <p:attrNameLst>
                                          <p:attrName>style.visibility</p:attrName>
                                        </p:attrNameLst>
                                      </p:cBhvr>
                                      <p:to>
                                        <p:strVal val="visible"/>
                                      </p:to>
                                    </p:set>
                                    <p:anim calcmode="lin" valueType="num">
                                      <p:cBhvr>
                                        <p:cTn id="34" dur="500" fill="hold"/>
                                        <p:tgtEl>
                                          <p:spTgt spid="11284"/>
                                        </p:tgtEl>
                                        <p:attrNameLst>
                                          <p:attrName>ppt_w</p:attrName>
                                        </p:attrNameLst>
                                      </p:cBhvr>
                                      <p:tavLst>
                                        <p:tav tm="0">
                                          <p:val>
                                            <p:fltVal val="0"/>
                                          </p:val>
                                        </p:tav>
                                        <p:tav tm="100000">
                                          <p:val>
                                            <p:strVal val="#ppt_w"/>
                                          </p:val>
                                        </p:tav>
                                      </p:tavLst>
                                    </p:anim>
                                    <p:anim calcmode="lin" valueType="num">
                                      <p:cBhvr>
                                        <p:cTn id="35" dur="500" fill="hold"/>
                                        <p:tgtEl>
                                          <p:spTgt spid="11284"/>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16" fill="hold" nodeType="clickEffect">
                                  <p:stCondLst>
                                    <p:cond delay="0"/>
                                  </p:stCondLst>
                                  <p:childTnLst>
                                    <p:set>
                                      <p:cBhvr>
                                        <p:cTn id="39" dur="1" fill="hold">
                                          <p:stCondLst>
                                            <p:cond delay="0"/>
                                          </p:stCondLst>
                                        </p:cTn>
                                        <p:tgtEl>
                                          <p:spTgt spid="11292"/>
                                        </p:tgtEl>
                                        <p:attrNameLst>
                                          <p:attrName>style.visibility</p:attrName>
                                        </p:attrNameLst>
                                      </p:cBhvr>
                                      <p:to>
                                        <p:strVal val="visible"/>
                                      </p:to>
                                    </p:set>
                                    <p:anim calcmode="lin" valueType="num">
                                      <p:cBhvr>
                                        <p:cTn id="40" dur="500" fill="hold"/>
                                        <p:tgtEl>
                                          <p:spTgt spid="11292"/>
                                        </p:tgtEl>
                                        <p:attrNameLst>
                                          <p:attrName>ppt_w</p:attrName>
                                        </p:attrNameLst>
                                      </p:cBhvr>
                                      <p:tavLst>
                                        <p:tav tm="0">
                                          <p:val>
                                            <p:fltVal val="0"/>
                                          </p:val>
                                        </p:tav>
                                        <p:tav tm="100000">
                                          <p:val>
                                            <p:strVal val="#ppt_w"/>
                                          </p:val>
                                        </p:tav>
                                      </p:tavLst>
                                    </p:anim>
                                    <p:anim calcmode="lin" valueType="num">
                                      <p:cBhvr>
                                        <p:cTn id="41" dur="500" fill="hold"/>
                                        <p:tgtEl>
                                          <p:spTgt spid="11292"/>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8" fill="hold" grpId="0" nodeType="clickEffect">
                                  <p:stCondLst>
                                    <p:cond delay="0"/>
                                  </p:stCondLst>
                                  <p:iterate type="lt">
                                    <p:tmPct val="100000"/>
                                  </p:iterate>
                                  <p:childTnLst>
                                    <p:set>
                                      <p:cBhvr>
                                        <p:cTn id="45" dur="1" fill="hold">
                                          <p:stCondLst>
                                            <p:cond delay="0"/>
                                          </p:stCondLst>
                                        </p:cTn>
                                        <p:tgtEl>
                                          <p:spTgt spid="11287"/>
                                        </p:tgtEl>
                                        <p:attrNameLst>
                                          <p:attrName>style.visibility</p:attrName>
                                        </p:attrNameLst>
                                      </p:cBhvr>
                                      <p:to>
                                        <p:strVal val="visible"/>
                                      </p:to>
                                    </p:set>
                                    <p:anim calcmode="lin" valueType="num">
                                      <p:cBhvr>
                                        <p:cTn id="46" dur="75" fill="hold"/>
                                        <p:tgtEl>
                                          <p:spTgt spid="11287"/>
                                        </p:tgtEl>
                                        <p:attrNameLst>
                                          <p:attrName>ppt_x</p:attrName>
                                        </p:attrNameLst>
                                      </p:cBhvr>
                                      <p:tavLst>
                                        <p:tav tm="0">
                                          <p:val>
                                            <p:strVal val="#ppt_x-#ppt_w/2"/>
                                          </p:val>
                                        </p:tav>
                                        <p:tav tm="100000">
                                          <p:val>
                                            <p:strVal val="#ppt_x"/>
                                          </p:val>
                                        </p:tav>
                                      </p:tavLst>
                                    </p:anim>
                                    <p:anim calcmode="lin" valueType="num">
                                      <p:cBhvr>
                                        <p:cTn id="47" dur="75" fill="hold"/>
                                        <p:tgtEl>
                                          <p:spTgt spid="11287"/>
                                        </p:tgtEl>
                                        <p:attrNameLst>
                                          <p:attrName>ppt_y</p:attrName>
                                        </p:attrNameLst>
                                      </p:cBhvr>
                                      <p:tavLst>
                                        <p:tav tm="0">
                                          <p:val>
                                            <p:strVal val="#ppt_y"/>
                                          </p:val>
                                        </p:tav>
                                        <p:tav tm="100000">
                                          <p:val>
                                            <p:strVal val="#ppt_y"/>
                                          </p:val>
                                        </p:tav>
                                      </p:tavLst>
                                    </p:anim>
                                    <p:anim calcmode="lin" valueType="num">
                                      <p:cBhvr>
                                        <p:cTn id="48" dur="75" fill="hold"/>
                                        <p:tgtEl>
                                          <p:spTgt spid="11287"/>
                                        </p:tgtEl>
                                        <p:attrNameLst>
                                          <p:attrName>ppt_w</p:attrName>
                                        </p:attrNameLst>
                                      </p:cBhvr>
                                      <p:tavLst>
                                        <p:tav tm="0">
                                          <p:val>
                                            <p:fltVal val="0"/>
                                          </p:val>
                                        </p:tav>
                                        <p:tav tm="100000">
                                          <p:val>
                                            <p:strVal val="#ppt_w"/>
                                          </p:val>
                                        </p:tav>
                                      </p:tavLst>
                                    </p:anim>
                                    <p:anim calcmode="lin" valueType="num">
                                      <p:cBhvr>
                                        <p:cTn id="49" dur="75" fill="hold"/>
                                        <p:tgtEl>
                                          <p:spTgt spid="11287"/>
                                        </p:tgtEl>
                                        <p:attrNameLst>
                                          <p:attrName>ppt_h</p:attrName>
                                        </p:attrNameLst>
                                      </p:cBhvr>
                                      <p:tavLst>
                                        <p:tav tm="0">
                                          <p:val>
                                            <p:strVal val="#ppt_h"/>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3" presetClass="entr" presetSubtype="16" fill="hold" nodeType="clickEffect">
                                  <p:stCondLst>
                                    <p:cond delay="0"/>
                                  </p:stCondLst>
                                  <p:childTnLst>
                                    <p:set>
                                      <p:cBhvr>
                                        <p:cTn id="53" dur="1" fill="hold">
                                          <p:stCondLst>
                                            <p:cond delay="0"/>
                                          </p:stCondLst>
                                        </p:cTn>
                                        <p:tgtEl>
                                          <p:spTgt spid="11288"/>
                                        </p:tgtEl>
                                        <p:attrNameLst>
                                          <p:attrName>style.visibility</p:attrName>
                                        </p:attrNameLst>
                                      </p:cBhvr>
                                      <p:to>
                                        <p:strVal val="visible"/>
                                      </p:to>
                                    </p:set>
                                    <p:anim calcmode="lin" valueType="num">
                                      <p:cBhvr>
                                        <p:cTn id="54" dur="500" fill="hold"/>
                                        <p:tgtEl>
                                          <p:spTgt spid="11288"/>
                                        </p:tgtEl>
                                        <p:attrNameLst>
                                          <p:attrName>ppt_w</p:attrName>
                                        </p:attrNameLst>
                                      </p:cBhvr>
                                      <p:tavLst>
                                        <p:tav tm="0">
                                          <p:val>
                                            <p:fltVal val="0"/>
                                          </p:val>
                                        </p:tav>
                                        <p:tav tm="100000">
                                          <p:val>
                                            <p:strVal val="#ppt_w"/>
                                          </p:val>
                                        </p:tav>
                                      </p:tavLst>
                                    </p:anim>
                                    <p:anim calcmode="lin" valueType="num">
                                      <p:cBhvr>
                                        <p:cTn id="55" dur="500" fill="hold"/>
                                        <p:tgtEl>
                                          <p:spTgt spid="11288"/>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8" fill="hold" grpId="0" nodeType="clickEffect">
                                  <p:stCondLst>
                                    <p:cond delay="0"/>
                                  </p:stCondLst>
                                  <p:iterate type="lt">
                                    <p:tmPct val="100000"/>
                                  </p:iterate>
                                  <p:childTnLst>
                                    <p:set>
                                      <p:cBhvr>
                                        <p:cTn id="59" dur="1" fill="hold">
                                          <p:stCondLst>
                                            <p:cond delay="0"/>
                                          </p:stCondLst>
                                        </p:cTn>
                                        <p:tgtEl>
                                          <p:spTgt spid="11283"/>
                                        </p:tgtEl>
                                        <p:attrNameLst>
                                          <p:attrName>style.visibility</p:attrName>
                                        </p:attrNameLst>
                                      </p:cBhvr>
                                      <p:to>
                                        <p:strVal val="visible"/>
                                      </p:to>
                                    </p:set>
                                    <p:anim calcmode="lin" valueType="num">
                                      <p:cBhvr>
                                        <p:cTn id="60" dur="75" fill="hold"/>
                                        <p:tgtEl>
                                          <p:spTgt spid="11283"/>
                                        </p:tgtEl>
                                        <p:attrNameLst>
                                          <p:attrName>ppt_x</p:attrName>
                                        </p:attrNameLst>
                                      </p:cBhvr>
                                      <p:tavLst>
                                        <p:tav tm="0">
                                          <p:val>
                                            <p:strVal val="#ppt_x-#ppt_w/2"/>
                                          </p:val>
                                        </p:tav>
                                        <p:tav tm="100000">
                                          <p:val>
                                            <p:strVal val="#ppt_x"/>
                                          </p:val>
                                        </p:tav>
                                      </p:tavLst>
                                    </p:anim>
                                    <p:anim calcmode="lin" valueType="num">
                                      <p:cBhvr>
                                        <p:cTn id="61" dur="75" fill="hold"/>
                                        <p:tgtEl>
                                          <p:spTgt spid="11283"/>
                                        </p:tgtEl>
                                        <p:attrNameLst>
                                          <p:attrName>ppt_y</p:attrName>
                                        </p:attrNameLst>
                                      </p:cBhvr>
                                      <p:tavLst>
                                        <p:tav tm="0">
                                          <p:val>
                                            <p:strVal val="#ppt_y"/>
                                          </p:val>
                                        </p:tav>
                                        <p:tav tm="100000">
                                          <p:val>
                                            <p:strVal val="#ppt_y"/>
                                          </p:val>
                                        </p:tav>
                                      </p:tavLst>
                                    </p:anim>
                                    <p:anim calcmode="lin" valueType="num">
                                      <p:cBhvr>
                                        <p:cTn id="62" dur="75" fill="hold"/>
                                        <p:tgtEl>
                                          <p:spTgt spid="11283"/>
                                        </p:tgtEl>
                                        <p:attrNameLst>
                                          <p:attrName>ppt_w</p:attrName>
                                        </p:attrNameLst>
                                      </p:cBhvr>
                                      <p:tavLst>
                                        <p:tav tm="0">
                                          <p:val>
                                            <p:fltVal val="0"/>
                                          </p:val>
                                        </p:tav>
                                        <p:tav tm="100000">
                                          <p:val>
                                            <p:strVal val="#ppt_w"/>
                                          </p:val>
                                        </p:tav>
                                      </p:tavLst>
                                    </p:anim>
                                    <p:anim calcmode="lin" valueType="num">
                                      <p:cBhvr>
                                        <p:cTn id="63" dur="75" fill="hold"/>
                                        <p:tgtEl>
                                          <p:spTgt spid="11283"/>
                                        </p:tgtEl>
                                        <p:attrNameLst>
                                          <p:attrName>ppt_h</p:attrName>
                                        </p:attrNameLst>
                                      </p:cBhvr>
                                      <p:tavLst>
                                        <p:tav tm="0">
                                          <p:val>
                                            <p:strVal val="#ppt_h"/>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8" fill="hold" nodeType="clickEffect">
                                  <p:stCondLst>
                                    <p:cond delay="0"/>
                                  </p:stCondLst>
                                  <p:childTnLst>
                                    <p:set>
                                      <p:cBhvr>
                                        <p:cTn id="67" dur="1" fill="hold">
                                          <p:stCondLst>
                                            <p:cond delay="0"/>
                                          </p:stCondLst>
                                        </p:cTn>
                                        <p:tgtEl>
                                          <p:spTgt spid="11296"/>
                                        </p:tgtEl>
                                        <p:attrNameLst>
                                          <p:attrName>style.visibility</p:attrName>
                                        </p:attrNameLst>
                                      </p:cBhvr>
                                      <p:to>
                                        <p:strVal val="visible"/>
                                      </p:to>
                                    </p:set>
                                    <p:anim calcmode="lin" valueType="num">
                                      <p:cBhvr additive="base">
                                        <p:cTn id="68" dur="500" fill="hold"/>
                                        <p:tgtEl>
                                          <p:spTgt spid="11296"/>
                                        </p:tgtEl>
                                        <p:attrNameLst>
                                          <p:attrName>ppt_x</p:attrName>
                                        </p:attrNameLst>
                                      </p:cBhvr>
                                      <p:tavLst>
                                        <p:tav tm="0">
                                          <p:val>
                                            <p:strVal val="0-#ppt_w/2"/>
                                          </p:val>
                                        </p:tav>
                                        <p:tav tm="100000">
                                          <p:val>
                                            <p:strVal val="#ppt_x"/>
                                          </p:val>
                                        </p:tav>
                                      </p:tavLst>
                                    </p:anim>
                                    <p:anim calcmode="lin" valueType="num">
                                      <p:cBhvr additive="base">
                                        <p:cTn id="69" dur="500" fill="hold"/>
                                        <p:tgtEl>
                                          <p:spTgt spid="11296"/>
                                        </p:tgtEl>
                                        <p:attrNameLst>
                                          <p:attrName>ppt_y</p:attrName>
                                        </p:attrNameLst>
                                      </p:cBhvr>
                                      <p:tavLst>
                                        <p:tav tm="0">
                                          <p:val>
                                            <p:strVal val="#ppt_y"/>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3" presetClass="entr" presetSubtype="16" fill="hold" nodeType="clickEffect">
                                  <p:stCondLst>
                                    <p:cond delay="0"/>
                                  </p:stCondLst>
                                  <p:childTnLst>
                                    <p:set>
                                      <p:cBhvr>
                                        <p:cTn id="73" dur="1" fill="hold">
                                          <p:stCondLst>
                                            <p:cond delay="0"/>
                                          </p:stCondLst>
                                        </p:cTn>
                                        <p:tgtEl>
                                          <p:spTgt spid="11299"/>
                                        </p:tgtEl>
                                        <p:attrNameLst>
                                          <p:attrName>style.visibility</p:attrName>
                                        </p:attrNameLst>
                                      </p:cBhvr>
                                      <p:to>
                                        <p:strVal val="visible"/>
                                      </p:to>
                                    </p:set>
                                    <p:anim calcmode="lin" valueType="num">
                                      <p:cBhvr>
                                        <p:cTn id="74" dur="500" fill="hold"/>
                                        <p:tgtEl>
                                          <p:spTgt spid="11299"/>
                                        </p:tgtEl>
                                        <p:attrNameLst>
                                          <p:attrName>ppt_w</p:attrName>
                                        </p:attrNameLst>
                                      </p:cBhvr>
                                      <p:tavLst>
                                        <p:tav tm="0">
                                          <p:val>
                                            <p:fltVal val="0"/>
                                          </p:val>
                                        </p:tav>
                                        <p:tav tm="100000">
                                          <p:val>
                                            <p:strVal val="#ppt_w"/>
                                          </p:val>
                                        </p:tav>
                                      </p:tavLst>
                                    </p:anim>
                                    <p:anim calcmode="lin" valueType="num">
                                      <p:cBhvr>
                                        <p:cTn id="75" dur="500" fill="hold"/>
                                        <p:tgtEl>
                                          <p:spTgt spid="11299"/>
                                        </p:tgtEl>
                                        <p:attrNameLst>
                                          <p:attrName>ppt_h</p:attrName>
                                        </p:attrNameLst>
                                      </p:cBhvr>
                                      <p:tavLst>
                                        <p:tav tm="0">
                                          <p:val>
                                            <p:fltVal val="0"/>
                                          </p:val>
                                        </p:tav>
                                        <p:tav tm="100000">
                                          <p:val>
                                            <p:strVal val="#ppt_h"/>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17" presetClass="entr" presetSubtype="8" fill="hold" grpId="0" nodeType="clickEffect">
                                  <p:stCondLst>
                                    <p:cond delay="0"/>
                                  </p:stCondLst>
                                  <p:iterate type="lt">
                                    <p:tmPct val="100000"/>
                                  </p:iterate>
                                  <p:childTnLst>
                                    <p:set>
                                      <p:cBhvr>
                                        <p:cTn id="79" dur="1" fill="hold">
                                          <p:stCondLst>
                                            <p:cond delay="0"/>
                                          </p:stCondLst>
                                        </p:cTn>
                                        <p:tgtEl>
                                          <p:spTgt spid="11303"/>
                                        </p:tgtEl>
                                        <p:attrNameLst>
                                          <p:attrName>style.visibility</p:attrName>
                                        </p:attrNameLst>
                                      </p:cBhvr>
                                      <p:to>
                                        <p:strVal val="visible"/>
                                      </p:to>
                                    </p:set>
                                    <p:anim calcmode="lin" valueType="num">
                                      <p:cBhvr>
                                        <p:cTn id="80" dur="75" fill="hold"/>
                                        <p:tgtEl>
                                          <p:spTgt spid="11303"/>
                                        </p:tgtEl>
                                        <p:attrNameLst>
                                          <p:attrName>ppt_x</p:attrName>
                                        </p:attrNameLst>
                                      </p:cBhvr>
                                      <p:tavLst>
                                        <p:tav tm="0">
                                          <p:val>
                                            <p:strVal val="#ppt_x-#ppt_w/2"/>
                                          </p:val>
                                        </p:tav>
                                        <p:tav tm="100000">
                                          <p:val>
                                            <p:strVal val="#ppt_x"/>
                                          </p:val>
                                        </p:tav>
                                      </p:tavLst>
                                    </p:anim>
                                    <p:anim calcmode="lin" valueType="num">
                                      <p:cBhvr>
                                        <p:cTn id="81" dur="75" fill="hold"/>
                                        <p:tgtEl>
                                          <p:spTgt spid="11303"/>
                                        </p:tgtEl>
                                        <p:attrNameLst>
                                          <p:attrName>ppt_y</p:attrName>
                                        </p:attrNameLst>
                                      </p:cBhvr>
                                      <p:tavLst>
                                        <p:tav tm="0">
                                          <p:val>
                                            <p:strVal val="#ppt_y"/>
                                          </p:val>
                                        </p:tav>
                                        <p:tav tm="100000">
                                          <p:val>
                                            <p:strVal val="#ppt_y"/>
                                          </p:val>
                                        </p:tav>
                                      </p:tavLst>
                                    </p:anim>
                                    <p:anim calcmode="lin" valueType="num">
                                      <p:cBhvr>
                                        <p:cTn id="82" dur="75" fill="hold"/>
                                        <p:tgtEl>
                                          <p:spTgt spid="11303"/>
                                        </p:tgtEl>
                                        <p:attrNameLst>
                                          <p:attrName>ppt_w</p:attrName>
                                        </p:attrNameLst>
                                      </p:cBhvr>
                                      <p:tavLst>
                                        <p:tav tm="0">
                                          <p:val>
                                            <p:fltVal val="0"/>
                                          </p:val>
                                        </p:tav>
                                        <p:tav tm="100000">
                                          <p:val>
                                            <p:strVal val="#ppt_w"/>
                                          </p:val>
                                        </p:tav>
                                      </p:tavLst>
                                    </p:anim>
                                    <p:anim calcmode="lin" valueType="num">
                                      <p:cBhvr>
                                        <p:cTn id="83" dur="75" fill="hold"/>
                                        <p:tgtEl>
                                          <p:spTgt spid="1130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3" grpId="0" autoUpdateAnimBg="0"/>
      <p:bldP spid="11287" grpId="0" autoUpdateAnimBg="0"/>
      <p:bldP spid="1130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1"/>
          <p:cNvSpPr>
            <a:spLocks noGrp="1" noChangeArrowheads="1"/>
          </p:cNvSpPr>
          <p:nvPr>
            <p:ph type="title"/>
            <p:custDataLst>
              <p:tags r:id="rId1"/>
            </p:custDataLst>
          </p:nvPr>
        </p:nvSpPr>
        <p:spPr>
          <a:xfrm>
            <a:off x="990600" y="-12700"/>
            <a:ext cx="8178800" cy="800100"/>
          </a:xfrm>
        </p:spPr>
        <p:txBody>
          <a:bodyPr>
            <a:normAutofit fontScale="90000"/>
          </a:bodyPr>
          <a:lstStyle/>
          <a:p>
            <a:pPr eaLnBrk="1"/>
            <a:r>
              <a:rPr lang="en-US" altLang="en-US" smtClean="0"/>
              <a:t>Limites des KDC</a:t>
            </a:r>
          </a:p>
        </p:txBody>
      </p:sp>
      <p:sp>
        <p:nvSpPr>
          <p:cNvPr id="12290" name="Rectangle 2"/>
          <p:cNvSpPr>
            <a:spLocks noGrp="1" noChangeArrowheads="1"/>
          </p:cNvSpPr>
          <p:nvPr>
            <p:ph idx="1"/>
            <p:custDataLst>
              <p:tags r:id="rId2"/>
            </p:custDataLst>
          </p:nvPr>
        </p:nvSpPr>
        <p:spPr>
          <a:xfrm>
            <a:off x="215900" y="952500"/>
            <a:ext cx="9715500" cy="6578600"/>
          </a:xfrm>
        </p:spPr>
        <p:txBody>
          <a:bodyPr/>
          <a:lstStyle/>
          <a:p>
            <a:pPr marL="671513" indent="-315913" algn="l" eaLnBrk="1">
              <a:spcBef>
                <a:spcPts val="2300"/>
              </a:spcBef>
              <a:buSzPct val="43000"/>
              <a:buFontTx/>
              <a:buBlip>
                <a:blip r:embed="rId4"/>
              </a:buBlip>
            </a:pPr>
            <a:r>
              <a:rPr lang="en-US" altLang="en-US" sz="2600" dirty="0" smtClean="0"/>
              <a:t>Le </a:t>
            </a:r>
            <a:r>
              <a:rPr lang="en-US" altLang="en-US" sz="2600" dirty="0" err="1" smtClean="0"/>
              <a:t>système</a:t>
            </a:r>
            <a:r>
              <a:rPr lang="en-US" altLang="en-US" sz="2600" dirty="0" smtClean="0"/>
              <a:t> </a:t>
            </a:r>
            <a:r>
              <a:rPr lang="en-US" altLang="en-US" sz="2600" dirty="0" err="1" smtClean="0"/>
              <a:t>précédent</a:t>
            </a:r>
            <a:r>
              <a:rPr lang="en-US" altLang="en-US" sz="2600" dirty="0" smtClean="0"/>
              <a:t> a </a:t>
            </a:r>
            <a:r>
              <a:rPr lang="en-US" altLang="en-US" sz="2600" dirty="0" err="1" smtClean="0"/>
              <a:t>une</a:t>
            </a:r>
            <a:r>
              <a:rPr lang="en-US" altLang="en-US" sz="2600" dirty="0" smtClean="0"/>
              <a:t> </a:t>
            </a:r>
            <a:r>
              <a:rPr lang="en-US" altLang="en-US" sz="2600" dirty="0" err="1" smtClean="0"/>
              <a:t>faiblesse</a:t>
            </a:r>
            <a:r>
              <a:rPr lang="en-US" altLang="en-US" sz="2600" dirty="0" smtClean="0"/>
              <a:t> </a:t>
            </a:r>
            <a:r>
              <a:rPr lang="en-US" altLang="en-US" sz="2600" dirty="0" err="1" smtClean="0"/>
              <a:t>évidente</a:t>
            </a:r>
            <a:r>
              <a:rPr lang="en-US" altLang="en-US" sz="2600" dirty="0" smtClean="0"/>
              <a:t> : Bob ne </a:t>
            </a:r>
            <a:r>
              <a:rPr lang="en-US" altLang="en-US" sz="2600" dirty="0" err="1" smtClean="0"/>
              <a:t>peut</a:t>
            </a:r>
            <a:r>
              <a:rPr lang="en-US" altLang="en-US" sz="2600" dirty="0" smtClean="0"/>
              <a:t> </a:t>
            </a:r>
            <a:r>
              <a:rPr lang="en-US" altLang="en-US" sz="2600" dirty="0" err="1" smtClean="0"/>
              <a:t>être</a:t>
            </a:r>
            <a:r>
              <a:rPr lang="en-US" altLang="en-US" sz="2600" dirty="0" smtClean="0"/>
              <a:t> </a:t>
            </a:r>
            <a:r>
              <a:rPr lang="en-US" altLang="en-US" sz="2600" dirty="0" err="1" smtClean="0"/>
              <a:t>assuré</a:t>
            </a:r>
            <a:r>
              <a:rPr lang="en-US" altLang="en-US" sz="2600" dirty="0" smtClean="0"/>
              <a:t> </a:t>
            </a:r>
            <a:r>
              <a:rPr lang="en-US" altLang="en-US" sz="2600" dirty="0" err="1" smtClean="0"/>
              <a:t>qu’un</a:t>
            </a:r>
            <a:r>
              <a:rPr lang="en-US" altLang="en-US" sz="2600" dirty="0" smtClean="0"/>
              <a:t> canal </a:t>
            </a:r>
            <a:r>
              <a:rPr lang="en-US" altLang="en-US" sz="2600" dirty="0" err="1" smtClean="0"/>
              <a:t>confidentiel</a:t>
            </a:r>
            <a:r>
              <a:rPr lang="en-US" altLang="en-US" sz="2600" dirty="0" smtClean="0"/>
              <a:t> entre </a:t>
            </a:r>
            <a:r>
              <a:rPr lang="en-US" altLang="en-US" sz="2600" dirty="0" err="1" smtClean="0"/>
              <a:t>lui</a:t>
            </a:r>
            <a:r>
              <a:rPr lang="en-US" altLang="en-US" sz="2600" dirty="0" smtClean="0"/>
              <a:t> et Alice a </a:t>
            </a:r>
            <a:r>
              <a:rPr lang="en-US" altLang="en-US" sz="2600" dirty="0" err="1" smtClean="0"/>
              <a:t>été</a:t>
            </a:r>
            <a:r>
              <a:rPr lang="en-US" altLang="en-US" sz="2600" dirty="0" smtClean="0"/>
              <a:t> </a:t>
            </a:r>
            <a:r>
              <a:rPr lang="en-US" altLang="en-US" sz="2600" dirty="0" err="1" smtClean="0"/>
              <a:t>établi</a:t>
            </a:r>
            <a:r>
              <a:rPr lang="en-US" altLang="en-US" sz="2600" dirty="0" smtClean="0"/>
              <a:t>. </a:t>
            </a:r>
            <a:r>
              <a:rPr lang="en-US" altLang="en-US" sz="2600" dirty="0" err="1" smtClean="0"/>
              <a:t>Ceci</a:t>
            </a:r>
            <a:r>
              <a:rPr lang="en-US" altLang="en-US" sz="2600" dirty="0" smtClean="0"/>
              <a:t> </a:t>
            </a:r>
            <a:r>
              <a:rPr lang="en-US" altLang="en-US" sz="2600" dirty="0" err="1" smtClean="0"/>
              <a:t>peut</a:t>
            </a:r>
            <a:r>
              <a:rPr lang="en-US" altLang="en-US" sz="2600" dirty="0" smtClean="0"/>
              <a:t> </a:t>
            </a:r>
            <a:r>
              <a:rPr lang="en-US" altLang="en-US" sz="2600" dirty="0" err="1" smtClean="0"/>
              <a:t>être</a:t>
            </a:r>
            <a:r>
              <a:rPr lang="en-US" altLang="en-US" sz="2600" dirty="0" smtClean="0"/>
              <a:t> </a:t>
            </a:r>
            <a:r>
              <a:rPr lang="en-US" altLang="en-US" sz="2600" dirty="0" err="1" smtClean="0"/>
              <a:t>résolu</a:t>
            </a:r>
            <a:r>
              <a:rPr lang="en-US" altLang="en-US" sz="2600" dirty="0" smtClean="0"/>
              <a:t> </a:t>
            </a:r>
            <a:r>
              <a:rPr lang="en-US" altLang="en-US" sz="2600" dirty="0" err="1" smtClean="0"/>
              <a:t>en</a:t>
            </a:r>
            <a:r>
              <a:rPr lang="en-US" altLang="en-US" sz="2600" dirty="0" smtClean="0"/>
              <a:t> </a:t>
            </a:r>
            <a:r>
              <a:rPr lang="en-US" altLang="en-US" sz="2600" dirty="0" err="1" smtClean="0"/>
              <a:t>utilisant</a:t>
            </a:r>
            <a:r>
              <a:rPr lang="en-US" altLang="en-US" sz="2600" dirty="0" smtClean="0"/>
              <a:t> </a:t>
            </a:r>
            <a:r>
              <a:rPr lang="en-US" altLang="en-US" sz="2600" dirty="0" err="1" smtClean="0"/>
              <a:t>une</a:t>
            </a:r>
            <a:r>
              <a:rPr lang="en-US" altLang="en-US" sz="2600" dirty="0" smtClean="0"/>
              <a:t> solution plus </a:t>
            </a:r>
            <a:r>
              <a:rPr lang="en-US" altLang="en-US" sz="2600" dirty="0" err="1" smtClean="0"/>
              <a:t>ingénieuse</a:t>
            </a:r>
            <a:r>
              <a:rPr lang="en-US" altLang="en-US" sz="2600" dirty="0" smtClean="0"/>
              <a:t> (Par example Kerberos).</a:t>
            </a:r>
          </a:p>
          <a:p>
            <a:pPr marL="671513" indent="-315913" algn="l" eaLnBrk="1">
              <a:spcBef>
                <a:spcPts val="2300"/>
              </a:spcBef>
              <a:buSzPct val="43000"/>
              <a:buFontTx/>
              <a:buBlip>
                <a:blip r:embed="rId4"/>
              </a:buBlip>
            </a:pPr>
            <a:r>
              <a:rPr lang="en-US" altLang="en-US" sz="2600" dirty="0" smtClean="0"/>
              <a:t>Pire, Bob ne </a:t>
            </a:r>
            <a:r>
              <a:rPr lang="en-US" altLang="en-US" sz="2600" dirty="0" err="1" smtClean="0"/>
              <a:t>peut</a:t>
            </a:r>
            <a:r>
              <a:rPr lang="en-US" altLang="en-US" sz="2600" dirty="0" smtClean="0"/>
              <a:t> pas </a:t>
            </a:r>
            <a:r>
              <a:rPr lang="en-US" altLang="en-US" sz="2600" dirty="0" err="1" smtClean="0"/>
              <a:t>vérifier</a:t>
            </a:r>
            <a:r>
              <a:rPr lang="en-US" altLang="en-US" sz="2600" dirty="0" smtClean="0"/>
              <a:t> </a:t>
            </a:r>
            <a:r>
              <a:rPr lang="en-US" altLang="en-US" sz="2600" dirty="0" err="1" smtClean="0"/>
              <a:t>qu’Alice</a:t>
            </a:r>
            <a:r>
              <a:rPr lang="en-US" altLang="en-US" sz="2600" dirty="0" smtClean="0"/>
              <a:t> </a:t>
            </a:r>
            <a:r>
              <a:rPr lang="en-US" altLang="en-US" sz="2600" dirty="0" err="1" smtClean="0"/>
              <a:t>est</a:t>
            </a:r>
            <a:r>
              <a:rPr lang="en-US" altLang="en-US" sz="2600" dirty="0" smtClean="0"/>
              <a:t> active de son </a:t>
            </a:r>
            <a:r>
              <a:rPr lang="en-US" altLang="en-US" sz="2600" dirty="0" err="1" smtClean="0"/>
              <a:t>côté</a:t>
            </a:r>
            <a:r>
              <a:rPr lang="en-US" altLang="en-US" sz="2600" dirty="0" smtClean="0"/>
              <a:t>. </a:t>
            </a:r>
            <a:r>
              <a:rPr lang="en-US" altLang="en-US" sz="2600" dirty="0" err="1" smtClean="0"/>
              <a:t>Réglé</a:t>
            </a:r>
            <a:r>
              <a:rPr lang="en-US" altLang="en-US" sz="2600" dirty="0" smtClean="0"/>
              <a:t> sur </a:t>
            </a:r>
            <a:r>
              <a:rPr lang="en-US" altLang="en-US" sz="2600" dirty="0" err="1" smtClean="0"/>
              <a:t>d’autres</a:t>
            </a:r>
            <a:r>
              <a:rPr lang="en-US" altLang="en-US" sz="2600" dirty="0" smtClean="0"/>
              <a:t> </a:t>
            </a:r>
            <a:r>
              <a:rPr lang="en-US" altLang="en-US" sz="2600" dirty="0" err="1" smtClean="0"/>
              <a:t>systèmes</a:t>
            </a:r>
            <a:r>
              <a:rPr lang="en-US" altLang="en-US" sz="2600" dirty="0" smtClean="0"/>
              <a:t> </a:t>
            </a:r>
            <a:r>
              <a:rPr lang="en-US" altLang="en-US" sz="2600" dirty="0" err="1" smtClean="0"/>
              <a:t>semblables</a:t>
            </a:r>
            <a:r>
              <a:rPr lang="en-US" altLang="en-US" sz="2600" dirty="0" smtClean="0"/>
              <a:t> (Kerberos).</a:t>
            </a:r>
          </a:p>
          <a:p>
            <a:pPr marL="671513" indent="-315913" algn="l" eaLnBrk="1">
              <a:spcBef>
                <a:spcPts val="2300"/>
              </a:spcBef>
              <a:buSzPct val="43000"/>
              <a:buFontTx/>
              <a:buBlip>
                <a:blip r:embed="rId4"/>
              </a:buBlip>
            </a:pPr>
            <a:r>
              <a:rPr lang="en-US" altLang="en-US" sz="2600" dirty="0" err="1" smtClean="0"/>
              <a:t>Une</a:t>
            </a:r>
            <a:r>
              <a:rPr lang="en-US" altLang="en-US" sz="2600" dirty="0" smtClean="0"/>
              <a:t> solution plus </a:t>
            </a:r>
            <a:r>
              <a:rPr lang="en-US" altLang="en-US" sz="2600" dirty="0" err="1" smtClean="0"/>
              <a:t>satisfaisante</a:t>
            </a:r>
            <a:r>
              <a:rPr lang="en-US" altLang="en-US" sz="2600" dirty="0" smtClean="0"/>
              <a:t> </a:t>
            </a:r>
            <a:r>
              <a:rPr lang="en-US" altLang="en-US" sz="2600" dirty="0" err="1" smtClean="0"/>
              <a:t>devrait</a:t>
            </a:r>
            <a:r>
              <a:rPr lang="en-US" altLang="en-US" sz="2600" dirty="0" smtClean="0"/>
              <a:t> identifier les </a:t>
            </a:r>
            <a:r>
              <a:rPr lang="en-US" altLang="en-US" sz="2600" dirty="0" err="1" smtClean="0"/>
              <a:t>acteurs</a:t>
            </a:r>
            <a:r>
              <a:rPr lang="en-US" altLang="en-US" sz="2600" dirty="0" smtClean="0"/>
              <a:t> qui </a:t>
            </a:r>
            <a:r>
              <a:rPr lang="en-US" altLang="en-US" sz="2600" dirty="0" err="1" smtClean="0"/>
              <a:t>vont</a:t>
            </a:r>
            <a:r>
              <a:rPr lang="en-US" altLang="en-US" sz="2600" dirty="0" smtClean="0"/>
              <a:t> </a:t>
            </a:r>
            <a:r>
              <a:rPr lang="en-US" altLang="en-US" sz="2600" dirty="0" err="1" smtClean="0"/>
              <a:t>partager</a:t>
            </a:r>
            <a:r>
              <a:rPr lang="en-US" altLang="en-US" sz="2600" dirty="0" smtClean="0"/>
              <a:t> </a:t>
            </a:r>
            <a:r>
              <a:rPr lang="en-US" altLang="en-US" sz="2600" dirty="0" err="1" smtClean="0"/>
              <a:t>une</a:t>
            </a:r>
            <a:r>
              <a:rPr lang="en-US" altLang="en-US" sz="2600" dirty="0" smtClean="0"/>
              <a:t> </a:t>
            </a:r>
            <a:r>
              <a:rPr lang="en-US" altLang="en-US" sz="2600" dirty="0" err="1" smtClean="0"/>
              <a:t>clé</a:t>
            </a:r>
            <a:r>
              <a:rPr lang="en-US" altLang="en-US" sz="2600" dirty="0" smtClean="0"/>
              <a:t>. (Nous </a:t>
            </a:r>
            <a:r>
              <a:rPr lang="en-US" altLang="en-US" sz="2600" dirty="0" err="1" smtClean="0"/>
              <a:t>allons</a:t>
            </a:r>
            <a:r>
              <a:rPr lang="en-US" altLang="en-US" sz="2600" dirty="0" smtClean="0"/>
              <a:t> </a:t>
            </a:r>
            <a:r>
              <a:rPr lang="en-US" altLang="en-US" sz="2600" dirty="0" err="1" smtClean="0"/>
              <a:t>voir</a:t>
            </a:r>
            <a:r>
              <a:rPr lang="en-US" altLang="en-US" sz="2600" dirty="0" smtClean="0"/>
              <a:t> comment)</a:t>
            </a:r>
          </a:p>
          <a:p>
            <a:pPr marL="671513" indent="-315913" algn="l" eaLnBrk="1">
              <a:spcBef>
                <a:spcPts val="2300"/>
              </a:spcBef>
              <a:buSzPct val="43000"/>
              <a:buFontTx/>
              <a:buBlip>
                <a:blip r:embed="rId4"/>
              </a:buBlip>
            </a:pPr>
            <a:r>
              <a:rPr lang="en-US" altLang="en-US" sz="2600" dirty="0" smtClean="0"/>
              <a:t>Si le tiers de </a:t>
            </a:r>
            <a:r>
              <a:rPr lang="en-US" altLang="en-US" sz="2600" dirty="0" err="1" smtClean="0"/>
              <a:t>confiance</a:t>
            </a:r>
            <a:r>
              <a:rPr lang="en-US" altLang="en-US" sz="2600" dirty="0" smtClean="0"/>
              <a:t> </a:t>
            </a:r>
            <a:r>
              <a:rPr lang="en-US" altLang="en-US" sz="2600" dirty="0" err="1" smtClean="0"/>
              <a:t>abusait</a:t>
            </a:r>
            <a:r>
              <a:rPr lang="en-US" altLang="en-US" sz="2600" dirty="0" smtClean="0"/>
              <a:t> de son </a:t>
            </a:r>
            <a:r>
              <a:rPr lang="en-US" altLang="en-US" sz="2600" dirty="0" err="1" smtClean="0"/>
              <a:t>pouvoir</a:t>
            </a:r>
            <a:r>
              <a:rPr lang="en-US" altLang="en-US" sz="2600" dirty="0" smtClean="0"/>
              <a:t>, </a:t>
            </a:r>
            <a:r>
              <a:rPr lang="en-US" altLang="en-US" sz="2600" dirty="0" err="1" smtClean="0"/>
              <a:t>il</a:t>
            </a:r>
            <a:r>
              <a:rPr lang="en-US" altLang="en-US" sz="2600" dirty="0" smtClean="0"/>
              <a:t> </a:t>
            </a:r>
            <a:r>
              <a:rPr lang="en-US" altLang="en-US" sz="2600" dirty="0" err="1" smtClean="0"/>
              <a:t>pourrait</a:t>
            </a:r>
            <a:r>
              <a:rPr lang="en-US" altLang="en-US" sz="2600" dirty="0" smtClean="0"/>
              <a:t> tout </a:t>
            </a:r>
            <a:r>
              <a:rPr lang="en-US" altLang="en-US" sz="2600" dirty="0" err="1" smtClean="0"/>
              <a:t>apprendre</a:t>
            </a:r>
            <a:r>
              <a:rPr lang="en-US" altLang="en-US" sz="2600" dirty="0" smtClean="0"/>
              <a:t>. </a:t>
            </a:r>
            <a:r>
              <a:rPr lang="en-US" altLang="en-US" sz="2600" dirty="0" err="1" smtClean="0"/>
              <a:t>Problème</a:t>
            </a:r>
            <a:r>
              <a:rPr lang="en-US" altLang="en-US" sz="2600" dirty="0" smtClean="0"/>
              <a:t> plus difficile à </a:t>
            </a:r>
            <a:r>
              <a:rPr lang="en-US" altLang="en-US" sz="2600" dirty="0" err="1" smtClean="0"/>
              <a:t>résoudre</a:t>
            </a:r>
            <a:r>
              <a:rPr lang="en-US" altLang="en-US" sz="2600" dirty="0" smtClean="0"/>
              <a:t>.</a:t>
            </a:r>
          </a:p>
          <a:p>
            <a:pPr marL="671513" indent="-315913" algn="l" eaLnBrk="1">
              <a:spcBef>
                <a:spcPts val="2300"/>
              </a:spcBef>
              <a:buSzPct val="43000"/>
              <a:buFontTx/>
              <a:buBlip>
                <a:blip r:embed="rId4"/>
              </a:buBlip>
            </a:pPr>
            <a:r>
              <a:rPr lang="en-US" altLang="en-US" sz="2600" dirty="0" smtClean="0"/>
              <a:t>Si le tiers de </a:t>
            </a:r>
            <a:r>
              <a:rPr lang="en-US" altLang="en-US" sz="2600" dirty="0" err="1" smtClean="0"/>
              <a:t>confiance</a:t>
            </a:r>
            <a:r>
              <a:rPr lang="en-US" altLang="en-US" sz="2600" dirty="0" smtClean="0"/>
              <a:t> </a:t>
            </a:r>
            <a:r>
              <a:rPr lang="en-US" altLang="en-US" sz="2600" dirty="0" err="1" smtClean="0"/>
              <a:t>défaille</a:t>
            </a:r>
            <a:r>
              <a:rPr lang="en-US" altLang="en-US" sz="2600" dirty="0" smtClean="0"/>
              <a:t> </a:t>
            </a:r>
            <a:r>
              <a:rPr lang="en-US" altLang="en-US" sz="2600" dirty="0" err="1" smtClean="0"/>
              <a:t>alors</a:t>
            </a:r>
            <a:r>
              <a:rPr lang="en-US" altLang="en-US" sz="2600" dirty="0" smtClean="0"/>
              <a:t> le </a:t>
            </a:r>
            <a:r>
              <a:rPr lang="en-US" altLang="en-US" sz="2600" dirty="0" err="1" smtClean="0"/>
              <a:t>système</a:t>
            </a:r>
            <a:r>
              <a:rPr lang="en-US" altLang="en-US" sz="2600" dirty="0" smtClean="0"/>
              <a:t> </a:t>
            </a:r>
            <a:r>
              <a:rPr lang="en-US" altLang="en-US" sz="2600" dirty="0" err="1" smtClean="0"/>
              <a:t>devient</a:t>
            </a:r>
            <a:r>
              <a:rPr lang="en-US" altLang="en-US" sz="2600" dirty="0" smtClean="0"/>
              <a:t> </a:t>
            </a:r>
            <a:r>
              <a:rPr lang="en-US" altLang="en-US" sz="2600" dirty="0" err="1" smtClean="0"/>
              <a:t>inutilisable</a:t>
            </a:r>
            <a:r>
              <a:rPr lang="en-US" altLang="en-US" sz="2600" dirty="0" smtClean="0"/>
              <a:t>... </a:t>
            </a:r>
            <a:r>
              <a:rPr lang="en-US" altLang="en-US" sz="2600" dirty="0" err="1" smtClean="0"/>
              <a:t>problème</a:t>
            </a:r>
            <a:r>
              <a:rPr lang="en-US" altLang="en-US" sz="2600" dirty="0" smtClean="0"/>
              <a:t> important.</a:t>
            </a:r>
            <a:endParaRPr lang="en-US" altLang="en-US"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9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29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2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bldLvl="5"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1"/>
          <p:cNvSpPr>
            <a:spLocks noGrp="1" noChangeArrowheads="1"/>
          </p:cNvSpPr>
          <p:nvPr>
            <p:ph type="title"/>
            <p:custDataLst>
              <p:tags r:id="rId1"/>
            </p:custDataLst>
          </p:nvPr>
        </p:nvSpPr>
        <p:spPr>
          <a:xfrm>
            <a:off x="50800" y="-25400"/>
            <a:ext cx="10083800" cy="1041400"/>
          </a:xfrm>
        </p:spPr>
        <p:txBody>
          <a:bodyPr/>
          <a:lstStyle/>
          <a:p>
            <a:pPr eaLnBrk="1"/>
            <a:r>
              <a:rPr lang="en-US" altLang="en-US" sz="5300" smtClean="0"/>
              <a:t>L’approche à clés publiques </a:t>
            </a:r>
          </a:p>
        </p:txBody>
      </p:sp>
      <p:sp>
        <p:nvSpPr>
          <p:cNvPr id="16386" name="Rectangle 2"/>
          <p:cNvSpPr>
            <a:spLocks noGrp="1" noChangeArrowheads="1"/>
          </p:cNvSpPr>
          <p:nvPr>
            <p:ph idx="1"/>
            <p:custDataLst>
              <p:tags r:id="rId2"/>
            </p:custDataLst>
          </p:nvPr>
        </p:nvSpPr>
        <p:spPr>
          <a:xfrm>
            <a:off x="38100" y="1219200"/>
            <a:ext cx="10071100" cy="5943600"/>
          </a:xfrm>
        </p:spPr>
        <p:txBody>
          <a:bodyPr/>
          <a:lstStyle/>
          <a:p>
            <a:pPr marL="355600" indent="0" algn="l" eaLnBrk="1">
              <a:spcBef>
                <a:spcPts val="2300"/>
              </a:spcBef>
              <a:buSzPct val="43000"/>
              <a:buNone/>
            </a:pPr>
            <a:r>
              <a:rPr lang="en-US" altLang="en-US" sz="2800" dirty="0" smtClean="0"/>
              <a:t>Les solutions pour la </a:t>
            </a:r>
            <a:r>
              <a:rPr lang="en-US" altLang="en-US" sz="2800" dirty="0" err="1" smtClean="0"/>
              <a:t>gestion</a:t>
            </a:r>
            <a:r>
              <a:rPr lang="en-US" altLang="en-US" sz="2800" dirty="0" smtClean="0"/>
              <a:t> des </a:t>
            </a:r>
            <a:r>
              <a:rPr lang="en-US" altLang="en-US" sz="2800" dirty="0" err="1" smtClean="0"/>
              <a:t>clés</a:t>
            </a:r>
            <a:r>
              <a:rPr lang="en-US" altLang="en-US" sz="2800" dirty="0" smtClean="0"/>
              <a:t> </a:t>
            </a:r>
            <a:r>
              <a:rPr lang="en-US" altLang="en-US" sz="2800" dirty="0" err="1" smtClean="0"/>
              <a:t>basée</a:t>
            </a:r>
            <a:r>
              <a:rPr lang="en-US" altLang="en-US" sz="2800" dirty="0" smtClean="0"/>
              <a:t> sur les </a:t>
            </a:r>
            <a:r>
              <a:rPr lang="en-US" altLang="en-US" sz="2800" dirty="0" err="1" smtClean="0"/>
              <a:t>systèmes</a:t>
            </a:r>
            <a:r>
              <a:rPr lang="en-US" altLang="en-US" sz="2800" dirty="0" smtClean="0"/>
              <a:t> </a:t>
            </a:r>
            <a:r>
              <a:rPr lang="en-US" altLang="en-US" sz="2800" dirty="0" err="1" smtClean="0"/>
              <a:t>symétriques</a:t>
            </a:r>
            <a:r>
              <a:rPr lang="en-US" altLang="en-US" sz="2800" dirty="0" smtClean="0"/>
              <a:t> </a:t>
            </a:r>
            <a:r>
              <a:rPr lang="en-US" altLang="en-US" sz="2800" dirty="0" err="1" smtClean="0"/>
              <a:t>sont</a:t>
            </a:r>
            <a:r>
              <a:rPr lang="en-US" altLang="en-US" sz="2800" dirty="0" smtClean="0"/>
              <a:t> de </a:t>
            </a:r>
            <a:r>
              <a:rPr lang="en-US" altLang="en-US" sz="2800" dirty="0" err="1" smtClean="0"/>
              <a:t>moins</a:t>
            </a:r>
            <a:r>
              <a:rPr lang="en-US" altLang="en-US" sz="2800" dirty="0" smtClean="0"/>
              <a:t> </a:t>
            </a:r>
            <a:r>
              <a:rPr lang="en-US" altLang="en-US" sz="2800" dirty="0" err="1" smtClean="0"/>
              <a:t>en</a:t>
            </a:r>
            <a:r>
              <a:rPr lang="en-US" altLang="en-US" sz="2800" dirty="0" smtClean="0"/>
              <a:t> </a:t>
            </a:r>
            <a:r>
              <a:rPr lang="en-US" altLang="en-US" sz="2800" dirty="0" err="1" smtClean="0"/>
              <a:t>moins</a:t>
            </a:r>
            <a:r>
              <a:rPr lang="en-US" altLang="en-US" sz="2800" dirty="0" smtClean="0"/>
              <a:t> </a:t>
            </a:r>
            <a:r>
              <a:rPr lang="en-US" altLang="en-US" sz="2800" dirty="0" err="1" smtClean="0"/>
              <a:t>utilisées</a:t>
            </a:r>
            <a:r>
              <a:rPr lang="en-US" altLang="en-US" sz="2800" dirty="0" smtClean="0"/>
              <a:t>.</a:t>
            </a:r>
          </a:p>
          <a:p>
            <a:pPr marL="787400" lvl="1" indent="0" algn="l" eaLnBrk="1">
              <a:spcBef>
                <a:spcPts val="2300"/>
              </a:spcBef>
              <a:buSzPct val="43000"/>
              <a:buNone/>
            </a:pPr>
            <a:r>
              <a:rPr lang="en-US" altLang="en-US" sz="2800" dirty="0" smtClean="0"/>
              <a:t>Tout </a:t>
            </a:r>
            <a:r>
              <a:rPr lang="en-US" altLang="en-US" sz="2800" dirty="0" err="1" smtClean="0"/>
              <a:t>utilisateur</a:t>
            </a:r>
            <a:r>
              <a:rPr lang="en-US" altLang="en-US" sz="2800" dirty="0" smtClean="0"/>
              <a:t> </a:t>
            </a:r>
            <a:r>
              <a:rPr lang="en-US" altLang="en-US" sz="2800" dirty="0" err="1" smtClean="0"/>
              <a:t>doit</a:t>
            </a:r>
            <a:r>
              <a:rPr lang="en-US" altLang="en-US" sz="2800" dirty="0" smtClean="0"/>
              <a:t> faire </a:t>
            </a:r>
            <a:r>
              <a:rPr lang="en-US" altLang="en-US" sz="2800" dirty="0" err="1" smtClean="0"/>
              <a:t>totalement</a:t>
            </a:r>
            <a:r>
              <a:rPr lang="en-US" altLang="en-US" sz="2800" dirty="0" smtClean="0"/>
              <a:t> </a:t>
            </a:r>
            <a:r>
              <a:rPr lang="en-US" altLang="en-US" sz="2800" dirty="0" err="1" smtClean="0"/>
              <a:t>confiance</a:t>
            </a:r>
            <a:r>
              <a:rPr lang="en-US" altLang="en-US" sz="2800" dirty="0" smtClean="0"/>
              <a:t> au(x) KDC.</a:t>
            </a:r>
          </a:p>
          <a:p>
            <a:pPr marL="787400" lvl="1" indent="0" algn="l" eaLnBrk="1">
              <a:spcBef>
                <a:spcPts val="2300"/>
              </a:spcBef>
              <a:buSzPct val="43000"/>
              <a:buNone/>
            </a:pPr>
            <a:r>
              <a:rPr lang="en-US" altLang="en-US" sz="2800" dirty="0" smtClean="0"/>
              <a:t>Le KDC ne </a:t>
            </a:r>
            <a:r>
              <a:rPr lang="en-US" altLang="en-US" sz="2800" dirty="0" err="1" smtClean="0"/>
              <a:t>doit</a:t>
            </a:r>
            <a:r>
              <a:rPr lang="en-US" altLang="en-US" sz="2800" dirty="0" smtClean="0"/>
              <a:t> pas (</a:t>
            </a:r>
            <a:r>
              <a:rPr lang="en-US" altLang="en-US" sz="2800" dirty="0" err="1" smtClean="0"/>
              <a:t>jamais</a:t>
            </a:r>
            <a:r>
              <a:rPr lang="en-US" altLang="en-US" sz="2800" dirty="0" smtClean="0"/>
              <a:t>) planter!</a:t>
            </a:r>
          </a:p>
          <a:p>
            <a:pPr marL="355600" indent="0" algn="l" eaLnBrk="1">
              <a:spcBef>
                <a:spcPts val="2300"/>
              </a:spcBef>
              <a:buSzPct val="43000"/>
              <a:buNone/>
            </a:pPr>
            <a:r>
              <a:rPr lang="en-US" altLang="en-US" sz="2800" dirty="0" smtClean="0"/>
              <a:t>Les </a:t>
            </a:r>
            <a:r>
              <a:rPr lang="en-US" altLang="en-US" sz="2800" dirty="0" err="1" smtClean="0"/>
              <a:t>systèmes</a:t>
            </a:r>
            <a:r>
              <a:rPr lang="en-US" altLang="en-US" sz="2800" dirty="0" smtClean="0"/>
              <a:t> à </a:t>
            </a:r>
            <a:r>
              <a:rPr lang="en-US" altLang="en-US" sz="2800" dirty="0" err="1" smtClean="0"/>
              <a:t>clé</a:t>
            </a:r>
            <a:r>
              <a:rPr lang="en-US" altLang="en-US" sz="2800" dirty="0" smtClean="0"/>
              <a:t> </a:t>
            </a:r>
            <a:r>
              <a:rPr lang="en-US" altLang="en-US" sz="2800" dirty="0" err="1" smtClean="0"/>
              <a:t>publique</a:t>
            </a:r>
            <a:r>
              <a:rPr lang="en-US" altLang="en-US" sz="2800" dirty="0" smtClean="0"/>
              <a:t> </a:t>
            </a:r>
            <a:r>
              <a:rPr lang="en-US" altLang="en-US" sz="2800" dirty="0" err="1" smtClean="0"/>
              <a:t>sont</a:t>
            </a:r>
            <a:r>
              <a:rPr lang="en-US" altLang="en-US" sz="2800" dirty="0" smtClean="0"/>
              <a:t> </a:t>
            </a:r>
            <a:r>
              <a:rPr lang="en-US" altLang="en-US" sz="2800" dirty="0" err="1" smtClean="0"/>
              <a:t>préférables</a:t>
            </a:r>
            <a:r>
              <a:rPr lang="en-US" altLang="en-US" sz="2800" dirty="0" smtClean="0"/>
              <a:t> à </a:t>
            </a:r>
            <a:r>
              <a:rPr lang="en-US" altLang="en-US" sz="2800" dirty="0" err="1" smtClean="0"/>
              <a:t>bien</a:t>
            </a:r>
            <a:r>
              <a:rPr lang="en-US" altLang="en-US" sz="2800" dirty="0" smtClean="0"/>
              <a:t> des </a:t>
            </a:r>
            <a:r>
              <a:rPr lang="en-US" altLang="en-US" sz="2800" dirty="0" err="1" smtClean="0"/>
              <a:t>égards</a:t>
            </a:r>
            <a:r>
              <a:rPr lang="en-US" altLang="en-US" sz="2800" dirty="0" smtClean="0"/>
              <a:t> aux </a:t>
            </a:r>
            <a:r>
              <a:rPr lang="en-US" altLang="en-US" sz="2800" dirty="0" err="1" smtClean="0"/>
              <a:t>systèmes</a:t>
            </a:r>
            <a:r>
              <a:rPr lang="en-US" altLang="en-US" sz="2800" dirty="0" smtClean="0"/>
              <a:t> à </a:t>
            </a:r>
            <a:r>
              <a:rPr lang="en-US" altLang="en-US" sz="2800" dirty="0" err="1" smtClean="0"/>
              <a:t>clé</a:t>
            </a:r>
            <a:r>
              <a:rPr lang="en-US" altLang="en-US" sz="2800" dirty="0" smtClean="0"/>
              <a:t> </a:t>
            </a:r>
            <a:r>
              <a:rPr lang="en-US" altLang="en-US" sz="2800" dirty="0" err="1" smtClean="0"/>
              <a:t>secrète</a:t>
            </a:r>
            <a:r>
              <a:rPr lang="en-US" altLang="en-US" sz="2800" dirty="0" smtClean="0"/>
              <a:t> (</a:t>
            </a:r>
            <a:r>
              <a:rPr lang="en-US" altLang="en-US" sz="2800" dirty="0" err="1" smtClean="0"/>
              <a:t>symétriques</a:t>
            </a:r>
            <a:r>
              <a:rPr lang="en-US" altLang="en-US" sz="2800" dirty="0" smtClean="0"/>
              <a:t>).</a:t>
            </a:r>
          </a:p>
          <a:p>
            <a:pPr marL="355600" indent="0" algn="l" eaLnBrk="1">
              <a:spcBef>
                <a:spcPts val="2300"/>
              </a:spcBef>
              <a:buSzPct val="43000"/>
              <a:buNone/>
            </a:pPr>
            <a:r>
              <a:rPr lang="en-US" altLang="en-US" sz="2800" dirty="0" smtClean="0"/>
              <a:t>Les </a:t>
            </a:r>
            <a:r>
              <a:rPr lang="en-US" altLang="en-US" sz="2800" dirty="0" err="1" smtClean="0"/>
              <a:t>systèmes</a:t>
            </a:r>
            <a:r>
              <a:rPr lang="en-US" altLang="en-US" sz="2800" dirty="0" smtClean="0"/>
              <a:t> à </a:t>
            </a:r>
            <a:r>
              <a:rPr lang="en-US" altLang="en-US" sz="2800" dirty="0" err="1" smtClean="0"/>
              <a:t>clé</a:t>
            </a:r>
            <a:r>
              <a:rPr lang="en-US" altLang="en-US" sz="2800" dirty="0" smtClean="0"/>
              <a:t> </a:t>
            </a:r>
            <a:r>
              <a:rPr lang="en-US" altLang="en-US" sz="2800" dirty="0" err="1" smtClean="0"/>
              <a:t>publique</a:t>
            </a:r>
            <a:r>
              <a:rPr lang="en-US" altLang="en-US" sz="2800" dirty="0" smtClean="0"/>
              <a:t> </a:t>
            </a:r>
            <a:r>
              <a:rPr lang="en-US" altLang="en-US" sz="2800" dirty="0" err="1" smtClean="0"/>
              <a:t>sont</a:t>
            </a:r>
            <a:r>
              <a:rPr lang="en-US" altLang="en-US" sz="2800" dirty="0" smtClean="0"/>
              <a:t> </a:t>
            </a:r>
            <a:r>
              <a:rPr lang="en-US" altLang="en-US" sz="2800" dirty="0" err="1" smtClean="0"/>
              <a:t>utilisés</a:t>
            </a:r>
            <a:r>
              <a:rPr lang="en-US" altLang="en-US" sz="2800" dirty="0" smtClean="0"/>
              <a:t> à </a:t>
            </a:r>
            <a:r>
              <a:rPr lang="en-US" altLang="en-US" sz="2800" dirty="0" err="1" smtClean="0"/>
              <a:t>cette</a:t>
            </a:r>
            <a:r>
              <a:rPr lang="en-US" altLang="en-US" sz="2800" dirty="0" smtClean="0"/>
              <a:t> fin de plus </a:t>
            </a:r>
            <a:r>
              <a:rPr lang="en-US" altLang="en-US" sz="2800" dirty="0" err="1" smtClean="0"/>
              <a:t>en</a:t>
            </a:r>
            <a:r>
              <a:rPr lang="en-US" altLang="en-US" sz="2800" dirty="0" smtClean="0"/>
              <a:t> plus </a:t>
            </a:r>
            <a:r>
              <a:rPr lang="en-US" altLang="en-US" sz="2800" dirty="0" err="1" smtClean="0"/>
              <a:t>fréquemment</a:t>
            </a:r>
            <a:r>
              <a:rPr lang="en-US" altLang="en-US" sz="2800" dirty="0" smtClean="0"/>
              <a:t>.</a:t>
            </a:r>
            <a:endParaRPr lang="en-US" altLang="en-US"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bldLvl="5"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1"/>
          <p:cNvSpPr>
            <a:spLocks noGrp="1" noChangeArrowheads="1"/>
          </p:cNvSpPr>
          <p:nvPr>
            <p:ph type="title"/>
            <p:custDataLst>
              <p:tags r:id="rId1"/>
            </p:custDataLst>
          </p:nvPr>
        </p:nvSpPr>
        <p:spPr>
          <a:xfrm>
            <a:off x="179389" y="-77788"/>
            <a:ext cx="9797156" cy="990601"/>
          </a:xfrm>
        </p:spPr>
        <p:txBody>
          <a:bodyPr/>
          <a:lstStyle/>
          <a:p>
            <a:pPr eaLnBrk="1"/>
            <a:r>
              <a:rPr lang="en-US" altLang="en-US" dirty="0" err="1" smtClean="0"/>
              <a:t>Approche</a:t>
            </a:r>
            <a:r>
              <a:rPr lang="en-US" altLang="en-US" dirty="0" smtClean="0"/>
              <a:t> naïve</a:t>
            </a:r>
          </a:p>
        </p:txBody>
      </p:sp>
      <p:sp>
        <p:nvSpPr>
          <p:cNvPr id="17410" name="Rectangle 2"/>
          <p:cNvSpPr>
            <a:spLocks noGrp="1" noChangeArrowheads="1"/>
          </p:cNvSpPr>
          <p:nvPr>
            <p:ph idx="1"/>
            <p:custDataLst>
              <p:tags r:id="rId2"/>
            </p:custDataLst>
          </p:nvPr>
        </p:nvSpPr>
        <p:spPr>
          <a:xfrm>
            <a:off x="255464" y="876300"/>
            <a:ext cx="9577064" cy="6654800"/>
          </a:xfrm>
        </p:spPr>
        <p:txBody>
          <a:bodyPr/>
          <a:lstStyle/>
          <a:p>
            <a:pPr marL="355600" indent="0" algn="l" eaLnBrk="1">
              <a:spcBef>
                <a:spcPts val="2300"/>
              </a:spcBef>
              <a:buSzPct val="43000"/>
              <a:buNone/>
            </a:pPr>
            <a:r>
              <a:rPr lang="en-US" altLang="en-US" sz="2300" dirty="0" err="1" smtClean="0"/>
              <a:t>Remarquons</a:t>
            </a:r>
            <a:r>
              <a:rPr lang="en-US" altLang="en-US" sz="2300" dirty="0" smtClean="0"/>
              <a:t> que </a:t>
            </a:r>
            <a:r>
              <a:rPr lang="en-US" altLang="en-US" sz="2300" dirty="0" err="1" smtClean="0"/>
              <a:t>l’exemple</a:t>
            </a:r>
            <a:r>
              <a:rPr lang="en-US" altLang="en-US" sz="2300" dirty="0" smtClean="0"/>
              <a:t> simple de KDC pour le </a:t>
            </a:r>
            <a:r>
              <a:rPr lang="en-US" altLang="en-US" sz="2300" dirty="0" err="1" smtClean="0"/>
              <a:t>partage</a:t>
            </a:r>
            <a:r>
              <a:rPr lang="en-US" altLang="en-US" sz="2300" dirty="0" smtClean="0"/>
              <a:t> </a:t>
            </a:r>
            <a:r>
              <a:rPr lang="en-US" altLang="en-US" sz="2300" dirty="0" err="1" smtClean="0"/>
              <a:t>d’une</a:t>
            </a:r>
            <a:r>
              <a:rPr lang="en-US" altLang="en-US" sz="2300" dirty="0" smtClean="0"/>
              <a:t> </a:t>
            </a:r>
            <a:r>
              <a:rPr lang="en-US" altLang="en-US" sz="2300" dirty="0" err="1" smtClean="0"/>
              <a:t>clé</a:t>
            </a:r>
            <a:r>
              <a:rPr lang="en-US" altLang="en-US" sz="2300" dirty="0" smtClean="0"/>
              <a:t> de session </a:t>
            </a:r>
            <a:r>
              <a:rPr lang="en-US" altLang="en-US" sz="2300" dirty="0" err="1" smtClean="0"/>
              <a:t>peut</a:t>
            </a:r>
            <a:r>
              <a:rPr lang="en-US" altLang="en-US" sz="2300" dirty="0" smtClean="0"/>
              <a:t> </a:t>
            </a:r>
            <a:r>
              <a:rPr lang="en-US" altLang="en-US" sz="2300" dirty="0" err="1" smtClean="0"/>
              <a:t>être</a:t>
            </a:r>
            <a:r>
              <a:rPr lang="en-US" altLang="en-US" sz="2300" dirty="0" smtClean="0"/>
              <a:t> </a:t>
            </a:r>
            <a:r>
              <a:rPr lang="en-US" altLang="en-US" sz="2300" dirty="0" err="1" smtClean="0"/>
              <a:t>réalisé</a:t>
            </a:r>
            <a:r>
              <a:rPr lang="en-US" altLang="en-US" sz="2300" dirty="0" smtClean="0"/>
              <a:t> à </a:t>
            </a:r>
            <a:r>
              <a:rPr lang="en-US" altLang="en-US" sz="2300" dirty="0" err="1" smtClean="0"/>
              <a:t>partir</a:t>
            </a:r>
            <a:r>
              <a:rPr lang="en-US" altLang="en-US" sz="2300" dirty="0" smtClean="0"/>
              <a:t> d’un </a:t>
            </a:r>
            <a:r>
              <a:rPr lang="en-US" altLang="en-US" sz="2300" dirty="0" err="1" smtClean="0"/>
              <a:t>système</a:t>
            </a:r>
            <a:r>
              <a:rPr lang="en-US" altLang="en-US" sz="2300" dirty="0" smtClean="0"/>
              <a:t> à </a:t>
            </a:r>
            <a:r>
              <a:rPr lang="en-US" altLang="en-US" sz="2300" dirty="0" err="1" smtClean="0"/>
              <a:t>clé</a:t>
            </a:r>
            <a:r>
              <a:rPr lang="en-US" altLang="en-US" sz="2300" dirty="0" smtClean="0"/>
              <a:t> </a:t>
            </a:r>
            <a:r>
              <a:rPr lang="en-US" altLang="en-US" sz="2300" dirty="0" err="1" smtClean="0"/>
              <a:t>publique</a:t>
            </a:r>
            <a:r>
              <a:rPr lang="en-US" altLang="en-US" sz="2300" dirty="0" smtClean="0"/>
              <a:t> :</a:t>
            </a:r>
          </a:p>
          <a:p>
            <a:pPr marL="787400" lvl="1" indent="0" algn="l" eaLnBrk="1">
              <a:spcBef>
                <a:spcPts val="2300"/>
              </a:spcBef>
              <a:buSzPct val="43000"/>
              <a:buNone/>
            </a:pPr>
            <a:r>
              <a:rPr lang="en-US" altLang="en-US" sz="1900" dirty="0" smtClean="0"/>
              <a:t>Nous </a:t>
            </a:r>
            <a:r>
              <a:rPr lang="en-US" altLang="en-US" sz="1900" dirty="0" err="1" smtClean="0"/>
              <a:t>pourrions</a:t>
            </a:r>
            <a:r>
              <a:rPr lang="en-US" altLang="en-US" sz="1900" dirty="0" smtClean="0"/>
              <a:t> </a:t>
            </a:r>
            <a:r>
              <a:rPr lang="en-US" altLang="en-US" sz="1900" dirty="0" err="1" smtClean="0"/>
              <a:t>remplacer</a:t>
            </a:r>
            <a:r>
              <a:rPr lang="en-US" altLang="en-US" sz="1900" dirty="0" smtClean="0"/>
              <a:t> la </a:t>
            </a:r>
            <a:r>
              <a:rPr lang="en-US" altLang="en-US" sz="1900" dirty="0" err="1" smtClean="0"/>
              <a:t>clé</a:t>
            </a:r>
            <a:r>
              <a:rPr lang="en-US" altLang="en-US" sz="1900" dirty="0" smtClean="0"/>
              <a:t> K’ </a:t>
            </a:r>
            <a:r>
              <a:rPr lang="en-US" altLang="en-US" sz="1900" dirty="0" err="1" smtClean="0"/>
              <a:t>partagée</a:t>
            </a:r>
            <a:r>
              <a:rPr lang="en-US" altLang="en-US" sz="1900" dirty="0" smtClean="0"/>
              <a:t> par Bob et Alice par </a:t>
            </a:r>
            <a:r>
              <a:rPr lang="en-US" altLang="en-US" sz="1900" dirty="0" err="1" smtClean="0"/>
              <a:t>une</a:t>
            </a:r>
            <a:r>
              <a:rPr lang="en-US" altLang="en-US" sz="1900" dirty="0" smtClean="0"/>
              <a:t> </a:t>
            </a:r>
            <a:r>
              <a:rPr lang="en-US" altLang="en-US" sz="1900" dirty="0" err="1" smtClean="0"/>
              <a:t>paire</a:t>
            </a:r>
            <a:r>
              <a:rPr lang="en-US" altLang="en-US" sz="1900" dirty="0" smtClean="0"/>
              <a:t> (PK,SK) </a:t>
            </a:r>
            <a:r>
              <a:rPr lang="en-US" altLang="en-US" sz="1900" dirty="0" err="1" smtClean="0"/>
              <a:t>où</a:t>
            </a:r>
            <a:r>
              <a:rPr lang="en-US" altLang="en-US" sz="1900" dirty="0" smtClean="0"/>
              <a:t> SK </a:t>
            </a:r>
            <a:r>
              <a:rPr lang="en-US" altLang="en-US" sz="1900" dirty="0" err="1" smtClean="0"/>
              <a:t>n’est</a:t>
            </a:r>
            <a:r>
              <a:rPr lang="en-US" altLang="en-US" sz="1900" dirty="0" smtClean="0"/>
              <a:t> </a:t>
            </a:r>
            <a:r>
              <a:rPr lang="en-US" altLang="en-US" sz="1900" dirty="0" err="1" smtClean="0"/>
              <a:t>connue</a:t>
            </a:r>
            <a:r>
              <a:rPr lang="en-US" altLang="en-US" sz="1900" dirty="0" smtClean="0"/>
              <a:t> que </a:t>
            </a:r>
            <a:r>
              <a:rPr lang="en-US" altLang="en-US" sz="1900" dirty="0" err="1" smtClean="0"/>
              <a:t>d’Bob</a:t>
            </a:r>
            <a:r>
              <a:rPr lang="en-US" altLang="en-US" sz="1900" dirty="0" smtClean="0"/>
              <a:t> et PK </a:t>
            </a:r>
            <a:r>
              <a:rPr lang="en-US" altLang="en-US" sz="1900" dirty="0" err="1" smtClean="0"/>
              <a:t>est</a:t>
            </a:r>
            <a:r>
              <a:rPr lang="en-US" altLang="en-US" sz="1900" dirty="0" smtClean="0"/>
              <a:t> </a:t>
            </a:r>
            <a:r>
              <a:rPr lang="en-US" altLang="en-US" sz="1900" dirty="0" err="1" smtClean="0"/>
              <a:t>publique</a:t>
            </a:r>
            <a:r>
              <a:rPr lang="en-US" altLang="en-US" sz="1900" dirty="0" smtClean="0"/>
              <a:t>.</a:t>
            </a:r>
          </a:p>
          <a:p>
            <a:pPr marL="787400" lvl="1" indent="0" algn="l" eaLnBrk="1">
              <a:spcBef>
                <a:spcPts val="2300"/>
              </a:spcBef>
              <a:buSzPct val="43000"/>
              <a:buNone/>
            </a:pPr>
            <a:r>
              <a:rPr lang="en-US" altLang="en-US" sz="1900" dirty="0" smtClean="0"/>
              <a:t>Alice </a:t>
            </a:r>
            <a:r>
              <a:rPr lang="en-US" altLang="en-US" sz="1900" dirty="0" err="1" smtClean="0"/>
              <a:t>peut</a:t>
            </a:r>
            <a:r>
              <a:rPr lang="en-US" altLang="en-US" sz="1900" dirty="0" smtClean="0"/>
              <a:t> </a:t>
            </a:r>
            <a:r>
              <a:rPr lang="en-US" altLang="en-US" sz="1900" dirty="0" err="1" smtClean="0"/>
              <a:t>alors</a:t>
            </a:r>
            <a:r>
              <a:rPr lang="en-US" altLang="en-US" sz="1900" dirty="0" smtClean="0"/>
              <a:t> </a:t>
            </a:r>
            <a:r>
              <a:rPr lang="en-US" altLang="en-US" sz="1900" dirty="0" err="1" smtClean="0"/>
              <a:t>transmettre</a:t>
            </a:r>
            <a:r>
              <a:rPr lang="en-US" altLang="en-US" sz="1900" dirty="0" smtClean="0"/>
              <a:t> E</a:t>
            </a:r>
            <a:r>
              <a:rPr lang="en-US" altLang="en-US" sz="1900" baseline="-6000" dirty="0" smtClean="0"/>
              <a:t>PK</a:t>
            </a:r>
            <a:r>
              <a:rPr lang="en-US" altLang="en-US" sz="1900" dirty="0" smtClean="0"/>
              <a:t>(K’) à Bob </a:t>
            </a:r>
            <a:r>
              <a:rPr lang="en-US" altLang="en-US" sz="1900" dirty="0" err="1" smtClean="0"/>
              <a:t>où</a:t>
            </a:r>
            <a:r>
              <a:rPr lang="en-US" altLang="en-US" sz="1900" dirty="0" smtClean="0"/>
              <a:t> E</a:t>
            </a:r>
            <a:r>
              <a:rPr lang="en-US" altLang="en-US" sz="1900" baseline="-6000" dirty="0" smtClean="0"/>
              <a:t>PK</a:t>
            </a:r>
            <a:r>
              <a:rPr lang="en-US" altLang="en-US" sz="1900" dirty="0" smtClean="0"/>
              <a:t> </a:t>
            </a:r>
            <a:r>
              <a:rPr lang="en-US" altLang="en-US" sz="1900" dirty="0" err="1" smtClean="0"/>
              <a:t>est</a:t>
            </a:r>
            <a:r>
              <a:rPr lang="en-US" altLang="en-US" sz="1900" dirty="0" smtClean="0"/>
              <a:t> un </a:t>
            </a:r>
            <a:r>
              <a:rPr lang="en-US" altLang="en-US" sz="1900" dirty="0" err="1" smtClean="0"/>
              <a:t>chiffrement</a:t>
            </a:r>
            <a:r>
              <a:rPr lang="en-US" altLang="en-US" sz="1900" dirty="0" smtClean="0"/>
              <a:t> à </a:t>
            </a:r>
            <a:r>
              <a:rPr lang="en-US" altLang="en-US" sz="1900" dirty="0" err="1" smtClean="0"/>
              <a:t>clé</a:t>
            </a:r>
            <a:r>
              <a:rPr lang="en-US" altLang="en-US" sz="1900" dirty="0" smtClean="0"/>
              <a:t> </a:t>
            </a:r>
            <a:r>
              <a:rPr lang="en-US" altLang="en-US" sz="1900" dirty="0" err="1" smtClean="0"/>
              <a:t>publique</a:t>
            </a:r>
            <a:r>
              <a:rPr lang="en-US" altLang="en-US" sz="1900" dirty="0" smtClean="0"/>
              <a:t>. </a:t>
            </a:r>
            <a:endParaRPr lang="en-US" altLang="en-US" sz="2200" dirty="0" smtClean="0"/>
          </a:p>
          <a:p>
            <a:pPr marL="355600" indent="0" algn="l" eaLnBrk="1">
              <a:spcBef>
                <a:spcPts val="2300"/>
              </a:spcBef>
              <a:buSzPct val="43000"/>
              <a:buNone/>
            </a:pPr>
            <a:r>
              <a:rPr lang="en-US" altLang="en-US" sz="2200" dirty="0" smtClean="0"/>
              <a:t>Il </a:t>
            </a:r>
            <a:r>
              <a:rPr lang="en-US" altLang="en-US" sz="2200" dirty="0" err="1" smtClean="0"/>
              <a:t>n’y</a:t>
            </a:r>
            <a:r>
              <a:rPr lang="en-US" altLang="en-US" sz="2200" dirty="0" smtClean="0"/>
              <a:t> a plus de </a:t>
            </a:r>
            <a:r>
              <a:rPr lang="en-US" altLang="en-US" sz="2200" dirty="0" err="1" smtClean="0"/>
              <a:t>clés</a:t>
            </a:r>
            <a:r>
              <a:rPr lang="en-US" altLang="en-US" sz="2200" dirty="0" smtClean="0"/>
              <a:t> </a:t>
            </a:r>
            <a:r>
              <a:rPr lang="en-US" altLang="en-US" sz="2200" dirty="0" err="1" smtClean="0"/>
              <a:t>secrètes</a:t>
            </a:r>
            <a:r>
              <a:rPr lang="en-US" altLang="en-US" sz="2200" dirty="0" smtClean="0"/>
              <a:t> qui </a:t>
            </a:r>
            <a:r>
              <a:rPr lang="en-US" altLang="en-US" sz="2200" dirty="0" err="1" smtClean="0"/>
              <a:t>doivent</a:t>
            </a:r>
            <a:r>
              <a:rPr lang="en-US" altLang="en-US" sz="2200" dirty="0" smtClean="0"/>
              <a:t> </a:t>
            </a:r>
            <a:r>
              <a:rPr lang="en-US" altLang="en-US" sz="2200" dirty="0" err="1" smtClean="0"/>
              <a:t>être</a:t>
            </a:r>
            <a:r>
              <a:rPr lang="en-US" altLang="en-US" sz="2200" dirty="0" smtClean="0"/>
              <a:t> </a:t>
            </a:r>
            <a:r>
              <a:rPr lang="en-US" altLang="en-US" sz="2200" dirty="0" err="1" smtClean="0"/>
              <a:t>partagées</a:t>
            </a:r>
            <a:r>
              <a:rPr lang="en-US" altLang="en-US" sz="2200" dirty="0" smtClean="0"/>
              <a:t>, pas de tiers de </a:t>
            </a:r>
            <a:r>
              <a:rPr lang="en-US" altLang="en-US" sz="2200" dirty="0" err="1" smtClean="0"/>
              <a:t>confiance</a:t>
            </a:r>
            <a:r>
              <a:rPr lang="en-US" altLang="en-US" sz="2200" dirty="0" smtClean="0"/>
              <a:t>!</a:t>
            </a:r>
          </a:p>
          <a:p>
            <a:pPr marL="355600" indent="0" algn="l" eaLnBrk="1">
              <a:spcBef>
                <a:spcPts val="2300"/>
              </a:spcBef>
              <a:buSzPct val="43000"/>
              <a:buNone/>
            </a:pPr>
            <a:r>
              <a:rPr lang="en-US" altLang="en-US" sz="2200" b="1" dirty="0" err="1" smtClean="0"/>
              <a:t>Mais</a:t>
            </a:r>
            <a:r>
              <a:rPr lang="en-US" altLang="en-US" sz="2200" b="1" dirty="0" smtClean="0"/>
              <a:t> </a:t>
            </a:r>
            <a:r>
              <a:rPr lang="en-US" altLang="en-US" sz="2200" b="1" smtClean="0"/>
              <a:t>comment </a:t>
            </a:r>
            <a:r>
              <a:rPr lang="en-US" altLang="en-US" sz="2200" b="1" smtClean="0"/>
              <a:t>Bob peut-il</a:t>
            </a:r>
            <a:r>
              <a:rPr lang="en-US" altLang="en-US" sz="2200" b="1" dirty="0" smtClean="0"/>
              <a:t> </a:t>
            </a:r>
            <a:r>
              <a:rPr lang="en-US" altLang="en-US" sz="2200" b="1" dirty="0" err="1" smtClean="0"/>
              <a:t>s’assurer</a:t>
            </a:r>
            <a:r>
              <a:rPr lang="en-US" altLang="en-US" sz="2200" b="1" dirty="0" smtClean="0"/>
              <a:t> </a:t>
            </a:r>
            <a:r>
              <a:rPr lang="en-US" altLang="en-US" sz="2200" b="1" dirty="0" err="1" smtClean="0"/>
              <a:t>qu’il</a:t>
            </a:r>
            <a:r>
              <a:rPr lang="en-US" altLang="en-US" sz="2200" b="1" dirty="0" smtClean="0"/>
              <a:t> </a:t>
            </a:r>
            <a:r>
              <a:rPr lang="en-US" altLang="en-US" sz="2200" b="1" dirty="0" err="1" smtClean="0"/>
              <a:t>utilise</a:t>
            </a:r>
            <a:r>
              <a:rPr lang="en-US" altLang="en-US" sz="2200" b="1" dirty="0" smtClean="0"/>
              <a:t> la bonne </a:t>
            </a:r>
            <a:r>
              <a:rPr lang="en-US" altLang="en-US" sz="2200" b="1" dirty="0" err="1" smtClean="0"/>
              <a:t>clé</a:t>
            </a:r>
            <a:r>
              <a:rPr lang="en-US" altLang="en-US" sz="2200" b="1" dirty="0" smtClean="0"/>
              <a:t> </a:t>
            </a:r>
            <a:r>
              <a:rPr lang="en-US" altLang="en-US" sz="2200" b="1" dirty="0" err="1" smtClean="0"/>
              <a:t>publique</a:t>
            </a:r>
            <a:r>
              <a:rPr lang="en-US" altLang="en-US" sz="2200" b="1" dirty="0" smtClean="0"/>
              <a:t>?</a:t>
            </a:r>
          </a:p>
          <a:p>
            <a:pPr marL="355600" indent="0" algn="l" eaLnBrk="1">
              <a:spcBef>
                <a:spcPts val="2300"/>
              </a:spcBef>
              <a:buSzPct val="43000"/>
              <a:buNone/>
            </a:pPr>
            <a:r>
              <a:rPr lang="en-US" altLang="en-US" sz="2200" dirty="0" smtClean="0"/>
              <a:t>Il </a:t>
            </a:r>
            <a:r>
              <a:rPr lang="en-US" altLang="en-US" sz="2200" dirty="0" err="1" smtClean="0"/>
              <a:t>n’est</a:t>
            </a:r>
            <a:r>
              <a:rPr lang="en-US" altLang="en-US" sz="2200" dirty="0" smtClean="0"/>
              <a:t> pas </a:t>
            </a:r>
            <a:r>
              <a:rPr lang="en-US" altLang="en-US" sz="2200" dirty="0" err="1" smtClean="0"/>
              <a:t>raisonnable</a:t>
            </a:r>
            <a:r>
              <a:rPr lang="en-US" altLang="en-US" sz="2200" dirty="0" smtClean="0"/>
              <a:t> de </a:t>
            </a:r>
            <a:r>
              <a:rPr lang="en-US" altLang="en-US" sz="2200" dirty="0" err="1" smtClean="0"/>
              <a:t>supposer</a:t>
            </a:r>
            <a:r>
              <a:rPr lang="en-US" altLang="en-US" sz="2200" dirty="0" smtClean="0"/>
              <a:t> que les </a:t>
            </a:r>
            <a:r>
              <a:rPr lang="en-US" altLang="en-US" sz="2200" dirty="0" err="1" smtClean="0"/>
              <a:t>utilisateurs</a:t>
            </a:r>
            <a:r>
              <a:rPr lang="en-US" altLang="en-US" sz="2200" dirty="0" smtClean="0"/>
              <a:t> </a:t>
            </a:r>
            <a:r>
              <a:rPr lang="en-US" altLang="en-US" sz="2200" dirty="0" err="1" smtClean="0"/>
              <a:t>ont</a:t>
            </a:r>
            <a:r>
              <a:rPr lang="en-US" altLang="en-US" sz="2200" dirty="0" smtClean="0"/>
              <a:t> </a:t>
            </a:r>
            <a:r>
              <a:rPr lang="en-US" altLang="en-US" sz="2200" dirty="0" err="1" smtClean="0"/>
              <a:t>tous</a:t>
            </a:r>
            <a:r>
              <a:rPr lang="en-US" altLang="en-US" sz="2200" dirty="0" smtClean="0"/>
              <a:t> </a:t>
            </a:r>
            <a:r>
              <a:rPr lang="en-US" altLang="en-US" sz="2200" dirty="0" err="1" smtClean="0"/>
              <a:t>une</a:t>
            </a:r>
            <a:r>
              <a:rPr lang="en-US" altLang="en-US" sz="2200" dirty="0" smtClean="0"/>
              <a:t> version à jour des </a:t>
            </a:r>
            <a:r>
              <a:rPr lang="en-US" altLang="en-US" sz="2200" dirty="0" err="1" smtClean="0"/>
              <a:t>clés</a:t>
            </a:r>
            <a:r>
              <a:rPr lang="en-US" altLang="en-US" sz="2200" dirty="0" smtClean="0"/>
              <a:t> </a:t>
            </a:r>
            <a:r>
              <a:rPr lang="en-US" altLang="en-US" sz="2200" dirty="0" err="1" smtClean="0"/>
              <a:t>publiques</a:t>
            </a:r>
            <a:r>
              <a:rPr lang="en-US" altLang="en-US" sz="2200" dirty="0" smtClean="0"/>
              <a:t>.</a:t>
            </a:r>
          </a:p>
          <a:p>
            <a:pPr marL="355600" indent="0" algn="l" eaLnBrk="1">
              <a:spcBef>
                <a:spcPts val="2300"/>
              </a:spcBef>
              <a:buSzPct val="43000"/>
              <a:buNone/>
            </a:pPr>
            <a:r>
              <a:rPr lang="en-US" altLang="en-US" sz="2200" dirty="0" smtClean="0"/>
              <a:t>Pour y </a:t>
            </a:r>
            <a:r>
              <a:rPr lang="en-US" altLang="en-US" sz="2200" dirty="0" err="1" smtClean="0"/>
              <a:t>parvenir</a:t>
            </a:r>
            <a:r>
              <a:rPr lang="en-US" altLang="en-US" sz="2200" dirty="0" smtClean="0"/>
              <a:t>, nous </a:t>
            </a:r>
            <a:r>
              <a:rPr lang="en-US" altLang="en-US" sz="2200" dirty="0" err="1" smtClean="0"/>
              <a:t>avons</a:t>
            </a:r>
            <a:r>
              <a:rPr lang="en-US" altLang="en-US" sz="2200" dirty="0" smtClean="0"/>
              <a:t> </a:t>
            </a:r>
            <a:r>
              <a:rPr lang="en-US" altLang="en-US" sz="2200" dirty="0" err="1" smtClean="0"/>
              <a:t>besoin</a:t>
            </a:r>
            <a:r>
              <a:rPr lang="en-US" altLang="en-US" sz="2200" dirty="0" smtClean="0"/>
              <a:t> </a:t>
            </a:r>
            <a:r>
              <a:rPr lang="en-US" altLang="en-US" sz="2200" dirty="0" err="1" smtClean="0"/>
              <a:t>d’une</a:t>
            </a:r>
            <a:r>
              <a:rPr lang="en-US" altLang="en-US" sz="2200" dirty="0" smtClean="0"/>
              <a:t> </a:t>
            </a:r>
            <a:r>
              <a:rPr lang="en-US" altLang="en-US" sz="2200" dirty="0" err="1" smtClean="0"/>
              <a:t>autorité</a:t>
            </a:r>
            <a:r>
              <a:rPr lang="en-US" altLang="en-US" sz="2200" dirty="0" smtClean="0"/>
              <a:t> de certification des </a:t>
            </a:r>
            <a:r>
              <a:rPr lang="en-US" altLang="en-US" sz="2200" dirty="0" err="1" smtClean="0"/>
              <a:t>clés</a:t>
            </a:r>
            <a:r>
              <a:rPr lang="en-US" altLang="en-US" sz="2200" dirty="0" smtClean="0"/>
              <a:t> </a:t>
            </a:r>
            <a:r>
              <a:rPr lang="en-US" altLang="en-US" sz="2200" dirty="0" err="1" smtClean="0"/>
              <a:t>publiques</a:t>
            </a:r>
            <a:r>
              <a:rPr lang="en-US" altLang="en-US" sz="2200" dirty="0" smtClean="0"/>
              <a:t>.</a:t>
            </a:r>
            <a:endParaRPr lang="en-US" altLang="en-US"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1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41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41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bldLvl="5"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3"/>
</p:tagLst>
</file>

<file path=ppt/tags/tag100.xml><?xml version="1.0" encoding="utf-8"?>
<p:tagLst xmlns:a="http://schemas.openxmlformats.org/drawingml/2006/main" xmlns:r="http://schemas.openxmlformats.org/officeDocument/2006/relationships" xmlns:p="http://schemas.openxmlformats.org/presentationml/2006/main">
  <p:tag name="NUM" val="5"/>
</p:tagLst>
</file>

<file path=ppt/tags/tag101.xml><?xml version="1.0" encoding="utf-8"?>
<p:tagLst xmlns:a="http://schemas.openxmlformats.org/drawingml/2006/main" xmlns:r="http://schemas.openxmlformats.org/officeDocument/2006/relationships" xmlns:p="http://schemas.openxmlformats.org/presentationml/2006/main">
  <p:tag name="NUM" val="6"/>
</p:tagLst>
</file>

<file path=ppt/tags/tag102.xml><?xml version="1.0" encoding="utf-8"?>
<p:tagLst xmlns:a="http://schemas.openxmlformats.org/drawingml/2006/main" xmlns:r="http://schemas.openxmlformats.org/officeDocument/2006/relationships" xmlns:p="http://schemas.openxmlformats.org/presentationml/2006/main">
  <p:tag name="NUM" val="7"/>
</p:tagLst>
</file>

<file path=ppt/tags/tag103.xml><?xml version="1.0" encoding="utf-8"?>
<p:tagLst xmlns:a="http://schemas.openxmlformats.org/drawingml/2006/main" xmlns:r="http://schemas.openxmlformats.org/officeDocument/2006/relationships" xmlns:p="http://schemas.openxmlformats.org/presentationml/2006/main">
  <p:tag name="NUM" val="1"/>
</p:tagLst>
</file>

<file path=ppt/tags/tag104.xml><?xml version="1.0" encoding="utf-8"?>
<p:tagLst xmlns:a="http://schemas.openxmlformats.org/drawingml/2006/main" xmlns:r="http://schemas.openxmlformats.org/officeDocument/2006/relationships" xmlns:p="http://schemas.openxmlformats.org/presentationml/2006/main">
  <p:tag name="NUM" val="2"/>
</p:tagLst>
</file>

<file path=ppt/tags/tag105.xml><?xml version="1.0" encoding="utf-8"?>
<p:tagLst xmlns:a="http://schemas.openxmlformats.org/drawingml/2006/main" xmlns:r="http://schemas.openxmlformats.org/officeDocument/2006/relationships" xmlns:p="http://schemas.openxmlformats.org/presentationml/2006/main">
  <p:tag name="NUM" val="1"/>
</p:tagLst>
</file>

<file path=ppt/tags/tag106.xml><?xml version="1.0" encoding="utf-8"?>
<p:tagLst xmlns:a="http://schemas.openxmlformats.org/drawingml/2006/main" xmlns:r="http://schemas.openxmlformats.org/officeDocument/2006/relationships" xmlns:p="http://schemas.openxmlformats.org/presentationml/2006/main">
  <p:tag name="NUM" val="2"/>
</p:tagLst>
</file>

<file path=ppt/tags/tag107.xml><?xml version="1.0" encoding="utf-8"?>
<p:tagLst xmlns:a="http://schemas.openxmlformats.org/drawingml/2006/main" xmlns:r="http://schemas.openxmlformats.org/officeDocument/2006/relationships" xmlns:p="http://schemas.openxmlformats.org/presentationml/2006/main">
  <p:tag name="NUM" val="1"/>
</p:tagLst>
</file>

<file path=ppt/tags/tag108.xml><?xml version="1.0" encoding="utf-8"?>
<p:tagLst xmlns:a="http://schemas.openxmlformats.org/drawingml/2006/main" xmlns:r="http://schemas.openxmlformats.org/officeDocument/2006/relationships" xmlns:p="http://schemas.openxmlformats.org/presentationml/2006/main">
  <p:tag name="NUM" val="2"/>
</p:tagLst>
</file>

<file path=ppt/tags/tag109.xml><?xml version="1.0" encoding="utf-8"?>
<p:tagLst xmlns:a="http://schemas.openxmlformats.org/drawingml/2006/main" xmlns:r="http://schemas.openxmlformats.org/officeDocument/2006/relationships" xmlns:p="http://schemas.openxmlformats.org/presentationml/2006/main">
  <p:tag name="NUM" val="3"/>
</p:tagLst>
</file>

<file path=ppt/tags/tag11.xml><?xml version="1.0" encoding="utf-8"?>
<p:tagLst xmlns:a="http://schemas.openxmlformats.org/drawingml/2006/main" xmlns:r="http://schemas.openxmlformats.org/officeDocument/2006/relationships" xmlns:p="http://schemas.openxmlformats.org/presentationml/2006/main">
  <p:tag name="NUM" val="4"/>
</p:tagLst>
</file>

<file path=ppt/tags/tag110.xml><?xml version="1.0" encoding="utf-8"?>
<p:tagLst xmlns:a="http://schemas.openxmlformats.org/drawingml/2006/main" xmlns:r="http://schemas.openxmlformats.org/officeDocument/2006/relationships" xmlns:p="http://schemas.openxmlformats.org/presentationml/2006/main">
  <p:tag name="NUM" val="4"/>
</p:tagLst>
</file>

<file path=ppt/tags/tag111.xml><?xml version="1.0" encoding="utf-8"?>
<p:tagLst xmlns:a="http://schemas.openxmlformats.org/drawingml/2006/main" xmlns:r="http://schemas.openxmlformats.org/officeDocument/2006/relationships" xmlns:p="http://schemas.openxmlformats.org/presentationml/2006/main">
  <p:tag name="NUM" val="5"/>
</p:tagLst>
</file>

<file path=ppt/tags/tag112.xml><?xml version="1.0" encoding="utf-8"?>
<p:tagLst xmlns:a="http://schemas.openxmlformats.org/drawingml/2006/main" xmlns:r="http://schemas.openxmlformats.org/officeDocument/2006/relationships" xmlns:p="http://schemas.openxmlformats.org/presentationml/2006/main">
  <p:tag name="NUM" val="6"/>
</p:tagLst>
</file>

<file path=ppt/tags/tag113.xml><?xml version="1.0" encoding="utf-8"?>
<p:tagLst xmlns:a="http://schemas.openxmlformats.org/drawingml/2006/main" xmlns:r="http://schemas.openxmlformats.org/officeDocument/2006/relationships" xmlns:p="http://schemas.openxmlformats.org/presentationml/2006/main">
  <p:tag name="NUM" val="7"/>
</p:tagLst>
</file>

<file path=ppt/tags/tag114.xml><?xml version="1.0" encoding="utf-8"?>
<p:tagLst xmlns:a="http://schemas.openxmlformats.org/drawingml/2006/main" xmlns:r="http://schemas.openxmlformats.org/officeDocument/2006/relationships" xmlns:p="http://schemas.openxmlformats.org/presentationml/2006/main">
  <p:tag name="NUM" val="8"/>
</p:tagLst>
</file>

<file path=ppt/tags/tag115.xml><?xml version="1.0" encoding="utf-8"?>
<p:tagLst xmlns:a="http://schemas.openxmlformats.org/drawingml/2006/main" xmlns:r="http://schemas.openxmlformats.org/officeDocument/2006/relationships" xmlns:p="http://schemas.openxmlformats.org/presentationml/2006/main">
  <p:tag name="NUM" val="9"/>
</p:tagLst>
</file>

<file path=ppt/tags/tag116.xml><?xml version="1.0" encoding="utf-8"?>
<p:tagLst xmlns:a="http://schemas.openxmlformats.org/drawingml/2006/main" xmlns:r="http://schemas.openxmlformats.org/officeDocument/2006/relationships" xmlns:p="http://schemas.openxmlformats.org/presentationml/2006/main">
  <p:tag name="NUM" val="10"/>
</p:tagLst>
</file>

<file path=ppt/tags/tag117.xml><?xml version="1.0" encoding="utf-8"?>
<p:tagLst xmlns:a="http://schemas.openxmlformats.org/drawingml/2006/main" xmlns:r="http://schemas.openxmlformats.org/officeDocument/2006/relationships" xmlns:p="http://schemas.openxmlformats.org/presentationml/2006/main">
  <p:tag name="NUM" val="11"/>
</p:tagLst>
</file>

<file path=ppt/tags/tag118.xml><?xml version="1.0" encoding="utf-8"?>
<p:tagLst xmlns:a="http://schemas.openxmlformats.org/drawingml/2006/main" xmlns:r="http://schemas.openxmlformats.org/officeDocument/2006/relationships" xmlns:p="http://schemas.openxmlformats.org/presentationml/2006/main">
  <p:tag name="NUM" val="1"/>
</p:tagLst>
</file>

<file path=ppt/tags/tag119.xml><?xml version="1.0" encoding="utf-8"?>
<p:tagLst xmlns:a="http://schemas.openxmlformats.org/drawingml/2006/main" xmlns:r="http://schemas.openxmlformats.org/officeDocument/2006/relationships" xmlns:p="http://schemas.openxmlformats.org/presentationml/2006/main">
  <p:tag name="NUM" val="2"/>
</p:tagLst>
</file>

<file path=ppt/tags/tag12.xml><?xml version="1.0" encoding="utf-8"?>
<p:tagLst xmlns:a="http://schemas.openxmlformats.org/drawingml/2006/main" xmlns:r="http://schemas.openxmlformats.org/officeDocument/2006/relationships" xmlns:p="http://schemas.openxmlformats.org/presentationml/2006/main">
  <p:tag name="NUM" val="5"/>
</p:tagLst>
</file>

<file path=ppt/tags/tag120.xml><?xml version="1.0" encoding="utf-8"?>
<p:tagLst xmlns:a="http://schemas.openxmlformats.org/drawingml/2006/main" xmlns:r="http://schemas.openxmlformats.org/officeDocument/2006/relationships" xmlns:p="http://schemas.openxmlformats.org/presentationml/2006/main">
  <p:tag name="NUM" val="1"/>
</p:tagLst>
</file>

<file path=ppt/tags/tag121.xml><?xml version="1.0" encoding="utf-8"?>
<p:tagLst xmlns:a="http://schemas.openxmlformats.org/drawingml/2006/main" xmlns:r="http://schemas.openxmlformats.org/officeDocument/2006/relationships" xmlns:p="http://schemas.openxmlformats.org/presentationml/2006/main">
  <p:tag name="NUM" val="2"/>
</p:tagLst>
</file>

<file path=ppt/tags/tag122.xml><?xml version="1.0" encoding="utf-8"?>
<p:tagLst xmlns:a="http://schemas.openxmlformats.org/drawingml/2006/main" xmlns:r="http://schemas.openxmlformats.org/officeDocument/2006/relationships" xmlns:p="http://schemas.openxmlformats.org/presentationml/2006/main">
  <p:tag name="NUM" val="1"/>
</p:tagLst>
</file>

<file path=ppt/tags/tag123.xml><?xml version="1.0" encoding="utf-8"?>
<p:tagLst xmlns:a="http://schemas.openxmlformats.org/drawingml/2006/main" xmlns:r="http://schemas.openxmlformats.org/officeDocument/2006/relationships" xmlns:p="http://schemas.openxmlformats.org/presentationml/2006/main">
  <p:tag name="NUM" val="2"/>
</p:tagLst>
</file>

<file path=ppt/tags/tag124.xml><?xml version="1.0" encoding="utf-8"?>
<p:tagLst xmlns:a="http://schemas.openxmlformats.org/drawingml/2006/main" xmlns:r="http://schemas.openxmlformats.org/officeDocument/2006/relationships" xmlns:p="http://schemas.openxmlformats.org/presentationml/2006/main">
  <p:tag name="NUM" val="1"/>
</p:tagLst>
</file>

<file path=ppt/tags/tag125.xml><?xml version="1.0" encoding="utf-8"?>
<p:tagLst xmlns:a="http://schemas.openxmlformats.org/drawingml/2006/main" xmlns:r="http://schemas.openxmlformats.org/officeDocument/2006/relationships" xmlns:p="http://schemas.openxmlformats.org/presentationml/2006/main">
  <p:tag name="NUM" val="2"/>
</p:tagLst>
</file>

<file path=ppt/tags/tag126.xml><?xml version="1.0" encoding="utf-8"?>
<p:tagLst xmlns:a="http://schemas.openxmlformats.org/drawingml/2006/main" xmlns:r="http://schemas.openxmlformats.org/officeDocument/2006/relationships" xmlns:p="http://schemas.openxmlformats.org/presentationml/2006/main">
  <p:tag name="NUM" val="1"/>
</p:tagLst>
</file>

<file path=ppt/tags/tag127.xml><?xml version="1.0" encoding="utf-8"?>
<p:tagLst xmlns:a="http://schemas.openxmlformats.org/drawingml/2006/main" xmlns:r="http://schemas.openxmlformats.org/officeDocument/2006/relationships" xmlns:p="http://schemas.openxmlformats.org/presentationml/2006/main">
  <p:tag name="NUM" val="2"/>
</p:tagLst>
</file>

<file path=ppt/tags/tag128.xml><?xml version="1.0" encoding="utf-8"?>
<p:tagLst xmlns:a="http://schemas.openxmlformats.org/drawingml/2006/main" xmlns:r="http://schemas.openxmlformats.org/officeDocument/2006/relationships" xmlns:p="http://schemas.openxmlformats.org/presentationml/2006/main">
  <p:tag name="NUM" val="1"/>
</p:tagLst>
</file>

<file path=ppt/tags/tag129.xml><?xml version="1.0" encoding="utf-8"?>
<p:tagLst xmlns:a="http://schemas.openxmlformats.org/drawingml/2006/main" xmlns:r="http://schemas.openxmlformats.org/officeDocument/2006/relationships" xmlns:p="http://schemas.openxmlformats.org/presentationml/2006/main">
  <p:tag name="NUM" val="2"/>
</p:tagLst>
</file>

<file path=ppt/tags/tag13.xml><?xml version="1.0" encoding="utf-8"?>
<p:tagLst xmlns:a="http://schemas.openxmlformats.org/drawingml/2006/main" xmlns:r="http://schemas.openxmlformats.org/officeDocument/2006/relationships" xmlns:p="http://schemas.openxmlformats.org/presentationml/2006/main">
  <p:tag name="NUM" val="6"/>
</p:tagLst>
</file>

<file path=ppt/tags/tag130.xml><?xml version="1.0" encoding="utf-8"?>
<p:tagLst xmlns:a="http://schemas.openxmlformats.org/drawingml/2006/main" xmlns:r="http://schemas.openxmlformats.org/officeDocument/2006/relationships" xmlns:p="http://schemas.openxmlformats.org/presentationml/2006/main">
  <p:tag name="NUM" val="1"/>
</p:tagLst>
</file>

<file path=ppt/tags/tag131.xml><?xml version="1.0" encoding="utf-8"?>
<p:tagLst xmlns:a="http://schemas.openxmlformats.org/drawingml/2006/main" xmlns:r="http://schemas.openxmlformats.org/officeDocument/2006/relationships" xmlns:p="http://schemas.openxmlformats.org/presentationml/2006/main">
  <p:tag name="NUM" val="2"/>
</p:tagLst>
</file>

<file path=ppt/tags/tag132.xml><?xml version="1.0" encoding="utf-8"?>
<p:tagLst xmlns:a="http://schemas.openxmlformats.org/drawingml/2006/main" xmlns:r="http://schemas.openxmlformats.org/officeDocument/2006/relationships" xmlns:p="http://schemas.openxmlformats.org/presentationml/2006/main">
  <p:tag name="NUM" val="1"/>
</p:tagLst>
</file>

<file path=ppt/tags/tag133.xml><?xml version="1.0" encoding="utf-8"?>
<p:tagLst xmlns:a="http://schemas.openxmlformats.org/drawingml/2006/main" xmlns:r="http://schemas.openxmlformats.org/officeDocument/2006/relationships" xmlns:p="http://schemas.openxmlformats.org/presentationml/2006/main">
  <p:tag name="NUM" val="1"/>
</p:tagLst>
</file>

<file path=ppt/tags/tag134.xml><?xml version="1.0" encoding="utf-8"?>
<p:tagLst xmlns:a="http://schemas.openxmlformats.org/drawingml/2006/main" xmlns:r="http://schemas.openxmlformats.org/officeDocument/2006/relationships" xmlns:p="http://schemas.openxmlformats.org/presentationml/2006/main">
  <p:tag name="NUM" val="2"/>
</p:tagLst>
</file>

<file path=ppt/tags/tag135.xml><?xml version="1.0" encoding="utf-8"?>
<p:tagLst xmlns:a="http://schemas.openxmlformats.org/drawingml/2006/main" xmlns:r="http://schemas.openxmlformats.org/officeDocument/2006/relationships" xmlns:p="http://schemas.openxmlformats.org/presentationml/2006/main">
  <p:tag name="NUM" val="1"/>
</p:tagLst>
</file>

<file path=ppt/tags/tag136.xml><?xml version="1.0" encoding="utf-8"?>
<p:tagLst xmlns:a="http://schemas.openxmlformats.org/drawingml/2006/main" xmlns:r="http://schemas.openxmlformats.org/officeDocument/2006/relationships" xmlns:p="http://schemas.openxmlformats.org/presentationml/2006/main">
  <p:tag name="NUM" val="3"/>
</p:tagLst>
</file>

<file path=ppt/tags/tag137.xml><?xml version="1.0" encoding="utf-8"?>
<p:tagLst xmlns:a="http://schemas.openxmlformats.org/drawingml/2006/main" xmlns:r="http://schemas.openxmlformats.org/officeDocument/2006/relationships" xmlns:p="http://schemas.openxmlformats.org/presentationml/2006/main">
  <p:tag name="NUM" val="4"/>
</p:tagLst>
</file>

<file path=ppt/tags/tag138.xml><?xml version="1.0" encoding="utf-8"?>
<p:tagLst xmlns:a="http://schemas.openxmlformats.org/drawingml/2006/main" xmlns:r="http://schemas.openxmlformats.org/officeDocument/2006/relationships" xmlns:p="http://schemas.openxmlformats.org/presentationml/2006/main">
  <p:tag name="NUM" val="5"/>
</p:tagLst>
</file>

<file path=ppt/tags/tag139.xml><?xml version="1.0" encoding="utf-8"?>
<p:tagLst xmlns:a="http://schemas.openxmlformats.org/drawingml/2006/main" xmlns:r="http://schemas.openxmlformats.org/officeDocument/2006/relationships" xmlns:p="http://schemas.openxmlformats.org/presentationml/2006/main">
  <p:tag name="NUM" val="2"/>
</p:tagLst>
</file>

<file path=ppt/tags/tag14.xml><?xml version="1.0" encoding="utf-8"?>
<p:tagLst xmlns:a="http://schemas.openxmlformats.org/drawingml/2006/main" xmlns:r="http://schemas.openxmlformats.org/officeDocument/2006/relationships" xmlns:p="http://schemas.openxmlformats.org/presentationml/2006/main">
  <p:tag name="NUM" val="7"/>
</p:tagLst>
</file>

<file path=ppt/tags/tag140.xml><?xml version="1.0" encoding="utf-8"?>
<p:tagLst xmlns:a="http://schemas.openxmlformats.org/drawingml/2006/main" xmlns:r="http://schemas.openxmlformats.org/officeDocument/2006/relationships" xmlns:p="http://schemas.openxmlformats.org/presentationml/2006/main">
  <p:tag name="NUM" val="1"/>
</p:tagLst>
</file>

<file path=ppt/tags/tag141.xml><?xml version="1.0" encoding="utf-8"?>
<p:tagLst xmlns:a="http://schemas.openxmlformats.org/drawingml/2006/main" xmlns:r="http://schemas.openxmlformats.org/officeDocument/2006/relationships" xmlns:p="http://schemas.openxmlformats.org/presentationml/2006/main">
  <p:tag name="NUM" val="2"/>
</p:tagLst>
</file>

<file path=ppt/tags/tag142.xml><?xml version="1.0" encoding="utf-8"?>
<p:tagLst xmlns:a="http://schemas.openxmlformats.org/drawingml/2006/main" xmlns:r="http://schemas.openxmlformats.org/officeDocument/2006/relationships" xmlns:p="http://schemas.openxmlformats.org/presentationml/2006/main">
  <p:tag name="NUM" val="3"/>
</p:tagLst>
</file>

<file path=ppt/tags/tag143.xml><?xml version="1.0" encoding="utf-8"?>
<p:tagLst xmlns:a="http://schemas.openxmlformats.org/drawingml/2006/main" xmlns:r="http://schemas.openxmlformats.org/officeDocument/2006/relationships" xmlns:p="http://schemas.openxmlformats.org/presentationml/2006/main">
  <p:tag name="NUM" val="4"/>
</p:tagLst>
</file>

<file path=ppt/tags/tag144.xml><?xml version="1.0" encoding="utf-8"?>
<p:tagLst xmlns:a="http://schemas.openxmlformats.org/drawingml/2006/main" xmlns:r="http://schemas.openxmlformats.org/officeDocument/2006/relationships" xmlns:p="http://schemas.openxmlformats.org/presentationml/2006/main">
  <p:tag name="NUM" val="5"/>
</p:tagLst>
</file>

<file path=ppt/tags/tag145.xml><?xml version="1.0" encoding="utf-8"?>
<p:tagLst xmlns:a="http://schemas.openxmlformats.org/drawingml/2006/main" xmlns:r="http://schemas.openxmlformats.org/officeDocument/2006/relationships" xmlns:p="http://schemas.openxmlformats.org/presentationml/2006/main">
  <p:tag name="NUM" val="1"/>
</p:tagLst>
</file>

<file path=ppt/tags/tag146.xml><?xml version="1.0" encoding="utf-8"?>
<p:tagLst xmlns:a="http://schemas.openxmlformats.org/drawingml/2006/main" xmlns:r="http://schemas.openxmlformats.org/officeDocument/2006/relationships" xmlns:p="http://schemas.openxmlformats.org/presentationml/2006/main">
  <p:tag name="NUM" val="2"/>
</p:tagLst>
</file>

<file path=ppt/tags/tag147.xml><?xml version="1.0" encoding="utf-8"?>
<p:tagLst xmlns:a="http://schemas.openxmlformats.org/drawingml/2006/main" xmlns:r="http://schemas.openxmlformats.org/officeDocument/2006/relationships" xmlns:p="http://schemas.openxmlformats.org/presentationml/2006/main">
  <p:tag name="NUM" val="3"/>
</p:tagLst>
</file>

<file path=ppt/tags/tag148.xml><?xml version="1.0" encoding="utf-8"?>
<p:tagLst xmlns:a="http://schemas.openxmlformats.org/drawingml/2006/main" xmlns:r="http://schemas.openxmlformats.org/officeDocument/2006/relationships" xmlns:p="http://schemas.openxmlformats.org/presentationml/2006/main">
  <p:tag name="NUM" val="4"/>
</p:tagLst>
</file>

<file path=ppt/tags/tag149.xml><?xml version="1.0" encoding="utf-8"?>
<p:tagLst xmlns:a="http://schemas.openxmlformats.org/drawingml/2006/main" xmlns:r="http://schemas.openxmlformats.org/officeDocument/2006/relationships" xmlns:p="http://schemas.openxmlformats.org/presentationml/2006/main">
  <p:tag name="NUM" val="5"/>
</p:tagLst>
</file>

<file path=ppt/tags/tag15.xml><?xml version="1.0" encoding="utf-8"?>
<p:tagLst xmlns:a="http://schemas.openxmlformats.org/drawingml/2006/main" xmlns:r="http://schemas.openxmlformats.org/officeDocument/2006/relationships" xmlns:p="http://schemas.openxmlformats.org/presentationml/2006/main">
  <p:tag name="NUM" val="8"/>
</p:tagLst>
</file>

<file path=ppt/tags/tag150.xml><?xml version="1.0" encoding="utf-8"?>
<p:tagLst xmlns:a="http://schemas.openxmlformats.org/drawingml/2006/main" xmlns:r="http://schemas.openxmlformats.org/officeDocument/2006/relationships" xmlns:p="http://schemas.openxmlformats.org/presentationml/2006/main">
  <p:tag name="NUM" val="6"/>
</p:tagLst>
</file>

<file path=ppt/tags/tag151.xml><?xml version="1.0" encoding="utf-8"?>
<p:tagLst xmlns:a="http://schemas.openxmlformats.org/drawingml/2006/main" xmlns:r="http://schemas.openxmlformats.org/officeDocument/2006/relationships" xmlns:p="http://schemas.openxmlformats.org/presentationml/2006/main">
  <p:tag name="NUM" val="7"/>
</p:tagLst>
</file>

<file path=ppt/tags/tag152.xml><?xml version="1.0" encoding="utf-8"?>
<p:tagLst xmlns:a="http://schemas.openxmlformats.org/drawingml/2006/main" xmlns:r="http://schemas.openxmlformats.org/officeDocument/2006/relationships" xmlns:p="http://schemas.openxmlformats.org/presentationml/2006/main">
  <p:tag name="NUM" val="8"/>
</p:tagLst>
</file>

<file path=ppt/tags/tag153.xml><?xml version="1.0" encoding="utf-8"?>
<p:tagLst xmlns:a="http://schemas.openxmlformats.org/drawingml/2006/main" xmlns:r="http://schemas.openxmlformats.org/officeDocument/2006/relationships" xmlns:p="http://schemas.openxmlformats.org/presentationml/2006/main">
  <p:tag name="NUM" val="9"/>
</p:tagLst>
</file>

<file path=ppt/tags/tag16.xml><?xml version="1.0" encoding="utf-8"?>
<p:tagLst xmlns:a="http://schemas.openxmlformats.org/drawingml/2006/main" xmlns:r="http://schemas.openxmlformats.org/officeDocument/2006/relationships" xmlns:p="http://schemas.openxmlformats.org/presentationml/2006/main">
  <p:tag name="NUM" val="9"/>
</p:tagLst>
</file>

<file path=ppt/tags/tag17.xml><?xml version="1.0" encoding="utf-8"?>
<p:tagLst xmlns:a="http://schemas.openxmlformats.org/drawingml/2006/main" xmlns:r="http://schemas.openxmlformats.org/officeDocument/2006/relationships" xmlns:p="http://schemas.openxmlformats.org/presentationml/2006/main">
  <p:tag name="NUM" val="10"/>
</p:tagLst>
</file>

<file path=ppt/tags/tag18.xml><?xml version="1.0" encoding="utf-8"?>
<p:tagLst xmlns:a="http://schemas.openxmlformats.org/drawingml/2006/main" xmlns:r="http://schemas.openxmlformats.org/officeDocument/2006/relationships" xmlns:p="http://schemas.openxmlformats.org/presentationml/2006/main">
  <p:tag name="NUM" val="1"/>
</p:tagLst>
</file>

<file path=ppt/tags/tag19.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1"/>
</p:tagLst>
</file>

<file path=ppt/tags/tag21.xml><?xml version="1.0" encoding="utf-8"?>
<p:tagLst xmlns:a="http://schemas.openxmlformats.org/drawingml/2006/main" xmlns:r="http://schemas.openxmlformats.org/officeDocument/2006/relationships" xmlns:p="http://schemas.openxmlformats.org/presentationml/2006/main">
  <p:tag name="NUM" val="2"/>
</p:tagLst>
</file>

<file path=ppt/tags/tag22.xml><?xml version="1.0" encoding="utf-8"?>
<p:tagLst xmlns:a="http://schemas.openxmlformats.org/drawingml/2006/main" xmlns:r="http://schemas.openxmlformats.org/officeDocument/2006/relationships" xmlns:p="http://schemas.openxmlformats.org/presentationml/2006/main">
  <p:tag name="NUM" val="3"/>
</p:tagLst>
</file>

<file path=ppt/tags/tag23.xml><?xml version="1.0" encoding="utf-8"?>
<p:tagLst xmlns:a="http://schemas.openxmlformats.org/drawingml/2006/main" xmlns:r="http://schemas.openxmlformats.org/officeDocument/2006/relationships" xmlns:p="http://schemas.openxmlformats.org/presentationml/2006/main">
  <p:tag name="NUM" val="4"/>
</p:tagLst>
</file>

<file path=ppt/tags/tag24.xml><?xml version="1.0" encoding="utf-8"?>
<p:tagLst xmlns:a="http://schemas.openxmlformats.org/drawingml/2006/main" xmlns:r="http://schemas.openxmlformats.org/officeDocument/2006/relationships" xmlns:p="http://schemas.openxmlformats.org/presentationml/2006/main">
  <p:tag name="NUM" val="5"/>
</p:tagLst>
</file>

<file path=ppt/tags/tag25.xml><?xml version="1.0" encoding="utf-8"?>
<p:tagLst xmlns:a="http://schemas.openxmlformats.org/drawingml/2006/main" xmlns:r="http://schemas.openxmlformats.org/officeDocument/2006/relationships" xmlns:p="http://schemas.openxmlformats.org/presentationml/2006/main">
  <p:tag name="NUM" val="6"/>
</p:tagLst>
</file>

<file path=ppt/tags/tag26.xml><?xml version="1.0" encoding="utf-8"?>
<p:tagLst xmlns:a="http://schemas.openxmlformats.org/drawingml/2006/main" xmlns:r="http://schemas.openxmlformats.org/officeDocument/2006/relationships" xmlns:p="http://schemas.openxmlformats.org/presentationml/2006/main">
  <p:tag name="NUM" val="7"/>
</p:tagLst>
</file>

<file path=ppt/tags/tag27.xml><?xml version="1.0" encoding="utf-8"?>
<p:tagLst xmlns:a="http://schemas.openxmlformats.org/drawingml/2006/main" xmlns:r="http://schemas.openxmlformats.org/officeDocument/2006/relationships" xmlns:p="http://schemas.openxmlformats.org/presentationml/2006/main">
  <p:tag name="NUM" val="8"/>
</p:tagLst>
</file>

<file path=ppt/tags/tag28.xml><?xml version="1.0" encoding="utf-8"?>
<p:tagLst xmlns:a="http://schemas.openxmlformats.org/drawingml/2006/main" xmlns:r="http://schemas.openxmlformats.org/officeDocument/2006/relationships" xmlns:p="http://schemas.openxmlformats.org/presentationml/2006/main">
  <p:tag name="NUM" val="9"/>
</p:tagLst>
</file>

<file path=ppt/tags/tag29.xml><?xml version="1.0" encoding="utf-8"?>
<p:tagLst xmlns:a="http://schemas.openxmlformats.org/drawingml/2006/main" xmlns:r="http://schemas.openxmlformats.org/officeDocument/2006/relationships" xmlns:p="http://schemas.openxmlformats.org/presentationml/2006/main">
  <p:tag name="NUM" val="10"/>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11"/>
</p:tagLst>
</file>

<file path=ppt/tags/tag31.xml><?xml version="1.0" encoding="utf-8"?>
<p:tagLst xmlns:a="http://schemas.openxmlformats.org/drawingml/2006/main" xmlns:r="http://schemas.openxmlformats.org/officeDocument/2006/relationships" xmlns:p="http://schemas.openxmlformats.org/presentationml/2006/main">
  <p:tag name="NUM" val="12"/>
</p:tagLst>
</file>

<file path=ppt/tags/tag32.xml><?xml version="1.0" encoding="utf-8"?>
<p:tagLst xmlns:a="http://schemas.openxmlformats.org/drawingml/2006/main" xmlns:r="http://schemas.openxmlformats.org/officeDocument/2006/relationships" xmlns:p="http://schemas.openxmlformats.org/presentationml/2006/main">
  <p:tag name="NUM" val="13"/>
</p:tagLst>
</file>

<file path=ppt/tags/tag33.xml><?xml version="1.0" encoding="utf-8"?>
<p:tagLst xmlns:a="http://schemas.openxmlformats.org/drawingml/2006/main" xmlns:r="http://schemas.openxmlformats.org/officeDocument/2006/relationships" xmlns:p="http://schemas.openxmlformats.org/presentationml/2006/main">
  <p:tag name="NUM" val="14"/>
</p:tagLst>
</file>

<file path=ppt/tags/tag34.xml><?xml version="1.0" encoding="utf-8"?>
<p:tagLst xmlns:a="http://schemas.openxmlformats.org/drawingml/2006/main" xmlns:r="http://schemas.openxmlformats.org/officeDocument/2006/relationships" xmlns:p="http://schemas.openxmlformats.org/presentationml/2006/main">
  <p:tag name="NUM" val="15"/>
</p:tagLst>
</file>

<file path=ppt/tags/tag35.xml><?xml version="1.0" encoding="utf-8"?>
<p:tagLst xmlns:a="http://schemas.openxmlformats.org/drawingml/2006/main" xmlns:r="http://schemas.openxmlformats.org/officeDocument/2006/relationships" xmlns:p="http://schemas.openxmlformats.org/presentationml/2006/main">
  <p:tag name="NUM" val="16"/>
</p:tagLst>
</file>

<file path=ppt/tags/tag36.xml><?xml version="1.0" encoding="utf-8"?>
<p:tagLst xmlns:a="http://schemas.openxmlformats.org/drawingml/2006/main" xmlns:r="http://schemas.openxmlformats.org/officeDocument/2006/relationships" xmlns:p="http://schemas.openxmlformats.org/presentationml/2006/main">
  <p:tag name="NUM" val="17"/>
</p:tagLst>
</file>

<file path=ppt/tags/tag37.xml><?xml version="1.0" encoding="utf-8"?>
<p:tagLst xmlns:a="http://schemas.openxmlformats.org/drawingml/2006/main" xmlns:r="http://schemas.openxmlformats.org/officeDocument/2006/relationships" xmlns:p="http://schemas.openxmlformats.org/presentationml/2006/main">
  <p:tag name="NUM" val="1"/>
</p:tagLst>
</file>

<file path=ppt/tags/tag38.xml><?xml version="1.0" encoding="utf-8"?>
<p:tagLst xmlns:a="http://schemas.openxmlformats.org/drawingml/2006/main" xmlns:r="http://schemas.openxmlformats.org/officeDocument/2006/relationships" xmlns:p="http://schemas.openxmlformats.org/presentationml/2006/main">
  <p:tag name="NUM" val="2"/>
</p:tagLst>
</file>

<file path=ppt/tags/tag39.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2"/>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2"/>
</p:tagLst>
</file>

<file path=ppt/tags/tag43.xml><?xml version="1.0" encoding="utf-8"?>
<p:tagLst xmlns:a="http://schemas.openxmlformats.org/drawingml/2006/main" xmlns:r="http://schemas.openxmlformats.org/officeDocument/2006/relationships" xmlns:p="http://schemas.openxmlformats.org/presentationml/2006/main">
  <p:tag name="NUM" val="1"/>
</p:tagLst>
</file>

<file path=ppt/tags/tag44.xml><?xml version="1.0" encoding="utf-8"?>
<p:tagLst xmlns:a="http://schemas.openxmlformats.org/drawingml/2006/main" xmlns:r="http://schemas.openxmlformats.org/officeDocument/2006/relationships" xmlns:p="http://schemas.openxmlformats.org/presentationml/2006/main">
  <p:tag name="NUM" val="2"/>
</p:tagLst>
</file>

<file path=ppt/tags/tag45.xml><?xml version="1.0" encoding="utf-8"?>
<p:tagLst xmlns:a="http://schemas.openxmlformats.org/drawingml/2006/main" xmlns:r="http://schemas.openxmlformats.org/officeDocument/2006/relationships" xmlns:p="http://schemas.openxmlformats.org/presentationml/2006/main">
  <p:tag name="NUM" val="3"/>
</p:tagLst>
</file>

<file path=ppt/tags/tag46.xml><?xml version="1.0" encoding="utf-8"?>
<p:tagLst xmlns:a="http://schemas.openxmlformats.org/drawingml/2006/main" xmlns:r="http://schemas.openxmlformats.org/officeDocument/2006/relationships" xmlns:p="http://schemas.openxmlformats.org/presentationml/2006/main">
  <p:tag name="NUM" val="1"/>
</p:tagLst>
</file>

<file path=ppt/tags/tag47.xml><?xml version="1.0" encoding="utf-8"?>
<p:tagLst xmlns:a="http://schemas.openxmlformats.org/drawingml/2006/main" xmlns:r="http://schemas.openxmlformats.org/officeDocument/2006/relationships" xmlns:p="http://schemas.openxmlformats.org/presentationml/2006/main">
  <p:tag name="NUM" val="2"/>
</p:tagLst>
</file>

<file path=ppt/tags/tag48.xml><?xml version="1.0" encoding="utf-8"?>
<p:tagLst xmlns:a="http://schemas.openxmlformats.org/drawingml/2006/main" xmlns:r="http://schemas.openxmlformats.org/officeDocument/2006/relationships" xmlns:p="http://schemas.openxmlformats.org/presentationml/2006/main">
  <p:tag name="NUM" val="1"/>
</p:tagLst>
</file>

<file path=ppt/tags/tag49.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1"/>
</p:tagLst>
</file>

<file path=ppt/tags/tag51.xml><?xml version="1.0" encoding="utf-8"?>
<p:tagLst xmlns:a="http://schemas.openxmlformats.org/drawingml/2006/main" xmlns:r="http://schemas.openxmlformats.org/officeDocument/2006/relationships" xmlns:p="http://schemas.openxmlformats.org/presentationml/2006/main">
  <p:tag name="NUM" val="2"/>
</p:tagLst>
</file>

<file path=ppt/tags/tag52.xml><?xml version="1.0" encoding="utf-8"?>
<p:tagLst xmlns:a="http://schemas.openxmlformats.org/drawingml/2006/main" xmlns:r="http://schemas.openxmlformats.org/officeDocument/2006/relationships" xmlns:p="http://schemas.openxmlformats.org/presentationml/2006/main">
  <p:tag name="NUM" val="1"/>
</p:tagLst>
</file>

<file path=ppt/tags/tag53.xml><?xml version="1.0" encoding="utf-8"?>
<p:tagLst xmlns:a="http://schemas.openxmlformats.org/drawingml/2006/main" xmlns:r="http://schemas.openxmlformats.org/officeDocument/2006/relationships" xmlns:p="http://schemas.openxmlformats.org/presentationml/2006/main">
  <p:tag name="NUM" val="2"/>
</p:tagLst>
</file>

<file path=ppt/tags/tag54.xml><?xml version="1.0" encoding="utf-8"?>
<p:tagLst xmlns:a="http://schemas.openxmlformats.org/drawingml/2006/main" xmlns:r="http://schemas.openxmlformats.org/officeDocument/2006/relationships" xmlns:p="http://schemas.openxmlformats.org/presentationml/2006/main">
  <p:tag name="NUM" val="3"/>
</p:tagLst>
</file>

<file path=ppt/tags/tag55.xml><?xml version="1.0" encoding="utf-8"?>
<p:tagLst xmlns:a="http://schemas.openxmlformats.org/drawingml/2006/main" xmlns:r="http://schemas.openxmlformats.org/officeDocument/2006/relationships" xmlns:p="http://schemas.openxmlformats.org/presentationml/2006/main">
  <p:tag name="NUM" val="4"/>
</p:tagLst>
</file>

<file path=ppt/tags/tag56.xml><?xml version="1.0" encoding="utf-8"?>
<p:tagLst xmlns:a="http://schemas.openxmlformats.org/drawingml/2006/main" xmlns:r="http://schemas.openxmlformats.org/officeDocument/2006/relationships" xmlns:p="http://schemas.openxmlformats.org/presentationml/2006/main">
  <p:tag name="NUM" val="5"/>
</p:tagLst>
</file>

<file path=ppt/tags/tag57.xml><?xml version="1.0" encoding="utf-8"?>
<p:tagLst xmlns:a="http://schemas.openxmlformats.org/drawingml/2006/main" xmlns:r="http://schemas.openxmlformats.org/officeDocument/2006/relationships" xmlns:p="http://schemas.openxmlformats.org/presentationml/2006/main">
  <p:tag name="NUM" val="1"/>
</p:tagLst>
</file>

<file path=ppt/tags/tag58.xml><?xml version="1.0" encoding="utf-8"?>
<p:tagLst xmlns:a="http://schemas.openxmlformats.org/drawingml/2006/main" xmlns:r="http://schemas.openxmlformats.org/officeDocument/2006/relationships" xmlns:p="http://schemas.openxmlformats.org/presentationml/2006/main">
  <p:tag name="NUM" val="2"/>
</p:tagLst>
</file>

<file path=ppt/tags/tag59.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60.xml><?xml version="1.0" encoding="utf-8"?>
<p:tagLst xmlns:a="http://schemas.openxmlformats.org/drawingml/2006/main" xmlns:r="http://schemas.openxmlformats.org/officeDocument/2006/relationships" xmlns:p="http://schemas.openxmlformats.org/presentationml/2006/main">
  <p:tag name="NUM" val="2"/>
</p:tagLst>
</file>

<file path=ppt/tags/tag61.xml><?xml version="1.0" encoding="utf-8"?>
<p:tagLst xmlns:a="http://schemas.openxmlformats.org/drawingml/2006/main" xmlns:r="http://schemas.openxmlformats.org/officeDocument/2006/relationships" xmlns:p="http://schemas.openxmlformats.org/presentationml/2006/main">
  <p:tag name="NUM" val="3"/>
</p:tagLst>
</file>

<file path=ppt/tags/tag62.xml><?xml version="1.0" encoding="utf-8"?>
<p:tagLst xmlns:a="http://schemas.openxmlformats.org/drawingml/2006/main" xmlns:r="http://schemas.openxmlformats.org/officeDocument/2006/relationships" xmlns:p="http://schemas.openxmlformats.org/presentationml/2006/main">
  <p:tag name="NUM" val="4"/>
</p:tagLst>
</file>

<file path=ppt/tags/tag63.xml><?xml version="1.0" encoding="utf-8"?>
<p:tagLst xmlns:a="http://schemas.openxmlformats.org/drawingml/2006/main" xmlns:r="http://schemas.openxmlformats.org/officeDocument/2006/relationships" xmlns:p="http://schemas.openxmlformats.org/presentationml/2006/main">
  <p:tag name="NUM" val="5"/>
</p:tagLst>
</file>

<file path=ppt/tags/tag64.xml><?xml version="1.0" encoding="utf-8"?>
<p:tagLst xmlns:a="http://schemas.openxmlformats.org/drawingml/2006/main" xmlns:r="http://schemas.openxmlformats.org/officeDocument/2006/relationships" xmlns:p="http://schemas.openxmlformats.org/presentationml/2006/main">
  <p:tag name="NUM" val="6"/>
</p:tagLst>
</file>

<file path=ppt/tags/tag65.xml><?xml version="1.0" encoding="utf-8"?>
<p:tagLst xmlns:a="http://schemas.openxmlformats.org/drawingml/2006/main" xmlns:r="http://schemas.openxmlformats.org/officeDocument/2006/relationships" xmlns:p="http://schemas.openxmlformats.org/presentationml/2006/main">
  <p:tag name="NUM" val="7"/>
</p:tagLst>
</file>

<file path=ppt/tags/tag66.xml><?xml version="1.0" encoding="utf-8"?>
<p:tagLst xmlns:a="http://schemas.openxmlformats.org/drawingml/2006/main" xmlns:r="http://schemas.openxmlformats.org/officeDocument/2006/relationships" xmlns:p="http://schemas.openxmlformats.org/presentationml/2006/main">
  <p:tag name="NUM" val="8"/>
</p:tagLst>
</file>

<file path=ppt/tags/tag67.xml><?xml version="1.0" encoding="utf-8"?>
<p:tagLst xmlns:a="http://schemas.openxmlformats.org/drawingml/2006/main" xmlns:r="http://schemas.openxmlformats.org/officeDocument/2006/relationships" xmlns:p="http://schemas.openxmlformats.org/presentationml/2006/main">
  <p:tag name="NUM" val="1"/>
</p:tagLst>
</file>

<file path=ppt/tags/tag68.xml><?xml version="1.0" encoding="utf-8"?>
<p:tagLst xmlns:a="http://schemas.openxmlformats.org/drawingml/2006/main" xmlns:r="http://schemas.openxmlformats.org/officeDocument/2006/relationships" xmlns:p="http://schemas.openxmlformats.org/presentationml/2006/main">
  <p:tag name="NUM" val="2"/>
</p:tagLst>
</file>

<file path=ppt/tags/tag69.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3"/>
</p:tagLst>
</file>

<file path=ppt/tags/tag70.xml><?xml version="1.0" encoding="utf-8"?>
<p:tagLst xmlns:a="http://schemas.openxmlformats.org/drawingml/2006/main" xmlns:r="http://schemas.openxmlformats.org/officeDocument/2006/relationships" xmlns:p="http://schemas.openxmlformats.org/presentationml/2006/main">
  <p:tag name="NUM" val="2"/>
</p:tagLst>
</file>

<file path=ppt/tags/tag71.xml><?xml version="1.0" encoding="utf-8"?>
<p:tagLst xmlns:a="http://schemas.openxmlformats.org/drawingml/2006/main" xmlns:r="http://schemas.openxmlformats.org/officeDocument/2006/relationships" xmlns:p="http://schemas.openxmlformats.org/presentationml/2006/main">
  <p:tag name="NUM" val="1"/>
</p:tagLst>
</file>

<file path=ppt/tags/tag72.xml><?xml version="1.0" encoding="utf-8"?>
<p:tagLst xmlns:a="http://schemas.openxmlformats.org/drawingml/2006/main" xmlns:r="http://schemas.openxmlformats.org/officeDocument/2006/relationships" xmlns:p="http://schemas.openxmlformats.org/presentationml/2006/main">
  <p:tag name="NUM" val="2"/>
</p:tagLst>
</file>

<file path=ppt/tags/tag73.xml><?xml version="1.0" encoding="utf-8"?>
<p:tagLst xmlns:a="http://schemas.openxmlformats.org/drawingml/2006/main" xmlns:r="http://schemas.openxmlformats.org/officeDocument/2006/relationships" xmlns:p="http://schemas.openxmlformats.org/presentationml/2006/main">
  <p:tag name="NUM" val="1"/>
</p:tagLst>
</file>

<file path=ppt/tags/tag74.xml><?xml version="1.0" encoding="utf-8"?>
<p:tagLst xmlns:a="http://schemas.openxmlformats.org/drawingml/2006/main" xmlns:r="http://schemas.openxmlformats.org/officeDocument/2006/relationships" xmlns:p="http://schemas.openxmlformats.org/presentationml/2006/main">
  <p:tag name="NUM" val="2"/>
</p:tagLst>
</file>

<file path=ppt/tags/tag75.xml><?xml version="1.0" encoding="utf-8"?>
<p:tagLst xmlns:a="http://schemas.openxmlformats.org/drawingml/2006/main" xmlns:r="http://schemas.openxmlformats.org/officeDocument/2006/relationships" xmlns:p="http://schemas.openxmlformats.org/presentationml/2006/main">
  <p:tag name="NUM" val="3"/>
</p:tagLst>
</file>

<file path=ppt/tags/tag76.xml><?xml version="1.0" encoding="utf-8"?>
<p:tagLst xmlns:a="http://schemas.openxmlformats.org/drawingml/2006/main" xmlns:r="http://schemas.openxmlformats.org/officeDocument/2006/relationships" xmlns:p="http://schemas.openxmlformats.org/presentationml/2006/main">
  <p:tag name="NUM" val="1"/>
</p:tagLst>
</file>

<file path=ppt/tags/tag77.xml><?xml version="1.0" encoding="utf-8"?>
<p:tagLst xmlns:a="http://schemas.openxmlformats.org/drawingml/2006/main" xmlns:r="http://schemas.openxmlformats.org/officeDocument/2006/relationships" xmlns:p="http://schemas.openxmlformats.org/presentationml/2006/main">
  <p:tag name="NUM" val="2"/>
</p:tagLst>
</file>

<file path=ppt/tags/tag78.xml><?xml version="1.0" encoding="utf-8"?>
<p:tagLst xmlns:a="http://schemas.openxmlformats.org/drawingml/2006/main" xmlns:r="http://schemas.openxmlformats.org/officeDocument/2006/relationships" xmlns:p="http://schemas.openxmlformats.org/presentationml/2006/main">
  <p:tag name="NUM" val="1"/>
</p:tagLst>
</file>

<file path=ppt/tags/tag79.xml><?xml version="1.0" encoding="utf-8"?>
<p:tagLst xmlns:a="http://schemas.openxmlformats.org/drawingml/2006/main" xmlns:r="http://schemas.openxmlformats.org/officeDocument/2006/relationships" xmlns:p="http://schemas.openxmlformats.org/presentationml/2006/main">
  <p:tag name="NUM" val="2"/>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80.xml><?xml version="1.0" encoding="utf-8"?>
<p:tagLst xmlns:a="http://schemas.openxmlformats.org/drawingml/2006/main" xmlns:r="http://schemas.openxmlformats.org/officeDocument/2006/relationships" xmlns:p="http://schemas.openxmlformats.org/presentationml/2006/main">
  <p:tag name="NUM" val="1"/>
</p:tagLst>
</file>

<file path=ppt/tags/tag81.xml><?xml version="1.0" encoding="utf-8"?>
<p:tagLst xmlns:a="http://schemas.openxmlformats.org/drawingml/2006/main" xmlns:r="http://schemas.openxmlformats.org/officeDocument/2006/relationships" xmlns:p="http://schemas.openxmlformats.org/presentationml/2006/main">
  <p:tag name="NUM" val="2"/>
</p:tagLst>
</file>

<file path=ppt/tags/tag82.xml><?xml version="1.0" encoding="utf-8"?>
<p:tagLst xmlns:a="http://schemas.openxmlformats.org/drawingml/2006/main" xmlns:r="http://schemas.openxmlformats.org/officeDocument/2006/relationships" xmlns:p="http://schemas.openxmlformats.org/presentationml/2006/main">
  <p:tag name="NUM" val="1"/>
</p:tagLst>
</file>

<file path=ppt/tags/tag83.xml><?xml version="1.0" encoding="utf-8"?>
<p:tagLst xmlns:a="http://schemas.openxmlformats.org/drawingml/2006/main" xmlns:r="http://schemas.openxmlformats.org/officeDocument/2006/relationships" xmlns:p="http://schemas.openxmlformats.org/presentationml/2006/main">
  <p:tag name="NUM" val="2"/>
</p:tagLst>
</file>

<file path=ppt/tags/tag84.xml><?xml version="1.0" encoding="utf-8"?>
<p:tagLst xmlns:a="http://schemas.openxmlformats.org/drawingml/2006/main" xmlns:r="http://schemas.openxmlformats.org/officeDocument/2006/relationships" xmlns:p="http://schemas.openxmlformats.org/presentationml/2006/main">
  <p:tag name="NUM" val="1"/>
</p:tagLst>
</file>

<file path=ppt/tags/tag85.xml><?xml version="1.0" encoding="utf-8"?>
<p:tagLst xmlns:a="http://schemas.openxmlformats.org/drawingml/2006/main" xmlns:r="http://schemas.openxmlformats.org/officeDocument/2006/relationships" xmlns:p="http://schemas.openxmlformats.org/presentationml/2006/main">
  <p:tag name="NUM" val="2"/>
</p:tagLst>
</file>

<file path=ppt/tags/tag86.xml><?xml version="1.0" encoding="utf-8"?>
<p:tagLst xmlns:a="http://schemas.openxmlformats.org/drawingml/2006/main" xmlns:r="http://schemas.openxmlformats.org/officeDocument/2006/relationships" xmlns:p="http://schemas.openxmlformats.org/presentationml/2006/main">
  <p:tag name="NUM" val="1"/>
</p:tagLst>
</file>

<file path=ppt/tags/tag87.xml><?xml version="1.0" encoding="utf-8"?>
<p:tagLst xmlns:a="http://schemas.openxmlformats.org/drawingml/2006/main" xmlns:r="http://schemas.openxmlformats.org/officeDocument/2006/relationships" xmlns:p="http://schemas.openxmlformats.org/presentationml/2006/main">
  <p:tag name="NUM" val="2"/>
</p:tagLst>
</file>

<file path=ppt/tags/tag88.xml><?xml version="1.0" encoding="utf-8"?>
<p:tagLst xmlns:a="http://schemas.openxmlformats.org/drawingml/2006/main" xmlns:r="http://schemas.openxmlformats.org/officeDocument/2006/relationships" xmlns:p="http://schemas.openxmlformats.org/presentationml/2006/main">
  <p:tag name="NUM" val="1"/>
</p:tagLst>
</file>

<file path=ppt/tags/tag89.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ags/tag90.xml><?xml version="1.0" encoding="utf-8"?>
<p:tagLst xmlns:a="http://schemas.openxmlformats.org/drawingml/2006/main" xmlns:r="http://schemas.openxmlformats.org/officeDocument/2006/relationships" xmlns:p="http://schemas.openxmlformats.org/presentationml/2006/main">
  <p:tag name="NUM" val="1"/>
</p:tagLst>
</file>

<file path=ppt/tags/tag91.xml><?xml version="1.0" encoding="utf-8"?>
<p:tagLst xmlns:a="http://schemas.openxmlformats.org/drawingml/2006/main" xmlns:r="http://schemas.openxmlformats.org/officeDocument/2006/relationships" xmlns:p="http://schemas.openxmlformats.org/presentationml/2006/main">
  <p:tag name="NUM" val="2"/>
</p:tagLst>
</file>

<file path=ppt/tags/tag92.xml><?xml version="1.0" encoding="utf-8"?>
<p:tagLst xmlns:a="http://schemas.openxmlformats.org/drawingml/2006/main" xmlns:r="http://schemas.openxmlformats.org/officeDocument/2006/relationships" xmlns:p="http://schemas.openxmlformats.org/presentationml/2006/main">
  <p:tag name="NUM" val="1"/>
</p:tagLst>
</file>

<file path=ppt/tags/tag93.xml><?xml version="1.0" encoding="utf-8"?>
<p:tagLst xmlns:a="http://schemas.openxmlformats.org/drawingml/2006/main" xmlns:r="http://schemas.openxmlformats.org/officeDocument/2006/relationships" xmlns:p="http://schemas.openxmlformats.org/presentationml/2006/main">
  <p:tag name="NUM" val="2"/>
</p:tagLst>
</file>

<file path=ppt/tags/tag94.xml><?xml version="1.0" encoding="utf-8"?>
<p:tagLst xmlns:a="http://schemas.openxmlformats.org/drawingml/2006/main" xmlns:r="http://schemas.openxmlformats.org/officeDocument/2006/relationships" xmlns:p="http://schemas.openxmlformats.org/presentationml/2006/main">
  <p:tag name="NUM" val="1"/>
</p:tagLst>
</file>

<file path=ppt/tags/tag95.xml><?xml version="1.0" encoding="utf-8"?>
<p:tagLst xmlns:a="http://schemas.openxmlformats.org/drawingml/2006/main" xmlns:r="http://schemas.openxmlformats.org/officeDocument/2006/relationships" xmlns:p="http://schemas.openxmlformats.org/presentationml/2006/main">
  <p:tag name="NUM" val="2"/>
</p:tagLst>
</file>

<file path=ppt/tags/tag96.xml><?xml version="1.0" encoding="utf-8"?>
<p:tagLst xmlns:a="http://schemas.openxmlformats.org/drawingml/2006/main" xmlns:r="http://schemas.openxmlformats.org/officeDocument/2006/relationships" xmlns:p="http://schemas.openxmlformats.org/presentationml/2006/main">
  <p:tag name="NUM" val="1"/>
</p:tagLst>
</file>

<file path=ppt/tags/tag97.xml><?xml version="1.0" encoding="utf-8"?>
<p:tagLst xmlns:a="http://schemas.openxmlformats.org/drawingml/2006/main" xmlns:r="http://schemas.openxmlformats.org/officeDocument/2006/relationships" xmlns:p="http://schemas.openxmlformats.org/presentationml/2006/main">
  <p:tag name="NUM" val="2"/>
</p:tagLst>
</file>

<file path=ppt/tags/tag98.xml><?xml version="1.0" encoding="utf-8"?>
<p:tagLst xmlns:a="http://schemas.openxmlformats.org/drawingml/2006/main" xmlns:r="http://schemas.openxmlformats.org/officeDocument/2006/relationships" xmlns:p="http://schemas.openxmlformats.org/presentationml/2006/main">
  <p:tag name="NUM" val="3"/>
</p:tagLst>
</file>

<file path=ppt/tags/tag99.xml><?xml version="1.0" encoding="utf-8"?>
<p:tagLst xmlns:a="http://schemas.openxmlformats.org/drawingml/2006/main" xmlns:r="http://schemas.openxmlformats.org/officeDocument/2006/relationships" xmlns:p="http://schemas.openxmlformats.org/presentationml/2006/main">
  <p:tag name="NUM" val="4"/>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TotalTime>
  <Words>3687</Words>
  <Application>Microsoft Office PowerPoint</Application>
  <PresentationFormat>Custom</PresentationFormat>
  <Paragraphs>309</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Thème Office</vt:lpstr>
      <vt:lpstr>Gestion et infrastructures de clés</vt:lpstr>
      <vt:lpstr>Un problème à résoudre</vt:lpstr>
      <vt:lpstr>Le but</vt:lpstr>
      <vt:lpstr>L’approche à clés secrètes</vt:lpstr>
      <vt:lpstr>Pourquoi régénérer?</vt:lpstr>
      <vt:lpstr>Centres de distribution de clés (KDC)</vt:lpstr>
      <vt:lpstr>Limites des KDC</vt:lpstr>
      <vt:lpstr>L’approche à clés publiques </vt:lpstr>
      <vt:lpstr>Approche naïve</vt:lpstr>
      <vt:lpstr>Infrastructures à clés publiques (PKI)</vt:lpstr>
      <vt:lpstr>Autorités de certification (CA)</vt:lpstr>
      <vt:lpstr>CA</vt:lpstr>
      <vt:lpstr>CA versus KDC</vt:lpstr>
      <vt:lpstr>Ce que contient un certificat</vt:lpstr>
      <vt:lpstr>Chaînes de certificats</vt:lpstr>
      <vt:lpstr>Chaînes de certificats</vt:lpstr>
      <vt:lpstr>Dans la pratique</vt:lpstr>
      <vt:lpstr>Portabilité</vt:lpstr>
      <vt:lpstr>X.509</vt:lpstr>
      <vt:lpstr>PowerPoint Presentation</vt:lpstr>
      <vt:lpstr>Les limites de la gestion de clés</vt:lpstr>
      <vt:lpstr>Conclusion</vt:lpstr>
      <vt:lpstr>PGP</vt:lpstr>
      <vt:lpstr>PGP</vt:lpstr>
      <vt:lpstr>PGP</vt:lpstr>
      <vt:lpstr>Chiffrements PGP</vt:lpstr>
      <vt:lpstr>PGP</vt:lpstr>
      <vt:lpstr>Signatures PGP</vt:lpstr>
      <vt:lpstr>Exemple de Signature PGP</vt:lpstr>
      <vt:lpstr>Validité des clés publiques</vt:lpstr>
      <vt:lpstr>Certificats PGP</vt:lpstr>
      <vt:lpstr>Établir la confiance</vt:lpstr>
      <vt:lpstr>Modèles de confiance</vt:lpstr>
      <vt:lpstr>Modèles de confiance</vt:lpstr>
      <vt:lpstr>Toile de confiance</vt:lpstr>
      <vt:lpstr>Gestion des clés</vt:lpstr>
      <vt:lpstr>L’information du trousseau PGP</vt:lpstr>
      <vt:lpstr>Niveaux de confiance PGP</vt:lpstr>
      <vt:lpstr>Exemple</vt:lpstr>
      <vt:lpstr>À ne pas faire:</vt:lpstr>
      <vt:lpstr>Exercice</vt:lpstr>
      <vt:lpstr>Suplément facultatif</vt:lpstr>
      <vt:lpstr>Kerberos</vt:lpstr>
      <vt:lpstr>PowerPoint Presentation</vt:lpstr>
      <vt:lpstr>Kerberos en gros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et infrastructures de clés</dc:title>
  <dc:creator>Tapp</dc:creator>
  <cp:lastModifiedBy>tappa</cp:lastModifiedBy>
  <cp:revision>26</cp:revision>
  <dcterms:modified xsi:type="dcterms:W3CDTF">2016-02-09T15:53:15Z</dcterms:modified>
</cp:coreProperties>
</file>