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17415ed9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17415ed9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8406532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8406532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2f758e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92f758e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2f758e8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2f758e8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9a0cc40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9a0cc40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ab95a388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ab95a38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########KEEP CONSISTENT? as below???!!!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facet_grid(~norm) +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geom_bar(position = "dodge",stat="identity") +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geom_errorbar(aes(ymin= valenceMean - valenceSE, ymax = valenceMean + valenceSE),width=0.2,position=position_dodge(.9)) +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ylab("Bad (1) ~ Good (7)") +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xlab("Outcome type") +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ggtitle("Valence ratings in bad or good outcomes") +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scale_fill_manual("Knowledge:", values=wes_palette("Royal1",2)) +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coord_cartesian(ylim=c(1,7)) +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theme_bw() +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theme(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  plot.background = element_blank()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  ,plot.title=element_text(hjust=.5)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  ,panel.grid.major = element_blank()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  ,panel.grid.minor = element_blank()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  #,legend.position = c(.9,.85)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  #,legend.position = "null"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  ,legend.title=element_text(size=rel(1))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  ,legend.text=element_text(size=rel(1))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  ,axis.text.y=element_text(size=rel(1))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  ,axis.text.x=element_text(size=rel(1))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  ,axis.title.y=element_text(vjust=.9)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  ,axis.ticks = element_blank()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  ,axis.title=element_text(size=rel(1))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#                   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e2722e6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e2722e6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b548665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b548665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causal chain=norm violation, secondary is the proximal and final.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or bad outcome for self or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colors for examples.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548665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548665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9a0cc40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9a0cc40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9a0cc40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9a0cc40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9a0cc40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9a0cc40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17415ed9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17415ed9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17415ed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17415ed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17415ed9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17415ed9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17415ed9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17415ed9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Chain: experiment 2 (all)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-185375" y="2293125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Agent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3781350" y="1152975"/>
            <a:ext cx="15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Immediate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6540450" y="926175"/>
            <a:ext cx="26037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[2a] 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Final bad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[2b] Final good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[2c] Final good/bad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[2d] </a:t>
            </a: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Final good/bad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86" name="Google Shape;186;p22"/>
          <p:cNvCxnSpPr>
            <a:endCxn id="184" idx="1"/>
          </p:cNvCxnSpPr>
          <p:nvPr/>
        </p:nvCxnSpPr>
        <p:spPr>
          <a:xfrm flipH="1" rot="10800000">
            <a:off x="1721250" y="1460775"/>
            <a:ext cx="2060100" cy="10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2"/>
          <p:cNvCxnSpPr>
            <a:stCxn id="184" idx="3"/>
            <a:endCxn id="185" idx="1"/>
          </p:cNvCxnSpPr>
          <p:nvPr/>
        </p:nvCxnSpPr>
        <p:spPr>
          <a:xfrm flipH="1" rot="10800000">
            <a:off x="5281350" y="1455375"/>
            <a:ext cx="12591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2"/>
          <p:cNvSpPr/>
          <p:nvPr/>
        </p:nvSpPr>
        <p:spPr>
          <a:xfrm rot="-652">
            <a:off x="17425" y="1984398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distal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89" name="Google Shape;189;p22"/>
          <p:cNvSpPr/>
          <p:nvPr/>
        </p:nvSpPr>
        <p:spPr>
          <a:xfrm rot="-652">
            <a:off x="3781350" y="667838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proximal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90" name="Google Shape;190;p22"/>
          <p:cNvCxnSpPr>
            <a:endCxn id="191" idx="1"/>
          </p:cNvCxnSpPr>
          <p:nvPr/>
        </p:nvCxnSpPr>
        <p:spPr>
          <a:xfrm>
            <a:off x="1721175" y="2493250"/>
            <a:ext cx="1841700" cy="12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 txBox="1"/>
          <p:nvPr/>
        </p:nvSpPr>
        <p:spPr>
          <a:xfrm>
            <a:off x="3562875" y="3345100"/>
            <a:ext cx="206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Moral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/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Rational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92" name="Google Shape;192;p22"/>
          <p:cNvSpPr/>
          <p:nvPr/>
        </p:nvSpPr>
        <p:spPr>
          <a:xfrm rot="-950">
            <a:off x="4050075" y="4176551"/>
            <a:ext cx="1085700" cy="4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side effect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93" name="Google Shape;193;p22"/>
          <p:cNvCxnSpPr>
            <a:stCxn id="183" idx="3"/>
            <a:endCxn id="185" idx="2"/>
          </p:cNvCxnSpPr>
          <p:nvPr/>
        </p:nvCxnSpPr>
        <p:spPr>
          <a:xfrm flipH="1" rot="10800000">
            <a:off x="1801525" y="1984425"/>
            <a:ext cx="6040800" cy="5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2"/>
          <p:cNvCxnSpPr>
            <a:stCxn id="183" idx="3"/>
            <a:endCxn id="191" idx="0"/>
          </p:cNvCxnSpPr>
          <p:nvPr/>
        </p:nvCxnSpPr>
        <p:spPr>
          <a:xfrm>
            <a:off x="1801525" y="2493225"/>
            <a:ext cx="2791500" cy="8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5" name="Google Shape;195;p22"/>
          <p:cNvSpPr txBox="1"/>
          <p:nvPr/>
        </p:nvSpPr>
        <p:spPr>
          <a:xfrm rot="-406866">
            <a:off x="4714344" y="1918959"/>
            <a:ext cx="1084889" cy="35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 rot="1019449">
            <a:off x="2327239" y="2861190"/>
            <a:ext cx="2032725" cy="3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(knowledgeable / 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 rot="8920">
            <a:off x="10285" y="4785525"/>
            <a:ext cx="913383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Measures: [2a]causality; [2b]causality; [2c] causality; [2d] morality, rationality, counterfacutality.</a:t>
            </a:r>
            <a:endParaRPr sz="12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Chain: experiment 2 (all)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648550" y="1761925"/>
            <a:ext cx="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ction 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689350" y="2730450"/>
            <a:ext cx="15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Immediate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5663900" y="2924775"/>
            <a:ext cx="26037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[2a] Final bad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[2b] Final good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[2c] Final good/bad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[2d] </a:t>
            </a: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Final good/bad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06" name="Google Shape;206;p23"/>
          <p:cNvCxnSpPr/>
          <p:nvPr/>
        </p:nvCxnSpPr>
        <p:spPr>
          <a:xfrm>
            <a:off x="3617700" y="2809838"/>
            <a:ext cx="1908600" cy="10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3"/>
          <p:cNvCxnSpPr/>
          <p:nvPr/>
        </p:nvCxnSpPr>
        <p:spPr>
          <a:xfrm flipH="1">
            <a:off x="5609050" y="3744325"/>
            <a:ext cx="1747800" cy="10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3"/>
          <p:cNvSpPr/>
          <p:nvPr/>
        </p:nvSpPr>
        <p:spPr>
          <a:xfrm rot="-950">
            <a:off x="0" y="2162294"/>
            <a:ext cx="1085700" cy="28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distal cause</a:t>
            </a:r>
            <a:endParaRPr sz="1200"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09" name="Google Shape;209;p23"/>
          <p:cNvCxnSpPr/>
          <p:nvPr/>
        </p:nvCxnSpPr>
        <p:spPr>
          <a:xfrm>
            <a:off x="2551550" y="1515325"/>
            <a:ext cx="218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3"/>
          <p:cNvSpPr txBox="1"/>
          <p:nvPr/>
        </p:nvSpPr>
        <p:spPr>
          <a:xfrm>
            <a:off x="4952850" y="1236725"/>
            <a:ext cx="422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Harmful outcome for others (m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oral norm violation)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/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Harmful outcome for self (rational norm violation)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11" name="Google Shape;211;p23"/>
          <p:cNvSpPr/>
          <p:nvPr/>
        </p:nvSpPr>
        <p:spPr>
          <a:xfrm rot="-950">
            <a:off x="7181900" y="718226"/>
            <a:ext cx="1085700" cy="4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side effect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12" name="Google Shape;212;p23"/>
          <p:cNvCxnSpPr/>
          <p:nvPr/>
        </p:nvCxnSpPr>
        <p:spPr>
          <a:xfrm>
            <a:off x="4733150" y="2457688"/>
            <a:ext cx="59832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/>
          <p:nvPr/>
        </p:nvCxnSpPr>
        <p:spPr>
          <a:xfrm>
            <a:off x="5362650" y="2874575"/>
            <a:ext cx="38169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4" name="Google Shape;214;p23"/>
          <p:cNvSpPr txBox="1"/>
          <p:nvPr/>
        </p:nvSpPr>
        <p:spPr>
          <a:xfrm rot="-406866">
            <a:off x="5034769" y="4392534"/>
            <a:ext cx="1084889" cy="35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 rot="1019449">
            <a:off x="622526" y="4033777"/>
            <a:ext cx="2032725" cy="3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(knowledgeable / 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 rot="8920">
            <a:off x="10285" y="4785525"/>
            <a:ext cx="913383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Measures: [2a]causality; [2b]causality; [2c] causality; [2d] morality, rationality, counterfacutality.</a:t>
            </a:r>
            <a:endParaRPr sz="1200"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17" name="Google Shape;217;p23"/>
          <p:cNvCxnSpPr/>
          <p:nvPr/>
        </p:nvCxnSpPr>
        <p:spPr>
          <a:xfrm>
            <a:off x="2551550" y="1666813"/>
            <a:ext cx="218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18" name="Google Shape;218;p23"/>
          <p:cNvSpPr txBox="1"/>
          <p:nvPr/>
        </p:nvSpPr>
        <p:spPr>
          <a:xfrm>
            <a:off x="3422300" y="1392625"/>
            <a:ext cx="44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or</a:t>
            </a: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 </a:t>
            </a:r>
            <a:endParaRPr sz="12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2619200" y="1236725"/>
            <a:ext cx="20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(</a:t>
            </a: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k</a:t>
            </a: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nowledgeable)</a:t>
            </a: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 </a:t>
            </a:r>
            <a:endParaRPr sz="12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2619200" y="1564788"/>
            <a:ext cx="20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(ignorant) </a:t>
            </a:r>
            <a:endParaRPr sz="12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10300" y="1761925"/>
            <a:ext cx="10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Agent 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22" name="Google Shape;222;p23"/>
          <p:cNvCxnSpPr>
            <a:stCxn id="221" idx="3"/>
            <a:endCxn id="203" idx="1"/>
          </p:cNvCxnSpPr>
          <p:nvPr/>
        </p:nvCxnSpPr>
        <p:spPr>
          <a:xfrm>
            <a:off x="1038700" y="1962025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3"/>
          <p:cNvSpPr/>
          <p:nvPr/>
        </p:nvSpPr>
        <p:spPr>
          <a:xfrm rot="-833">
            <a:off x="1729150" y="3609504"/>
            <a:ext cx="1237800" cy="28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proximal</a:t>
            </a:r>
            <a:r>
              <a:rPr lang="en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cause</a:t>
            </a:r>
            <a:endParaRPr sz="12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Chain: experiment 3 (all)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-185375" y="2293125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Agent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781350" y="1152975"/>
            <a:ext cx="15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Immediate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6652050" y="1050375"/>
            <a:ext cx="24921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[3a] Final normal/abnormal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[3b] Final good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[3c] Final good/bad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32" name="Google Shape;232;p24"/>
          <p:cNvCxnSpPr>
            <a:endCxn id="230" idx="1"/>
          </p:cNvCxnSpPr>
          <p:nvPr/>
        </p:nvCxnSpPr>
        <p:spPr>
          <a:xfrm flipH="1" rot="10800000">
            <a:off x="1721250" y="1460775"/>
            <a:ext cx="2060100" cy="10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4"/>
          <p:cNvCxnSpPr>
            <a:stCxn id="230" idx="3"/>
            <a:endCxn id="231" idx="1"/>
          </p:cNvCxnSpPr>
          <p:nvPr/>
        </p:nvCxnSpPr>
        <p:spPr>
          <a:xfrm>
            <a:off x="5281350" y="1460775"/>
            <a:ext cx="1370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4"/>
          <p:cNvSpPr/>
          <p:nvPr/>
        </p:nvSpPr>
        <p:spPr>
          <a:xfrm rot="-652">
            <a:off x="17425" y="1984398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distal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35" name="Google Shape;235;p24"/>
          <p:cNvSpPr/>
          <p:nvPr/>
        </p:nvSpPr>
        <p:spPr>
          <a:xfrm rot="-652">
            <a:off x="3781350" y="667838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proximal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36" name="Google Shape;236;p24"/>
          <p:cNvCxnSpPr>
            <a:endCxn id="237" idx="1"/>
          </p:cNvCxnSpPr>
          <p:nvPr/>
        </p:nvCxnSpPr>
        <p:spPr>
          <a:xfrm>
            <a:off x="1721175" y="2493250"/>
            <a:ext cx="1841700" cy="12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4"/>
          <p:cNvSpPr txBox="1"/>
          <p:nvPr/>
        </p:nvSpPr>
        <p:spPr>
          <a:xfrm>
            <a:off x="3562875" y="3345100"/>
            <a:ext cx="206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Moral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/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Rational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38" name="Google Shape;238;p24"/>
          <p:cNvSpPr/>
          <p:nvPr/>
        </p:nvSpPr>
        <p:spPr>
          <a:xfrm rot="-950">
            <a:off x="4713950" y="4175076"/>
            <a:ext cx="1085700" cy="4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side effect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39" name="Google Shape;239;p24"/>
          <p:cNvCxnSpPr>
            <a:stCxn id="229" idx="3"/>
            <a:endCxn id="231" idx="2"/>
          </p:cNvCxnSpPr>
          <p:nvPr/>
        </p:nvCxnSpPr>
        <p:spPr>
          <a:xfrm flipH="1" rot="10800000">
            <a:off x="1801525" y="1885725"/>
            <a:ext cx="60966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4"/>
          <p:cNvCxnSpPr>
            <a:stCxn id="229" idx="3"/>
            <a:endCxn id="237" idx="0"/>
          </p:cNvCxnSpPr>
          <p:nvPr/>
        </p:nvCxnSpPr>
        <p:spPr>
          <a:xfrm>
            <a:off x="1801525" y="2493225"/>
            <a:ext cx="2791500" cy="8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1" name="Google Shape;241;p24"/>
          <p:cNvSpPr txBox="1"/>
          <p:nvPr/>
        </p:nvSpPr>
        <p:spPr>
          <a:xfrm rot="-406866">
            <a:off x="4714344" y="1876440"/>
            <a:ext cx="1084889" cy="35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 rot="1019449">
            <a:off x="2327239" y="2861190"/>
            <a:ext cx="2032725" cy="3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(knowledgeable / 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 rot="8920">
            <a:off x="10285" y="4785525"/>
            <a:ext cx="913383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Measures: [3a]causality; [3b]causality; [3c] causality; [3d] morality, rationality, counterfacutality.</a:t>
            </a:r>
            <a:endParaRPr sz="1200"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44" name="Google Shape;244;p24"/>
          <p:cNvCxnSpPr/>
          <p:nvPr/>
        </p:nvCxnSpPr>
        <p:spPr>
          <a:xfrm>
            <a:off x="-408625" y="737325"/>
            <a:ext cx="852900" cy="8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Chain: experiment 3 (all)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21325" y="2293125"/>
            <a:ext cx="1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Agent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2866750" y="1153100"/>
            <a:ext cx="15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Immediate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5959525" y="1050375"/>
            <a:ext cx="31848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[3a] Final normal/abnormal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[3b] Final </a:t>
            </a: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normal/abnormal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 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[3c] Final good/bad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53" name="Google Shape;253;p25"/>
          <p:cNvCxnSpPr>
            <a:stCxn id="250" idx="3"/>
            <a:endCxn id="251" idx="1"/>
          </p:cNvCxnSpPr>
          <p:nvPr/>
        </p:nvCxnSpPr>
        <p:spPr>
          <a:xfrm flipH="1" rot="10800000">
            <a:off x="1310725" y="1460925"/>
            <a:ext cx="1556100" cy="10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5"/>
          <p:cNvCxnSpPr>
            <a:stCxn id="251" idx="3"/>
            <a:endCxn id="252" idx="1"/>
          </p:cNvCxnSpPr>
          <p:nvPr/>
        </p:nvCxnSpPr>
        <p:spPr>
          <a:xfrm>
            <a:off x="4366750" y="1460900"/>
            <a:ext cx="1592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5"/>
          <p:cNvSpPr/>
          <p:nvPr/>
        </p:nvSpPr>
        <p:spPr>
          <a:xfrm rot="-830">
            <a:off x="0" y="1972456"/>
            <a:ext cx="12426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distal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56" name="Google Shape;256;p25"/>
          <p:cNvSpPr/>
          <p:nvPr/>
        </p:nvSpPr>
        <p:spPr>
          <a:xfrm rot="-652">
            <a:off x="2826100" y="738838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proximal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57" name="Google Shape;257;p25"/>
          <p:cNvCxnSpPr>
            <a:stCxn id="250" idx="3"/>
          </p:cNvCxnSpPr>
          <p:nvPr/>
        </p:nvCxnSpPr>
        <p:spPr>
          <a:xfrm>
            <a:off x="1310725" y="2493225"/>
            <a:ext cx="1631700" cy="11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5"/>
          <p:cNvSpPr txBox="1"/>
          <p:nvPr/>
        </p:nvSpPr>
        <p:spPr>
          <a:xfrm>
            <a:off x="2942425" y="3217800"/>
            <a:ext cx="206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Moral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/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Rational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59" name="Google Shape;259;p25"/>
          <p:cNvSpPr/>
          <p:nvPr/>
        </p:nvSpPr>
        <p:spPr>
          <a:xfrm rot="-950">
            <a:off x="3403700" y="4150351"/>
            <a:ext cx="1085700" cy="4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side effect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60" name="Google Shape;260;p25"/>
          <p:cNvCxnSpPr>
            <a:stCxn id="250" idx="3"/>
            <a:endCxn id="252" idx="2"/>
          </p:cNvCxnSpPr>
          <p:nvPr/>
        </p:nvCxnSpPr>
        <p:spPr>
          <a:xfrm flipH="1" rot="10800000">
            <a:off x="1310725" y="1885725"/>
            <a:ext cx="62412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5"/>
          <p:cNvCxnSpPr>
            <a:stCxn id="250" idx="3"/>
            <a:endCxn id="258" idx="0"/>
          </p:cNvCxnSpPr>
          <p:nvPr/>
        </p:nvCxnSpPr>
        <p:spPr>
          <a:xfrm>
            <a:off x="1310725" y="2493225"/>
            <a:ext cx="26619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2" name="Google Shape;262;p25"/>
          <p:cNvSpPr txBox="1"/>
          <p:nvPr/>
        </p:nvSpPr>
        <p:spPr>
          <a:xfrm rot="-406866">
            <a:off x="4425194" y="1884615"/>
            <a:ext cx="1084889" cy="35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 rot="1019449">
            <a:off x="1612264" y="2763327"/>
            <a:ext cx="2032725" cy="3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(knowledgeable / 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 rot="8920">
            <a:off x="10285" y="4785525"/>
            <a:ext cx="913383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Measures: [3a]causality; [3b] valence &amp; normality; [3c] </a:t>
            </a:r>
            <a:r>
              <a:rPr lang="en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valence &amp; normality</a:t>
            </a: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.</a:t>
            </a:r>
            <a:endParaRPr sz="12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Chain: experiment 3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0" y="1126451"/>
            <a:ext cx="13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Distal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3338001" y="973400"/>
            <a:ext cx="171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Immediate outcome, also, Proximal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7370007" y="1054244"/>
            <a:ext cx="13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Eventual or distal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73" name="Google Shape;273;p26"/>
          <p:cNvCxnSpPr>
            <a:stCxn id="270" idx="3"/>
            <a:endCxn id="271" idx="1"/>
          </p:cNvCxnSpPr>
          <p:nvPr/>
        </p:nvCxnSpPr>
        <p:spPr>
          <a:xfrm>
            <a:off x="1397700" y="1326551"/>
            <a:ext cx="1940400" cy="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6"/>
          <p:cNvCxnSpPr>
            <a:stCxn id="271" idx="3"/>
            <a:endCxn id="272" idx="1"/>
          </p:cNvCxnSpPr>
          <p:nvPr/>
        </p:nvCxnSpPr>
        <p:spPr>
          <a:xfrm flipH="1" rot="10800000">
            <a:off x="5055501" y="1362050"/>
            <a:ext cx="23145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6"/>
          <p:cNvSpPr/>
          <p:nvPr/>
        </p:nvSpPr>
        <p:spPr>
          <a:xfrm rot="-1135">
            <a:off x="-87925" y="2131036"/>
            <a:ext cx="2725500" cy="61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knowledgeable human agent / ignorant human agent / inanimate object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76" name="Google Shape;276;p26"/>
          <p:cNvSpPr/>
          <p:nvPr/>
        </p:nvSpPr>
        <p:spPr>
          <a:xfrm rot="-950">
            <a:off x="7611500" y="1789626"/>
            <a:ext cx="1085700" cy="10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good outcome / bad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Chain: experiment 4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21325" y="2293125"/>
            <a:ext cx="1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Agent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2866750" y="1153100"/>
            <a:ext cx="15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Immediate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5959450" y="1221200"/>
            <a:ext cx="3184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Final normal/abnormal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85" name="Google Shape;285;p27"/>
          <p:cNvCxnSpPr>
            <a:stCxn id="282" idx="3"/>
            <a:endCxn id="283" idx="1"/>
          </p:cNvCxnSpPr>
          <p:nvPr/>
        </p:nvCxnSpPr>
        <p:spPr>
          <a:xfrm flipH="1" rot="10800000">
            <a:off x="1310725" y="1460925"/>
            <a:ext cx="1556100" cy="103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7"/>
          <p:cNvCxnSpPr>
            <a:stCxn id="283" idx="3"/>
            <a:endCxn id="284" idx="1"/>
          </p:cNvCxnSpPr>
          <p:nvPr/>
        </p:nvCxnSpPr>
        <p:spPr>
          <a:xfrm>
            <a:off x="4366750" y="1460900"/>
            <a:ext cx="159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7"/>
          <p:cNvSpPr/>
          <p:nvPr/>
        </p:nvSpPr>
        <p:spPr>
          <a:xfrm rot="-830">
            <a:off x="0" y="1972456"/>
            <a:ext cx="12426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distal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88" name="Google Shape;288;p27"/>
          <p:cNvSpPr/>
          <p:nvPr/>
        </p:nvSpPr>
        <p:spPr>
          <a:xfrm rot="-652">
            <a:off x="2826100" y="738838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proximal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89" name="Google Shape;289;p27"/>
          <p:cNvCxnSpPr>
            <a:stCxn id="282" idx="3"/>
            <a:endCxn id="290" idx="1"/>
          </p:cNvCxnSpPr>
          <p:nvPr/>
        </p:nvCxnSpPr>
        <p:spPr>
          <a:xfrm>
            <a:off x="1310725" y="2493225"/>
            <a:ext cx="1275900" cy="132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7"/>
          <p:cNvSpPr txBox="1"/>
          <p:nvPr/>
        </p:nvSpPr>
        <p:spPr>
          <a:xfrm>
            <a:off x="2586700" y="3406875"/>
            <a:ext cx="241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Moral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/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Rational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91" name="Google Shape;291;p27"/>
          <p:cNvSpPr/>
          <p:nvPr/>
        </p:nvSpPr>
        <p:spPr>
          <a:xfrm rot="-950">
            <a:off x="3073900" y="4193476"/>
            <a:ext cx="1085700" cy="4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side effect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292" name="Google Shape;292;p27"/>
          <p:cNvCxnSpPr>
            <a:stCxn id="282" idx="3"/>
            <a:endCxn id="284" idx="2"/>
          </p:cNvCxnSpPr>
          <p:nvPr/>
        </p:nvCxnSpPr>
        <p:spPr>
          <a:xfrm flipH="1" rot="10800000">
            <a:off x="1310725" y="1700625"/>
            <a:ext cx="62412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7"/>
          <p:cNvCxnSpPr>
            <a:stCxn id="282" idx="3"/>
          </p:cNvCxnSpPr>
          <p:nvPr/>
        </p:nvCxnSpPr>
        <p:spPr>
          <a:xfrm>
            <a:off x="1310725" y="2493225"/>
            <a:ext cx="230370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4" name="Google Shape;294;p27"/>
          <p:cNvSpPr txBox="1"/>
          <p:nvPr/>
        </p:nvSpPr>
        <p:spPr>
          <a:xfrm rot="-406866">
            <a:off x="4425194" y="1763511"/>
            <a:ext cx="1084889" cy="35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 rot="1319486">
            <a:off x="1632952" y="2980700"/>
            <a:ext cx="2032484" cy="3540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(knowledgeable / 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 rot="8920">
            <a:off x="10285" y="4685225"/>
            <a:ext cx="9133831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Measures: modality (whether the agent could have not acted the way they did ) &amp; counterfacutality (whether the absence of the action could have prevented the outcome).</a:t>
            </a:r>
            <a:endParaRPr sz="12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0" y="2492901"/>
            <a:ext cx="13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Agent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3337997" y="1000398"/>
            <a:ext cx="13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Side effect of action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3337997" y="3856504"/>
            <a:ext cx="17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Primary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05" name="Google Shape;305;p28"/>
          <p:cNvSpPr/>
          <p:nvPr/>
        </p:nvSpPr>
        <p:spPr>
          <a:xfrm rot="2159835">
            <a:off x="1088886" y="3416425"/>
            <a:ext cx="2139188" cy="27463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knowledgeable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06" name="Google Shape;306;p28"/>
          <p:cNvSpPr/>
          <p:nvPr/>
        </p:nvSpPr>
        <p:spPr>
          <a:xfrm rot="-2154852">
            <a:off x="1190941" y="1612054"/>
            <a:ext cx="2143978" cy="2736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knowledgeable/ignorant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07" name="Google Shape;307;p28"/>
          <p:cNvSpPr/>
          <p:nvPr/>
        </p:nvSpPr>
        <p:spPr>
          <a:xfrm rot="-1127">
            <a:off x="5595500" y="926501"/>
            <a:ext cx="914700" cy="2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ignorant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7370007" y="1000394"/>
            <a:ext cx="13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Result of side effect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309" name="Google Shape;309;p28"/>
          <p:cNvCxnSpPr>
            <a:stCxn id="302" idx="3"/>
            <a:endCxn id="304" idx="1"/>
          </p:cNvCxnSpPr>
          <p:nvPr/>
        </p:nvCxnSpPr>
        <p:spPr>
          <a:xfrm>
            <a:off x="1397700" y="2693001"/>
            <a:ext cx="19404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8"/>
          <p:cNvCxnSpPr>
            <a:stCxn id="302" idx="3"/>
            <a:endCxn id="303" idx="1"/>
          </p:cNvCxnSpPr>
          <p:nvPr/>
        </p:nvCxnSpPr>
        <p:spPr>
          <a:xfrm flipH="1" rot="10800000">
            <a:off x="1397700" y="1308201"/>
            <a:ext cx="1940400" cy="13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8"/>
          <p:cNvCxnSpPr>
            <a:stCxn id="303" idx="3"/>
            <a:endCxn id="308" idx="1"/>
          </p:cNvCxnSpPr>
          <p:nvPr/>
        </p:nvCxnSpPr>
        <p:spPr>
          <a:xfrm>
            <a:off x="4735697" y="1308198"/>
            <a:ext cx="26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0" y="2492901"/>
            <a:ext cx="13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Agent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3337997" y="1000398"/>
            <a:ext cx="13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Side effect of action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3337997" y="3856504"/>
            <a:ext cx="17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Primary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20" name="Google Shape;320;p29"/>
          <p:cNvSpPr/>
          <p:nvPr/>
        </p:nvSpPr>
        <p:spPr>
          <a:xfrm rot="2159835">
            <a:off x="1088886" y="3416425"/>
            <a:ext cx="2139188" cy="27463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knowledgeable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21" name="Google Shape;321;p29"/>
          <p:cNvSpPr/>
          <p:nvPr/>
        </p:nvSpPr>
        <p:spPr>
          <a:xfrm rot="-2154852">
            <a:off x="1190941" y="1612054"/>
            <a:ext cx="2143978" cy="2736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knowledgeable/ignorant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22" name="Google Shape;322;p29"/>
          <p:cNvSpPr/>
          <p:nvPr/>
        </p:nvSpPr>
        <p:spPr>
          <a:xfrm rot="-1127">
            <a:off x="5595500" y="926501"/>
            <a:ext cx="914700" cy="2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ignorant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7370007" y="1000394"/>
            <a:ext cx="13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Result of side effect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324" name="Google Shape;324;p29"/>
          <p:cNvCxnSpPr>
            <a:stCxn id="317" idx="3"/>
            <a:endCxn id="319" idx="1"/>
          </p:cNvCxnSpPr>
          <p:nvPr/>
        </p:nvCxnSpPr>
        <p:spPr>
          <a:xfrm>
            <a:off x="1397700" y="2693001"/>
            <a:ext cx="19404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9"/>
          <p:cNvCxnSpPr>
            <a:stCxn id="317" idx="3"/>
            <a:endCxn id="318" idx="1"/>
          </p:cNvCxnSpPr>
          <p:nvPr/>
        </p:nvCxnSpPr>
        <p:spPr>
          <a:xfrm flipH="1" rot="10800000">
            <a:off x="1397700" y="1308201"/>
            <a:ext cx="1940400" cy="13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9"/>
          <p:cNvCxnSpPr>
            <a:stCxn id="318" idx="3"/>
            <a:endCxn id="323" idx="1"/>
          </p:cNvCxnSpPr>
          <p:nvPr/>
        </p:nvCxnSpPr>
        <p:spPr>
          <a:xfrm>
            <a:off x="4735697" y="1308198"/>
            <a:ext cx="26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561150" y="0"/>
            <a:ext cx="5882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09150" y="2171550"/>
            <a:ext cx="12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243300" y="887850"/>
            <a:ext cx="124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 of action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243300" y="3354525"/>
            <a:ext cx="124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outcome</a:t>
            </a:r>
            <a:endParaRPr/>
          </a:p>
        </p:txBody>
      </p:sp>
      <p:cxnSp>
        <p:nvCxnSpPr>
          <p:cNvPr id="63" name="Google Shape;63;p14"/>
          <p:cNvCxnSpPr>
            <a:stCxn id="60" idx="3"/>
            <a:endCxn id="62" idx="1"/>
          </p:cNvCxnSpPr>
          <p:nvPr/>
        </p:nvCxnSpPr>
        <p:spPr>
          <a:xfrm>
            <a:off x="1449650" y="2371650"/>
            <a:ext cx="793800" cy="12906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>
            <a:stCxn id="60" idx="3"/>
            <a:endCxn id="61" idx="1"/>
          </p:cNvCxnSpPr>
          <p:nvPr/>
        </p:nvCxnSpPr>
        <p:spPr>
          <a:xfrm flipH="1" rot="10800000">
            <a:off x="1449650" y="1195650"/>
            <a:ext cx="793800" cy="11760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Chain: experiment 1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1126450"/>
            <a:ext cx="16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Distal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338101" y="803200"/>
            <a:ext cx="171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Immediate outcome 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= 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Proximal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370107" y="1018744"/>
            <a:ext cx="13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Eventual or distal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73" name="Google Shape;73;p15"/>
          <p:cNvCxnSpPr>
            <a:stCxn id="70" idx="3"/>
            <a:endCxn id="71" idx="1"/>
          </p:cNvCxnSpPr>
          <p:nvPr/>
        </p:nvCxnSpPr>
        <p:spPr>
          <a:xfrm>
            <a:off x="1626600" y="1326550"/>
            <a:ext cx="17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71" idx="3"/>
            <a:endCxn id="72" idx="1"/>
          </p:cNvCxnSpPr>
          <p:nvPr/>
        </p:nvCxnSpPr>
        <p:spPr>
          <a:xfrm>
            <a:off x="5055601" y="1326550"/>
            <a:ext cx="23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 rot="-1180">
            <a:off x="0" y="2131001"/>
            <a:ext cx="2622900" cy="61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knowledgeable human agent / ignorant human agent / inanimate object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76" name="Google Shape;76;p15"/>
          <p:cNvSpPr/>
          <p:nvPr/>
        </p:nvSpPr>
        <p:spPr>
          <a:xfrm rot="-950">
            <a:off x="7682100" y="1771876"/>
            <a:ext cx="1085700" cy="10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good outcome / bad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Summary</a:t>
            </a: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: experiment 1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325" y="8059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Chain: experiment 1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0" y="2293125"/>
            <a:ext cx="20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Agent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016651" y="2185425"/>
            <a:ext cx="17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Immediate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738707" y="2293119"/>
            <a:ext cx="13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Final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91" name="Google Shape;91;p17"/>
          <p:cNvCxnSpPr>
            <a:stCxn id="88" idx="3"/>
            <a:endCxn id="89" idx="1"/>
          </p:cNvCxnSpPr>
          <p:nvPr/>
        </p:nvCxnSpPr>
        <p:spPr>
          <a:xfrm>
            <a:off x="2012100" y="2493225"/>
            <a:ext cx="20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stCxn id="89" idx="3"/>
            <a:endCxn id="90" idx="1"/>
          </p:cNvCxnSpPr>
          <p:nvPr/>
        </p:nvCxnSpPr>
        <p:spPr>
          <a:xfrm>
            <a:off x="5734151" y="2493225"/>
            <a:ext cx="20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/>
          <p:nvPr/>
        </p:nvSpPr>
        <p:spPr>
          <a:xfrm rot="-652">
            <a:off x="215388" y="1924869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distal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94" name="Google Shape;94;p17"/>
          <p:cNvSpPr/>
          <p:nvPr/>
        </p:nvSpPr>
        <p:spPr>
          <a:xfrm rot="-652">
            <a:off x="4084750" y="1817163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proximal</a:t>
            </a: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95" name="Google Shape;95;p17"/>
          <p:cNvSpPr txBox="1"/>
          <p:nvPr/>
        </p:nvSpPr>
        <p:spPr>
          <a:xfrm rot="8849">
            <a:off x="3593346" y="3243500"/>
            <a:ext cx="2564108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(knowledgeable / ignorant / inanimate)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96" name="Google Shape;96;p17"/>
          <p:cNvCxnSpPr>
            <a:stCxn id="88" idx="2"/>
            <a:endCxn id="90" idx="2"/>
          </p:cNvCxnSpPr>
          <p:nvPr/>
        </p:nvCxnSpPr>
        <p:spPr>
          <a:xfrm flipH="1" rot="-5400000">
            <a:off x="4721550" y="-1022175"/>
            <a:ext cx="600" cy="7431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 txBox="1"/>
          <p:nvPr/>
        </p:nvSpPr>
        <p:spPr>
          <a:xfrm rot="10017">
            <a:off x="7922753" y="2137725"/>
            <a:ext cx="1029604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(good / bad)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98" name="Google Shape;98;p17"/>
          <p:cNvSpPr txBox="1"/>
          <p:nvPr/>
        </p:nvSpPr>
        <p:spPr>
          <a:xfrm rot="8720">
            <a:off x="3034495" y="4729125"/>
            <a:ext cx="307501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Measures: causality, counterfactuality.</a:t>
            </a:r>
            <a:endParaRPr sz="12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Chain: experiment 2a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-185375" y="2293125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Agent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398051" y="1054250"/>
            <a:ext cx="17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Immediate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7370007" y="1054244"/>
            <a:ext cx="13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Final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 (bad)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 rot="10800000">
            <a:off x="1801525" y="1362050"/>
            <a:ext cx="2596500" cy="11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>
            <a:stCxn id="105" idx="3"/>
            <a:endCxn id="106" idx="1"/>
          </p:cNvCxnSpPr>
          <p:nvPr/>
        </p:nvCxnSpPr>
        <p:spPr>
          <a:xfrm>
            <a:off x="6115551" y="1362050"/>
            <a:ext cx="1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/>
          <p:nvPr/>
        </p:nvSpPr>
        <p:spPr>
          <a:xfrm rot="-652">
            <a:off x="17413" y="1986643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distal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10" name="Google Shape;110;p18"/>
          <p:cNvSpPr/>
          <p:nvPr/>
        </p:nvSpPr>
        <p:spPr>
          <a:xfrm rot="-652">
            <a:off x="4398125" y="704238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proximal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11" name="Google Shape;111;p18"/>
          <p:cNvCxnSpPr>
            <a:endCxn id="112" idx="1"/>
          </p:cNvCxnSpPr>
          <p:nvPr/>
        </p:nvCxnSpPr>
        <p:spPr>
          <a:xfrm>
            <a:off x="1811502" y="2493300"/>
            <a:ext cx="2121300" cy="12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8"/>
          <p:cNvSpPr txBox="1"/>
          <p:nvPr/>
        </p:nvSpPr>
        <p:spPr>
          <a:xfrm>
            <a:off x="3932802" y="3356550"/>
            <a:ext cx="227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Moral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/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Rational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13" name="Google Shape;113;p18"/>
          <p:cNvSpPr/>
          <p:nvPr/>
        </p:nvSpPr>
        <p:spPr>
          <a:xfrm rot="-950">
            <a:off x="4713950" y="4175076"/>
            <a:ext cx="1085700" cy="4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side effect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14" name="Google Shape;114;p18"/>
          <p:cNvCxnSpPr>
            <a:stCxn id="104" idx="3"/>
            <a:endCxn id="106" idx="2"/>
          </p:cNvCxnSpPr>
          <p:nvPr/>
        </p:nvCxnSpPr>
        <p:spPr>
          <a:xfrm flipH="1" rot="10800000">
            <a:off x="1801525" y="1669725"/>
            <a:ext cx="6267300" cy="8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>
            <a:stCxn id="104" idx="3"/>
            <a:endCxn id="112" idx="0"/>
          </p:cNvCxnSpPr>
          <p:nvPr/>
        </p:nvCxnSpPr>
        <p:spPr>
          <a:xfrm>
            <a:off x="1801525" y="2493225"/>
            <a:ext cx="3270000" cy="8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 txBox="1"/>
          <p:nvPr/>
        </p:nvSpPr>
        <p:spPr>
          <a:xfrm rot="-406866">
            <a:off x="4876719" y="1750715"/>
            <a:ext cx="1084889" cy="35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 rot="839099">
            <a:off x="2419832" y="2812315"/>
            <a:ext cx="2033371" cy="354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(knowledgeable / 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 rot="8920">
            <a:off x="10285" y="4785525"/>
            <a:ext cx="913383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"/>
                <a:ea typeface="Century"/>
                <a:cs typeface="Century"/>
                <a:sym typeface="Century"/>
              </a:rPr>
              <a:t>Measures: [2a]</a:t>
            </a:r>
            <a:endParaRPr sz="12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Chain: experiment 2b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-185375" y="2293125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Agent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398051" y="1054250"/>
            <a:ext cx="17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Immediate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369999" y="1054250"/>
            <a:ext cx="1581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Final</a:t>
            </a:r>
            <a:r>
              <a:rPr lang="en">
                <a:latin typeface="Century"/>
                <a:ea typeface="Century"/>
                <a:cs typeface="Century"/>
                <a:sym typeface="Century"/>
              </a:rPr>
              <a:t> (good)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 flipH="1" rot="10800000">
            <a:off x="1801525" y="1362050"/>
            <a:ext cx="2596500" cy="11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>
            <a:stCxn id="125" idx="3"/>
            <a:endCxn id="126" idx="1"/>
          </p:cNvCxnSpPr>
          <p:nvPr/>
        </p:nvCxnSpPr>
        <p:spPr>
          <a:xfrm flipH="1" rot="10800000">
            <a:off x="6115551" y="1360550"/>
            <a:ext cx="1254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/>
          <p:nvPr/>
        </p:nvSpPr>
        <p:spPr>
          <a:xfrm rot="-652">
            <a:off x="17425" y="1984398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distal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30" name="Google Shape;130;p19"/>
          <p:cNvSpPr/>
          <p:nvPr/>
        </p:nvSpPr>
        <p:spPr>
          <a:xfrm rot="-652">
            <a:off x="4398125" y="704238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proximal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31" name="Google Shape;131;p19"/>
          <p:cNvCxnSpPr>
            <a:endCxn id="132" idx="1"/>
          </p:cNvCxnSpPr>
          <p:nvPr/>
        </p:nvCxnSpPr>
        <p:spPr>
          <a:xfrm>
            <a:off x="1811502" y="2493300"/>
            <a:ext cx="2121300" cy="12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 txBox="1"/>
          <p:nvPr/>
        </p:nvSpPr>
        <p:spPr>
          <a:xfrm>
            <a:off x="3932802" y="3356550"/>
            <a:ext cx="227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Moral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/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Rational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33" name="Google Shape;133;p19"/>
          <p:cNvSpPr/>
          <p:nvPr/>
        </p:nvSpPr>
        <p:spPr>
          <a:xfrm rot="-950">
            <a:off x="4713950" y="4175076"/>
            <a:ext cx="1085700" cy="4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side effect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34" name="Google Shape;134;p19"/>
          <p:cNvCxnSpPr>
            <a:stCxn id="124" idx="3"/>
            <a:endCxn id="126" idx="2"/>
          </p:cNvCxnSpPr>
          <p:nvPr/>
        </p:nvCxnSpPr>
        <p:spPr>
          <a:xfrm flipH="1" rot="10800000">
            <a:off x="1801525" y="1666725"/>
            <a:ext cx="63591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>
            <a:stCxn id="124" idx="3"/>
            <a:endCxn id="132" idx="0"/>
          </p:cNvCxnSpPr>
          <p:nvPr/>
        </p:nvCxnSpPr>
        <p:spPr>
          <a:xfrm>
            <a:off x="1801525" y="2493225"/>
            <a:ext cx="3270000" cy="8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" name="Google Shape;136;p19"/>
          <p:cNvSpPr txBox="1"/>
          <p:nvPr/>
        </p:nvSpPr>
        <p:spPr>
          <a:xfrm rot="-406866">
            <a:off x="4876719" y="1750715"/>
            <a:ext cx="1084889" cy="35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 rot="839099">
            <a:off x="2419832" y="2812315"/>
            <a:ext cx="2033371" cy="354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(knowledgeable / 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Chain: experiment 2c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-185375" y="2293125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Agent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398051" y="1054250"/>
            <a:ext cx="17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Immediate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370000" y="1122350"/>
            <a:ext cx="1581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Final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 flipH="1" rot="10800000">
            <a:off x="1801525" y="1362050"/>
            <a:ext cx="2596500" cy="11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>
            <a:stCxn id="144" idx="3"/>
            <a:endCxn id="145" idx="1"/>
          </p:cNvCxnSpPr>
          <p:nvPr/>
        </p:nvCxnSpPr>
        <p:spPr>
          <a:xfrm>
            <a:off x="6115551" y="1362050"/>
            <a:ext cx="12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0"/>
          <p:cNvSpPr/>
          <p:nvPr/>
        </p:nvSpPr>
        <p:spPr>
          <a:xfrm rot="-652">
            <a:off x="17425" y="1984398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distal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49" name="Google Shape;149;p20"/>
          <p:cNvSpPr/>
          <p:nvPr/>
        </p:nvSpPr>
        <p:spPr>
          <a:xfrm rot="-652">
            <a:off x="4398125" y="704238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proximal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50" name="Google Shape;150;p20"/>
          <p:cNvCxnSpPr>
            <a:endCxn id="151" idx="1"/>
          </p:cNvCxnSpPr>
          <p:nvPr/>
        </p:nvCxnSpPr>
        <p:spPr>
          <a:xfrm>
            <a:off x="1811502" y="2493300"/>
            <a:ext cx="2121300" cy="12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0"/>
          <p:cNvSpPr txBox="1"/>
          <p:nvPr/>
        </p:nvSpPr>
        <p:spPr>
          <a:xfrm>
            <a:off x="3932802" y="3356550"/>
            <a:ext cx="227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Moral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/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Rational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2" name="Google Shape;152;p20"/>
          <p:cNvSpPr/>
          <p:nvPr/>
        </p:nvSpPr>
        <p:spPr>
          <a:xfrm rot="-950">
            <a:off x="4713950" y="4175076"/>
            <a:ext cx="1085700" cy="4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side effect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53" name="Google Shape;153;p20"/>
          <p:cNvCxnSpPr>
            <a:stCxn id="143" idx="3"/>
            <a:endCxn id="145" idx="2"/>
          </p:cNvCxnSpPr>
          <p:nvPr/>
        </p:nvCxnSpPr>
        <p:spPr>
          <a:xfrm flipH="1" rot="10800000">
            <a:off x="1801525" y="1601625"/>
            <a:ext cx="6359100" cy="8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>
            <a:stCxn id="143" idx="3"/>
            <a:endCxn id="151" idx="0"/>
          </p:cNvCxnSpPr>
          <p:nvPr/>
        </p:nvCxnSpPr>
        <p:spPr>
          <a:xfrm>
            <a:off x="1801525" y="2493225"/>
            <a:ext cx="3270000" cy="8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5" name="Google Shape;155;p20"/>
          <p:cNvSpPr txBox="1"/>
          <p:nvPr/>
        </p:nvSpPr>
        <p:spPr>
          <a:xfrm rot="-406866">
            <a:off x="4876719" y="1732565"/>
            <a:ext cx="1084889" cy="35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 rot="839099">
            <a:off x="2419832" y="2812315"/>
            <a:ext cx="2033371" cy="354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(knowledgeable / 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 rot="10017">
            <a:off x="7645853" y="970163"/>
            <a:ext cx="1029604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(good / bad)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1561450" y="0"/>
            <a:ext cx="662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entury"/>
                <a:ea typeface="Century"/>
                <a:cs typeface="Century"/>
                <a:sym typeface="Century"/>
              </a:rPr>
              <a:t>Causal Chain: experiment 2d</a:t>
            </a:r>
            <a:endParaRPr b="1" sz="33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-185375" y="2293125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Agent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4398051" y="1054250"/>
            <a:ext cx="17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Immediate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7370000" y="1122350"/>
            <a:ext cx="1581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Final outcome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 flipH="1" rot="10800000">
            <a:off x="1801525" y="1362050"/>
            <a:ext cx="2596500" cy="11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1"/>
          <p:cNvCxnSpPr>
            <a:stCxn id="164" idx="3"/>
            <a:endCxn id="165" idx="1"/>
          </p:cNvCxnSpPr>
          <p:nvPr/>
        </p:nvCxnSpPr>
        <p:spPr>
          <a:xfrm>
            <a:off x="6115551" y="1362050"/>
            <a:ext cx="12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1"/>
          <p:cNvSpPr/>
          <p:nvPr/>
        </p:nvSpPr>
        <p:spPr>
          <a:xfrm rot="-652">
            <a:off x="17425" y="1984398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distal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69" name="Google Shape;169;p21"/>
          <p:cNvSpPr/>
          <p:nvPr/>
        </p:nvSpPr>
        <p:spPr>
          <a:xfrm rot="-652">
            <a:off x="4398125" y="704238"/>
            <a:ext cx="1581300" cy="36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proximal cause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70" name="Google Shape;170;p21"/>
          <p:cNvCxnSpPr>
            <a:endCxn id="171" idx="1"/>
          </p:cNvCxnSpPr>
          <p:nvPr/>
        </p:nvCxnSpPr>
        <p:spPr>
          <a:xfrm>
            <a:off x="1811502" y="2493300"/>
            <a:ext cx="2121300" cy="12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1"/>
          <p:cNvSpPr txBox="1"/>
          <p:nvPr/>
        </p:nvSpPr>
        <p:spPr>
          <a:xfrm>
            <a:off x="3932802" y="3356550"/>
            <a:ext cx="227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Moral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/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Rational norm violation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72" name="Google Shape;172;p21"/>
          <p:cNvSpPr/>
          <p:nvPr/>
        </p:nvSpPr>
        <p:spPr>
          <a:xfrm rot="-950">
            <a:off x="4713950" y="4175076"/>
            <a:ext cx="1085700" cy="4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"/>
                <a:ea typeface="Century"/>
                <a:cs typeface="Century"/>
                <a:sym typeface="Century"/>
              </a:rPr>
              <a:t>side effect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cxnSp>
        <p:nvCxnSpPr>
          <p:cNvPr id="173" name="Google Shape;173;p21"/>
          <p:cNvCxnSpPr>
            <a:stCxn id="163" idx="3"/>
            <a:endCxn id="165" idx="2"/>
          </p:cNvCxnSpPr>
          <p:nvPr/>
        </p:nvCxnSpPr>
        <p:spPr>
          <a:xfrm flipH="1" rot="10800000">
            <a:off x="1801525" y="1601625"/>
            <a:ext cx="6359100" cy="8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>
            <a:stCxn id="163" idx="3"/>
            <a:endCxn id="171" idx="0"/>
          </p:cNvCxnSpPr>
          <p:nvPr/>
        </p:nvCxnSpPr>
        <p:spPr>
          <a:xfrm>
            <a:off x="1801525" y="2493225"/>
            <a:ext cx="3270000" cy="8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 txBox="1"/>
          <p:nvPr/>
        </p:nvSpPr>
        <p:spPr>
          <a:xfrm rot="-406866">
            <a:off x="4876719" y="1732565"/>
            <a:ext cx="1084889" cy="35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 rot="839099">
            <a:off x="2419832" y="2812315"/>
            <a:ext cx="2033371" cy="354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(knowledgeable / ignorant)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 rot="10017">
            <a:off x="7645853" y="970163"/>
            <a:ext cx="1029604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"/>
                <a:ea typeface="Century"/>
                <a:cs typeface="Century"/>
                <a:sym typeface="Century"/>
              </a:rPr>
              <a:t>(good / bad)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