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C35E18-0BD9-C487-1700-EE607A5B20F1}" name="Songzhi Wu" initials="SW" userId="S::f005bpv@dartmouth.edu::badcf7fb-df5f-42b0-a028-9baac7b70b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94"/>
    <p:restoredTop sz="86420"/>
  </p:normalViewPr>
  <p:slideViewPr>
    <p:cSldViewPr snapToGrid="0">
      <p:cViewPr varScale="1">
        <p:scale>
          <a:sx n="64" d="100"/>
          <a:sy n="64" d="100"/>
        </p:scale>
        <p:origin x="18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9DD28-6AD5-8F4C-95A0-93AB93823BF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B6927-7831-E547-92BE-445EA1C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F3F3F"/>
                </a:solidFill>
                <a:effectLst/>
                <a:latin typeface="Helvetica" pitchFamily="2" charset="0"/>
              </a:rPr>
              <a:t>Measures: causation, </a:t>
            </a:r>
            <a:r>
              <a:rPr lang="en-US" dirty="0" err="1">
                <a:solidFill>
                  <a:srgbClr val="3F3F3F"/>
                </a:solidFill>
                <a:effectLst/>
                <a:latin typeface="Helvetica" pitchFamily="2" charset="0"/>
              </a:rPr>
              <a:t>counterfactuality</a:t>
            </a:r>
            <a:r>
              <a:rPr lang="en-US" dirty="0">
                <a:solidFill>
                  <a:srgbClr val="3F3F3F"/>
                </a:solidFill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6927-7831-E547-92BE-445EA1CE9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Measures: [2a] causality; [2b] causality; [2c] causality; [2d] morality, rationality,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counterfacutality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6927-7831-E547-92BE-445EA1CE9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Measures: [3a] causality; [3b] valence &amp; normality; [3c] valence &amp; normality.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6927-7831-E547-92BE-445EA1CE92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Measures: modality (whether the agent could have not acted the way they did ) &amp;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counterfacutality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(whether the absence of the action could have prevented the outcome).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6927-7831-E547-92BE-445EA1CE92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Measures: modality (whether the agent could have not acted the way they did ) &amp;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counterfacutality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(whether the absence of the action could have prevented the outcome).</a:t>
            </a:r>
            <a:endParaRPr lang="en-US" sz="28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6927-7831-E547-92BE-445EA1CE9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0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Measures: modality (whether the agent could have not acted the way they did ) &amp;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counterfacutality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(whether the absence of the action could have prevented the outcome).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entury" panose="020406040505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entury" panose="020406040505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Use the same structure for study 4 as in study 3.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“self-harm” or “other-harm” for harm type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entury" panose="020406040505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entury" panose="020406040505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28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6927-7831-E547-92BE-445EA1CE9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628C-05E3-33D7-1532-BB47FFF46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659A1-EFE2-C636-5988-2C6B85AB5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B8FF-7B35-1465-6605-895E5955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EB05-0828-CA4D-A6C8-DAA87CAF22C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4BFD-9417-4665-C9B5-44D2B52D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C294-B4FD-4393-1CE6-1426BD1E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D77-8D05-0A4D-A940-A84868C9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0000-A63F-BB8C-E4A1-C99EB20A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EAB7-72AA-FCBF-5B5F-EAED145A6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C37AD-D9E8-ADF0-1343-880999E8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EB05-0828-CA4D-A6C8-DAA87CAF22C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37333-5DB5-2ED3-695C-573FE9C9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ABC36-7462-1207-A8B7-D6F27770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D77-8D05-0A4D-A940-A84868C9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1F085-D276-8472-81CF-824F02C06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7886C-F8C8-B873-C2A7-6EA0C1671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5D9D-3D1A-E1E5-49D7-B0BDBA0B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EB05-0828-CA4D-A6C8-DAA87CAF22C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7849E-AAF9-8127-68B0-5F9F222E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E458-BD49-1315-E227-C69B30AB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D77-8D05-0A4D-A940-A84868C9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9F1E-3737-86FC-4E52-D9D2F895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8EA6-4337-416B-F147-F8E320D6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D6EAE-571B-4EFE-F66E-341B0AE9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EB05-0828-CA4D-A6C8-DAA87CAF22C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6A295-9BA1-264D-842D-DAB38AA7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16BF-01EA-DD78-FACC-51919652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D77-8D05-0A4D-A940-A84868C9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53DF-A843-A905-CC30-718F24EB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9C67D-DB94-7E7E-4C48-CA947B41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3D86-B88D-0AE3-903E-07AD6169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EB05-0828-CA4D-A6C8-DAA87CAF22C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76BA-DC0C-B143-A3C9-B88E4BAD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5A18-F15B-9DA1-9304-71BFDAD5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D77-8D05-0A4D-A940-A84868C9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E6C1-5209-C9E5-440A-5BEF828D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292A-A640-1E60-E30C-03875CEA7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59BF-2432-35EC-A304-FE5472645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7435B-C758-6135-9367-1FD47FDD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EB05-0828-CA4D-A6C8-DAA87CAF22C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8A05C-BF2F-F1C5-3031-B3EE258A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E8E1-B9A2-FC4E-E994-71B2B322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D77-8D05-0A4D-A940-A84868C9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8B71-4505-51FE-150F-CA0A8EEC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4F29-1117-B789-1700-8928478F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6393B-260B-5D20-B1CE-2950F42EF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4FB02-CE49-AEB4-1513-AA4C77B56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E1968-82B2-7A0E-BB0B-D69338968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BCEDF-C7C7-E20D-C71F-BF88C4C3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EB05-0828-CA4D-A6C8-DAA87CAF22C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9F148-8206-A449-50E9-119B94DD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22BD6-E3B4-DC40-835D-9E73047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D77-8D05-0A4D-A940-A84868C9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CF2C-DCFA-4A77-FC10-32B9E5FB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C167E-4BE9-4BFC-4518-8BFBBDB0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EB05-0828-CA4D-A6C8-DAA87CAF22C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84473-4A05-A560-97E4-45A058AB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C71FA-48AA-2168-3458-6F4B74C5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D77-8D05-0A4D-A940-A84868C9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B6617-24ED-543C-A0B0-B055D5F8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EB05-0828-CA4D-A6C8-DAA87CAF22C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D3347-2560-2277-AA0F-2E1EEEF1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B4C27-48AD-EE32-77B1-9F00100D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D77-8D05-0A4D-A940-A84868C9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9681-BC2B-9C83-F9B7-1765DF88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82A6-6FDD-A0CC-0896-FF6FD77D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862EE-7867-FA2B-D84E-573C63EF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E1BC2-96F1-D741-1870-7A0E972D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EB05-0828-CA4D-A6C8-DAA87CAF22C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00C4D-9CC5-8D97-4824-9040CB7E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8690F-C201-3505-1958-BEE595F2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D77-8D05-0A4D-A940-A84868C9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5438-A115-3BE6-2DA4-E5ACCA20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E5919-B674-9D73-7E2E-F37EA96CD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AF92B-4653-698C-32B1-78291E23A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5231F-CE57-33A9-116C-A4C249D1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EB05-0828-CA4D-A6C8-DAA87CAF22C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6740-CADA-A493-CB55-7FA0E7E5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B11ED-AABF-ECAA-1F76-2E8FDF64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D77-8D05-0A4D-A940-A84868C9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BF595-86BC-7679-E200-DB973B0B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A22D8-14DE-790B-2DCA-F9E8CF29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484B-3FD3-1AC3-9F28-DB223E4AA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EB05-0828-CA4D-A6C8-DAA87CAF22C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5F48-D0EB-5EFA-5694-F3286C060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FBD77-6169-6C9E-1265-18E37178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ED77-8D05-0A4D-A940-A84868C9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8BB79AB-88FD-C3CB-8D46-6DE57EA2FCCE}"/>
              </a:ext>
            </a:extLst>
          </p:cNvPr>
          <p:cNvGrpSpPr/>
          <p:nvPr/>
        </p:nvGrpSpPr>
        <p:grpSpPr>
          <a:xfrm>
            <a:off x="726563" y="160058"/>
            <a:ext cx="1757317" cy="1757317"/>
            <a:chOff x="1826021" y="160058"/>
            <a:chExt cx="1757317" cy="17573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CFAABB-B0C6-624F-98AD-009883987BFF}"/>
                </a:ext>
              </a:extLst>
            </p:cNvPr>
            <p:cNvSpPr/>
            <p:nvPr/>
          </p:nvSpPr>
          <p:spPr>
            <a:xfrm>
              <a:off x="1826021" y="160058"/>
              <a:ext cx="1757317" cy="1757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9F462-95AD-601B-9E41-EF4BB2ABE3C3}"/>
                </a:ext>
              </a:extLst>
            </p:cNvPr>
            <p:cNvSpPr txBox="1"/>
            <p:nvPr/>
          </p:nvSpPr>
          <p:spPr>
            <a:xfrm>
              <a:off x="2285334" y="715551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"/>
                </a:rPr>
                <a:t>Distal</a:t>
              </a:r>
            </a:p>
            <a:p>
              <a:pPr algn="ctr"/>
              <a:r>
                <a:rPr lang="en-US" b="1" dirty="0">
                  <a:latin typeface=""/>
                </a:rPr>
                <a:t>cause</a:t>
              </a:r>
            </a:p>
          </p:txBody>
        </p:sp>
      </p:grpSp>
      <p:cxnSp>
        <p:nvCxnSpPr>
          <p:cNvPr id="9" name="Google Shape;91;p17">
            <a:extLst>
              <a:ext uri="{FF2B5EF4-FFF2-40B4-BE49-F238E27FC236}">
                <a16:creationId xmlns:a16="http://schemas.microsoft.com/office/drawing/2014/main" id="{5879E49E-53EE-8962-B457-98FAD0BF2D43}"/>
              </a:ext>
            </a:extLst>
          </p:cNvPr>
          <p:cNvCxnSpPr>
            <a:cxnSpLocks/>
          </p:cNvCxnSpPr>
          <p:nvPr/>
        </p:nvCxnSpPr>
        <p:spPr>
          <a:xfrm>
            <a:off x="2645229" y="1099066"/>
            <a:ext cx="381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425DC5-E38C-3D5D-AE06-E6214978D62E}"/>
              </a:ext>
            </a:extLst>
          </p:cNvPr>
          <p:cNvGrpSpPr/>
          <p:nvPr/>
        </p:nvGrpSpPr>
        <p:grpSpPr>
          <a:xfrm>
            <a:off x="6649087" y="160058"/>
            <a:ext cx="1757317" cy="1757317"/>
            <a:chOff x="6788866" y="160058"/>
            <a:chExt cx="1757317" cy="175731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BE29FD-D438-F998-B331-2F3510424603}"/>
                </a:ext>
              </a:extLst>
            </p:cNvPr>
            <p:cNvSpPr/>
            <p:nvPr/>
          </p:nvSpPr>
          <p:spPr>
            <a:xfrm>
              <a:off x="6788866" y="160058"/>
              <a:ext cx="1757317" cy="1757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6BAF2B-C838-E50A-4F2D-14553FE2F836}"/>
                </a:ext>
              </a:extLst>
            </p:cNvPr>
            <p:cNvSpPr txBox="1"/>
            <p:nvPr/>
          </p:nvSpPr>
          <p:spPr>
            <a:xfrm>
              <a:off x="7094290" y="715551"/>
              <a:ext cx="1146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"/>
                </a:rPr>
                <a:t>Intended</a:t>
              </a:r>
            </a:p>
            <a:p>
              <a:pPr algn="ctr"/>
              <a:r>
                <a:rPr lang="en-US" b="1" dirty="0">
                  <a:latin typeface=""/>
                </a:rPr>
                <a:t>outcome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E87114-DC00-B040-529A-FF44915E32CE}"/>
              </a:ext>
            </a:extLst>
          </p:cNvPr>
          <p:cNvGrpSpPr/>
          <p:nvPr/>
        </p:nvGrpSpPr>
        <p:grpSpPr>
          <a:xfrm>
            <a:off x="3687825" y="2149702"/>
            <a:ext cx="1757317" cy="1757317"/>
            <a:chOff x="4862092" y="2149702"/>
            <a:chExt cx="1757317" cy="175731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2C4CE7-A243-C797-2254-2E21BFC83DC0}"/>
                </a:ext>
              </a:extLst>
            </p:cNvPr>
            <p:cNvSpPr/>
            <p:nvPr/>
          </p:nvSpPr>
          <p:spPr>
            <a:xfrm>
              <a:off x="4862092" y="2149702"/>
              <a:ext cx="1757317" cy="1757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EE05A2-3172-BF6C-F50C-313CFF774408}"/>
                </a:ext>
              </a:extLst>
            </p:cNvPr>
            <p:cNvSpPr txBox="1"/>
            <p:nvPr/>
          </p:nvSpPr>
          <p:spPr>
            <a:xfrm>
              <a:off x="5077748" y="2705195"/>
              <a:ext cx="1326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"/>
                </a:rPr>
                <a:t>Foreseen</a:t>
              </a:r>
            </a:p>
            <a:p>
              <a:pPr algn="ctr"/>
              <a:r>
                <a:rPr lang="en-US" b="1" dirty="0">
                  <a:latin typeface=""/>
                </a:rPr>
                <a:t>side effect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487BBD4-26B7-B59B-FFEC-F2BCD732C0C8}"/>
              </a:ext>
            </a:extLst>
          </p:cNvPr>
          <p:cNvGrpSpPr/>
          <p:nvPr/>
        </p:nvGrpSpPr>
        <p:grpSpPr>
          <a:xfrm>
            <a:off x="9610348" y="2149702"/>
            <a:ext cx="1757317" cy="1757317"/>
            <a:chOff x="9109603" y="2149702"/>
            <a:chExt cx="1757317" cy="175731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9D03BA-44AA-9F80-2492-2362BDEEC317}"/>
                </a:ext>
              </a:extLst>
            </p:cNvPr>
            <p:cNvSpPr/>
            <p:nvPr/>
          </p:nvSpPr>
          <p:spPr>
            <a:xfrm>
              <a:off x="9109603" y="2149702"/>
              <a:ext cx="1757317" cy="1757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47084B-3414-6AE6-381C-1B4FC9A38024}"/>
                </a:ext>
              </a:extLst>
            </p:cNvPr>
            <p:cNvSpPr txBox="1"/>
            <p:nvPr/>
          </p:nvSpPr>
          <p:spPr>
            <a:xfrm>
              <a:off x="9261141" y="2705195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"/>
                </a:rPr>
                <a:t>Unintended</a:t>
              </a:r>
            </a:p>
            <a:p>
              <a:pPr algn="ctr"/>
              <a:r>
                <a:rPr lang="en-US" b="1" dirty="0">
                  <a:latin typeface=""/>
                </a:rPr>
                <a:t>outcome</a:t>
              </a:r>
            </a:p>
          </p:txBody>
        </p:sp>
      </p:grpSp>
      <p:cxnSp>
        <p:nvCxnSpPr>
          <p:cNvPr id="21" name="Google Shape;91;p17">
            <a:extLst>
              <a:ext uri="{FF2B5EF4-FFF2-40B4-BE49-F238E27FC236}">
                <a16:creationId xmlns:a16="http://schemas.microsoft.com/office/drawing/2014/main" id="{68F864FC-7304-1EBB-18E0-DA999C9589C8}"/>
              </a:ext>
            </a:extLst>
          </p:cNvPr>
          <p:cNvCxnSpPr>
            <a:cxnSpLocks/>
          </p:cNvCxnSpPr>
          <p:nvPr/>
        </p:nvCxnSpPr>
        <p:spPr>
          <a:xfrm>
            <a:off x="2449436" y="1740495"/>
            <a:ext cx="1187175" cy="7741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91;p17">
            <a:extLst>
              <a:ext uri="{FF2B5EF4-FFF2-40B4-BE49-F238E27FC236}">
                <a16:creationId xmlns:a16="http://schemas.microsoft.com/office/drawing/2014/main" id="{F078F698-8F96-E132-2F65-25F2F3D773BA}"/>
              </a:ext>
            </a:extLst>
          </p:cNvPr>
          <p:cNvCxnSpPr>
            <a:cxnSpLocks/>
          </p:cNvCxnSpPr>
          <p:nvPr/>
        </p:nvCxnSpPr>
        <p:spPr>
          <a:xfrm>
            <a:off x="5622745" y="3028360"/>
            <a:ext cx="381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4697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F9F462-95AD-601B-9E41-EF4BB2ABE3C3}"/>
              </a:ext>
            </a:extLst>
          </p:cNvPr>
          <p:cNvSpPr txBox="1"/>
          <p:nvPr/>
        </p:nvSpPr>
        <p:spPr>
          <a:xfrm>
            <a:off x="29997" y="1320147"/>
            <a:ext cx="235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Distal cause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BAF2B-C838-E50A-4F2D-14553FE2F836}"/>
              </a:ext>
            </a:extLst>
          </p:cNvPr>
          <p:cNvSpPr txBox="1"/>
          <p:nvPr/>
        </p:nvSpPr>
        <p:spPr>
          <a:xfrm>
            <a:off x="4716301" y="1334657"/>
            <a:ext cx="258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Intermediate outcome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FCDD1-3727-76AE-D986-DE9F322B2DC1}"/>
              </a:ext>
            </a:extLst>
          </p:cNvPr>
          <p:cNvSpPr txBox="1"/>
          <p:nvPr/>
        </p:nvSpPr>
        <p:spPr>
          <a:xfrm>
            <a:off x="4170633" y="44201"/>
            <a:ext cx="3850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"/>
              </a:rPr>
              <a:t>Scenario structure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35F83B-C382-7DE4-C753-0AD281C9CD85}"/>
              </a:ext>
            </a:extLst>
          </p:cNvPr>
          <p:cNvGrpSpPr/>
          <p:nvPr/>
        </p:nvGrpSpPr>
        <p:grpSpPr>
          <a:xfrm>
            <a:off x="449229" y="2373228"/>
            <a:ext cx="1371600" cy="1371600"/>
            <a:chOff x="38793" y="2268927"/>
            <a:chExt cx="1371600" cy="1371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CFAABB-B0C6-624F-98AD-009883987BFF}"/>
                </a:ext>
              </a:extLst>
            </p:cNvPr>
            <p:cNvSpPr/>
            <p:nvPr/>
          </p:nvSpPr>
          <p:spPr>
            <a:xfrm>
              <a:off x="38793" y="2268927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A54027-EA70-601E-0819-645E7145FEEC}"/>
                </a:ext>
              </a:extLst>
            </p:cNvPr>
            <p:cNvSpPr txBox="1"/>
            <p:nvPr/>
          </p:nvSpPr>
          <p:spPr>
            <a:xfrm>
              <a:off x="165514" y="2437916"/>
              <a:ext cx="1144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3"/>
                  </a:solidFill>
                  <a:latin typeface=""/>
                </a:rPr>
                <a:t>a farmer who wants to grow crops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2E1DFC-B29A-3FC9-BC43-930B53ACD347}"/>
              </a:ext>
            </a:extLst>
          </p:cNvPr>
          <p:cNvSpPr txBox="1"/>
          <p:nvPr/>
        </p:nvSpPr>
        <p:spPr>
          <a:xfrm>
            <a:off x="8844191" y="1330354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Final outcome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E7A8D1-1252-75DE-96C3-F3C25817BA59}"/>
              </a:ext>
            </a:extLst>
          </p:cNvPr>
          <p:cNvGrpSpPr/>
          <p:nvPr/>
        </p:nvGrpSpPr>
        <p:grpSpPr>
          <a:xfrm>
            <a:off x="5257812" y="2712567"/>
            <a:ext cx="1586293" cy="1586293"/>
            <a:chOff x="5651512" y="2214853"/>
            <a:chExt cx="1586293" cy="158629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2C4CE7-A243-C797-2254-2E21BFC83DC0}"/>
                </a:ext>
              </a:extLst>
            </p:cNvPr>
            <p:cNvSpPr/>
            <p:nvPr/>
          </p:nvSpPr>
          <p:spPr>
            <a:xfrm>
              <a:off x="5651512" y="2214853"/>
              <a:ext cx="1586293" cy="15862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9DDABF-FEB7-78EB-0B80-2A52B13B0376}"/>
                </a:ext>
              </a:extLst>
            </p:cNvPr>
            <p:cNvSpPr txBox="1"/>
            <p:nvPr/>
          </p:nvSpPr>
          <p:spPr>
            <a:xfrm>
              <a:off x="5741511" y="2473877"/>
              <a:ext cx="14152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3"/>
                  </a:solidFill>
                  <a:latin typeface=""/>
                </a:rPr>
                <a:t>gets rid of a vine that covering trees’ roots </a:t>
              </a:r>
            </a:p>
          </p:txBody>
        </p:sp>
      </p:grpSp>
      <p:cxnSp>
        <p:nvCxnSpPr>
          <p:cNvPr id="28" name="Google Shape;91;p17">
            <a:extLst>
              <a:ext uri="{FF2B5EF4-FFF2-40B4-BE49-F238E27FC236}">
                <a16:creationId xmlns:a16="http://schemas.microsoft.com/office/drawing/2014/main" id="{A3E2F53D-AB88-29A0-9528-E69FAACB38EE}"/>
              </a:ext>
            </a:extLst>
          </p:cNvPr>
          <p:cNvCxnSpPr>
            <a:cxnSpLocks/>
          </p:cNvCxnSpPr>
          <p:nvPr/>
        </p:nvCxnSpPr>
        <p:spPr>
          <a:xfrm flipV="1">
            <a:off x="7002254" y="2953501"/>
            <a:ext cx="1882547" cy="245807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988BA5B-211F-557D-6E66-25AF48138754}"/>
              </a:ext>
            </a:extLst>
          </p:cNvPr>
          <p:cNvGrpSpPr/>
          <p:nvPr/>
        </p:nvGrpSpPr>
        <p:grpSpPr>
          <a:xfrm>
            <a:off x="449229" y="3589517"/>
            <a:ext cx="1371600" cy="1371600"/>
            <a:chOff x="2594623" y="2268927"/>
            <a:chExt cx="1371600" cy="13716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427218-4187-DB55-8378-C73DFBFB2637}"/>
                </a:ext>
              </a:extLst>
            </p:cNvPr>
            <p:cNvSpPr/>
            <p:nvPr/>
          </p:nvSpPr>
          <p:spPr>
            <a:xfrm>
              <a:off x="2594623" y="2268927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8483CE-0381-7181-5BCC-9C522CCBD970}"/>
                </a:ext>
              </a:extLst>
            </p:cNvPr>
            <p:cNvSpPr txBox="1"/>
            <p:nvPr/>
          </p:nvSpPr>
          <p:spPr>
            <a:xfrm>
              <a:off x="2695714" y="2610273"/>
              <a:ext cx="1144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3"/>
                  </a:solidFill>
                  <a:latin typeface=""/>
                </a:rPr>
                <a:t>a powerful flood </a:t>
              </a:r>
            </a:p>
          </p:txBody>
        </p:sp>
      </p:grpSp>
      <p:cxnSp>
        <p:nvCxnSpPr>
          <p:cNvPr id="23" name="Google Shape;91;p17">
            <a:extLst>
              <a:ext uri="{FF2B5EF4-FFF2-40B4-BE49-F238E27FC236}">
                <a16:creationId xmlns:a16="http://schemas.microsoft.com/office/drawing/2014/main" id="{17411FE3-577D-B8EA-8845-C583D1583DA4}"/>
              </a:ext>
            </a:extLst>
          </p:cNvPr>
          <p:cNvCxnSpPr>
            <a:cxnSpLocks/>
          </p:cNvCxnSpPr>
          <p:nvPr/>
        </p:nvCxnSpPr>
        <p:spPr>
          <a:xfrm>
            <a:off x="1990550" y="2971591"/>
            <a:ext cx="3060679" cy="36354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91;p17">
            <a:extLst>
              <a:ext uri="{FF2B5EF4-FFF2-40B4-BE49-F238E27FC236}">
                <a16:creationId xmlns:a16="http://schemas.microsoft.com/office/drawing/2014/main" id="{2BF1E1D7-8520-814B-4FF2-E8B6EE580B63}"/>
              </a:ext>
            </a:extLst>
          </p:cNvPr>
          <p:cNvCxnSpPr>
            <a:cxnSpLocks/>
          </p:cNvCxnSpPr>
          <p:nvPr/>
        </p:nvCxnSpPr>
        <p:spPr>
          <a:xfrm flipV="1">
            <a:off x="2038153" y="3661635"/>
            <a:ext cx="3036226" cy="45437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890557-D74C-7FBC-B6C2-A35E62374AB6}"/>
              </a:ext>
            </a:extLst>
          </p:cNvPr>
          <p:cNvGrpSpPr/>
          <p:nvPr/>
        </p:nvGrpSpPr>
        <p:grpSpPr>
          <a:xfrm>
            <a:off x="9019733" y="2290035"/>
            <a:ext cx="1371600" cy="1371600"/>
            <a:chOff x="38793" y="2268927"/>
            <a:chExt cx="1371600" cy="13716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064DC5-32B3-A798-2660-0A666278E607}"/>
                </a:ext>
              </a:extLst>
            </p:cNvPr>
            <p:cNvSpPr/>
            <p:nvPr/>
          </p:nvSpPr>
          <p:spPr>
            <a:xfrm>
              <a:off x="38793" y="2268927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AAE163-992E-611B-9B71-6E5CC599FFC0}"/>
                </a:ext>
              </a:extLst>
            </p:cNvPr>
            <p:cNvSpPr txBox="1"/>
            <p:nvPr/>
          </p:nvSpPr>
          <p:spPr>
            <a:xfrm>
              <a:off x="165514" y="2553666"/>
              <a:ext cx="11446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3"/>
                  </a:solidFill>
                  <a:latin typeface=""/>
                </a:rPr>
                <a:t>rare trees lose their leaves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2E6455-22ED-95B7-DA09-BE0111D45281}"/>
              </a:ext>
            </a:extLst>
          </p:cNvPr>
          <p:cNvGrpSpPr/>
          <p:nvPr/>
        </p:nvGrpSpPr>
        <p:grpSpPr>
          <a:xfrm>
            <a:off x="9019733" y="3506324"/>
            <a:ext cx="1371600" cy="1371600"/>
            <a:chOff x="2594623" y="2268927"/>
            <a:chExt cx="1371600" cy="13716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EE4F0F5-4494-24B2-83AE-9DDCA9BFCB2C}"/>
                </a:ext>
              </a:extLst>
            </p:cNvPr>
            <p:cNvSpPr/>
            <p:nvPr/>
          </p:nvSpPr>
          <p:spPr>
            <a:xfrm>
              <a:off x="2594623" y="2268927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47015B-BD82-8C13-2D06-4BDA34EFA5DB}"/>
                </a:ext>
              </a:extLst>
            </p:cNvPr>
            <p:cNvSpPr txBox="1"/>
            <p:nvPr/>
          </p:nvSpPr>
          <p:spPr>
            <a:xfrm>
              <a:off x="2695714" y="2610273"/>
              <a:ext cx="1144672" cy="83099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3"/>
                  </a:solidFill>
                  <a:latin typeface=""/>
                </a:rPr>
                <a:t>rare trees grow new leaves</a:t>
              </a:r>
            </a:p>
          </p:txBody>
        </p:sp>
      </p:grpSp>
      <p:cxnSp>
        <p:nvCxnSpPr>
          <p:cNvPr id="58" name="Google Shape;91;p17">
            <a:extLst>
              <a:ext uri="{FF2B5EF4-FFF2-40B4-BE49-F238E27FC236}">
                <a16:creationId xmlns:a16="http://schemas.microsoft.com/office/drawing/2014/main" id="{11FE36A2-17B7-9878-067C-C8AF43C86D4A}"/>
              </a:ext>
            </a:extLst>
          </p:cNvPr>
          <p:cNvCxnSpPr>
            <a:cxnSpLocks/>
          </p:cNvCxnSpPr>
          <p:nvPr/>
        </p:nvCxnSpPr>
        <p:spPr>
          <a:xfrm>
            <a:off x="7008195" y="3619435"/>
            <a:ext cx="1876606" cy="45239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91;p17">
            <a:extLst>
              <a:ext uri="{FF2B5EF4-FFF2-40B4-BE49-F238E27FC236}">
                <a16:creationId xmlns:a16="http://schemas.microsoft.com/office/drawing/2014/main" id="{F30B3553-1FF9-C870-0A73-D0A3CE2CD3E0}"/>
              </a:ext>
            </a:extLst>
          </p:cNvPr>
          <p:cNvCxnSpPr>
            <a:cxnSpLocks/>
          </p:cNvCxnSpPr>
          <p:nvPr/>
        </p:nvCxnSpPr>
        <p:spPr>
          <a:xfrm flipV="1">
            <a:off x="7019770" y="3076404"/>
            <a:ext cx="1876606" cy="24258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19F0999-2ABF-2603-DDD9-D5CE7AE95B5F}"/>
              </a:ext>
            </a:extLst>
          </p:cNvPr>
          <p:cNvGrpSpPr/>
          <p:nvPr/>
        </p:nvGrpSpPr>
        <p:grpSpPr>
          <a:xfrm>
            <a:off x="3131785" y="4562917"/>
            <a:ext cx="1885853" cy="2179333"/>
            <a:chOff x="3525485" y="4678667"/>
            <a:chExt cx="1885853" cy="21793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0B1AC0-B616-8922-CE2B-F84DFCD44FCF}"/>
                </a:ext>
              </a:extLst>
            </p:cNvPr>
            <p:cNvGrpSpPr/>
            <p:nvPr/>
          </p:nvGrpSpPr>
          <p:grpSpPr>
            <a:xfrm>
              <a:off x="3736034" y="5174000"/>
              <a:ext cx="1525194" cy="559577"/>
              <a:chOff x="473725" y="5554408"/>
              <a:chExt cx="1525194" cy="55957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BF4B2-CECE-270A-343D-01BD543CD505}"/>
                  </a:ext>
                </a:extLst>
              </p:cNvPr>
              <p:cNvSpPr txBox="1"/>
              <p:nvPr/>
            </p:nvSpPr>
            <p:spPr>
              <a:xfrm>
                <a:off x="508112" y="5554408"/>
                <a:ext cx="1456420" cy="559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sz="1400" b="1" dirty="0">
                    <a:latin typeface=""/>
                  </a:rPr>
                  <a:t>knows final outcome</a:t>
                </a:r>
              </a:p>
            </p:txBody>
          </p:sp>
          <p:cxnSp>
            <p:nvCxnSpPr>
              <p:cNvPr id="14" name="Google Shape;91;p17">
                <a:extLst>
                  <a:ext uri="{FF2B5EF4-FFF2-40B4-BE49-F238E27FC236}">
                    <a16:creationId xmlns:a16="http://schemas.microsoft.com/office/drawing/2014/main" id="{2532EE8E-89BC-11F6-2604-B65763820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725" y="5850743"/>
                <a:ext cx="152519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07D4FC-52AA-92B9-1011-F23DDF9EE947}"/>
                </a:ext>
              </a:extLst>
            </p:cNvPr>
            <p:cNvSpPr/>
            <p:nvPr/>
          </p:nvSpPr>
          <p:spPr>
            <a:xfrm>
              <a:off x="3526714" y="5163922"/>
              <a:ext cx="1884624" cy="1694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C6172D-CBFA-BC7F-73E9-7668C8E43BC7}"/>
                </a:ext>
              </a:extLst>
            </p:cNvPr>
            <p:cNvGrpSpPr/>
            <p:nvPr/>
          </p:nvGrpSpPr>
          <p:grpSpPr>
            <a:xfrm>
              <a:off x="3736034" y="5744476"/>
              <a:ext cx="1525194" cy="559577"/>
              <a:chOff x="473725" y="6085128"/>
              <a:chExt cx="1525194" cy="55957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6F6485-5945-9971-4258-B3559DEB2BBD}"/>
                  </a:ext>
                </a:extLst>
              </p:cNvPr>
              <p:cNvSpPr txBox="1"/>
              <p:nvPr/>
            </p:nvSpPr>
            <p:spPr>
              <a:xfrm>
                <a:off x="541242" y="6085128"/>
                <a:ext cx="1390160" cy="559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sz="1400" b="1" dirty="0">
                    <a:latin typeface=""/>
                  </a:rPr>
                  <a:t>ignorant of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sz="1400" b="1" dirty="0">
                    <a:latin typeface=""/>
                  </a:rPr>
                  <a:t>final outcome</a:t>
                </a:r>
                <a:r>
                  <a:rPr lang="en-US" sz="100" dirty="0">
                    <a:latin typeface=""/>
                  </a:rPr>
                  <a:t> </a:t>
                </a:r>
                <a:endParaRPr lang="en-US" sz="1400" dirty="0">
                  <a:latin typeface=""/>
                </a:endParaRPr>
              </a:p>
            </p:txBody>
          </p:sp>
          <p:cxnSp>
            <p:nvCxnSpPr>
              <p:cNvPr id="21" name="Google Shape;91;p17">
                <a:extLst>
                  <a:ext uri="{FF2B5EF4-FFF2-40B4-BE49-F238E27FC236}">
                    <a16:creationId xmlns:a16="http://schemas.microsoft.com/office/drawing/2014/main" id="{F46FA396-3466-1E51-3EF5-5D63E28C8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725" y="6377582"/>
                <a:ext cx="152519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75DD92-ECC5-DC38-3C93-41F9B20B3434}"/>
                </a:ext>
              </a:extLst>
            </p:cNvPr>
            <p:cNvSpPr/>
            <p:nvPr/>
          </p:nvSpPr>
          <p:spPr>
            <a:xfrm>
              <a:off x="3525485" y="4678667"/>
              <a:ext cx="1884624" cy="4933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"/>
                </a:rPr>
                <a:t>Distal cause’s knowledge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FC04BBA-ECD7-108F-1E1F-6575FFB4D063}"/>
                </a:ext>
              </a:extLst>
            </p:cNvPr>
            <p:cNvGrpSpPr/>
            <p:nvPr/>
          </p:nvGrpSpPr>
          <p:grpSpPr>
            <a:xfrm>
              <a:off x="3736034" y="6268854"/>
              <a:ext cx="1525194" cy="559577"/>
              <a:chOff x="473725" y="6143003"/>
              <a:chExt cx="1525194" cy="5595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A6AC36-E2B4-75E2-AF0E-B24FA12C68A3}"/>
                  </a:ext>
                </a:extLst>
              </p:cNvPr>
              <p:cNvSpPr txBox="1"/>
              <p:nvPr/>
            </p:nvSpPr>
            <p:spPr>
              <a:xfrm>
                <a:off x="541242" y="6143003"/>
                <a:ext cx="1390160" cy="559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sz="1400" b="1" dirty="0">
                    <a:latin typeface=""/>
                  </a:rPr>
                  <a:t>inanimate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sz="1400" b="1" dirty="0">
                    <a:latin typeface=""/>
                  </a:rPr>
                  <a:t>object</a:t>
                </a:r>
                <a:r>
                  <a:rPr lang="en-US" sz="100" dirty="0">
                    <a:latin typeface=""/>
                  </a:rPr>
                  <a:t> </a:t>
                </a:r>
                <a:endParaRPr lang="en-US" sz="1400" dirty="0">
                  <a:latin typeface=""/>
                </a:endParaRPr>
              </a:p>
            </p:txBody>
          </p:sp>
          <p:cxnSp>
            <p:nvCxnSpPr>
              <p:cNvPr id="68" name="Google Shape;91;p17">
                <a:extLst>
                  <a:ext uri="{FF2B5EF4-FFF2-40B4-BE49-F238E27FC236}">
                    <a16:creationId xmlns:a16="http://schemas.microsoft.com/office/drawing/2014/main" id="{25FFC0B3-89AD-D9B9-0436-96520BFC7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725" y="6423882"/>
                <a:ext cx="152519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triangle" w="med" len="med"/>
              </a:ln>
            </p:spPr>
          </p:cxnSp>
        </p:grpSp>
      </p:grpSp>
      <p:cxnSp>
        <p:nvCxnSpPr>
          <p:cNvPr id="72" name="Google Shape;91;p17">
            <a:extLst>
              <a:ext uri="{FF2B5EF4-FFF2-40B4-BE49-F238E27FC236}">
                <a16:creationId xmlns:a16="http://schemas.microsoft.com/office/drawing/2014/main" id="{0165F86B-9782-76C9-7352-AC5DCFF66B3C}"/>
              </a:ext>
            </a:extLst>
          </p:cNvPr>
          <p:cNvCxnSpPr>
            <a:cxnSpLocks/>
          </p:cNvCxnSpPr>
          <p:nvPr/>
        </p:nvCxnSpPr>
        <p:spPr>
          <a:xfrm>
            <a:off x="1969329" y="3100841"/>
            <a:ext cx="3060679" cy="36354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cxnSp>
        <p:nvCxnSpPr>
          <p:cNvPr id="73" name="Google Shape;91;p17">
            <a:extLst>
              <a:ext uri="{FF2B5EF4-FFF2-40B4-BE49-F238E27FC236}">
                <a16:creationId xmlns:a16="http://schemas.microsoft.com/office/drawing/2014/main" id="{BB34EF63-7F51-88AF-E62B-6F7A6FA0B570}"/>
              </a:ext>
            </a:extLst>
          </p:cNvPr>
          <p:cNvCxnSpPr>
            <a:cxnSpLocks/>
          </p:cNvCxnSpPr>
          <p:nvPr/>
        </p:nvCxnSpPr>
        <p:spPr>
          <a:xfrm>
            <a:off x="6982565" y="3737270"/>
            <a:ext cx="1876606" cy="45239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4" name="Google Shape;91;p17">
            <a:extLst>
              <a:ext uri="{FF2B5EF4-FFF2-40B4-BE49-F238E27FC236}">
                <a16:creationId xmlns:a16="http://schemas.microsoft.com/office/drawing/2014/main" id="{5DB47041-9F4D-227E-00AD-6C5241637971}"/>
              </a:ext>
            </a:extLst>
          </p:cNvPr>
          <p:cNvCxnSpPr>
            <a:cxnSpLocks/>
          </p:cNvCxnSpPr>
          <p:nvPr/>
        </p:nvCxnSpPr>
        <p:spPr>
          <a:xfrm flipV="1">
            <a:off x="7019770" y="3206668"/>
            <a:ext cx="1876606" cy="24258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75" name="Google Shape;91;p17">
            <a:extLst>
              <a:ext uri="{FF2B5EF4-FFF2-40B4-BE49-F238E27FC236}">
                <a16:creationId xmlns:a16="http://schemas.microsoft.com/office/drawing/2014/main" id="{FEE5F323-B372-0C08-76EE-A0EADF3407C2}"/>
              </a:ext>
            </a:extLst>
          </p:cNvPr>
          <p:cNvCxnSpPr>
            <a:cxnSpLocks/>
          </p:cNvCxnSpPr>
          <p:nvPr/>
        </p:nvCxnSpPr>
        <p:spPr>
          <a:xfrm>
            <a:off x="6982565" y="3876379"/>
            <a:ext cx="1876606" cy="45239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94F105B-2571-0F83-AB6D-F3A795C1826E}"/>
              </a:ext>
            </a:extLst>
          </p:cNvPr>
          <p:cNvSpPr txBox="1"/>
          <p:nvPr/>
        </p:nvSpPr>
        <p:spPr>
          <a:xfrm>
            <a:off x="10422575" y="2742053"/>
            <a:ext cx="16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bad outcome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057962-3EE7-8E9C-06EF-76BA3D284CF6}"/>
              </a:ext>
            </a:extLst>
          </p:cNvPr>
          <p:cNvSpPr txBox="1"/>
          <p:nvPr/>
        </p:nvSpPr>
        <p:spPr>
          <a:xfrm>
            <a:off x="10428987" y="3984203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good outcome</a:t>
            </a:r>
          </a:p>
        </p:txBody>
      </p:sp>
    </p:spTree>
    <p:extLst>
      <p:ext uri="{BB962C8B-B14F-4D97-AF65-F5344CB8AC3E}">
        <p14:creationId xmlns:p14="http://schemas.microsoft.com/office/powerpoint/2010/main" val="262147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5CFAABB-B0C6-624F-98AD-009883987BFF}"/>
              </a:ext>
            </a:extLst>
          </p:cNvPr>
          <p:cNvSpPr/>
          <p:nvPr/>
        </p:nvSpPr>
        <p:spPr>
          <a:xfrm>
            <a:off x="103157" y="2197781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9F462-95AD-601B-9E41-EF4BB2ABE3C3}"/>
              </a:ext>
            </a:extLst>
          </p:cNvPr>
          <p:cNvSpPr txBox="1"/>
          <p:nvPr/>
        </p:nvSpPr>
        <p:spPr>
          <a:xfrm>
            <a:off x="562469" y="148843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Distal</a:t>
            </a:r>
          </a:p>
          <a:p>
            <a:pPr algn="ctr"/>
            <a:r>
              <a:rPr lang="en-US" b="1" dirty="0">
                <a:latin typeface=""/>
              </a:rPr>
              <a:t>cause</a:t>
            </a:r>
          </a:p>
        </p:txBody>
      </p:sp>
      <p:cxnSp>
        <p:nvCxnSpPr>
          <p:cNvPr id="9" name="Google Shape;91;p17">
            <a:extLst>
              <a:ext uri="{FF2B5EF4-FFF2-40B4-BE49-F238E27FC236}">
                <a16:creationId xmlns:a16="http://schemas.microsoft.com/office/drawing/2014/main" id="{5879E49E-53EE-8962-B457-98FAD0BF2D43}"/>
              </a:ext>
            </a:extLst>
          </p:cNvPr>
          <p:cNvCxnSpPr>
            <a:cxnSpLocks/>
          </p:cNvCxnSpPr>
          <p:nvPr/>
        </p:nvCxnSpPr>
        <p:spPr>
          <a:xfrm>
            <a:off x="2067916" y="2853324"/>
            <a:ext cx="3810000" cy="62328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9BE29FD-D438-F998-B331-2F3510424603}"/>
              </a:ext>
            </a:extLst>
          </p:cNvPr>
          <p:cNvSpPr/>
          <p:nvPr/>
        </p:nvSpPr>
        <p:spPr>
          <a:xfrm>
            <a:off x="3322213" y="3995439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BAF2B-C838-E50A-4F2D-14553FE2F836}"/>
              </a:ext>
            </a:extLst>
          </p:cNvPr>
          <p:cNvSpPr txBox="1"/>
          <p:nvPr/>
        </p:nvSpPr>
        <p:spPr>
          <a:xfrm>
            <a:off x="6409857" y="794595"/>
            <a:ext cx="114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Primary</a:t>
            </a:r>
          </a:p>
          <a:p>
            <a:pPr algn="ctr"/>
            <a:r>
              <a:rPr lang="en-US" b="1" dirty="0">
                <a:latin typeface=""/>
              </a:rPr>
              <a:t>outcome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2C4CE7-A243-C797-2254-2E21BFC83DC0}"/>
              </a:ext>
            </a:extLst>
          </p:cNvPr>
          <p:cNvSpPr/>
          <p:nvPr/>
        </p:nvSpPr>
        <p:spPr>
          <a:xfrm>
            <a:off x="6040872" y="1523071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E05A2-3172-BF6C-F50C-313CFF774408}"/>
              </a:ext>
            </a:extLst>
          </p:cNvPr>
          <p:cNvSpPr txBox="1"/>
          <p:nvPr/>
        </p:nvSpPr>
        <p:spPr>
          <a:xfrm>
            <a:off x="2481947" y="5905483"/>
            <a:ext cx="34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Intermediate outcome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9D03BA-44AA-9F80-2492-2362BDEEC317}"/>
              </a:ext>
            </a:extLst>
          </p:cNvPr>
          <p:cNvSpPr/>
          <p:nvPr/>
        </p:nvSpPr>
        <p:spPr>
          <a:xfrm>
            <a:off x="8549323" y="3643880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47084B-3414-6AE6-381C-1B4FC9A38024}"/>
              </a:ext>
            </a:extLst>
          </p:cNvPr>
          <p:cNvSpPr txBox="1"/>
          <p:nvPr/>
        </p:nvSpPr>
        <p:spPr>
          <a:xfrm>
            <a:off x="8084239" y="6468317"/>
            <a:ext cx="273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Secondary outcome</a:t>
            </a:r>
          </a:p>
        </p:txBody>
      </p:sp>
      <p:cxnSp>
        <p:nvCxnSpPr>
          <p:cNvPr id="58" name="Google Shape;91;p17">
            <a:extLst>
              <a:ext uri="{FF2B5EF4-FFF2-40B4-BE49-F238E27FC236}">
                <a16:creationId xmlns:a16="http://schemas.microsoft.com/office/drawing/2014/main" id="{F078F698-8F96-E132-2F65-25F2F3D773BA}"/>
              </a:ext>
            </a:extLst>
          </p:cNvPr>
          <p:cNvCxnSpPr>
            <a:cxnSpLocks/>
          </p:cNvCxnSpPr>
          <p:nvPr/>
        </p:nvCxnSpPr>
        <p:spPr>
          <a:xfrm flipV="1">
            <a:off x="5257992" y="4543724"/>
            <a:ext cx="3157166" cy="39633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DFCDD1-3727-76AE-D986-DE9F322B2DC1}"/>
              </a:ext>
            </a:extLst>
          </p:cNvPr>
          <p:cNvSpPr txBox="1"/>
          <p:nvPr/>
        </p:nvSpPr>
        <p:spPr>
          <a:xfrm>
            <a:off x="3972916" y="36037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"/>
              </a:rPr>
              <a:t>Scenario structure 2a-d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4027-EA70-601E-0819-645E7145FEEC}"/>
              </a:ext>
            </a:extLst>
          </p:cNvPr>
          <p:cNvSpPr txBox="1"/>
          <p:nvPr/>
        </p:nvSpPr>
        <p:spPr>
          <a:xfrm>
            <a:off x="212213" y="2660941"/>
            <a:ext cx="1539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fisherman</a:t>
            </a:r>
          </a:p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fishes</a:t>
            </a:r>
          </a:p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in new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E1DFC-B29A-3FC9-BC43-930B53ACD347}"/>
              </a:ext>
            </a:extLst>
          </p:cNvPr>
          <p:cNvSpPr txBox="1"/>
          <p:nvPr/>
        </p:nvSpPr>
        <p:spPr>
          <a:xfrm>
            <a:off x="10469596" y="4258360"/>
            <a:ext cx="16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bad outcome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9C1F6C-064D-2691-EDDC-EBCEBEBD0822}"/>
              </a:ext>
            </a:extLst>
          </p:cNvPr>
          <p:cNvSpPr/>
          <p:nvPr/>
        </p:nvSpPr>
        <p:spPr>
          <a:xfrm>
            <a:off x="8574723" y="4727006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A8000-A8FA-5557-6F07-4D2090D3DE88}"/>
              </a:ext>
            </a:extLst>
          </p:cNvPr>
          <p:cNvSpPr txBox="1"/>
          <p:nvPr/>
        </p:nvSpPr>
        <p:spPr>
          <a:xfrm>
            <a:off x="10476008" y="5500510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good outcome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C86A4-88DD-75C8-C370-08E1847E28E9}"/>
              </a:ext>
            </a:extLst>
          </p:cNvPr>
          <p:cNvSpPr txBox="1"/>
          <p:nvPr/>
        </p:nvSpPr>
        <p:spPr>
          <a:xfrm>
            <a:off x="8806854" y="4906762"/>
            <a:ext cx="1289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</a:rPr>
              <a:t>(Study 2c-d)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C540F5-34CB-26B3-E7B8-1EA1E81BB1AA}"/>
              </a:ext>
            </a:extLst>
          </p:cNvPr>
          <p:cNvSpPr txBox="1"/>
          <p:nvPr/>
        </p:nvSpPr>
        <p:spPr>
          <a:xfrm>
            <a:off x="8903683" y="3808792"/>
            <a:ext cx="1048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</a:rPr>
              <a:t>(Study 2a)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14B99-D68A-F3BC-22CF-69068870286A}"/>
              </a:ext>
            </a:extLst>
          </p:cNvPr>
          <p:cNvSpPr txBox="1"/>
          <p:nvPr/>
        </p:nvSpPr>
        <p:spPr>
          <a:xfrm>
            <a:off x="8927545" y="5956625"/>
            <a:ext cx="1048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</a:rPr>
              <a:t>(Study 2b)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D43A3F-B2C6-818A-703A-ACD2594CC971}"/>
              </a:ext>
            </a:extLst>
          </p:cNvPr>
          <p:cNvSpPr/>
          <p:nvPr/>
        </p:nvSpPr>
        <p:spPr>
          <a:xfrm>
            <a:off x="6040872" y="2606197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30DA84-84DB-6349-BBEA-730A3DC36117}"/>
              </a:ext>
            </a:extLst>
          </p:cNvPr>
          <p:cNvSpPr txBox="1"/>
          <p:nvPr/>
        </p:nvSpPr>
        <p:spPr>
          <a:xfrm>
            <a:off x="3593813" y="4458598"/>
            <a:ext cx="1214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significantly</a:t>
            </a:r>
          </a:p>
          <a:p>
            <a:pPr algn="ctr"/>
            <a:r>
              <a:rPr lang="en-US" sz="1600" i="1" dirty="0">
                <a:solidFill>
                  <a:schemeClr val="accent3"/>
                </a:solidFill>
              </a:rPr>
              <a:t>reduces fish </a:t>
            </a:r>
          </a:p>
          <a:p>
            <a:pPr algn="ctr"/>
            <a:r>
              <a:rPr lang="en-US" sz="1600" i="1" dirty="0">
                <a:solidFill>
                  <a:schemeClr val="accent3"/>
                </a:solidFill>
              </a:rPr>
              <a:t>population</a:t>
            </a:r>
          </a:p>
        </p:txBody>
      </p:sp>
      <p:cxnSp>
        <p:nvCxnSpPr>
          <p:cNvPr id="35" name="Google Shape;91;p17">
            <a:extLst>
              <a:ext uri="{FF2B5EF4-FFF2-40B4-BE49-F238E27FC236}">
                <a16:creationId xmlns:a16="http://schemas.microsoft.com/office/drawing/2014/main" id="{A9541EE6-7864-BE2B-F510-9B49847085BB}"/>
              </a:ext>
            </a:extLst>
          </p:cNvPr>
          <p:cNvCxnSpPr>
            <a:cxnSpLocks/>
          </p:cNvCxnSpPr>
          <p:nvPr/>
        </p:nvCxnSpPr>
        <p:spPr>
          <a:xfrm>
            <a:off x="5257992" y="5103249"/>
            <a:ext cx="3157166" cy="35067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9DDABF-FEB7-78EB-0B80-2A52B13B0376}"/>
              </a:ext>
            </a:extLst>
          </p:cNvPr>
          <p:cNvSpPr txBox="1"/>
          <p:nvPr/>
        </p:nvSpPr>
        <p:spPr>
          <a:xfrm>
            <a:off x="6211189" y="1697528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puts single</a:t>
            </a:r>
          </a:p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mother out of </a:t>
            </a:r>
          </a:p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business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8E2C0F-23C9-E3EE-1E15-7B9A6D9B1D9D}"/>
              </a:ext>
            </a:extLst>
          </p:cNvPr>
          <p:cNvSpPr txBox="1"/>
          <p:nvPr/>
        </p:nvSpPr>
        <p:spPr>
          <a:xfrm>
            <a:off x="6161198" y="3396110"/>
            <a:ext cx="1494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injures his leg </a:t>
            </a:r>
          </a:p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in dangerous</a:t>
            </a:r>
          </a:p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waters</a:t>
            </a:r>
          </a:p>
        </p:txBody>
      </p:sp>
      <p:cxnSp>
        <p:nvCxnSpPr>
          <p:cNvPr id="47" name="Google Shape;91;p17">
            <a:extLst>
              <a:ext uri="{FF2B5EF4-FFF2-40B4-BE49-F238E27FC236}">
                <a16:creationId xmlns:a16="http://schemas.microsoft.com/office/drawing/2014/main" id="{06C428E4-25CB-1283-9E11-C15FAE085100}"/>
              </a:ext>
            </a:extLst>
          </p:cNvPr>
          <p:cNvCxnSpPr>
            <a:cxnSpLocks/>
          </p:cNvCxnSpPr>
          <p:nvPr/>
        </p:nvCxnSpPr>
        <p:spPr>
          <a:xfrm>
            <a:off x="1792443" y="3722764"/>
            <a:ext cx="1528541" cy="64777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A6B84C-7A62-ACDB-C193-C2D99EB50308}"/>
              </a:ext>
            </a:extLst>
          </p:cNvPr>
          <p:cNvGrpSpPr/>
          <p:nvPr/>
        </p:nvGrpSpPr>
        <p:grpSpPr>
          <a:xfrm>
            <a:off x="334766" y="5584374"/>
            <a:ext cx="1525194" cy="523220"/>
            <a:chOff x="473725" y="5589133"/>
            <a:chExt cx="1525194" cy="5232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517733-A160-D1F0-3E77-FD46F1381956}"/>
                </a:ext>
              </a:extLst>
            </p:cNvPr>
            <p:cNvSpPr txBox="1"/>
            <p:nvPr/>
          </p:nvSpPr>
          <p:spPr>
            <a:xfrm>
              <a:off x="508112" y="5589133"/>
              <a:ext cx="145642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"/>
                </a:rPr>
                <a:t>aware of outcome</a:t>
              </a:r>
            </a:p>
          </p:txBody>
        </p:sp>
        <p:cxnSp>
          <p:nvCxnSpPr>
            <p:cNvPr id="51" name="Google Shape;91;p17">
              <a:extLst>
                <a:ext uri="{FF2B5EF4-FFF2-40B4-BE49-F238E27FC236}">
                  <a16:creationId xmlns:a16="http://schemas.microsoft.com/office/drawing/2014/main" id="{7EBFF466-3534-1616-914F-8119041107D1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5" y="5850743"/>
              <a:ext cx="1525194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4AB979D-32F1-D481-9C85-1842797F8322}"/>
              </a:ext>
            </a:extLst>
          </p:cNvPr>
          <p:cNvSpPr/>
          <p:nvPr/>
        </p:nvSpPr>
        <p:spPr>
          <a:xfrm>
            <a:off x="125446" y="5539571"/>
            <a:ext cx="1884624" cy="120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F3C6CF-24F3-AB7F-B59E-3B85C1856E7E}"/>
              </a:ext>
            </a:extLst>
          </p:cNvPr>
          <p:cNvGrpSpPr/>
          <p:nvPr/>
        </p:nvGrpSpPr>
        <p:grpSpPr>
          <a:xfrm>
            <a:off x="334766" y="6143275"/>
            <a:ext cx="1525194" cy="538609"/>
            <a:chOff x="473725" y="6108278"/>
            <a:chExt cx="1525194" cy="53860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64FC8A-F106-1B5C-BED7-007E813FF599}"/>
                </a:ext>
              </a:extLst>
            </p:cNvPr>
            <p:cNvSpPr txBox="1"/>
            <p:nvPr/>
          </p:nvSpPr>
          <p:spPr>
            <a:xfrm>
              <a:off x="541242" y="6108278"/>
              <a:ext cx="1390160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"/>
                </a:rPr>
                <a:t>unaware of </a:t>
              </a:r>
            </a:p>
            <a:p>
              <a:pPr algn="ctr"/>
              <a:r>
                <a:rPr lang="en-US" sz="1400" b="1" dirty="0">
                  <a:latin typeface=""/>
                </a:rPr>
                <a:t>outcome</a:t>
              </a:r>
              <a:endParaRPr lang="en-US" sz="1400" dirty="0">
                <a:latin typeface=""/>
              </a:endParaRPr>
            </a:p>
            <a:p>
              <a:pPr algn="ctr"/>
              <a:r>
                <a:rPr lang="en-US" sz="100" dirty="0">
                  <a:latin typeface=""/>
                </a:rPr>
                <a:t> </a:t>
              </a:r>
              <a:endParaRPr lang="en-US" sz="1400" dirty="0">
                <a:latin typeface=""/>
              </a:endParaRPr>
            </a:p>
          </p:txBody>
        </p:sp>
        <p:cxnSp>
          <p:nvCxnSpPr>
            <p:cNvPr id="66" name="Google Shape;91;p17">
              <a:extLst>
                <a:ext uri="{FF2B5EF4-FFF2-40B4-BE49-F238E27FC236}">
                  <a16:creationId xmlns:a16="http://schemas.microsoft.com/office/drawing/2014/main" id="{D55D9C6F-0830-C598-F592-ADCA1992AEAE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5" y="6377582"/>
              <a:ext cx="1525194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309E1A2-95C3-8E1B-783B-268B74C91C2A}"/>
              </a:ext>
            </a:extLst>
          </p:cNvPr>
          <p:cNvSpPr/>
          <p:nvPr/>
        </p:nvSpPr>
        <p:spPr>
          <a:xfrm>
            <a:off x="124217" y="5182329"/>
            <a:ext cx="1884624" cy="36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</a:rPr>
              <a:t>Agent’s knowledge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5CE85C-4840-87BD-8941-8FC8392B7493}"/>
              </a:ext>
            </a:extLst>
          </p:cNvPr>
          <p:cNvSpPr txBox="1"/>
          <p:nvPr/>
        </p:nvSpPr>
        <p:spPr>
          <a:xfrm>
            <a:off x="6274541" y="2785952"/>
            <a:ext cx="1289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</a:rPr>
              <a:t>(Study 2a-d)</a:t>
            </a:r>
          </a:p>
        </p:txBody>
      </p:sp>
      <p:cxnSp>
        <p:nvCxnSpPr>
          <p:cNvPr id="69" name="Google Shape;91;p17">
            <a:extLst>
              <a:ext uri="{FF2B5EF4-FFF2-40B4-BE49-F238E27FC236}">
                <a16:creationId xmlns:a16="http://schemas.microsoft.com/office/drawing/2014/main" id="{D2A420EF-BE10-A543-4B73-51D3FAB29597}"/>
              </a:ext>
            </a:extLst>
          </p:cNvPr>
          <p:cNvCxnSpPr>
            <a:cxnSpLocks/>
          </p:cNvCxnSpPr>
          <p:nvPr/>
        </p:nvCxnSpPr>
        <p:spPr>
          <a:xfrm flipV="1">
            <a:off x="2100574" y="2122491"/>
            <a:ext cx="3810000" cy="31450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91;p17">
            <a:extLst>
              <a:ext uri="{FF2B5EF4-FFF2-40B4-BE49-F238E27FC236}">
                <a16:creationId xmlns:a16="http://schemas.microsoft.com/office/drawing/2014/main" id="{3A5C6228-AD19-DA8E-FC39-22CAF364C08E}"/>
              </a:ext>
            </a:extLst>
          </p:cNvPr>
          <p:cNvCxnSpPr>
            <a:cxnSpLocks/>
          </p:cNvCxnSpPr>
          <p:nvPr/>
        </p:nvCxnSpPr>
        <p:spPr>
          <a:xfrm flipV="1">
            <a:off x="2083250" y="2251906"/>
            <a:ext cx="3810000" cy="31450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cxnSp>
        <p:nvCxnSpPr>
          <p:cNvPr id="78" name="Google Shape;91;p17">
            <a:extLst>
              <a:ext uri="{FF2B5EF4-FFF2-40B4-BE49-F238E27FC236}">
                <a16:creationId xmlns:a16="http://schemas.microsoft.com/office/drawing/2014/main" id="{BB31F954-081F-31AE-5CD4-35ACA95751D2}"/>
              </a:ext>
            </a:extLst>
          </p:cNvPr>
          <p:cNvCxnSpPr>
            <a:cxnSpLocks/>
          </p:cNvCxnSpPr>
          <p:nvPr/>
        </p:nvCxnSpPr>
        <p:spPr>
          <a:xfrm>
            <a:off x="2068649" y="2993170"/>
            <a:ext cx="3810000" cy="62328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E168C4-9D74-1844-CEFA-54E3A0BE1C65}"/>
              </a:ext>
            </a:extLst>
          </p:cNvPr>
          <p:cNvSpPr txBox="1"/>
          <p:nvPr/>
        </p:nvSpPr>
        <p:spPr>
          <a:xfrm>
            <a:off x="6803292" y="2095075"/>
            <a:ext cx="344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other-harm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3E7A19-0D93-7151-A85B-740426E7ABAE}"/>
              </a:ext>
            </a:extLst>
          </p:cNvPr>
          <p:cNvSpPr txBox="1"/>
          <p:nvPr/>
        </p:nvSpPr>
        <p:spPr>
          <a:xfrm>
            <a:off x="6655845" y="3299637"/>
            <a:ext cx="359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self-harm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2E51F8-B571-5571-E08D-0F07326F630B}"/>
              </a:ext>
            </a:extLst>
          </p:cNvPr>
          <p:cNvSpPr txBox="1"/>
          <p:nvPr/>
        </p:nvSpPr>
        <p:spPr>
          <a:xfrm>
            <a:off x="8652907" y="4273749"/>
            <a:ext cx="1597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coral reef shrinks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5C9172-D0DE-E40E-E53A-389DF1943BAC}"/>
              </a:ext>
            </a:extLst>
          </p:cNvPr>
          <p:cNvSpPr txBox="1"/>
          <p:nvPr/>
        </p:nvSpPr>
        <p:spPr>
          <a:xfrm>
            <a:off x="8720796" y="5515899"/>
            <a:ext cx="1526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coral reef grows</a:t>
            </a:r>
          </a:p>
        </p:txBody>
      </p:sp>
    </p:spTree>
    <p:extLst>
      <p:ext uri="{BB962C8B-B14F-4D97-AF65-F5344CB8AC3E}">
        <p14:creationId xmlns:p14="http://schemas.microsoft.com/office/powerpoint/2010/main" val="210004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5CFAABB-B0C6-624F-98AD-009883987BFF}"/>
              </a:ext>
            </a:extLst>
          </p:cNvPr>
          <p:cNvSpPr/>
          <p:nvPr/>
        </p:nvSpPr>
        <p:spPr>
          <a:xfrm>
            <a:off x="60086" y="1573553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9F462-95AD-601B-9E41-EF4BB2ABE3C3}"/>
              </a:ext>
            </a:extLst>
          </p:cNvPr>
          <p:cNvSpPr txBox="1"/>
          <p:nvPr/>
        </p:nvSpPr>
        <p:spPr>
          <a:xfrm>
            <a:off x="140378" y="108376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Distal cause</a:t>
            </a:r>
          </a:p>
        </p:txBody>
      </p:sp>
      <p:cxnSp>
        <p:nvCxnSpPr>
          <p:cNvPr id="9" name="Google Shape;91;p17">
            <a:extLst>
              <a:ext uri="{FF2B5EF4-FFF2-40B4-BE49-F238E27FC236}">
                <a16:creationId xmlns:a16="http://schemas.microsoft.com/office/drawing/2014/main" id="{5879E49E-53EE-8962-B457-98FAD0BF2D43}"/>
              </a:ext>
            </a:extLst>
          </p:cNvPr>
          <p:cNvCxnSpPr>
            <a:cxnSpLocks/>
          </p:cNvCxnSpPr>
          <p:nvPr/>
        </p:nvCxnSpPr>
        <p:spPr>
          <a:xfrm>
            <a:off x="1878173" y="2425594"/>
            <a:ext cx="3182112" cy="51348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9BE29FD-D438-F998-B331-2F3510424603}"/>
              </a:ext>
            </a:extLst>
          </p:cNvPr>
          <p:cNvSpPr/>
          <p:nvPr/>
        </p:nvSpPr>
        <p:spPr>
          <a:xfrm>
            <a:off x="2881016" y="3429000"/>
            <a:ext cx="1554480" cy="155448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BAF2B-C838-E50A-4F2D-14553FE2F836}"/>
              </a:ext>
            </a:extLst>
          </p:cNvPr>
          <p:cNvSpPr txBox="1"/>
          <p:nvPr/>
        </p:nvSpPr>
        <p:spPr>
          <a:xfrm>
            <a:off x="4837606" y="663443"/>
            <a:ext cx="287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Primary outcome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2C4CE7-A243-C797-2254-2E21BFC83DC0}"/>
              </a:ext>
            </a:extLst>
          </p:cNvPr>
          <p:cNvSpPr/>
          <p:nvPr/>
        </p:nvSpPr>
        <p:spPr>
          <a:xfrm>
            <a:off x="5248518" y="1061547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E05A2-3172-BF6C-F50C-313CFF774408}"/>
              </a:ext>
            </a:extLst>
          </p:cNvPr>
          <p:cNvSpPr txBox="1"/>
          <p:nvPr/>
        </p:nvSpPr>
        <p:spPr>
          <a:xfrm>
            <a:off x="2307889" y="6506916"/>
            <a:ext cx="25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Intermediate outcome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9D03BA-44AA-9F80-2492-2362BDEEC317}"/>
              </a:ext>
            </a:extLst>
          </p:cNvPr>
          <p:cNvSpPr/>
          <p:nvPr/>
        </p:nvSpPr>
        <p:spPr>
          <a:xfrm>
            <a:off x="8006339" y="3429000"/>
            <a:ext cx="1554480" cy="1554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47084B-3414-6AE6-381C-1B4FC9A38024}"/>
              </a:ext>
            </a:extLst>
          </p:cNvPr>
          <p:cNvSpPr txBox="1"/>
          <p:nvPr/>
        </p:nvSpPr>
        <p:spPr>
          <a:xfrm>
            <a:off x="7473610" y="6510528"/>
            <a:ext cx="266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Secondary outcome</a:t>
            </a:r>
          </a:p>
        </p:txBody>
      </p:sp>
      <p:cxnSp>
        <p:nvCxnSpPr>
          <p:cNvPr id="58" name="Google Shape;91;p17">
            <a:extLst>
              <a:ext uri="{FF2B5EF4-FFF2-40B4-BE49-F238E27FC236}">
                <a16:creationId xmlns:a16="http://schemas.microsoft.com/office/drawing/2014/main" id="{F078F698-8F96-E132-2F65-25F2F3D773BA}"/>
              </a:ext>
            </a:extLst>
          </p:cNvPr>
          <p:cNvCxnSpPr>
            <a:cxnSpLocks/>
          </p:cNvCxnSpPr>
          <p:nvPr/>
        </p:nvCxnSpPr>
        <p:spPr>
          <a:xfrm>
            <a:off x="4595514" y="4423411"/>
            <a:ext cx="3117084" cy="112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DFCDD1-3727-76AE-D986-DE9F322B2DC1}"/>
              </a:ext>
            </a:extLst>
          </p:cNvPr>
          <p:cNvSpPr txBox="1"/>
          <p:nvPr/>
        </p:nvSpPr>
        <p:spPr>
          <a:xfrm>
            <a:off x="3886100" y="21115"/>
            <a:ext cx="4419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"/>
              </a:rPr>
              <a:t>Scenario structure 3a-c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4027-EA70-601E-0819-645E7145FEEC}"/>
              </a:ext>
            </a:extLst>
          </p:cNvPr>
          <p:cNvSpPr txBox="1"/>
          <p:nvPr/>
        </p:nvSpPr>
        <p:spPr>
          <a:xfrm>
            <a:off x="31068" y="2008971"/>
            <a:ext cx="1815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a construction company decided to use a new paint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E1DFC-B29A-3FC9-BC43-930B53ACD347}"/>
              </a:ext>
            </a:extLst>
          </p:cNvPr>
          <p:cNvSpPr txBox="1"/>
          <p:nvPr/>
        </p:nvSpPr>
        <p:spPr>
          <a:xfrm>
            <a:off x="9691339" y="3977896"/>
            <a:ext cx="250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probable/improbable outcome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9C1F6C-064D-2691-EDDC-EBCEBEBD0822}"/>
              </a:ext>
            </a:extLst>
          </p:cNvPr>
          <p:cNvSpPr/>
          <p:nvPr/>
        </p:nvSpPr>
        <p:spPr>
          <a:xfrm>
            <a:off x="8020086" y="5003377"/>
            <a:ext cx="1554480" cy="1554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A8000-A8FA-5557-6F07-4D2090D3DE88}"/>
              </a:ext>
            </a:extLst>
          </p:cNvPr>
          <p:cNvSpPr txBox="1"/>
          <p:nvPr/>
        </p:nvSpPr>
        <p:spPr>
          <a:xfrm>
            <a:off x="9903826" y="5384341"/>
            <a:ext cx="207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good/bad outcome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C540F5-34CB-26B3-E7B8-1EA1E81BB1AA}"/>
              </a:ext>
            </a:extLst>
          </p:cNvPr>
          <p:cNvSpPr txBox="1"/>
          <p:nvPr/>
        </p:nvSpPr>
        <p:spPr>
          <a:xfrm>
            <a:off x="8139284" y="3617129"/>
            <a:ext cx="1333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</a:rPr>
              <a:t>(Study 3a-b)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14B99-D68A-F3BC-22CF-69068870286A}"/>
              </a:ext>
            </a:extLst>
          </p:cNvPr>
          <p:cNvSpPr txBox="1"/>
          <p:nvPr/>
        </p:nvSpPr>
        <p:spPr>
          <a:xfrm>
            <a:off x="8281635" y="6108192"/>
            <a:ext cx="1048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</a:rPr>
              <a:t>(Study 3c)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D43A3F-B2C6-818A-703A-ACD2594CC971}"/>
              </a:ext>
            </a:extLst>
          </p:cNvPr>
          <p:cNvSpPr/>
          <p:nvPr/>
        </p:nvSpPr>
        <p:spPr>
          <a:xfrm>
            <a:off x="5248518" y="2255018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oogle Shape;91;p17">
            <a:extLst>
              <a:ext uri="{FF2B5EF4-FFF2-40B4-BE49-F238E27FC236}">
                <a16:creationId xmlns:a16="http://schemas.microsoft.com/office/drawing/2014/main" id="{A9541EE6-7864-BE2B-F510-9B49847085BB}"/>
              </a:ext>
            </a:extLst>
          </p:cNvPr>
          <p:cNvCxnSpPr>
            <a:cxnSpLocks/>
          </p:cNvCxnSpPr>
          <p:nvPr/>
        </p:nvCxnSpPr>
        <p:spPr>
          <a:xfrm>
            <a:off x="4594154" y="5682941"/>
            <a:ext cx="3118444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9DDABF-FEB7-78EB-0B80-2A52B13B0376}"/>
              </a:ext>
            </a:extLst>
          </p:cNvPr>
          <p:cNvSpPr txBox="1"/>
          <p:nvPr/>
        </p:nvSpPr>
        <p:spPr>
          <a:xfrm>
            <a:off x="5280638" y="1462035"/>
            <a:ext cx="163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induces more child labor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8E2C0F-23C9-E3EE-1E15-7B9A6D9B1D9D}"/>
              </a:ext>
            </a:extLst>
          </p:cNvPr>
          <p:cNvSpPr txBox="1"/>
          <p:nvPr/>
        </p:nvSpPr>
        <p:spPr>
          <a:xfrm>
            <a:off x="5282327" y="2938653"/>
            <a:ext cx="1741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is the least efficient option</a:t>
            </a:r>
          </a:p>
        </p:txBody>
      </p:sp>
      <p:cxnSp>
        <p:nvCxnSpPr>
          <p:cNvPr id="47" name="Google Shape;91;p17">
            <a:extLst>
              <a:ext uri="{FF2B5EF4-FFF2-40B4-BE49-F238E27FC236}">
                <a16:creationId xmlns:a16="http://schemas.microsoft.com/office/drawing/2014/main" id="{06C428E4-25CB-1283-9E11-C15FAE085100}"/>
              </a:ext>
            </a:extLst>
          </p:cNvPr>
          <p:cNvCxnSpPr>
            <a:cxnSpLocks/>
          </p:cNvCxnSpPr>
          <p:nvPr/>
        </p:nvCxnSpPr>
        <p:spPr>
          <a:xfrm>
            <a:off x="1671566" y="3159865"/>
            <a:ext cx="1050520" cy="8180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A6B84C-7A62-ACDB-C193-C2D99EB50308}"/>
              </a:ext>
            </a:extLst>
          </p:cNvPr>
          <p:cNvGrpSpPr/>
          <p:nvPr/>
        </p:nvGrpSpPr>
        <p:grpSpPr>
          <a:xfrm>
            <a:off x="282695" y="5608554"/>
            <a:ext cx="1525194" cy="523220"/>
            <a:chOff x="473725" y="5589133"/>
            <a:chExt cx="1525194" cy="5232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517733-A160-D1F0-3E77-FD46F1381956}"/>
                </a:ext>
              </a:extLst>
            </p:cNvPr>
            <p:cNvSpPr txBox="1"/>
            <p:nvPr/>
          </p:nvSpPr>
          <p:spPr>
            <a:xfrm>
              <a:off x="508112" y="5589133"/>
              <a:ext cx="145642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"/>
                </a:rPr>
                <a:t>aware of outcome</a:t>
              </a:r>
            </a:p>
          </p:txBody>
        </p:sp>
        <p:cxnSp>
          <p:nvCxnSpPr>
            <p:cNvPr id="51" name="Google Shape;91;p17">
              <a:extLst>
                <a:ext uri="{FF2B5EF4-FFF2-40B4-BE49-F238E27FC236}">
                  <a16:creationId xmlns:a16="http://schemas.microsoft.com/office/drawing/2014/main" id="{7EBFF466-3534-1616-914F-8119041107D1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5" y="5850743"/>
              <a:ext cx="1525194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4AB979D-32F1-D481-9C85-1842797F8322}"/>
              </a:ext>
            </a:extLst>
          </p:cNvPr>
          <p:cNvSpPr/>
          <p:nvPr/>
        </p:nvSpPr>
        <p:spPr>
          <a:xfrm>
            <a:off x="123546" y="5506479"/>
            <a:ext cx="1884623" cy="120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F3C6CF-24F3-AB7F-B59E-3B85C1856E7E}"/>
              </a:ext>
            </a:extLst>
          </p:cNvPr>
          <p:cNvGrpSpPr/>
          <p:nvPr/>
        </p:nvGrpSpPr>
        <p:grpSpPr>
          <a:xfrm>
            <a:off x="308164" y="6183547"/>
            <a:ext cx="1525194" cy="538609"/>
            <a:chOff x="473725" y="6108278"/>
            <a:chExt cx="1525194" cy="53860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64FC8A-F106-1B5C-BED7-007E813FF599}"/>
                </a:ext>
              </a:extLst>
            </p:cNvPr>
            <p:cNvSpPr txBox="1"/>
            <p:nvPr/>
          </p:nvSpPr>
          <p:spPr>
            <a:xfrm>
              <a:off x="541242" y="6108278"/>
              <a:ext cx="1390160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"/>
                </a:rPr>
                <a:t>unaware of </a:t>
              </a:r>
            </a:p>
            <a:p>
              <a:pPr algn="ctr"/>
              <a:r>
                <a:rPr lang="en-US" sz="1400" b="1" dirty="0">
                  <a:latin typeface=""/>
                </a:rPr>
                <a:t>outcome</a:t>
              </a:r>
              <a:endParaRPr lang="en-US" sz="1400" dirty="0">
                <a:latin typeface=""/>
              </a:endParaRPr>
            </a:p>
            <a:p>
              <a:pPr algn="ctr"/>
              <a:r>
                <a:rPr lang="en-US" sz="100" dirty="0">
                  <a:latin typeface=""/>
                </a:rPr>
                <a:t> </a:t>
              </a:r>
              <a:endParaRPr lang="en-US" sz="1400" dirty="0">
                <a:latin typeface=""/>
              </a:endParaRPr>
            </a:p>
          </p:txBody>
        </p:sp>
        <p:cxnSp>
          <p:nvCxnSpPr>
            <p:cNvPr id="66" name="Google Shape;91;p17">
              <a:extLst>
                <a:ext uri="{FF2B5EF4-FFF2-40B4-BE49-F238E27FC236}">
                  <a16:creationId xmlns:a16="http://schemas.microsoft.com/office/drawing/2014/main" id="{D55D9C6F-0830-C598-F592-ADCA1992AEAE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5" y="6377582"/>
              <a:ext cx="1525194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309E1A2-95C3-8E1B-783B-268B74C91C2A}"/>
              </a:ext>
            </a:extLst>
          </p:cNvPr>
          <p:cNvSpPr/>
          <p:nvPr/>
        </p:nvSpPr>
        <p:spPr>
          <a:xfrm>
            <a:off x="123546" y="5132154"/>
            <a:ext cx="1884624" cy="36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</a:rPr>
              <a:t>Agent’s knowledge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5CE85C-4840-87BD-8941-8FC8392B7493}"/>
              </a:ext>
            </a:extLst>
          </p:cNvPr>
          <p:cNvSpPr txBox="1"/>
          <p:nvPr/>
        </p:nvSpPr>
        <p:spPr>
          <a:xfrm>
            <a:off x="5508210" y="2341874"/>
            <a:ext cx="1289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</a:rPr>
              <a:t>(Study 3a-c)</a:t>
            </a:r>
          </a:p>
        </p:txBody>
      </p:sp>
      <p:cxnSp>
        <p:nvCxnSpPr>
          <p:cNvPr id="69" name="Google Shape;91;p17">
            <a:extLst>
              <a:ext uri="{FF2B5EF4-FFF2-40B4-BE49-F238E27FC236}">
                <a16:creationId xmlns:a16="http://schemas.microsoft.com/office/drawing/2014/main" id="{D2A420EF-BE10-A543-4B73-51D3FAB29597}"/>
              </a:ext>
            </a:extLst>
          </p:cNvPr>
          <p:cNvCxnSpPr>
            <a:cxnSpLocks/>
          </p:cNvCxnSpPr>
          <p:nvPr/>
        </p:nvCxnSpPr>
        <p:spPr>
          <a:xfrm flipV="1">
            <a:off x="1910831" y="1747544"/>
            <a:ext cx="3182112" cy="26171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91;p17">
            <a:extLst>
              <a:ext uri="{FF2B5EF4-FFF2-40B4-BE49-F238E27FC236}">
                <a16:creationId xmlns:a16="http://schemas.microsoft.com/office/drawing/2014/main" id="{3A5C6228-AD19-DA8E-FC39-22CAF364C08E}"/>
              </a:ext>
            </a:extLst>
          </p:cNvPr>
          <p:cNvCxnSpPr>
            <a:cxnSpLocks/>
          </p:cNvCxnSpPr>
          <p:nvPr/>
        </p:nvCxnSpPr>
        <p:spPr>
          <a:xfrm flipV="1">
            <a:off x="1928154" y="1883420"/>
            <a:ext cx="3182112" cy="25505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cxnSp>
        <p:nvCxnSpPr>
          <p:cNvPr id="78" name="Google Shape;91;p17">
            <a:extLst>
              <a:ext uri="{FF2B5EF4-FFF2-40B4-BE49-F238E27FC236}">
                <a16:creationId xmlns:a16="http://schemas.microsoft.com/office/drawing/2014/main" id="{BB31F954-081F-31AE-5CD4-35ACA95751D2}"/>
              </a:ext>
            </a:extLst>
          </p:cNvPr>
          <p:cNvCxnSpPr>
            <a:cxnSpLocks/>
          </p:cNvCxnSpPr>
          <p:nvPr/>
        </p:nvCxnSpPr>
        <p:spPr>
          <a:xfrm>
            <a:off x="1862357" y="2530989"/>
            <a:ext cx="3182112" cy="52680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E168C4-9D74-1844-CEFA-54E3A0BE1C65}"/>
              </a:ext>
            </a:extLst>
          </p:cNvPr>
          <p:cNvSpPr txBox="1"/>
          <p:nvPr/>
        </p:nvSpPr>
        <p:spPr>
          <a:xfrm>
            <a:off x="6372673" y="1637537"/>
            <a:ext cx="26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other-harm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3E7A19-0D93-7151-A85B-740426E7ABAE}"/>
              </a:ext>
            </a:extLst>
          </p:cNvPr>
          <p:cNvSpPr txBox="1"/>
          <p:nvPr/>
        </p:nvSpPr>
        <p:spPr>
          <a:xfrm>
            <a:off x="5891604" y="2909536"/>
            <a:ext cx="358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self-harm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2E51F8-B571-5571-E08D-0F07326F630B}"/>
              </a:ext>
            </a:extLst>
          </p:cNvPr>
          <p:cNvSpPr txBox="1"/>
          <p:nvPr/>
        </p:nvSpPr>
        <p:spPr>
          <a:xfrm>
            <a:off x="7988478" y="3951484"/>
            <a:ext cx="1617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employees notice plastic/kiwi smell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03224ED-8A5E-33E0-B01B-E78EC210DEB3}"/>
              </a:ext>
            </a:extLst>
          </p:cNvPr>
          <p:cNvSpPr/>
          <p:nvPr/>
        </p:nvSpPr>
        <p:spPr>
          <a:xfrm>
            <a:off x="2861770" y="5001768"/>
            <a:ext cx="1554480" cy="155448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BA7DBD-FC40-4B50-C604-96B740C3D433}"/>
              </a:ext>
            </a:extLst>
          </p:cNvPr>
          <p:cNvSpPr txBox="1"/>
          <p:nvPr/>
        </p:nvSpPr>
        <p:spPr>
          <a:xfrm>
            <a:off x="3122447" y="6110984"/>
            <a:ext cx="1048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</a:rPr>
              <a:t>(Study 3c)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B38723-8FF3-098C-70E2-592F3F7488C3}"/>
              </a:ext>
            </a:extLst>
          </p:cNvPr>
          <p:cNvSpPr txBox="1"/>
          <p:nvPr/>
        </p:nvSpPr>
        <p:spPr>
          <a:xfrm>
            <a:off x="2822252" y="5258655"/>
            <a:ext cx="163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new paint is resistant/prone to mold infection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EEFE78-5FAD-5902-F080-4D4B09A56F51}"/>
              </a:ext>
            </a:extLst>
          </p:cNvPr>
          <p:cNvSpPr txBox="1"/>
          <p:nvPr/>
        </p:nvSpPr>
        <p:spPr>
          <a:xfrm>
            <a:off x="2841498" y="3950208"/>
            <a:ext cx="163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new paint smells like plastic/kiwi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15146E-9266-C08C-2958-E3261F12FC77}"/>
              </a:ext>
            </a:extLst>
          </p:cNvPr>
          <p:cNvSpPr txBox="1"/>
          <p:nvPr/>
        </p:nvSpPr>
        <p:spPr>
          <a:xfrm>
            <a:off x="7942025" y="5267023"/>
            <a:ext cx="171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employees with lung problems get healthier/sick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933682-76AC-4BC6-7BB3-C01EBA217285}"/>
              </a:ext>
            </a:extLst>
          </p:cNvPr>
          <p:cNvSpPr txBox="1"/>
          <p:nvPr/>
        </p:nvSpPr>
        <p:spPr>
          <a:xfrm>
            <a:off x="3004843" y="3621024"/>
            <a:ext cx="1333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</a:rPr>
              <a:t>(Study 3a-b)</a:t>
            </a:r>
          </a:p>
        </p:txBody>
      </p:sp>
      <p:cxnSp>
        <p:nvCxnSpPr>
          <p:cNvPr id="13" name="Google Shape;91;p17">
            <a:extLst>
              <a:ext uri="{FF2B5EF4-FFF2-40B4-BE49-F238E27FC236}">
                <a16:creationId xmlns:a16="http://schemas.microsoft.com/office/drawing/2014/main" id="{71598136-6866-A82E-D55D-F35630BAF573}"/>
              </a:ext>
            </a:extLst>
          </p:cNvPr>
          <p:cNvCxnSpPr>
            <a:cxnSpLocks/>
          </p:cNvCxnSpPr>
          <p:nvPr/>
        </p:nvCxnSpPr>
        <p:spPr>
          <a:xfrm>
            <a:off x="1187587" y="3466746"/>
            <a:ext cx="1433659" cy="202130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8410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5CFAABB-B0C6-624F-98AD-009883987BFF}"/>
              </a:ext>
            </a:extLst>
          </p:cNvPr>
          <p:cNvSpPr/>
          <p:nvPr/>
        </p:nvSpPr>
        <p:spPr>
          <a:xfrm>
            <a:off x="60086" y="1573553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9F462-95AD-601B-9E41-EF4BB2ABE3C3}"/>
              </a:ext>
            </a:extLst>
          </p:cNvPr>
          <p:cNvSpPr txBox="1"/>
          <p:nvPr/>
        </p:nvSpPr>
        <p:spPr>
          <a:xfrm>
            <a:off x="140378" y="108376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Distal cause</a:t>
            </a:r>
          </a:p>
        </p:txBody>
      </p:sp>
      <p:cxnSp>
        <p:nvCxnSpPr>
          <p:cNvPr id="9" name="Google Shape;91;p17">
            <a:extLst>
              <a:ext uri="{FF2B5EF4-FFF2-40B4-BE49-F238E27FC236}">
                <a16:creationId xmlns:a16="http://schemas.microsoft.com/office/drawing/2014/main" id="{5879E49E-53EE-8962-B457-98FAD0BF2D43}"/>
              </a:ext>
            </a:extLst>
          </p:cNvPr>
          <p:cNvCxnSpPr>
            <a:cxnSpLocks/>
          </p:cNvCxnSpPr>
          <p:nvPr/>
        </p:nvCxnSpPr>
        <p:spPr>
          <a:xfrm>
            <a:off x="1878173" y="2425594"/>
            <a:ext cx="3182112" cy="51348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9BE29FD-D438-F998-B331-2F3510424603}"/>
              </a:ext>
            </a:extLst>
          </p:cNvPr>
          <p:cNvSpPr/>
          <p:nvPr/>
        </p:nvSpPr>
        <p:spPr>
          <a:xfrm>
            <a:off x="2722087" y="3565409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BAF2B-C838-E50A-4F2D-14553FE2F836}"/>
              </a:ext>
            </a:extLst>
          </p:cNvPr>
          <p:cNvSpPr txBox="1"/>
          <p:nvPr/>
        </p:nvSpPr>
        <p:spPr>
          <a:xfrm>
            <a:off x="4837606" y="663443"/>
            <a:ext cx="287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Primary outcome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2C4CE7-A243-C797-2254-2E21BFC83DC0}"/>
              </a:ext>
            </a:extLst>
          </p:cNvPr>
          <p:cNvSpPr/>
          <p:nvPr/>
        </p:nvSpPr>
        <p:spPr>
          <a:xfrm>
            <a:off x="5248518" y="1061547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E05A2-3172-BF6C-F50C-313CFF774408}"/>
              </a:ext>
            </a:extLst>
          </p:cNvPr>
          <p:cNvSpPr txBox="1"/>
          <p:nvPr/>
        </p:nvSpPr>
        <p:spPr>
          <a:xfrm>
            <a:off x="2307889" y="6506916"/>
            <a:ext cx="25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Intermediate outcome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9D03BA-44AA-9F80-2492-2362BDEEC317}"/>
              </a:ext>
            </a:extLst>
          </p:cNvPr>
          <p:cNvSpPr/>
          <p:nvPr/>
        </p:nvSpPr>
        <p:spPr>
          <a:xfrm>
            <a:off x="7927275" y="3537992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47084B-3414-6AE6-381C-1B4FC9A38024}"/>
              </a:ext>
            </a:extLst>
          </p:cNvPr>
          <p:cNvSpPr txBox="1"/>
          <p:nvPr/>
        </p:nvSpPr>
        <p:spPr>
          <a:xfrm>
            <a:off x="7473610" y="6462660"/>
            <a:ext cx="266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Secondary outcome</a:t>
            </a:r>
          </a:p>
        </p:txBody>
      </p:sp>
      <p:cxnSp>
        <p:nvCxnSpPr>
          <p:cNvPr id="58" name="Google Shape;91;p17">
            <a:extLst>
              <a:ext uri="{FF2B5EF4-FFF2-40B4-BE49-F238E27FC236}">
                <a16:creationId xmlns:a16="http://schemas.microsoft.com/office/drawing/2014/main" id="{F078F698-8F96-E132-2F65-25F2F3D773BA}"/>
              </a:ext>
            </a:extLst>
          </p:cNvPr>
          <p:cNvCxnSpPr>
            <a:cxnSpLocks/>
          </p:cNvCxnSpPr>
          <p:nvPr/>
        </p:nvCxnSpPr>
        <p:spPr>
          <a:xfrm>
            <a:off x="4595514" y="4423411"/>
            <a:ext cx="3117084" cy="112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DFCDD1-3727-76AE-D986-DE9F322B2DC1}"/>
              </a:ext>
            </a:extLst>
          </p:cNvPr>
          <p:cNvSpPr txBox="1"/>
          <p:nvPr/>
        </p:nvSpPr>
        <p:spPr>
          <a:xfrm>
            <a:off x="4170632" y="23897"/>
            <a:ext cx="3850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"/>
              </a:rPr>
              <a:t>Scenario structure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4027-EA70-601E-0819-645E7145FEEC}"/>
              </a:ext>
            </a:extLst>
          </p:cNvPr>
          <p:cNvSpPr txBox="1"/>
          <p:nvPr/>
        </p:nvSpPr>
        <p:spPr>
          <a:xfrm>
            <a:off x="31068" y="2008971"/>
            <a:ext cx="1815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a construction company decided to use a new paint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E1DFC-B29A-3FC9-BC43-930B53ACD347}"/>
              </a:ext>
            </a:extLst>
          </p:cNvPr>
          <p:cNvSpPr txBox="1"/>
          <p:nvPr/>
        </p:nvSpPr>
        <p:spPr>
          <a:xfrm>
            <a:off x="9691339" y="3977896"/>
            <a:ext cx="250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probable/improbable outcome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9C1F6C-064D-2691-EDDC-EBCEBEBD0822}"/>
              </a:ext>
            </a:extLst>
          </p:cNvPr>
          <p:cNvSpPr/>
          <p:nvPr/>
        </p:nvSpPr>
        <p:spPr>
          <a:xfrm>
            <a:off x="7934022" y="4773643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A8000-A8FA-5557-6F07-4D2090D3DE88}"/>
              </a:ext>
            </a:extLst>
          </p:cNvPr>
          <p:cNvSpPr txBox="1"/>
          <p:nvPr/>
        </p:nvSpPr>
        <p:spPr>
          <a:xfrm>
            <a:off x="9903826" y="5384341"/>
            <a:ext cx="207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good/bad outcome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D43A3F-B2C6-818A-703A-ACD2594CC971}"/>
              </a:ext>
            </a:extLst>
          </p:cNvPr>
          <p:cNvSpPr/>
          <p:nvPr/>
        </p:nvSpPr>
        <p:spPr>
          <a:xfrm>
            <a:off x="5248518" y="2255018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oogle Shape;91;p17">
            <a:extLst>
              <a:ext uri="{FF2B5EF4-FFF2-40B4-BE49-F238E27FC236}">
                <a16:creationId xmlns:a16="http://schemas.microsoft.com/office/drawing/2014/main" id="{A9541EE6-7864-BE2B-F510-9B49847085BB}"/>
              </a:ext>
            </a:extLst>
          </p:cNvPr>
          <p:cNvCxnSpPr>
            <a:cxnSpLocks/>
          </p:cNvCxnSpPr>
          <p:nvPr/>
        </p:nvCxnSpPr>
        <p:spPr>
          <a:xfrm>
            <a:off x="4594154" y="5682941"/>
            <a:ext cx="3118444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9DDABF-FEB7-78EB-0B80-2A52B13B0376}"/>
              </a:ext>
            </a:extLst>
          </p:cNvPr>
          <p:cNvSpPr txBox="1"/>
          <p:nvPr/>
        </p:nvSpPr>
        <p:spPr>
          <a:xfrm>
            <a:off x="5280638" y="1462035"/>
            <a:ext cx="163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induces more child labor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8E2C0F-23C9-E3EE-1E15-7B9A6D9B1D9D}"/>
              </a:ext>
            </a:extLst>
          </p:cNvPr>
          <p:cNvSpPr txBox="1"/>
          <p:nvPr/>
        </p:nvSpPr>
        <p:spPr>
          <a:xfrm>
            <a:off x="5282327" y="2938653"/>
            <a:ext cx="1741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is the least efficient option</a:t>
            </a:r>
          </a:p>
        </p:txBody>
      </p:sp>
      <p:cxnSp>
        <p:nvCxnSpPr>
          <p:cNvPr id="47" name="Google Shape;91;p17">
            <a:extLst>
              <a:ext uri="{FF2B5EF4-FFF2-40B4-BE49-F238E27FC236}">
                <a16:creationId xmlns:a16="http://schemas.microsoft.com/office/drawing/2014/main" id="{06C428E4-25CB-1283-9E11-C15FAE085100}"/>
              </a:ext>
            </a:extLst>
          </p:cNvPr>
          <p:cNvCxnSpPr>
            <a:cxnSpLocks/>
          </p:cNvCxnSpPr>
          <p:nvPr/>
        </p:nvCxnSpPr>
        <p:spPr>
          <a:xfrm>
            <a:off x="1671566" y="3159865"/>
            <a:ext cx="1050520" cy="8180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A6B84C-7A62-ACDB-C193-C2D99EB50308}"/>
              </a:ext>
            </a:extLst>
          </p:cNvPr>
          <p:cNvGrpSpPr/>
          <p:nvPr/>
        </p:nvGrpSpPr>
        <p:grpSpPr>
          <a:xfrm>
            <a:off x="282695" y="5608554"/>
            <a:ext cx="1525194" cy="523220"/>
            <a:chOff x="473725" y="5589133"/>
            <a:chExt cx="1525194" cy="5232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517733-A160-D1F0-3E77-FD46F1381956}"/>
                </a:ext>
              </a:extLst>
            </p:cNvPr>
            <p:cNvSpPr txBox="1"/>
            <p:nvPr/>
          </p:nvSpPr>
          <p:spPr>
            <a:xfrm>
              <a:off x="508112" y="5589133"/>
              <a:ext cx="145642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"/>
                </a:rPr>
                <a:t>aware of outcome</a:t>
              </a:r>
            </a:p>
          </p:txBody>
        </p:sp>
        <p:cxnSp>
          <p:nvCxnSpPr>
            <p:cNvPr id="51" name="Google Shape;91;p17">
              <a:extLst>
                <a:ext uri="{FF2B5EF4-FFF2-40B4-BE49-F238E27FC236}">
                  <a16:creationId xmlns:a16="http://schemas.microsoft.com/office/drawing/2014/main" id="{7EBFF466-3534-1616-914F-8119041107D1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5" y="5850743"/>
              <a:ext cx="1525194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4AB979D-32F1-D481-9C85-1842797F8322}"/>
              </a:ext>
            </a:extLst>
          </p:cNvPr>
          <p:cNvSpPr/>
          <p:nvPr/>
        </p:nvSpPr>
        <p:spPr>
          <a:xfrm>
            <a:off x="123546" y="5506479"/>
            <a:ext cx="1884623" cy="120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F3C6CF-24F3-AB7F-B59E-3B85C1856E7E}"/>
              </a:ext>
            </a:extLst>
          </p:cNvPr>
          <p:cNvGrpSpPr/>
          <p:nvPr/>
        </p:nvGrpSpPr>
        <p:grpSpPr>
          <a:xfrm>
            <a:off x="308164" y="6183547"/>
            <a:ext cx="1525194" cy="538609"/>
            <a:chOff x="473725" y="6108278"/>
            <a:chExt cx="1525194" cy="53860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64FC8A-F106-1B5C-BED7-007E813FF599}"/>
                </a:ext>
              </a:extLst>
            </p:cNvPr>
            <p:cNvSpPr txBox="1"/>
            <p:nvPr/>
          </p:nvSpPr>
          <p:spPr>
            <a:xfrm>
              <a:off x="541242" y="6108278"/>
              <a:ext cx="1390160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"/>
                </a:rPr>
                <a:t>unaware of </a:t>
              </a:r>
            </a:p>
            <a:p>
              <a:pPr algn="ctr"/>
              <a:r>
                <a:rPr lang="en-US" sz="1400" b="1" dirty="0">
                  <a:latin typeface=""/>
                </a:rPr>
                <a:t>outcome</a:t>
              </a:r>
              <a:endParaRPr lang="en-US" sz="1400" dirty="0">
                <a:latin typeface=""/>
              </a:endParaRPr>
            </a:p>
            <a:p>
              <a:pPr algn="ctr"/>
              <a:r>
                <a:rPr lang="en-US" sz="100" dirty="0">
                  <a:latin typeface=""/>
                </a:rPr>
                <a:t> </a:t>
              </a:r>
              <a:endParaRPr lang="en-US" sz="1400" dirty="0">
                <a:latin typeface=""/>
              </a:endParaRPr>
            </a:p>
          </p:txBody>
        </p:sp>
        <p:cxnSp>
          <p:nvCxnSpPr>
            <p:cNvPr id="66" name="Google Shape;91;p17">
              <a:extLst>
                <a:ext uri="{FF2B5EF4-FFF2-40B4-BE49-F238E27FC236}">
                  <a16:creationId xmlns:a16="http://schemas.microsoft.com/office/drawing/2014/main" id="{D55D9C6F-0830-C598-F592-ADCA1992AEAE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5" y="6377582"/>
              <a:ext cx="1525194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309E1A2-95C3-8E1B-783B-268B74C91C2A}"/>
              </a:ext>
            </a:extLst>
          </p:cNvPr>
          <p:cNvSpPr/>
          <p:nvPr/>
        </p:nvSpPr>
        <p:spPr>
          <a:xfrm>
            <a:off x="123546" y="5132154"/>
            <a:ext cx="1884624" cy="36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</a:rPr>
              <a:t>Agent’s knowledge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5CE85C-4840-87BD-8941-8FC8392B7493}"/>
              </a:ext>
            </a:extLst>
          </p:cNvPr>
          <p:cNvSpPr txBox="1"/>
          <p:nvPr/>
        </p:nvSpPr>
        <p:spPr>
          <a:xfrm>
            <a:off x="5508210" y="2341874"/>
            <a:ext cx="1289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</a:rPr>
              <a:t>(Study 4)</a:t>
            </a:r>
          </a:p>
        </p:txBody>
      </p:sp>
      <p:cxnSp>
        <p:nvCxnSpPr>
          <p:cNvPr id="69" name="Google Shape;91;p17">
            <a:extLst>
              <a:ext uri="{FF2B5EF4-FFF2-40B4-BE49-F238E27FC236}">
                <a16:creationId xmlns:a16="http://schemas.microsoft.com/office/drawing/2014/main" id="{D2A420EF-BE10-A543-4B73-51D3FAB29597}"/>
              </a:ext>
            </a:extLst>
          </p:cNvPr>
          <p:cNvCxnSpPr>
            <a:cxnSpLocks/>
          </p:cNvCxnSpPr>
          <p:nvPr/>
        </p:nvCxnSpPr>
        <p:spPr>
          <a:xfrm flipV="1">
            <a:off x="1910831" y="1747544"/>
            <a:ext cx="3182112" cy="26171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91;p17">
            <a:extLst>
              <a:ext uri="{FF2B5EF4-FFF2-40B4-BE49-F238E27FC236}">
                <a16:creationId xmlns:a16="http://schemas.microsoft.com/office/drawing/2014/main" id="{3A5C6228-AD19-DA8E-FC39-22CAF364C08E}"/>
              </a:ext>
            </a:extLst>
          </p:cNvPr>
          <p:cNvCxnSpPr>
            <a:cxnSpLocks/>
          </p:cNvCxnSpPr>
          <p:nvPr/>
        </p:nvCxnSpPr>
        <p:spPr>
          <a:xfrm flipV="1">
            <a:off x="1928154" y="1883420"/>
            <a:ext cx="3182112" cy="25505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cxnSp>
        <p:nvCxnSpPr>
          <p:cNvPr id="78" name="Google Shape;91;p17">
            <a:extLst>
              <a:ext uri="{FF2B5EF4-FFF2-40B4-BE49-F238E27FC236}">
                <a16:creationId xmlns:a16="http://schemas.microsoft.com/office/drawing/2014/main" id="{BB31F954-081F-31AE-5CD4-35ACA95751D2}"/>
              </a:ext>
            </a:extLst>
          </p:cNvPr>
          <p:cNvCxnSpPr>
            <a:cxnSpLocks/>
          </p:cNvCxnSpPr>
          <p:nvPr/>
        </p:nvCxnSpPr>
        <p:spPr>
          <a:xfrm>
            <a:off x="1862357" y="2530989"/>
            <a:ext cx="3182112" cy="52680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E168C4-9D74-1844-CEFA-54E3A0BE1C65}"/>
              </a:ext>
            </a:extLst>
          </p:cNvPr>
          <p:cNvSpPr txBox="1"/>
          <p:nvPr/>
        </p:nvSpPr>
        <p:spPr>
          <a:xfrm>
            <a:off x="6372673" y="1637537"/>
            <a:ext cx="26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other-harm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3E7A19-0D93-7151-A85B-740426E7ABAE}"/>
              </a:ext>
            </a:extLst>
          </p:cNvPr>
          <p:cNvSpPr txBox="1"/>
          <p:nvPr/>
        </p:nvSpPr>
        <p:spPr>
          <a:xfrm>
            <a:off x="5962655" y="2905296"/>
            <a:ext cx="358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self-harm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2E51F8-B571-5571-E08D-0F07326F630B}"/>
              </a:ext>
            </a:extLst>
          </p:cNvPr>
          <p:cNvSpPr txBox="1"/>
          <p:nvPr/>
        </p:nvSpPr>
        <p:spPr>
          <a:xfrm>
            <a:off x="7997085" y="4026693"/>
            <a:ext cx="1617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employees notice plastic/kiwi smell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03224ED-8A5E-33E0-B01B-E78EC210DEB3}"/>
              </a:ext>
            </a:extLst>
          </p:cNvPr>
          <p:cNvSpPr/>
          <p:nvPr/>
        </p:nvSpPr>
        <p:spPr>
          <a:xfrm>
            <a:off x="2722088" y="4717309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B38723-8FF3-098C-70E2-592F3F7488C3}"/>
              </a:ext>
            </a:extLst>
          </p:cNvPr>
          <p:cNvSpPr txBox="1"/>
          <p:nvPr/>
        </p:nvSpPr>
        <p:spPr>
          <a:xfrm>
            <a:off x="2806136" y="5260694"/>
            <a:ext cx="163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new paint is resistant/prone to mold infection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EEFE78-5FAD-5902-F080-4D4B09A56F51}"/>
              </a:ext>
            </a:extLst>
          </p:cNvPr>
          <p:cNvSpPr txBox="1"/>
          <p:nvPr/>
        </p:nvSpPr>
        <p:spPr>
          <a:xfrm>
            <a:off x="2769245" y="4050121"/>
            <a:ext cx="163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new paint smells like plastic/kiwi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15146E-9266-C08C-2958-E3261F12FC77}"/>
              </a:ext>
            </a:extLst>
          </p:cNvPr>
          <p:cNvSpPr txBox="1"/>
          <p:nvPr/>
        </p:nvSpPr>
        <p:spPr>
          <a:xfrm>
            <a:off x="7973989" y="5267443"/>
            <a:ext cx="171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employees with lung problems get healthier/sick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933682-76AC-4BC6-7BB3-C01EBA217285}"/>
              </a:ext>
            </a:extLst>
          </p:cNvPr>
          <p:cNvSpPr txBox="1"/>
          <p:nvPr/>
        </p:nvSpPr>
        <p:spPr>
          <a:xfrm>
            <a:off x="2956246" y="4832397"/>
            <a:ext cx="1333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</a:rPr>
              <a:t>(Study 4)</a:t>
            </a:r>
          </a:p>
        </p:txBody>
      </p:sp>
      <p:cxnSp>
        <p:nvCxnSpPr>
          <p:cNvPr id="13" name="Google Shape;91;p17">
            <a:extLst>
              <a:ext uri="{FF2B5EF4-FFF2-40B4-BE49-F238E27FC236}">
                <a16:creationId xmlns:a16="http://schemas.microsoft.com/office/drawing/2014/main" id="{71598136-6866-A82E-D55D-F35630BAF573}"/>
              </a:ext>
            </a:extLst>
          </p:cNvPr>
          <p:cNvCxnSpPr>
            <a:cxnSpLocks/>
          </p:cNvCxnSpPr>
          <p:nvPr/>
        </p:nvCxnSpPr>
        <p:spPr>
          <a:xfrm>
            <a:off x="1187587" y="3466746"/>
            <a:ext cx="1433659" cy="202130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7232E96-3ABF-2052-5F2B-C58D85529C86}"/>
              </a:ext>
            </a:extLst>
          </p:cNvPr>
          <p:cNvSpPr txBox="1"/>
          <p:nvPr/>
        </p:nvSpPr>
        <p:spPr>
          <a:xfrm>
            <a:off x="8146032" y="4865133"/>
            <a:ext cx="1333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</a:rPr>
              <a:t>(Study 4)</a:t>
            </a:r>
          </a:p>
        </p:txBody>
      </p:sp>
    </p:spTree>
    <p:extLst>
      <p:ext uri="{BB962C8B-B14F-4D97-AF65-F5344CB8AC3E}">
        <p14:creationId xmlns:p14="http://schemas.microsoft.com/office/powerpoint/2010/main" val="270272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5067-B460-E79D-D13B-101CEE0F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2D1-4D3D-97B2-F4B4-56CD17C3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5CFAABB-B0C6-624F-98AD-009883987BFF}"/>
              </a:ext>
            </a:extLst>
          </p:cNvPr>
          <p:cNvSpPr/>
          <p:nvPr/>
        </p:nvSpPr>
        <p:spPr>
          <a:xfrm>
            <a:off x="60086" y="1573553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9F462-95AD-601B-9E41-EF4BB2ABE3C3}"/>
              </a:ext>
            </a:extLst>
          </p:cNvPr>
          <p:cNvSpPr txBox="1"/>
          <p:nvPr/>
        </p:nvSpPr>
        <p:spPr>
          <a:xfrm>
            <a:off x="140378" y="108376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Distal cause</a:t>
            </a:r>
          </a:p>
        </p:txBody>
      </p:sp>
      <p:cxnSp>
        <p:nvCxnSpPr>
          <p:cNvPr id="9" name="Google Shape;91;p17">
            <a:extLst>
              <a:ext uri="{FF2B5EF4-FFF2-40B4-BE49-F238E27FC236}">
                <a16:creationId xmlns:a16="http://schemas.microsoft.com/office/drawing/2014/main" id="{5879E49E-53EE-8962-B457-98FAD0BF2D43}"/>
              </a:ext>
            </a:extLst>
          </p:cNvPr>
          <p:cNvCxnSpPr>
            <a:cxnSpLocks/>
          </p:cNvCxnSpPr>
          <p:nvPr/>
        </p:nvCxnSpPr>
        <p:spPr>
          <a:xfrm>
            <a:off x="1878173" y="2425594"/>
            <a:ext cx="3182112" cy="51348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6BAF2B-C838-E50A-4F2D-14553FE2F836}"/>
              </a:ext>
            </a:extLst>
          </p:cNvPr>
          <p:cNvSpPr txBox="1"/>
          <p:nvPr/>
        </p:nvSpPr>
        <p:spPr>
          <a:xfrm>
            <a:off x="4837606" y="663443"/>
            <a:ext cx="287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Primary outcome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2C4CE7-A243-C797-2254-2E21BFC83DC0}"/>
              </a:ext>
            </a:extLst>
          </p:cNvPr>
          <p:cNvSpPr/>
          <p:nvPr/>
        </p:nvSpPr>
        <p:spPr>
          <a:xfrm>
            <a:off x="5248518" y="1061547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E05A2-3172-BF6C-F50C-313CFF774408}"/>
              </a:ext>
            </a:extLst>
          </p:cNvPr>
          <p:cNvSpPr txBox="1"/>
          <p:nvPr/>
        </p:nvSpPr>
        <p:spPr>
          <a:xfrm>
            <a:off x="2810856" y="6211669"/>
            <a:ext cx="188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Intermediate </a:t>
            </a:r>
          </a:p>
          <a:p>
            <a:pPr algn="ctr"/>
            <a:r>
              <a:rPr lang="en-US" b="1" dirty="0">
                <a:latin typeface=""/>
              </a:rPr>
              <a:t>outcome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9D03BA-44AA-9F80-2492-2362BDEEC317}"/>
              </a:ext>
            </a:extLst>
          </p:cNvPr>
          <p:cNvSpPr/>
          <p:nvPr/>
        </p:nvSpPr>
        <p:spPr>
          <a:xfrm>
            <a:off x="8809718" y="3434207"/>
            <a:ext cx="1645920" cy="16459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47084B-3414-6AE6-381C-1B4FC9A38024}"/>
              </a:ext>
            </a:extLst>
          </p:cNvPr>
          <p:cNvSpPr txBox="1"/>
          <p:nvPr/>
        </p:nvSpPr>
        <p:spPr>
          <a:xfrm>
            <a:off x="8353674" y="6276259"/>
            <a:ext cx="266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Secondary </a:t>
            </a:r>
          </a:p>
          <a:p>
            <a:pPr algn="ctr"/>
            <a:r>
              <a:rPr lang="en-US" b="1" dirty="0">
                <a:latin typeface=""/>
              </a:rPr>
              <a:t>outcome</a:t>
            </a:r>
          </a:p>
        </p:txBody>
      </p:sp>
      <p:cxnSp>
        <p:nvCxnSpPr>
          <p:cNvPr id="58" name="Google Shape;91;p17">
            <a:extLst>
              <a:ext uri="{FF2B5EF4-FFF2-40B4-BE49-F238E27FC236}">
                <a16:creationId xmlns:a16="http://schemas.microsoft.com/office/drawing/2014/main" id="{F078F698-8F96-E132-2F65-25F2F3D773BA}"/>
              </a:ext>
            </a:extLst>
          </p:cNvPr>
          <p:cNvCxnSpPr>
            <a:cxnSpLocks/>
          </p:cNvCxnSpPr>
          <p:nvPr/>
        </p:nvCxnSpPr>
        <p:spPr>
          <a:xfrm>
            <a:off x="4695480" y="4406649"/>
            <a:ext cx="3870615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DFCDD1-3727-76AE-D986-DE9F322B2DC1}"/>
              </a:ext>
            </a:extLst>
          </p:cNvPr>
          <p:cNvSpPr txBox="1"/>
          <p:nvPr/>
        </p:nvSpPr>
        <p:spPr>
          <a:xfrm>
            <a:off x="4351734" y="22028"/>
            <a:ext cx="4533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"/>
              </a:rPr>
              <a:t>Scenario structure 4???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4027-EA70-601E-0819-645E7145FEEC}"/>
              </a:ext>
            </a:extLst>
          </p:cNvPr>
          <p:cNvSpPr txBox="1"/>
          <p:nvPr/>
        </p:nvSpPr>
        <p:spPr>
          <a:xfrm>
            <a:off x="31068" y="2008971"/>
            <a:ext cx="1815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a construction company decided to use a new paint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E1DFC-B29A-3FC9-BC43-930B53ACD347}"/>
              </a:ext>
            </a:extLst>
          </p:cNvPr>
          <p:cNvSpPr txBox="1"/>
          <p:nvPr/>
        </p:nvSpPr>
        <p:spPr>
          <a:xfrm>
            <a:off x="10273157" y="3977896"/>
            <a:ext cx="207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abnormal outcome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9C1F6C-064D-2691-EDDC-EBCEBEBD0822}"/>
              </a:ext>
            </a:extLst>
          </p:cNvPr>
          <p:cNvSpPr/>
          <p:nvPr/>
        </p:nvSpPr>
        <p:spPr>
          <a:xfrm>
            <a:off x="8774813" y="4696705"/>
            <a:ext cx="1645920" cy="16459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A8000-A8FA-5557-6F07-4D2090D3DE88}"/>
              </a:ext>
            </a:extLst>
          </p:cNvPr>
          <p:cNvSpPr txBox="1"/>
          <p:nvPr/>
        </p:nvSpPr>
        <p:spPr>
          <a:xfrm>
            <a:off x="10504938" y="5629928"/>
            <a:ext cx="1609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normal outcome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D43A3F-B2C6-818A-703A-ACD2594CC971}"/>
              </a:ext>
            </a:extLst>
          </p:cNvPr>
          <p:cNvSpPr/>
          <p:nvPr/>
        </p:nvSpPr>
        <p:spPr>
          <a:xfrm>
            <a:off x="5206958" y="2222863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9DDABF-FEB7-78EB-0B80-2A52B13B0376}"/>
              </a:ext>
            </a:extLst>
          </p:cNvPr>
          <p:cNvSpPr txBox="1"/>
          <p:nvPr/>
        </p:nvSpPr>
        <p:spPr>
          <a:xfrm>
            <a:off x="5295533" y="1422769"/>
            <a:ext cx="163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induces more child labor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8E2C0F-23C9-E3EE-1E15-7B9A6D9B1D9D}"/>
              </a:ext>
            </a:extLst>
          </p:cNvPr>
          <p:cNvSpPr txBox="1"/>
          <p:nvPr/>
        </p:nvSpPr>
        <p:spPr>
          <a:xfrm>
            <a:off x="5214946" y="2952164"/>
            <a:ext cx="1741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is the least efficient option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A6B84C-7A62-ACDB-C193-C2D99EB50308}"/>
              </a:ext>
            </a:extLst>
          </p:cNvPr>
          <p:cNvGrpSpPr/>
          <p:nvPr/>
        </p:nvGrpSpPr>
        <p:grpSpPr>
          <a:xfrm>
            <a:off x="282695" y="5608554"/>
            <a:ext cx="1525194" cy="523220"/>
            <a:chOff x="473725" y="5589133"/>
            <a:chExt cx="1525194" cy="5232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517733-A160-D1F0-3E77-FD46F1381956}"/>
                </a:ext>
              </a:extLst>
            </p:cNvPr>
            <p:cNvSpPr txBox="1"/>
            <p:nvPr/>
          </p:nvSpPr>
          <p:spPr>
            <a:xfrm>
              <a:off x="508112" y="5589133"/>
              <a:ext cx="145642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"/>
                </a:rPr>
                <a:t>aware of outcome</a:t>
              </a:r>
            </a:p>
          </p:txBody>
        </p:sp>
        <p:cxnSp>
          <p:nvCxnSpPr>
            <p:cNvPr id="51" name="Google Shape;91;p17">
              <a:extLst>
                <a:ext uri="{FF2B5EF4-FFF2-40B4-BE49-F238E27FC236}">
                  <a16:creationId xmlns:a16="http://schemas.microsoft.com/office/drawing/2014/main" id="{7EBFF466-3534-1616-914F-8119041107D1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5" y="5850743"/>
              <a:ext cx="1525194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4AB979D-32F1-D481-9C85-1842797F8322}"/>
              </a:ext>
            </a:extLst>
          </p:cNvPr>
          <p:cNvSpPr/>
          <p:nvPr/>
        </p:nvSpPr>
        <p:spPr>
          <a:xfrm>
            <a:off x="123546" y="5506479"/>
            <a:ext cx="1884623" cy="120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F3C6CF-24F3-AB7F-B59E-3B85C1856E7E}"/>
              </a:ext>
            </a:extLst>
          </p:cNvPr>
          <p:cNvGrpSpPr/>
          <p:nvPr/>
        </p:nvGrpSpPr>
        <p:grpSpPr>
          <a:xfrm>
            <a:off x="308164" y="6183547"/>
            <a:ext cx="1525194" cy="538609"/>
            <a:chOff x="473725" y="6108278"/>
            <a:chExt cx="1525194" cy="53860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64FC8A-F106-1B5C-BED7-007E813FF599}"/>
                </a:ext>
              </a:extLst>
            </p:cNvPr>
            <p:cNvSpPr txBox="1"/>
            <p:nvPr/>
          </p:nvSpPr>
          <p:spPr>
            <a:xfrm>
              <a:off x="541242" y="6108278"/>
              <a:ext cx="1390160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"/>
                </a:rPr>
                <a:t>unaware of </a:t>
              </a:r>
            </a:p>
            <a:p>
              <a:pPr algn="ctr"/>
              <a:r>
                <a:rPr lang="en-US" sz="1400" b="1" dirty="0">
                  <a:latin typeface=""/>
                </a:rPr>
                <a:t>outcome</a:t>
              </a:r>
              <a:endParaRPr lang="en-US" sz="1400" dirty="0">
                <a:latin typeface=""/>
              </a:endParaRPr>
            </a:p>
            <a:p>
              <a:pPr algn="ctr"/>
              <a:r>
                <a:rPr lang="en-US" sz="100" dirty="0">
                  <a:latin typeface=""/>
                </a:rPr>
                <a:t> </a:t>
              </a:r>
              <a:endParaRPr lang="en-US" sz="1400" dirty="0">
                <a:latin typeface=""/>
              </a:endParaRPr>
            </a:p>
          </p:txBody>
        </p:sp>
        <p:cxnSp>
          <p:nvCxnSpPr>
            <p:cNvPr id="66" name="Google Shape;91;p17">
              <a:extLst>
                <a:ext uri="{FF2B5EF4-FFF2-40B4-BE49-F238E27FC236}">
                  <a16:creationId xmlns:a16="http://schemas.microsoft.com/office/drawing/2014/main" id="{D55D9C6F-0830-C598-F592-ADCA1992AEAE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5" y="6377582"/>
              <a:ext cx="1525194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309E1A2-95C3-8E1B-783B-268B74C91C2A}"/>
              </a:ext>
            </a:extLst>
          </p:cNvPr>
          <p:cNvSpPr/>
          <p:nvPr/>
        </p:nvSpPr>
        <p:spPr>
          <a:xfrm>
            <a:off x="123546" y="5132154"/>
            <a:ext cx="1884624" cy="36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</a:rPr>
              <a:t>Agent’s knowledge</a:t>
            </a:r>
          </a:p>
        </p:txBody>
      </p:sp>
      <p:cxnSp>
        <p:nvCxnSpPr>
          <p:cNvPr id="69" name="Google Shape;91;p17">
            <a:extLst>
              <a:ext uri="{FF2B5EF4-FFF2-40B4-BE49-F238E27FC236}">
                <a16:creationId xmlns:a16="http://schemas.microsoft.com/office/drawing/2014/main" id="{D2A420EF-BE10-A543-4B73-51D3FAB29597}"/>
              </a:ext>
            </a:extLst>
          </p:cNvPr>
          <p:cNvCxnSpPr>
            <a:cxnSpLocks/>
          </p:cNvCxnSpPr>
          <p:nvPr/>
        </p:nvCxnSpPr>
        <p:spPr>
          <a:xfrm flipV="1">
            <a:off x="1910831" y="1747544"/>
            <a:ext cx="3182112" cy="26171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91;p17">
            <a:extLst>
              <a:ext uri="{FF2B5EF4-FFF2-40B4-BE49-F238E27FC236}">
                <a16:creationId xmlns:a16="http://schemas.microsoft.com/office/drawing/2014/main" id="{3A5C6228-AD19-DA8E-FC39-22CAF364C08E}"/>
              </a:ext>
            </a:extLst>
          </p:cNvPr>
          <p:cNvCxnSpPr>
            <a:cxnSpLocks/>
          </p:cNvCxnSpPr>
          <p:nvPr/>
        </p:nvCxnSpPr>
        <p:spPr>
          <a:xfrm flipV="1">
            <a:off x="1928154" y="1883420"/>
            <a:ext cx="3182112" cy="25505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cxnSp>
        <p:nvCxnSpPr>
          <p:cNvPr id="78" name="Google Shape;91;p17">
            <a:extLst>
              <a:ext uri="{FF2B5EF4-FFF2-40B4-BE49-F238E27FC236}">
                <a16:creationId xmlns:a16="http://schemas.microsoft.com/office/drawing/2014/main" id="{BB31F954-081F-31AE-5CD4-35ACA95751D2}"/>
              </a:ext>
            </a:extLst>
          </p:cNvPr>
          <p:cNvCxnSpPr>
            <a:cxnSpLocks/>
          </p:cNvCxnSpPr>
          <p:nvPr/>
        </p:nvCxnSpPr>
        <p:spPr>
          <a:xfrm>
            <a:off x="1862357" y="2530989"/>
            <a:ext cx="3182112" cy="52680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2E51F8-B571-5571-E08D-0F07326F630B}"/>
              </a:ext>
            </a:extLst>
          </p:cNvPr>
          <p:cNvSpPr txBox="1"/>
          <p:nvPr/>
        </p:nvSpPr>
        <p:spPr>
          <a:xfrm>
            <a:off x="8803037" y="3959572"/>
            <a:ext cx="1617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employees notice kiwi smell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03224ED-8A5E-33E0-B01B-E78EC210DEB3}"/>
              </a:ext>
            </a:extLst>
          </p:cNvPr>
          <p:cNvSpPr/>
          <p:nvPr/>
        </p:nvSpPr>
        <p:spPr>
          <a:xfrm>
            <a:off x="2930687" y="4607726"/>
            <a:ext cx="1645920" cy="16459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B38723-8FF3-098C-70E2-592F3F7488C3}"/>
              </a:ext>
            </a:extLst>
          </p:cNvPr>
          <p:cNvSpPr txBox="1"/>
          <p:nvPr/>
        </p:nvSpPr>
        <p:spPr>
          <a:xfrm>
            <a:off x="2980720" y="3961266"/>
            <a:ext cx="163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new paint smells like kiwi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15146E-9266-C08C-2958-E3261F12FC77}"/>
              </a:ext>
            </a:extLst>
          </p:cNvPr>
          <p:cNvSpPr txBox="1"/>
          <p:nvPr/>
        </p:nvSpPr>
        <p:spPr>
          <a:xfrm>
            <a:off x="8877063" y="5270558"/>
            <a:ext cx="1441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employees notice plastic smell</a:t>
            </a:r>
          </a:p>
        </p:txBody>
      </p:sp>
      <p:cxnSp>
        <p:nvCxnSpPr>
          <p:cNvPr id="13" name="Google Shape;91;p17">
            <a:extLst>
              <a:ext uri="{FF2B5EF4-FFF2-40B4-BE49-F238E27FC236}">
                <a16:creationId xmlns:a16="http://schemas.microsoft.com/office/drawing/2014/main" id="{71598136-6866-A82E-D55D-F35630BAF573}"/>
              </a:ext>
            </a:extLst>
          </p:cNvPr>
          <p:cNvCxnSpPr>
            <a:cxnSpLocks/>
          </p:cNvCxnSpPr>
          <p:nvPr/>
        </p:nvCxnSpPr>
        <p:spPr>
          <a:xfrm>
            <a:off x="1271124" y="3373305"/>
            <a:ext cx="1539732" cy="212414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BC3C809-3C4F-0417-C2F9-293F929630FA}"/>
              </a:ext>
            </a:extLst>
          </p:cNvPr>
          <p:cNvSpPr/>
          <p:nvPr/>
        </p:nvSpPr>
        <p:spPr>
          <a:xfrm>
            <a:off x="2954738" y="3429000"/>
            <a:ext cx="1645920" cy="16459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E738AD-9BBF-B897-9AF1-D02CAE7345ED}"/>
              </a:ext>
            </a:extLst>
          </p:cNvPr>
          <p:cNvSpPr txBox="1"/>
          <p:nvPr/>
        </p:nvSpPr>
        <p:spPr>
          <a:xfrm>
            <a:off x="2980720" y="5314800"/>
            <a:ext cx="163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new paint smells like plastic</a:t>
            </a:r>
          </a:p>
        </p:txBody>
      </p:sp>
      <p:cxnSp>
        <p:nvCxnSpPr>
          <p:cNvPr id="37" name="Google Shape;91;p17">
            <a:extLst>
              <a:ext uri="{FF2B5EF4-FFF2-40B4-BE49-F238E27FC236}">
                <a16:creationId xmlns:a16="http://schemas.microsoft.com/office/drawing/2014/main" id="{3BF4A88C-E8C5-11D2-3E06-483C2135F091}"/>
              </a:ext>
            </a:extLst>
          </p:cNvPr>
          <p:cNvCxnSpPr>
            <a:cxnSpLocks/>
          </p:cNvCxnSpPr>
          <p:nvPr/>
        </p:nvCxnSpPr>
        <p:spPr>
          <a:xfrm>
            <a:off x="4695480" y="5559744"/>
            <a:ext cx="3870615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683092-968F-64D2-23D0-7F0BFB4534F0}"/>
              </a:ext>
            </a:extLst>
          </p:cNvPr>
          <p:cNvSpPr txBox="1"/>
          <p:nvPr/>
        </p:nvSpPr>
        <p:spPr>
          <a:xfrm>
            <a:off x="6952684" y="1637888"/>
            <a:ext cx="26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harms others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2DDB9-BC25-44F4-EB76-7099A2D54343}"/>
              </a:ext>
            </a:extLst>
          </p:cNvPr>
          <p:cNvSpPr txBox="1"/>
          <p:nvPr/>
        </p:nvSpPr>
        <p:spPr>
          <a:xfrm>
            <a:off x="6502121" y="3026079"/>
            <a:ext cx="358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harms self</a:t>
            </a:r>
          </a:p>
        </p:txBody>
      </p:sp>
      <p:cxnSp>
        <p:nvCxnSpPr>
          <p:cNvPr id="3" name="Google Shape;91;p17">
            <a:extLst>
              <a:ext uri="{FF2B5EF4-FFF2-40B4-BE49-F238E27FC236}">
                <a16:creationId xmlns:a16="http://schemas.microsoft.com/office/drawing/2014/main" id="{E2657E04-FDBC-56AF-2105-B44F787607C6}"/>
              </a:ext>
            </a:extLst>
          </p:cNvPr>
          <p:cNvCxnSpPr>
            <a:cxnSpLocks/>
          </p:cNvCxnSpPr>
          <p:nvPr/>
        </p:nvCxnSpPr>
        <p:spPr>
          <a:xfrm>
            <a:off x="1675315" y="3061878"/>
            <a:ext cx="1135541" cy="1112557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9764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5CFAABB-B0C6-624F-98AD-009883987BFF}"/>
              </a:ext>
            </a:extLst>
          </p:cNvPr>
          <p:cNvSpPr/>
          <p:nvPr/>
        </p:nvSpPr>
        <p:spPr>
          <a:xfrm>
            <a:off x="367334" y="1552190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9F462-95AD-601B-9E41-EF4BB2ABE3C3}"/>
              </a:ext>
            </a:extLst>
          </p:cNvPr>
          <p:cNvSpPr txBox="1"/>
          <p:nvPr/>
        </p:nvSpPr>
        <p:spPr>
          <a:xfrm>
            <a:off x="316445" y="1191482"/>
            <a:ext cx="175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Distal cause</a:t>
            </a:r>
          </a:p>
        </p:txBody>
      </p:sp>
      <p:cxnSp>
        <p:nvCxnSpPr>
          <p:cNvPr id="9" name="Google Shape;91;p17">
            <a:extLst>
              <a:ext uri="{FF2B5EF4-FFF2-40B4-BE49-F238E27FC236}">
                <a16:creationId xmlns:a16="http://schemas.microsoft.com/office/drawing/2014/main" id="{5879E49E-53EE-8962-B457-98FAD0BF2D43}"/>
              </a:ext>
            </a:extLst>
          </p:cNvPr>
          <p:cNvCxnSpPr>
            <a:cxnSpLocks/>
          </p:cNvCxnSpPr>
          <p:nvPr/>
        </p:nvCxnSpPr>
        <p:spPr>
          <a:xfrm>
            <a:off x="2253342" y="2577103"/>
            <a:ext cx="3810000" cy="62328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9BE29FD-D438-F998-B331-2F3510424603}"/>
              </a:ext>
            </a:extLst>
          </p:cNvPr>
          <p:cNvSpPr/>
          <p:nvPr/>
        </p:nvSpPr>
        <p:spPr>
          <a:xfrm>
            <a:off x="2962984" y="4166667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BAF2B-C838-E50A-4F2D-14553FE2F836}"/>
              </a:ext>
            </a:extLst>
          </p:cNvPr>
          <p:cNvSpPr txBox="1"/>
          <p:nvPr/>
        </p:nvSpPr>
        <p:spPr>
          <a:xfrm>
            <a:off x="5947825" y="853776"/>
            <a:ext cx="24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Primary outcome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2C4CE7-A243-C797-2254-2E21BFC83DC0}"/>
              </a:ext>
            </a:extLst>
          </p:cNvPr>
          <p:cNvSpPr/>
          <p:nvPr/>
        </p:nvSpPr>
        <p:spPr>
          <a:xfrm>
            <a:off x="6298612" y="1210046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E05A2-3172-BF6C-F50C-313CFF774408}"/>
              </a:ext>
            </a:extLst>
          </p:cNvPr>
          <p:cNvSpPr txBox="1"/>
          <p:nvPr/>
        </p:nvSpPr>
        <p:spPr>
          <a:xfrm>
            <a:off x="2526360" y="5959231"/>
            <a:ext cx="263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Intermediate outcome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9D03BA-44AA-9F80-2492-2362BDEEC317}"/>
              </a:ext>
            </a:extLst>
          </p:cNvPr>
          <p:cNvSpPr/>
          <p:nvPr/>
        </p:nvSpPr>
        <p:spPr>
          <a:xfrm>
            <a:off x="8117460" y="3478161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47084B-3414-6AE6-381C-1B4FC9A38024}"/>
              </a:ext>
            </a:extLst>
          </p:cNvPr>
          <p:cNvSpPr txBox="1"/>
          <p:nvPr/>
        </p:nvSpPr>
        <p:spPr>
          <a:xfrm>
            <a:off x="7959743" y="6430102"/>
            <a:ext cx="23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Secondary outcome</a:t>
            </a:r>
          </a:p>
        </p:txBody>
      </p:sp>
      <p:cxnSp>
        <p:nvCxnSpPr>
          <p:cNvPr id="58" name="Google Shape;91;p17">
            <a:extLst>
              <a:ext uri="{FF2B5EF4-FFF2-40B4-BE49-F238E27FC236}">
                <a16:creationId xmlns:a16="http://schemas.microsoft.com/office/drawing/2014/main" id="{F078F698-8F96-E132-2F65-25F2F3D773BA}"/>
              </a:ext>
            </a:extLst>
          </p:cNvPr>
          <p:cNvCxnSpPr>
            <a:cxnSpLocks/>
          </p:cNvCxnSpPr>
          <p:nvPr/>
        </p:nvCxnSpPr>
        <p:spPr>
          <a:xfrm flipV="1">
            <a:off x="4898763" y="4605961"/>
            <a:ext cx="3157166" cy="37832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DFCDD1-3727-76AE-D986-DE9F322B2DC1}"/>
              </a:ext>
            </a:extLst>
          </p:cNvPr>
          <p:cNvSpPr txBox="1"/>
          <p:nvPr/>
        </p:nvSpPr>
        <p:spPr>
          <a:xfrm>
            <a:off x="3874879" y="103102"/>
            <a:ext cx="4533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"/>
              </a:rPr>
              <a:t>Scenario structure </a:t>
            </a:r>
            <a:r>
              <a:rPr lang="en-US" sz="3200" u="sng">
                <a:latin typeface=""/>
              </a:rPr>
              <a:t>4???</a:t>
            </a:r>
            <a:endParaRPr lang="en-US" sz="3200" u="sng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4027-EA70-601E-0819-645E7145FEEC}"/>
              </a:ext>
            </a:extLst>
          </p:cNvPr>
          <p:cNvSpPr txBox="1"/>
          <p:nvPr/>
        </p:nvSpPr>
        <p:spPr>
          <a:xfrm>
            <a:off x="350010" y="1904038"/>
            <a:ext cx="1757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a construction company decided to use a new paint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E1DFC-B29A-3FC9-BC43-930B53ACD347}"/>
              </a:ext>
            </a:extLst>
          </p:cNvPr>
          <p:cNvSpPr txBox="1"/>
          <p:nvPr/>
        </p:nvSpPr>
        <p:spPr>
          <a:xfrm>
            <a:off x="10101406" y="4080142"/>
            <a:ext cx="16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bad outcome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9C1F6C-064D-2691-EDDC-EBCEBEBD0822}"/>
              </a:ext>
            </a:extLst>
          </p:cNvPr>
          <p:cNvSpPr/>
          <p:nvPr/>
        </p:nvSpPr>
        <p:spPr>
          <a:xfrm>
            <a:off x="8164556" y="4627475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A8000-A8FA-5557-6F07-4D2090D3DE88}"/>
              </a:ext>
            </a:extLst>
          </p:cNvPr>
          <p:cNvSpPr txBox="1"/>
          <p:nvPr/>
        </p:nvSpPr>
        <p:spPr>
          <a:xfrm>
            <a:off x="10024463" y="5439112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good outcome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D43A3F-B2C6-818A-703A-ACD2594CC971}"/>
              </a:ext>
            </a:extLst>
          </p:cNvPr>
          <p:cNvSpPr/>
          <p:nvPr/>
        </p:nvSpPr>
        <p:spPr>
          <a:xfrm>
            <a:off x="6298612" y="2293172"/>
            <a:ext cx="1757317" cy="175731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30DA84-84DB-6349-BBEA-730A3DC36117}"/>
              </a:ext>
            </a:extLst>
          </p:cNvPr>
          <p:cNvSpPr txBox="1"/>
          <p:nvPr/>
        </p:nvSpPr>
        <p:spPr>
          <a:xfrm>
            <a:off x="3103096" y="4485005"/>
            <a:ext cx="1456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the paint turns out to be prone to mold / resistant to mold</a:t>
            </a:r>
          </a:p>
        </p:txBody>
      </p:sp>
      <p:cxnSp>
        <p:nvCxnSpPr>
          <p:cNvPr id="35" name="Google Shape;91;p17">
            <a:extLst>
              <a:ext uri="{FF2B5EF4-FFF2-40B4-BE49-F238E27FC236}">
                <a16:creationId xmlns:a16="http://schemas.microsoft.com/office/drawing/2014/main" id="{A9541EE6-7864-BE2B-F510-9B49847085BB}"/>
              </a:ext>
            </a:extLst>
          </p:cNvPr>
          <p:cNvCxnSpPr>
            <a:cxnSpLocks/>
          </p:cNvCxnSpPr>
          <p:nvPr/>
        </p:nvCxnSpPr>
        <p:spPr>
          <a:xfrm>
            <a:off x="4898763" y="5147477"/>
            <a:ext cx="3154680" cy="61107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9DDABF-FEB7-78EB-0B80-2A52B13B0376}"/>
              </a:ext>
            </a:extLst>
          </p:cNvPr>
          <p:cNvSpPr txBox="1"/>
          <p:nvPr/>
        </p:nvSpPr>
        <p:spPr>
          <a:xfrm>
            <a:off x="6299609" y="1611650"/>
            <a:ext cx="175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increases child labor practices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8E2C0F-23C9-E3EE-1E15-7B9A6D9B1D9D}"/>
              </a:ext>
            </a:extLst>
          </p:cNvPr>
          <p:cNvSpPr txBox="1"/>
          <p:nvPr/>
        </p:nvSpPr>
        <p:spPr>
          <a:xfrm>
            <a:off x="6378542" y="3028589"/>
            <a:ext cx="1615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  <a:latin typeface=""/>
              </a:rPr>
              <a:t>is the least efficient option</a:t>
            </a:r>
          </a:p>
        </p:txBody>
      </p:sp>
      <p:cxnSp>
        <p:nvCxnSpPr>
          <p:cNvPr id="47" name="Google Shape;91;p17">
            <a:extLst>
              <a:ext uri="{FF2B5EF4-FFF2-40B4-BE49-F238E27FC236}">
                <a16:creationId xmlns:a16="http://schemas.microsoft.com/office/drawing/2014/main" id="{06C428E4-25CB-1283-9E11-C15FAE085100}"/>
              </a:ext>
            </a:extLst>
          </p:cNvPr>
          <p:cNvCxnSpPr>
            <a:cxnSpLocks/>
          </p:cNvCxnSpPr>
          <p:nvPr/>
        </p:nvCxnSpPr>
        <p:spPr>
          <a:xfrm>
            <a:off x="2003416" y="3051138"/>
            <a:ext cx="1052584" cy="145858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A6B84C-7A62-ACDB-C193-C2D99EB50308}"/>
              </a:ext>
            </a:extLst>
          </p:cNvPr>
          <p:cNvGrpSpPr/>
          <p:nvPr/>
        </p:nvGrpSpPr>
        <p:grpSpPr>
          <a:xfrm>
            <a:off x="377418" y="5497833"/>
            <a:ext cx="1525194" cy="523220"/>
            <a:chOff x="473725" y="5589133"/>
            <a:chExt cx="1525194" cy="5232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517733-A160-D1F0-3E77-FD46F1381956}"/>
                </a:ext>
              </a:extLst>
            </p:cNvPr>
            <p:cNvSpPr txBox="1"/>
            <p:nvPr/>
          </p:nvSpPr>
          <p:spPr>
            <a:xfrm>
              <a:off x="508112" y="5589133"/>
              <a:ext cx="145642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"/>
                </a:rPr>
                <a:t>aware of consequence</a:t>
              </a:r>
            </a:p>
          </p:txBody>
        </p:sp>
        <p:cxnSp>
          <p:nvCxnSpPr>
            <p:cNvPr id="51" name="Google Shape;91;p17">
              <a:extLst>
                <a:ext uri="{FF2B5EF4-FFF2-40B4-BE49-F238E27FC236}">
                  <a16:creationId xmlns:a16="http://schemas.microsoft.com/office/drawing/2014/main" id="{7EBFF466-3534-1616-914F-8119041107D1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5" y="5850743"/>
              <a:ext cx="1525194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4AB979D-32F1-D481-9C85-1842797F8322}"/>
              </a:ext>
            </a:extLst>
          </p:cNvPr>
          <p:cNvSpPr/>
          <p:nvPr/>
        </p:nvSpPr>
        <p:spPr>
          <a:xfrm>
            <a:off x="190367" y="5489783"/>
            <a:ext cx="1884624" cy="120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F3C6CF-24F3-AB7F-B59E-3B85C1856E7E}"/>
              </a:ext>
            </a:extLst>
          </p:cNvPr>
          <p:cNvGrpSpPr/>
          <p:nvPr/>
        </p:nvGrpSpPr>
        <p:grpSpPr>
          <a:xfrm>
            <a:off x="343031" y="6037504"/>
            <a:ext cx="1525194" cy="538609"/>
            <a:chOff x="473725" y="6108278"/>
            <a:chExt cx="1525194" cy="53860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64FC8A-F106-1B5C-BED7-007E813FF599}"/>
                </a:ext>
              </a:extLst>
            </p:cNvPr>
            <p:cNvSpPr txBox="1"/>
            <p:nvPr/>
          </p:nvSpPr>
          <p:spPr>
            <a:xfrm>
              <a:off x="541242" y="6108278"/>
              <a:ext cx="1390160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"/>
                </a:rPr>
                <a:t>unaware of </a:t>
              </a:r>
            </a:p>
            <a:p>
              <a:pPr algn="ctr"/>
              <a:r>
                <a:rPr lang="en-US" sz="1400" b="1" dirty="0">
                  <a:latin typeface=""/>
                </a:rPr>
                <a:t>consequence</a:t>
              </a:r>
              <a:endParaRPr lang="en-US" sz="1400" dirty="0">
                <a:latin typeface=""/>
              </a:endParaRPr>
            </a:p>
            <a:p>
              <a:pPr algn="ctr"/>
              <a:r>
                <a:rPr lang="en-US" sz="100" dirty="0">
                  <a:latin typeface=""/>
                </a:rPr>
                <a:t> </a:t>
              </a:r>
              <a:endParaRPr lang="en-US" sz="1400" dirty="0">
                <a:latin typeface=""/>
              </a:endParaRPr>
            </a:p>
          </p:txBody>
        </p:sp>
        <p:cxnSp>
          <p:nvCxnSpPr>
            <p:cNvPr id="66" name="Google Shape;91;p17">
              <a:extLst>
                <a:ext uri="{FF2B5EF4-FFF2-40B4-BE49-F238E27FC236}">
                  <a16:creationId xmlns:a16="http://schemas.microsoft.com/office/drawing/2014/main" id="{D55D9C6F-0830-C598-F592-ADCA1992AEAE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5" y="6377582"/>
              <a:ext cx="1525194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309E1A2-95C3-8E1B-783B-268B74C91C2A}"/>
              </a:ext>
            </a:extLst>
          </p:cNvPr>
          <p:cNvSpPr/>
          <p:nvPr/>
        </p:nvSpPr>
        <p:spPr>
          <a:xfrm>
            <a:off x="189138" y="5132541"/>
            <a:ext cx="1884624" cy="36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</a:rPr>
              <a:t>Agent’s knowledge</a:t>
            </a:r>
          </a:p>
        </p:txBody>
      </p:sp>
      <p:cxnSp>
        <p:nvCxnSpPr>
          <p:cNvPr id="69" name="Google Shape;91;p17">
            <a:extLst>
              <a:ext uri="{FF2B5EF4-FFF2-40B4-BE49-F238E27FC236}">
                <a16:creationId xmlns:a16="http://schemas.microsoft.com/office/drawing/2014/main" id="{D2A420EF-BE10-A543-4B73-51D3FAB29597}"/>
              </a:ext>
            </a:extLst>
          </p:cNvPr>
          <p:cNvCxnSpPr>
            <a:cxnSpLocks/>
          </p:cNvCxnSpPr>
          <p:nvPr/>
        </p:nvCxnSpPr>
        <p:spPr>
          <a:xfrm flipV="1">
            <a:off x="2286000" y="1846270"/>
            <a:ext cx="3810000" cy="31450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91;p17">
            <a:extLst>
              <a:ext uri="{FF2B5EF4-FFF2-40B4-BE49-F238E27FC236}">
                <a16:creationId xmlns:a16="http://schemas.microsoft.com/office/drawing/2014/main" id="{3A5C6228-AD19-DA8E-FC39-22CAF364C08E}"/>
              </a:ext>
            </a:extLst>
          </p:cNvPr>
          <p:cNvCxnSpPr>
            <a:cxnSpLocks/>
          </p:cNvCxnSpPr>
          <p:nvPr/>
        </p:nvCxnSpPr>
        <p:spPr>
          <a:xfrm flipV="1">
            <a:off x="2268676" y="1975685"/>
            <a:ext cx="3810000" cy="31450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cxnSp>
        <p:nvCxnSpPr>
          <p:cNvPr id="78" name="Google Shape;91;p17">
            <a:extLst>
              <a:ext uri="{FF2B5EF4-FFF2-40B4-BE49-F238E27FC236}">
                <a16:creationId xmlns:a16="http://schemas.microsoft.com/office/drawing/2014/main" id="{BB31F954-081F-31AE-5CD4-35ACA95751D2}"/>
              </a:ext>
            </a:extLst>
          </p:cNvPr>
          <p:cNvCxnSpPr>
            <a:cxnSpLocks/>
          </p:cNvCxnSpPr>
          <p:nvPr/>
        </p:nvCxnSpPr>
        <p:spPr>
          <a:xfrm>
            <a:off x="2254075" y="2716949"/>
            <a:ext cx="3810000" cy="62328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E168C4-9D74-1844-CEFA-54E3A0BE1C65}"/>
              </a:ext>
            </a:extLst>
          </p:cNvPr>
          <p:cNvSpPr txBox="1"/>
          <p:nvPr/>
        </p:nvSpPr>
        <p:spPr>
          <a:xfrm>
            <a:off x="8168616" y="190403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moral norm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3E7A19-0D93-7151-A85B-740426E7ABAE}"/>
              </a:ext>
            </a:extLst>
          </p:cNvPr>
          <p:cNvSpPr txBox="1"/>
          <p:nvPr/>
        </p:nvSpPr>
        <p:spPr>
          <a:xfrm>
            <a:off x="8213500" y="2987164"/>
            <a:ext cx="16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rational norm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2E51F8-B571-5571-E08D-0F07326F630B}"/>
              </a:ext>
            </a:extLst>
          </p:cNvPr>
          <p:cNvSpPr txBox="1"/>
          <p:nvPr/>
        </p:nvSpPr>
        <p:spPr>
          <a:xfrm>
            <a:off x="8275408" y="3751168"/>
            <a:ext cx="1441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people with lung problems got sick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97EA80-9077-DEB0-1281-3A710E5068D1}"/>
              </a:ext>
            </a:extLst>
          </p:cNvPr>
          <p:cNvSpPr txBox="1"/>
          <p:nvPr/>
        </p:nvSpPr>
        <p:spPr>
          <a:xfrm>
            <a:off x="8275408" y="5371070"/>
            <a:ext cx="1550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/>
                </a:solidFill>
              </a:rPr>
              <a:t>employees with lung problems got healthier </a:t>
            </a:r>
          </a:p>
        </p:txBody>
      </p:sp>
    </p:spTree>
    <p:extLst>
      <p:ext uri="{BB962C8B-B14F-4D97-AF65-F5344CB8AC3E}">
        <p14:creationId xmlns:p14="http://schemas.microsoft.com/office/powerpoint/2010/main" val="322191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31417</TotalTime>
  <Words>634</Words>
  <Application>Microsoft Macintosh PowerPoint</Application>
  <PresentationFormat>Widescreen</PresentationFormat>
  <Paragraphs>170</Paragraphs>
  <Slides>8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S. Phillips</dc:creator>
  <cp:lastModifiedBy>Songzhi Wu</cp:lastModifiedBy>
  <cp:revision>31</cp:revision>
  <dcterms:created xsi:type="dcterms:W3CDTF">2023-07-05T18:17:48Z</dcterms:created>
  <dcterms:modified xsi:type="dcterms:W3CDTF">2023-12-19T17:01:37Z</dcterms:modified>
</cp:coreProperties>
</file>