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6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x="18288000" cy="10287000"/>
  <p:notesSz cx="6858000" cy="9144000"/>
  <p:embeddedFontLst>
    <p:embeddedFont>
      <p:font typeface="Droid Serif Bold" charset="1" panose="02020800060500020200"/>
      <p:regular r:id="rId57"/>
    </p:embeddedFont>
    <p:embeddedFont>
      <p:font typeface="Droid Serif Italics" charset="1" panose="02020600060500090200"/>
      <p:regular r:id="rId58"/>
    </p:embeddedFont>
    <p:embeddedFont>
      <p:font typeface="Canva Sans Bold" charset="1" panose="020B0803030501040103"/>
      <p:regular r:id="rId59"/>
    </p:embeddedFont>
    <p:embeddedFont>
      <p:font typeface="Droid Serif" charset="1" panose="02020600060500020200"/>
      <p:regular r:id="rId60"/>
    </p:embeddedFont>
    <p:embeddedFont>
      <p:font typeface="Droid Serif Bold Italics" charset="1" panose="02020800060500090200"/>
      <p:regular r:id="rId61"/>
    </p:embeddedFont>
    <p:embeddedFont>
      <p:font typeface="Helios" charset="1" panose="020B0504020202020204"/>
      <p:regular r:id="rId65"/>
    </p:embeddedFont>
    <p:embeddedFont>
      <p:font typeface="Canva Sans Medium" charset="1" panose="020B0603030501040103"/>
      <p:regular r:id="rId68"/>
    </p:embeddedFont>
    <p:embeddedFont>
      <p:font typeface="Canva Sans Bold Italics" charset="1" panose="020B0803030501040103"/>
      <p:regular r:id="rId69"/>
    </p:embeddedFont>
    <p:embeddedFont>
      <p:font typeface="Canva Sans" charset="1" panose="020B0503030501040103"/>
      <p:regular r:id="rId82"/>
    </p:embeddedFont>
    <p:embeddedFont>
      <p:font typeface="Helios Bold" charset="1" panose="020B0704020202020204"/>
      <p:regular r:id="rId8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fonts/font57.fntdata" Type="http://schemas.openxmlformats.org/officeDocument/2006/relationships/font"/><Relationship Id="rId58" Target="fonts/font58.fntdata" Type="http://schemas.openxmlformats.org/officeDocument/2006/relationships/font"/><Relationship Id="rId59" Target="fonts/font59.fntdata" Type="http://schemas.openxmlformats.org/officeDocument/2006/relationships/font"/><Relationship Id="rId6" Target="slides/slide1.xml" Type="http://schemas.openxmlformats.org/officeDocument/2006/relationships/slide"/><Relationship Id="rId60" Target="fonts/font60.fntdata" Type="http://schemas.openxmlformats.org/officeDocument/2006/relationships/font"/><Relationship Id="rId61" Target="fonts/font61.fntdata" Type="http://schemas.openxmlformats.org/officeDocument/2006/relationships/font"/><Relationship Id="rId62" Target="notesMasters/notesMaster1.xml" Type="http://schemas.openxmlformats.org/officeDocument/2006/relationships/notesMaster"/><Relationship Id="rId63" Target="theme/theme2.xml" Type="http://schemas.openxmlformats.org/officeDocument/2006/relationships/theme"/><Relationship Id="rId64" Target="notesSlides/notesSlide1.xml" Type="http://schemas.openxmlformats.org/officeDocument/2006/relationships/notesSlide"/><Relationship Id="rId65" Target="fonts/font65.fntdata" Type="http://schemas.openxmlformats.org/officeDocument/2006/relationships/font"/><Relationship Id="rId66" Target="notesSlides/notesSlide2.xml" Type="http://schemas.openxmlformats.org/officeDocument/2006/relationships/notesSlide"/><Relationship Id="rId67" Target="notesSlides/notesSlide3.xml" Type="http://schemas.openxmlformats.org/officeDocument/2006/relationships/notesSlide"/><Relationship Id="rId68" Target="fonts/font68.fntdata" Type="http://schemas.openxmlformats.org/officeDocument/2006/relationships/font"/><Relationship Id="rId69" Target="fonts/font69.fntdata" Type="http://schemas.openxmlformats.org/officeDocument/2006/relationships/font"/><Relationship Id="rId7" Target="slides/slide2.xml" Type="http://schemas.openxmlformats.org/officeDocument/2006/relationships/slide"/><Relationship Id="rId70" Target="notesSlides/notesSlide4.xml" Type="http://schemas.openxmlformats.org/officeDocument/2006/relationships/notesSlide"/><Relationship Id="rId71" Target="notesSlides/notesSlide5.xml" Type="http://schemas.openxmlformats.org/officeDocument/2006/relationships/notesSlide"/><Relationship Id="rId72" Target="notesSlides/notesSlide6.xml" Type="http://schemas.openxmlformats.org/officeDocument/2006/relationships/notesSlide"/><Relationship Id="rId73" Target="notesSlides/notesSlide7.xml" Type="http://schemas.openxmlformats.org/officeDocument/2006/relationships/notesSlide"/><Relationship Id="rId74" Target="notesSlides/notesSlide8.xml" Type="http://schemas.openxmlformats.org/officeDocument/2006/relationships/notesSlide"/><Relationship Id="rId75" Target="notesSlides/notesSlide9.xml" Type="http://schemas.openxmlformats.org/officeDocument/2006/relationships/notesSlide"/><Relationship Id="rId76" Target="notesSlides/notesSlide10.xml" Type="http://schemas.openxmlformats.org/officeDocument/2006/relationships/notesSlide"/><Relationship Id="rId77" Target="notesSlides/notesSlide11.xml" Type="http://schemas.openxmlformats.org/officeDocument/2006/relationships/notesSlide"/><Relationship Id="rId78" Target="notesSlides/notesSlide12.xml" Type="http://schemas.openxmlformats.org/officeDocument/2006/relationships/notesSlide"/><Relationship Id="rId79" Target="notesSlides/notesSlide13.xml" Type="http://schemas.openxmlformats.org/officeDocument/2006/relationships/notesSlide"/><Relationship Id="rId8" Target="slides/slide3.xml" Type="http://schemas.openxmlformats.org/officeDocument/2006/relationships/slide"/><Relationship Id="rId80" Target="notesSlides/notesSlide14.xml" Type="http://schemas.openxmlformats.org/officeDocument/2006/relationships/notesSlide"/><Relationship Id="rId81" Target="notesSlides/notesSlide15.xml" Type="http://schemas.openxmlformats.org/officeDocument/2006/relationships/notesSlide"/><Relationship Id="rId82" Target="fonts/font82.fntdata" Type="http://schemas.openxmlformats.org/officeDocument/2006/relationships/font"/><Relationship Id="rId83" Target="fonts/font83.fntdata" Type="http://schemas.openxmlformats.org/officeDocument/2006/relationships/font"/><Relationship Id="rId84" Target="notesSlides/notesSlide16.xml" Type="http://schemas.openxmlformats.org/officeDocument/2006/relationships/notesSlide"/><Relationship Id="rId85" Target="notesSlides/notesSlide17.xml" Type="http://schemas.openxmlformats.org/officeDocument/2006/relationships/notesSlide"/><Relationship Id="rId86" Target="notesSlides/notesSlide18.xml" Type="http://schemas.openxmlformats.org/officeDocument/2006/relationships/notesSlide"/><Relationship Id="rId87" Target="notesSlides/notesSlide19.xml" Type="http://schemas.openxmlformats.org/officeDocument/2006/relationships/notesSlide"/><Relationship Id="rId88" Target="notesSlides/notesSlide20.xml" Type="http://schemas.openxmlformats.org/officeDocument/2006/relationships/notesSlide"/><Relationship Id="rId89" Target="notesSlides/notesSlide21.xml" Type="http://schemas.openxmlformats.org/officeDocument/2006/relationships/notesSlide"/><Relationship Id="rId9" Target="slides/slide4.xml" Type="http://schemas.openxmlformats.org/officeDocument/2006/relationships/slide"/><Relationship Id="rId90" Target="notesSlides/notesSlide22.xml" Type="http://schemas.openxmlformats.org/officeDocument/2006/relationships/notesSlide"/><Relationship Id="rId91" Target="notesSlides/notesSlide23.xml" Type="http://schemas.openxmlformats.org/officeDocument/2006/relationships/note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7.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9.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0.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1.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Current Ratio</a:t>
            </a:r>
          </a:p>
          <a:p>
            <a:r>
              <a:rPr lang="en-US"/>
              <a:t>The current ratio (current assets / current liabilities) measures a company’s short-term debt payment capacity. A high ratio may indicate inflated assets, masking financial distress. Enron's 2001 collapse is a prime example, where falsified cash and receivables inflated its ratio, hiding its insolvency (History.com, 2019).</a:t>
            </a:r>
          </a:p>
          <a:p>
            <a:r>
              <a:rPr lang="en-US"/>
              <a:t/>
            </a:r>
          </a:p>
          <a:p>
            <a:r>
              <a:rPr lang="en-US"/>
              <a:t>Debt-to-Equity Ratio</a:t>
            </a:r>
          </a:p>
          <a:p>
            <a:r>
              <a:rPr lang="en-US"/>
              <a:t>The debt-to-equity ratio (total debt / equity) reflects leverage, with unusually low ratios potentially hiding debt. In 2002, WorldCom misclassified $11 billion in expenses to lower its debt-to-equity ratio, revealing a massive debt burden when corrected (BBC News, 2002).</a:t>
            </a:r>
          </a:p>
          <a:p>
            <a:r>
              <a:rPr lang="en-US"/>
              <a:t/>
            </a:r>
          </a:p>
          <a:p>
            <a:r>
              <a:rPr lang="en-US"/>
              <a:t>Return on Equity (ROE)</a:t>
            </a:r>
          </a:p>
          <a:p>
            <a:r>
              <a:rPr lang="en-US"/>
              <a:t>ROE (net income / equity) gauges profitability. A high ROE can signal fabricated profits, as seen in WorldCom's fraudulent capitalizing of expenses, inflating ROE and misleading investors (Investopedia, n.d.).</a:t>
            </a:r>
          </a:p>
          <a:p>
            <a:r>
              <a:rPr lang="en-US"/>
              <a:t/>
            </a:r>
          </a:p>
          <a:p>
            <a:r>
              <a:rPr lang="en-US"/>
              <a:t>Profit Margin</a:t>
            </a:r>
          </a:p>
          <a:p>
            <a:r>
              <a:rPr lang="en-US"/>
              <a:t>Profit margin (net income / revenue) shows the percentage of revenue converted to profit. High or inconsistent margins can signal overstated revenues. HealthSouth's 2003 fraud, which fabricated $2.7 billion in earnings to report a 15% margin, eventually collapsed when actual cash flow didn’t match reported profits (CNN Money, 2003).</a:t>
            </a:r>
          </a:p>
          <a:p>
            <a:r>
              <a:rPr lang="en-US"/>
              <a:t/>
            </a:r>
          </a:p>
          <a:p>
            <a:r>
              <a:rPr lang="en-US"/>
              <a:t>Inventory Turnover</a:t>
            </a:r>
          </a:p>
          <a:p>
            <a:r>
              <a:rPr lang="en-US"/>
              <a:t>Inventory turnover (COGS / average inventory) measures inventory management. Low turnover could indicate inflated inventory. Enron had low turnover prior to its collapse, possibly manipulating inventory values (Investopedia, n.d.).</a:t>
            </a:r>
          </a:p>
          <a:p>
            <a:r>
              <a:rPr lang="en-US"/>
              <a:t/>
            </a:r>
          </a:p>
          <a:p>
            <a:r>
              <a:rPr lang="en-US"/>
              <a:t>Z-Score</a:t>
            </a:r>
          </a:p>
          <a:p>
            <a:r>
              <a:rPr lang="en-US"/>
              <a:t>The Z-Score combines financial ratios to predict bankruptcy risk, with low scores suggesting financial distress. Lehman Brothers concealed $50 billion in debt to mask deteriorating Z-Scores before its 2008 collapse (NY Times, 2010).</a:t>
            </a:r>
          </a:p>
          <a:p>
            <a:r>
              <a:rPr lang="en-US"/>
              <a:t/>
            </a:r>
          </a:p>
          <a:p>
            <a:r>
              <a:rPr lang="en-US"/>
              <a:t>Working Capital</a:t>
            </a:r>
          </a:p>
          <a:p>
            <a:r>
              <a:rPr lang="en-US"/>
              <a:t>Working capital (current assets - current liabilities) signals short-term financial health. Fabricated assets can inflate working capital. Parmalat's 2003 fraud involved faking $5 billion in assets, concealing its insolvency (BBC News, 2004).</a:t>
            </a:r>
          </a:p>
          <a:p>
            <a:r>
              <a:rPr lang="en-US"/>
              <a:t/>
            </a:r>
          </a:p>
          <a:p>
            <a:r>
              <a:rPr lang="en-US"/>
              <a:t>Industry</a:t>
            </a:r>
          </a:p>
          <a:p>
            <a:r>
              <a:rPr lang="en-US"/>
              <a:t>Industry norms provide context for evaluating metrics. Significant deviations can signal manipulation. Wirecard’s fintech fraud exploited industry complexity to hide fraudulent practices (Rubio, 2020).</a:t>
            </a:r>
          </a:p>
          <a:p>
            <a:r>
              <a:rPr lang="en-US"/>
              <a:t/>
            </a:r>
          </a:p>
          <a:p>
            <a:r>
              <a:rPr lang="en-US"/>
              <a:t>Restated Later</a:t>
            </a:r>
          </a:p>
          <a:p>
            <a:r>
              <a:rPr lang="en-US"/>
              <a:t>Restatements often indicate fraud. Toshiba's 2015 scandal involved restating $1.9 billion in inflated profits (Pfanner, 2015).</a:t>
            </a:r>
          </a:p>
          <a:p>
            <a:r>
              <a:rPr lang="en-US"/>
              <a:t/>
            </a:r>
          </a:p>
          <a:p>
            <a:r>
              <a:rPr lang="en-US"/>
              <a:t>Overvaluation</a:t>
            </a:r>
          </a:p>
          <a:p>
            <a:r>
              <a:rPr lang="en-US"/>
              <a:t>Overvaluation occurs when market prices exceed fundamental value, often through inflated metrics. Theranos' massive market valuation masked fraudulent activities despite lacking viable technology (U.S. Department of Justice, 2022).</a:t>
            </a:r>
          </a:p>
          <a:p>
            <a:r>
              <a:rPr lang="en-US"/>
              <a:t/>
            </a:r>
          </a:p>
          <a:p>
            <a:r>
              <a:rPr lang="en-US"/>
              <a:t>Auditor Opinion</a:t>
            </a:r>
          </a:p>
          <a:p>
            <a:r>
              <a:rPr lang="en-US"/>
              <a:t>Auditor opinions assess the reliability of financial statements. Enron’s 2001 collapse shows how unqualified opinions delayed fraud detection, with Arthur Andersen ignoring hidden losses (History.com, 2019).</a:t>
            </a:r>
          </a:p>
          <a:p>
            <a:r>
              <a:rPr lang="en-US"/>
              <a:t/>
            </a:r>
          </a:p>
          <a:p>
            <a:r>
              <a:rPr lang="en-US"/>
              <a:t>Property, Plant, and Equipment (PPE)</a:t>
            </a:r>
          </a:p>
          <a:p>
            <a:r>
              <a:rPr lang="en-US"/>
              <a:t>PPE accounts track operational assets, with overstatement potentially inflating values and profitability. WorldCom’s 2002 scandal involved misclassifying $3.8 billion in expenses as PPE, misleading investors (SEC, 2002).</a:t>
            </a:r>
          </a:p>
          <a:p>
            <a:r>
              <a:rPr lang="en-US"/>
              <a:t/>
            </a:r>
          </a:p>
          <a:p>
            <a:r>
              <a:rPr lang="en-US"/>
              <a:t>Brands, Patents, Net</a:t>
            </a:r>
          </a:p>
          <a:p>
            <a:r>
              <a:rPr lang="en-US"/>
              <a:t>Intangible assets can be inflated to boost reported assets. AOL Time Warner’s 2002 accounting issues involved overstating intangible assets by $54 billion during a merger (NY Times, 2002).</a:t>
            </a:r>
          </a:p>
          <a:p>
            <a:r>
              <a:rPr lang="en-US"/>
              <a:t/>
            </a:r>
          </a:p>
          <a:p>
            <a:r>
              <a:rPr lang="en-US"/>
              <a:t>Year-on-Year Change in Revenue</a:t>
            </a:r>
          </a:p>
          <a:p>
            <a:r>
              <a:rPr lang="en-US"/>
              <a:t>Large revenue increases may indicate fabricated sales or improper recognition. Enron’s 700% revenue growth between 1999-2000 was driven by fictitious trades (History.com, 2019).</a:t>
            </a:r>
          </a:p>
          <a:p>
            <a:r>
              <a:rPr lang="en-US"/>
              <a:t/>
            </a:r>
          </a:p>
          <a:p>
            <a:r>
              <a:rPr lang="en-US"/>
              <a:t>Year-on-Year Change in Net Income</a:t>
            </a:r>
          </a:p>
          <a:p>
            <a:r>
              <a:rPr lang="en-US"/>
              <a:t>Inconsistent net income growth could indicate manipulation. HealthSouth’s 2003 fraud involved reporting 20-30% annual growth through fabricated financial entries (CNN Money, 2003).</a:t>
            </a:r>
          </a:p>
          <a:p>
            <a:r>
              <a:rPr lang="en-US"/>
              <a:t/>
            </a:r>
          </a:p>
          <a:p>
            <a:r>
              <a:rPr lang="en-US"/>
              <a:t>Year-on-Year Change in Cash Flow</a:t>
            </a:r>
          </a:p>
          <a:p>
            <a:r>
              <a:rPr lang="en-US"/>
              <a:t>Diverging cash flow and profit trends may signal manipulation. Luckin Coffee’s 2020 fraud involved reporting high revenues without corresponding cash flow (SEC, 2020).</a:t>
            </a:r>
          </a:p>
          <a:p>
            <a:r>
              <a:rPr lang="en-US"/>
              <a:t/>
            </a:r>
          </a:p>
          <a:p>
            <a:r>
              <a:rPr lang="en-US"/>
              <a:t>Year-on-Year Change in Total Debt</a:t>
            </a:r>
          </a:p>
          <a:p>
            <a:r>
              <a:rPr lang="en-US"/>
              <a:t>Rapid debt increases can signal efforts to conceal financial problems. Lehman Brothers concealed $50 billion in debt through "Repo 105" transactions before its 2008 collapse (NY Times, 2010).</a:t>
            </a:r>
          </a:p>
          <a:p>
            <a:r>
              <a:rPr lang="en-US"/>
              <a:t/>
            </a:r>
          </a:p>
          <a:p>
            <a:r>
              <a:rPr lang="en-US"/>
              <a:t>Year-on-Year Change in R&amp;D</a:t>
            </a:r>
          </a:p>
          <a:p>
            <a:r>
              <a:rPr lang="en-US"/>
              <a:t>Fluctuations in R&amp;D spending can signal earnings manipulation. Valeant Pharmaceuticals reduced R&amp;D spending while reporting enhanced earnings, leading to a scandal (Transparently.ai, 2021).</a:t>
            </a:r>
          </a:p>
          <a:p>
            <a:r>
              <a:rPr lang="en-US"/>
              <a:t/>
            </a:r>
          </a:p>
          <a:p>
            <a:r>
              <a:rPr lang="en-US"/>
              <a:t>Year-on-Year Change in Accounts Receivable Days</a:t>
            </a:r>
          </a:p>
          <a:p>
            <a:r>
              <a:rPr lang="en-US"/>
              <a:t>Rising receivable days may indicate fabricated revenue. Satyam Computers showed increasing receivable days before its fraud was exposed (Jaiswal, 2025).</a:t>
            </a:r>
          </a:p>
          <a:p>
            <a:r>
              <a:rPr lang="en-US"/>
              <a:t/>
            </a:r>
          </a:p>
          <a:p>
            <a:r>
              <a:rPr lang="en-US"/>
              <a:t>Year-on-Year Change in Market Cap</a:t>
            </a:r>
          </a:p>
          <a:p>
            <a:r>
              <a:rPr lang="en-US"/>
              <a:t>Extreme market cap fluctuations can reflect artificial valuations from fraudulent reporting. Wirecard’s 300% market cap surge between 2015-2018 was based on fabricated profits, leading to its collapse in 2020 (Reuters, 2020).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Overvaluation is determined as a binary outcome variable based on this equation, so this implies that it means the outlook of a company is more optimistic than what is wholly justified by the fundamentals, which is often a goal of accounting manipulation. </a:t>
            </a:r>
          </a:p>
          <a:p>
            <a:r>
              <a:rPr lang="en-US"/>
              <a:t/>
            </a:r>
          </a:p>
          <a:p>
            <a:r>
              <a:rPr lang="en-US"/>
              <a:t>Why is this important? In a study on 526 overvalued companies that had to restate their earnings to be lower, the announcement of restatements led to a value loss of 39%. </a:t>
            </a:r>
          </a:p>
          <a:p>
            <a:r>
              <a:rPr lang="en-US"/>
              <a:t/>
            </a:r>
          </a:p>
          <a:p>
            <a:r>
              <a:rPr lang="en-US"/>
              <a:t>These firms also continued to perform poorly even after the restatement announcement as not only did investors adjust for the overvaluation but also lost trust in the firms.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model performance comparison showed the tidy LASSO performed the best, so we took a look at the confusion matrix and the sensitivity and specificity of the models.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model is also more interpretable as it is stricter with the number of variables used and the coefficients of those variables.</a:t>
            </a:r>
          </a:p>
          <a:p>
            <a:r>
              <a:rPr lang="en-US"/>
              <a:t/>
            </a:r>
          </a:p>
          <a:p>
            <a:r>
              <a:rPr lang="en-US"/>
              <a:t>We prioritised identifying true positives since our group felt the false positives identified would be filtered out by the other necessary flags.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recall rate, XGBoost is the better model compared to RF. </a:t>
            </a:r>
          </a:p>
          <a:p>
            <a:r>
              <a:rPr lang="en-US"/>
              <a:t>the true negatives are worse.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Why did we choose current ratio? </a:t>
            </a:r>
          </a:p>
          <a:p>
            <a:r>
              <a:rPr lang="en-US"/>
              <a:t/>
            </a:r>
          </a:p>
          <a:p>
            <a:r>
              <a:rPr lang="en-US"/>
              <a:t>number 1 is that current ratio is a useful liquidity risk indicator as a measure of the degree of financial distress a company faces. </a:t>
            </a:r>
          </a:p>
          <a:p>
            <a:r>
              <a:rPr lang="en-US"/>
              <a:t/>
            </a:r>
          </a:p>
          <a:p>
            <a:r>
              <a:rPr lang="en-US"/>
              <a:t>Number 2 is that current ratios can act as an early warning indicator of account manipulation. Suspicion is raised when drops in the current ratio are often not followed by an improvement in firm-specific measures like sales or earnings.  </a:t>
            </a:r>
          </a:p>
          <a:p>
            <a:r>
              <a:rPr lang="en-US"/>
              <a:t/>
            </a:r>
          </a:p>
          <a:p>
            <a:r>
              <a:rPr lang="en-US"/>
              <a:t>Furthermore, poor current ratios is a primary indicator of the likelihood of firms going bankrupt. </a:t>
            </a:r>
          </a:p>
          <a:p>
            <a:r>
              <a:rPr lang="en-US"/>
              <a:t/>
            </a:r>
          </a:p>
          <a:p>
            <a:r>
              <a:rPr lang="en-US"/>
              <a:t/>
            </a:r>
          </a:p>
          <a:p>
            <a:r>
              <a:rPr lang="en-US"/>
              <a:t/>
            </a:r>
          </a:p>
          <a:p>
            <a:r>
              <a:rPr lang="en-US"/>
              <a:t/>
            </a:r>
          </a:p>
          <a:p>
            <a:r>
              <a:rPr lang="en-US"/>
              <a:t>Elsayed, Ashraf, Indicators of the Financial Statement Fraud (Red Flags) (November 19, 2017). Available at SSRN: https://ssrn.com/abstract=3074187 or http://dx.doi.org/10.2139/ssrn.3074187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These are the thresholds over which a company is deemed as having poor liquidity through our research. </a:t>
            </a:r>
          </a:p>
          <a:p>
            <a:r>
              <a:rPr lang="en-US"/>
              <a:t/>
            </a:r>
          </a:p>
          <a:p>
            <a:r>
              <a:rPr lang="en-US"/>
              <a:t>As standards of whether current ratios are deemed good or bad varies across different sub-industries in the healthcare sector, this separation will allow us to better identify potential manipulation of accounts among healthcare companies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
            </a:r>
          </a:p>
          <a:p>
            <a:r>
              <a:rPr lang="en-US"/>
              <a:t/>
            </a:r>
          </a:p>
          <a:p>
            <a:r>
              <a:rPr lang="en-US"/>
              <a:t>Comparing the AUC of the models that we ran, we find that Random Forest and XG boost have the better AUCs, but since we do not favor a high false negative rate, we focus on the recall rate or sensitivity. and since XGboost has a way higher sensitivity than RF of 97%, XGboost will be the best model. </a:t>
            </a:r>
          </a:p>
          <a:p>
            <a:r>
              <a:rPr lang="en-US"/>
              <a:t/>
            </a:r>
          </a:p>
          <a:p>
            <a:r>
              <a:rPr lang="en-US"/>
              <a:t>this means that out of 100 healthcare companies that actually have unusually high current ratios, 97 of them are correctly identified as actually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is a quick view of our AUC and importance plot for our XGboost model.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Everything summarized, </a:t>
            </a:r>
          </a:p>
          <a:p>
            <a:r>
              <a:rPr lang="en-US"/>
              <a:t>the Z-score is an indication of potential financial distress and could be a strong predictor of unusually high current ratios</a:t>
            </a:r>
          </a:p>
          <a:p>
            <a:r>
              <a:rPr lang="en-US"/>
              <a:t/>
            </a:r>
          </a:p>
          <a:p>
            <a:r>
              <a:rPr lang="en-US"/>
              <a:t/>
            </a:r>
          </a:p>
          <a:p>
            <a:r>
              <a:rPr lang="en-US"/>
              <a:t>Low Inventory Turnover suggests obsolete stock and hence the potential for healthcare companies to inflate their inventories. Therefore, this could be  a strong predictor of unusually high current ratios. </a:t>
            </a:r>
          </a:p>
          <a:p>
            <a:r>
              <a:rPr lang="en-US"/>
              <a:t/>
            </a:r>
          </a:p>
          <a:p>
            <a:r>
              <a:rPr lang="en-US"/>
              <a:t>Lastly,  high PPE spikes suggests capitalizing of expenses such as R&amp;D and routine repairs of machinery, which could be a strong predictor of unusually high current ratio</a:t>
            </a:r>
          </a:p>
          <a:p>
            <a:r>
              <a:rPr lang="en-US"/>
              <a:t/>
            </a:r>
          </a:p>
          <a:p>
            <a:r>
              <a:rPr lang="en-US"/>
              <a:t/>
            </a:r>
          </a:p>
          <a:p>
            <a:r>
              <a:rPr lang="en-US"/>
              <a:t/>
            </a:r>
          </a:p>
          <a:p>
            <a:r>
              <a:rPr lang="en-US"/>
              <a:t>Now I will be handing over the time to Isaac to discuss our next model.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use winsorization to fill the missing data with computed winsorised mean and managed to fill around 38k missing data.</a:t>
            </a:r>
          </a:p>
          <a:p>
            <a:r>
              <a:rPr lang="en-US"/>
              <a:t/>
            </a:r>
          </a:p>
          <a:p>
            <a:r>
              <a:rPr lang="en-US"/>
              <a:t>Note: this is done because we want to minimise the outliers effect on the computed mean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Fraudulent Reporting: WellCare intentionally understated medical expenses to avoid refunding approximately $40 million owed to Florida's Medicaid program, artificially inflating profits.</a:t>
            </a:r>
          </a:p>
          <a:p>
            <a:r>
              <a:rPr lang="en-US"/>
              <a:t>Financial Restatements: The fraud prompted restatements of financial results spanning multiple years (2004–2007), significantly reducing reported income and exposing underlying accounting misconduct.</a:t>
            </a:r>
          </a:p>
          <a:p>
            <a:r>
              <a:rPr lang="en-US"/>
              <a:t>Regulatory and Legal Consequences: The discovery of fraud led to severe legal actions, including fines exceeding $200 million, criminal charges, and convictions of senior executives, highlighting the serious repercussions of healthcare accounting fraud.</a:t>
            </a:r>
          </a:p>
          <a:p>
            <a:r>
              <a:rPr lang="en-US"/>
              <a:t/>
            </a:r>
          </a:p>
          <a:p>
            <a:r>
              <a:rPr lang="en-US"/>
              <a:t/>
            </a:r>
          </a:p>
          <a:p>
            <a:r>
              <a:rPr lang="en-US"/>
              <a:t/>
            </a:r>
          </a:p>
          <a:p>
            <a:r>
              <a:rPr lang="en-US"/>
              <a:t>A striking example comes from WellCare Health Plans, a U.S. insurer specializing in Medicaid. In the mid-2000s, WellCare was required by Florida’s Medicaid programs to spend a minimum percentage of state funds on patient care, refunding any underspent amount. Under intense profit pressure, WellCare’s executives orchestrated a scheme to fraudulently understate the medical expenses so they could retain money owed back to the state​</a:t>
            </a:r>
          </a:p>
          <a:p>
            <a:r>
              <a:rPr lang="en-US"/>
              <a:t>SEC.GOV</a:t>
            </a:r>
          </a:p>
          <a:p>
            <a:r>
              <a:rPr lang="en-US"/>
              <a:t>​</a:t>
            </a:r>
          </a:p>
          <a:p>
            <a:r>
              <a:rPr lang="en-US"/>
              <a:t>SEC.GOV</a:t>
            </a:r>
          </a:p>
          <a:p>
            <a:r>
              <a:rPr lang="en-US"/>
              <a:t>. Over 2003–2007, the company illegally kept more than $40 million that should have been refunded to government programs, which inflated its reported profits by up to 13–14% in some years​</a:t>
            </a:r>
          </a:p>
          <a:p>
            <a:r>
              <a:rPr lang="en-US"/>
              <a:t>SEC.GOV</a:t>
            </a:r>
          </a:p>
          <a:p>
            <a:r>
              <a:rPr lang="en-US"/>
              <a:t>. Once this scheme came to light via a government investigation, WellCare had to restate several years of financial results (2004–2006 and part of 2007) to reduce its overstated income​</a:t>
            </a:r>
          </a:p>
          <a:p>
            <a:r>
              <a:rPr lang="en-US"/>
              <a:t>SEC.GOV</a:t>
            </a:r>
          </a:p>
          <a:p>
            <a:r>
              <a:rPr lang="en-US"/>
              <a:t>. The case highlights how regulatory requirements (in this case, spending thresholds) created an incentive for manipulation, and the subsequent restatement was indeed a glaring warning sign of fraud. Other health insurers have faced similar pressures to meet medical loss ratio targets or quality bonuses, which can lead to aggressive accounting if not outright fraud.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recall rate, XGBoost is the better model compared to RF. </a:t>
            </a:r>
          </a:p>
          <a:p>
            <a:r>
              <a:rPr lang="en-US"/>
              <a:t>the true negatives are worse. </a:t>
            </a:r>
          </a:p>
          <a:p>
            <a:r>
              <a:rPr lang="en-US"/>
              <a:t/>
            </a:r>
          </a:p>
          <a:p>
            <a:r>
              <a:rPr lang="en-US"/>
              <a:t/>
            </a:r>
          </a:p>
          <a:p>
            <a:r>
              <a:rPr lang="en-US"/>
              <a:t>Comparing the AUC of the models, we find that Random Forest and XG boost has the highest AUC, but since we are predicting the true positive cases, and XGboost has a way higher sensitivity than RF, XGboost will be the best model.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recall rate, XGBoost is the better model compared to RF. </a:t>
            </a:r>
          </a:p>
          <a:p>
            <a:r>
              <a:rPr lang="en-US"/>
              <a:t>the true negatives are worse. </a:t>
            </a:r>
          </a:p>
          <a:p>
            <a:r>
              <a:rPr lang="en-US"/>
              <a:t/>
            </a:r>
          </a:p>
          <a:p>
            <a:r>
              <a:rPr lang="en-US"/>
              <a:t/>
            </a:r>
          </a:p>
          <a:p>
            <a:r>
              <a:rPr lang="en-US"/>
              <a:t>Comparing the AUC of the models, we find that Random Forest and XG boost has the highest AUC, but since we are predicting the true positive cases, and XGboost has a way higher sensitivity than RF, XGboost will be the best model.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XGBoost importance plots the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will be building 4 models to predict risky indicators.</a:t>
            </a:r>
          </a:p>
          <a:p>
            <a:r>
              <a:rPr lang="en-US"/>
              <a:t/>
            </a:r>
          </a:p>
          <a:p>
            <a:r>
              <a:rPr lang="en-US"/>
              <a:t>Our approach incorporates a multi stage filtering pipeline where each of these 4 models we built, will help to filter out risky companies at each stage.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I'll go through how we validate our models. we will split the data into two with different time frames and build our models solely based on data A. </a:t>
            </a:r>
          </a:p>
          <a:p>
            <a:r>
              <a:rPr lang="en-US"/>
              <a:t>we will then decide best model by checking the test metrics like test AUC.</a:t>
            </a:r>
          </a:p>
          <a:p>
            <a:r>
              <a:rPr lang="en-US"/>
              <a:t>afterwards, we will fit dataB into the best model and get our predictions.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from this case study, we can see that the debt to equity ratio was a telling sign that the company was not doing well financially.</a:t>
            </a:r>
          </a:p>
          <a:p>
            <a:r>
              <a:rPr lang="en-US"/>
              <a:t/>
            </a:r>
          </a:p>
          <a:p>
            <a:r>
              <a:rPr lang="en-US"/>
              <a:t>note:</a:t>
            </a:r>
          </a:p>
          <a:p>
            <a:r>
              <a:rPr lang="en-US"/>
              <a:t>debt to equity ratio is an important indicator to point out risky companies.</a:t>
            </a:r>
          </a:p>
          <a:p>
            <a:r>
              <a:rPr lang="en-US"/>
              <a:t/>
            </a:r>
          </a:p>
          <a:p>
            <a:r>
              <a:rPr lang="en-US"/>
              <a:t>Valeant was operating on an unsustainable business strategy which subsequently led to its downfall. this goes to show that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have different thresholds for different industries because we note that they might have different characteristics. </a:t>
            </a:r>
          </a:p>
          <a:p>
            <a:r>
              <a:rPr lang="en-US"/>
              <a:t>Industries that are less capital intensive have a lower threshold of 1.5.</a:t>
            </a:r>
          </a:p>
          <a:p>
            <a:r>
              <a:rPr lang="en-US"/>
              <a:t>while Industries that are more capital intensive or those that tend to leverage debt to fund business operations have a higher threshold of 2.5.</a:t>
            </a:r>
          </a:p>
          <a:p>
            <a:r>
              <a:rPr lang="en-US"/>
              <a:t/>
            </a:r>
          </a:p>
          <a:p>
            <a:r>
              <a:rPr lang="en-US"/>
              <a:t>Additional:</a:t>
            </a:r>
          </a:p>
          <a:p>
            <a:r>
              <a:rPr lang="en-US"/>
              <a:t>Diversified: Conglomerates typically maintain higher leverage to support multiple business segments and finance strategic acquisitions.</a:t>
            </a:r>
          </a:p>
          <a:p>
            <a:r>
              <a:rPr lang="en-US"/>
              <a:t/>
            </a:r>
          </a:p>
          <a:p>
            <a:r>
              <a:rPr lang="en-US"/>
              <a:t>3430: Pharmaceutical companies maintain higher leverage to fund substantial R&amp;D investments</a:t>
            </a:r>
          </a:p>
          <a:p>
            <a:r>
              <a:rPr lang="en-US"/>
              <a:t/>
            </a:r>
          </a:p>
          <a:p>
            <a:r>
              <a:rPr lang="en-US"/>
              <a:t>7040: Retail pharmacy chains often leverage debt to finance real estate expansion.</a:t>
            </a:r>
          </a:p>
          <a:p>
            <a:r>
              <a:rPr lang="en-US"/>
              <a:t/>
            </a:r>
          </a:p>
          <a:p>
            <a:r>
              <a:rPr lang="en-US"/>
              <a:t>8550: Healthcare service providers often leverage debt to fund infrastructure development and operational requirements.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XGBoost performed the best, taking every metrics into account and therefore, we chose XGboost for flagging out risky Debt-to-equity ratio.</a:t>
            </a:r>
          </a:p>
          <a:p>
            <a:r>
              <a:rPr lang="en-US"/>
              <a:t/>
            </a:r>
          </a:p>
          <a:p>
            <a:r>
              <a:rPr lang="en-US"/>
              <a:t>Note:</a:t>
            </a:r>
          </a:p>
          <a:p>
            <a:r>
              <a:rPr lang="en-US"/>
              <a:t>We believe that avoiding false negatives is more important in our model because our model aims to identify risky companies and leaving out actual risky companies would be more problematic.</a:t>
            </a:r>
          </a:p>
          <a:p>
            <a:r>
              <a:rPr lang="en-US"/>
              <a:t/>
            </a:r>
          </a:p>
          <a:p>
            <a:r>
              <a:rPr lang="en-US"/>
              <a:t>Therefore, we focused more on the recall rate which represents the total positive rate predicted. A higher recall rate means we are minimising false negatives and maximising true positives.</a:t>
            </a:r>
          </a:p>
          <a:p>
            <a:r>
              <a:rPr lang="en-US"/>
              <a:t/>
            </a:r>
          </a:p>
          <a:p>
            <a:r>
              <a:rPr lang="en-US"/>
              <a:t>recall = TP/TP+FN</a:t>
            </a:r>
          </a:p>
          <a:p>
            <a:r>
              <a:rPr lang="en-US"/>
              <a:t>precision=TP/TP+FP</a:t>
            </a:r>
          </a:p>
          <a:p>
            <a:r>
              <a:rPr lang="en-US"/>
              <a:t>specificity=TN/TN+FP</a:t>
            </a:r>
          </a:p>
          <a:p>
            <a:r>
              <a:rPr lang="en-US"/>
              <a:t/>
            </a:r>
          </a:p>
          <a:p>
            <a:r>
              <a:rPr lang="en-US"/>
              <a:t>While it’s possible that this model is overfitted, but given our 4 stages filtering approach, the additional noises or false positives are expected to be filtered out.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What does it mean to be on the top few variables of the XGBoost importance plot? it means that these features have a strong influence on the prediction as the model frequently uses these information and changing or </a:t>
            </a:r>
          </a:p>
          <a:p>
            <a:r>
              <a:rPr lang="en-US"/>
              <a:t>omitting these features would likely impact the prediction significantly.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here, i'll be going through the top 3 important features flagged by XGBoost. </a:t>
            </a:r>
          </a:p>
          <a:p>
            <a:r>
              <a:rPr lang="en-US"/>
              <a:t/>
            </a:r>
          </a:p>
          <a:p>
            <a:r>
              <a:rPr lang="en-US"/>
              <a:t>Additional:</a:t>
            </a:r>
          </a:p>
          <a:p>
            <a:r>
              <a:rPr lang="en-US"/>
              <a:t>market cap falls means stock prices fall. this make equity financing less attractive as the return on each equity sold is less.</a:t>
            </a:r>
          </a:p>
          <a:p>
            <a:r>
              <a:rPr lang="en-US"/>
              <a:t/>
            </a:r>
          </a:p>
          <a:p>
            <a:r>
              <a:rPr lang="en-US"/>
              <a:t>Inventory Turnover - Companies with poor inventory management often require more working capital financing through debt, increasing their debt-to-equity ratio.</a:t>
            </a:r>
          </a:p>
          <a:p>
            <a:r>
              <a:rPr lang="en-US"/>
              <a:t/>
            </a:r>
          </a:p>
          <a:p>
            <a:r>
              <a:rPr lang="en-US"/>
              <a:t>Property, Plant and Equipment - Asset-heavy companies with significant PPE typically use debt financing to acquire these long-term assets, leading to higher debt-to-equity ratios.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5.png" Type="http://schemas.openxmlformats.org/officeDocument/2006/relationships/image"/><Relationship Id="rId13" Target="../media/image36.png" Type="http://schemas.openxmlformats.org/officeDocument/2006/relationships/image"/><Relationship Id="rId2" Target="../notesSlides/notesSlide2.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4.jpe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7.png" Type="http://schemas.openxmlformats.org/officeDocument/2006/relationships/image"/><Relationship Id="rId13" Target="../media/image38.svg" Type="http://schemas.openxmlformats.org/officeDocument/2006/relationships/image"/><Relationship Id="rId2" Target="../notesSlides/notesSlide4.xml" Type="http://schemas.openxmlformats.org/officeDocument/2006/relationships/notesSlide"/><Relationship Id="rId3" Target="../media/image14.jpe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9.jpe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9.jpe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png" Type="http://schemas.openxmlformats.org/officeDocument/2006/relationships/image"/><Relationship Id="rId2" Target="../notesSlides/notesSlide8.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2" Target="../notesSlides/notesSlide9.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2" Target="../notesSlides/notesSlide10.xml" Type="http://schemas.openxmlformats.org/officeDocument/2006/relationships/notesSlide"/><Relationship Id="rId3" Target="../media/image14.jpe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2" Target="../notesSlides/notesSlide11.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4.jpe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4.jpe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4.jpe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39.jpe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11" Target="../media/image53.png" Type="http://schemas.openxmlformats.org/officeDocument/2006/relationships/image"/><Relationship Id="rId2" Target="../notesSlides/notesSlide18.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2" Target="../notesSlides/notesSlide19.xml" Type="http://schemas.openxmlformats.org/officeDocument/2006/relationships/notesSlide"/><Relationship Id="rId3" Target="../media/image14.jpe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jpe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7.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jpe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8.jpeg" Type="http://schemas.openxmlformats.org/officeDocument/2006/relationships/image"/><Relationship Id="rId8" Target="../media/image59.png" Type="http://schemas.openxmlformats.org/officeDocument/2006/relationships/image"/><Relationship Id="rId9" Target="../media/image60.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39.jpe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61.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jpe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62.png" Type="http://schemas.openxmlformats.org/officeDocument/2006/relationships/image"/><Relationship Id="rId8" Target="../media/image63.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4.png" Type="http://schemas.openxmlformats.org/officeDocument/2006/relationships/image"/><Relationship Id="rId2" Target="../notesSlides/notesSlide22.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5.png" Type="http://schemas.openxmlformats.org/officeDocument/2006/relationships/image"/><Relationship Id="rId2" Target="../notesSlides/notesSlide23.xml" Type="http://schemas.openxmlformats.org/officeDocument/2006/relationships/notesSlide"/><Relationship Id="rId3" Target="../media/image14.jpe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jpe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jpe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66.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jpe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67.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jpe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68.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0.png" Type="http://schemas.openxmlformats.org/officeDocument/2006/relationships/image"/><Relationship Id="rId11" Target="../media/image71.png" Type="http://schemas.openxmlformats.org/officeDocument/2006/relationships/image"/><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69.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jpe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7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notesSlides/notesSlide1.xml" Type="http://schemas.openxmlformats.org/officeDocument/2006/relationships/notesSlide"/><Relationship Id="rId3" Target="../media/image14.jpe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030771" y="3990166"/>
            <a:ext cx="11259178" cy="7450167"/>
          </a:xfrm>
          <a:custGeom>
            <a:avLst/>
            <a:gdLst/>
            <a:ahLst/>
            <a:cxnLst/>
            <a:rect r="r" b="b" t="t" l="l"/>
            <a:pathLst>
              <a:path h="7450167" w="11259178">
                <a:moveTo>
                  <a:pt x="0" y="0"/>
                </a:moveTo>
                <a:lnTo>
                  <a:pt x="11259179" y="0"/>
                </a:lnTo>
                <a:lnTo>
                  <a:pt x="11259179" y="7450168"/>
                </a:lnTo>
                <a:lnTo>
                  <a:pt x="0" y="7450168"/>
                </a:lnTo>
                <a:lnTo>
                  <a:pt x="0" y="0"/>
                </a:lnTo>
                <a:close/>
              </a:path>
            </a:pathLst>
          </a:custGeom>
          <a:blipFill>
            <a:blip r:embed="rId3">
              <a:alphaModFix amt="58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6707265">
            <a:off x="-5676343" y="-2150050"/>
            <a:ext cx="11259178" cy="7450167"/>
          </a:xfrm>
          <a:custGeom>
            <a:avLst/>
            <a:gdLst/>
            <a:ahLst/>
            <a:cxnLst/>
            <a:rect r="r" b="b" t="t" l="l"/>
            <a:pathLst>
              <a:path h="7450167" w="11259178">
                <a:moveTo>
                  <a:pt x="0" y="0"/>
                </a:moveTo>
                <a:lnTo>
                  <a:pt x="11259179" y="0"/>
                </a:lnTo>
                <a:lnTo>
                  <a:pt x="11259179" y="7450167"/>
                </a:lnTo>
                <a:lnTo>
                  <a:pt x="0" y="7450167"/>
                </a:lnTo>
                <a:lnTo>
                  <a:pt x="0" y="0"/>
                </a:lnTo>
                <a:close/>
              </a:path>
            </a:pathLst>
          </a:custGeom>
          <a:blipFill>
            <a:blip r:embed="rId5">
              <a:alphaModFix amt="58000"/>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10748661" y="0"/>
            <a:ext cx="3141876" cy="6172200"/>
            <a:chOff x="0" y="0"/>
            <a:chExt cx="827490" cy="1625600"/>
          </a:xfrm>
        </p:grpSpPr>
        <p:sp>
          <p:nvSpPr>
            <p:cNvPr name="Freeform 6" id="6"/>
            <p:cNvSpPr/>
            <p:nvPr/>
          </p:nvSpPr>
          <p:spPr>
            <a:xfrm flipH="false" flipV="false" rot="0">
              <a:off x="0" y="0"/>
              <a:ext cx="827490" cy="1625600"/>
            </a:xfrm>
            <a:custGeom>
              <a:avLst/>
              <a:gdLst/>
              <a:ahLst/>
              <a:cxnLst/>
              <a:rect r="r" b="b" t="t" l="l"/>
              <a:pathLst>
                <a:path h="1625600" w="827490">
                  <a:moveTo>
                    <a:pt x="0" y="0"/>
                  </a:moveTo>
                  <a:lnTo>
                    <a:pt x="827490" y="0"/>
                  </a:lnTo>
                  <a:lnTo>
                    <a:pt x="827490" y="1625600"/>
                  </a:lnTo>
                  <a:lnTo>
                    <a:pt x="0" y="1625600"/>
                  </a:lnTo>
                  <a:close/>
                </a:path>
              </a:pathLst>
            </a:custGeom>
            <a:solidFill>
              <a:srgbClr val="E4E2DC">
                <a:alpha val="40000"/>
              </a:srgbClr>
            </a:solidFill>
          </p:spPr>
        </p:sp>
        <p:sp>
          <p:nvSpPr>
            <p:cNvPr name="TextBox 7" id="7"/>
            <p:cNvSpPr txBox="true"/>
            <p:nvPr/>
          </p:nvSpPr>
          <p:spPr>
            <a:xfrm>
              <a:off x="0" y="-57150"/>
              <a:ext cx="827490" cy="1682750"/>
            </a:xfrm>
            <a:prstGeom prst="rect">
              <a:avLst/>
            </a:prstGeom>
          </p:spPr>
          <p:txBody>
            <a:bodyPr anchor="ctr" rtlCol="false" tIns="50800" lIns="50800" bIns="50800" rIns="50800"/>
            <a:lstStyle/>
            <a:p>
              <a:pPr algn="ctr">
                <a:lnSpc>
                  <a:spcPts val="3000"/>
                </a:lnSpc>
              </a:pPr>
            </a:p>
          </p:txBody>
        </p:sp>
      </p:grpSp>
      <p:grpSp>
        <p:nvGrpSpPr>
          <p:cNvPr name="Group 8" id="8"/>
          <p:cNvGrpSpPr/>
          <p:nvPr/>
        </p:nvGrpSpPr>
        <p:grpSpPr>
          <a:xfrm rot="0">
            <a:off x="13890537" y="0"/>
            <a:ext cx="3141876" cy="6172200"/>
            <a:chOff x="0" y="0"/>
            <a:chExt cx="827490" cy="1625600"/>
          </a:xfrm>
        </p:grpSpPr>
        <p:sp>
          <p:nvSpPr>
            <p:cNvPr name="Freeform 9" id="9"/>
            <p:cNvSpPr/>
            <p:nvPr/>
          </p:nvSpPr>
          <p:spPr>
            <a:xfrm flipH="false" flipV="false" rot="0">
              <a:off x="0" y="0"/>
              <a:ext cx="827490" cy="1625600"/>
            </a:xfrm>
            <a:custGeom>
              <a:avLst/>
              <a:gdLst/>
              <a:ahLst/>
              <a:cxnLst/>
              <a:rect r="r" b="b" t="t" l="l"/>
              <a:pathLst>
                <a:path h="1625600" w="827490">
                  <a:moveTo>
                    <a:pt x="0" y="0"/>
                  </a:moveTo>
                  <a:lnTo>
                    <a:pt x="827490" y="0"/>
                  </a:lnTo>
                  <a:lnTo>
                    <a:pt x="827490" y="1625600"/>
                  </a:lnTo>
                  <a:lnTo>
                    <a:pt x="0" y="1625600"/>
                  </a:lnTo>
                  <a:close/>
                </a:path>
              </a:pathLst>
            </a:custGeom>
            <a:solidFill>
              <a:srgbClr val="CBD6C8">
                <a:alpha val="60000"/>
              </a:srgbClr>
            </a:solidFill>
          </p:spPr>
        </p:sp>
        <p:sp>
          <p:nvSpPr>
            <p:cNvPr name="TextBox 10" id="10"/>
            <p:cNvSpPr txBox="true"/>
            <p:nvPr/>
          </p:nvSpPr>
          <p:spPr>
            <a:xfrm>
              <a:off x="0" y="-57150"/>
              <a:ext cx="827490" cy="1682750"/>
            </a:xfrm>
            <a:prstGeom prst="rect">
              <a:avLst/>
            </a:prstGeom>
          </p:spPr>
          <p:txBody>
            <a:bodyPr anchor="ctr" rtlCol="false" tIns="50800" lIns="50800" bIns="50800" rIns="50800"/>
            <a:lstStyle/>
            <a:p>
              <a:pPr algn="ctr">
                <a:lnSpc>
                  <a:spcPts val="3000"/>
                </a:lnSpc>
              </a:pPr>
            </a:p>
          </p:txBody>
        </p:sp>
      </p:grpSp>
      <p:grpSp>
        <p:nvGrpSpPr>
          <p:cNvPr name="Group 11" id="11"/>
          <p:cNvGrpSpPr/>
          <p:nvPr/>
        </p:nvGrpSpPr>
        <p:grpSpPr>
          <a:xfrm rot="0">
            <a:off x="7606786" y="0"/>
            <a:ext cx="3141876" cy="6172200"/>
            <a:chOff x="0" y="0"/>
            <a:chExt cx="827490" cy="1625600"/>
          </a:xfrm>
        </p:grpSpPr>
        <p:sp>
          <p:nvSpPr>
            <p:cNvPr name="Freeform 12" id="12"/>
            <p:cNvSpPr/>
            <p:nvPr/>
          </p:nvSpPr>
          <p:spPr>
            <a:xfrm flipH="false" flipV="false" rot="0">
              <a:off x="0" y="0"/>
              <a:ext cx="827490" cy="1625600"/>
            </a:xfrm>
            <a:custGeom>
              <a:avLst/>
              <a:gdLst/>
              <a:ahLst/>
              <a:cxnLst/>
              <a:rect r="r" b="b" t="t" l="l"/>
              <a:pathLst>
                <a:path h="1625600" w="827490">
                  <a:moveTo>
                    <a:pt x="0" y="0"/>
                  </a:moveTo>
                  <a:lnTo>
                    <a:pt x="827490" y="0"/>
                  </a:lnTo>
                  <a:lnTo>
                    <a:pt x="827490" y="1625600"/>
                  </a:lnTo>
                  <a:lnTo>
                    <a:pt x="0" y="1625600"/>
                  </a:lnTo>
                  <a:close/>
                </a:path>
              </a:pathLst>
            </a:custGeom>
            <a:solidFill>
              <a:srgbClr val="F2F1EC">
                <a:alpha val="40000"/>
              </a:srgbClr>
            </a:solidFill>
          </p:spPr>
        </p:sp>
        <p:sp>
          <p:nvSpPr>
            <p:cNvPr name="TextBox 13" id="13"/>
            <p:cNvSpPr txBox="true"/>
            <p:nvPr/>
          </p:nvSpPr>
          <p:spPr>
            <a:xfrm>
              <a:off x="0" y="-57150"/>
              <a:ext cx="827490" cy="1682750"/>
            </a:xfrm>
            <a:prstGeom prst="rect">
              <a:avLst/>
            </a:prstGeom>
          </p:spPr>
          <p:txBody>
            <a:bodyPr anchor="ctr" rtlCol="false" tIns="50800" lIns="50800" bIns="50800" rIns="50800"/>
            <a:lstStyle/>
            <a:p>
              <a:pPr algn="ctr">
                <a:lnSpc>
                  <a:spcPts val="3000"/>
                </a:lnSpc>
              </a:pPr>
            </a:p>
          </p:txBody>
        </p:sp>
      </p:grpSp>
      <p:sp>
        <p:nvSpPr>
          <p:cNvPr name="Freeform 14" id="14"/>
          <p:cNvSpPr/>
          <p:nvPr/>
        </p:nvSpPr>
        <p:spPr>
          <a:xfrm flipH="false" flipV="false" rot="5400000">
            <a:off x="10088021" y="6136157"/>
            <a:ext cx="3086100" cy="3158186"/>
          </a:xfrm>
          <a:custGeom>
            <a:avLst/>
            <a:gdLst/>
            <a:ahLst/>
            <a:cxnLst/>
            <a:rect r="r" b="b" t="t" l="l"/>
            <a:pathLst>
              <a:path h="3158186" w="3086100">
                <a:moveTo>
                  <a:pt x="0" y="0"/>
                </a:moveTo>
                <a:lnTo>
                  <a:pt x="3086100" y="0"/>
                </a:lnTo>
                <a:lnTo>
                  <a:pt x="3086100" y="3158186"/>
                </a:lnTo>
                <a:lnTo>
                  <a:pt x="0" y="3158186"/>
                </a:lnTo>
                <a:lnTo>
                  <a:pt x="0" y="0"/>
                </a:lnTo>
                <a:close/>
              </a:path>
            </a:pathLst>
          </a:custGeom>
          <a:blipFill>
            <a:blip r:embed="rId7">
              <a:alphaModFix amt="49000"/>
              <a:extLst>
                <a:ext uri="{96DAC541-7B7A-43D3-8B79-37D633B846F1}">
                  <asvg:svgBlip xmlns:asvg="http://schemas.microsoft.com/office/drawing/2016/SVG/main" r:embed="rId8"/>
                </a:ext>
              </a:extLst>
            </a:blip>
            <a:stretch>
              <a:fillRect l="-15208" t="0" r="-14193" b="0"/>
            </a:stretch>
          </a:blipFill>
        </p:spPr>
      </p:sp>
      <p:grpSp>
        <p:nvGrpSpPr>
          <p:cNvPr name="Group 15" id="15"/>
          <p:cNvGrpSpPr/>
          <p:nvPr/>
        </p:nvGrpSpPr>
        <p:grpSpPr>
          <a:xfrm rot="0">
            <a:off x="10748661" y="4517524"/>
            <a:ext cx="3141876" cy="4740776"/>
            <a:chOff x="0" y="0"/>
            <a:chExt cx="827490" cy="1248599"/>
          </a:xfrm>
        </p:grpSpPr>
        <p:sp>
          <p:nvSpPr>
            <p:cNvPr name="Freeform 16" id="16"/>
            <p:cNvSpPr/>
            <p:nvPr/>
          </p:nvSpPr>
          <p:spPr>
            <a:xfrm flipH="false" flipV="false" rot="0">
              <a:off x="0" y="0"/>
              <a:ext cx="827490" cy="1248599"/>
            </a:xfrm>
            <a:custGeom>
              <a:avLst/>
              <a:gdLst/>
              <a:ahLst/>
              <a:cxnLst/>
              <a:rect r="r" b="b" t="t" l="l"/>
              <a:pathLst>
                <a:path h="1248599" w="827490">
                  <a:moveTo>
                    <a:pt x="0" y="0"/>
                  </a:moveTo>
                  <a:lnTo>
                    <a:pt x="827490" y="0"/>
                  </a:lnTo>
                  <a:lnTo>
                    <a:pt x="827490" y="1248599"/>
                  </a:lnTo>
                  <a:lnTo>
                    <a:pt x="0" y="1248599"/>
                  </a:lnTo>
                  <a:close/>
                </a:path>
              </a:pathLst>
            </a:custGeom>
            <a:solidFill>
              <a:srgbClr val="0D6A96"/>
            </a:solidFill>
            <a:ln cap="sq">
              <a:noFill/>
              <a:prstDash val="solid"/>
              <a:miter/>
            </a:ln>
          </p:spPr>
        </p:sp>
        <p:sp>
          <p:nvSpPr>
            <p:cNvPr name="TextBox 17" id="17"/>
            <p:cNvSpPr txBox="true"/>
            <p:nvPr/>
          </p:nvSpPr>
          <p:spPr>
            <a:xfrm>
              <a:off x="0" y="-57150"/>
              <a:ext cx="827490" cy="1305749"/>
            </a:xfrm>
            <a:prstGeom prst="rect">
              <a:avLst/>
            </a:prstGeom>
          </p:spPr>
          <p:txBody>
            <a:bodyPr anchor="ctr" rtlCol="false" tIns="50800" lIns="50800" bIns="50800" rIns="50800"/>
            <a:lstStyle/>
            <a:p>
              <a:pPr algn="ctr">
                <a:lnSpc>
                  <a:spcPts val="3000"/>
                </a:lnSpc>
              </a:pPr>
            </a:p>
          </p:txBody>
        </p:sp>
      </p:grpSp>
      <p:sp>
        <p:nvSpPr>
          <p:cNvPr name="Freeform 18" id="18"/>
          <p:cNvSpPr/>
          <p:nvPr/>
        </p:nvSpPr>
        <p:spPr>
          <a:xfrm flipH="false" flipV="false" rot="5400000">
            <a:off x="11947005" y="5424644"/>
            <a:ext cx="4723452" cy="2943860"/>
          </a:xfrm>
          <a:custGeom>
            <a:avLst/>
            <a:gdLst/>
            <a:ahLst/>
            <a:cxnLst/>
            <a:rect r="r" b="b" t="t" l="l"/>
            <a:pathLst>
              <a:path h="2943860" w="4723452">
                <a:moveTo>
                  <a:pt x="0" y="0"/>
                </a:moveTo>
                <a:lnTo>
                  <a:pt x="4723452" y="0"/>
                </a:lnTo>
                <a:lnTo>
                  <a:pt x="4723452" y="2943860"/>
                </a:lnTo>
                <a:lnTo>
                  <a:pt x="0" y="2943860"/>
                </a:lnTo>
                <a:lnTo>
                  <a:pt x="0" y="0"/>
                </a:lnTo>
                <a:close/>
              </a:path>
            </a:pathLst>
          </a:custGeom>
          <a:blipFill>
            <a:blip r:embed="rId7">
              <a:alphaModFix amt="49000"/>
              <a:extLst>
                <a:ext uri="{96DAC541-7B7A-43D3-8B79-37D633B846F1}">
                  <asvg:svgBlip xmlns:asvg="http://schemas.microsoft.com/office/drawing/2016/SVG/main" r:embed="rId8"/>
                </a:ext>
              </a:extLst>
            </a:blip>
            <a:stretch>
              <a:fillRect l="-15631" t="-64801" r="-14245" b="0"/>
            </a:stretch>
          </a:blipFill>
        </p:spPr>
      </p:sp>
      <p:sp>
        <p:nvSpPr>
          <p:cNvPr name="Freeform 19" id="19"/>
          <p:cNvSpPr/>
          <p:nvPr/>
        </p:nvSpPr>
        <p:spPr>
          <a:xfrm flipH="false" flipV="false" rot="0">
            <a:off x="16086008" y="8397046"/>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0" id="20"/>
          <p:cNvGrpSpPr/>
          <p:nvPr/>
        </p:nvGrpSpPr>
        <p:grpSpPr>
          <a:xfrm rot="0">
            <a:off x="13890537" y="2676930"/>
            <a:ext cx="3141876" cy="6581370"/>
            <a:chOff x="0" y="0"/>
            <a:chExt cx="827490" cy="1733365"/>
          </a:xfrm>
        </p:grpSpPr>
        <p:sp>
          <p:nvSpPr>
            <p:cNvPr name="Freeform 21" id="21"/>
            <p:cNvSpPr/>
            <p:nvPr/>
          </p:nvSpPr>
          <p:spPr>
            <a:xfrm flipH="false" flipV="false" rot="0">
              <a:off x="0" y="0"/>
              <a:ext cx="827490" cy="1733365"/>
            </a:xfrm>
            <a:custGeom>
              <a:avLst/>
              <a:gdLst/>
              <a:ahLst/>
              <a:cxnLst/>
              <a:rect r="r" b="b" t="t" l="l"/>
              <a:pathLst>
                <a:path h="1733365" w="827490">
                  <a:moveTo>
                    <a:pt x="0" y="0"/>
                  </a:moveTo>
                  <a:lnTo>
                    <a:pt x="827490" y="0"/>
                  </a:lnTo>
                  <a:lnTo>
                    <a:pt x="827490" y="1733365"/>
                  </a:lnTo>
                  <a:lnTo>
                    <a:pt x="0" y="1733365"/>
                  </a:lnTo>
                  <a:close/>
                </a:path>
              </a:pathLst>
            </a:custGeom>
            <a:solidFill>
              <a:srgbClr val="95BFB2"/>
            </a:solidFill>
            <a:ln cap="sq">
              <a:noFill/>
              <a:prstDash val="solid"/>
              <a:miter/>
            </a:ln>
          </p:spPr>
        </p:sp>
        <p:sp>
          <p:nvSpPr>
            <p:cNvPr name="TextBox 22" id="22"/>
            <p:cNvSpPr txBox="true"/>
            <p:nvPr/>
          </p:nvSpPr>
          <p:spPr>
            <a:xfrm>
              <a:off x="0" y="-57150"/>
              <a:ext cx="827490" cy="1790515"/>
            </a:xfrm>
            <a:prstGeom prst="rect">
              <a:avLst/>
            </a:prstGeom>
          </p:spPr>
          <p:txBody>
            <a:bodyPr anchor="ctr" rtlCol="false" tIns="50800" lIns="50800" bIns="50800" rIns="50800"/>
            <a:lstStyle/>
            <a:p>
              <a:pPr algn="ctr">
                <a:lnSpc>
                  <a:spcPts val="3000"/>
                </a:lnSpc>
              </a:pPr>
            </a:p>
          </p:txBody>
        </p:sp>
      </p:grpSp>
      <p:sp>
        <p:nvSpPr>
          <p:cNvPr name="Freeform 23" id="23"/>
          <p:cNvSpPr/>
          <p:nvPr/>
        </p:nvSpPr>
        <p:spPr>
          <a:xfrm flipH="false" flipV="false" rot="0">
            <a:off x="11876745" y="827971"/>
            <a:ext cx="3903916" cy="4114800"/>
          </a:xfrm>
          <a:custGeom>
            <a:avLst/>
            <a:gdLst/>
            <a:ahLst/>
            <a:cxnLst/>
            <a:rect r="r" b="b" t="t" l="l"/>
            <a:pathLst>
              <a:path h="4114800" w="3903916">
                <a:moveTo>
                  <a:pt x="0" y="0"/>
                </a:moveTo>
                <a:lnTo>
                  <a:pt x="3903916" y="0"/>
                </a:lnTo>
                <a:lnTo>
                  <a:pt x="3903916" y="4114800"/>
                </a:lnTo>
                <a:lnTo>
                  <a:pt x="0" y="4114800"/>
                </a:lnTo>
                <a:lnTo>
                  <a:pt x="0" y="0"/>
                </a:lnTo>
                <a:close/>
              </a:path>
            </a:pathLst>
          </a:custGeom>
          <a:blipFill>
            <a:blip r:embed="rId11">
              <a:alphaModFix amt="20999"/>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11758516" y="4942771"/>
            <a:ext cx="4264041" cy="4114800"/>
          </a:xfrm>
          <a:custGeom>
            <a:avLst/>
            <a:gdLst/>
            <a:ahLst/>
            <a:cxnLst/>
            <a:rect r="r" b="b" t="t" l="l"/>
            <a:pathLst>
              <a:path h="4114800" w="4264041">
                <a:moveTo>
                  <a:pt x="0" y="0"/>
                </a:moveTo>
                <a:lnTo>
                  <a:pt x="4264042" y="0"/>
                </a:lnTo>
                <a:lnTo>
                  <a:pt x="4264042" y="4114800"/>
                </a:lnTo>
                <a:lnTo>
                  <a:pt x="0" y="4114800"/>
                </a:lnTo>
                <a:lnTo>
                  <a:pt x="0" y="0"/>
                </a:lnTo>
                <a:close/>
              </a:path>
            </a:pathLst>
          </a:custGeom>
          <a:blipFill>
            <a:blip r:embed="rId13">
              <a:alphaModFix amt="31999"/>
              <a:extLst>
                <a:ext uri="{96DAC541-7B7A-43D3-8B79-37D633B846F1}">
                  <asvg:svgBlip xmlns:asvg="http://schemas.microsoft.com/office/drawing/2016/SVG/main" r:embed="rId14"/>
                </a:ext>
              </a:extLst>
            </a:blip>
            <a:stretch>
              <a:fillRect l="0" t="0" r="0" b="0"/>
            </a:stretch>
          </a:blipFill>
        </p:spPr>
      </p:sp>
      <p:sp>
        <p:nvSpPr>
          <p:cNvPr name="TextBox 25" id="25"/>
          <p:cNvSpPr txBox="true"/>
          <p:nvPr/>
        </p:nvSpPr>
        <p:spPr>
          <a:xfrm rot="0">
            <a:off x="1931080" y="2610255"/>
            <a:ext cx="8362647" cy="1806575"/>
          </a:xfrm>
          <a:prstGeom prst="rect">
            <a:avLst/>
          </a:prstGeom>
        </p:spPr>
        <p:txBody>
          <a:bodyPr anchor="t" rtlCol="false" tIns="0" lIns="0" bIns="0" rIns="0">
            <a:spAutoFit/>
          </a:bodyPr>
          <a:lstStyle/>
          <a:p>
            <a:pPr algn="ctr">
              <a:lnSpc>
                <a:spcPts val="7149"/>
              </a:lnSpc>
            </a:pPr>
            <a:r>
              <a:rPr lang="en-US" b="true" sz="5499">
                <a:solidFill>
                  <a:srgbClr val="646464"/>
                </a:solidFill>
                <a:latin typeface="Droid Serif Bold"/>
                <a:ea typeface="Droid Serif Bold"/>
                <a:cs typeface="Droid Serif Bold"/>
                <a:sym typeface="Droid Serif Bold"/>
              </a:rPr>
              <a:t>Predicting Risky Healthcare Companies</a:t>
            </a:r>
          </a:p>
        </p:txBody>
      </p:sp>
      <p:sp>
        <p:nvSpPr>
          <p:cNvPr name="TextBox 26" id="26"/>
          <p:cNvSpPr txBox="true"/>
          <p:nvPr/>
        </p:nvSpPr>
        <p:spPr>
          <a:xfrm rot="0">
            <a:off x="3047084" y="5631796"/>
            <a:ext cx="6130639" cy="3162759"/>
          </a:xfrm>
          <a:prstGeom prst="rect">
            <a:avLst/>
          </a:prstGeom>
        </p:spPr>
        <p:txBody>
          <a:bodyPr anchor="t" rtlCol="false" tIns="0" lIns="0" bIns="0" rIns="0">
            <a:spAutoFit/>
          </a:bodyPr>
          <a:lstStyle/>
          <a:p>
            <a:pPr algn="ctr">
              <a:lnSpc>
                <a:spcPts val="3119"/>
              </a:lnSpc>
            </a:pPr>
            <a:r>
              <a:rPr lang="en-US" sz="2399" b="true">
                <a:solidFill>
                  <a:srgbClr val="646464"/>
                </a:solidFill>
                <a:latin typeface="Droid Serif Bold"/>
                <a:ea typeface="Droid Serif Bold"/>
                <a:cs typeface="Droid Serif Bold"/>
                <a:sym typeface="Droid Serif Bold"/>
              </a:rPr>
              <a:t>Group 2:</a:t>
            </a:r>
          </a:p>
          <a:p>
            <a:pPr algn="ctr">
              <a:lnSpc>
                <a:spcPts val="3119"/>
              </a:lnSpc>
            </a:pPr>
            <a:r>
              <a:rPr lang="en-US" sz="2399" b="true">
                <a:solidFill>
                  <a:srgbClr val="646464"/>
                </a:solidFill>
                <a:latin typeface="Droid Serif Bold"/>
                <a:ea typeface="Droid Serif Bold"/>
                <a:cs typeface="Droid Serif Bold"/>
                <a:sym typeface="Droid Serif Bold"/>
              </a:rPr>
              <a:t>Isaac Tan E</a:t>
            </a:r>
          </a:p>
          <a:p>
            <a:pPr algn="ctr">
              <a:lnSpc>
                <a:spcPts val="3119"/>
              </a:lnSpc>
            </a:pPr>
            <a:r>
              <a:rPr lang="en-US" sz="2399" b="true">
                <a:solidFill>
                  <a:srgbClr val="646464"/>
                </a:solidFill>
                <a:latin typeface="Droid Serif Bold"/>
                <a:ea typeface="Droid Serif Bold"/>
                <a:cs typeface="Droid Serif Bold"/>
                <a:sym typeface="Droid Serif Bold"/>
              </a:rPr>
              <a:t>Aaren Ng</a:t>
            </a:r>
          </a:p>
          <a:p>
            <a:pPr algn="ctr">
              <a:lnSpc>
                <a:spcPts val="3119"/>
              </a:lnSpc>
            </a:pPr>
            <a:r>
              <a:rPr lang="en-US" sz="2399" b="true">
                <a:solidFill>
                  <a:srgbClr val="646464"/>
                </a:solidFill>
                <a:latin typeface="Droid Serif Bold"/>
                <a:ea typeface="Droid Serif Bold"/>
                <a:cs typeface="Droid Serif Bold"/>
                <a:sym typeface="Droid Serif Bold"/>
              </a:rPr>
              <a:t>Law Qi Xue</a:t>
            </a:r>
          </a:p>
          <a:p>
            <a:pPr algn="ctr">
              <a:lnSpc>
                <a:spcPts val="3119"/>
              </a:lnSpc>
            </a:pPr>
            <a:r>
              <a:rPr lang="en-US" sz="2399" b="true">
                <a:solidFill>
                  <a:srgbClr val="646464"/>
                </a:solidFill>
                <a:latin typeface="Droid Serif Bold"/>
                <a:ea typeface="Droid Serif Bold"/>
                <a:cs typeface="Droid Serif Bold"/>
                <a:sym typeface="Droid Serif Bold"/>
              </a:rPr>
              <a:t>Akshay Bryan</a:t>
            </a:r>
          </a:p>
          <a:p>
            <a:pPr algn="ctr">
              <a:lnSpc>
                <a:spcPts val="3119"/>
              </a:lnSpc>
            </a:pPr>
            <a:r>
              <a:rPr lang="en-US" sz="2399" b="true">
                <a:solidFill>
                  <a:srgbClr val="646464"/>
                </a:solidFill>
                <a:latin typeface="Droid Serif Bold"/>
                <a:ea typeface="Droid Serif Bold"/>
                <a:cs typeface="Droid Serif Bold"/>
                <a:sym typeface="Droid Serif Bold"/>
              </a:rPr>
              <a:t>Justin Ryan Sy Yu</a:t>
            </a:r>
          </a:p>
          <a:p>
            <a:pPr algn="ctr">
              <a:lnSpc>
                <a:spcPts val="6535"/>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76689" y="9722472"/>
            <a:ext cx="2742346" cy="2763069"/>
          </a:xfrm>
          <a:custGeom>
            <a:avLst/>
            <a:gdLst/>
            <a:ahLst/>
            <a:cxnLst/>
            <a:rect r="r" b="b" t="t" l="l"/>
            <a:pathLst>
              <a:path h="2763069" w="2742346">
                <a:moveTo>
                  <a:pt x="0" y="0"/>
                </a:moveTo>
                <a:lnTo>
                  <a:pt x="2742346" y="0"/>
                </a:lnTo>
                <a:lnTo>
                  <a:pt x="2742346" y="2763069"/>
                </a:lnTo>
                <a:lnTo>
                  <a:pt x="0" y="2763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33830" y="-700709"/>
            <a:ext cx="2022515" cy="1782341"/>
          </a:xfrm>
          <a:custGeom>
            <a:avLst/>
            <a:gdLst/>
            <a:ahLst/>
            <a:cxnLst/>
            <a:rect r="r" b="b" t="t" l="l"/>
            <a:pathLst>
              <a:path h="1782341" w="2022515">
                <a:moveTo>
                  <a:pt x="0" y="0"/>
                </a:moveTo>
                <a:lnTo>
                  <a:pt x="2022515" y="0"/>
                </a:lnTo>
                <a:lnTo>
                  <a:pt x="2022515" y="1782341"/>
                </a:lnTo>
                <a:lnTo>
                  <a:pt x="0" y="17823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652279" y="409191"/>
            <a:ext cx="12018904" cy="877570"/>
          </a:xfrm>
          <a:prstGeom prst="rect">
            <a:avLst/>
          </a:prstGeom>
        </p:spPr>
        <p:txBody>
          <a:bodyPr anchor="t" rtlCol="false" tIns="0" lIns="0" bIns="0" rIns="0">
            <a:spAutoFit/>
          </a:bodyPr>
          <a:lstStyle/>
          <a:p>
            <a:pPr algn="ctr">
              <a:lnSpc>
                <a:spcPts val="6709"/>
              </a:lnSpc>
            </a:pPr>
            <a:r>
              <a:rPr lang="en-US" b="true" sz="6099" i="true">
                <a:solidFill>
                  <a:srgbClr val="183146"/>
                </a:solidFill>
                <a:latin typeface="Droid Serif Bold Italics"/>
                <a:ea typeface="Droid Serif Bold Italics"/>
                <a:cs typeface="Droid Serif Bold Italics"/>
                <a:sym typeface="Droid Serif Bold Italics"/>
              </a:rPr>
              <a:t>Dependent Variable Selection</a:t>
            </a:r>
          </a:p>
        </p:txBody>
      </p:sp>
      <p:sp>
        <p:nvSpPr>
          <p:cNvPr name="TextBox 8" id="8"/>
          <p:cNvSpPr txBox="true"/>
          <p:nvPr/>
        </p:nvSpPr>
        <p:spPr>
          <a:xfrm rot="0">
            <a:off x="2743525" y="3384146"/>
            <a:ext cx="13483939" cy="19767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646464"/>
                </a:solidFill>
                <a:latin typeface="Helios"/>
                <a:ea typeface="Helios"/>
                <a:cs typeface="Helios"/>
                <a:sym typeface="Helios"/>
              </a:rPr>
              <a:t>Flagged when the auditor requires a company to restate the figures on its financial statements due to misstatements or accounting errors.</a:t>
            </a:r>
          </a:p>
          <a:p>
            <a:pPr algn="l">
              <a:lnSpc>
                <a:spcPts val="3919"/>
              </a:lnSpc>
            </a:pPr>
          </a:p>
          <a:p>
            <a:pPr algn="l" marL="604519" indent="-302260" lvl="1">
              <a:lnSpc>
                <a:spcPts val="3919"/>
              </a:lnSpc>
              <a:buFont typeface="Arial"/>
              <a:buChar char="•"/>
            </a:pPr>
            <a:r>
              <a:rPr lang="en-US" sz="2799">
                <a:solidFill>
                  <a:srgbClr val="646464"/>
                </a:solidFill>
                <a:latin typeface="Helios"/>
                <a:ea typeface="Helios"/>
                <a:cs typeface="Helios"/>
                <a:sym typeface="Helios"/>
              </a:rPr>
              <a:t>An indicator of lack of internal controls and lapses in accounting records</a:t>
            </a:r>
          </a:p>
        </p:txBody>
      </p:sp>
      <p:sp>
        <p:nvSpPr>
          <p:cNvPr name="TextBox 9" id="9"/>
          <p:cNvSpPr txBox="true"/>
          <p:nvPr/>
        </p:nvSpPr>
        <p:spPr>
          <a:xfrm rot="0">
            <a:off x="2731235" y="7125850"/>
            <a:ext cx="13483939" cy="24720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646464"/>
                </a:solidFill>
                <a:latin typeface="Helios"/>
                <a:ea typeface="Helios"/>
                <a:cs typeface="Helios"/>
                <a:sym typeface="Helios"/>
              </a:rPr>
              <a:t>Happens Market Valuation of shares exceeds the book value of the company’s Net Assets less Retained Earnings.</a:t>
            </a:r>
          </a:p>
          <a:p>
            <a:pPr algn="l">
              <a:lnSpc>
                <a:spcPts val="3919"/>
              </a:lnSpc>
            </a:pPr>
          </a:p>
          <a:p>
            <a:pPr algn="l" marL="604519" indent="-302260" lvl="1">
              <a:lnSpc>
                <a:spcPts val="3919"/>
              </a:lnSpc>
              <a:buFont typeface="Arial"/>
              <a:buChar char="•"/>
            </a:pPr>
            <a:r>
              <a:rPr lang="en-US" sz="2799">
                <a:solidFill>
                  <a:srgbClr val="646464"/>
                </a:solidFill>
                <a:latin typeface="Helios"/>
                <a:ea typeface="Helios"/>
                <a:cs typeface="Helios"/>
                <a:sym typeface="Helios"/>
              </a:rPr>
              <a:t>A potential sign of positive investor sentiment to the company due to aggressive earnings projections (e.g. NVIDIA before Deepseek and Tesla before Trump)</a:t>
            </a:r>
          </a:p>
        </p:txBody>
      </p:sp>
      <p:grpSp>
        <p:nvGrpSpPr>
          <p:cNvPr name="Group 10" id="10"/>
          <p:cNvGrpSpPr/>
          <p:nvPr/>
        </p:nvGrpSpPr>
        <p:grpSpPr>
          <a:xfrm rot="0">
            <a:off x="2743525" y="2261445"/>
            <a:ext cx="6910045" cy="725695"/>
            <a:chOff x="0" y="0"/>
            <a:chExt cx="1819930" cy="191130"/>
          </a:xfrm>
        </p:grpSpPr>
        <p:sp>
          <p:nvSpPr>
            <p:cNvPr name="Freeform 11" id="11"/>
            <p:cNvSpPr/>
            <p:nvPr/>
          </p:nvSpPr>
          <p:spPr>
            <a:xfrm flipH="false" flipV="false" rot="0">
              <a:off x="0" y="0"/>
              <a:ext cx="1819930" cy="191130"/>
            </a:xfrm>
            <a:custGeom>
              <a:avLst/>
              <a:gdLst/>
              <a:ahLst/>
              <a:cxnLst/>
              <a:rect r="r" b="b" t="t" l="l"/>
              <a:pathLst>
                <a:path h="191130" w="1819930">
                  <a:moveTo>
                    <a:pt x="57140" y="0"/>
                  </a:moveTo>
                  <a:lnTo>
                    <a:pt x="1762790" y="0"/>
                  </a:lnTo>
                  <a:cubicBezTo>
                    <a:pt x="1794347" y="0"/>
                    <a:pt x="1819930" y="25582"/>
                    <a:pt x="1819930" y="57140"/>
                  </a:cubicBezTo>
                  <a:lnTo>
                    <a:pt x="1819930" y="133990"/>
                  </a:lnTo>
                  <a:cubicBezTo>
                    <a:pt x="1819930" y="165547"/>
                    <a:pt x="1794347" y="191130"/>
                    <a:pt x="1762790" y="191130"/>
                  </a:cubicBezTo>
                  <a:lnTo>
                    <a:pt x="57140" y="191130"/>
                  </a:lnTo>
                  <a:cubicBezTo>
                    <a:pt x="25582" y="191130"/>
                    <a:pt x="0" y="165547"/>
                    <a:pt x="0" y="133990"/>
                  </a:cubicBezTo>
                  <a:lnTo>
                    <a:pt x="0" y="57140"/>
                  </a:lnTo>
                  <a:cubicBezTo>
                    <a:pt x="0" y="25582"/>
                    <a:pt x="25582" y="0"/>
                    <a:pt x="57140" y="0"/>
                  </a:cubicBezTo>
                  <a:close/>
                </a:path>
              </a:pathLst>
            </a:custGeom>
            <a:solidFill>
              <a:srgbClr val="E4E2DC"/>
            </a:solidFill>
          </p:spPr>
        </p:sp>
        <p:sp>
          <p:nvSpPr>
            <p:cNvPr name="TextBox 12" id="12"/>
            <p:cNvSpPr txBox="true"/>
            <p:nvPr/>
          </p:nvSpPr>
          <p:spPr>
            <a:xfrm>
              <a:off x="0" y="-38100"/>
              <a:ext cx="1819930" cy="229230"/>
            </a:xfrm>
            <a:prstGeom prst="rect">
              <a:avLst/>
            </a:prstGeom>
          </p:spPr>
          <p:txBody>
            <a:bodyPr anchor="ctr" rtlCol="false" tIns="50800" lIns="50800" bIns="50800" rIns="50800"/>
            <a:lstStyle/>
            <a:p>
              <a:pPr algn="ctr">
                <a:lnSpc>
                  <a:spcPts val="3080"/>
                </a:lnSpc>
              </a:pPr>
            </a:p>
          </p:txBody>
        </p:sp>
      </p:grpSp>
      <p:sp>
        <p:nvSpPr>
          <p:cNvPr name="TextBox 13" id="13"/>
          <p:cNvSpPr txBox="true"/>
          <p:nvPr/>
        </p:nvSpPr>
        <p:spPr>
          <a:xfrm rot="0">
            <a:off x="2743525" y="2370293"/>
            <a:ext cx="6729680" cy="441325"/>
          </a:xfrm>
          <a:prstGeom prst="rect">
            <a:avLst/>
          </a:prstGeom>
        </p:spPr>
        <p:txBody>
          <a:bodyPr anchor="t" rtlCol="false" tIns="0" lIns="0" bIns="0" rIns="0">
            <a:spAutoFit/>
          </a:bodyPr>
          <a:lstStyle/>
          <a:p>
            <a:pPr algn="ctr">
              <a:lnSpc>
                <a:spcPts val="3500"/>
              </a:lnSpc>
            </a:pPr>
            <a:r>
              <a:rPr lang="en-US" sz="2500" b="true">
                <a:solidFill>
                  <a:srgbClr val="646464"/>
                </a:solidFill>
                <a:latin typeface="Droid Serif Bold"/>
                <a:ea typeface="Droid Serif Bold"/>
                <a:cs typeface="Droid Serif Bold"/>
                <a:sym typeface="Droid Serif Bold"/>
              </a:rPr>
              <a:t>Financial account restatements</a:t>
            </a:r>
          </a:p>
        </p:txBody>
      </p:sp>
      <p:grpSp>
        <p:nvGrpSpPr>
          <p:cNvPr name="Group 14" id="14"/>
          <p:cNvGrpSpPr/>
          <p:nvPr/>
        </p:nvGrpSpPr>
        <p:grpSpPr>
          <a:xfrm rot="0">
            <a:off x="2868657" y="6000105"/>
            <a:ext cx="3230132" cy="725695"/>
            <a:chOff x="0" y="0"/>
            <a:chExt cx="850734" cy="191130"/>
          </a:xfrm>
        </p:grpSpPr>
        <p:sp>
          <p:nvSpPr>
            <p:cNvPr name="Freeform 15" id="15"/>
            <p:cNvSpPr/>
            <p:nvPr/>
          </p:nvSpPr>
          <p:spPr>
            <a:xfrm flipH="false" flipV="false" rot="0">
              <a:off x="0" y="0"/>
              <a:ext cx="850734" cy="191130"/>
            </a:xfrm>
            <a:custGeom>
              <a:avLst/>
              <a:gdLst/>
              <a:ahLst/>
              <a:cxnLst/>
              <a:rect r="r" b="b" t="t" l="l"/>
              <a:pathLst>
                <a:path h="191130" w="850734">
                  <a:moveTo>
                    <a:pt x="95565" y="0"/>
                  </a:moveTo>
                  <a:lnTo>
                    <a:pt x="755170" y="0"/>
                  </a:lnTo>
                  <a:cubicBezTo>
                    <a:pt x="807949" y="0"/>
                    <a:pt x="850734" y="42786"/>
                    <a:pt x="850734" y="95565"/>
                  </a:cubicBezTo>
                  <a:lnTo>
                    <a:pt x="850734" y="95565"/>
                  </a:lnTo>
                  <a:cubicBezTo>
                    <a:pt x="850734" y="148344"/>
                    <a:pt x="807949" y="191130"/>
                    <a:pt x="755170" y="191130"/>
                  </a:cubicBezTo>
                  <a:lnTo>
                    <a:pt x="95565" y="191130"/>
                  </a:lnTo>
                  <a:cubicBezTo>
                    <a:pt x="42786" y="191130"/>
                    <a:pt x="0" y="148344"/>
                    <a:pt x="0" y="95565"/>
                  </a:cubicBezTo>
                  <a:lnTo>
                    <a:pt x="0" y="95565"/>
                  </a:lnTo>
                  <a:cubicBezTo>
                    <a:pt x="0" y="42786"/>
                    <a:pt x="42786" y="0"/>
                    <a:pt x="95565" y="0"/>
                  </a:cubicBezTo>
                  <a:close/>
                </a:path>
              </a:pathLst>
            </a:custGeom>
            <a:solidFill>
              <a:srgbClr val="E4E2DC"/>
            </a:solidFill>
          </p:spPr>
        </p:sp>
        <p:sp>
          <p:nvSpPr>
            <p:cNvPr name="TextBox 16" id="16"/>
            <p:cNvSpPr txBox="true"/>
            <p:nvPr/>
          </p:nvSpPr>
          <p:spPr>
            <a:xfrm>
              <a:off x="0" y="-38100"/>
              <a:ext cx="850734" cy="229230"/>
            </a:xfrm>
            <a:prstGeom prst="rect">
              <a:avLst/>
            </a:prstGeom>
          </p:spPr>
          <p:txBody>
            <a:bodyPr anchor="ctr" rtlCol="false" tIns="50800" lIns="50800" bIns="50800" rIns="50800"/>
            <a:lstStyle/>
            <a:p>
              <a:pPr algn="ctr">
                <a:lnSpc>
                  <a:spcPts val="3080"/>
                </a:lnSpc>
              </a:pPr>
            </a:p>
          </p:txBody>
        </p:sp>
      </p:grpSp>
      <p:sp>
        <p:nvSpPr>
          <p:cNvPr name="TextBox 17" id="17"/>
          <p:cNvSpPr txBox="true"/>
          <p:nvPr/>
        </p:nvSpPr>
        <p:spPr>
          <a:xfrm rot="0">
            <a:off x="3094745" y="6104880"/>
            <a:ext cx="2777955" cy="441325"/>
          </a:xfrm>
          <a:prstGeom prst="rect">
            <a:avLst/>
          </a:prstGeom>
        </p:spPr>
        <p:txBody>
          <a:bodyPr anchor="t" rtlCol="false" tIns="0" lIns="0" bIns="0" rIns="0">
            <a:spAutoFit/>
          </a:bodyPr>
          <a:lstStyle/>
          <a:p>
            <a:pPr algn="ctr">
              <a:lnSpc>
                <a:spcPts val="3500"/>
              </a:lnSpc>
            </a:pPr>
            <a:r>
              <a:rPr lang="en-US" sz="2500" b="true">
                <a:solidFill>
                  <a:srgbClr val="646464"/>
                </a:solidFill>
                <a:latin typeface="Droid Serif Bold"/>
                <a:ea typeface="Droid Serif Bold"/>
                <a:cs typeface="Droid Serif Bold"/>
                <a:sym typeface="Droid Serif Bold"/>
              </a:rPr>
              <a:t>Overvaluation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3834765"/>
            <a:ext cx="10777483" cy="27031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4. Data Cleaning Steps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606558" y="5684754"/>
            <a:ext cx="5652742" cy="4472732"/>
          </a:xfrm>
          <a:custGeom>
            <a:avLst/>
            <a:gdLst/>
            <a:ahLst/>
            <a:cxnLst/>
            <a:rect r="r" b="b" t="t" l="l"/>
            <a:pathLst>
              <a:path h="4472732" w="5652742">
                <a:moveTo>
                  <a:pt x="0" y="0"/>
                </a:moveTo>
                <a:lnTo>
                  <a:pt x="5652742" y="0"/>
                </a:lnTo>
                <a:lnTo>
                  <a:pt x="5652742" y="4472732"/>
                </a:lnTo>
                <a:lnTo>
                  <a:pt x="0" y="4472732"/>
                </a:lnTo>
                <a:lnTo>
                  <a:pt x="0" y="0"/>
                </a:lnTo>
                <a:close/>
              </a:path>
            </a:pathLst>
          </a:custGeom>
          <a:blipFill>
            <a:blip r:embed="rId6">
              <a:alphaModFix amt="28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2055429" y="4039448"/>
            <a:ext cx="4755000" cy="4224209"/>
          </a:xfrm>
          <a:custGeom>
            <a:avLst/>
            <a:gdLst/>
            <a:ahLst/>
            <a:cxnLst/>
            <a:rect r="r" b="b" t="t" l="l"/>
            <a:pathLst>
              <a:path h="4224209" w="4755000">
                <a:moveTo>
                  <a:pt x="0" y="0"/>
                </a:moveTo>
                <a:lnTo>
                  <a:pt x="4755000" y="0"/>
                </a:lnTo>
                <a:lnTo>
                  <a:pt x="4755000" y="4224209"/>
                </a:lnTo>
                <a:lnTo>
                  <a:pt x="0" y="4224209"/>
                </a:lnTo>
                <a:lnTo>
                  <a:pt x="0" y="0"/>
                </a:lnTo>
                <a:close/>
              </a:path>
            </a:pathLst>
          </a:custGeom>
          <a:blipFill>
            <a:blip r:embed="rId12"/>
            <a:stretch>
              <a:fillRect l="0" t="0" r="0" b="0"/>
            </a:stretch>
          </a:blipFill>
        </p:spPr>
      </p:sp>
      <p:sp>
        <p:nvSpPr>
          <p:cNvPr name="Freeform 9" id="9"/>
          <p:cNvSpPr/>
          <p:nvPr/>
        </p:nvSpPr>
        <p:spPr>
          <a:xfrm flipH="false" flipV="false" rot="0">
            <a:off x="1263781" y="3925148"/>
            <a:ext cx="4847428" cy="4313766"/>
          </a:xfrm>
          <a:custGeom>
            <a:avLst/>
            <a:gdLst/>
            <a:ahLst/>
            <a:cxnLst/>
            <a:rect r="r" b="b" t="t" l="l"/>
            <a:pathLst>
              <a:path h="4313766" w="4847428">
                <a:moveTo>
                  <a:pt x="0" y="0"/>
                </a:moveTo>
                <a:lnTo>
                  <a:pt x="4847428" y="0"/>
                </a:lnTo>
                <a:lnTo>
                  <a:pt x="4847428" y="4313766"/>
                </a:lnTo>
                <a:lnTo>
                  <a:pt x="0" y="4313766"/>
                </a:lnTo>
                <a:lnTo>
                  <a:pt x="0" y="0"/>
                </a:lnTo>
                <a:close/>
              </a:path>
            </a:pathLst>
          </a:custGeom>
          <a:blipFill>
            <a:blip r:embed="rId13"/>
            <a:stretch>
              <a:fillRect l="0" t="0" r="0" b="0"/>
            </a:stretch>
          </a:blipFill>
        </p:spPr>
      </p:sp>
      <p:sp>
        <p:nvSpPr>
          <p:cNvPr name="AutoShape 10" id="10"/>
          <p:cNvSpPr/>
          <p:nvPr/>
        </p:nvSpPr>
        <p:spPr>
          <a:xfrm>
            <a:off x="6488393" y="6046704"/>
            <a:ext cx="5118166" cy="0"/>
          </a:xfrm>
          <a:prstGeom prst="line">
            <a:avLst/>
          </a:prstGeom>
          <a:ln cap="flat" w="38100">
            <a:solidFill>
              <a:srgbClr val="000000"/>
            </a:solidFill>
            <a:prstDash val="solid"/>
            <a:headEnd type="none" len="sm" w="sm"/>
            <a:tailEnd type="triangle" len="med" w="lg"/>
          </a:ln>
        </p:spPr>
      </p:sp>
      <p:grpSp>
        <p:nvGrpSpPr>
          <p:cNvPr name="Group 11" id="11"/>
          <p:cNvGrpSpPr/>
          <p:nvPr/>
        </p:nvGrpSpPr>
        <p:grpSpPr>
          <a:xfrm rot="0">
            <a:off x="1254256" y="7722780"/>
            <a:ext cx="4847428" cy="620909"/>
            <a:chOff x="0" y="0"/>
            <a:chExt cx="1276689" cy="163532"/>
          </a:xfrm>
        </p:grpSpPr>
        <p:sp>
          <p:nvSpPr>
            <p:cNvPr name="Freeform 12" id="12"/>
            <p:cNvSpPr/>
            <p:nvPr/>
          </p:nvSpPr>
          <p:spPr>
            <a:xfrm flipH="false" flipV="false" rot="0">
              <a:off x="0" y="0"/>
              <a:ext cx="1276689" cy="163532"/>
            </a:xfrm>
            <a:custGeom>
              <a:avLst/>
              <a:gdLst/>
              <a:ahLst/>
              <a:cxnLst/>
              <a:rect r="r" b="b" t="t" l="l"/>
              <a:pathLst>
                <a:path h="163532" w="1276689">
                  <a:moveTo>
                    <a:pt x="81453" y="0"/>
                  </a:moveTo>
                  <a:lnTo>
                    <a:pt x="1195236" y="0"/>
                  </a:lnTo>
                  <a:cubicBezTo>
                    <a:pt x="1216838" y="0"/>
                    <a:pt x="1237556" y="8582"/>
                    <a:pt x="1252832" y="23857"/>
                  </a:cubicBezTo>
                  <a:cubicBezTo>
                    <a:pt x="1268107" y="39132"/>
                    <a:pt x="1276689" y="59850"/>
                    <a:pt x="1276689" y="81453"/>
                  </a:cubicBezTo>
                  <a:lnTo>
                    <a:pt x="1276689" y="82079"/>
                  </a:lnTo>
                  <a:cubicBezTo>
                    <a:pt x="1276689" y="103681"/>
                    <a:pt x="1268107" y="124399"/>
                    <a:pt x="1252832" y="139675"/>
                  </a:cubicBezTo>
                  <a:cubicBezTo>
                    <a:pt x="1237556" y="154950"/>
                    <a:pt x="1216838" y="163532"/>
                    <a:pt x="1195236" y="163532"/>
                  </a:cubicBezTo>
                  <a:lnTo>
                    <a:pt x="81453" y="163532"/>
                  </a:lnTo>
                  <a:cubicBezTo>
                    <a:pt x="59850" y="163532"/>
                    <a:pt x="39132" y="154950"/>
                    <a:pt x="23857" y="139675"/>
                  </a:cubicBezTo>
                  <a:cubicBezTo>
                    <a:pt x="8582" y="124399"/>
                    <a:pt x="0" y="103681"/>
                    <a:pt x="0" y="82079"/>
                  </a:cubicBezTo>
                  <a:lnTo>
                    <a:pt x="0" y="81453"/>
                  </a:lnTo>
                  <a:cubicBezTo>
                    <a:pt x="0" y="59850"/>
                    <a:pt x="8582" y="39132"/>
                    <a:pt x="23857" y="23857"/>
                  </a:cubicBezTo>
                  <a:cubicBezTo>
                    <a:pt x="39132" y="8582"/>
                    <a:pt x="59850" y="0"/>
                    <a:pt x="81453" y="0"/>
                  </a:cubicBezTo>
                  <a:close/>
                </a:path>
              </a:pathLst>
            </a:custGeom>
            <a:solidFill>
              <a:srgbClr val="000000">
                <a:alpha val="0"/>
              </a:srgbClr>
            </a:solidFill>
            <a:ln w="38100" cap="rnd">
              <a:solidFill>
                <a:srgbClr val="FF3131"/>
              </a:solidFill>
              <a:prstDash val="solid"/>
              <a:round/>
            </a:ln>
          </p:spPr>
        </p:sp>
        <p:sp>
          <p:nvSpPr>
            <p:cNvPr name="TextBox 13" id="13"/>
            <p:cNvSpPr txBox="true"/>
            <p:nvPr/>
          </p:nvSpPr>
          <p:spPr>
            <a:xfrm>
              <a:off x="0" y="-38100"/>
              <a:ext cx="1276689" cy="201632"/>
            </a:xfrm>
            <a:prstGeom prst="rect">
              <a:avLst/>
            </a:prstGeom>
          </p:spPr>
          <p:txBody>
            <a:bodyPr anchor="ctr" rtlCol="false" tIns="50800" lIns="50800" bIns="50800" rIns="50800"/>
            <a:lstStyle/>
            <a:p>
              <a:pPr algn="ctr">
                <a:lnSpc>
                  <a:spcPts val="3080"/>
                </a:lnSpc>
              </a:pPr>
            </a:p>
          </p:txBody>
        </p:sp>
      </p:grpSp>
      <p:sp>
        <p:nvSpPr>
          <p:cNvPr name="TextBox 14" id="14"/>
          <p:cNvSpPr txBox="true"/>
          <p:nvPr/>
        </p:nvSpPr>
        <p:spPr>
          <a:xfrm rot="0">
            <a:off x="5086350" y="694049"/>
            <a:ext cx="8115300" cy="1117612"/>
          </a:xfrm>
          <a:prstGeom prst="rect">
            <a:avLst/>
          </a:prstGeom>
        </p:spPr>
        <p:txBody>
          <a:bodyPr anchor="t" rtlCol="false" tIns="0" lIns="0" bIns="0" rIns="0">
            <a:spAutoFit/>
          </a:bodyPr>
          <a:lstStyle/>
          <a:p>
            <a:pPr algn="ctr">
              <a:lnSpc>
                <a:spcPts val="8526"/>
              </a:lnSpc>
            </a:pPr>
            <a:r>
              <a:rPr lang="en-US" b="true" sz="7750" i="true">
                <a:solidFill>
                  <a:srgbClr val="183146"/>
                </a:solidFill>
                <a:latin typeface="Droid Serif Bold Italics"/>
                <a:ea typeface="Droid Serif Bold Italics"/>
                <a:cs typeface="Droid Serif Bold Italics"/>
                <a:sym typeface="Droid Serif Bold Italics"/>
              </a:rPr>
              <a:t>Winsorisation</a:t>
            </a:r>
          </a:p>
        </p:txBody>
      </p:sp>
      <p:sp>
        <p:nvSpPr>
          <p:cNvPr name="TextBox 15" id="15"/>
          <p:cNvSpPr txBox="true"/>
          <p:nvPr/>
        </p:nvSpPr>
        <p:spPr>
          <a:xfrm rot="0">
            <a:off x="1263781" y="2409403"/>
            <a:ext cx="15611912" cy="1672590"/>
          </a:xfrm>
          <a:prstGeom prst="rect">
            <a:avLst/>
          </a:prstGeom>
        </p:spPr>
        <p:txBody>
          <a:bodyPr anchor="t" rtlCol="false" tIns="0" lIns="0" bIns="0" rIns="0">
            <a:spAutoFit/>
          </a:bodyPr>
          <a:lstStyle/>
          <a:p>
            <a:pPr algn="l">
              <a:lnSpc>
                <a:spcPts val="3359"/>
              </a:lnSpc>
            </a:pPr>
            <a:r>
              <a:rPr lang="en-US" sz="2400" b="true">
                <a:solidFill>
                  <a:srgbClr val="183146"/>
                </a:solidFill>
                <a:latin typeface="Droid Serif Bold"/>
                <a:ea typeface="Droid Serif Bold"/>
                <a:cs typeface="Droid Serif Bold"/>
                <a:sym typeface="Droid Serif Bold"/>
              </a:rPr>
              <a:t>Purpose</a:t>
            </a:r>
            <a:r>
              <a:rPr lang="en-US" sz="2400">
                <a:solidFill>
                  <a:srgbClr val="183146"/>
                </a:solidFill>
                <a:latin typeface="Droid Serif"/>
                <a:ea typeface="Droid Serif"/>
                <a:cs typeface="Droid Serif"/>
                <a:sym typeface="Droid Serif"/>
              </a:rPr>
              <a:t>: To handle missing data our dataset.</a:t>
            </a:r>
          </a:p>
          <a:p>
            <a:pPr algn="l">
              <a:lnSpc>
                <a:spcPts val="3359"/>
              </a:lnSpc>
            </a:pPr>
            <a:r>
              <a:rPr lang="en-US" sz="2400" b="true">
                <a:solidFill>
                  <a:srgbClr val="183146"/>
                </a:solidFill>
                <a:latin typeface="Droid Serif Bold"/>
                <a:ea typeface="Droid Serif Bold"/>
                <a:cs typeface="Droid Serif Bold"/>
                <a:sym typeface="Droid Serif Bold"/>
              </a:rPr>
              <a:t>How</a:t>
            </a:r>
            <a:r>
              <a:rPr lang="en-US" sz="2400">
                <a:solidFill>
                  <a:srgbClr val="183146"/>
                </a:solidFill>
                <a:latin typeface="Droid Serif"/>
                <a:ea typeface="Droid Serif"/>
                <a:cs typeface="Droid Serif"/>
                <a:sym typeface="Droid Serif"/>
              </a:rPr>
              <a:t>: By using replacing values below 5</a:t>
            </a:r>
            <a:r>
              <a:rPr lang="en-US" sz="2400">
                <a:solidFill>
                  <a:srgbClr val="183146"/>
                </a:solidFill>
                <a:latin typeface="Droid Serif"/>
                <a:ea typeface="Droid Serif"/>
                <a:cs typeface="Droid Serif"/>
                <a:sym typeface="Droid Serif"/>
              </a:rPr>
              <a:t>th</a:t>
            </a:r>
            <a:r>
              <a:rPr lang="en-US" sz="2400">
                <a:solidFill>
                  <a:srgbClr val="183146"/>
                </a:solidFill>
                <a:latin typeface="Droid Serif"/>
                <a:ea typeface="Droid Serif"/>
                <a:cs typeface="Droid Serif"/>
                <a:sym typeface="Droid Serif"/>
              </a:rPr>
              <a:t> percentile with the value at 5</a:t>
            </a:r>
            <a:r>
              <a:rPr lang="en-US" sz="2400">
                <a:solidFill>
                  <a:srgbClr val="183146"/>
                </a:solidFill>
                <a:latin typeface="Droid Serif"/>
                <a:ea typeface="Droid Serif"/>
                <a:cs typeface="Droid Serif"/>
                <a:sym typeface="Droid Serif"/>
              </a:rPr>
              <a:t>th</a:t>
            </a:r>
            <a:r>
              <a:rPr lang="en-US" sz="2400">
                <a:solidFill>
                  <a:srgbClr val="183146"/>
                </a:solidFill>
                <a:latin typeface="Droid Serif"/>
                <a:ea typeface="Droid Serif"/>
                <a:cs typeface="Droid Serif"/>
                <a:sym typeface="Droid Serif"/>
              </a:rPr>
              <a:t> percentile and replacing values above 95</a:t>
            </a:r>
            <a:r>
              <a:rPr lang="en-US" sz="2400">
                <a:solidFill>
                  <a:srgbClr val="183146"/>
                </a:solidFill>
                <a:latin typeface="Droid Serif"/>
                <a:ea typeface="Droid Serif"/>
                <a:cs typeface="Droid Serif"/>
                <a:sym typeface="Droid Serif"/>
              </a:rPr>
              <a:t>th</a:t>
            </a:r>
            <a:r>
              <a:rPr lang="en-US" sz="2400">
                <a:solidFill>
                  <a:srgbClr val="183146"/>
                </a:solidFill>
                <a:latin typeface="Droid Serif"/>
                <a:ea typeface="Droid Serif"/>
                <a:cs typeface="Droid Serif"/>
                <a:sym typeface="Droid Serif"/>
              </a:rPr>
              <a:t> percentile with the value at 95</a:t>
            </a:r>
            <a:r>
              <a:rPr lang="en-US" sz="2400">
                <a:solidFill>
                  <a:srgbClr val="183146"/>
                </a:solidFill>
                <a:latin typeface="Droid Serif"/>
                <a:ea typeface="Droid Serif"/>
                <a:cs typeface="Droid Serif"/>
                <a:sym typeface="Droid Serif"/>
              </a:rPr>
              <a:t>th</a:t>
            </a:r>
            <a:r>
              <a:rPr lang="en-US" sz="2400">
                <a:solidFill>
                  <a:srgbClr val="183146"/>
                </a:solidFill>
                <a:latin typeface="Droid Serif"/>
                <a:ea typeface="Droid Serif"/>
                <a:cs typeface="Droid Serif"/>
                <a:sym typeface="Droid Serif"/>
              </a:rPr>
              <a:t> percentile, and then computing winsorized mean. </a:t>
            </a:r>
          </a:p>
          <a:p>
            <a:pPr algn="l">
              <a:lnSpc>
                <a:spcPts val="3359"/>
              </a:lnSpc>
            </a:pPr>
          </a:p>
        </p:txBody>
      </p:sp>
      <p:sp>
        <p:nvSpPr>
          <p:cNvPr name="TextBox 16" id="16"/>
          <p:cNvSpPr txBox="true"/>
          <p:nvPr/>
        </p:nvSpPr>
        <p:spPr>
          <a:xfrm rot="0">
            <a:off x="6972183" y="4911959"/>
            <a:ext cx="4195109" cy="772795"/>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We will use winsorized mean to fill the missing data</a:t>
            </a:r>
          </a:p>
        </p:txBody>
      </p:sp>
      <p:grpSp>
        <p:nvGrpSpPr>
          <p:cNvPr name="Group 17" id="17"/>
          <p:cNvGrpSpPr/>
          <p:nvPr/>
        </p:nvGrpSpPr>
        <p:grpSpPr>
          <a:xfrm rot="0">
            <a:off x="12028265" y="7680187"/>
            <a:ext cx="4847428" cy="620909"/>
            <a:chOff x="0" y="0"/>
            <a:chExt cx="1276689" cy="163532"/>
          </a:xfrm>
        </p:grpSpPr>
        <p:sp>
          <p:nvSpPr>
            <p:cNvPr name="Freeform 18" id="18"/>
            <p:cNvSpPr/>
            <p:nvPr/>
          </p:nvSpPr>
          <p:spPr>
            <a:xfrm flipH="false" flipV="false" rot="0">
              <a:off x="0" y="0"/>
              <a:ext cx="1276689" cy="163532"/>
            </a:xfrm>
            <a:custGeom>
              <a:avLst/>
              <a:gdLst/>
              <a:ahLst/>
              <a:cxnLst/>
              <a:rect r="r" b="b" t="t" l="l"/>
              <a:pathLst>
                <a:path h="163532" w="1276689">
                  <a:moveTo>
                    <a:pt x="81453" y="0"/>
                  </a:moveTo>
                  <a:lnTo>
                    <a:pt x="1195236" y="0"/>
                  </a:lnTo>
                  <a:cubicBezTo>
                    <a:pt x="1216838" y="0"/>
                    <a:pt x="1237556" y="8582"/>
                    <a:pt x="1252832" y="23857"/>
                  </a:cubicBezTo>
                  <a:cubicBezTo>
                    <a:pt x="1268107" y="39132"/>
                    <a:pt x="1276689" y="59850"/>
                    <a:pt x="1276689" y="81453"/>
                  </a:cubicBezTo>
                  <a:lnTo>
                    <a:pt x="1276689" y="82079"/>
                  </a:lnTo>
                  <a:cubicBezTo>
                    <a:pt x="1276689" y="103681"/>
                    <a:pt x="1268107" y="124399"/>
                    <a:pt x="1252832" y="139675"/>
                  </a:cubicBezTo>
                  <a:cubicBezTo>
                    <a:pt x="1237556" y="154950"/>
                    <a:pt x="1216838" y="163532"/>
                    <a:pt x="1195236" y="163532"/>
                  </a:cubicBezTo>
                  <a:lnTo>
                    <a:pt x="81453" y="163532"/>
                  </a:lnTo>
                  <a:cubicBezTo>
                    <a:pt x="59850" y="163532"/>
                    <a:pt x="39132" y="154950"/>
                    <a:pt x="23857" y="139675"/>
                  </a:cubicBezTo>
                  <a:cubicBezTo>
                    <a:pt x="8582" y="124399"/>
                    <a:pt x="0" y="103681"/>
                    <a:pt x="0" y="82079"/>
                  </a:cubicBezTo>
                  <a:lnTo>
                    <a:pt x="0" y="81453"/>
                  </a:lnTo>
                  <a:cubicBezTo>
                    <a:pt x="0" y="59850"/>
                    <a:pt x="8582" y="39132"/>
                    <a:pt x="23857" y="23857"/>
                  </a:cubicBezTo>
                  <a:cubicBezTo>
                    <a:pt x="39132" y="8582"/>
                    <a:pt x="59850" y="0"/>
                    <a:pt x="81453" y="0"/>
                  </a:cubicBezTo>
                  <a:close/>
                </a:path>
              </a:pathLst>
            </a:custGeom>
            <a:solidFill>
              <a:srgbClr val="000000">
                <a:alpha val="0"/>
              </a:srgbClr>
            </a:solidFill>
            <a:ln w="38100" cap="rnd">
              <a:solidFill>
                <a:srgbClr val="FF3131"/>
              </a:solidFill>
              <a:prstDash val="solid"/>
              <a:round/>
            </a:ln>
          </p:spPr>
        </p:sp>
        <p:sp>
          <p:nvSpPr>
            <p:cNvPr name="TextBox 19" id="19"/>
            <p:cNvSpPr txBox="true"/>
            <p:nvPr/>
          </p:nvSpPr>
          <p:spPr>
            <a:xfrm>
              <a:off x="0" y="-38100"/>
              <a:ext cx="1276689" cy="201632"/>
            </a:xfrm>
            <a:prstGeom prst="rect">
              <a:avLst/>
            </a:prstGeom>
          </p:spPr>
          <p:txBody>
            <a:bodyPr anchor="ctr" rtlCol="false" tIns="50800" lIns="50800" bIns="50800" rIns="50800"/>
            <a:lstStyle/>
            <a:p>
              <a:pPr algn="ctr">
                <a:lnSpc>
                  <a:spcPts val="3080"/>
                </a:lnSpc>
              </a:pPr>
            </a:p>
          </p:txBody>
        </p:sp>
      </p:grpSp>
      <p:sp>
        <p:nvSpPr>
          <p:cNvPr name="TextBox 20" id="20"/>
          <p:cNvSpPr txBox="true"/>
          <p:nvPr/>
        </p:nvSpPr>
        <p:spPr>
          <a:xfrm rot="0">
            <a:off x="6972183" y="6361029"/>
            <a:ext cx="4195109" cy="1553845"/>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Managed to fill 38500 missing data with winsorised mean. After winsorisation, we filled the remaining NA with 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4501515"/>
            <a:ext cx="10777483" cy="13696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5. Modelling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AutoShape 3" id="3"/>
          <p:cNvSpPr/>
          <p:nvPr/>
        </p:nvSpPr>
        <p:spPr>
          <a:xfrm flipV="true">
            <a:off x="4892324" y="4220468"/>
            <a:ext cx="0" cy="2317111"/>
          </a:xfrm>
          <a:prstGeom prst="line">
            <a:avLst/>
          </a:prstGeom>
          <a:ln cap="flat" w="19050">
            <a:solidFill>
              <a:srgbClr val="C9CBCD"/>
            </a:solidFill>
            <a:prstDash val="solid"/>
            <a:headEnd type="none" len="sm" w="sm"/>
            <a:tailEnd type="none" len="sm" w="sm"/>
          </a:ln>
        </p:spPr>
      </p:sp>
      <p:sp>
        <p:nvSpPr>
          <p:cNvPr name="Freeform 4" id="4"/>
          <p:cNvSpPr/>
          <p:nvPr/>
        </p:nvSpPr>
        <p:spPr>
          <a:xfrm flipH="false" flipV="false" rot="0">
            <a:off x="-1617447" y="-2620504"/>
            <a:ext cx="4053078" cy="4114800"/>
          </a:xfrm>
          <a:custGeom>
            <a:avLst/>
            <a:gdLst/>
            <a:ahLst/>
            <a:cxnLst/>
            <a:rect r="r" b="b" t="t" l="l"/>
            <a:pathLst>
              <a:path h="4114800" w="4053078">
                <a:moveTo>
                  <a:pt x="0" y="0"/>
                </a:moveTo>
                <a:lnTo>
                  <a:pt x="4053078" y="0"/>
                </a:lnTo>
                <a:lnTo>
                  <a:pt x="405307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8700" y="7797029"/>
            <a:ext cx="16100298" cy="1219200"/>
            <a:chOff x="0" y="0"/>
            <a:chExt cx="4240408" cy="321106"/>
          </a:xfrm>
        </p:grpSpPr>
        <p:sp>
          <p:nvSpPr>
            <p:cNvPr name="Freeform 6" id="6"/>
            <p:cNvSpPr/>
            <p:nvPr/>
          </p:nvSpPr>
          <p:spPr>
            <a:xfrm flipH="false" flipV="false" rot="0">
              <a:off x="0" y="0"/>
              <a:ext cx="4240408" cy="321106"/>
            </a:xfrm>
            <a:custGeom>
              <a:avLst/>
              <a:gdLst/>
              <a:ahLst/>
              <a:cxnLst/>
              <a:rect r="r" b="b" t="t" l="l"/>
              <a:pathLst>
                <a:path h="321106" w="4240408">
                  <a:moveTo>
                    <a:pt x="24524" y="0"/>
                  </a:moveTo>
                  <a:lnTo>
                    <a:pt x="4215884" y="0"/>
                  </a:lnTo>
                  <a:cubicBezTo>
                    <a:pt x="4222388" y="0"/>
                    <a:pt x="4228626" y="2584"/>
                    <a:pt x="4233225" y="7183"/>
                  </a:cubicBezTo>
                  <a:cubicBezTo>
                    <a:pt x="4237824" y="11782"/>
                    <a:pt x="4240408" y="18020"/>
                    <a:pt x="4240408" y="24524"/>
                  </a:cubicBezTo>
                  <a:lnTo>
                    <a:pt x="4240408" y="296583"/>
                  </a:lnTo>
                  <a:cubicBezTo>
                    <a:pt x="4240408" y="303087"/>
                    <a:pt x="4237824" y="309324"/>
                    <a:pt x="4233225" y="313923"/>
                  </a:cubicBezTo>
                  <a:cubicBezTo>
                    <a:pt x="4228626" y="318522"/>
                    <a:pt x="4222388" y="321106"/>
                    <a:pt x="4215884" y="321106"/>
                  </a:cubicBezTo>
                  <a:lnTo>
                    <a:pt x="24524" y="321106"/>
                  </a:lnTo>
                  <a:cubicBezTo>
                    <a:pt x="10980" y="321106"/>
                    <a:pt x="0" y="310127"/>
                    <a:pt x="0" y="296583"/>
                  </a:cubicBezTo>
                  <a:lnTo>
                    <a:pt x="0" y="24524"/>
                  </a:lnTo>
                  <a:cubicBezTo>
                    <a:pt x="0" y="10980"/>
                    <a:pt x="10980" y="0"/>
                    <a:pt x="24524" y="0"/>
                  </a:cubicBezTo>
                  <a:close/>
                </a:path>
              </a:pathLst>
            </a:custGeom>
            <a:solidFill>
              <a:srgbClr val="F2F1EC"/>
            </a:solidFill>
          </p:spPr>
        </p:sp>
        <p:sp>
          <p:nvSpPr>
            <p:cNvPr name="TextBox 7" id="7"/>
            <p:cNvSpPr txBox="true"/>
            <p:nvPr/>
          </p:nvSpPr>
          <p:spPr>
            <a:xfrm>
              <a:off x="0" y="-28575"/>
              <a:ext cx="4240408" cy="349681"/>
            </a:xfrm>
            <a:prstGeom prst="rect">
              <a:avLst/>
            </a:prstGeom>
          </p:spPr>
          <p:txBody>
            <a:bodyPr anchor="ctr" rtlCol="false" tIns="50800" lIns="50800" bIns="50800" rIns="50800"/>
            <a:lstStyle/>
            <a:p>
              <a:pPr algn="ctr">
                <a:lnSpc>
                  <a:spcPts val="3249"/>
                </a:lnSpc>
              </a:pPr>
              <a:r>
                <a:rPr lang="en-US" b="true" sz="2499">
                  <a:solidFill>
                    <a:srgbClr val="000000"/>
                  </a:solidFill>
                  <a:latin typeface="Canva Sans Medium"/>
                  <a:ea typeface="Canva Sans Medium"/>
                  <a:cs typeface="Canva Sans Medium"/>
                  <a:sym typeface="Canva Sans Medium"/>
                </a:rPr>
                <a:t>If a company is marked as positive in </a:t>
              </a:r>
              <a:r>
                <a:rPr lang="en-US" b="true" sz="2499" i="true">
                  <a:solidFill>
                    <a:srgbClr val="000000"/>
                  </a:solidFill>
                  <a:latin typeface="Canva Sans Bold Italics"/>
                  <a:ea typeface="Canva Sans Bold Italics"/>
                  <a:cs typeface="Canva Sans Bold Italics"/>
                  <a:sym typeface="Canva Sans Bold Italics"/>
                </a:rPr>
                <a:t>all 4 models predictions</a:t>
              </a:r>
              <a:r>
                <a:rPr lang="en-US" b="true" sz="2499">
                  <a:solidFill>
                    <a:srgbClr val="000000"/>
                  </a:solidFill>
                  <a:latin typeface="Canva Sans Medium"/>
                  <a:ea typeface="Canva Sans Medium"/>
                  <a:cs typeface="Canva Sans Medium"/>
                  <a:sym typeface="Canva Sans Medium"/>
                </a:rPr>
                <a:t>, it will be flagged for further investigation.</a:t>
              </a:r>
            </a:p>
          </p:txBody>
        </p:sp>
      </p:grpSp>
      <p:sp>
        <p:nvSpPr>
          <p:cNvPr name="Freeform 8" id="8"/>
          <p:cNvSpPr/>
          <p:nvPr/>
        </p:nvSpPr>
        <p:spPr>
          <a:xfrm flipH="false" flipV="false" rot="0">
            <a:off x="16379772" y="8714256"/>
            <a:ext cx="2308758" cy="2597759"/>
          </a:xfrm>
          <a:custGeom>
            <a:avLst/>
            <a:gdLst/>
            <a:ahLst/>
            <a:cxnLst/>
            <a:rect r="r" b="b" t="t" l="l"/>
            <a:pathLst>
              <a:path h="2597759" w="2308758">
                <a:moveTo>
                  <a:pt x="0" y="0"/>
                </a:moveTo>
                <a:lnTo>
                  <a:pt x="2308758" y="0"/>
                </a:lnTo>
                <a:lnTo>
                  <a:pt x="2308758" y="2597759"/>
                </a:lnTo>
                <a:lnTo>
                  <a:pt x="0" y="25977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1" id="11"/>
          <p:cNvSpPr/>
          <p:nvPr/>
        </p:nvSpPr>
        <p:spPr>
          <a:xfrm flipV="true">
            <a:off x="9199909" y="4220468"/>
            <a:ext cx="0" cy="2317111"/>
          </a:xfrm>
          <a:prstGeom prst="line">
            <a:avLst/>
          </a:prstGeom>
          <a:ln cap="flat" w="19050">
            <a:solidFill>
              <a:srgbClr val="C9CBCD"/>
            </a:solidFill>
            <a:prstDash val="solid"/>
            <a:headEnd type="none" len="sm" w="sm"/>
            <a:tailEnd type="none" len="sm" w="sm"/>
          </a:ln>
        </p:spPr>
      </p:sp>
      <p:sp>
        <p:nvSpPr>
          <p:cNvPr name="AutoShape 12" id="12"/>
          <p:cNvSpPr/>
          <p:nvPr/>
        </p:nvSpPr>
        <p:spPr>
          <a:xfrm flipH="true" flipV="true">
            <a:off x="13734622" y="4247868"/>
            <a:ext cx="0" cy="2289711"/>
          </a:xfrm>
          <a:prstGeom prst="line">
            <a:avLst/>
          </a:prstGeom>
          <a:ln cap="flat" w="19050">
            <a:solidFill>
              <a:srgbClr val="C9CBCD"/>
            </a:solidFill>
            <a:prstDash val="solid"/>
            <a:headEnd type="none" len="sm" w="sm"/>
            <a:tailEnd type="none" len="sm" w="sm"/>
          </a:ln>
        </p:spPr>
      </p:sp>
      <p:sp>
        <p:nvSpPr>
          <p:cNvPr name="TextBox 13" id="13"/>
          <p:cNvSpPr txBox="true"/>
          <p:nvPr/>
        </p:nvSpPr>
        <p:spPr>
          <a:xfrm rot="0">
            <a:off x="3568359" y="1085850"/>
            <a:ext cx="10536256" cy="1117600"/>
          </a:xfrm>
          <a:prstGeom prst="rect">
            <a:avLst/>
          </a:prstGeom>
        </p:spPr>
        <p:txBody>
          <a:bodyPr anchor="t" rtlCol="false" tIns="0" lIns="0" bIns="0" rIns="0">
            <a:spAutoFit/>
          </a:bodyPr>
          <a:lstStyle/>
          <a:p>
            <a:pPr algn="ctr">
              <a:lnSpc>
                <a:spcPts val="8524"/>
              </a:lnSpc>
            </a:pPr>
            <a:r>
              <a:rPr lang="en-US" b="true" sz="7749" i="true">
                <a:solidFill>
                  <a:srgbClr val="183146"/>
                </a:solidFill>
                <a:latin typeface="Droid Serif Bold Italics"/>
                <a:ea typeface="Droid Serif Bold Italics"/>
                <a:cs typeface="Droid Serif Bold Italics"/>
                <a:sym typeface="Droid Serif Bold Italics"/>
              </a:rPr>
              <a:t>Prediction Approach</a:t>
            </a:r>
          </a:p>
        </p:txBody>
      </p:sp>
      <p:sp>
        <p:nvSpPr>
          <p:cNvPr name="TextBox 14" id="14"/>
          <p:cNvSpPr txBox="true"/>
          <p:nvPr/>
        </p:nvSpPr>
        <p:spPr>
          <a:xfrm rot="0">
            <a:off x="946404" y="5341375"/>
            <a:ext cx="3544113" cy="372745"/>
          </a:xfrm>
          <a:prstGeom prst="rect">
            <a:avLst/>
          </a:prstGeom>
        </p:spPr>
        <p:txBody>
          <a:bodyPr anchor="t" rtlCol="false" tIns="0" lIns="0" bIns="0" rIns="0">
            <a:spAutoFit/>
          </a:bodyPr>
          <a:lstStyle/>
          <a:p>
            <a:pPr algn="ctr">
              <a:lnSpc>
                <a:spcPts val="3079"/>
              </a:lnSpc>
            </a:pPr>
            <a:r>
              <a:rPr lang="en-US" sz="2199" b="true">
                <a:solidFill>
                  <a:srgbClr val="646464"/>
                </a:solidFill>
                <a:latin typeface="Canva Sans Medium"/>
                <a:ea typeface="Canva Sans Medium"/>
                <a:cs typeface="Canva Sans Medium"/>
                <a:sym typeface="Canva Sans Medium"/>
              </a:rPr>
              <a:t>XGBoost</a:t>
            </a:r>
          </a:p>
        </p:txBody>
      </p:sp>
      <p:sp>
        <p:nvSpPr>
          <p:cNvPr name="TextBox 15" id="15"/>
          <p:cNvSpPr txBox="true"/>
          <p:nvPr/>
        </p:nvSpPr>
        <p:spPr>
          <a:xfrm rot="0">
            <a:off x="5292374" y="5341375"/>
            <a:ext cx="3544113" cy="372745"/>
          </a:xfrm>
          <a:prstGeom prst="rect">
            <a:avLst/>
          </a:prstGeom>
        </p:spPr>
        <p:txBody>
          <a:bodyPr anchor="t" rtlCol="false" tIns="0" lIns="0" bIns="0" rIns="0">
            <a:spAutoFit/>
          </a:bodyPr>
          <a:lstStyle/>
          <a:p>
            <a:pPr algn="ctr">
              <a:lnSpc>
                <a:spcPts val="3079"/>
              </a:lnSpc>
            </a:pPr>
            <a:r>
              <a:rPr lang="en-US" sz="2199" b="true">
                <a:solidFill>
                  <a:srgbClr val="646464"/>
                </a:solidFill>
                <a:latin typeface="Canva Sans Medium"/>
                <a:ea typeface="Canva Sans Medium"/>
                <a:cs typeface="Canva Sans Medium"/>
                <a:sym typeface="Canva Sans Medium"/>
              </a:rPr>
              <a:t>XGBoost</a:t>
            </a:r>
          </a:p>
        </p:txBody>
      </p:sp>
      <p:sp>
        <p:nvSpPr>
          <p:cNvPr name="TextBox 16" id="16"/>
          <p:cNvSpPr txBox="true"/>
          <p:nvPr/>
        </p:nvSpPr>
        <p:spPr>
          <a:xfrm rot="0">
            <a:off x="946404" y="4345008"/>
            <a:ext cx="3544113" cy="490855"/>
          </a:xfrm>
          <a:prstGeom prst="rect">
            <a:avLst/>
          </a:prstGeom>
        </p:spPr>
        <p:txBody>
          <a:bodyPr anchor="t" rtlCol="false" tIns="0" lIns="0" bIns="0" rIns="0">
            <a:spAutoFit/>
          </a:bodyPr>
          <a:lstStyle/>
          <a:p>
            <a:pPr algn="ctr">
              <a:lnSpc>
                <a:spcPts val="3919"/>
              </a:lnSpc>
            </a:pPr>
            <a:r>
              <a:rPr lang="en-US" sz="2799" b="true">
                <a:solidFill>
                  <a:srgbClr val="183146"/>
                </a:solidFill>
                <a:latin typeface="Droid Serif Bold"/>
                <a:ea typeface="Droid Serif Bold"/>
                <a:cs typeface="Droid Serif Bold"/>
                <a:sym typeface="Droid Serif Bold"/>
              </a:rPr>
              <a:t>Debt-to-Equity</a:t>
            </a:r>
          </a:p>
        </p:txBody>
      </p:sp>
      <p:sp>
        <p:nvSpPr>
          <p:cNvPr name="TextBox 17" id="17"/>
          <p:cNvSpPr txBox="true"/>
          <p:nvPr/>
        </p:nvSpPr>
        <p:spPr>
          <a:xfrm rot="0">
            <a:off x="5370045" y="4345008"/>
            <a:ext cx="3544113" cy="490855"/>
          </a:xfrm>
          <a:prstGeom prst="rect">
            <a:avLst/>
          </a:prstGeom>
        </p:spPr>
        <p:txBody>
          <a:bodyPr anchor="t" rtlCol="false" tIns="0" lIns="0" bIns="0" rIns="0">
            <a:spAutoFit/>
          </a:bodyPr>
          <a:lstStyle/>
          <a:p>
            <a:pPr algn="ctr">
              <a:lnSpc>
                <a:spcPts val="3919"/>
              </a:lnSpc>
            </a:pPr>
            <a:r>
              <a:rPr lang="en-US" sz="2799" b="true">
                <a:solidFill>
                  <a:srgbClr val="183146"/>
                </a:solidFill>
                <a:latin typeface="Droid Serif Bold"/>
                <a:ea typeface="Droid Serif Bold"/>
                <a:cs typeface="Droid Serif Bold"/>
                <a:sym typeface="Droid Serif Bold"/>
              </a:rPr>
              <a:t>Current Ratio</a:t>
            </a:r>
          </a:p>
        </p:txBody>
      </p:sp>
      <p:sp>
        <p:nvSpPr>
          <p:cNvPr name="TextBox 18" id="18"/>
          <p:cNvSpPr txBox="true"/>
          <p:nvPr/>
        </p:nvSpPr>
        <p:spPr>
          <a:xfrm rot="0">
            <a:off x="9790459" y="5341375"/>
            <a:ext cx="3544113" cy="372745"/>
          </a:xfrm>
          <a:prstGeom prst="rect">
            <a:avLst/>
          </a:prstGeom>
        </p:spPr>
        <p:txBody>
          <a:bodyPr anchor="t" rtlCol="false" tIns="0" lIns="0" bIns="0" rIns="0">
            <a:spAutoFit/>
          </a:bodyPr>
          <a:lstStyle/>
          <a:p>
            <a:pPr algn="ctr">
              <a:lnSpc>
                <a:spcPts val="3079"/>
              </a:lnSpc>
            </a:pPr>
            <a:r>
              <a:rPr lang="en-US" sz="2199" b="true">
                <a:solidFill>
                  <a:srgbClr val="646464"/>
                </a:solidFill>
                <a:latin typeface="Canva Sans Medium"/>
                <a:ea typeface="Canva Sans Medium"/>
                <a:cs typeface="Canva Sans Medium"/>
                <a:sym typeface="Canva Sans Medium"/>
              </a:rPr>
              <a:t>LASSO Regression</a:t>
            </a:r>
          </a:p>
        </p:txBody>
      </p:sp>
      <p:sp>
        <p:nvSpPr>
          <p:cNvPr name="TextBox 19" id="19"/>
          <p:cNvSpPr txBox="true"/>
          <p:nvPr/>
        </p:nvSpPr>
        <p:spPr>
          <a:xfrm rot="0">
            <a:off x="9790459" y="4345008"/>
            <a:ext cx="3544113" cy="490855"/>
          </a:xfrm>
          <a:prstGeom prst="rect">
            <a:avLst/>
          </a:prstGeom>
        </p:spPr>
        <p:txBody>
          <a:bodyPr anchor="t" rtlCol="false" tIns="0" lIns="0" bIns="0" rIns="0">
            <a:spAutoFit/>
          </a:bodyPr>
          <a:lstStyle/>
          <a:p>
            <a:pPr algn="ctr">
              <a:lnSpc>
                <a:spcPts val="3919"/>
              </a:lnSpc>
            </a:pPr>
            <a:r>
              <a:rPr lang="en-US" sz="2799" b="true">
                <a:solidFill>
                  <a:srgbClr val="183146"/>
                </a:solidFill>
                <a:latin typeface="Droid Serif Bold"/>
                <a:ea typeface="Droid Serif Bold"/>
                <a:cs typeface="Droid Serif Bold"/>
                <a:sym typeface="Droid Serif Bold"/>
              </a:rPr>
              <a:t>Overvaluation</a:t>
            </a:r>
          </a:p>
        </p:txBody>
      </p:sp>
      <p:sp>
        <p:nvSpPr>
          <p:cNvPr name="TextBox 20" id="20"/>
          <p:cNvSpPr txBox="true"/>
          <p:nvPr/>
        </p:nvSpPr>
        <p:spPr>
          <a:xfrm rot="0">
            <a:off x="13915481" y="5341375"/>
            <a:ext cx="3544113" cy="372745"/>
          </a:xfrm>
          <a:prstGeom prst="rect">
            <a:avLst/>
          </a:prstGeom>
        </p:spPr>
        <p:txBody>
          <a:bodyPr anchor="t" rtlCol="false" tIns="0" lIns="0" bIns="0" rIns="0">
            <a:spAutoFit/>
          </a:bodyPr>
          <a:lstStyle/>
          <a:p>
            <a:pPr algn="ctr">
              <a:lnSpc>
                <a:spcPts val="3079"/>
              </a:lnSpc>
            </a:pPr>
            <a:r>
              <a:rPr lang="en-US" sz="2199" b="true">
                <a:solidFill>
                  <a:srgbClr val="646464"/>
                </a:solidFill>
                <a:latin typeface="Canva Sans Medium"/>
                <a:ea typeface="Canva Sans Medium"/>
                <a:cs typeface="Canva Sans Medium"/>
                <a:sym typeface="Canva Sans Medium"/>
              </a:rPr>
              <a:t>Random Forest Model</a:t>
            </a:r>
          </a:p>
        </p:txBody>
      </p:sp>
      <p:sp>
        <p:nvSpPr>
          <p:cNvPr name="TextBox 21" id="21"/>
          <p:cNvSpPr txBox="true"/>
          <p:nvPr/>
        </p:nvSpPr>
        <p:spPr>
          <a:xfrm rot="0">
            <a:off x="13915481" y="4345008"/>
            <a:ext cx="3544113" cy="490855"/>
          </a:xfrm>
          <a:prstGeom prst="rect">
            <a:avLst/>
          </a:prstGeom>
        </p:spPr>
        <p:txBody>
          <a:bodyPr anchor="t" rtlCol="false" tIns="0" lIns="0" bIns="0" rIns="0">
            <a:spAutoFit/>
          </a:bodyPr>
          <a:lstStyle/>
          <a:p>
            <a:pPr algn="ctr">
              <a:lnSpc>
                <a:spcPts val="3919"/>
              </a:lnSpc>
            </a:pPr>
            <a:r>
              <a:rPr lang="en-US" sz="2799" b="true">
                <a:solidFill>
                  <a:srgbClr val="183146"/>
                </a:solidFill>
                <a:latin typeface="Droid Serif Bold"/>
                <a:ea typeface="Droid Serif Bold"/>
                <a:cs typeface="Droid Serif Bold"/>
                <a:sym typeface="Droid Serif Bold"/>
              </a:rPr>
              <a:t>Restatements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379772" y="2763418"/>
            <a:ext cx="1498451" cy="1412291"/>
          </a:xfrm>
          <a:custGeom>
            <a:avLst/>
            <a:gdLst/>
            <a:ahLst/>
            <a:cxnLst/>
            <a:rect r="r" b="b" t="t" l="l"/>
            <a:pathLst>
              <a:path h="1412291" w="1498451">
                <a:moveTo>
                  <a:pt x="0" y="0"/>
                </a:moveTo>
                <a:lnTo>
                  <a:pt x="1498452" y="0"/>
                </a:lnTo>
                <a:lnTo>
                  <a:pt x="1498452" y="1412290"/>
                </a:lnTo>
                <a:lnTo>
                  <a:pt x="0" y="14122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7447" y="-2620504"/>
            <a:ext cx="4053078" cy="4114800"/>
          </a:xfrm>
          <a:custGeom>
            <a:avLst/>
            <a:gdLst/>
            <a:ahLst/>
            <a:cxnLst/>
            <a:rect r="r" b="b" t="t" l="l"/>
            <a:pathLst>
              <a:path h="4114800" w="4053078">
                <a:moveTo>
                  <a:pt x="0" y="0"/>
                </a:moveTo>
                <a:lnTo>
                  <a:pt x="4053078" y="0"/>
                </a:lnTo>
                <a:lnTo>
                  <a:pt x="40530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379772" y="8714256"/>
            <a:ext cx="2308758" cy="2597759"/>
          </a:xfrm>
          <a:custGeom>
            <a:avLst/>
            <a:gdLst/>
            <a:ahLst/>
            <a:cxnLst/>
            <a:rect r="r" b="b" t="t" l="l"/>
            <a:pathLst>
              <a:path h="2597759" w="2308758">
                <a:moveTo>
                  <a:pt x="0" y="0"/>
                </a:moveTo>
                <a:lnTo>
                  <a:pt x="2308758" y="0"/>
                </a:lnTo>
                <a:lnTo>
                  <a:pt x="2308758" y="2597759"/>
                </a:lnTo>
                <a:lnTo>
                  <a:pt x="0" y="25977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AutoShape 8" id="8"/>
          <p:cNvSpPr/>
          <p:nvPr/>
        </p:nvSpPr>
        <p:spPr>
          <a:xfrm flipV="true">
            <a:off x="4340866" y="5588889"/>
            <a:ext cx="2331771" cy="890442"/>
          </a:xfrm>
          <a:prstGeom prst="line">
            <a:avLst/>
          </a:prstGeom>
          <a:ln cap="flat" w="38100">
            <a:solidFill>
              <a:srgbClr val="C9CBCD"/>
            </a:solidFill>
            <a:prstDash val="solid"/>
            <a:headEnd type="none" len="sm" w="sm"/>
            <a:tailEnd type="triangle" len="med" w="lg"/>
          </a:ln>
        </p:spPr>
      </p:sp>
      <p:sp>
        <p:nvSpPr>
          <p:cNvPr name="AutoShape 9" id="9"/>
          <p:cNvSpPr/>
          <p:nvPr/>
        </p:nvSpPr>
        <p:spPr>
          <a:xfrm>
            <a:off x="4346488" y="7192863"/>
            <a:ext cx="2328890" cy="719244"/>
          </a:xfrm>
          <a:prstGeom prst="line">
            <a:avLst/>
          </a:prstGeom>
          <a:ln cap="flat" w="38100">
            <a:solidFill>
              <a:srgbClr val="C9CBCD"/>
            </a:solidFill>
            <a:prstDash val="solid"/>
            <a:headEnd type="none" len="sm" w="sm"/>
            <a:tailEnd type="triangle" len="med" w="lg"/>
          </a:ln>
        </p:spPr>
      </p:sp>
      <p:sp>
        <p:nvSpPr>
          <p:cNvPr name="AutoShape 10" id="10"/>
          <p:cNvSpPr/>
          <p:nvPr/>
        </p:nvSpPr>
        <p:spPr>
          <a:xfrm flipV="true">
            <a:off x="10188186" y="4250655"/>
            <a:ext cx="2331771" cy="890442"/>
          </a:xfrm>
          <a:prstGeom prst="line">
            <a:avLst/>
          </a:prstGeom>
          <a:ln cap="flat" w="38100">
            <a:solidFill>
              <a:srgbClr val="C9CBCD"/>
            </a:solidFill>
            <a:prstDash val="solid"/>
            <a:headEnd type="none" len="sm" w="sm"/>
            <a:tailEnd type="triangle" len="med" w="lg"/>
          </a:ln>
        </p:spPr>
      </p:sp>
      <p:sp>
        <p:nvSpPr>
          <p:cNvPr name="AutoShape 11" id="11"/>
          <p:cNvSpPr/>
          <p:nvPr/>
        </p:nvSpPr>
        <p:spPr>
          <a:xfrm>
            <a:off x="10246172" y="5741886"/>
            <a:ext cx="2328890" cy="719244"/>
          </a:xfrm>
          <a:prstGeom prst="line">
            <a:avLst/>
          </a:prstGeom>
          <a:ln cap="flat" w="38100">
            <a:solidFill>
              <a:srgbClr val="C9CBCD"/>
            </a:solidFill>
            <a:prstDash val="solid"/>
            <a:headEnd type="none" len="sm" w="sm"/>
            <a:tailEnd type="triangle" len="med" w="lg"/>
          </a:ln>
        </p:spPr>
      </p:sp>
      <p:grpSp>
        <p:nvGrpSpPr>
          <p:cNvPr name="Group 12" id="12"/>
          <p:cNvGrpSpPr/>
          <p:nvPr/>
        </p:nvGrpSpPr>
        <p:grpSpPr>
          <a:xfrm rot="0">
            <a:off x="14792507" y="5041303"/>
            <a:ext cx="2706004" cy="2870804"/>
            <a:chOff x="0" y="0"/>
            <a:chExt cx="712692" cy="756096"/>
          </a:xfrm>
        </p:grpSpPr>
        <p:sp>
          <p:nvSpPr>
            <p:cNvPr name="Freeform 13" id="13"/>
            <p:cNvSpPr/>
            <p:nvPr/>
          </p:nvSpPr>
          <p:spPr>
            <a:xfrm flipH="false" flipV="false" rot="0">
              <a:off x="0" y="0"/>
              <a:ext cx="712692" cy="756096"/>
            </a:xfrm>
            <a:custGeom>
              <a:avLst/>
              <a:gdLst/>
              <a:ahLst/>
              <a:cxnLst/>
              <a:rect r="r" b="b" t="t" l="l"/>
              <a:pathLst>
                <a:path h="756096" w="712692">
                  <a:moveTo>
                    <a:pt x="37193" y="0"/>
                  </a:moveTo>
                  <a:lnTo>
                    <a:pt x="675499" y="0"/>
                  </a:lnTo>
                  <a:cubicBezTo>
                    <a:pt x="696040" y="0"/>
                    <a:pt x="712692" y="16652"/>
                    <a:pt x="712692" y="37193"/>
                  </a:cubicBezTo>
                  <a:lnTo>
                    <a:pt x="712692" y="718903"/>
                  </a:lnTo>
                  <a:cubicBezTo>
                    <a:pt x="712692" y="739444"/>
                    <a:pt x="696040" y="756096"/>
                    <a:pt x="675499" y="756096"/>
                  </a:cubicBezTo>
                  <a:lnTo>
                    <a:pt x="37193" y="756096"/>
                  </a:lnTo>
                  <a:cubicBezTo>
                    <a:pt x="16652" y="756096"/>
                    <a:pt x="0" y="739444"/>
                    <a:pt x="0" y="718903"/>
                  </a:cubicBezTo>
                  <a:lnTo>
                    <a:pt x="0" y="37193"/>
                  </a:lnTo>
                  <a:cubicBezTo>
                    <a:pt x="0" y="16652"/>
                    <a:pt x="16652" y="0"/>
                    <a:pt x="37193" y="0"/>
                  </a:cubicBezTo>
                  <a:close/>
                </a:path>
              </a:pathLst>
            </a:custGeom>
            <a:solidFill>
              <a:srgbClr val="A6D1B7"/>
            </a:solidFill>
          </p:spPr>
        </p:sp>
        <p:sp>
          <p:nvSpPr>
            <p:cNvPr name="TextBox 14" id="14"/>
            <p:cNvSpPr txBox="true"/>
            <p:nvPr/>
          </p:nvSpPr>
          <p:spPr>
            <a:xfrm>
              <a:off x="0" y="-57150"/>
              <a:ext cx="712692" cy="813246"/>
            </a:xfrm>
            <a:prstGeom prst="rect">
              <a:avLst/>
            </a:prstGeom>
          </p:spPr>
          <p:txBody>
            <a:bodyPr anchor="ctr" rtlCol="false" tIns="50800" lIns="50800" bIns="50800" rIns="50800"/>
            <a:lstStyle/>
            <a:p>
              <a:pPr algn="ctr">
                <a:lnSpc>
                  <a:spcPts val="2800"/>
                </a:lnSpc>
              </a:pPr>
              <a:r>
                <a:rPr lang="en-US" b="true" sz="2000">
                  <a:solidFill>
                    <a:srgbClr val="000000"/>
                  </a:solidFill>
                  <a:latin typeface="Droid Serif Bold"/>
                  <a:ea typeface="Droid Serif Bold"/>
                  <a:cs typeface="Droid Serif Bold"/>
                  <a:sym typeface="Droid Serif Bold"/>
                </a:rPr>
                <a:t>Get Test AUC and Test Precision, Recall, Specificity from fitting Test data in model and choose best model.</a:t>
              </a:r>
            </a:p>
          </p:txBody>
        </p:sp>
      </p:grpSp>
      <p:grpSp>
        <p:nvGrpSpPr>
          <p:cNvPr name="Group 15" id="15"/>
          <p:cNvGrpSpPr/>
          <p:nvPr/>
        </p:nvGrpSpPr>
        <p:grpSpPr>
          <a:xfrm rot="0">
            <a:off x="9717909" y="7156457"/>
            <a:ext cx="3039324" cy="2216994"/>
            <a:chOff x="0" y="0"/>
            <a:chExt cx="800480" cy="583900"/>
          </a:xfrm>
        </p:grpSpPr>
        <p:sp>
          <p:nvSpPr>
            <p:cNvPr name="Freeform 16" id="16"/>
            <p:cNvSpPr/>
            <p:nvPr/>
          </p:nvSpPr>
          <p:spPr>
            <a:xfrm flipH="false" flipV="false" rot="0">
              <a:off x="0" y="0"/>
              <a:ext cx="800480" cy="583900"/>
            </a:xfrm>
            <a:custGeom>
              <a:avLst/>
              <a:gdLst/>
              <a:ahLst/>
              <a:cxnLst/>
              <a:rect r="r" b="b" t="t" l="l"/>
              <a:pathLst>
                <a:path h="583900" w="800480">
                  <a:moveTo>
                    <a:pt x="33114" y="0"/>
                  </a:moveTo>
                  <a:lnTo>
                    <a:pt x="767366" y="0"/>
                  </a:lnTo>
                  <a:cubicBezTo>
                    <a:pt x="785655" y="0"/>
                    <a:pt x="800480" y="14826"/>
                    <a:pt x="800480" y="33114"/>
                  </a:cubicBezTo>
                  <a:lnTo>
                    <a:pt x="800480" y="550785"/>
                  </a:lnTo>
                  <a:cubicBezTo>
                    <a:pt x="800480" y="559568"/>
                    <a:pt x="796992" y="567990"/>
                    <a:pt x="790781" y="574201"/>
                  </a:cubicBezTo>
                  <a:cubicBezTo>
                    <a:pt x="784571" y="580411"/>
                    <a:pt x="776149" y="583900"/>
                    <a:pt x="767366" y="583900"/>
                  </a:cubicBezTo>
                  <a:lnTo>
                    <a:pt x="33114" y="583900"/>
                  </a:lnTo>
                  <a:cubicBezTo>
                    <a:pt x="14826" y="583900"/>
                    <a:pt x="0" y="569074"/>
                    <a:pt x="0" y="550785"/>
                  </a:cubicBezTo>
                  <a:lnTo>
                    <a:pt x="0" y="33114"/>
                  </a:lnTo>
                  <a:cubicBezTo>
                    <a:pt x="0" y="24332"/>
                    <a:pt x="3489" y="15909"/>
                    <a:pt x="9699" y="9699"/>
                  </a:cubicBezTo>
                  <a:cubicBezTo>
                    <a:pt x="15909" y="3489"/>
                    <a:pt x="24332" y="0"/>
                    <a:pt x="33114" y="0"/>
                  </a:cubicBezTo>
                  <a:close/>
                </a:path>
              </a:pathLst>
            </a:custGeom>
            <a:solidFill>
              <a:srgbClr val="A6D1B7"/>
            </a:solidFill>
          </p:spPr>
        </p:sp>
        <p:sp>
          <p:nvSpPr>
            <p:cNvPr name="TextBox 17" id="17"/>
            <p:cNvSpPr txBox="true"/>
            <p:nvPr/>
          </p:nvSpPr>
          <p:spPr>
            <a:xfrm>
              <a:off x="0" y="-57150"/>
              <a:ext cx="800480" cy="641050"/>
            </a:xfrm>
            <a:prstGeom prst="rect">
              <a:avLst/>
            </a:prstGeom>
          </p:spPr>
          <p:txBody>
            <a:bodyPr anchor="ctr" rtlCol="false" tIns="50800" lIns="50800" bIns="50800" rIns="50800"/>
            <a:lstStyle/>
            <a:p>
              <a:pPr algn="ctr">
                <a:lnSpc>
                  <a:spcPts val="2800"/>
                </a:lnSpc>
              </a:pPr>
              <a:r>
                <a:rPr lang="en-US" b="true" sz="2000">
                  <a:solidFill>
                    <a:srgbClr val="000000"/>
                  </a:solidFill>
                  <a:latin typeface="Droid Serif Bold"/>
                  <a:ea typeface="Droid Serif Bold"/>
                  <a:cs typeface="Droid Serif Bold"/>
                  <a:sym typeface="Droid Serif Bold"/>
                </a:rPr>
                <a:t>Get prediction of Data B using best model obtained from Data A training.</a:t>
              </a:r>
            </a:p>
          </p:txBody>
        </p:sp>
      </p:grpSp>
      <p:sp>
        <p:nvSpPr>
          <p:cNvPr name="Freeform 18" id="18"/>
          <p:cNvSpPr/>
          <p:nvPr/>
        </p:nvSpPr>
        <p:spPr>
          <a:xfrm flipH="false" flipV="false" rot="0">
            <a:off x="1537652" y="5588889"/>
            <a:ext cx="1606393" cy="1522772"/>
          </a:xfrm>
          <a:custGeom>
            <a:avLst/>
            <a:gdLst/>
            <a:ahLst/>
            <a:cxnLst/>
            <a:rect r="r" b="b" t="t" l="l"/>
            <a:pathLst>
              <a:path h="1522772" w="1606393">
                <a:moveTo>
                  <a:pt x="0" y="0"/>
                </a:moveTo>
                <a:lnTo>
                  <a:pt x="1606393" y="0"/>
                </a:lnTo>
                <a:lnTo>
                  <a:pt x="1606393" y="1522773"/>
                </a:lnTo>
                <a:lnTo>
                  <a:pt x="0" y="152277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9" id="19"/>
          <p:cNvSpPr txBox="true"/>
          <p:nvPr/>
        </p:nvSpPr>
        <p:spPr>
          <a:xfrm rot="0">
            <a:off x="4588578" y="1551446"/>
            <a:ext cx="9110845" cy="1117612"/>
          </a:xfrm>
          <a:prstGeom prst="rect">
            <a:avLst/>
          </a:prstGeom>
        </p:spPr>
        <p:txBody>
          <a:bodyPr anchor="t" rtlCol="false" tIns="0" lIns="0" bIns="0" rIns="0">
            <a:spAutoFit/>
          </a:bodyPr>
          <a:lstStyle/>
          <a:p>
            <a:pPr algn="ctr">
              <a:lnSpc>
                <a:spcPts val="8526"/>
              </a:lnSpc>
            </a:pPr>
            <a:r>
              <a:rPr lang="en-US" b="true" sz="7750" i="true">
                <a:solidFill>
                  <a:srgbClr val="183146"/>
                </a:solidFill>
                <a:latin typeface="Droid Serif Bold Italics"/>
                <a:ea typeface="Droid Serif Bold Italics"/>
                <a:cs typeface="Droid Serif Bold Italics"/>
                <a:sym typeface="Droid Serif Bold Italics"/>
              </a:rPr>
              <a:t>Model Validation</a:t>
            </a:r>
          </a:p>
        </p:txBody>
      </p:sp>
      <p:sp>
        <p:nvSpPr>
          <p:cNvPr name="TextBox 20" id="20"/>
          <p:cNvSpPr txBox="true"/>
          <p:nvPr/>
        </p:nvSpPr>
        <p:spPr>
          <a:xfrm rot="0">
            <a:off x="694707" y="7171839"/>
            <a:ext cx="3544113" cy="1163320"/>
          </a:xfrm>
          <a:prstGeom prst="rect">
            <a:avLst/>
          </a:prstGeom>
        </p:spPr>
        <p:txBody>
          <a:bodyPr anchor="t" rtlCol="false" tIns="0" lIns="0" bIns="0" rIns="0">
            <a:spAutoFit/>
          </a:bodyPr>
          <a:lstStyle/>
          <a:p>
            <a:pPr algn="ctr">
              <a:lnSpc>
                <a:spcPts val="3080"/>
              </a:lnSpc>
            </a:pPr>
            <a:r>
              <a:rPr lang="en-US" sz="2200" b="true">
                <a:solidFill>
                  <a:srgbClr val="183146"/>
                </a:solidFill>
                <a:latin typeface="Droid Serif Bold"/>
                <a:ea typeface="Droid Serif Bold"/>
                <a:cs typeface="Droid Serif Bold"/>
                <a:sym typeface="Droid Serif Bold"/>
              </a:rPr>
              <a:t>We split dataset into two sets, one is 2019-2022 and the other is 2023.</a:t>
            </a:r>
          </a:p>
        </p:txBody>
      </p:sp>
      <p:sp>
        <p:nvSpPr>
          <p:cNvPr name="TextBox 21" id="21"/>
          <p:cNvSpPr txBox="true"/>
          <p:nvPr/>
        </p:nvSpPr>
        <p:spPr>
          <a:xfrm rot="0">
            <a:off x="7001429" y="5206619"/>
            <a:ext cx="2856111" cy="382270"/>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Data A - 2019 to 2022</a:t>
            </a:r>
          </a:p>
        </p:txBody>
      </p:sp>
      <p:sp>
        <p:nvSpPr>
          <p:cNvPr name="TextBox 22" id="22"/>
          <p:cNvSpPr txBox="true"/>
          <p:nvPr/>
        </p:nvSpPr>
        <p:spPr>
          <a:xfrm rot="0">
            <a:off x="7539889" y="7882684"/>
            <a:ext cx="1779191" cy="382270"/>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Data B - 2023</a:t>
            </a:r>
          </a:p>
        </p:txBody>
      </p:sp>
      <p:sp>
        <p:nvSpPr>
          <p:cNvPr name="TextBox 23" id="23"/>
          <p:cNvSpPr txBox="true"/>
          <p:nvPr/>
        </p:nvSpPr>
        <p:spPr>
          <a:xfrm rot="0">
            <a:off x="12757233" y="3960761"/>
            <a:ext cx="1854299" cy="382270"/>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80% Training</a:t>
            </a:r>
          </a:p>
        </p:txBody>
      </p:sp>
      <p:sp>
        <p:nvSpPr>
          <p:cNvPr name="TextBox 24" id="24"/>
          <p:cNvSpPr txBox="true"/>
          <p:nvPr/>
        </p:nvSpPr>
        <p:spPr>
          <a:xfrm rot="0">
            <a:off x="12853276" y="6361613"/>
            <a:ext cx="1662212" cy="382270"/>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20% Testing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3834765"/>
            <a:ext cx="10777483" cy="27031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Model 1: Debt-to-Equity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743395" y="-610603"/>
            <a:ext cx="2772095" cy="1327141"/>
          </a:xfrm>
          <a:custGeom>
            <a:avLst/>
            <a:gdLst/>
            <a:ahLst/>
            <a:cxnLst/>
            <a:rect r="r" b="b" t="t" l="l"/>
            <a:pathLst>
              <a:path h="1327141" w="2772095">
                <a:moveTo>
                  <a:pt x="0" y="0"/>
                </a:moveTo>
                <a:lnTo>
                  <a:pt x="2772095" y="0"/>
                </a:lnTo>
                <a:lnTo>
                  <a:pt x="2772095" y="1327141"/>
                </a:lnTo>
                <a:lnTo>
                  <a:pt x="0" y="1327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562164" y="-751014"/>
            <a:ext cx="2459600" cy="1607963"/>
          </a:xfrm>
          <a:custGeom>
            <a:avLst/>
            <a:gdLst/>
            <a:ahLst/>
            <a:cxnLst/>
            <a:rect r="r" b="b" t="t" l="l"/>
            <a:pathLst>
              <a:path h="1607963" w="2459600">
                <a:moveTo>
                  <a:pt x="0" y="0"/>
                </a:moveTo>
                <a:lnTo>
                  <a:pt x="2459600" y="0"/>
                </a:lnTo>
                <a:lnTo>
                  <a:pt x="2459600" y="1607963"/>
                </a:lnTo>
                <a:lnTo>
                  <a:pt x="0" y="16079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7754255" y="8905272"/>
            <a:ext cx="1892808" cy="4114800"/>
          </a:xfrm>
          <a:custGeom>
            <a:avLst/>
            <a:gdLst/>
            <a:ahLst/>
            <a:cxnLst/>
            <a:rect r="r" b="b" t="t" l="l"/>
            <a:pathLst>
              <a:path h="4114800" w="1892808">
                <a:moveTo>
                  <a:pt x="1892808" y="0"/>
                </a:moveTo>
                <a:lnTo>
                  <a:pt x="0" y="0"/>
                </a:lnTo>
                <a:lnTo>
                  <a:pt x="0" y="4114800"/>
                </a:lnTo>
                <a:lnTo>
                  <a:pt x="1892808" y="4114800"/>
                </a:lnTo>
                <a:lnTo>
                  <a:pt x="189280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813731" y="832925"/>
            <a:ext cx="10210836" cy="1117612"/>
          </a:xfrm>
          <a:prstGeom prst="rect">
            <a:avLst/>
          </a:prstGeom>
        </p:spPr>
        <p:txBody>
          <a:bodyPr anchor="t" rtlCol="false" tIns="0" lIns="0" bIns="0" rIns="0">
            <a:spAutoFit/>
          </a:bodyPr>
          <a:lstStyle/>
          <a:p>
            <a:pPr algn="l">
              <a:lnSpc>
                <a:spcPts val="8526"/>
              </a:lnSpc>
            </a:pPr>
            <a:r>
              <a:rPr lang="en-US" sz="7750" i="true">
                <a:solidFill>
                  <a:srgbClr val="183146"/>
                </a:solidFill>
                <a:latin typeface="Droid Serif Italics"/>
                <a:ea typeface="Droid Serif Italics"/>
                <a:cs typeface="Droid Serif Italics"/>
                <a:sym typeface="Droid Serif Italics"/>
              </a:rPr>
              <a:t>Why Debt-to-Equi</a:t>
            </a:r>
            <a:r>
              <a:rPr lang="en-US" sz="7750" i="true">
                <a:solidFill>
                  <a:srgbClr val="183146"/>
                </a:solidFill>
                <a:latin typeface="Droid Serif Italics"/>
                <a:ea typeface="Droid Serif Italics"/>
                <a:cs typeface="Droid Serif Italics"/>
                <a:sym typeface="Droid Serif Italics"/>
              </a:rPr>
              <a:t>t</a:t>
            </a:r>
            <a:r>
              <a:rPr lang="en-US" sz="7750" i="true">
                <a:solidFill>
                  <a:srgbClr val="183146"/>
                </a:solidFill>
                <a:latin typeface="Droid Serif Italics"/>
                <a:ea typeface="Droid Serif Italics"/>
                <a:cs typeface="Droid Serif Italics"/>
                <a:sym typeface="Droid Serif Italics"/>
              </a:rPr>
              <a:t>y?</a:t>
            </a:r>
          </a:p>
        </p:txBody>
      </p:sp>
      <p:sp>
        <p:nvSpPr>
          <p:cNvPr name="TextBox 7" id="7"/>
          <p:cNvSpPr txBox="true"/>
          <p:nvPr/>
        </p:nvSpPr>
        <p:spPr>
          <a:xfrm rot="0">
            <a:off x="828728" y="1983593"/>
            <a:ext cx="14125761" cy="834390"/>
          </a:xfrm>
          <a:prstGeom prst="rect">
            <a:avLst/>
          </a:prstGeom>
        </p:spPr>
        <p:txBody>
          <a:bodyPr anchor="t" rtlCol="false" tIns="0" lIns="0" bIns="0" rIns="0">
            <a:spAutoFit/>
          </a:bodyPr>
          <a:lstStyle/>
          <a:p>
            <a:pPr algn="l">
              <a:lnSpc>
                <a:spcPts val="3359"/>
              </a:lnSpc>
              <a:spcBef>
                <a:spcPct val="0"/>
              </a:spcBef>
            </a:pPr>
            <a:r>
              <a:rPr lang="en-US" b="true" sz="2400">
                <a:solidFill>
                  <a:srgbClr val="000000"/>
                </a:solidFill>
                <a:latin typeface="Droid Serif Bold"/>
                <a:ea typeface="Droid Serif Bold"/>
                <a:cs typeface="Droid Serif Bold"/>
                <a:sym typeface="Droid Serif Bold"/>
              </a:rPr>
              <a:t>Flagging out companies with risky debt-t</a:t>
            </a:r>
            <a:r>
              <a:rPr lang="en-US" b="true" sz="2400">
                <a:solidFill>
                  <a:srgbClr val="000000"/>
                </a:solidFill>
                <a:latin typeface="Droid Serif Bold"/>
                <a:ea typeface="Droid Serif Bold"/>
                <a:cs typeface="Droid Serif Bold"/>
                <a:sym typeface="Droid Serif Bold"/>
              </a:rPr>
              <a:t>o-equity ratio is crucial because it highlights financial distress or potential bankruptcy.</a:t>
            </a:r>
          </a:p>
        </p:txBody>
      </p:sp>
      <p:sp>
        <p:nvSpPr>
          <p:cNvPr name="TextBox 8" id="8"/>
          <p:cNvSpPr txBox="true"/>
          <p:nvPr/>
        </p:nvSpPr>
        <p:spPr>
          <a:xfrm rot="0">
            <a:off x="14769704" y="9839315"/>
            <a:ext cx="2145109" cy="276225"/>
          </a:xfrm>
          <a:prstGeom prst="rect">
            <a:avLst/>
          </a:prstGeom>
        </p:spPr>
        <p:txBody>
          <a:bodyPr anchor="t" rtlCol="false" tIns="0" lIns="0" bIns="0" rIns="0">
            <a:spAutoFit/>
          </a:bodyPr>
          <a:lstStyle/>
          <a:p>
            <a:pPr algn="ctr">
              <a:lnSpc>
                <a:spcPts val="2100"/>
              </a:lnSpc>
              <a:spcBef>
                <a:spcPct val="0"/>
              </a:spcBef>
            </a:pPr>
            <a:r>
              <a:rPr lang="en-US" sz="1500" i="true">
                <a:solidFill>
                  <a:srgbClr val="000000"/>
                </a:solidFill>
                <a:latin typeface="Droid Serif Italics"/>
                <a:ea typeface="Droid Serif Italics"/>
                <a:cs typeface="Droid Serif Italics"/>
                <a:sym typeface="Droid Serif Italics"/>
              </a:rPr>
              <a:t>Source: Lorenzetti, 2015</a:t>
            </a:r>
          </a:p>
        </p:txBody>
      </p:sp>
      <p:grpSp>
        <p:nvGrpSpPr>
          <p:cNvPr name="Group 9" id="9"/>
          <p:cNvGrpSpPr/>
          <p:nvPr/>
        </p:nvGrpSpPr>
        <p:grpSpPr>
          <a:xfrm rot="0">
            <a:off x="1541332" y="3657541"/>
            <a:ext cx="14650427" cy="4793118"/>
            <a:chOff x="0" y="0"/>
            <a:chExt cx="19533903" cy="6390825"/>
          </a:xfrm>
        </p:grpSpPr>
        <p:grpSp>
          <p:nvGrpSpPr>
            <p:cNvPr name="Group 10" id="10"/>
            <p:cNvGrpSpPr/>
            <p:nvPr/>
          </p:nvGrpSpPr>
          <p:grpSpPr>
            <a:xfrm rot="0">
              <a:off x="7618114" y="0"/>
              <a:ext cx="11915789" cy="6390825"/>
              <a:chOff x="0" y="0"/>
              <a:chExt cx="2353736" cy="1262385"/>
            </a:xfrm>
          </p:grpSpPr>
          <p:sp>
            <p:nvSpPr>
              <p:cNvPr name="Freeform 11" id="11"/>
              <p:cNvSpPr/>
              <p:nvPr/>
            </p:nvSpPr>
            <p:spPr>
              <a:xfrm flipH="false" flipV="false" rot="0">
                <a:off x="0" y="0"/>
                <a:ext cx="2353736" cy="1262385"/>
              </a:xfrm>
              <a:custGeom>
                <a:avLst/>
                <a:gdLst/>
                <a:ahLst/>
                <a:cxnLst/>
                <a:rect r="r" b="b" t="t" l="l"/>
                <a:pathLst>
                  <a:path h="1262385" w="2353736">
                    <a:moveTo>
                      <a:pt x="8663" y="0"/>
                    </a:moveTo>
                    <a:lnTo>
                      <a:pt x="2345073" y="0"/>
                    </a:lnTo>
                    <a:cubicBezTo>
                      <a:pt x="2347371" y="0"/>
                      <a:pt x="2349574" y="913"/>
                      <a:pt x="2351199" y="2537"/>
                    </a:cubicBezTo>
                    <a:cubicBezTo>
                      <a:pt x="2352823" y="4162"/>
                      <a:pt x="2353736" y="6365"/>
                      <a:pt x="2353736" y="8663"/>
                    </a:cubicBezTo>
                    <a:lnTo>
                      <a:pt x="2353736" y="1253722"/>
                    </a:lnTo>
                    <a:cubicBezTo>
                      <a:pt x="2353736" y="1258507"/>
                      <a:pt x="2349858" y="1262385"/>
                      <a:pt x="2345073" y="1262385"/>
                    </a:cubicBezTo>
                    <a:lnTo>
                      <a:pt x="8663" y="1262385"/>
                    </a:lnTo>
                    <a:cubicBezTo>
                      <a:pt x="3879" y="1262385"/>
                      <a:pt x="0" y="1258507"/>
                      <a:pt x="0" y="1253722"/>
                    </a:cubicBezTo>
                    <a:lnTo>
                      <a:pt x="0" y="8663"/>
                    </a:lnTo>
                    <a:cubicBezTo>
                      <a:pt x="0" y="3879"/>
                      <a:pt x="3879" y="0"/>
                      <a:pt x="8663" y="0"/>
                    </a:cubicBezTo>
                    <a:close/>
                  </a:path>
                </a:pathLst>
              </a:custGeom>
              <a:solidFill>
                <a:srgbClr val="F2F1EC"/>
              </a:solidFill>
              <a:ln cap="sq">
                <a:noFill/>
                <a:prstDash val="solid"/>
                <a:miter/>
              </a:ln>
            </p:spPr>
          </p:sp>
          <p:sp>
            <p:nvSpPr>
              <p:cNvPr name="TextBox 12" id="12"/>
              <p:cNvSpPr txBox="true"/>
              <p:nvPr/>
            </p:nvSpPr>
            <p:spPr>
              <a:xfrm>
                <a:off x="0" y="-38100"/>
                <a:ext cx="2353736" cy="1300485"/>
              </a:xfrm>
              <a:prstGeom prst="rect">
                <a:avLst/>
              </a:prstGeom>
            </p:spPr>
            <p:txBody>
              <a:bodyPr anchor="ctr" rtlCol="false" tIns="50800" lIns="50800" bIns="50800" rIns="50800"/>
              <a:lstStyle/>
              <a:p>
                <a:pPr algn="l">
                  <a:lnSpc>
                    <a:spcPts val="3080"/>
                  </a:lnSpc>
                </a:pPr>
                <a:r>
                  <a:rPr lang="en-US" sz="2200" b="true">
                    <a:solidFill>
                      <a:srgbClr val="000000"/>
                    </a:solidFill>
                    <a:latin typeface="Canva Sans Bold"/>
                    <a:ea typeface="Canva Sans Bold"/>
                    <a:cs typeface="Canva Sans Bold"/>
                    <a:sym typeface="Canva Sans Bold"/>
                  </a:rPr>
                  <a:t>Valeant Pharmaceutical was a Canadian pharmaceutical company that focused on acquisition financed by debt rather than R&amp;D. This business strategy has led to its downfall.</a:t>
                </a:r>
              </a:p>
              <a:p>
                <a:pPr algn="l">
                  <a:lnSpc>
                    <a:spcPts val="3080"/>
                  </a:lnSpc>
                </a:pPr>
              </a:p>
              <a:p>
                <a:pPr algn="l">
                  <a:lnSpc>
                    <a:spcPts val="3080"/>
                  </a:lnSpc>
                </a:pPr>
                <a:r>
                  <a:rPr lang="en-US" sz="2200" b="true">
                    <a:solidFill>
                      <a:srgbClr val="000000"/>
                    </a:solidFill>
                    <a:latin typeface="Canva Sans Bold"/>
                    <a:ea typeface="Canva Sans Bold"/>
                    <a:cs typeface="Canva Sans Bold"/>
                    <a:sym typeface="Canva Sans Bold"/>
                  </a:rPr>
                  <a:t>Valeant’s debt-to-equity ratio peaked at 5:1, which was nearly eight times that of other big pharma companies, such as Pfizer.</a:t>
                </a:r>
              </a:p>
              <a:p>
                <a:pPr algn="l">
                  <a:lnSpc>
                    <a:spcPts val="3080"/>
                  </a:lnSpc>
                </a:pPr>
              </a:p>
              <a:p>
                <a:pPr algn="l">
                  <a:lnSpc>
                    <a:spcPts val="3080"/>
                  </a:lnSpc>
                </a:pPr>
                <a:r>
                  <a:rPr lang="en-US" b="true" sz="2200">
                    <a:solidFill>
                      <a:srgbClr val="000000"/>
                    </a:solidFill>
                    <a:latin typeface="Canva Sans Bold"/>
                    <a:ea typeface="Canva Sans Bold"/>
                    <a:cs typeface="Canva Sans Bold"/>
                    <a:sym typeface="Canva Sans Bold"/>
                  </a:rPr>
                  <a:t>Subsequently, its stock price fell by 95% and it was left with $30 billion debt.</a:t>
                </a:r>
              </a:p>
            </p:txBody>
          </p:sp>
        </p:grpSp>
        <p:grpSp>
          <p:nvGrpSpPr>
            <p:cNvPr name="Group 13" id="13"/>
            <p:cNvGrpSpPr/>
            <p:nvPr/>
          </p:nvGrpSpPr>
          <p:grpSpPr>
            <a:xfrm rot="0">
              <a:off x="0" y="1981279"/>
              <a:ext cx="6319277" cy="2320258"/>
              <a:chOff x="0" y="0"/>
              <a:chExt cx="1248252" cy="458323"/>
            </a:xfrm>
          </p:grpSpPr>
          <p:sp>
            <p:nvSpPr>
              <p:cNvPr name="Freeform 14" id="14"/>
              <p:cNvSpPr/>
              <p:nvPr/>
            </p:nvSpPr>
            <p:spPr>
              <a:xfrm flipH="false" flipV="false" rot="0">
                <a:off x="0" y="0"/>
                <a:ext cx="1248252" cy="458323"/>
              </a:xfrm>
              <a:custGeom>
                <a:avLst/>
                <a:gdLst/>
                <a:ahLst/>
                <a:cxnLst/>
                <a:rect r="r" b="b" t="t" l="l"/>
                <a:pathLst>
                  <a:path h="458323" w="1248252">
                    <a:moveTo>
                      <a:pt x="83309" y="0"/>
                    </a:moveTo>
                    <a:lnTo>
                      <a:pt x="1164944" y="0"/>
                    </a:lnTo>
                    <a:cubicBezTo>
                      <a:pt x="1187038" y="0"/>
                      <a:pt x="1208228" y="8777"/>
                      <a:pt x="1223852" y="24401"/>
                    </a:cubicBezTo>
                    <a:cubicBezTo>
                      <a:pt x="1239475" y="40024"/>
                      <a:pt x="1248252" y="61214"/>
                      <a:pt x="1248252" y="83309"/>
                    </a:cubicBezTo>
                    <a:lnTo>
                      <a:pt x="1248252" y="375014"/>
                    </a:lnTo>
                    <a:cubicBezTo>
                      <a:pt x="1248252" y="397109"/>
                      <a:pt x="1239475" y="418299"/>
                      <a:pt x="1223852" y="433922"/>
                    </a:cubicBezTo>
                    <a:cubicBezTo>
                      <a:pt x="1208228" y="449545"/>
                      <a:pt x="1187038" y="458323"/>
                      <a:pt x="1164944" y="458323"/>
                    </a:cubicBezTo>
                    <a:lnTo>
                      <a:pt x="83309" y="458323"/>
                    </a:lnTo>
                    <a:cubicBezTo>
                      <a:pt x="61214" y="458323"/>
                      <a:pt x="40024" y="449545"/>
                      <a:pt x="24401" y="433922"/>
                    </a:cubicBezTo>
                    <a:cubicBezTo>
                      <a:pt x="8777" y="418299"/>
                      <a:pt x="0" y="397109"/>
                      <a:pt x="0" y="375014"/>
                    </a:cubicBezTo>
                    <a:lnTo>
                      <a:pt x="0" y="83309"/>
                    </a:lnTo>
                    <a:cubicBezTo>
                      <a:pt x="0" y="61214"/>
                      <a:pt x="8777" y="40024"/>
                      <a:pt x="24401" y="24401"/>
                    </a:cubicBezTo>
                    <a:cubicBezTo>
                      <a:pt x="40024" y="8777"/>
                      <a:pt x="61214" y="0"/>
                      <a:pt x="83309" y="0"/>
                    </a:cubicBezTo>
                    <a:close/>
                  </a:path>
                </a:pathLst>
              </a:custGeom>
              <a:solidFill>
                <a:srgbClr val="95BFB2"/>
              </a:solidFill>
            </p:spPr>
          </p:sp>
          <p:sp>
            <p:nvSpPr>
              <p:cNvPr name="TextBox 15" id="15"/>
              <p:cNvSpPr txBox="true"/>
              <p:nvPr/>
            </p:nvSpPr>
            <p:spPr>
              <a:xfrm>
                <a:off x="0" y="-47625"/>
                <a:ext cx="1248252" cy="505948"/>
              </a:xfrm>
              <a:prstGeom prst="rect">
                <a:avLst/>
              </a:prstGeom>
            </p:spPr>
            <p:txBody>
              <a:bodyPr anchor="ctr" rtlCol="false" tIns="50800" lIns="50800" bIns="50800" rIns="50800"/>
              <a:lstStyle/>
              <a:p>
                <a:pPr algn="ctr">
                  <a:lnSpc>
                    <a:spcPts val="3080"/>
                  </a:lnSpc>
                </a:pPr>
              </a:p>
            </p:txBody>
          </p:sp>
        </p:grpSp>
        <p:sp>
          <p:nvSpPr>
            <p:cNvPr name="TextBox 16" id="16"/>
            <p:cNvSpPr txBox="true"/>
            <p:nvPr/>
          </p:nvSpPr>
          <p:spPr>
            <a:xfrm rot="0">
              <a:off x="0" y="2117480"/>
              <a:ext cx="6319277" cy="1820333"/>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Droid Serif Bold"/>
                  <a:ea typeface="Droid Serif Bold"/>
                  <a:cs typeface="Droid Serif Bold"/>
                  <a:sym typeface="Droid Serif Bold"/>
                </a:rPr>
                <a:t>Valeant Pharmaceutical</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633349" y="-180441"/>
            <a:ext cx="1662049" cy="1209141"/>
          </a:xfrm>
          <a:custGeom>
            <a:avLst/>
            <a:gdLst/>
            <a:ahLst/>
            <a:cxnLst/>
            <a:rect r="r" b="b" t="t" l="l"/>
            <a:pathLst>
              <a:path h="1209141" w="1662049">
                <a:moveTo>
                  <a:pt x="1662049" y="1209141"/>
                </a:moveTo>
                <a:lnTo>
                  <a:pt x="0" y="1209141"/>
                </a:lnTo>
                <a:lnTo>
                  <a:pt x="0" y="0"/>
                </a:lnTo>
                <a:lnTo>
                  <a:pt x="1662049" y="0"/>
                </a:lnTo>
                <a:lnTo>
                  <a:pt x="1662049" y="1209141"/>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8763438" y="757443"/>
          <a:ext cx="8859450" cy="8772114"/>
        </p:xfrm>
        <a:graphic>
          <a:graphicData uri="http://schemas.openxmlformats.org/drawingml/2006/table">
            <a:tbl>
              <a:tblPr/>
              <a:tblGrid>
                <a:gridCol w="4429725"/>
                <a:gridCol w="4429725"/>
              </a:tblGrid>
              <a:tr h="1031192">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Industry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Debt-to-Equity Threshold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205385">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Drugs, Cosmetics, and Healthcare (3400)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1.5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119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Diversified (3410)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119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Cosmetics &amp; Toiletries (3420)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1.5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05385">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Ethical Drug Manufacturers (3430)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05385">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Medical, Surgical &amp; Dental Suppliers (3440)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1.5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119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Drug Store Chains (7040)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119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Medical Services (8550)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7" id="7"/>
          <p:cNvSpPr txBox="true"/>
          <p:nvPr/>
        </p:nvSpPr>
        <p:spPr>
          <a:xfrm rot="0">
            <a:off x="1028700" y="1085850"/>
            <a:ext cx="7453981" cy="3156786"/>
          </a:xfrm>
          <a:prstGeom prst="rect">
            <a:avLst/>
          </a:prstGeom>
        </p:spPr>
        <p:txBody>
          <a:bodyPr anchor="t" rtlCol="false" tIns="0" lIns="0" bIns="0" rIns="0">
            <a:spAutoFit/>
          </a:bodyPr>
          <a:lstStyle/>
          <a:p>
            <a:pPr algn="l">
              <a:lnSpc>
                <a:spcPts val="8235"/>
              </a:lnSpc>
            </a:pPr>
            <a:r>
              <a:rPr lang="en-US" sz="7486" i="true">
                <a:solidFill>
                  <a:srgbClr val="183146"/>
                </a:solidFill>
                <a:latin typeface="Droid Serif Italics"/>
                <a:ea typeface="Droid Serif Italics"/>
                <a:cs typeface="Droid Serif Italics"/>
                <a:sym typeface="Droid Serif Italics"/>
              </a:rPr>
              <a:t>Debt-to-Equity Industry Specific Threshold</a:t>
            </a:r>
          </a:p>
        </p:txBody>
      </p:sp>
      <p:sp>
        <p:nvSpPr>
          <p:cNvPr name="TextBox 8" id="8"/>
          <p:cNvSpPr txBox="true"/>
          <p:nvPr/>
        </p:nvSpPr>
        <p:spPr>
          <a:xfrm rot="0">
            <a:off x="1028700" y="4538028"/>
            <a:ext cx="7752761" cy="1163320"/>
          </a:xfrm>
          <a:prstGeom prst="rect">
            <a:avLst/>
          </a:prstGeom>
        </p:spPr>
        <p:txBody>
          <a:bodyPr anchor="t" rtlCol="false" tIns="0" lIns="0" bIns="0" rIns="0">
            <a:spAutoFit/>
          </a:bodyPr>
          <a:lstStyle/>
          <a:p>
            <a:pPr algn="l">
              <a:lnSpc>
                <a:spcPts val="3080"/>
              </a:lnSpc>
              <a:spcBef>
                <a:spcPct val="0"/>
              </a:spcBef>
            </a:pPr>
            <a:r>
              <a:rPr lang="en-US" b="true" sz="2200">
                <a:solidFill>
                  <a:srgbClr val="183146"/>
                </a:solidFill>
                <a:latin typeface="Droid Serif Bold"/>
                <a:ea typeface="Droid Serif Bold"/>
                <a:cs typeface="Droid Serif Bold"/>
                <a:sym typeface="Droid Serif Bold"/>
              </a:rPr>
              <a:t>We will mark company as having a risky debt-to-equity ratio if their debt-to-equity exceeds the threshold or when it is negative.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086350" y="914099"/>
            <a:ext cx="8115300" cy="2193937"/>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Model </a:t>
            </a:r>
            <a:r>
              <a:rPr lang="en-US" sz="7750" b="true">
                <a:solidFill>
                  <a:srgbClr val="95BFB2"/>
                </a:solidFill>
                <a:latin typeface="Droid Serif Bold"/>
                <a:ea typeface="Droid Serif Bold"/>
                <a:cs typeface="Droid Serif Bold"/>
                <a:sym typeface="Droid Serif Bold"/>
              </a:rPr>
              <a:t>Performance</a:t>
            </a:r>
          </a:p>
        </p:txBody>
      </p:sp>
      <p:sp>
        <p:nvSpPr>
          <p:cNvPr name="Freeform 6" id="6"/>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8" id="8"/>
          <p:cNvGraphicFramePr>
            <a:graphicFrameLocks noGrp="true"/>
          </p:cNvGraphicFramePr>
          <p:nvPr/>
        </p:nvGraphicFramePr>
        <p:xfrm>
          <a:off x="1466069" y="3108036"/>
          <a:ext cx="15355861" cy="6460508"/>
        </p:xfrm>
        <a:graphic>
          <a:graphicData uri="http://schemas.openxmlformats.org/drawingml/2006/table">
            <a:tbl>
              <a:tblPr/>
              <a:tblGrid>
                <a:gridCol w="3071172"/>
                <a:gridCol w="3071172"/>
                <a:gridCol w="3427773"/>
                <a:gridCol w="2714571"/>
                <a:gridCol w="3071172"/>
              </a:tblGrid>
              <a:tr h="1207944">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Model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AUC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Sensitivity/Recall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Precision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Specificity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979828">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Simple Logistic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64.86%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99.79%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72.23%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3.73%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15919">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Fixed Effect Logistic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58.45%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60.87%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60.07%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50%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1021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LASSO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64.55%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99.83%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71.98%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2.49%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1256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Random Forest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94.72%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80.19%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84.67%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94.21%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4044">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XGBoost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92.92%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93.34%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92.47%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80.91%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grpSp>
        <p:nvGrpSpPr>
          <p:cNvPr name="Group 9" id="9"/>
          <p:cNvGrpSpPr/>
          <p:nvPr/>
        </p:nvGrpSpPr>
        <p:grpSpPr>
          <a:xfrm rot="0">
            <a:off x="1466069" y="8486464"/>
            <a:ext cx="15380477" cy="1082080"/>
            <a:chOff x="0" y="0"/>
            <a:chExt cx="4050825" cy="284992"/>
          </a:xfrm>
        </p:grpSpPr>
        <p:sp>
          <p:nvSpPr>
            <p:cNvPr name="Freeform 10" id="10"/>
            <p:cNvSpPr/>
            <p:nvPr/>
          </p:nvSpPr>
          <p:spPr>
            <a:xfrm flipH="false" flipV="false" rot="0">
              <a:off x="0" y="0"/>
              <a:ext cx="4050825" cy="284992"/>
            </a:xfrm>
            <a:custGeom>
              <a:avLst/>
              <a:gdLst/>
              <a:ahLst/>
              <a:cxnLst/>
              <a:rect r="r" b="b" t="t" l="l"/>
              <a:pathLst>
                <a:path h="284992" w="4050825">
                  <a:moveTo>
                    <a:pt x="25671" y="0"/>
                  </a:moveTo>
                  <a:lnTo>
                    <a:pt x="4025154" y="0"/>
                  </a:lnTo>
                  <a:cubicBezTo>
                    <a:pt x="4031962" y="0"/>
                    <a:pt x="4038492" y="2705"/>
                    <a:pt x="4043306" y="7519"/>
                  </a:cubicBezTo>
                  <a:cubicBezTo>
                    <a:pt x="4048121" y="12333"/>
                    <a:pt x="4050825" y="18863"/>
                    <a:pt x="4050825" y="25671"/>
                  </a:cubicBezTo>
                  <a:lnTo>
                    <a:pt x="4050825" y="259321"/>
                  </a:lnTo>
                  <a:cubicBezTo>
                    <a:pt x="4050825" y="266129"/>
                    <a:pt x="4048121" y="272659"/>
                    <a:pt x="4043306" y="277473"/>
                  </a:cubicBezTo>
                  <a:cubicBezTo>
                    <a:pt x="4038492" y="282288"/>
                    <a:pt x="4031962" y="284992"/>
                    <a:pt x="4025154" y="284992"/>
                  </a:cubicBezTo>
                  <a:lnTo>
                    <a:pt x="25671" y="284992"/>
                  </a:lnTo>
                  <a:cubicBezTo>
                    <a:pt x="18863" y="284992"/>
                    <a:pt x="12333" y="282288"/>
                    <a:pt x="7519" y="277473"/>
                  </a:cubicBezTo>
                  <a:cubicBezTo>
                    <a:pt x="2705" y="272659"/>
                    <a:pt x="0" y="266129"/>
                    <a:pt x="0" y="259321"/>
                  </a:cubicBezTo>
                  <a:lnTo>
                    <a:pt x="0" y="25671"/>
                  </a:lnTo>
                  <a:cubicBezTo>
                    <a:pt x="0" y="18863"/>
                    <a:pt x="2705" y="12333"/>
                    <a:pt x="7519" y="7519"/>
                  </a:cubicBezTo>
                  <a:cubicBezTo>
                    <a:pt x="12333" y="2705"/>
                    <a:pt x="18863" y="0"/>
                    <a:pt x="25671" y="0"/>
                  </a:cubicBezTo>
                  <a:close/>
                </a:path>
              </a:pathLst>
            </a:custGeom>
            <a:solidFill>
              <a:srgbClr val="000000">
                <a:alpha val="0"/>
              </a:srgbClr>
            </a:solidFill>
            <a:ln w="38100" cap="rnd">
              <a:solidFill>
                <a:srgbClr val="FF3131"/>
              </a:solidFill>
              <a:prstDash val="solid"/>
              <a:round/>
            </a:ln>
          </p:spPr>
        </p:sp>
        <p:sp>
          <p:nvSpPr>
            <p:cNvPr name="TextBox 11" id="11"/>
            <p:cNvSpPr txBox="true"/>
            <p:nvPr/>
          </p:nvSpPr>
          <p:spPr>
            <a:xfrm>
              <a:off x="0" y="-38100"/>
              <a:ext cx="4050825" cy="323092"/>
            </a:xfrm>
            <a:prstGeom prst="rect">
              <a:avLst/>
            </a:prstGeom>
          </p:spPr>
          <p:txBody>
            <a:bodyPr anchor="ctr" rtlCol="false" tIns="50800" lIns="50800" bIns="50800" rIns="50800"/>
            <a:lstStyle/>
            <a:p>
              <a:pPr algn="ctr">
                <a:lnSpc>
                  <a:spcPts val="3080"/>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153959" y="8481818"/>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3210183" y="2828964"/>
            <a:ext cx="2472585" cy="3181803"/>
            <a:chOff x="0" y="0"/>
            <a:chExt cx="3133810" cy="4032689"/>
          </a:xfrm>
        </p:grpSpPr>
        <p:sp>
          <p:nvSpPr>
            <p:cNvPr name="Freeform 8" id="8"/>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2F1EC"/>
            </a:solidFill>
          </p:spPr>
        </p:sp>
      </p:grpSp>
      <p:grpSp>
        <p:nvGrpSpPr>
          <p:cNvPr name="Group 9" id="9"/>
          <p:cNvGrpSpPr/>
          <p:nvPr/>
        </p:nvGrpSpPr>
        <p:grpSpPr>
          <a:xfrm rot="0">
            <a:off x="9120296" y="2828964"/>
            <a:ext cx="2499066" cy="3215880"/>
            <a:chOff x="0" y="0"/>
            <a:chExt cx="3133810" cy="4032689"/>
          </a:xfrm>
        </p:grpSpPr>
        <p:sp>
          <p:nvSpPr>
            <p:cNvPr name="Freeform 10" id="10"/>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2F1EC"/>
            </a:solidFill>
          </p:spPr>
        </p:sp>
      </p:grpSp>
      <p:grpSp>
        <p:nvGrpSpPr>
          <p:cNvPr name="Group 11" id="11"/>
          <p:cNvGrpSpPr/>
          <p:nvPr/>
        </p:nvGrpSpPr>
        <p:grpSpPr>
          <a:xfrm rot="0">
            <a:off x="12076563" y="2794887"/>
            <a:ext cx="2499066" cy="3215880"/>
            <a:chOff x="0" y="0"/>
            <a:chExt cx="3133810" cy="4032689"/>
          </a:xfrm>
        </p:grpSpPr>
        <p:sp>
          <p:nvSpPr>
            <p:cNvPr name="Freeform 12" id="12"/>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2F1EC"/>
            </a:solidFill>
          </p:spPr>
        </p:sp>
      </p:grpSp>
      <p:grpSp>
        <p:nvGrpSpPr>
          <p:cNvPr name="Group 13" id="13"/>
          <p:cNvGrpSpPr/>
          <p:nvPr/>
        </p:nvGrpSpPr>
        <p:grpSpPr>
          <a:xfrm rot="0">
            <a:off x="6165240" y="2828964"/>
            <a:ext cx="2499066" cy="3215880"/>
            <a:chOff x="0" y="0"/>
            <a:chExt cx="3133810" cy="4032689"/>
          </a:xfrm>
        </p:grpSpPr>
        <p:sp>
          <p:nvSpPr>
            <p:cNvPr name="Freeform 14" id="14"/>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2F1EC"/>
            </a:solidFill>
          </p:spPr>
        </p:sp>
      </p:grpSp>
      <p:sp>
        <p:nvSpPr>
          <p:cNvPr name="TextBox 15" id="15"/>
          <p:cNvSpPr txBox="true"/>
          <p:nvPr/>
        </p:nvSpPr>
        <p:spPr>
          <a:xfrm rot="0">
            <a:off x="3712371" y="794637"/>
            <a:ext cx="10863257" cy="1238250"/>
          </a:xfrm>
          <a:prstGeom prst="rect">
            <a:avLst/>
          </a:prstGeom>
        </p:spPr>
        <p:txBody>
          <a:bodyPr anchor="t" rtlCol="false" tIns="0" lIns="0" bIns="0" rIns="0">
            <a:spAutoFit/>
          </a:bodyPr>
          <a:lstStyle/>
          <a:p>
            <a:pPr algn="ctr" marL="0" indent="0" lvl="0">
              <a:lnSpc>
                <a:spcPts val="9600"/>
              </a:lnSpc>
              <a:spcBef>
                <a:spcPct val="0"/>
              </a:spcBef>
            </a:pPr>
            <a:r>
              <a:rPr lang="en-US" sz="8000" i="true">
                <a:solidFill>
                  <a:srgbClr val="183146"/>
                </a:solidFill>
                <a:latin typeface="Droid Serif Italics"/>
                <a:ea typeface="Droid Serif Italics"/>
                <a:cs typeface="Droid Serif Italics"/>
                <a:sym typeface="Droid Serif Italics"/>
              </a:rPr>
              <a:t>Agenda</a:t>
            </a:r>
          </a:p>
        </p:txBody>
      </p:sp>
      <p:sp>
        <p:nvSpPr>
          <p:cNvPr name="TextBox 16" id="16"/>
          <p:cNvSpPr txBox="true"/>
          <p:nvPr/>
        </p:nvSpPr>
        <p:spPr>
          <a:xfrm rot="0">
            <a:off x="3470057" y="4772757"/>
            <a:ext cx="1866507" cy="1104265"/>
          </a:xfrm>
          <a:prstGeom prst="rect">
            <a:avLst/>
          </a:prstGeom>
        </p:spPr>
        <p:txBody>
          <a:bodyPr anchor="t" rtlCol="false" tIns="0" lIns="0" bIns="0" rIns="0">
            <a:spAutoFit/>
          </a:bodyPr>
          <a:lstStyle/>
          <a:p>
            <a:pPr algn="l" marL="0" indent="0" lvl="0">
              <a:lnSpc>
                <a:spcPts val="2990"/>
              </a:lnSpc>
              <a:spcBef>
                <a:spcPct val="0"/>
              </a:spcBef>
            </a:pPr>
            <a:r>
              <a:rPr lang="en-US" b="true" sz="2300">
                <a:solidFill>
                  <a:srgbClr val="646464"/>
                </a:solidFill>
                <a:latin typeface="Canva Sans Bold"/>
                <a:ea typeface="Canva Sans Bold"/>
                <a:cs typeface="Canva Sans Bold"/>
                <a:sym typeface="Canva Sans Bold"/>
              </a:rPr>
              <a:t>Scope of Data Analysis</a:t>
            </a:r>
          </a:p>
        </p:txBody>
      </p:sp>
      <p:sp>
        <p:nvSpPr>
          <p:cNvPr name="TextBox 17" id="17"/>
          <p:cNvSpPr txBox="true"/>
          <p:nvPr/>
        </p:nvSpPr>
        <p:spPr>
          <a:xfrm rot="0">
            <a:off x="3470057" y="3010875"/>
            <a:ext cx="587431" cy="540474"/>
          </a:xfrm>
          <a:prstGeom prst="rect">
            <a:avLst/>
          </a:prstGeom>
        </p:spPr>
        <p:txBody>
          <a:bodyPr anchor="t" rtlCol="false" tIns="0" lIns="0" bIns="0" rIns="0">
            <a:spAutoFit/>
          </a:bodyPr>
          <a:lstStyle/>
          <a:p>
            <a:pPr algn="l" marL="0" indent="0" lvl="1">
              <a:lnSpc>
                <a:spcPts val="4537"/>
              </a:lnSpc>
              <a:spcBef>
                <a:spcPct val="0"/>
              </a:spcBef>
            </a:pPr>
            <a:r>
              <a:rPr lang="en-US" b="true" sz="2889" u="none">
                <a:solidFill>
                  <a:srgbClr val="646464"/>
                </a:solidFill>
                <a:latin typeface="Canva Sans Bold"/>
                <a:ea typeface="Canva Sans Bold"/>
                <a:cs typeface="Canva Sans Bold"/>
                <a:sym typeface="Canva Sans Bold"/>
              </a:rPr>
              <a:t>01</a:t>
            </a:r>
          </a:p>
        </p:txBody>
      </p:sp>
      <p:sp>
        <p:nvSpPr>
          <p:cNvPr name="TextBox 18" id="18"/>
          <p:cNvSpPr txBox="true"/>
          <p:nvPr/>
        </p:nvSpPr>
        <p:spPr>
          <a:xfrm rot="0">
            <a:off x="9443234" y="5079682"/>
            <a:ext cx="2002676" cy="732790"/>
          </a:xfrm>
          <a:prstGeom prst="rect">
            <a:avLst/>
          </a:prstGeom>
        </p:spPr>
        <p:txBody>
          <a:bodyPr anchor="t" rtlCol="false" tIns="0" lIns="0" bIns="0" rIns="0">
            <a:spAutoFit/>
          </a:bodyPr>
          <a:lstStyle/>
          <a:p>
            <a:pPr algn="l" marL="0" indent="0" lvl="0">
              <a:lnSpc>
                <a:spcPts val="2990"/>
              </a:lnSpc>
              <a:spcBef>
                <a:spcPct val="0"/>
              </a:spcBef>
            </a:pPr>
            <a:r>
              <a:rPr lang="en-US" b="true" sz="2300">
                <a:solidFill>
                  <a:srgbClr val="646464"/>
                </a:solidFill>
                <a:latin typeface="Canva Sans Bold"/>
                <a:ea typeface="Canva Sans Bold"/>
                <a:cs typeface="Canva Sans Bold"/>
                <a:sym typeface="Canva Sans Bold"/>
              </a:rPr>
              <a:t>Dependent Variables</a:t>
            </a:r>
          </a:p>
        </p:txBody>
      </p:sp>
      <p:sp>
        <p:nvSpPr>
          <p:cNvPr name="TextBox 19" id="19"/>
          <p:cNvSpPr txBox="true"/>
          <p:nvPr/>
        </p:nvSpPr>
        <p:spPr>
          <a:xfrm rot="0">
            <a:off x="9443234" y="2997129"/>
            <a:ext cx="539747" cy="494348"/>
          </a:xfrm>
          <a:prstGeom prst="rect">
            <a:avLst/>
          </a:prstGeom>
        </p:spPr>
        <p:txBody>
          <a:bodyPr anchor="t" rtlCol="false" tIns="0" lIns="0" bIns="0" rIns="0">
            <a:spAutoFit/>
          </a:bodyPr>
          <a:lstStyle/>
          <a:p>
            <a:pPr algn="l" marL="0" indent="0" lvl="1">
              <a:lnSpc>
                <a:spcPts val="4168"/>
              </a:lnSpc>
              <a:spcBef>
                <a:spcPct val="0"/>
              </a:spcBef>
            </a:pPr>
            <a:r>
              <a:rPr lang="en-US" b="true" sz="2655" u="none">
                <a:solidFill>
                  <a:srgbClr val="646464"/>
                </a:solidFill>
                <a:latin typeface="Canva Sans Bold"/>
                <a:ea typeface="Canva Sans Bold"/>
                <a:cs typeface="Canva Sans Bold"/>
                <a:sym typeface="Canva Sans Bold"/>
              </a:rPr>
              <a:t>03</a:t>
            </a:r>
          </a:p>
        </p:txBody>
      </p:sp>
      <p:sp>
        <p:nvSpPr>
          <p:cNvPr name="TextBox 20" id="20"/>
          <p:cNvSpPr txBox="true"/>
          <p:nvPr/>
        </p:nvSpPr>
        <p:spPr>
          <a:xfrm rot="0">
            <a:off x="12272054" y="5079682"/>
            <a:ext cx="2002676" cy="732790"/>
          </a:xfrm>
          <a:prstGeom prst="rect">
            <a:avLst/>
          </a:prstGeom>
        </p:spPr>
        <p:txBody>
          <a:bodyPr anchor="t" rtlCol="false" tIns="0" lIns="0" bIns="0" rIns="0">
            <a:spAutoFit/>
          </a:bodyPr>
          <a:lstStyle/>
          <a:p>
            <a:pPr algn="l" marL="0" indent="0" lvl="0">
              <a:lnSpc>
                <a:spcPts val="2990"/>
              </a:lnSpc>
              <a:spcBef>
                <a:spcPct val="0"/>
              </a:spcBef>
            </a:pPr>
            <a:r>
              <a:rPr lang="en-US" b="true" sz="2300">
                <a:solidFill>
                  <a:srgbClr val="646464"/>
                </a:solidFill>
                <a:latin typeface="Canva Sans Bold"/>
                <a:ea typeface="Canva Sans Bold"/>
                <a:cs typeface="Canva Sans Bold"/>
                <a:sym typeface="Canva Sans Bold"/>
              </a:rPr>
              <a:t>Data Cleaning Steps</a:t>
            </a:r>
          </a:p>
        </p:txBody>
      </p:sp>
      <p:sp>
        <p:nvSpPr>
          <p:cNvPr name="TextBox 21" id="21"/>
          <p:cNvSpPr txBox="true"/>
          <p:nvPr/>
        </p:nvSpPr>
        <p:spPr>
          <a:xfrm rot="0">
            <a:off x="12351591" y="2997129"/>
            <a:ext cx="539747" cy="494348"/>
          </a:xfrm>
          <a:prstGeom prst="rect">
            <a:avLst/>
          </a:prstGeom>
        </p:spPr>
        <p:txBody>
          <a:bodyPr anchor="t" rtlCol="false" tIns="0" lIns="0" bIns="0" rIns="0">
            <a:spAutoFit/>
          </a:bodyPr>
          <a:lstStyle/>
          <a:p>
            <a:pPr algn="l" marL="0" indent="0" lvl="1">
              <a:lnSpc>
                <a:spcPts val="4168"/>
              </a:lnSpc>
              <a:spcBef>
                <a:spcPct val="0"/>
              </a:spcBef>
            </a:pPr>
            <a:r>
              <a:rPr lang="en-US" b="true" sz="2655" u="none">
                <a:solidFill>
                  <a:srgbClr val="646464"/>
                </a:solidFill>
                <a:latin typeface="Canva Sans Bold"/>
                <a:ea typeface="Canva Sans Bold"/>
                <a:cs typeface="Canva Sans Bold"/>
                <a:sym typeface="Canva Sans Bold"/>
              </a:rPr>
              <a:t>04</a:t>
            </a:r>
          </a:p>
        </p:txBody>
      </p:sp>
      <p:sp>
        <p:nvSpPr>
          <p:cNvPr name="TextBox 22" id="22"/>
          <p:cNvSpPr txBox="true"/>
          <p:nvPr/>
        </p:nvSpPr>
        <p:spPr>
          <a:xfrm rot="0">
            <a:off x="6413435" y="5144232"/>
            <a:ext cx="2002676" cy="732790"/>
          </a:xfrm>
          <a:prstGeom prst="rect">
            <a:avLst/>
          </a:prstGeom>
        </p:spPr>
        <p:txBody>
          <a:bodyPr anchor="t" rtlCol="false" tIns="0" lIns="0" bIns="0" rIns="0">
            <a:spAutoFit/>
          </a:bodyPr>
          <a:lstStyle/>
          <a:p>
            <a:pPr algn="l" marL="0" indent="0" lvl="0">
              <a:lnSpc>
                <a:spcPts val="2990"/>
              </a:lnSpc>
              <a:spcBef>
                <a:spcPct val="0"/>
              </a:spcBef>
            </a:pPr>
            <a:r>
              <a:rPr lang="en-US" b="true" sz="2300">
                <a:solidFill>
                  <a:srgbClr val="646464"/>
                </a:solidFill>
                <a:latin typeface="Canva Sans Bold"/>
                <a:ea typeface="Canva Sans Bold"/>
                <a:cs typeface="Canva Sans Bold"/>
                <a:sym typeface="Canva Sans Bold"/>
              </a:rPr>
              <a:t>Independent Variables</a:t>
            </a:r>
          </a:p>
        </p:txBody>
      </p:sp>
      <p:sp>
        <p:nvSpPr>
          <p:cNvPr name="TextBox 23" id="23"/>
          <p:cNvSpPr txBox="true"/>
          <p:nvPr/>
        </p:nvSpPr>
        <p:spPr>
          <a:xfrm rot="0">
            <a:off x="6515571" y="2997129"/>
            <a:ext cx="539747" cy="494348"/>
          </a:xfrm>
          <a:prstGeom prst="rect">
            <a:avLst/>
          </a:prstGeom>
        </p:spPr>
        <p:txBody>
          <a:bodyPr anchor="t" rtlCol="false" tIns="0" lIns="0" bIns="0" rIns="0">
            <a:spAutoFit/>
          </a:bodyPr>
          <a:lstStyle/>
          <a:p>
            <a:pPr algn="l" marL="0" indent="0" lvl="1">
              <a:lnSpc>
                <a:spcPts val="4168"/>
              </a:lnSpc>
              <a:spcBef>
                <a:spcPct val="0"/>
              </a:spcBef>
            </a:pPr>
            <a:r>
              <a:rPr lang="en-US" b="true" sz="2655" u="none">
                <a:solidFill>
                  <a:srgbClr val="646464"/>
                </a:solidFill>
                <a:latin typeface="Canva Sans Bold"/>
                <a:ea typeface="Canva Sans Bold"/>
                <a:cs typeface="Canva Sans Bold"/>
                <a:sym typeface="Canva Sans Bold"/>
              </a:rPr>
              <a:t>02</a:t>
            </a:r>
          </a:p>
        </p:txBody>
      </p:sp>
      <p:grpSp>
        <p:nvGrpSpPr>
          <p:cNvPr name="Group 24" id="24"/>
          <p:cNvGrpSpPr/>
          <p:nvPr/>
        </p:nvGrpSpPr>
        <p:grpSpPr>
          <a:xfrm rot="0">
            <a:off x="3235455" y="6447540"/>
            <a:ext cx="2499066" cy="3215880"/>
            <a:chOff x="0" y="0"/>
            <a:chExt cx="3133810" cy="4032689"/>
          </a:xfrm>
        </p:grpSpPr>
        <p:sp>
          <p:nvSpPr>
            <p:cNvPr name="Freeform 25" id="25"/>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2F1EC"/>
            </a:solidFill>
          </p:spPr>
        </p:sp>
      </p:grpSp>
      <p:sp>
        <p:nvSpPr>
          <p:cNvPr name="TextBox 26" id="26"/>
          <p:cNvSpPr txBox="true"/>
          <p:nvPr/>
        </p:nvSpPr>
        <p:spPr>
          <a:xfrm rot="0">
            <a:off x="3397380" y="9062396"/>
            <a:ext cx="2002676" cy="361315"/>
          </a:xfrm>
          <a:prstGeom prst="rect">
            <a:avLst/>
          </a:prstGeom>
        </p:spPr>
        <p:txBody>
          <a:bodyPr anchor="t" rtlCol="false" tIns="0" lIns="0" bIns="0" rIns="0">
            <a:spAutoFit/>
          </a:bodyPr>
          <a:lstStyle/>
          <a:p>
            <a:pPr algn="l" marL="0" indent="0" lvl="0">
              <a:lnSpc>
                <a:spcPts val="2990"/>
              </a:lnSpc>
              <a:spcBef>
                <a:spcPct val="0"/>
              </a:spcBef>
            </a:pPr>
            <a:r>
              <a:rPr lang="en-US" b="true" sz="2300">
                <a:solidFill>
                  <a:srgbClr val="646464"/>
                </a:solidFill>
                <a:latin typeface="Canva Sans Bold"/>
                <a:ea typeface="Canva Sans Bold"/>
                <a:cs typeface="Canva Sans Bold"/>
                <a:sym typeface="Canva Sans Bold"/>
              </a:rPr>
              <a:t>Modelling</a:t>
            </a:r>
          </a:p>
        </p:txBody>
      </p:sp>
      <p:sp>
        <p:nvSpPr>
          <p:cNvPr name="TextBox 27" id="27"/>
          <p:cNvSpPr txBox="true"/>
          <p:nvPr/>
        </p:nvSpPr>
        <p:spPr>
          <a:xfrm rot="0">
            <a:off x="3406905" y="6674505"/>
            <a:ext cx="539747" cy="494348"/>
          </a:xfrm>
          <a:prstGeom prst="rect">
            <a:avLst/>
          </a:prstGeom>
        </p:spPr>
        <p:txBody>
          <a:bodyPr anchor="t" rtlCol="false" tIns="0" lIns="0" bIns="0" rIns="0">
            <a:spAutoFit/>
          </a:bodyPr>
          <a:lstStyle/>
          <a:p>
            <a:pPr algn="l" marL="0" indent="0" lvl="1">
              <a:lnSpc>
                <a:spcPts val="4168"/>
              </a:lnSpc>
              <a:spcBef>
                <a:spcPct val="0"/>
              </a:spcBef>
            </a:pPr>
            <a:r>
              <a:rPr lang="en-US" b="true" sz="2655" u="none">
                <a:solidFill>
                  <a:srgbClr val="646464"/>
                </a:solidFill>
                <a:latin typeface="Canva Sans Bold"/>
                <a:ea typeface="Canva Sans Bold"/>
                <a:cs typeface="Canva Sans Bold"/>
                <a:sym typeface="Canva Sans Bold"/>
              </a:rPr>
              <a:t>05</a:t>
            </a:r>
          </a:p>
        </p:txBody>
      </p:sp>
      <p:grpSp>
        <p:nvGrpSpPr>
          <p:cNvPr name="Group 28" id="28"/>
          <p:cNvGrpSpPr/>
          <p:nvPr/>
        </p:nvGrpSpPr>
        <p:grpSpPr>
          <a:xfrm rot="0">
            <a:off x="6191721" y="6447540"/>
            <a:ext cx="2472585" cy="3181803"/>
            <a:chOff x="0" y="0"/>
            <a:chExt cx="3133810" cy="4032689"/>
          </a:xfrm>
        </p:grpSpPr>
        <p:sp>
          <p:nvSpPr>
            <p:cNvPr name="Freeform 29" id="29"/>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2F1EC"/>
            </a:solidFill>
          </p:spPr>
        </p:sp>
      </p:grpSp>
      <p:sp>
        <p:nvSpPr>
          <p:cNvPr name="TextBox 30" id="30"/>
          <p:cNvSpPr txBox="true"/>
          <p:nvPr/>
        </p:nvSpPr>
        <p:spPr>
          <a:xfrm rot="0">
            <a:off x="6353646" y="8690921"/>
            <a:ext cx="2002676" cy="732790"/>
          </a:xfrm>
          <a:prstGeom prst="rect">
            <a:avLst/>
          </a:prstGeom>
        </p:spPr>
        <p:txBody>
          <a:bodyPr anchor="t" rtlCol="false" tIns="0" lIns="0" bIns="0" rIns="0">
            <a:spAutoFit/>
          </a:bodyPr>
          <a:lstStyle/>
          <a:p>
            <a:pPr algn="l" marL="0" indent="0" lvl="0">
              <a:lnSpc>
                <a:spcPts val="2990"/>
              </a:lnSpc>
              <a:spcBef>
                <a:spcPct val="0"/>
              </a:spcBef>
            </a:pPr>
            <a:r>
              <a:rPr lang="en-US" b="true" sz="2300">
                <a:solidFill>
                  <a:srgbClr val="646464"/>
                </a:solidFill>
                <a:latin typeface="Canva Sans Bold"/>
                <a:ea typeface="Canva Sans Bold"/>
                <a:cs typeface="Canva Sans Bold"/>
                <a:sym typeface="Canva Sans Bold"/>
              </a:rPr>
              <a:t>Findings &amp; Case studies</a:t>
            </a:r>
          </a:p>
        </p:txBody>
      </p:sp>
      <p:sp>
        <p:nvSpPr>
          <p:cNvPr name="TextBox 31" id="31"/>
          <p:cNvSpPr txBox="true"/>
          <p:nvPr/>
        </p:nvSpPr>
        <p:spPr>
          <a:xfrm rot="0">
            <a:off x="6515571" y="6674505"/>
            <a:ext cx="539747" cy="494348"/>
          </a:xfrm>
          <a:prstGeom prst="rect">
            <a:avLst/>
          </a:prstGeom>
        </p:spPr>
        <p:txBody>
          <a:bodyPr anchor="t" rtlCol="false" tIns="0" lIns="0" bIns="0" rIns="0">
            <a:spAutoFit/>
          </a:bodyPr>
          <a:lstStyle/>
          <a:p>
            <a:pPr algn="l" marL="0" indent="0" lvl="1">
              <a:lnSpc>
                <a:spcPts val="4168"/>
              </a:lnSpc>
              <a:spcBef>
                <a:spcPct val="0"/>
              </a:spcBef>
            </a:pPr>
            <a:r>
              <a:rPr lang="en-US" b="true" sz="2655" u="none">
                <a:solidFill>
                  <a:srgbClr val="646464"/>
                </a:solidFill>
                <a:latin typeface="Canva Sans Bold"/>
                <a:ea typeface="Canva Sans Bold"/>
                <a:cs typeface="Canva Sans Bold"/>
                <a:sym typeface="Canva Sans Bold"/>
              </a:rPr>
              <a:t>06</a:t>
            </a:r>
          </a:p>
        </p:txBody>
      </p:sp>
      <p:grpSp>
        <p:nvGrpSpPr>
          <p:cNvPr name="Group 32" id="32"/>
          <p:cNvGrpSpPr/>
          <p:nvPr/>
        </p:nvGrpSpPr>
        <p:grpSpPr>
          <a:xfrm rot="0">
            <a:off x="9146778" y="6447540"/>
            <a:ext cx="2499066" cy="3215880"/>
            <a:chOff x="0" y="0"/>
            <a:chExt cx="3133810" cy="4032689"/>
          </a:xfrm>
        </p:grpSpPr>
        <p:sp>
          <p:nvSpPr>
            <p:cNvPr name="Freeform 33" id="33"/>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2F1EC"/>
            </a:solidFill>
          </p:spPr>
        </p:sp>
      </p:grpSp>
      <p:sp>
        <p:nvSpPr>
          <p:cNvPr name="TextBox 34" id="34"/>
          <p:cNvSpPr txBox="true"/>
          <p:nvPr/>
        </p:nvSpPr>
        <p:spPr>
          <a:xfrm rot="0">
            <a:off x="9308703" y="9062396"/>
            <a:ext cx="2002676" cy="361315"/>
          </a:xfrm>
          <a:prstGeom prst="rect">
            <a:avLst/>
          </a:prstGeom>
        </p:spPr>
        <p:txBody>
          <a:bodyPr anchor="t" rtlCol="false" tIns="0" lIns="0" bIns="0" rIns="0">
            <a:spAutoFit/>
          </a:bodyPr>
          <a:lstStyle/>
          <a:p>
            <a:pPr algn="l" marL="0" indent="0" lvl="0">
              <a:lnSpc>
                <a:spcPts val="2990"/>
              </a:lnSpc>
              <a:spcBef>
                <a:spcPct val="0"/>
              </a:spcBef>
            </a:pPr>
            <a:r>
              <a:rPr lang="en-US" b="true" sz="2300">
                <a:solidFill>
                  <a:srgbClr val="646464"/>
                </a:solidFill>
                <a:latin typeface="Canva Sans Bold"/>
                <a:ea typeface="Canva Sans Bold"/>
                <a:cs typeface="Canva Sans Bold"/>
                <a:sym typeface="Canva Sans Bold"/>
              </a:rPr>
              <a:t>Limitations</a:t>
            </a:r>
          </a:p>
        </p:txBody>
      </p:sp>
      <p:sp>
        <p:nvSpPr>
          <p:cNvPr name="TextBox 35" id="35"/>
          <p:cNvSpPr txBox="true"/>
          <p:nvPr/>
        </p:nvSpPr>
        <p:spPr>
          <a:xfrm rot="0">
            <a:off x="9318228" y="6674505"/>
            <a:ext cx="539747" cy="494348"/>
          </a:xfrm>
          <a:prstGeom prst="rect">
            <a:avLst/>
          </a:prstGeom>
        </p:spPr>
        <p:txBody>
          <a:bodyPr anchor="t" rtlCol="false" tIns="0" lIns="0" bIns="0" rIns="0">
            <a:spAutoFit/>
          </a:bodyPr>
          <a:lstStyle/>
          <a:p>
            <a:pPr algn="l" marL="0" indent="0" lvl="1">
              <a:lnSpc>
                <a:spcPts val="4168"/>
              </a:lnSpc>
              <a:spcBef>
                <a:spcPct val="0"/>
              </a:spcBef>
            </a:pPr>
            <a:r>
              <a:rPr lang="en-US" b="true" sz="2655">
                <a:solidFill>
                  <a:srgbClr val="646464"/>
                </a:solidFill>
                <a:latin typeface="Canva Sans Bold"/>
                <a:ea typeface="Canva Sans Bold"/>
                <a:cs typeface="Canva Sans Bold"/>
                <a:sym typeface="Canva Sans Bold"/>
              </a:rPr>
              <a:t>07</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05291" y="3285189"/>
            <a:ext cx="8551305" cy="5280431"/>
          </a:xfrm>
          <a:custGeom>
            <a:avLst/>
            <a:gdLst/>
            <a:ahLst/>
            <a:cxnLst/>
            <a:rect r="r" b="b" t="t" l="l"/>
            <a:pathLst>
              <a:path h="5280431" w="8551305">
                <a:moveTo>
                  <a:pt x="0" y="0"/>
                </a:moveTo>
                <a:lnTo>
                  <a:pt x="8551306" y="0"/>
                </a:lnTo>
                <a:lnTo>
                  <a:pt x="8551306" y="5280431"/>
                </a:lnTo>
                <a:lnTo>
                  <a:pt x="0" y="5280431"/>
                </a:lnTo>
                <a:lnTo>
                  <a:pt x="0" y="0"/>
                </a:lnTo>
                <a:close/>
              </a:path>
            </a:pathLst>
          </a:custGeom>
          <a:blipFill>
            <a:blip r:embed="rId10"/>
            <a:stretch>
              <a:fillRect l="0" t="0" r="0" b="0"/>
            </a:stretch>
          </a:blipFill>
        </p:spPr>
      </p:sp>
      <p:sp>
        <p:nvSpPr>
          <p:cNvPr name="Freeform 8" id="8"/>
          <p:cNvSpPr/>
          <p:nvPr/>
        </p:nvSpPr>
        <p:spPr>
          <a:xfrm flipH="false" flipV="false" rot="0">
            <a:off x="9579637" y="3285189"/>
            <a:ext cx="8336076" cy="5147527"/>
          </a:xfrm>
          <a:custGeom>
            <a:avLst/>
            <a:gdLst/>
            <a:ahLst/>
            <a:cxnLst/>
            <a:rect r="r" b="b" t="t" l="l"/>
            <a:pathLst>
              <a:path h="5147527" w="8336076">
                <a:moveTo>
                  <a:pt x="0" y="0"/>
                </a:moveTo>
                <a:lnTo>
                  <a:pt x="8336076" y="0"/>
                </a:lnTo>
                <a:lnTo>
                  <a:pt x="8336076" y="5147527"/>
                </a:lnTo>
                <a:lnTo>
                  <a:pt x="0" y="5147527"/>
                </a:lnTo>
                <a:lnTo>
                  <a:pt x="0" y="0"/>
                </a:lnTo>
                <a:close/>
              </a:path>
            </a:pathLst>
          </a:custGeom>
          <a:blipFill>
            <a:blip r:embed="rId11"/>
            <a:stretch>
              <a:fillRect l="0" t="0" r="0" b="0"/>
            </a:stretch>
          </a:blipFill>
        </p:spPr>
      </p:sp>
      <p:sp>
        <p:nvSpPr>
          <p:cNvPr name="TextBox 9" id="9"/>
          <p:cNvSpPr txBox="true"/>
          <p:nvPr/>
        </p:nvSpPr>
        <p:spPr>
          <a:xfrm rot="0">
            <a:off x="5086350" y="914099"/>
            <a:ext cx="8115300" cy="1117612"/>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XGBoost Result</a:t>
            </a:r>
          </a:p>
        </p:txBody>
      </p:sp>
      <p:sp>
        <p:nvSpPr>
          <p:cNvPr name="TextBox 10" id="10"/>
          <p:cNvSpPr txBox="true"/>
          <p:nvPr/>
        </p:nvSpPr>
        <p:spPr>
          <a:xfrm rot="0">
            <a:off x="1796182" y="2666578"/>
            <a:ext cx="5488285" cy="382270"/>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In-Sample and Out-Sample ROC Curves</a:t>
            </a:r>
          </a:p>
        </p:txBody>
      </p:sp>
      <p:sp>
        <p:nvSpPr>
          <p:cNvPr name="TextBox 11" id="11"/>
          <p:cNvSpPr txBox="true"/>
          <p:nvPr/>
        </p:nvSpPr>
        <p:spPr>
          <a:xfrm rot="0">
            <a:off x="11968683" y="2666578"/>
            <a:ext cx="3557985" cy="382270"/>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XGBoost Importance Plot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768805" y="1085850"/>
            <a:ext cx="12346167" cy="1117612"/>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Ranking Importance</a:t>
            </a:r>
          </a:p>
        </p:txBody>
      </p:sp>
      <p:grpSp>
        <p:nvGrpSpPr>
          <p:cNvPr name="Group 8" id="8"/>
          <p:cNvGrpSpPr/>
          <p:nvPr/>
        </p:nvGrpSpPr>
        <p:grpSpPr>
          <a:xfrm rot="0">
            <a:off x="9144000" y="2760420"/>
            <a:ext cx="7385646" cy="6095782"/>
            <a:chOff x="0" y="0"/>
            <a:chExt cx="1945191" cy="1605473"/>
          </a:xfrm>
        </p:grpSpPr>
        <p:sp>
          <p:nvSpPr>
            <p:cNvPr name="Freeform 9" id="9"/>
            <p:cNvSpPr/>
            <p:nvPr/>
          </p:nvSpPr>
          <p:spPr>
            <a:xfrm flipH="false" flipV="false" rot="0">
              <a:off x="0" y="0"/>
              <a:ext cx="1945191" cy="1605474"/>
            </a:xfrm>
            <a:custGeom>
              <a:avLst/>
              <a:gdLst/>
              <a:ahLst/>
              <a:cxnLst/>
              <a:rect r="r" b="b" t="t" l="l"/>
              <a:pathLst>
                <a:path h="1605474" w="1945191">
                  <a:moveTo>
                    <a:pt x="53460" y="0"/>
                  </a:moveTo>
                  <a:lnTo>
                    <a:pt x="1891731" y="0"/>
                  </a:lnTo>
                  <a:cubicBezTo>
                    <a:pt x="1905909" y="0"/>
                    <a:pt x="1919507" y="5632"/>
                    <a:pt x="1929533" y="15658"/>
                  </a:cubicBezTo>
                  <a:cubicBezTo>
                    <a:pt x="1939558" y="25684"/>
                    <a:pt x="1945191" y="39282"/>
                    <a:pt x="1945191" y="53460"/>
                  </a:cubicBezTo>
                  <a:lnTo>
                    <a:pt x="1945191" y="1552013"/>
                  </a:lnTo>
                  <a:cubicBezTo>
                    <a:pt x="1945191" y="1566192"/>
                    <a:pt x="1939558" y="1579790"/>
                    <a:pt x="1929533" y="1589815"/>
                  </a:cubicBezTo>
                  <a:cubicBezTo>
                    <a:pt x="1919507" y="1599841"/>
                    <a:pt x="1905909" y="1605474"/>
                    <a:pt x="1891731" y="1605474"/>
                  </a:cubicBezTo>
                  <a:lnTo>
                    <a:pt x="53460" y="1605474"/>
                  </a:lnTo>
                  <a:cubicBezTo>
                    <a:pt x="39282" y="1605474"/>
                    <a:pt x="25684" y="1599841"/>
                    <a:pt x="15658" y="1589815"/>
                  </a:cubicBezTo>
                  <a:cubicBezTo>
                    <a:pt x="5632" y="1579790"/>
                    <a:pt x="0" y="1566192"/>
                    <a:pt x="0" y="1552013"/>
                  </a:cubicBezTo>
                  <a:lnTo>
                    <a:pt x="0" y="53460"/>
                  </a:lnTo>
                  <a:cubicBezTo>
                    <a:pt x="0" y="39282"/>
                    <a:pt x="5632" y="25684"/>
                    <a:pt x="15658" y="15658"/>
                  </a:cubicBezTo>
                  <a:cubicBezTo>
                    <a:pt x="25684" y="5632"/>
                    <a:pt x="39282" y="0"/>
                    <a:pt x="53460" y="0"/>
                  </a:cubicBezTo>
                  <a:close/>
                </a:path>
              </a:pathLst>
            </a:custGeom>
            <a:solidFill>
              <a:srgbClr val="F2F1EC"/>
            </a:solidFill>
          </p:spPr>
        </p:sp>
        <p:sp>
          <p:nvSpPr>
            <p:cNvPr name="TextBox 10" id="10"/>
            <p:cNvSpPr txBox="true"/>
            <p:nvPr/>
          </p:nvSpPr>
          <p:spPr>
            <a:xfrm>
              <a:off x="0" y="-47625"/>
              <a:ext cx="1945191" cy="1653098"/>
            </a:xfrm>
            <a:prstGeom prst="rect">
              <a:avLst/>
            </a:prstGeom>
          </p:spPr>
          <p:txBody>
            <a:bodyPr anchor="ctr" rtlCol="false" tIns="50800" lIns="50800" bIns="50800" rIns="50800"/>
            <a:lstStyle/>
            <a:p>
              <a:pPr algn="ctr">
                <a:lnSpc>
                  <a:spcPts val="3080"/>
                </a:lnSpc>
              </a:pPr>
              <a:r>
                <a:rPr lang="en-US" sz="2200" b="true">
                  <a:solidFill>
                    <a:srgbClr val="000000"/>
                  </a:solidFill>
                  <a:latin typeface="Droid Serif Bold"/>
                  <a:ea typeface="Droid Serif Bold"/>
                  <a:cs typeface="Droid Serif Bold"/>
                  <a:sym typeface="Droid Serif Bold"/>
                </a:rPr>
                <a:t>Top 3 variables</a:t>
              </a:r>
            </a:p>
            <a:p>
              <a:pPr algn="ctr">
                <a:lnSpc>
                  <a:spcPts val="3080"/>
                </a:lnSpc>
              </a:pPr>
              <a:r>
                <a:rPr lang="en-US" sz="2200" i="true">
                  <a:solidFill>
                    <a:srgbClr val="000000"/>
                  </a:solidFill>
                  <a:latin typeface="Droid Serif Italics"/>
                  <a:ea typeface="Droid Serif Italics"/>
                  <a:cs typeface="Droid Serif Italics"/>
                  <a:sym typeface="Droid Serif Italics"/>
                </a:rPr>
                <a:t>Z-score</a:t>
              </a:r>
              <a:r>
                <a:rPr lang="en-US" sz="2200">
                  <a:solidFill>
                    <a:srgbClr val="000000"/>
                  </a:solidFill>
                  <a:latin typeface="Droid Serif"/>
                  <a:ea typeface="Droid Serif"/>
                  <a:cs typeface="Droid Serif"/>
                  <a:sym typeface="Droid Serif"/>
                </a:rPr>
                <a:t> : Companies with lower Z-scores are likely to have higher debt-to-equity ratios, indicating higher bankruptcy risk.</a:t>
              </a:r>
            </a:p>
            <a:p>
              <a:pPr algn="ctr">
                <a:lnSpc>
                  <a:spcPts val="3080"/>
                </a:lnSpc>
              </a:pPr>
            </a:p>
            <a:p>
              <a:pPr algn="ctr">
                <a:lnSpc>
                  <a:spcPts val="3080"/>
                </a:lnSpc>
              </a:pPr>
              <a:r>
                <a:rPr lang="en-US" sz="2200">
                  <a:solidFill>
                    <a:srgbClr val="000000"/>
                  </a:solidFill>
                  <a:latin typeface="Droid Serif"/>
                  <a:ea typeface="Droid Serif"/>
                  <a:cs typeface="Droid Serif"/>
                  <a:sym typeface="Droid Serif"/>
                </a:rPr>
                <a:t>Market Cap % Change: Declining market cap often prompts companies to increase debt financing when equity financing becomes less favorable due to fallen stock prices, increasing the debt-to-equity ratio.</a:t>
              </a:r>
            </a:p>
            <a:p>
              <a:pPr algn="ctr">
                <a:lnSpc>
                  <a:spcPts val="3080"/>
                </a:lnSpc>
              </a:pPr>
            </a:p>
            <a:p>
              <a:pPr algn="ctr">
                <a:lnSpc>
                  <a:spcPts val="3080"/>
                </a:lnSpc>
              </a:pPr>
              <a:r>
                <a:rPr lang="en-US" sz="2200">
                  <a:solidFill>
                    <a:srgbClr val="000000"/>
                  </a:solidFill>
                  <a:latin typeface="Droid Serif"/>
                  <a:ea typeface="Droid Serif"/>
                  <a:cs typeface="Droid Serif"/>
                  <a:sym typeface="Droid Serif"/>
                </a:rPr>
                <a:t>Overvaluation : Overvalued companies may exploit their high valuations to take up debt at favorable terms, potentially creating unsustainable debt levels if the overvaluation corrects.</a:t>
              </a:r>
            </a:p>
          </p:txBody>
        </p:sp>
      </p:grpSp>
      <p:pic>
        <p:nvPicPr>
          <p:cNvPr name="Picture 11" id="11"/>
          <p:cNvPicPr>
            <a:picLocks noChangeAspect="true"/>
          </p:cNvPicPr>
          <p:nvPr/>
        </p:nvPicPr>
        <p:blipFill>
          <a:blip r:embed="rId10"/>
          <a:stretch>
            <a:fillRect/>
          </a:stretch>
        </p:blipFill>
        <p:spPr>
          <a:xfrm rot="0">
            <a:off x="908292" y="1447298"/>
            <a:ext cx="7671993" cy="9073968"/>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3834765"/>
            <a:ext cx="10777483" cy="27031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Model 2: Overvaluation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076689" y="9722472"/>
            <a:ext cx="2742346" cy="2763069"/>
          </a:xfrm>
          <a:custGeom>
            <a:avLst/>
            <a:gdLst/>
            <a:ahLst/>
            <a:cxnLst/>
            <a:rect r="r" b="b" t="t" l="l"/>
            <a:pathLst>
              <a:path h="2763069" w="2742346">
                <a:moveTo>
                  <a:pt x="0" y="0"/>
                </a:moveTo>
                <a:lnTo>
                  <a:pt x="2742346" y="0"/>
                </a:lnTo>
                <a:lnTo>
                  <a:pt x="2742346" y="2763069"/>
                </a:lnTo>
                <a:lnTo>
                  <a:pt x="0" y="27630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1491193" y="5696996"/>
            <a:ext cx="292109" cy="292109"/>
          </a:xfrm>
          <a:custGeom>
            <a:avLst/>
            <a:gdLst/>
            <a:ahLst/>
            <a:cxnLst/>
            <a:rect r="r" b="b" t="t" l="l"/>
            <a:pathLst>
              <a:path h="292109" w="292109">
                <a:moveTo>
                  <a:pt x="0" y="0"/>
                </a:moveTo>
                <a:lnTo>
                  <a:pt x="292109" y="0"/>
                </a:lnTo>
                <a:lnTo>
                  <a:pt x="292109" y="292110"/>
                </a:lnTo>
                <a:lnTo>
                  <a:pt x="0" y="2921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33830" y="-700709"/>
            <a:ext cx="2022515" cy="1782341"/>
          </a:xfrm>
          <a:custGeom>
            <a:avLst/>
            <a:gdLst/>
            <a:ahLst/>
            <a:cxnLst/>
            <a:rect r="r" b="b" t="t" l="l"/>
            <a:pathLst>
              <a:path h="1782341" w="2022515">
                <a:moveTo>
                  <a:pt x="0" y="0"/>
                </a:moveTo>
                <a:lnTo>
                  <a:pt x="2022515" y="0"/>
                </a:lnTo>
                <a:lnTo>
                  <a:pt x="2022515" y="1782341"/>
                </a:lnTo>
                <a:lnTo>
                  <a:pt x="0" y="178234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652279" y="1085850"/>
            <a:ext cx="10983442" cy="1117612"/>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Why Overvaluation?</a:t>
            </a:r>
          </a:p>
        </p:txBody>
      </p:sp>
      <p:grpSp>
        <p:nvGrpSpPr>
          <p:cNvPr name="Group 9" id="9"/>
          <p:cNvGrpSpPr/>
          <p:nvPr/>
        </p:nvGrpSpPr>
        <p:grpSpPr>
          <a:xfrm rot="0">
            <a:off x="1028700" y="6548132"/>
            <a:ext cx="5468710" cy="2485175"/>
            <a:chOff x="0" y="0"/>
            <a:chExt cx="1440319" cy="654532"/>
          </a:xfrm>
        </p:grpSpPr>
        <p:sp>
          <p:nvSpPr>
            <p:cNvPr name="Freeform 10" id="10"/>
            <p:cNvSpPr/>
            <p:nvPr/>
          </p:nvSpPr>
          <p:spPr>
            <a:xfrm flipH="false" flipV="false" rot="0">
              <a:off x="0" y="0"/>
              <a:ext cx="1440319" cy="654532"/>
            </a:xfrm>
            <a:custGeom>
              <a:avLst/>
              <a:gdLst/>
              <a:ahLst/>
              <a:cxnLst/>
              <a:rect r="r" b="b" t="t" l="l"/>
              <a:pathLst>
                <a:path h="654532" w="1440319">
                  <a:moveTo>
                    <a:pt x="52380" y="0"/>
                  </a:moveTo>
                  <a:lnTo>
                    <a:pt x="1387939" y="0"/>
                  </a:lnTo>
                  <a:cubicBezTo>
                    <a:pt x="1401831" y="0"/>
                    <a:pt x="1415154" y="5519"/>
                    <a:pt x="1424977" y="15342"/>
                  </a:cubicBezTo>
                  <a:cubicBezTo>
                    <a:pt x="1434800" y="25165"/>
                    <a:pt x="1440319" y="38488"/>
                    <a:pt x="1440319" y="52380"/>
                  </a:cubicBezTo>
                  <a:lnTo>
                    <a:pt x="1440319" y="602152"/>
                  </a:lnTo>
                  <a:cubicBezTo>
                    <a:pt x="1440319" y="616044"/>
                    <a:pt x="1434800" y="629367"/>
                    <a:pt x="1424977" y="639190"/>
                  </a:cubicBezTo>
                  <a:cubicBezTo>
                    <a:pt x="1415154" y="649013"/>
                    <a:pt x="1401831" y="654532"/>
                    <a:pt x="1387939" y="654532"/>
                  </a:cubicBezTo>
                  <a:lnTo>
                    <a:pt x="52380" y="654532"/>
                  </a:lnTo>
                  <a:cubicBezTo>
                    <a:pt x="38488" y="654532"/>
                    <a:pt x="25165" y="649013"/>
                    <a:pt x="15342" y="639190"/>
                  </a:cubicBezTo>
                  <a:cubicBezTo>
                    <a:pt x="5519" y="629367"/>
                    <a:pt x="0" y="616044"/>
                    <a:pt x="0" y="602152"/>
                  </a:cubicBezTo>
                  <a:lnTo>
                    <a:pt x="0" y="52380"/>
                  </a:lnTo>
                  <a:cubicBezTo>
                    <a:pt x="0" y="38488"/>
                    <a:pt x="5519" y="25165"/>
                    <a:pt x="15342" y="15342"/>
                  </a:cubicBezTo>
                  <a:cubicBezTo>
                    <a:pt x="25165" y="5519"/>
                    <a:pt x="38488" y="0"/>
                    <a:pt x="52380" y="0"/>
                  </a:cubicBezTo>
                  <a:close/>
                </a:path>
              </a:pathLst>
            </a:custGeom>
            <a:solidFill>
              <a:srgbClr val="F2F1EC"/>
            </a:solidFill>
            <a:ln cap="rnd">
              <a:noFill/>
              <a:prstDash val="solid"/>
              <a:round/>
            </a:ln>
          </p:spPr>
        </p:sp>
        <p:sp>
          <p:nvSpPr>
            <p:cNvPr name="TextBox 11" id="11"/>
            <p:cNvSpPr txBox="true"/>
            <p:nvPr/>
          </p:nvSpPr>
          <p:spPr>
            <a:xfrm>
              <a:off x="0" y="-38100"/>
              <a:ext cx="1440319" cy="692632"/>
            </a:xfrm>
            <a:prstGeom prst="rect">
              <a:avLst/>
            </a:prstGeom>
          </p:spPr>
          <p:txBody>
            <a:bodyPr anchor="ctr" rtlCol="false" tIns="50800" lIns="50800" bIns="50800" rIns="50800"/>
            <a:lstStyle/>
            <a:p>
              <a:pPr algn="ctr">
                <a:lnSpc>
                  <a:spcPts val="3080"/>
                </a:lnSpc>
              </a:pPr>
            </a:p>
          </p:txBody>
        </p:sp>
      </p:grpSp>
      <p:sp>
        <p:nvSpPr>
          <p:cNvPr name="Freeform 12" id="12"/>
          <p:cNvSpPr/>
          <p:nvPr/>
        </p:nvSpPr>
        <p:spPr>
          <a:xfrm flipH="false" flipV="false" rot="-5400000">
            <a:off x="3107982" y="6974423"/>
            <a:ext cx="292109" cy="292109"/>
          </a:xfrm>
          <a:custGeom>
            <a:avLst/>
            <a:gdLst/>
            <a:ahLst/>
            <a:cxnLst/>
            <a:rect r="r" b="b" t="t" l="l"/>
            <a:pathLst>
              <a:path h="292109" w="292109">
                <a:moveTo>
                  <a:pt x="0" y="0"/>
                </a:moveTo>
                <a:lnTo>
                  <a:pt x="292110" y="0"/>
                </a:lnTo>
                <a:lnTo>
                  <a:pt x="292110" y="292109"/>
                </a:lnTo>
                <a:lnTo>
                  <a:pt x="0" y="2921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488685" y="6811883"/>
            <a:ext cx="1473243" cy="719318"/>
          </a:xfrm>
          <a:prstGeom prst="rect">
            <a:avLst/>
          </a:prstGeom>
        </p:spPr>
        <p:txBody>
          <a:bodyPr anchor="t" rtlCol="false" tIns="0" lIns="0" bIns="0" rIns="0">
            <a:spAutoFit/>
          </a:bodyPr>
          <a:lstStyle/>
          <a:p>
            <a:pPr algn="l">
              <a:lnSpc>
                <a:spcPts val="2877"/>
              </a:lnSpc>
            </a:pPr>
            <a:r>
              <a:rPr lang="en-US" sz="2055" b="true">
                <a:solidFill>
                  <a:srgbClr val="183146"/>
                </a:solidFill>
                <a:latin typeface="Droid Serif Bold"/>
                <a:ea typeface="Droid Serif Bold"/>
                <a:cs typeface="Droid Serif Bold"/>
                <a:sym typeface="Droid Serif Bold"/>
              </a:rPr>
              <a:t>Double</a:t>
            </a:r>
          </a:p>
          <a:p>
            <a:pPr algn="l">
              <a:lnSpc>
                <a:spcPts val="2877"/>
              </a:lnSpc>
            </a:pPr>
            <a:r>
              <a:rPr lang="en-US" sz="2055" b="true">
                <a:solidFill>
                  <a:srgbClr val="183146"/>
                </a:solidFill>
                <a:latin typeface="Droid Serif Bold"/>
                <a:ea typeface="Droid Serif Bold"/>
                <a:cs typeface="Droid Serif Bold"/>
                <a:sym typeface="Droid Serif Bold"/>
              </a:rPr>
              <a:t>Correction</a:t>
            </a:r>
          </a:p>
        </p:txBody>
      </p:sp>
      <p:grpSp>
        <p:nvGrpSpPr>
          <p:cNvPr name="Group 14" id="14"/>
          <p:cNvGrpSpPr/>
          <p:nvPr/>
        </p:nvGrpSpPr>
        <p:grpSpPr>
          <a:xfrm rot="0">
            <a:off x="7040335" y="3815307"/>
            <a:ext cx="9485935" cy="5817528"/>
            <a:chOff x="0" y="0"/>
            <a:chExt cx="2240885" cy="1374288"/>
          </a:xfrm>
        </p:grpSpPr>
        <p:sp>
          <p:nvSpPr>
            <p:cNvPr name="Freeform 15" id="15"/>
            <p:cNvSpPr/>
            <p:nvPr/>
          </p:nvSpPr>
          <p:spPr>
            <a:xfrm flipH="false" flipV="false" rot="0">
              <a:off x="0" y="0"/>
              <a:ext cx="2240885" cy="1374288"/>
            </a:xfrm>
            <a:custGeom>
              <a:avLst/>
              <a:gdLst/>
              <a:ahLst/>
              <a:cxnLst/>
              <a:rect r="r" b="b" t="t" l="l"/>
              <a:pathLst>
                <a:path h="1374288" w="2240885">
                  <a:moveTo>
                    <a:pt x="30197" y="0"/>
                  </a:moveTo>
                  <a:lnTo>
                    <a:pt x="2210687" y="0"/>
                  </a:lnTo>
                  <a:cubicBezTo>
                    <a:pt x="2218696" y="0"/>
                    <a:pt x="2226377" y="3182"/>
                    <a:pt x="2232040" y="8845"/>
                  </a:cubicBezTo>
                  <a:cubicBezTo>
                    <a:pt x="2237703" y="14508"/>
                    <a:pt x="2240885" y="22189"/>
                    <a:pt x="2240885" y="30197"/>
                  </a:cubicBezTo>
                  <a:lnTo>
                    <a:pt x="2240885" y="1344091"/>
                  </a:lnTo>
                  <a:cubicBezTo>
                    <a:pt x="2240885" y="1360768"/>
                    <a:pt x="2227365" y="1374288"/>
                    <a:pt x="2210687" y="1374288"/>
                  </a:cubicBezTo>
                  <a:lnTo>
                    <a:pt x="30197" y="1374288"/>
                  </a:lnTo>
                  <a:cubicBezTo>
                    <a:pt x="13520" y="1374288"/>
                    <a:pt x="0" y="1360768"/>
                    <a:pt x="0" y="1344091"/>
                  </a:cubicBezTo>
                  <a:lnTo>
                    <a:pt x="0" y="30197"/>
                  </a:lnTo>
                  <a:cubicBezTo>
                    <a:pt x="0" y="13520"/>
                    <a:pt x="13520" y="0"/>
                    <a:pt x="30197" y="0"/>
                  </a:cubicBezTo>
                  <a:close/>
                </a:path>
              </a:pathLst>
            </a:custGeom>
            <a:solidFill>
              <a:srgbClr val="F2F1EC"/>
            </a:solidFill>
            <a:ln cap="rnd">
              <a:noFill/>
              <a:prstDash val="solid"/>
              <a:round/>
            </a:ln>
          </p:spPr>
        </p:sp>
        <p:sp>
          <p:nvSpPr>
            <p:cNvPr name="TextBox 16" id="16"/>
            <p:cNvSpPr txBox="true"/>
            <p:nvPr/>
          </p:nvSpPr>
          <p:spPr>
            <a:xfrm>
              <a:off x="0" y="-76200"/>
              <a:ext cx="2240885" cy="1450488"/>
            </a:xfrm>
            <a:prstGeom prst="rect">
              <a:avLst/>
            </a:prstGeom>
          </p:spPr>
          <p:txBody>
            <a:bodyPr anchor="ctr" rtlCol="false" tIns="56637" lIns="56637" bIns="56637" rIns="56637"/>
            <a:lstStyle/>
            <a:p>
              <a:pPr algn="ctr">
                <a:lnSpc>
                  <a:spcPts val="6299"/>
                </a:lnSpc>
              </a:pPr>
            </a:p>
          </p:txBody>
        </p:sp>
      </p:grpSp>
      <p:grpSp>
        <p:nvGrpSpPr>
          <p:cNvPr name="Group 17" id="17"/>
          <p:cNvGrpSpPr/>
          <p:nvPr/>
        </p:nvGrpSpPr>
        <p:grpSpPr>
          <a:xfrm rot="0">
            <a:off x="1028700" y="3815307"/>
            <a:ext cx="5468710" cy="2485175"/>
            <a:chOff x="0" y="0"/>
            <a:chExt cx="1440319" cy="654532"/>
          </a:xfrm>
        </p:grpSpPr>
        <p:sp>
          <p:nvSpPr>
            <p:cNvPr name="Freeform 18" id="18"/>
            <p:cNvSpPr/>
            <p:nvPr/>
          </p:nvSpPr>
          <p:spPr>
            <a:xfrm flipH="false" flipV="false" rot="0">
              <a:off x="0" y="0"/>
              <a:ext cx="1440319" cy="654532"/>
            </a:xfrm>
            <a:custGeom>
              <a:avLst/>
              <a:gdLst/>
              <a:ahLst/>
              <a:cxnLst/>
              <a:rect r="r" b="b" t="t" l="l"/>
              <a:pathLst>
                <a:path h="654532" w="1440319">
                  <a:moveTo>
                    <a:pt x="52380" y="0"/>
                  </a:moveTo>
                  <a:lnTo>
                    <a:pt x="1387939" y="0"/>
                  </a:lnTo>
                  <a:cubicBezTo>
                    <a:pt x="1401831" y="0"/>
                    <a:pt x="1415154" y="5519"/>
                    <a:pt x="1424977" y="15342"/>
                  </a:cubicBezTo>
                  <a:cubicBezTo>
                    <a:pt x="1434800" y="25165"/>
                    <a:pt x="1440319" y="38488"/>
                    <a:pt x="1440319" y="52380"/>
                  </a:cubicBezTo>
                  <a:lnTo>
                    <a:pt x="1440319" y="602152"/>
                  </a:lnTo>
                  <a:cubicBezTo>
                    <a:pt x="1440319" y="616044"/>
                    <a:pt x="1434800" y="629367"/>
                    <a:pt x="1424977" y="639190"/>
                  </a:cubicBezTo>
                  <a:cubicBezTo>
                    <a:pt x="1415154" y="649013"/>
                    <a:pt x="1401831" y="654532"/>
                    <a:pt x="1387939" y="654532"/>
                  </a:cubicBezTo>
                  <a:lnTo>
                    <a:pt x="52380" y="654532"/>
                  </a:lnTo>
                  <a:cubicBezTo>
                    <a:pt x="38488" y="654532"/>
                    <a:pt x="25165" y="649013"/>
                    <a:pt x="15342" y="639190"/>
                  </a:cubicBezTo>
                  <a:cubicBezTo>
                    <a:pt x="5519" y="629367"/>
                    <a:pt x="0" y="616044"/>
                    <a:pt x="0" y="602152"/>
                  </a:cubicBezTo>
                  <a:lnTo>
                    <a:pt x="0" y="52380"/>
                  </a:lnTo>
                  <a:cubicBezTo>
                    <a:pt x="0" y="38488"/>
                    <a:pt x="5519" y="25165"/>
                    <a:pt x="15342" y="15342"/>
                  </a:cubicBezTo>
                  <a:cubicBezTo>
                    <a:pt x="25165" y="5519"/>
                    <a:pt x="38488" y="0"/>
                    <a:pt x="52380" y="0"/>
                  </a:cubicBezTo>
                  <a:close/>
                </a:path>
              </a:pathLst>
            </a:custGeom>
            <a:solidFill>
              <a:srgbClr val="F2F1EC"/>
            </a:solidFill>
            <a:ln cap="rnd">
              <a:noFill/>
              <a:prstDash val="solid"/>
              <a:round/>
            </a:ln>
          </p:spPr>
        </p:sp>
        <p:sp>
          <p:nvSpPr>
            <p:cNvPr name="TextBox 19" id="19"/>
            <p:cNvSpPr txBox="true"/>
            <p:nvPr/>
          </p:nvSpPr>
          <p:spPr>
            <a:xfrm>
              <a:off x="0" y="-38100"/>
              <a:ext cx="1440319" cy="692632"/>
            </a:xfrm>
            <a:prstGeom prst="rect">
              <a:avLst/>
            </a:prstGeom>
          </p:spPr>
          <p:txBody>
            <a:bodyPr anchor="ctr" rtlCol="false" tIns="50800" lIns="50800" bIns="50800" rIns="50800"/>
            <a:lstStyle/>
            <a:p>
              <a:pPr algn="ctr">
                <a:lnSpc>
                  <a:spcPts val="3080"/>
                </a:lnSpc>
              </a:pPr>
            </a:p>
          </p:txBody>
        </p:sp>
      </p:grpSp>
      <p:sp>
        <p:nvSpPr>
          <p:cNvPr name="Freeform 20" id="20"/>
          <p:cNvSpPr/>
          <p:nvPr/>
        </p:nvSpPr>
        <p:spPr>
          <a:xfrm flipH="false" flipV="false" rot="-5400000">
            <a:off x="2961928" y="4260971"/>
            <a:ext cx="292109" cy="292109"/>
          </a:xfrm>
          <a:custGeom>
            <a:avLst/>
            <a:gdLst/>
            <a:ahLst/>
            <a:cxnLst/>
            <a:rect r="r" b="b" t="t" l="l"/>
            <a:pathLst>
              <a:path h="292109" w="292109">
                <a:moveTo>
                  <a:pt x="0" y="0"/>
                </a:moveTo>
                <a:lnTo>
                  <a:pt x="292109" y="0"/>
                </a:lnTo>
                <a:lnTo>
                  <a:pt x="292109" y="292110"/>
                </a:lnTo>
                <a:lnTo>
                  <a:pt x="0" y="2921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1488685" y="4012383"/>
            <a:ext cx="1473243" cy="861028"/>
          </a:xfrm>
          <a:prstGeom prst="rect">
            <a:avLst/>
          </a:prstGeom>
        </p:spPr>
        <p:txBody>
          <a:bodyPr anchor="t" rtlCol="false" tIns="0" lIns="0" bIns="0" rIns="0">
            <a:spAutoFit/>
          </a:bodyPr>
          <a:lstStyle/>
          <a:p>
            <a:pPr algn="l">
              <a:lnSpc>
                <a:spcPts val="6937"/>
              </a:lnSpc>
            </a:pPr>
            <a:r>
              <a:rPr lang="en-US" sz="4955" b="true">
                <a:solidFill>
                  <a:srgbClr val="183146"/>
                </a:solidFill>
                <a:latin typeface="Droid Serif Bold"/>
                <a:ea typeface="Droid Serif Bold"/>
                <a:cs typeface="Droid Serif Bold"/>
                <a:sym typeface="Droid Serif Bold"/>
              </a:rPr>
              <a:t>39%</a:t>
            </a:r>
          </a:p>
        </p:txBody>
      </p:sp>
      <p:sp>
        <p:nvSpPr>
          <p:cNvPr name="TextBox 22" id="22"/>
          <p:cNvSpPr txBox="true"/>
          <p:nvPr/>
        </p:nvSpPr>
        <p:spPr>
          <a:xfrm rot="0">
            <a:off x="3762028" y="4340027"/>
            <a:ext cx="2299001" cy="1406525"/>
          </a:xfrm>
          <a:prstGeom prst="rect">
            <a:avLst/>
          </a:prstGeom>
        </p:spPr>
        <p:txBody>
          <a:bodyPr anchor="t" rtlCol="false" tIns="0" lIns="0" bIns="0" rIns="0">
            <a:spAutoFit/>
          </a:bodyPr>
          <a:lstStyle/>
          <a:p>
            <a:pPr algn="l">
              <a:lnSpc>
                <a:spcPts val="2800"/>
              </a:lnSpc>
            </a:pPr>
            <a:r>
              <a:rPr lang="en-US" sz="2000">
                <a:solidFill>
                  <a:srgbClr val="646464"/>
                </a:solidFill>
                <a:latin typeface="Helios"/>
                <a:ea typeface="Helios"/>
                <a:cs typeface="Helios"/>
                <a:sym typeface="Helios"/>
              </a:rPr>
              <a:t>Restatements leading to decrease in earnings led to a 39% loss in equity</a:t>
            </a:r>
          </a:p>
        </p:txBody>
      </p:sp>
      <p:sp>
        <p:nvSpPr>
          <p:cNvPr name="TextBox 23" id="23"/>
          <p:cNvSpPr txBox="true"/>
          <p:nvPr/>
        </p:nvSpPr>
        <p:spPr>
          <a:xfrm rot="0">
            <a:off x="1488685" y="4825786"/>
            <a:ext cx="1765352" cy="1148495"/>
          </a:xfrm>
          <a:prstGeom prst="rect">
            <a:avLst/>
          </a:prstGeom>
        </p:spPr>
        <p:txBody>
          <a:bodyPr anchor="t" rtlCol="false" tIns="0" lIns="0" bIns="0" rIns="0">
            <a:spAutoFit/>
          </a:bodyPr>
          <a:lstStyle/>
          <a:p>
            <a:pPr algn="l">
              <a:lnSpc>
                <a:spcPts val="2322"/>
              </a:lnSpc>
            </a:pPr>
            <a:r>
              <a:rPr lang="en-US" sz="1658" b="true">
                <a:solidFill>
                  <a:srgbClr val="183146"/>
                </a:solidFill>
                <a:latin typeface="Droid Serif Bold"/>
                <a:ea typeface="Droid Serif Bold"/>
                <a:cs typeface="Droid Serif Bold"/>
                <a:sym typeface="Droid Serif Bold"/>
              </a:rPr>
              <a:t>in value related to decreased earnings after restatement</a:t>
            </a:r>
          </a:p>
        </p:txBody>
      </p:sp>
      <p:sp>
        <p:nvSpPr>
          <p:cNvPr name="TextBox 24" id="24"/>
          <p:cNvSpPr txBox="true"/>
          <p:nvPr/>
        </p:nvSpPr>
        <p:spPr>
          <a:xfrm rot="0">
            <a:off x="1488685" y="7743094"/>
            <a:ext cx="1765352" cy="1148495"/>
          </a:xfrm>
          <a:prstGeom prst="rect">
            <a:avLst/>
          </a:prstGeom>
        </p:spPr>
        <p:txBody>
          <a:bodyPr anchor="t" rtlCol="false" tIns="0" lIns="0" bIns="0" rIns="0">
            <a:spAutoFit/>
          </a:bodyPr>
          <a:lstStyle/>
          <a:p>
            <a:pPr algn="l">
              <a:lnSpc>
                <a:spcPts val="2322"/>
              </a:lnSpc>
            </a:pPr>
            <a:r>
              <a:rPr lang="en-US" sz="1658" b="true">
                <a:solidFill>
                  <a:srgbClr val="183146"/>
                </a:solidFill>
                <a:latin typeface="Droid Serif Bold"/>
                <a:ea typeface="Droid Serif Bold"/>
                <a:cs typeface="Droid Serif Bold"/>
                <a:sym typeface="Droid Serif Bold"/>
              </a:rPr>
              <a:t>to adjust for the overvaluation and loss of confidence</a:t>
            </a:r>
          </a:p>
        </p:txBody>
      </p:sp>
      <p:sp>
        <p:nvSpPr>
          <p:cNvPr name="TextBox 25" id="25"/>
          <p:cNvSpPr txBox="true"/>
          <p:nvPr/>
        </p:nvSpPr>
        <p:spPr>
          <a:xfrm rot="0">
            <a:off x="3762028" y="7072852"/>
            <a:ext cx="2299001" cy="1758950"/>
          </a:xfrm>
          <a:prstGeom prst="rect">
            <a:avLst/>
          </a:prstGeom>
        </p:spPr>
        <p:txBody>
          <a:bodyPr anchor="t" rtlCol="false" tIns="0" lIns="0" bIns="0" rIns="0">
            <a:spAutoFit/>
          </a:bodyPr>
          <a:lstStyle/>
          <a:p>
            <a:pPr algn="l">
              <a:lnSpc>
                <a:spcPts val="2800"/>
              </a:lnSpc>
            </a:pPr>
            <a:r>
              <a:rPr lang="en-US" sz="2000">
                <a:solidFill>
                  <a:srgbClr val="646464"/>
                </a:solidFill>
                <a:latin typeface="Helios"/>
                <a:ea typeface="Helios"/>
                <a:cs typeface="Helios"/>
                <a:sym typeface="Helios"/>
              </a:rPr>
              <a:t>The firms in question continued to perform poorly after the restatement</a:t>
            </a:r>
          </a:p>
        </p:txBody>
      </p:sp>
      <p:sp>
        <p:nvSpPr>
          <p:cNvPr name="TextBox 26" id="26"/>
          <p:cNvSpPr txBox="true"/>
          <p:nvPr/>
        </p:nvSpPr>
        <p:spPr>
          <a:xfrm rot="0">
            <a:off x="13566901" y="9744075"/>
            <a:ext cx="3433167" cy="276225"/>
          </a:xfrm>
          <a:prstGeom prst="rect">
            <a:avLst/>
          </a:prstGeom>
        </p:spPr>
        <p:txBody>
          <a:bodyPr anchor="t" rtlCol="false" tIns="0" lIns="0" bIns="0" rIns="0">
            <a:spAutoFit/>
          </a:bodyPr>
          <a:lstStyle/>
          <a:p>
            <a:pPr algn="ctr">
              <a:lnSpc>
                <a:spcPts val="2100"/>
              </a:lnSpc>
              <a:spcBef>
                <a:spcPct val="0"/>
              </a:spcBef>
            </a:pPr>
            <a:r>
              <a:rPr lang="en-US" sz="1500" i="true">
                <a:solidFill>
                  <a:srgbClr val="000000"/>
                </a:solidFill>
                <a:latin typeface="Droid Serif Italics"/>
                <a:ea typeface="Droid Serif Italics"/>
                <a:cs typeface="Droid Serif Italics"/>
                <a:sym typeface="Droid Serif Italics"/>
              </a:rPr>
              <a:t>Source:  Marciukaityte &amp; Varma, 2008 </a:t>
            </a:r>
          </a:p>
        </p:txBody>
      </p:sp>
      <p:sp>
        <p:nvSpPr>
          <p:cNvPr name="TextBox 27" id="27"/>
          <p:cNvSpPr txBox="true"/>
          <p:nvPr/>
        </p:nvSpPr>
        <p:spPr>
          <a:xfrm rot="0">
            <a:off x="7768834" y="5561965"/>
            <a:ext cx="8028937" cy="2000908"/>
          </a:xfrm>
          <a:prstGeom prst="rect">
            <a:avLst/>
          </a:prstGeom>
        </p:spPr>
        <p:txBody>
          <a:bodyPr anchor="t" rtlCol="false" tIns="0" lIns="0" bIns="0" rIns="0">
            <a:spAutoFit/>
          </a:bodyPr>
          <a:lstStyle/>
          <a:p>
            <a:pPr algn="ctr">
              <a:lnSpc>
                <a:spcPts val="5205"/>
              </a:lnSpc>
              <a:spcBef>
                <a:spcPct val="0"/>
              </a:spcBef>
            </a:pPr>
            <a:r>
              <a:rPr lang="en-US" b="true" sz="4732">
                <a:solidFill>
                  <a:srgbClr val="000000"/>
                </a:solidFill>
                <a:latin typeface="Droid Serif Bold"/>
                <a:ea typeface="Droid Serif Bold"/>
                <a:cs typeface="Droid Serif Bold"/>
                <a:sym typeface="Droid Serif Bold"/>
              </a:rPr>
              <a:t>Ma</a:t>
            </a:r>
            <a:r>
              <a:rPr lang="en-US" b="true" sz="4732">
                <a:solidFill>
                  <a:srgbClr val="000000"/>
                </a:solidFill>
                <a:latin typeface="Droid Serif Bold"/>
                <a:ea typeface="Droid Serif Bold"/>
                <a:cs typeface="Droid Serif Bold"/>
                <a:sym typeface="Droid Serif Bold"/>
              </a:rPr>
              <a:t>rket Capitalisation &gt; Equity - Retained Earnings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086350" y="914099"/>
            <a:ext cx="8115300" cy="2193937"/>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Model </a:t>
            </a:r>
            <a:r>
              <a:rPr lang="en-US" sz="7750" b="true">
                <a:solidFill>
                  <a:srgbClr val="95BFB2"/>
                </a:solidFill>
                <a:latin typeface="Droid Serif Bold"/>
                <a:ea typeface="Droid Serif Bold"/>
                <a:cs typeface="Droid Serif Bold"/>
                <a:sym typeface="Droid Serif Bold"/>
              </a:rPr>
              <a:t>Performance</a:t>
            </a:r>
          </a:p>
        </p:txBody>
      </p:sp>
      <p:sp>
        <p:nvSpPr>
          <p:cNvPr name="Freeform 6" id="6"/>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8" id="8"/>
          <p:cNvGraphicFramePr>
            <a:graphicFrameLocks noGrp="true"/>
          </p:cNvGraphicFramePr>
          <p:nvPr/>
        </p:nvGraphicFramePr>
        <p:xfrm>
          <a:off x="1251375" y="3108036"/>
          <a:ext cx="7076217" cy="6301911"/>
        </p:xfrm>
        <a:graphic>
          <a:graphicData uri="http://schemas.openxmlformats.org/drawingml/2006/table">
            <a:tbl>
              <a:tblPr/>
              <a:tblGrid>
                <a:gridCol w="3653423"/>
                <a:gridCol w="3422795"/>
              </a:tblGrid>
              <a:tr h="1050762">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Model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AUC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852330">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Simple Logistic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0.6555515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83724">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Simple LASSO 1se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0.6453059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33715">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Simple LASSO min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0.6550704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33715">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Tidy LASSO 1se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0.6695274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48174">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Tidy LASSO min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0.6723941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99491">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XGBoost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0.6408052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Freeform 9" id="9"/>
          <p:cNvSpPr/>
          <p:nvPr/>
        </p:nvSpPr>
        <p:spPr>
          <a:xfrm flipH="false" flipV="false" rot="0">
            <a:off x="8632564" y="3392533"/>
            <a:ext cx="8371601" cy="5891514"/>
          </a:xfrm>
          <a:custGeom>
            <a:avLst/>
            <a:gdLst/>
            <a:ahLst/>
            <a:cxnLst/>
            <a:rect r="r" b="b" t="t" l="l"/>
            <a:pathLst>
              <a:path h="5891514" w="8371601">
                <a:moveTo>
                  <a:pt x="0" y="0"/>
                </a:moveTo>
                <a:lnTo>
                  <a:pt x="8371602" y="0"/>
                </a:lnTo>
                <a:lnTo>
                  <a:pt x="8371602" y="5891514"/>
                </a:lnTo>
                <a:lnTo>
                  <a:pt x="0" y="5891514"/>
                </a:lnTo>
                <a:lnTo>
                  <a:pt x="0" y="0"/>
                </a:lnTo>
                <a:close/>
              </a:path>
            </a:pathLst>
          </a:custGeom>
          <a:blipFill>
            <a:blip r:embed="rId10"/>
            <a:stretch>
              <a:fillRect l="0" t="0" r="0" b="0"/>
            </a:stretch>
          </a:blipFill>
        </p:spPr>
      </p:sp>
      <p:grpSp>
        <p:nvGrpSpPr>
          <p:cNvPr name="Group 10" id="10"/>
          <p:cNvGrpSpPr/>
          <p:nvPr/>
        </p:nvGrpSpPr>
        <p:grpSpPr>
          <a:xfrm rot="0">
            <a:off x="1140038" y="6618131"/>
            <a:ext cx="7298893" cy="1847422"/>
            <a:chOff x="0" y="0"/>
            <a:chExt cx="1922342" cy="486564"/>
          </a:xfrm>
        </p:grpSpPr>
        <p:sp>
          <p:nvSpPr>
            <p:cNvPr name="Freeform 11" id="11"/>
            <p:cNvSpPr/>
            <p:nvPr/>
          </p:nvSpPr>
          <p:spPr>
            <a:xfrm flipH="false" flipV="false" rot="0">
              <a:off x="0" y="0"/>
              <a:ext cx="1922342" cy="486564"/>
            </a:xfrm>
            <a:custGeom>
              <a:avLst/>
              <a:gdLst/>
              <a:ahLst/>
              <a:cxnLst/>
              <a:rect r="r" b="b" t="t" l="l"/>
              <a:pathLst>
                <a:path h="486564" w="1922342">
                  <a:moveTo>
                    <a:pt x="54096" y="0"/>
                  </a:moveTo>
                  <a:lnTo>
                    <a:pt x="1868247" y="0"/>
                  </a:lnTo>
                  <a:cubicBezTo>
                    <a:pt x="1898123" y="0"/>
                    <a:pt x="1922342" y="24219"/>
                    <a:pt x="1922342" y="54096"/>
                  </a:cubicBezTo>
                  <a:lnTo>
                    <a:pt x="1922342" y="432468"/>
                  </a:lnTo>
                  <a:cubicBezTo>
                    <a:pt x="1922342" y="446815"/>
                    <a:pt x="1916643" y="460575"/>
                    <a:pt x="1906498" y="470719"/>
                  </a:cubicBezTo>
                  <a:cubicBezTo>
                    <a:pt x="1896353" y="480864"/>
                    <a:pt x="1882594" y="486564"/>
                    <a:pt x="1868247" y="486564"/>
                  </a:cubicBezTo>
                  <a:lnTo>
                    <a:pt x="54096" y="486564"/>
                  </a:lnTo>
                  <a:cubicBezTo>
                    <a:pt x="39749" y="486564"/>
                    <a:pt x="25989" y="480864"/>
                    <a:pt x="15844" y="470719"/>
                  </a:cubicBezTo>
                  <a:cubicBezTo>
                    <a:pt x="5699" y="460575"/>
                    <a:pt x="0" y="446815"/>
                    <a:pt x="0" y="432468"/>
                  </a:cubicBezTo>
                  <a:lnTo>
                    <a:pt x="0" y="54096"/>
                  </a:lnTo>
                  <a:cubicBezTo>
                    <a:pt x="0" y="24219"/>
                    <a:pt x="24219" y="0"/>
                    <a:pt x="54096" y="0"/>
                  </a:cubicBezTo>
                  <a:close/>
                </a:path>
              </a:pathLst>
            </a:custGeom>
            <a:solidFill>
              <a:srgbClr val="000000">
                <a:alpha val="0"/>
              </a:srgbClr>
            </a:solidFill>
            <a:ln w="38100" cap="rnd">
              <a:solidFill>
                <a:srgbClr val="FF3131"/>
              </a:solidFill>
              <a:prstDash val="solid"/>
              <a:round/>
            </a:ln>
          </p:spPr>
        </p:sp>
        <p:sp>
          <p:nvSpPr>
            <p:cNvPr name="TextBox 12" id="12"/>
            <p:cNvSpPr txBox="true"/>
            <p:nvPr/>
          </p:nvSpPr>
          <p:spPr>
            <a:xfrm>
              <a:off x="0" y="-38100"/>
              <a:ext cx="1922342" cy="524664"/>
            </a:xfrm>
            <a:prstGeom prst="rect">
              <a:avLst/>
            </a:prstGeom>
          </p:spPr>
          <p:txBody>
            <a:bodyPr anchor="ctr" rtlCol="false" tIns="50800" lIns="50800" bIns="50800" rIns="50800"/>
            <a:lstStyle/>
            <a:p>
              <a:pPr algn="ctr">
                <a:lnSpc>
                  <a:spcPts val="3080"/>
                </a:lnSpc>
              </a:pP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086350" y="914099"/>
            <a:ext cx="8115300" cy="2193937"/>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Model </a:t>
            </a:r>
            <a:r>
              <a:rPr lang="en-US" sz="7750" b="true">
                <a:solidFill>
                  <a:srgbClr val="95BFB2"/>
                </a:solidFill>
                <a:latin typeface="Droid Serif Bold"/>
                <a:ea typeface="Droid Serif Bold"/>
                <a:cs typeface="Droid Serif Bold"/>
                <a:sym typeface="Droid Serif Bold"/>
              </a:rPr>
              <a:t>Performance</a:t>
            </a:r>
          </a:p>
        </p:txBody>
      </p:sp>
      <p:sp>
        <p:nvSpPr>
          <p:cNvPr name="Freeform 6" id="6"/>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8" id="8"/>
          <p:cNvGraphicFramePr>
            <a:graphicFrameLocks noGrp="true"/>
          </p:cNvGraphicFramePr>
          <p:nvPr/>
        </p:nvGraphicFramePr>
        <p:xfrm>
          <a:off x="3324344" y="3929093"/>
          <a:ext cx="11639313" cy="5329207"/>
        </p:xfrm>
        <a:graphic>
          <a:graphicData uri="http://schemas.openxmlformats.org/drawingml/2006/table">
            <a:tbl>
              <a:tblPr/>
              <a:tblGrid>
                <a:gridCol w="2798954"/>
                <a:gridCol w="2946786"/>
                <a:gridCol w="2946786"/>
                <a:gridCol w="2946786"/>
              </a:tblGrid>
              <a:tr h="2022876">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Model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Sensitivity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Specificity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Accuracy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605028">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Tidy LASSO 1se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0.7779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0.4552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0.5235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701303">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Tidy LASSO min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0.6243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0.6094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0.6125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grpSp>
        <p:nvGrpSpPr>
          <p:cNvPr name="Group 9" id="9"/>
          <p:cNvGrpSpPr/>
          <p:nvPr/>
        </p:nvGrpSpPr>
        <p:grpSpPr>
          <a:xfrm rot="0">
            <a:off x="3324344" y="5830279"/>
            <a:ext cx="11639313" cy="1847422"/>
            <a:chOff x="0" y="0"/>
            <a:chExt cx="3065498" cy="486564"/>
          </a:xfrm>
        </p:grpSpPr>
        <p:sp>
          <p:nvSpPr>
            <p:cNvPr name="Freeform 10" id="10"/>
            <p:cNvSpPr/>
            <p:nvPr/>
          </p:nvSpPr>
          <p:spPr>
            <a:xfrm flipH="false" flipV="false" rot="0">
              <a:off x="0" y="0"/>
              <a:ext cx="3065498" cy="486564"/>
            </a:xfrm>
            <a:custGeom>
              <a:avLst/>
              <a:gdLst/>
              <a:ahLst/>
              <a:cxnLst/>
              <a:rect r="r" b="b" t="t" l="l"/>
              <a:pathLst>
                <a:path h="486564" w="3065498">
                  <a:moveTo>
                    <a:pt x="33923" y="0"/>
                  </a:moveTo>
                  <a:lnTo>
                    <a:pt x="3031575" y="0"/>
                  </a:lnTo>
                  <a:cubicBezTo>
                    <a:pt x="3040572" y="0"/>
                    <a:pt x="3049201" y="3574"/>
                    <a:pt x="3055562" y="9936"/>
                  </a:cubicBezTo>
                  <a:cubicBezTo>
                    <a:pt x="3061924" y="16298"/>
                    <a:pt x="3065498" y="24926"/>
                    <a:pt x="3065498" y="33923"/>
                  </a:cubicBezTo>
                  <a:lnTo>
                    <a:pt x="3065498" y="452641"/>
                  </a:lnTo>
                  <a:cubicBezTo>
                    <a:pt x="3065498" y="461638"/>
                    <a:pt x="3061924" y="470266"/>
                    <a:pt x="3055562" y="476628"/>
                  </a:cubicBezTo>
                  <a:cubicBezTo>
                    <a:pt x="3049201" y="482990"/>
                    <a:pt x="3040572" y="486564"/>
                    <a:pt x="3031575" y="486564"/>
                  </a:cubicBezTo>
                  <a:lnTo>
                    <a:pt x="33923" y="486564"/>
                  </a:lnTo>
                  <a:cubicBezTo>
                    <a:pt x="24926" y="486564"/>
                    <a:pt x="16298" y="482990"/>
                    <a:pt x="9936" y="476628"/>
                  </a:cubicBezTo>
                  <a:cubicBezTo>
                    <a:pt x="3574" y="470266"/>
                    <a:pt x="0" y="461638"/>
                    <a:pt x="0" y="452641"/>
                  </a:cubicBezTo>
                  <a:lnTo>
                    <a:pt x="0" y="33923"/>
                  </a:lnTo>
                  <a:cubicBezTo>
                    <a:pt x="0" y="24926"/>
                    <a:pt x="3574" y="16298"/>
                    <a:pt x="9936" y="9936"/>
                  </a:cubicBezTo>
                  <a:cubicBezTo>
                    <a:pt x="16298" y="3574"/>
                    <a:pt x="24926" y="0"/>
                    <a:pt x="33923" y="0"/>
                  </a:cubicBezTo>
                  <a:close/>
                </a:path>
              </a:pathLst>
            </a:custGeom>
            <a:solidFill>
              <a:srgbClr val="000000">
                <a:alpha val="0"/>
              </a:srgbClr>
            </a:solidFill>
            <a:ln w="38100" cap="rnd">
              <a:solidFill>
                <a:srgbClr val="FF3131"/>
              </a:solidFill>
              <a:prstDash val="solid"/>
              <a:round/>
            </a:ln>
          </p:spPr>
        </p:sp>
        <p:sp>
          <p:nvSpPr>
            <p:cNvPr name="TextBox 11" id="11"/>
            <p:cNvSpPr txBox="true"/>
            <p:nvPr/>
          </p:nvSpPr>
          <p:spPr>
            <a:xfrm>
              <a:off x="0" y="-38100"/>
              <a:ext cx="3065498" cy="524664"/>
            </a:xfrm>
            <a:prstGeom prst="rect">
              <a:avLst/>
            </a:prstGeom>
          </p:spPr>
          <p:txBody>
            <a:bodyPr anchor="ctr" rtlCol="false" tIns="50800" lIns="50800" bIns="50800" rIns="50800"/>
            <a:lstStyle/>
            <a:p>
              <a:pPr algn="ctr">
                <a:lnSpc>
                  <a:spcPts val="3080"/>
                </a:lnSpc>
              </a:pP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76689" y="9722472"/>
            <a:ext cx="2742346" cy="2763069"/>
          </a:xfrm>
          <a:custGeom>
            <a:avLst/>
            <a:gdLst/>
            <a:ahLst/>
            <a:cxnLst/>
            <a:rect r="r" b="b" t="t" l="l"/>
            <a:pathLst>
              <a:path h="2763069" w="2742346">
                <a:moveTo>
                  <a:pt x="0" y="0"/>
                </a:moveTo>
                <a:lnTo>
                  <a:pt x="2742346" y="0"/>
                </a:lnTo>
                <a:lnTo>
                  <a:pt x="2742346" y="2763069"/>
                </a:lnTo>
                <a:lnTo>
                  <a:pt x="0" y="2763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33830" y="-700709"/>
            <a:ext cx="2022515" cy="1782341"/>
          </a:xfrm>
          <a:custGeom>
            <a:avLst/>
            <a:gdLst/>
            <a:ahLst/>
            <a:cxnLst/>
            <a:rect r="r" b="b" t="t" l="l"/>
            <a:pathLst>
              <a:path h="1782341" w="2022515">
                <a:moveTo>
                  <a:pt x="0" y="0"/>
                </a:moveTo>
                <a:lnTo>
                  <a:pt x="2022515" y="0"/>
                </a:lnTo>
                <a:lnTo>
                  <a:pt x="2022515" y="1782341"/>
                </a:lnTo>
                <a:lnTo>
                  <a:pt x="0" y="17823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652279" y="1085850"/>
            <a:ext cx="10983442" cy="1117612"/>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Coefficients</a:t>
            </a:r>
          </a:p>
        </p:txBody>
      </p:sp>
      <p:graphicFrame>
        <p:nvGraphicFramePr>
          <p:cNvPr name="Table 8" id="8"/>
          <p:cNvGraphicFramePr>
            <a:graphicFrameLocks noGrp="true"/>
          </p:cNvGraphicFramePr>
          <p:nvPr/>
        </p:nvGraphicFramePr>
        <p:xfrm>
          <a:off x="1488685" y="2304342"/>
          <a:ext cx="15770615" cy="7548938"/>
        </p:xfrm>
        <a:graphic>
          <a:graphicData uri="http://schemas.openxmlformats.org/drawingml/2006/table">
            <a:tbl>
              <a:tblPr/>
              <a:tblGrid>
                <a:gridCol w="3100850"/>
                <a:gridCol w="2945871"/>
                <a:gridCol w="9723894"/>
              </a:tblGrid>
              <a:tr h="1049707">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Variable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Coefficient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Reasons</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832879">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Debt to Equity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-0.0259492150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Investors may be concerned about higher leverage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82837">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Return on Equity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0.1458464157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Investors may be more optimistic about higher profitability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32879">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Profit Margin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0.0005831538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Investors may be more optimistic about higher profitability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06238">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Current Ratio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0.0044381229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Higher current ratio may indicate higher financial health but includes inventory and A/R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4722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Inventory Turnover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0.0141108078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Higher inventory turnover may suggest operational effectiveness</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98588">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Z Score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0.1303028750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Higher Z score is an indicator of financial health</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98588">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Restated Later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-0.0518944179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Restatements could reflect risks discovered later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076689" y="9722472"/>
            <a:ext cx="2742346" cy="2763069"/>
          </a:xfrm>
          <a:custGeom>
            <a:avLst/>
            <a:gdLst/>
            <a:ahLst/>
            <a:cxnLst/>
            <a:rect r="r" b="b" t="t" l="l"/>
            <a:pathLst>
              <a:path h="2763069" w="2742346">
                <a:moveTo>
                  <a:pt x="0" y="0"/>
                </a:moveTo>
                <a:lnTo>
                  <a:pt x="2742346" y="0"/>
                </a:lnTo>
                <a:lnTo>
                  <a:pt x="2742346" y="2763069"/>
                </a:lnTo>
                <a:lnTo>
                  <a:pt x="0" y="27630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33830" y="-700709"/>
            <a:ext cx="2022515" cy="1782341"/>
          </a:xfrm>
          <a:custGeom>
            <a:avLst/>
            <a:gdLst/>
            <a:ahLst/>
            <a:cxnLst/>
            <a:rect r="r" b="b" t="t" l="l"/>
            <a:pathLst>
              <a:path h="1782341" w="2022515">
                <a:moveTo>
                  <a:pt x="0" y="0"/>
                </a:moveTo>
                <a:lnTo>
                  <a:pt x="2022515" y="0"/>
                </a:lnTo>
                <a:lnTo>
                  <a:pt x="2022515" y="1782341"/>
                </a:lnTo>
                <a:lnTo>
                  <a:pt x="0" y="17823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652279" y="1085850"/>
            <a:ext cx="10983442" cy="1117612"/>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Coefficients</a:t>
            </a:r>
          </a:p>
        </p:txBody>
      </p:sp>
      <p:graphicFrame>
        <p:nvGraphicFramePr>
          <p:cNvPr name="Table 8" id="8"/>
          <p:cNvGraphicFramePr>
            <a:graphicFrameLocks noGrp="true"/>
          </p:cNvGraphicFramePr>
          <p:nvPr/>
        </p:nvGraphicFramePr>
        <p:xfrm>
          <a:off x="1471603" y="2488110"/>
          <a:ext cx="15787697" cy="7234362"/>
        </p:xfrm>
        <a:graphic>
          <a:graphicData uri="http://schemas.openxmlformats.org/drawingml/2006/table">
            <a:tbl>
              <a:tblPr/>
              <a:tblGrid>
                <a:gridCol w="3561939"/>
                <a:gridCol w="2945864"/>
                <a:gridCol w="9279894"/>
              </a:tblGrid>
              <a:tr h="1049939">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Variable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Coefficient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Reasons</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206504">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Working Capital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-1.4417671928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Working capital could be an indicator of healthy liquidity position and underutilised resources</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06504">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Net Income % Change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-0.0035766419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Positive net income percentage change can indicate sustainable growth, justifying the price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3306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Cash Flow % Change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-0.0331688013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Better cash flow growth indicates strong fundamentals.</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3306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Total Debt % Change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0.0305909665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Higher debt increase can mean higher risk</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06504">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Accounts Receivables Days % Change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0.0657267772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Increased accounts receivable days can indicate inflated revenue and A/R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898786">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Market Cap % Change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1.9575968849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Droid Serif"/>
                          <a:ea typeface="Droid Serif"/>
                          <a:cs typeface="Droid Serif"/>
                          <a:sym typeface="Droid Serif"/>
                        </a:rPr>
                        <a:t>Higher increase of market capitalisation increases overvaluation risk</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944331" y="3834765"/>
            <a:ext cx="10777483" cy="27031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Model 3: Current Ratio</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7960478" y="3245706"/>
            <a:ext cx="9298822" cy="6012594"/>
            <a:chOff x="0" y="0"/>
            <a:chExt cx="2449072" cy="1583564"/>
          </a:xfrm>
        </p:grpSpPr>
        <p:sp>
          <p:nvSpPr>
            <p:cNvPr name="Freeform 6" id="6"/>
            <p:cNvSpPr/>
            <p:nvPr/>
          </p:nvSpPr>
          <p:spPr>
            <a:xfrm flipH="false" flipV="false" rot="0">
              <a:off x="0" y="0"/>
              <a:ext cx="2449072" cy="1583564"/>
            </a:xfrm>
            <a:custGeom>
              <a:avLst/>
              <a:gdLst/>
              <a:ahLst/>
              <a:cxnLst/>
              <a:rect r="r" b="b" t="t" l="l"/>
              <a:pathLst>
                <a:path h="1583564" w="2449072">
                  <a:moveTo>
                    <a:pt x="8326" y="0"/>
                  </a:moveTo>
                  <a:lnTo>
                    <a:pt x="2440747" y="0"/>
                  </a:lnTo>
                  <a:cubicBezTo>
                    <a:pt x="2442955" y="0"/>
                    <a:pt x="2445072" y="877"/>
                    <a:pt x="2446634" y="2439"/>
                  </a:cubicBezTo>
                  <a:cubicBezTo>
                    <a:pt x="2448195" y="4000"/>
                    <a:pt x="2449072" y="6118"/>
                    <a:pt x="2449072" y="8326"/>
                  </a:cubicBezTo>
                  <a:lnTo>
                    <a:pt x="2449072" y="1575238"/>
                  </a:lnTo>
                  <a:cubicBezTo>
                    <a:pt x="2449072" y="1577446"/>
                    <a:pt x="2448195" y="1579564"/>
                    <a:pt x="2446634" y="1581125"/>
                  </a:cubicBezTo>
                  <a:cubicBezTo>
                    <a:pt x="2445072" y="1582687"/>
                    <a:pt x="2442955" y="1583564"/>
                    <a:pt x="2440747" y="1583564"/>
                  </a:cubicBezTo>
                  <a:lnTo>
                    <a:pt x="8326" y="1583564"/>
                  </a:lnTo>
                  <a:cubicBezTo>
                    <a:pt x="6118" y="1583564"/>
                    <a:pt x="4000" y="1582687"/>
                    <a:pt x="2439" y="1581125"/>
                  </a:cubicBezTo>
                  <a:cubicBezTo>
                    <a:pt x="877" y="1579564"/>
                    <a:pt x="0" y="1577446"/>
                    <a:pt x="0" y="1575238"/>
                  </a:cubicBezTo>
                  <a:lnTo>
                    <a:pt x="0" y="8326"/>
                  </a:lnTo>
                  <a:cubicBezTo>
                    <a:pt x="0" y="6118"/>
                    <a:pt x="877" y="4000"/>
                    <a:pt x="2439" y="2439"/>
                  </a:cubicBezTo>
                  <a:cubicBezTo>
                    <a:pt x="4000" y="877"/>
                    <a:pt x="6118" y="0"/>
                    <a:pt x="8326" y="0"/>
                  </a:cubicBezTo>
                  <a:close/>
                </a:path>
              </a:pathLst>
            </a:custGeom>
            <a:solidFill>
              <a:srgbClr val="F2F1EC"/>
            </a:solidFill>
            <a:ln cap="sq">
              <a:noFill/>
              <a:prstDash val="solid"/>
              <a:miter/>
            </a:ln>
          </p:spPr>
        </p:sp>
        <p:sp>
          <p:nvSpPr>
            <p:cNvPr name="TextBox 7" id="7"/>
            <p:cNvSpPr txBox="true"/>
            <p:nvPr/>
          </p:nvSpPr>
          <p:spPr>
            <a:xfrm>
              <a:off x="0" y="-38100"/>
              <a:ext cx="2449072" cy="1621664"/>
            </a:xfrm>
            <a:prstGeom prst="rect">
              <a:avLst/>
            </a:prstGeom>
          </p:spPr>
          <p:txBody>
            <a:bodyPr anchor="ctr" rtlCol="false" tIns="50800" lIns="50800" bIns="50800" rIns="50800"/>
            <a:lstStyle/>
            <a:p>
              <a:pPr algn="ctr">
                <a:lnSpc>
                  <a:spcPts val="3080"/>
                </a:lnSpc>
              </a:pPr>
              <a:r>
                <a:rPr lang="en-US" sz="2200">
                  <a:solidFill>
                    <a:srgbClr val="000000"/>
                  </a:solidFill>
                  <a:latin typeface="Canva Sans"/>
                  <a:ea typeface="Canva Sans"/>
                  <a:cs typeface="Canva Sans"/>
                  <a:sym typeface="Canva Sans"/>
                </a:rPr>
                <a:t>“Financial ratios of 16 bankrupt firms five years prior to</a:t>
              </a:r>
            </a:p>
            <a:p>
              <a:pPr algn="ctr">
                <a:lnSpc>
                  <a:spcPts val="3080"/>
                </a:lnSpc>
              </a:pPr>
              <a:r>
                <a:rPr lang="en-US" sz="2200">
                  <a:solidFill>
                    <a:srgbClr val="000000"/>
                  </a:solidFill>
                  <a:latin typeface="Canva Sans"/>
                  <a:ea typeface="Canva Sans"/>
                  <a:cs typeface="Canva Sans"/>
                  <a:sym typeface="Canva Sans"/>
                </a:rPr>
                <a:t>their bankruptcy and current ratio was a </a:t>
              </a:r>
              <a:r>
                <a:rPr lang="en-US" sz="2200" b="true">
                  <a:solidFill>
                    <a:srgbClr val="000000"/>
                  </a:solidFill>
                  <a:latin typeface="Canva Sans Bold"/>
                  <a:ea typeface="Canva Sans Bold"/>
                  <a:cs typeface="Canva Sans Bold"/>
                  <a:sym typeface="Canva Sans Bold"/>
                </a:rPr>
                <a:t>primary indicator</a:t>
              </a:r>
              <a:r>
                <a:rPr lang="en-US" sz="2200">
                  <a:solidFill>
                    <a:srgbClr val="000000"/>
                  </a:solidFill>
                  <a:latin typeface="Canva Sans"/>
                  <a:ea typeface="Canva Sans"/>
                  <a:cs typeface="Canva Sans"/>
                  <a:sym typeface="Canva Sans"/>
                </a:rPr>
                <a:t> of bankruptcy where</a:t>
              </a:r>
            </a:p>
            <a:p>
              <a:pPr algn="ctr">
                <a:lnSpc>
                  <a:spcPts val="3080"/>
                </a:lnSpc>
              </a:pPr>
              <a:r>
                <a:rPr lang="en-US" b="true" sz="2200">
                  <a:solidFill>
                    <a:srgbClr val="000000"/>
                  </a:solidFill>
                  <a:latin typeface="Canva Sans Bold"/>
                  <a:ea typeface="Canva Sans Bold"/>
                  <a:cs typeface="Canva Sans Bold"/>
                  <a:sym typeface="Canva Sans Bold"/>
                </a:rPr>
                <a:t>70%</a:t>
              </a:r>
              <a:r>
                <a:rPr lang="en-US" sz="2200">
                  <a:solidFill>
                    <a:srgbClr val="000000"/>
                  </a:solidFill>
                  <a:latin typeface="Canva Sans"/>
                  <a:ea typeface="Canva Sans"/>
                  <a:cs typeface="Canva Sans"/>
                  <a:sym typeface="Canva Sans"/>
                </a:rPr>
                <a:t> of bankrupt firms had a current ratio of one with a declining trend.” Beneish (1997)</a:t>
              </a:r>
            </a:p>
          </p:txBody>
        </p:sp>
      </p:grpSp>
      <p:sp>
        <p:nvSpPr>
          <p:cNvPr name="Freeform 8" id="8"/>
          <p:cNvSpPr/>
          <p:nvPr/>
        </p:nvSpPr>
        <p:spPr>
          <a:xfrm flipH="false" flipV="false" rot="0">
            <a:off x="17076689" y="9722472"/>
            <a:ext cx="2742346" cy="2763069"/>
          </a:xfrm>
          <a:custGeom>
            <a:avLst/>
            <a:gdLst/>
            <a:ahLst/>
            <a:cxnLst/>
            <a:rect r="r" b="b" t="t" l="l"/>
            <a:pathLst>
              <a:path h="2763069" w="2742346">
                <a:moveTo>
                  <a:pt x="0" y="0"/>
                </a:moveTo>
                <a:lnTo>
                  <a:pt x="2742346" y="0"/>
                </a:lnTo>
                <a:lnTo>
                  <a:pt x="2742346" y="2763069"/>
                </a:lnTo>
                <a:lnTo>
                  <a:pt x="0" y="27630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33830" y="-700709"/>
            <a:ext cx="2022515" cy="1782341"/>
          </a:xfrm>
          <a:custGeom>
            <a:avLst/>
            <a:gdLst/>
            <a:ahLst/>
            <a:cxnLst/>
            <a:rect r="r" b="b" t="t" l="l"/>
            <a:pathLst>
              <a:path h="1782341" w="2022515">
                <a:moveTo>
                  <a:pt x="0" y="0"/>
                </a:moveTo>
                <a:lnTo>
                  <a:pt x="2022515" y="0"/>
                </a:lnTo>
                <a:lnTo>
                  <a:pt x="2022515" y="1782341"/>
                </a:lnTo>
                <a:lnTo>
                  <a:pt x="0" y="17823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3652279" y="1085850"/>
            <a:ext cx="10983442" cy="1117612"/>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Why Current Ratio?</a:t>
            </a:r>
          </a:p>
        </p:txBody>
      </p:sp>
      <p:grpSp>
        <p:nvGrpSpPr>
          <p:cNvPr name="Group 11" id="11"/>
          <p:cNvGrpSpPr/>
          <p:nvPr/>
        </p:nvGrpSpPr>
        <p:grpSpPr>
          <a:xfrm rot="0">
            <a:off x="1028700" y="3245706"/>
            <a:ext cx="6267957" cy="2561962"/>
            <a:chOff x="0" y="0"/>
            <a:chExt cx="8357277" cy="3415949"/>
          </a:xfrm>
        </p:grpSpPr>
        <p:grpSp>
          <p:nvGrpSpPr>
            <p:cNvPr name="Group 12" id="12"/>
            <p:cNvGrpSpPr/>
            <p:nvPr/>
          </p:nvGrpSpPr>
          <p:grpSpPr>
            <a:xfrm rot="0">
              <a:off x="0" y="0"/>
              <a:ext cx="8357277" cy="3415949"/>
              <a:chOff x="0" y="0"/>
              <a:chExt cx="1650820" cy="674755"/>
            </a:xfrm>
          </p:grpSpPr>
          <p:sp>
            <p:nvSpPr>
              <p:cNvPr name="Freeform 13" id="13"/>
              <p:cNvSpPr/>
              <p:nvPr/>
            </p:nvSpPr>
            <p:spPr>
              <a:xfrm flipH="false" flipV="false" rot="0">
                <a:off x="0" y="0"/>
                <a:ext cx="1650820" cy="674755"/>
              </a:xfrm>
              <a:custGeom>
                <a:avLst/>
                <a:gdLst/>
                <a:ahLst/>
                <a:cxnLst/>
                <a:rect r="r" b="b" t="t" l="l"/>
                <a:pathLst>
                  <a:path h="674755" w="1650820">
                    <a:moveTo>
                      <a:pt x="12352" y="0"/>
                    </a:moveTo>
                    <a:lnTo>
                      <a:pt x="1638468" y="0"/>
                    </a:lnTo>
                    <a:cubicBezTo>
                      <a:pt x="1645290" y="0"/>
                      <a:pt x="1650820" y="5530"/>
                      <a:pt x="1650820" y="12352"/>
                    </a:cubicBezTo>
                    <a:lnTo>
                      <a:pt x="1650820" y="662404"/>
                    </a:lnTo>
                    <a:cubicBezTo>
                      <a:pt x="1650820" y="665680"/>
                      <a:pt x="1649519" y="668821"/>
                      <a:pt x="1647202" y="671138"/>
                    </a:cubicBezTo>
                    <a:cubicBezTo>
                      <a:pt x="1644886" y="673454"/>
                      <a:pt x="1641744" y="674755"/>
                      <a:pt x="1638468" y="674755"/>
                    </a:cubicBezTo>
                    <a:lnTo>
                      <a:pt x="12352" y="674755"/>
                    </a:lnTo>
                    <a:cubicBezTo>
                      <a:pt x="9076" y="674755"/>
                      <a:pt x="5934" y="673454"/>
                      <a:pt x="3618" y="671138"/>
                    </a:cubicBezTo>
                    <a:cubicBezTo>
                      <a:pt x="1301" y="668821"/>
                      <a:pt x="0" y="665680"/>
                      <a:pt x="0" y="662404"/>
                    </a:cubicBezTo>
                    <a:lnTo>
                      <a:pt x="0" y="12352"/>
                    </a:lnTo>
                    <a:cubicBezTo>
                      <a:pt x="0" y="9076"/>
                      <a:pt x="1301" y="5934"/>
                      <a:pt x="3618" y="3618"/>
                    </a:cubicBezTo>
                    <a:cubicBezTo>
                      <a:pt x="5934" y="1301"/>
                      <a:pt x="9076" y="0"/>
                      <a:pt x="12352" y="0"/>
                    </a:cubicBezTo>
                    <a:close/>
                  </a:path>
                </a:pathLst>
              </a:custGeom>
              <a:solidFill>
                <a:srgbClr val="F2F1EC"/>
              </a:solidFill>
              <a:ln cap="sq">
                <a:noFill/>
                <a:prstDash val="solid"/>
                <a:miter/>
              </a:ln>
            </p:spPr>
          </p:sp>
          <p:sp>
            <p:nvSpPr>
              <p:cNvPr name="TextBox 14" id="14"/>
              <p:cNvSpPr txBox="true"/>
              <p:nvPr/>
            </p:nvSpPr>
            <p:spPr>
              <a:xfrm>
                <a:off x="0" y="-38100"/>
                <a:ext cx="1650820" cy="712855"/>
              </a:xfrm>
              <a:prstGeom prst="rect">
                <a:avLst/>
              </a:prstGeom>
            </p:spPr>
            <p:txBody>
              <a:bodyPr anchor="ctr" rtlCol="false" tIns="50800" lIns="50800" bIns="50800" rIns="50800"/>
              <a:lstStyle/>
              <a:p>
                <a:pPr algn="ctr">
                  <a:lnSpc>
                    <a:spcPts val="3080"/>
                  </a:lnSpc>
                </a:pPr>
              </a:p>
            </p:txBody>
          </p:sp>
        </p:grpSp>
        <p:sp>
          <p:nvSpPr>
            <p:cNvPr name="TextBox 15" id="15"/>
            <p:cNvSpPr txBox="true"/>
            <p:nvPr/>
          </p:nvSpPr>
          <p:spPr>
            <a:xfrm rot="0">
              <a:off x="417028" y="1707702"/>
              <a:ext cx="5774795" cy="1114213"/>
            </a:xfrm>
            <a:prstGeom prst="rect">
              <a:avLst/>
            </a:prstGeom>
          </p:spPr>
          <p:txBody>
            <a:bodyPr anchor="t" rtlCol="false" tIns="0" lIns="0" bIns="0" rIns="0">
              <a:spAutoFit/>
            </a:bodyPr>
            <a:lstStyle/>
            <a:p>
              <a:pPr algn="l">
                <a:lnSpc>
                  <a:spcPts val="2240"/>
                </a:lnSpc>
              </a:pPr>
              <a:r>
                <a:rPr lang="en-US" sz="1600" b="true">
                  <a:solidFill>
                    <a:srgbClr val="183146"/>
                  </a:solidFill>
                  <a:latin typeface="Helios Bold"/>
                  <a:ea typeface="Helios Bold"/>
                  <a:cs typeface="Helios Bold"/>
                  <a:sym typeface="Helios Bold"/>
                </a:rPr>
                <a:t>Low liquidity suggests that companies have difficulties servicing their short-term obligations.</a:t>
              </a:r>
            </a:p>
          </p:txBody>
        </p:sp>
        <p:sp>
          <p:nvSpPr>
            <p:cNvPr name="TextBox 16" id="16"/>
            <p:cNvSpPr txBox="true"/>
            <p:nvPr/>
          </p:nvSpPr>
          <p:spPr>
            <a:xfrm rot="0">
              <a:off x="417028" y="421805"/>
              <a:ext cx="6644503" cy="627580"/>
            </a:xfrm>
            <a:prstGeom prst="rect">
              <a:avLst/>
            </a:prstGeom>
          </p:spPr>
          <p:txBody>
            <a:bodyPr anchor="t" rtlCol="false" tIns="0" lIns="0" bIns="0" rIns="0">
              <a:spAutoFit/>
            </a:bodyPr>
            <a:lstStyle/>
            <a:p>
              <a:pPr algn="ctr">
                <a:lnSpc>
                  <a:spcPts val="3519"/>
                </a:lnSpc>
                <a:spcBef>
                  <a:spcPct val="0"/>
                </a:spcBef>
              </a:pPr>
              <a:r>
                <a:rPr lang="en-US" b="true" sz="3199">
                  <a:solidFill>
                    <a:srgbClr val="000000"/>
                  </a:solidFill>
                  <a:latin typeface="Droid Serif Bold"/>
                  <a:ea typeface="Droid Serif Bold"/>
                  <a:cs typeface="Droid Serif Bold"/>
                  <a:sym typeface="Droid Serif Bold"/>
                </a:rPr>
                <a:t>Liquidity Risk Indicator</a:t>
              </a:r>
            </a:p>
          </p:txBody>
        </p:sp>
      </p:grpSp>
      <p:grpSp>
        <p:nvGrpSpPr>
          <p:cNvPr name="Group 17" id="17"/>
          <p:cNvGrpSpPr/>
          <p:nvPr/>
        </p:nvGrpSpPr>
        <p:grpSpPr>
          <a:xfrm rot="0">
            <a:off x="1028700" y="6328790"/>
            <a:ext cx="6267957" cy="2929510"/>
            <a:chOff x="0" y="0"/>
            <a:chExt cx="8357277" cy="3906014"/>
          </a:xfrm>
        </p:grpSpPr>
        <p:grpSp>
          <p:nvGrpSpPr>
            <p:cNvPr name="Group 18" id="18"/>
            <p:cNvGrpSpPr/>
            <p:nvPr/>
          </p:nvGrpSpPr>
          <p:grpSpPr>
            <a:xfrm rot="0">
              <a:off x="0" y="0"/>
              <a:ext cx="8357277" cy="3906014"/>
              <a:chOff x="0" y="0"/>
              <a:chExt cx="1650820" cy="771558"/>
            </a:xfrm>
          </p:grpSpPr>
          <p:sp>
            <p:nvSpPr>
              <p:cNvPr name="Freeform 19" id="19"/>
              <p:cNvSpPr/>
              <p:nvPr/>
            </p:nvSpPr>
            <p:spPr>
              <a:xfrm flipH="false" flipV="false" rot="0">
                <a:off x="0" y="0"/>
                <a:ext cx="1650820" cy="771558"/>
              </a:xfrm>
              <a:custGeom>
                <a:avLst/>
                <a:gdLst/>
                <a:ahLst/>
                <a:cxnLst/>
                <a:rect r="r" b="b" t="t" l="l"/>
                <a:pathLst>
                  <a:path h="771558" w="1650820">
                    <a:moveTo>
                      <a:pt x="12352" y="0"/>
                    </a:moveTo>
                    <a:lnTo>
                      <a:pt x="1638468" y="0"/>
                    </a:lnTo>
                    <a:cubicBezTo>
                      <a:pt x="1645290" y="0"/>
                      <a:pt x="1650820" y="5530"/>
                      <a:pt x="1650820" y="12352"/>
                    </a:cubicBezTo>
                    <a:lnTo>
                      <a:pt x="1650820" y="759207"/>
                    </a:lnTo>
                    <a:cubicBezTo>
                      <a:pt x="1650820" y="762482"/>
                      <a:pt x="1649519" y="765624"/>
                      <a:pt x="1647202" y="767941"/>
                    </a:cubicBezTo>
                    <a:cubicBezTo>
                      <a:pt x="1644886" y="770257"/>
                      <a:pt x="1641744" y="771558"/>
                      <a:pt x="1638468" y="771558"/>
                    </a:cubicBezTo>
                    <a:lnTo>
                      <a:pt x="12352" y="771558"/>
                    </a:lnTo>
                    <a:cubicBezTo>
                      <a:pt x="9076" y="771558"/>
                      <a:pt x="5934" y="770257"/>
                      <a:pt x="3618" y="767941"/>
                    </a:cubicBezTo>
                    <a:cubicBezTo>
                      <a:pt x="1301" y="765624"/>
                      <a:pt x="0" y="762482"/>
                      <a:pt x="0" y="759207"/>
                    </a:cubicBezTo>
                    <a:lnTo>
                      <a:pt x="0" y="12352"/>
                    </a:lnTo>
                    <a:cubicBezTo>
                      <a:pt x="0" y="9076"/>
                      <a:pt x="1301" y="5934"/>
                      <a:pt x="3618" y="3618"/>
                    </a:cubicBezTo>
                    <a:cubicBezTo>
                      <a:pt x="5934" y="1301"/>
                      <a:pt x="9076" y="0"/>
                      <a:pt x="12352" y="0"/>
                    </a:cubicBezTo>
                    <a:close/>
                  </a:path>
                </a:pathLst>
              </a:custGeom>
              <a:solidFill>
                <a:srgbClr val="F2F1EC"/>
              </a:solidFill>
              <a:ln cap="sq">
                <a:noFill/>
                <a:prstDash val="solid"/>
                <a:miter/>
              </a:ln>
            </p:spPr>
          </p:sp>
          <p:sp>
            <p:nvSpPr>
              <p:cNvPr name="TextBox 20" id="20"/>
              <p:cNvSpPr txBox="true"/>
              <p:nvPr/>
            </p:nvSpPr>
            <p:spPr>
              <a:xfrm>
                <a:off x="0" y="-38100"/>
                <a:ext cx="1650820" cy="809658"/>
              </a:xfrm>
              <a:prstGeom prst="rect">
                <a:avLst/>
              </a:prstGeom>
            </p:spPr>
            <p:txBody>
              <a:bodyPr anchor="ctr" rtlCol="false" tIns="50800" lIns="50800" bIns="50800" rIns="50800"/>
              <a:lstStyle/>
              <a:p>
                <a:pPr algn="ctr">
                  <a:lnSpc>
                    <a:spcPts val="3080"/>
                  </a:lnSpc>
                </a:pPr>
              </a:p>
            </p:txBody>
          </p:sp>
        </p:grpSp>
        <p:sp>
          <p:nvSpPr>
            <p:cNvPr name="TextBox 21" id="21"/>
            <p:cNvSpPr txBox="true"/>
            <p:nvPr/>
          </p:nvSpPr>
          <p:spPr>
            <a:xfrm rot="0">
              <a:off x="846170" y="421805"/>
              <a:ext cx="6069791" cy="1220027"/>
            </a:xfrm>
            <a:prstGeom prst="rect">
              <a:avLst/>
            </a:prstGeom>
          </p:spPr>
          <p:txBody>
            <a:bodyPr anchor="t" rtlCol="false" tIns="0" lIns="0" bIns="0" rIns="0">
              <a:spAutoFit/>
            </a:bodyPr>
            <a:lstStyle/>
            <a:p>
              <a:pPr algn="ctr">
                <a:lnSpc>
                  <a:spcPts val="3519"/>
                </a:lnSpc>
                <a:spcBef>
                  <a:spcPct val="0"/>
                </a:spcBef>
              </a:pPr>
              <a:r>
                <a:rPr lang="en-US" b="true" sz="3199">
                  <a:solidFill>
                    <a:srgbClr val="000000"/>
                  </a:solidFill>
                  <a:latin typeface="Droid Serif Bold"/>
                  <a:ea typeface="Droid Serif Bold"/>
                  <a:cs typeface="Droid Serif Bold"/>
                  <a:sym typeface="Droid Serif Bold"/>
                </a:rPr>
                <a:t>Early Warning Indicator</a:t>
              </a:r>
            </a:p>
          </p:txBody>
        </p:sp>
        <p:sp>
          <p:nvSpPr>
            <p:cNvPr name="TextBox 22" id="22"/>
            <p:cNvSpPr txBox="true"/>
            <p:nvPr/>
          </p:nvSpPr>
          <p:spPr>
            <a:xfrm rot="0">
              <a:off x="846170" y="2304811"/>
              <a:ext cx="6664937" cy="1114213"/>
            </a:xfrm>
            <a:prstGeom prst="rect">
              <a:avLst/>
            </a:prstGeom>
          </p:spPr>
          <p:txBody>
            <a:bodyPr anchor="t" rtlCol="false" tIns="0" lIns="0" bIns="0" rIns="0">
              <a:spAutoFit/>
            </a:bodyPr>
            <a:lstStyle/>
            <a:p>
              <a:pPr algn="l">
                <a:lnSpc>
                  <a:spcPts val="2240"/>
                </a:lnSpc>
              </a:pPr>
              <a:r>
                <a:rPr lang="en-US" sz="1600" b="true">
                  <a:solidFill>
                    <a:srgbClr val="183146"/>
                  </a:solidFill>
                  <a:latin typeface="Helios Bold"/>
                  <a:ea typeface="Helios Bold"/>
                  <a:cs typeface="Helios Bold"/>
                  <a:sym typeface="Helios Bold"/>
                </a:rPr>
                <a:t>sudden decreases in current ratios is an early sign of a company that could be on its way to financial distress.</a:t>
              </a:r>
            </a:p>
          </p:txBody>
        </p:sp>
      </p:grpSp>
      <p:sp>
        <p:nvSpPr>
          <p:cNvPr name="TextBox 23" id="23"/>
          <p:cNvSpPr txBox="true"/>
          <p:nvPr/>
        </p:nvSpPr>
        <p:spPr>
          <a:xfrm rot="0">
            <a:off x="14555787" y="9328461"/>
            <a:ext cx="2703513" cy="276225"/>
          </a:xfrm>
          <a:prstGeom prst="rect">
            <a:avLst/>
          </a:prstGeom>
        </p:spPr>
        <p:txBody>
          <a:bodyPr anchor="t" rtlCol="false" tIns="0" lIns="0" bIns="0" rIns="0">
            <a:spAutoFit/>
          </a:bodyPr>
          <a:lstStyle/>
          <a:p>
            <a:pPr algn="ctr">
              <a:lnSpc>
                <a:spcPts val="2100"/>
              </a:lnSpc>
              <a:spcBef>
                <a:spcPct val="0"/>
              </a:spcBef>
            </a:pPr>
            <a:r>
              <a:rPr lang="en-US" sz="1500" i="true">
                <a:solidFill>
                  <a:srgbClr val="000000"/>
                </a:solidFill>
                <a:latin typeface="Droid Serif Italics"/>
                <a:ea typeface="Droid Serif Italics"/>
                <a:cs typeface="Droid Serif Italics"/>
                <a:sym typeface="Droid Serif Italics"/>
              </a:rPr>
              <a:t>Source:  Elsayed, Ashraf, 2017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3834765"/>
            <a:ext cx="10777483" cy="2703195"/>
          </a:xfrm>
          <a:prstGeom prst="rect">
            <a:avLst/>
          </a:prstGeom>
        </p:spPr>
        <p:txBody>
          <a:bodyPr anchor="t" rtlCol="false" tIns="0" lIns="0" bIns="0" rIns="0">
            <a:spAutoFit/>
          </a:bodyPr>
          <a:lstStyle/>
          <a:p>
            <a:pPr algn="l" marL="2072640" indent="-1036320" lvl="1">
              <a:lnSpc>
                <a:spcPts val="10560"/>
              </a:lnSpc>
              <a:buAutoNum type="arabicPeriod" startAt="1"/>
            </a:pPr>
            <a:r>
              <a:rPr lang="en-US" sz="9600" i="true">
                <a:solidFill>
                  <a:srgbClr val="183146"/>
                </a:solidFill>
                <a:latin typeface="Droid Serif Italics"/>
                <a:ea typeface="Droid Serif Italics"/>
                <a:cs typeface="Droid Serif Italics"/>
                <a:sym typeface="Droid Serif Italics"/>
              </a:rPr>
              <a:t>Scope of Data Analysis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633349" y="-180441"/>
            <a:ext cx="1662049" cy="1209141"/>
          </a:xfrm>
          <a:custGeom>
            <a:avLst/>
            <a:gdLst/>
            <a:ahLst/>
            <a:cxnLst/>
            <a:rect r="r" b="b" t="t" l="l"/>
            <a:pathLst>
              <a:path h="1209141" w="1662049">
                <a:moveTo>
                  <a:pt x="1662049" y="1209141"/>
                </a:moveTo>
                <a:lnTo>
                  <a:pt x="0" y="1209141"/>
                </a:lnTo>
                <a:lnTo>
                  <a:pt x="0" y="0"/>
                </a:lnTo>
                <a:lnTo>
                  <a:pt x="1662049" y="0"/>
                </a:lnTo>
                <a:lnTo>
                  <a:pt x="1662049" y="1209141"/>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8839875" y="1028700"/>
          <a:ext cx="8859450" cy="8772114"/>
        </p:xfrm>
        <a:graphic>
          <a:graphicData uri="http://schemas.openxmlformats.org/drawingml/2006/table">
            <a:tbl>
              <a:tblPr/>
              <a:tblGrid>
                <a:gridCol w="4429725"/>
                <a:gridCol w="4429725"/>
              </a:tblGrid>
              <a:tr h="1031192">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Industry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Current Ratio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205385">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Drugs, Cosmetics, and Healthcare (3400)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&lt; 1.3 | &gt;2.5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119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Diversified (3410)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&lt; 1.3 | &gt;2.5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119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Cosmetics &amp; Toiletries (3420)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&lt; 1.2 | &gt;2.0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05385">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Ethical Drug Manufacturers (3430)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&lt; 1.5 | &gt;3.0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05385">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Medical, Surgical &amp; Dental Suppliers (3440)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&lt; 1.5 | &gt;2.5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119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Drug Store Chains (7040)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&lt; 1.0 | &gt; 1.8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119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Medical Services (8550)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&lt; 1.2| &gt; 2.0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7" id="7"/>
          <p:cNvSpPr txBox="true"/>
          <p:nvPr/>
        </p:nvSpPr>
        <p:spPr>
          <a:xfrm rot="0">
            <a:off x="946404" y="3073872"/>
            <a:ext cx="7453981" cy="4196405"/>
          </a:xfrm>
          <a:prstGeom prst="rect">
            <a:avLst/>
          </a:prstGeom>
        </p:spPr>
        <p:txBody>
          <a:bodyPr anchor="t" rtlCol="false" tIns="0" lIns="0" bIns="0" rIns="0">
            <a:spAutoFit/>
          </a:bodyPr>
          <a:lstStyle/>
          <a:p>
            <a:pPr algn="l">
              <a:lnSpc>
                <a:spcPts val="8235"/>
              </a:lnSpc>
            </a:pPr>
            <a:r>
              <a:rPr lang="en-US" sz="7486" i="true">
                <a:solidFill>
                  <a:srgbClr val="183146"/>
                </a:solidFill>
                <a:latin typeface="Droid Serif Italics"/>
                <a:ea typeface="Droid Serif Italics"/>
                <a:cs typeface="Droid Serif Italics"/>
                <a:sym typeface="Droid Serif Italics"/>
              </a:rPr>
              <a:t>Choice of Current Ratio Specific Threshold</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1218544" y="8858472"/>
            <a:ext cx="3086100" cy="1036188"/>
            <a:chOff x="0" y="0"/>
            <a:chExt cx="812800" cy="272906"/>
          </a:xfrm>
        </p:grpSpPr>
        <p:sp>
          <p:nvSpPr>
            <p:cNvPr name="Freeform 8" id="8"/>
            <p:cNvSpPr/>
            <p:nvPr/>
          </p:nvSpPr>
          <p:spPr>
            <a:xfrm flipH="false" flipV="false" rot="0">
              <a:off x="0" y="0"/>
              <a:ext cx="812800" cy="272906"/>
            </a:xfrm>
            <a:custGeom>
              <a:avLst/>
              <a:gdLst/>
              <a:ahLst/>
              <a:cxnLst/>
              <a:rect r="r" b="b" t="t" l="l"/>
              <a:pathLst>
                <a:path h="272906" w="812800">
                  <a:moveTo>
                    <a:pt x="127941" y="0"/>
                  </a:moveTo>
                  <a:lnTo>
                    <a:pt x="684859" y="0"/>
                  </a:lnTo>
                  <a:cubicBezTo>
                    <a:pt x="718791" y="0"/>
                    <a:pt x="751333" y="13479"/>
                    <a:pt x="775327" y="37473"/>
                  </a:cubicBezTo>
                  <a:cubicBezTo>
                    <a:pt x="799321" y="61467"/>
                    <a:pt x="812800" y="94009"/>
                    <a:pt x="812800" y="127941"/>
                  </a:cubicBezTo>
                  <a:lnTo>
                    <a:pt x="812800" y="144965"/>
                  </a:lnTo>
                  <a:cubicBezTo>
                    <a:pt x="812800" y="178897"/>
                    <a:pt x="799321" y="211439"/>
                    <a:pt x="775327" y="235433"/>
                  </a:cubicBezTo>
                  <a:cubicBezTo>
                    <a:pt x="751333" y="259426"/>
                    <a:pt x="718791" y="272906"/>
                    <a:pt x="684859" y="272906"/>
                  </a:cubicBezTo>
                  <a:lnTo>
                    <a:pt x="127941" y="272906"/>
                  </a:lnTo>
                  <a:cubicBezTo>
                    <a:pt x="94009" y="272906"/>
                    <a:pt x="61467" y="259426"/>
                    <a:pt x="37473" y="235433"/>
                  </a:cubicBezTo>
                  <a:cubicBezTo>
                    <a:pt x="13479" y="211439"/>
                    <a:pt x="0" y="178897"/>
                    <a:pt x="0" y="144965"/>
                  </a:cubicBezTo>
                  <a:lnTo>
                    <a:pt x="0" y="127941"/>
                  </a:lnTo>
                  <a:cubicBezTo>
                    <a:pt x="0" y="94009"/>
                    <a:pt x="13479" y="61467"/>
                    <a:pt x="37473" y="37473"/>
                  </a:cubicBezTo>
                  <a:cubicBezTo>
                    <a:pt x="61467" y="13479"/>
                    <a:pt x="94009" y="0"/>
                    <a:pt x="127941" y="0"/>
                  </a:cubicBezTo>
                  <a:close/>
                </a:path>
              </a:pathLst>
            </a:custGeom>
            <a:solidFill>
              <a:srgbClr val="FFCC00"/>
            </a:solidFill>
          </p:spPr>
        </p:sp>
        <p:sp>
          <p:nvSpPr>
            <p:cNvPr name="TextBox 9" id="9"/>
            <p:cNvSpPr txBox="true"/>
            <p:nvPr/>
          </p:nvSpPr>
          <p:spPr>
            <a:xfrm>
              <a:off x="0" y="-47625"/>
              <a:ext cx="812800" cy="320531"/>
            </a:xfrm>
            <a:prstGeom prst="rect">
              <a:avLst/>
            </a:prstGeom>
          </p:spPr>
          <p:txBody>
            <a:bodyPr anchor="ctr" rtlCol="false" tIns="50800" lIns="50800" bIns="50800" rIns="50800"/>
            <a:lstStyle/>
            <a:p>
              <a:pPr algn="ctr">
                <a:lnSpc>
                  <a:spcPts val="3080"/>
                </a:lnSpc>
              </a:pPr>
            </a:p>
          </p:txBody>
        </p:sp>
      </p:grpSp>
      <p:graphicFrame>
        <p:nvGraphicFramePr>
          <p:cNvPr name="Table 10" id="10"/>
          <p:cNvGraphicFramePr>
            <a:graphicFrameLocks noGrp="true"/>
          </p:cNvGraphicFramePr>
          <p:nvPr/>
        </p:nvGraphicFramePr>
        <p:xfrm>
          <a:off x="1218544" y="3434153"/>
          <a:ext cx="15355861" cy="6460508"/>
        </p:xfrm>
        <a:graphic>
          <a:graphicData uri="http://schemas.openxmlformats.org/drawingml/2006/table">
            <a:tbl>
              <a:tblPr/>
              <a:tblGrid>
                <a:gridCol w="3071172"/>
                <a:gridCol w="3071172"/>
                <a:gridCol w="3427773"/>
                <a:gridCol w="2714571"/>
                <a:gridCol w="3071172"/>
              </a:tblGrid>
              <a:tr h="1207944">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Model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AUC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Sensitivity/Recall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Precision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Specificity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979828">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Simple Logistic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58.13%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99.88%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75.96%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15919">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Fixed Effect Logistic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54.18%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57.68%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66.96%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49.83%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1021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LASSO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58.5%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99.37%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76.2%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12562">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Random Forest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74.65%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18.3%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66.22%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97.04%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4044">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XGBoost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72.53%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97.04%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77.42%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10.69%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11" id="11"/>
          <p:cNvSpPr txBox="true"/>
          <p:nvPr/>
        </p:nvSpPr>
        <p:spPr>
          <a:xfrm rot="0">
            <a:off x="5086350" y="914099"/>
            <a:ext cx="8115300" cy="2193937"/>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Model </a:t>
            </a:r>
            <a:r>
              <a:rPr lang="en-US" sz="7750" b="true">
                <a:solidFill>
                  <a:srgbClr val="95BFB2"/>
                </a:solidFill>
                <a:latin typeface="Droid Serif Bold"/>
                <a:ea typeface="Droid Serif Bold"/>
                <a:cs typeface="Droid Serif Bold"/>
                <a:sym typeface="Droid Serif Bold"/>
              </a:rPr>
              <a:t>Performance</a:t>
            </a:r>
          </a:p>
        </p:txBody>
      </p:sp>
      <p:grpSp>
        <p:nvGrpSpPr>
          <p:cNvPr name="Group 12" id="12"/>
          <p:cNvGrpSpPr/>
          <p:nvPr/>
        </p:nvGrpSpPr>
        <p:grpSpPr>
          <a:xfrm rot="0">
            <a:off x="1218544" y="8822990"/>
            <a:ext cx="15355861" cy="1071671"/>
            <a:chOff x="0" y="0"/>
            <a:chExt cx="4044342" cy="282251"/>
          </a:xfrm>
        </p:grpSpPr>
        <p:sp>
          <p:nvSpPr>
            <p:cNvPr name="Freeform 13" id="13"/>
            <p:cNvSpPr/>
            <p:nvPr/>
          </p:nvSpPr>
          <p:spPr>
            <a:xfrm flipH="false" flipV="false" rot="0">
              <a:off x="0" y="0"/>
              <a:ext cx="4044342" cy="282251"/>
            </a:xfrm>
            <a:custGeom>
              <a:avLst/>
              <a:gdLst/>
              <a:ahLst/>
              <a:cxnLst/>
              <a:rect r="r" b="b" t="t" l="l"/>
              <a:pathLst>
                <a:path h="282251" w="4044342">
                  <a:moveTo>
                    <a:pt x="25713" y="0"/>
                  </a:moveTo>
                  <a:lnTo>
                    <a:pt x="4018630" y="0"/>
                  </a:lnTo>
                  <a:cubicBezTo>
                    <a:pt x="4032831" y="0"/>
                    <a:pt x="4044342" y="11512"/>
                    <a:pt x="4044342" y="25713"/>
                  </a:cubicBezTo>
                  <a:lnTo>
                    <a:pt x="4044342" y="256538"/>
                  </a:lnTo>
                  <a:cubicBezTo>
                    <a:pt x="4044342" y="270739"/>
                    <a:pt x="4032831" y="282251"/>
                    <a:pt x="4018630" y="282251"/>
                  </a:cubicBezTo>
                  <a:lnTo>
                    <a:pt x="25713" y="282251"/>
                  </a:lnTo>
                  <a:cubicBezTo>
                    <a:pt x="11512" y="282251"/>
                    <a:pt x="0" y="270739"/>
                    <a:pt x="0" y="256538"/>
                  </a:cubicBezTo>
                  <a:lnTo>
                    <a:pt x="0" y="25713"/>
                  </a:lnTo>
                  <a:cubicBezTo>
                    <a:pt x="0" y="11512"/>
                    <a:pt x="11512" y="0"/>
                    <a:pt x="25713" y="0"/>
                  </a:cubicBezTo>
                  <a:close/>
                </a:path>
              </a:pathLst>
            </a:custGeom>
            <a:solidFill>
              <a:srgbClr val="000000">
                <a:alpha val="0"/>
              </a:srgbClr>
            </a:solidFill>
            <a:ln w="38100" cap="rnd">
              <a:solidFill>
                <a:srgbClr val="FF3131"/>
              </a:solidFill>
              <a:prstDash val="solid"/>
              <a:round/>
            </a:ln>
          </p:spPr>
        </p:sp>
        <p:sp>
          <p:nvSpPr>
            <p:cNvPr name="TextBox 14" id="14"/>
            <p:cNvSpPr txBox="true"/>
            <p:nvPr/>
          </p:nvSpPr>
          <p:spPr>
            <a:xfrm>
              <a:off x="0" y="-38100"/>
              <a:ext cx="4044342" cy="320351"/>
            </a:xfrm>
            <a:prstGeom prst="rect">
              <a:avLst/>
            </a:prstGeom>
          </p:spPr>
          <p:txBody>
            <a:bodyPr anchor="ctr" rtlCol="false" tIns="50800" lIns="50800" bIns="50800" rIns="50800"/>
            <a:lstStyle/>
            <a:p>
              <a:pPr algn="ctr">
                <a:lnSpc>
                  <a:spcPts val="3080"/>
                </a:lnSpc>
              </a:pPr>
            </a:p>
          </p:txBody>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52263" y="3516985"/>
            <a:ext cx="8591737" cy="5273178"/>
          </a:xfrm>
          <a:custGeom>
            <a:avLst/>
            <a:gdLst/>
            <a:ahLst/>
            <a:cxnLst/>
            <a:rect r="r" b="b" t="t" l="l"/>
            <a:pathLst>
              <a:path h="5273178" w="8591737">
                <a:moveTo>
                  <a:pt x="0" y="0"/>
                </a:moveTo>
                <a:lnTo>
                  <a:pt x="8591737" y="0"/>
                </a:lnTo>
                <a:lnTo>
                  <a:pt x="8591737" y="5273178"/>
                </a:lnTo>
                <a:lnTo>
                  <a:pt x="0" y="5273178"/>
                </a:lnTo>
                <a:lnTo>
                  <a:pt x="0" y="0"/>
                </a:lnTo>
                <a:close/>
              </a:path>
            </a:pathLst>
          </a:custGeom>
          <a:blipFill>
            <a:blip r:embed="rId10"/>
            <a:stretch>
              <a:fillRect l="0" t="0" r="0" b="0"/>
            </a:stretch>
          </a:blipFill>
        </p:spPr>
      </p:sp>
      <p:sp>
        <p:nvSpPr>
          <p:cNvPr name="Freeform 8" id="8"/>
          <p:cNvSpPr/>
          <p:nvPr/>
        </p:nvSpPr>
        <p:spPr>
          <a:xfrm flipH="false" flipV="false" rot="0">
            <a:off x="9309673" y="3734648"/>
            <a:ext cx="8765847" cy="4141863"/>
          </a:xfrm>
          <a:custGeom>
            <a:avLst/>
            <a:gdLst/>
            <a:ahLst/>
            <a:cxnLst/>
            <a:rect r="r" b="b" t="t" l="l"/>
            <a:pathLst>
              <a:path h="4141863" w="8765847">
                <a:moveTo>
                  <a:pt x="0" y="0"/>
                </a:moveTo>
                <a:lnTo>
                  <a:pt x="8765847" y="0"/>
                </a:lnTo>
                <a:lnTo>
                  <a:pt x="8765847" y="4141863"/>
                </a:lnTo>
                <a:lnTo>
                  <a:pt x="0" y="4141863"/>
                </a:lnTo>
                <a:lnTo>
                  <a:pt x="0" y="0"/>
                </a:lnTo>
                <a:close/>
              </a:path>
            </a:pathLst>
          </a:custGeom>
          <a:blipFill>
            <a:blip r:embed="rId11"/>
            <a:stretch>
              <a:fillRect l="0" t="0" r="0" b="0"/>
            </a:stretch>
          </a:blipFill>
        </p:spPr>
      </p:sp>
      <p:sp>
        <p:nvSpPr>
          <p:cNvPr name="TextBox 9" id="9"/>
          <p:cNvSpPr txBox="true"/>
          <p:nvPr/>
        </p:nvSpPr>
        <p:spPr>
          <a:xfrm rot="0">
            <a:off x="5086350" y="914099"/>
            <a:ext cx="8115300" cy="1117612"/>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XGBoost Result</a:t>
            </a:r>
          </a:p>
        </p:txBody>
      </p:sp>
      <p:sp>
        <p:nvSpPr>
          <p:cNvPr name="TextBox 10" id="10"/>
          <p:cNvSpPr txBox="true"/>
          <p:nvPr/>
        </p:nvSpPr>
        <p:spPr>
          <a:xfrm rot="0">
            <a:off x="2225465" y="2666578"/>
            <a:ext cx="5488285" cy="382270"/>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In-Sample and Out-Sample ROC Curves</a:t>
            </a:r>
          </a:p>
        </p:txBody>
      </p:sp>
      <p:sp>
        <p:nvSpPr>
          <p:cNvPr name="TextBox 11" id="11"/>
          <p:cNvSpPr txBox="true"/>
          <p:nvPr/>
        </p:nvSpPr>
        <p:spPr>
          <a:xfrm rot="0">
            <a:off x="11913605" y="2666578"/>
            <a:ext cx="3557985" cy="382270"/>
          </a:xfrm>
          <a:prstGeom prst="rect">
            <a:avLst/>
          </a:prstGeom>
        </p:spPr>
        <p:txBody>
          <a:bodyPr anchor="t" rtlCol="false" tIns="0" lIns="0" bIns="0" rIns="0">
            <a:spAutoFit/>
          </a:bodyPr>
          <a:lstStyle/>
          <a:p>
            <a:pPr algn="ctr">
              <a:lnSpc>
                <a:spcPts val="3080"/>
              </a:lnSpc>
              <a:spcBef>
                <a:spcPct val="0"/>
              </a:spcBef>
            </a:pPr>
            <a:r>
              <a:rPr lang="en-US" b="true" sz="2200">
                <a:solidFill>
                  <a:srgbClr val="183146"/>
                </a:solidFill>
                <a:latin typeface="Droid Serif Bold"/>
                <a:ea typeface="Droid Serif Bold"/>
                <a:cs typeface="Droid Serif Bold"/>
                <a:sym typeface="Droid Serif Bold"/>
              </a:rPr>
              <a:t>XGBoost Importance Plot</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076689" y="9722472"/>
            <a:ext cx="2742346" cy="2763069"/>
          </a:xfrm>
          <a:custGeom>
            <a:avLst/>
            <a:gdLst/>
            <a:ahLst/>
            <a:cxnLst/>
            <a:rect r="r" b="b" t="t" l="l"/>
            <a:pathLst>
              <a:path h="2763069" w="2742346">
                <a:moveTo>
                  <a:pt x="0" y="0"/>
                </a:moveTo>
                <a:lnTo>
                  <a:pt x="2742346" y="0"/>
                </a:lnTo>
                <a:lnTo>
                  <a:pt x="2742346" y="2763069"/>
                </a:lnTo>
                <a:lnTo>
                  <a:pt x="0" y="27630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33830" y="-700709"/>
            <a:ext cx="2022515" cy="1782341"/>
          </a:xfrm>
          <a:custGeom>
            <a:avLst/>
            <a:gdLst/>
            <a:ahLst/>
            <a:cxnLst/>
            <a:rect r="r" b="b" t="t" l="l"/>
            <a:pathLst>
              <a:path h="1782341" w="2022515">
                <a:moveTo>
                  <a:pt x="0" y="0"/>
                </a:moveTo>
                <a:lnTo>
                  <a:pt x="2022515" y="0"/>
                </a:lnTo>
                <a:lnTo>
                  <a:pt x="2022515" y="1782341"/>
                </a:lnTo>
                <a:lnTo>
                  <a:pt x="0" y="17823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652279" y="1085850"/>
            <a:ext cx="10983442" cy="1117612"/>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Ranking Importance</a:t>
            </a:r>
          </a:p>
        </p:txBody>
      </p:sp>
      <p:pic>
        <p:nvPicPr>
          <p:cNvPr name="Picture 8" id="8"/>
          <p:cNvPicPr>
            <a:picLocks noChangeAspect="true"/>
          </p:cNvPicPr>
          <p:nvPr/>
        </p:nvPicPr>
        <p:blipFill>
          <a:blip r:embed="rId10"/>
          <a:stretch>
            <a:fillRect/>
          </a:stretch>
        </p:blipFill>
        <p:spPr>
          <a:xfrm rot="0">
            <a:off x="126431" y="2085514"/>
            <a:ext cx="7391598" cy="7336114"/>
          </a:xfrm>
          <a:prstGeom prst="rect">
            <a:avLst/>
          </a:prstGeom>
        </p:spPr>
      </p:pic>
      <p:grpSp>
        <p:nvGrpSpPr>
          <p:cNvPr name="Group 9" id="9"/>
          <p:cNvGrpSpPr/>
          <p:nvPr/>
        </p:nvGrpSpPr>
        <p:grpSpPr>
          <a:xfrm rot="0">
            <a:off x="8551589" y="2795873"/>
            <a:ext cx="7385646" cy="6095782"/>
            <a:chOff x="0" y="0"/>
            <a:chExt cx="1945191" cy="1605473"/>
          </a:xfrm>
        </p:grpSpPr>
        <p:sp>
          <p:nvSpPr>
            <p:cNvPr name="Freeform 10" id="10"/>
            <p:cNvSpPr/>
            <p:nvPr/>
          </p:nvSpPr>
          <p:spPr>
            <a:xfrm flipH="false" flipV="false" rot="0">
              <a:off x="0" y="0"/>
              <a:ext cx="1945191" cy="1605474"/>
            </a:xfrm>
            <a:custGeom>
              <a:avLst/>
              <a:gdLst/>
              <a:ahLst/>
              <a:cxnLst/>
              <a:rect r="r" b="b" t="t" l="l"/>
              <a:pathLst>
                <a:path h="1605474" w="1945191">
                  <a:moveTo>
                    <a:pt x="53460" y="0"/>
                  </a:moveTo>
                  <a:lnTo>
                    <a:pt x="1891731" y="0"/>
                  </a:lnTo>
                  <a:cubicBezTo>
                    <a:pt x="1905909" y="0"/>
                    <a:pt x="1919507" y="5632"/>
                    <a:pt x="1929533" y="15658"/>
                  </a:cubicBezTo>
                  <a:cubicBezTo>
                    <a:pt x="1939558" y="25684"/>
                    <a:pt x="1945191" y="39282"/>
                    <a:pt x="1945191" y="53460"/>
                  </a:cubicBezTo>
                  <a:lnTo>
                    <a:pt x="1945191" y="1552013"/>
                  </a:lnTo>
                  <a:cubicBezTo>
                    <a:pt x="1945191" y="1566192"/>
                    <a:pt x="1939558" y="1579790"/>
                    <a:pt x="1929533" y="1589815"/>
                  </a:cubicBezTo>
                  <a:cubicBezTo>
                    <a:pt x="1919507" y="1599841"/>
                    <a:pt x="1905909" y="1605474"/>
                    <a:pt x="1891731" y="1605474"/>
                  </a:cubicBezTo>
                  <a:lnTo>
                    <a:pt x="53460" y="1605474"/>
                  </a:lnTo>
                  <a:cubicBezTo>
                    <a:pt x="39282" y="1605474"/>
                    <a:pt x="25684" y="1599841"/>
                    <a:pt x="15658" y="1589815"/>
                  </a:cubicBezTo>
                  <a:cubicBezTo>
                    <a:pt x="5632" y="1579790"/>
                    <a:pt x="0" y="1566192"/>
                    <a:pt x="0" y="1552013"/>
                  </a:cubicBezTo>
                  <a:lnTo>
                    <a:pt x="0" y="53460"/>
                  </a:lnTo>
                  <a:cubicBezTo>
                    <a:pt x="0" y="39282"/>
                    <a:pt x="5632" y="25684"/>
                    <a:pt x="15658" y="15658"/>
                  </a:cubicBezTo>
                  <a:cubicBezTo>
                    <a:pt x="25684" y="5632"/>
                    <a:pt x="39282" y="0"/>
                    <a:pt x="53460" y="0"/>
                  </a:cubicBezTo>
                  <a:close/>
                </a:path>
              </a:pathLst>
            </a:custGeom>
            <a:solidFill>
              <a:srgbClr val="F2F1EC"/>
            </a:solidFill>
          </p:spPr>
        </p:sp>
        <p:sp>
          <p:nvSpPr>
            <p:cNvPr name="TextBox 11" id="11"/>
            <p:cNvSpPr txBox="true"/>
            <p:nvPr/>
          </p:nvSpPr>
          <p:spPr>
            <a:xfrm>
              <a:off x="0" y="-47625"/>
              <a:ext cx="1945191" cy="1653098"/>
            </a:xfrm>
            <a:prstGeom prst="rect">
              <a:avLst/>
            </a:prstGeom>
          </p:spPr>
          <p:txBody>
            <a:bodyPr anchor="ctr" rtlCol="false" tIns="50800" lIns="50800" bIns="50800" rIns="50800"/>
            <a:lstStyle/>
            <a:p>
              <a:pPr algn="ctr">
                <a:lnSpc>
                  <a:spcPts val="3080"/>
                </a:lnSpc>
              </a:pPr>
              <a:r>
                <a:rPr lang="en-US" sz="2200" b="true">
                  <a:solidFill>
                    <a:srgbClr val="000000"/>
                  </a:solidFill>
                  <a:latin typeface="Droid Serif Bold"/>
                  <a:ea typeface="Droid Serif Bold"/>
                  <a:cs typeface="Droid Serif Bold"/>
                  <a:sym typeface="Droid Serif Bold"/>
                </a:rPr>
                <a:t>Top 3 variables</a:t>
              </a:r>
            </a:p>
            <a:p>
              <a:pPr algn="ctr">
                <a:lnSpc>
                  <a:spcPts val="3080"/>
                </a:lnSpc>
              </a:pPr>
              <a:r>
                <a:rPr lang="en-US" sz="2200" i="true">
                  <a:solidFill>
                    <a:srgbClr val="000000"/>
                  </a:solidFill>
                  <a:latin typeface="Droid Serif Italics"/>
                  <a:ea typeface="Droid Serif Italics"/>
                  <a:cs typeface="Droid Serif Italics"/>
                  <a:sym typeface="Droid Serif Italics"/>
                </a:rPr>
                <a:t>Z-score</a:t>
              </a:r>
              <a:r>
                <a:rPr lang="en-US" sz="2200">
                  <a:solidFill>
                    <a:srgbClr val="000000"/>
                  </a:solidFill>
                  <a:latin typeface="Droid Serif"/>
                  <a:ea typeface="Droid Serif"/>
                  <a:cs typeface="Droid Serif"/>
                  <a:sym typeface="Droid Serif"/>
                </a:rPr>
                <a:t> : The z-score of a company is indicative of financial distress and could be a strong predictor of an unusually high current ratio. </a:t>
              </a:r>
            </a:p>
            <a:p>
              <a:pPr algn="ctr">
                <a:lnSpc>
                  <a:spcPts val="3080"/>
                </a:lnSpc>
              </a:pPr>
            </a:p>
            <a:p>
              <a:pPr algn="ctr">
                <a:lnSpc>
                  <a:spcPts val="3080"/>
                </a:lnSpc>
              </a:pPr>
              <a:r>
                <a:rPr lang="en-US" sz="2200" i="true">
                  <a:solidFill>
                    <a:srgbClr val="000000"/>
                  </a:solidFill>
                  <a:latin typeface="Droid Serif Italics"/>
                  <a:ea typeface="Droid Serif Italics"/>
                  <a:cs typeface="Droid Serif Italics"/>
                  <a:sym typeface="Droid Serif Italics"/>
                </a:rPr>
                <a:t>Inventory turnover</a:t>
              </a:r>
              <a:r>
                <a:rPr lang="en-US" sz="2200">
                  <a:solidFill>
                    <a:srgbClr val="000000"/>
                  </a:solidFill>
                  <a:latin typeface="Droid Serif"/>
                  <a:ea typeface="Droid Serif"/>
                  <a:cs typeface="Droid Serif"/>
                  <a:sym typeface="Droid Serif"/>
                </a:rPr>
                <a:t> : Low inventory turnover signals obsolete stock and hence inventory inflation. This could be a strong predictor of unusually high current ratio.  </a:t>
              </a:r>
            </a:p>
            <a:p>
              <a:pPr algn="ctr">
                <a:lnSpc>
                  <a:spcPts val="3080"/>
                </a:lnSpc>
              </a:pPr>
            </a:p>
            <a:p>
              <a:pPr algn="ctr">
                <a:lnSpc>
                  <a:spcPts val="3080"/>
                </a:lnSpc>
              </a:pPr>
              <a:r>
                <a:rPr lang="en-US" sz="2200" i="true">
                  <a:solidFill>
                    <a:srgbClr val="000000"/>
                  </a:solidFill>
                  <a:latin typeface="Droid Serif Italics"/>
                  <a:ea typeface="Droid Serif Italics"/>
                  <a:cs typeface="Droid Serif Italics"/>
                  <a:sym typeface="Droid Serif Italics"/>
                </a:rPr>
                <a:t>PPE</a:t>
              </a:r>
              <a:r>
                <a:rPr lang="en-US" sz="2200">
                  <a:solidFill>
                    <a:srgbClr val="000000"/>
                  </a:solidFill>
                  <a:latin typeface="Droid Serif"/>
                  <a:ea typeface="Droid Serif"/>
                  <a:cs typeface="Droid Serif"/>
                  <a:sym typeface="Droid Serif"/>
                </a:rPr>
                <a:t> : Spikes in PPE suggests capitalizing of expenses (eg. R&amp;D, repairs) and could be a strong predictor of unusually high current ratio. </a:t>
              </a: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3834765"/>
            <a:ext cx="10777483" cy="27031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Model 4: Account Restatements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825853"/>
            <a:ext cx="7165915" cy="2907277"/>
            <a:chOff x="0" y="0"/>
            <a:chExt cx="2094551" cy="849779"/>
          </a:xfrm>
        </p:grpSpPr>
        <p:sp>
          <p:nvSpPr>
            <p:cNvPr name="Freeform 4" id="4"/>
            <p:cNvSpPr/>
            <p:nvPr/>
          </p:nvSpPr>
          <p:spPr>
            <a:xfrm flipH="false" flipV="false" rot="0">
              <a:off x="0" y="0"/>
              <a:ext cx="2094551" cy="849779"/>
            </a:xfrm>
            <a:custGeom>
              <a:avLst/>
              <a:gdLst/>
              <a:ahLst/>
              <a:cxnLst/>
              <a:rect r="r" b="b" t="t" l="l"/>
              <a:pathLst>
                <a:path h="849779" w="2094551">
                  <a:moveTo>
                    <a:pt x="10804" y="0"/>
                  </a:moveTo>
                  <a:lnTo>
                    <a:pt x="2083748" y="0"/>
                  </a:lnTo>
                  <a:cubicBezTo>
                    <a:pt x="2086613" y="0"/>
                    <a:pt x="2089361" y="1138"/>
                    <a:pt x="2091387" y="3164"/>
                  </a:cubicBezTo>
                  <a:cubicBezTo>
                    <a:pt x="2093413" y="5190"/>
                    <a:pt x="2094551" y="7938"/>
                    <a:pt x="2094551" y="10804"/>
                  </a:cubicBezTo>
                  <a:lnTo>
                    <a:pt x="2094551" y="838975"/>
                  </a:lnTo>
                  <a:cubicBezTo>
                    <a:pt x="2094551" y="841840"/>
                    <a:pt x="2093413" y="844588"/>
                    <a:pt x="2091387" y="846614"/>
                  </a:cubicBezTo>
                  <a:cubicBezTo>
                    <a:pt x="2089361" y="848640"/>
                    <a:pt x="2086613" y="849779"/>
                    <a:pt x="2083748" y="849779"/>
                  </a:cubicBezTo>
                  <a:lnTo>
                    <a:pt x="10804" y="849779"/>
                  </a:lnTo>
                  <a:cubicBezTo>
                    <a:pt x="7938" y="849779"/>
                    <a:pt x="5190" y="848640"/>
                    <a:pt x="3164" y="846614"/>
                  </a:cubicBezTo>
                  <a:cubicBezTo>
                    <a:pt x="1138" y="844588"/>
                    <a:pt x="0" y="841840"/>
                    <a:pt x="0" y="838975"/>
                  </a:cubicBezTo>
                  <a:lnTo>
                    <a:pt x="0" y="10804"/>
                  </a:lnTo>
                  <a:cubicBezTo>
                    <a:pt x="0" y="7938"/>
                    <a:pt x="1138" y="5190"/>
                    <a:pt x="3164" y="3164"/>
                  </a:cubicBezTo>
                  <a:cubicBezTo>
                    <a:pt x="5190" y="1138"/>
                    <a:pt x="7938" y="0"/>
                    <a:pt x="10804" y="0"/>
                  </a:cubicBezTo>
                  <a:close/>
                </a:path>
              </a:pathLst>
            </a:custGeom>
            <a:solidFill>
              <a:srgbClr val="F2F1EC"/>
            </a:solidFill>
            <a:ln cap="sq">
              <a:noFill/>
              <a:prstDash val="solid"/>
              <a:miter/>
            </a:ln>
          </p:spPr>
        </p:sp>
        <p:sp>
          <p:nvSpPr>
            <p:cNvPr name="TextBox 5" id="5"/>
            <p:cNvSpPr txBox="true"/>
            <p:nvPr/>
          </p:nvSpPr>
          <p:spPr>
            <a:xfrm>
              <a:off x="0" y="-38100"/>
              <a:ext cx="2094551" cy="887879"/>
            </a:xfrm>
            <a:prstGeom prst="rect">
              <a:avLst/>
            </a:prstGeom>
          </p:spPr>
          <p:txBody>
            <a:bodyPr anchor="ctr" rtlCol="false" tIns="50800" lIns="50800" bIns="50800" rIns="50800"/>
            <a:lstStyle/>
            <a:p>
              <a:pPr algn="ctr" marL="0" indent="0" lvl="0">
                <a:lnSpc>
                  <a:spcPts val="3080"/>
                </a:lnSpc>
                <a:spcBef>
                  <a:spcPct val="0"/>
                </a:spcBef>
              </a:pPr>
            </a:p>
          </p:txBody>
        </p:sp>
      </p:grpSp>
      <p:sp>
        <p:nvSpPr>
          <p:cNvPr name="Freeform 6" id="6"/>
          <p:cNvSpPr/>
          <p:nvPr/>
        </p:nvSpPr>
        <p:spPr>
          <a:xfrm flipH="false" flipV="false" rot="0">
            <a:off x="-1182659" y="-788309"/>
            <a:ext cx="2365319" cy="2404390"/>
          </a:xfrm>
          <a:custGeom>
            <a:avLst/>
            <a:gdLst/>
            <a:ahLst/>
            <a:cxnLst/>
            <a:rect r="r" b="b" t="t" l="l"/>
            <a:pathLst>
              <a:path h="2404390" w="2365319">
                <a:moveTo>
                  <a:pt x="0" y="0"/>
                </a:moveTo>
                <a:lnTo>
                  <a:pt x="2365318" y="0"/>
                </a:lnTo>
                <a:lnTo>
                  <a:pt x="2365318" y="2404390"/>
                </a:lnTo>
                <a:lnTo>
                  <a:pt x="0" y="2404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1028700" y="2180560"/>
            <a:ext cx="7165915" cy="539987"/>
            <a:chOff x="0" y="0"/>
            <a:chExt cx="2094551" cy="157835"/>
          </a:xfrm>
        </p:grpSpPr>
        <p:sp>
          <p:nvSpPr>
            <p:cNvPr name="Freeform 10" id="10"/>
            <p:cNvSpPr/>
            <p:nvPr/>
          </p:nvSpPr>
          <p:spPr>
            <a:xfrm flipH="false" flipV="false" rot="0">
              <a:off x="0" y="0"/>
              <a:ext cx="2094551" cy="157835"/>
            </a:xfrm>
            <a:custGeom>
              <a:avLst/>
              <a:gdLst/>
              <a:ahLst/>
              <a:cxnLst/>
              <a:rect r="r" b="b" t="t" l="l"/>
              <a:pathLst>
                <a:path h="157835" w="2094551">
                  <a:moveTo>
                    <a:pt x="55099" y="0"/>
                  </a:moveTo>
                  <a:lnTo>
                    <a:pt x="2039452" y="0"/>
                  </a:lnTo>
                  <a:cubicBezTo>
                    <a:pt x="2069883" y="0"/>
                    <a:pt x="2094551" y="24669"/>
                    <a:pt x="2094551" y="55099"/>
                  </a:cubicBezTo>
                  <a:lnTo>
                    <a:pt x="2094551" y="102735"/>
                  </a:lnTo>
                  <a:cubicBezTo>
                    <a:pt x="2094551" y="133166"/>
                    <a:pt x="2069883" y="157835"/>
                    <a:pt x="2039452" y="157835"/>
                  </a:cubicBezTo>
                  <a:lnTo>
                    <a:pt x="55099" y="157835"/>
                  </a:lnTo>
                  <a:cubicBezTo>
                    <a:pt x="24669" y="157835"/>
                    <a:pt x="0" y="133166"/>
                    <a:pt x="0" y="102735"/>
                  </a:cubicBezTo>
                  <a:lnTo>
                    <a:pt x="0" y="55099"/>
                  </a:lnTo>
                  <a:cubicBezTo>
                    <a:pt x="0" y="24669"/>
                    <a:pt x="24669" y="0"/>
                    <a:pt x="55099" y="0"/>
                  </a:cubicBezTo>
                  <a:close/>
                </a:path>
              </a:pathLst>
            </a:custGeom>
            <a:solidFill>
              <a:srgbClr val="E4E2DC"/>
            </a:solidFill>
          </p:spPr>
        </p:sp>
        <p:sp>
          <p:nvSpPr>
            <p:cNvPr name="TextBox 11" id="11"/>
            <p:cNvSpPr txBox="true"/>
            <p:nvPr/>
          </p:nvSpPr>
          <p:spPr>
            <a:xfrm>
              <a:off x="0" y="-47625"/>
              <a:ext cx="2094551" cy="205460"/>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What are Financial Restatements</a:t>
              </a:r>
            </a:p>
          </p:txBody>
        </p:sp>
      </p:grpSp>
      <p:sp>
        <p:nvSpPr>
          <p:cNvPr name="TextBox 12" id="12"/>
          <p:cNvSpPr txBox="true"/>
          <p:nvPr/>
        </p:nvSpPr>
        <p:spPr>
          <a:xfrm rot="0">
            <a:off x="1151160" y="2982227"/>
            <a:ext cx="6920996" cy="2527854"/>
          </a:xfrm>
          <a:prstGeom prst="rect">
            <a:avLst/>
          </a:prstGeom>
        </p:spPr>
        <p:txBody>
          <a:bodyPr anchor="t" rtlCol="false" tIns="0" lIns="0" bIns="0" rIns="0">
            <a:spAutoFit/>
          </a:bodyPr>
          <a:lstStyle/>
          <a:p>
            <a:pPr algn="l" marL="410669" indent="-205335" lvl="1">
              <a:lnSpc>
                <a:spcPts val="2853"/>
              </a:lnSpc>
              <a:buFont typeface="Arial"/>
              <a:buChar char="•"/>
            </a:pPr>
            <a:r>
              <a:rPr lang="en-US" sz="1902">
                <a:solidFill>
                  <a:srgbClr val="000000"/>
                </a:solidFill>
                <a:latin typeface="Droid Serif"/>
                <a:ea typeface="Droid Serif"/>
                <a:cs typeface="Droid Serif"/>
                <a:sym typeface="Droid Serif"/>
              </a:rPr>
              <a:t>Financial statement restatements occur when a company must revise previously issued financial reports due to errors or misstatements. </a:t>
            </a:r>
          </a:p>
          <a:p>
            <a:pPr algn="l" marL="410669" indent="-205335" lvl="1">
              <a:lnSpc>
                <a:spcPts val="2853"/>
              </a:lnSpc>
              <a:buFont typeface="Arial"/>
              <a:buChar char="•"/>
            </a:pPr>
            <a:r>
              <a:rPr lang="en-US" sz="1902">
                <a:solidFill>
                  <a:srgbClr val="000000"/>
                </a:solidFill>
                <a:latin typeface="Droid Serif"/>
                <a:ea typeface="Droid Serif"/>
                <a:cs typeface="Droid Serif"/>
                <a:sym typeface="Droid Serif"/>
              </a:rPr>
              <a:t>In practice, a restatement is a formal admission that past statements were inaccurate, and it often raises red flags about a firm’s accounting practices and internal controls</a:t>
            </a:r>
          </a:p>
        </p:txBody>
      </p:sp>
      <p:sp>
        <p:nvSpPr>
          <p:cNvPr name="TextBox 13" id="13"/>
          <p:cNvSpPr txBox="true"/>
          <p:nvPr/>
        </p:nvSpPr>
        <p:spPr>
          <a:xfrm rot="0">
            <a:off x="3690379" y="498469"/>
            <a:ext cx="10983442" cy="857885"/>
          </a:xfrm>
          <a:prstGeom prst="rect">
            <a:avLst/>
          </a:prstGeom>
        </p:spPr>
        <p:txBody>
          <a:bodyPr anchor="t" rtlCol="false" tIns="0" lIns="0" bIns="0" rIns="0">
            <a:spAutoFit/>
          </a:bodyPr>
          <a:lstStyle/>
          <a:p>
            <a:pPr algn="ctr">
              <a:lnSpc>
                <a:spcPts val="6655"/>
              </a:lnSpc>
            </a:pPr>
            <a:r>
              <a:rPr lang="en-US" sz="6050" i="true">
                <a:solidFill>
                  <a:srgbClr val="183146"/>
                </a:solidFill>
                <a:latin typeface="Droid Serif Italics"/>
                <a:ea typeface="Droid Serif Italics"/>
                <a:cs typeface="Droid Serif Italics"/>
                <a:sym typeface="Droid Serif Italics"/>
              </a:rPr>
              <a:t>Financial Restatements</a:t>
            </a:r>
          </a:p>
        </p:txBody>
      </p:sp>
      <p:grpSp>
        <p:nvGrpSpPr>
          <p:cNvPr name="Group 14" id="14"/>
          <p:cNvGrpSpPr/>
          <p:nvPr/>
        </p:nvGrpSpPr>
        <p:grpSpPr>
          <a:xfrm rot="0">
            <a:off x="1028700" y="6732600"/>
            <a:ext cx="7165915" cy="3202205"/>
            <a:chOff x="0" y="0"/>
            <a:chExt cx="2094551" cy="935984"/>
          </a:xfrm>
        </p:grpSpPr>
        <p:sp>
          <p:nvSpPr>
            <p:cNvPr name="Freeform 15" id="15"/>
            <p:cNvSpPr/>
            <p:nvPr/>
          </p:nvSpPr>
          <p:spPr>
            <a:xfrm flipH="false" flipV="false" rot="0">
              <a:off x="0" y="0"/>
              <a:ext cx="2094551" cy="935984"/>
            </a:xfrm>
            <a:custGeom>
              <a:avLst/>
              <a:gdLst/>
              <a:ahLst/>
              <a:cxnLst/>
              <a:rect r="r" b="b" t="t" l="l"/>
              <a:pathLst>
                <a:path h="935984" w="2094551">
                  <a:moveTo>
                    <a:pt x="10804" y="0"/>
                  </a:moveTo>
                  <a:lnTo>
                    <a:pt x="2083748" y="0"/>
                  </a:lnTo>
                  <a:cubicBezTo>
                    <a:pt x="2086613" y="0"/>
                    <a:pt x="2089361" y="1138"/>
                    <a:pt x="2091387" y="3164"/>
                  </a:cubicBezTo>
                  <a:cubicBezTo>
                    <a:pt x="2093413" y="5190"/>
                    <a:pt x="2094551" y="7938"/>
                    <a:pt x="2094551" y="10804"/>
                  </a:cubicBezTo>
                  <a:lnTo>
                    <a:pt x="2094551" y="925180"/>
                  </a:lnTo>
                  <a:cubicBezTo>
                    <a:pt x="2094551" y="928046"/>
                    <a:pt x="2093413" y="930794"/>
                    <a:pt x="2091387" y="932820"/>
                  </a:cubicBezTo>
                  <a:cubicBezTo>
                    <a:pt x="2089361" y="934846"/>
                    <a:pt x="2086613" y="935984"/>
                    <a:pt x="2083748" y="935984"/>
                  </a:cubicBezTo>
                  <a:lnTo>
                    <a:pt x="10804" y="935984"/>
                  </a:lnTo>
                  <a:cubicBezTo>
                    <a:pt x="7938" y="935984"/>
                    <a:pt x="5190" y="934846"/>
                    <a:pt x="3164" y="932820"/>
                  </a:cubicBezTo>
                  <a:cubicBezTo>
                    <a:pt x="1138" y="930794"/>
                    <a:pt x="0" y="928046"/>
                    <a:pt x="0" y="925180"/>
                  </a:cubicBezTo>
                  <a:lnTo>
                    <a:pt x="0" y="10804"/>
                  </a:lnTo>
                  <a:cubicBezTo>
                    <a:pt x="0" y="7938"/>
                    <a:pt x="1138" y="5190"/>
                    <a:pt x="3164" y="3164"/>
                  </a:cubicBezTo>
                  <a:cubicBezTo>
                    <a:pt x="5190" y="1138"/>
                    <a:pt x="7938" y="0"/>
                    <a:pt x="10804" y="0"/>
                  </a:cubicBezTo>
                  <a:close/>
                </a:path>
              </a:pathLst>
            </a:custGeom>
            <a:solidFill>
              <a:srgbClr val="F2F1EC"/>
            </a:solidFill>
            <a:ln cap="sq">
              <a:noFill/>
              <a:prstDash val="solid"/>
              <a:miter/>
            </a:ln>
          </p:spPr>
        </p:sp>
        <p:sp>
          <p:nvSpPr>
            <p:cNvPr name="TextBox 16" id="16"/>
            <p:cNvSpPr txBox="true"/>
            <p:nvPr/>
          </p:nvSpPr>
          <p:spPr>
            <a:xfrm>
              <a:off x="0" y="-38100"/>
              <a:ext cx="2094551" cy="974084"/>
            </a:xfrm>
            <a:prstGeom prst="rect">
              <a:avLst/>
            </a:prstGeom>
          </p:spPr>
          <p:txBody>
            <a:bodyPr anchor="ctr" rtlCol="false" tIns="50800" lIns="50800" bIns="50800" rIns="50800"/>
            <a:lstStyle/>
            <a:p>
              <a:pPr algn="ctr" marL="0" indent="0" lvl="0">
                <a:lnSpc>
                  <a:spcPts val="3080"/>
                </a:lnSpc>
                <a:spcBef>
                  <a:spcPct val="0"/>
                </a:spcBef>
              </a:pPr>
            </a:p>
          </p:txBody>
        </p:sp>
      </p:grpSp>
      <p:sp>
        <p:nvSpPr>
          <p:cNvPr name="TextBox 17" id="17"/>
          <p:cNvSpPr txBox="true"/>
          <p:nvPr/>
        </p:nvSpPr>
        <p:spPr>
          <a:xfrm rot="0">
            <a:off x="1151160" y="6923100"/>
            <a:ext cx="6940301" cy="3210314"/>
          </a:xfrm>
          <a:prstGeom prst="rect">
            <a:avLst/>
          </a:prstGeom>
        </p:spPr>
        <p:txBody>
          <a:bodyPr anchor="t" rtlCol="false" tIns="0" lIns="0" bIns="0" rIns="0">
            <a:spAutoFit/>
          </a:bodyPr>
          <a:lstStyle/>
          <a:p>
            <a:pPr algn="l" marL="405302" indent="-202651" lvl="1">
              <a:lnSpc>
                <a:spcPts val="2815"/>
              </a:lnSpc>
              <a:buFont typeface="Arial"/>
              <a:buChar char="•"/>
            </a:pPr>
            <a:r>
              <a:rPr lang="en-US" b="true" sz="1877">
                <a:solidFill>
                  <a:srgbClr val="000000"/>
                </a:solidFill>
                <a:latin typeface="Droid Serif Bold"/>
                <a:ea typeface="Droid Serif Bold"/>
                <a:cs typeface="Droid Serif Bold"/>
                <a:sym typeface="Droid Serif Bold"/>
              </a:rPr>
              <a:t>Operat</a:t>
            </a:r>
            <a:r>
              <a:rPr lang="en-US" b="true" sz="1877">
                <a:solidFill>
                  <a:srgbClr val="000000"/>
                </a:solidFill>
                <a:latin typeface="Droid Serif Bold"/>
                <a:ea typeface="Droid Serif Bold"/>
                <a:cs typeface="Droid Serif Bold"/>
                <a:sym typeface="Droid Serif Bold"/>
              </a:rPr>
              <a:t>ional Issues</a:t>
            </a:r>
            <a:r>
              <a:rPr lang="en-US" sz="1877">
                <a:solidFill>
                  <a:srgbClr val="000000"/>
                </a:solidFill>
                <a:latin typeface="Droid Serif"/>
                <a:ea typeface="Droid Serif"/>
                <a:cs typeface="Droid Serif"/>
                <a:sym typeface="Droid Serif"/>
              </a:rPr>
              <a:t>: Misrecorded revenues, expenses, taxes, asset capitalization, and financing activities.</a:t>
            </a:r>
          </a:p>
          <a:p>
            <a:pPr algn="l" marL="405302" indent="-202651" lvl="1">
              <a:lnSpc>
                <a:spcPts val="2815"/>
              </a:lnSpc>
              <a:buFont typeface="Arial"/>
              <a:buChar char="•"/>
            </a:pPr>
            <a:r>
              <a:rPr lang="en-US" b="true" sz="1877">
                <a:solidFill>
                  <a:srgbClr val="000000"/>
                </a:solidFill>
                <a:latin typeface="Droid Serif Bold"/>
                <a:ea typeface="Droid Serif Bold"/>
                <a:cs typeface="Droid Serif Bold"/>
                <a:sym typeface="Droid Serif Bold"/>
              </a:rPr>
              <a:t>Financial Statement Presentation Errors</a:t>
            </a:r>
            <a:r>
              <a:rPr lang="en-US" sz="1877">
                <a:solidFill>
                  <a:srgbClr val="000000"/>
                </a:solidFill>
                <a:latin typeface="Droid Serif"/>
                <a:ea typeface="Droid Serif"/>
                <a:cs typeface="Droid Serif"/>
                <a:sym typeface="Droid Serif"/>
              </a:rPr>
              <a:t>: Incorrect classification or disclosure in financial statements, footnotes, and segment reporting.</a:t>
            </a:r>
          </a:p>
          <a:p>
            <a:pPr algn="l" marL="405302" indent="-202651" lvl="1">
              <a:lnSpc>
                <a:spcPts val="2815"/>
              </a:lnSpc>
              <a:buFont typeface="Arial"/>
              <a:buChar char="•"/>
            </a:pPr>
            <a:r>
              <a:rPr lang="en-US" b="true" sz="1877">
                <a:solidFill>
                  <a:srgbClr val="000000"/>
                </a:solidFill>
                <a:latin typeface="Droid Serif Bold"/>
                <a:ea typeface="Droid Serif Bold"/>
                <a:cs typeface="Droid Serif Bold"/>
                <a:sym typeface="Droid Serif Bold"/>
              </a:rPr>
              <a:t>Subsidiary and Atypical Transactions: </a:t>
            </a:r>
            <a:r>
              <a:rPr lang="en-US" sz="1877">
                <a:solidFill>
                  <a:srgbClr val="000000"/>
                </a:solidFill>
                <a:latin typeface="Droid Serif"/>
                <a:ea typeface="Droid Serif"/>
                <a:cs typeface="Droid Serif"/>
                <a:sym typeface="Droid Serif"/>
              </a:rPr>
              <a:t>Improper accounting related to mergers, acquisitions, consolidations, and related-party transactions.</a:t>
            </a:r>
          </a:p>
          <a:p>
            <a:pPr algn="l">
              <a:lnSpc>
                <a:spcPts val="2815"/>
              </a:lnSpc>
            </a:pPr>
          </a:p>
        </p:txBody>
      </p:sp>
      <p:grpSp>
        <p:nvGrpSpPr>
          <p:cNvPr name="Group 18" id="18"/>
          <p:cNvGrpSpPr/>
          <p:nvPr/>
        </p:nvGrpSpPr>
        <p:grpSpPr>
          <a:xfrm rot="0">
            <a:off x="1028700" y="6087838"/>
            <a:ext cx="7165915" cy="539987"/>
            <a:chOff x="0" y="0"/>
            <a:chExt cx="2094551" cy="157835"/>
          </a:xfrm>
        </p:grpSpPr>
        <p:sp>
          <p:nvSpPr>
            <p:cNvPr name="Freeform 19" id="19"/>
            <p:cNvSpPr/>
            <p:nvPr/>
          </p:nvSpPr>
          <p:spPr>
            <a:xfrm flipH="false" flipV="false" rot="0">
              <a:off x="0" y="0"/>
              <a:ext cx="2094551" cy="157835"/>
            </a:xfrm>
            <a:custGeom>
              <a:avLst/>
              <a:gdLst/>
              <a:ahLst/>
              <a:cxnLst/>
              <a:rect r="r" b="b" t="t" l="l"/>
              <a:pathLst>
                <a:path h="157835" w="2094551">
                  <a:moveTo>
                    <a:pt x="55099" y="0"/>
                  </a:moveTo>
                  <a:lnTo>
                    <a:pt x="2039452" y="0"/>
                  </a:lnTo>
                  <a:cubicBezTo>
                    <a:pt x="2069883" y="0"/>
                    <a:pt x="2094551" y="24669"/>
                    <a:pt x="2094551" y="55099"/>
                  </a:cubicBezTo>
                  <a:lnTo>
                    <a:pt x="2094551" y="102735"/>
                  </a:lnTo>
                  <a:cubicBezTo>
                    <a:pt x="2094551" y="133166"/>
                    <a:pt x="2069883" y="157835"/>
                    <a:pt x="2039452" y="157835"/>
                  </a:cubicBezTo>
                  <a:lnTo>
                    <a:pt x="55099" y="157835"/>
                  </a:lnTo>
                  <a:cubicBezTo>
                    <a:pt x="24669" y="157835"/>
                    <a:pt x="0" y="133166"/>
                    <a:pt x="0" y="102735"/>
                  </a:cubicBezTo>
                  <a:lnTo>
                    <a:pt x="0" y="55099"/>
                  </a:lnTo>
                  <a:cubicBezTo>
                    <a:pt x="0" y="24669"/>
                    <a:pt x="24669" y="0"/>
                    <a:pt x="55099" y="0"/>
                  </a:cubicBezTo>
                  <a:close/>
                </a:path>
              </a:pathLst>
            </a:custGeom>
            <a:solidFill>
              <a:srgbClr val="E4E2DC"/>
            </a:solidFill>
          </p:spPr>
        </p:sp>
        <p:sp>
          <p:nvSpPr>
            <p:cNvPr name="TextBox 20" id="20"/>
            <p:cNvSpPr txBox="true"/>
            <p:nvPr/>
          </p:nvSpPr>
          <p:spPr>
            <a:xfrm>
              <a:off x="0" y="-47625"/>
              <a:ext cx="2094551" cy="205460"/>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Reasons for restatements</a:t>
              </a:r>
            </a:p>
          </p:txBody>
        </p:sp>
      </p:grpSp>
      <p:pic>
        <p:nvPicPr>
          <p:cNvPr name="Picture 21" id="21"/>
          <p:cNvPicPr>
            <a:picLocks noChangeAspect="true"/>
          </p:cNvPicPr>
          <p:nvPr/>
        </p:nvPicPr>
        <p:blipFill>
          <a:blip r:embed="rId7"/>
          <a:stretch>
            <a:fillRect/>
          </a:stretch>
        </p:blipFill>
        <p:spPr>
          <a:xfrm rot="0">
            <a:off x="8080492" y="2750927"/>
            <a:ext cx="10450274" cy="6608898"/>
          </a:xfrm>
          <a:prstGeom prst="rect">
            <a:avLst/>
          </a:prstGeom>
        </p:spPr>
      </p:pic>
      <p:grpSp>
        <p:nvGrpSpPr>
          <p:cNvPr name="Group 22" id="22"/>
          <p:cNvGrpSpPr/>
          <p:nvPr/>
        </p:nvGrpSpPr>
        <p:grpSpPr>
          <a:xfrm rot="0">
            <a:off x="8951348" y="2180560"/>
            <a:ext cx="8307952" cy="539987"/>
            <a:chOff x="0" y="0"/>
            <a:chExt cx="2428362" cy="157835"/>
          </a:xfrm>
        </p:grpSpPr>
        <p:sp>
          <p:nvSpPr>
            <p:cNvPr name="Freeform 23" id="23"/>
            <p:cNvSpPr/>
            <p:nvPr/>
          </p:nvSpPr>
          <p:spPr>
            <a:xfrm flipH="false" flipV="false" rot="0">
              <a:off x="0" y="0"/>
              <a:ext cx="2428362" cy="157835"/>
            </a:xfrm>
            <a:custGeom>
              <a:avLst/>
              <a:gdLst/>
              <a:ahLst/>
              <a:cxnLst/>
              <a:rect r="r" b="b" t="t" l="l"/>
              <a:pathLst>
                <a:path h="157835" w="2428362">
                  <a:moveTo>
                    <a:pt x="47525" y="0"/>
                  </a:moveTo>
                  <a:lnTo>
                    <a:pt x="2380836" y="0"/>
                  </a:lnTo>
                  <a:cubicBezTo>
                    <a:pt x="2393441" y="0"/>
                    <a:pt x="2405529" y="5007"/>
                    <a:pt x="2414442" y="13920"/>
                  </a:cubicBezTo>
                  <a:cubicBezTo>
                    <a:pt x="2423355" y="22833"/>
                    <a:pt x="2428362" y="34921"/>
                    <a:pt x="2428362" y="47525"/>
                  </a:cubicBezTo>
                  <a:lnTo>
                    <a:pt x="2428362" y="110309"/>
                  </a:lnTo>
                  <a:cubicBezTo>
                    <a:pt x="2428362" y="136557"/>
                    <a:pt x="2407084" y="157835"/>
                    <a:pt x="2380836" y="157835"/>
                  </a:cubicBezTo>
                  <a:lnTo>
                    <a:pt x="47525" y="157835"/>
                  </a:lnTo>
                  <a:cubicBezTo>
                    <a:pt x="34921" y="157835"/>
                    <a:pt x="22833" y="152828"/>
                    <a:pt x="13920" y="143915"/>
                  </a:cubicBezTo>
                  <a:cubicBezTo>
                    <a:pt x="5007" y="135002"/>
                    <a:pt x="0" y="122914"/>
                    <a:pt x="0" y="110309"/>
                  </a:cubicBezTo>
                  <a:lnTo>
                    <a:pt x="0" y="47525"/>
                  </a:lnTo>
                  <a:cubicBezTo>
                    <a:pt x="0" y="34921"/>
                    <a:pt x="5007" y="22833"/>
                    <a:pt x="13920" y="13920"/>
                  </a:cubicBezTo>
                  <a:cubicBezTo>
                    <a:pt x="22833" y="5007"/>
                    <a:pt x="34921" y="0"/>
                    <a:pt x="47525" y="0"/>
                  </a:cubicBezTo>
                  <a:close/>
                </a:path>
              </a:pathLst>
            </a:custGeom>
            <a:solidFill>
              <a:srgbClr val="E4E2DC"/>
            </a:solidFill>
          </p:spPr>
        </p:sp>
        <p:sp>
          <p:nvSpPr>
            <p:cNvPr name="TextBox 24" id="24"/>
            <p:cNvSpPr txBox="true"/>
            <p:nvPr/>
          </p:nvSpPr>
          <p:spPr>
            <a:xfrm>
              <a:off x="0" y="-47625"/>
              <a:ext cx="2428362" cy="205460"/>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Most Restatements are due to business activities </a:t>
              </a:r>
            </a:p>
          </p:txBody>
        </p:sp>
      </p:grpSp>
      <p:sp>
        <p:nvSpPr>
          <p:cNvPr name="TextBox 25" id="25"/>
          <p:cNvSpPr txBox="true"/>
          <p:nvPr/>
        </p:nvSpPr>
        <p:spPr>
          <a:xfrm rot="0">
            <a:off x="14870115" y="9721464"/>
            <a:ext cx="2884140" cy="276225"/>
          </a:xfrm>
          <a:prstGeom prst="rect">
            <a:avLst/>
          </a:prstGeom>
        </p:spPr>
        <p:txBody>
          <a:bodyPr anchor="t" rtlCol="false" tIns="0" lIns="0" bIns="0" rIns="0">
            <a:spAutoFit/>
          </a:bodyPr>
          <a:lstStyle/>
          <a:p>
            <a:pPr algn="ctr">
              <a:lnSpc>
                <a:spcPts val="2100"/>
              </a:lnSpc>
              <a:spcBef>
                <a:spcPct val="0"/>
              </a:spcBef>
            </a:pPr>
            <a:r>
              <a:rPr lang="en-US" sz="1500" i="true">
                <a:solidFill>
                  <a:srgbClr val="000000"/>
                </a:solidFill>
                <a:latin typeface="Droid Serif Italics"/>
                <a:ea typeface="Droid Serif Italics"/>
                <a:cs typeface="Droid Serif Italics"/>
                <a:sym typeface="Droid Serif Italics"/>
              </a:rPr>
              <a:t>Source: Center for Audit Quality </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82659" y="-788309"/>
            <a:ext cx="2365319" cy="2404390"/>
          </a:xfrm>
          <a:custGeom>
            <a:avLst/>
            <a:gdLst/>
            <a:ahLst/>
            <a:cxnLst/>
            <a:rect r="r" b="b" t="t" l="l"/>
            <a:pathLst>
              <a:path h="2404390" w="2365319">
                <a:moveTo>
                  <a:pt x="0" y="0"/>
                </a:moveTo>
                <a:lnTo>
                  <a:pt x="2365318" y="0"/>
                </a:lnTo>
                <a:lnTo>
                  <a:pt x="2365318" y="2404390"/>
                </a:lnTo>
                <a:lnTo>
                  <a:pt x="0" y="2404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028700" y="2180560"/>
            <a:ext cx="7165915" cy="539987"/>
            <a:chOff x="0" y="0"/>
            <a:chExt cx="2094551" cy="157835"/>
          </a:xfrm>
        </p:grpSpPr>
        <p:sp>
          <p:nvSpPr>
            <p:cNvPr name="Freeform 7" id="7"/>
            <p:cNvSpPr/>
            <p:nvPr/>
          </p:nvSpPr>
          <p:spPr>
            <a:xfrm flipH="false" flipV="false" rot="0">
              <a:off x="0" y="0"/>
              <a:ext cx="2094551" cy="157835"/>
            </a:xfrm>
            <a:custGeom>
              <a:avLst/>
              <a:gdLst/>
              <a:ahLst/>
              <a:cxnLst/>
              <a:rect r="r" b="b" t="t" l="l"/>
              <a:pathLst>
                <a:path h="157835" w="2094551">
                  <a:moveTo>
                    <a:pt x="55099" y="0"/>
                  </a:moveTo>
                  <a:lnTo>
                    <a:pt x="2039452" y="0"/>
                  </a:lnTo>
                  <a:cubicBezTo>
                    <a:pt x="2069883" y="0"/>
                    <a:pt x="2094551" y="24669"/>
                    <a:pt x="2094551" y="55099"/>
                  </a:cubicBezTo>
                  <a:lnTo>
                    <a:pt x="2094551" y="102735"/>
                  </a:lnTo>
                  <a:cubicBezTo>
                    <a:pt x="2094551" y="133166"/>
                    <a:pt x="2069883" y="157835"/>
                    <a:pt x="2039452" y="157835"/>
                  </a:cubicBezTo>
                  <a:lnTo>
                    <a:pt x="55099" y="157835"/>
                  </a:lnTo>
                  <a:cubicBezTo>
                    <a:pt x="24669" y="157835"/>
                    <a:pt x="0" y="133166"/>
                    <a:pt x="0" y="102735"/>
                  </a:cubicBezTo>
                  <a:lnTo>
                    <a:pt x="0" y="55099"/>
                  </a:lnTo>
                  <a:cubicBezTo>
                    <a:pt x="0" y="24669"/>
                    <a:pt x="24669" y="0"/>
                    <a:pt x="55099" y="0"/>
                  </a:cubicBezTo>
                  <a:close/>
                </a:path>
              </a:pathLst>
            </a:custGeom>
            <a:solidFill>
              <a:srgbClr val="E4E2DC"/>
            </a:solidFill>
          </p:spPr>
        </p:sp>
        <p:sp>
          <p:nvSpPr>
            <p:cNvPr name="TextBox 8" id="8"/>
            <p:cNvSpPr txBox="true"/>
            <p:nvPr/>
          </p:nvSpPr>
          <p:spPr>
            <a:xfrm>
              <a:off x="0" y="-47625"/>
              <a:ext cx="2094551" cy="205460"/>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Industry with 2nd most restatements</a:t>
              </a:r>
            </a:p>
          </p:txBody>
        </p:sp>
      </p:grpSp>
      <p:sp>
        <p:nvSpPr>
          <p:cNvPr name="Freeform 9" id="9"/>
          <p:cNvSpPr/>
          <p:nvPr/>
        </p:nvSpPr>
        <p:spPr>
          <a:xfrm flipH="false" flipV="false" rot="0">
            <a:off x="6402210" y="5690816"/>
            <a:ext cx="2119902" cy="675075"/>
          </a:xfrm>
          <a:custGeom>
            <a:avLst/>
            <a:gdLst/>
            <a:ahLst/>
            <a:cxnLst/>
            <a:rect r="r" b="b" t="t" l="l"/>
            <a:pathLst>
              <a:path h="675075" w="2119902">
                <a:moveTo>
                  <a:pt x="0" y="0"/>
                </a:moveTo>
                <a:lnTo>
                  <a:pt x="2119902" y="0"/>
                </a:lnTo>
                <a:lnTo>
                  <a:pt x="2119902" y="675075"/>
                </a:lnTo>
                <a:lnTo>
                  <a:pt x="0" y="675075"/>
                </a:lnTo>
                <a:lnTo>
                  <a:pt x="0" y="0"/>
                </a:lnTo>
                <a:close/>
              </a:path>
            </a:pathLst>
          </a:custGeom>
          <a:blipFill>
            <a:blip r:embed="rId7">
              <a:alphaModFix amt="69000"/>
            </a:blip>
            <a:stretch>
              <a:fillRect l="-72066" t="-76283" r="0" b="0"/>
            </a:stretch>
          </a:blipFill>
        </p:spPr>
      </p:sp>
      <p:pic>
        <p:nvPicPr>
          <p:cNvPr name="Picture 10" id="10"/>
          <p:cNvPicPr>
            <a:picLocks noChangeAspect="true"/>
          </p:cNvPicPr>
          <p:nvPr/>
        </p:nvPicPr>
        <p:blipFill>
          <a:blip r:embed="rId8"/>
          <a:stretch>
            <a:fillRect/>
          </a:stretch>
        </p:blipFill>
        <p:spPr>
          <a:xfrm rot="0">
            <a:off x="279359" y="2533180"/>
            <a:ext cx="8992094" cy="7456841"/>
          </a:xfrm>
          <a:prstGeom prst="rect">
            <a:avLst/>
          </a:prstGeom>
        </p:spPr>
      </p:pic>
      <p:grpSp>
        <p:nvGrpSpPr>
          <p:cNvPr name="Group 11" id="11"/>
          <p:cNvGrpSpPr/>
          <p:nvPr/>
        </p:nvGrpSpPr>
        <p:grpSpPr>
          <a:xfrm rot="0">
            <a:off x="10093385" y="2180560"/>
            <a:ext cx="7165915" cy="539987"/>
            <a:chOff x="0" y="0"/>
            <a:chExt cx="2094551" cy="157835"/>
          </a:xfrm>
        </p:grpSpPr>
        <p:sp>
          <p:nvSpPr>
            <p:cNvPr name="Freeform 12" id="12"/>
            <p:cNvSpPr/>
            <p:nvPr/>
          </p:nvSpPr>
          <p:spPr>
            <a:xfrm flipH="false" flipV="false" rot="0">
              <a:off x="0" y="0"/>
              <a:ext cx="2094551" cy="157835"/>
            </a:xfrm>
            <a:custGeom>
              <a:avLst/>
              <a:gdLst/>
              <a:ahLst/>
              <a:cxnLst/>
              <a:rect r="r" b="b" t="t" l="l"/>
              <a:pathLst>
                <a:path h="157835" w="2094551">
                  <a:moveTo>
                    <a:pt x="55099" y="0"/>
                  </a:moveTo>
                  <a:lnTo>
                    <a:pt x="2039452" y="0"/>
                  </a:lnTo>
                  <a:cubicBezTo>
                    <a:pt x="2069883" y="0"/>
                    <a:pt x="2094551" y="24669"/>
                    <a:pt x="2094551" y="55099"/>
                  </a:cubicBezTo>
                  <a:lnTo>
                    <a:pt x="2094551" y="102735"/>
                  </a:lnTo>
                  <a:cubicBezTo>
                    <a:pt x="2094551" y="133166"/>
                    <a:pt x="2069883" y="157835"/>
                    <a:pt x="2039452" y="157835"/>
                  </a:cubicBezTo>
                  <a:lnTo>
                    <a:pt x="55099" y="157835"/>
                  </a:lnTo>
                  <a:cubicBezTo>
                    <a:pt x="24669" y="157835"/>
                    <a:pt x="0" y="133166"/>
                    <a:pt x="0" y="102735"/>
                  </a:cubicBezTo>
                  <a:lnTo>
                    <a:pt x="0" y="55099"/>
                  </a:lnTo>
                  <a:cubicBezTo>
                    <a:pt x="0" y="24669"/>
                    <a:pt x="24669" y="0"/>
                    <a:pt x="55099" y="0"/>
                  </a:cubicBezTo>
                  <a:close/>
                </a:path>
              </a:pathLst>
            </a:custGeom>
            <a:solidFill>
              <a:srgbClr val="E4E2DC"/>
            </a:solidFill>
          </p:spPr>
        </p:sp>
        <p:sp>
          <p:nvSpPr>
            <p:cNvPr name="TextBox 13" id="13"/>
            <p:cNvSpPr txBox="true"/>
            <p:nvPr/>
          </p:nvSpPr>
          <p:spPr>
            <a:xfrm>
              <a:off x="0" y="-47625"/>
              <a:ext cx="2094551" cy="205460"/>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Rising Share of Restatements in Healthcare</a:t>
              </a:r>
            </a:p>
          </p:txBody>
        </p:sp>
      </p:grpSp>
      <p:pic>
        <p:nvPicPr>
          <p:cNvPr name="Picture 14" id="14"/>
          <p:cNvPicPr>
            <a:picLocks noChangeAspect="true"/>
          </p:cNvPicPr>
          <p:nvPr/>
        </p:nvPicPr>
        <p:blipFill>
          <a:blip r:embed="rId9"/>
          <a:stretch>
            <a:fillRect/>
          </a:stretch>
        </p:blipFill>
        <p:spPr>
          <a:xfrm rot="0">
            <a:off x="9024466" y="2207897"/>
            <a:ext cx="8983456" cy="4802325"/>
          </a:xfrm>
          <a:prstGeom prst="rect">
            <a:avLst/>
          </a:prstGeom>
        </p:spPr>
      </p:pic>
      <p:grpSp>
        <p:nvGrpSpPr>
          <p:cNvPr name="Group 15" id="15"/>
          <p:cNvGrpSpPr/>
          <p:nvPr/>
        </p:nvGrpSpPr>
        <p:grpSpPr>
          <a:xfrm rot="0">
            <a:off x="10093385" y="6728037"/>
            <a:ext cx="7165915" cy="539987"/>
            <a:chOff x="0" y="0"/>
            <a:chExt cx="2094551" cy="157835"/>
          </a:xfrm>
        </p:grpSpPr>
        <p:sp>
          <p:nvSpPr>
            <p:cNvPr name="Freeform 16" id="16"/>
            <p:cNvSpPr/>
            <p:nvPr/>
          </p:nvSpPr>
          <p:spPr>
            <a:xfrm flipH="false" flipV="false" rot="0">
              <a:off x="0" y="0"/>
              <a:ext cx="2094551" cy="157835"/>
            </a:xfrm>
            <a:custGeom>
              <a:avLst/>
              <a:gdLst/>
              <a:ahLst/>
              <a:cxnLst/>
              <a:rect r="r" b="b" t="t" l="l"/>
              <a:pathLst>
                <a:path h="157835" w="2094551">
                  <a:moveTo>
                    <a:pt x="55099" y="0"/>
                  </a:moveTo>
                  <a:lnTo>
                    <a:pt x="2039452" y="0"/>
                  </a:lnTo>
                  <a:cubicBezTo>
                    <a:pt x="2069883" y="0"/>
                    <a:pt x="2094551" y="24669"/>
                    <a:pt x="2094551" y="55099"/>
                  </a:cubicBezTo>
                  <a:lnTo>
                    <a:pt x="2094551" y="102735"/>
                  </a:lnTo>
                  <a:cubicBezTo>
                    <a:pt x="2094551" y="133166"/>
                    <a:pt x="2069883" y="157835"/>
                    <a:pt x="2039452" y="157835"/>
                  </a:cubicBezTo>
                  <a:lnTo>
                    <a:pt x="55099" y="157835"/>
                  </a:lnTo>
                  <a:cubicBezTo>
                    <a:pt x="24669" y="157835"/>
                    <a:pt x="0" y="133166"/>
                    <a:pt x="0" y="102735"/>
                  </a:cubicBezTo>
                  <a:lnTo>
                    <a:pt x="0" y="55099"/>
                  </a:lnTo>
                  <a:cubicBezTo>
                    <a:pt x="0" y="24669"/>
                    <a:pt x="24669" y="0"/>
                    <a:pt x="55099" y="0"/>
                  </a:cubicBezTo>
                  <a:close/>
                </a:path>
              </a:pathLst>
            </a:custGeom>
            <a:solidFill>
              <a:srgbClr val="E4E2DC"/>
            </a:solidFill>
          </p:spPr>
        </p:sp>
        <p:sp>
          <p:nvSpPr>
            <p:cNvPr name="TextBox 17" id="17"/>
            <p:cNvSpPr txBox="true"/>
            <p:nvPr/>
          </p:nvSpPr>
          <p:spPr>
            <a:xfrm>
              <a:off x="0" y="-47625"/>
              <a:ext cx="2094551" cy="205460"/>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Causes for concern</a:t>
              </a:r>
            </a:p>
          </p:txBody>
        </p:sp>
      </p:grpSp>
      <p:sp>
        <p:nvSpPr>
          <p:cNvPr name="TextBox 18" id="18"/>
          <p:cNvSpPr txBox="true"/>
          <p:nvPr/>
        </p:nvSpPr>
        <p:spPr>
          <a:xfrm rot="0">
            <a:off x="3652279" y="471036"/>
            <a:ext cx="10983442" cy="857898"/>
          </a:xfrm>
          <a:prstGeom prst="rect">
            <a:avLst/>
          </a:prstGeom>
        </p:spPr>
        <p:txBody>
          <a:bodyPr anchor="t" rtlCol="false" tIns="0" lIns="0" bIns="0" rIns="0">
            <a:spAutoFit/>
          </a:bodyPr>
          <a:lstStyle/>
          <a:p>
            <a:pPr algn="ctr">
              <a:lnSpc>
                <a:spcPts val="6656"/>
              </a:lnSpc>
            </a:pPr>
            <a:r>
              <a:rPr lang="en-US" sz="6051" i="true">
                <a:solidFill>
                  <a:srgbClr val="183146"/>
                </a:solidFill>
                <a:latin typeface="Droid Serif Italics"/>
                <a:ea typeface="Droid Serif Italics"/>
                <a:cs typeface="Droid Serif Italics"/>
                <a:sym typeface="Droid Serif Italics"/>
              </a:rPr>
              <a:t>Restatements in Healthcare</a:t>
            </a:r>
          </a:p>
        </p:txBody>
      </p:sp>
      <p:sp>
        <p:nvSpPr>
          <p:cNvPr name="TextBox 19" id="19"/>
          <p:cNvSpPr txBox="true"/>
          <p:nvPr/>
        </p:nvSpPr>
        <p:spPr>
          <a:xfrm rot="0">
            <a:off x="12559138" y="9848618"/>
            <a:ext cx="5728862" cy="276225"/>
          </a:xfrm>
          <a:prstGeom prst="rect">
            <a:avLst/>
          </a:prstGeom>
        </p:spPr>
        <p:txBody>
          <a:bodyPr anchor="t" rtlCol="false" tIns="0" lIns="0" bIns="0" rIns="0">
            <a:spAutoFit/>
          </a:bodyPr>
          <a:lstStyle/>
          <a:p>
            <a:pPr algn="ctr">
              <a:lnSpc>
                <a:spcPts val="2100"/>
              </a:lnSpc>
              <a:spcBef>
                <a:spcPct val="0"/>
              </a:spcBef>
            </a:pPr>
            <a:r>
              <a:rPr lang="en-US" sz="1500" i="true">
                <a:solidFill>
                  <a:srgbClr val="000000"/>
                </a:solidFill>
                <a:latin typeface="Droid Serif Italics"/>
                <a:ea typeface="Droid Serif Italics"/>
                <a:cs typeface="Droid Serif Italics"/>
                <a:sym typeface="Droid Serif Italics"/>
              </a:rPr>
              <a:t>Source: Center for Audit Quality , Anti-Fraud collaboration </a:t>
            </a:r>
          </a:p>
        </p:txBody>
      </p:sp>
      <p:sp>
        <p:nvSpPr>
          <p:cNvPr name="TextBox 20" id="20"/>
          <p:cNvSpPr txBox="true"/>
          <p:nvPr/>
        </p:nvSpPr>
        <p:spPr>
          <a:xfrm rot="0">
            <a:off x="10093385" y="7686835"/>
            <a:ext cx="7165915" cy="1553845"/>
          </a:xfrm>
          <a:prstGeom prst="rect">
            <a:avLst/>
          </a:prstGeom>
        </p:spPr>
        <p:txBody>
          <a:bodyPr anchor="t" rtlCol="false" tIns="0" lIns="0" bIns="0" rIns="0">
            <a:spAutoFit/>
          </a:bodyPr>
          <a:lstStyle/>
          <a:p>
            <a:pPr algn="l">
              <a:lnSpc>
                <a:spcPts val="3080"/>
              </a:lnSpc>
              <a:spcBef>
                <a:spcPct val="0"/>
              </a:spcBef>
            </a:pPr>
            <a:r>
              <a:rPr lang="en-US" sz="2200">
                <a:solidFill>
                  <a:srgbClr val="000000"/>
                </a:solidFill>
                <a:latin typeface="Droid Serif"/>
                <a:ea typeface="Droid Serif"/>
                <a:cs typeface="Droid Serif"/>
                <a:sym typeface="Droid Serif"/>
              </a:rPr>
              <a:t>Healthcare companies are often cited with</a:t>
            </a:r>
            <a:r>
              <a:rPr lang="en-US" b="true" sz="2200">
                <a:solidFill>
                  <a:srgbClr val="000000"/>
                </a:solidFill>
                <a:latin typeface="Droid Serif Bold"/>
                <a:ea typeface="Droid Serif Bold"/>
                <a:cs typeface="Droid Serif Bold"/>
                <a:sym typeface="Droid Serif Bold"/>
              </a:rPr>
              <a:t> revenue recognition</a:t>
            </a:r>
            <a:r>
              <a:rPr lang="en-US" sz="2200">
                <a:solidFill>
                  <a:srgbClr val="000000"/>
                </a:solidFill>
                <a:latin typeface="Droid Serif"/>
                <a:ea typeface="Droid Serif"/>
                <a:cs typeface="Droid Serif"/>
                <a:sym typeface="Droid Serif"/>
              </a:rPr>
              <a:t> and </a:t>
            </a:r>
            <a:r>
              <a:rPr lang="en-US" b="true" sz="2200">
                <a:solidFill>
                  <a:srgbClr val="000000"/>
                </a:solidFill>
                <a:latin typeface="Droid Serif Bold"/>
                <a:ea typeface="Droid Serif Bold"/>
                <a:cs typeface="Droid Serif Bold"/>
                <a:sym typeface="Droid Serif Bold"/>
              </a:rPr>
              <a:t>inventory misstatement</a:t>
            </a:r>
            <a:r>
              <a:rPr lang="en-US" sz="2200">
                <a:solidFill>
                  <a:srgbClr val="000000"/>
                </a:solidFill>
                <a:latin typeface="Droid Serif"/>
                <a:ea typeface="Droid Serif"/>
                <a:cs typeface="Droid Serif"/>
                <a:sym typeface="Droid Serif"/>
              </a:rPr>
              <a:t> issues when fraud is uncovered – issues that often cause the need for restatements. </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182659" y="-788309"/>
            <a:ext cx="2365319" cy="2404390"/>
          </a:xfrm>
          <a:custGeom>
            <a:avLst/>
            <a:gdLst/>
            <a:ahLst/>
            <a:cxnLst/>
            <a:rect r="r" b="b" t="t" l="l"/>
            <a:pathLst>
              <a:path h="2404390" w="2365319">
                <a:moveTo>
                  <a:pt x="0" y="0"/>
                </a:moveTo>
                <a:lnTo>
                  <a:pt x="2365318" y="0"/>
                </a:lnTo>
                <a:lnTo>
                  <a:pt x="2365318" y="2404390"/>
                </a:lnTo>
                <a:lnTo>
                  <a:pt x="0" y="24043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028700" y="2180560"/>
            <a:ext cx="7165915" cy="539987"/>
            <a:chOff x="0" y="0"/>
            <a:chExt cx="2094551" cy="157835"/>
          </a:xfrm>
        </p:grpSpPr>
        <p:sp>
          <p:nvSpPr>
            <p:cNvPr name="Freeform 7" id="7"/>
            <p:cNvSpPr/>
            <p:nvPr/>
          </p:nvSpPr>
          <p:spPr>
            <a:xfrm flipH="false" flipV="false" rot="0">
              <a:off x="0" y="0"/>
              <a:ext cx="2094551" cy="157835"/>
            </a:xfrm>
            <a:custGeom>
              <a:avLst/>
              <a:gdLst/>
              <a:ahLst/>
              <a:cxnLst/>
              <a:rect r="r" b="b" t="t" l="l"/>
              <a:pathLst>
                <a:path h="157835" w="2094551">
                  <a:moveTo>
                    <a:pt x="55099" y="0"/>
                  </a:moveTo>
                  <a:lnTo>
                    <a:pt x="2039452" y="0"/>
                  </a:lnTo>
                  <a:cubicBezTo>
                    <a:pt x="2069883" y="0"/>
                    <a:pt x="2094551" y="24669"/>
                    <a:pt x="2094551" y="55099"/>
                  </a:cubicBezTo>
                  <a:lnTo>
                    <a:pt x="2094551" y="102735"/>
                  </a:lnTo>
                  <a:cubicBezTo>
                    <a:pt x="2094551" y="133166"/>
                    <a:pt x="2069883" y="157835"/>
                    <a:pt x="2039452" y="157835"/>
                  </a:cubicBezTo>
                  <a:lnTo>
                    <a:pt x="55099" y="157835"/>
                  </a:lnTo>
                  <a:cubicBezTo>
                    <a:pt x="24669" y="157835"/>
                    <a:pt x="0" y="133166"/>
                    <a:pt x="0" y="102735"/>
                  </a:cubicBezTo>
                  <a:lnTo>
                    <a:pt x="0" y="55099"/>
                  </a:lnTo>
                  <a:cubicBezTo>
                    <a:pt x="0" y="24669"/>
                    <a:pt x="24669" y="0"/>
                    <a:pt x="55099" y="0"/>
                  </a:cubicBezTo>
                  <a:close/>
                </a:path>
              </a:pathLst>
            </a:custGeom>
            <a:solidFill>
              <a:srgbClr val="E4E2DC"/>
            </a:solidFill>
          </p:spPr>
        </p:sp>
        <p:sp>
          <p:nvSpPr>
            <p:cNvPr name="TextBox 8" id="8"/>
            <p:cNvSpPr txBox="true"/>
            <p:nvPr/>
          </p:nvSpPr>
          <p:spPr>
            <a:xfrm>
              <a:off x="0" y="-47625"/>
              <a:ext cx="2094551" cy="205460"/>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Healthcare firms are vulnerable</a:t>
              </a:r>
            </a:p>
          </p:txBody>
        </p:sp>
      </p:grpSp>
      <p:grpSp>
        <p:nvGrpSpPr>
          <p:cNvPr name="Group 9" id="9"/>
          <p:cNvGrpSpPr/>
          <p:nvPr/>
        </p:nvGrpSpPr>
        <p:grpSpPr>
          <a:xfrm rot="0">
            <a:off x="10093385" y="2180560"/>
            <a:ext cx="7165915" cy="539987"/>
            <a:chOff x="0" y="0"/>
            <a:chExt cx="2094551" cy="157835"/>
          </a:xfrm>
        </p:grpSpPr>
        <p:sp>
          <p:nvSpPr>
            <p:cNvPr name="Freeform 10" id="10"/>
            <p:cNvSpPr/>
            <p:nvPr/>
          </p:nvSpPr>
          <p:spPr>
            <a:xfrm flipH="false" flipV="false" rot="0">
              <a:off x="0" y="0"/>
              <a:ext cx="2094551" cy="157835"/>
            </a:xfrm>
            <a:custGeom>
              <a:avLst/>
              <a:gdLst/>
              <a:ahLst/>
              <a:cxnLst/>
              <a:rect r="r" b="b" t="t" l="l"/>
              <a:pathLst>
                <a:path h="157835" w="2094551">
                  <a:moveTo>
                    <a:pt x="55099" y="0"/>
                  </a:moveTo>
                  <a:lnTo>
                    <a:pt x="2039452" y="0"/>
                  </a:lnTo>
                  <a:cubicBezTo>
                    <a:pt x="2069883" y="0"/>
                    <a:pt x="2094551" y="24669"/>
                    <a:pt x="2094551" y="55099"/>
                  </a:cubicBezTo>
                  <a:lnTo>
                    <a:pt x="2094551" y="102735"/>
                  </a:lnTo>
                  <a:cubicBezTo>
                    <a:pt x="2094551" y="133166"/>
                    <a:pt x="2069883" y="157835"/>
                    <a:pt x="2039452" y="157835"/>
                  </a:cubicBezTo>
                  <a:lnTo>
                    <a:pt x="55099" y="157835"/>
                  </a:lnTo>
                  <a:cubicBezTo>
                    <a:pt x="24669" y="157835"/>
                    <a:pt x="0" y="133166"/>
                    <a:pt x="0" y="102735"/>
                  </a:cubicBezTo>
                  <a:lnTo>
                    <a:pt x="0" y="55099"/>
                  </a:lnTo>
                  <a:cubicBezTo>
                    <a:pt x="0" y="24669"/>
                    <a:pt x="24669" y="0"/>
                    <a:pt x="55099" y="0"/>
                  </a:cubicBezTo>
                  <a:close/>
                </a:path>
              </a:pathLst>
            </a:custGeom>
            <a:solidFill>
              <a:srgbClr val="E4E2DC"/>
            </a:solidFill>
          </p:spPr>
        </p:sp>
        <p:sp>
          <p:nvSpPr>
            <p:cNvPr name="TextBox 11" id="11"/>
            <p:cNvSpPr txBox="true"/>
            <p:nvPr/>
          </p:nvSpPr>
          <p:spPr>
            <a:xfrm>
              <a:off x="0" y="-47625"/>
              <a:ext cx="2094551" cy="205460"/>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Case Study: WellCare Health Plans</a:t>
              </a:r>
            </a:p>
          </p:txBody>
        </p:sp>
      </p:grpSp>
      <p:sp>
        <p:nvSpPr>
          <p:cNvPr name="Freeform 12" id="12"/>
          <p:cNvSpPr/>
          <p:nvPr/>
        </p:nvSpPr>
        <p:spPr>
          <a:xfrm flipH="false" flipV="false" rot="0">
            <a:off x="10382974" y="3124027"/>
            <a:ext cx="6586737" cy="1951321"/>
          </a:xfrm>
          <a:custGeom>
            <a:avLst/>
            <a:gdLst/>
            <a:ahLst/>
            <a:cxnLst/>
            <a:rect r="r" b="b" t="t" l="l"/>
            <a:pathLst>
              <a:path h="1951321" w="6586737">
                <a:moveTo>
                  <a:pt x="0" y="0"/>
                </a:moveTo>
                <a:lnTo>
                  <a:pt x="6586737" y="0"/>
                </a:lnTo>
                <a:lnTo>
                  <a:pt x="6586737" y="1951321"/>
                </a:lnTo>
                <a:lnTo>
                  <a:pt x="0" y="1951321"/>
                </a:lnTo>
                <a:lnTo>
                  <a:pt x="0" y="0"/>
                </a:lnTo>
                <a:close/>
              </a:path>
            </a:pathLst>
          </a:custGeom>
          <a:blipFill>
            <a:blip r:embed="rId8"/>
            <a:stretch>
              <a:fillRect l="0" t="0" r="0" b="0"/>
            </a:stretch>
          </a:blipFill>
        </p:spPr>
      </p:sp>
      <p:sp>
        <p:nvSpPr>
          <p:cNvPr name="TextBox 13" id="13"/>
          <p:cNvSpPr txBox="true"/>
          <p:nvPr/>
        </p:nvSpPr>
        <p:spPr>
          <a:xfrm rot="0">
            <a:off x="12559138" y="9848618"/>
            <a:ext cx="5728862" cy="276225"/>
          </a:xfrm>
          <a:prstGeom prst="rect">
            <a:avLst/>
          </a:prstGeom>
        </p:spPr>
        <p:txBody>
          <a:bodyPr anchor="t" rtlCol="false" tIns="0" lIns="0" bIns="0" rIns="0">
            <a:spAutoFit/>
          </a:bodyPr>
          <a:lstStyle/>
          <a:p>
            <a:pPr algn="ctr">
              <a:lnSpc>
                <a:spcPts val="2100"/>
              </a:lnSpc>
              <a:spcBef>
                <a:spcPct val="0"/>
              </a:spcBef>
            </a:pPr>
            <a:r>
              <a:rPr lang="en-US" sz="1500" i="true">
                <a:solidFill>
                  <a:srgbClr val="000000"/>
                </a:solidFill>
                <a:latin typeface="Droid Serif Italics"/>
                <a:ea typeface="Droid Serif Italics"/>
                <a:cs typeface="Droid Serif Italics"/>
                <a:sym typeface="Droid Serif Italics"/>
              </a:rPr>
              <a:t>Source: Center for Audit Quality , Anti-Fraud collaboration </a:t>
            </a:r>
          </a:p>
        </p:txBody>
      </p:sp>
      <p:sp>
        <p:nvSpPr>
          <p:cNvPr name="TextBox 14" id="14"/>
          <p:cNvSpPr txBox="true"/>
          <p:nvPr/>
        </p:nvSpPr>
        <p:spPr>
          <a:xfrm rot="0">
            <a:off x="1182659" y="3076402"/>
            <a:ext cx="7165915" cy="1944370"/>
          </a:xfrm>
          <a:prstGeom prst="rect">
            <a:avLst/>
          </a:prstGeom>
        </p:spPr>
        <p:txBody>
          <a:bodyPr anchor="t" rtlCol="false" tIns="0" lIns="0" bIns="0" rIns="0">
            <a:spAutoFit/>
          </a:bodyPr>
          <a:lstStyle/>
          <a:p>
            <a:pPr algn="l">
              <a:lnSpc>
                <a:spcPts val="3080"/>
              </a:lnSpc>
            </a:pPr>
            <a:r>
              <a:rPr lang="en-US" sz="2200" b="true">
                <a:solidFill>
                  <a:srgbClr val="000000"/>
                </a:solidFill>
                <a:latin typeface="Droid Serif Bold"/>
                <a:ea typeface="Droid Serif Bold"/>
                <a:cs typeface="Droid Serif Bold"/>
                <a:sym typeface="Droid Serif Bold"/>
              </a:rPr>
              <a:t>Complex Revenue Recognition Practice:</a:t>
            </a:r>
          </a:p>
          <a:p>
            <a:pPr algn="l">
              <a:lnSpc>
                <a:spcPts val="3080"/>
              </a:lnSpc>
              <a:spcBef>
                <a:spcPct val="0"/>
              </a:spcBef>
            </a:pPr>
            <a:r>
              <a:rPr lang="en-US" sz="2200">
                <a:solidFill>
                  <a:srgbClr val="000000"/>
                </a:solidFill>
                <a:latin typeface="Droid Serif"/>
                <a:ea typeface="Droid Serif"/>
                <a:cs typeface="Droid Serif"/>
                <a:sym typeface="Droid Serif"/>
              </a:rPr>
              <a:t>Multiple payors and varying reimbursement terms make revenue recognition in healthcare highly judgmental and error-prone, increasing the risk of misstatements.</a:t>
            </a:r>
          </a:p>
        </p:txBody>
      </p:sp>
      <p:sp>
        <p:nvSpPr>
          <p:cNvPr name="TextBox 15" id="15"/>
          <p:cNvSpPr txBox="true"/>
          <p:nvPr/>
        </p:nvSpPr>
        <p:spPr>
          <a:xfrm rot="0">
            <a:off x="3652279" y="471036"/>
            <a:ext cx="10983442" cy="857898"/>
          </a:xfrm>
          <a:prstGeom prst="rect">
            <a:avLst/>
          </a:prstGeom>
        </p:spPr>
        <p:txBody>
          <a:bodyPr anchor="t" rtlCol="false" tIns="0" lIns="0" bIns="0" rIns="0">
            <a:spAutoFit/>
          </a:bodyPr>
          <a:lstStyle/>
          <a:p>
            <a:pPr algn="ctr">
              <a:lnSpc>
                <a:spcPts val="6656"/>
              </a:lnSpc>
            </a:pPr>
            <a:r>
              <a:rPr lang="en-US" sz="6051" i="true">
                <a:solidFill>
                  <a:srgbClr val="183146"/>
                </a:solidFill>
                <a:latin typeface="Droid Serif Italics"/>
                <a:ea typeface="Droid Serif Italics"/>
                <a:cs typeface="Droid Serif Italics"/>
                <a:sym typeface="Droid Serif Italics"/>
              </a:rPr>
              <a:t>Restatements as a fraud signal</a:t>
            </a:r>
          </a:p>
        </p:txBody>
      </p:sp>
      <p:sp>
        <p:nvSpPr>
          <p:cNvPr name="TextBox 16" id="16"/>
          <p:cNvSpPr txBox="true"/>
          <p:nvPr/>
        </p:nvSpPr>
        <p:spPr>
          <a:xfrm rot="0">
            <a:off x="1182659" y="5373197"/>
            <a:ext cx="7165915" cy="1553845"/>
          </a:xfrm>
          <a:prstGeom prst="rect">
            <a:avLst/>
          </a:prstGeom>
        </p:spPr>
        <p:txBody>
          <a:bodyPr anchor="t" rtlCol="false" tIns="0" lIns="0" bIns="0" rIns="0">
            <a:spAutoFit/>
          </a:bodyPr>
          <a:lstStyle/>
          <a:p>
            <a:pPr algn="l">
              <a:lnSpc>
                <a:spcPts val="3080"/>
              </a:lnSpc>
            </a:pPr>
            <a:r>
              <a:rPr lang="en-US" sz="2200" b="true">
                <a:solidFill>
                  <a:srgbClr val="000000"/>
                </a:solidFill>
                <a:latin typeface="Droid Serif Bold"/>
                <a:ea typeface="Droid Serif Bold"/>
                <a:cs typeface="Droid Serif Bold"/>
                <a:sym typeface="Droid Serif Bold"/>
              </a:rPr>
              <a:t>Dependence on accounting estimates </a:t>
            </a:r>
          </a:p>
          <a:p>
            <a:pPr algn="l">
              <a:lnSpc>
                <a:spcPts val="3080"/>
              </a:lnSpc>
              <a:spcBef>
                <a:spcPct val="0"/>
              </a:spcBef>
            </a:pPr>
            <a:r>
              <a:rPr lang="en-US" sz="2200">
                <a:solidFill>
                  <a:srgbClr val="000000"/>
                </a:solidFill>
                <a:latin typeface="Droid Serif"/>
                <a:ea typeface="Droid Serif"/>
                <a:cs typeface="Droid Serif"/>
                <a:sym typeface="Droid Serif"/>
              </a:rPr>
              <a:t>Reliance on subjective estimates (e.g., claims reserves, doubtful accounts) makes it easier to misstate earnings—intentionally or not.</a:t>
            </a:r>
          </a:p>
        </p:txBody>
      </p:sp>
      <p:sp>
        <p:nvSpPr>
          <p:cNvPr name="TextBox 17" id="17"/>
          <p:cNvSpPr txBox="true"/>
          <p:nvPr/>
        </p:nvSpPr>
        <p:spPr>
          <a:xfrm rot="0">
            <a:off x="1182659" y="7279467"/>
            <a:ext cx="7165915" cy="1553845"/>
          </a:xfrm>
          <a:prstGeom prst="rect">
            <a:avLst/>
          </a:prstGeom>
        </p:spPr>
        <p:txBody>
          <a:bodyPr anchor="t" rtlCol="false" tIns="0" lIns="0" bIns="0" rIns="0">
            <a:spAutoFit/>
          </a:bodyPr>
          <a:lstStyle/>
          <a:p>
            <a:pPr algn="l">
              <a:lnSpc>
                <a:spcPts val="3080"/>
              </a:lnSpc>
            </a:pPr>
            <a:r>
              <a:rPr lang="en-US" sz="2200" b="true">
                <a:solidFill>
                  <a:srgbClr val="000000"/>
                </a:solidFill>
                <a:latin typeface="Droid Serif Bold"/>
                <a:ea typeface="Droid Serif Bold"/>
                <a:cs typeface="Droid Serif Bold"/>
                <a:sym typeface="Droid Serif Bold"/>
              </a:rPr>
              <a:t>High regulatory pressure</a:t>
            </a:r>
          </a:p>
          <a:p>
            <a:pPr algn="l">
              <a:lnSpc>
                <a:spcPts val="3080"/>
              </a:lnSpc>
              <a:spcBef>
                <a:spcPct val="0"/>
              </a:spcBef>
            </a:pPr>
            <a:r>
              <a:rPr lang="en-US" sz="2200">
                <a:solidFill>
                  <a:srgbClr val="000000"/>
                </a:solidFill>
                <a:latin typeface="Droid Serif"/>
                <a:ea typeface="Droid Serif"/>
                <a:cs typeface="Droid Serif"/>
                <a:sym typeface="Droid Serif"/>
              </a:rPr>
              <a:t>Strict compliance requirements and performance-linked funding create strong incentives for aggressive or fraudulent accounting.</a:t>
            </a:r>
          </a:p>
        </p:txBody>
      </p:sp>
      <p:sp>
        <p:nvSpPr>
          <p:cNvPr name="TextBox 18" id="18"/>
          <p:cNvSpPr txBox="true"/>
          <p:nvPr/>
        </p:nvSpPr>
        <p:spPr>
          <a:xfrm rot="0">
            <a:off x="10093385" y="5427773"/>
            <a:ext cx="7165915" cy="3506470"/>
          </a:xfrm>
          <a:prstGeom prst="rect">
            <a:avLst/>
          </a:prstGeom>
        </p:spPr>
        <p:txBody>
          <a:bodyPr anchor="t" rtlCol="false" tIns="0" lIns="0" bIns="0" rIns="0">
            <a:spAutoFit/>
          </a:bodyPr>
          <a:lstStyle/>
          <a:p>
            <a:pPr algn="l">
              <a:lnSpc>
                <a:spcPts val="3080"/>
              </a:lnSpc>
            </a:pPr>
            <a:r>
              <a:rPr lang="en-US" sz="2200">
                <a:solidFill>
                  <a:srgbClr val="000000"/>
                </a:solidFill>
                <a:latin typeface="Droid Serif"/>
                <a:ea typeface="Droid Serif"/>
                <a:cs typeface="Droid Serif"/>
                <a:sym typeface="Droid Serif"/>
              </a:rPr>
              <a:t>In the mid-2000s, WellCare was required by Florida’s Medicaid programs to spend a minimum percentage of state funds on patient care, refunding any underspent amount.</a:t>
            </a:r>
          </a:p>
          <a:p>
            <a:pPr algn="l">
              <a:lnSpc>
                <a:spcPts val="3080"/>
              </a:lnSpc>
            </a:pPr>
          </a:p>
          <a:p>
            <a:pPr algn="l">
              <a:lnSpc>
                <a:spcPts val="3080"/>
              </a:lnSpc>
            </a:pPr>
            <a:r>
              <a:rPr lang="en-US" sz="2200" b="true">
                <a:solidFill>
                  <a:srgbClr val="000000"/>
                </a:solidFill>
                <a:latin typeface="Droid Serif Bold"/>
                <a:ea typeface="Droid Serif Bold"/>
                <a:cs typeface="Droid Serif Bold"/>
                <a:sym typeface="Droid Serif Bold"/>
              </a:rPr>
              <a:t>2003 - 2007: $40 Million </a:t>
            </a:r>
            <a:r>
              <a:rPr lang="en-US" sz="2200">
                <a:solidFill>
                  <a:srgbClr val="000000"/>
                </a:solidFill>
                <a:latin typeface="Droid Serif"/>
                <a:ea typeface="Droid Serif"/>
                <a:cs typeface="Droid Serif"/>
                <a:sym typeface="Droid Serif"/>
              </a:rPr>
              <a:t>kept from Government Programs. </a:t>
            </a:r>
          </a:p>
          <a:p>
            <a:pPr algn="l">
              <a:lnSpc>
                <a:spcPts val="3080"/>
              </a:lnSpc>
            </a:pPr>
          </a:p>
          <a:p>
            <a:pPr algn="l">
              <a:lnSpc>
                <a:spcPts val="3080"/>
              </a:lnSpc>
              <a:spcBef>
                <a:spcPct val="0"/>
              </a:spcBef>
            </a:pPr>
            <a:r>
              <a:rPr lang="en-US" b="true" sz="2200">
                <a:solidFill>
                  <a:srgbClr val="000000"/>
                </a:solidFill>
                <a:latin typeface="Droid Serif Bold"/>
                <a:ea typeface="Droid Serif Bold"/>
                <a:cs typeface="Droid Serif Bold"/>
                <a:sym typeface="Droid Serif Bold"/>
              </a:rPr>
              <a:t>Restated </a:t>
            </a:r>
            <a:r>
              <a:rPr lang="en-US" sz="2200">
                <a:solidFill>
                  <a:srgbClr val="000000"/>
                </a:solidFill>
                <a:latin typeface="Droid Serif"/>
                <a:ea typeface="Droid Serif"/>
                <a:cs typeface="Droid Serif"/>
                <a:sym typeface="Droid Serif"/>
              </a:rPr>
              <a:t>all financial accounts from 2004-2007</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82659" y="-788309"/>
            <a:ext cx="2365319" cy="2404390"/>
          </a:xfrm>
          <a:custGeom>
            <a:avLst/>
            <a:gdLst/>
            <a:ahLst/>
            <a:cxnLst/>
            <a:rect r="r" b="b" t="t" l="l"/>
            <a:pathLst>
              <a:path h="2404390" w="2365319">
                <a:moveTo>
                  <a:pt x="0" y="0"/>
                </a:moveTo>
                <a:lnTo>
                  <a:pt x="2365318" y="0"/>
                </a:lnTo>
                <a:lnTo>
                  <a:pt x="2365318" y="2404390"/>
                </a:lnTo>
                <a:lnTo>
                  <a:pt x="0" y="2404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028700" y="2180560"/>
            <a:ext cx="7166484" cy="895504"/>
            <a:chOff x="0" y="0"/>
            <a:chExt cx="2094718" cy="261750"/>
          </a:xfrm>
        </p:grpSpPr>
        <p:sp>
          <p:nvSpPr>
            <p:cNvPr name="Freeform 7" id="7"/>
            <p:cNvSpPr/>
            <p:nvPr/>
          </p:nvSpPr>
          <p:spPr>
            <a:xfrm flipH="false" flipV="false" rot="0">
              <a:off x="0" y="0"/>
              <a:ext cx="2094718" cy="261750"/>
            </a:xfrm>
            <a:custGeom>
              <a:avLst/>
              <a:gdLst/>
              <a:ahLst/>
              <a:cxnLst/>
              <a:rect r="r" b="b" t="t" l="l"/>
              <a:pathLst>
                <a:path h="261750" w="2094718">
                  <a:moveTo>
                    <a:pt x="55095" y="0"/>
                  </a:moveTo>
                  <a:lnTo>
                    <a:pt x="2039623" y="0"/>
                  </a:lnTo>
                  <a:cubicBezTo>
                    <a:pt x="2054235" y="0"/>
                    <a:pt x="2068248" y="5805"/>
                    <a:pt x="2078581" y="16137"/>
                  </a:cubicBezTo>
                  <a:cubicBezTo>
                    <a:pt x="2088913" y="26469"/>
                    <a:pt x="2094718" y="40483"/>
                    <a:pt x="2094718" y="55095"/>
                  </a:cubicBezTo>
                  <a:lnTo>
                    <a:pt x="2094718" y="206655"/>
                  </a:lnTo>
                  <a:cubicBezTo>
                    <a:pt x="2094718" y="237083"/>
                    <a:pt x="2070051" y="261750"/>
                    <a:pt x="2039623" y="261750"/>
                  </a:cubicBezTo>
                  <a:lnTo>
                    <a:pt x="55095" y="261750"/>
                  </a:lnTo>
                  <a:cubicBezTo>
                    <a:pt x="40483" y="261750"/>
                    <a:pt x="26469" y="255945"/>
                    <a:pt x="16137" y="245613"/>
                  </a:cubicBezTo>
                  <a:cubicBezTo>
                    <a:pt x="5805" y="235281"/>
                    <a:pt x="0" y="221267"/>
                    <a:pt x="0" y="206655"/>
                  </a:cubicBezTo>
                  <a:lnTo>
                    <a:pt x="0" y="55095"/>
                  </a:lnTo>
                  <a:cubicBezTo>
                    <a:pt x="0" y="40483"/>
                    <a:pt x="5805" y="26469"/>
                    <a:pt x="16137" y="16137"/>
                  </a:cubicBezTo>
                  <a:cubicBezTo>
                    <a:pt x="26469" y="5805"/>
                    <a:pt x="40483" y="0"/>
                    <a:pt x="55095" y="0"/>
                  </a:cubicBezTo>
                  <a:close/>
                </a:path>
              </a:pathLst>
            </a:custGeom>
            <a:solidFill>
              <a:srgbClr val="E4E2DC"/>
            </a:solidFill>
          </p:spPr>
        </p:sp>
        <p:sp>
          <p:nvSpPr>
            <p:cNvPr name="TextBox 8" id="8"/>
            <p:cNvSpPr txBox="true"/>
            <p:nvPr/>
          </p:nvSpPr>
          <p:spPr>
            <a:xfrm>
              <a:off x="0" y="-47625"/>
              <a:ext cx="2094718" cy="309375"/>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Significant class imbalance in dataset</a:t>
              </a:r>
            </a:p>
          </p:txBody>
        </p:sp>
      </p:grpSp>
      <p:grpSp>
        <p:nvGrpSpPr>
          <p:cNvPr name="Group 9" id="9"/>
          <p:cNvGrpSpPr/>
          <p:nvPr/>
        </p:nvGrpSpPr>
        <p:grpSpPr>
          <a:xfrm rot="0">
            <a:off x="10093385" y="2180560"/>
            <a:ext cx="7165915" cy="895504"/>
            <a:chOff x="0" y="0"/>
            <a:chExt cx="2094551" cy="261750"/>
          </a:xfrm>
        </p:grpSpPr>
        <p:sp>
          <p:nvSpPr>
            <p:cNvPr name="Freeform 10" id="10"/>
            <p:cNvSpPr/>
            <p:nvPr/>
          </p:nvSpPr>
          <p:spPr>
            <a:xfrm flipH="false" flipV="false" rot="0">
              <a:off x="0" y="0"/>
              <a:ext cx="2094551" cy="261750"/>
            </a:xfrm>
            <a:custGeom>
              <a:avLst/>
              <a:gdLst/>
              <a:ahLst/>
              <a:cxnLst/>
              <a:rect r="r" b="b" t="t" l="l"/>
              <a:pathLst>
                <a:path h="261750" w="2094551">
                  <a:moveTo>
                    <a:pt x="55099" y="0"/>
                  </a:moveTo>
                  <a:lnTo>
                    <a:pt x="2039452" y="0"/>
                  </a:lnTo>
                  <a:cubicBezTo>
                    <a:pt x="2069883" y="0"/>
                    <a:pt x="2094551" y="24669"/>
                    <a:pt x="2094551" y="55099"/>
                  </a:cubicBezTo>
                  <a:lnTo>
                    <a:pt x="2094551" y="206651"/>
                  </a:lnTo>
                  <a:cubicBezTo>
                    <a:pt x="2094551" y="237081"/>
                    <a:pt x="2069883" y="261750"/>
                    <a:pt x="2039452" y="261750"/>
                  </a:cubicBezTo>
                  <a:lnTo>
                    <a:pt x="55099" y="261750"/>
                  </a:lnTo>
                  <a:cubicBezTo>
                    <a:pt x="24669" y="261750"/>
                    <a:pt x="0" y="237081"/>
                    <a:pt x="0" y="206651"/>
                  </a:cubicBezTo>
                  <a:lnTo>
                    <a:pt x="0" y="55099"/>
                  </a:lnTo>
                  <a:cubicBezTo>
                    <a:pt x="0" y="24669"/>
                    <a:pt x="24669" y="0"/>
                    <a:pt x="55099" y="0"/>
                  </a:cubicBezTo>
                  <a:close/>
                </a:path>
              </a:pathLst>
            </a:custGeom>
            <a:solidFill>
              <a:srgbClr val="E4E2DC"/>
            </a:solidFill>
          </p:spPr>
        </p:sp>
        <p:sp>
          <p:nvSpPr>
            <p:cNvPr name="TextBox 11" id="11"/>
            <p:cNvSpPr txBox="true"/>
            <p:nvPr/>
          </p:nvSpPr>
          <p:spPr>
            <a:xfrm>
              <a:off x="0" y="-47625"/>
              <a:ext cx="2094551" cy="309375"/>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Synthetic Minority Oversampling Technique (SMOTE) to balance dataset</a:t>
              </a:r>
            </a:p>
          </p:txBody>
        </p:sp>
      </p:grpSp>
      <p:sp>
        <p:nvSpPr>
          <p:cNvPr name="TextBox 12" id="12"/>
          <p:cNvSpPr txBox="true"/>
          <p:nvPr/>
        </p:nvSpPr>
        <p:spPr>
          <a:xfrm rot="0">
            <a:off x="3652279" y="471036"/>
            <a:ext cx="10983442" cy="857898"/>
          </a:xfrm>
          <a:prstGeom prst="rect">
            <a:avLst/>
          </a:prstGeom>
        </p:spPr>
        <p:txBody>
          <a:bodyPr anchor="t" rtlCol="false" tIns="0" lIns="0" bIns="0" rIns="0">
            <a:spAutoFit/>
          </a:bodyPr>
          <a:lstStyle/>
          <a:p>
            <a:pPr algn="ctr">
              <a:lnSpc>
                <a:spcPts val="6656"/>
              </a:lnSpc>
            </a:pPr>
            <a:r>
              <a:rPr lang="en-US" sz="6051" i="true">
                <a:solidFill>
                  <a:srgbClr val="183146"/>
                </a:solidFill>
                <a:latin typeface="Droid Serif Italics"/>
                <a:ea typeface="Droid Serif Italics"/>
                <a:cs typeface="Droid Serif Italics"/>
                <a:sym typeface="Droid Serif Italics"/>
              </a:rPr>
              <a:t>Model Construction</a:t>
            </a:r>
          </a:p>
        </p:txBody>
      </p:sp>
      <p:pic>
        <p:nvPicPr>
          <p:cNvPr name="Picture 13" id="13"/>
          <p:cNvPicPr>
            <a:picLocks noChangeAspect="true"/>
          </p:cNvPicPr>
          <p:nvPr/>
        </p:nvPicPr>
        <p:blipFill>
          <a:blip r:embed="rId7"/>
          <a:stretch>
            <a:fillRect/>
          </a:stretch>
        </p:blipFill>
        <p:spPr>
          <a:xfrm rot="0">
            <a:off x="1151803" y="2555572"/>
            <a:ext cx="6920277" cy="8132695"/>
          </a:xfrm>
          <a:prstGeom prst="rect">
            <a:avLst/>
          </a:prstGeom>
        </p:spPr>
      </p:pic>
      <p:sp>
        <p:nvSpPr>
          <p:cNvPr name="TextBox 14" id="14"/>
          <p:cNvSpPr txBox="true"/>
          <p:nvPr/>
        </p:nvSpPr>
        <p:spPr>
          <a:xfrm rot="0">
            <a:off x="10093385" y="3391425"/>
            <a:ext cx="7165915" cy="3115945"/>
          </a:xfrm>
          <a:prstGeom prst="rect">
            <a:avLst/>
          </a:prstGeom>
        </p:spPr>
        <p:txBody>
          <a:bodyPr anchor="t" rtlCol="false" tIns="0" lIns="0" bIns="0" rIns="0">
            <a:spAutoFit/>
          </a:bodyPr>
          <a:lstStyle/>
          <a:p>
            <a:pPr algn="l">
              <a:lnSpc>
                <a:spcPts val="3080"/>
              </a:lnSpc>
            </a:pPr>
            <a:r>
              <a:rPr lang="en-US" sz="2200">
                <a:solidFill>
                  <a:srgbClr val="000000"/>
                </a:solidFill>
                <a:latin typeface="Droid Serif"/>
                <a:ea typeface="Droid Serif"/>
                <a:cs typeface="Droid Serif"/>
                <a:sym typeface="Droid Serif"/>
              </a:rPr>
              <a:t>SMOTE addresses dataset imbalance by synthetically creating new examples of the minority class, rather than simply duplicating existing ones. It interpolates between minority instances, resulting in a more balanced dataset.</a:t>
            </a:r>
          </a:p>
          <a:p>
            <a:pPr algn="l" marL="474981" indent="-237491" lvl="1">
              <a:lnSpc>
                <a:spcPts val="3080"/>
              </a:lnSpc>
              <a:buFont typeface="Arial"/>
              <a:buChar char="•"/>
            </a:pPr>
            <a:r>
              <a:rPr lang="en-US" sz="2200">
                <a:solidFill>
                  <a:srgbClr val="000000"/>
                </a:solidFill>
                <a:latin typeface="Droid Serif"/>
                <a:ea typeface="Droid Serif"/>
                <a:cs typeface="Droid Serif"/>
                <a:sym typeface="Droid Serif"/>
              </a:rPr>
              <a:t>Applied only to the training set, in order to prevent data leakage</a:t>
            </a:r>
          </a:p>
          <a:p>
            <a:pPr algn="l" marL="474981" indent="-237491" lvl="1">
              <a:lnSpc>
                <a:spcPts val="3080"/>
              </a:lnSpc>
              <a:buFont typeface="Arial"/>
              <a:buChar char="•"/>
            </a:pPr>
            <a:r>
              <a:rPr lang="en-US" sz="2200">
                <a:solidFill>
                  <a:srgbClr val="000000"/>
                </a:solidFill>
                <a:latin typeface="Droid Serif"/>
                <a:ea typeface="Droid Serif"/>
                <a:cs typeface="Droid Serif"/>
                <a:sym typeface="Droid Serif"/>
              </a:rPr>
              <a:t>Post SMOTE processing results: </a:t>
            </a:r>
          </a:p>
        </p:txBody>
      </p:sp>
      <p:pic>
        <p:nvPicPr>
          <p:cNvPr name="Picture 15" id="15"/>
          <p:cNvPicPr>
            <a:picLocks noChangeAspect="true"/>
          </p:cNvPicPr>
          <p:nvPr/>
        </p:nvPicPr>
        <p:blipFill>
          <a:blip r:embed="rId8"/>
          <a:stretch>
            <a:fillRect/>
          </a:stretch>
        </p:blipFill>
        <p:spPr>
          <a:xfrm rot="0">
            <a:off x="10331898" y="6064513"/>
            <a:ext cx="6688889" cy="4617988"/>
          </a:xfrm>
          <a:prstGeom prst="rect">
            <a:avLst/>
          </a:prstGeom>
        </p:spPr>
      </p:pic>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086350" y="914099"/>
            <a:ext cx="8115300" cy="2193937"/>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Model </a:t>
            </a:r>
            <a:r>
              <a:rPr lang="en-US" sz="7750" b="true">
                <a:solidFill>
                  <a:srgbClr val="95BFB2"/>
                </a:solidFill>
                <a:latin typeface="Droid Serif Bold"/>
                <a:ea typeface="Droid Serif Bold"/>
                <a:cs typeface="Droid Serif Bold"/>
                <a:sym typeface="Droid Serif Bold"/>
              </a:rPr>
              <a:t>Performance</a:t>
            </a:r>
          </a:p>
        </p:txBody>
      </p:sp>
      <p:sp>
        <p:nvSpPr>
          <p:cNvPr name="Freeform 6" id="6"/>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8" id="8"/>
          <p:cNvGraphicFramePr>
            <a:graphicFrameLocks noGrp="true"/>
          </p:cNvGraphicFramePr>
          <p:nvPr/>
        </p:nvGraphicFramePr>
        <p:xfrm>
          <a:off x="1466069" y="3352623"/>
          <a:ext cx="15355861" cy="6653655"/>
        </p:xfrm>
        <a:graphic>
          <a:graphicData uri="http://schemas.openxmlformats.org/drawingml/2006/table">
            <a:tbl>
              <a:tblPr/>
              <a:tblGrid>
                <a:gridCol w="3071172"/>
                <a:gridCol w="3071172"/>
                <a:gridCol w="3427773"/>
                <a:gridCol w="2714571"/>
                <a:gridCol w="3071172"/>
              </a:tblGrid>
              <a:tr h="1207736">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Model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AUC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Sensitivity/Recall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Precision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Out-sample Specificity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979659">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Simple Logistic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0.5899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0.1415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0.7087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0.9102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10004">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LASSO min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0.5902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0.1425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0.7209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0.9126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10004">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LASSO 1se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0.5861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0.1393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0.7306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0.9104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12387">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Random Forest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0.6427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0.1965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0.3568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Droid Serif Bold"/>
                          <a:ea typeface="Droid Serif Bold"/>
                          <a:cs typeface="Droid Serif Bold"/>
                          <a:sym typeface="Droid Serif Bold"/>
                        </a:rPr>
                        <a:t>0.9001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3866">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XGBoost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0.6165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0.1627</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0.5971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Droid Serif"/>
                          <a:ea typeface="Droid Serif"/>
                          <a:cs typeface="Droid Serif"/>
                          <a:sym typeface="Droid Serif"/>
                        </a:rPr>
                        <a:t>0.9121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grpSp>
        <p:nvGrpSpPr>
          <p:cNvPr name="Group 9" id="9"/>
          <p:cNvGrpSpPr/>
          <p:nvPr/>
        </p:nvGrpSpPr>
        <p:grpSpPr>
          <a:xfrm rot="0">
            <a:off x="1466069" y="7901023"/>
            <a:ext cx="15380477" cy="1082080"/>
            <a:chOff x="0" y="0"/>
            <a:chExt cx="4050825" cy="284992"/>
          </a:xfrm>
        </p:grpSpPr>
        <p:sp>
          <p:nvSpPr>
            <p:cNvPr name="Freeform 10" id="10"/>
            <p:cNvSpPr/>
            <p:nvPr/>
          </p:nvSpPr>
          <p:spPr>
            <a:xfrm flipH="false" flipV="false" rot="0">
              <a:off x="0" y="0"/>
              <a:ext cx="4050825" cy="284992"/>
            </a:xfrm>
            <a:custGeom>
              <a:avLst/>
              <a:gdLst/>
              <a:ahLst/>
              <a:cxnLst/>
              <a:rect r="r" b="b" t="t" l="l"/>
              <a:pathLst>
                <a:path h="284992" w="4050825">
                  <a:moveTo>
                    <a:pt x="25671" y="0"/>
                  </a:moveTo>
                  <a:lnTo>
                    <a:pt x="4025154" y="0"/>
                  </a:lnTo>
                  <a:cubicBezTo>
                    <a:pt x="4031962" y="0"/>
                    <a:pt x="4038492" y="2705"/>
                    <a:pt x="4043306" y="7519"/>
                  </a:cubicBezTo>
                  <a:cubicBezTo>
                    <a:pt x="4048121" y="12333"/>
                    <a:pt x="4050825" y="18863"/>
                    <a:pt x="4050825" y="25671"/>
                  </a:cubicBezTo>
                  <a:lnTo>
                    <a:pt x="4050825" y="259321"/>
                  </a:lnTo>
                  <a:cubicBezTo>
                    <a:pt x="4050825" y="266129"/>
                    <a:pt x="4048121" y="272659"/>
                    <a:pt x="4043306" y="277473"/>
                  </a:cubicBezTo>
                  <a:cubicBezTo>
                    <a:pt x="4038492" y="282288"/>
                    <a:pt x="4031962" y="284992"/>
                    <a:pt x="4025154" y="284992"/>
                  </a:cubicBezTo>
                  <a:lnTo>
                    <a:pt x="25671" y="284992"/>
                  </a:lnTo>
                  <a:cubicBezTo>
                    <a:pt x="18863" y="284992"/>
                    <a:pt x="12333" y="282288"/>
                    <a:pt x="7519" y="277473"/>
                  </a:cubicBezTo>
                  <a:cubicBezTo>
                    <a:pt x="2705" y="272659"/>
                    <a:pt x="0" y="266129"/>
                    <a:pt x="0" y="259321"/>
                  </a:cubicBezTo>
                  <a:lnTo>
                    <a:pt x="0" y="25671"/>
                  </a:lnTo>
                  <a:cubicBezTo>
                    <a:pt x="0" y="18863"/>
                    <a:pt x="2705" y="12333"/>
                    <a:pt x="7519" y="7519"/>
                  </a:cubicBezTo>
                  <a:cubicBezTo>
                    <a:pt x="12333" y="2705"/>
                    <a:pt x="18863" y="0"/>
                    <a:pt x="25671" y="0"/>
                  </a:cubicBezTo>
                  <a:close/>
                </a:path>
              </a:pathLst>
            </a:custGeom>
            <a:solidFill>
              <a:srgbClr val="000000">
                <a:alpha val="0"/>
              </a:srgbClr>
            </a:solidFill>
            <a:ln w="38100" cap="rnd">
              <a:solidFill>
                <a:srgbClr val="FF3131"/>
              </a:solidFill>
              <a:prstDash val="solid"/>
              <a:round/>
            </a:ln>
          </p:spPr>
        </p:sp>
        <p:sp>
          <p:nvSpPr>
            <p:cNvPr name="TextBox 11" id="11"/>
            <p:cNvSpPr txBox="true"/>
            <p:nvPr/>
          </p:nvSpPr>
          <p:spPr>
            <a:xfrm>
              <a:off x="0" y="-38100"/>
              <a:ext cx="4050825" cy="323092"/>
            </a:xfrm>
            <a:prstGeom prst="rect">
              <a:avLst/>
            </a:prstGeom>
          </p:spPr>
          <p:txBody>
            <a:bodyPr anchor="ctr" rtlCol="false" tIns="50800" lIns="50800" bIns="50800" rIns="50800"/>
            <a:lstStyle/>
            <a:p>
              <a:pPr algn="ctr">
                <a:lnSpc>
                  <a:spcPts val="308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17447" y="-2620504"/>
            <a:ext cx="4053078" cy="4114800"/>
          </a:xfrm>
          <a:custGeom>
            <a:avLst/>
            <a:gdLst/>
            <a:ahLst/>
            <a:cxnLst/>
            <a:rect r="r" b="b" t="t" l="l"/>
            <a:pathLst>
              <a:path h="4114800" w="4053078">
                <a:moveTo>
                  <a:pt x="0" y="0"/>
                </a:moveTo>
                <a:lnTo>
                  <a:pt x="4053078" y="0"/>
                </a:lnTo>
                <a:lnTo>
                  <a:pt x="405307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79772" y="8714256"/>
            <a:ext cx="2308758" cy="2597759"/>
          </a:xfrm>
          <a:custGeom>
            <a:avLst/>
            <a:gdLst/>
            <a:ahLst/>
            <a:cxnLst/>
            <a:rect r="r" b="b" t="t" l="l"/>
            <a:pathLst>
              <a:path h="2597759" w="2308758">
                <a:moveTo>
                  <a:pt x="0" y="0"/>
                </a:moveTo>
                <a:lnTo>
                  <a:pt x="2308758" y="0"/>
                </a:lnTo>
                <a:lnTo>
                  <a:pt x="2308758" y="2597759"/>
                </a:lnTo>
                <a:lnTo>
                  <a:pt x="0" y="2597759"/>
                </a:lnTo>
                <a:lnTo>
                  <a:pt x="0" y="0"/>
                </a:lnTo>
                <a:close/>
              </a:path>
            </a:pathLst>
          </a:custGeom>
          <a:blipFill>
            <a:blip r:embed="rId5">
              <a:alphaModFix amt="14000"/>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graphicFrame>
        <p:nvGraphicFramePr>
          <p:cNvPr name="Table 7" id="7"/>
          <p:cNvGraphicFramePr>
            <a:graphicFrameLocks noGrp="true"/>
          </p:cNvGraphicFramePr>
          <p:nvPr/>
        </p:nvGraphicFramePr>
        <p:xfrm>
          <a:off x="1028700" y="2466434"/>
          <a:ext cx="16230600" cy="7334227"/>
        </p:xfrm>
        <a:graphic>
          <a:graphicData uri="http://schemas.openxmlformats.org/drawingml/2006/table">
            <a:tbl>
              <a:tblPr/>
              <a:tblGrid>
                <a:gridCol w="1626236"/>
                <a:gridCol w="2862170"/>
                <a:gridCol w="11742194"/>
              </a:tblGrid>
              <a:tr h="775554">
                <a:tc>
                  <a:txBody>
                    <a:bodyPr anchor="t" rtlCol="false"/>
                    <a:lstStyle/>
                    <a:p>
                      <a:pPr algn="ctr" marL="0" indent="0" lvl="0">
                        <a:lnSpc>
                          <a:spcPts val="2520"/>
                        </a:lnSpc>
                        <a:spcBef>
                          <a:spcPct val="0"/>
                        </a:spcBef>
                        <a:defRPr/>
                      </a:pPr>
                      <a:r>
                        <a:rPr lang="en-US" b="true" sz="1800" strike="noStrike" u="none">
                          <a:solidFill>
                            <a:srgbClr val="000000"/>
                          </a:solidFill>
                          <a:latin typeface="Droid Serif Bold"/>
                          <a:ea typeface="Droid Serif Bold"/>
                          <a:cs typeface="Droid Serif Bold"/>
                          <a:sym typeface="Droid Serif Bold"/>
                        </a:rPr>
                        <a:t>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b="true" sz="1800" strike="noStrike" u="none">
                          <a:solidFill>
                            <a:srgbClr val="000000"/>
                          </a:solidFill>
                          <a:latin typeface="Droid Serif Bold"/>
                          <a:ea typeface="Droid Serif Bold"/>
                          <a:cs typeface="Droid Serif Bold"/>
                          <a:sym typeface="Droid Serif Bold"/>
                        </a:rPr>
                        <a:t>Category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b="true" sz="1800" strike="noStrike" u="none">
                          <a:solidFill>
                            <a:srgbClr val="000000"/>
                          </a:solidFill>
                          <a:latin typeface="Droid Serif Bold"/>
                          <a:ea typeface="Droid Serif Bold"/>
                          <a:cs typeface="Droid Serif Bold"/>
                          <a:sym typeface="Droid Serif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1520">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3410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Diversified </a:t>
                      </a:r>
                      <a:endParaRPr lang="en-US" sz="1100"/>
                    </a:p>
                    <a:p>
                      <a:pPr algn="ctr" marL="0" indent="0" lvl="0">
                        <a:lnSpc>
                          <a:spcPts val="2520"/>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 Refers to conglomerates or companies operating across multiple sectors within healthcare, pharmaceuticals, cosmetics, or medical equipment.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1520">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3420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Cosmetics &amp; Toiletries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Companies focused on beauty products, skincare, hygiene items, and personal care goods.</a:t>
                      </a:r>
                      <a:endParaRPr lang="en-US" sz="1100"/>
                    </a:p>
                    <a:p>
                      <a:pPr algn="ctr" marL="0" indent="0" lvl="0">
                        <a:lnSpc>
                          <a:spcPts val="2520"/>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1520">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3430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Ethical Drug Manufacturers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Companies producing prescription drugs regulated by healthcare authorities.</a:t>
                      </a:r>
                      <a:endParaRPr lang="en-US" sz="1100"/>
                    </a:p>
                    <a:p>
                      <a:pPr algn="ctr" marL="0" indent="0" lvl="0">
                        <a:lnSpc>
                          <a:spcPts val="2520"/>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07487">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3440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Medical, Surgical and Dental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Manufacturers and distributors of medical devices, surgical tools, dental equipment, and related supplies.</a:t>
                      </a:r>
                      <a:endParaRPr lang="en-US" sz="1100"/>
                    </a:p>
                    <a:p>
                      <a:pPr algn="ctr" marL="0" indent="0" lvl="0">
                        <a:lnSpc>
                          <a:spcPts val="2520"/>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105">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7040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Drug Store Chains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Retail outlets specializing in pharmaceuticals, over-the-counter drugs, and health-related products.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1520">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8550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Medical Services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strike="noStrike" u="none">
                          <a:solidFill>
                            <a:srgbClr val="000000"/>
                          </a:solidFill>
                          <a:latin typeface="Droid Serif"/>
                          <a:ea typeface="Droid Serif"/>
                          <a:cs typeface="Droid Serif"/>
                          <a:sym typeface="Droid Serif"/>
                        </a:rPr>
                        <a:t>(hospitals, clinics, outpatient services, senior care facilities, and other healthcare providers focused on delivering medical care and services.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5452341" y="910940"/>
            <a:ext cx="7383317" cy="1117612"/>
          </a:xfrm>
          <a:prstGeom prst="rect">
            <a:avLst/>
          </a:prstGeom>
        </p:spPr>
        <p:txBody>
          <a:bodyPr anchor="t" rtlCol="false" tIns="0" lIns="0" bIns="0" rIns="0">
            <a:spAutoFit/>
          </a:bodyPr>
          <a:lstStyle/>
          <a:p>
            <a:pPr algn="ctr">
              <a:lnSpc>
                <a:spcPts val="8526"/>
              </a:lnSpc>
            </a:pPr>
            <a:r>
              <a:rPr lang="en-US" b="true" sz="7750" i="true">
                <a:solidFill>
                  <a:srgbClr val="183146"/>
                </a:solidFill>
                <a:latin typeface="Droid Serif Bold Italics"/>
                <a:ea typeface="Droid Serif Bold Italics"/>
                <a:cs typeface="Droid Serif Bold Italics"/>
                <a:sym typeface="Droid Serif Bold Italics"/>
              </a:rPr>
              <a:t>Sub-Industries</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086350" y="914099"/>
            <a:ext cx="8115300" cy="2193937"/>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Model </a:t>
            </a:r>
            <a:r>
              <a:rPr lang="en-US" sz="7750" b="true">
                <a:solidFill>
                  <a:srgbClr val="95BFB2"/>
                </a:solidFill>
                <a:latin typeface="Droid Serif Bold"/>
                <a:ea typeface="Droid Serif Bold"/>
                <a:cs typeface="Droid Serif Bold"/>
                <a:sym typeface="Droid Serif Bold"/>
              </a:rPr>
              <a:t>Performance</a:t>
            </a:r>
          </a:p>
        </p:txBody>
      </p:sp>
      <p:sp>
        <p:nvSpPr>
          <p:cNvPr name="Freeform 6" id="6"/>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3854255" y="3310436"/>
            <a:ext cx="10579491" cy="6704752"/>
          </a:xfrm>
          <a:custGeom>
            <a:avLst/>
            <a:gdLst/>
            <a:ahLst/>
            <a:cxnLst/>
            <a:rect r="r" b="b" t="t" l="l"/>
            <a:pathLst>
              <a:path h="6704752" w="10579491">
                <a:moveTo>
                  <a:pt x="0" y="0"/>
                </a:moveTo>
                <a:lnTo>
                  <a:pt x="10579490" y="0"/>
                </a:lnTo>
                <a:lnTo>
                  <a:pt x="10579490" y="6704752"/>
                </a:lnTo>
                <a:lnTo>
                  <a:pt x="0" y="6704752"/>
                </a:lnTo>
                <a:lnTo>
                  <a:pt x="0" y="0"/>
                </a:lnTo>
                <a:close/>
              </a:path>
            </a:pathLst>
          </a:custGeom>
          <a:blipFill>
            <a:blip r:embed="rId10"/>
            <a:stretch>
              <a:fillRect l="0" t="0" r="0" b="0"/>
            </a:stretch>
          </a:blipFill>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46546" y="7339122"/>
            <a:ext cx="1861947" cy="4114800"/>
          </a:xfrm>
          <a:custGeom>
            <a:avLst/>
            <a:gdLst/>
            <a:ahLst/>
            <a:cxnLst/>
            <a:rect r="r" b="b" t="t" l="l"/>
            <a:pathLst>
              <a:path h="4114800" w="1861947">
                <a:moveTo>
                  <a:pt x="0" y="0"/>
                </a:moveTo>
                <a:lnTo>
                  <a:pt x="1861947" y="0"/>
                </a:lnTo>
                <a:lnTo>
                  <a:pt x="1861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41683">
            <a:off x="-2628900" y="-2051664"/>
            <a:ext cx="7315200" cy="3749040"/>
          </a:xfrm>
          <a:custGeom>
            <a:avLst/>
            <a:gdLst/>
            <a:ahLst/>
            <a:cxnLst/>
            <a:rect r="r" b="b" t="t" l="l"/>
            <a:pathLst>
              <a:path h="3749040" w="7315200">
                <a:moveTo>
                  <a:pt x="0" y="0"/>
                </a:moveTo>
                <a:lnTo>
                  <a:pt x="7315200" y="0"/>
                </a:lnTo>
                <a:lnTo>
                  <a:pt x="7315200" y="3749040"/>
                </a:lnTo>
                <a:lnTo>
                  <a:pt x="0" y="374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56167" y="2527462"/>
            <a:ext cx="6216421" cy="5799590"/>
          </a:xfrm>
          <a:custGeom>
            <a:avLst/>
            <a:gdLst/>
            <a:ahLst/>
            <a:cxnLst/>
            <a:rect r="r" b="b" t="t" l="l"/>
            <a:pathLst>
              <a:path h="5799590" w="6216421">
                <a:moveTo>
                  <a:pt x="0" y="0"/>
                </a:moveTo>
                <a:lnTo>
                  <a:pt x="6216420" y="0"/>
                </a:lnTo>
                <a:lnTo>
                  <a:pt x="6216420" y="5799590"/>
                </a:lnTo>
                <a:lnTo>
                  <a:pt x="0" y="5799590"/>
                </a:lnTo>
                <a:lnTo>
                  <a:pt x="0" y="0"/>
                </a:lnTo>
                <a:close/>
              </a:path>
            </a:pathLst>
          </a:custGeom>
          <a:blipFill>
            <a:blip r:embed="rId10"/>
            <a:stretch>
              <a:fillRect l="0" t="0" r="-1853" b="0"/>
            </a:stretch>
          </a:blipFill>
        </p:spPr>
      </p:sp>
      <p:sp>
        <p:nvSpPr>
          <p:cNvPr name="TextBox 8" id="8"/>
          <p:cNvSpPr txBox="true"/>
          <p:nvPr/>
        </p:nvSpPr>
        <p:spPr>
          <a:xfrm rot="0">
            <a:off x="4603448" y="357505"/>
            <a:ext cx="9395787" cy="866775"/>
          </a:xfrm>
          <a:prstGeom prst="rect">
            <a:avLst/>
          </a:prstGeom>
        </p:spPr>
        <p:txBody>
          <a:bodyPr anchor="t" rtlCol="false" tIns="0" lIns="0" bIns="0" rIns="0">
            <a:spAutoFit/>
          </a:bodyPr>
          <a:lstStyle/>
          <a:p>
            <a:pPr algn="ctr">
              <a:lnSpc>
                <a:spcPts val="6600"/>
              </a:lnSpc>
            </a:pPr>
            <a:r>
              <a:rPr lang="en-US" sz="6000" i="true">
                <a:solidFill>
                  <a:srgbClr val="183146"/>
                </a:solidFill>
                <a:latin typeface="Droid Serif Italics"/>
                <a:ea typeface="Droid Serif Italics"/>
                <a:cs typeface="Droid Serif Italics"/>
                <a:sym typeface="Droid Serif Italics"/>
              </a:rPr>
              <a:t>Random Forest Results</a:t>
            </a:r>
          </a:p>
        </p:txBody>
      </p:sp>
      <p:grpSp>
        <p:nvGrpSpPr>
          <p:cNvPr name="Group 9" id="9"/>
          <p:cNvGrpSpPr/>
          <p:nvPr/>
        </p:nvGrpSpPr>
        <p:grpSpPr>
          <a:xfrm rot="0">
            <a:off x="1156167" y="8615586"/>
            <a:ext cx="16290349" cy="1285428"/>
            <a:chOff x="0" y="0"/>
            <a:chExt cx="4761566" cy="375723"/>
          </a:xfrm>
        </p:grpSpPr>
        <p:sp>
          <p:nvSpPr>
            <p:cNvPr name="Freeform 10" id="10"/>
            <p:cNvSpPr/>
            <p:nvPr/>
          </p:nvSpPr>
          <p:spPr>
            <a:xfrm flipH="false" flipV="false" rot="0">
              <a:off x="0" y="0"/>
              <a:ext cx="4761566" cy="375723"/>
            </a:xfrm>
            <a:custGeom>
              <a:avLst/>
              <a:gdLst/>
              <a:ahLst/>
              <a:cxnLst/>
              <a:rect r="r" b="b" t="t" l="l"/>
              <a:pathLst>
                <a:path h="375723" w="4761566">
                  <a:moveTo>
                    <a:pt x="24238" y="0"/>
                  </a:moveTo>
                  <a:lnTo>
                    <a:pt x="4737328" y="0"/>
                  </a:lnTo>
                  <a:cubicBezTo>
                    <a:pt x="4743757" y="0"/>
                    <a:pt x="4749922" y="2554"/>
                    <a:pt x="4754467" y="7099"/>
                  </a:cubicBezTo>
                  <a:cubicBezTo>
                    <a:pt x="4759012" y="11644"/>
                    <a:pt x="4761566" y="17809"/>
                    <a:pt x="4761566" y="24238"/>
                  </a:cubicBezTo>
                  <a:lnTo>
                    <a:pt x="4761566" y="351485"/>
                  </a:lnTo>
                  <a:cubicBezTo>
                    <a:pt x="4761566" y="364871"/>
                    <a:pt x="4750714" y="375723"/>
                    <a:pt x="4737328" y="375723"/>
                  </a:cubicBezTo>
                  <a:lnTo>
                    <a:pt x="24238" y="375723"/>
                  </a:lnTo>
                  <a:cubicBezTo>
                    <a:pt x="17809" y="375723"/>
                    <a:pt x="11644" y="373169"/>
                    <a:pt x="7099" y="368624"/>
                  </a:cubicBezTo>
                  <a:cubicBezTo>
                    <a:pt x="2554" y="364078"/>
                    <a:pt x="0" y="357913"/>
                    <a:pt x="0" y="351485"/>
                  </a:cubicBezTo>
                  <a:lnTo>
                    <a:pt x="0" y="24238"/>
                  </a:lnTo>
                  <a:cubicBezTo>
                    <a:pt x="0" y="10852"/>
                    <a:pt x="10852" y="0"/>
                    <a:pt x="24238" y="0"/>
                  </a:cubicBezTo>
                  <a:close/>
                </a:path>
              </a:pathLst>
            </a:custGeom>
            <a:solidFill>
              <a:srgbClr val="E4E2DC"/>
            </a:solidFill>
          </p:spPr>
        </p:sp>
        <p:sp>
          <p:nvSpPr>
            <p:cNvPr name="TextBox 11" id="11"/>
            <p:cNvSpPr txBox="true"/>
            <p:nvPr/>
          </p:nvSpPr>
          <p:spPr>
            <a:xfrm>
              <a:off x="0" y="-47625"/>
              <a:ext cx="4761566" cy="423348"/>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Higher values of inventory turnover, profit margin, and working capital are the strongest indicators associated with a firm's likelihood of financial restatement</a:t>
              </a:r>
            </a:p>
          </p:txBody>
        </p:sp>
      </p:grpSp>
      <p:grpSp>
        <p:nvGrpSpPr>
          <p:cNvPr name="Group 12" id="12"/>
          <p:cNvGrpSpPr/>
          <p:nvPr/>
        </p:nvGrpSpPr>
        <p:grpSpPr>
          <a:xfrm rot="0">
            <a:off x="1028700" y="1733950"/>
            <a:ext cx="6343887" cy="504979"/>
            <a:chOff x="0" y="0"/>
            <a:chExt cx="1854278" cy="147602"/>
          </a:xfrm>
        </p:grpSpPr>
        <p:sp>
          <p:nvSpPr>
            <p:cNvPr name="Freeform 13" id="13"/>
            <p:cNvSpPr/>
            <p:nvPr/>
          </p:nvSpPr>
          <p:spPr>
            <a:xfrm flipH="false" flipV="false" rot="0">
              <a:off x="0" y="0"/>
              <a:ext cx="1854278" cy="147602"/>
            </a:xfrm>
            <a:custGeom>
              <a:avLst/>
              <a:gdLst/>
              <a:ahLst/>
              <a:cxnLst/>
              <a:rect r="r" b="b" t="t" l="l"/>
              <a:pathLst>
                <a:path h="147602" w="1854278">
                  <a:moveTo>
                    <a:pt x="62239" y="0"/>
                  </a:moveTo>
                  <a:lnTo>
                    <a:pt x="1792039" y="0"/>
                  </a:lnTo>
                  <a:cubicBezTo>
                    <a:pt x="1826413" y="0"/>
                    <a:pt x="1854278" y="27865"/>
                    <a:pt x="1854278" y="62239"/>
                  </a:cubicBezTo>
                  <a:lnTo>
                    <a:pt x="1854278" y="85363"/>
                  </a:lnTo>
                  <a:cubicBezTo>
                    <a:pt x="1854278" y="119737"/>
                    <a:pt x="1826413" y="147602"/>
                    <a:pt x="1792039" y="147602"/>
                  </a:cubicBezTo>
                  <a:lnTo>
                    <a:pt x="62239" y="147602"/>
                  </a:lnTo>
                  <a:cubicBezTo>
                    <a:pt x="27865" y="147602"/>
                    <a:pt x="0" y="119737"/>
                    <a:pt x="0" y="85363"/>
                  </a:cubicBezTo>
                  <a:lnTo>
                    <a:pt x="0" y="62239"/>
                  </a:lnTo>
                  <a:cubicBezTo>
                    <a:pt x="0" y="27865"/>
                    <a:pt x="27865" y="0"/>
                    <a:pt x="62239" y="0"/>
                  </a:cubicBezTo>
                  <a:close/>
                </a:path>
              </a:pathLst>
            </a:custGeom>
            <a:solidFill>
              <a:srgbClr val="E4E2DC"/>
            </a:solidFill>
          </p:spPr>
        </p:sp>
        <p:sp>
          <p:nvSpPr>
            <p:cNvPr name="TextBox 14" id="14"/>
            <p:cNvSpPr txBox="true"/>
            <p:nvPr/>
          </p:nvSpPr>
          <p:spPr>
            <a:xfrm>
              <a:off x="0" y="-47625"/>
              <a:ext cx="1854278" cy="195227"/>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Variable Importance Plot</a:t>
              </a:r>
            </a:p>
          </p:txBody>
        </p:sp>
      </p:grpSp>
      <p:sp>
        <p:nvSpPr>
          <p:cNvPr name="TextBox 15" id="15"/>
          <p:cNvSpPr txBox="true"/>
          <p:nvPr/>
        </p:nvSpPr>
        <p:spPr>
          <a:xfrm rot="0">
            <a:off x="10915413" y="2451262"/>
            <a:ext cx="6343887" cy="5440680"/>
          </a:xfrm>
          <a:prstGeom prst="rect">
            <a:avLst/>
          </a:prstGeom>
        </p:spPr>
        <p:txBody>
          <a:bodyPr anchor="t" rtlCol="false" tIns="0" lIns="0" bIns="0" rIns="0">
            <a:spAutoFit/>
          </a:bodyPr>
          <a:lstStyle/>
          <a:p>
            <a:pPr algn="l" marL="474981" indent="-237491" lvl="1">
              <a:lnSpc>
                <a:spcPts val="3300"/>
              </a:lnSpc>
              <a:buFont typeface="Arial"/>
              <a:buChar char="•"/>
            </a:pPr>
            <a:r>
              <a:rPr lang="en-US" b="true" sz="2200">
                <a:solidFill>
                  <a:srgbClr val="000000"/>
                </a:solidFill>
                <a:latin typeface="Droid Serif Bold"/>
                <a:ea typeface="Droid Serif Bold"/>
                <a:cs typeface="Droid Serif Bold"/>
                <a:sym typeface="Droid Serif Bold"/>
              </a:rPr>
              <a:t>Inventory Turnover</a:t>
            </a:r>
            <a:r>
              <a:rPr lang="en-US" sz="2200">
                <a:solidFill>
                  <a:srgbClr val="000000"/>
                </a:solidFill>
                <a:latin typeface="Droid Serif"/>
                <a:ea typeface="Droid Serif"/>
                <a:cs typeface="Droid Serif"/>
                <a:sym typeface="Droid Serif"/>
              </a:rPr>
              <a:t>: High or abnormal inventory turnover may indicate aggressive revenue recognition or inventory manipulation, increasing restatement risk.</a:t>
            </a:r>
          </a:p>
          <a:p>
            <a:pPr algn="l" marL="474981" indent="-237491" lvl="1">
              <a:lnSpc>
                <a:spcPts val="3300"/>
              </a:lnSpc>
              <a:buFont typeface="Arial"/>
              <a:buChar char="•"/>
            </a:pPr>
            <a:r>
              <a:rPr lang="en-US" b="true" sz="2200">
                <a:solidFill>
                  <a:srgbClr val="000000"/>
                </a:solidFill>
                <a:latin typeface="Droid Serif Bold"/>
                <a:ea typeface="Droid Serif Bold"/>
                <a:cs typeface="Droid Serif Bold"/>
                <a:sym typeface="Droid Serif Bold"/>
              </a:rPr>
              <a:t>Working Capital:</a:t>
            </a:r>
            <a:r>
              <a:rPr lang="en-US" sz="2200">
                <a:solidFill>
                  <a:srgbClr val="000000"/>
                </a:solidFill>
                <a:latin typeface="Droid Serif"/>
                <a:ea typeface="Droid Serif"/>
                <a:cs typeface="Droid Serif"/>
                <a:sym typeface="Droid Serif"/>
              </a:rPr>
              <a:t> Extreme working capital values can mask under</a:t>
            </a:r>
            <a:r>
              <a:rPr lang="en-US" sz="2200">
                <a:solidFill>
                  <a:srgbClr val="000000"/>
                </a:solidFill>
                <a:latin typeface="Droid Serif"/>
                <a:ea typeface="Droid Serif"/>
                <a:cs typeface="Droid Serif"/>
                <a:sym typeface="Droid Serif"/>
              </a:rPr>
              <a:t>lying liquidity issues, potentially leading </a:t>
            </a:r>
            <a:r>
              <a:rPr lang="en-US" sz="2200">
                <a:solidFill>
                  <a:srgbClr val="000000"/>
                </a:solidFill>
                <a:latin typeface="Droid Serif"/>
                <a:ea typeface="Droid Serif"/>
                <a:cs typeface="Droid Serif"/>
                <a:sym typeface="Droid Serif"/>
              </a:rPr>
              <a:t>to financial misstatements.</a:t>
            </a:r>
          </a:p>
          <a:p>
            <a:pPr algn="l" marL="474981" indent="-237491" lvl="1">
              <a:lnSpc>
                <a:spcPts val="3300"/>
              </a:lnSpc>
              <a:buFont typeface="Arial"/>
              <a:buChar char="•"/>
            </a:pPr>
            <a:r>
              <a:rPr lang="en-US" b="true" sz="2200">
                <a:solidFill>
                  <a:srgbClr val="000000"/>
                </a:solidFill>
                <a:latin typeface="Droid Serif Bold"/>
                <a:ea typeface="Droid Serif Bold"/>
                <a:cs typeface="Droid Serif Bold"/>
                <a:sym typeface="Droid Serif Bold"/>
              </a:rPr>
              <a:t>Profit Margin:</a:t>
            </a:r>
            <a:r>
              <a:rPr lang="en-US" sz="2200">
                <a:solidFill>
                  <a:srgbClr val="000000"/>
                </a:solidFill>
                <a:latin typeface="Droid Serif"/>
                <a:ea typeface="Droid Serif"/>
                <a:cs typeface="Droid Serif"/>
                <a:sym typeface="Droid Serif"/>
              </a:rPr>
              <a:t> Unusually high or volatile profit margins might signal aggressive accounting practices or earnings manipulation, raising the likelihood of financial restatement.</a:t>
            </a:r>
          </a:p>
        </p:txBody>
      </p:sp>
      <p:grpSp>
        <p:nvGrpSpPr>
          <p:cNvPr name="Group 16" id="16"/>
          <p:cNvGrpSpPr/>
          <p:nvPr/>
        </p:nvGrpSpPr>
        <p:grpSpPr>
          <a:xfrm rot="0">
            <a:off x="10915413" y="1733950"/>
            <a:ext cx="6343887" cy="504979"/>
            <a:chOff x="0" y="0"/>
            <a:chExt cx="1854278" cy="147602"/>
          </a:xfrm>
        </p:grpSpPr>
        <p:sp>
          <p:nvSpPr>
            <p:cNvPr name="Freeform 17" id="17"/>
            <p:cNvSpPr/>
            <p:nvPr/>
          </p:nvSpPr>
          <p:spPr>
            <a:xfrm flipH="false" flipV="false" rot="0">
              <a:off x="0" y="0"/>
              <a:ext cx="1854278" cy="147602"/>
            </a:xfrm>
            <a:custGeom>
              <a:avLst/>
              <a:gdLst/>
              <a:ahLst/>
              <a:cxnLst/>
              <a:rect r="r" b="b" t="t" l="l"/>
              <a:pathLst>
                <a:path h="147602" w="1854278">
                  <a:moveTo>
                    <a:pt x="62239" y="0"/>
                  </a:moveTo>
                  <a:lnTo>
                    <a:pt x="1792039" y="0"/>
                  </a:lnTo>
                  <a:cubicBezTo>
                    <a:pt x="1826413" y="0"/>
                    <a:pt x="1854278" y="27865"/>
                    <a:pt x="1854278" y="62239"/>
                  </a:cubicBezTo>
                  <a:lnTo>
                    <a:pt x="1854278" y="85363"/>
                  </a:lnTo>
                  <a:cubicBezTo>
                    <a:pt x="1854278" y="119737"/>
                    <a:pt x="1826413" y="147602"/>
                    <a:pt x="1792039" y="147602"/>
                  </a:cubicBezTo>
                  <a:lnTo>
                    <a:pt x="62239" y="147602"/>
                  </a:lnTo>
                  <a:cubicBezTo>
                    <a:pt x="27865" y="147602"/>
                    <a:pt x="0" y="119737"/>
                    <a:pt x="0" y="85363"/>
                  </a:cubicBezTo>
                  <a:lnTo>
                    <a:pt x="0" y="62239"/>
                  </a:lnTo>
                  <a:cubicBezTo>
                    <a:pt x="0" y="27865"/>
                    <a:pt x="27865" y="0"/>
                    <a:pt x="62239" y="0"/>
                  </a:cubicBezTo>
                  <a:close/>
                </a:path>
              </a:pathLst>
            </a:custGeom>
            <a:solidFill>
              <a:srgbClr val="E4E2DC"/>
            </a:solidFill>
          </p:spPr>
        </p:sp>
        <p:sp>
          <p:nvSpPr>
            <p:cNvPr name="TextBox 18" id="18"/>
            <p:cNvSpPr txBox="true"/>
            <p:nvPr/>
          </p:nvSpPr>
          <p:spPr>
            <a:xfrm>
              <a:off x="0" y="-47625"/>
              <a:ext cx="1854278" cy="195227"/>
            </a:xfrm>
            <a:prstGeom prst="rect">
              <a:avLst/>
            </a:prstGeom>
          </p:spPr>
          <p:txBody>
            <a:bodyPr anchor="ctr" rtlCol="false" tIns="50800" lIns="50800" bIns="50800" rIns="50800"/>
            <a:lstStyle/>
            <a:p>
              <a:pPr algn="ctr">
                <a:lnSpc>
                  <a:spcPts val="3080"/>
                </a:lnSpc>
              </a:pPr>
              <a:r>
                <a:rPr lang="en-US" b="true" sz="2200">
                  <a:solidFill>
                    <a:srgbClr val="000000"/>
                  </a:solidFill>
                  <a:latin typeface="Droid Serif Bold"/>
                  <a:ea typeface="Droid Serif Bold"/>
                  <a:cs typeface="Droid Serif Bold"/>
                  <a:sym typeface="Droid Serif Bold"/>
                </a:rPr>
                <a:t>Top 3 variables</a:t>
              </a:r>
            </a:p>
          </p:txBody>
        </p:sp>
      </p:gr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3834765"/>
            <a:ext cx="10777483" cy="27031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Findings and </a:t>
            </a:r>
          </a:p>
          <a:p>
            <a:pPr algn="l">
              <a:lnSpc>
                <a:spcPts val="10560"/>
              </a:lnSpc>
            </a:pPr>
            <a:r>
              <a:rPr lang="en-US" sz="9600" i="true">
                <a:solidFill>
                  <a:srgbClr val="183146"/>
                </a:solidFill>
                <a:latin typeface="Droid Serif Italics"/>
                <a:ea typeface="Droid Serif Italics"/>
                <a:cs typeface="Droid Serif Italics"/>
                <a:sym typeface="Droid Serif Italics"/>
              </a:rPr>
              <a:t>Case Studies</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82659" y="-788309"/>
            <a:ext cx="2365319" cy="2404390"/>
          </a:xfrm>
          <a:custGeom>
            <a:avLst/>
            <a:gdLst/>
            <a:ahLst/>
            <a:cxnLst/>
            <a:rect r="r" b="b" t="t" l="l"/>
            <a:pathLst>
              <a:path h="2404390" w="2365319">
                <a:moveTo>
                  <a:pt x="0" y="0"/>
                </a:moveTo>
                <a:lnTo>
                  <a:pt x="2365318" y="0"/>
                </a:lnTo>
                <a:lnTo>
                  <a:pt x="2365318" y="2404390"/>
                </a:lnTo>
                <a:lnTo>
                  <a:pt x="0" y="2404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graphicFrame>
        <p:nvGraphicFramePr>
          <p:cNvPr name="Table 6" id="6"/>
          <p:cNvGraphicFramePr>
            <a:graphicFrameLocks noGrp="true"/>
          </p:cNvGraphicFramePr>
          <p:nvPr/>
        </p:nvGraphicFramePr>
        <p:xfrm>
          <a:off x="5716023" y="3005138"/>
          <a:ext cx="6855955" cy="5229225"/>
        </p:xfrm>
        <a:graphic>
          <a:graphicData uri="http://schemas.openxmlformats.org/drawingml/2006/table">
            <a:tbl>
              <a:tblPr/>
              <a:tblGrid>
                <a:gridCol w="4697959"/>
                <a:gridCol w="2157996"/>
              </a:tblGrid>
              <a:tr h="1045845">
                <a:tc>
                  <a:txBody>
                    <a:bodyPr anchor="t" rtlCol="false"/>
                    <a:lstStyle/>
                    <a:p>
                      <a:pPr algn="ctr">
                        <a:lnSpc>
                          <a:spcPts val="4480"/>
                        </a:lnSpc>
                        <a:defRPr/>
                      </a:pPr>
                      <a:r>
                        <a:rPr lang="en-US" sz="3200" b="true">
                          <a:solidFill>
                            <a:srgbClr val="000000"/>
                          </a:solidFill>
                          <a:latin typeface="Droid Serif Bold"/>
                          <a:ea typeface="Droid Serif Bold"/>
                          <a:cs typeface="Droid Serif Bold"/>
                          <a:sym typeface="Droid Serif Bold"/>
                        </a:rPr>
                        <a:t>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Droid Serif Bold"/>
                          <a:ea typeface="Droid Serif Bold"/>
                          <a:cs typeface="Droid Serif Bold"/>
                          <a:sym typeface="Droid Serif Bold"/>
                        </a:rPr>
                        <a:t>Flagged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45845">
                <a:tc>
                  <a:txBody>
                    <a:bodyPr anchor="t" rtlCol="false"/>
                    <a:lstStyle/>
                    <a:p>
                      <a:pPr algn="ctr">
                        <a:lnSpc>
                          <a:spcPts val="4480"/>
                        </a:lnSpc>
                        <a:defRPr/>
                      </a:pPr>
                      <a:r>
                        <a:rPr lang="en-US" sz="3200">
                          <a:solidFill>
                            <a:srgbClr val="000000"/>
                          </a:solidFill>
                          <a:latin typeface="Droid Serif"/>
                          <a:ea typeface="Droid Serif"/>
                          <a:cs typeface="Droid Serif"/>
                          <a:sym typeface="Droid Serif"/>
                        </a:rPr>
                        <a:t>Debt-to-Equity Ratio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Droid Serif"/>
                          <a:ea typeface="Droid Serif"/>
                          <a:cs typeface="Droid Serif"/>
                          <a:sym typeface="Droid Seri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45845">
                <a:tc>
                  <a:txBody>
                    <a:bodyPr anchor="t" rtlCol="false"/>
                    <a:lstStyle/>
                    <a:p>
                      <a:pPr algn="ctr">
                        <a:lnSpc>
                          <a:spcPts val="4480"/>
                        </a:lnSpc>
                        <a:defRPr/>
                      </a:pPr>
                      <a:r>
                        <a:rPr lang="en-US" sz="3200">
                          <a:solidFill>
                            <a:srgbClr val="000000"/>
                          </a:solidFill>
                          <a:latin typeface="Droid Serif"/>
                          <a:ea typeface="Droid Serif"/>
                          <a:cs typeface="Droid Serif"/>
                          <a:sym typeface="Droid Serif"/>
                        </a:rPr>
                        <a:t>Overvaluation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Droid Serif Bold"/>
                          <a:ea typeface="Droid Serif Bold"/>
                          <a:cs typeface="Droid Serif Bold"/>
                          <a:sym typeface="Droid Serif Bold"/>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45845">
                <a:tc>
                  <a:txBody>
                    <a:bodyPr anchor="t" rtlCol="false"/>
                    <a:lstStyle/>
                    <a:p>
                      <a:pPr algn="ctr">
                        <a:lnSpc>
                          <a:spcPts val="4480"/>
                        </a:lnSpc>
                        <a:defRPr/>
                      </a:pPr>
                      <a:r>
                        <a:rPr lang="en-US" sz="3200">
                          <a:solidFill>
                            <a:srgbClr val="000000"/>
                          </a:solidFill>
                          <a:latin typeface="Droid Serif"/>
                          <a:ea typeface="Droid Serif"/>
                          <a:cs typeface="Droid Serif"/>
                          <a:sym typeface="Droid Serif"/>
                        </a:rPr>
                        <a:t>Current Ratio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Droid Serif"/>
                          <a:ea typeface="Droid Serif"/>
                          <a:cs typeface="Droid Serif"/>
                          <a:sym typeface="Droid Seri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45845">
                <a:tc>
                  <a:txBody>
                    <a:bodyPr anchor="t" rtlCol="false"/>
                    <a:lstStyle/>
                    <a:p>
                      <a:pPr algn="ctr">
                        <a:lnSpc>
                          <a:spcPts val="4480"/>
                        </a:lnSpc>
                        <a:defRPr/>
                      </a:pPr>
                      <a:r>
                        <a:rPr lang="en-US" sz="3200">
                          <a:solidFill>
                            <a:srgbClr val="000000"/>
                          </a:solidFill>
                          <a:latin typeface="Droid Serif"/>
                          <a:ea typeface="Droid Serif"/>
                          <a:cs typeface="Droid Serif"/>
                          <a:sym typeface="Droid Serif"/>
                        </a:rPr>
                        <a:t>Restatement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Droid Serif"/>
                          <a:ea typeface="Droid Serif"/>
                          <a:cs typeface="Droid Serif"/>
                          <a:sym typeface="Droid Seri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AutoShape 7" id="7"/>
          <p:cNvSpPr/>
          <p:nvPr/>
        </p:nvSpPr>
        <p:spPr>
          <a:xfrm>
            <a:off x="12790951" y="5619750"/>
            <a:ext cx="810428" cy="0"/>
          </a:xfrm>
          <a:prstGeom prst="line">
            <a:avLst/>
          </a:prstGeom>
          <a:ln cap="flat" w="38100">
            <a:solidFill>
              <a:srgbClr val="000000"/>
            </a:solidFill>
            <a:prstDash val="solid"/>
            <a:headEnd type="none" len="sm" w="sm"/>
            <a:tailEnd type="arrow" len="sm" w="med"/>
          </a:ln>
        </p:spPr>
      </p:sp>
      <p:sp>
        <p:nvSpPr>
          <p:cNvPr name="TextBox 8" id="8"/>
          <p:cNvSpPr txBox="true"/>
          <p:nvPr/>
        </p:nvSpPr>
        <p:spPr>
          <a:xfrm rot="0">
            <a:off x="13831906" y="4659313"/>
            <a:ext cx="3326694" cy="1844675"/>
          </a:xfrm>
          <a:prstGeom prst="rect">
            <a:avLst/>
          </a:prstGeom>
        </p:spPr>
        <p:txBody>
          <a:bodyPr anchor="t" rtlCol="false" tIns="0" lIns="0" bIns="0" rIns="0">
            <a:spAutoFit/>
          </a:bodyPr>
          <a:lstStyle/>
          <a:p>
            <a:pPr algn="l">
              <a:lnSpc>
                <a:spcPts val="4900"/>
              </a:lnSpc>
            </a:pPr>
            <a:r>
              <a:rPr lang="en-US" sz="3500" b="true">
                <a:solidFill>
                  <a:srgbClr val="183146"/>
                </a:solidFill>
                <a:latin typeface="Droid Serif Bold"/>
                <a:ea typeface="Droid Serif Bold"/>
                <a:cs typeface="Droid Serif Bold"/>
                <a:sym typeface="Droid Serif Bold"/>
              </a:rPr>
              <a:t>211 companies have been flagged</a:t>
            </a:r>
          </a:p>
        </p:txBody>
      </p:sp>
      <p:sp>
        <p:nvSpPr>
          <p:cNvPr name="TextBox 9" id="9"/>
          <p:cNvSpPr txBox="true"/>
          <p:nvPr/>
        </p:nvSpPr>
        <p:spPr>
          <a:xfrm rot="0">
            <a:off x="1341446" y="525780"/>
            <a:ext cx="15917854" cy="1425575"/>
          </a:xfrm>
          <a:prstGeom prst="rect">
            <a:avLst/>
          </a:prstGeom>
        </p:spPr>
        <p:txBody>
          <a:bodyPr anchor="t" rtlCol="false" tIns="0" lIns="0" bIns="0" rIns="0">
            <a:spAutoFit/>
          </a:bodyPr>
          <a:lstStyle/>
          <a:p>
            <a:pPr algn="ctr">
              <a:lnSpc>
                <a:spcPts val="5500"/>
              </a:lnSpc>
            </a:pPr>
            <a:r>
              <a:rPr lang="en-US" sz="5000" i="true">
                <a:solidFill>
                  <a:srgbClr val="183146"/>
                </a:solidFill>
                <a:latin typeface="Droid Serif Italics"/>
                <a:ea typeface="Droid Serif Italics"/>
                <a:cs typeface="Droid Serif Italics"/>
                <a:sym typeface="Droid Serif Italics"/>
              </a:rPr>
              <a:t>If a company is predicted as positive in 4 of our models, it will be flagged</a:t>
            </a:r>
          </a:p>
        </p:txBody>
      </p:sp>
      <p:sp>
        <p:nvSpPr>
          <p:cNvPr name="TextBox 10" id="10"/>
          <p:cNvSpPr txBox="true"/>
          <p:nvPr/>
        </p:nvSpPr>
        <p:spPr>
          <a:xfrm rot="0">
            <a:off x="2333468" y="4968875"/>
            <a:ext cx="2607210" cy="1225550"/>
          </a:xfrm>
          <a:prstGeom prst="rect">
            <a:avLst/>
          </a:prstGeom>
        </p:spPr>
        <p:txBody>
          <a:bodyPr anchor="t" rtlCol="false" tIns="0" lIns="0" bIns="0" rIns="0">
            <a:spAutoFit/>
          </a:bodyPr>
          <a:lstStyle/>
          <a:p>
            <a:pPr algn="l">
              <a:lnSpc>
                <a:spcPts val="4900"/>
              </a:lnSpc>
            </a:pPr>
            <a:r>
              <a:rPr lang="en-US" sz="3500" b="true">
                <a:solidFill>
                  <a:srgbClr val="183146"/>
                </a:solidFill>
                <a:latin typeface="Droid Serif Bold"/>
                <a:ea typeface="Droid Serif Bold"/>
                <a:cs typeface="Droid Serif Bold"/>
                <a:sym typeface="Droid Serif Bold"/>
              </a:rPr>
              <a:t>4,865 companies</a:t>
            </a:r>
          </a:p>
        </p:txBody>
      </p:sp>
      <p:sp>
        <p:nvSpPr>
          <p:cNvPr name="AutoShape 11" id="11"/>
          <p:cNvSpPr/>
          <p:nvPr/>
        </p:nvSpPr>
        <p:spPr>
          <a:xfrm>
            <a:off x="4676995" y="5540375"/>
            <a:ext cx="810428"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250873"/>
            <a:ext cx="16534514" cy="7101715"/>
            <a:chOff x="0" y="0"/>
            <a:chExt cx="4832934" cy="2075786"/>
          </a:xfrm>
        </p:grpSpPr>
        <p:sp>
          <p:nvSpPr>
            <p:cNvPr name="Freeform 4" id="4"/>
            <p:cNvSpPr/>
            <p:nvPr/>
          </p:nvSpPr>
          <p:spPr>
            <a:xfrm flipH="false" flipV="false" rot="0">
              <a:off x="0" y="0"/>
              <a:ext cx="4832934" cy="2075786"/>
            </a:xfrm>
            <a:custGeom>
              <a:avLst/>
              <a:gdLst/>
              <a:ahLst/>
              <a:cxnLst/>
              <a:rect r="r" b="b" t="t" l="l"/>
              <a:pathLst>
                <a:path h="2075786" w="4832934">
                  <a:moveTo>
                    <a:pt x="4682" y="0"/>
                  </a:moveTo>
                  <a:lnTo>
                    <a:pt x="4828251" y="0"/>
                  </a:lnTo>
                  <a:cubicBezTo>
                    <a:pt x="4830837" y="0"/>
                    <a:pt x="4832934" y="2096"/>
                    <a:pt x="4832934" y="4682"/>
                  </a:cubicBezTo>
                  <a:lnTo>
                    <a:pt x="4832934" y="2071104"/>
                  </a:lnTo>
                  <a:cubicBezTo>
                    <a:pt x="4832934" y="2072346"/>
                    <a:pt x="4832440" y="2073537"/>
                    <a:pt x="4831562" y="2074415"/>
                  </a:cubicBezTo>
                  <a:cubicBezTo>
                    <a:pt x="4830684" y="2075293"/>
                    <a:pt x="4829493" y="2075786"/>
                    <a:pt x="4828251" y="2075786"/>
                  </a:cubicBezTo>
                  <a:lnTo>
                    <a:pt x="4682" y="2075786"/>
                  </a:lnTo>
                  <a:cubicBezTo>
                    <a:pt x="2096" y="2075786"/>
                    <a:pt x="0" y="2073690"/>
                    <a:pt x="0" y="2071104"/>
                  </a:cubicBezTo>
                  <a:lnTo>
                    <a:pt x="0" y="4682"/>
                  </a:lnTo>
                  <a:cubicBezTo>
                    <a:pt x="0" y="3440"/>
                    <a:pt x="493" y="2250"/>
                    <a:pt x="1371" y="1371"/>
                  </a:cubicBezTo>
                  <a:cubicBezTo>
                    <a:pt x="2250" y="493"/>
                    <a:pt x="3440" y="0"/>
                    <a:pt x="4682" y="0"/>
                  </a:cubicBezTo>
                  <a:close/>
                </a:path>
              </a:pathLst>
            </a:custGeom>
            <a:solidFill>
              <a:srgbClr val="F2F1EC"/>
            </a:solidFill>
            <a:ln cap="sq">
              <a:noFill/>
              <a:prstDash val="solid"/>
              <a:miter/>
            </a:ln>
          </p:spPr>
        </p:sp>
        <p:sp>
          <p:nvSpPr>
            <p:cNvPr name="TextBox 5" id="5"/>
            <p:cNvSpPr txBox="true"/>
            <p:nvPr/>
          </p:nvSpPr>
          <p:spPr>
            <a:xfrm>
              <a:off x="0" y="-38100"/>
              <a:ext cx="4832934" cy="2113886"/>
            </a:xfrm>
            <a:prstGeom prst="rect">
              <a:avLst/>
            </a:prstGeom>
          </p:spPr>
          <p:txBody>
            <a:bodyPr anchor="ctr" rtlCol="false" tIns="50800" lIns="50800" bIns="50800" rIns="50800"/>
            <a:lstStyle/>
            <a:p>
              <a:pPr algn="ctr" marL="0" indent="0" lvl="0">
                <a:lnSpc>
                  <a:spcPts val="3080"/>
                </a:lnSpc>
                <a:spcBef>
                  <a:spcPct val="0"/>
                </a:spcBef>
              </a:pPr>
            </a:p>
          </p:txBody>
        </p:sp>
      </p:grpSp>
      <p:sp>
        <p:nvSpPr>
          <p:cNvPr name="Freeform 6" id="6"/>
          <p:cNvSpPr/>
          <p:nvPr/>
        </p:nvSpPr>
        <p:spPr>
          <a:xfrm flipH="false" flipV="false" rot="0">
            <a:off x="-1182659" y="-788309"/>
            <a:ext cx="2365319" cy="2404390"/>
          </a:xfrm>
          <a:custGeom>
            <a:avLst/>
            <a:gdLst/>
            <a:ahLst/>
            <a:cxnLst/>
            <a:rect r="r" b="b" t="t" l="l"/>
            <a:pathLst>
              <a:path h="2404390" w="2365319">
                <a:moveTo>
                  <a:pt x="0" y="0"/>
                </a:moveTo>
                <a:lnTo>
                  <a:pt x="2365318" y="0"/>
                </a:lnTo>
                <a:lnTo>
                  <a:pt x="2365318" y="2404390"/>
                </a:lnTo>
                <a:lnTo>
                  <a:pt x="0" y="2404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301003" y="2496555"/>
            <a:ext cx="15989909" cy="6524625"/>
          </a:xfrm>
          <a:prstGeom prst="rect">
            <a:avLst/>
          </a:prstGeom>
        </p:spPr>
        <p:txBody>
          <a:bodyPr anchor="t" rtlCol="false" tIns="0" lIns="0" bIns="0" rIns="0">
            <a:spAutoFit/>
          </a:bodyPr>
          <a:lstStyle/>
          <a:p>
            <a:pPr algn="l">
              <a:lnSpc>
                <a:spcPts val="3749"/>
              </a:lnSpc>
            </a:pPr>
            <a:r>
              <a:rPr lang="en-US" sz="2499">
                <a:solidFill>
                  <a:srgbClr val="000000"/>
                </a:solidFill>
                <a:latin typeface="Droid Serif"/>
                <a:ea typeface="Droid Serif"/>
                <a:cs typeface="Droid Serif"/>
                <a:sym typeface="Droid Serif"/>
              </a:rPr>
              <a:t>A Ch</a:t>
            </a:r>
            <a:r>
              <a:rPr lang="en-US" sz="2499">
                <a:solidFill>
                  <a:srgbClr val="000000"/>
                </a:solidFill>
                <a:latin typeface="Droid Serif"/>
                <a:ea typeface="Droid Serif"/>
                <a:cs typeface="Droid Serif"/>
                <a:sym typeface="Droid Serif"/>
              </a:rPr>
              <a:t>inese pharmaceutical enterprise specializing in the production and distribution of medications, with a focus on traditional Chinese medicine.</a:t>
            </a:r>
          </a:p>
          <a:p>
            <a:pPr algn="l">
              <a:lnSpc>
                <a:spcPts val="3749"/>
              </a:lnSpc>
            </a:pPr>
          </a:p>
          <a:p>
            <a:pPr algn="l">
              <a:lnSpc>
                <a:spcPts val="3749"/>
              </a:lnSpc>
            </a:pPr>
            <a:r>
              <a:rPr lang="en-US" sz="2499">
                <a:solidFill>
                  <a:srgbClr val="000000"/>
                </a:solidFill>
                <a:latin typeface="Droid Serif"/>
                <a:ea typeface="Droid Serif"/>
                <a:cs typeface="Droid Serif"/>
                <a:sym typeface="Droid Serif"/>
              </a:rPr>
              <a:t>In May 2020, the company was fined 600,000 yuan by the China Securities and Futures Division for financial fraud and an overstatement of incomes</a:t>
            </a:r>
          </a:p>
          <a:p>
            <a:pPr algn="l">
              <a:lnSpc>
                <a:spcPts val="3749"/>
              </a:lnSpc>
            </a:pPr>
          </a:p>
          <a:p>
            <a:pPr algn="l">
              <a:lnSpc>
                <a:spcPts val="3749"/>
              </a:lnSpc>
            </a:pPr>
            <a:r>
              <a:rPr lang="en-US" sz="2499">
                <a:solidFill>
                  <a:srgbClr val="000000"/>
                </a:solidFill>
                <a:latin typeface="Droid Serif"/>
                <a:ea typeface="Droid Serif"/>
                <a:cs typeface="Droid Serif"/>
                <a:sym typeface="Droid Serif"/>
              </a:rPr>
              <a:t>Examples of financial misstatements (in CNY) include:</a:t>
            </a:r>
          </a:p>
          <a:p>
            <a:pPr algn="l" marL="539749" indent="-269875" lvl="1">
              <a:lnSpc>
                <a:spcPts val="3749"/>
              </a:lnSpc>
              <a:buFont typeface="Arial"/>
              <a:buChar char="•"/>
            </a:pPr>
            <a:r>
              <a:rPr lang="en-US" sz="2499">
                <a:solidFill>
                  <a:srgbClr val="000000"/>
                </a:solidFill>
                <a:latin typeface="Droid Serif"/>
                <a:ea typeface="Droid Serif"/>
                <a:cs typeface="Droid Serif"/>
                <a:sym typeface="Droid Serif"/>
              </a:rPr>
              <a:t>Cash on hand overstated by 29.944 billion, </a:t>
            </a:r>
          </a:p>
          <a:p>
            <a:pPr algn="l" marL="539749" indent="-269875" lvl="1">
              <a:lnSpc>
                <a:spcPts val="3749"/>
              </a:lnSpc>
              <a:buFont typeface="Arial"/>
              <a:buChar char="•"/>
            </a:pPr>
            <a:r>
              <a:rPr lang="en-US" sz="2499">
                <a:solidFill>
                  <a:srgbClr val="000000"/>
                </a:solidFill>
                <a:latin typeface="Droid Serif"/>
                <a:ea typeface="Droid Serif"/>
                <a:cs typeface="Droid Serif"/>
                <a:sym typeface="Droid Serif"/>
              </a:rPr>
              <a:t>Inventory understated by 19.546 billion</a:t>
            </a:r>
          </a:p>
          <a:p>
            <a:pPr algn="l" marL="539749" indent="-269875" lvl="1">
              <a:lnSpc>
                <a:spcPts val="3749"/>
              </a:lnSpc>
              <a:buFont typeface="Arial"/>
              <a:buChar char="•"/>
            </a:pPr>
            <a:r>
              <a:rPr lang="en-US" sz="2499">
                <a:solidFill>
                  <a:srgbClr val="000000"/>
                </a:solidFill>
                <a:latin typeface="Droid Serif"/>
                <a:ea typeface="Droid Serif"/>
                <a:cs typeface="Droid Serif"/>
                <a:sym typeface="Droid Serif"/>
              </a:rPr>
              <a:t>Operating income overstated by 8.898 billion </a:t>
            </a:r>
          </a:p>
          <a:p>
            <a:pPr algn="l" marL="539749" indent="-269875" lvl="1">
              <a:lnSpc>
                <a:spcPts val="3749"/>
              </a:lnSpc>
              <a:buFont typeface="Arial"/>
              <a:buChar char="•"/>
            </a:pPr>
            <a:r>
              <a:rPr lang="en-US" sz="2499">
                <a:solidFill>
                  <a:srgbClr val="000000"/>
                </a:solidFill>
                <a:latin typeface="Droid Serif"/>
                <a:ea typeface="Droid Serif"/>
                <a:cs typeface="Droid Serif"/>
                <a:sym typeface="Droid Serif"/>
              </a:rPr>
              <a:t>Operating cost overstated by 7.662 billion</a:t>
            </a:r>
          </a:p>
          <a:p>
            <a:pPr algn="l" marL="539749" indent="-269875" lvl="1">
              <a:lnSpc>
                <a:spcPts val="3749"/>
              </a:lnSpc>
              <a:buFont typeface="Arial"/>
              <a:buChar char="•"/>
            </a:pPr>
            <a:r>
              <a:rPr lang="en-US" sz="2499">
                <a:solidFill>
                  <a:srgbClr val="000000"/>
                </a:solidFill>
                <a:latin typeface="Droid Serif"/>
                <a:ea typeface="Droid Serif"/>
                <a:cs typeface="Droid Serif"/>
                <a:sym typeface="Droid Serif"/>
              </a:rPr>
              <a:t>Selling expenses understated by 0.497 billion</a:t>
            </a:r>
          </a:p>
          <a:p>
            <a:pPr algn="l" marL="539749" indent="-269875" lvl="1">
              <a:lnSpc>
                <a:spcPts val="3749"/>
              </a:lnSpc>
              <a:buFont typeface="Arial"/>
              <a:buChar char="•"/>
            </a:pPr>
            <a:r>
              <a:rPr lang="en-US" sz="2499">
                <a:solidFill>
                  <a:srgbClr val="000000"/>
                </a:solidFill>
                <a:latin typeface="Droid Serif"/>
                <a:ea typeface="Droid Serif"/>
                <a:cs typeface="Droid Serif"/>
                <a:sym typeface="Droid Serif"/>
              </a:rPr>
              <a:t>Management expenses understated by 0.228 billion</a:t>
            </a:r>
          </a:p>
          <a:p>
            <a:pPr algn="l">
              <a:lnSpc>
                <a:spcPts val="3749"/>
              </a:lnSpc>
            </a:pPr>
          </a:p>
        </p:txBody>
      </p:sp>
      <p:sp>
        <p:nvSpPr>
          <p:cNvPr name="TextBox 10" id="10"/>
          <p:cNvSpPr txBox="true"/>
          <p:nvPr/>
        </p:nvSpPr>
        <p:spPr>
          <a:xfrm rot="0">
            <a:off x="2496512" y="821011"/>
            <a:ext cx="13294976" cy="740423"/>
          </a:xfrm>
          <a:prstGeom prst="rect">
            <a:avLst/>
          </a:prstGeom>
        </p:spPr>
        <p:txBody>
          <a:bodyPr anchor="t" rtlCol="false" tIns="0" lIns="0" bIns="0" rIns="0">
            <a:spAutoFit/>
          </a:bodyPr>
          <a:lstStyle/>
          <a:p>
            <a:pPr algn="ctr">
              <a:lnSpc>
                <a:spcPts val="5556"/>
              </a:lnSpc>
            </a:pPr>
            <a:r>
              <a:rPr lang="en-US" sz="5051" i="true">
                <a:solidFill>
                  <a:srgbClr val="183146"/>
                </a:solidFill>
                <a:latin typeface="Droid Serif Italics"/>
                <a:ea typeface="Droid Serif Italics"/>
                <a:cs typeface="Droid Serif Italics"/>
                <a:sym typeface="Droid Serif Italics"/>
              </a:rPr>
              <a:t>North China Pharmaceutical Company Ltd.</a:t>
            </a:r>
          </a:p>
        </p:txBody>
      </p:sp>
      <p:sp>
        <p:nvSpPr>
          <p:cNvPr name="Freeform 11" id="11"/>
          <p:cNvSpPr/>
          <p:nvPr/>
        </p:nvSpPr>
        <p:spPr>
          <a:xfrm flipH="false" flipV="false" rot="0">
            <a:off x="15876109" y="327518"/>
            <a:ext cx="1793524" cy="1793524"/>
          </a:xfrm>
          <a:custGeom>
            <a:avLst/>
            <a:gdLst/>
            <a:ahLst/>
            <a:cxnLst/>
            <a:rect r="r" b="b" t="t" l="l"/>
            <a:pathLst>
              <a:path h="1793524" w="1793524">
                <a:moveTo>
                  <a:pt x="0" y="0"/>
                </a:moveTo>
                <a:lnTo>
                  <a:pt x="1793525" y="0"/>
                </a:lnTo>
                <a:lnTo>
                  <a:pt x="1793525" y="1793524"/>
                </a:lnTo>
                <a:lnTo>
                  <a:pt x="0" y="1793524"/>
                </a:lnTo>
                <a:lnTo>
                  <a:pt x="0" y="0"/>
                </a:lnTo>
                <a:close/>
              </a:path>
            </a:pathLst>
          </a:custGeom>
          <a:blipFill>
            <a:blip r:embed="rId7"/>
            <a:stretch>
              <a:fillRect l="0" t="0" r="0" b="0"/>
            </a:stretch>
          </a:blipFill>
        </p:spPr>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250873"/>
            <a:ext cx="16534514" cy="7101715"/>
            <a:chOff x="0" y="0"/>
            <a:chExt cx="4832934" cy="2075786"/>
          </a:xfrm>
        </p:grpSpPr>
        <p:sp>
          <p:nvSpPr>
            <p:cNvPr name="Freeform 4" id="4"/>
            <p:cNvSpPr/>
            <p:nvPr/>
          </p:nvSpPr>
          <p:spPr>
            <a:xfrm flipH="false" flipV="false" rot="0">
              <a:off x="0" y="0"/>
              <a:ext cx="4832934" cy="2075786"/>
            </a:xfrm>
            <a:custGeom>
              <a:avLst/>
              <a:gdLst/>
              <a:ahLst/>
              <a:cxnLst/>
              <a:rect r="r" b="b" t="t" l="l"/>
              <a:pathLst>
                <a:path h="2075786" w="4832934">
                  <a:moveTo>
                    <a:pt x="4682" y="0"/>
                  </a:moveTo>
                  <a:lnTo>
                    <a:pt x="4828251" y="0"/>
                  </a:lnTo>
                  <a:cubicBezTo>
                    <a:pt x="4830837" y="0"/>
                    <a:pt x="4832934" y="2096"/>
                    <a:pt x="4832934" y="4682"/>
                  </a:cubicBezTo>
                  <a:lnTo>
                    <a:pt x="4832934" y="2071104"/>
                  </a:lnTo>
                  <a:cubicBezTo>
                    <a:pt x="4832934" y="2072346"/>
                    <a:pt x="4832440" y="2073537"/>
                    <a:pt x="4831562" y="2074415"/>
                  </a:cubicBezTo>
                  <a:cubicBezTo>
                    <a:pt x="4830684" y="2075293"/>
                    <a:pt x="4829493" y="2075786"/>
                    <a:pt x="4828251" y="2075786"/>
                  </a:cubicBezTo>
                  <a:lnTo>
                    <a:pt x="4682" y="2075786"/>
                  </a:lnTo>
                  <a:cubicBezTo>
                    <a:pt x="2096" y="2075786"/>
                    <a:pt x="0" y="2073690"/>
                    <a:pt x="0" y="2071104"/>
                  </a:cubicBezTo>
                  <a:lnTo>
                    <a:pt x="0" y="4682"/>
                  </a:lnTo>
                  <a:cubicBezTo>
                    <a:pt x="0" y="3440"/>
                    <a:pt x="493" y="2250"/>
                    <a:pt x="1371" y="1371"/>
                  </a:cubicBezTo>
                  <a:cubicBezTo>
                    <a:pt x="2250" y="493"/>
                    <a:pt x="3440" y="0"/>
                    <a:pt x="4682" y="0"/>
                  </a:cubicBezTo>
                  <a:close/>
                </a:path>
              </a:pathLst>
            </a:custGeom>
            <a:solidFill>
              <a:srgbClr val="F2F1EC"/>
            </a:solidFill>
            <a:ln cap="sq">
              <a:noFill/>
              <a:prstDash val="solid"/>
              <a:miter/>
            </a:ln>
          </p:spPr>
        </p:sp>
        <p:sp>
          <p:nvSpPr>
            <p:cNvPr name="TextBox 5" id="5"/>
            <p:cNvSpPr txBox="true"/>
            <p:nvPr/>
          </p:nvSpPr>
          <p:spPr>
            <a:xfrm>
              <a:off x="0" y="-38100"/>
              <a:ext cx="4832934" cy="2113886"/>
            </a:xfrm>
            <a:prstGeom prst="rect">
              <a:avLst/>
            </a:prstGeom>
          </p:spPr>
          <p:txBody>
            <a:bodyPr anchor="ctr" rtlCol="false" tIns="50800" lIns="50800" bIns="50800" rIns="50800"/>
            <a:lstStyle/>
            <a:p>
              <a:pPr algn="ctr" marL="0" indent="0" lvl="0">
                <a:lnSpc>
                  <a:spcPts val="3080"/>
                </a:lnSpc>
                <a:spcBef>
                  <a:spcPct val="0"/>
                </a:spcBef>
              </a:pPr>
            </a:p>
          </p:txBody>
        </p:sp>
      </p:grpSp>
      <p:sp>
        <p:nvSpPr>
          <p:cNvPr name="Freeform 6" id="6"/>
          <p:cNvSpPr/>
          <p:nvPr/>
        </p:nvSpPr>
        <p:spPr>
          <a:xfrm flipH="false" flipV="false" rot="0">
            <a:off x="-1182659" y="-788309"/>
            <a:ext cx="2365319" cy="2404390"/>
          </a:xfrm>
          <a:custGeom>
            <a:avLst/>
            <a:gdLst/>
            <a:ahLst/>
            <a:cxnLst/>
            <a:rect r="r" b="b" t="t" l="l"/>
            <a:pathLst>
              <a:path h="2404390" w="2365319">
                <a:moveTo>
                  <a:pt x="0" y="0"/>
                </a:moveTo>
                <a:lnTo>
                  <a:pt x="2365318" y="0"/>
                </a:lnTo>
                <a:lnTo>
                  <a:pt x="2365318" y="2404390"/>
                </a:lnTo>
                <a:lnTo>
                  <a:pt x="0" y="2404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371255" y="2496555"/>
            <a:ext cx="16230600" cy="5124450"/>
          </a:xfrm>
          <a:prstGeom prst="rect">
            <a:avLst/>
          </a:prstGeom>
        </p:spPr>
        <p:txBody>
          <a:bodyPr anchor="t" rtlCol="false" tIns="0" lIns="0" bIns="0" rIns="0">
            <a:spAutoFit/>
          </a:bodyPr>
          <a:lstStyle/>
          <a:p>
            <a:pPr algn="l">
              <a:lnSpc>
                <a:spcPts val="3749"/>
              </a:lnSpc>
            </a:pPr>
            <a:r>
              <a:rPr lang="en-US" sz="2499">
                <a:solidFill>
                  <a:srgbClr val="000000"/>
                </a:solidFill>
                <a:latin typeface="Droid Serif"/>
                <a:ea typeface="Droid Serif"/>
                <a:cs typeface="Droid Serif"/>
                <a:sym typeface="Droid Serif"/>
              </a:rPr>
              <a:t>Ind</a:t>
            </a:r>
            <a:r>
              <a:rPr lang="en-US" sz="2499">
                <a:solidFill>
                  <a:srgbClr val="000000"/>
                </a:solidFill>
                <a:latin typeface="Droid Serif"/>
                <a:ea typeface="Droid Serif"/>
                <a:cs typeface="Droid Serif"/>
                <a:sym typeface="Droid Serif"/>
              </a:rPr>
              <a:t>ian company specializing in the manufacturing and sale of Ayurvedic products, including therapeutic formulations, health supplements, skin and beauty care products, and specialty foods.</a:t>
            </a:r>
          </a:p>
          <a:p>
            <a:pPr algn="l">
              <a:lnSpc>
                <a:spcPts val="3749"/>
              </a:lnSpc>
            </a:pPr>
          </a:p>
          <a:p>
            <a:pPr algn="l">
              <a:lnSpc>
                <a:spcPts val="3749"/>
              </a:lnSpc>
            </a:pPr>
          </a:p>
          <a:p>
            <a:pPr algn="l">
              <a:lnSpc>
                <a:spcPts val="3749"/>
              </a:lnSpc>
            </a:pPr>
            <a:r>
              <a:rPr lang="en-US" sz="2499">
                <a:solidFill>
                  <a:srgbClr val="000000"/>
                </a:solidFill>
                <a:latin typeface="Droid Serif"/>
                <a:ea typeface="Droid Serif"/>
                <a:cs typeface="Droid Serif"/>
                <a:sym typeface="Droid Serif"/>
              </a:rPr>
              <a:t>In February 2020, Tata Global Beverages Limited (TGBL) alleged that KAL defaulted on a financial debt amounting to ₹42.5 million (S$684,000). The National Company Law Tribunal (NCLT) acknowledged this claim.</a:t>
            </a:r>
          </a:p>
          <a:p>
            <a:pPr algn="l">
              <a:lnSpc>
                <a:spcPts val="3749"/>
              </a:lnSpc>
            </a:pPr>
          </a:p>
          <a:p>
            <a:pPr algn="l">
              <a:lnSpc>
                <a:spcPts val="3749"/>
              </a:lnSpc>
            </a:pPr>
          </a:p>
          <a:p>
            <a:pPr algn="l">
              <a:lnSpc>
                <a:spcPts val="3749"/>
              </a:lnSpc>
            </a:pPr>
            <a:r>
              <a:rPr lang="en-US" sz="2499">
                <a:solidFill>
                  <a:srgbClr val="000000"/>
                </a:solidFill>
                <a:latin typeface="Droid Serif"/>
                <a:ea typeface="Droid Serif"/>
                <a:cs typeface="Droid Serif"/>
                <a:sym typeface="Droid Serif"/>
              </a:rPr>
              <a:t>In May 2023, the Kerala Financial Corporation filed an Insolvency and Bankruptcy Code application against KAL, citing claims totaling approximately ₹286.4 million (S$4.64 million). </a:t>
            </a:r>
          </a:p>
        </p:txBody>
      </p:sp>
      <p:sp>
        <p:nvSpPr>
          <p:cNvPr name="TextBox 10" id="10"/>
          <p:cNvSpPr txBox="true"/>
          <p:nvPr/>
        </p:nvSpPr>
        <p:spPr>
          <a:xfrm rot="0">
            <a:off x="2496512" y="821011"/>
            <a:ext cx="13294976" cy="740423"/>
          </a:xfrm>
          <a:prstGeom prst="rect">
            <a:avLst/>
          </a:prstGeom>
        </p:spPr>
        <p:txBody>
          <a:bodyPr anchor="t" rtlCol="false" tIns="0" lIns="0" bIns="0" rIns="0">
            <a:spAutoFit/>
          </a:bodyPr>
          <a:lstStyle/>
          <a:p>
            <a:pPr algn="ctr">
              <a:lnSpc>
                <a:spcPts val="5556"/>
              </a:lnSpc>
            </a:pPr>
            <a:r>
              <a:rPr lang="en-US" sz="5051" i="true">
                <a:solidFill>
                  <a:srgbClr val="183146"/>
                </a:solidFill>
                <a:latin typeface="Droid Serif Italics"/>
                <a:ea typeface="Droid Serif Italics"/>
                <a:cs typeface="Droid Serif Italics"/>
                <a:sym typeface="Droid Serif Italics"/>
              </a:rPr>
              <a:t>Kerala Ayurveda Limited (KAL)</a:t>
            </a:r>
          </a:p>
        </p:txBody>
      </p:sp>
      <p:sp>
        <p:nvSpPr>
          <p:cNvPr name="Freeform 11" id="11"/>
          <p:cNvSpPr/>
          <p:nvPr/>
        </p:nvSpPr>
        <p:spPr>
          <a:xfrm flipH="false" flipV="false" rot="0">
            <a:off x="15330073" y="145588"/>
            <a:ext cx="2062696" cy="2062696"/>
          </a:xfrm>
          <a:custGeom>
            <a:avLst/>
            <a:gdLst/>
            <a:ahLst/>
            <a:cxnLst/>
            <a:rect r="r" b="b" t="t" l="l"/>
            <a:pathLst>
              <a:path h="2062696" w="2062696">
                <a:moveTo>
                  <a:pt x="0" y="0"/>
                </a:moveTo>
                <a:lnTo>
                  <a:pt x="2062696" y="0"/>
                </a:lnTo>
                <a:lnTo>
                  <a:pt x="2062696" y="2062695"/>
                </a:lnTo>
                <a:lnTo>
                  <a:pt x="0" y="2062695"/>
                </a:lnTo>
                <a:lnTo>
                  <a:pt x="0" y="0"/>
                </a:lnTo>
                <a:close/>
              </a:path>
            </a:pathLst>
          </a:custGeom>
          <a:blipFill>
            <a:blip r:embed="rId7"/>
            <a:stretch>
              <a:fillRect l="0" t="0" r="0" b="0"/>
            </a:stretch>
          </a:blipFill>
        </p:spPr>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250873"/>
            <a:ext cx="16534514" cy="7101715"/>
            <a:chOff x="0" y="0"/>
            <a:chExt cx="4832934" cy="2075786"/>
          </a:xfrm>
        </p:grpSpPr>
        <p:sp>
          <p:nvSpPr>
            <p:cNvPr name="Freeform 4" id="4"/>
            <p:cNvSpPr/>
            <p:nvPr/>
          </p:nvSpPr>
          <p:spPr>
            <a:xfrm flipH="false" flipV="false" rot="0">
              <a:off x="0" y="0"/>
              <a:ext cx="4832934" cy="2075786"/>
            </a:xfrm>
            <a:custGeom>
              <a:avLst/>
              <a:gdLst/>
              <a:ahLst/>
              <a:cxnLst/>
              <a:rect r="r" b="b" t="t" l="l"/>
              <a:pathLst>
                <a:path h="2075786" w="4832934">
                  <a:moveTo>
                    <a:pt x="4682" y="0"/>
                  </a:moveTo>
                  <a:lnTo>
                    <a:pt x="4828251" y="0"/>
                  </a:lnTo>
                  <a:cubicBezTo>
                    <a:pt x="4830837" y="0"/>
                    <a:pt x="4832934" y="2096"/>
                    <a:pt x="4832934" y="4682"/>
                  </a:cubicBezTo>
                  <a:lnTo>
                    <a:pt x="4832934" y="2071104"/>
                  </a:lnTo>
                  <a:cubicBezTo>
                    <a:pt x="4832934" y="2072346"/>
                    <a:pt x="4832440" y="2073537"/>
                    <a:pt x="4831562" y="2074415"/>
                  </a:cubicBezTo>
                  <a:cubicBezTo>
                    <a:pt x="4830684" y="2075293"/>
                    <a:pt x="4829493" y="2075786"/>
                    <a:pt x="4828251" y="2075786"/>
                  </a:cubicBezTo>
                  <a:lnTo>
                    <a:pt x="4682" y="2075786"/>
                  </a:lnTo>
                  <a:cubicBezTo>
                    <a:pt x="2096" y="2075786"/>
                    <a:pt x="0" y="2073690"/>
                    <a:pt x="0" y="2071104"/>
                  </a:cubicBezTo>
                  <a:lnTo>
                    <a:pt x="0" y="4682"/>
                  </a:lnTo>
                  <a:cubicBezTo>
                    <a:pt x="0" y="3440"/>
                    <a:pt x="493" y="2250"/>
                    <a:pt x="1371" y="1371"/>
                  </a:cubicBezTo>
                  <a:cubicBezTo>
                    <a:pt x="2250" y="493"/>
                    <a:pt x="3440" y="0"/>
                    <a:pt x="4682" y="0"/>
                  </a:cubicBezTo>
                  <a:close/>
                </a:path>
              </a:pathLst>
            </a:custGeom>
            <a:solidFill>
              <a:srgbClr val="F2F1EC"/>
            </a:solidFill>
            <a:ln cap="sq">
              <a:noFill/>
              <a:prstDash val="solid"/>
              <a:miter/>
            </a:ln>
          </p:spPr>
        </p:sp>
        <p:sp>
          <p:nvSpPr>
            <p:cNvPr name="TextBox 5" id="5"/>
            <p:cNvSpPr txBox="true"/>
            <p:nvPr/>
          </p:nvSpPr>
          <p:spPr>
            <a:xfrm>
              <a:off x="0" y="-38100"/>
              <a:ext cx="4832934" cy="2113886"/>
            </a:xfrm>
            <a:prstGeom prst="rect">
              <a:avLst/>
            </a:prstGeom>
          </p:spPr>
          <p:txBody>
            <a:bodyPr anchor="ctr" rtlCol="false" tIns="50800" lIns="50800" bIns="50800" rIns="50800"/>
            <a:lstStyle/>
            <a:p>
              <a:pPr algn="ctr" marL="0" indent="0" lvl="0">
                <a:lnSpc>
                  <a:spcPts val="3080"/>
                </a:lnSpc>
                <a:spcBef>
                  <a:spcPct val="0"/>
                </a:spcBef>
              </a:pPr>
            </a:p>
          </p:txBody>
        </p:sp>
      </p:grpSp>
      <p:sp>
        <p:nvSpPr>
          <p:cNvPr name="Freeform 6" id="6"/>
          <p:cNvSpPr/>
          <p:nvPr/>
        </p:nvSpPr>
        <p:spPr>
          <a:xfrm flipH="false" flipV="false" rot="0">
            <a:off x="-1182659" y="-788309"/>
            <a:ext cx="2365319" cy="2404390"/>
          </a:xfrm>
          <a:custGeom>
            <a:avLst/>
            <a:gdLst/>
            <a:ahLst/>
            <a:cxnLst/>
            <a:rect r="r" b="b" t="t" l="l"/>
            <a:pathLst>
              <a:path h="2404390" w="2365319">
                <a:moveTo>
                  <a:pt x="0" y="0"/>
                </a:moveTo>
                <a:lnTo>
                  <a:pt x="2365318" y="0"/>
                </a:lnTo>
                <a:lnTo>
                  <a:pt x="2365318" y="2404390"/>
                </a:lnTo>
                <a:lnTo>
                  <a:pt x="0" y="2404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82659" y="2496555"/>
            <a:ext cx="16076641" cy="6524625"/>
          </a:xfrm>
          <a:prstGeom prst="rect">
            <a:avLst/>
          </a:prstGeom>
        </p:spPr>
        <p:txBody>
          <a:bodyPr anchor="t" rtlCol="false" tIns="0" lIns="0" bIns="0" rIns="0">
            <a:spAutoFit/>
          </a:bodyPr>
          <a:lstStyle/>
          <a:p>
            <a:pPr algn="l">
              <a:lnSpc>
                <a:spcPts val="3749"/>
              </a:lnSpc>
            </a:pPr>
            <a:r>
              <a:rPr lang="en-US" sz="2499">
                <a:solidFill>
                  <a:srgbClr val="000000"/>
                </a:solidFill>
                <a:latin typeface="Droid Serif"/>
                <a:ea typeface="Droid Serif"/>
                <a:cs typeface="Droid Serif"/>
                <a:sym typeface="Droid Serif"/>
              </a:rPr>
              <a:t> A </a:t>
            </a:r>
            <a:r>
              <a:rPr lang="en-US" sz="2499">
                <a:solidFill>
                  <a:srgbClr val="000000"/>
                </a:solidFill>
                <a:latin typeface="Droid Serif"/>
                <a:ea typeface="Droid Serif"/>
                <a:cs typeface="Droid Serif"/>
                <a:sym typeface="Droid Serif"/>
              </a:rPr>
              <a:t>pharmaceutical company based in Malaysia. </a:t>
            </a:r>
          </a:p>
          <a:p>
            <a:pPr algn="l">
              <a:lnSpc>
                <a:spcPts val="3749"/>
              </a:lnSpc>
            </a:pPr>
          </a:p>
          <a:p>
            <a:pPr algn="l">
              <a:lnSpc>
                <a:spcPts val="3749"/>
              </a:lnSpc>
            </a:pPr>
            <a:r>
              <a:rPr lang="en-US" sz="2499">
                <a:solidFill>
                  <a:srgbClr val="000000"/>
                </a:solidFill>
                <a:latin typeface="Droid Serif"/>
                <a:ea typeface="Droid Serif"/>
                <a:cs typeface="Droid Serif"/>
                <a:sym typeface="Droid Serif"/>
              </a:rPr>
              <a:t>In 2022, an independent audit by PwC showed that it was facing serious financial challenges. </a:t>
            </a:r>
          </a:p>
          <a:p>
            <a:pPr algn="l">
              <a:lnSpc>
                <a:spcPts val="3749"/>
              </a:lnSpc>
            </a:pPr>
          </a:p>
          <a:p>
            <a:pPr algn="l">
              <a:lnSpc>
                <a:spcPts val="3749"/>
              </a:lnSpc>
            </a:pPr>
            <a:r>
              <a:rPr lang="en-US" sz="2499">
                <a:solidFill>
                  <a:srgbClr val="000000"/>
                </a:solidFill>
                <a:latin typeface="Droid Serif"/>
                <a:ea typeface="Droid Serif"/>
                <a:cs typeface="Droid Serif"/>
                <a:sym typeface="Droid Serif"/>
              </a:rPr>
              <a:t>The group's short-term debts surpassed its short-term assets by RM632.1 million, while the company reported a negative equity position of RM227.4 million. </a:t>
            </a:r>
          </a:p>
          <a:p>
            <a:pPr algn="l">
              <a:lnSpc>
                <a:spcPts val="3749"/>
              </a:lnSpc>
            </a:pPr>
          </a:p>
          <a:p>
            <a:pPr algn="l">
              <a:lnSpc>
                <a:spcPts val="3749"/>
              </a:lnSpc>
            </a:pPr>
            <a:r>
              <a:rPr lang="en-US" sz="2499">
                <a:solidFill>
                  <a:srgbClr val="000000"/>
                </a:solidFill>
                <a:latin typeface="Droid Serif"/>
                <a:ea typeface="Droid Serif"/>
                <a:cs typeface="Droid Serif"/>
                <a:sym typeface="Droid Serif"/>
              </a:rPr>
              <a:t>Large impairment of unsold COVID-19 vaccines worth RM552.3 million resulted in the group net loss amounting to RM85.47 million and sinking share price by 50%</a:t>
            </a:r>
          </a:p>
          <a:p>
            <a:pPr algn="l">
              <a:lnSpc>
                <a:spcPts val="3749"/>
              </a:lnSpc>
            </a:pPr>
          </a:p>
          <a:p>
            <a:pPr algn="l">
              <a:lnSpc>
                <a:spcPts val="3749"/>
              </a:lnSpc>
            </a:pPr>
            <a:r>
              <a:rPr lang="en-US" sz="2499">
                <a:solidFill>
                  <a:srgbClr val="000000"/>
                </a:solidFill>
                <a:latin typeface="Droid Serif"/>
                <a:ea typeface="Droid Serif"/>
                <a:cs typeface="Droid Serif"/>
                <a:sym typeface="Droid Serif"/>
              </a:rPr>
              <a:t>These concerning financial indicators suggest Pharmaniaga may struggle to remain operational unless it undergoes restructuring or receives external financial assistance.</a:t>
            </a:r>
          </a:p>
          <a:p>
            <a:pPr algn="l">
              <a:lnSpc>
                <a:spcPts val="3749"/>
              </a:lnSpc>
            </a:pPr>
          </a:p>
          <a:p>
            <a:pPr algn="l">
              <a:lnSpc>
                <a:spcPts val="3749"/>
              </a:lnSpc>
            </a:pPr>
          </a:p>
        </p:txBody>
      </p:sp>
      <p:sp>
        <p:nvSpPr>
          <p:cNvPr name="Freeform 10" id="10"/>
          <p:cNvSpPr/>
          <p:nvPr/>
        </p:nvSpPr>
        <p:spPr>
          <a:xfrm flipH="false" flipV="false" rot="0">
            <a:off x="13646939" y="532343"/>
            <a:ext cx="4641061" cy="1289184"/>
          </a:xfrm>
          <a:custGeom>
            <a:avLst/>
            <a:gdLst/>
            <a:ahLst/>
            <a:cxnLst/>
            <a:rect r="r" b="b" t="t" l="l"/>
            <a:pathLst>
              <a:path h="1289184" w="4641061">
                <a:moveTo>
                  <a:pt x="0" y="0"/>
                </a:moveTo>
                <a:lnTo>
                  <a:pt x="4641061" y="0"/>
                </a:lnTo>
                <a:lnTo>
                  <a:pt x="4641061" y="1289184"/>
                </a:lnTo>
                <a:lnTo>
                  <a:pt x="0" y="1289184"/>
                </a:lnTo>
                <a:lnTo>
                  <a:pt x="0" y="0"/>
                </a:lnTo>
                <a:close/>
              </a:path>
            </a:pathLst>
          </a:custGeom>
          <a:blipFill>
            <a:blip r:embed="rId7"/>
            <a:stretch>
              <a:fillRect l="0" t="0" r="0" b="0"/>
            </a:stretch>
          </a:blipFill>
        </p:spPr>
      </p:sp>
      <p:sp>
        <p:nvSpPr>
          <p:cNvPr name="TextBox 11" id="11"/>
          <p:cNvSpPr txBox="true"/>
          <p:nvPr/>
        </p:nvSpPr>
        <p:spPr>
          <a:xfrm rot="0">
            <a:off x="2496512" y="821011"/>
            <a:ext cx="13294976" cy="740423"/>
          </a:xfrm>
          <a:prstGeom prst="rect">
            <a:avLst/>
          </a:prstGeom>
        </p:spPr>
        <p:txBody>
          <a:bodyPr anchor="t" rtlCol="false" tIns="0" lIns="0" bIns="0" rIns="0">
            <a:spAutoFit/>
          </a:bodyPr>
          <a:lstStyle/>
          <a:p>
            <a:pPr algn="ctr">
              <a:lnSpc>
                <a:spcPts val="5556"/>
              </a:lnSpc>
            </a:pPr>
            <a:r>
              <a:rPr lang="en-US" sz="5051" i="true">
                <a:solidFill>
                  <a:srgbClr val="183146"/>
                </a:solidFill>
                <a:latin typeface="Droid Serif Italics"/>
                <a:ea typeface="Droid Serif Italics"/>
                <a:cs typeface="Droid Serif Italics"/>
                <a:sym typeface="Droid Serif Italics"/>
              </a:rPr>
              <a:t>Pharmaniaga Berhad</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4501515"/>
            <a:ext cx="10777483" cy="13696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7. Limitations</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28700" y="4713601"/>
            <a:ext cx="1779181" cy="1951310"/>
            <a:chOff x="0" y="0"/>
            <a:chExt cx="468591" cy="513925"/>
          </a:xfrm>
        </p:grpSpPr>
        <p:sp>
          <p:nvSpPr>
            <p:cNvPr name="Freeform 6" id="6"/>
            <p:cNvSpPr/>
            <p:nvPr/>
          </p:nvSpPr>
          <p:spPr>
            <a:xfrm flipH="false" flipV="false" rot="0">
              <a:off x="0" y="0"/>
              <a:ext cx="468591" cy="513925"/>
            </a:xfrm>
            <a:custGeom>
              <a:avLst/>
              <a:gdLst/>
              <a:ahLst/>
              <a:cxnLst/>
              <a:rect r="r" b="b" t="t" l="l"/>
              <a:pathLst>
                <a:path h="513925" w="468591">
                  <a:moveTo>
                    <a:pt x="43514" y="0"/>
                  </a:moveTo>
                  <a:lnTo>
                    <a:pt x="425077" y="0"/>
                  </a:lnTo>
                  <a:cubicBezTo>
                    <a:pt x="449109" y="0"/>
                    <a:pt x="468591" y="19482"/>
                    <a:pt x="468591" y="43514"/>
                  </a:cubicBezTo>
                  <a:lnTo>
                    <a:pt x="468591" y="470411"/>
                  </a:lnTo>
                  <a:cubicBezTo>
                    <a:pt x="468591" y="494443"/>
                    <a:pt x="449109" y="513925"/>
                    <a:pt x="425077" y="513925"/>
                  </a:cubicBezTo>
                  <a:lnTo>
                    <a:pt x="43514" y="513925"/>
                  </a:lnTo>
                  <a:cubicBezTo>
                    <a:pt x="19482" y="513925"/>
                    <a:pt x="0" y="494443"/>
                    <a:pt x="0" y="470411"/>
                  </a:cubicBezTo>
                  <a:lnTo>
                    <a:pt x="0" y="43514"/>
                  </a:lnTo>
                  <a:cubicBezTo>
                    <a:pt x="0" y="19482"/>
                    <a:pt x="19482" y="0"/>
                    <a:pt x="43514" y="0"/>
                  </a:cubicBezTo>
                  <a:close/>
                </a:path>
              </a:pathLst>
            </a:custGeom>
            <a:solidFill>
              <a:srgbClr val="F2F1EC"/>
            </a:solidFill>
            <a:ln cap="sq">
              <a:noFill/>
              <a:prstDash val="solid"/>
              <a:miter/>
            </a:ln>
          </p:spPr>
        </p:sp>
        <p:sp>
          <p:nvSpPr>
            <p:cNvPr name="TextBox 7" id="7"/>
            <p:cNvSpPr txBox="true"/>
            <p:nvPr/>
          </p:nvSpPr>
          <p:spPr>
            <a:xfrm>
              <a:off x="0" y="-38100"/>
              <a:ext cx="468591" cy="552025"/>
            </a:xfrm>
            <a:prstGeom prst="rect">
              <a:avLst/>
            </a:prstGeom>
          </p:spPr>
          <p:txBody>
            <a:bodyPr anchor="ctr" rtlCol="false" tIns="50800" lIns="50800" bIns="50800" rIns="50800"/>
            <a:lstStyle/>
            <a:p>
              <a:pPr algn="ctr">
                <a:lnSpc>
                  <a:spcPts val="3080"/>
                </a:lnSpc>
              </a:pPr>
            </a:p>
          </p:txBody>
        </p:sp>
      </p:grpSp>
      <p:grpSp>
        <p:nvGrpSpPr>
          <p:cNvPr name="Group 8" id="8"/>
          <p:cNvGrpSpPr/>
          <p:nvPr/>
        </p:nvGrpSpPr>
        <p:grpSpPr>
          <a:xfrm rot="0">
            <a:off x="1028700" y="1917328"/>
            <a:ext cx="1779181" cy="1988508"/>
            <a:chOff x="0" y="0"/>
            <a:chExt cx="468591" cy="523722"/>
          </a:xfrm>
        </p:grpSpPr>
        <p:sp>
          <p:nvSpPr>
            <p:cNvPr name="Freeform 9" id="9"/>
            <p:cNvSpPr/>
            <p:nvPr/>
          </p:nvSpPr>
          <p:spPr>
            <a:xfrm flipH="false" flipV="false" rot="0">
              <a:off x="0" y="0"/>
              <a:ext cx="468591" cy="523722"/>
            </a:xfrm>
            <a:custGeom>
              <a:avLst/>
              <a:gdLst/>
              <a:ahLst/>
              <a:cxnLst/>
              <a:rect r="r" b="b" t="t" l="l"/>
              <a:pathLst>
                <a:path h="523722" w="468591">
                  <a:moveTo>
                    <a:pt x="43514" y="0"/>
                  </a:moveTo>
                  <a:lnTo>
                    <a:pt x="425077" y="0"/>
                  </a:lnTo>
                  <a:cubicBezTo>
                    <a:pt x="449109" y="0"/>
                    <a:pt x="468591" y="19482"/>
                    <a:pt x="468591" y="43514"/>
                  </a:cubicBezTo>
                  <a:lnTo>
                    <a:pt x="468591" y="480208"/>
                  </a:lnTo>
                  <a:cubicBezTo>
                    <a:pt x="468591" y="491749"/>
                    <a:pt x="464006" y="502817"/>
                    <a:pt x="455846" y="510977"/>
                  </a:cubicBezTo>
                  <a:cubicBezTo>
                    <a:pt x="447685" y="519138"/>
                    <a:pt x="436618" y="523722"/>
                    <a:pt x="425077" y="523722"/>
                  </a:cubicBezTo>
                  <a:lnTo>
                    <a:pt x="43514" y="523722"/>
                  </a:lnTo>
                  <a:cubicBezTo>
                    <a:pt x="19482" y="523722"/>
                    <a:pt x="0" y="504240"/>
                    <a:pt x="0" y="480208"/>
                  </a:cubicBezTo>
                  <a:lnTo>
                    <a:pt x="0" y="43514"/>
                  </a:lnTo>
                  <a:cubicBezTo>
                    <a:pt x="0" y="19482"/>
                    <a:pt x="19482" y="0"/>
                    <a:pt x="43514" y="0"/>
                  </a:cubicBezTo>
                  <a:close/>
                </a:path>
              </a:pathLst>
            </a:custGeom>
            <a:solidFill>
              <a:srgbClr val="F2F1EC"/>
            </a:solidFill>
            <a:ln cap="sq">
              <a:noFill/>
              <a:prstDash val="solid"/>
              <a:miter/>
            </a:ln>
          </p:spPr>
        </p:sp>
        <p:sp>
          <p:nvSpPr>
            <p:cNvPr name="TextBox 10" id="10"/>
            <p:cNvSpPr txBox="true"/>
            <p:nvPr/>
          </p:nvSpPr>
          <p:spPr>
            <a:xfrm>
              <a:off x="0" y="-38100"/>
              <a:ext cx="468591" cy="561822"/>
            </a:xfrm>
            <a:prstGeom prst="rect">
              <a:avLst/>
            </a:prstGeom>
          </p:spPr>
          <p:txBody>
            <a:bodyPr anchor="ctr" rtlCol="false" tIns="50800" lIns="50800" bIns="50800" rIns="50800"/>
            <a:lstStyle/>
            <a:p>
              <a:pPr algn="ctr">
                <a:lnSpc>
                  <a:spcPts val="3080"/>
                </a:lnSpc>
              </a:pPr>
            </a:p>
          </p:txBody>
        </p:sp>
      </p:grpSp>
      <p:sp>
        <p:nvSpPr>
          <p:cNvPr name="Freeform 11" id="11"/>
          <p:cNvSpPr/>
          <p:nvPr/>
        </p:nvSpPr>
        <p:spPr>
          <a:xfrm flipH="false" flipV="false" rot="0">
            <a:off x="17076689" y="9722472"/>
            <a:ext cx="2742346" cy="2763069"/>
          </a:xfrm>
          <a:custGeom>
            <a:avLst/>
            <a:gdLst/>
            <a:ahLst/>
            <a:cxnLst/>
            <a:rect r="r" b="b" t="t" l="l"/>
            <a:pathLst>
              <a:path h="2763069" w="2742346">
                <a:moveTo>
                  <a:pt x="0" y="0"/>
                </a:moveTo>
                <a:lnTo>
                  <a:pt x="2742346" y="0"/>
                </a:lnTo>
                <a:lnTo>
                  <a:pt x="2742346" y="2763069"/>
                </a:lnTo>
                <a:lnTo>
                  <a:pt x="0" y="2763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104469" y="7723661"/>
            <a:ext cx="1773847" cy="1802832"/>
            <a:chOff x="0" y="0"/>
            <a:chExt cx="467186" cy="474820"/>
          </a:xfrm>
        </p:grpSpPr>
        <p:sp>
          <p:nvSpPr>
            <p:cNvPr name="Freeform 13" id="13"/>
            <p:cNvSpPr/>
            <p:nvPr/>
          </p:nvSpPr>
          <p:spPr>
            <a:xfrm flipH="false" flipV="false" rot="0">
              <a:off x="0" y="0"/>
              <a:ext cx="467186" cy="474820"/>
            </a:xfrm>
            <a:custGeom>
              <a:avLst/>
              <a:gdLst/>
              <a:ahLst/>
              <a:cxnLst/>
              <a:rect r="r" b="b" t="t" l="l"/>
              <a:pathLst>
                <a:path h="474820" w="467186">
                  <a:moveTo>
                    <a:pt x="43645" y="0"/>
                  </a:moveTo>
                  <a:lnTo>
                    <a:pt x="423541" y="0"/>
                  </a:lnTo>
                  <a:cubicBezTo>
                    <a:pt x="435117" y="0"/>
                    <a:pt x="446218" y="4598"/>
                    <a:pt x="454403" y="12783"/>
                  </a:cubicBezTo>
                  <a:cubicBezTo>
                    <a:pt x="462588" y="20968"/>
                    <a:pt x="467186" y="32069"/>
                    <a:pt x="467186" y="43645"/>
                  </a:cubicBezTo>
                  <a:lnTo>
                    <a:pt x="467186" y="431175"/>
                  </a:lnTo>
                  <a:cubicBezTo>
                    <a:pt x="467186" y="442751"/>
                    <a:pt x="462588" y="453852"/>
                    <a:pt x="454403" y="462037"/>
                  </a:cubicBezTo>
                  <a:cubicBezTo>
                    <a:pt x="446218" y="470222"/>
                    <a:pt x="435117" y="474820"/>
                    <a:pt x="423541" y="474820"/>
                  </a:cubicBezTo>
                  <a:lnTo>
                    <a:pt x="43645" y="474820"/>
                  </a:lnTo>
                  <a:cubicBezTo>
                    <a:pt x="32069" y="474820"/>
                    <a:pt x="20968" y="470222"/>
                    <a:pt x="12783" y="462037"/>
                  </a:cubicBezTo>
                  <a:cubicBezTo>
                    <a:pt x="4598" y="453852"/>
                    <a:pt x="0" y="442751"/>
                    <a:pt x="0" y="431175"/>
                  </a:cubicBezTo>
                  <a:lnTo>
                    <a:pt x="0" y="43645"/>
                  </a:lnTo>
                  <a:cubicBezTo>
                    <a:pt x="0" y="32069"/>
                    <a:pt x="4598" y="20968"/>
                    <a:pt x="12783" y="12783"/>
                  </a:cubicBezTo>
                  <a:cubicBezTo>
                    <a:pt x="20968" y="4598"/>
                    <a:pt x="32069" y="0"/>
                    <a:pt x="43645" y="0"/>
                  </a:cubicBezTo>
                  <a:close/>
                </a:path>
              </a:pathLst>
            </a:custGeom>
            <a:solidFill>
              <a:srgbClr val="F2F1EC"/>
            </a:solidFill>
            <a:ln cap="sq">
              <a:noFill/>
              <a:prstDash val="solid"/>
              <a:miter/>
            </a:ln>
          </p:spPr>
        </p:sp>
        <p:sp>
          <p:nvSpPr>
            <p:cNvPr name="TextBox 14" id="14"/>
            <p:cNvSpPr txBox="true"/>
            <p:nvPr/>
          </p:nvSpPr>
          <p:spPr>
            <a:xfrm>
              <a:off x="0" y="-38100"/>
              <a:ext cx="467186" cy="512920"/>
            </a:xfrm>
            <a:prstGeom prst="rect">
              <a:avLst/>
            </a:prstGeom>
          </p:spPr>
          <p:txBody>
            <a:bodyPr anchor="ctr" rtlCol="false" tIns="50800" lIns="50800" bIns="50800" rIns="50800"/>
            <a:lstStyle/>
            <a:p>
              <a:pPr algn="ctr">
                <a:lnSpc>
                  <a:spcPts val="3080"/>
                </a:lnSpc>
              </a:pPr>
            </a:p>
          </p:txBody>
        </p:sp>
      </p:grpSp>
      <p:sp>
        <p:nvSpPr>
          <p:cNvPr name="Freeform 15" id="15"/>
          <p:cNvSpPr/>
          <p:nvPr/>
        </p:nvSpPr>
        <p:spPr>
          <a:xfrm flipH="false" flipV="false" rot="0">
            <a:off x="-533830" y="-700709"/>
            <a:ext cx="2022515" cy="1782341"/>
          </a:xfrm>
          <a:custGeom>
            <a:avLst/>
            <a:gdLst/>
            <a:ahLst/>
            <a:cxnLst/>
            <a:rect r="r" b="b" t="t" l="l"/>
            <a:pathLst>
              <a:path h="1782341" w="2022515">
                <a:moveTo>
                  <a:pt x="0" y="0"/>
                </a:moveTo>
                <a:lnTo>
                  <a:pt x="2022515" y="0"/>
                </a:lnTo>
                <a:lnTo>
                  <a:pt x="2022515" y="1782341"/>
                </a:lnTo>
                <a:lnTo>
                  <a:pt x="0" y="17823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104469" y="2062484"/>
            <a:ext cx="1627643" cy="1627643"/>
          </a:xfrm>
          <a:custGeom>
            <a:avLst/>
            <a:gdLst/>
            <a:ahLst/>
            <a:cxnLst/>
            <a:rect r="r" b="b" t="t" l="l"/>
            <a:pathLst>
              <a:path h="1627643" w="1627643">
                <a:moveTo>
                  <a:pt x="0" y="0"/>
                </a:moveTo>
                <a:lnTo>
                  <a:pt x="1627643" y="0"/>
                </a:lnTo>
                <a:lnTo>
                  <a:pt x="1627643" y="1627644"/>
                </a:lnTo>
                <a:lnTo>
                  <a:pt x="0" y="1627644"/>
                </a:lnTo>
                <a:lnTo>
                  <a:pt x="0" y="0"/>
                </a:lnTo>
                <a:close/>
              </a:path>
            </a:pathLst>
          </a:custGeom>
          <a:blipFill>
            <a:blip r:embed="rId9"/>
            <a:stretch>
              <a:fillRect l="0" t="0" r="0" b="0"/>
            </a:stretch>
          </a:blipFill>
        </p:spPr>
      </p:sp>
      <p:sp>
        <p:nvSpPr>
          <p:cNvPr name="Freeform 17" id="17"/>
          <p:cNvSpPr/>
          <p:nvPr/>
        </p:nvSpPr>
        <p:spPr>
          <a:xfrm flipH="false" flipV="false" rot="0">
            <a:off x="1104469" y="7688385"/>
            <a:ext cx="1773847" cy="1773847"/>
          </a:xfrm>
          <a:custGeom>
            <a:avLst/>
            <a:gdLst/>
            <a:ahLst/>
            <a:cxnLst/>
            <a:rect r="r" b="b" t="t" l="l"/>
            <a:pathLst>
              <a:path h="1773847" w="1773847">
                <a:moveTo>
                  <a:pt x="0" y="0"/>
                </a:moveTo>
                <a:lnTo>
                  <a:pt x="1773847" y="0"/>
                </a:lnTo>
                <a:lnTo>
                  <a:pt x="1773847" y="1773847"/>
                </a:lnTo>
                <a:lnTo>
                  <a:pt x="0" y="1773847"/>
                </a:lnTo>
                <a:lnTo>
                  <a:pt x="0" y="0"/>
                </a:lnTo>
                <a:close/>
              </a:path>
            </a:pathLst>
          </a:custGeom>
          <a:blipFill>
            <a:blip r:embed="rId10"/>
            <a:stretch>
              <a:fillRect l="0" t="0" r="0" b="0"/>
            </a:stretch>
          </a:blipFill>
        </p:spPr>
      </p:sp>
      <p:sp>
        <p:nvSpPr>
          <p:cNvPr name="Freeform 18" id="18"/>
          <p:cNvSpPr/>
          <p:nvPr/>
        </p:nvSpPr>
        <p:spPr>
          <a:xfrm flipH="false" flipV="false" rot="0">
            <a:off x="1104469" y="4868403"/>
            <a:ext cx="1556390" cy="1556390"/>
          </a:xfrm>
          <a:custGeom>
            <a:avLst/>
            <a:gdLst/>
            <a:ahLst/>
            <a:cxnLst/>
            <a:rect r="r" b="b" t="t" l="l"/>
            <a:pathLst>
              <a:path h="1556390" w="1556390">
                <a:moveTo>
                  <a:pt x="0" y="0"/>
                </a:moveTo>
                <a:lnTo>
                  <a:pt x="1556390" y="0"/>
                </a:lnTo>
                <a:lnTo>
                  <a:pt x="1556390" y="1556390"/>
                </a:lnTo>
                <a:lnTo>
                  <a:pt x="0" y="1556390"/>
                </a:lnTo>
                <a:lnTo>
                  <a:pt x="0" y="0"/>
                </a:lnTo>
                <a:close/>
              </a:path>
            </a:pathLst>
          </a:custGeom>
          <a:blipFill>
            <a:blip r:embed="rId11"/>
            <a:stretch>
              <a:fillRect l="0" t="0" r="0" b="0"/>
            </a:stretch>
          </a:blipFill>
        </p:spPr>
      </p:sp>
      <p:sp>
        <p:nvSpPr>
          <p:cNvPr name="TextBox 19" id="19"/>
          <p:cNvSpPr txBox="true"/>
          <p:nvPr/>
        </p:nvSpPr>
        <p:spPr>
          <a:xfrm rot="0">
            <a:off x="3652279" y="418716"/>
            <a:ext cx="10983442" cy="1117612"/>
          </a:xfrm>
          <a:prstGeom prst="rect">
            <a:avLst/>
          </a:prstGeom>
        </p:spPr>
        <p:txBody>
          <a:bodyPr anchor="t" rtlCol="false" tIns="0" lIns="0" bIns="0" rIns="0">
            <a:spAutoFit/>
          </a:bodyPr>
          <a:lstStyle/>
          <a:p>
            <a:pPr algn="ctr">
              <a:lnSpc>
                <a:spcPts val="8526"/>
              </a:lnSpc>
            </a:pPr>
            <a:r>
              <a:rPr lang="en-US" sz="7750" i="true">
                <a:solidFill>
                  <a:srgbClr val="183146"/>
                </a:solidFill>
                <a:latin typeface="Droid Serif Italics"/>
                <a:ea typeface="Droid Serif Italics"/>
                <a:cs typeface="Droid Serif Italics"/>
                <a:sym typeface="Droid Serif Italics"/>
              </a:rPr>
              <a:t>Limitations</a:t>
            </a:r>
          </a:p>
        </p:txBody>
      </p:sp>
      <p:sp>
        <p:nvSpPr>
          <p:cNvPr name="TextBox 20" id="20"/>
          <p:cNvSpPr txBox="true"/>
          <p:nvPr/>
        </p:nvSpPr>
        <p:spPr>
          <a:xfrm rot="0">
            <a:off x="3194868" y="5039016"/>
            <a:ext cx="13136991" cy="986155"/>
          </a:xfrm>
          <a:prstGeom prst="rect">
            <a:avLst/>
          </a:prstGeom>
        </p:spPr>
        <p:txBody>
          <a:bodyPr anchor="t" rtlCol="false" tIns="0" lIns="0" bIns="0" rIns="0">
            <a:spAutoFit/>
          </a:bodyPr>
          <a:lstStyle/>
          <a:p>
            <a:pPr algn="l">
              <a:lnSpc>
                <a:spcPts val="3919"/>
              </a:lnSpc>
            </a:pPr>
            <a:r>
              <a:rPr lang="en-US" sz="2799">
                <a:solidFill>
                  <a:srgbClr val="646464"/>
                </a:solidFill>
                <a:latin typeface="Helios"/>
                <a:ea typeface="Helios"/>
                <a:cs typeface="Helios"/>
                <a:sym typeface="Helios"/>
              </a:rPr>
              <a:t>Healthcare companies from various countries, which are subject to different accounting standards and strictness in enforcement</a:t>
            </a:r>
          </a:p>
        </p:txBody>
      </p:sp>
      <p:sp>
        <p:nvSpPr>
          <p:cNvPr name="TextBox 21" id="21"/>
          <p:cNvSpPr txBox="true"/>
          <p:nvPr/>
        </p:nvSpPr>
        <p:spPr>
          <a:xfrm rot="0">
            <a:off x="3194868" y="2508992"/>
            <a:ext cx="13483939" cy="490855"/>
          </a:xfrm>
          <a:prstGeom prst="rect">
            <a:avLst/>
          </a:prstGeom>
        </p:spPr>
        <p:txBody>
          <a:bodyPr anchor="t" rtlCol="false" tIns="0" lIns="0" bIns="0" rIns="0">
            <a:spAutoFit/>
          </a:bodyPr>
          <a:lstStyle/>
          <a:p>
            <a:pPr algn="l">
              <a:lnSpc>
                <a:spcPts val="3919"/>
              </a:lnSpc>
            </a:pPr>
            <a:r>
              <a:rPr lang="en-US" sz="2799">
                <a:solidFill>
                  <a:srgbClr val="646464"/>
                </a:solidFill>
                <a:latin typeface="Helios"/>
                <a:ea typeface="Helios"/>
                <a:cs typeface="Helios"/>
                <a:sym typeface="Helios"/>
              </a:rPr>
              <a:t>Many rows of missing dataset, winsorization had to be done to reduce NA.</a:t>
            </a:r>
          </a:p>
        </p:txBody>
      </p:sp>
      <p:sp>
        <p:nvSpPr>
          <p:cNvPr name="TextBox 22" id="22"/>
          <p:cNvSpPr txBox="true"/>
          <p:nvPr/>
        </p:nvSpPr>
        <p:spPr>
          <a:xfrm rot="0">
            <a:off x="3194868" y="8063521"/>
            <a:ext cx="13409784" cy="986155"/>
          </a:xfrm>
          <a:prstGeom prst="rect">
            <a:avLst/>
          </a:prstGeom>
        </p:spPr>
        <p:txBody>
          <a:bodyPr anchor="t" rtlCol="false" tIns="0" lIns="0" bIns="0" rIns="0">
            <a:spAutoFit/>
          </a:bodyPr>
          <a:lstStyle/>
          <a:p>
            <a:pPr algn="l">
              <a:lnSpc>
                <a:spcPts val="3919"/>
              </a:lnSpc>
            </a:pPr>
            <a:r>
              <a:rPr lang="en-US" sz="2799">
                <a:solidFill>
                  <a:srgbClr val="646464"/>
                </a:solidFill>
                <a:latin typeface="Helios"/>
                <a:ea typeface="Helios"/>
                <a:cs typeface="Helios"/>
                <a:sym typeface="Helios"/>
              </a:rPr>
              <a:t>Many companies are part of larger conglomerates, resulting in reduced transparency as well as multinational transfers of revenue and losses to reduce tax liabilities</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755258" y="3168015"/>
            <a:ext cx="10777483" cy="4036695"/>
          </a:xfrm>
          <a:prstGeom prst="rect">
            <a:avLst/>
          </a:prstGeom>
        </p:spPr>
        <p:txBody>
          <a:bodyPr anchor="t" rtlCol="false" tIns="0" lIns="0" bIns="0" rIns="0">
            <a:spAutoFit/>
          </a:bodyPr>
          <a:lstStyle/>
          <a:p>
            <a:pPr algn="ctr">
              <a:lnSpc>
                <a:spcPts val="10560"/>
              </a:lnSpc>
            </a:pPr>
            <a:r>
              <a:rPr lang="en-US" sz="9600" i="true">
                <a:solidFill>
                  <a:srgbClr val="183146"/>
                </a:solidFill>
                <a:latin typeface="Droid Serif Italics"/>
                <a:ea typeface="Droid Serif Italics"/>
                <a:cs typeface="Droid Serif Italics"/>
                <a:sym typeface="Droid Serif Italics"/>
              </a:rPr>
              <a:t>Thank you!</a:t>
            </a:r>
          </a:p>
          <a:p>
            <a:pPr algn="ctr">
              <a:lnSpc>
                <a:spcPts val="10560"/>
              </a:lnSpc>
            </a:pPr>
          </a:p>
          <a:p>
            <a:pPr algn="ctr">
              <a:lnSpc>
                <a:spcPts val="10560"/>
              </a:lnSpc>
            </a:pPr>
            <a:r>
              <a:rPr lang="en-US" sz="9600" i="true">
                <a:solidFill>
                  <a:srgbClr val="183146"/>
                </a:solidFill>
                <a:latin typeface="Droid Serif Italics"/>
                <a:ea typeface="Droid Serif Italics"/>
                <a:cs typeface="Droid Serif Italics"/>
                <a:sym typeface="Droid Serif Italics"/>
              </a:rPr>
              <a:t>Q&amp;A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3834765"/>
            <a:ext cx="10777483" cy="27031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2. Independent Variables</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755258" y="2977512"/>
            <a:ext cx="10777483" cy="2703195"/>
          </a:xfrm>
          <a:prstGeom prst="rect">
            <a:avLst/>
          </a:prstGeom>
        </p:spPr>
        <p:txBody>
          <a:bodyPr anchor="t" rtlCol="false" tIns="0" lIns="0" bIns="0" rIns="0">
            <a:spAutoFit/>
          </a:bodyPr>
          <a:lstStyle/>
          <a:p>
            <a:pPr algn="ctr">
              <a:lnSpc>
                <a:spcPts val="10560"/>
              </a:lnSpc>
            </a:pPr>
          </a:p>
          <a:p>
            <a:pPr algn="ctr">
              <a:lnSpc>
                <a:spcPts val="10560"/>
              </a:lnSpc>
            </a:pPr>
            <a:r>
              <a:rPr lang="en-US" sz="9600" i="true">
                <a:solidFill>
                  <a:srgbClr val="183146"/>
                </a:solidFill>
                <a:latin typeface="Droid Serif Italics"/>
                <a:ea typeface="Droid Serif Italics"/>
                <a:cs typeface="Droid Serif Italics"/>
                <a:sym typeface="Droid Serif Italics"/>
              </a:rPr>
              <a:t>Appendix</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250873"/>
            <a:ext cx="16534514" cy="7101715"/>
            <a:chOff x="0" y="0"/>
            <a:chExt cx="4832934" cy="2075786"/>
          </a:xfrm>
        </p:grpSpPr>
        <p:sp>
          <p:nvSpPr>
            <p:cNvPr name="Freeform 4" id="4"/>
            <p:cNvSpPr/>
            <p:nvPr/>
          </p:nvSpPr>
          <p:spPr>
            <a:xfrm flipH="false" flipV="false" rot="0">
              <a:off x="0" y="0"/>
              <a:ext cx="4832934" cy="2075786"/>
            </a:xfrm>
            <a:custGeom>
              <a:avLst/>
              <a:gdLst/>
              <a:ahLst/>
              <a:cxnLst/>
              <a:rect r="r" b="b" t="t" l="l"/>
              <a:pathLst>
                <a:path h="2075786" w="4832934">
                  <a:moveTo>
                    <a:pt x="4682" y="0"/>
                  </a:moveTo>
                  <a:lnTo>
                    <a:pt x="4828251" y="0"/>
                  </a:lnTo>
                  <a:cubicBezTo>
                    <a:pt x="4830837" y="0"/>
                    <a:pt x="4832934" y="2096"/>
                    <a:pt x="4832934" y="4682"/>
                  </a:cubicBezTo>
                  <a:lnTo>
                    <a:pt x="4832934" y="2071104"/>
                  </a:lnTo>
                  <a:cubicBezTo>
                    <a:pt x="4832934" y="2072346"/>
                    <a:pt x="4832440" y="2073537"/>
                    <a:pt x="4831562" y="2074415"/>
                  </a:cubicBezTo>
                  <a:cubicBezTo>
                    <a:pt x="4830684" y="2075293"/>
                    <a:pt x="4829493" y="2075786"/>
                    <a:pt x="4828251" y="2075786"/>
                  </a:cubicBezTo>
                  <a:lnTo>
                    <a:pt x="4682" y="2075786"/>
                  </a:lnTo>
                  <a:cubicBezTo>
                    <a:pt x="2096" y="2075786"/>
                    <a:pt x="0" y="2073690"/>
                    <a:pt x="0" y="2071104"/>
                  </a:cubicBezTo>
                  <a:lnTo>
                    <a:pt x="0" y="4682"/>
                  </a:lnTo>
                  <a:cubicBezTo>
                    <a:pt x="0" y="3440"/>
                    <a:pt x="493" y="2250"/>
                    <a:pt x="1371" y="1371"/>
                  </a:cubicBezTo>
                  <a:cubicBezTo>
                    <a:pt x="2250" y="493"/>
                    <a:pt x="3440" y="0"/>
                    <a:pt x="4682" y="0"/>
                  </a:cubicBezTo>
                  <a:close/>
                </a:path>
              </a:pathLst>
            </a:custGeom>
            <a:solidFill>
              <a:srgbClr val="F2F1EC"/>
            </a:solidFill>
            <a:ln cap="sq">
              <a:noFill/>
              <a:prstDash val="solid"/>
              <a:miter/>
            </a:ln>
          </p:spPr>
        </p:sp>
        <p:sp>
          <p:nvSpPr>
            <p:cNvPr name="TextBox 5" id="5"/>
            <p:cNvSpPr txBox="true"/>
            <p:nvPr/>
          </p:nvSpPr>
          <p:spPr>
            <a:xfrm>
              <a:off x="0" y="-38100"/>
              <a:ext cx="4832934" cy="2113886"/>
            </a:xfrm>
            <a:prstGeom prst="rect">
              <a:avLst/>
            </a:prstGeom>
          </p:spPr>
          <p:txBody>
            <a:bodyPr anchor="ctr" rtlCol="false" tIns="50800" lIns="50800" bIns="50800" rIns="50800"/>
            <a:lstStyle/>
            <a:p>
              <a:pPr algn="ctr" marL="0" indent="0" lvl="0">
                <a:lnSpc>
                  <a:spcPts val="3080"/>
                </a:lnSpc>
                <a:spcBef>
                  <a:spcPct val="0"/>
                </a:spcBef>
              </a:pPr>
            </a:p>
          </p:txBody>
        </p:sp>
      </p:grpSp>
      <p:sp>
        <p:nvSpPr>
          <p:cNvPr name="Freeform 6" id="6"/>
          <p:cNvSpPr/>
          <p:nvPr/>
        </p:nvSpPr>
        <p:spPr>
          <a:xfrm flipH="false" flipV="false" rot="0">
            <a:off x="-1182659" y="-788309"/>
            <a:ext cx="2365319" cy="2404390"/>
          </a:xfrm>
          <a:custGeom>
            <a:avLst/>
            <a:gdLst/>
            <a:ahLst/>
            <a:cxnLst/>
            <a:rect r="r" b="b" t="t" l="l"/>
            <a:pathLst>
              <a:path h="2404390" w="2365319">
                <a:moveTo>
                  <a:pt x="0" y="0"/>
                </a:moveTo>
                <a:lnTo>
                  <a:pt x="2365318" y="0"/>
                </a:lnTo>
                <a:lnTo>
                  <a:pt x="2365318" y="2404390"/>
                </a:lnTo>
                <a:lnTo>
                  <a:pt x="0" y="2404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2496555"/>
            <a:ext cx="16230600" cy="4657725"/>
          </a:xfrm>
          <a:prstGeom prst="rect">
            <a:avLst/>
          </a:prstGeom>
        </p:spPr>
        <p:txBody>
          <a:bodyPr anchor="t" rtlCol="false" tIns="0" lIns="0" bIns="0" rIns="0">
            <a:spAutoFit/>
          </a:bodyPr>
          <a:lstStyle/>
          <a:p>
            <a:pPr algn="l">
              <a:lnSpc>
                <a:spcPts val="3749"/>
              </a:lnSpc>
            </a:pPr>
            <a:r>
              <a:rPr lang="en-US" sz="2499">
                <a:solidFill>
                  <a:srgbClr val="000000"/>
                </a:solidFill>
                <a:latin typeface="Droid Serif"/>
                <a:ea typeface="Droid Serif"/>
                <a:cs typeface="Droid Serif"/>
                <a:sym typeface="Droid Serif"/>
              </a:rPr>
              <a:t>S</a:t>
            </a:r>
            <a:r>
              <a:rPr lang="en-US" sz="2499">
                <a:solidFill>
                  <a:srgbClr val="000000"/>
                </a:solidFill>
                <a:latin typeface="Droid Serif"/>
                <a:ea typeface="Droid Serif"/>
                <a:cs typeface="Droid Serif"/>
                <a:sym typeface="Droid Serif"/>
              </a:rPr>
              <a:t>tate-owned manufacturer of medical supplies and medicines in Indonesia. </a:t>
            </a:r>
          </a:p>
          <a:p>
            <a:pPr algn="l">
              <a:lnSpc>
                <a:spcPts val="3749"/>
              </a:lnSpc>
            </a:pPr>
          </a:p>
          <a:p>
            <a:pPr algn="l">
              <a:lnSpc>
                <a:spcPts val="3749"/>
              </a:lnSpc>
            </a:pPr>
            <a:r>
              <a:rPr lang="en-US" sz="2499">
                <a:solidFill>
                  <a:srgbClr val="000000"/>
                </a:solidFill>
                <a:latin typeface="Droid Serif"/>
                <a:ea typeface="Droid Serif"/>
                <a:cs typeface="Droid Serif"/>
                <a:sym typeface="Droid Serif"/>
              </a:rPr>
              <a:t>The financial manipulations involved their subsidiary, IndoFarma Global Medika. Indofarma's financial problems were triggered by its subsidiary, PT Indofarma Global Medika (IGM), which led to state losses of Rp371.83 billion (US$23 million).</a:t>
            </a:r>
          </a:p>
          <a:p>
            <a:pPr algn="l">
              <a:lnSpc>
                <a:spcPts val="3749"/>
              </a:lnSpc>
            </a:pPr>
          </a:p>
          <a:p>
            <a:pPr algn="l">
              <a:lnSpc>
                <a:spcPts val="3749"/>
              </a:lnSpc>
            </a:pPr>
            <a:r>
              <a:rPr lang="en-US" sz="2499">
                <a:solidFill>
                  <a:srgbClr val="000000"/>
                </a:solidFill>
                <a:latin typeface="Droid Serif"/>
                <a:ea typeface="Droid Serif"/>
                <a:cs typeface="Droid Serif"/>
                <a:sym typeface="Droid Serif"/>
              </a:rPr>
              <a:t>M</a:t>
            </a:r>
            <a:r>
              <a:rPr lang="en-US" sz="2499">
                <a:solidFill>
                  <a:srgbClr val="000000"/>
                </a:solidFill>
                <a:latin typeface="Droid Serif"/>
                <a:ea typeface="Droid Serif"/>
                <a:cs typeface="Droid Serif"/>
                <a:sym typeface="Droid Serif"/>
              </a:rPr>
              <a:t>anipulated financial reports, which includes "window dressing" to improve the appearance of its financial health, involving the recording of fictitious sales, leading to substantial losses.</a:t>
            </a:r>
          </a:p>
          <a:p>
            <a:pPr algn="l">
              <a:lnSpc>
                <a:spcPts val="3749"/>
              </a:lnSpc>
            </a:pPr>
          </a:p>
          <a:p>
            <a:pPr algn="l">
              <a:lnSpc>
                <a:spcPts val="3749"/>
              </a:lnSpc>
            </a:pPr>
          </a:p>
        </p:txBody>
      </p:sp>
      <p:sp>
        <p:nvSpPr>
          <p:cNvPr name="Freeform 10" id="10"/>
          <p:cNvSpPr/>
          <p:nvPr/>
        </p:nvSpPr>
        <p:spPr>
          <a:xfrm flipH="false" flipV="false" rot="0">
            <a:off x="12650986" y="177763"/>
            <a:ext cx="4912228" cy="1701874"/>
          </a:xfrm>
          <a:custGeom>
            <a:avLst/>
            <a:gdLst/>
            <a:ahLst/>
            <a:cxnLst/>
            <a:rect r="r" b="b" t="t" l="l"/>
            <a:pathLst>
              <a:path h="1701874" w="4912228">
                <a:moveTo>
                  <a:pt x="0" y="0"/>
                </a:moveTo>
                <a:lnTo>
                  <a:pt x="4912228" y="0"/>
                </a:lnTo>
                <a:lnTo>
                  <a:pt x="4912228" y="1701874"/>
                </a:lnTo>
                <a:lnTo>
                  <a:pt x="0" y="1701874"/>
                </a:lnTo>
                <a:lnTo>
                  <a:pt x="0" y="0"/>
                </a:lnTo>
                <a:close/>
              </a:path>
            </a:pathLst>
          </a:custGeom>
          <a:blipFill>
            <a:blip r:embed="rId7"/>
            <a:stretch>
              <a:fillRect l="0" t="0" r="0" b="0"/>
            </a:stretch>
          </a:blipFill>
        </p:spPr>
      </p:sp>
      <p:sp>
        <p:nvSpPr>
          <p:cNvPr name="TextBox 11" id="11"/>
          <p:cNvSpPr txBox="true"/>
          <p:nvPr/>
        </p:nvSpPr>
        <p:spPr>
          <a:xfrm rot="0">
            <a:off x="2496512" y="821011"/>
            <a:ext cx="13294976" cy="740423"/>
          </a:xfrm>
          <a:prstGeom prst="rect">
            <a:avLst/>
          </a:prstGeom>
        </p:spPr>
        <p:txBody>
          <a:bodyPr anchor="t" rtlCol="false" tIns="0" lIns="0" bIns="0" rIns="0">
            <a:spAutoFit/>
          </a:bodyPr>
          <a:lstStyle/>
          <a:p>
            <a:pPr algn="ctr">
              <a:lnSpc>
                <a:spcPts val="5556"/>
              </a:lnSpc>
            </a:pPr>
            <a:r>
              <a:rPr lang="en-US" sz="5051" i="true">
                <a:solidFill>
                  <a:srgbClr val="183146"/>
                </a:solidFill>
                <a:latin typeface="Droid Serif Italics"/>
                <a:ea typeface="Droid Serif Italics"/>
                <a:cs typeface="Droid Serif Italics"/>
                <a:sym typeface="Droid Serif Italics"/>
              </a:rPr>
              <a:t>IndoFarma Tbk PT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379772" y="2763418"/>
            <a:ext cx="1498451" cy="1412291"/>
          </a:xfrm>
          <a:custGeom>
            <a:avLst/>
            <a:gdLst/>
            <a:ahLst/>
            <a:cxnLst/>
            <a:rect r="r" b="b" t="t" l="l"/>
            <a:pathLst>
              <a:path h="1412291" w="1498451">
                <a:moveTo>
                  <a:pt x="0" y="0"/>
                </a:moveTo>
                <a:lnTo>
                  <a:pt x="1498452" y="0"/>
                </a:lnTo>
                <a:lnTo>
                  <a:pt x="1498452" y="1412290"/>
                </a:lnTo>
                <a:lnTo>
                  <a:pt x="0" y="14122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7447" y="-2620504"/>
            <a:ext cx="4053078" cy="4114800"/>
          </a:xfrm>
          <a:custGeom>
            <a:avLst/>
            <a:gdLst/>
            <a:ahLst/>
            <a:cxnLst/>
            <a:rect r="r" b="b" t="t" l="l"/>
            <a:pathLst>
              <a:path h="4114800" w="4053078">
                <a:moveTo>
                  <a:pt x="0" y="0"/>
                </a:moveTo>
                <a:lnTo>
                  <a:pt x="4053078" y="0"/>
                </a:lnTo>
                <a:lnTo>
                  <a:pt x="40530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379772" y="8714256"/>
            <a:ext cx="2308758" cy="2597759"/>
          </a:xfrm>
          <a:custGeom>
            <a:avLst/>
            <a:gdLst/>
            <a:ahLst/>
            <a:cxnLst/>
            <a:rect r="r" b="b" t="t" l="l"/>
            <a:pathLst>
              <a:path h="2597759" w="2308758">
                <a:moveTo>
                  <a:pt x="0" y="0"/>
                </a:moveTo>
                <a:lnTo>
                  <a:pt x="2308758" y="0"/>
                </a:lnTo>
                <a:lnTo>
                  <a:pt x="2308758" y="2597759"/>
                </a:lnTo>
                <a:lnTo>
                  <a:pt x="0" y="25977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aphicFrame>
        <p:nvGraphicFramePr>
          <p:cNvPr name="Table 8" id="8"/>
          <p:cNvGraphicFramePr>
            <a:graphicFrameLocks noGrp="true"/>
          </p:cNvGraphicFramePr>
          <p:nvPr/>
        </p:nvGraphicFramePr>
        <p:xfrm>
          <a:off x="1569269" y="2066652"/>
          <a:ext cx="15168512" cy="7191648"/>
        </p:xfrm>
        <a:graphic>
          <a:graphicData uri="http://schemas.openxmlformats.org/drawingml/2006/table">
            <a:tbl>
              <a:tblPr/>
              <a:tblGrid>
                <a:gridCol w="4343615"/>
                <a:gridCol w="4869457"/>
                <a:gridCol w="5955439"/>
              </a:tblGrid>
              <a:tr h="1008539">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Current Ratio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Indus</a:t>
                      </a:r>
                      <a:r>
                        <a:rPr lang="en-US" sz="1800" strike="noStrike" u="none">
                          <a:solidFill>
                            <a:srgbClr val="000000"/>
                          </a:solidFill>
                          <a:latin typeface="Droid Serif"/>
                          <a:ea typeface="Droid Serif"/>
                          <a:cs typeface="Droid Serif"/>
                          <a:sym typeface="Droid Serif"/>
                        </a:rPr>
                        <a:t>try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Year-on-Y</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a</a:t>
                      </a:r>
                      <a:r>
                        <a:rPr lang="en-US" sz="1800" strike="noStrike" u="none">
                          <a:solidFill>
                            <a:srgbClr val="000000"/>
                          </a:solidFill>
                          <a:latin typeface="Droid Serif"/>
                          <a:ea typeface="Droid Serif"/>
                          <a:cs typeface="Droid Serif"/>
                          <a:sym typeface="Droid Serif"/>
                        </a:rPr>
                        <a:t>r</a:t>
                      </a:r>
                      <a:r>
                        <a:rPr lang="en-US" sz="1800" strike="noStrike" u="none">
                          <a:solidFill>
                            <a:srgbClr val="000000"/>
                          </a:solidFill>
                          <a:latin typeface="Droid Serif"/>
                          <a:ea typeface="Droid Serif"/>
                          <a:cs typeface="Droid Serif"/>
                          <a:sym typeface="Droid Serif"/>
                        </a:rPr>
                        <a:t> Change </a:t>
                      </a:r>
                      <a:r>
                        <a:rPr lang="en-US" sz="1800" strike="noStrike" u="none">
                          <a:solidFill>
                            <a:srgbClr val="000000"/>
                          </a:solidFill>
                          <a:latin typeface="Droid Serif"/>
                          <a:ea typeface="Droid Serif"/>
                          <a:cs typeface="Droid Serif"/>
                          <a:sym typeface="Droid Serif"/>
                        </a:rPr>
                        <a:t>i</a:t>
                      </a:r>
                      <a:r>
                        <a:rPr lang="en-US" sz="1800" strike="noStrike" u="none">
                          <a:solidFill>
                            <a:srgbClr val="000000"/>
                          </a:solidFill>
                          <a:latin typeface="Droid Serif"/>
                          <a:ea typeface="Droid Serif"/>
                          <a:cs typeface="Droid Serif"/>
                          <a:sym typeface="Droid Serif"/>
                        </a:rPr>
                        <a:t>n Ne</a:t>
                      </a:r>
                      <a:r>
                        <a:rPr lang="en-US" sz="1800" strike="noStrike" u="none">
                          <a:solidFill>
                            <a:srgbClr val="000000"/>
                          </a:solidFill>
                          <a:latin typeface="Droid Serif"/>
                          <a:ea typeface="Droid Serif"/>
                          <a:cs typeface="Droid Serif"/>
                          <a:sym typeface="Droid Serif"/>
                        </a:rPr>
                        <a:t>t</a:t>
                      </a:r>
                      <a:r>
                        <a:rPr lang="en-US" sz="1800" strike="noStrike" u="none">
                          <a:solidFill>
                            <a:srgbClr val="000000"/>
                          </a:solidFill>
                          <a:latin typeface="Droid Serif"/>
                          <a:ea typeface="Droid Serif"/>
                          <a:cs typeface="Droid Serif"/>
                          <a:sym typeface="Droid Serif"/>
                        </a:rPr>
                        <a:t> I</a:t>
                      </a:r>
                      <a:r>
                        <a:rPr lang="en-US" sz="1800" strike="noStrike" u="none">
                          <a:solidFill>
                            <a:srgbClr val="000000"/>
                          </a:solidFill>
                          <a:latin typeface="Droid Serif"/>
                          <a:ea typeface="Droid Serif"/>
                          <a:cs typeface="Droid Serif"/>
                          <a:sym typeface="Droid Serif"/>
                        </a:rPr>
                        <a:t>n</a:t>
                      </a:r>
                      <a:r>
                        <a:rPr lang="en-US" sz="1800" strike="noStrike" u="none">
                          <a:solidFill>
                            <a:srgbClr val="000000"/>
                          </a:solidFill>
                          <a:latin typeface="Droid Serif"/>
                          <a:ea typeface="Droid Serif"/>
                          <a:cs typeface="Droid Serif"/>
                          <a:sym typeface="Droid Serif"/>
                        </a:rPr>
                        <a:t>come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00260">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Debt-to-Equity Ratio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R</a:t>
                      </a:r>
                      <a:r>
                        <a:rPr lang="en-US" sz="1800" strike="noStrike" u="none">
                          <a:solidFill>
                            <a:srgbClr val="000000"/>
                          </a:solidFill>
                          <a:latin typeface="Droid Serif"/>
                          <a:ea typeface="Droid Serif"/>
                          <a:cs typeface="Droid Serif"/>
                          <a:sym typeface="Droid Serif"/>
                        </a:rPr>
                        <a:t>es</a:t>
                      </a:r>
                      <a:r>
                        <a:rPr lang="en-US" sz="1800" strike="noStrike" u="none">
                          <a:solidFill>
                            <a:srgbClr val="000000"/>
                          </a:solidFill>
                          <a:latin typeface="Droid Serif"/>
                          <a:ea typeface="Droid Serif"/>
                          <a:cs typeface="Droid Serif"/>
                          <a:sym typeface="Droid Serif"/>
                        </a:rPr>
                        <a:t>tat</a:t>
                      </a:r>
                      <a:r>
                        <a:rPr lang="en-US" sz="1800" strike="noStrike" u="none">
                          <a:solidFill>
                            <a:srgbClr val="000000"/>
                          </a:solidFill>
                          <a:latin typeface="Droid Serif"/>
                          <a:ea typeface="Droid Serif"/>
                          <a:cs typeface="Droid Serif"/>
                          <a:sym typeface="Droid Serif"/>
                        </a:rPr>
                        <a:t>ed</a:t>
                      </a:r>
                      <a:r>
                        <a:rPr lang="en-US" sz="1800" strike="noStrike" u="none">
                          <a:solidFill>
                            <a:srgbClr val="000000"/>
                          </a:solidFill>
                          <a:latin typeface="Droid Serif"/>
                          <a:ea typeface="Droid Serif"/>
                          <a:cs typeface="Droid Serif"/>
                          <a:sym typeface="Droid Serif"/>
                        </a:rPr>
                        <a:t> Later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Y</a:t>
                      </a:r>
                      <a:r>
                        <a:rPr lang="en-US" sz="1800" strike="noStrike" u="none">
                          <a:solidFill>
                            <a:srgbClr val="000000"/>
                          </a:solidFill>
                          <a:latin typeface="Droid Serif"/>
                          <a:ea typeface="Droid Serif"/>
                          <a:cs typeface="Droid Serif"/>
                          <a:sym typeface="Droid Serif"/>
                        </a:rPr>
                        <a:t>ear-on-Year Change in Cash Flow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1263">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Return on</a:t>
                      </a:r>
                      <a:r>
                        <a:rPr lang="en-US" sz="1800" strike="noStrike" u="none">
                          <a:solidFill>
                            <a:srgbClr val="000000"/>
                          </a:solidFill>
                          <a:latin typeface="Droid Serif"/>
                          <a:ea typeface="Droid Serif"/>
                          <a:cs typeface="Droid Serif"/>
                          <a:sym typeface="Droid Serif"/>
                        </a:rPr>
                        <a:t> Equity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Ov</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rvalua</a:t>
                      </a:r>
                      <a:r>
                        <a:rPr lang="en-US" sz="1800" strike="noStrike" u="none">
                          <a:solidFill>
                            <a:srgbClr val="000000"/>
                          </a:solidFill>
                          <a:latin typeface="Droid Serif"/>
                          <a:ea typeface="Droid Serif"/>
                          <a:cs typeface="Droid Serif"/>
                          <a:sym typeface="Droid Serif"/>
                        </a:rPr>
                        <a:t>tio</a:t>
                      </a:r>
                      <a:r>
                        <a:rPr lang="en-US" sz="1800" strike="noStrike" u="none">
                          <a:solidFill>
                            <a:srgbClr val="000000"/>
                          </a:solidFill>
                          <a:latin typeface="Droid Serif"/>
                          <a:ea typeface="Droid Serif"/>
                          <a:cs typeface="Droid Serif"/>
                          <a:sym typeface="Droid Serif"/>
                        </a:rPr>
                        <a:t>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Y</a:t>
                      </a:r>
                      <a:r>
                        <a:rPr lang="en-US" sz="1800" strike="noStrike" u="none">
                          <a:solidFill>
                            <a:srgbClr val="000000"/>
                          </a:solidFill>
                          <a:latin typeface="Droid Serif"/>
                          <a:ea typeface="Droid Serif"/>
                          <a:cs typeface="Droid Serif"/>
                          <a:sym typeface="Droid Serif"/>
                        </a:rPr>
                        <a:t>ear</a:t>
                      </a:r>
                      <a:r>
                        <a:rPr lang="en-US" sz="1800" strike="noStrike" u="none">
                          <a:solidFill>
                            <a:srgbClr val="000000"/>
                          </a:solidFill>
                          <a:latin typeface="Droid Serif"/>
                          <a:ea typeface="Droid Serif"/>
                          <a:cs typeface="Droid Serif"/>
                          <a:sym typeface="Droid Serif"/>
                        </a:rPr>
                        <a:t>-</a:t>
                      </a:r>
                      <a:r>
                        <a:rPr lang="en-US" sz="1800" strike="noStrike" u="none">
                          <a:solidFill>
                            <a:srgbClr val="000000"/>
                          </a:solidFill>
                          <a:latin typeface="Droid Serif"/>
                          <a:ea typeface="Droid Serif"/>
                          <a:cs typeface="Droid Serif"/>
                          <a:sym typeface="Droid Serif"/>
                        </a:rPr>
                        <a:t>on</a:t>
                      </a:r>
                      <a:r>
                        <a:rPr lang="en-US" sz="1800" strike="noStrike" u="none">
                          <a:solidFill>
                            <a:srgbClr val="000000"/>
                          </a:solidFill>
                          <a:latin typeface="Droid Serif"/>
                          <a:ea typeface="Droid Serif"/>
                          <a:cs typeface="Droid Serif"/>
                          <a:sym typeface="Droid Serif"/>
                        </a:rPr>
                        <a:t>-Ye</a:t>
                      </a:r>
                      <a:r>
                        <a:rPr lang="en-US" sz="1800" strike="noStrike" u="none">
                          <a:solidFill>
                            <a:srgbClr val="000000"/>
                          </a:solidFill>
                          <a:latin typeface="Droid Serif"/>
                          <a:ea typeface="Droid Serif"/>
                          <a:cs typeface="Droid Serif"/>
                          <a:sym typeface="Droid Serif"/>
                        </a:rPr>
                        <a:t>ar </a:t>
                      </a:r>
                      <a:r>
                        <a:rPr lang="en-US" sz="1800" strike="noStrike" u="none">
                          <a:solidFill>
                            <a:srgbClr val="000000"/>
                          </a:solidFill>
                          <a:latin typeface="Droid Serif"/>
                          <a:ea typeface="Droid Serif"/>
                          <a:cs typeface="Droid Serif"/>
                          <a:sym typeface="Droid Serif"/>
                        </a:rPr>
                        <a:t>C</a:t>
                      </a:r>
                      <a:r>
                        <a:rPr lang="en-US" sz="1800" strike="noStrike" u="none">
                          <a:solidFill>
                            <a:srgbClr val="000000"/>
                          </a:solidFill>
                          <a:latin typeface="Droid Serif"/>
                          <a:ea typeface="Droid Serif"/>
                          <a:cs typeface="Droid Serif"/>
                          <a:sym typeface="Droid Serif"/>
                        </a:rPr>
                        <a:t>h</a:t>
                      </a:r>
                      <a:r>
                        <a:rPr lang="en-US" sz="1800" strike="noStrike" u="none">
                          <a:solidFill>
                            <a:srgbClr val="000000"/>
                          </a:solidFill>
                          <a:latin typeface="Droid Serif"/>
                          <a:ea typeface="Droid Serif"/>
                          <a:cs typeface="Droid Serif"/>
                          <a:sym typeface="Droid Serif"/>
                        </a:rPr>
                        <a:t>a</a:t>
                      </a:r>
                      <a:r>
                        <a:rPr lang="en-US" sz="1800" strike="noStrike" u="none">
                          <a:solidFill>
                            <a:srgbClr val="000000"/>
                          </a:solidFill>
                          <a:latin typeface="Droid Serif"/>
                          <a:ea typeface="Droid Serif"/>
                          <a:cs typeface="Droid Serif"/>
                          <a:sym typeface="Droid Serif"/>
                        </a:rPr>
                        <a:t>n</a:t>
                      </a:r>
                      <a:r>
                        <a:rPr lang="en-US" sz="1800" strike="noStrike" u="none">
                          <a:solidFill>
                            <a:srgbClr val="000000"/>
                          </a:solidFill>
                          <a:latin typeface="Droid Serif"/>
                          <a:ea typeface="Droid Serif"/>
                          <a:cs typeface="Droid Serif"/>
                          <a:sym typeface="Droid Serif"/>
                        </a:rPr>
                        <a:t>g</a:t>
                      </a:r>
                      <a:r>
                        <a:rPr lang="en-US" sz="1800" strike="noStrike" u="none">
                          <a:solidFill>
                            <a:srgbClr val="000000"/>
                          </a:solidFill>
                          <a:latin typeface="Droid Serif"/>
                          <a:ea typeface="Droid Serif"/>
                          <a:cs typeface="Droid Serif"/>
                          <a:sym typeface="Droid Serif"/>
                        </a:rPr>
                        <a:t>e in </a:t>
                      </a:r>
                      <a:r>
                        <a:rPr lang="en-US" sz="1800" strike="noStrike" u="none">
                          <a:solidFill>
                            <a:srgbClr val="000000"/>
                          </a:solidFill>
                          <a:latin typeface="Droid Serif"/>
                          <a:ea typeface="Droid Serif"/>
                          <a:cs typeface="Droid Serif"/>
                          <a:sym typeface="Droid Serif"/>
                        </a:rPr>
                        <a:t>T</a:t>
                      </a:r>
                      <a:r>
                        <a:rPr lang="en-US" sz="1800" strike="noStrike" u="none">
                          <a:solidFill>
                            <a:srgbClr val="000000"/>
                          </a:solidFill>
                          <a:latin typeface="Droid Serif"/>
                          <a:ea typeface="Droid Serif"/>
                          <a:cs typeface="Droid Serif"/>
                          <a:sym typeface="Droid Serif"/>
                        </a:rPr>
                        <a:t>o</a:t>
                      </a:r>
                      <a:r>
                        <a:rPr lang="en-US" sz="1800" strike="noStrike" u="none">
                          <a:solidFill>
                            <a:srgbClr val="000000"/>
                          </a:solidFill>
                          <a:latin typeface="Droid Serif"/>
                          <a:ea typeface="Droid Serif"/>
                          <a:cs typeface="Droid Serif"/>
                          <a:sym typeface="Droid Serif"/>
                        </a:rPr>
                        <a:t>t</a:t>
                      </a:r>
                      <a:r>
                        <a:rPr lang="en-US" sz="1800" strike="noStrike" u="none">
                          <a:solidFill>
                            <a:srgbClr val="000000"/>
                          </a:solidFill>
                          <a:latin typeface="Droid Serif"/>
                          <a:ea typeface="Droid Serif"/>
                          <a:cs typeface="Droid Serif"/>
                          <a:sym typeface="Droid Serif"/>
                        </a:rPr>
                        <a:t>al </a:t>
                      </a:r>
                      <a:r>
                        <a:rPr lang="en-US" sz="1800" strike="noStrike" u="none">
                          <a:solidFill>
                            <a:srgbClr val="000000"/>
                          </a:solidFill>
                          <a:latin typeface="Droid Serif"/>
                          <a:ea typeface="Droid Serif"/>
                          <a:cs typeface="Droid Serif"/>
                          <a:sym typeface="Droid Serif"/>
                        </a:rPr>
                        <a:t>D</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bt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84796">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Profit Margin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Audi</a:t>
                      </a:r>
                      <a:r>
                        <a:rPr lang="en-US" sz="1800" strike="noStrike" u="none">
                          <a:solidFill>
                            <a:srgbClr val="000000"/>
                          </a:solidFill>
                          <a:latin typeface="Droid Serif"/>
                          <a:ea typeface="Droid Serif"/>
                          <a:cs typeface="Droid Serif"/>
                          <a:sym typeface="Droid Serif"/>
                        </a:rPr>
                        <a:t>t</a:t>
                      </a:r>
                      <a:r>
                        <a:rPr lang="en-US" sz="1800" strike="noStrike" u="none">
                          <a:solidFill>
                            <a:srgbClr val="000000"/>
                          </a:solidFill>
                          <a:latin typeface="Droid Serif"/>
                          <a:ea typeface="Droid Serif"/>
                          <a:cs typeface="Droid Serif"/>
                          <a:sym typeface="Droid Serif"/>
                        </a:rPr>
                        <a:t>o</a:t>
                      </a:r>
                      <a:r>
                        <a:rPr lang="en-US" sz="1800" strike="noStrike" u="none">
                          <a:solidFill>
                            <a:srgbClr val="000000"/>
                          </a:solidFill>
                          <a:latin typeface="Droid Serif"/>
                          <a:ea typeface="Droid Serif"/>
                          <a:cs typeface="Droid Serif"/>
                          <a:sym typeface="Droid Serif"/>
                        </a:rPr>
                        <a:t>r </a:t>
                      </a:r>
                      <a:r>
                        <a:rPr lang="en-US" sz="1800" strike="noStrike" u="none">
                          <a:solidFill>
                            <a:srgbClr val="000000"/>
                          </a:solidFill>
                          <a:latin typeface="Droid Serif"/>
                          <a:ea typeface="Droid Serif"/>
                          <a:cs typeface="Droid Serif"/>
                          <a:sym typeface="Droid Serif"/>
                        </a:rPr>
                        <a:t>Opi</a:t>
                      </a:r>
                      <a:r>
                        <a:rPr lang="en-US" sz="1800" strike="noStrike" u="none">
                          <a:solidFill>
                            <a:srgbClr val="000000"/>
                          </a:solidFill>
                          <a:latin typeface="Droid Serif"/>
                          <a:ea typeface="Droid Serif"/>
                          <a:cs typeface="Droid Serif"/>
                          <a:sym typeface="Droid Serif"/>
                        </a:rPr>
                        <a:t>n</a:t>
                      </a:r>
                      <a:r>
                        <a:rPr lang="en-US" sz="1800" strike="noStrike" u="none">
                          <a:solidFill>
                            <a:srgbClr val="000000"/>
                          </a:solidFill>
                          <a:latin typeface="Droid Serif"/>
                          <a:ea typeface="Droid Serif"/>
                          <a:cs typeface="Droid Serif"/>
                          <a:sym typeface="Droid Serif"/>
                        </a:rPr>
                        <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Year-</a:t>
                      </a:r>
                      <a:r>
                        <a:rPr lang="en-US" sz="1800" strike="noStrike" u="none">
                          <a:solidFill>
                            <a:srgbClr val="000000"/>
                          </a:solidFill>
                          <a:latin typeface="Droid Serif"/>
                          <a:ea typeface="Droid Serif"/>
                          <a:cs typeface="Droid Serif"/>
                          <a:sym typeface="Droid Serif"/>
                        </a:rPr>
                        <a:t>on</a:t>
                      </a:r>
                      <a:r>
                        <a:rPr lang="en-US" sz="1800" strike="noStrike" u="none">
                          <a:solidFill>
                            <a:srgbClr val="000000"/>
                          </a:solidFill>
                          <a:latin typeface="Droid Serif"/>
                          <a:ea typeface="Droid Serif"/>
                          <a:cs typeface="Droid Serif"/>
                          <a:sym typeface="Droid Serif"/>
                        </a:rPr>
                        <a:t>-Y</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a</a:t>
                      </a:r>
                      <a:r>
                        <a:rPr lang="en-US" sz="1800" strike="noStrike" u="none">
                          <a:solidFill>
                            <a:srgbClr val="000000"/>
                          </a:solidFill>
                          <a:latin typeface="Droid Serif"/>
                          <a:ea typeface="Droid Serif"/>
                          <a:cs typeface="Droid Serif"/>
                          <a:sym typeface="Droid Serif"/>
                        </a:rPr>
                        <a:t>r</a:t>
                      </a:r>
                      <a:r>
                        <a:rPr lang="en-US" sz="1800" strike="noStrike" u="none">
                          <a:solidFill>
                            <a:srgbClr val="000000"/>
                          </a:solidFill>
                          <a:latin typeface="Droid Serif"/>
                          <a:ea typeface="Droid Serif"/>
                          <a:cs typeface="Droid Serif"/>
                          <a:sym typeface="Droid Serif"/>
                        </a:rPr>
                        <a:t> Cha</a:t>
                      </a:r>
                      <a:r>
                        <a:rPr lang="en-US" sz="1800" strike="noStrike" u="none">
                          <a:solidFill>
                            <a:srgbClr val="000000"/>
                          </a:solidFill>
                          <a:latin typeface="Droid Serif"/>
                          <a:ea typeface="Droid Serif"/>
                          <a:cs typeface="Droid Serif"/>
                          <a:sym typeface="Droid Serif"/>
                        </a:rPr>
                        <a:t>ng</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 in </a:t>
                      </a:r>
                      <a:r>
                        <a:rPr lang="en-US" sz="1800" strike="noStrike" u="none">
                          <a:solidFill>
                            <a:srgbClr val="000000"/>
                          </a:solidFill>
                          <a:latin typeface="Droid Serif"/>
                          <a:ea typeface="Droid Serif"/>
                          <a:cs typeface="Droid Serif"/>
                          <a:sym typeface="Droid Serif"/>
                        </a:rPr>
                        <a:t>Re</a:t>
                      </a:r>
                      <a:r>
                        <a:rPr lang="en-US" sz="1800" strike="noStrike" u="none">
                          <a:solidFill>
                            <a:srgbClr val="000000"/>
                          </a:solidFill>
                          <a:latin typeface="Droid Serif"/>
                          <a:ea typeface="Droid Serif"/>
                          <a:cs typeface="Droid Serif"/>
                          <a:sym typeface="Droid Serif"/>
                        </a:rPr>
                        <a:t>sea</a:t>
                      </a:r>
                      <a:r>
                        <a:rPr lang="en-US" sz="1800" strike="noStrike" u="none">
                          <a:solidFill>
                            <a:srgbClr val="000000"/>
                          </a:solidFill>
                          <a:latin typeface="Droid Serif"/>
                          <a:ea typeface="Droid Serif"/>
                          <a:cs typeface="Droid Serif"/>
                          <a:sym typeface="Droid Serif"/>
                        </a:rPr>
                        <a:t>rch</a:t>
                      </a:r>
                      <a:r>
                        <a:rPr lang="en-US" sz="1800" strike="noStrike" u="none">
                          <a:solidFill>
                            <a:srgbClr val="000000"/>
                          </a:solidFill>
                          <a:latin typeface="Droid Serif"/>
                          <a:ea typeface="Droid Serif"/>
                          <a:cs typeface="Droid Serif"/>
                          <a:sym typeface="Droid Serif"/>
                        </a:rPr>
                        <a:t> </a:t>
                      </a:r>
                      <a:r>
                        <a:rPr lang="en-US" sz="1800" strike="noStrike" u="none">
                          <a:solidFill>
                            <a:srgbClr val="000000"/>
                          </a:solidFill>
                          <a:latin typeface="Droid Serif"/>
                          <a:ea typeface="Droid Serif"/>
                          <a:cs typeface="Droid Serif"/>
                          <a:sym typeface="Droid Serif"/>
                        </a:rPr>
                        <a:t>&amp;</a:t>
                      </a:r>
                      <a:r>
                        <a:rPr lang="en-US" sz="1800" strike="noStrike" u="none">
                          <a:solidFill>
                            <a:srgbClr val="000000"/>
                          </a:solidFill>
                          <a:latin typeface="Droid Serif"/>
                          <a:ea typeface="Droid Serif"/>
                          <a:cs typeface="Droid Serif"/>
                          <a:sym typeface="Droid Serif"/>
                        </a:rPr>
                        <a:t> </a:t>
                      </a:r>
                      <a:r>
                        <a:rPr lang="en-US" sz="1800" strike="noStrike" u="none">
                          <a:solidFill>
                            <a:srgbClr val="000000"/>
                          </a:solidFill>
                          <a:latin typeface="Droid Serif"/>
                          <a:ea typeface="Droid Serif"/>
                          <a:cs typeface="Droid Serif"/>
                          <a:sym typeface="Droid Serif"/>
                        </a:rPr>
                        <a:t>D</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ve</a:t>
                      </a:r>
                      <a:r>
                        <a:rPr lang="en-US" sz="1800" strike="noStrike" u="none">
                          <a:solidFill>
                            <a:srgbClr val="000000"/>
                          </a:solidFill>
                          <a:latin typeface="Droid Serif"/>
                          <a:ea typeface="Droid Serif"/>
                          <a:cs typeface="Droid Serif"/>
                          <a:sym typeface="Droid Serif"/>
                        </a:rPr>
                        <a:t>l</a:t>
                      </a:r>
                      <a:r>
                        <a:rPr lang="en-US" sz="1800" strike="noStrike" u="none">
                          <a:solidFill>
                            <a:srgbClr val="000000"/>
                          </a:solidFill>
                          <a:latin typeface="Droid Serif"/>
                          <a:ea typeface="Droid Serif"/>
                          <a:cs typeface="Droid Serif"/>
                          <a:sym typeface="Droid Serif"/>
                        </a:rPr>
                        <a:t>opm</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n</a:t>
                      </a:r>
                      <a:r>
                        <a:rPr lang="en-US" sz="1800" strike="noStrike" u="none">
                          <a:solidFill>
                            <a:srgbClr val="000000"/>
                          </a:solidFill>
                          <a:latin typeface="Droid Serif"/>
                          <a:ea typeface="Droid Serif"/>
                          <a:cs typeface="Droid Serif"/>
                          <a:sym typeface="Droid Serif"/>
                        </a:rPr>
                        <a:t>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1442">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Inventory Turnover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Prop</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rty</a:t>
                      </a:r>
                      <a:r>
                        <a:rPr lang="en-US" sz="1800" strike="noStrike" u="none">
                          <a:solidFill>
                            <a:srgbClr val="000000"/>
                          </a:solidFill>
                          <a:latin typeface="Droid Serif"/>
                          <a:ea typeface="Droid Serif"/>
                          <a:cs typeface="Droid Serif"/>
                          <a:sym typeface="Droid Serif"/>
                        </a:rPr>
                        <a:t>, </a:t>
                      </a:r>
                      <a:r>
                        <a:rPr lang="en-US" sz="1800" strike="noStrike" u="none">
                          <a:solidFill>
                            <a:srgbClr val="000000"/>
                          </a:solidFill>
                          <a:latin typeface="Droid Serif"/>
                          <a:ea typeface="Droid Serif"/>
                          <a:cs typeface="Droid Serif"/>
                          <a:sym typeface="Droid Serif"/>
                        </a:rPr>
                        <a:t>Pl</a:t>
                      </a:r>
                      <a:r>
                        <a:rPr lang="en-US" sz="1800" strike="noStrike" u="none">
                          <a:solidFill>
                            <a:srgbClr val="000000"/>
                          </a:solidFill>
                          <a:latin typeface="Droid Serif"/>
                          <a:ea typeface="Droid Serif"/>
                          <a:cs typeface="Droid Serif"/>
                          <a:sym typeface="Droid Serif"/>
                        </a:rPr>
                        <a:t>a</a:t>
                      </a:r>
                      <a:r>
                        <a:rPr lang="en-US" sz="1800" strike="noStrike" u="none">
                          <a:solidFill>
                            <a:srgbClr val="000000"/>
                          </a:solidFill>
                          <a:latin typeface="Droid Serif"/>
                          <a:ea typeface="Droid Serif"/>
                          <a:cs typeface="Droid Serif"/>
                          <a:sym typeface="Droid Serif"/>
                        </a:rPr>
                        <a:t>nt</a:t>
                      </a:r>
                      <a:r>
                        <a:rPr lang="en-US" sz="1800" strike="noStrike" u="none">
                          <a:solidFill>
                            <a:srgbClr val="000000"/>
                          </a:solidFill>
                          <a:latin typeface="Droid Serif"/>
                          <a:ea typeface="Droid Serif"/>
                          <a:cs typeface="Droid Serif"/>
                          <a:sym typeface="Droid Serif"/>
                        </a:rPr>
                        <a:t> and </a:t>
                      </a:r>
                      <a:r>
                        <a:rPr lang="en-US" sz="1800" strike="noStrike" u="none">
                          <a:solidFill>
                            <a:srgbClr val="000000"/>
                          </a:solidFill>
                          <a:latin typeface="Droid Serif"/>
                          <a:ea typeface="Droid Serif"/>
                          <a:cs typeface="Droid Serif"/>
                          <a:sym typeface="Droid Serif"/>
                        </a:rPr>
                        <a:t>Equipm</a:t>
                      </a:r>
                      <a:r>
                        <a:rPr lang="en-US" sz="1800" strike="noStrike" u="none">
                          <a:solidFill>
                            <a:srgbClr val="000000"/>
                          </a:solidFill>
                          <a:latin typeface="Droid Serif"/>
                          <a:ea typeface="Droid Serif"/>
                          <a:cs typeface="Droid Serif"/>
                          <a:sym typeface="Droid Serif"/>
                        </a:rPr>
                        <a:t>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Ye</a:t>
                      </a:r>
                      <a:r>
                        <a:rPr lang="en-US" sz="1800" strike="noStrike" u="none">
                          <a:solidFill>
                            <a:srgbClr val="000000"/>
                          </a:solidFill>
                          <a:latin typeface="Droid Serif"/>
                          <a:ea typeface="Droid Serif"/>
                          <a:cs typeface="Droid Serif"/>
                          <a:sym typeface="Droid Serif"/>
                        </a:rPr>
                        <a:t>a</a:t>
                      </a:r>
                      <a:r>
                        <a:rPr lang="en-US" sz="1800" strike="noStrike" u="none">
                          <a:solidFill>
                            <a:srgbClr val="000000"/>
                          </a:solidFill>
                          <a:latin typeface="Droid Serif"/>
                          <a:ea typeface="Droid Serif"/>
                          <a:cs typeface="Droid Serif"/>
                          <a:sym typeface="Droid Serif"/>
                        </a:rPr>
                        <a:t>r-o</a:t>
                      </a:r>
                      <a:r>
                        <a:rPr lang="en-US" sz="1800" strike="noStrike" u="none">
                          <a:solidFill>
                            <a:srgbClr val="000000"/>
                          </a:solidFill>
                          <a:latin typeface="Droid Serif"/>
                          <a:ea typeface="Droid Serif"/>
                          <a:cs typeface="Droid Serif"/>
                          <a:sym typeface="Droid Serif"/>
                        </a:rPr>
                        <a:t>n</a:t>
                      </a:r>
                      <a:r>
                        <a:rPr lang="en-US" sz="1800" strike="noStrike" u="none">
                          <a:solidFill>
                            <a:srgbClr val="000000"/>
                          </a:solidFill>
                          <a:latin typeface="Droid Serif"/>
                          <a:ea typeface="Droid Serif"/>
                          <a:cs typeface="Droid Serif"/>
                          <a:sym typeface="Droid Serif"/>
                        </a:rPr>
                        <a:t>-Ye</a:t>
                      </a:r>
                      <a:r>
                        <a:rPr lang="en-US" sz="1800" strike="noStrike" u="none">
                          <a:solidFill>
                            <a:srgbClr val="000000"/>
                          </a:solidFill>
                          <a:latin typeface="Droid Serif"/>
                          <a:ea typeface="Droid Serif"/>
                          <a:cs typeface="Droid Serif"/>
                          <a:sym typeface="Droid Serif"/>
                        </a:rPr>
                        <a:t>ar </a:t>
                      </a:r>
                      <a:r>
                        <a:rPr lang="en-US" sz="1800" strike="noStrike" u="none">
                          <a:solidFill>
                            <a:srgbClr val="000000"/>
                          </a:solidFill>
                          <a:latin typeface="Droid Serif"/>
                          <a:ea typeface="Droid Serif"/>
                          <a:cs typeface="Droid Serif"/>
                          <a:sym typeface="Droid Serif"/>
                        </a:rPr>
                        <a:t>Ch</a:t>
                      </a:r>
                      <a:r>
                        <a:rPr lang="en-US" sz="1800" strike="noStrike" u="none">
                          <a:solidFill>
                            <a:srgbClr val="000000"/>
                          </a:solidFill>
                          <a:latin typeface="Droid Serif"/>
                          <a:ea typeface="Droid Serif"/>
                          <a:cs typeface="Droid Serif"/>
                          <a:sym typeface="Droid Serif"/>
                        </a:rPr>
                        <a:t>an</a:t>
                      </a:r>
                      <a:r>
                        <a:rPr lang="en-US" sz="1800" strike="noStrike" u="none">
                          <a:solidFill>
                            <a:srgbClr val="000000"/>
                          </a:solidFill>
                          <a:latin typeface="Droid Serif"/>
                          <a:ea typeface="Droid Serif"/>
                          <a:cs typeface="Droid Serif"/>
                          <a:sym typeface="Droid Serif"/>
                        </a:rPr>
                        <a:t>ge</a:t>
                      </a:r>
                      <a:r>
                        <a:rPr lang="en-US" sz="1800" strike="noStrike" u="none">
                          <a:solidFill>
                            <a:srgbClr val="000000"/>
                          </a:solidFill>
                          <a:latin typeface="Droid Serif"/>
                          <a:ea typeface="Droid Serif"/>
                          <a:cs typeface="Droid Serif"/>
                          <a:sym typeface="Droid Serif"/>
                        </a:rPr>
                        <a:t> i</a:t>
                      </a:r>
                      <a:r>
                        <a:rPr lang="en-US" sz="1800" strike="noStrike" u="none">
                          <a:solidFill>
                            <a:srgbClr val="000000"/>
                          </a:solidFill>
                          <a:latin typeface="Droid Serif"/>
                          <a:ea typeface="Droid Serif"/>
                          <a:cs typeface="Droid Serif"/>
                          <a:sym typeface="Droid Serif"/>
                        </a:rPr>
                        <a:t>n</a:t>
                      </a:r>
                      <a:r>
                        <a:rPr lang="en-US" sz="1800" strike="noStrike" u="none">
                          <a:solidFill>
                            <a:srgbClr val="000000"/>
                          </a:solidFill>
                          <a:latin typeface="Droid Serif"/>
                          <a:ea typeface="Droid Serif"/>
                          <a:cs typeface="Droid Serif"/>
                          <a:sym typeface="Droid Serif"/>
                        </a:rPr>
                        <a:t> </a:t>
                      </a:r>
                      <a:r>
                        <a:rPr lang="en-US" sz="1800" strike="noStrike" u="none">
                          <a:solidFill>
                            <a:srgbClr val="000000"/>
                          </a:solidFill>
                          <a:latin typeface="Droid Serif"/>
                          <a:ea typeface="Droid Serif"/>
                          <a:cs typeface="Droid Serif"/>
                          <a:sym typeface="Droid Serif"/>
                        </a:rPr>
                        <a:t>A</a:t>
                      </a:r>
                      <a:r>
                        <a:rPr lang="en-US" sz="1800" strike="noStrike" u="none">
                          <a:solidFill>
                            <a:srgbClr val="000000"/>
                          </a:solidFill>
                          <a:latin typeface="Droid Serif"/>
                          <a:ea typeface="Droid Serif"/>
                          <a:cs typeface="Droid Serif"/>
                          <a:sym typeface="Droid Serif"/>
                        </a:rPr>
                        <a:t>cc</a:t>
                      </a:r>
                      <a:r>
                        <a:rPr lang="en-US" sz="1800" strike="noStrike" u="none">
                          <a:solidFill>
                            <a:srgbClr val="000000"/>
                          </a:solidFill>
                          <a:latin typeface="Droid Serif"/>
                          <a:ea typeface="Droid Serif"/>
                          <a:cs typeface="Droid Serif"/>
                          <a:sym typeface="Droid Serif"/>
                        </a:rPr>
                        <a:t>o</a:t>
                      </a:r>
                      <a:r>
                        <a:rPr lang="en-US" sz="1800" strike="noStrike" u="none">
                          <a:solidFill>
                            <a:srgbClr val="000000"/>
                          </a:solidFill>
                          <a:latin typeface="Droid Serif"/>
                          <a:ea typeface="Droid Serif"/>
                          <a:cs typeface="Droid Serif"/>
                          <a:sym typeface="Droid Serif"/>
                        </a:rPr>
                        <a:t>u</a:t>
                      </a:r>
                      <a:r>
                        <a:rPr lang="en-US" sz="1800" strike="noStrike" u="none">
                          <a:solidFill>
                            <a:srgbClr val="000000"/>
                          </a:solidFill>
                          <a:latin typeface="Droid Serif"/>
                          <a:ea typeface="Droid Serif"/>
                          <a:cs typeface="Droid Serif"/>
                          <a:sym typeface="Droid Serif"/>
                        </a:rPr>
                        <a:t>n</a:t>
                      </a:r>
                      <a:r>
                        <a:rPr lang="en-US" sz="1800" strike="noStrike" u="none">
                          <a:solidFill>
                            <a:srgbClr val="000000"/>
                          </a:solidFill>
                          <a:latin typeface="Droid Serif"/>
                          <a:ea typeface="Droid Serif"/>
                          <a:cs typeface="Droid Serif"/>
                          <a:sym typeface="Droid Serif"/>
                        </a:rPr>
                        <a:t>ts </a:t>
                      </a:r>
                      <a:r>
                        <a:rPr lang="en-US" sz="1800" strike="noStrike" u="none">
                          <a:solidFill>
                            <a:srgbClr val="000000"/>
                          </a:solidFill>
                          <a:latin typeface="Droid Serif"/>
                          <a:ea typeface="Droid Serif"/>
                          <a:cs typeface="Droid Serif"/>
                          <a:sym typeface="Droid Serif"/>
                        </a:rPr>
                        <a:t>R</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c</a:t>
                      </a:r>
                      <a:r>
                        <a:rPr lang="en-US" sz="1800" strike="noStrike" u="none">
                          <a:solidFill>
                            <a:srgbClr val="000000"/>
                          </a:solidFill>
                          <a:latin typeface="Droid Serif"/>
                          <a:ea typeface="Droid Serif"/>
                          <a:cs typeface="Droid Serif"/>
                          <a:sym typeface="Droid Serif"/>
                        </a:rPr>
                        <a:t>ei</a:t>
                      </a:r>
                      <a:r>
                        <a:rPr lang="en-US" sz="1800" strike="noStrike" u="none">
                          <a:solidFill>
                            <a:srgbClr val="000000"/>
                          </a:solidFill>
                          <a:latin typeface="Droid Serif"/>
                          <a:ea typeface="Droid Serif"/>
                          <a:cs typeface="Droid Serif"/>
                          <a:sym typeface="Droid Serif"/>
                        </a:rPr>
                        <a:t>v</a:t>
                      </a:r>
                      <a:r>
                        <a:rPr lang="en-US" sz="1800" strike="noStrike" u="none">
                          <a:solidFill>
                            <a:srgbClr val="000000"/>
                          </a:solidFill>
                          <a:latin typeface="Droid Serif"/>
                          <a:ea typeface="Droid Serif"/>
                          <a:cs typeface="Droid Serif"/>
                          <a:sym typeface="Droid Serif"/>
                        </a:rPr>
                        <a:t>a</a:t>
                      </a:r>
                      <a:r>
                        <a:rPr lang="en-US" sz="1800" strike="noStrike" u="none">
                          <a:solidFill>
                            <a:srgbClr val="000000"/>
                          </a:solidFill>
                          <a:latin typeface="Droid Serif"/>
                          <a:ea typeface="Droid Serif"/>
                          <a:cs typeface="Droid Serif"/>
                          <a:sym typeface="Droid Serif"/>
                        </a:rPr>
                        <a:t>b</a:t>
                      </a:r>
                      <a:r>
                        <a:rPr lang="en-US" sz="1800" strike="noStrike" u="none">
                          <a:solidFill>
                            <a:srgbClr val="000000"/>
                          </a:solidFill>
                          <a:latin typeface="Droid Serif"/>
                          <a:ea typeface="Droid Serif"/>
                          <a:cs typeface="Droid Serif"/>
                          <a:sym typeface="Droid Serif"/>
                        </a:rPr>
                        <a:t>le </a:t>
                      </a:r>
                      <a:r>
                        <a:rPr lang="en-US" sz="1800" strike="noStrike" u="none">
                          <a:solidFill>
                            <a:srgbClr val="000000"/>
                          </a:solidFill>
                          <a:latin typeface="Droid Serif"/>
                          <a:ea typeface="Droid Serif"/>
                          <a:cs typeface="Droid Serif"/>
                          <a:sym typeface="Droid Serif"/>
                        </a:rPr>
                        <a:t>Day</a:t>
                      </a:r>
                      <a:r>
                        <a:rPr lang="en-US" sz="1800" strike="noStrike" u="none">
                          <a:solidFill>
                            <a:srgbClr val="000000"/>
                          </a:solidFill>
                          <a:latin typeface="Droid Serif"/>
                          <a:ea typeface="Droid Serif"/>
                          <a:cs typeface="Droid Serif"/>
                          <a:sym typeface="Droid Serif"/>
                        </a:rPr>
                        <a: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3237">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Z-Score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B</a:t>
                      </a:r>
                      <a:r>
                        <a:rPr lang="en-US" sz="1800" strike="noStrike" u="none">
                          <a:solidFill>
                            <a:srgbClr val="000000"/>
                          </a:solidFill>
                          <a:latin typeface="Droid Serif"/>
                          <a:ea typeface="Droid Serif"/>
                          <a:cs typeface="Droid Serif"/>
                          <a:sym typeface="Droid Serif"/>
                        </a:rPr>
                        <a:t>r</a:t>
                      </a:r>
                      <a:r>
                        <a:rPr lang="en-US" sz="1800" strike="noStrike" u="none">
                          <a:solidFill>
                            <a:srgbClr val="000000"/>
                          </a:solidFill>
                          <a:latin typeface="Droid Serif"/>
                          <a:ea typeface="Droid Serif"/>
                          <a:cs typeface="Droid Serif"/>
                          <a:sym typeface="Droid Serif"/>
                        </a:rPr>
                        <a:t>ands,</a:t>
                      </a:r>
                      <a:r>
                        <a:rPr lang="en-US" sz="1800" strike="noStrike" u="none">
                          <a:solidFill>
                            <a:srgbClr val="000000"/>
                          </a:solidFill>
                          <a:latin typeface="Droid Serif"/>
                          <a:ea typeface="Droid Serif"/>
                          <a:cs typeface="Droid Serif"/>
                          <a:sym typeface="Droid Serif"/>
                        </a:rPr>
                        <a:t> </a:t>
                      </a:r>
                      <a:r>
                        <a:rPr lang="en-US" sz="1800" strike="noStrike" u="none">
                          <a:solidFill>
                            <a:srgbClr val="000000"/>
                          </a:solidFill>
                          <a:latin typeface="Droid Serif"/>
                          <a:ea typeface="Droid Serif"/>
                          <a:cs typeface="Droid Serif"/>
                          <a:sym typeface="Droid Serif"/>
                        </a:rPr>
                        <a:t>Pa</a:t>
                      </a:r>
                      <a:r>
                        <a:rPr lang="en-US" sz="1800" strike="noStrike" u="none">
                          <a:solidFill>
                            <a:srgbClr val="000000"/>
                          </a:solidFill>
                          <a:latin typeface="Droid Serif"/>
                          <a:ea typeface="Droid Serif"/>
                          <a:cs typeface="Droid Serif"/>
                          <a:sym typeface="Droid Serif"/>
                        </a:rPr>
                        <a:t>ten</a:t>
                      </a:r>
                      <a:r>
                        <a:rPr lang="en-US" sz="1800" strike="noStrike" u="none">
                          <a:solidFill>
                            <a:srgbClr val="000000"/>
                          </a:solidFill>
                          <a:latin typeface="Droid Serif"/>
                          <a:ea typeface="Droid Serif"/>
                          <a:cs typeface="Droid Serif"/>
                          <a:sym typeface="Droid Serif"/>
                        </a:rPr>
                        <a:t>t</a:t>
                      </a:r>
                      <a:r>
                        <a:rPr lang="en-US" sz="1800" strike="noStrike" u="none">
                          <a:solidFill>
                            <a:srgbClr val="000000"/>
                          </a:solidFill>
                          <a:latin typeface="Droid Serif"/>
                          <a:ea typeface="Droid Serif"/>
                          <a:cs typeface="Droid Serif"/>
                          <a:sym typeface="Droid Serif"/>
                        </a:rPr>
                        <a:t>s</a:t>
                      </a:r>
                      <a:r>
                        <a:rPr lang="en-US" sz="1800" strike="noStrike" u="none">
                          <a:solidFill>
                            <a:srgbClr val="000000"/>
                          </a:solidFill>
                          <a:latin typeface="Droid Serif"/>
                          <a:ea typeface="Droid Serif"/>
                          <a:cs typeface="Droid Serif"/>
                          <a:sym typeface="Droid Serif"/>
                        </a:rPr>
                        <a:t>, Net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Y</a:t>
                      </a:r>
                      <a:r>
                        <a:rPr lang="en-US" sz="1800" strike="noStrike" u="none">
                          <a:solidFill>
                            <a:srgbClr val="000000"/>
                          </a:solidFill>
                          <a:latin typeface="Droid Serif"/>
                          <a:ea typeface="Droid Serif"/>
                          <a:cs typeface="Droid Serif"/>
                          <a:sym typeface="Droid Serif"/>
                        </a:rPr>
                        <a:t>ea</a:t>
                      </a:r>
                      <a:r>
                        <a:rPr lang="en-US" sz="1800" strike="noStrike" u="none">
                          <a:solidFill>
                            <a:srgbClr val="000000"/>
                          </a:solidFill>
                          <a:latin typeface="Droid Serif"/>
                          <a:ea typeface="Droid Serif"/>
                          <a:cs typeface="Droid Serif"/>
                          <a:sym typeface="Droid Serif"/>
                        </a:rPr>
                        <a:t>r-</a:t>
                      </a:r>
                      <a:r>
                        <a:rPr lang="en-US" sz="1800" strike="noStrike" u="none">
                          <a:solidFill>
                            <a:srgbClr val="000000"/>
                          </a:solidFill>
                          <a:latin typeface="Droid Serif"/>
                          <a:ea typeface="Droid Serif"/>
                          <a:cs typeface="Droid Serif"/>
                          <a:sym typeface="Droid Serif"/>
                        </a:rPr>
                        <a:t>o</a:t>
                      </a:r>
                      <a:r>
                        <a:rPr lang="en-US" sz="1800" strike="noStrike" u="none">
                          <a:solidFill>
                            <a:srgbClr val="000000"/>
                          </a:solidFill>
                          <a:latin typeface="Droid Serif"/>
                          <a:ea typeface="Droid Serif"/>
                          <a:cs typeface="Droid Serif"/>
                          <a:sym typeface="Droid Serif"/>
                        </a:rPr>
                        <a:t>n-Y</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ar</a:t>
                      </a:r>
                      <a:r>
                        <a:rPr lang="en-US" sz="1800" strike="noStrike" u="none">
                          <a:solidFill>
                            <a:srgbClr val="000000"/>
                          </a:solidFill>
                          <a:latin typeface="Droid Serif"/>
                          <a:ea typeface="Droid Serif"/>
                          <a:cs typeface="Droid Serif"/>
                          <a:sym typeface="Droid Serif"/>
                        </a:rPr>
                        <a:t> </a:t>
                      </a:r>
                      <a:r>
                        <a:rPr lang="en-US" sz="1800" strike="noStrike" u="none">
                          <a:solidFill>
                            <a:srgbClr val="000000"/>
                          </a:solidFill>
                          <a:latin typeface="Droid Serif"/>
                          <a:ea typeface="Droid Serif"/>
                          <a:cs typeface="Droid Serif"/>
                          <a:sym typeface="Droid Serif"/>
                        </a:rPr>
                        <a:t>Ch</a:t>
                      </a:r>
                      <a:r>
                        <a:rPr lang="en-US" sz="1800" strike="noStrike" u="none">
                          <a:solidFill>
                            <a:srgbClr val="000000"/>
                          </a:solidFill>
                          <a:latin typeface="Droid Serif"/>
                          <a:ea typeface="Droid Serif"/>
                          <a:cs typeface="Droid Serif"/>
                          <a:sym typeface="Droid Serif"/>
                        </a:rPr>
                        <a:t>ang</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 in </a:t>
                      </a:r>
                      <a:r>
                        <a:rPr lang="en-US" sz="1800" strike="noStrike" u="none">
                          <a:solidFill>
                            <a:srgbClr val="000000"/>
                          </a:solidFill>
                          <a:latin typeface="Droid Serif"/>
                          <a:ea typeface="Droid Serif"/>
                          <a:cs typeface="Droid Serif"/>
                          <a:sym typeface="Droid Serif"/>
                        </a:rPr>
                        <a:t>M</a:t>
                      </a:r>
                      <a:r>
                        <a:rPr lang="en-US" sz="1800" strike="noStrike" u="none">
                          <a:solidFill>
                            <a:srgbClr val="000000"/>
                          </a:solidFill>
                          <a:latin typeface="Droid Serif"/>
                          <a:ea typeface="Droid Serif"/>
                          <a:cs typeface="Droid Serif"/>
                          <a:sym typeface="Droid Serif"/>
                        </a:rPr>
                        <a:t>ar</a:t>
                      </a:r>
                      <a:r>
                        <a:rPr lang="en-US" sz="1800" strike="noStrike" u="none">
                          <a:solidFill>
                            <a:srgbClr val="000000"/>
                          </a:solidFill>
                          <a:latin typeface="Droid Serif"/>
                          <a:ea typeface="Droid Serif"/>
                          <a:cs typeface="Droid Serif"/>
                          <a:sym typeface="Droid Serif"/>
                        </a:rPr>
                        <a:t>k</a:t>
                      </a:r>
                      <a:r>
                        <a:rPr lang="en-US" sz="1800" strike="noStrike" u="none">
                          <a:solidFill>
                            <a:srgbClr val="000000"/>
                          </a:solidFill>
                          <a:latin typeface="Droid Serif"/>
                          <a:ea typeface="Droid Serif"/>
                          <a:cs typeface="Droid Serif"/>
                          <a:sym typeface="Droid Serif"/>
                        </a:rPr>
                        <a:t>et </a:t>
                      </a:r>
                      <a:r>
                        <a:rPr lang="en-US" sz="1800" strike="noStrike" u="none">
                          <a:solidFill>
                            <a:srgbClr val="000000"/>
                          </a:solidFill>
                          <a:latin typeface="Droid Serif"/>
                          <a:ea typeface="Droid Serif"/>
                          <a:cs typeface="Droid Serif"/>
                          <a:sym typeface="Droid Serif"/>
                        </a:rPr>
                        <a:t>C</a:t>
                      </a:r>
                      <a:r>
                        <a:rPr lang="en-US" sz="1800" strike="noStrike" u="none">
                          <a:solidFill>
                            <a:srgbClr val="000000"/>
                          </a:solidFill>
                          <a:latin typeface="Droid Serif"/>
                          <a:ea typeface="Droid Serif"/>
                          <a:cs typeface="Droid Serif"/>
                          <a:sym typeface="Droid Serif"/>
                        </a:rPr>
                        <a:t>ap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2111">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Working Capital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r>
                        <a:rPr lang="en-US" sz="1800">
                          <a:solidFill>
                            <a:srgbClr val="000000"/>
                          </a:solidFill>
                          <a:latin typeface="Droid Serif"/>
                          <a:ea typeface="Droid Serif"/>
                          <a:cs typeface="Droid Serif"/>
                          <a:sym typeface="Droid Serif"/>
                        </a:rPr>
                        <a:t>Y</a:t>
                      </a:r>
                      <a:r>
                        <a:rPr lang="en-US" sz="1800" strike="noStrike" u="none">
                          <a:solidFill>
                            <a:srgbClr val="000000"/>
                          </a:solidFill>
                          <a:latin typeface="Droid Serif"/>
                          <a:ea typeface="Droid Serif"/>
                          <a:cs typeface="Droid Serif"/>
                          <a:sym typeface="Droid Serif"/>
                        </a:rPr>
                        <a:t>ea</a:t>
                      </a:r>
                      <a:r>
                        <a:rPr lang="en-US" sz="1800" strike="noStrike" u="none">
                          <a:solidFill>
                            <a:srgbClr val="000000"/>
                          </a:solidFill>
                          <a:latin typeface="Droid Serif"/>
                          <a:ea typeface="Droid Serif"/>
                          <a:cs typeface="Droid Serif"/>
                          <a:sym typeface="Droid Serif"/>
                        </a:rPr>
                        <a:t>r</a:t>
                      </a:r>
                      <a:r>
                        <a:rPr lang="en-US" sz="1800" strike="noStrike" u="none">
                          <a:solidFill>
                            <a:srgbClr val="000000"/>
                          </a:solidFill>
                          <a:latin typeface="Droid Serif"/>
                          <a:ea typeface="Droid Serif"/>
                          <a:cs typeface="Droid Serif"/>
                          <a:sym typeface="Droid Serif"/>
                        </a:rPr>
                        <a:t> </a:t>
                      </a:r>
                      <a:r>
                        <a:rPr lang="en-US" sz="1800" strike="noStrike" u="none">
                          <a:solidFill>
                            <a:srgbClr val="000000"/>
                          </a:solidFill>
                          <a:latin typeface="Droid Serif"/>
                          <a:ea typeface="Droid Serif"/>
                          <a:cs typeface="Droid Serif"/>
                          <a:sym typeface="Droid Serif"/>
                        </a:rPr>
                        <a:t>on Y</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a</a:t>
                      </a:r>
                      <a:r>
                        <a:rPr lang="en-US" sz="1800" strike="noStrike" u="none">
                          <a:solidFill>
                            <a:srgbClr val="000000"/>
                          </a:solidFill>
                          <a:latin typeface="Droid Serif"/>
                          <a:ea typeface="Droid Serif"/>
                          <a:cs typeface="Droid Serif"/>
                          <a:sym typeface="Droid Serif"/>
                        </a:rPr>
                        <a:t>r</a:t>
                      </a:r>
                      <a:r>
                        <a:rPr lang="en-US" sz="1800" strike="noStrike" u="none">
                          <a:solidFill>
                            <a:srgbClr val="000000"/>
                          </a:solidFill>
                          <a:latin typeface="Droid Serif"/>
                          <a:ea typeface="Droid Serif"/>
                          <a:cs typeface="Droid Serif"/>
                          <a:sym typeface="Droid Serif"/>
                        </a:rPr>
                        <a:t> Change </a:t>
                      </a:r>
                      <a:r>
                        <a:rPr lang="en-US" sz="1800" strike="noStrike" u="none">
                          <a:solidFill>
                            <a:srgbClr val="000000"/>
                          </a:solidFill>
                          <a:latin typeface="Droid Serif"/>
                          <a:ea typeface="Droid Serif"/>
                          <a:cs typeface="Droid Serif"/>
                          <a:sym typeface="Droid Serif"/>
                        </a:rPr>
                        <a:t>i</a:t>
                      </a:r>
                      <a:r>
                        <a:rPr lang="en-US" sz="1800" strike="noStrike" u="none">
                          <a:solidFill>
                            <a:srgbClr val="000000"/>
                          </a:solidFill>
                          <a:latin typeface="Droid Serif"/>
                          <a:ea typeface="Droid Serif"/>
                          <a:cs typeface="Droid Serif"/>
                          <a:sym typeface="Droid Serif"/>
                        </a:rPr>
                        <a:t>n R</a:t>
                      </a:r>
                      <a:r>
                        <a:rPr lang="en-US" sz="1800" strike="noStrike" u="none">
                          <a:solidFill>
                            <a:srgbClr val="000000"/>
                          </a:solidFill>
                          <a:latin typeface="Droid Serif"/>
                          <a:ea typeface="Droid Serif"/>
                          <a:cs typeface="Droid Serif"/>
                          <a:sym typeface="Droid Serif"/>
                        </a:rPr>
                        <a:t>e</a:t>
                      </a:r>
                      <a:r>
                        <a:rPr lang="en-US" sz="1800" strike="noStrike" u="none">
                          <a:solidFill>
                            <a:srgbClr val="000000"/>
                          </a:solidFill>
                          <a:latin typeface="Droid Serif"/>
                          <a:ea typeface="Droid Serif"/>
                          <a:cs typeface="Droid Serif"/>
                          <a:sym typeface="Droid Serif"/>
                        </a:rPr>
                        <a:t>venue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2520"/>
                        </a:lnSpc>
                        <a:spcBef>
                          <a:spcPct val="0"/>
                        </a:spcBef>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4471425" y="419087"/>
            <a:ext cx="9364201" cy="805193"/>
          </a:xfrm>
          <a:prstGeom prst="rect">
            <a:avLst/>
          </a:prstGeom>
        </p:spPr>
        <p:txBody>
          <a:bodyPr anchor="t" rtlCol="false" tIns="0" lIns="0" bIns="0" rIns="0">
            <a:spAutoFit/>
          </a:bodyPr>
          <a:lstStyle/>
          <a:p>
            <a:pPr algn="ctr">
              <a:lnSpc>
                <a:spcPts val="6216"/>
              </a:lnSpc>
            </a:pPr>
            <a:r>
              <a:rPr lang="en-US" b="true" sz="5651" i="true">
                <a:solidFill>
                  <a:srgbClr val="183146"/>
                </a:solidFill>
                <a:latin typeface="Droid Serif Bold Italics"/>
                <a:ea typeface="Droid Serif Bold Italics"/>
                <a:cs typeface="Droid Serif Bold Italics"/>
                <a:sym typeface="Droid Serif Bold Italics"/>
              </a:rPr>
              <a:t>Independent Variables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Dot Shape Pattern"/>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Scribble Lines"/>
          <p:cNvSpPr/>
          <p:nvPr/>
        </p:nvSpPr>
        <p:spPr>
          <a:xfrm flipH="false" flipV="false" rot="0">
            <a:off x="16924105" y="8481818"/>
            <a:ext cx="2345842" cy="2375536"/>
          </a:xfrm>
          <a:custGeom>
            <a:avLst/>
            <a:gdLst/>
            <a:ahLst/>
            <a:cxnLst/>
            <a:rect r="r" b="b" t="t" l="l"/>
            <a:pathLst>
              <a:path h="2375536" w="2345842">
                <a:moveTo>
                  <a:pt x="0" y="0"/>
                </a:moveTo>
                <a:lnTo>
                  <a:pt x="2345842" y="0"/>
                </a:lnTo>
                <a:lnTo>
                  <a:pt x="2345842" y="2375536"/>
                </a:lnTo>
                <a:lnTo>
                  <a:pt x="0" y="2375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Wavy Line Doodle"/>
          <p:cNvSpPr/>
          <p:nvPr/>
        </p:nvSpPr>
        <p:spPr>
          <a:xfrm flipH="false" flipV="false" rot="0">
            <a:off x="-1706892" y="-1716108"/>
            <a:ext cx="3105864" cy="2744808"/>
          </a:xfrm>
          <a:custGeom>
            <a:avLst/>
            <a:gdLst/>
            <a:ahLst/>
            <a:cxnLst/>
            <a:rect r="r" b="b" t="t" l="l"/>
            <a:pathLst>
              <a:path h="2744808" w="3105864">
                <a:moveTo>
                  <a:pt x="0" y="0"/>
                </a:moveTo>
                <a:lnTo>
                  <a:pt x="3105865" y="0"/>
                </a:lnTo>
                <a:lnTo>
                  <a:pt x="3105865" y="2744808"/>
                </a:lnTo>
                <a:lnTo>
                  <a:pt x="0" y="2744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descr="Dot Shape Pattern"/>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44331" y="3834765"/>
            <a:ext cx="10777483" cy="2703195"/>
          </a:xfrm>
          <a:prstGeom prst="rect">
            <a:avLst/>
          </a:prstGeom>
        </p:spPr>
        <p:txBody>
          <a:bodyPr anchor="t" rtlCol="false" tIns="0" lIns="0" bIns="0" rIns="0">
            <a:spAutoFit/>
          </a:bodyPr>
          <a:lstStyle/>
          <a:p>
            <a:pPr algn="l">
              <a:lnSpc>
                <a:spcPts val="10560"/>
              </a:lnSpc>
            </a:pPr>
            <a:r>
              <a:rPr lang="en-US" sz="9600" i="true">
                <a:solidFill>
                  <a:srgbClr val="183146"/>
                </a:solidFill>
                <a:latin typeface="Droid Serif Italics"/>
                <a:ea typeface="Droid Serif Italics"/>
                <a:cs typeface="Droid Serif Italics"/>
                <a:sym typeface="Droid Serif Italics"/>
              </a:rPr>
              <a:t>3. Dependent Variable Selection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76689" y="9722472"/>
            <a:ext cx="2742346" cy="2763069"/>
          </a:xfrm>
          <a:custGeom>
            <a:avLst/>
            <a:gdLst/>
            <a:ahLst/>
            <a:cxnLst/>
            <a:rect r="r" b="b" t="t" l="l"/>
            <a:pathLst>
              <a:path h="2763069" w="2742346">
                <a:moveTo>
                  <a:pt x="0" y="0"/>
                </a:moveTo>
                <a:lnTo>
                  <a:pt x="2742346" y="0"/>
                </a:lnTo>
                <a:lnTo>
                  <a:pt x="2742346" y="2763069"/>
                </a:lnTo>
                <a:lnTo>
                  <a:pt x="0" y="2763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33830" y="-700709"/>
            <a:ext cx="2022515" cy="1782341"/>
          </a:xfrm>
          <a:custGeom>
            <a:avLst/>
            <a:gdLst/>
            <a:ahLst/>
            <a:cxnLst/>
            <a:rect r="r" b="b" t="t" l="l"/>
            <a:pathLst>
              <a:path h="1782341" w="2022515">
                <a:moveTo>
                  <a:pt x="0" y="0"/>
                </a:moveTo>
                <a:lnTo>
                  <a:pt x="2022515" y="0"/>
                </a:lnTo>
                <a:lnTo>
                  <a:pt x="2022515" y="1782341"/>
                </a:lnTo>
                <a:lnTo>
                  <a:pt x="0" y="17823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402030" y="3311045"/>
            <a:ext cx="13483939" cy="29673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646464"/>
                </a:solidFill>
                <a:latin typeface="Helios"/>
                <a:ea typeface="Helios"/>
                <a:cs typeface="Helios"/>
                <a:sym typeface="Helios"/>
              </a:rPr>
              <a:t>Indicates company’s liquidity and ability to pay off short-term liabilities. A healthy ratio would be in the range of 1 and 5.</a:t>
            </a:r>
          </a:p>
          <a:p>
            <a:pPr algn="l">
              <a:lnSpc>
                <a:spcPts val="3919"/>
              </a:lnSpc>
            </a:pPr>
          </a:p>
          <a:p>
            <a:pPr algn="l" marL="604519" indent="-302260" lvl="1">
              <a:lnSpc>
                <a:spcPts val="3919"/>
              </a:lnSpc>
              <a:buFont typeface="Arial"/>
              <a:buChar char="•"/>
            </a:pPr>
            <a:r>
              <a:rPr lang="en-US" sz="2799">
                <a:solidFill>
                  <a:srgbClr val="646464"/>
                </a:solidFill>
                <a:latin typeface="Helios"/>
                <a:ea typeface="Helios"/>
                <a:cs typeface="Helios"/>
                <a:sym typeface="Helios"/>
              </a:rPr>
              <a:t>Manipulation of current ratio by companies wrapped in financial distress could suggest underlying issues regarding liquidity through artificial boosting of cash or receivables like in the case of Enron in 2001</a:t>
            </a:r>
          </a:p>
        </p:txBody>
      </p:sp>
      <p:grpSp>
        <p:nvGrpSpPr>
          <p:cNvPr name="Group 8" id="8"/>
          <p:cNvGrpSpPr/>
          <p:nvPr/>
        </p:nvGrpSpPr>
        <p:grpSpPr>
          <a:xfrm rot="0">
            <a:off x="2603795" y="2172797"/>
            <a:ext cx="2853777" cy="725695"/>
            <a:chOff x="0" y="0"/>
            <a:chExt cx="751612" cy="191130"/>
          </a:xfrm>
        </p:grpSpPr>
        <p:sp>
          <p:nvSpPr>
            <p:cNvPr name="Freeform 9" id="9"/>
            <p:cNvSpPr/>
            <p:nvPr/>
          </p:nvSpPr>
          <p:spPr>
            <a:xfrm flipH="false" flipV="false" rot="0">
              <a:off x="0" y="0"/>
              <a:ext cx="751612" cy="191130"/>
            </a:xfrm>
            <a:custGeom>
              <a:avLst/>
              <a:gdLst/>
              <a:ahLst/>
              <a:cxnLst/>
              <a:rect r="r" b="b" t="t" l="l"/>
              <a:pathLst>
                <a:path h="191130" w="751612">
                  <a:moveTo>
                    <a:pt x="95565" y="0"/>
                  </a:moveTo>
                  <a:lnTo>
                    <a:pt x="656047" y="0"/>
                  </a:lnTo>
                  <a:cubicBezTo>
                    <a:pt x="708826" y="0"/>
                    <a:pt x="751612" y="42786"/>
                    <a:pt x="751612" y="95565"/>
                  </a:cubicBezTo>
                  <a:lnTo>
                    <a:pt x="751612" y="95565"/>
                  </a:lnTo>
                  <a:cubicBezTo>
                    <a:pt x="751612" y="148344"/>
                    <a:pt x="708826" y="191130"/>
                    <a:pt x="656047" y="191130"/>
                  </a:cubicBezTo>
                  <a:lnTo>
                    <a:pt x="95565" y="191130"/>
                  </a:lnTo>
                  <a:cubicBezTo>
                    <a:pt x="42786" y="191130"/>
                    <a:pt x="0" y="148344"/>
                    <a:pt x="0" y="95565"/>
                  </a:cubicBezTo>
                  <a:lnTo>
                    <a:pt x="0" y="95565"/>
                  </a:lnTo>
                  <a:cubicBezTo>
                    <a:pt x="0" y="42786"/>
                    <a:pt x="42786" y="0"/>
                    <a:pt x="95565" y="0"/>
                  </a:cubicBezTo>
                  <a:close/>
                </a:path>
              </a:pathLst>
            </a:custGeom>
            <a:solidFill>
              <a:srgbClr val="E4E2DC"/>
            </a:solidFill>
          </p:spPr>
        </p:sp>
        <p:sp>
          <p:nvSpPr>
            <p:cNvPr name="TextBox 10" id="10"/>
            <p:cNvSpPr txBox="true"/>
            <p:nvPr/>
          </p:nvSpPr>
          <p:spPr>
            <a:xfrm>
              <a:off x="0" y="-38100"/>
              <a:ext cx="751612" cy="229230"/>
            </a:xfrm>
            <a:prstGeom prst="rect">
              <a:avLst/>
            </a:prstGeom>
          </p:spPr>
          <p:txBody>
            <a:bodyPr anchor="ctr" rtlCol="false" tIns="50800" lIns="50800" bIns="50800" rIns="50800"/>
            <a:lstStyle/>
            <a:p>
              <a:pPr algn="ctr">
                <a:lnSpc>
                  <a:spcPts val="3080"/>
                </a:lnSpc>
              </a:pPr>
            </a:p>
          </p:txBody>
        </p:sp>
      </p:grpSp>
      <p:sp>
        <p:nvSpPr>
          <p:cNvPr name="TextBox 11" id="11"/>
          <p:cNvSpPr txBox="true"/>
          <p:nvPr/>
        </p:nvSpPr>
        <p:spPr>
          <a:xfrm rot="0">
            <a:off x="3652279" y="409191"/>
            <a:ext cx="12233691" cy="877570"/>
          </a:xfrm>
          <a:prstGeom prst="rect">
            <a:avLst/>
          </a:prstGeom>
        </p:spPr>
        <p:txBody>
          <a:bodyPr anchor="t" rtlCol="false" tIns="0" lIns="0" bIns="0" rIns="0">
            <a:spAutoFit/>
          </a:bodyPr>
          <a:lstStyle/>
          <a:p>
            <a:pPr algn="ctr">
              <a:lnSpc>
                <a:spcPts val="6710"/>
              </a:lnSpc>
            </a:pPr>
            <a:r>
              <a:rPr lang="en-US" b="true" sz="6100" i="true">
                <a:solidFill>
                  <a:srgbClr val="183146"/>
                </a:solidFill>
                <a:latin typeface="Droid Serif Bold Italics"/>
                <a:ea typeface="Droid Serif Bold Italics"/>
                <a:cs typeface="Droid Serif Bold Italics"/>
                <a:sym typeface="Droid Serif Bold Italics"/>
              </a:rPr>
              <a:t>Dependent Variable Selection</a:t>
            </a:r>
          </a:p>
        </p:txBody>
      </p:sp>
      <p:sp>
        <p:nvSpPr>
          <p:cNvPr name="TextBox 12" id="12"/>
          <p:cNvSpPr txBox="true"/>
          <p:nvPr/>
        </p:nvSpPr>
        <p:spPr>
          <a:xfrm rot="0">
            <a:off x="2784160" y="2292099"/>
            <a:ext cx="2462057" cy="441325"/>
          </a:xfrm>
          <a:prstGeom prst="rect">
            <a:avLst/>
          </a:prstGeom>
        </p:spPr>
        <p:txBody>
          <a:bodyPr anchor="t" rtlCol="false" tIns="0" lIns="0" bIns="0" rIns="0">
            <a:spAutoFit/>
          </a:bodyPr>
          <a:lstStyle/>
          <a:p>
            <a:pPr algn="ctr">
              <a:lnSpc>
                <a:spcPts val="3500"/>
              </a:lnSpc>
            </a:pPr>
            <a:r>
              <a:rPr lang="en-US" sz="2500" b="true">
                <a:solidFill>
                  <a:srgbClr val="646464"/>
                </a:solidFill>
                <a:latin typeface="Droid Serif Bold"/>
                <a:ea typeface="Droid Serif Bold"/>
                <a:cs typeface="Droid Serif Bold"/>
                <a:sym typeface="Droid Serif Bold"/>
              </a:rPr>
              <a:t>Current Ratio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946404" y="9258300"/>
            <a:ext cx="1892808" cy="4114800"/>
          </a:xfrm>
          <a:custGeom>
            <a:avLst/>
            <a:gdLst/>
            <a:ahLst/>
            <a:cxnLst/>
            <a:rect r="r" b="b" t="t" l="l"/>
            <a:pathLst>
              <a:path h="4114800" w="1892808">
                <a:moveTo>
                  <a:pt x="0" y="0"/>
                </a:moveTo>
                <a:lnTo>
                  <a:pt x="1892808" y="0"/>
                </a:lnTo>
                <a:lnTo>
                  <a:pt x="189280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7754255" y="-2890520"/>
            <a:ext cx="1892808" cy="4114800"/>
          </a:xfrm>
          <a:custGeom>
            <a:avLst/>
            <a:gdLst/>
            <a:ahLst/>
            <a:cxnLst/>
            <a:rect r="r" b="b" t="t" l="l"/>
            <a:pathLst>
              <a:path h="4114800" w="1892808">
                <a:moveTo>
                  <a:pt x="1892808" y="4114800"/>
                </a:moveTo>
                <a:lnTo>
                  <a:pt x="0" y="4114800"/>
                </a:lnTo>
                <a:lnTo>
                  <a:pt x="0" y="0"/>
                </a:lnTo>
                <a:lnTo>
                  <a:pt x="1892808" y="0"/>
                </a:lnTo>
                <a:lnTo>
                  <a:pt x="1892808"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76689" y="9722472"/>
            <a:ext cx="2742346" cy="2763069"/>
          </a:xfrm>
          <a:custGeom>
            <a:avLst/>
            <a:gdLst/>
            <a:ahLst/>
            <a:cxnLst/>
            <a:rect r="r" b="b" t="t" l="l"/>
            <a:pathLst>
              <a:path h="2763069" w="2742346">
                <a:moveTo>
                  <a:pt x="0" y="0"/>
                </a:moveTo>
                <a:lnTo>
                  <a:pt x="2742346" y="0"/>
                </a:lnTo>
                <a:lnTo>
                  <a:pt x="2742346" y="2763069"/>
                </a:lnTo>
                <a:lnTo>
                  <a:pt x="0" y="2763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33830" y="-700709"/>
            <a:ext cx="2022515" cy="1782341"/>
          </a:xfrm>
          <a:custGeom>
            <a:avLst/>
            <a:gdLst/>
            <a:ahLst/>
            <a:cxnLst/>
            <a:rect r="r" b="b" t="t" l="l"/>
            <a:pathLst>
              <a:path h="1782341" w="2022515">
                <a:moveTo>
                  <a:pt x="0" y="0"/>
                </a:moveTo>
                <a:lnTo>
                  <a:pt x="2022515" y="0"/>
                </a:lnTo>
                <a:lnTo>
                  <a:pt x="2022515" y="1782341"/>
                </a:lnTo>
                <a:lnTo>
                  <a:pt x="0" y="17823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652279" y="409191"/>
            <a:ext cx="12233691" cy="877570"/>
          </a:xfrm>
          <a:prstGeom prst="rect">
            <a:avLst/>
          </a:prstGeom>
        </p:spPr>
        <p:txBody>
          <a:bodyPr anchor="t" rtlCol="false" tIns="0" lIns="0" bIns="0" rIns="0">
            <a:spAutoFit/>
          </a:bodyPr>
          <a:lstStyle/>
          <a:p>
            <a:pPr algn="ctr">
              <a:lnSpc>
                <a:spcPts val="6709"/>
              </a:lnSpc>
            </a:pPr>
            <a:r>
              <a:rPr lang="en-US" b="true" sz="6099" i="true">
                <a:solidFill>
                  <a:srgbClr val="183146"/>
                </a:solidFill>
                <a:latin typeface="Droid Serif Bold Italics"/>
                <a:ea typeface="Droid Serif Bold Italics"/>
                <a:cs typeface="Droid Serif Bold Italics"/>
                <a:sym typeface="Droid Serif Bold Italics"/>
              </a:rPr>
              <a:t>Dependent Variable Selection</a:t>
            </a:r>
          </a:p>
        </p:txBody>
      </p:sp>
      <p:sp>
        <p:nvSpPr>
          <p:cNvPr name="TextBox 8" id="8"/>
          <p:cNvSpPr txBox="true"/>
          <p:nvPr/>
        </p:nvSpPr>
        <p:spPr>
          <a:xfrm rot="0">
            <a:off x="2402030" y="3248319"/>
            <a:ext cx="13483939" cy="24720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646464"/>
                </a:solidFill>
                <a:latin typeface="Helios"/>
                <a:ea typeface="Helios"/>
                <a:cs typeface="Helios"/>
                <a:sym typeface="Helios"/>
              </a:rPr>
              <a:t>Calculates a company’s financial leverage by comparing its total debt to its shareholders’ equity</a:t>
            </a:r>
          </a:p>
          <a:p>
            <a:pPr algn="l">
              <a:lnSpc>
                <a:spcPts val="3919"/>
              </a:lnSpc>
            </a:pPr>
          </a:p>
          <a:p>
            <a:pPr algn="l" marL="604519" indent="-302260" lvl="1">
              <a:lnSpc>
                <a:spcPts val="3919"/>
              </a:lnSpc>
              <a:buFont typeface="Arial"/>
              <a:buChar char="•"/>
            </a:pPr>
            <a:r>
              <a:rPr lang="en-US" sz="2799">
                <a:solidFill>
                  <a:srgbClr val="646464"/>
                </a:solidFill>
                <a:latin typeface="Helios"/>
                <a:ea typeface="Helios"/>
                <a:cs typeface="Helios"/>
                <a:sym typeface="Helios"/>
              </a:rPr>
              <a:t>Companies with high debt-to-equity ratios are often associated with fin</a:t>
            </a:r>
            <a:r>
              <a:rPr lang="en-US" sz="2799">
                <a:solidFill>
                  <a:srgbClr val="646464"/>
                </a:solidFill>
                <a:latin typeface="Helios"/>
                <a:ea typeface="Helios"/>
                <a:cs typeface="Helios"/>
                <a:sym typeface="Helios"/>
              </a:rPr>
              <a:t>ancial distress and so is the case in WorldCom’s collapse in 2002</a:t>
            </a:r>
          </a:p>
        </p:txBody>
      </p:sp>
      <p:grpSp>
        <p:nvGrpSpPr>
          <p:cNvPr name="Group 9" id="9"/>
          <p:cNvGrpSpPr/>
          <p:nvPr/>
        </p:nvGrpSpPr>
        <p:grpSpPr>
          <a:xfrm rot="0">
            <a:off x="2743525" y="2261445"/>
            <a:ext cx="2853777" cy="725695"/>
            <a:chOff x="0" y="0"/>
            <a:chExt cx="751612" cy="191130"/>
          </a:xfrm>
        </p:grpSpPr>
        <p:sp>
          <p:nvSpPr>
            <p:cNvPr name="Freeform 10" id="10"/>
            <p:cNvSpPr/>
            <p:nvPr/>
          </p:nvSpPr>
          <p:spPr>
            <a:xfrm flipH="false" flipV="false" rot="0">
              <a:off x="0" y="0"/>
              <a:ext cx="751612" cy="191130"/>
            </a:xfrm>
            <a:custGeom>
              <a:avLst/>
              <a:gdLst/>
              <a:ahLst/>
              <a:cxnLst/>
              <a:rect r="r" b="b" t="t" l="l"/>
              <a:pathLst>
                <a:path h="191130" w="751612">
                  <a:moveTo>
                    <a:pt x="95565" y="0"/>
                  </a:moveTo>
                  <a:lnTo>
                    <a:pt x="656047" y="0"/>
                  </a:lnTo>
                  <a:cubicBezTo>
                    <a:pt x="708826" y="0"/>
                    <a:pt x="751612" y="42786"/>
                    <a:pt x="751612" y="95565"/>
                  </a:cubicBezTo>
                  <a:lnTo>
                    <a:pt x="751612" y="95565"/>
                  </a:lnTo>
                  <a:cubicBezTo>
                    <a:pt x="751612" y="148344"/>
                    <a:pt x="708826" y="191130"/>
                    <a:pt x="656047" y="191130"/>
                  </a:cubicBezTo>
                  <a:lnTo>
                    <a:pt x="95565" y="191130"/>
                  </a:lnTo>
                  <a:cubicBezTo>
                    <a:pt x="42786" y="191130"/>
                    <a:pt x="0" y="148344"/>
                    <a:pt x="0" y="95565"/>
                  </a:cubicBezTo>
                  <a:lnTo>
                    <a:pt x="0" y="95565"/>
                  </a:lnTo>
                  <a:cubicBezTo>
                    <a:pt x="0" y="42786"/>
                    <a:pt x="42786" y="0"/>
                    <a:pt x="95565" y="0"/>
                  </a:cubicBezTo>
                  <a:close/>
                </a:path>
              </a:pathLst>
            </a:custGeom>
            <a:solidFill>
              <a:srgbClr val="E4E2DC"/>
            </a:solidFill>
          </p:spPr>
        </p:sp>
        <p:sp>
          <p:nvSpPr>
            <p:cNvPr name="TextBox 11" id="11"/>
            <p:cNvSpPr txBox="true"/>
            <p:nvPr/>
          </p:nvSpPr>
          <p:spPr>
            <a:xfrm>
              <a:off x="0" y="-38100"/>
              <a:ext cx="751612" cy="229230"/>
            </a:xfrm>
            <a:prstGeom prst="rect">
              <a:avLst/>
            </a:prstGeom>
          </p:spPr>
          <p:txBody>
            <a:bodyPr anchor="ctr" rtlCol="false" tIns="50800" lIns="50800" bIns="50800" rIns="50800"/>
            <a:lstStyle/>
            <a:p>
              <a:pPr algn="ctr">
                <a:lnSpc>
                  <a:spcPts val="3080"/>
                </a:lnSpc>
              </a:pPr>
            </a:p>
          </p:txBody>
        </p:sp>
      </p:grpSp>
      <p:sp>
        <p:nvSpPr>
          <p:cNvPr name="TextBox 12" id="12"/>
          <p:cNvSpPr txBox="true"/>
          <p:nvPr/>
        </p:nvSpPr>
        <p:spPr>
          <a:xfrm rot="0">
            <a:off x="2923890" y="2380747"/>
            <a:ext cx="2462057" cy="441325"/>
          </a:xfrm>
          <a:prstGeom prst="rect">
            <a:avLst/>
          </a:prstGeom>
        </p:spPr>
        <p:txBody>
          <a:bodyPr anchor="t" rtlCol="false" tIns="0" lIns="0" bIns="0" rIns="0">
            <a:spAutoFit/>
          </a:bodyPr>
          <a:lstStyle/>
          <a:p>
            <a:pPr algn="ctr">
              <a:lnSpc>
                <a:spcPts val="3500"/>
              </a:lnSpc>
            </a:pPr>
            <a:r>
              <a:rPr lang="en-US" sz="2500" b="true">
                <a:solidFill>
                  <a:srgbClr val="646464"/>
                </a:solidFill>
                <a:latin typeface="Droid Serif Bold"/>
                <a:ea typeface="Droid Serif Bold"/>
                <a:cs typeface="Droid Serif Bold"/>
                <a:sym typeface="Droid Serif Bold"/>
              </a:rPr>
              <a:t>Debt-to-equity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DAGkB5I2Wf8</dc:identifier>
  <dcterms:modified xsi:type="dcterms:W3CDTF">2011-08-01T06:04:30Z</dcterms:modified>
  <cp:revision>1</cp:revision>
  <dc:title>FFA Group Presentation</dc:title>
</cp:coreProperties>
</file>