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311" r:id="rId5"/>
    <p:sldId id="312" r:id="rId6"/>
    <p:sldId id="314" r:id="rId7"/>
    <p:sldId id="315" r:id="rId8"/>
    <p:sldId id="316" r:id="rId9"/>
    <p:sldId id="318" r:id="rId10"/>
    <p:sldId id="319" r:id="rId11"/>
    <p:sldId id="321" r:id="rId12"/>
    <p:sldId id="317" r:id="rId13"/>
    <p:sldId id="313" r:id="rId14"/>
    <p:sldId id="320" r:id="rId15"/>
    <p:sldId id="322" r:id="rId16"/>
    <p:sldId id="323" r:id="rId17"/>
    <p:sldId id="324" r:id="rId18"/>
    <p:sldId id="325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05FAF-E471-49CB-B289-80C511C8A995}">
          <p14:sldIdLst>
            <p14:sldId id="256"/>
            <p14:sldId id="258"/>
            <p14:sldId id="257"/>
          </p14:sldIdLst>
        </p14:section>
        <p14:section name="1- Official Links" id="{D3DDA819-E8A8-4D43-BDB0-28414AF43336}">
          <p14:sldIdLst>
            <p14:sldId id="311"/>
          </p14:sldIdLst>
        </p14:section>
        <p14:section name="2- Account Reg" id="{EB558FEB-66F4-450B-A6D6-7339DC6ECA70}">
          <p14:sldIdLst>
            <p14:sldId id="312"/>
            <p14:sldId id="314"/>
            <p14:sldId id="315"/>
          </p14:sldIdLst>
        </p14:section>
        <p14:section name="3 - Env" id="{972B6A53-22CF-4DCE-AE08-1A2F66FFE3D8}">
          <p14:sldIdLst>
            <p14:sldId id="316"/>
            <p14:sldId id="318"/>
            <p14:sldId id="319"/>
            <p14:sldId id="321"/>
            <p14:sldId id="317"/>
          </p14:sldIdLst>
        </p14:section>
        <p14:section name="3 - Install" id="{8CAEEA68-C0D7-46A1-A0D4-27EBA2C23F65}">
          <p14:sldIdLst>
            <p14:sldId id="313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74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D211-9E8C-45E2-B639-2E0342740AA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033E-D843-43A5-974A-2E2E34D6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033E-D843-43A5-974A-2E2E34D686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033E-D843-43A5-974A-2E2E34D686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033E-D843-43A5-974A-2E2E34D68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033E-D843-43A5-974A-2E2E34D686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033E-D843-43A5-974A-2E2E34D686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A387-236A-082F-395B-6CD0B9370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Topic 2</a:t>
            </a:r>
            <a:br>
              <a:rPr lang="en-US" dirty="0"/>
            </a:br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Magento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D4AEE-23CA-A0BA-B0C1-B945CAAF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3693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Application of Open Sources in E-Commerce | </a:t>
            </a:r>
            <a:r>
              <a:rPr lang="en-US" dirty="0" err="1"/>
              <a:t>uef</a:t>
            </a:r>
            <a:r>
              <a:rPr lang="en-US" dirty="0"/>
              <a:t> | Nov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DF641-20BD-B5DD-978B-F8EBBAA40BFB}"/>
              </a:ext>
            </a:extLst>
          </p:cNvPr>
          <p:cNvSpPr txBox="1"/>
          <p:nvPr/>
        </p:nvSpPr>
        <p:spPr>
          <a:xfrm>
            <a:off x="1097280" y="541395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Mr. Lê </a:t>
            </a:r>
            <a:r>
              <a:rPr lang="en-US" dirty="0" err="1"/>
              <a:t>Ngọc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– </a:t>
            </a:r>
            <a:r>
              <a:rPr lang="en-US" dirty="0" err="1"/>
              <a:t>hieu.</a:t>
            </a:r>
            <a:r>
              <a:rPr lang="en-US" err="1"/>
              <a:t>ln</a:t>
            </a:r>
            <a:r>
              <a:rPr lang="en-US"/>
              <a:t>@ou.edu.vn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2218-6682-C955-F8D2-E786789B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3F2D4-054B-574C-2D2D-E5C81462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74288"/>
            <a:ext cx="100393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7D79-F381-E3FB-41A9-1A20A1F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host file 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5490-3F49-017F-126A-11706544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C:\Windows\System32\drivers\etc\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7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7999-96BB-8D64-749D-B0B2B943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 err="1"/>
              <a:t>elasticsearch</a:t>
            </a:r>
            <a:r>
              <a:rPr lang="en-US" dirty="0"/>
              <a:t> on windows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EAC8-E38D-810C-E5D8-22A1CABD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ElsaticSearch</a:t>
            </a:r>
            <a:r>
              <a:rPr lang="en-US" b="1" dirty="0"/>
              <a:t> 8.11.1 (Latest)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bin/</a:t>
            </a:r>
            <a:r>
              <a:rPr lang="en-US" dirty="0" err="1"/>
              <a:t>elasticsearch</a:t>
            </a:r>
            <a:r>
              <a:rPr lang="en-US" dirty="0"/>
              <a:t>-setup-passwords interactive</a:t>
            </a:r>
          </a:p>
          <a:p>
            <a:r>
              <a:rPr lang="en-US" dirty="0"/>
              <a:t>bin/</a:t>
            </a:r>
            <a:r>
              <a:rPr lang="en-US" dirty="0" err="1"/>
              <a:t>elasticsearch</a:t>
            </a:r>
            <a:r>
              <a:rPr lang="en-US" dirty="0"/>
              <a:t>-reset-password –username=elastic</a:t>
            </a:r>
          </a:p>
          <a:p>
            <a:endParaRPr lang="en-US" dirty="0"/>
          </a:p>
          <a:p>
            <a:r>
              <a:rPr lang="en-US" b="1" dirty="0" err="1"/>
              <a:t>ElasticSearch</a:t>
            </a:r>
            <a:r>
              <a:rPr lang="en-US" b="1" dirty="0"/>
              <a:t> 7.17 (No need Pass)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1D5-1E61-1BEF-B972-4BFDA382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88907"/>
            <a:ext cx="10591137" cy="199283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Install Magento 2.4.4 or Magento 2.4.5 or Magento 2.4.6 on Windows- Step By Step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D49A-D38B-6BC0-46C7-FDC5518A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76260"/>
            <a:ext cx="10058400" cy="1992833"/>
          </a:xfrm>
        </p:spPr>
        <p:txBody>
          <a:bodyPr/>
          <a:lstStyle/>
          <a:p>
            <a:r>
              <a:rPr lang="en-US" dirty="0"/>
              <a:t>https://www.thecoachsmb.com/100-working-step-by-step-guide-to-install-magento-2-4-4-on-windows</a:t>
            </a:r>
          </a:p>
        </p:txBody>
      </p:sp>
    </p:spTree>
    <p:extLst>
      <p:ext uri="{BB962C8B-B14F-4D97-AF65-F5344CB8AC3E}">
        <p14:creationId xmlns:p14="http://schemas.microsoft.com/office/powerpoint/2010/main" val="378576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4A57F4-6293-D974-6BBA-0882A5A7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838450"/>
            <a:ext cx="5810250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9104B-8FCF-54C1-702D-6BD1C668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Magento 2 from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9BF1-07D4-5AAE-2D31-9F6FE69D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composer create-project --repository-</a:t>
            </a:r>
            <a:r>
              <a:rPr lang="en-US" sz="2400" dirty="0" err="1"/>
              <a:t>url</a:t>
            </a:r>
            <a:r>
              <a:rPr lang="en-US" sz="2400" dirty="0"/>
              <a:t>=https://repo.magento.com/ </a:t>
            </a:r>
            <a:r>
              <a:rPr lang="en-US" sz="2400" dirty="0" err="1"/>
              <a:t>magento</a:t>
            </a:r>
            <a:r>
              <a:rPr lang="en-US" sz="2400" dirty="0"/>
              <a:t>/project-community-edition=</a:t>
            </a:r>
            <a:r>
              <a:rPr lang="en-US" sz="2400" b="1" dirty="0">
                <a:solidFill>
                  <a:srgbClr val="FF0000"/>
                </a:solidFill>
              </a:rPr>
              <a:t>2.4.6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magento246</a:t>
            </a:r>
          </a:p>
          <a:p>
            <a:endParaRPr lang="en-US" dirty="0"/>
          </a:p>
          <a:p>
            <a:r>
              <a:rPr lang="en-US" dirty="0"/>
              <a:t>Now enter Username  and password to start downloading</a:t>
            </a:r>
          </a:p>
          <a:p>
            <a:endParaRPr lang="en-US" dirty="0"/>
          </a:p>
          <a:p>
            <a:r>
              <a:rPr lang="en-US" b="1" dirty="0"/>
              <a:t>Username</a:t>
            </a:r>
            <a:r>
              <a:rPr lang="en-US" dirty="0"/>
              <a:t>: Your public Key</a:t>
            </a:r>
          </a:p>
          <a:p>
            <a:r>
              <a:rPr lang="en-US" b="1" dirty="0"/>
              <a:t>Password</a:t>
            </a:r>
            <a:r>
              <a:rPr lang="en-US" dirty="0"/>
              <a:t>: Your private key. </a:t>
            </a:r>
          </a:p>
        </p:txBody>
      </p:sp>
    </p:spTree>
    <p:extLst>
      <p:ext uri="{BB962C8B-B14F-4D97-AF65-F5344CB8AC3E}">
        <p14:creationId xmlns:p14="http://schemas.microsoft.com/office/powerpoint/2010/main" val="7564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E919-403E-E779-8BC5-37BBABB1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Magento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59FD-14BC-D336-6A8D-83450A4C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bin/</a:t>
            </a:r>
            <a:r>
              <a:rPr lang="en-US" dirty="0" err="1"/>
              <a:t>magento</a:t>
            </a:r>
            <a:r>
              <a:rPr lang="en-US" dirty="0"/>
              <a:t> </a:t>
            </a:r>
            <a:r>
              <a:rPr lang="en-US" dirty="0" err="1"/>
              <a:t>setup:install</a:t>
            </a:r>
            <a:r>
              <a:rPr lang="en-US" dirty="0"/>
              <a:t> --base-</a:t>
            </a:r>
            <a:r>
              <a:rPr lang="en-US" dirty="0" err="1"/>
              <a:t>url</a:t>
            </a:r>
            <a:r>
              <a:rPr lang="en-US" dirty="0"/>
              <a:t>="</a:t>
            </a:r>
            <a:r>
              <a:rPr lang="en-US" dirty="0">
                <a:highlight>
                  <a:srgbClr val="FFFF00"/>
                </a:highlight>
              </a:rPr>
              <a:t>http://test1.magento.com/</a:t>
            </a:r>
            <a:r>
              <a:rPr lang="en-US" dirty="0"/>
              <a:t>" </a:t>
            </a:r>
            <a:r>
              <a:rPr lang="en-US" dirty="0">
                <a:solidFill>
                  <a:srgbClr val="C00000"/>
                </a:solidFill>
              </a:rPr>
              <a:t>--</a:t>
            </a:r>
            <a:r>
              <a:rPr lang="en-US" dirty="0" err="1">
                <a:solidFill>
                  <a:srgbClr val="C00000"/>
                </a:solidFill>
              </a:rPr>
              <a:t>db</a:t>
            </a:r>
            <a:r>
              <a:rPr lang="en-US" dirty="0">
                <a:solidFill>
                  <a:srgbClr val="C00000"/>
                </a:solidFill>
              </a:rPr>
              <a:t>-host="localhost" --</a:t>
            </a:r>
            <a:r>
              <a:rPr lang="en-US" dirty="0" err="1">
                <a:solidFill>
                  <a:srgbClr val="C00000"/>
                </a:solidFill>
              </a:rPr>
              <a:t>db</a:t>
            </a:r>
            <a:r>
              <a:rPr lang="en-US" dirty="0">
                <a:solidFill>
                  <a:srgbClr val="C00000"/>
                </a:solidFill>
              </a:rPr>
              <a:t>-name="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magento246</a:t>
            </a:r>
            <a:r>
              <a:rPr lang="en-US" dirty="0">
                <a:solidFill>
                  <a:srgbClr val="C00000"/>
                </a:solidFill>
              </a:rPr>
              <a:t>" --</a:t>
            </a:r>
            <a:r>
              <a:rPr lang="en-US" dirty="0" err="1">
                <a:solidFill>
                  <a:srgbClr val="C00000"/>
                </a:solidFill>
              </a:rPr>
              <a:t>db</a:t>
            </a:r>
            <a:r>
              <a:rPr lang="en-US" dirty="0">
                <a:solidFill>
                  <a:srgbClr val="C00000"/>
                </a:solidFill>
              </a:rPr>
              <a:t>-user="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root</a:t>
            </a:r>
            <a:r>
              <a:rPr lang="en-US" dirty="0">
                <a:solidFill>
                  <a:srgbClr val="C00000"/>
                </a:solidFill>
              </a:rPr>
              <a:t>" --</a:t>
            </a:r>
            <a:r>
              <a:rPr lang="en-US" dirty="0" err="1">
                <a:solidFill>
                  <a:srgbClr val="C00000"/>
                </a:solidFill>
              </a:rPr>
              <a:t>db</a:t>
            </a:r>
            <a:r>
              <a:rPr lang="en-US" dirty="0">
                <a:solidFill>
                  <a:srgbClr val="C00000"/>
                </a:solidFill>
              </a:rPr>
              <a:t>-password="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123456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 --admin-</a:t>
            </a:r>
            <a:r>
              <a:rPr lang="en-US" dirty="0" err="1"/>
              <a:t>firstname</a:t>
            </a:r>
            <a:r>
              <a:rPr lang="en-US" dirty="0"/>
              <a:t>="admin" --admin-</a:t>
            </a:r>
            <a:r>
              <a:rPr lang="en-US" dirty="0" err="1"/>
              <a:t>lastname</a:t>
            </a:r>
            <a:r>
              <a:rPr lang="en-US" dirty="0"/>
              <a:t>="admin" --admin-email="user@example.com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 --admin-user="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admin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 --admin-password="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Admin@123456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dirty="0"/>
              <a:t> --language="</a:t>
            </a:r>
            <a:r>
              <a:rPr lang="en-US" dirty="0" err="1"/>
              <a:t>en_US</a:t>
            </a:r>
            <a:r>
              <a:rPr lang="en-US" dirty="0"/>
              <a:t>" --currency="USD" --use-rewrites="1" --backend-</a:t>
            </a:r>
            <a:r>
              <a:rPr lang="en-US" dirty="0" err="1"/>
              <a:t>frontname</a:t>
            </a:r>
            <a:r>
              <a:rPr lang="en-US" dirty="0"/>
              <a:t>="admin" </a:t>
            </a:r>
            <a:r>
              <a:rPr lang="en-US" dirty="0">
                <a:solidFill>
                  <a:srgbClr val="0070C0"/>
                </a:solidFill>
              </a:rPr>
              <a:t>--search-engine=elasticsearch7 --</a:t>
            </a:r>
            <a:r>
              <a:rPr lang="en-US" dirty="0" err="1">
                <a:solidFill>
                  <a:srgbClr val="0070C0"/>
                </a:solidFill>
              </a:rPr>
              <a:t>elasticsearch</a:t>
            </a:r>
            <a:r>
              <a:rPr lang="en-US" dirty="0">
                <a:solidFill>
                  <a:srgbClr val="0070C0"/>
                </a:solidFill>
              </a:rPr>
              <a:t>-host="localhost" --</a:t>
            </a:r>
            <a:r>
              <a:rPr lang="en-US" dirty="0" err="1">
                <a:solidFill>
                  <a:srgbClr val="0070C0"/>
                </a:solidFill>
              </a:rPr>
              <a:t>elasticsearch</a:t>
            </a:r>
            <a:r>
              <a:rPr lang="en-US" dirty="0">
                <a:solidFill>
                  <a:srgbClr val="0070C0"/>
                </a:solidFill>
              </a:rPr>
              <a:t>-port=9200 --</a:t>
            </a:r>
            <a:r>
              <a:rPr lang="en-US" dirty="0" err="1">
                <a:solidFill>
                  <a:srgbClr val="0070C0"/>
                </a:solidFill>
              </a:rPr>
              <a:t>elasticsearch</a:t>
            </a:r>
            <a:r>
              <a:rPr lang="en-US" dirty="0">
                <a:solidFill>
                  <a:srgbClr val="0070C0"/>
                </a:solidFill>
              </a:rPr>
              <a:t>-enable-auth=1 --</a:t>
            </a:r>
            <a:r>
              <a:rPr lang="en-US" dirty="0" err="1">
                <a:solidFill>
                  <a:srgbClr val="0070C0"/>
                </a:solidFill>
              </a:rPr>
              <a:t>elasticsearch</a:t>
            </a:r>
            <a:r>
              <a:rPr lang="en-US" dirty="0">
                <a:solidFill>
                  <a:srgbClr val="0070C0"/>
                </a:solidFill>
              </a:rPr>
              <a:t>-username=elastic --</a:t>
            </a:r>
            <a:r>
              <a:rPr lang="en-US" dirty="0" err="1">
                <a:solidFill>
                  <a:srgbClr val="0070C0"/>
                </a:solidFill>
              </a:rPr>
              <a:t>elasticsearch</a:t>
            </a:r>
            <a:r>
              <a:rPr lang="en-US" dirty="0">
                <a:solidFill>
                  <a:srgbClr val="0070C0"/>
                </a:solidFill>
              </a:rPr>
              <a:t>-password=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123456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11BCB-90E5-C138-CE24-90C73FFE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26" y="3634282"/>
            <a:ext cx="5514474" cy="32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8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CEBB-8EB3-0169-6AC2-96D6C488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58" y="144541"/>
            <a:ext cx="10058400" cy="844365"/>
          </a:xfrm>
        </p:spPr>
        <p:txBody>
          <a:bodyPr/>
          <a:lstStyle/>
          <a:p>
            <a:r>
              <a:rPr lang="en-US" dirty="0"/>
              <a:t>Fix </a:t>
            </a:r>
            <a:r>
              <a:rPr lang="en-US" b="1" dirty="0"/>
              <a:t>gd2.php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1EE41-22C1-9274-F80B-1B56427C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07" y="934687"/>
            <a:ext cx="7572290" cy="2201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34CD6-B0E2-C9C5-A0BF-BA1B414ED094}"/>
              </a:ext>
            </a:extLst>
          </p:cNvPr>
          <p:cNvSpPr txBox="1"/>
          <p:nvPr/>
        </p:nvSpPr>
        <p:spPr>
          <a:xfrm>
            <a:off x="533436" y="3721535"/>
            <a:ext cx="11258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function </a:t>
            </a:r>
            <a:r>
              <a:rPr lang="en-US" dirty="0" err="1"/>
              <a:t>validateURLScheme</a:t>
            </a:r>
            <a:r>
              <a:rPr lang="en-US" dirty="0"/>
              <a:t>(string $filename) : bool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  $</a:t>
            </a:r>
            <a:r>
              <a:rPr lang="en-US" dirty="0" err="1"/>
              <a:t>allowed_schemes</a:t>
            </a:r>
            <a:r>
              <a:rPr lang="en-US" dirty="0"/>
              <a:t> = ['ftp', '</a:t>
            </a:r>
            <a:r>
              <a:rPr lang="en-US" dirty="0" err="1"/>
              <a:t>ftps</a:t>
            </a:r>
            <a:r>
              <a:rPr lang="en-US" dirty="0"/>
              <a:t>', 'http', 'https'];</a:t>
            </a:r>
          </a:p>
          <a:p>
            <a:r>
              <a:rPr lang="en-US" dirty="0"/>
              <a:t>          $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parse_url</a:t>
            </a:r>
            <a:r>
              <a:rPr lang="en-US" dirty="0"/>
              <a:t>($filename);</a:t>
            </a:r>
          </a:p>
          <a:p>
            <a:r>
              <a:rPr lang="en-US" dirty="0"/>
              <a:t>          if ($</a:t>
            </a:r>
            <a:r>
              <a:rPr lang="en-US" dirty="0" err="1"/>
              <a:t>url</a:t>
            </a:r>
            <a:r>
              <a:rPr lang="en-US" dirty="0"/>
              <a:t> &amp;&amp; </a:t>
            </a:r>
            <a:r>
              <a:rPr lang="en-US" dirty="0" err="1"/>
              <a:t>isset</a:t>
            </a:r>
            <a:r>
              <a:rPr lang="en-US" dirty="0"/>
              <a:t>($</a:t>
            </a:r>
            <a:r>
              <a:rPr lang="en-US" dirty="0" err="1"/>
              <a:t>url</a:t>
            </a:r>
            <a:r>
              <a:rPr lang="en-US" dirty="0"/>
              <a:t>['scheme']) &amp;&amp; !</a:t>
            </a:r>
            <a:r>
              <a:rPr lang="en-US" dirty="0" err="1"/>
              <a:t>in_array</a:t>
            </a:r>
            <a:r>
              <a:rPr lang="en-US" dirty="0"/>
              <a:t>($</a:t>
            </a:r>
            <a:r>
              <a:rPr lang="en-US" dirty="0" err="1"/>
              <a:t>url</a:t>
            </a:r>
            <a:r>
              <a:rPr lang="en-US" dirty="0"/>
              <a:t>['scheme'], $</a:t>
            </a:r>
            <a:r>
              <a:rPr lang="en-US" dirty="0" err="1"/>
              <a:t>allowed_schemes</a:t>
            </a:r>
            <a:r>
              <a:rPr lang="en-US" dirty="0"/>
              <a:t>) </a:t>
            </a:r>
            <a:r>
              <a:rPr lang="en-US" b="1" dirty="0"/>
              <a:t>&amp;&amp; !</a:t>
            </a:r>
            <a:r>
              <a:rPr lang="en-US" b="1" dirty="0" err="1"/>
              <a:t>file_exists</a:t>
            </a:r>
            <a:r>
              <a:rPr lang="en-US" b="1" dirty="0"/>
              <a:t>($filename)</a:t>
            </a:r>
            <a:r>
              <a:rPr lang="en-US" dirty="0"/>
              <a:t>) {</a:t>
            </a:r>
          </a:p>
          <a:p>
            <a:r>
              <a:rPr lang="en-US" dirty="0"/>
              <a:t>              return false;</a:t>
            </a:r>
          </a:p>
          <a:p>
            <a:r>
              <a:rPr lang="en-US" dirty="0"/>
              <a:t>          }</a:t>
            </a:r>
          </a:p>
          <a:p>
            <a:endParaRPr lang="en-US" dirty="0"/>
          </a:p>
          <a:p>
            <a:r>
              <a:rPr lang="en-US" dirty="0"/>
              <a:t>          return true;   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05857-0599-2668-D2D7-AB2BBECA9E8B}"/>
              </a:ext>
            </a:extLst>
          </p:cNvPr>
          <p:cNvSpPr txBox="1"/>
          <p:nvPr/>
        </p:nvSpPr>
        <p:spPr>
          <a:xfrm>
            <a:off x="8299348" y="188916"/>
            <a:ext cx="3492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Here Image Adapter try opens to image files (‘open function in Gd2.php line 72).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Spartan"/>
              </a:rPr>
              <a:t>validateURLScheme</a:t>
            </a:r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 function return false always because it checking ‘URL’ format but local files not valid for this format, so it returns false.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Find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Spartan"/>
              </a:rPr>
              <a:t>validateURLScheme</a:t>
            </a:r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 function</a:t>
            </a:r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 in </a:t>
            </a:r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vendor\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Spartan"/>
              </a:rPr>
              <a:t>magento</a:t>
            </a:r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\framework\Image\Adapter\Gd2.php</a:t>
            </a:r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 file. at line 92. Replace function with this:</a:t>
            </a:r>
          </a:p>
        </p:txBody>
      </p:sp>
    </p:spTree>
    <p:extLst>
      <p:ext uri="{BB962C8B-B14F-4D97-AF65-F5344CB8AC3E}">
        <p14:creationId xmlns:p14="http://schemas.microsoft.com/office/powerpoint/2010/main" val="360416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EB6-6A1A-1AD0-2AD1-5BB030B2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" y="190350"/>
            <a:ext cx="10058400" cy="748113"/>
          </a:xfrm>
        </p:spPr>
        <p:txBody>
          <a:bodyPr/>
          <a:lstStyle/>
          <a:p>
            <a:r>
              <a:rPr lang="en-US" dirty="0"/>
              <a:t>Fix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C6296-5A53-5ACB-D880-B2DE223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300" y="190350"/>
            <a:ext cx="5238750" cy="3190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AD013-9CA3-128B-8CEA-FB555DEB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5" y="2743200"/>
            <a:ext cx="9915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197AF-901D-18C8-1C58-E6166473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86" y="2428373"/>
            <a:ext cx="9077325" cy="3733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24EB6-6A1A-1AD0-2AD1-5BB030B2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49" y="190350"/>
            <a:ext cx="10058400" cy="748113"/>
          </a:xfrm>
        </p:spPr>
        <p:txBody>
          <a:bodyPr/>
          <a:lstStyle/>
          <a:p>
            <a:r>
              <a:rPr lang="en-US" dirty="0"/>
              <a:t>Fix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C6296-5A53-5ACB-D880-B2DE2238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801" y="190350"/>
            <a:ext cx="52387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0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EB6-6A1A-1AD0-2AD1-5BB030B2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15" y="623487"/>
            <a:ext cx="9194533" cy="748113"/>
          </a:xfrm>
        </p:spPr>
        <p:txBody>
          <a:bodyPr/>
          <a:lstStyle/>
          <a:p>
            <a:r>
              <a:rPr lang="en-US" dirty="0"/>
              <a:t>Fix template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F9D61-8CF1-FF29-5EF8-57A0A8F6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595437"/>
            <a:ext cx="9886950" cy="366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ACFF6-9D12-5B66-F6E1-83B1993AB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5486399"/>
            <a:ext cx="6153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32B-24B9-0E38-DF82-DD49DCC2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8A4D-0ABE-F01D-8DC1-57F560C3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topic, you should be able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and explain some characteristics of Magento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Environment for Magento in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Magento in Windows</a:t>
            </a:r>
          </a:p>
        </p:txBody>
      </p:sp>
    </p:spTree>
    <p:extLst>
      <p:ext uri="{BB962C8B-B14F-4D97-AF65-F5344CB8AC3E}">
        <p14:creationId xmlns:p14="http://schemas.microsoft.com/office/powerpoint/2010/main" val="2308090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DFFC-6BA2-DF82-7FAE-ED479B5C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365"/>
          </a:xfrm>
        </p:spPr>
        <p:txBody>
          <a:bodyPr/>
          <a:lstStyle/>
          <a:p>
            <a:r>
              <a:rPr lang="en-US" dirty="0"/>
              <a:t>Disable </a:t>
            </a:r>
            <a:r>
              <a:rPr lang="en-US" b="1" dirty="0"/>
              <a:t>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299AC-47A1-9C0A-74B2-A9811DBC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91300"/>
            <a:ext cx="9315450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DDD2F-87D7-8B78-0B53-8CD0DB6F1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474" y="175304"/>
            <a:ext cx="4822908" cy="4415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1AA5B-E2F3-58C7-2BB1-D0938C07D2CB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Test1.magento.com/admin</a:t>
            </a:r>
          </a:p>
        </p:txBody>
      </p:sp>
    </p:spTree>
    <p:extLst>
      <p:ext uri="{BB962C8B-B14F-4D97-AF65-F5344CB8AC3E}">
        <p14:creationId xmlns:p14="http://schemas.microsoft.com/office/powerpoint/2010/main" val="1012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BC0B-892E-7999-BC11-F2BA8888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E69-52E2-8E74-CFBF-61A5A0EE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5613"/>
          </a:xfrm>
        </p:spPr>
        <p:txBody>
          <a:bodyPr>
            <a:normAutofit/>
          </a:bodyPr>
          <a:lstStyle/>
          <a:p>
            <a:r>
              <a:rPr lang="en-US" sz="3200" dirty="0" err="1"/>
              <a:t>php</a:t>
            </a:r>
            <a:r>
              <a:rPr lang="en-US" sz="3200" dirty="0"/>
              <a:t> bin/</a:t>
            </a:r>
            <a:r>
              <a:rPr lang="en-US" sz="3200" dirty="0" err="1"/>
              <a:t>magento</a:t>
            </a:r>
            <a:r>
              <a:rPr lang="en-US" sz="3200" dirty="0"/>
              <a:t> </a:t>
            </a:r>
            <a:r>
              <a:rPr lang="en-US" sz="3200" dirty="0" err="1"/>
              <a:t>sampledata:deploy</a:t>
            </a:r>
            <a:r>
              <a:rPr lang="en-US" sz="3200" dirty="0"/>
              <a:t> &amp;&amp; </a:t>
            </a:r>
            <a:r>
              <a:rPr lang="en-US" sz="3200" dirty="0" err="1"/>
              <a:t>php</a:t>
            </a:r>
            <a:r>
              <a:rPr lang="en-US" sz="3200" dirty="0"/>
              <a:t> bin/</a:t>
            </a:r>
            <a:r>
              <a:rPr lang="en-US" sz="3200" dirty="0" err="1"/>
              <a:t>magento</a:t>
            </a:r>
            <a:r>
              <a:rPr lang="en-US" sz="3200" dirty="0"/>
              <a:t> </a:t>
            </a:r>
            <a:r>
              <a:rPr lang="en-US" sz="3200" dirty="0" err="1"/>
              <a:t>indexer:reindex</a:t>
            </a:r>
            <a:r>
              <a:rPr lang="en-US" sz="3200" dirty="0"/>
              <a:t> &amp;&amp; </a:t>
            </a:r>
            <a:r>
              <a:rPr lang="en-US" sz="3200" dirty="0" err="1"/>
              <a:t>php</a:t>
            </a:r>
            <a:r>
              <a:rPr lang="en-US" sz="3200" dirty="0"/>
              <a:t> bin/</a:t>
            </a:r>
            <a:r>
              <a:rPr lang="en-US" sz="3200" dirty="0" err="1"/>
              <a:t>magento</a:t>
            </a:r>
            <a:r>
              <a:rPr lang="en-US" sz="3200" dirty="0"/>
              <a:t> </a:t>
            </a:r>
            <a:r>
              <a:rPr lang="en-US" sz="3200" dirty="0" err="1"/>
              <a:t>se:up</a:t>
            </a:r>
            <a:r>
              <a:rPr lang="en-US" sz="3200" dirty="0"/>
              <a:t> &amp;&amp; </a:t>
            </a:r>
            <a:r>
              <a:rPr lang="en-US" sz="3200" dirty="0" err="1"/>
              <a:t>php</a:t>
            </a:r>
            <a:r>
              <a:rPr lang="en-US" sz="3200" dirty="0"/>
              <a:t> bin/</a:t>
            </a:r>
            <a:r>
              <a:rPr lang="en-US" sz="3200" dirty="0" err="1"/>
              <a:t>magento</a:t>
            </a:r>
            <a:r>
              <a:rPr lang="en-US" sz="3200" dirty="0"/>
              <a:t> </a:t>
            </a:r>
            <a:r>
              <a:rPr lang="en-US" sz="3200" dirty="0" err="1"/>
              <a:t>se:s:d</a:t>
            </a:r>
            <a:r>
              <a:rPr lang="en-US" sz="3200" dirty="0"/>
              <a:t> -f &amp;&amp; </a:t>
            </a:r>
            <a:r>
              <a:rPr lang="en-US" sz="3200" dirty="0" err="1"/>
              <a:t>php</a:t>
            </a:r>
            <a:r>
              <a:rPr lang="en-US" sz="3200" dirty="0"/>
              <a:t> bin/</a:t>
            </a:r>
            <a:r>
              <a:rPr lang="en-US" sz="3200" dirty="0" err="1"/>
              <a:t>magento</a:t>
            </a:r>
            <a:r>
              <a:rPr lang="en-US" sz="3200" dirty="0"/>
              <a:t> c:f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ADD3A-7218-79A3-58AC-C651042B960E}"/>
              </a:ext>
            </a:extLst>
          </p:cNvPr>
          <p:cNvSpPr txBox="1"/>
          <p:nvPr/>
        </p:nvSpPr>
        <p:spPr>
          <a:xfrm>
            <a:off x="1097280" y="3911678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enter Username  and password to start downloading</a:t>
            </a:r>
          </a:p>
          <a:p>
            <a:endParaRPr lang="en-US" dirty="0"/>
          </a:p>
          <a:p>
            <a:r>
              <a:rPr lang="en-US" b="1" dirty="0"/>
              <a:t>Username</a:t>
            </a:r>
            <a:r>
              <a:rPr lang="en-US" dirty="0"/>
              <a:t>: Your public Key</a:t>
            </a:r>
          </a:p>
          <a:p>
            <a:r>
              <a:rPr lang="en-US" b="1" dirty="0"/>
              <a:t>Password</a:t>
            </a:r>
            <a:r>
              <a:rPr lang="en-US" dirty="0"/>
              <a:t>: Your private key. </a:t>
            </a:r>
          </a:p>
        </p:txBody>
      </p:sp>
    </p:spTree>
    <p:extLst>
      <p:ext uri="{BB962C8B-B14F-4D97-AF65-F5344CB8AC3E}">
        <p14:creationId xmlns:p14="http://schemas.microsoft.com/office/powerpoint/2010/main" val="970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00B7-5311-52E5-0F35-67DAD3C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88A2-6579-1955-0600-FCD218A1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Open Sources and Why Open-Sources in E-Commerce?</a:t>
            </a:r>
          </a:p>
          <a:p>
            <a:r>
              <a:rPr lang="en-US" dirty="0"/>
              <a:t>2. Business Models and Open Sources in E-Commerce</a:t>
            </a:r>
          </a:p>
          <a:p>
            <a:r>
              <a:rPr lang="en-US" dirty="0"/>
              <a:t>3. Open-Source Applications in E-Commerce</a:t>
            </a:r>
          </a:p>
          <a:p>
            <a:r>
              <a:rPr lang="en-US" dirty="0"/>
              <a:t>4. Developing Application using Open-Source in E-Commerce</a:t>
            </a:r>
          </a:p>
        </p:txBody>
      </p:sp>
    </p:spTree>
    <p:extLst>
      <p:ext uri="{BB962C8B-B14F-4D97-AF65-F5344CB8AC3E}">
        <p14:creationId xmlns:p14="http://schemas.microsoft.com/office/powerpoint/2010/main" val="242191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1D5-1E61-1BEF-B972-4BFDA382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var(--mod-heading-sans-serif-font-family, var(--spectrum-heading-sans-serif-font-family))"/>
              </a:rPr>
              <a:t>Quick start on-premises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D49A-D38B-6BC0-46C7-FDC5518A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https://experienceleague.adobe.com/docs/commerce-operations/installation-guide/overview.html?lang=en</a:t>
            </a:r>
          </a:p>
        </p:txBody>
      </p:sp>
    </p:spTree>
    <p:extLst>
      <p:ext uri="{BB962C8B-B14F-4D97-AF65-F5344CB8AC3E}">
        <p14:creationId xmlns:p14="http://schemas.microsoft.com/office/powerpoint/2010/main" val="24550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71D5-1E61-1BEF-B972-4BFDA382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88907"/>
            <a:ext cx="10591137" cy="1992833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404040"/>
                </a:solidFill>
                <a:latin typeface="Spartan"/>
              </a:rPr>
              <a:t>Adobe Account Register</a:t>
            </a:r>
            <a:endParaRPr lang="en-US" b="1" i="0" dirty="0">
              <a:solidFill>
                <a:srgbClr val="404040"/>
              </a:solidFill>
              <a:effectLst/>
              <a:latin typeface="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D49A-D38B-6BC0-46C7-FDC5518A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1992833"/>
          </a:xfrm>
        </p:spPr>
        <p:txBody>
          <a:bodyPr>
            <a:normAutofit/>
          </a:bodyPr>
          <a:lstStyle/>
          <a:p>
            <a:r>
              <a:rPr lang="en-US" sz="2800" dirty="0"/>
              <a:t>https://commercemarketplace.adobe.com/customer/account/login/</a:t>
            </a:r>
          </a:p>
        </p:txBody>
      </p:sp>
    </p:spTree>
    <p:extLst>
      <p:ext uri="{BB962C8B-B14F-4D97-AF65-F5344CB8AC3E}">
        <p14:creationId xmlns:p14="http://schemas.microsoft.com/office/powerpoint/2010/main" val="266963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1B82B-592F-77E5-DEFD-BA53476F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Create Market Place Account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F099AE-B7C0-14B7-6539-148D3125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8" y="523684"/>
            <a:ext cx="7540042" cy="535343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E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87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1CAF-6222-5D53-E044-E915EF5F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Create App &amp; Access Key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427D7C-A9EA-AFFE-FD4C-D4E247C3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3322"/>
            <a:ext cx="6912217" cy="49076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14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C3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8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74FD-FF68-2662-09C3-81900E9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XAMPP</a:t>
            </a:r>
            <a:br>
              <a:rPr lang="en-US" dirty="0"/>
            </a:br>
            <a:r>
              <a:rPr lang="en-US" sz="3200" dirty="0"/>
              <a:t>https://www.apachefriends.org/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641A-62B2-DE16-94F5-666DC0F6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APACHE &amp; PHP 8.1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Composer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MySQL: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Username: root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Pass: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Create </a:t>
            </a:r>
            <a:r>
              <a:rPr lang="en-US" sz="3200" b="1" i="1" dirty="0"/>
              <a:t>Magento</a:t>
            </a:r>
            <a:r>
              <a:rPr lang="en-US" sz="3200" dirty="0"/>
              <a:t> Database in MySQL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1026" name="Picture 2" descr="upload.wikimedia.org/wikipedia/en/thumb/7/78/XAMPP...">
            <a:extLst>
              <a:ext uri="{FF2B5EF4-FFF2-40B4-BE49-F238E27FC236}">
                <a16:creationId xmlns:a16="http://schemas.microsoft.com/office/drawing/2014/main" id="{9E0A0615-2006-A90C-04E5-D4589D31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803" y="851535"/>
            <a:ext cx="17430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92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4539-CCE2-9886-88C9-DA39847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php.ini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7C60-121E-3A75-BC4A-7DFE1FD9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7788303" cy="2027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AF480-0C0A-E144-1BE7-E9574958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20290"/>
            <a:ext cx="4879580" cy="2027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FFE90-1EFE-16A4-D574-533C11F0BB58}"/>
              </a:ext>
            </a:extLst>
          </p:cNvPr>
          <p:cNvSpPr txBox="1"/>
          <p:nvPr/>
        </p:nvSpPr>
        <p:spPr>
          <a:xfrm>
            <a:off x="6512092" y="4658976"/>
            <a:ext cx="5218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Copy </a:t>
            </a:r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C:\xampp\php\libsodium.dll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 to </a:t>
            </a:r>
            <a:r>
              <a:rPr lang="en-US" b="1" i="0" dirty="0">
                <a:solidFill>
                  <a:srgbClr val="404040"/>
                </a:solidFill>
                <a:effectLst/>
                <a:latin typeface="Spartan"/>
              </a:rPr>
              <a:t>C:\xampp\apache\bin\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Spartan"/>
              </a:rPr>
              <a:t>Restart Apache means stop and start Apache.</a:t>
            </a:r>
          </a:p>
        </p:txBody>
      </p:sp>
    </p:spTree>
    <p:extLst>
      <p:ext uri="{BB962C8B-B14F-4D97-AF65-F5344CB8AC3E}">
        <p14:creationId xmlns:p14="http://schemas.microsoft.com/office/powerpoint/2010/main" val="1105952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1036</TotalTime>
  <Words>687</Words>
  <Application>Microsoft Office PowerPoint</Application>
  <PresentationFormat>Widescreen</PresentationFormat>
  <Paragraphs>79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Spartan</vt:lpstr>
      <vt:lpstr>var(--mod-heading-sans-serif-font-family, var(--spectrum-heading-sans-serif-font-family))</vt:lpstr>
      <vt:lpstr>Wingdings</vt:lpstr>
      <vt:lpstr>Retrospect</vt:lpstr>
      <vt:lpstr>Topic 2 Introduction to  Magento</vt:lpstr>
      <vt:lpstr>Learning Outcomes</vt:lpstr>
      <vt:lpstr>Content</vt:lpstr>
      <vt:lpstr>Quick start on-premises installation</vt:lpstr>
      <vt:lpstr>Adobe Account Register</vt:lpstr>
      <vt:lpstr>Create Market Place Account</vt:lpstr>
      <vt:lpstr>Create App &amp; Access Key</vt:lpstr>
      <vt:lpstr>Install XAMPP https://www.apachefriends.org/</vt:lpstr>
      <vt:lpstr>Configure php.ini</vt:lpstr>
      <vt:lpstr>PowerPoint Presentation</vt:lpstr>
      <vt:lpstr>Update host file of Windows</vt:lpstr>
      <vt:lpstr>Install elasticsearch on windows OS</vt:lpstr>
      <vt:lpstr>Install Magento 2.4.4 or Magento 2.4.5 or Magento 2.4.6 on Windows- Step By Step Guide</vt:lpstr>
      <vt:lpstr>Download Magento 2 from Repo</vt:lpstr>
      <vt:lpstr>Install Magento 2</vt:lpstr>
      <vt:lpstr>Fix gd2.php</vt:lpstr>
      <vt:lpstr>Fix template</vt:lpstr>
      <vt:lpstr>Fix template</vt:lpstr>
      <vt:lpstr>Fix template</vt:lpstr>
      <vt:lpstr>Disable Authentication</vt:lpstr>
      <vt:lpstr>Sample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Introduction to Open Sources in E-Commerce</dc:title>
  <dc:creator>Hao Lee</dc:creator>
  <cp:lastModifiedBy>Hao Lee</cp:lastModifiedBy>
  <cp:revision>230</cp:revision>
  <dcterms:created xsi:type="dcterms:W3CDTF">2023-10-30T09:29:55Z</dcterms:created>
  <dcterms:modified xsi:type="dcterms:W3CDTF">2023-11-27T04:56:28Z</dcterms:modified>
</cp:coreProperties>
</file>