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303" r:id="rId4"/>
    <p:sldId id="304" r:id="rId5"/>
    <p:sldId id="316" r:id="rId6"/>
    <p:sldId id="260" r:id="rId7"/>
    <p:sldId id="305" r:id="rId8"/>
    <p:sldId id="306" r:id="rId9"/>
    <p:sldId id="313" r:id="rId10"/>
    <p:sldId id="314" r:id="rId11"/>
    <p:sldId id="307" r:id="rId12"/>
    <p:sldId id="311" r:id="rId13"/>
    <p:sldId id="261" r:id="rId14"/>
    <p:sldId id="309" r:id="rId15"/>
    <p:sldId id="312" r:id="rId16"/>
    <p:sldId id="264" r:id="rId17"/>
    <p:sldId id="266" r:id="rId18"/>
    <p:sldId id="267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7B68-CFED-8F9B-129B-D14ACEAF5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DC377-5CF0-F6EA-C0DC-865782F70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0DE31-3753-9BAE-681D-DEC47FBF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2DBDD-6BBE-2ADF-E7AC-39F08E04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5FF64-0F5F-3C29-7375-D7B87CAE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4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2045-9CFB-D88A-E983-934CE298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BE478-ADF8-82DC-4020-197E1704E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0D76-669A-F09A-A3BF-6E107F1A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F02AB-EB07-8332-26E4-2864107E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404C6-7900-B705-13E1-269736D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CE9A4-9B13-865D-8478-388E79D59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E3F03-748E-5134-A14D-5FD8C9DC5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37FBC-8C70-8C50-345E-50DD0FE1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A1DF5-AE70-7A79-3E67-9F3F7DC0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D83E-DEDB-36DD-D506-D2869DF1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2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C368-7644-C069-0B1E-819C0BE2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D0AEE-D687-4565-4075-4FCA8C20F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26F7D-B131-99AE-98C9-AAFB77ED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D4478-0037-D2B5-B358-108F8F5D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19CA4-C81A-816E-0B63-61E1AB60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0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2480-3849-731C-0D1A-07B0F2B1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F4087-CFC0-5412-4C9F-C733EA3A7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63A97-F0C6-48CF-F20B-5EE370DC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47FBA-5862-D51E-51AA-8B45773D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C1ACF-FE47-617B-ACBE-AF066493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5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057D-4E43-F7BD-4C84-A83A61B3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30C9-8E2B-4C78-1CE6-6C4EA35D3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89B5F-1D60-41D4-2C76-8425213D6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1A718-1774-19DB-EF55-11932579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77106-8052-BFE7-5FF4-74B6E439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458DF-0329-08D4-6EF0-DC1C70E6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9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AB42-9E29-C16E-375B-85A4AEAD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F214B-2E70-12E1-B3DD-D449FD8AC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4FDA6-4110-F647-E8FE-4A37A9681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8FED9-D517-F112-943F-CBDEA4447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5A5A6-7831-621D-B8F1-A8003880A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F91F1-4430-20FE-A491-D8808206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9B12C-2CD2-E7DF-57D9-EF23D582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3A840-7EF5-8C10-9A54-EF4DB3F3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8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F885-653B-A585-0DD5-44F8E4D1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70CD9-EB58-8A29-D315-DC8CDBFE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70365-FCC4-03A4-5AAF-B9B7FE3E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A7762-B11C-635A-D442-796BA4AC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8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3C62F-EA6B-E6AB-7BEA-45A1A499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A2616-01B7-FF0B-7B3F-908F1652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8DA31-9CE3-F24E-9018-9182A0F0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E8A8-26CB-0494-EC6B-6BC75D83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42B2F-E460-2724-A9D8-E30D2283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BAB4E-C501-6CA3-0BCE-16B73CB93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B6A2C-6182-FAFD-5162-B81C80A5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B5125-10E0-AEF2-D9C6-4872E4DD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D26E0-88CD-3D82-1052-DF773A58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9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1424-250B-81FC-4B27-922AA3F4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1A5A0-8908-64D2-E52F-AE49A5500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D938C-F5EF-CFED-8672-FB6F274E1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369B1-79FF-8BB6-B001-2D464F5F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71D31-F25C-FE1C-07C9-DFD8F459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6BCB2-DCE5-6C48-3B0A-EEB11809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7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D4A43-D384-ADC6-5810-01D8A96E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8CE83-E01D-A515-B005-C3278FFE3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BBE0E-6322-F69B-9A70-8CA79BFAA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DCC89-AF8A-A80A-276D-7F171C038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001C0-F741-071C-E5D7-B47F515F5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4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C41-A218-F03E-E75B-E23D489DF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How far have</a:t>
            </a:r>
            <a:br>
              <a:rPr lang="en-US" sz="8000" dirty="0">
                <a:solidFill>
                  <a:schemeClr val="bg1"/>
                </a:solidFill>
              </a:rPr>
            </a:br>
            <a:r>
              <a:rPr lang="en-US" sz="8000" dirty="0">
                <a:solidFill>
                  <a:schemeClr val="bg1"/>
                </a:solidFill>
              </a:rPr>
              <a:t>we come?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0F88A-AF48-14EB-6A6D-9729B1C01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5253" y="3771003"/>
            <a:ext cx="6322242" cy="2676215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Gaussian Process Regression for Seafloor Mapping</a:t>
            </a:r>
          </a:p>
        </p:txBody>
      </p:sp>
    </p:spTree>
    <p:extLst>
      <p:ext uri="{BB962C8B-B14F-4D97-AF65-F5344CB8AC3E}">
        <p14:creationId xmlns:p14="http://schemas.microsoft.com/office/powerpoint/2010/main" val="174229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327BA-DCF8-288E-D903-02259A674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1285875"/>
            <a:ext cx="11734800" cy="5572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73187-2CEA-54B4-1797-36BDEA649102}"/>
              </a:ext>
            </a:extLst>
          </p:cNvPr>
          <p:cNvSpPr txBox="1">
            <a:spLocks/>
          </p:cNvSpPr>
          <p:nvPr/>
        </p:nvSpPr>
        <p:spPr>
          <a:xfrm>
            <a:off x="8948737" y="0"/>
            <a:ext cx="30099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>
                <a:solidFill>
                  <a:schemeClr val="bg1"/>
                </a:solidFill>
              </a:rPr>
              <a:t>Random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D14457-D28C-8ADE-3B2D-0FE67AC39B9A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83226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ark&#10;&#10;Description automatically generated">
            <a:extLst>
              <a:ext uri="{FF2B5EF4-FFF2-40B4-BE49-F238E27FC236}">
                <a16:creationId xmlns:a16="http://schemas.microsoft.com/office/drawing/2014/main" id="{1B0B084C-E8B7-B592-1B10-FB366D40F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80904"/>
            <a:ext cx="11734800" cy="5562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69C461F-7A07-B22F-46DF-7B1C0672A4C0}"/>
              </a:ext>
            </a:extLst>
          </p:cNvPr>
          <p:cNvSpPr txBox="1">
            <a:spLocks/>
          </p:cNvSpPr>
          <p:nvPr/>
        </p:nvSpPr>
        <p:spPr>
          <a:xfrm>
            <a:off x="8686800" y="0"/>
            <a:ext cx="3271837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>
                <a:solidFill>
                  <a:schemeClr val="bg1"/>
                </a:solidFill>
              </a:rPr>
              <a:t>Systematic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B6369C-BFB1-7336-845A-02DCCB2FF086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2539D54-68DD-6B0D-4A91-A61F4FE38FB3}"/>
              </a:ext>
            </a:extLst>
          </p:cNvPr>
          <p:cNvSpPr txBox="1">
            <a:spLocks/>
          </p:cNvSpPr>
          <p:nvPr/>
        </p:nvSpPr>
        <p:spPr>
          <a:xfrm>
            <a:off x="8817768" y="381000"/>
            <a:ext cx="3009900" cy="5048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chemeClr val="bg1"/>
                </a:solidFill>
              </a:rPr>
              <a:t>every 5</a:t>
            </a:r>
            <a:r>
              <a:rPr lang="en-US" sz="2800" i="1" baseline="30000" dirty="0">
                <a:solidFill>
                  <a:schemeClr val="bg1"/>
                </a:solidFill>
              </a:rPr>
              <a:t>th</a:t>
            </a:r>
            <a:r>
              <a:rPr lang="en-US" sz="2800" i="1" dirty="0">
                <a:solidFill>
                  <a:schemeClr val="bg1"/>
                </a:solidFill>
              </a:rPr>
              <a:t> pt</a:t>
            </a:r>
          </a:p>
        </p:txBody>
      </p:sp>
    </p:spTree>
    <p:extLst>
      <p:ext uri="{BB962C8B-B14F-4D97-AF65-F5344CB8AC3E}">
        <p14:creationId xmlns:p14="http://schemas.microsoft.com/office/powerpoint/2010/main" val="2886749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5D3481-C633-7395-6BCB-9567986E9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362075"/>
            <a:ext cx="11772900" cy="5495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73187-2CEA-54B4-1797-36BDEA649102}"/>
              </a:ext>
            </a:extLst>
          </p:cNvPr>
          <p:cNvSpPr txBox="1">
            <a:spLocks/>
          </p:cNvSpPr>
          <p:nvPr/>
        </p:nvSpPr>
        <p:spPr>
          <a:xfrm>
            <a:off x="8948737" y="0"/>
            <a:ext cx="30099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>
                <a:solidFill>
                  <a:schemeClr val="bg1"/>
                </a:solidFill>
              </a:rPr>
              <a:t>Hybrid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D14457-D28C-8ADE-3B2D-0FE67AC39B9A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3309463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een, dark&#10;&#10;Description automatically generated">
            <a:extLst>
              <a:ext uri="{FF2B5EF4-FFF2-40B4-BE49-F238E27FC236}">
                <a16:creationId xmlns:a16="http://schemas.microsoft.com/office/drawing/2014/main" id="{60D79174-4036-277C-73E7-477126658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" y="1447800"/>
            <a:ext cx="11801475" cy="5410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7C7B42F-3164-3D77-700F-2F19479E3B86}"/>
              </a:ext>
            </a:extLst>
          </p:cNvPr>
          <p:cNvSpPr txBox="1">
            <a:spLocks/>
          </p:cNvSpPr>
          <p:nvPr/>
        </p:nvSpPr>
        <p:spPr>
          <a:xfrm>
            <a:off x="8948737" y="0"/>
            <a:ext cx="30099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>
                <a:solidFill>
                  <a:schemeClr val="bg1"/>
                </a:solidFill>
              </a:rPr>
              <a:t>Average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8A2803-513D-C1B0-3206-2E1FE0287A7F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3273896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worm&#10;&#10;Description automatically generated">
            <a:extLst>
              <a:ext uri="{FF2B5EF4-FFF2-40B4-BE49-F238E27FC236}">
                <a16:creationId xmlns:a16="http://schemas.microsoft.com/office/drawing/2014/main" id="{81D1EE73-95F7-6DD2-C503-00E4E0925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" y="1323975"/>
            <a:ext cx="11725275" cy="5534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73187-2CEA-54B4-1797-36BDEA649102}"/>
              </a:ext>
            </a:extLst>
          </p:cNvPr>
          <p:cNvSpPr txBox="1">
            <a:spLocks/>
          </p:cNvSpPr>
          <p:nvPr/>
        </p:nvSpPr>
        <p:spPr>
          <a:xfrm>
            <a:off x="8948737" y="0"/>
            <a:ext cx="30099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chemeClr val="bg1"/>
                </a:solidFill>
              </a:rPr>
              <a:t>Dissimilar Neighbor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D14457-D28C-8ADE-3B2D-0FE67AC39B9A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3253262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een, dark&#10;&#10;Description automatically generated">
            <a:extLst>
              <a:ext uri="{FF2B5EF4-FFF2-40B4-BE49-F238E27FC236}">
                <a16:creationId xmlns:a16="http://schemas.microsoft.com/office/drawing/2014/main" id="{D6EF096B-E15A-82D5-F9AA-6E233F6A4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" y="1362075"/>
            <a:ext cx="11782425" cy="5495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73187-2CEA-54B4-1797-36BDEA649102}"/>
              </a:ext>
            </a:extLst>
          </p:cNvPr>
          <p:cNvSpPr txBox="1">
            <a:spLocks/>
          </p:cNvSpPr>
          <p:nvPr/>
        </p:nvSpPr>
        <p:spPr>
          <a:xfrm>
            <a:off x="8948737" y="0"/>
            <a:ext cx="30099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>
                <a:solidFill>
                  <a:schemeClr val="bg1"/>
                </a:solidFill>
              </a:rPr>
              <a:t>Kmeans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D14457-D28C-8ADE-3B2D-0FE67AC39B9A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268521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676031" y="813197"/>
                <a:ext cx="283993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031" y="813197"/>
                <a:ext cx="283993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2">
            <a:extLst>
              <a:ext uri="{FF2B5EF4-FFF2-40B4-BE49-F238E27FC236}">
                <a16:creationId xmlns:a16="http://schemas.microsoft.com/office/drawing/2014/main" id="{E6CBF411-072C-CF3F-26DF-B042F8828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2836" y="5722068"/>
            <a:ext cx="6740164" cy="120663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x is independent variable, “input”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4A32B-C59B-D6B8-2B11-C16FE40D5BC9}"/>
              </a:ext>
            </a:extLst>
          </p:cNvPr>
          <p:cNvSpPr txBox="1">
            <a:spLocks/>
          </p:cNvSpPr>
          <p:nvPr/>
        </p:nvSpPr>
        <p:spPr>
          <a:xfrm>
            <a:off x="518925" y="2222369"/>
            <a:ext cx="3053834" cy="284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y is dependent variable, “target”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C78255-FCE5-05F9-0377-8FD9BF6E9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5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A18AEC6-6892-6606-DBC7-B45C1E098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676031" y="813197"/>
                <a:ext cx="283993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031" y="813197"/>
                <a:ext cx="2839937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2">
            <a:extLst>
              <a:ext uri="{FF2B5EF4-FFF2-40B4-BE49-F238E27FC236}">
                <a16:creationId xmlns:a16="http://schemas.microsoft.com/office/drawing/2014/main" id="{E6CBF411-072C-CF3F-26DF-B042F8828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2836" y="5722068"/>
            <a:ext cx="6740164" cy="120663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x is independent variable, “input”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4A32B-C59B-D6B8-2B11-C16FE40D5BC9}"/>
              </a:ext>
            </a:extLst>
          </p:cNvPr>
          <p:cNvSpPr txBox="1">
            <a:spLocks/>
          </p:cNvSpPr>
          <p:nvPr/>
        </p:nvSpPr>
        <p:spPr>
          <a:xfrm>
            <a:off x="518925" y="2222369"/>
            <a:ext cx="3053834" cy="284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y is dependent variable, “target”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4C55724-FBD0-2F6B-98F5-08D184EDE8F3}"/>
              </a:ext>
            </a:extLst>
          </p:cNvPr>
          <p:cNvSpPr txBox="1">
            <a:spLocks/>
          </p:cNvSpPr>
          <p:nvPr/>
        </p:nvSpPr>
        <p:spPr>
          <a:xfrm>
            <a:off x="8910352" y="2099821"/>
            <a:ext cx="2241557" cy="284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noise in our data!</a:t>
            </a:r>
          </a:p>
        </p:txBody>
      </p:sp>
      <p:pic>
        <p:nvPicPr>
          <p:cNvPr id="10" name="Graphic 9" descr="Line arrow: Clockwise curve with solid fill">
            <a:extLst>
              <a:ext uri="{FF2B5EF4-FFF2-40B4-BE49-F238E27FC236}">
                <a16:creationId xmlns:a16="http://schemas.microsoft.com/office/drawing/2014/main" id="{DA63F49A-A92C-7D64-A997-2FF21622F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544119">
            <a:off x="7817890" y="22778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44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1B291A-D01D-A65B-3609-3DA8CDD39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2">
            <a:extLst>
              <a:ext uri="{FF2B5EF4-FFF2-40B4-BE49-F238E27FC236}">
                <a16:creationId xmlns:a16="http://schemas.microsoft.com/office/drawing/2014/main" id="{E6CBF411-072C-CF3F-26DF-B042F8828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2836" y="5722068"/>
            <a:ext cx="6740164" cy="120663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x is independent variable, “input”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4A32B-C59B-D6B8-2B11-C16FE40D5BC9}"/>
              </a:ext>
            </a:extLst>
          </p:cNvPr>
          <p:cNvSpPr txBox="1">
            <a:spLocks/>
          </p:cNvSpPr>
          <p:nvPr/>
        </p:nvSpPr>
        <p:spPr>
          <a:xfrm>
            <a:off x="518925" y="2222369"/>
            <a:ext cx="3053834" cy="284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y is dependent variable, “target”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4C55724-FBD0-2F6B-98F5-08D184EDE8F3}"/>
              </a:ext>
            </a:extLst>
          </p:cNvPr>
          <p:cNvSpPr txBox="1">
            <a:spLocks/>
          </p:cNvSpPr>
          <p:nvPr/>
        </p:nvSpPr>
        <p:spPr>
          <a:xfrm>
            <a:off x="8910352" y="2099821"/>
            <a:ext cx="2241557" cy="284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noise in our data!</a:t>
            </a:r>
          </a:p>
        </p:txBody>
      </p:sp>
      <p:pic>
        <p:nvPicPr>
          <p:cNvPr id="10" name="Graphic 9" descr="Line arrow: Clockwise curve with solid fill">
            <a:extLst>
              <a:ext uri="{FF2B5EF4-FFF2-40B4-BE49-F238E27FC236}">
                <a16:creationId xmlns:a16="http://schemas.microsoft.com/office/drawing/2014/main" id="{DA63F49A-A92C-7D64-A997-2FF21622F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544119">
            <a:off x="7817890" y="22778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39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0BF313A0-1ED7-A293-30A9-C58A3820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086" y="5429250"/>
            <a:ext cx="10067827" cy="13391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Fitting a ‘trendline’ to data…</a:t>
            </a:r>
          </a:p>
          <a:p>
            <a:r>
              <a:rPr lang="en-US" sz="3600" dirty="0">
                <a:solidFill>
                  <a:schemeClr val="bg1"/>
                </a:solidFill>
              </a:rPr>
              <a:t>to make predictions where we don’t have data!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831BE-1BF3-0F89-736F-4B7D1EEE2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7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C41-A218-F03E-E75B-E23D489DF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415"/>
            <a:ext cx="9144000" cy="112388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Where it began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D4E8C-6CFC-4E48-C834-72281A46F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043" y="1651347"/>
            <a:ext cx="10137913" cy="77380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Massively Parallel Gaussian Process Regression</a:t>
            </a: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12714982-B3CB-F6B0-0150-38CBA6320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028" y="2519039"/>
            <a:ext cx="630504" cy="630504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C68FA3B-53D8-18A2-E911-5A632FC2E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028" y="3149543"/>
            <a:ext cx="630504" cy="630504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3F8425D7-EA6D-985B-5385-605D4D928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028" y="3780047"/>
            <a:ext cx="630504" cy="63050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B6AEC6A-F167-1D1E-AC7A-5EB655CF53F8}"/>
              </a:ext>
            </a:extLst>
          </p:cNvPr>
          <p:cNvSpPr txBox="1">
            <a:spLocks/>
          </p:cNvSpPr>
          <p:nvPr/>
        </p:nvSpPr>
        <p:spPr>
          <a:xfrm>
            <a:off x="2964694" y="2527817"/>
            <a:ext cx="6656383" cy="60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real-time updatable GPR solution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B3A38E6-1DCD-C3C4-14E5-BDB194B4A7B9}"/>
              </a:ext>
            </a:extLst>
          </p:cNvPr>
          <p:cNvSpPr txBox="1">
            <a:spLocks/>
          </p:cNvSpPr>
          <p:nvPr/>
        </p:nvSpPr>
        <p:spPr>
          <a:xfrm>
            <a:off x="2964695" y="3163871"/>
            <a:ext cx="6322242" cy="60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exact solution (uses all data)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7D2626C-20FF-ADB0-879C-E22151D60DEB}"/>
              </a:ext>
            </a:extLst>
          </p:cNvPr>
          <p:cNvSpPr txBox="1">
            <a:spLocks/>
          </p:cNvSpPr>
          <p:nvPr/>
        </p:nvSpPr>
        <p:spPr>
          <a:xfrm>
            <a:off x="2964694" y="3809864"/>
            <a:ext cx="7600602" cy="77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number of computational speed-ups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B0C8A16-0C6E-EA77-51AF-CAD36EA279F2}"/>
              </a:ext>
            </a:extLst>
          </p:cNvPr>
          <p:cNvSpPr txBox="1">
            <a:spLocks/>
          </p:cNvSpPr>
          <p:nvPr/>
        </p:nvSpPr>
        <p:spPr>
          <a:xfrm>
            <a:off x="2964694" y="4435468"/>
            <a:ext cx="7600602" cy="77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runs on a GPU</a:t>
            </a:r>
          </a:p>
        </p:txBody>
      </p:sp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E8E2702A-E725-27B3-89CB-5A7DC9C88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028" y="4365895"/>
            <a:ext cx="630504" cy="63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8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B37C8C34-18F9-B89D-F570-0985EEC3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5947" y="2457408"/>
            <a:ext cx="742666" cy="7426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AA2C41-A218-F03E-E75B-E23D489DF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415"/>
            <a:ext cx="9144000" cy="112388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Where it began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D4E8C-6CFC-4E48-C834-72281A46F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043" y="1651347"/>
            <a:ext cx="10137913" cy="77380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Massively Parallel Gaussian Process Regression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B6AEC6A-F167-1D1E-AC7A-5EB655CF53F8}"/>
              </a:ext>
            </a:extLst>
          </p:cNvPr>
          <p:cNvSpPr txBox="1">
            <a:spLocks/>
          </p:cNvSpPr>
          <p:nvPr/>
        </p:nvSpPr>
        <p:spPr>
          <a:xfrm>
            <a:off x="2964694" y="2527817"/>
            <a:ext cx="6656383" cy="60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requires heavy-duty GPU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B3A38E6-1DCD-C3C4-14E5-BDB194B4A7B9}"/>
              </a:ext>
            </a:extLst>
          </p:cNvPr>
          <p:cNvSpPr txBox="1">
            <a:spLocks/>
          </p:cNvSpPr>
          <p:nvPr/>
        </p:nvSpPr>
        <p:spPr>
          <a:xfrm>
            <a:off x="2964695" y="3183749"/>
            <a:ext cx="6322242" cy="60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constant sonar uncertainty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7D2626C-20FF-ADB0-879C-E22151D60DEB}"/>
              </a:ext>
            </a:extLst>
          </p:cNvPr>
          <p:cNvSpPr txBox="1">
            <a:spLocks/>
          </p:cNvSpPr>
          <p:nvPr/>
        </p:nvSpPr>
        <p:spPr>
          <a:xfrm>
            <a:off x="2964694" y="3839681"/>
            <a:ext cx="7600602" cy="77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not as fast as it could be</a:t>
            </a:r>
          </a:p>
        </p:txBody>
      </p:sp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C770F5C4-DB8D-803E-DC85-F85960DB0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5947" y="3103401"/>
            <a:ext cx="742666" cy="742666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60A823CC-DFFB-6EE8-AA8E-E80EAF5FD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5947" y="3765719"/>
            <a:ext cx="742666" cy="7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4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C41-A218-F03E-E75B-E23D489DF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415"/>
            <a:ext cx="9144000" cy="112388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What Phil targeted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D4E8C-6CFC-4E48-C834-72281A46F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043" y="1651347"/>
            <a:ext cx="10137913" cy="77380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Massively Parallel Gaussian Process Regression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B6AEC6A-F167-1D1E-AC7A-5EB655CF53F8}"/>
              </a:ext>
            </a:extLst>
          </p:cNvPr>
          <p:cNvSpPr txBox="1">
            <a:spLocks/>
          </p:cNvSpPr>
          <p:nvPr/>
        </p:nvSpPr>
        <p:spPr>
          <a:xfrm>
            <a:off x="2964694" y="2527816"/>
            <a:ext cx="8646281" cy="2425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determine the best </a:t>
            </a:r>
            <a:r>
              <a:rPr lang="en-US" sz="3600" dirty="0" err="1">
                <a:solidFill>
                  <a:schemeClr val="bg1"/>
                </a:solidFill>
              </a:rPr>
              <a:t>downsample</a:t>
            </a:r>
            <a:r>
              <a:rPr lang="en-US" sz="3600" dirty="0">
                <a:solidFill>
                  <a:schemeClr val="bg1"/>
                </a:solidFill>
              </a:rPr>
              <a:t> method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	- 6 methods tested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	- want fast and accurate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B3A38E6-1DCD-C3C4-14E5-BDB194B4A7B9}"/>
              </a:ext>
            </a:extLst>
          </p:cNvPr>
          <p:cNvSpPr txBox="1">
            <a:spLocks/>
          </p:cNvSpPr>
          <p:nvPr/>
        </p:nvSpPr>
        <p:spPr>
          <a:xfrm>
            <a:off x="2964694" y="4539541"/>
            <a:ext cx="7569956" cy="1365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variable sonar uncertainty across ping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	- better reflection of reality</a:t>
            </a:r>
          </a:p>
        </p:txBody>
      </p:sp>
      <p:pic>
        <p:nvPicPr>
          <p:cNvPr id="1026" name="Picture 2" descr="Graphic Supplies - Vantex">
            <a:extLst>
              <a:ext uri="{FF2B5EF4-FFF2-40B4-BE49-F238E27FC236}">
                <a16:creationId xmlns:a16="http://schemas.microsoft.com/office/drawing/2014/main" id="{F37EE827-9321-E454-8327-97ECAC26F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0" b="90000" l="8000" r="90667">
                        <a14:foregroundMark x1="30333" y1="47333" x2="46667" y2="43333"/>
                        <a14:foregroundMark x1="46667" y1="43333" x2="69000" y2="44667"/>
                        <a14:foregroundMark x1="69000" y1="44667" x2="71667" y2="44000"/>
                        <a14:foregroundMark x1="61000" y1="41667" x2="72667" y2="35000"/>
                        <a14:foregroundMark x1="47667" y1="46667" x2="26333" y2="56667"/>
                        <a14:foregroundMark x1="26333" y1="56667" x2="34333" y2="57000"/>
                        <a14:foregroundMark x1="41333" y1="52667" x2="62667" y2="49667"/>
                        <a14:foregroundMark x1="62667" y1="49667" x2="45333" y2="57667"/>
                        <a14:foregroundMark x1="45333" y1="57667" x2="56667" y2="46333"/>
                        <a14:foregroundMark x1="57333" y1="48667" x2="63667" y2="48000"/>
                        <a14:foregroundMark x1="50333" y1="13000" x2="49000" y2="8333"/>
                        <a14:foregroundMark x1="11000" y1="49000" x2="8333" y2="49333"/>
                        <a14:foregroundMark x1="87667" y1="49333" x2="90667" y2="49333"/>
                        <a14:foregroundMark x1="47333" y1="86000" x2="48667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484" y="2750936"/>
            <a:ext cx="1356127" cy="135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 Supplies - Vantex">
            <a:extLst>
              <a:ext uri="{FF2B5EF4-FFF2-40B4-BE49-F238E27FC236}">
                <a16:creationId xmlns:a16="http://schemas.microsoft.com/office/drawing/2014/main" id="{26C5D898-7BD9-D648-1C69-56832700C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0" b="90000" l="8000" r="90667">
                        <a14:foregroundMark x1="30333" y1="47333" x2="46667" y2="43333"/>
                        <a14:foregroundMark x1="46667" y1="43333" x2="69000" y2="44667"/>
                        <a14:foregroundMark x1="69000" y1="44667" x2="71667" y2="44000"/>
                        <a14:foregroundMark x1="61000" y1="41667" x2="72667" y2="35000"/>
                        <a14:foregroundMark x1="47667" y1="46667" x2="26333" y2="56667"/>
                        <a14:foregroundMark x1="26333" y1="56667" x2="34333" y2="57000"/>
                        <a14:foregroundMark x1="41333" y1="52667" x2="62667" y2="49667"/>
                        <a14:foregroundMark x1="62667" y1="49667" x2="45333" y2="57667"/>
                        <a14:foregroundMark x1="45333" y1="57667" x2="56667" y2="46333"/>
                        <a14:foregroundMark x1="57333" y1="48667" x2="63667" y2="48000"/>
                        <a14:foregroundMark x1="50333" y1="13000" x2="49000" y2="8333"/>
                        <a14:foregroundMark x1="11000" y1="49000" x2="8333" y2="49333"/>
                        <a14:foregroundMark x1="87667" y1="49333" x2="90667" y2="49333"/>
                        <a14:foregroundMark x1="47333" y1="86000" x2="48667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831" y="4777041"/>
            <a:ext cx="1356127" cy="135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15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C41-A218-F03E-E75B-E23D489DF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415"/>
            <a:ext cx="9144000" cy="112388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What’s the big deal?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D4E8C-6CFC-4E48-C834-72281A46F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903" y="3393702"/>
            <a:ext cx="3535018" cy="18970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as we use </a:t>
            </a:r>
            <a:r>
              <a:rPr lang="en-US" sz="3600" i="1" dirty="0">
                <a:solidFill>
                  <a:schemeClr val="bg1"/>
                </a:solidFill>
              </a:rPr>
              <a:t>fewer</a:t>
            </a:r>
            <a:r>
              <a:rPr lang="en-US" sz="3600" dirty="0">
                <a:solidFill>
                  <a:schemeClr val="bg1"/>
                </a:solidFill>
              </a:rPr>
              <a:t> points…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CDA5355-11B5-0576-5BC2-D7043C51D3EA}"/>
              </a:ext>
            </a:extLst>
          </p:cNvPr>
          <p:cNvSpPr txBox="1">
            <a:spLocks/>
          </p:cNvSpPr>
          <p:nvPr/>
        </p:nvSpPr>
        <p:spPr>
          <a:xfrm>
            <a:off x="4308612" y="3393702"/>
            <a:ext cx="3535018" cy="1897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…the algo </a:t>
            </a:r>
          </a:p>
          <a:p>
            <a:r>
              <a:rPr lang="en-US" sz="3600" i="1" dirty="0">
                <a:solidFill>
                  <a:schemeClr val="bg1"/>
                </a:solidFill>
              </a:rPr>
              <a:t>speeds</a:t>
            </a:r>
            <a:r>
              <a:rPr lang="en-US" sz="3600" dirty="0">
                <a:solidFill>
                  <a:schemeClr val="bg1"/>
                </a:solidFill>
              </a:rPr>
              <a:t> up…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384F0E-6596-72B5-95D9-D15E7826416C}"/>
              </a:ext>
            </a:extLst>
          </p:cNvPr>
          <p:cNvSpPr txBox="1">
            <a:spLocks/>
          </p:cNvSpPr>
          <p:nvPr/>
        </p:nvSpPr>
        <p:spPr>
          <a:xfrm>
            <a:off x="7806674" y="3393702"/>
            <a:ext cx="3535018" cy="1897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…and accuracy goes down.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B86E267-5D8B-58E3-2813-BC1D4BCE9FAC}"/>
              </a:ext>
            </a:extLst>
          </p:cNvPr>
          <p:cNvSpPr txBox="1">
            <a:spLocks/>
          </p:cNvSpPr>
          <p:nvPr/>
        </p:nvSpPr>
        <p:spPr>
          <a:xfrm>
            <a:off x="3018695" y="1617915"/>
            <a:ext cx="6154610" cy="1368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bg1"/>
                </a:solidFill>
              </a:rPr>
              <a:t>GPR scales O(N</a:t>
            </a:r>
            <a:r>
              <a:rPr lang="en-US" sz="4400" b="1" baseline="30000" dirty="0">
                <a:solidFill>
                  <a:schemeClr val="bg1"/>
                </a:solidFill>
              </a:rPr>
              <a:t>3</a:t>
            </a:r>
            <a:r>
              <a:rPr lang="en-US" sz="4400" b="1" dirty="0">
                <a:solidFill>
                  <a:schemeClr val="bg1"/>
                </a:solidFill>
              </a:rPr>
              <a:t>)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and N is in the </a:t>
            </a:r>
            <a:r>
              <a:rPr lang="en-US" sz="4400" b="1" i="1" dirty="0">
                <a:solidFill>
                  <a:schemeClr val="bg1"/>
                </a:solidFill>
              </a:rPr>
              <a:t>millions</a:t>
            </a:r>
          </a:p>
        </p:txBody>
      </p:sp>
      <p:pic>
        <p:nvPicPr>
          <p:cNvPr id="10" name="Graphic 9" descr="Lights On with solid fill">
            <a:extLst>
              <a:ext uri="{FF2B5EF4-FFF2-40B4-BE49-F238E27FC236}">
                <a16:creationId xmlns:a16="http://schemas.microsoft.com/office/drawing/2014/main" id="{9D4F9DDA-E0FB-3DA5-4E5D-B2E9DDD55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616" y="4740966"/>
            <a:ext cx="1613281" cy="1613281"/>
          </a:xfrm>
          <a:prstGeom prst="rect">
            <a:avLst/>
          </a:prstGeom>
        </p:spPr>
      </p:pic>
      <p:pic>
        <p:nvPicPr>
          <p:cNvPr id="13" name="Graphic 12" descr="Thumbs up sign with solid fill">
            <a:extLst>
              <a:ext uri="{FF2B5EF4-FFF2-40B4-BE49-F238E27FC236}">
                <a16:creationId xmlns:a16="http://schemas.microsoft.com/office/drawing/2014/main" id="{D776E7E2-4FA4-BB54-B942-CA1ABE46B1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6508" y="4855263"/>
            <a:ext cx="1498983" cy="1498983"/>
          </a:xfrm>
          <a:prstGeom prst="rect">
            <a:avLst/>
          </a:prstGeom>
        </p:spPr>
      </p:pic>
      <p:pic>
        <p:nvPicPr>
          <p:cNvPr id="19" name="Graphic 18" descr="Thumbs Down with solid fill">
            <a:extLst>
              <a:ext uri="{FF2B5EF4-FFF2-40B4-BE49-F238E27FC236}">
                <a16:creationId xmlns:a16="http://schemas.microsoft.com/office/drawing/2014/main" id="{2EF3F83E-2231-DAD8-BBF0-1F2FA87965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24691" y="5061602"/>
            <a:ext cx="1498983" cy="149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0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E4B2D851-6D1B-F34B-623E-6CB3D9E52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9" t="9203" r="5344" b="2195"/>
          <a:stretch/>
        </p:blipFill>
        <p:spPr>
          <a:xfrm>
            <a:off x="2857500" y="1562099"/>
            <a:ext cx="6381750" cy="499848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7AEC322-EABE-225F-A4FB-BE84F485A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415"/>
            <a:ext cx="9144000" cy="112388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GPR on a 2D ping</a:t>
            </a:r>
          </a:p>
        </p:txBody>
      </p:sp>
    </p:spTree>
    <p:extLst>
      <p:ext uri="{BB962C8B-B14F-4D97-AF65-F5344CB8AC3E}">
        <p14:creationId xmlns:p14="http://schemas.microsoft.com/office/powerpoint/2010/main" val="257630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C41-A218-F03E-E75B-E23D489DF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8000" dirty="0">
                <a:solidFill>
                  <a:schemeClr val="bg1"/>
                </a:solidFill>
              </a:rPr>
            </a:br>
            <a:r>
              <a:rPr lang="en-US" sz="8000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879B7-9249-7C5B-B187-69777C9AE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4879" y="3509963"/>
            <a:ext cx="6322242" cy="267621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Fitting a ‘trendline’ to data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6507DB3-EDC8-21C5-DC7D-F0093B4B8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242"/>
            <a:ext cx="12192000" cy="42153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417C55-000B-0ED0-B81E-295CAE1F711B}"/>
              </a:ext>
            </a:extLst>
          </p:cNvPr>
          <p:cNvSpPr txBox="1"/>
          <p:nvPr/>
        </p:nvSpPr>
        <p:spPr>
          <a:xfrm>
            <a:off x="1358491" y="5802250"/>
            <a:ext cx="3152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All datapoints (exact solution)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49320-CB39-FFDF-8F4C-74A7815696B3}"/>
              </a:ext>
            </a:extLst>
          </p:cNvPr>
          <p:cNvSpPr txBox="1"/>
          <p:nvPr/>
        </p:nvSpPr>
        <p:spPr>
          <a:xfrm>
            <a:off x="7144362" y="5802559"/>
            <a:ext cx="4225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10% of datapoints (approximate solution)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3B1AF3-EF3F-5008-2634-7CD304E70E75}"/>
              </a:ext>
            </a:extLst>
          </p:cNvPr>
          <p:cNvSpPr txBox="1">
            <a:spLocks/>
          </p:cNvSpPr>
          <p:nvPr/>
        </p:nvSpPr>
        <p:spPr>
          <a:xfrm>
            <a:off x="1524000" y="89452"/>
            <a:ext cx="9144000" cy="14411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bg1"/>
                </a:solidFill>
              </a:rPr>
              <a:t>GPR on a 2.5D swath</a:t>
            </a:r>
          </a:p>
        </p:txBody>
      </p:sp>
    </p:spTree>
    <p:extLst>
      <p:ext uri="{BB962C8B-B14F-4D97-AF65-F5344CB8AC3E}">
        <p14:creationId xmlns:p14="http://schemas.microsoft.com/office/powerpoint/2010/main" val="143270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20BDC64-3774-E74E-E04D-FD753F0BB7A4}"/>
              </a:ext>
            </a:extLst>
          </p:cNvPr>
          <p:cNvSpPr txBox="1">
            <a:spLocks/>
          </p:cNvSpPr>
          <p:nvPr/>
        </p:nvSpPr>
        <p:spPr>
          <a:xfrm>
            <a:off x="9010650" y="0"/>
            <a:ext cx="3009900" cy="18954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chemeClr val="bg1"/>
                </a:solidFill>
              </a:rPr>
              <a:t>6</a:t>
            </a:r>
          </a:p>
          <a:p>
            <a:r>
              <a:rPr lang="en-US" sz="8000" dirty="0">
                <a:solidFill>
                  <a:schemeClr val="bg1"/>
                </a:solidFill>
              </a:rPr>
              <a:t>Methods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7F17269C-A02B-FBEF-862E-8F60350F0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51604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31B1D2-97BA-57FB-6BD4-A21A1916DCD0}"/>
              </a:ext>
            </a:extLst>
          </p:cNvPr>
          <p:cNvSpPr txBox="1"/>
          <p:nvPr/>
        </p:nvSpPr>
        <p:spPr>
          <a:xfrm>
            <a:off x="8943975" y="3244334"/>
            <a:ext cx="3009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100 pts </a:t>
            </a: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 20 pts</a:t>
            </a:r>
          </a:p>
        </p:txBody>
      </p:sp>
    </p:spTree>
    <p:extLst>
      <p:ext uri="{BB962C8B-B14F-4D97-AF65-F5344CB8AC3E}">
        <p14:creationId xmlns:p14="http://schemas.microsoft.com/office/powerpoint/2010/main" val="2176511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67A889-396B-65A0-89D0-C0B92DB4D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4" y="1302026"/>
            <a:ext cx="11805386" cy="55460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73187-2CEA-54B4-1797-36BDEA649102}"/>
              </a:ext>
            </a:extLst>
          </p:cNvPr>
          <p:cNvSpPr txBox="1">
            <a:spLocks/>
          </p:cNvSpPr>
          <p:nvPr/>
        </p:nvSpPr>
        <p:spPr>
          <a:xfrm>
            <a:off x="8948737" y="0"/>
            <a:ext cx="30099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>
                <a:solidFill>
                  <a:schemeClr val="bg1"/>
                </a:solidFill>
              </a:rPr>
              <a:t>Exact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D14457-D28C-8ADE-3B2D-0FE67AC39B9A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360293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295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How far have we come?</vt:lpstr>
      <vt:lpstr>Where it began</vt:lpstr>
      <vt:lpstr>Where it began</vt:lpstr>
      <vt:lpstr>What Phil targeted</vt:lpstr>
      <vt:lpstr>What’s the big deal?</vt:lpstr>
      <vt:lpstr>GPR on a 2D ping</vt:lpstr>
      <vt:lpstr>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Parisi</dc:creator>
  <cp:lastModifiedBy>Phillip Parisi</cp:lastModifiedBy>
  <cp:revision>69</cp:revision>
  <dcterms:created xsi:type="dcterms:W3CDTF">2022-06-27T23:00:32Z</dcterms:created>
  <dcterms:modified xsi:type="dcterms:W3CDTF">2023-03-27T00:44:21Z</dcterms:modified>
</cp:coreProperties>
</file>