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303" r:id="rId4"/>
    <p:sldId id="304" r:id="rId5"/>
    <p:sldId id="260" r:id="rId6"/>
    <p:sldId id="305" r:id="rId7"/>
    <p:sldId id="306" r:id="rId8"/>
    <p:sldId id="261" r:id="rId9"/>
    <p:sldId id="313" r:id="rId10"/>
    <p:sldId id="307" r:id="rId11"/>
    <p:sldId id="311" r:id="rId12"/>
    <p:sldId id="309" r:id="rId13"/>
    <p:sldId id="312" r:id="rId14"/>
    <p:sldId id="308" r:id="rId15"/>
    <p:sldId id="310" r:id="rId16"/>
    <p:sldId id="264" r:id="rId17"/>
    <p:sldId id="266" r:id="rId18"/>
    <p:sldId id="267" r:id="rId19"/>
    <p:sldId id="270" r:id="rId20"/>
    <p:sldId id="271" r:id="rId21"/>
    <p:sldId id="268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301" r:id="rId49"/>
    <p:sldId id="302" r:id="rId50"/>
    <p:sldId id="3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7B68-CFED-8F9B-129B-D14ACEAF5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DC377-5CF0-F6EA-C0DC-865782F70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0DE31-3753-9BAE-681D-DEC47FBFA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2DBDD-6BBE-2ADF-E7AC-39F08E04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5FF64-0F5F-3C29-7375-D7B87CA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2045-9CFB-D88A-E983-934CE298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BE478-ADF8-82DC-4020-197E1704E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0D76-669A-F09A-A3BF-6E107F1A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02AB-EB07-8332-26E4-2864107E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04C6-7900-B705-13E1-269736D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FCE9A4-9B13-865D-8478-388E79D59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E3F03-748E-5134-A14D-5FD8C9DC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37FBC-8C70-8C50-345E-50DD0FE1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1DF5-AE70-7A79-3E67-9F3F7DC0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D83E-DEDB-36DD-D506-D2869DF1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5C368-7644-C069-0B1E-819C0BE2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0AEE-D687-4565-4075-4FCA8C20F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F7D-B131-99AE-98C9-AAFB77ED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4478-0037-D2B5-B358-108F8F5D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19CA4-C81A-816E-0B63-61E1AB60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2480-3849-731C-0D1A-07B0F2B1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F4087-CFC0-5412-4C9F-C733EA3A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63A97-F0C6-48CF-F20B-5EE370DC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47FBA-5862-D51E-51AA-8B45773D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C1ACF-FE47-617B-ACBE-AF066493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5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57D-4E43-F7BD-4C84-A83A61B3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30C9-8E2B-4C78-1CE6-6C4EA35D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9B5F-1D60-41D4-2C76-8425213D6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1A718-1774-19DB-EF55-11932579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77106-8052-BFE7-5FF4-74B6E4395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58DF-0329-08D4-6EF0-DC1C70E6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AB42-9E29-C16E-375B-85A4AEAD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F214B-2E70-12E1-B3DD-D449FD8AC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4FDA6-4110-F647-E8FE-4A37A968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8FED9-D517-F112-943F-CBDEA444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A5A6-7831-621D-B8F1-A8003880A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91F1-4430-20FE-A491-D8808206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9B12C-2CD2-E7DF-57D9-EF23D582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3A840-7EF5-8C10-9A54-EF4DB3F3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9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F885-653B-A585-0DD5-44F8E4D1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70CD9-EB58-8A29-D315-DC8CDBFE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70365-FCC4-03A4-5AAF-B9B7FE3E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A7762-B11C-635A-D442-796BA4AC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8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3C62F-EA6B-E6AB-7BEA-45A1A49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A2616-01B7-FF0B-7B3F-908F1652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8DA31-9CE3-F24E-9018-9182A0F0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E8A8-26CB-0494-EC6B-6BC75D83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2B2F-E460-2724-A9D8-E30D2283C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BAB4E-C501-6CA3-0BCE-16B73CB93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6A2C-6182-FAFD-5162-B81C80A5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5125-10E0-AEF2-D9C6-4872E4DD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D26E0-88CD-3D82-1052-DF773A58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98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424-250B-81FC-4B27-922AA3F4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1A5A0-8908-64D2-E52F-AE49A5500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D938C-F5EF-CFED-8672-FB6F274E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69B1-79FF-8BB6-B001-2D464F5F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71D31-F25C-FE1C-07C9-DFD8F459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6BCB2-DCE5-6C48-3B0A-EEB1180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7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4A43-D384-ADC6-5810-01D8A96E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8CE83-E01D-A515-B005-C3278FFE3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BE0E-6322-F69B-9A70-8CA79BFAA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8ADB6-DBA4-4B07-934A-19FBAC1437FF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DCC89-AF8A-A80A-276D-7F171C03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001C0-F741-071C-E5D7-B47F515F5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796-0558-43AE-890E-6723D8715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4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8.emf"/><Relationship Id="rId4" Type="http://schemas.openxmlformats.org/officeDocument/2006/relationships/image" Target="../media/image17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8.emf"/><Relationship Id="rId4" Type="http://schemas.openxmlformats.org/officeDocument/2006/relationships/image" Target="../media/image1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8.emf"/><Relationship Id="rId4" Type="http://schemas.openxmlformats.org/officeDocument/2006/relationships/image" Target="../media/image17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30.png"/><Relationship Id="rId9" Type="http://schemas.openxmlformats.org/officeDocument/2006/relationships/image" Target="../media/image17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30.png"/><Relationship Id="rId9" Type="http://schemas.openxmlformats.org/officeDocument/2006/relationships/image" Target="../media/image1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6.emf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0.emf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How far have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we come?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0F88A-AF48-14EB-6A6D-9729B1C0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5253" y="377100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Gaussian Process Regression for Seafloor Mapping</a:t>
            </a:r>
          </a:p>
        </p:txBody>
      </p:sp>
    </p:spTree>
    <p:extLst>
      <p:ext uri="{BB962C8B-B14F-4D97-AF65-F5344CB8AC3E}">
        <p14:creationId xmlns:p14="http://schemas.microsoft.com/office/powerpoint/2010/main" val="1742298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ark&#10;&#10;Description automatically generated">
            <a:extLst>
              <a:ext uri="{FF2B5EF4-FFF2-40B4-BE49-F238E27FC236}">
                <a16:creationId xmlns:a16="http://schemas.microsoft.com/office/drawing/2014/main" id="{1B0B084C-E8B7-B592-1B10-FB366D40F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71575"/>
            <a:ext cx="11734800" cy="55626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9C461F-7A07-B22F-46DF-7B1C0672A4C0}"/>
              </a:ext>
            </a:extLst>
          </p:cNvPr>
          <p:cNvSpPr txBox="1">
            <a:spLocks/>
          </p:cNvSpPr>
          <p:nvPr/>
        </p:nvSpPr>
        <p:spPr>
          <a:xfrm>
            <a:off x="8686800" y="0"/>
            <a:ext cx="3271837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Systematic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B6369C-BFB1-7336-845A-02DCCB2FF086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539D54-68DD-6B0D-4A91-A61F4FE38FB3}"/>
              </a:ext>
            </a:extLst>
          </p:cNvPr>
          <p:cNvSpPr txBox="1">
            <a:spLocks/>
          </p:cNvSpPr>
          <p:nvPr/>
        </p:nvSpPr>
        <p:spPr>
          <a:xfrm>
            <a:off x="8817768" y="381000"/>
            <a:ext cx="3009900" cy="504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i="1" dirty="0">
                <a:solidFill>
                  <a:schemeClr val="bg1"/>
                </a:solidFill>
              </a:rPr>
              <a:t>every 5</a:t>
            </a:r>
            <a:r>
              <a:rPr lang="en-US" sz="2800" i="1" baseline="30000" dirty="0">
                <a:solidFill>
                  <a:schemeClr val="bg1"/>
                </a:solidFill>
              </a:rPr>
              <a:t>th</a:t>
            </a:r>
            <a:r>
              <a:rPr lang="en-US" sz="2800" i="1" dirty="0">
                <a:solidFill>
                  <a:schemeClr val="bg1"/>
                </a:solidFill>
              </a:rPr>
              <a:t> pt</a:t>
            </a:r>
          </a:p>
        </p:txBody>
      </p:sp>
    </p:spTree>
    <p:extLst>
      <p:ext uri="{BB962C8B-B14F-4D97-AF65-F5344CB8AC3E}">
        <p14:creationId xmlns:p14="http://schemas.microsoft.com/office/powerpoint/2010/main" val="28867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D3481-C633-7395-6BCB-9567986E9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362075"/>
            <a:ext cx="11772900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Hybrid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30946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worm&#10;&#10;Description automatically generated">
            <a:extLst>
              <a:ext uri="{FF2B5EF4-FFF2-40B4-BE49-F238E27FC236}">
                <a16:creationId xmlns:a16="http://schemas.microsoft.com/office/drawing/2014/main" id="{81D1EE73-95F7-6DD2-C503-00E4E092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" y="1323975"/>
            <a:ext cx="11725275" cy="5534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Dissimilar Neighbor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253262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D6EF096B-E15A-82D5-F9AA-6E233F6A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" y="1362075"/>
            <a:ext cx="11782425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Kmeans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6852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invertebrate, dark, distance&#10;&#10;Description automatically generated">
            <a:extLst>
              <a:ext uri="{FF2B5EF4-FFF2-40B4-BE49-F238E27FC236}">
                <a16:creationId xmlns:a16="http://schemas.microsoft.com/office/drawing/2014/main" id="{61BEE92E-35B5-DBEF-58DC-35DBEF6E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12" y="478388"/>
            <a:ext cx="11839575" cy="532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37203-4B48-B902-695C-567D10D77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00" y="208126"/>
            <a:ext cx="11772900" cy="5495925"/>
          </a:xfrm>
          <a:prstGeom prst="rect">
            <a:avLst/>
          </a:prstGeom>
        </p:spPr>
      </p:pic>
      <p:pic>
        <p:nvPicPr>
          <p:cNvPr id="7" name="Picture 6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819067E-BCFA-E0AE-173C-913E24CA2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12" y="-908512"/>
            <a:ext cx="11782425" cy="549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56E58-5E5C-B5CB-512A-91875F18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350" y="1943025"/>
            <a:ext cx="11734800" cy="557212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id="{8584110D-DEC6-899F-CE2C-0164174D9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25" y="2150175"/>
            <a:ext cx="117348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7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green, invertebrate, dark, distance&#10;&#10;Description automatically generated">
            <a:extLst>
              <a:ext uri="{FF2B5EF4-FFF2-40B4-BE49-F238E27FC236}">
                <a16:creationId xmlns:a16="http://schemas.microsoft.com/office/drawing/2014/main" id="{61BEE92E-35B5-DBEF-58DC-35DBEF6E8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2" y="766762"/>
            <a:ext cx="11839575" cy="5324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237203-4B48-B902-695C-567D10D77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0" y="831037"/>
            <a:ext cx="11772900" cy="5495925"/>
          </a:xfrm>
          <a:prstGeom prst="rect">
            <a:avLst/>
          </a:prstGeom>
        </p:spPr>
      </p:pic>
      <p:pic>
        <p:nvPicPr>
          <p:cNvPr id="7" name="Picture 6" descr="A picture containing green, dark&#10;&#10;Description automatically generated">
            <a:extLst>
              <a:ext uri="{FF2B5EF4-FFF2-40B4-BE49-F238E27FC236}">
                <a16:creationId xmlns:a16="http://schemas.microsoft.com/office/drawing/2014/main" id="{6819067E-BCFA-E0AE-173C-913E24CA2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87" y="981037"/>
            <a:ext cx="11782425" cy="5495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056E58-5E5C-B5CB-512A-91875F18C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25" y="2959950"/>
            <a:ext cx="117348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2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C78255-FCE5-05F9-0377-8FD9BF6E9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5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18AEC6-6892-6606-DBC7-B45C1E09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31" y="813197"/>
                <a:ext cx="2839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B291A-D01D-A65B-3609-3DA8CDD3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2">
            <a:extLst>
              <a:ext uri="{FF2B5EF4-FFF2-40B4-BE49-F238E27FC236}">
                <a16:creationId xmlns:a16="http://schemas.microsoft.com/office/drawing/2014/main" id="{E6CBF411-072C-CF3F-26DF-B042F882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2836" y="5722068"/>
            <a:ext cx="6740164" cy="120663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x is independent variable, “input”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D54A32B-C59B-D6B8-2B11-C16FE40D5BC9}"/>
              </a:ext>
            </a:extLst>
          </p:cNvPr>
          <p:cNvSpPr txBox="1">
            <a:spLocks/>
          </p:cNvSpPr>
          <p:nvPr/>
        </p:nvSpPr>
        <p:spPr>
          <a:xfrm>
            <a:off x="518925" y="2222369"/>
            <a:ext cx="3053834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y is dependent variable, “target”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C55724-FBD0-2F6B-98F5-08D184EDE8F3}"/>
              </a:ext>
            </a:extLst>
          </p:cNvPr>
          <p:cNvSpPr txBox="1">
            <a:spLocks/>
          </p:cNvSpPr>
          <p:nvPr/>
        </p:nvSpPr>
        <p:spPr>
          <a:xfrm>
            <a:off x="8910352" y="2099821"/>
            <a:ext cx="2241557" cy="2849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noise in our data!</a:t>
            </a:r>
          </a:p>
        </p:txBody>
      </p:sp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DA63F49A-A92C-7D64-A997-2FF21622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44119">
            <a:off x="7817890" y="22778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3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0D16767-0BB0-A2FD-36B3-A5EE5DE4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1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12714982-B3CB-F6B0-0150-38CBA6320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C68FA3B-53D8-18A2-E911-5A632FC2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149543"/>
            <a:ext cx="630504" cy="63050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3F8425D7-EA6D-985B-5385-605D4D92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3780047"/>
            <a:ext cx="630504" cy="63050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real-time updatable GPR solution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63871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exact solution (uses all data)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09864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number of computational speed-ups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B0C8A16-0C6E-EA77-51AF-CAD36EA279F2}"/>
              </a:ext>
            </a:extLst>
          </p:cNvPr>
          <p:cNvSpPr txBox="1">
            <a:spLocks/>
          </p:cNvSpPr>
          <p:nvPr/>
        </p:nvSpPr>
        <p:spPr>
          <a:xfrm>
            <a:off x="2964694" y="4435468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runs on a GPU</a:t>
            </a: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8E2702A-E725-27B3-89CB-5A7DC9C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2028" y="4365895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8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41829-6D20-A5CA-B831-21278F65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05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E07B9-35C1-04E6-B0D8-71D0CFBB7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9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data…</a:t>
            </a:r>
          </a:p>
          <a:p>
            <a:r>
              <a:rPr lang="en-US" sz="3600" dirty="0">
                <a:solidFill>
                  <a:schemeClr val="bg1"/>
                </a:solidFill>
              </a:rPr>
              <a:t>to make predictions where we don’t have data!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831BE-1BF3-0F89-736F-4B7D1EEE2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3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Trendline gives us predictions of y at any x!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72B78-CE29-1A27-E24C-F8932CB9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82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Trendline gives us predictions of y at any x!</a:t>
            </a:r>
          </a:p>
          <a:p>
            <a:r>
              <a:rPr lang="en-US" sz="3600" dirty="0">
                <a:solidFill>
                  <a:schemeClr val="bg1"/>
                </a:solidFill>
              </a:rPr>
              <a:t>line = many discrete points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BD78-AA04-24F2-4B65-FC95F645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2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EBD78-AA04-24F2-4B65-FC95F645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938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D4030-DD97-E3CC-280A-650839DBA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55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y when x is 25?</a:t>
            </a:r>
          </a:p>
          <a:p>
            <a:r>
              <a:rPr lang="en-US" sz="3600" dirty="0">
                <a:solidFill>
                  <a:schemeClr val="bg1"/>
                </a:solidFill>
              </a:rPr>
              <a:t>y = 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62551-6A72-BB77-C735-FECFAE1B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70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086" y="5429250"/>
            <a:ext cx="10067827" cy="133919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Make </a:t>
            </a:r>
            <a:r>
              <a:rPr lang="en-US" sz="3600" dirty="0">
                <a:solidFill>
                  <a:srgbClr val="66FF33"/>
                </a:solidFill>
              </a:rPr>
              <a:t>predictions</a:t>
            </a:r>
            <a:r>
              <a:rPr lang="en-US" sz="3600" dirty="0">
                <a:solidFill>
                  <a:schemeClr val="bg1"/>
                </a:solidFill>
              </a:rPr>
              <a:t> for </a:t>
            </a:r>
            <a:r>
              <a:rPr lang="en-US" sz="3600" dirty="0">
                <a:solidFill>
                  <a:srgbClr val="66FF33"/>
                </a:solidFill>
              </a:rPr>
              <a:t>any unknown point</a:t>
            </a:r>
            <a:r>
              <a:rPr lang="en-US" sz="3600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FA2EF-662F-6021-9B30-0B55286BA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1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1EB26E5-F41E-9464-5CCC-959C4504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1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B37C8C34-18F9-B89D-F570-0985EEC30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2457408"/>
            <a:ext cx="742666" cy="742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Where it began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7"/>
            <a:ext cx="6656383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requires heavy-duty GPU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5" y="3183749"/>
            <a:ext cx="6322242" cy="60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constant sonar uncertainty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D2626C-20FF-ADB0-879C-E22151D60DEB}"/>
              </a:ext>
            </a:extLst>
          </p:cNvPr>
          <p:cNvSpPr txBox="1">
            <a:spLocks/>
          </p:cNvSpPr>
          <p:nvPr/>
        </p:nvSpPr>
        <p:spPr>
          <a:xfrm>
            <a:off x="2964694" y="3839681"/>
            <a:ext cx="7600602" cy="773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not as fast as it could be</a:t>
            </a:r>
          </a:p>
        </p:txBody>
      </p:sp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C770F5C4-DB8D-803E-DC85-F85960DB0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103401"/>
            <a:ext cx="742666" cy="742666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60A823CC-DFFB-6EE8-AA8E-E80EAF5FD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5947" y="3765719"/>
            <a:ext cx="742666" cy="74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4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13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802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/>
              <p:nvPr/>
            </p:nvSpPr>
            <p:spPr>
              <a:xfrm>
                <a:off x="94268" y="2044303"/>
                <a:ext cx="359239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2044303"/>
                <a:ext cx="3592398" cy="18466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FF43D0-269B-D20C-7A43-5A50EEC905F3}"/>
              </a:ext>
            </a:extLst>
          </p:cNvPr>
          <p:cNvSpPr txBox="1"/>
          <p:nvPr/>
        </p:nvSpPr>
        <p:spPr>
          <a:xfrm>
            <a:off x="510619" y="1275732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1203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/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28C698-91A5-8785-60E1-7463CFCC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39" y="813197"/>
                <a:ext cx="3770722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2">
            <a:extLst>
              <a:ext uri="{FF2B5EF4-FFF2-40B4-BE49-F238E27FC236}">
                <a16:creationId xmlns:a16="http://schemas.microsoft.com/office/drawing/2014/main" id="{0BF313A0-1ED7-A293-30A9-C58A382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2519" y="155544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was this?</a:t>
            </a:r>
          </a:p>
        </p:txBody>
      </p:sp>
      <p:pic>
        <p:nvPicPr>
          <p:cNvPr id="5" name="Graphic 4" descr="Line arrow: Clockwise curve with solid fill">
            <a:extLst>
              <a:ext uri="{FF2B5EF4-FFF2-40B4-BE49-F238E27FC236}">
                <a16:creationId xmlns:a16="http://schemas.microsoft.com/office/drawing/2014/main" id="{4AAA7012-308D-FCFA-4398-30DDC52AC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76325" flipH="1">
            <a:off x="6024506" y="34286"/>
            <a:ext cx="915562" cy="915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6D8BEB-2CF2-5AEF-55B1-B03F5F7F4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/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1F30-B57C-01C1-7EF2-5AC0DF71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429" y="1964838"/>
                <a:ext cx="3592398" cy="1231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/>
              <p:nvPr/>
            </p:nvSpPr>
            <p:spPr>
              <a:xfrm>
                <a:off x="94268" y="2044303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6CF58E-E8C9-6A6F-0292-8D4C1F183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8" y="2044303"/>
                <a:ext cx="3592398" cy="24622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FF43D0-269B-D20C-7A43-5A50EEC905F3}"/>
              </a:ext>
            </a:extLst>
          </p:cNvPr>
          <p:cNvSpPr txBox="1"/>
          <p:nvPr/>
        </p:nvSpPr>
        <p:spPr>
          <a:xfrm>
            <a:off x="510619" y="1275732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90210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96ACA9-F255-CDED-E6C9-5C831B3A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699F72-97C7-0A48-35B2-3624B5B22EE3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2699F72-97C7-0A48-35B2-3624B5B2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18466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ubtitle 2">
            <a:extLst>
              <a:ext uri="{FF2B5EF4-FFF2-40B4-BE49-F238E27FC236}">
                <a16:creationId xmlns:a16="http://schemas.microsoft.com/office/drawing/2014/main" id="{CB04DB9A-3704-5517-8D6D-C1C233A47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710" y="320822"/>
            <a:ext cx="4257773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what are A,b?</a:t>
            </a:r>
          </a:p>
        </p:txBody>
      </p:sp>
    </p:spTree>
    <p:extLst>
      <p:ext uri="{BB962C8B-B14F-4D97-AF65-F5344CB8AC3E}">
        <p14:creationId xmlns:p14="http://schemas.microsoft.com/office/powerpoint/2010/main" val="3194220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496ACA9-F255-CDED-E6C9-5C831B3A0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/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=−0.5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4000" b="0" dirty="0">
                  <a:solidFill>
                    <a:srgbClr val="FFFF00"/>
                  </a:solidFill>
                </a:endParaRPr>
              </a:p>
              <a:p>
                <a:endParaRPr lang="en-US" sz="4000" b="0" dirty="0">
                  <a:solidFill>
                    <a:schemeClr val="bg1"/>
                  </a:solidFill>
                </a:endParaRPr>
              </a:p>
              <a:p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F4846-D2C4-50E8-C33E-12431910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641" y="248240"/>
                <a:ext cx="3592398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0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299801" y="884806"/>
                <a:ext cx="359239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801" y="884806"/>
                <a:ext cx="3592398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4376983" y="140769"/>
            <a:ext cx="3438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922" y="683446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9" name="Graphic 8" descr="Line arrow: Clockwise curve with solid fill">
            <a:extLst>
              <a:ext uri="{FF2B5EF4-FFF2-40B4-BE49-F238E27FC236}">
                <a16:creationId xmlns:a16="http://schemas.microsoft.com/office/drawing/2014/main" id="{064A1584-DF42-0112-3CC5-E217F51BC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629584">
            <a:off x="7592905" y="8296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88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</p:spTree>
    <p:extLst>
      <p:ext uri="{BB962C8B-B14F-4D97-AF65-F5344CB8AC3E}">
        <p14:creationId xmlns:p14="http://schemas.microsoft.com/office/powerpoint/2010/main" val="3998837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65E5F-10D9-E66F-9580-3930AE2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59" y="227853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9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What Phil targeted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4E8C-6CFC-4E48-C834-72281A46F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7043" y="1651347"/>
            <a:ext cx="10137913" cy="77380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Massively Parallel Gaussian Process Regression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B6AEC6A-F167-1D1E-AC7A-5EB655CF53F8}"/>
              </a:ext>
            </a:extLst>
          </p:cNvPr>
          <p:cNvSpPr txBox="1">
            <a:spLocks/>
          </p:cNvSpPr>
          <p:nvPr/>
        </p:nvSpPr>
        <p:spPr>
          <a:xfrm>
            <a:off x="2964694" y="2527816"/>
            <a:ext cx="8646281" cy="242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determine the best </a:t>
            </a:r>
            <a:r>
              <a:rPr lang="en-US" sz="3600" dirty="0" err="1">
                <a:solidFill>
                  <a:schemeClr val="bg1"/>
                </a:solidFill>
              </a:rPr>
              <a:t>downsample</a:t>
            </a:r>
            <a:r>
              <a:rPr lang="en-US" sz="3600" dirty="0">
                <a:solidFill>
                  <a:schemeClr val="bg1"/>
                </a:solidFill>
              </a:rPr>
              <a:t> method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- 6 methods tested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want fast and accurate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3A38E6-1DCD-C3C4-14E5-BDB194B4A7B9}"/>
              </a:ext>
            </a:extLst>
          </p:cNvPr>
          <p:cNvSpPr txBox="1">
            <a:spLocks/>
          </p:cNvSpPr>
          <p:nvPr/>
        </p:nvSpPr>
        <p:spPr>
          <a:xfrm>
            <a:off x="2964694" y="4539541"/>
            <a:ext cx="7569956" cy="136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</a:rPr>
              <a:t>variable sonar uncertainty across ping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</a:rPr>
              <a:t>	- better reflection of reality</a:t>
            </a:r>
          </a:p>
        </p:txBody>
      </p:sp>
      <p:pic>
        <p:nvPicPr>
          <p:cNvPr id="1026" name="Picture 2" descr="Graphic Supplies - Vantex">
            <a:extLst>
              <a:ext uri="{FF2B5EF4-FFF2-40B4-BE49-F238E27FC236}">
                <a16:creationId xmlns:a16="http://schemas.microsoft.com/office/drawing/2014/main" id="{F37EE827-9321-E454-8327-97ECAC26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0" b="90000" l="8000" r="90667">
                        <a14:foregroundMark x1="30333" y1="47333" x2="46667" y2="43333"/>
                        <a14:foregroundMark x1="46667" y1="43333" x2="69000" y2="44667"/>
                        <a14:foregroundMark x1="69000" y1="44667" x2="71667" y2="44000"/>
                        <a14:foregroundMark x1="61000" y1="41667" x2="72667" y2="35000"/>
                        <a14:foregroundMark x1="47667" y1="46667" x2="26333" y2="56667"/>
                        <a14:foregroundMark x1="26333" y1="56667" x2="34333" y2="57000"/>
                        <a14:foregroundMark x1="41333" y1="52667" x2="62667" y2="49667"/>
                        <a14:foregroundMark x1="62667" y1="49667" x2="45333" y2="57667"/>
                        <a14:foregroundMark x1="45333" y1="57667" x2="56667" y2="46333"/>
                        <a14:foregroundMark x1="57333" y1="48667" x2="63667" y2="48000"/>
                        <a14:foregroundMark x1="50333" y1="13000" x2="49000" y2="8333"/>
                        <a14:foregroundMark x1="11000" y1="49000" x2="8333" y2="49333"/>
                        <a14:foregroundMark x1="87667" y1="49333" x2="90667" y2="49333"/>
                        <a14:foregroundMark x1="47333" y1="86000" x2="48667" y2="9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94" y="1367836"/>
            <a:ext cx="1860213" cy="186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EA2ED76-DE96-1A48-06B5-1DF851329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028" y="2519039"/>
            <a:ext cx="630504" cy="63050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FC297D62-946C-81AA-A136-5CF40EFA0B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22028" y="4500910"/>
            <a:ext cx="630504" cy="6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8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65E5F-10D9-E66F-9580-3930AE2CB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059" y="2278535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F9AF91-FB9D-B707-15B5-7F33C76DD427}"/>
              </a:ext>
            </a:extLst>
          </p:cNvPr>
          <p:cNvSpPr txBox="1"/>
          <p:nvPr/>
        </p:nvSpPr>
        <p:spPr>
          <a:xfrm>
            <a:off x="5604621" y="371574"/>
            <a:ext cx="4244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Polynomial Model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6270692" y="6240006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/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=0.25</m:t>
                      </m:r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2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281" y="223950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60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9" y="1415165"/>
                <a:ext cx="263493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242740" y="578965"/>
            <a:ext cx="315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Model</a:t>
            </a:r>
            <a:endParaRPr lang="en-US" sz="40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614" y="1088234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6270692" y="6240006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/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)+1</m:t>
                      </m:r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99049F-5E18-73CF-9ADC-65D8CFF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36" y="1722941"/>
                <a:ext cx="524444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281" y="2239506"/>
            <a:ext cx="5334000" cy="4000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5604621" y="371574"/>
            <a:ext cx="4244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Linear + Cos(x)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818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And so many more models!!</a:t>
            </a:r>
          </a:p>
        </p:txBody>
      </p:sp>
    </p:spTree>
    <p:extLst>
      <p:ext uri="{BB962C8B-B14F-4D97-AF65-F5344CB8AC3E}">
        <p14:creationId xmlns:p14="http://schemas.microsoft.com/office/powerpoint/2010/main" val="1492276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parameters to tune!</a:t>
            </a:r>
          </a:p>
        </p:txBody>
      </p: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3837DF96-ED0A-10BC-2407-EECEE56FB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0121" flipH="1">
            <a:off x="8340786" y="5353069"/>
            <a:ext cx="915562" cy="915562"/>
          </a:xfrm>
          <a:prstGeom prst="rect">
            <a:avLst/>
          </a:prstGeom>
        </p:spPr>
      </p:pic>
      <p:pic>
        <p:nvPicPr>
          <p:cNvPr id="21" name="Graphic 20" descr="Line arrow: Clockwise curve with solid fill">
            <a:extLst>
              <a:ext uri="{FF2B5EF4-FFF2-40B4-BE49-F238E27FC236}">
                <a16:creationId xmlns:a16="http://schemas.microsoft.com/office/drawing/2014/main" id="{957AA147-7F23-3626-865C-779F58D1C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04061" y="5321601"/>
            <a:ext cx="711988" cy="711988"/>
          </a:xfrm>
          <a:prstGeom prst="rect">
            <a:avLst/>
          </a:prstGeom>
        </p:spPr>
      </p:pic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89C63A34-848F-D998-4E09-6BBD090D8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78604" flipH="1" flipV="1">
            <a:off x="2984124" y="5316329"/>
            <a:ext cx="895105" cy="8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8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4D10E2-0838-AE65-DFFB-CC0DC20C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030" y="4771621"/>
            <a:ext cx="2912287" cy="1031419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2">
            <a:extLst>
              <a:ext uri="{FF2B5EF4-FFF2-40B4-BE49-F238E27FC236}">
                <a16:creationId xmlns:a16="http://schemas.microsoft.com/office/drawing/2014/main" id="{C31A399F-893A-C0D5-FD01-161D67289A92}"/>
              </a:ext>
            </a:extLst>
          </p:cNvPr>
          <p:cNvSpPr txBox="1">
            <a:spLocks/>
          </p:cNvSpPr>
          <p:nvPr/>
        </p:nvSpPr>
        <p:spPr>
          <a:xfrm>
            <a:off x="8611198" y="4760478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A,b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2">
            <a:extLst>
              <a:ext uri="{FF2B5EF4-FFF2-40B4-BE49-F238E27FC236}">
                <a16:creationId xmlns:a16="http://schemas.microsoft.com/office/drawing/2014/main" id="{9EF94187-66D1-D0E7-DB0A-107154033E9D}"/>
              </a:ext>
            </a:extLst>
          </p:cNvPr>
          <p:cNvSpPr txBox="1">
            <a:spLocks/>
          </p:cNvSpPr>
          <p:nvPr/>
        </p:nvSpPr>
        <p:spPr>
          <a:xfrm>
            <a:off x="4438558" y="4771620"/>
            <a:ext cx="2912287" cy="812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i="1" dirty="0" err="1">
                <a:solidFill>
                  <a:schemeClr val="bg1"/>
                </a:solidFill>
              </a:rPr>
              <a:t>A,B,c</a:t>
            </a:r>
            <a:endParaRPr lang="en-US" sz="3600" i="1" dirty="0">
              <a:solidFill>
                <a:schemeClr val="bg1"/>
              </a:solidFill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974994" y="5917665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PARAMETRIC MODELS</a:t>
            </a:r>
          </a:p>
        </p:txBody>
      </p:sp>
      <p:pic>
        <p:nvPicPr>
          <p:cNvPr id="20" name="Graphic 19" descr="Line arrow: Clockwise curve with solid fill">
            <a:extLst>
              <a:ext uri="{FF2B5EF4-FFF2-40B4-BE49-F238E27FC236}">
                <a16:creationId xmlns:a16="http://schemas.microsoft.com/office/drawing/2014/main" id="{3837DF96-ED0A-10BC-2407-EECEE56FB4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0121" flipH="1">
            <a:off x="8340786" y="5353069"/>
            <a:ext cx="915562" cy="915562"/>
          </a:xfrm>
          <a:prstGeom prst="rect">
            <a:avLst/>
          </a:prstGeom>
        </p:spPr>
      </p:pic>
      <p:pic>
        <p:nvPicPr>
          <p:cNvPr id="21" name="Graphic 20" descr="Line arrow: Clockwise curve with solid fill">
            <a:extLst>
              <a:ext uri="{FF2B5EF4-FFF2-40B4-BE49-F238E27FC236}">
                <a16:creationId xmlns:a16="http://schemas.microsoft.com/office/drawing/2014/main" id="{957AA147-7F23-3626-865C-779F58D1C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5604061" y="5321601"/>
            <a:ext cx="711988" cy="711988"/>
          </a:xfrm>
          <a:prstGeom prst="rect">
            <a:avLst/>
          </a:prstGeom>
        </p:spPr>
      </p:pic>
      <p:pic>
        <p:nvPicPr>
          <p:cNvPr id="23" name="Graphic 22" descr="Line arrow: Clockwise curve with solid fill">
            <a:extLst>
              <a:ext uri="{FF2B5EF4-FFF2-40B4-BE49-F238E27FC236}">
                <a16:creationId xmlns:a16="http://schemas.microsoft.com/office/drawing/2014/main" id="{89C63A34-848F-D998-4E09-6BBD090D87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9078604" flipH="1" flipV="1">
            <a:off x="2984124" y="5316329"/>
            <a:ext cx="895105" cy="89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01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FD01F3-D8C9-DFC1-7A13-6D724ADC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23" y="2154770"/>
            <a:ext cx="3336302" cy="2502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/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405D61-C9C4-7B5D-1918-5403704B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1533041"/>
                <a:ext cx="263493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6535A1B-8532-135A-B0DC-0999256CCAB8}"/>
              </a:ext>
            </a:extLst>
          </p:cNvPr>
          <p:cNvSpPr txBox="1"/>
          <p:nvPr/>
        </p:nvSpPr>
        <p:spPr>
          <a:xfrm>
            <a:off x="364030" y="805015"/>
            <a:ext cx="3154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/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5C4F035-E2F1-133B-BE73-E7BA7629F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121" y="1539163"/>
                <a:ext cx="52444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90479A7-23E7-E2E6-40B1-1E05D19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909" y="2154770"/>
            <a:ext cx="3348871" cy="25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8780DD-D067-FF90-54AC-FB17B548F126}"/>
              </a:ext>
            </a:extLst>
          </p:cNvPr>
          <p:cNvSpPr txBox="1"/>
          <p:nvPr/>
        </p:nvSpPr>
        <p:spPr>
          <a:xfrm>
            <a:off x="7945126" y="803664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+ Cos(x)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4DF710-AFAD-4C05-56FF-66A82A0AC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0" y="2147510"/>
            <a:ext cx="3417305" cy="2562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803665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Polynomial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49" y="1568272"/>
                <a:ext cx="524444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ubtitle 2">
            <a:extLst>
              <a:ext uri="{FF2B5EF4-FFF2-40B4-BE49-F238E27FC236}">
                <a16:creationId xmlns:a16="http://schemas.microsoft.com/office/drawing/2014/main" id="{FBFB08E4-EC23-0D26-B06E-3EB575BD4F4E}"/>
              </a:ext>
            </a:extLst>
          </p:cNvPr>
          <p:cNvSpPr txBox="1">
            <a:spLocks/>
          </p:cNvSpPr>
          <p:nvPr/>
        </p:nvSpPr>
        <p:spPr>
          <a:xfrm>
            <a:off x="2773696" y="4833652"/>
            <a:ext cx="6242011" cy="103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i="1" dirty="0">
                <a:solidFill>
                  <a:schemeClr val="bg1"/>
                </a:solidFill>
              </a:rPr>
              <a:t>PARAMETRIC MODELS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</p:spTree>
    <p:extLst>
      <p:ext uri="{BB962C8B-B14F-4D97-AF65-F5344CB8AC3E}">
        <p14:creationId xmlns:p14="http://schemas.microsoft.com/office/powerpoint/2010/main" val="9795586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60E43E-FC3C-A500-C48B-F1B7AB4D1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1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24D921F-BD4C-13FA-8A76-B324B3012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71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4BF3C48-33C2-8788-BBF3-BE10F382C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E4B2D851-6D1B-F34B-623E-6CB3D9E523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9" t="9203" r="5344" b="2195"/>
          <a:stretch/>
        </p:blipFill>
        <p:spPr>
          <a:xfrm>
            <a:off x="2857500" y="1562099"/>
            <a:ext cx="6381750" cy="49984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7AEC322-EABE-225F-A4FB-BE84F485A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415"/>
            <a:ext cx="9144000" cy="1123880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An Example GPR Fit</a:t>
            </a:r>
          </a:p>
        </p:txBody>
      </p:sp>
    </p:spTree>
    <p:extLst>
      <p:ext uri="{BB962C8B-B14F-4D97-AF65-F5344CB8AC3E}">
        <p14:creationId xmlns:p14="http://schemas.microsoft.com/office/powerpoint/2010/main" val="25763054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6A97612-8A83-5CBB-649C-9D28468E8FCF}"/>
              </a:ext>
            </a:extLst>
          </p:cNvPr>
          <p:cNvSpPr txBox="1"/>
          <p:nvPr/>
        </p:nvSpPr>
        <p:spPr>
          <a:xfrm>
            <a:off x="3949054" y="370202"/>
            <a:ext cx="42444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Model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/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F58C74-74AC-3192-DF3A-34CFF735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777" y="992929"/>
                <a:ext cx="524444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ubtitle 2">
            <a:extLst>
              <a:ext uri="{FF2B5EF4-FFF2-40B4-BE49-F238E27FC236}">
                <a16:creationId xmlns:a16="http://schemas.microsoft.com/office/drawing/2014/main" id="{77ADD7C8-909E-1D4F-C9AD-265D50468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0905" y="5475468"/>
            <a:ext cx="7127591" cy="1173372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Tune </a:t>
            </a:r>
            <a:r>
              <a:rPr lang="en-US" sz="3600" b="1" i="1" dirty="0">
                <a:solidFill>
                  <a:schemeClr val="bg1"/>
                </a:solidFill>
              </a:rPr>
              <a:t>parameters</a:t>
            </a:r>
            <a:r>
              <a:rPr lang="en-US" sz="3600" i="1" dirty="0">
                <a:solidFill>
                  <a:schemeClr val="bg1"/>
                </a:solidFill>
              </a:rPr>
              <a:t> to get a ‘best fit’ (can never be perfect due to noise)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/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B5ABF2-7F24-D47C-9181-0F84A12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8" y="1877724"/>
                <a:ext cx="524444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/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sz="4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98AC41-92FF-4B77-B768-25437F3EB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9049" y="2543959"/>
                <a:ext cx="524444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CB20455-E7FB-7FD2-62B0-60B8F46BD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933C0F7A-7036-B970-F688-49DC060F9E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8853" y="2530280"/>
            <a:ext cx="2542096" cy="25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3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C41-A218-F03E-E75B-E23D489D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sz="8000" dirty="0">
                <a:solidFill>
                  <a:schemeClr val="bg1"/>
                </a:solidFill>
              </a:rPr>
            </a:br>
            <a:r>
              <a:rPr lang="en-US" sz="8000" dirty="0">
                <a:solidFill>
                  <a:schemeClr val="bg1"/>
                </a:solidFill>
              </a:rPr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879B7-9249-7C5B-B187-69777C9AE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4879" y="3509963"/>
            <a:ext cx="6322242" cy="267621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Fitting a ‘trendline’ to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6507DB3-EDC8-21C5-DC7D-F0093B4B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236"/>
            <a:ext cx="12192000" cy="42153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1524000" y="297415"/>
            <a:ext cx="9144000" cy="1123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GPR on a Swath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17C55-000B-0ED0-B81E-295CAE1F711B}"/>
              </a:ext>
            </a:extLst>
          </p:cNvPr>
          <p:cNvSpPr txBox="1"/>
          <p:nvPr/>
        </p:nvSpPr>
        <p:spPr>
          <a:xfrm>
            <a:off x="1358491" y="5802250"/>
            <a:ext cx="3152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All datapoints (exact solution)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49320-CB39-FFDF-8F4C-74A7815696B3}"/>
              </a:ext>
            </a:extLst>
          </p:cNvPr>
          <p:cNvSpPr txBox="1"/>
          <p:nvPr/>
        </p:nvSpPr>
        <p:spPr>
          <a:xfrm>
            <a:off x="7144362" y="5802559"/>
            <a:ext cx="422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10% of datapoints (approximate solution)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0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0BDC64-3774-E74E-E04D-FD753F0BB7A4}"/>
              </a:ext>
            </a:extLst>
          </p:cNvPr>
          <p:cNvSpPr txBox="1">
            <a:spLocks/>
          </p:cNvSpPr>
          <p:nvPr/>
        </p:nvSpPr>
        <p:spPr>
          <a:xfrm>
            <a:off x="9010650" y="0"/>
            <a:ext cx="3009900" cy="18954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chemeClr val="bg1"/>
                </a:solidFill>
              </a:rPr>
              <a:t>6</a:t>
            </a:r>
          </a:p>
          <a:p>
            <a:r>
              <a:rPr lang="en-US" sz="8000" dirty="0">
                <a:solidFill>
                  <a:schemeClr val="bg1"/>
                </a:solidFill>
              </a:rPr>
              <a:t>Methods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7F17269C-A02B-FBEF-862E-8F60350F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51604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31B1D2-97BA-57FB-6BD4-A21A1916DCD0}"/>
              </a:ext>
            </a:extLst>
          </p:cNvPr>
          <p:cNvSpPr txBox="1"/>
          <p:nvPr/>
        </p:nvSpPr>
        <p:spPr>
          <a:xfrm>
            <a:off x="8943975" y="3244334"/>
            <a:ext cx="3009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100 pts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20 pts</a:t>
            </a:r>
          </a:p>
        </p:txBody>
      </p:sp>
    </p:spTree>
    <p:extLst>
      <p:ext uri="{BB962C8B-B14F-4D97-AF65-F5344CB8AC3E}">
        <p14:creationId xmlns:p14="http://schemas.microsoft.com/office/powerpoint/2010/main" val="217651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896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327BA-DCF8-288E-D903-02259A674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" y="1285875"/>
            <a:ext cx="11734800" cy="5572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73187-2CEA-54B4-1797-36BDEA649102}"/>
              </a:ext>
            </a:extLst>
          </p:cNvPr>
          <p:cNvSpPr txBox="1">
            <a:spLocks/>
          </p:cNvSpPr>
          <p:nvPr/>
        </p:nvSpPr>
        <p:spPr>
          <a:xfrm>
            <a:off x="8948737" y="0"/>
            <a:ext cx="3009900" cy="1676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500" dirty="0">
                <a:solidFill>
                  <a:schemeClr val="bg1"/>
                </a:solidFill>
              </a:rPr>
              <a:t>Random</a:t>
            </a:r>
            <a:endParaRPr lang="en-US" sz="80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D14457-D28C-8ADE-3B2D-0FE67AC39B9A}"/>
              </a:ext>
            </a:extLst>
          </p:cNvPr>
          <p:cNvSpPr txBox="1">
            <a:spLocks/>
          </p:cNvSpPr>
          <p:nvPr/>
        </p:nvSpPr>
        <p:spPr>
          <a:xfrm>
            <a:off x="8948737" y="1676400"/>
            <a:ext cx="3009900" cy="781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i="1" dirty="0">
                <a:solidFill>
                  <a:schemeClr val="bg1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3602935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936</Words>
  <Application>Microsoft Office PowerPoint</Application>
  <PresentationFormat>Widescreen</PresentationFormat>
  <Paragraphs>180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How far have we come?</vt:lpstr>
      <vt:lpstr>Where it began</vt:lpstr>
      <vt:lpstr>Where it began</vt:lpstr>
      <vt:lpstr>What Phil targeted</vt:lpstr>
      <vt:lpstr>An Example GPR Fit</vt:lpstr>
      <vt:lpstr>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Parisi</dc:creator>
  <cp:lastModifiedBy>Phillip Parisi</cp:lastModifiedBy>
  <cp:revision>57</cp:revision>
  <dcterms:created xsi:type="dcterms:W3CDTF">2022-06-27T23:00:32Z</dcterms:created>
  <dcterms:modified xsi:type="dcterms:W3CDTF">2023-03-26T23:05:53Z</dcterms:modified>
</cp:coreProperties>
</file>