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3" r:id="rId4"/>
    <p:sldId id="304" r:id="rId5"/>
    <p:sldId id="316" r:id="rId6"/>
    <p:sldId id="260" r:id="rId7"/>
    <p:sldId id="305" r:id="rId8"/>
    <p:sldId id="317" r:id="rId9"/>
    <p:sldId id="306" r:id="rId10"/>
    <p:sldId id="313" r:id="rId11"/>
    <p:sldId id="314" r:id="rId12"/>
    <p:sldId id="307" r:id="rId13"/>
    <p:sldId id="311" r:id="rId14"/>
    <p:sldId id="261" r:id="rId15"/>
    <p:sldId id="309" r:id="rId16"/>
    <p:sldId id="312" r:id="rId17"/>
    <p:sldId id="318" r:id="rId18"/>
    <p:sldId id="319" r:id="rId19"/>
    <p:sldId id="264" r:id="rId20"/>
    <p:sldId id="266" r:id="rId21"/>
    <p:sldId id="267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B68-CFED-8F9B-129B-D14ACEAF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C377-5CF0-F6EA-C0DC-865782F7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E31-3753-9BAE-681D-DEC47FB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BDD-6BBE-2ADF-E7AC-39F08E0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FF64-0F5F-3C29-7375-D7B87CA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045-9CFB-D88A-E983-934CE29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E478-ADF8-82DC-4020-197E1704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0D76-669A-F09A-A3BF-6E107F1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02AB-EB07-8332-26E4-2864107E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04C6-7900-B705-13E1-269736D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E9A4-9B13-865D-8478-388E79D5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F03-748E-5134-A14D-5FD8C9DC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FBC-8C70-8C50-345E-50DD0FE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1DF5-AE70-7A79-3E67-9F3F7DC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D83E-DEDB-36DD-D506-D2869DF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368-7644-C069-0B1E-819C0BE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AEE-D687-4565-4075-4FCA8C2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F7D-B131-99AE-98C9-AAFB77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4478-0037-D2B5-B358-108F8F5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9CA4-C81A-816E-0B63-61E1AB60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80-3849-731C-0D1A-07B0F2B1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4087-CFC0-5412-4C9F-C733EA3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A97-F0C6-48CF-F20B-5EE370D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FBA-5862-D51E-51AA-8B45773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1ACF-FE47-617B-ACBE-AF06649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7D-4E43-F7BD-4C84-A83A61B3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0C9-8E2B-4C78-1CE6-6C4EA35D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9B5F-1D60-41D4-2C76-8425213D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A718-1774-19DB-EF55-1193257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7106-8052-BFE7-5FF4-74B6E43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58DF-0329-08D4-6EF0-DC1C70E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B42-9E29-C16E-375B-85A4AEA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214B-2E70-12E1-B3DD-D449FD8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FDA6-4110-F647-E8FE-4A37A96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ED9-D517-F112-943F-CBDEA444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A5A6-7831-621D-B8F1-A8003880A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91F1-4430-20FE-A491-D880820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B12C-2CD2-E7DF-57D9-EF23D58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A840-7EF5-8C10-9A54-EF4DB3F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885-653B-A585-0DD5-44F8E4D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CD9-EB58-8A29-D315-DC8CDB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0365-FCC4-03A4-5AAF-B9B7FE3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7762-B11C-635A-D442-796BA4A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C62F-EA6B-E6AB-7BEA-45A1A49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2616-01B7-FF0B-7B3F-908F1652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DA31-9CE3-F24E-9018-9182A0F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8A8-26CB-0494-EC6B-6BC75D8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2B2F-E460-2724-A9D8-E30D2283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AB4E-C501-6CA3-0BCE-16B73CB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6A2C-6182-FAFD-5162-B81C80A5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5125-10E0-AEF2-D9C6-4872E4D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26E0-88CD-3D82-1052-DF773A5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424-250B-81FC-4B27-922AA3F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A5A0-8908-64D2-E52F-AE49A550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938C-F5EF-CFED-8672-FB6F274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69B1-79FF-8BB6-B001-2D464F5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1D31-F25C-FE1C-07C9-DFD8F459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BCB2-DCE5-6C48-3B0A-EEB1180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4A43-D384-ADC6-5810-01D8A96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CE83-E01D-A515-B005-C3278FFE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BE0E-6322-F69B-9A70-8CA79BFA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ADB6-DBA4-4B07-934A-19FBAC1437FF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C89-AF8A-A80A-276D-7F171C0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1C0-F741-071C-E5D7-B47F515F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How far have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F88A-AF48-14EB-6A6D-9729B1C0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53" y="377100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Gaussian Process Regression for Seafloor Mapping</a:t>
            </a:r>
          </a:p>
        </p:txBody>
      </p:sp>
    </p:spTree>
    <p:extLst>
      <p:ext uri="{BB962C8B-B14F-4D97-AF65-F5344CB8AC3E}">
        <p14:creationId xmlns:p14="http://schemas.microsoft.com/office/powerpoint/2010/main" val="174229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67A889-396B-65A0-89D0-C0B92DB4D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4" y="1302026"/>
            <a:ext cx="11805386" cy="5546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Exact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360293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27BA-DCF8-288E-D903-02259A67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85875"/>
            <a:ext cx="11734800" cy="557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Random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83226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1B0B084C-E8B7-B592-1B10-FB366D4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80904"/>
            <a:ext cx="11734800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9C461F-7A07-B22F-46DF-7B1C0672A4C0}"/>
              </a:ext>
            </a:extLst>
          </p:cNvPr>
          <p:cNvSpPr txBox="1">
            <a:spLocks/>
          </p:cNvSpPr>
          <p:nvPr/>
        </p:nvSpPr>
        <p:spPr>
          <a:xfrm>
            <a:off x="8686800" y="0"/>
            <a:ext cx="3271837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Systematic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B6369C-BFB1-7336-845A-02DCCB2FF086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539D54-68DD-6B0D-4A91-A61F4FE38FB3}"/>
              </a:ext>
            </a:extLst>
          </p:cNvPr>
          <p:cNvSpPr txBox="1">
            <a:spLocks/>
          </p:cNvSpPr>
          <p:nvPr/>
        </p:nvSpPr>
        <p:spPr>
          <a:xfrm>
            <a:off x="8817768" y="381000"/>
            <a:ext cx="3009900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</a:rPr>
              <a:t>every 5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r>
              <a:rPr lang="en-US" sz="2800" i="1" dirty="0">
                <a:solidFill>
                  <a:schemeClr val="bg1"/>
                </a:solidFill>
              </a:rPr>
              <a:t> pt</a:t>
            </a:r>
          </a:p>
        </p:txBody>
      </p:sp>
    </p:spTree>
    <p:extLst>
      <p:ext uri="{BB962C8B-B14F-4D97-AF65-F5344CB8AC3E}">
        <p14:creationId xmlns:p14="http://schemas.microsoft.com/office/powerpoint/2010/main" val="288674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481-C633-7395-6BCB-9567986E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2075"/>
            <a:ext cx="11772900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Hybrid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0946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0D79174-4036-277C-73E7-47712665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1447800"/>
            <a:ext cx="11801475" cy="54102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C7B42F-3164-3D77-700F-2F19479E3B86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Average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8A2803-513D-C1B0-3206-2E1FE0287A7F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7389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orm&#10;&#10;Description automatically generated">
            <a:extLst>
              <a:ext uri="{FF2B5EF4-FFF2-40B4-BE49-F238E27FC236}">
                <a16:creationId xmlns:a16="http://schemas.microsoft.com/office/drawing/2014/main" id="{81D1EE73-95F7-6DD2-C503-00E4E092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23975"/>
            <a:ext cx="11725275" cy="553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Dissimilar Neighbor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5326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D6EF096B-E15A-82D5-F9AA-6E233F6A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362075"/>
            <a:ext cx="11782425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Kmeans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52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2" y="297415"/>
            <a:ext cx="10270435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Training Hyperparameters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8C3F0-476B-39BD-A93A-036A74D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267" y="1559960"/>
            <a:ext cx="6667500" cy="50006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D237A-9780-3726-CF79-5DCA2030CD61}"/>
              </a:ext>
            </a:extLst>
          </p:cNvPr>
          <p:cNvCxnSpPr>
            <a:cxnSpLocks/>
          </p:cNvCxnSpPr>
          <p:nvPr/>
        </p:nvCxnSpPr>
        <p:spPr>
          <a:xfrm flipV="1">
            <a:off x="3200400" y="2999025"/>
            <a:ext cx="3001617" cy="10612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E7457AF-E281-00D1-12F3-044BA157B6EE}"/>
              </a:ext>
            </a:extLst>
          </p:cNvPr>
          <p:cNvSpPr txBox="1">
            <a:spLocks/>
          </p:cNvSpPr>
          <p:nvPr/>
        </p:nvSpPr>
        <p:spPr>
          <a:xfrm>
            <a:off x="543523" y="3788485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The ‘max’ is dangerous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E53CA75-005C-5A02-52C9-A3F1AA6AF478}"/>
              </a:ext>
            </a:extLst>
          </p:cNvPr>
          <p:cNvSpPr txBox="1">
            <a:spLocks/>
          </p:cNvSpPr>
          <p:nvPr/>
        </p:nvSpPr>
        <p:spPr>
          <a:xfrm>
            <a:off x="518925" y="5250239"/>
            <a:ext cx="3277824" cy="149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Choose a more reasonable pt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8E004B-52D9-89B5-E10D-D3EC3B8B4041}"/>
              </a:ext>
            </a:extLst>
          </p:cNvPr>
          <p:cNvCxnSpPr>
            <a:cxnSpLocks/>
          </p:cNvCxnSpPr>
          <p:nvPr/>
        </p:nvCxnSpPr>
        <p:spPr>
          <a:xfrm flipV="1">
            <a:off x="3727174" y="3672509"/>
            <a:ext cx="3332921" cy="218762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6C79612-4471-8CF0-51E2-4A8F511C84A2}"/>
              </a:ext>
            </a:extLst>
          </p:cNvPr>
          <p:cNvSpPr/>
          <p:nvPr/>
        </p:nvSpPr>
        <p:spPr>
          <a:xfrm rot="218191">
            <a:off x="6468089" y="2299591"/>
            <a:ext cx="3222060" cy="1128814"/>
          </a:xfrm>
          <a:prstGeom prst="ellipse">
            <a:avLst/>
          </a:prstGeom>
          <a:solidFill>
            <a:schemeClr val="accent2">
              <a:lumMod val="60000"/>
              <a:lumOff val="40000"/>
              <a:alpha val="52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7C71D70-106E-02F4-7454-6D72A2F3E394}"/>
              </a:ext>
            </a:extLst>
          </p:cNvPr>
          <p:cNvSpPr txBox="1">
            <a:spLocks/>
          </p:cNvSpPr>
          <p:nvPr/>
        </p:nvSpPr>
        <p:spPr>
          <a:xfrm rot="260844">
            <a:off x="6964694" y="2676355"/>
            <a:ext cx="2620815" cy="740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bad solution zone!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3702B22-3777-48B9-0C69-FC635258E1B5}"/>
              </a:ext>
            </a:extLst>
          </p:cNvPr>
          <p:cNvSpPr txBox="1">
            <a:spLocks/>
          </p:cNvSpPr>
          <p:nvPr/>
        </p:nvSpPr>
        <p:spPr>
          <a:xfrm>
            <a:off x="518925" y="1809058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Want to </a:t>
            </a:r>
            <a:r>
              <a:rPr lang="en-US" sz="3600" b="1" dirty="0">
                <a:solidFill>
                  <a:srgbClr val="00B050"/>
                </a:solidFill>
              </a:rPr>
              <a:t>maximize</a:t>
            </a:r>
            <a:r>
              <a:rPr lang="en-US" sz="3600" dirty="0">
                <a:solidFill>
                  <a:schemeClr val="bg1"/>
                </a:solidFill>
              </a:rPr>
              <a:t> LML</a:t>
            </a:r>
          </a:p>
        </p:txBody>
      </p:sp>
    </p:spTree>
    <p:extLst>
      <p:ext uri="{BB962C8B-B14F-4D97-AF65-F5344CB8AC3E}">
        <p14:creationId xmlns:p14="http://schemas.microsoft.com/office/powerpoint/2010/main" val="398806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782" y="297415"/>
            <a:ext cx="10270435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Results!!!</a:t>
            </a:r>
          </a:p>
        </p:txBody>
      </p:sp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A3196D15-0198-BB20-5B5D-D161D97EB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675" y="1559960"/>
            <a:ext cx="6667500" cy="5000625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A03504B4-2978-BFE2-6CFD-52F14792A5CA}"/>
              </a:ext>
            </a:extLst>
          </p:cNvPr>
          <p:cNvSpPr txBox="1">
            <a:spLocks/>
          </p:cNvSpPr>
          <p:nvPr/>
        </p:nvSpPr>
        <p:spPr>
          <a:xfrm>
            <a:off x="424254" y="2367190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What are good metrics to show for </a:t>
            </a:r>
            <a:r>
              <a:rPr lang="en-US" sz="3600" b="1" dirty="0">
                <a:solidFill>
                  <a:schemeClr val="bg1"/>
                </a:solidFill>
              </a:rPr>
              <a:t>accuracy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9CD4CC5-997F-EC64-2815-EE8681679B5F}"/>
              </a:ext>
            </a:extLst>
          </p:cNvPr>
          <p:cNvSpPr txBox="1">
            <a:spLocks/>
          </p:cNvSpPr>
          <p:nvPr/>
        </p:nvSpPr>
        <p:spPr>
          <a:xfrm>
            <a:off x="424253" y="4467660"/>
            <a:ext cx="2959771" cy="1345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What are good metrics to show for </a:t>
            </a:r>
            <a:r>
              <a:rPr lang="en-US" sz="3600" b="1" dirty="0">
                <a:solidFill>
                  <a:schemeClr val="bg1"/>
                </a:solidFill>
              </a:rPr>
              <a:t>time</a:t>
            </a:r>
            <a:r>
              <a:rPr lang="en-US" sz="3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7002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8255-FCE5-05F9-0377-8FD9BF6E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714982-B3CB-F6B0-0150-38CBA632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C68FA3B-53D8-18A2-E911-5A632FC2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149543"/>
            <a:ext cx="630504" cy="63050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F8425D7-EA6D-985B-5385-605D4D9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780047"/>
            <a:ext cx="630504" cy="630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real-time updatable GPR solution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63871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exact solution (uses all data)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09864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number of computational speed-ups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B0C8A16-0C6E-EA77-51AF-CAD36EA279F2}"/>
              </a:ext>
            </a:extLst>
          </p:cNvPr>
          <p:cNvSpPr txBox="1">
            <a:spLocks/>
          </p:cNvSpPr>
          <p:nvPr/>
        </p:nvSpPr>
        <p:spPr>
          <a:xfrm>
            <a:off x="2964694" y="4435468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runs on a GPU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E2702A-E725-27B3-89CB-5A7DC9C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4365895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AEC6-6892-6606-DBC7-B45C1E09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B291A-D01D-A65B-3609-3DA8CDD3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831BE-1BF3-0F89-736F-4B7D1EE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B37C8C34-18F9-B89D-F570-0985EEC3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2457408"/>
            <a:ext cx="742666" cy="74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requires heavy-duty GPU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83749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constant sonar uncertainty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39681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not as fast as it could be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770F5C4-DB8D-803E-DC85-F85960DB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103401"/>
            <a:ext cx="742666" cy="742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0A823CC-DFFB-6EE8-AA8E-E80EAF5F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765719"/>
            <a:ext cx="742666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Phil targeted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6"/>
            <a:ext cx="8646281" cy="242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determine the best </a:t>
            </a:r>
            <a:r>
              <a:rPr lang="en-US" sz="3600" dirty="0" err="1">
                <a:solidFill>
                  <a:schemeClr val="bg1"/>
                </a:solidFill>
              </a:rPr>
              <a:t>downsample</a:t>
            </a:r>
            <a:r>
              <a:rPr lang="en-US" sz="3600" dirty="0">
                <a:solidFill>
                  <a:schemeClr val="bg1"/>
                </a:solidFill>
              </a:rPr>
              <a:t> method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- 6 methods tested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want fast and accurate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4" y="4539541"/>
            <a:ext cx="7569956" cy="13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variable sonar uncertainty across ping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better reflection of reality</a:t>
            </a:r>
          </a:p>
        </p:txBody>
      </p:sp>
      <p:pic>
        <p:nvPicPr>
          <p:cNvPr id="1026" name="Picture 2" descr="Graphic Supplies - Vantex">
            <a:extLst>
              <a:ext uri="{FF2B5EF4-FFF2-40B4-BE49-F238E27FC236}">
                <a16:creationId xmlns:a16="http://schemas.microsoft.com/office/drawing/2014/main" id="{F37EE827-9321-E454-8327-97ECAC26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484" y="2750936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phic Supplies - Vantex">
            <a:extLst>
              <a:ext uri="{FF2B5EF4-FFF2-40B4-BE49-F238E27FC236}">
                <a16:creationId xmlns:a16="http://schemas.microsoft.com/office/drawing/2014/main" id="{26C5D898-7BD9-D648-1C69-56832700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31" y="4777041"/>
            <a:ext cx="1356127" cy="135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15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What’s the big deal?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903" y="3393702"/>
            <a:ext cx="3535018" cy="18970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as we use </a:t>
            </a:r>
            <a:r>
              <a:rPr lang="en-US" sz="3600" i="1" dirty="0">
                <a:solidFill>
                  <a:schemeClr val="bg1"/>
                </a:solidFill>
              </a:rPr>
              <a:t>fewer</a:t>
            </a:r>
            <a:r>
              <a:rPr lang="en-US" sz="3600" dirty="0">
                <a:solidFill>
                  <a:schemeClr val="bg1"/>
                </a:solidFill>
              </a:rPr>
              <a:t> points…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DA5355-11B5-0576-5BC2-D7043C51D3EA}"/>
              </a:ext>
            </a:extLst>
          </p:cNvPr>
          <p:cNvSpPr txBox="1">
            <a:spLocks/>
          </p:cNvSpPr>
          <p:nvPr/>
        </p:nvSpPr>
        <p:spPr>
          <a:xfrm>
            <a:off x="4308612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…the algo </a:t>
            </a:r>
          </a:p>
          <a:p>
            <a:r>
              <a:rPr lang="en-US" sz="3600" i="1" dirty="0">
                <a:solidFill>
                  <a:schemeClr val="bg1"/>
                </a:solidFill>
              </a:rPr>
              <a:t>speeds</a:t>
            </a:r>
            <a:r>
              <a:rPr lang="en-US" sz="3600" dirty="0">
                <a:solidFill>
                  <a:schemeClr val="bg1"/>
                </a:solidFill>
              </a:rPr>
              <a:t> up…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384F0E-6596-72B5-95D9-D15E7826416C}"/>
              </a:ext>
            </a:extLst>
          </p:cNvPr>
          <p:cNvSpPr txBox="1">
            <a:spLocks/>
          </p:cNvSpPr>
          <p:nvPr/>
        </p:nvSpPr>
        <p:spPr>
          <a:xfrm>
            <a:off x="7806674" y="3393702"/>
            <a:ext cx="3535018" cy="189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bg1"/>
                </a:solidFill>
              </a:rPr>
              <a:t>…and accuracy goes down.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B86E267-5D8B-58E3-2813-BC1D4BCE9FAC}"/>
              </a:ext>
            </a:extLst>
          </p:cNvPr>
          <p:cNvSpPr txBox="1">
            <a:spLocks/>
          </p:cNvSpPr>
          <p:nvPr/>
        </p:nvSpPr>
        <p:spPr>
          <a:xfrm>
            <a:off x="3018695" y="1617915"/>
            <a:ext cx="6154610" cy="1368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bg1"/>
                </a:solidFill>
              </a:rPr>
              <a:t>GPR scales O(N</a:t>
            </a:r>
            <a:r>
              <a:rPr lang="en-US" sz="4400" b="1" baseline="30000" dirty="0">
                <a:solidFill>
                  <a:schemeClr val="bg1"/>
                </a:solidFill>
              </a:rPr>
              <a:t>3</a:t>
            </a:r>
            <a:r>
              <a:rPr lang="en-US" sz="4400" b="1" dirty="0">
                <a:solidFill>
                  <a:schemeClr val="bg1"/>
                </a:solidFill>
              </a:rPr>
              <a:t>)</a:t>
            </a:r>
          </a:p>
          <a:p>
            <a:r>
              <a:rPr lang="en-US" sz="4400" b="1" dirty="0">
                <a:solidFill>
                  <a:schemeClr val="bg1"/>
                </a:solidFill>
              </a:rPr>
              <a:t>and N is in the </a:t>
            </a:r>
            <a:r>
              <a:rPr lang="en-US" sz="4400" b="1" i="1" dirty="0">
                <a:solidFill>
                  <a:schemeClr val="bg1"/>
                </a:solidFill>
              </a:rPr>
              <a:t>millions</a:t>
            </a: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9D4F9DDA-E0FB-3DA5-4E5D-B2E9DDD55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616" y="4740966"/>
            <a:ext cx="1613281" cy="1613281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D776E7E2-4FA4-BB54-B942-CA1ABE46B1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6508" y="4855263"/>
            <a:ext cx="1498983" cy="1498983"/>
          </a:xfrm>
          <a:prstGeom prst="rect">
            <a:avLst/>
          </a:prstGeom>
        </p:spPr>
      </p:pic>
      <p:pic>
        <p:nvPicPr>
          <p:cNvPr id="19" name="Graphic 18" descr="Thumbs Down with solid fill">
            <a:extLst>
              <a:ext uri="{FF2B5EF4-FFF2-40B4-BE49-F238E27FC236}">
                <a16:creationId xmlns:a16="http://schemas.microsoft.com/office/drawing/2014/main" id="{2EF3F83E-2231-DAD8-BBF0-1F2FA8796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4691" y="5061602"/>
            <a:ext cx="1498983" cy="149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0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B2D851-6D1B-F34B-623E-6CB3D9E5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9203" r="5344" b="2195"/>
          <a:stretch/>
        </p:blipFill>
        <p:spPr>
          <a:xfrm>
            <a:off x="2857500" y="1562099"/>
            <a:ext cx="6381750" cy="49984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GPR on a 2D ping</a:t>
            </a:r>
          </a:p>
        </p:txBody>
      </p:sp>
    </p:spTree>
    <p:extLst>
      <p:ext uri="{BB962C8B-B14F-4D97-AF65-F5344CB8AC3E}">
        <p14:creationId xmlns:p14="http://schemas.microsoft.com/office/powerpoint/2010/main" val="257630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79B7-9249-7C5B-B187-69777C9A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9" y="350996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507DB3-EDC8-21C5-DC7D-F0093B4B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242"/>
            <a:ext cx="12192000" cy="421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17C55-000B-0ED0-B81E-295CAE1F711B}"/>
              </a:ext>
            </a:extLst>
          </p:cNvPr>
          <p:cNvSpPr txBox="1"/>
          <p:nvPr/>
        </p:nvSpPr>
        <p:spPr>
          <a:xfrm>
            <a:off x="1358491" y="5802250"/>
            <a:ext cx="315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All datapoints (exact solution)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49320-CB39-FFDF-8F4C-74A7815696B3}"/>
              </a:ext>
            </a:extLst>
          </p:cNvPr>
          <p:cNvSpPr txBox="1"/>
          <p:nvPr/>
        </p:nvSpPr>
        <p:spPr>
          <a:xfrm>
            <a:off x="7144362" y="5802559"/>
            <a:ext cx="422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10% of datapoints (approximate solution)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3B1AF3-EF3F-5008-2634-7CD304E70E75}"/>
              </a:ext>
            </a:extLst>
          </p:cNvPr>
          <p:cNvSpPr txBox="1">
            <a:spLocks/>
          </p:cNvSpPr>
          <p:nvPr/>
        </p:nvSpPr>
        <p:spPr>
          <a:xfrm>
            <a:off x="1524000" y="89452"/>
            <a:ext cx="9144000" cy="14411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solidFill>
                  <a:schemeClr val="bg1"/>
                </a:solidFill>
              </a:rPr>
              <a:t>GPR on a 2.5D swath</a:t>
            </a:r>
          </a:p>
        </p:txBody>
      </p:sp>
    </p:spTree>
    <p:extLst>
      <p:ext uri="{BB962C8B-B14F-4D97-AF65-F5344CB8AC3E}">
        <p14:creationId xmlns:p14="http://schemas.microsoft.com/office/powerpoint/2010/main" val="143270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does it take to run a different method?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315819" y="2655201"/>
            <a:ext cx="9107556" cy="4123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 write </a:t>
            </a:r>
            <a:r>
              <a:rPr lang="en-US" sz="3200" dirty="0" err="1">
                <a:solidFill>
                  <a:schemeClr val="bg1"/>
                </a:solidFill>
              </a:rPr>
              <a:t>downsample</a:t>
            </a:r>
            <a:r>
              <a:rPr lang="en-US" sz="3200" dirty="0">
                <a:solidFill>
                  <a:schemeClr val="bg1"/>
                </a:solidFill>
              </a:rPr>
              <a:t> algo in </a:t>
            </a:r>
            <a:r>
              <a:rPr lang="en-US" sz="3200" dirty="0" err="1">
                <a:solidFill>
                  <a:schemeClr val="bg1"/>
                </a:solidFill>
              </a:rPr>
              <a:t>c++</a:t>
            </a:r>
            <a:r>
              <a:rPr lang="en-US" sz="3200" dirty="0">
                <a:solidFill>
                  <a:schemeClr val="bg1"/>
                </a:solidFill>
              </a:rPr>
              <a:t>/ROS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run algo to get </a:t>
            </a:r>
            <a:r>
              <a:rPr lang="en-US" sz="3200" dirty="0" err="1">
                <a:solidFill>
                  <a:schemeClr val="bg1"/>
                </a:solidFill>
              </a:rPr>
              <a:t>rosbag</a:t>
            </a:r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extract bathymetry (shown previously)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isolate training patch and train hyperparameters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 run algo with trained hyperparameters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122012-4A2F-E93B-4A98-03477E1803D8}"/>
              </a:ext>
            </a:extLst>
          </p:cNvPr>
          <p:cNvSpPr/>
          <p:nvPr/>
        </p:nvSpPr>
        <p:spPr>
          <a:xfrm rot="20442271">
            <a:off x="246902" y="3153996"/>
            <a:ext cx="184698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50x</a:t>
            </a:r>
          </a:p>
        </p:txBody>
      </p:sp>
    </p:spTree>
    <p:extLst>
      <p:ext uri="{BB962C8B-B14F-4D97-AF65-F5344CB8AC3E}">
        <p14:creationId xmlns:p14="http://schemas.microsoft.com/office/powerpoint/2010/main" val="85561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9010650" y="0"/>
            <a:ext cx="3009900" cy="189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6</a:t>
            </a:r>
          </a:p>
          <a:p>
            <a:r>
              <a:rPr lang="en-US" sz="80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F17269C-A02B-FBEF-862E-8F60350F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160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1B1D2-97BA-57FB-6BD4-A21A1916DCD0}"/>
              </a:ext>
            </a:extLst>
          </p:cNvPr>
          <p:cNvSpPr txBox="1"/>
          <p:nvPr/>
        </p:nvSpPr>
        <p:spPr>
          <a:xfrm>
            <a:off x="8943975" y="3244334"/>
            <a:ext cx="300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 pts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20 pts</a:t>
            </a:r>
          </a:p>
        </p:txBody>
      </p:sp>
    </p:spTree>
    <p:extLst>
      <p:ext uri="{BB962C8B-B14F-4D97-AF65-F5344CB8AC3E}">
        <p14:creationId xmlns:p14="http://schemas.microsoft.com/office/powerpoint/2010/main" val="217651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383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How far have we come?</vt:lpstr>
      <vt:lpstr>Where it began</vt:lpstr>
      <vt:lpstr>Where it began</vt:lpstr>
      <vt:lpstr>What Phil targeted</vt:lpstr>
      <vt:lpstr>What’s the big deal?</vt:lpstr>
      <vt:lpstr>GPR on a 2D ping</vt:lpstr>
      <vt:lpstr> Regression</vt:lpstr>
      <vt:lpstr>The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Hyperparameters</vt:lpstr>
      <vt:lpstr>Results!!!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77</cp:revision>
  <dcterms:created xsi:type="dcterms:W3CDTF">2022-06-27T23:00:32Z</dcterms:created>
  <dcterms:modified xsi:type="dcterms:W3CDTF">2023-03-28T02:00:28Z</dcterms:modified>
</cp:coreProperties>
</file>