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0"/>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7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4" Type="http://schemas.openxmlformats.org/officeDocument/2006/relationships/slideLayout" Target="../slideLayouts/slideLayout7.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5" Type="http://schemas.openxmlformats.org/officeDocument/2006/relationships/slideLayout" Target="../slideLayouts/slideLayout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3.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4" Type="http://schemas.openxmlformats.org/officeDocument/2006/relationships/slideLayout" Target="../slideLayouts/slideLayout7.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1.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4" Type="http://schemas.openxmlformats.org/officeDocument/2006/relationships/slideLayout" Target="../slideLayouts/slideLayout7.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2.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4" Type="http://schemas.openxmlformats.org/officeDocument/2006/relationships/slideLayout" Target="../slideLayouts/slideLayout7.xml"/><Relationship Id="rId13" Type="http://schemas.openxmlformats.org/officeDocument/2006/relationships/tags" Target="../tags/tag365.xml"/><Relationship Id="rId12" Type="http://schemas.openxmlformats.org/officeDocument/2006/relationships/tags" Target="../tags/tag364.xml"/><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tags" Target="../tags/tag353.xml"/></Relationships>
</file>

<file path=ppt/slides/_rels/slide23.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tags" Target="../tags/tag373.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4" Type="http://schemas.openxmlformats.org/officeDocument/2006/relationships/slideLayout" Target="../slideLayouts/slideLayout7.xml"/><Relationship Id="rId13" Type="http://schemas.openxmlformats.org/officeDocument/2006/relationships/tags" Target="../tags/tag378.xml"/><Relationship Id="rId12" Type="http://schemas.openxmlformats.org/officeDocument/2006/relationships/tags" Target="../tags/tag377.xml"/><Relationship Id="rId11" Type="http://schemas.openxmlformats.org/officeDocument/2006/relationships/tags" Target="../tags/tag376.xml"/><Relationship Id="rId10" Type="http://schemas.openxmlformats.org/officeDocument/2006/relationships/tags" Target="../tags/tag375.xml"/><Relationship Id="rId1" Type="http://schemas.openxmlformats.org/officeDocument/2006/relationships/tags" Target="../tags/tag366.xml"/></Relationships>
</file>

<file path=ppt/slides/_rels/slide24.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4" Type="http://schemas.openxmlformats.org/officeDocument/2006/relationships/slideLayout" Target="../slideLayouts/slideLayout7.xml"/><Relationship Id="rId13" Type="http://schemas.openxmlformats.org/officeDocument/2006/relationships/tags" Target="../tags/tag391.xml"/><Relationship Id="rId12" Type="http://schemas.openxmlformats.org/officeDocument/2006/relationships/tags" Target="../tags/tag390.xml"/><Relationship Id="rId11" Type="http://schemas.openxmlformats.org/officeDocument/2006/relationships/tags" Target="../tags/tag389.xml"/><Relationship Id="rId10" Type="http://schemas.openxmlformats.org/officeDocument/2006/relationships/tags" Target="../tags/tag388.xml"/><Relationship Id="rId1" Type="http://schemas.openxmlformats.org/officeDocument/2006/relationships/tags" Target="../tags/tag379.xml"/></Relationships>
</file>

<file path=ppt/slides/_rels/slide25.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4" Type="http://schemas.openxmlformats.org/officeDocument/2006/relationships/slideLayout" Target="../slideLayouts/slideLayout7.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26.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5" Type="http://schemas.openxmlformats.org/officeDocument/2006/relationships/slideLayout" Target="../slideLayouts/slideLayout7.xml"/><Relationship Id="rId14" Type="http://schemas.openxmlformats.org/officeDocument/2006/relationships/tags" Target="../tags/tag418.xml"/><Relationship Id="rId13" Type="http://schemas.openxmlformats.org/officeDocument/2006/relationships/tags" Target="../tags/tag417.xml"/><Relationship Id="rId12" Type="http://schemas.openxmlformats.org/officeDocument/2006/relationships/tags" Target="../tags/tag416.xml"/><Relationship Id="rId11" Type="http://schemas.openxmlformats.org/officeDocument/2006/relationships/tags" Target="../tags/tag415.xml"/><Relationship Id="rId10" Type="http://schemas.openxmlformats.org/officeDocument/2006/relationships/tags" Target="../tags/tag414.xml"/><Relationship Id="rId1" Type="http://schemas.openxmlformats.org/officeDocument/2006/relationships/tags" Target="../tags/tag405.xml"/></Relationships>
</file>

<file path=ppt/slides/_rels/slide27.xml.rels><?xml version="1.0" encoding="UTF-8" standalone="yes"?>
<Relationships xmlns="http://schemas.openxmlformats.org/package/2006/relationships"><Relationship Id="rId9" Type="http://schemas.openxmlformats.org/officeDocument/2006/relationships/tags" Target="../tags/tag427.xml"/><Relationship Id="rId8" Type="http://schemas.openxmlformats.org/officeDocument/2006/relationships/tags" Target="../tags/tag426.xml"/><Relationship Id="rId7" Type="http://schemas.openxmlformats.org/officeDocument/2006/relationships/tags" Target="../tags/tag425.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5" Type="http://schemas.openxmlformats.org/officeDocument/2006/relationships/slideLayout" Target="../slideLayouts/slideLayout7.xml"/><Relationship Id="rId14" Type="http://schemas.openxmlformats.org/officeDocument/2006/relationships/tags" Target="../tags/tag432.xml"/><Relationship Id="rId13" Type="http://schemas.openxmlformats.org/officeDocument/2006/relationships/tags" Target="../tags/tag431.xml"/><Relationship Id="rId12" Type="http://schemas.openxmlformats.org/officeDocument/2006/relationships/tags" Target="../tags/tag430.xml"/><Relationship Id="rId11" Type="http://schemas.openxmlformats.org/officeDocument/2006/relationships/tags" Target="../tags/tag429.xml"/><Relationship Id="rId10" Type="http://schemas.openxmlformats.org/officeDocument/2006/relationships/tags" Target="../tags/tag428.xml"/><Relationship Id="rId1" Type="http://schemas.openxmlformats.org/officeDocument/2006/relationships/tags" Target="../tags/tag419.xml"/></Relationships>
</file>

<file path=ppt/slides/_rels/slide28.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5" Type="http://schemas.openxmlformats.org/officeDocument/2006/relationships/slideLayout" Target="../slideLayouts/slideLayout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tags" Target="../tags/tag433.xml"/></Relationships>
</file>

<file path=ppt/slides/_rels/slide29.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5" Type="http://schemas.openxmlformats.org/officeDocument/2006/relationships/slideLayout" Target="../slideLayouts/slideLayout7.xml"/><Relationship Id="rId14" Type="http://schemas.openxmlformats.org/officeDocument/2006/relationships/tags" Target="../tags/tag460.xml"/><Relationship Id="rId13" Type="http://schemas.openxmlformats.org/officeDocument/2006/relationships/tags" Target="../tags/tag459.xml"/><Relationship Id="rId12" Type="http://schemas.openxmlformats.org/officeDocument/2006/relationships/tags" Target="../tags/tag458.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tags" Target="../tags/tag447.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5" Type="http://schemas.openxmlformats.org/officeDocument/2006/relationships/slideLayout" Target="../slideLayouts/slideLayout7.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90980" y="701675"/>
            <a:ext cx="4209415" cy="368300"/>
          </a:xfrm>
          <a:prstGeom prst="rect">
            <a:avLst/>
          </a:prstGeom>
          <a:noFill/>
        </p:spPr>
        <p:txBody>
          <a:bodyPr wrap="square" rtlCol="0">
            <a:spAutoFit/>
          </a:bodyPr>
          <a:p>
            <a:r>
              <a:rPr lang="zh-CN" altLang="en-US"/>
              <a:t>二叉树的双旋</a:t>
            </a:r>
            <a:r>
              <a:rPr lang="en-US" altLang="zh-CN"/>
              <a:t>(</a:t>
            </a:r>
            <a:r>
              <a:rPr lang="zh-CN" altLang="en-US"/>
              <a:t>左左双旋，右右双</a:t>
            </a:r>
            <a:r>
              <a:rPr lang="zh-CN" altLang="en-US"/>
              <a:t>旋）</a:t>
            </a:r>
            <a:endParaRPr lang="zh-CN" altLang="en-US"/>
          </a:p>
        </p:txBody>
      </p:sp>
      <p:sp>
        <p:nvSpPr>
          <p:cNvPr id="11" name="椭圆 10"/>
          <p:cNvSpPr/>
          <p:nvPr/>
        </p:nvSpPr>
        <p:spPr>
          <a:xfrm>
            <a:off x="2362835"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12" name="椭圆 11"/>
          <p:cNvSpPr/>
          <p:nvPr/>
        </p:nvSpPr>
        <p:spPr>
          <a:xfrm>
            <a:off x="3123565" y="333248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13" name="椭圆 12"/>
          <p:cNvSpPr/>
          <p:nvPr/>
        </p:nvSpPr>
        <p:spPr>
          <a:xfrm>
            <a:off x="3884295" y="408305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9" name="椭圆 18"/>
          <p:cNvSpPr/>
          <p:nvPr/>
        </p:nvSpPr>
        <p:spPr>
          <a:xfrm>
            <a:off x="3123565"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3" name="椭圆 22"/>
          <p:cNvSpPr/>
          <p:nvPr/>
        </p:nvSpPr>
        <p:spPr>
          <a:xfrm>
            <a:off x="84137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4" name="椭圆 23"/>
          <p:cNvSpPr/>
          <p:nvPr/>
        </p:nvSpPr>
        <p:spPr>
          <a:xfrm>
            <a:off x="160210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5" name="椭圆 24"/>
          <p:cNvSpPr/>
          <p:nvPr/>
        </p:nvSpPr>
        <p:spPr>
          <a:xfrm>
            <a:off x="7673340"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6" name="椭圆 25"/>
          <p:cNvSpPr/>
          <p:nvPr/>
        </p:nvSpPr>
        <p:spPr>
          <a:xfrm>
            <a:off x="778446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7" name="椭圆 26"/>
          <p:cNvSpPr/>
          <p:nvPr/>
        </p:nvSpPr>
        <p:spPr>
          <a:xfrm>
            <a:off x="854519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8" name="椭圆 27"/>
          <p:cNvSpPr/>
          <p:nvPr/>
        </p:nvSpPr>
        <p:spPr>
          <a:xfrm>
            <a:off x="8545195" y="2691765"/>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9" name="椭圆 28"/>
          <p:cNvSpPr/>
          <p:nvPr/>
        </p:nvSpPr>
        <p:spPr>
          <a:xfrm>
            <a:off x="6151880"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6912610"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cxnSp>
        <p:nvCxnSpPr>
          <p:cNvPr id="31" name="直接连接符 30"/>
          <p:cNvCxnSpPr>
            <a:stCxn id="19" idx="3"/>
            <a:endCxn id="11" idx="7"/>
          </p:cNvCxnSpPr>
          <p:nvPr/>
        </p:nvCxnSpPr>
        <p:spPr>
          <a:xfrm flipH="1">
            <a:off x="3012440" y="247205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7"/>
            <a:endCxn id="11" idx="3"/>
          </p:cNvCxnSpPr>
          <p:nvPr/>
        </p:nvCxnSpPr>
        <p:spPr>
          <a:xfrm flipV="1">
            <a:off x="225171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p:cNvCxnSpPr>
          <p:nvPr/>
        </p:nvCxnSpPr>
        <p:spPr>
          <a:xfrm flipV="1">
            <a:off x="1490980" y="3940810"/>
            <a:ext cx="252730" cy="252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1"/>
            <a:endCxn id="11" idx="5"/>
          </p:cNvCxnSpPr>
          <p:nvPr/>
        </p:nvCxnSpPr>
        <p:spPr>
          <a:xfrm flipH="1" flipV="1">
            <a:off x="301244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1"/>
            <a:endCxn id="12" idx="5"/>
          </p:cNvCxnSpPr>
          <p:nvPr/>
        </p:nvCxnSpPr>
        <p:spPr>
          <a:xfrm flipH="1" flipV="1">
            <a:off x="37731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1"/>
            <a:endCxn id="25" idx="5"/>
          </p:cNvCxnSpPr>
          <p:nvPr/>
        </p:nvCxnSpPr>
        <p:spPr>
          <a:xfrm flipH="1" flipV="1">
            <a:off x="8322945" y="2472055"/>
            <a:ext cx="333375" cy="3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7"/>
          </p:cNvCxnSpPr>
          <p:nvPr/>
        </p:nvCxnSpPr>
        <p:spPr>
          <a:xfrm flipH="1">
            <a:off x="6801485" y="3210560"/>
            <a:ext cx="267970" cy="231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7"/>
          </p:cNvCxnSpPr>
          <p:nvPr/>
        </p:nvCxnSpPr>
        <p:spPr>
          <a:xfrm flipH="1">
            <a:off x="7562215" y="2470150"/>
            <a:ext cx="247650" cy="22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6" idx="7"/>
            <a:endCxn id="28" idx="3"/>
          </p:cNvCxnSpPr>
          <p:nvPr/>
        </p:nvCxnSpPr>
        <p:spPr>
          <a:xfrm flipV="1">
            <a:off x="8434070" y="3332480"/>
            <a:ext cx="222250" cy="1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7" idx="1"/>
            <a:endCxn id="26" idx="5"/>
          </p:cNvCxnSpPr>
          <p:nvPr/>
        </p:nvCxnSpPr>
        <p:spPr>
          <a:xfrm flipH="1" flipV="1">
            <a:off x="84340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74420" y="5137785"/>
            <a:ext cx="9047480" cy="645160"/>
          </a:xfrm>
          <a:prstGeom prst="rect">
            <a:avLst/>
          </a:prstGeom>
          <a:noFill/>
        </p:spPr>
        <p:txBody>
          <a:bodyPr wrap="square" rtlCol="0">
            <a:spAutoFit/>
          </a:bodyPr>
          <a:p>
            <a:r>
              <a:rPr lang="zh-CN" altLang="en-US"/>
              <a:t>如果变化分支的高度比旋转节点的另一侧高度差距超过</a:t>
            </a:r>
            <a:r>
              <a:rPr lang="en-US" altLang="zh-CN"/>
              <a:t> 1 (2 - 0)  </a:t>
            </a:r>
            <a:r>
              <a:rPr lang="zh-CN" altLang="en-US"/>
              <a:t>那么单旋之后依旧</a:t>
            </a:r>
            <a:r>
              <a:rPr lang="zh-CN" altLang="en-US"/>
              <a:t>不平衡</a:t>
            </a:r>
            <a:endParaRPr lang="zh-CN" altLang="en-US"/>
          </a:p>
        </p:txBody>
      </p:sp>
      <p:sp>
        <p:nvSpPr>
          <p:cNvPr id="42" name="文本框 41"/>
          <p:cNvSpPr txBox="1"/>
          <p:nvPr/>
        </p:nvSpPr>
        <p:spPr>
          <a:xfrm>
            <a:off x="4218940" y="3362960"/>
            <a:ext cx="476885" cy="368300"/>
          </a:xfrm>
          <a:prstGeom prst="rect">
            <a:avLst/>
          </a:prstGeom>
          <a:noFill/>
        </p:spPr>
        <p:txBody>
          <a:bodyPr wrap="square" rtlCol="0">
            <a:spAutoFit/>
          </a:bodyPr>
          <a:p>
            <a:r>
              <a:rPr lang="en-US" altLang="zh-CN"/>
              <a:t>2</a:t>
            </a:r>
            <a:endParaRPr lang="en-US" altLang="zh-CN"/>
          </a:p>
        </p:txBody>
      </p:sp>
      <p:sp>
        <p:nvSpPr>
          <p:cNvPr id="43" name="文本框 42"/>
          <p:cNvSpPr txBox="1"/>
          <p:nvPr/>
        </p:nvSpPr>
        <p:spPr>
          <a:xfrm>
            <a:off x="4178300" y="2327910"/>
            <a:ext cx="334645" cy="368300"/>
          </a:xfrm>
          <a:prstGeom prst="rect">
            <a:avLst/>
          </a:prstGeom>
          <a:noFill/>
        </p:spPr>
        <p:txBody>
          <a:bodyPr wrap="square" rtlCol="0">
            <a:spAutoFit/>
          </a:bodyPr>
          <a:p>
            <a:r>
              <a:rPr lang="en-US" altLang="zh-CN"/>
              <a:t>0</a:t>
            </a:r>
            <a:endParaRPr lang="en-US" altLang="zh-CN"/>
          </a:p>
        </p:txBody>
      </p:sp>
      <p:sp>
        <p:nvSpPr>
          <p:cNvPr id="44" name="文本框 43"/>
          <p:cNvSpPr txBox="1"/>
          <p:nvPr/>
        </p:nvSpPr>
        <p:spPr>
          <a:xfrm>
            <a:off x="8935085" y="1617980"/>
            <a:ext cx="2475230" cy="368300"/>
          </a:xfrm>
          <a:prstGeom prst="rect">
            <a:avLst/>
          </a:prstGeom>
          <a:noFill/>
        </p:spPr>
        <p:txBody>
          <a:bodyPr wrap="square" rtlCol="0">
            <a:spAutoFit/>
          </a:bodyPr>
          <a:p>
            <a:r>
              <a:rPr lang="zh-CN" altLang="en-US"/>
              <a:t>此时依旧</a:t>
            </a:r>
            <a:r>
              <a:rPr lang="zh-CN" altLang="en-US"/>
              <a:t>不平衡</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55650"/>
            <a:ext cx="8439150" cy="4799965"/>
          </a:xfrm>
          <a:prstGeom prst="rect">
            <a:avLst/>
          </a:prstGeom>
          <a:noFill/>
        </p:spPr>
        <p:txBody>
          <a:bodyPr wrap="square" rtlCol="0">
            <a:spAutoFit/>
          </a:bodyPr>
          <a:p>
            <a:r>
              <a:rPr lang="zh-CN" altLang="en-US"/>
              <a:t>二叉平衡排序树的性能是极致吗？</a:t>
            </a:r>
            <a:r>
              <a:rPr lang="en-US" altLang="zh-CN"/>
              <a:t> </a:t>
            </a:r>
            <a:r>
              <a:rPr lang="zh-CN" altLang="en-US"/>
              <a:t>不是</a:t>
            </a:r>
            <a:endParaRPr lang="zh-CN" altLang="en-US"/>
          </a:p>
          <a:p>
            <a:endParaRPr lang="zh-CN" altLang="en-US"/>
          </a:p>
          <a:p>
            <a:r>
              <a:rPr lang="zh-CN" altLang="en-US"/>
              <a:t>如果要提升性能该怎么做？</a:t>
            </a:r>
            <a:r>
              <a:rPr lang="en-US" altLang="zh-CN"/>
              <a:t> </a:t>
            </a:r>
            <a:endParaRPr lang="en-US" altLang="zh-CN"/>
          </a:p>
          <a:p>
            <a:r>
              <a:rPr lang="zh-CN" altLang="en-US"/>
              <a:t>时间</a:t>
            </a:r>
            <a:r>
              <a:rPr lang="zh-CN" altLang="en-US"/>
              <a:t>上，</a:t>
            </a:r>
            <a:endParaRPr lang="zh-CN" altLang="en-US"/>
          </a:p>
          <a:p>
            <a:r>
              <a:rPr lang="zh-CN" altLang="en-US"/>
              <a:t>空间上</a:t>
            </a:r>
            <a:endParaRPr lang="zh-CN" altLang="en-US"/>
          </a:p>
          <a:p>
            <a:endParaRPr lang="zh-CN" altLang="en-US"/>
          </a:p>
          <a:p>
            <a:r>
              <a:rPr lang="zh-CN" altLang="en-US"/>
              <a:t>影响二叉平衡排序树的</a:t>
            </a:r>
            <a:r>
              <a:rPr lang="zh-CN" altLang="en-US"/>
              <a:t>点</a:t>
            </a:r>
            <a:endParaRPr lang="zh-CN" altLang="en-US"/>
          </a:p>
          <a:p>
            <a:r>
              <a:rPr lang="zh-CN" altLang="en-US"/>
              <a:t>二叉排序树只能有两个叉，导致排满之后会有很多</a:t>
            </a:r>
            <a:r>
              <a:rPr lang="zh-CN" altLang="en-US"/>
              <a:t>层级</a:t>
            </a:r>
            <a:endParaRPr lang="zh-CN" altLang="en-US"/>
          </a:p>
          <a:p>
            <a:r>
              <a:rPr lang="zh-CN" altLang="en-US"/>
              <a:t>一个节点只能存储一个数，希望一个节点可以存储</a:t>
            </a:r>
            <a:r>
              <a:rPr lang="zh-CN" altLang="en-US"/>
              <a:t>多个树</a:t>
            </a:r>
            <a:endParaRPr lang="zh-CN" altLang="en-US"/>
          </a:p>
          <a:p>
            <a:endParaRPr lang="zh-CN" altLang="en-US"/>
          </a:p>
          <a:p>
            <a:r>
              <a:rPr lang="zh-CN" altLang="en-US"/>
              <a:t>如何让查找性能尽可能的高？</a:t>
            </a:r>
            <a:endParaRPr lang="zh-CN" altLang="en-US"/>
          </a:p>
          <a:p>
            <a:r>
              <a:rPr lang="zh-CN" altLang="en-US"/>
              <a:t>让树</a:t>
            </a:r>
            <a:r>
              <a:rPr lang="zh-CN" altLang="en-US"/>
              <a:t>的层数</a:t>
            </a:r>
            <a:r>
              <a:rPr lang="zh-CN" altLang="en-US"/>
              <a:t>越少</a:t>
            </a:r>
            <a:endParaRPr lang="zh-CN" altLang="en-US"/>
          </a:p>
          <a:p>
            <a:endParaRPr lang="zh-CN" altLang="en-US"/>
          </a:p>
          <a:p>
            <a:r>
              <a:rPr lang="zh-CN" altLang="en-US"/>
              <a:t>怎么让树的层数</a:t>
            </a:r>
            <a:r>
              <a:rPr lang="zh-CN" altLang="en-US"/>
              <a:t>越少？</a:t>
            </a:r>
            <a:endParaRPr lang="zh-CN" altLang="en-US"/>
          </a:p>
          <a:p>
            <a:r>
              <a:rPr lang="zh-CN" altLang="en-US"/>
              <a:t>可以让树的叉</a:t>
            </a:r>
            <a:r>
              <a:rPr lang="zh-CN" altLang="en-US"/>
              <a:t>越多</a:t>
            </a:r>
            <a:endParaRPr lang="zh-CN" altLang="en-US"/>
          </a:p>
          <a:p>
            <a:endParaRPr lang="zh-CN" altLang="en-US"/>
          </a:p>
          <a:p>
            <a:r>
              <a:rPr lang="zh-CN" altLang="en-US"/>
              <a:t>树的叉越多，复杂度也会升高，</a:t>
            </a:r>
            <a:r>
              <a:rPr lang="en-US" altLang="zh-CN"/>
              <a:t> </a:t>
            </a:r>
            <a:r>
              <a:rPr lang="zh-CN" altLang="en-US"/>
              <a:t>最好是</a:t>
            </a:r>
            <a:r>
              <a:rPr lang="en-US" altLang="zh-CN"/>
              <a:t> 4 </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68425" y="746125"/>
            <a:ext cx="2110105" cy="368300"/>
          </a:xfrm>
          <a:prstGeom prst="rect">
            <a:avLst/>
          </a:prstGeom>
          <a:noFill/>
        </p:spPr>
        <p:txBody>
          <a:bodyPr wrap="square" rtlCol="0">
            <a:spAutoFit/>
          </a:bodyPr>
          <a:p>
            <a:r>
              <a:rPr lang="en-US" altLang="zh-CN"/>
              <a:t>234 </a:t>
            </a:r>
            <a:r>
              <a:rPr lang="zh-CN" altLang="en-US"/>
              <a:t>树</a:t>
            </a:r>
            <a:endParaRPr lang="zh-CN" altLang="en-US"/>
          </a:p>
        </p:txBody>
      </p:sp>
      <p:sp>
        <p:nvSpPr>
          <p:cNvPr id="4" name="文本框 3"/>
          <p:cNvSpPr txBox="1"/>
          <p:nvPr/>
        </p:nvSpPr>
        <p:spPr>
          <a:xfrm>
            <a:off x="834390" y="1156335"/>
            <a:ext cx="4128135" cy="368300"/>
          </a:xfrm>
          <a:prstGeom prst="rect">
            <a:avLst/>
          </a:prstGeom>
          <a:noFill/>
        </p:spPr>
        <p:txBody>
          <a:bodyPr wrap="square" rtlCol="0">
            <a:spAutoFit/>
          </a:bodyPr>
          <a:p>
            <a:r>
              <a:rPr lang="zh-CN" altLang="en-US"/>
              <a:t>可以有</a:t>
            </a:r>
            <a:r>
              <a:rPr lang="en-US" altLang="zh-CN"/>
              <a:t> </a:t>
            </a:r>
            <a:r>
              <a:rPr lang="zh-CN" altLang="en-US"/>
              <a:t>四个叉</a:t>
            </a:r>
            <a:r>
              <a:rPr lang="en-US" altLang="zh-CN"/>
              <a:t> </a:t>
            </a:r>
            <a:r>
              <a:rPr lang="zh-CN" altLang="en-US"/>
              <a:t>的树，</a:t>
            </a:r>
            <a:r>
              <a:rPr lang="en-US" altLang="zh-CN"/>
              <a:t> </a:t>
            </a:r>
            <a:r>
              <a:rPr lang="zh-CN" altLang="en-US"/>
              <a:t>度为</a:t>
            </a:r>
            <a:r>
              <a:rPr lang="zh-CN" altLang="en-US"/>
              <a:t>四</a:t>
            </a:r>
            <a:endParaRPr lang="zh-CN" altLang="en-US"/>
          </a:p>
        </p:txBody>
      </p:sp>
      <p:sp>
        <p:nvSpPr>
          <p:cNvPr id="11" name="矩形 10"/>
          <p:cNvSpPr/>
          <p:nvPr/>
        </p:nvSpPr>
        <p:spPr>
          <a:xfrm>
            <a:off x="4962525" y="3105785"/>
            <a:ext cx="2626995" cy="1044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sp>
        <p:nvSpPr>
          <p:cNvPr id="12" name="矩形 11"/>
          <p:cNvSpPr/>
          <p:nvPr/>
        </p:nvSpPr>
        <p:spPr>
          <a:xfrm>
            <a:off x="3221990" y="3258185"/>
            <a:ext cx="140970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endParaRPr lang="en-US" altLang="zh-CN"/>
          </a:p>
        </p:txBody>
      </p:sp>
      <p:sp>
        <p:nvSpPr>
          <p:cNvPr id="52" name="矩形 51"/>
          <p:cNvSpPr/>
          <p:nvPr/>
        </p:nvSpPr>
        <p:spPr>
          <a:xfrm>
            <a:off x="7920355" y="325818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3" name="矩形 52"/>
          <p:cNvSpPr/>
          <p:nvPr/>
        </p:nvSpPr>
        <p:spPr>
          <a:xfrm>
            <a:off x="5870575" y="194754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54" name="矩形 53"/>
          <p:cNvSpPr/>
          <p:nvPr/>
        </p:nvSpPr>
        <p:spPr>
          <a:xfrm>
            <a:off x="2795270" y="3258185"/>
            <a:ext cx="183642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r>
              <a:rPr lang="zh-CN" altLang="en-US"/>
              <a:t>，</a:t>
            </a:r>
            <a:r>
              <a:rPr lang="en-US" altLang="zh-CN"/>
              <a:t>45</a:t>
            </a:r>
            <a:endParaRPr lang="en-US" altLang="zh-CN"/>
          </a:p>
        </p:txBody>
      </p:sp>
      <p:sp>
        <p:nvSpPr>
          <p:cNvPr id="55" name="矩形 54"/>
          <p:cNvSpPr/>
          <p:nvPr/>
        </p:nvSpPr>
        <p:spPr>
          <a:xfrm>
            <a:off x="7920355" y="3258185"/>
            <a:ext cx="230251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r>
              <a:rPr lang="zh-CN" altLang="en-US"/>
              <a:t>，</a:t>
            </a:r>
            <a:r>
              <a:rPr lang="en-US" altLang="zh-CN"/>
              <a:t>90</a:t>
            </a:r>
            <a:r>
              <a:rPr lang="zh-CN" altLang="en-US"/>
              <a:t>，</a:t>
            </a:r>
            <a:r>
              <a:rPr lang="en-US" altLang="zh-CN"/>
              <a:t>100</a:t>
            </a:r>
            <a:endParaRPr lang="en-US" altLang="zh-CN"/>
          </a:p>
        </p:txBody>
      </p:sp>
      <p:sp>
        <p:nvSpPr>
          <p:cNvPr id="56" name="矩形 55"/>
          <p:cNvSpPr/>
          <p:nvPr/>
        </p:nvSpPr>
        <p:spPr>
          <a:xfrm>
            <a:off x="5383530" y="1920240"/>
            <a:ext cx="1937385" cy="810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r>
              <a:rPr lang="zh-CN" altLang="en-US"/>
              <a:t>，</a:t>
            </a:r>
            <a:r>
              <a:rPr lang="en-US" altLang="zh-CN"/>
              <a:t>90</a:t>
            </a:r>
            <a:endParaRPr lang="en-US" altLang="zh-CN"/>
          </a:p>
        </p:txBody>
      </p:sp>
      <p:sp>
        <p:nvSpPr>
          <p:cNvPr id="57" name="矩形 56"/>
          <p:cNvSpPr/>
          <p:nvPr/>
        </p:nvSpPr>
        <p:spPr>
          <a:xfrm>
            <a:off x="5783580" y="3249295"/>
            <a:ext cx="98425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8" name="矩形 57"/>
          <p:cNvSpPr/>
          <p:nvPr/>
        </p:nvSpPr>
        <p:spPr>
          <a:xfrm>
            <a:off x="7920355" y="3274060"/>
            <a:ext cx="1786255" cy="74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100</a:t>
            </a:r>
            <a:r>
              <a:rPr lang="zh-CN" altLang="en-US"/>
              <a:t>，</a:t>
            </a:r>
            <a:r>
              <a:rPr lang="en-US" altLang="zh-CN"/>
              <a:t>120</a:t>
            </a:r>
            <a:endParaRPr lang="en-US" altLang="zh-CN"/>
          </a:p>
        </p:txBody>
      </p:sp>
      <p:sp>
        <p:nvSpPr>
          <p:cNvPr id="59" name="文本框 58"/>
          <p:cNvSpPr txBox="1"/>
          <p:nvPr/>
        </p:nvSpPr>
        <p:spPr>
          <a:xfrm>
            <a:off x="1089660" y="4039870"/>
            <a:ext cx="9283700" cy="2306955"/>
          </a:xfrm>
          <a:prstGeom prst="rect">
            <a:avLst/>
          </a:prstGeom>
          <a:noFill/>
        </p:spPr>
        <p:txBody>
          <a:bodyPr wrap="square" rtlCol="0">
            <a:spAutoFit/>
          </a:bodyPr>
          <a:p>
            <a:r>
              <a:rPr lang="zh-CN" altLang="en-US"/>
              <a:t>我们会发现</a:t>
            </a:r>
            <a:r>
              <a:rPr lang="en-US" altLang="zh-CN"/>
              <a:t> </a:t>
            </a:r>
            <a:r>
              <a:rPr lang="zh-CN" altLang="en-US"/>
              <a:t>新来的总是在</a:t>
            </a:r>
            <a:r>
              <a:rPr lang="zh-CN" altLang="en-US"/>
              <a:t>最下边</a:t>
            </a:r>
            <a:endParaRPr lang="zh-CN" altLang="en-US"/>
          </a:p>
          <a:p>
            <a:r>
              <a:rPr lang="en-US" altLang="zh-CN"/>
              <a:t>234 </a:t>
            </a:r>
            <a:r>
              <a:rPr lang="zh-CN" altLang="en-US"/>
              <a:t>树</a:t>
            </a:r>
            <a:r>
              <a:rPr lang="en-US" altLang="zh-CN"/>
              <a:t> </a:t>
            </a:r>
            <a:r>
              <a:rPr lang="zh-CN" altLang="en-US"/>
              <a:t>总是平衡的</a:t>
            </a:r>
            <a:r>
              <a:rPr lang="en-US" altLang="zh-CN"/>
              <a:t>(</a:t>
            </a:r>
            <a:r>
              <a:rPr lang="zh-CN" altLang="en-US"/>
              <a:t>每一个路径高度都相同</a:t>
            </a:r>
            <a:r>
              <a:rPr lang="en-US" altLang="zh-CN"/>
              <a:t>)</a:t>
            </a:r>
            <a:endParaRPr lang="en-US" altLang="zh-CN"/>
          </a:p>
          <a:p>
            <a:endParaRPr lang="en-US" altLang="zh-CN"/>
          </a:p>
          <a:p>
            <a:r>
              <a:rPr lang="zh-CN" altLang="en-US"/>
              <a:t>分支变多了，层数</a:t>
            </a:r>
            <a:r>
              <a:rPr lang="zh-CN" altLang="en-US"/>
              <a:t>变少了</a:t>
            </a:r>
            <a:endParaRPr lang="zh-CN" altLang="en-US"/>
          </a:p>
          <a:p>
            <a:r>
              <a:rPr lang="zh-CN" altLang="en-US"/>
              <a:t>节点变少了，存的数</a:t>
            </a:r>
            <a:r>
              <a:rPr lang="zh-CN" altLang="en-US"/>
              <a:t>变多了</a:t>
            </a:r>
            <a:endParaRPr lang="zh-CN" altLang="en-US"/>
          </a:p>
          <a:p>
            <a:endParaRPr lang="zh-CN" altLang="en-US"/>
          </a:p>
          <a:p>
            <a:r>
              <a:rPr lang="zh-CN" altLang="en-US"/>
              <a:t>单分支变多了，导致复杂度上升了，希望进行简化</a:t>
            </a:r>
            <a:r>
              <a:rPr lang="en-US" altLang="zh-CN"/>
              <a:t>        </a:t>
            </a:r>
            <a:r>
              <a:rPr lang="zh-CN" altLang="en-US"/>
              <a:t>简化为二叉树，依旧保留多叉，一个节点存</a:t>
            </a:r>
            <a:r>
              <a:rPr lang="zh-CN" altLang="en-US"/>
              <a:t>多个树</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3" grpId="0" animBg="1"/>
      <p:bldP spid="52" grpId="0" bldLvl="0" animBg="1"/>
      <p:bldP spid="12" grpId="1" animBg="1"/>
      <p:bldP spid="52" grpId="1" animBg="1"/>
      <p:bldP spid="55" grpId="0" bldLvl="0" animBg="1"/>
      <p:bldP spid="54" grpId="0" bldLvl="0" animBg="1" build="allAtOnce"/>
      <p:bldP spid="53" grpId="1" animBg="1"/>
      <p:bldP spid="56" grpId="0" bldLvl="0" animBg="1"/>
      <p:bldP spid="55" grpId="1" animBg="1"/>
      <p:bldP spid="58" grpId="0" bldLvl="0" animBg="1"/>
      <p:bldP spid="57"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25880" y="634365"/>
            <a:ext cx="2372995" cy="368300"/>
          </a:xfrm>
          <a:prstGeom prst="rect">
            <a:avLst/>
          </a:prstGeom>
          <a:noFill/>
        </p:spPr>
        <p:txBody>
          <a:bodyPr wrap="square" rtlCol="0">
            <a:spAutoFit/>
          </a:bodyPr>
          <a:p>
            <a:r>
              <a:rPr lang="zh-CN" altLang="en-US"/>
              <a:t>红黑树</a:t>
            </a:r>
            <a:endParaRPr lang="zh-CN" altLang="en-US"/>
          </a:p>
        </p:txBody>
      </p:sp>
      <p:sp>
        <p:nvSpPr>
          <p:cNvPr id="4" name="文本框 3"/>
          <p:cNvSpPr txBox="1"/>
          <p:nvPr/>
        </p:nvSpPr>
        <p:spPr>
          <a:xfrm>
            <a:off x="813435" y="1166495"/>
            <a:ext cx="9949815" cy="1476375"/>
          </a:xfrm>
          <a:prstGeom prst="rect">
            <a:avLst/>
          </a:prstGeom>
          <a:noFill/>
        </p:spPr>
        <p:txBody>
          <a:bodyPr wrap="square" rtlCol="0">
            <a:spAutoFit/>
          </a:bodyPr>
          <a:p>
            <a:r>
              <a:rPr lang="zh-CN" altLang="en-US"/>
              <a:t>性质：</a:t>
            </a:r>
            <a:endParaRPr lang="zh-CN" altLang="en-US"/>
          </a:p>
          <a:p>
            <a:r>
              <a:rPr lang="en-US" altLang="zh-CN"/>
              <a:t>1.</a:t>
            </a:r>
            <a:r>
              <a:rPr lang="zh-CN" altLang="en-US"/>
              <a:t>节点是红色或者</a:t>
            </a:r>
            <a:r>
              <a:rPr lang="zh-CN" altLang="en-US"/>
              <a:t>黑色</a:t>
            </a:r>
            <a:endParaRPr lang="zh-CN" altLang="en-US"/>
          </a:p>
          <a:p>
            <a:r>
              <a:rPr lang="en-US" altLang="zh-CN"/>
              <a:t>2.</a:t>
            </a:r>
            <a:r>
              <a:rPr lang="zh-CN" altLang="en-US"/>
              <a:t>根节点是</a:t>
            </a:r>
            <a:r>
              <a:rPr lang="zh-CN" altLang="en-US"/>
              <a:t>黑色</a:t>
            </a:r>
            <a:endParaRPr lang="zh-CN" altLang="en-US"/>
          </a:p>
          <a:p>
            <a:r>
              <a:rPr lang="en-US" altLang="zh-CN"/>
              <a:t>3.</a:t>
            </a:r>
            <a:r>
              <a:rPr lang="zh-CN" altLang="en-US"/>
              <a:t>每个红色节点的两个子节点都是</a:t>
            </a:r>
            <a:r>
              <a:rPr lang="zh-CN" altLang="en-US"/>
              <a:t>黑色</a:t>
            </a:r>
            <a:endParaRPr lang="zh-CN" altLang="en-US"/>
          </a:p>
          <a:p>
            <a:r>
              <a:rPr lang="en-US" altLang="zh-CN"/>
              <a:t>4.</a:t>
            </a:r>
            <a:r>
              <a:rPr lang="zh-CN" altLang="en-US"/>
              <a:t>从任意节点到其每个叶子节点的所有路径都包含相同数目的黑色节点</a:t>
            </a:r>
            <a:r>
              <a:rPr lang="en-US" altLang="zh-CN"/>
              <a:t>(</a:t>
            </a:r>
            <a:r>
              <a:rPr lang="zh-CN" altLang="en-US"/>
              <a:t>为什么不算上红色节点</a:t>
            </a:r>
            <a:r>
              <a:rPr lang="en-US" altLang="zh-CN"/>
              <a:t>)</a:t>
            </a:r>
            <a:endParaRPr lang="en-US" altLang="zh-CN"/>
          </a:p>
        </p:txBody>
      </p:sp>
      <p:sp>
        <p:nvSpPr>
          <p:cNvPr id="11" name="矩形 10"/>
          <p:cNvSpPr/>
          <p:nvPr/>
        </p:nvSpPr>
        <p:spPr>
          <a:xfrm>
            <a:off x="1216660" y="2919730"/>
            <a:ext cx="852170" cy="70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12" name="椭圆 11"/>
          <p:cNvSpPr/>
          <p:nvPr/>
        </p:nvSpPr>
        <p:spPr>
          <a:xfrm>
            <a:off x="4751070" y="280860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13" name="矩形 12"/>
          <p:cNvSpPr/>
          <p:nvPr/>
        </p:nvSpPr>
        <p:spPr>
          <a:xfrm>
            <a:off x="813435" y="4050030"/>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endParaRPr lang="en-US" altLang="zh-CN"/>
          </a:p>
        </p:txBody>
      </p:sp>
      <p:sp>
        <p:nvSpPr>
          <p:cNvPr id="20" name="椭圆 19"/>
          <p:cNvSpPr/>
          <p:nvPr/>
        </p:nvSpPr>
        <p:spPr>
          <a:xfrm>
            <a:off x="4751070" y="3752850"/>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30</a:t>
            </a:r>
            <a:endParaRPr lang="en-US" altLang="zh-CN"/>
          </a:p>
        </p:txBody>
      </p:sp>
      <p:cxnSp>
        <p:nvCxnSpPr>
          <p:cNvPr id="22" name="直接箭头连接符 21"/>
          <p:cNvCxnSpPr/>
          <p:nvPr/>
        </p:nvCxnSpPr>
        <p:spPr>
          <a:xfrm>
            <a:off x="1068705" y="476694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542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7684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56196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32" name="椭圆 31"/>
          <p:cNvSpPr/>
          <p:nvPr/>
        </p:nvSpPr>
        <p:spPr>
          <a:xfrm>
            <a:off x="394017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33" name="椭圆 32"/>
          <p:cNvSpPr/>
          <p:nvPr/>
        </p:nvSpPr>
        <p:spPr>
          <a:xfrm>
            <a:off x="4958715"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34" name="椭圆 33"/>
          <p:cNvSpPr/>
          <p:nvPr/>
        </p:nvSpPr>
        <p:spPr>
          <a:xfrm>
            <a:off x="6372860"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p:txBody>
      </p:sp>
      <p:sp>
        <p:nvSpPr>
          <p:cNvPr id="36" name="矩形 35"/>
          <p:cNvSpPr/>
          <p:nvPr/>
        </p:nvSpPr>
        <p:spPr>
          <a:xfrm>
            <a:off x="4751070" y="3705860"/>
            <a:ext cx="1713865" cy="176657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7014845" y="3775075"/>
            <a:ext cx="1373505" cy="368300"/>
          </a:xfrm>
          <a:prstGeom prst="rect">
            <a:avLst/>
          </a:prstGeom>
          <a:noFill/>
        </p:spPr>
        <p:txBody>
          <a:bodyPr wrap="square" rtlCol="0">
            <a:spAutoFit/>
          </a:bodyPr>
          <a:p>
            <a:r>
              <a:rPr lang="zh-CN" altLang="en-US"/>
              <a:t>算一个</a:t>
            </a:r>
            <a:r>
              <a:rPr lang="zh-CN" altLang="en-US"/>
              <a:t>节点</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矩形 1"/>
          <p:cNvSpPr/>
          <p:nvPr/>
        </p:nvSpPr>
        <p:spPr>
          <a:xfrm>
            <a:off x="1078865" y="2087245"/>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cxnSp>
        <p:nvCxnSpPr>
          <p:cNvPr id="4" name="直接箭头连接符 3"/>
          <p:cNvCxnSpPr/>
          <p:nvPr/>
        </p:nvCxnSpPr>
        <p:spPr>
          <a:xfrm>
            <a:off x="1334135" y="280416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804035" y="279400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71970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8536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720205" y="2273935"/>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50</a:t>
            </a:r>
            <a:endParaRPr lang="en-US" altLang="zh-CN"/>
          </a:p>
        </p:txBody>
      </p:sp>
      <p:sp>
        <p:nvSpPr>
          <p:cNvPr id="31" name="椭圆 30"/>
          <p:cNvSpPr/>
          <p:nvPr/>
        </p:nvSpPr>
        <p:spPr>
          <a:xfrm>
            <a:off x="7991475"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80</a:t>
            </a:r>
            <a:endParaRPr lang="en-US" altLang="zh-CN"/>
          </a:p>
        </p:txBody>
      </p:sp>
      <p:sp>
        <p:nvSpPr>
          <p:cNvPr id="32" name="椭圆 31"/>
          <p:cNvSpPr/>
          <p:nvPr/>
        </p:nvSpPr>
        <p:spPr>
          <a:xfrm>
            <a:off x="5674360"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30</a:t>
            </a:r>
            <a:endParaRPr lang="en-US" altLang="zh-CN"/>
          </a:p>
        </p:txBody>
      </p:sp>
      <p:sp>
        <p:nvSpPr>
          <p:cNvPr id="33" name="椭圆 32"/>
          <p:cNvSpPr/>
          <p:nvPr/>
        </p:nvSpPr>
        <p:spPr>
          <a:xfrm>
            <a:off x="729615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a:p>
            <a:pPr algn="ctr"/>
            <a:r>
              <a:rPr lang="en-US" altLang="zh-CN"/>
              <a:t>&lt;80</a:t>
            </a:r>
            <a:endParaRPr lang="en-US" altLang="zh-CN"/>
          </a:p>
        </p:txBody>
      </p:sp>
      <p:sp>
        <p:nvSpPr>
          <p:cNvPr id="34" name="椭圆 33"/>
          <p:cNvSpPr/>
          <p:nvPr/>
        </p:nvSpPr>
        <p:spPr>
          <a:xfrm>
            <a:off x="880237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&gt;80</a:t>
            </a:r>
            <a:endParaRPr lang="en-US" altLang="zh-CN"/>
          </a:p>
        </p:txBody>
      </p:sp>
      <p:sp>
        <p:nvSpPr>
          <p:cNvPr id="42" name="椭圆 41"/>
          <p:cNvSpPr/>
          <p:nvPr/>
        </p:nvSpPr>
        <p:spPr>
          <a:xfrm>
            <a:off x="490029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43" name="椭圆 42"/>
          <p:cNvSpPr/>
          <p:nvPr/>
        </p:nvSpPr>
        <p:spPr>
          <a:xfrm>
            <a:off x="626300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45" name="文本框 44"/>
          <p:cNvSpPr txBox="1"/>
          <p:nvPr/>
        </p:nvSpPr>
        <p:spPr>
          <a:xfrm>
            <a:off x="1288415" y="4594860"/>
            <a:ext cx="4445000" cy="368300"/>
          </a:xfrm>
          <a:prstGeom prst="rect">
            <a:avLst/>
          </a:prstGeom>
          <a:noFill/>
        </p:spPr>
        <p:txBody>
          <a:bodyPr wrap="square" rtlCol="0">
            <a:spAutoFit/>
          </a:bodyPr>
          <a:p>
            <a:r>
              <a:rPr lang="zh-CN" altLang="en-US"/>
              <a:t>红色是一个虚拟</a:t>
            </a:r>
            <a:r>
              <a:rPr lang="zh-CN" altLang="en-US"/>
              <a:t>节点</a:t>
            </a:r>
            <a:endParaRPr lang="zh-CN" altLang="en-US"/>
          </a:p>
        </p:txBody>
      </p:sp>
      <p:sp>
        <p:nvSpPr>
          <p:cNvPr id="46" name="椭圆 45"/>
          <p:cNvSpPr/>
          <p:nvPr/>
        </p:nvSpPr>
        <p:spPr>
          <a:xfrm>
            <a:off x="6720205" y="108839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47" name="文本框 46"/>
          <p:cNvSpPr txBox="1"/>
          <p:nvPr/>
        </p:nvSpPr>
        <p:spPr>
          <a:xfrm>
            <a:off x="976630" y="5149215"/>
            <a:ext cx="5761355" cy="645160"/>
          </a:xfrm>
          <a:prstGeom prst="rect">
            <a:avLst/>
          </a:prstGeom>
          <a:noFill/>
        </p:spPr>
        <p:txBody>
          <a:bodyPr wrap="square" rtlCol="0">
            <a:spAutoFit/>
          </a:bodyPr>
          <a:p>
            <a:r>
              <a:rPr lang="zh-CN" altLang="en-US"/>
              <a:t>逻辑上，是一个</a:t>
            </a:r>
            <a:r>
              <a:rPr lang="zh-CN" altLang="en-US"/>
              <a:t>多叉树</a:t>
            </a:r>
            <a:endParaRPr lang="zh-CN" altLang="en-US"/>
          </a:p>
          <a:p>
            <a:r>
              <a:rPr lang="zh-CN" altLang="en-US"/>
              <a:t>红黑树</a:t>
            </a:r>
            <a:r>
              <a:rPr lang="en-US" altLang="zh-CN"/>
              <a:t> </a:t>
            </a:r>
            <a:r>
              <a:rPr lang="zh-CN" altLang="en-US"/>
              <a:t>具有</a:t>
            </a:r>
            <a:r>
              <a:rPr lang="en-US" altLang="zh-CN"/>
              <a:t> 234 </a:t>
            </a:r>
            <a:r>
              <a:rPr lang="zh-CN" altLang="en-US"/>
              <a:t>树所有的</a:t>
            </a:r>
            <a:r>
              <a:rPr lang="zh-CN" altLang="en-US"/>
              <a:t>性质</a:t>
            </a:r>
            <a:endParaRPr lang="zh-CN" altLang="en-US"/>
          </a:p>
        </p:txBody>
      </p:sp>
      <p:sp>
        <p:nvSpPr>
          <p:cNvPr id="36" name="矩形 35"/>
          <p:cNvSpPr/>
          <p:nvPr/>
        </p:nvSpPr>
        <p:spPr>
          <a:xfrm>
            <a:off x="5329555" y="2174875"/>
            <a:ext cx="3823335" cy="188849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271270" y="645795"/>
            <a:ext cx="3874770" cy="368300"/>
          </a:xfrm>
          <a:prstGeom prst="rect">
            <a:avLst/>
          </a:prstGeom>
          <a:noFill/>
        </p:spPr>
        <p:txBody>
          <a:bodyPr wrap="square" rtlCol="0">
            <a:spAutoFit/>
          </a:bodyPr>
          <a:p>
            <a:r>
              <a:rPr lang="zh-CN" altLang="en-US"/>
              <a:t>树的深度优先</a:t>
            </a:r>
            <a:r>
              <a:rPr lang="zh-CN" altLang="en-US"/>
              <a:t>遍历</a:t>
            </a:r>
            <a:endParaRPr lang="zh-CN" altLang="en-US"/>
          </a:p>
        </p:txBody>
      </p:sp>
      <p:sp>
        <p:nvSpPr>
          <p:cNvPr id="4" name="椭圆 3"/>
          <p:cNvSpPr/>
          <p:nvPr/>
        </p:nvSpPr>
        <p:spPr>
          <a:xfrm>
            <a:off x="3275965" y="185928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1982470"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2" name="椭圆 11"/>
          <p:cNvSpPr/>
          <p:nvPr/>
        </p:nvSpPr>
        <p:spPr>
          <a:xfrm>
            <a:off x="3275965" y="319151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3" name="椭圆 12"/>
          <p:cNvSpPr/>
          <p:nvPr/>
        </p:nvSpPr>
        <p:spPr>
          <a:xfrm>
            <a:off x="4020820"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9" name="椭圆 18"/>
          <p:cNvSpPr/>
          <p:nvPr/>
        </p:nvSpPr>
        <p:spPr>
          <a:xfrm>
            <a:off x="2637155"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1121410" y="458597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2" name="椭圆 21"/>
          <p:cNvSpPr/>
          <p:nvPr/>
        </p:nvSpPr>
        <p:spPr>
          <a:xfrm>
            <a:off x="4646295"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4" idx="3"/>
            <a:endCxn id="11" idx="7"/>
          </p:cNvCxnSpPr>
          <p:nvPr/>
        </p:nvCxnSpPr>
        <p:spPr>
          <a:xfrm flipH="1">
            <a:off x="2649220" y="2517140"/>
            <a:ext cx="741045"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4"/>
            <a:endCxn id="12" idx="0"/>
          </p:cNvCxnSpPr>
          <p:nvPr/>
        </p:nvCxnSpPr>
        <p:spPr>
          <a:xfrm>
            <a:off x="3666490" y="2630170"/>
            <a:ext cx="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5"/>
            <a:endCxn id="22" idx="1"/>
          </p:cNvCxnSpPr>
          <p:nvPr/>
        </p:nvCxnSpPr>
        <p:spPr>
          <a:xfrm>
            <a:off x="3942715" y="2517140"/>
            <a:ext cx="81788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20" idx="0"/>
          </p:cNvCxnSpPr>
          <p:nvPr/>
        </p:nvCxnSpPr>
        <p:spPr>
          <a:xfrm flipH="1">
            <a:off x="1511935" y="3864610"/>
            <a:ext cx="584835"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9" idx="0"/>
          </p:cNvCxnSpPr>
          <p:nvPr/>
        </p:nvCxnSpPr>
        <p:spPr>
          <a:xfrm flipH="1">
            <a:off x="3027680" y="3849370"/>
            <a:ext cx="362585" cy="7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0"/>
            <a:endCxn id="12" idx="5"/>
          </p:cNvCxnSpPr>
          <p:nvPr/>
        </p:nvCxnSpPr>
        <p:spPr>
          <a:xfrm flipH="1" flipV="1">
            <a:off x="3942715" y="3849370"/>
            <a:ext cx="468630" cy="79756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166485" y="3392805"/>
            <a:ext cx="4250055" cy="368300"/>
          </a:xfrm>
          <a:prstGeom prst="rect">
            <a:avLst/>
          </a:prstGeom>
          <a:noFill/>
        </p:spPr>
        <p:txBody>
          <a:bodyPr wrap="square" rtlCol="0">
            <a:spAutoFit/>
          </a:bodyPr>
          <a:p>
            <a:r>
              <a:rPr lang="en-US" altLang="zh-CN"/>
              <a:t>A B E C F G D</a:t>
            </a:r>
            <a:endParaRPr lang="en-US" altLang="zh-CN"/>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614045"/>
            <a:ext cx="4392295" cy="368300"/>
          </a:xfrm>
          <a:prstGeom prst="rect">
            <a:avLst/>
          </a:prstGeom>
          <a:noFill/>
        </p:spPr>
        <p:txBody>
          <a:bodyPr wrap="square" rtlCol="0">
            <a:spAutoFit/>
          </a:bodyPr>
          <a:p>
            <a:r>
              <a:rPr lang="zh-CN" altLang="en-US"/>
              <a:t>树的广度优先</a:t>
            </a:r>
            <a:r>
              <a:rPr lang="zh-CN" altLang="en-US"/>
              <a:t>搜索</a:t>
            </a:r>
            <a:endParaRPr lang="zh-CN" altLang="en-US"/>
          </a:p>
        </p:txBody>
      </p:sp>
      <p:sp>
        <p:nvSpPr>
          <p:cNvPr id="4" name="椭圆 3"/>
          <p:cNvSpPr/>
          <p:nvPr/>
        </p:nvSpPr>
        <p:spPr>
          <a:xfrm>
            <a:off x="3275965" y="185928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1982470"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2" name="椭圆 11"/>
          <p:cNvSpPr/>
          <p:nvPr/>
        </p:nvSpPr>
        <p:spPr>
          <a:xfrm>
            <a:off x="3275965" y="319151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3" name="椭圆 12"/>
          <p:cNvSpPr/>
          <p:nvPr/>
        </p:nvSpPr>
        <p:spPr>
          <a:xfrm>
            <a:off x="4020820"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9" name="椭圆 18"/>
          <p:cNvSpPr/>
          <p:nvPr/>
        </p:nvSpPr>
        <p:spPr>
          <a:xfrm>
            <a:off x="2637155"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1121410" y="458597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2" name="椭圆 21"/>
          <p:cNvSpPr/>
          <p:nvPr/>
        </p:nvSpPr>
        <p:spPr>
          <a:xfrm>
            <a:off x="4646295"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4" idx="3"/>
            <a:endCxn id="11" idx="7"/>
          </p:cNvCxnSpPr>
          <p:nvPr/>
        </p:nvCxnSpPr>
        <p:spPr>
          <a:xfrm flipH="1">
            <a:off x="2649220" y="2517140"/>
            <a:ext cx="741045"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4"/>
            <a:endCxn id="12" idx="0"/>
          </p:cNvCxnSpPr>
          <p:nvPr/>
        </p:nvCxnSpPr>
        <p:spPr>
          <a:xfrm>
            <a:off x="3666490" y="2630170"/>
            <a:ext cx="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5"/>
            <a:endCxn id="22" idx="1"/>
          </p:cNvCxnSpPr>
          <p:nvPr/>
        </p:nvCxnSpPr>
        <p:spPr>
          <a:xfrm>
            <a:off x="3942715" y="2517140"/>
            <a:ext cx="81788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20" idx="0"/>
          </p:cNvCxnSpPr>
          <p:nvPr/>
        </p:nvCxnSpPr>
        <p:spPr>
          <a:xfrm flipH="1">
            <a:off x="1511935" y="3864610"/>
            <a:ext cx="584835"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9" idx="0"/>
          </p:cNvCxnSpPr>
          <p:nvPr/>
        </p:nvCxnSpPr>
        <p:spPr>
          <a:xfrm flipH="1">
            <a:off x="3027680" y="3849370"/>
            <a:ext cx="362585" cy="7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0"/>
            <a:endCxn id="12" idx="5"/>
          </p:cNvCxnSpPr>
          <p:nvPr/>
        </p:nvCxnSpPr>
        <p:spPr>
          <a:xfrm flipH="1" flipV="1">
            <a:off x="3942715" y="3849370"/>
            <a:ext cx="468630" cy="79756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042285"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5553710" y="45751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1" name="椭圆 10"/>
          <p:cNvSpPr/>
          <p:nvPr/>
        </p:nvSpPr>
        <p:spPr>
          <a:xfrm>
            <a:off x="5553710" y="123253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2" name="椭圆 11"/>
          <p:cNvSpPr/>
          <p:nvPr/>
        </p:nvSpPr>
        <p:spPr>
          <a:xfrm>
            <a:off x="840359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3" name="椭圆 12"/>
          <p:cNvSpPr/>
          <p:nvPr/>
        </p:nvSpPr>
        <p:spPr>
          <a:xfrm>
            <a:off x="92106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19" name="直接连接符 18"/>
          <p:cNvCxnSpPr>
            <a:stCxn id="2" idx="7"/>
            <a:endCxn id="11" idx="3"/>
          </p:cNvCxnSpPr>
          <p:nvPr/>
        </p:nvCxnSpPr>
        <p:spPr>
          <a:xfrm flipV="1">
            <a:off x="3822700" y="2012950"/>
            <a:ext cx="1864995"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 idx="5"/>
            <a:endCxn id="4" idx="2"/>
          </p:cNvCxnSpPr>
          <p:nvPr/>
        </p:nvCxnSpPr>
        <p:spPr>
          <a:xfrm>
            <a:off x="3822700" y="3328670"/>
            <a:ext cx="1731010" cy="170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0"/>
            <a:endCxn id="11" idx="4"/>
          </p:cNvCxnSpPr>
          <p:nvPr/>
        </p:nvCxnSpPr>
        <p:spPr>
          <a:xfrm flipV="1">
            <a:off x="6010910" y="2146935"/>
            <a:ext cx="0" cy="2428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 idx="6"/>
            <a:endCxn id="13" idx="2"/>
          </p:cNvCxnSpPr>
          <p:nvPr/>
        </p:nvCxnSpPr>
        <p:spPr>
          <a:xfrm flipV="1">
            <a:off x="6468110" y="4669790"/>
            <a:ext cx="2742565" cy="362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5"/>
            <a:endCxn id="12" idx="1"/>
          </p:cNvCxnSpPr>
          <p:nvPr/>
        </p:nvCxnSpPr>
        <p:spPr>
          <a:xfrm>
            <a:off x="6334125" y="2012950"/>
            <a:ext cx="220345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6"/>
            <a:endCxn id="12" idx="3"/>
          </p:cNvCxnSpPr>
          <p:nvPr/>
        </p:nvCxnSpPr>
        <p:spPr>
          <a:xfrm flipV="1">
            <a:off x="6468110" y="3328670"/>
            <a:ext cx="2069465" cy="17037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59865" y="715645"/>
            <a:ext cx="3721735" cy="368300"/>
          </a:xfrm>
          <a:prstGeom prst="rect">
            <a:avLst/>
          </a:prstGeom>
          <a:noFill/>
        </p:spPr>
        <p:txBody>
          <a:bodyPr wrap="square" rtlCol="0">
            <a:spAutoFit/>
          </a:bodyPr>
          <a:p>
            <a:r>
              <a:rPr lang="zh-CN" altLang="en-US"/>
              <a:t>动态规划之变态青蛙跳台阶</a:t>
            </a:r>
            <a:r>
              <a:rPr lang="zh-CN" altLang="en-US"/>
              <a:t>问题</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3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75.xml><?xml version="1.0" encoding="utf-8"?>
<p:tagLst xmlns:p="http://schemas.openxmlformats.org/presentationml/2006/main">
  <p:tag name="KSO_DOCER_TEMPLATE_OPEN_ONCE_MARK"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2385</Words>
  <Application>WPS 演示</Application>
  <PresentationFormat>宽屏</PresentationFormat>
  <Paragraphs>680</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172</cp:revision>
  <dcterms:created xsi:type="dcterms:W3CDTF">2019-06-19T02:08:00Z</dcterms:created>
  <dcterms:modified xsi:type="dcterms:W3CDTF">2022-01-21T07:21:20Z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