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0"/>
        <p:guide pos="37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7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3" Type="http://schemas.openxmlformats.org/officeDocument/2006/relationships/slideLayout" Target="../slideLayouts/slideLayout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5.xml"/><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4" Type="http://schemas.openxmlformats.org/officeDocument/2006/relationships/slideLayout" Target="../slideLayouts/slideLayout7.xml"/><Relationship Id="rId13" Type="http://schemas.openxmlformats.org/officeDocument/2006/relationships/tags" Target="../tags/tag299.xml"/><Relationship Id="rId12" Type="http://schemas.openxmlformats.org/officeDocument/2006/relationships/tags" Target="../tags/tag298.xml"/><Relationship Id="rId11" Type="http://schemas.openxmlformats.org/officeDocument/2006/relationships/tags" Target="../tags/tag297.xml"/><Relationship Id="rId10" Type="http://schemas.openxmlformats.org/officeDocument/2006/relationships/tags" Target="../tags/tag296.xml"/><Relationship Id="rId1" Type="http://schemas.openxmlformats.org/officeDocument/2006/relationships/tags" Target="../tags/tag287.xml"/></Relationships>
</file>

<file path=ppt/slides/_rels/slide18.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 Type="http://schemas.openxmlformats.org/officeDocument/2006/relationships/tags" Target="../tags/tag301.xml"/><Relationship Id="rId14" Type="http://schemas.openxmlformats.org/officeDocument/2006/relationships/slideLayout" Target="../slideLayouts/slideLayout7.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tags" Target="../tags/tag300.xml"/></Relationships>
</file>

<file path=ppt/slides/_rels/slide19.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tags" Target="../tags/tag314.xml"/><Relationship Id="rId15" Type="http://schemas.openxmlformats.org/officeDocument/2006/relationships/slideLayout" Target="../slideLayouts/slideLayout7.xml"/><Relationship Id="rId14" Type="http://schemas.openxmlformats.org/officeDocument/2006/relationships/tags" Target="../tags/tag326.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3.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4" Type="http://schemas.openxmlformats.org/officeDocument/2006/relationships/slideLayout" Target="../slideLayouts/slideLayout7.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21.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4" Type="http://schemas.openxmlformats.org/officeDocument/2006/relationships/slideLayout" Target="../slideLayouts/slideLayout7.xml"/><Relationship Id="rId13" Type="http://schemas.openxmlformats.org/officeDocument/2006/relationships/tags" Target="../tags/tag352.xml"/><Relationship Id="rId12" Type="http://schemas.openxmlformats.org/officeDocument/2006/relationships/tags" Target="../tags/tag351.xml"/><Relationship Id="rId11" Type="http://schemas.openxmlformats.org/officeDocument/2006/relationships/tags" Target="../tags/tag350.xml"/><Relationship Id="rId10" Type="http://schemas.openxmlformats.org/officeDocument/2006/relationships/tags" Target="../tags/tag349.xml"/><Relationship Id="rId1" Type="http://schemas.openxmlformats.org/officeDocument/2006/relationships/tags" Target="../tags/tag340.xml"/></Relationships>
</file>

<file path=ppt/slides/_rels/slide22.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4" Type="http://schemas.openxmlformats.org/officeDocument/2006/relationships/slideLayout" Target="../slideLayouts/slideLayout7.xml"/><Relationship Id="rId13" Type="http://schemas.openxmlformats.org/officeDocument/2006/relationships/tags" Target="../tags/tag365.xml"/><Relationship Id="rId12" Type="http://schemas.openxmlformats.org/officeDocument/2006/relationships/tags" Target="../tags/tag364.xml"/><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tags" Target="../tags/tag353.xml"/></Relationships>
</file>

<file path=ppt/slides/_rels/slide23.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tags" Target="../tags/tag373.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tags" Target="../tags/tag367.xml"/><Relationship Id="rId14" Type="http://schemas.openxmlformats.org/officeDocument/2006/relationships/slideLayout" Target="../slideLayouts/slideLayout7.xml"/><Relationship Id="rId13" Type="http://schemas.openxmlformats.org/officeDocument/2006/relationships/tags" Target="../tags/tag378.xml"/><Relationship Id="rId12" Type="http://schemas.openxmlformats.org/officeDocument/2006/relationships/tags" Target="../tags/tag377.xml"/><Relationship Id="rId11" Type="http://schemas.openxmlformats.org/officeDocument/2006/relationships/tags" Target="../tags/tag376.xml"/><Relationship Id="rId10" Type="http://schemas.openxmlformats.org/officeDocument/2006/relationships/tags" Target="../tags/tag375.xml"/><Relationship Id="rId1" Type="http://schemas.openxmlformats.org/officeDocument/2006/relationships/tags" Target="../tags/tag366.xml"/></Relationships>
</file>

<file path=ppt/slides/_rels/slide24.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4" Type="http://schemas.openxmlformats.org/officeDocument/2006/relationships/slideLayout" Target="../slideLayouts/slideLayout7.xml"/><Relationship Id="rId13" Type="http://schemas.openxmlformats.org/officeDocument/2006/relationships/tags" Target="../tags/tag391.xml"/><Relationship Id="rId12" Type="http://schemas.openxmlformats.org/officeDocument/2006/relationships/tags" Target="../tags/tag390.xml"/><Relationship Id="rId11" Type="http://schemas.openxmlformats.org/officeDocument/2006/relationships/tags" Target="../tags/tag389.xml"/><Relationship Id="rId10" Type="http://schemas.openxmlformats.org/officeDocument/2006/relationships/tags" Target="../tags/tag388.xml"/><Relationship Id="rId1" Type="http://schemas.openxmlformats.org/officeDocument/2006/relationships/tags" Target="../tags/tag379.xml"/></Relationships>
</file>

<file path=ppt/slides/_rels/slide25.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tags" Target="../tags/tag399.xml"/><Relationship Id="rId7" Type="http://schemas.openxmlformats.org/officeDocument/2006/relationships/tags" Target="../tags/tag398.xml"/><Relationship Id="rId6" Type="http://schemas.openxmlformats.org/officeDocument/2006/relationships/tags" Target="../tags/tag397.xml"/><Relationship Id="rId5" Type="http://schemas.openxmlformats.org/officeDocument/2006/relationships/tags" Target="../tags/tag396.xml"/><Relationship Id="rId4" Type="http://schemas.openxmlformats.org/officeDocument/2006/relationships/tags" Target="../tags/tag395.xml"/><Relationship Id="rId3" Type="http://schemas.openxmlformats.org/officeDocument/2006/relationships/tags" Target="../tags/tag394.xml"/><Relationship Id="rId2" Type="http://schemas.openxmlformats.org/officeDocument/2006/relationships/tags" Target="../tags/tag393.xml"/><Relationship Id="rId14" Type="http://schemas.openxmlformats.org/officeDocument/2006/relationships/slideLayout" Target="../slideLayouts/slideLayout7.xml"/><Relationship Id="rId13" Type="http://schemas.openxmlformats.org/officeDocument/2006/relationships/tags" Target="../tags/tag404.xml"/><Relationship Id="rId12" Type="http://schemas.openxmlformats.org/officeDocument/2006/relationships/tags" Target="../tags/tag403.xml"/><Relationship Id="rId11" Type="http://schemas.openxmlformats.org/officeDocument/2006/relationships/tags" Target="../tags/tag402.xml"/><Relationship Id="rId10" Type="http://schemas.openxmlformats.org/officeDocument/2006/relationships/tags" Target="../tags/tag401.xml"/><Relationship Id="rId1" Type="http://schemas.openxmlformats.org/officeDocument/2006/relationships/tags" Target="../tags/tag392.xml"/></Relationships>
</file>

<file path=ppt/slides/_rels/slide26.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tags" Target="../tags/tag412.xml"/><Relationship Id="rId7" Type="http://schemas.openxmlformats.org/officeDocument/2006/relationships/tags" Target="../tags/tag411.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5" Type="http://schemas.openxmlformats.org/officeDocument/2006/relationships/slideLayout" Target="../slideLayouts/slideLayout7.xml"/><Relationship Id="rId14" Type="http://schemas.openxmlformats.org/officeDocument/2006/relationships/tags" Target="../tags/tag418.xml"/><Relationship Id="rId13" Type="http://schemas.openxmlformats.org/officeDocument/2006/relationships/tags" Target="../tags/tag417.xml"/><Relationship Id="rId12" Type="http://schemas.openxmlformats.org/officeDocument/2006/relationships/tags" Target="../tags/tag416.xml"/><Relationship Id="rId11" Type="http://schemas.openxmlformats.org/officeDocument/2006/relationships/tags" Target="../tags/tag415.xml"/><Relationship Id="rId10" Type="http://schemas.openxmlformats.org/officeDocument/2006/relationships/tags" Target="../tags/tag414.xml"/><Relationship Id="rId1" Type="http://schemas.openxmlformats.org/officeDocument/2006/relationships/tags" Target="../tags/tag405.xml"/></Relationships>
</file>

<file path=ppt/slides/_rels/slide27.xml.rels><?xml version="1.0" encoding="UTF-8" standalone="yes"?>
<Relationships xmlns="http://schemas.openxmlformats.org/package/2006/relationships"><Relationship Id="rId9" Type="http://schemas.openxmlformats.org/officeDocument/2006/relationships/tags" Target="../tags/tag427.xml"/><Relationship Id="rId8" Type="http://schemas.openxmlformats.org/officeDocument/2006/relationships/tags" Target="../tags/tag426.xml"/><Relationship Id="rId7" Type="http://schemas.openxmlformats.org/officeDocument/2006/relationships/tags" Target="../tags/tag425.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5" Type="http://schemas.openxmlformats.org/officeDocument/2006/relationships/slideLayout" Target="../slideLayouts/slideLayout7.xml"/><Relationship Id="rId14" Type="http://schemas.openxmlformats.org/officeDocument/2006/relationships/tags" Target="../tags/tag432.xml"/><Relationship Id="rId13" Type="http://schemas.openxmlformats.org/officeDocument/2006/relationships/tags" Target="../tags/tag431.xml"/><Relationship Id="rId12" Type="http://schemas.openxmlformats.org/officeDocument/2006/relationships/tags" Target="../tags/tag430.xml"/><Relationship Id="rId11" Type="http://schemas.openxmlformats.org/officeDocument/2006/relationships/tags" Target="../tags/tag429.xml"/><Relationship Id="rId10" Type="http://schemas.openxmlformats.org/officeDocument/2006/relationships/tags" Target="../tags/tag428.xml"/><Relationship Id="rId1" Type="http://schemas.openxmlformats.org/officeDocument/2006/relationships/tags" Target="../tags/tag419.xml"/></Relationships>
</file>

<file path=ppt/slides/_rels/slide28.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5" Type="http://schemas.openxmlformats.org/officeDocument/2006/relationships/slideLayout" Target="../slideLayouts/slideLayout7.xml"/><Relationship Id="rId14" Type="http://schemas.openxmlformats.org/officeDocument/2006/relationships/tags" Target="../tags/tag446.xml"/><Relationship Id="rId13" Type="http://schemas.openxmlformats.org/officeDocument/2006/relationships/tags" Target="../tags/tag445.xml"/><Relationship Id="rId12" Type="http://schemas.openxmlformats.org/officeDocument/2006/relationships/tags" Target="../tags/tag444.xml"/><Relationship Id="rId11" Type="http://schemas.openxmlformats.org/officeDocument/2006/relationships/tags" Target="../tags/tag443.xml"/><Relationship Id="rId10" Type="http://schemas.openxmlformats.org/officeDocument/2006/relationships/tags" Target="../tags/tag442.xml"/><Relationship Id="rId1" Type="http://schemas.openxmlformats.org/officeDocument/2006/relationships/tags" Target="../tags/tag433.xml"/></Relationships>
</file>

<file path=ppt/slides/_rels/slide29.xml.rels><?xml version="1.0" encoding="UTF-8" standalone="yes"?>
<Relationships xmlns="http://schemas.openxmlformats.org/package/2006/relationships"><Relationship Id="rId9" Type="http://schemas.openxmlformats.org/officeDocument/2006/relationships/tags" Target="../tags/tag455.xml"/><Relationship Id="rId8" Type="http://schemas.openxmlformats.org/officeDocument/2006/relationships/tags" Target="../tags/tag454.xml"/><Relationship Id="rId7" Type="http://schemas.openxmlformats.org/officeDocument/2006/relationships/tags" Target="../tags/tag453.xml"/><Relationship Id="rId6" Type="http://schemas.openxmlformats.org/officeDocument/2006/relationships/tags" Target="../tags/tag452.xml"/><Relationship Id="rId5" Type="http://schemas.openxmlformats.org/officeDocument/2006/relationships/tags" Target="../tags/tag451.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5" Type="http://schemas.openxmlformats.org/officeDocument/2006/relationships/slideLayout" Target="../slideLayouts/slideLayout7.xml"/><Relationship Id="rId14" Type="http://schemas.openxmlformats.org/officeDocument/2006/relationships/tags" Target="../tags/tag460.xml"/><Relationship Id="rId13" Type="http://schemas.openxmlformats.org/officeDocument/2006/relationships/tags" Target="../tags/tag459.xml"/><Relationship Id="rId12" Type="http://schemas.openxmlformats.org/officeDocument/2006/relationships/tags" Target="../tags/tag458.xml"/><Relationship Id="rId11" Type="http://schemas.openxmlformats.org/officeDocument/2006/relationships/tags" Target="../tags/tag457.xml"/><Relationship Id="rId10" Type="http://schemas.openxmlformats.org/officeDocument/2006/relationships/tags" Target="../tags/tag456.xml"/><Relationship Id="rId1" Type="http://schemas.openxmlformats.org/officeDocument/2006/relationships/tags" Target="../tags/tag447.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69.xml"/><Relationship Id="rId8" Type="http://schemas.openxmlformats.org/officeDocument/2006/relationships/tags" Target="../tags/tag468.xml"/><Relationship Id="rId7" Type="http://schemas.openxmlformats.org/officeDocument/2006/relationships/tags" Target="../tags/tag467.xml"/><Relationship Id="rId6" Type="http://schemas.openxmlformats.org/officeDocument/2006/relationships/tags" Target="../tags/tag466.xml"/><Relationship Id="rId5" Type="http://schemas.openxmlformats.org/officeDocument/2006/relationships/tags" Target="../tags/tag465.xml"/><Relationship Id="rId4" Type="http://schemas.openxmlformats.org/officeDocument/2006/relationships/tags" Target="../tags/tag464.xml"/><Relationship Id="rId3" Type="http://schemas.openxmlformats.org/officeDocument/2006/relationships/tags" Target="../tags/tag463.xml"/><Relationship Id="rId2" Type="http://schemas.openxmlformats.org/officeDocument/2006/relationships/tags" Target="../tags/tag462.xml"/><Relationship Id="rId15" Type="http://schemas.openxmlformats.org/officeDocument/2006/relationships/slideLayout" Target="../slideLayouts/slideLayout7.xml"/><Relationship Id="rId14" Type="http://schemas.openxmlformats.org/officeDocument/2006/relationships/tags" Target="../tags/tag474.xml"/><Relationship Id="rId13" Type="http://schemas.openxmlformats.org/officeDocument/2006/relationships/tags" Target="../tags/tag473.xml"/><Relationship Id="rId12" Type="http://schemas.openxmlformats.org/officeDocument/2006/relationships/tags" Target="../tags/tag472.xml"/><Relationship Id="rId11" Type="http://schemas.openxmlformats.org/officeDocument/2006/relationships/tags" Target="../tags/tag471.xml"/><Relationship Id="rId10" Type="http://schemas.openxmlformats.org/officeDocument/2006/relationships/tags" Target="../tags/tag470.xml"/><Relationship Id="rId1" Type="http://schemas.openxmlformats.org/officeDocument/2006/relationships/tags" Target="../tags/tag461.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21" name="椭圆 20"/>
          <p:cNvSpPr/>
          <p:nvPr>
            <p:custDataLst>
              <p:tags r:id="rId11"/>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75970"/>
            <a:ext cx="3905250" cy="368300"/>
          </a:xfrm>
          <a:prstGeom prst="rect">
            <a:avLst/>
          </a:prstGeom>
          <a:noFill/>
        </p:spPr>
        <p:txBody>
          <a:bodyPr wrap="square" rtlCol="0">
            <a:spAutoFit/>
          </a:bodyPr>
          <a:p>
            <a:r>
              <a:rPr lang="zh-CN" altLang="en-US"/>
              <a:t>二叉树的双旋</a:t>
            </a:r>
            <a:r>
              <a:rPr lang="en-US" altLang="zh-CN"/>
              <a:t>(</a:t>
            </a:r>
            <a:r>
              <a:rPr lang="zh-CN" altLang="en-US"/>
              <a:t>左右双旋</a:t>
            </a:r>
            <a:r>
              <a:rPr lang="en-US" altLang="zh-CN"/>
              <a:t>, </a:t>
            </a:r>
            <a:r>
              <a:rPr lang="zh-CN" altLang="en-US"/>
              <a:t>右左双旋</a:t>
            </a:r>
            <a:r>
              <a:rPr lang="en-US" altLang="zh-CN"/>
              <a:t>)</a:t>
            </a:r>
            <a:endParaRPr lang="en-US" altLang="zh-CN"/>
          </a:p>
        </p:txBody>
      </p:sp>
      <p:sp>
        <p:nvSpPr>
          <p:cNvPr id="4" name="文本框 3"/>
          <p:cNvSpPr txBox="1"/>
          <p:nvPr/>
        </p:nvSpPr>
        <p:spPr>
          <a:xfrm>
            <a:off x="950595" y="1156335"/>
            <a:ext cx="7953375" cy="368300"/>
          </a:xfrm>
          <a:prstGeom prst="rect">
            <a:avLst/>
          </a:prstGeom>
          <a:noFill/>
        </p:spPr>
        <p:txBody>
          <a:bodyPr wrap="square" rtlCol="0">
            <a:spAutoFit/>
          </a:bodyPr>
          <a:p>
            <a:r>
              <a:rPr lang="zh-CN" altLang="en-US"/>
              <a:t>单旋解决不了的问题</a:t>
            </a:r>
            <a:r>
              <a:rPr lang="en-US" altLang="zh-CN"/>
              <a:t>(</a:t>
            </a:r>
            <a:r>
              <a:rPr lang="zh-CN" altLang="en-US"/>
              <a:t>即当变化分支是唯一的最深分支时</a:t>
            </a:r>
            <a:r>
              <a:rPr lang="en-US" altLang="zh-CN"/>
              <a:t>)</a:t>
            </a:r>
            <a:endParaRPr lang="en-US" altLang="zh-CN"/>
          </a:p>
        </p:txBody>
      </p:sp>
      <p:sp>
        <p:nvSpPr>
          <p:cNvPr id="11" name="椭圆 10"/>
          <p:cNvSpPr/>
          <p:nvPr/>
        </p:nvSpPr>
        <p:spPr>
          <a:xfrm>
            <a:off x="768985" y="4145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205230" y="36379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1705610" y="3079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2077720" y="26015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2578100" y="2063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9" name="直接连接符 38"/>
          <p:cNvCxnSpPr>
            <a:stCxn id="11" idx="7"/>
            <a:endCxn id="12" idx="3"/>
          </p:cNvCxnSpPr>
          <p:nvPr/>
        </p:nvCxnSpPr>
        <p:spPr>
          <a:xfrm flipV="1">
            <a:off x="1141095" y="4018915"/>
            <a:ext cx="128270" cy="192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7"/>
            <a:endCxn id="13" idx="3"/>
          </p:cNvCxnSpPr>
          <p:nvPr/>
        </p:nvCxnSpPr>
        <p:spPr>
          <a:xfrm flipV="1">
            <a:off x="1577340" y="3460115"/>
            <a:ext cx="192405" cy="243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endCxn id="19" idx="3"/>
          </p:cNvCxnSpPr>
          <p:nvPr/>
        </p:nvCxnSpPr>
        <p:spPr>
          <a:xfrm flipV="1">
            <a:off x="1985010" y="2982595"/>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9" idx="7"/>
            <a:endCxn id="20" idx="3"/>
          </p:cNvCxnSpPr>
          <p:nvPr/>
        </p:nvCxnSpPr>
        <p:spPr>
          <a:xfrm flipV="1">
            <a:off x="2449830" y="2444115"/>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287083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44" name="椭圆 43"/>
          <p:cNvSpPr/>
          <p:nvPr/>
        </p:nvSpPr>
        <p:spPr>
          <a:xfrm>
            <a:off x="3371215"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45" name="椭圆 44"/>
          <p:cNvSpPr/>
          <p:nvPr/>
        </p:nvSpPr>
        <p:spPr>
          <a:xfrm>
            <a:off x="3871595" y="403352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46" name="椭圆 45"/>
          <p:cNvSpPr/>
          <p:nvPr/>
        </p:nvSpPr>
        <p:spPr>
          <a:xfrm>
            <a:off x="3807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47" name="椭圆 46"/>
          <p:cNvSpPr/>
          <p:nvPr/>
        </p:nvSpPr>
        <p:spPr>
          <a:xfrm>
            <a:off x="4307840" y="237871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48" name="直接连接符 47"/>
          <p:cNvCxnSpPr>
            <a:stCxn id="43" idx="7"/>
            <a:endCxn id="44" idx="3"/>
          </p:cNvCxnSpPr>
          <p:nvPr/>
        </p:nvCxnSpPr>
        <p:spPr>
          <a:xfrm flipV="1">
            <a:off x="324294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4" idx="5"/>
            <a:endCxn id="45" idx="1"/>
          </p:cNvCxnSpPr>
          <p:nvPr/>
        </p:nvCxnSpPr>
        <p:spPr>
          <a:xfrm>
            <a:off x="3743325" y="3846195"/>
            <a:ext cx="192405" cy="252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6" idx="3"/>
          </p:cNvCxnSpPr>
          <p:nvPr/>
        </p:nvCxnSpPr>
        <p:spPr>
          <a:xfrm flipV="1">
            <a:off x="3714750" y="3298190"/>
            <a:ext cx="156845" cy="167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6" idx="7"/>
            <a:endCxn id="47" idx="3"/>
          </p:cNvCxnSpPr>
          <p:nvPr/>
        </p:nvCxnSpPr>
        <p:spPr>
          <a:xfrm flipV="1">
            <a:off x="4179570" y="2759710"/>
            <a:ext cx="192405" cy="222885"/>
          </a:xfrm>
          <a:prstGeom prst="line">
            <a:avLst/>
          </a:prstGeom>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271770" y="346011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574040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5932805" y="400367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6369050" y="346519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6602095"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5643880" y="3298190"/>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6112510" y="3298190"/>
            <a:ext cx="320675" cy="232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6304915" y="3846195"/>
            <a:ext cx="12827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6112510" y="2313305"/>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802513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8562340" y="193230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8903970" y="4098925"/>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9277350" y="3465195"/>
            <a:ext cx="436245" cy="478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9649460" y="2917190"/>
            <a:ext cx="436245"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8243570" y="2313305"/>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9649460" y="3298190"/>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9122410" y="3873500"/>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8934450" y="2313305"/>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392670" y="4660900"/>
            <a:ext cx="3376295" cy="368300"/>
          </a:xfrm>
          <a:prstGeom prst="rect">
            <a:avLst/>
          </a:prstGeom>
          <a:noFill/>
        </p:spPr>
        <p:txBody>
          <a:bodyPr wrap="square" rtlCol="0">
            <a:spAutoFit/>
          </a:bodyPr>
          <a:p>
            <a:r>
              <a:rPr lang="zh-CN" altLang="en-US"/>
              <a:t>此时任然不是一个平衡</a:t>
            </a:r>
            <a:r>
              <a:rPr lang="zh-CN" altLang="en-US"/>
              <a:t>二叉树</a:t>
            </a: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52" name="椭圆 51"/>
          <p:cNvSpPr/>
          <p:nvPr/>
        </p:nvSpPr>
        <p:spPr>
          <a:xfrm>
            <a:off x="970280" y="375412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53" name="椭圆 52"/>
          <p:cNvSpPr/>
          <p:nvPr/>
        </p:nvSpPr>
        <p:spPr>
          <a:xfrm>
            <a:off x="143891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54" name="椭圆 53"/>
          <p:cNvSpPr/>
          <p:nvPr/>
        </p:nvSpPr>
        <p:spPr>
          <a:xfrm>
            <a:off x="1631315" y="429768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55" name="椭圆 54"/>
          <p:cNvSpPr/>
          <p:nvPr/>
        </p:nvSpPr>
        <p:spPr>
          <a:xfrm>
            <a:off x="2067560" y="375412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56" name="椭圆 55"/>
          <p:cNvSpPr/>
          <p:nvPr/>
        </p:nvSpPr>
        <p:spPr>
          <a:xfrm>
            <a:off x="2300605"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57" name="直接连接符 56"/>
          <p:cNvCxnSpPr>
            <a:stCxn id="52" idx="7"/>
            <a:endCxn id="53" idx="3"/>
          </p:cNvCxnSpPr>
          <p:nvPr/>
        </p:nvCxnSpPr>
        <p:spPr>
          <a:xfrm flipV="1">
            <a:off x="1342390" y="3592195"/>
            <a:ext cx="16065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3" idx="5"/>
            <a:endCxn id="55" idx="1"/>
          </p:cNvCxnSpPr>
          <p:nvPr/>
        </p:nvCxnSpPr>
        <p:spPr>
          <a:xfrm>
            <a:off x="1811020" y="3592195"/>
            <a:ext cx="320675" cy="22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7"/>
            <a:endCxn id="55" idx="3"/>
          </p:cNvCxnSpPr>
          <p:nvPr/>
        </p:nvCxnSpPr>
        <p:spPr>
          <a:xfrm flipV="1">
            <a:off x="2003425" y="4135120"/>
            <a:ext cx="128270" cy="2279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3" idx="7"/>
            <a:endCxn id="56" idx="3"/>
          </p:cNvCxnSpPr>
          <p:nvPr/>
        </p:nvCxnSpPr>
        <p:spPr>
          <a:xfrm flipV="1">
            <a:off x="1811020" y="2607310"/>
            <a:ext cx="553720"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6525" y="685165"/>
            <a:ext cx="3653790" cy="368300"/>
          </a:xfrm>
          <a:prstGeom prst="rect">
            <a:avLst/>
          </a:prstGeom>
          <a:noFill/>
        </p:spPr>
        <p:txBody>
          <a:bodyPr wrap="square" rtlCol="0">
            <a:spAutoFit/>
          </a:bodyPr>
          <a:p>
            <a:r>
              <a:rPr lang="zh-CN" altLang="en-US">
                <a:sym typeface="+mn-ea"/>
              </a:rPr>
              <a:t>二叉树的双旋</a:t>
            </a:r>
            <a:r>
              <a:rPr lang="en-US" altLang="zh-CN">
                <a:sym typeface="+mn-ea"/>
              </a:rPr>
              <a:t>(</a:t>
            </a:r>
            <a:r>
              <a:rPr lang="zh-CN" altLang="en-US">
                <a:sym typeface="+mn-ea"/>
              </a:rPr>
              <a:t>左右双旋</a:t>
            </a:r>
            <a:r>
              <a:rPr lang="en-US" altLang="zh-CN">
                <a:sym typeface="+mn-ea"/>
              </a:rPr>
              <a:t>, </a:t>
            </a:r>
            <a:r>
              <a:rPr lang="zh-CN" altLang="en-US">
                <a:sym typeface="+mn-ea"/>
              </a:rPr>
              <a:t>右左双旋</a:t>
            </a:r>
            <a:r>
              <a:rPr lang="en-US" altLang="zh-CN">
                <a:sym typeface="+mn-ea"/>
              </a:rPr>
              <a:t>)</a:t>
            </a:r>
            <a:endParaRPr lang="zh-CN" altLang="en-US"/>
          </a:p>
        </p:txBody>
      </p:sp>
      <p:sp>
        <p:nvSpPr>
          <p:cNvPr id="61" name="椭圆 60"/>
          <p:cNvSpPr/>
          <p:nvPr/>
        </p:nvSpPr>
        <p:spPr>
          <a:xfrm>
            <a:off x="369443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62" name="椭圆 61"/>
          <p:cNvSpPr/>
          <p:nvPr/>
        </p:nvSpPr>
        <p:spPr>
          <a:xfrm>
            <a:off x="423164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63" name="椭圆 62"/>
          <p:cNvSpPr/>
          <p:nvPr/>
        </p:nvSpPr>
        <p:spPr>
          <a:xfrm>
            <a:off x="457327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64" name="椭圆 63"/>
          <p:cNvSpPr/>
          <p:nvPr/>
        </p:nvSpPr>
        <p:spPr>
          <a:xfrm>
            <a:off x="4946650" y="3759200"/>
            <a:ext cx="436245" cy="47815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65" name="椭圆 64"/>
          <p:cNvSpPr/>
          <p:nvPr/>
        </p:nvSpPr>
        <p:spPr>
          <a:xfrm>
            <a:off x="5318760"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66" name="直接连接符 65"/>
          <p:cNvCxnSpPr>
            <a:stCxn id="61" idx="0"/>
            <a:endCxn id="62" idx="3"/>
          </p:cNvCxnSpPr>
          <p:nvPr/>
        </p:nvCxnSpPr>
        <p:spPr>
          <a:xfrm flipV="1">
            <a:off x="3912870" y="2607310"/>
            <a:ext cx="382905" cy="603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3"/>
            <a:endCxn id="64" idx="7"/>
          </p:cNvCxnSpPr>
          <p:nvPr/>
        </p:nvCxnSpPr>
        <p:spPr>
          <a:xfrm flipH="1">
            <a:off x="5318760" y="3592195"/>
            <a:ext cx="64135" cy="236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63" idx="0"/>
            <a:endCxn id="64" idx="3"/>
          </p:cNvCxnSpPr>
          <p:nvPr/>
        </p:nvCxnSpPr>
        <p:spPr>
          <a:xfrm flipV="1">
            <a:off x="4791710" y="4167505"/>
            <a:ext cx="219075" cy="22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2" idx="5"/>
            <a:endCxn id="65" idx="1"/>
          </p:cNvCxnSpPr>
          <p:nvPr/>
        </p:nvCxnSpPr>
        <p:spPr>
          <a:xfrm>
            <a:off x="4603750" y="2607310"/>
            <a:ext cx="77914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99795" y="4965065"/>
            <a:ext cx="5294630" cy="922020"/>
          </a:xfrm>
          <a:prstGeom prst="rect">
            <a:avLst/>
          </a:prstGeom>
          <a:noFill/>
        </p:spPr>
        <p:txBody>
          <a:bodyPr wrap="square" rtlCol="0">
            <a:spAutoFit/>
          </a:bodyPr>
          <a:p>
            <a:r>
              <a:rPr lang="zh-CN" altLang="en-US"/>
              <a:t>变化分支成为了唯一的最深分支，无法通过单旋来</a:t>
            </a:r>
            <a:r>
              <a:rPr lang="zh-CN" altLang="en-US"/>
              <a:t>解决</a:t>
            </a:r>
            <a:endParaRPr lang="zh-CN" altLang="en-US"/>
          </a:p>
          <a:p>
            <a:r>
              <a:rPr lang="zh-CN" altLang="en-US"/>
              <a:t>只有先反向旋转，先解决掉这种特殊的变化</a:t>
            </a:r>
            <a:r>
              <a:rPr lang="zh-CN" altLang="en-US"/>
              <a:t>分支</a:t>
            </a:r>
            <a:endParaRPr lang="zh-CN" altLang="en-US"/>
          </a:p>
        </p:txBody>
      </p:sp>
      <p:sp>
        <p:nvSpPr>
          <p:cNvPr id="11" name="椭圆 10"/>
          <p:cNvSpPr/>
          <p:nvPr/>
        </p:nvSpPr>
        <p:spPr>
          <a:xfrm>
            <a:off x="6638925" y="439293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7011035" y="379095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7442200" y="439293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9" name="椭圆 18"/>
          <p:cNvSpPr/>
          <p:nvPr/>
        </p:nvSpPr>
        <p:spPr>
          <a:xfrm>
            <a:off x="7506335" y="319659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0" name="椭圆 19"/>
          <p:cNvSpPr/>
          <p:nvPr/>
        </p:nvSpPr>
        <p:spPr>
          <a:xfrm>
            <a:off x="8111490" y="222631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2" name="直接连接符 21"/>
          <p:cNvCxnSpPr>
            <a:stCxn id="11" idx="0"/>
            <a:endCxn id="12" idx="3"/>
          </p:cNvCxnSpPr>
          <p:nvPr/>
        </p:nvCxnSpPr>
        <p:spPr>
          <a:xfrm flipV="1">
            <a:off x="6857365" y="4171950"/>
            <a:ext cx="217805" cy="220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7"/>
            <a:endCxn id="19" idx="3"/>
          </p:cNvCxnSpPr>
          <p:nvPr/>
        </p:nvCxnSpPr>
        <p:spPr>
          <a:xfrm flipV="1">
            <a:off x="7383145" y="3577590"/>
            <a:ext cx="187325" cy="278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1"/>
            <a:endCxn id="12" idx="5"/>
          </p:cNvCxnSpPr>
          <p:nvPr/>
        </p:nvCxnSpPr>
        <p:spPr>
          <a:xfrm flipH="1" flipV="1">
            <a:off x="7383145" y="4171950"/>
            <a:ext cx="123190" cy="28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9" idx="0"/>
          </p:cNvCxnSpPr>
          <p:nvPr/>
        </p:nvCxnSpPr>
        <p:spPr>
          <a:xfrm flipV="1">
            <a:off x="7724775" y="2607310"/>
            <a:ext cx="450850" cy="58928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863715" y="4904740"/>
            <a:ext cx="1014730" cy="368300"/>
          </a:xfrm>
          <a:prstGeom prst="rect">
            <a:avLst/>
          </a:prstGeom>
          <a:noFill/>
        </p:spPr>
        <p:txBody>
          <a:bodyPr wrap="square" rtlCol="0">
            <a:spAutoFit/>
          </a:bodyPr>
          <a:p>
            <a:r>
              <a:rPr lang="zh-CN" altLang="en-US"/>
              <a:t>先</a:t>
            </a:r>
            <a:r>
              <a:rPr lang="zh-CN" altLang="en-US"/>
              <a:t>左旋</a:t>
            </a:r>
            <a:endParaRPr lang="zh-CN" altLang="en-US"/>
          </a:p>
        </p:txBody>
      </p:sp>
      <p:sp>
        <p:nvSpPr>
          <p:cNvPr id="28" name="椭圆 27"/>
          <p:cNvSpPr/>
          <p:nvPr/>
        </p:nvSpPr>
        <p:spPr>
          <a:xfrm>
            <a:off x="9089390" y="385635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9" name="椭圆 28"/>
          <p:cNvSpPr/>
          <p:nvPr/>
        </p:nvSpPr>
        <p:spPr>
          <a:xfrm>
            <a:off x="9538335" y="3211195"/>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9910445" y="3856355"/>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1" name="椭圆 30"/>
          <p:cNvSpPr/>
          <p:nvPr/>
        </p:nvSpPr>
        <p:spPr>
          <a:xfrm>
            <a:off x="10148570" y="2226310"/>
            <a:ext cx="436245" cy="446405"/>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32" name="椭圆 31"/>
          <p:cNvSpPr/>
          <p:nvPr/>
        </p:nvSpPr>
        <p:spPr>
          <a:xfrm>
            <a:off x="10763250" y="3196590"/>
            <a:ext cx="436245" cy="446405"/>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33" name="直接连接符 32"/>
          <p:cNvCxnSpPr>
            <a:stCxn id="28" idx="0"/>
            <a:endCxn id="29" idx="3"/>
          </p:cNvCxnSpPr>
          <p:nvPr/>
        </p:nvCxnSpPr>
        <p:spPr>
          <a:xfrm flipV="1">
            <a:off x="9307830" y="3592195"/>
            <a:ext cx="2946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9" idx="7"/>
            <a:endCxn id="31" idx="3"/>
          </p:cNvCxnSpPr>
          <p:nvPr/>
        </p:nvCxnSpPr>
        <p:spPr>
          <a:xfrm flipV="1">
            <a:off x="9910445" y="2607310"/>
            <a:ext cx="30226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0"/>
            <a:endCxn id="29" idx="5"/>
          </p:cNvCxnSpPr>
          <p:nvPr/>
        </p:nvCxnSpPr>
        <p:spPr>
          <a:xfrm flipH="1" flipV="1">
            <a:off x="9910445" y="3592195"/>
            <a:ext cx="218440" cy="2641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1" idx="5"/>
            <a:endCxn id="32" idx="1"/>
          </p:cNvCxnSpPr>
          <p:nvPr/>
        </p:nvCxnSpPr>
        <p:spPr>
          <a:xfrm>
            <a:off x="10520680" y="2607310"/>
            <a:ext cx="306705" cy="654685"/>
          </a:xfrm>
          <a:prstGeom prst="line">
            <a:avLst/>
          </a:prstGeom>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166225" y="4874260"/>
            <a:ext cx="2109470" cy="368300"/>
          </a:xfrm>
          <a:prstGeom prst="rect">
            <a:avLst/>
          </a:prstGeom>
          <a:noFill/>
        </p:spPr>
        <p:txBody>
          <a:bodyPr wrap="square" rtlCol="0">
            <a:spAutoFit/>
          </a:bodyPr>
          <a:p>
            <a:r>
              <a:rPr lang="zh-CN" altLang="en-US"/>
              <a:t>此时已经</a:t>
            </a:r>
            <a:r>
              <a:rPr lang="zh-CN" altLang="en-US"/>
              <a:t>平衡</a:t>
            </a:r>
            <a:endParaRPr lang="zh-CN" altLang="en-US"/>
          </a:p>
        </p:txBody>
      </p:sp>
      <p:sp>
        <p:nvSpPr>
          <p:cNvPr id="39" name="文本框 38"/>
          <p:cNvSpPr txBox="1"/>
          <p:nvPr/>
        </p:nvSpPr>
        <p:spPr>
          <a:xfrm>
            <a:off x="686435" y="1121410"/>
            <a:ext cx="9615805" cy="1198880"/>
          </a:xfrm>
          <a:prstGeom prst="rect">
            <a:avLst/>
          </a:prstGeom>
          <a:noFill/>
        </p:spPr>
        <p:txBody>
          <a:bodyPr wrap="square" rtlCol="0">
            <a:spAutoFit/>
          </a:bodyPr>
          <a:p>
            <a:r>
              <a:rPr lang="zh-CN" altLang="en-US">
                <a:sym typeface="+mn-ea"/>
              </a:rPr>
              <a:t>当要对分支进行左旋时，变化分支为唯一的最深分支，必须先对新根进行右旋，这种旋转叫做左右双旋</a:t>
            </a:r>
            <a:endParaRPr lang="zh-CN" altLang="en-US"/>
          </a:p>
          <a:p>
            <a:r>
              <a:rPr lang="zh-CN" altLang="en-US">
                <a:sym typeface="+mn-ea"/>
              </a:rPr>
              <a:t>当要对分支进行右旋时，变化分支为唯一的最深分支，必须先对新根进行左旋，这种旋转叫做右</a:t>
            </a:r>
            <a:r>
              <a:rPr lang="zh-CN" altLang="en-US">
                <a:sym typeface="+mn-ea"/>
              </a:rPr>
              <a:t>左双旋</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90980" y="701675"/>
            <a:ext cx="4209415" cy="368300"/>
          </a:xfrm>
          <a:prstGeom prst="rect">
            <a:avLst/>
          </a:prstGeom>
          <a:noFill/>
        </p:spPr>
        <p:txBody>
          <a:bodyPr wrap="square" rtlCol="0">
            <a:spAutoFit/>
          </a:bodyPr>
          <a:p>
            <a:r>
              <a:rPr lang="zh-CN" altLang="en-US"/>
              <a:t>二叉树的双旋</a:t>
            </a:r>
            <a:r>
              <a:rPr lang="en-US" altLang="zh-CN"/>
              <a:t>(</a:t>
            </a:r>
            <a:r>
              <a:rPr lang="zh-CN" altLang="en-US"/>
              <a:t>左左双旋，右右双</a:t>
            </a:r>
            <a:r>
              <a:rPr lang="zh-CN" altLang="en-US"/>
              <a:t>旋）</a:t>
            </a:r>
            <a:endParaRPr lang="zh-CN" altLang="en-US"/>
          </a:p>
        </p:txBody>
      </p:sp>
      <p:sp>
        <p:nvSpPr>
          <p:cNvPr id="11" name="椭圆 10"/>
          <p:cNvSpPr/>
          <p:nvPr/>
        </p:nvSpPr>
        <p:spPr>
          <a:xfrm>
            <a:off x="2362835"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12" name="椭圆 11"/>
          <p:cNvSpPr/>
          <p:nvPr/>
        </p:nvSpPr>
        <p:spPr>
          <a:xfrm>
            <a:off x="3123565" y="333248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13" name="椭圆 12"/>
          <p:cNvSpPr/>
          <p:nvPr/>
        </p:nvSpPr>
        <p:spPr>
          <a:xfrm>
            <a:off x="3884295" y="4083050"/>
            <a:ext cx="760730" cy="75057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9" name="椭圆 18"/>
          <p:cNvSpPr/>
          <p:nvPr/>
        </p:nvSpPr>
        <p:spPr>
          <a:xfrm>
            <a:off x="3123565"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3" name="椭圆 22"/>
          <p:cNvSpPr/>
          <p:nvPr/>
        </p:nvSpPr>
        <p:spPr>
          <a:xfrm>
            <a:off x="84137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4" name="椭圆 23"/>
          <p:cNvSpPr/>
          <p:nvPr/>
        </p:nvSpPr>
        <p:spPr>
          <a:xfrm>
            <a:off x="160210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5" name="椭圆 24"/>
          <p:cNvSpPr/>
          <p:nvPr/>
        </p:nvSpPr>
        <p:spPr>
          <a:xfrm>
            <a:off x="7673340" y="183134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6" name="椭圆 25"/>
          <p:cNvSpPr/>
          <p:nvPr/>
        </p:nvSpPr>
        <p:spPr>
          <a:xfrm>
            <a:off x="7784465"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7" name="椭圆 26"/>
          <p:cNvSpPr/>
          <p:nvPr/>
        </p:nvSpPr>
        <p:spPr>
          <a:xfrm>
            <a:off x="8545195" y="408305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8" name="椭圆 27"/>
          <p:cNvSpPr/>
          <p:nvPr/>
        </p:nvSpPr>
        <p:spPr>
          <a:xfrm>
            <a:off x="8545195" y="2691765"/>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
        <p:nvSpPr>
          <p:cNvPr id="29" name="椭圆 28"/>
          <p:cNvSpPr/>
          <p:nvPr/>
        </p:nvSpPr>
        <p:spPr>
          <a:xfrm>
            <a:off x="6151880" y="333248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30" name="椭圆 29"/>
          <p:cNvSpPr/>
          <p:nvPr/>
        </p:nvSpPr>
        <p:spPr>
          <a:xfrm>
            <a:off x="6912610" y="2581910"/>
            <a:ext cx="760730" cy="750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cxnSp>
        <p:nvCxnSpPr>
          <p:cNvPr id="31" name="直接连接符 30"/>
          <p:cNvCxnSpPr>
            <a:stCxn id="19" idx="3"/>
            <a:endCxn id="11" idx="7"/>
          </p:cNvCxnSpPr>
          <p:nvPr/>
        </p:nvCxnSpPr>
        <p:spPr>
          <a:xfrm flipH="1">
            <a:off x="3012440" y="247205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4" idx="7"/>
            <a:endCxn id="11" idx="3"/>
          </p:cNvCxnSpPr>
          <p:nvPr/>
        </p:nvCxnSpPr>
        <p:spPr>
          <a:xfrm flipV="1">
            <a:off x="225171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3" idx="7"/>
          </p:cNvCxnSpPr>
          <p:nvPr/>
        </p:nvCxnSpPr>
        <p:spPr>
          <a:xfrm flipV="1">
            <a:off x="1490980" y="3940810"/>
            <a:ext cx="252730" cy="252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2" idx="1"/>
            <a:endCxn id="11" idx="5"/>
          </p:cNvCxnSpPr>
          <p:nvPr/>
        </p:nvCxnSpPr>
        <p:spPr>
          <a:xfrm flipH="1" flipV="1">
            <a:off x="3012440" y="322262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3" idx="1"/>
            <a:endCxn id="12" idx="5"/>
          </p:cNvCxnSpPr>
          <p:nvPr/>
        </p:nvCxnSpPr>
        <p:spPr>
          <a:xfrm flipH="1" flipV="1">
            <a:off x="37731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1"/>
            <a:endCxn id="25" idx="5"/>
          </p:cNvCxnSpPr>
          <p:nvPr/>
        </p:nvCxnSpPr>
        <p:spPr>
          <a:xfrm flipH="1" flipV="1">
            <a:off x="8322945" y="2472055"/>
            <a:ext cx="333375" cy="3295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29" idx="7"/>
          </p:cNvCxnSpPr>
          <p:nvPr/>
        </p:nvCxnSpPr>
        <p:spPr>
          <a:xfrm flipH="1">
            <a:off x="6801485" y="3210560"/>
            <a:ext cx="267970" cy="231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30" idx="7"/>
          </p:cNvCxnSpPr>
          <p:nvPr/>
        </p:nvCxnSpPr>
        <p:spPr>
          <a:xfrm flipH="1">
            <a:off x="7562215" y="2470150"/>
            <a:ext cx="247650" cy="221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6" idx="7"/>
            <a:endCxn id="28" idx="3"/>
          </p:cNvCxnSpPr>
          <p:nvPr/>
        </p:nvCxnSpPr>
        <p:spPr>
          <a:xfrm flipV="1">
            <a:off x="8434070" y="3332480"/>
            <a:ext cx="222250" cy="109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7" idx="1"/>
            <a:endCxn id="26" idx="5"/>
          </p:cNvCxnSpPr>
          <p:nvPr/>
        </p:nvCxnSpPr>
        <p:spPr>
          <a:xfrm flipH="1" flipV="1">
            <a:off x="8434070" y="3973195"/>
            <a:ext cx="222250" cy="21971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74420" y="5137785"/>
            <a:ext cx="9047480" cy="645160"/>
          </a:xfrm>
          <a:prstGeom prst="rect">
            <a:avLst/>
          </a:prstGeom>
          <a:noFill/>
        </p:spPr>
        <p:txBody>
          <a:bodyPr wrap="square" rtlCol="0">
            <a:spAutoFit/>
          </a:bodyPr>
          <a:p>
            <a:r>
              <a:rPr lang="zh-CN" altLang="en-US"/>
              <a:t>如果变化分支的高度比旋转节点的另一侧高度差距超过</a:t>
            </a:r>
            <a:r>
              <a:rPr lang="en-US" altLang="zh-CN"/>
              <a:t> 1 (2 - 0)  </a:t>
            </a:r>
            <a:r>
              <a:rPr lang="zh-CN" altLang="en-US"/>
              <a:t>那么单旋之后依旧</a:t>
            </a:r>
            <a:r>
              <a:rPr lang="zh-CN" altLang="en-US"/>
              <a:t>不平衡</a:t>
            </a:r>
            <a:endParaRPr lang="zh-CN" altLang="en-US"/>
          </a:p>
        </p:txBody>
      </p:sp>
      <p:sp>
        <p:nvSpPr>
          <p:cNvPr id="42" name="文本框 41"/>
          <p:cNvSpPr txBox="1"/>
          <p:nvPr/>
        </p:nvSpPr>
        <p:spPr>
          <a:xfrm>
            <a:off x="4218940" y="3362960"/>
            <a:ext cx="476885" cy="368300"/>
          </a:xfrm>
          <a:prstGeom prst="rect">
            <a:avLst/>
          </a:prstGeom>
          <a:noFill/>
        </p:spPr>
        <p:txBody>
          <a:bodyPr wrap="square" rtlCol="0">
            <a:spAutoFit/>
          </a:bodyPr>
          <a:p>
            <a:r>
              <a:rPr lang="en-US" altLang="zh-CN"/>
              <a:t>2</a:t>
            </a:r>
            <a:endParaRPr lang="en-US" altLang="zh-CN"/>
          </a:p>
        </p:txBody>
      </p:sp>
      <p:sp>
        <p:nvSpPr>
          <p:cNvPr id="43" name="文本框 42"/>
          <p:cNvSpPr txBox="1"/>
          <p:nvPr/>
        </p:nvSpPr>
        <p:spPr>
          <a:xfrm>
            <a:off x="4178300" y="2327910"/>
            <a:ext cx="334645" cy="368300"/>
          </a:xfrm>
          <a:prstGeom prst="rect">
            <a:avLst/>
          </a:prstGeom>
          <a:noFill/>
        </p:spPr>
        <p:txBody>
          <a:bodyPr wrap="square" rtlCol="0">
            <a:spAutoFit/>
          </a:bodyPr>
          <a:p>
            <a:r>
              <a:rPr lang="en-US" altLang="zh-CN"/>
              <a:t>0</a:t>
            </a:r>
            <a:endParaRPr lang="en-US" altLang="zh-CN"/>
          </a:p>
        </p:txBody>
      </p:sp>
      <p:sp>
        <p:nvSpPr>
          <p:cNvPr id="44" name="文本框 43"/>
          <p:cNvSpPr txBox="1"/>
          <p:nvPr/>
        </p:nvSpPr>
        <p:spPr>
          <a:xfrm>
            <a:off x="8935085" y="1617980"/>
            <a:ext cx="2475230" cy="368300"/>
          </a:xfrm>
          <a:prstGeom prst="rect">
            <a:avLst/>
          </a:prstGeom>
          <a:noFill/>
        </p:spPr>
        <p:txBody>
          <a:bodyPr wrap="square" rtlCol="0">
            <a:spAutoFit/>
          </a:bodyPr>
          <a:p>
            <a:r>
              <a:rPr lang="zh-CN" altLang="en-US"/>
              <a:t>此时依旧</a:t>
            </a:r>
            <a:r>
              <a:rPr lang="zh-CN" altLang="en-US"/>
              <a:t>不平衡</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19225" y="755650"/>
            <a:ext cx="8439150" cy="4799965"/>
          </a:xfrm>
          <a:prstGeom prst="rect">
            <a:avLst/>
          </a:prstGeom>
          <a:noFill/>
        </p:spPr>
        <p:txBody>
          <a:bodyPr wrap="square" rtlCol="0">
            <a:spAutoFit/>
          </a:bodyPr>
          <a:p>
            <a:r>
              <a:rPr lang="zh-CN" altLang="en-US"/>
              <a:t>二叉平衡排序树的性能是极致吗？</a:t>
            </a:r>
            <a:r>
              <a:rPr lang="en-US" altLang="zh-CN"/>
              <a:t> </a:t>
            </a:r>
            <a:r>
              <a:rPr lang="zh-CN" altLang="en-US"/>
              <a:t>不是</a:t>
            </a:r>
            <a:endParaRPr lang="zh-CN" altLang="en-US"/>
          </a:p>
          <a:p>
            <a:endParaRPr lang="zh-CN" altLang="en-US"/>
          </a:p>
          <a:p>
            <a:r>
              <a:rPr lang="zh-CN" altLang="en-US"/>
              <a:t>如果要提升性能该怎么做？</a:t>
            </a:r>
            <a:r>
              <a:rPr lang="en-US" altLang="zh-CN"/>
              <a:t> </a:t>
            </a:r>
            <a:endParaRPr lang="en-US" altLang="zh-CN"/>
          </a:p>
          <a:p>
            <a:r>
              <a:rPr lang="zh-CN" altLang="en-US"/>
              <a:t>时间</a:t>
            </a:r>
            <a:r>
              <a:rPr lang="zh-CN" altLang="en-US"/>
              <a:t>上，</a:t>
            </a:r>
            <a:endParaRPr lang="zh-CN" altLang="en-US"/>
          </a:p>
          <a:p>
            <a:r>
              <a:rPr lang="zh-CN" altLang="en-US"/>
              <a:t>空间上</a:t>
            </a:r>
            <a:endParaRPr lang="zh-CN" altLang="en-US"/>
          </a:p>
          <a:p>
            <a:endParaRPr lang="zh-CN" altLang="en-US"/>
          </a:p>
          <a:p>
            <a:r>
              <a:rPr lang="zh-CN" altLang="en-US"/>
              <a:t>影响二叉平衡排序树的</a:t>
            </a:r>
            <a:r>
              <a:rPr lang="zh-CN" altLang="en-US"/>
              <a:t>点</a:t>
            </a:r>
            <a:endParaRPr lang="zh-CN" altLang="en-US"/>
          </a:p>
          <a:p>
            <a:r>
              <a:rPr lang="zh-CN" altLang="en-US"/>
              <a:t>二叉排序树只能有两个叉，导致排满之后会有很多</a:t>
            </a:r>
            <a:r>
              <a:rPr lang="zh-CN" altLang="en-US"/>
              <a:t>层级</a:t>
            </a:r>
            <a:endParaRPr lang="zh-CN" altLang="en-US"/>
          </a:p>
          <a:p>
            <a:r>
              <a:rPr lang="zh-CN" altLang="en-US"/>
              <a:t>一个节点只能存储一个数，希望一个节点可以存储</a:t>
            </a:r>
            <a:r>
              <a:rPr lang="zh-CN" altLang="en-US"/>
              <a:t>多个树</a:t>
            </a:r>
            <a:endParaRPr lang="zh-CN" altLang="en-US"/>
          </a:p>
          <a:p>
            <a:endParaRPr lang="zh-CN" altLang="en-US"/>
          </a:p>
          <a:p>
            <a:r>
              <a:rPr lang="zh-CN" altLang="en-US"/>
              <a:t>如何让查找性能尽可能的高？</a:t>
            </a:r>
            <a:endParaRPr lang="zh-CN" altLang="en-US"/>
          </a:p>
          <a:p>
            <a:r>
              <a:rPr lang="zh-CN" altLang="en-US"/>
              <a:t>让树</a:t>
            </a:r>
            <a:r>
              <a:rPr lang="zh-CN" altLang="en-US"/>
              <a:t>的层数</a:t>
            </a:r>
            <a:r>
              <a:rPr lang="zh-CN" altLang="en-US"/>
              <a:t>越少</a:t>
            </a:r>
            <a:endParaRPr lang="zh-CN" altLang="en-US"/>
          </a:p>
          <a:p>
            <a:endParaRPr lang="zh-CN" altLang="en-US"/>
          </a:p>
          <a:p>
            <a:r>
              <a:rPr lang="zh-CN" altLang="en-US"/>
              <a:t>怎么让树的层数</a:t>
            </a:r>
            <a:r>
              <a:rPr lang="zh-CN" altLang="en-US"/>
              <a:t>越少？</a:t>
            </a:r>
            <a:endParaRPr lang="zh-CN" altLang="en-US"/>
          </a:p>
          <a:p>
            <a:r>
              <a:rPr lang="zh-CN" altLang="en-US"/>
              <a:t>可以让树的叉</a:t>
            </a:r>
            <a:r>
              <a:rPr lang="zh-CN" altLang="en-US"/>
              <a:t>越多</a:t>
            </a:r>
            <a:endParaRPr lang="zh-CN" altLang="en-US"/>
          </a:p>
          <a:p>
            <a:endParaRPr lang="zh-CN" altLang="en-US"/>
          </a:p>
          <a:p>
            <a:r>
              <a:rPr lang="zh-CN" altLang="en-US"/>
              <a:t>树的叉越多，复杂度也会升高，</a:t>
            </a:r>
            <a:r>
              <a:rPr lang="en-US" altLang="zh-CN"/>
              <a:t> </a:t>
            </a:r>
            <a:r>
              <a:rPr lang="zh-CN" altLang="en-US"/>
              <a:t>最好是</a:t>
            </a:r>
            <a:r>
              <a:rPr lang="en-US" altLang="zh-CN"/>
              <a:t> 4 </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68425" y="746125"/>
            <a:ext cx="2110105" cy="368300"/>
          </a:xfrm>
          <a:prstGeom prst="rect">
            <a:avLst/>
          </a:prstGeom>
          <a:noFill/>
        </p:spPr>
        <p:txBody>
          <a:bodyPr wrap="square" rtlCol="0">
            <a:spAutoFit/>
          </a:bodyPr>
          <a:p>
            <a:r>
              <a:rPr lang="en-US" altLang="zh-CN"/>
              <a:t>234 </a:t>
            </a:r>
            <a:r>
              <a:rPr lang="zh-CN" altLang="en-US"/>
              <a:t>树</a:t>
            </a:r>
            <a:endParaRPr lang="zh-CN" altLang="en-US"/>
          </a:p>
        </p:txBody>
      </p:sp>
      <p:sp>
        <p:nvSpPr>
          <p:cNvPr id="4" name="文本框 3"/>
          <p:cNvSpPr txBox="1"/>
          <p:nvPr/>
        </p:nvSpPr>
        <p:spPr>
          <a:xfrm>
            <a:off x="834390" y="1156335"/>
            <a:ext cx="4128135" cy="368300"/>
          </a:xfrm>
          <a:prstGeom prst="rect">
            <a:avLst/>
          </a:prstGeom>
          <a:noFill/>
        </p:spPr>
        <p:txBody>
          <a:bodyPr wrap="square" rtlCol="0">
            <a:spAutoFit/>
          </a:bodyPr>
          <a:p>
            <a:r>
              <a:rPr lang="zh-CN" altLang="en-US"/>
              <a:t>可以有</a:t>
            </a:r>
            <a:r>
              <a:rPr lang="en-US" altLang="zh-CN"/>
              <a:t> </a:t>
            </a:r>
            <a:r>
              <a:rPr lang="zh-CN" altLang="en-US"/>
              <a:t>四个叉</a:t>
            </a:r>
            <a:r>
              <a:rPr lang="en-US" altLang="zh-CN"/>
              <a:t> </a:t>
            </a:r>
            <a:r>
              <a:rPr lang="zh-CN" altLang="en-US"/>
              <a:t>的树，</a:t>
            </a:r>
            <a:r>
              <a:rPr lang="en-US" altLang="zh-CN"/>
              <a:t> </a:t>
            </a:r>
            <a:r>
              <a:rPr lang="zh-CN" altLang="en-US"/>
              <a:t>度为</a:t>
            </a:r>
            <a:r>
              <a:rPr lang="zh-CN" altLang="en-US"/>
              <a:t>四</a:t>
            </a:r>
            <a:endParaRPr lang="zh-CN" altLang="en-US"/>
          </a:p>
        </p:txBody>
      </p:sp>
      <p:sp>
        <p:nvSpPr>
          <p:cNvPr id="11" name="矩形 10"/>
          <p:cNvSpPr/>
          <p:nvPr/>
        </p:nvSpPr>
        <p:spPr>
          <a:xfrm>
            <a:off x="4962525" y="3105785"/>
            <a:ext cx="2626995" cy="1044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sp>
        <p:nvSpPr>
          <p:cNvPr id="12" name="矩形 11"/>
          <p:cNvSpPr/>
          <p:nvPr/>
        </p:nvSpPr>
        <p:spPr>
          <a:xfrm>
            <a:off x="3221990" y="3258185"/>
            <a:ext cx="140970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endParaRPr lang="en-US" altLang="zh-CN"/>
          </a:p>
        </p:txBody>
      </p:sp>
      <p:sp>
        <p:nvSpPr>
          <p:cNvPr id="52" name="矩形 51"/>
          <p:cNvSpPr/>
          <p:nvPr/>
        </p:nvSpPr>
        <p:spPr>
          <a:xfrm>
            <a:off x="7920355" y="325818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3" name="矩形 52"/>
          <p:cNvSpPr/>
          <p:nvPr/>
        </p:nvSpPr>
        <p:spPr>
          <a:xfrm>
            <a:off x="5870575" y="1947545"/>
            <a:ext cx="963295"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54" name="矩形 53"/>
          <p:cNvSpPr/>
          <p:nvPr/>
        </p:nvSpPr>
        <p:spPr>
          <a:xfrm>
            <a:off x="2795270" y="3258185"/>
            <a:ext cx="1836420" cy="7404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40</a:t>
            </a:r>
            <a:r>
              <a:rPr lang="zh-CN" altLang="en-US"/>
              <a:t>，</a:t>
            </a:r>
            <a:r>
              <a:rPr lang="en-US" altLang="zh-CN"/>
              <a:t>45</a:t>
            </a:r>
            <a:endParaRPr lang="en-US" altLang="zh-CN"/>
          </a:p>
        </p:txBody>
      </p:sp>
      <p:sp>
        <p:nvSpPr>
          <p:cNvPr id="55" name="矩形 54"/>
          <p:cNvSpPr/>
          <p:nvPr/>
        </p:nvSpPr>
        <p:spPr>
          <a:xfrm>
            <a:off x="7920355" y="3258185"/>
            <a:ext cx="230251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r>
              <a:rPr lang="zh-CN" altLang="en-US"/>
              <a:t>，</a:t>
            </a:r>
            <a:r>
              <a:rPr lang="en-US" altLang="zh-CN"/>
              <a:t>90</a:t>
            </a:r>
            <a:r>
              <a:rPr lang="zh-CN" altLang="en-US"/>
              <a:t>，</a:t>
            </a:r>
            <a:r>
              <a:rPr lang="en-US" altLang="zh-CN"/>
              <a:t>100</a:t>
            </a:r>
            <a:endParaRPr lang="en-US" altLang="zh-CN"/>
          </a:p>
        </p:txBody>
      </p:sp>
      <p:sp>
        <p:nvSpPr>
          <p:cNvPr id="56" name="矩形 55"/>
          <p:cNvSpPr/>
          <p:nvPr/>
        </p:nvSpPr>
        <p:spPr>
          <a:xfrm>
            <a:off x="5383530" y="1920240"/>
            <a:ext cx="1937385" cy="8108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r>
              <a:rPr lang="zh-CN" altLang="en-US"/>
              <a:t>，</a:t>
            </a:r>
            <a:r>
              <a:rPr lang="en-US" altLang="zh-CN"/>
              <a:t>90</a:t>
            </a:r>
            <a:endParaRPr lang="en-US" altLang="zh-CN"/>
          </a:p>
        </p:txBody>
      </p:sp>
      <p:sp>
        <p:nvSpPr>
          <p:cNvPr id="57" name="矩形 56"/>
          <p:cNvSpPr/>
          <p:nvPr/>
        </p:nvSpPr>
        <p:spPr>
          <a:xfrm>
            <a:off x="5783580" y="3249295"/>
            <a:ext cx="98425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80</a:t>
            </a:r>
            <a:endParaRPr lang="en-US" altLang="zh-CN"/>
          </a:p>
        </p:txBody>
      </p:sp>
      <p:sp>
        <p:nvSpPr>
          <p:cNvPr id="58" name="矩形 57"/>
          <p:cNvSpPr/>
          <p:nvPr/>
        </p:nvSpPr>
        <p:spPr>
          <a:xfrm>
            <a:off x="7920355" y="3274060"/>
            <a:ext cx="1786255" cy="74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100</a:t>
            </a:r>
            <a:r>
              <a:rPr lang="zh-CN" altLang="en-US"/>
              <a:t>，</a:t>
            </a:r>
            <a:r>
              <a:rPr lang="en-US" altLang="zh-CN"/>
              <a:t>120</a:t>
            </a:r>
            <a:endParaRPr lang="en-US" altLang="zh-CN"/>
          </a:p>
        </p:txBody>
      </p:sp>
      <p:sp>
        <p:nvSpPr>
          <p:cNvPr id="59" name="文本框 58"/>
          <p:cNvSpPr txBox="1"/>
          <p:nvPr/>
        </p:nvSpPr>
        <p:spPr>
          <a:xfrm>
            <a:off x="1089660" y="4039870"/>
            <a:ext cx="9283700" cy="2306955"/>
          </a:xfrm>
          <a:prstGeom prst="rect">
            <a:avLst/>
          </a:prstGeom>
          <a:noFill/>
        </p:spPr>
        <p:txBody>
          <a:bodyPr wrap="square" rtlCol="0">
            <a:spAutoFit/>
          </a:bodyPr>
          <a:p>
            <a:r>
              <a:rPr lang="zh-CN" altLang="en-US"/>
              <a:t>我们会发现</a:t>
            </a:r>
            <a:r>
              <a:rPr lang="en-US" altLang="zh-CN"/>
              <a:t> </a:t>
            </a:r>
            <a:r>
              <a:rPr lang="zh-CN" altLang="en-US"/>
              <a:t>新来的总是在</a:t>
            </a:r>
            <a:r>
              <a:rPr lang="zh-CN" altLang="en-US"/>
              <a:t>最下边</a:t>
            </a:r>
            <a:endParaRPr lang="zh-CN" altLang="en-US"/>
          </a:p>
          <a:p>
            <a:r>
              <a:rPr lang="en-US" altLang="zh-CN"/>
              <a:t>234 </a:t>
            </a:r>
            <a:r>
              <a:rPr lang="zh-CN" altLang="en-US"/>
              <a:t>树</a:t>
            </a:r>
            <a:r>
              <a:rPr lang="en-US" altLang="zh-CN"/>
              <a:t> </a:t>
            </a:r>
            <a:r>
              <a:rPr lang="zh-CN" altLang="en-US"/>
              <a:t>总是平衡的</a:t>
            </a:r>
            <a:r>
              <a:rPr lang="en-US" altLang="zh-CN"/>
              <a:t>(</a:t>
            </a:r>
            <a:r>
              <a:rPr lang="zh-CN" altLang="en-US"/>
              <a:t>每一个路径高度都相同</a:t>
            </a:r>
            <a:r>
              <a:rPr lang="en-US" altLang="zh-CN"/>
              <a:t>)</a:t>
            </a:r>
            <a:endParaRPr lang="en-US" altLang="zh-CN"/>
          </a:p>
          <a:p>
            <a:endParaRPr lang="en-US" altLang="zh-CN"/>
          </a:p>
          <a:p>
            <a:r>
              <a:rPr lang="zh-CN" altLang="en-US"/>
              <a:t>分支变多了，层数</a:t>
            </a:r>
            <a:r>
              <a:rPr lang="zh-CN" altLang="en-US"/>
              <a:t>变少了</a:t>
            </a:r>
            <a:endParaRPr lang="zh-CN" altLang="en-US"/>
          </a:p>
          <a:p>
            <a:r>
              <a:rPr lang="zh-CN" altLang="en-US"/>
              <a:t>节点变少了，存的数</a:t>
            </a:r>
            <a:r>
              <a:rPr lang="zh-CN" altLang="en-US"/>
              <a:t>变多了</a:t>
            </a:r>
            <a:endParaRPr lang="zh-CN" altLang="en-US"/>
          </a:p>
          <a:p>
            <a:endParaRPr lang="zh-CN" altLang="en-US"/>
          </a:p>
          <a:p>
            <a:r>
              <a:rPr lang="zh-CN" altLang="en-US"/>
              <a:t>单分支变多了，导致复杂度上升了，希望进行简化</a:t>
            </a:r>
            <a:r>
              <a:rPr lang="en-US" altLang="zh-CN"/>
              <a:t>        </a:t>
            </a:r>
            <a:r>
              <a:rPr lang="zh-CN" altLang="en-US"/>
              <a:t>简化为二叉树，依旧保留多叉，一个节点存</a:t>
            </a:r>
            <a:r>
              <a:rPr lang="zh-CN" altLang="en-US"/>
              <a:t>多个树</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5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3" grpId="0" animBg="1"/>
      <p:bldP spid="52" grpId="0" bldLvl="0" animBg="1"/>
      <p:bldP spid="12" grpId="1" animBg="1"/>
      <p:bldP spid="52" grpId="1" animBg="1"/>
      <p:bldP spid="55" grpId="0" bldLvl="0" animBg="1"/>
      <p:bldP spid="54" grpId="0" bldLvl="0" animBg="1" build="allAtOnce"/>
      <p:bldP spid="53" grpId="1" animBg="1"/>
      <p:bldP spid="56" grpId="0" bldLvl="0" animBg="1"/>
      <p:bldP spid="55" grpId="1" animBg="1"/>
      <p:bldP spid="58" grpId="0" bldLvl="0" animBg="1"/>
      <p:bldP spid="57" grpId="0" animBg="1"/>
      <p:bldP spid="5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25880" y="634365"/>
            <a:ext cx="2372995" cy="368300"/>
          </a:xfrm>
          <a:prstGeom prst="rect">
            <a:avLst/>
          </a:prstGeom>
          <a:noFill/>
        </p:spPr>
        <p:txBody>
          <a:bodyPr wrap="square" rtlCol="0">
            <a:spAutoFit/>
          </a:bodyPr>
          <a:p>
            <a:r>
              <a:rPr lang="zh-CN" altLang="en-US"/>
              <a:t>红黑树</a:t>
            </a:r>
            <a:endParaRPr lang="zh-CN" altLang="en-US"/>
          </a:p>
        </p:txBody>
      </p:sp>
      <p:sp>
        <p:nvSpPr>
          <p:cNvPr id="4" name="文本框 3"/>
          <p:cNvSpPr txBox="1"/>
          <p:nvPr/>
        </p:nvSpPr>
        <p:spPr>
          <a:xfrm>
            <a:off x="813435" y="1166495"/>
            <a:ext cx="9949815" cy="1476375"/>
          </a:xfrm>
          <a:prstGeom prst="rect">
            <a:avLst/>
          </a:prstGeom>
          <a:noFill/>
        </p:spPr>
        <p:txBody>
          <a:bodyPr wrap="square" rtlCol="0">
            <a:spAutoFit/>
          </a:bodyPr>
          <a:p>
            <a:r>
              <a:rPr lang="zh-CN" altLang="en-US"/>
              <a:t>性质：</a:t>
            </a:r>
            <a:endParaRPr lang="zh-CN" altLang="en-US"/>
          </a:p>
          <a:p>
            <a:r>
              <a:rPr lang="en-US" altLang="zh-CN"/>
              <a:t>1.</a:t>
            </a:r>
            <a:r>
              <a:rPr lang="zh-CN" altLang="en-US"/>
              <a:t>节点是红色或者</a:t>
            </a:r>
            <a:r>
              <a:rPr lang="zh-CN" altLang="en-US"/>
              <a:t>黑色</a:t>
            </a:r>
            <a:endParaRPr lang="zh-CN" altLang="en-US"/>
          </a:p>
          <a:p>
            <a:r>
              <a:rPr lang="en-US" altLang="zh-CN"/>
              <a:t>2.</a:t>
            </a:r>
            <a:r>
              <a:rPr lang="zh-CN" altLang="en-US"/>
              <a:t>根节点是</a:t>
            </a:r>
            <a:r>
              <a:rPr lang="zh-CN" altLang="en-US"/>
              <a:t>黑色</a:t>
            </a:r>
            <a:endParaRPr lang="zh-CN" altLang="en-US"/>
          </a:p>
          <a:p>
            <a:r>
              <a:rPr lang="en-US" altLang="zh-CN"/>
              <a:t>3.</a:t>
            </a:r>
            <a:r>
              <a:rPr lang="zh-CN" altLang="en-US"/>
              <a:t>每个红色节点的两个子节点都是</a:t>
            </a:r>
            <a:r>
              <a:rPr lang="zh-CN" altLang="en-US"/>
              <a:t>黑色</a:t>
            </a:r>
            <a:endParaRPr lang="zh-CN" altLang="en-US"/>
          </a:p>
          <a:p>
            <a:r>
              <a:rPr lang="en-US" altLang="zh-CN"/>
              <a:t>4.</a:t>
            </a:r>
            <a:r>
              <a:rPr lang="zh-CN" altLang="en-US"/>
              <a:t>从任意节点到其每个叶子节点的所有路径都包含相同数目的黑色节点</a:t>
            </a:r>
            <a:r>
              <a:rPr lang="en-US" altLang="zh-CN"/>
              <a:t>(</a:t>
            </a:r>
            <a:r>
              <a:rPr lang="zh-CN" altLang="en-US"/>
              <a:t>为什么不算上红色节点</a:t>
            </a:r>
            <a:r>
              <a:rPr lang="en-US" altLang="zh-CN"/>
              <a:t>)</a:t>
            </a:r>
            <a:endParaRPr lang="en-US" altLang="zh-CN"/>
          </a:p>
        </p:txBody>
      </p:sp>
      <p:sp>
        <p:nvSpPr>
          <p:cNvPr id="11" name="矩形 10"/>
          <p:cNvSpPr/>
          <p:nvPr/>
        </p:nvSpPr>
        <p:spPr>
          <a:xfrm>
            <a:off x="1216660" y="2919730"/>
            <a:ext cx="852170" cy="700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50</a:t>
            </a:r>
            <a:endParaRPr lang="en-US" altLang="zh-CN"/>
          </a:p>
        </p:txBody>
      </p:sp>
      <p:sp>
        <p:nvSpPr>
          <p:cNvPr id="12" name="椭圆 11"/>
          <p:cNvSpPr/>
          <p:nvPr/>
        </p:nvSpPr>
        <p:spPr>
          <a:xfrm>
            <a:off x="4751070" y="280860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13" name="矩形 12"/>
          <p:cNvSpPr/>
          <p:nvPr/>
        </p:nvSpPr>
        <p:spPr>
          <a:xfrm>
            <a:off x="813435" y="4050030"/>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endParaRPr lang="en-US" altLang="zh-CN"/>
          </a:p>
        </p:txBody>
      </p:sp>
      <p:sp>
        <p:nvSpPr>
          <p:cNvPr id="20" name="椭圆 19"/>
          <p:cNvSpPr/>
          <p:nvPr/>
        </p:nvSpPr>
        <p:spPr>
          <a:xfrm>
            <a:off x="4751070" y="3752850"/>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30</a:t>
            </a:r>
            <a:endParaRPr lang="en-US" altLang="zh-CN"/>
          </a:p>
        </p:txBody>
      </p:sp>
      <p:cxnSp>
        <p:nvCxnSpPr>
          <p:cNvPr id="22" name="直接箭头连接符 21"/>
          <p:cNvCxnSpPr/>
          <p:nvPr/>
        </p:nvCxnSpPr>
        <p:spPr>
          <a:xfrm>
            <a:off x="1068705" y="476694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542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1768475" y="4758055"/>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556196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32" name="椭圆 31"/>
          <p:cNvSpPr/>
          <p:nvPr/>
        </p:nvSpPr>
        <p:spPr>
          <a:xfrm>
            <a:off x="3940175" y="456438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33" name="椭圆 32"/>
          <p:cNvSpPr/>
          <p:nvPr/>
        </p:nvSpPr>
        <p:spPr>
          <a:xfrm>
            <a:off x="4958715"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34" name="椭圆 33"/>
          <p:cNvSpPr/>
          <p:nvPr/>
        </p:nvSpPr>
        <p:spPr>
          <a:xfrm>
            <a:off x="6372860" y="564705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p:txBody>
      </p:sp>
      <p:sp>
        <p:nvSpPr>
          <p:cNvPr id="36" name="矩形 35"/>
          <p:cNvSpPr/>
          <p:nvPr/>
        </p:nvSpPr>
        <p:spPr>
          <a:xfrm>
            <a:off x="4751070" y="3705860"/>
            <a:ext cx="1713865" cy="176657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nvSpPr>
        <p:spPr>
          <a:xfrm>
            <a:off x="7014845" y="3775075"/>
            <a:ext cx="1373505" cy="368300"/>
          </a:xfrm>
          <a:prstGeom prst="rect">
            <a:avLst/>
          </a:prstGeom>
          <a:noFill/>
        </p:spPr>
        <p:txBody>
          <a:bodyPr wrap="square" rtlCol="0">
            <a:spAutoFit/>
          </a:bodyPr>
          <a:p>
            <a:r>
              <a:rPr lang="zh-CN" altLang="en-US"/>
              <a:t>算一个</a:t>
            </a:r>
            <a:r>
              <a:rPr lang="zh-CN" altLang="en-US"/>
              <a:t>节点</a:t>
            </a: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矩形 1"/>
          <p:cNvSpPr/>
          <p:nvPr/>
        </p:nvSpPr>
        <p:spPr>
          <a:xfrm>
            <a:off x="1078865" y="2087245"/>
            <a:ext cx="1927225" cy="750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30</a:t>
            </a:r>
            <a:r>
              <a:rPr lang="zh-CN" altLang="en-US"/>
              <a:t>，</a:t>
            </a:r>
            <a:r>
              <a:rPr lang="en-US" altLang="zh-CN"/>
              <a:t>50</a:t>
            </a:r>
            <a:r>
              <a:rPr lang="zh-CN" altLang="en-US"/>
              <a:t>，</a:t>
            </a:r>
            <a:r>
              <a:rPr lang="en-US" altLang="zh-CN"/>
              <a:t>80</a:t>
            </a:r>
            <a:endParaRPr lang="en-US" altLang="zh-CN"/>
          </a:p>
        </p:txBody>
      </p:sp>
      <p:cxnSp>
        <p:nvCxnSpPr>
          <p:cNvPr id="4" name="直接箭头连接符 3"/>
          <p:cNvCxnSpPr/>
          <p:nvPr/>
        </p:nvCxnSpPr>
        <p:spPr>
          <a:xfrm>
            <a:off x="1334135" y="280416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804035" y="279400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71970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2285365" y="2795270"/>
            <a:ext cx="11430" cy="900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720205" y="2273935"/>
            <a:ext cx="810895" cy="811530"/>
          </a:xfrm>
          <a:prstGeom prst="ellipse">
            <a:avLst/>
          </a:prstGeom>
          <a:solidFill>
            <a:schemeClr val="accent6">
              <a:lumMod val="75000"/>
            </a:schemeClr>
          </a:solidFill>
        </p:spPr>
        <p:style>
          <a:lnRef idx="2">
            <a:schemeClr val="accent6"/>
          </a:lnRef>
          <a:fillRef idx="1">
            <a:schemeClr val="lt1"/>
          </a:fillRef>
          <a:effectRef idx="0">
            <a:schemeClr val="accent6"/>
          </a:effectRef>
          <a:fontRef idx="minor">
            <a:schemeClr val="dk1"/>
          </a:fontRef>
        </p:style>
        <p:txBody>
          <a:bodyPr rtlCol="0" anchor="ctr"/>
          <a:p>
            <a:pPr algn="ctr"/>
            <a:r>
              <a:rPr lang="en-US" altLang="zh-CN"/>
              <a:t>50</a:t>
            </a:r>
            <a:endParaRPr lang="en-US" altLang="zh-CN"/>
          </a:p>
        </p:txBody>
      </p:sp>
      <p:sp>
        <p:nvSpPr>
          <p:cNvPr id="31" name="椭圆 30"/>
          <p:cNvSpPr/>
          <p:nvPr/>
        </p:nvSpPr>
        <p:spPr>
          <a:xfrm>
            <a:off x="7991475"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80</a:t>
            </a:r>
            <a:endParaRPr lang="en-US" altLang="zh-CN"/>
          </a:p>
        </p:txBody>
      </p:sp>
      <p:sp>
        <p:nvSpPr>
          <p:cNvPr id="32" name="椭圆 31"/>
          <p:cNvSpPr/>
          <p:nvPr/>
        </p:nvSpPr>
        <p:spPr>
          <a:xfrm>
            <a:off x="5674360" y="3085465"/>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30</a:t>
            </a:r>
            <a:endParaRPr lang="en-US" altLang="zh-CN"/>
          </a:p>
        </p:txBody>
      </p:sp>
      <p:sp>
        <p:nvSpPr>
          <p:cNvPr id="33" name="椭圆 32"/>
          <p:cNvSpPr/>
          <p:nvPr/>
        </p:nvSpPr>
        <p:spPr>
          <a:xfrm>
            <a:off x="729615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&gt;50</a:t>
            </a:r>
            <a:endParaRPr lang="en-US" altLang="zh-CN"/>
          </a:p>
          <a:p>
            <a:pPr algn="ctr"/>
            <a:r>
              <a:rPr lang="en-US" altLang="zh-CN"/>
              <a:t>&lt;80</a:t>
            </a:r>
            <a:endParaRPr lang="en-US" altLang="zh-CN"/>
          </a:p>
        </p:txBody>
      </p:sp>
      <p:sp>
        <p:nvSpPr>
          <p:cNvPr id="34" name="椭圆 33"/>
          <p:cNvSpPr/>
          <p:nvPr/>
        </p:nvSpPr>
        <p:spPr>
          <a:xfrm>
            <a:off x="8802370"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&gt;80</a:t>
            </a:r>
            <a:endParaRPr lang="en-US" altLang="zh-CN"/>
          </a:p>
        </p:txBody>
      </p:sp>
      <p:sp>
        <p:nvSpPr>
          <p:cNvPr id="42" name="椭圆 41"/>
          <p:cNvSpPr/>
          <p:nvPr/>
        </p:nvSpPr>
        <p:spPr>
          <a:xfrm>
            <a:off x="490029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&lt;30</a:t>
            </a:r>
            <a:endParaRPr lang="en-US" altLang="zh-CN"/>
          </a:p>
        </p:txBody>
      </p:sp>
      <p:sp>
        <p:nvSpPr>
          <p:cNvPr id="43" name="椭圆 42"/>
          <p:cNvSpPr/>
          <p:nvPr/>
        </p:nvSpPr>
        <p:spPr>
          <a:xfrm>
            <a:off x="6263005" y="416814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&gt;30</a:t>
            </a:r>
            <a:endParaRPr lang="en-US" altLang="zh-CN"/>
          </a:p>
          <a:p>
            <a:pPr algn="ctr"/>
            <a:r>
              <a:rPr lang="en-US" altLang="zh-CN"/>
              <a:t>&lt;50</a:t>
            </a:r>
            <a:endParaRPr lang="en-US" altLang="zh-CN"/>
          </a:p>
        </p:txBody>
      </p:sp>
      <p:sp>
        <p:nvSpPr>
          <p:cNvPr id="45" name="文本框 44"/>
          <p:cNvSpPr txBox="1"/>
          <p:nvPr/>
        </p:nvSpPr>
        <p:spPr>
          <a:xfrm>
            <a:off x="1288415" y="4594860"/>
            <a:ext cx="4445000" cy="368300"/>
          </a:xfrm>
          <a:prstGeom prst="rect">
            <a:avLst/>
          </a:prstGeom>
          <a:noFill/>
        </p:spPr>
        <p:txBody>
          <a:bodyPr wrap="square" rtlCol="0">
            <a:spAutoFit/>
          </a:bodyPr>
          <a:p>
            <a:r>
              <a:rPr lang="zh-CN" altLang="en-US"/>
              <a:t>红色是一个虚拟</a:t>
            </a:r>
            <a:r>
              <a:rPr lang="zh-CN" altLang="en-US"/>
              <a:t>节点</a:t>
            </a:r>
            <a:endParaRPr lang="zh-CN" altLang="en-US"/>
          </a:p>
        </p:txBody>
      </p:sp>
      <p:sp>
        <p:nvSpPr>
          <p:cNvPr id="46" name="椭圆 45"/>
          <p:cNvSpPr/>
          <p:nvPr/>
        </p:nvSpPr>
        <p:spPr>
          <a:xfrm>
            <a:off x="6720205" y="1088390"/>
            <a:ext cx="810895" cy="81153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r>
              <a:rPr lang="en-US" altLang="zh-CN"/>
              <a:t>50</a:t>
            </a:r>
            <a:endParaRPr lang="en-US" altLang="zh-CN"/>
          </a:p>
        </p:txBody>
      </p:sp>
      <p:sp>
        <p:nvSpPr>
          <p:cNvPr id="47" name="文本框 46"/>
          <p:cNvSpPr txBox="1"/>
          <p:nvPr/>
        </p:nvSpPr>
        <p:spPr>
          <a:xfrm>
            <a:off x="976630" y="5149215"/>
            <a:ext cx="5761355" cy="645160"/>
          </a:xfrm>
          <a:prstGeom prst="rect">
            <a:avLst/>
          </a:prstGeom>
          <a:noFill/>
        </p:spPr>
        <p:txBody>
          <a:bodyPr wrap="square" rtlCol="0">
            <a:spAutoFit/>
          </a:bodyPr>
          <a:p>
            <a:r>
              <a:rPr lang="zh-CN" altLang="en-US"/>
              <a:t>逻辑上，是一个</a:t>
            </a:r>
            <a:r>
              <a:rPr lang="zh-CN" altLang="en-US"/>
              <a:t>多叉树</a:t>
            </a:r>
            <a:endParaRPr lang="zh-CN" altLang="en-US"/>
          </a:p>
          <a:p>
            <a:r>
              <a:rPr lang="zh-CN" altLang="en-US"/>
              <a:t>红黑树</a:t>
            </a:r>
            <a:r>
              <a:rPr lang="en-US" altLang="zh-CN"/>
              <a:t> </a:t>
            </a:r>
            <a:r>
              <a:rPr lang="zh-CN" altLang="en-US"/>
              <a:t>具有</a:t>
            </a:r>
            <a:r>
              <a:rPr lang="en-US" altLang="zh-CN"/>
              <a:t> 234 </a:t>
            </a:r>
            <a:r>
              <a:rPr lang="zh-CN" altLang="en-US"/>
              <a:t>树所有的</a:t>
            </a:r>
            <a:r>
              <a:rPr lang="zh-CN" altLang="en-US"/>
              <a:t>性质</a:t>
            </a:r>
            <a:endParaRPr lang="zh-CN" altLang="en-US"/>
          </a:p>
        </p:txBody>
      </p:sp>
      <p:sp>
        <p:nvSpPr>
          <p:cNvPr id="36" name="矩形 35"/>
          <p:cNvSpPr/>
          <p:nvPr/>
        </p:nvSpPr>
        <p:spPr>
          <a:xfrm>
            <a:off x="5329555" y="2174875"/>
            <a:ext cx="3823335" cy="1888490"/>
          </a:xfrm>
          <a:prstGeom prst="rect">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271270" y="645795"/>
            <a:ext cx="3874770" cy="368300"/>
          </a:xfrm>
          <a:prstGeom prst="rect">
            <a:avLst/>
          </a:prstGeom>
          <a:noFill/>
        </p:spPr>
        <p:txBody>
          <a:bodyPr wrap="square" rtlCol="0">
            <a:spAutoFit/>
          </a:bodyPr>
          <a:p>
            <a:r>
              <a:rPr lang="zh-CN" altLang="en-US"/>
              <a:t>树的深度优先</a:t>
            </a:r>
            <a:r>
              <a:rPr lang="zh-CN" altLang="en-US"/>
              <a:t>遍历</a:t>
            </a:r>
            <a:endParaRPr lang="zh-CN" altLang="en-US"/>
          </a:p>
        </p:txBody>
      </p:sp>
      <p:sp>
        <p:nvSpPr>
          <p:cNvPr id="4" name="椭圆 3"/>
          <p:cNvSpPr/>
          <p:nvPr/>
        </p:nvSpPr>
        <p:spPr>
          <a:xfrm>
            <a:off x="3275965" y="185928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1982470"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2" name="椭圆 11"/>
          <p:cNvSpPr/>
          <p:nvPr/>
        </p:nvSpPr>
        <p:spPr>
          <a:xfrm>
            <a:off x="3275965" y="319151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3" name="椭圆 12"/>
          <p:cNvSpPr/>
          <p:nvPr/>
        </p:nvSpPr>
        <p:spPr>
          <a:xfrm>
            <a:off x="4020820"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9" name="椭圆 18"/>
          <p:cNvSpPr/>
          <p:nvPr/>
        </p:nvSpPr>
        <p:spPr>
          <a:xfrm>
            <a:off x="2637155"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1121410" y="458597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2" name="椭圆 21"/>
          <p:cNvSpPr/>
          <p:nvPr/>
        </p:nvSpPr>
        <p:spPr>
          <a:xfrm>
            <a:off x="4646295"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4" idx="3"/>
            <a:endCxn id="11" idx="7"/>
          </p:cNvCxnSpPr>
          <p:nvPr/>
        </p:nvCxnSpPr>
        <p:spPr>
          <a:xfrm flipH="1">
            <a:off x="2649220" y="2517140"/>
            <a:ext cx="741045"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4"/>
            <a:endCxn id="12" idx="0"/>
          </p:cNvCxnSpPr>
          <p:nvPr/>
        </p:nvCxnSpPr>
        <p:spPr>
          <a:xfrm>
            <a:off x="3666490" y="2630170"/>
            <a:ext cx="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5"/>
            <a:endCxn id="22" idx="1"/>
          </p:cNvCxnSpPr>
          <p:nvPr/>
        </p:nvCxnSpPr>
        <p:spPr>
          <a:xfrm>
            <a:off x="3942715" y="2517140"/>
            <a:ext cx="81788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20" idx="0"/>
          </p:cNvCxnSpPr>
          <p:nvPr/>
        </p:nvCxnSpPr>
        <p:spPr>
          <a:xfrm flipH="1">
            <a:off x="1511935" y="3864610"/>
            <a:ext cx="584835"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9" idx="0"/>
          </p:cNvCxnSpPr>
          <p:nvPr/>
        </p:nvCxnSpPr>
        <p:spPr>
          <a:xfrm flipH="1">
            <a:off x="3027680" y="3849370"/>
            <a:ext cx="362585" cy="7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0"/>
            <a:endCxn id="12" idx="5"/>
          </p:cNvCxnSpPr>
          <p:nvPr/>
        </p:nvCxnSpPr>
        <p:spPr>
          <a:xfrm flipH="1" flipV="1">
            <a:off x="3942715" y="3849370"/>
            <a:ext cx="468630" cy="79756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166485" y="3392805"/>
            <a:ext cx="4250055" cy="368300"/>
          </a:xfrm>
          <a:prstGeom prst="rect">
            <a:avLst/>
          </a:prstGeom>
          <a:noFill/>
        </p:spPr>
        <p:txBody>
          <a:bodyPr wrap="square" rtlCol="0">
            <a:spAutoFit/>
          </a:bodyPr>
          <a:p>
            <a:r>
              <a:rPr lang="en-US" altLang="zh-CN"/>
              <a:t>A B E C F G D</a:t>
            </a:r>
            <a:endParaRPr lang="en-US" altLang="zh-CN"/>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614045"/>
            <a:ext cx="4392295" cy="368300"/>
          </a:xfrm>
          <a:prstGeom prst="rect">
            <a:avLst/>
          </a:prstGeom>
          <a:noFill/>
        </p:spPr>
        <p:txBody>
          <a:bodyPr wrap="square" rtlCol="0">
            <a:spAutoFit/>
          </a:bodyPr>
          <a:p>
            <a:r>
              <a:rPr lang="zh-CN" altLang="en-US"/>
              <a:t>树的广度优先</a:t>
            </a:r>
            <a:r>
              <a:rPr lang="zh-CN" altLang="en-US"/>
              <a:t>搜索</a:t>
            </a:r>
            <a:endParaRPr lang="zh-CN" altLang="en-US"/>
          </a:p>
        </p:txBody>
      </p:sp>
      <p:sp>
        <p:nvSpPr>
          <p:cNvPr id="4" name="椭圆 3"/>
          <p:cNvSpPr/>
          <p:nvPr/>
        </p:nvSpPr>
        <p:spPr>
          <a:xfrm>
            <a:off x="3275965" y="185928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1982470"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2" name="椭圆 11"/>
          <p:cNvSpPr/>
          <p:nvPr/>
        </p:nvSpPr>
        <p:spPr>
          <a:xfrm>
            <a:off x="3275965" y="319151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3" name="椭圆 12"/>
          <p:cNvSpPr/>
          <p:nvPr/>
        </p:nvSpPr>
        <p:spPr>
          <a:xfrm>
            <a:off x="4020820"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9" name="椭圆 18"/>
          <p:cNvSpPr/>
          <p:nvPr/>
        </p:nvSpPr>
        <p:spPr>
          <a:xfrm>
            <a:off x="2637155" y="464693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1121410" y="458597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2" name="椭圆 21"/>
          <p:cNvSpPr/>
          <p:nvPr/>
        </p:nvSpPr>
        <p:spPr>
          <a:xfrm>
            <a:off x="4646295" y="3206750"/>
            <a:ext cx="781050" cy="7708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4" idx="3"/>
            <a:endCxn id="11" idx="7"/>
          </p:cNvCxnSpPr>
          <p:nvPr/>
        </p:nvCxnSpPr>
        <p:spPr>
          <a:xfrm flipH="1">
            <a:off x="2649220" y="2517140"/>
            <a:ext cx="741045"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4"/>
            <a:endCxn id="12" idx="0"/>
          </p:cNvCxnSpPr>
          <p:nvPr/>
        </p:nvCxnSpPr>
        <p:spPr>
          <a:xfrm>
            <a:off x="3666490" y="2630170"/>
            <a:ext cx="0" cy="56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5"/>
            <a:endCxn id="22" idx="1"/>
          </p:cNvCxnSpPr>
          <p:nvPr/>
        </p:nvCxnSpPr>
        <p:spPr>
          <a:xfrm>
            <a:off x="3942715" y="2517140"/>
            <a:ext cx="817880" cy="802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3"/>
            <a:endCxn id="20" idx="0"/>
          </p:cNvCxnSpPr>
          <p:nvPr/>
        </p:nvCxnSpPr>
        <p:spPr>
          <a:xfrm flipH="1">
            <a:off x="1511935" y="3864610"/>
            <a:ext cx="584835" cy="721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9" idx="0"/>
          </p:cNvCxnSpPr>
          <p:nvPr/>
        </p:nvCxnSpPr>
        <p:spPr>
          <a:xfrm flipH="1">
            <a:off x="3027680" y="3849370"/>
            <a:ext cx="362585" cy="797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3" idx="0"/>
            <a:endCxn id="12" idx="5"/>
          </p:cNvCxnSpPr>
          <p:nvPr/>
        </p:nvCxnSpPr>
        <p:spPr>
          <a:xfrm flipH="1" flipV="1">
            <a:off x="3942715" y="3849370"/>
            <a:ext cx="468630" cy="79756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042285"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5553710" y="457517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1" name="椭圆 10"/>
          <p:cNvSpPr/>
          <p:nvPr/>
        </p:nvSpPr>
        <p:spPr>
          <a:xfrm>
            <a:off x="5553710" y="123253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2" name="椭圆 11"/>
          <p:cNvSpPr/>
          <p:nvPr/>
        </p:nvSpPr>
        <p:spPr>
          <a:xfrm>
            <a:off x="840359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3" name="椭圆 12"/>
          <p:cNvSpPr/>
          <p:nvPr/>
        </p:nvSpPr>
        <p:spPr>
          <a:xfrm>
            <a:off x="92106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19" name="直接连接符 18"/>
          <p:cNvCxnSpPr>
            <a:stCxn id="2" idx="7"/>
            <a:endCxn id="11" idx="3"/>
          </p:cNvCxnSpPr>
          <p:nvPr/>
        </p:nvCxnSpPr>
        <p:spPr>
          <a:xfrm flipV="1">
            <a:off x="3822700" y="2012950"/>
            <a:ext cx="1864995"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2" idx="5"/>
            <a:endCxn id="4" idx="2"/>
          </p:cNvCxnSpPr>
          <p:nvPr/>
        </p:nvCxnSpPr>
        <p:spPr>
          <a:xfrm>
            <a:off x="3822700" y="3328670"/>
            <a:ext cx="1731010" cy="1703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0"/>
            <a:endCxn id="11" idx="4"/>
          </p:cNvCxnSpPr>
          <p:nvPr/>
        </p:nvCxnSpPr>
        <p:spPr>
          <a:xfrm flipV="1">
            <a:off x="6010910" y="2146935"/>
            <a:ext cx="0" cy="2428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 idx="6"/>
            <a:endCxn id="13" idx="2"/>
          </p:cNvCxnSpPr>
          <p:nvPr/>
        </p:nvCxnSpPr>
        <p:spPr>
          <a:xfrm flipV="1">
            <a:off x="6468110" y="4669790"/>
            <a:ext cx="2742565" cy="362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5"/>
            <a:endCxn id="12" idx="1"/>
          </p:cNvCxnSpPr>
          <p:nvPr/>
        </p:nvCxnSpPr>
        <p:spPr>
          <a:xfrm>
            <a:off x="6334125" y="2012950"/>
            <a:ext cx="2203450" cy="669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6"/>
            <a:endCxn id="12" idx="3"/>
          </p:cNvCxnSpPr>
          <p:nvPr/>
        </p:nvCxnSpPr>
        <p:spPr>
          <a:xfrm flipV="1">
            <a:off x="6468110" y="3328670"/>
            <a:ext cx="2069465" cy="17037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2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3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5.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9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7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75.xml><?xml version="1.0" encoding="utf-8"?>
<p:tagLst xmlns:p="http://schemas.openxmlformats.org/presentationml/2006/main">
  <p:tag name="KSO_DOCER_TEMPLATE_OPEN_ONCE_MARK"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2371</Words>
  <Application>WPS 演示</Application>
  <PresentationFormat>宽屏</PresentationFormat>
  <Paragraphs>678</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171</cp:revision>
  <dcterms:created xsi:type="dcterms:W3CDTF">2019-06-19T02:08:00Z</dcterms:created>
  <dcterms:modified xsi:type="dcterms:W3CDTF">2022-01-21T03:06:18Z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