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8"/>
  </p:notesMasterIdLst>
  <p:handoutMasterIdLst>
    <p:handoutMasterId r:id="rId49"/>
  </p:handoutMasterIdLst>
  <p:sldIdLst>
    <p:sldId id="494" r:id="rId3"/>
    <p:sldId id="276" r:id="rId4"/>
    <p:sldId id="410" r:id="rId5"/>
    <p:sldId id="495" r:id="rId6"/>
    <p:sldId id="420" r:id="rId7"/>
    <p:sldId id="457" r:id="rId8"/>
    <p:sldId id="460" r:id="rId9"/>
    <p:sldId id="459" r:id="rId10"/>
    <p:sldId id="426" r:id="rId11"/>
    <p:sldId id="487" r:id="rId12"/>
    <p:sldId id="488" r:id="rId13"/>
    <p:sldId id="496" r:id="rId14"/>
    <p:sldId id="417" r:id="rId15"/>
    <p:sldId id="455" r:id="rId16"/>
    <p:sldId id="419" r:id="rId17"/>
    <p:sldId id="425" r:id="rId18"/>
    <p:sldId id="456" r:id="rId19"/>
    <p:sldId id="497" r:id="rId20"/>
    <p:sldId id="444" r:id="rId21"/>
    <p:sldId id="463" r:id="rId22"/>
    <p:sldId id="464" r:id="rId23"/>
    <p:sldId id="465" r:id="rId24"/>
    <p:sldId id="466" r:id="rId25"/>
    <p:sldId id="468" r:id="rId26"/>
    <p:sldId id="469" r:id="rId27"/>
    <p:sldId id="498" r:id="rId28"/>
    <p:sldId id="470" r:id="rId29"/>
    <p:sldId id="471" r:id="rId30"/>
    <p:sldId id="477" r:id="rId31"/>
    <p:sldId id="499" r:id="rId32"/>
    <p:sldId id="474" r:id="rId33"/>
    <p:sldId id="476" r:id="rId34"/>
    <p:sldId id="478" r:id="rId35"/>
    <p:sldId id="479" r:id="rId36"/>
    <p:sldId id="481" r:id="rId37"/>
    <p:sldId id="482" r:id="rId38"/>
    <p:sldId id="500" r:id="rId39"/>
    <p:sldId id="484" r:id="rId40"/>
    <p:sldId id="485" r:id="rId41"/>
    <p:sldId id="486" r:id="rId42"/>
    <p:sldId id="489" r:id="rId43"/>
    <p:sldId id="490" r:id="rId44"/>
    <p:sldId id="501" r:id="rId45"/>
    <p:sldId id="492" r:id="rId46"/>
    <p:sldId id="4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B0E319-3B19-4A38-B6AB-9533F556033F}">
          <p14:sldIdLst>
            <p14:sldId id="494"/>
            <p14:sldId id="276"/>
            <p14:sldId id="410"/>
          </p14:sldIdLst>
        </p14:section>
        <p14:section name="Nunit" id="{2B660324-135F-4A2B-A58F-41EF5E048134}">
          <p14:sldIdLst>
            <p14:sldId id="495"/>
            <p14:sldId id="420"/>
            <p14:sldId id="457"/>
            <p14:sldId id="460"/>
            <p14:sldId id="459"/>
            <p14:sldId id="426"/>
            <p14:sldId id="487"/>
            <p14:sldId id="488"/>
          </p14:sldIdLst>
        </p14:section>
        <p14:section name="Selenium WebDriver" id="{A4E8D27F-6CF6-4ABA-B504-5F3E0F4F86EA}">
          <p14:sldIdLst>
            <p14:sldId id="496"/>
            <p14:sldId id="417"/>
            <p14:sldId id="455"/>
            <p14:sldId id="419"/>
            <p14:sldId id="425"/>
            <p14:sldId id="456"/>
          </p14:sldIdLst>
        </p14:section>
        <p14:section name="Element Locators" id="{0099168E-3EE7-4FAD-BFD8-5F7CEB16A7A8}">
          <p14:sldIdLst>
            <p14:sldId id="497"/>
            <p14:sldId id="444"/>
            <p14:sldId id="463"/>
            <p14:sldId id="464"/>
            <p14:sldId id="465"/>
            <p14:sldId id="466"/>
            <p14:sldId id="468"/>
            <p14:sldId id="469"/>
          </p14:sldIdLst>
        </p14:section>
        <p14:section name="Waits" id="{90E5A954-57A7-434A-ADCB-E348DEE7D9D1}">
          <p14:sldIdLst>
            <p14:sldId id="498"/>
            <p14:sldId id="470"/>
            <p14:sldId id="471"/>
            <p14:sldId id="477"/>
          </p14:sldIdLst>
        </p14:section>
        <p14:section name="Selemiun Support Classes" id="{A52D56B1-3785-4DA1-A49F-2BE429D41B7B}">
          <p14:sldIdLst>
            <p14:sldId id="499"/>
            <p14:sldId id="474"/>
            <p14:sldId id="476"/>
            <p14:sldId id="478"/>
            <p14:sldId id="479"/>
            <p14:sldId id="481"/>
            <p14:sldId id="482"/>
          </p14:sldIdLst>
        </p14:section>
        <p14:section name="Xpath" id="{C72F4909-90C4-43DB-A41A-F8454A3864A3}">
          <p14:sldIdLst>
            <p14:sldId id="500"/>
            <p14:sldId id="484"/>
            <p14:sldId id="485"/>
            <p14:sldId id="486"/>
          </p14:sldIdLst>
        </p14:section>
        <p14:section name="Conclusion" id="{95C23484-3EE9-488F-9A3A-833EF0DE4243}">
          <p14:sldIdLst>
            <p14:sldId id="489"/>
            <p14:sldId id="490"/>
            <p14:sldId id="501"/>
            <p14:sldId id="492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533" autoAdjust="0"/>
  </p:normalViewPr>
  <p:slideViewPr>
    <p:cSldViewPr>
      <p:cViewPr varScale="1">
        <p:scale>
          <a:sx n="83" d="100"/>
          <a:sy n="83" d="100"/>
        </p:scale>
        <p:origin x="-408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2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72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3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0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5512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557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78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690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306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6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911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9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udge.softuni.bg/Contests/522/CSharp-Overview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axes.asp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7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0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75.png"/><Relationship Id="rId9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8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12188825" cy="1752600"/>
          </a:xfrm>
        </p:spPr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Selemiun</a:t>
            </a:r>
            <a:r>
              <a:rPr lang="en-US" dirty="0"/>
              <a:t>, Setup </a:t>
            </a:r>
            <a:r>
              <a:rPr lang="en-US" dirty="0" err="1"/>
              <a:t>NUnit</a:t>
            </a:r>
            <a:r>
              <a:rPr lang="en-US" dirty="0"/>
              <a:t>,</a:t>
            </a:r>
          </a:p>
          <a:p>
            <a:r>
              <a:rPr lang="en-US" dirty="0"/>
              <a:t>Basic Operations and Waits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Basic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754670"/>
            <a:ext cx="2950749" cy="705697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194983"/>
            <a:ext cx="2950749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650875"/>
            <a:ext cx="2950749" cy="958651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175133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 rot="20047670">
            <a:off x="7309141" y="2173812"/>
            <a:ext cx="194230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96" y="2756963"/>
            <a:ext cx="2113917" cy="191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2" y="2438400"/>
            <a:ext cx="3065169" cy="1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1284597"/>
            <a:ext cx="11804822" cy="5570355"/>
          </a:xfrm>
        </p:spPr>
        <p:txBody>
          <a:bodyPr/>
          <a:lstStyle/>
          <a:p>
            <a:r>
              <a:rPr lang="en-GB" b="1" dirty="0"/>
              <a:t>Condition Asserts</a:t>
            </a:r>
          </a:p>
          <a:p>
            <a:endParaRPr lang="en-GB" b="1" dirty="0"/>
          </a:p>
          <a:p>
            <a:r>
              <a:rPr lang="en-GB" b="1" dirty="0"/>
              <a:t>Comparison Asserts</a:t>
            </a:r>
          </a:p>
          <a:p>
            <a:endParaRPr lang="en-GB" b="1" dirty="0"/>
          </a:p>
          <a:p>
            <a:pPr>
              <a:spcBef>
                <a:spcPts val="1200"/>
              </a:spcBef>
            </a:pPr>
            <a:r>
              <a:rPr lang="en-GB" b="1" dirty="0"/>
              <a:t>Exception Asserts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3301425"/>
            <a:ext cx="1072044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value,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828800"/>
            <a:ext cx="1072637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Assert.IsTrue(bool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4774050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Assert.Throws(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expectedExceptionType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TestDelegate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code);</a:t>
            </a:r>
          </a:p>
        </p:txBody>
      </p:sp>
    </p:spTree>
    <p:extLst>
      <p:ext uri="{BB962C8B-B14F-4D97-AF65-F5344CB8AC3E}">
        <p14:creationId xmlns:p14="http://schemas.microsoft.com/office/powerpoint/2010/main" val="163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b="1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b="1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7526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(string expected, string actual);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342900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(IEnumerable expected, object actual);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143677"/>
            <a:ext cx="8305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FileAssert.AreEqual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(FileInfo expected, FileInfo actual);</a:t>
            </a:r>
          </a:p>
        </p:txBody>
      </p:sp>
    </p:spTree>
    <p:extLst>
      <p:ext uri="{BB962C8B-B14F-4D97-AF65-F5344CB8AC3E}">
        <p14:creationId xmlns:p14="http://schemas.microsoft.com/office/powerpoint/2010/main" val="32612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Setup and First </a:t>
            </a:r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04" y="1371600"/>
            <a:ext cx="2819400" cy="25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certain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en-US" dirty="0"/>
              <a:t>in designing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case.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applications that are rich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AJAX-based functionalities.</a:t>
            </a:r>
          </a:p>
          <a:p>
            <a:r>
              <a:rPr lang="en-US" dirty="0"/>
              <a:t>To execute tests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HtmlUnit browser</a:t>
            </a:r>
            <a:r>
              <a:rPr lang="en-US" dirty="0"/>
              <a:t>.</a:t>
            </a:r>
          </a:p>
          <a:p>
            <a:r>
              <a:rPr lang="en-US" dirty="0"/>
              <a:t>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customized test </a:t>
            </a:r>
            <a:r>
              <a:rPr lang="en-US" dirty="0"/>
              <a:t>results.</a:t>
            </a:r>
          </a:p>
          <a:p>
            <a:r>
              <a:rPr lang="en-US" dirty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Selenium</a:t>
            </a:r>
            <a:r>
              <a:rPr lang="en-US" dirty="0"/>
              <a:t> is a well-known antidote for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Mercury poisoning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1" y="3509134"/>
            <a:ext cx="3538623" cy="27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1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287645"/>
            <a:ext cx="11618999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IDE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Firefox add-on </a:t>
            </a:r>
            <a:r>
              <a:rPr lang="en-US" dirty="0"/>
              <a:t>that you can create relatively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test cases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Remote Control </a:t>
            </a:r>
          </a:p>
          <a:p>
            <a:pPr lvl="1"/>
            <a:r>
              <a:rPr lang="en-US" dirty="0"/>
              <a:t>Use programming languages in creating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tests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known as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WebDriver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Communicate</a:t>
            </a:r>
            <a:r>
              <a:rPr lang="en-US" dirty="0"/>
              <a:t> directly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browser</a:t>
            </a:r>
            <a:r>
              <a:rPr lang="en-US" dirty="0"/>
              <a:t>, thereby</a:t>
            </a:r>
            <a:br>
              <a:rPr lang="en-US" dirty="0"/>
            </a:br>
            <a:r>
              <a:rPr lang="en-US" dirty="0"/>
              <a:t> controlling it from the OS level.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vs RC vs WebDriver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8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console application</a:t>
            </a:r>
          </a:p>
          <a:p>
            <a:r>
              <a:rPr lang="en-US" dirty="0"/>
              <a:t>Setup Selenium WebDriver</a:t>
            </a:r>
          </a:p>
          <a:p>
            <a:r>
              <a:rPr lang="en-US" dirty="0"/>
              <a:t>Execute enter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1371600"/>
            <a:ext cx="4114800" cy="3820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4" y="4114800"/>
            <a:ext cx="421406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1260213"/>
            <a:ext cx="11804822" cy="5570355"/>
          </a:xfrm>
        </p:spPr>
        <p:txBody>
          <a:bodyPr/>
          <a:lstStyle/>
          <a:p>
            <a:r>
              <a:rPr lang="en-US" dirty="0"/>
              <a:t>Install Selenium Web Driver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Selenium Web Driver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https://judge.softuni.bg/Contests/522/CSharp-Overview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4038600"/>
            <a:ext cx="10001231" cy="762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5027579"/>
            <a:ext cx="10001231" cy="792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1981200"/>
            <a:ext cx="10001231" cy="8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Selenium Web Driver 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 using OpenQA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1970782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0412" y="4866382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360103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IWebElement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smtClean="0"/>
              <a:t>Locators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212" y="1600200"/>
            <a:ext cx="1676400" cy="2247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752600"/>
            <a:ext cx="1838974" cy="18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/>
              <a:t>Each browser need defferent driver</a:t>
            </a:r>
          </a:p>
          <a:p>
            <a:pPr marL="0" indent="0">
              <a:buNone/>
            </a:pPr>
            <a:endParaRPr lang="en-US" noProof="1"/>
          </a:p>
          <a:p>
            <a:r>
              <a:rPr lang="en-US" noProof="1"/>
              <a:t>IWebElement interface represent HTML elements 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IWebElement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0020" y="339635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</a:t>
            </a:r>
            <a:r>
              <a:rPr lang="en-US" sz="2800" dirty="0">
                <a:solidFill>
                  <a:schemeClr val="bg1"/>
                </a:solidFill>
              </a:rPr>
              <a:t>element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driver.</a:t>
            </a:r>
            <a:r>
              <a:rPr lang="en-US" sz="2800" dirty="0">
                <a:solidFill>
                  <a:schemeClr val="bg1"/>
                </a:solidFill>
              </a:rPr>
              <a:t>FindElement(By.Id("coolestWidgetEvah"));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33754" y="1787112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IWebDriver</a:t>
            </a:r>
            <a:r>
              <a:rPr lang="en-GB" sz="2800" dirty="0">
                <a:solidFill>
                  <a:schemeClr val="tx2"/>
                </a:solidFill>
              </a:rPr>
              <a:t> driver = new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ChromeDriver();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0020" y="4896545"/>
            <a:ext cx="818379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List&lt;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IWebElement</a:t>
            </a:r>
            <a:r>
              <a:rPr lang="en-GB" sz="2800" dirty="0">
                <a:solidFill>
                  <a:schemeClr val="bg1"/>
                </a:solidFill>
              </a:rPr>
              <a:t>&gt; list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driver.</a:t>
            </a:r>
            <a:r>
              <a:rPr lang="en-GB" sz="2800" dirty="0">
                <a:solidFill>
                  <a:schemeClr val="bg1"/>
                </a:solidFill>
              </a:rPr>
              <a:t>FindElements(By.TagName("input"))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.ToList();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NUnit setup 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Asserts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Selenium WebDriver setup</a:t>
            </a:r>
            <a:endParaRPr lang="en-US" i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IWebDriver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IWebElement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Element Locators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Waits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XPath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461618"/>
            <a:ext cx="3869706" cy="49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Elements can be located by the same properties as in the IDE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By 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 lvl="1">
              <a:spcAft>
                <a:spcPts val="0"/>
              </a:spcAft>
            </a:pPr>
            <a:r>
              <a:rPr lang="en-US" noProof="1"/>
              <a:t>By class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Aft>
                <a:spcPts val="0"/>
              </a:spcAft>
            </a:pPr>
            <a:r>
              <a:rPr lang="en-US" noProof="1"/>
              <a:t>By tag name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1967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element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.FindElement(By.Id</a:t>
            </a:r>
            <a:r>
              <a:rPr lang="en-US" sz="2800" dirty="0">
                <a:solidFill>
                  <a:schemeClr val="bg1"/>
                </a:solidFill>
              </a:rPr>
              <a:t>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1387" y="37969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IList&lt;IWebElement&gt; cheeses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.FindElements(By.ClassName</a:t>
            </a:r>
            <a:r>
              <a:rPr lang="en-US" sz="2800" dirty="0">
                <a:solidFill>
                  <a:schemeClr val="bg1"/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023" y="5397116"/>
            <a:ext cx="900038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frame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.FindElement(By.TagName</a:t>
            </a:r>
            <a:r>
              <a:rPr lang="en-US" sz="2800" dirty="0">
                <a:solidFill>
                  <a:schemeClr val="bg1"/>
                </a:solidFill>
              </a:rPr>
              <a:t>("iframe"));</a:t>
            </a:r>
          </a:p>
        </p:txBody>
      </p:sp>
    </p:spTree>
    <p:extLst>
      <p:ext uri="{BB962C8B-B14F-4D97-AF65-F5344CB8AC3E}">
        <p14:creationId xmlns:p14="http://schemas.microsoft.com/office/powerpoint/2010/main" val="1019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By Name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>
              <a:spcAft>
                <a:spcPts val="0"/>
              </a:spcAft>
            </a:pPr>
            <a:r>
              <a:rPr lang="en-US" noProof="1"/>
              <a:t>By Link 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Aft>
                <a:spcPts val="0"/>
              </a:spcAft>
            </a:pPr>
            <a:r>
              <a:rPr lang="en-US" noProof="1"/>
              <a:t>By CSS Selector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7526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cheese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.FindElement(By.Name</a:t>
            </a:r>
            <a:r>
              <a:rPr lang="en-US" sz="2800" dirty="0">
                <a:solidFill>
                  <a:schemeClr val="bg1"/>
                </a:solidFill>
              </a:rPr>
              <a:t>("cheese"));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338048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cheese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.FindElement(By.LinkText</a:t>
            </a:r>
            <a:r>
              <a:rPr lang="en-US" sz="2800" dirty="0">
                <a:solidFill>
                  <a:schemeClr val="bg1"/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02" y="5069029"/>
            <a:ext cx="898201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cheese =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.FindElement(By.CssSelector</a:t>
            </a:r>
            <a:r>
              <a:rPr lang="en-US" sz="2800" dirty="0">
                <a:solidFill>
                  <a:schemeClr val="bg1"/>
                </a:solidFill>
              </a:rPr>
              <a:t>("#food"));</a:t>
            </a:r>
          </a:p>
        </p:txBody>
      </p:sp>
    </p:spTree>
    <p:extLst>
      <p:ext uri="{BB962C8B-B14F-4D97-AF65-F5344CB8AC3E}">
        <p14:creationId xmlns:p14="http://schemas.microsoft.com/office/powerpoint/2010/main" val="6497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219200"/>
            <a:ext cx="11923799" cy="557035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Xpath</a:t>
            </a:r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Internet Explorer </a:t>
            </a:r>
            <a:r>
              <a:rPr lang="en-US" noProof="1"/>
              <a:t>have special rules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XPath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of locators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8288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IList&lt;IWebElement&gt; inputs = 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.FindElements(By.XPath</a:t>
            </a:r>
            <a:r>
              <a:rPr lang="en-US" sz="2800" dirty="0">
                <a:solidFill>
                  <a:schemeClr val="bg1"/>
                </a:solidFill>
              </a:rPr>
              <a:t>("//input"));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4572000"/>
            <a:ext cx="95868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 cheese = this.driver.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FindElement(By.ClassName</a:t>
            </a:r>
            <a:r>
              <a:rPr lang="en-US" sz="2800" dirty="0">
                <a:solidFill>
                  <a:schemeClr val="bg1"/>
                </a:solidFill>
              </a:rPr>
              <a:t>(“firstElementTable")).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FindElement(By.Id</a:t>
            </a:r>
            <a:r>
              <a:rPr lang="en-US" sz="2800" dirty="0">
                <a:solidFill>
                  <a:schemeClr val="bg1"/>
                </a:solidFill>
              </a:rPr>
              <a:t>(“secondElement"));</a:t>
            </a:r>
          </a:p>
        </p:txBody>
      </p:sp>
    </p:spTree>
    <p:extLst>
      <p:ext uri="{BB962C8B-B14F-4D97-AF65-F5344CB8AC3E}">
        <p14:creationId xmlns:p14="http://schemas.microsoft.com/office/powerpoint/2010/main" val="7990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NUnit project and install Selenium WebDriver </a:t>
            </a:r>
          </a:p>
          <a:p>
            <a:r>
              <a:rPr lang="en-US" dirty="0"/>
              <a:t>Write a test for login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SoftUni</a:t>
            </a:r>
          </a:p>
          <a:p>
            <a:r>
              <a:rPr lang="en-US" dirty="0"/>
              <a:t>Assert logo is visible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Login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710532"/>
            <a:ext cx="5935001" cy="381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29000"/>
            <a:ext cx="3407220" cy="10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744682"/>
            <a:ext cx="1142999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driver, TimeSpan.FromSeconds(60)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wait.Until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return w.FindElement(By.LinkText("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loginButton.Click();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69458" y="1992392"/>
            <a:ext cx="3463754" cy="1055608"/>
          </a:xfrm>
          <a:prstGeom prst="wedgeRoundRectCallout">
            <a:avLst>
              <a:gd name="adj1" fmla="val -170128"/>
              <a:gd name="adj2" fmla="val 60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Wait for elements if you have rich AJAX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4426" y="1371600"/>
            <a:ext cx="116967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driver.FindElement(By.Name("username"));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userName.Clear();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userName.SendKeys("DJBuro");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make the same for password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r>
              <a:rPr lang="en-GB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("/html/body/div/div[2]/div[2]/div[2]/div[1]/form/input[2]"));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logo = 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("//*[@id=\"page-header\"]/div[1]/div/div/div[1]/a/img[2]"));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Assert.IsNotNull(logo);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Assert.AreEqual(50, logo.Size.Width);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Explicit Wait </a:t>
            </a:r>
            <a:r>
              <a:rPr lang="en-US" dirty="0" err="1"/>
              <a:t>vs</a:t>
            </a:r>
            <a:r>
              <a:rPr lang="en-US" dirty="0"/>
              <a:t> Implicit Wait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676400"/>
            <a:ext cx="2450816" cy="22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287645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Explicit wait </a:t>
            </a:r>
            <a:r>
              <a:rPr lang="en-US" sz="3600" dirty="0"/>
              <a:t>– use it for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dynamic pages </a:t>
            </a:r>
            <a:r>
              <a:rPr lang="en-US" sz="3600" dirty="0"/>
              <a:t>where you </a:t>
            </a:r>
            <a:r>
              <a:rPr lang="en-US" sz="3600" dirty="0">
                <a:solidFill>
                  <a:srgbClr val="F8F8F8"/>
                </a:solidFill>
              </a:rPr>
              <a:t>don’t care</a:t>
            </a:r>
            <a:r>
              <a:rPr lang="en-US" sz="3600" dirty="0"/>
              <a:t> about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execution time </a:t>
            </a:r>
            <a:r>
              <a:rPr lang="en-US" sz="3600" dirty="0"/>
              <a:t>(Functional Testing)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435" y="2732544"/>
            <a:ext cx="1115195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 = new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(driver,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TimeSpan.FromSeconds(60)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loginButton = wait.Until&lt;IWebElement&gt;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w.FindElement(By.LinkText("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3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371600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Implicit Wait – assert action executed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exact interval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 Testing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latin typeface="Consolas" panose="020B0609020204030204" pitchFamily="49" charset="0"/>
              </a:rPr>
              <a:t>Thread.Sleep()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don’t use it!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Wait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425" y="2627293"/>
            <a:ext cx="1126797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driver.Manage().Timeouts().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ImplicitlyWait(TimeSpan.FromSeconds(10));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0425" y="4729743"/>
            <a:ext cx="11267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</a:t>
            </a:r>
          </a:p>
        </p:txBody>
      </p:sp>
    </p:spTree>
    <p:extLst>
      <p:ext uri="{BB962C8B-B14F-4D97-AF65-F5344CB8AC3E}">
        <p14:creationId xmlns:p14="http://schemas.microsoft.com/office/powerpoint/2010/main" val="91166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371600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/>
              <a:t>An element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being present </a:t>
            </a:r>
            <a:r>
              <a:rPr lang="en-US" dirty="0"/>
              <a:t>at all in the DOM.</a:t>
            </a:r>
          </a:p>
          <a:p>
            <a:r>
              <a:rPr lang="en-US" dirty="0"/>
              <a:t>An element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in the DOM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visible.</a:t>
            </a:r>
          </a:p>
          <a:p>
            <a:r>
              <a:rPr lang="en-US" sz="3600" dirty="0"/>
              <a:t>An element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being present</a:t>
            </a:r>
            <a:r>
              <a:rPr lang="en-US" sz="3600" dirty="0"/>
              <a:t> in the DOM but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enabled. 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(i.e. clickable)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Present in DOM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505200"/>
            <a:ext cx="5029200" cy="28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9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/>
              <a:t>#QA-Auto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Support Classes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8" y="1600200"/>
            <a:ext cx="246633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815" y="1254117"/>
            <a:ext cx="11618999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600" dirty="0"/>
              <a:t>Install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Selemium.Support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ExpectedConditions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Support Classes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" y="1905000"/>
            <a:ext cx="7320550" cy="105741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3719" y="3837387"/>
            <a:ext cx="1153480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wait = new WebDriverWait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(driver, TimeSpan.FromSeconds(10));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element = wait.Until(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ExpectedConditions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.ElementToBeClickable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(By.Id("someid")));</a:t>
            </a:r>
          </a:p>
        </p:txBody>
      </p:sp>
    </p:spTree>
    <p:extLst>
      <p:ext uri="{BB962C8B-B14F-4D97-AF65-F5344CB8AC3E}">
        <p14:creationId xmlns:p14="http://schemas.microsoft.com/office/powerpoint/2010/main" val="489608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287645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HTML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drop down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Select Element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SelectElement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112" y="4800600"/>
            <a:ext cx="94599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(driver.FindElement(By.XPath("/html/body/select")));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selectElement.SelectByText("Saab");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766" y="1905000"/>
            <a:ext cx="10653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&lt;select&gt;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value="volvo"&gt;Volvo&lt;/option&gt;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"&gt;Saab&lt;/option&gt;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590838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DemoQA</a:t>
            </a:r>
            <a:endParaRPr lang="en-US" dirty="0"/>
          </a:p>
          <a:p>
            <a:r>
              <a:rPr lang="en-US" dirty="0"/>
              <a:t>Open registration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Fill the form with valid data</a:t>
            </a:r>
          </a:p>
          <a:p>
            <a:r>
              <a:rPr lang="en-US" dirty="0"/>
              <a:t>Assert Registration is successful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7" y="1843172"/>
            <a:ext cx="3881765" cy="35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372374"/>
            <a:ext cx="1142999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Navigate to registration page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firstName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.Id("name_3_firstname"));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Type(firstName, "Ventsislav");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matrialStatus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.XPath("//*[@id=\"pie_register\"]/li[2]/div/div/input[1]"));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matrialStatus.Click();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List&lt;IWebElement&gt;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driver.FindElements(By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.Name("checkbox_5[]"))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hobbys[0]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hobbys[1]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.Click();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6" y="1294686"/>
            <a:ext cx="1180641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countryDropDown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.Id("dropdown_7"));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 = new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SelectElement(countryDropDown);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.SelectByText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("Bulgaria");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Do same to other drop downs on page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picButton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.Id("profile_pic_10"));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uploadPicButton.Click();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driver.SwitchTo().ActiveElement().SendKeys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(@"C:\Users\Buro\Desktop\big-logo.png");</a:t>
            </a:r>
          </a:p>
        </p:txBody>
      </p:sp>
    </p:spTree>
    <p:extLst>
      <p:ext uri="{BB962C8B-B14F-4D97-AF65-F5344CB8AC3E}">
        <p14:creationId xmlns:p14="http://schemas.microsoft.com/office/powerpoint/2010/main" val="25141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5" y="1177949"/>
            <a:ext cx="1180641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driver.FindElement(By.ClassName("piereg_message"));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registrateButton.Displayed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("Thank you for your registration",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registrationMessage.Text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driver.Quit();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Type(IWebElement element, 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element.Clear();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element.SendKeys(text);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Support 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8" y="1600200"/>
            <a:ext cx="246633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What is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XPath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dirty="0"/>
              <a:t>XPath is a syntax for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defining parts </a:t>
            </a:r>
            <a:r>
              <a:rPr lang="en-US" dirty="0"/>
              <a:t>of an XML document</a:t>
            </a:r>
          </a:p>
          <a:p>
            <a:pPr lvl="1"/>
            <a:r>
              <a:rPr lang="en-US" dirty="0"/>
              <a:t>XPath uses path expressions to navigate in XML documents</a:t>
            </a:r>
          </a:p>
          <a:p>
            <a:pPr lvl="1"/>
            <a:r>
              <a:rPr lang="en-US" dirty="0"/>
              <a:t>XPath contains a library of standard functions</a:t>
            </a:r>
          </a:p>
          <a:p>
            <a:pPr lvl="1"/>
            <a:r>
              <a:rPr lang="en-US" dirty="0"/>
              <a:t>XPath is a major element in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XSLT</a:t>
            </a:r>
          </a:p>
          <a:p>
            <a:pPr lvl="1"/>
            <a:r>
              <a:rPr lang="en-US" dirty="0"/>
              <a:t>XPath is a W3C recommendation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92990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12090872"/>
              </p:ext>
            </p:extLst>
          </p:nvPr>
        </p:nvGraphicFramePr>
        <p:xfrm>
          <a:off x="379412" y="1295400"/>
          <a:ext cx="8548800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4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13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2861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</a:t>
                      </a:r>
                      <a:endParaRPr lang="en-US" sz="32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Tag and Attribute</a:t>
                      </a:r>
                      <a:endParaRPr kumimoji="0" 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/bookstore/book[last()-1]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/bookstore/book[position()&lt;3]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//title[@lang='en']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//@</a:t>
                      </a:r>
                      <a:r>
                        <a:rPr kumimoji="0" lang="en-US" sz="2400" u="none" strike="noStrike" kern="1200" cap="none" spc="0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lang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/bookstore/book[price&gt;35.00]/title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//book/title | //book/price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2259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 | //price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https://www.w3schools.com/xml/xpath_intro.asp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8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3.0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Setup and First </a:t>
            </a:r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Axes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376657"/>
              </p:ext>
            </p:extLst>
          </p:nvPr>
        </p:nvGraphicFramePr>
        <p:xfrm>
          <a:off x="379412" y="1905000"/>
          <a:ext cx="1064564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4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51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AxisNamez</a:t>
                      </a:r>
                      <a:endParaRPr lang="en-US" sz="3200" b="1" kern="1200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ancestors (parent, grandparent, etc.)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descendants (children, grandchildren,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after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before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children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the parent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attributes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 txBox="1">
            <a:spLocks/>
          </p:cNvSpPr>
          <p:nvPr/>
        </p:nvSpPr>
        <p:spPr>
          <a:xfrm>
            <a:off x="190412" y="12192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Location path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absolute or relative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5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xmlns="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xmlns="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8983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xmlns="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xmlns="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xmlns="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16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xmlns="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xmlns="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xmlns="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xmlns="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295400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23014" y="411503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5452" y="4166869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/>
              <a:t> version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rewritten</a:t>
            </a:r>
          </a:p>
          <a:p>
            <a:r>
              <a:rPr lang="en-US" dirty="0"/>
              <a:t>NUnit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Source </a:t>
            </a:r>
            <a:r>
              <a:rPr lang="en-US" dirty="0"/>
              <a:t>software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platforms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267200"/>
            <a:ext cx="384663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parameterized tests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Readable</a:t>
            </a:r>
            <a:r>
              <a:rPr lang="en-GB" dirty="0"/>
              <a:t> Assert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frequent version updates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MS-Test has only one per VS version.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Expected exception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133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295400"/>
            <a:ext cx="11815018" cy="5201066"/>
          </a:xfrm>
        </p:spPr>
        <p:txBody>
          <a:bodyPr/>
          <a:lstStyle/>
          <a:p>
            <a:r>
              <a:rPr lang="en-US" dirty="0"/>
              <a:t>Add NUnit 3.0 extension to Visual Studio</a:t>
            </a:r>
          </a:p>
          <a:p>
            <a:r>
              <a:rPr lang="en-US" dirty="0"/>
              <a:t>Create console application project</a:t>
            </a:r>
          </a:p>
          <a:p>
            <a:r>
              <a:rPr lang="en-US" dirty="0"/>
              <a:t>Add BankAcount class</a:t>
            </a:r>
          </a:p>
          <a:p>
            <a:r>
              <a:rPr lang="en-US" dirty="0"/>
              <a:t>Create NUnit Project</a:t>
            </a:r>
          </a:p>
          <a:p>
            <a:r>
              <a:rPr lang="en-US" dirty="0"/>
              <a:t>Write test against BankAcount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00" y="2209800"/>
            <a:ext cx="4278025" cy="33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 3.0 Adapter</a:t>
            </a:r>
          </a:p>
          <a:p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 Template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Show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Explorer </a:t>
            </a:r>
          </a:p>
          <a:p>
            <a:pPr>
              <a:spcBef>
                <a:spcPts val="2400"/>
              </a:spcBef>
            </a:pPr>
            <a:r>
              <a:rPr lang="en-US" dirty="0"/>
              <a:t>Build Project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1734569"/>
            <a:ext cx="5882443" cy="81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3260527"/>
            <a:ext cx="5882443" cy="79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4267200"/>
            <a:ext cx="3886200" cy="21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NUnit</a:t>
            </a:r>
            <a:r>
              <a:rPr lang="en-US"/>
              <a:t> Test</a:t>
            </a:r>
            <a:r>
              <a:rPr lang="en-GB"/>
              <a:t>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736411"/>
            <a:ext cx="10653602" cy="4873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public void AcountInitializeWithPositiveValue()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BankAcount acount = new BankAcount(2000m);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Assert.AreEqual</a:t>
            </a:r>
            <a:r>
              <a:rPr lang="en-US" sz="2700" dirty="0">
                <a:solidFill>
                  <a:schemeClr val="tx2"/>
                </a:solidFill>
              </a:rPr>
              <a:t>(2000m, acount.Amount);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2612" y="1734097"/>
            <a:ext cx="4067176" cy="1055608"/>
          </a:xfrm>
          <a:prstGeom prst="wedgeRoundRectCallout">
            <a:avLst>
              <a:gd name="adj1" fmla="val -137779"/>
              <a:gd name="adj2" fmla="val -20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attributes mean this is a class with tests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046412" y="2819400"/>
            <a:ext cx="2895600" cy="598408"/>
          </a:xfrm>
          <a:prstGeom prst="wedgeRoundRectCallout">
            <a:avLst>
              <a:gd name="adj1" fmla="val -70830"/>
              <a:gd name="adj2" fmla="val 438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Test Method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376435" y="5541881"/>
            <a:ext cx="3121261" cy="1062394"/>
          </a:xfrm>
          <a:prstGeom prst="wedgeRoundRectCallout">
            <a:avLst>
              <a:gd name="adj1" fmla="val -105303"/>
              <a:gd name="adj2" fmla="val -64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Assert class come with NUnit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1442</Words>
  <Application>Microsoft Office PowerPoint</Application>
  <PresentationFormat>Custom</PresentationFormat>
  <Paragraphs>413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1_SoftUni3_1</vt:lpstr>
      <vt:lpstr>Selenium WebDriver Basic</vt:lpstr>
      <vt:lpstr>Table of Contents</vt:lpstr>
      <vt:lpstr>Have a Question?</vt:lpstr>
      <vt:lpstr>PowerPoint Presentation</vt:lpstr>
      <vt:lpstr>NUnit</vt:lpstr>
      <vt:lpstr>Nunit vs MSTest</vt:lpstr>
      <vt:lpstr>Problem: NUnit Test</vt:lpstr>
      <vt:lpstr>Solution: NUnit Test</vt:lpstr>
      <vt:lpstr>Solution: NUnit Test (2)</vt:lpstr>
      <vt:lpstr>Asserts</vt:lpstr>
      <vt:lpstr>Asserts (2)</vt:lpstr>
      <vt:lpstr>PowerPoint Presentation</vt:lpstr>
      <vt:lpstr>Why Selenium WebDriver?</vt:lpstr>
      <vt:lpstr>IDE vs RC vs WebDriver</vt:lpstr>
      <vt:lpstr>Problem: Enter SoftUni</vt:lpstr>
      <vt:lpstr>Solution: Enter SoftUni</vt:lpstr>
      <vt:lpstr>Solution: Enter SoftUni</vt:lpstr>
      <vt:lpstr>PowerPoint Presentation</vt:lpstr>
      <vt:lpstr>IWebElement</vt:lpstr>
      <vt:lpstr>Locating Elements</vt:lpstr>
      <vt:lpstr>Locating Elements (2)</vt:lpstr>
      <vt:lpstr>Locating Elements (3)</vt:lpstr>
      <vt:lpstr>Problem: Login SoftUni</vt:lpstr>
      <vt:lpstr>Solution: Enter SoftUni</vt:lpstr>
      <vt:lpstr>Solution: Enter SoftUni</vt:lpstr>
      <vt:lpstr>PowerPoint Presentation</vt:lpstr>
      <vt:lpstr>Explicit Wait </vt:lpstr>
      <vt:lpstr>Implicit Wait</vt:lpstr>
      <vt:lpstr>Element Present in DOM</vt:lpstr>
      <vt:lpstr>PowerPoint Presentation</vt:lpstr>
      <vt:lpstr>Selenium Support Classes </vt:lpstr>
      <vt:lpstr>SelectElement</vt:lpstr>
      <vt:lpstr>Problem: Register New Account in DemoQA</vt:lpstr>
      <vt:lpstr>Solution: Register New Account in DemoQA</vt:lpstr>
      <vt:lpstr>Solution: Register New Account in DemoQA</vt:lpstr>
      <vt:lpstr>Solution: Register New Account in DemoQA</vt:lpstr>
      <vt:lpstr>PowerPoint Presentation</vt:lpstr>
      <vt:lpstr>Xpath </vt:lpstr>
      <vt:lpstr>Xpath Syntax</vt:lpstr>
      <vt:lpstr>Xpath Axes</vt:lpstr>
      <vt:lpstr>SoftUni Diamond Partners</vt:lpstr>
      <vt:lpstr>SoftUni Diamond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</dc:title>
  <dc:subject>Software Development Course</dc:subject>
  <dc:creator/>
  <cp:keywords>SoftUni, Software University, programming, software development, qa engineering, course, quality, qaautomation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2018-06-29T10:39:46Z</dcterms:modified>
  <cp:category>programming, computer programming, software development, quality assurance, QAAutomation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