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9" r:id="rId2"/>
  </p:sldMasterIdLst>
  <p:notesMasterIdLst>
    <p:notesMasterId r:id="rId25"/>
  </p:notesMasterIdLst>
  <p:handoutMasterIdLst>
    <p:handoutMasterId r:id="rId26"/>
  </p:handoutMasterIdLst>
  <p:sldIdLst>
    <p:sldId id="502" r:id="rId3"/>
    <p:sldId id="276" r:id="rId4"/>
    <p:sldId id="410" r:id="rId5"/>
    <p:sldId id="420" r:id="rId6"/>
    <p:sldId id="457" r:id="rId7"/>
    <p:sldId id="460" r:id="rId8"/>
    <p:sldId id="489" r:id="rId9"/>
    <p:sldId id="459" r:id="rId10"/>
    <p:sldId id="426" r:id="rId11"/>
    <p:sldId id="487" r:id="rId12"/>
    <p:sldId id="496" r:id="rId13"/>
    <p:sldId id="494" r:id="rId14"/>
    <p:sldId id="490" r:id="rId15"/>
    <p:sldId id="491" r:id="rId16"/>
    <p:sldId id="492" r:id="rId17"/>
    <p:sldId id="493" r:id="rId18"/>
    <p:sldId id="495" r:id="rId19"/>
    <p:sldId id="497" r:id="rId20"/>
    <p:sldId id="498" r:id="rId21"/>
    <p:sldId id="503" r:id="rId22"/>
    <p:sldId id="500" r:id="rId23"/>
    <p:sldId id="501"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CE98AE-89ED-4F13-8E26-C1F0EAC5980B}">
          <p14:sldIdLst>
            <p14:sldId id="502"/>
            <p14:sldId id="276"/>
            <p14:sldId id="410"/>
            <p14:sldId id="420"/>
            <p14:sldId id="457"/>
            <p14:sldId id="460"/>
            <p14:sldId id="489"/>
            <p14:sldId id="459"/>
            <p14:sldId id="426"/>
            <p14:sldId id="487"/>
            <p14:sldId id="496"/>
            <p14:sldId id="494"/>
            <p14:sldId id="490"/>
            <p14:sldId id="491"/>
            <p14:sldId id="492"/>
            <p14:sldId id="493"/>
            <p14:sldId id="495"/>
          </p14:sldIdLst>
        </p14:section>
        <p14:section name="Final Words" id="{F6CD1168-71B7-48D2-88EB-D7DF0A0F34A7}">
          <p14:sldIdLst>
            <p14:sldId id="497"/>
            <p14:sldId id="498"/>
            <p14:sldId id="503"/>
            <p14:sldId id="500"/>
            <p14:sldId id="501"/>
          </p14:sldIdLst>
        </p14:section>
      </p14:sectionLst>
    </p:ext>
    <p:ext uri="{EFAFB233-063F-42B5-8137-9DF3F51BA10A}">
      <p15:sldGuideLst xmlns:p15="http://schemas.microsoft.com/office/powerpoint/2012/main" xmlns="">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8" autoAdjust="0"/>
    <p:restoredTop sz="94533" autoAdjust="0"/>
  </p:normalViewPr>
  <p:slideViewPr>
    <p:cSldViewPr>
      <p:cViewPr varScale="1">
        <p:scale>
          <a:sx n="88" d="100"/>
          <a:sy n="88" d="100"/>
        </p:scale>
        <p:origin x="-221" y="-77"/>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6/29/2018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6/29/2018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006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0794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244362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990497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emf"/><Relationship Id="rId16"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 Id="rId1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2.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28.png"/><Relationship Id="rId9" Type="http://schemas.openxmlformats.org/officeDocument/2006/relationships/hyperlink" Target="http://www.telenor.bg/" TargetMode="External"/><Relationship Id="rId14" Type="http://schemas.openxmlformats.org/officeDocument/2006/relationships/image" Target="../media/image33.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8.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5.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hyperlink" Target="https://www.xs-software.com/" TargetMode="External"/><Relationship Id="rId14" Type="http://schemas.openxmlformats.org/officeDocument/2006/relationships/image" Target="../media/image39.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3.png"/><Relationship Id="rId5" Type="http://schemas.openxmlformats.org/officeDocument/2006/relationships/hyperlink" Target="https://www.facebook.com/SoftwareUniversity" TargetMode="External"/><Relationship Id="rId10" Type="http://schemas.openxmlformats.org/officeDocument/2006/relationships/image" Target="../media/image42.png"/><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xmlns=""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9" y="2374047"/>
            <a:ext cx="3170229" cy="3431879"/>
          </a:xfrm>
          <a:prstGeom prst="rect">
            <a:avLst/>
          </a:prstGeom>
        </p:spPr>
      </p:pic>
      <p:sp>
        <p:nvSpPr>
          <p:cNvPr id="43" name="Subtitle 5">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666687" y="1303142"/>
            <a:ext cx="10962447"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xmlns=""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8"/>
            <a:ext cx="2105462" cy="525279"/>
          </a:xfrm>
          <a:prstGeom prst="rect">
            <a:avLst/>
          </a:prstGeom>
        </p:spPr>
      </p:pic>
      <p:pic>
        <p:nvPicPr>
          <p:cNvPr id="10" name="Picture 9">
            <a:extLst>
              <a:ext uri="{FF2B5EF4-FFF2-40B4-BE49-F238E27FC236}">
                <a16:creationId xmlns:a16="http://schemas.microsoft.com/office/drawing/2014/main" xmlns=""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61" y="6035667"/>
            <a:ext cx="629415" cy="526503"/>
          </a:xfrm>
          <a:prstGeom prst="rect">
            <a:avLst/>
          </a:prstGeom>
        </p:spPr>
      </p:pic>
      <p:pic>
        <p:nvPicPr>
          <p:cNvPr id="15" name="Picture 14">
            <a:extLst>
              <a:ext uri="{FF2B5EF4-FFF2-40B4-BE49-F238E27FC236}">
                <a16:creationId xmlns:a16="http://schemas.microsoft.com/office/drawing/2014/main" xmlns=""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91" y="6035667"/>
            <a:ext cx="1186773" cy="526503"/>
          </a:xfrm>
          <a:prstGeom prst="rect">
            <a:avLst/>
          </a:prstGeom>
        </p:spPr>
      </p:pic>
      <p:sp>
        <p:nvSpPr>
          <p:cNvPr id="2" name="Title 1">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666687" y="254857"/>
            <a:ext cx="10962447"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xmlns=""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6"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641602" y="5909744"/>
            <a:ext cx="2950749" cy="39554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641602" y="6334540"/>
            <a:ext cx="2950749" cy="363232"/>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670972" y="4867793"/>
            <a:ext cx="2950749" cy="52481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670972" y="5361049"/>
            <a:ext cx="2950749" cy="460181"/>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xmlns=""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xmlns="" id="{34E5CD64-8E62-478C-BD07-29B0AE8E261B}"/>
              </a:ext>
            </a:extLst>
          </p:cNvPr>
          <p:cNvSpPr/>
          <p:nvPr userDrawn="1"/>
        </p:nvSpPr>
        <p:spPr>
          <a:xfrm>
            <a:off x="-1588" y="6702676"/>
            <a:ext cx="12188825"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822517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xmlns=""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7" y="1355077"/>
            <a:ext cx="3888360"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4"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xmlns="" id="{E9B994EC-35A8-4A11-98CB-25DC28852F94}"/>
              </a:ext>
            </a:extLst>
          </p:cNvPr>
          <p:cNvSpPr/>
          <p:nvPr/>
        </p:nvSpPr>
        <p:spPr>
          <a:xfrm>
            <a:off x="3" y="6721485"/>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xmlns="" id="{A2ABE920-240F-4CF6-AD45-23ED489FAD6E}"/>
              </a:ext>
            </a:extLst>
          </p:cNvPr>
          <p:cNvSpPr>
            <a:spLocks noGrp="1"/>
          </p:cNvSpPr>
          <p:nvPr>
            <p:ph type="body" sz="quarter" idx="13"/>
          </p:nvPr>
        </p:nvSpPr>
        <p:spPr>
          <a:xfrm>
            <a:off x="4794689" y="1353867"/>
            <a:ext cx="7197424"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xmlns=""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xmlns="" id="{A66184F8-77F5-4000-AA69-383B07AEEF0D}"/>
              </a:ext>
            </a:extLst>
          </p:cNvPr>
          <p:cNvSpPr>
            <a:spLocks noGrp="1"/>
          </p:cNvSpPr>
          <p:nvPr>
            <p:ph type="dt" sz="half" idx="14"/>
          </p:nvPr>
        </p:nvSpPr>
        <p:spPr/>
        <p:txBody>
          <a:bodyPr/>
          <a:lstStyle/>
          <a:p>
            <a:fld id="{055373AC-9AA7-423B-BA00-BA1C74164DBD}" type="datetime1">
              <a:rPr lang="en-US" smtClean="0"/>
              <a:pPr/>
              <a:t>6/29/2018</a:t>
            </a:fld>
            <a:endParaRPr lang="en-US" dirty="0"/>
          </a:p>
        </p:txBody>
      </p:sp>
      <p:sp>
        <p:nvSpPr>
          <p:cNvPr id="9" name="Footer Placeholder 8">
            <a:extLst>
              <a:ext uri="{FF2B5EF4-FFF2-40B4-BE49-F238E27FC236}">
                <a16:creationId xmlns:a16="http://schemas.microsoft.com/office/drawing/2014/main" xmlns=""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xmlns=""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xmlns=""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5" y="232973"/>
            <a:ext cx="2125527" cy="530284"/>
          </a:xfrm>
          <a:prstGeom prst="rect">
            <a:avLst/>
          </a:prstGeom>
        </p:spPr>
      </p:pic>
      <p:sp>
        <p:nvSpPr>
          <p:cNvPr id="18" name="Rectangle 17">
            <a:extLst>
              <a:ext uri="{FF2B5EF4-FFF2-40B4-BE49-F238E27FC236}">
                <a16:creationId xmlns:a16="http://schemas.microsoft.com/office/drawing/2014/main" xmlns="" id="{B2B94D3F-5DC8-4398-914C-4833ABE4CC19}"/>
              </a:ext>
            </a:extLst>
          </p:cNvPr>
          <p:cNvSpPr/>
          <p:nvPr userDrawn="1"/>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039472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xmlns="" id="{B21D9C95-5FF6-4F7E-AC00-ED6F3DD385F0}"/>
              </a:ext>
            </a:extLst>
          </p:cNvPr>
          <p:cNvPicPr>
            <a:picLocks noChangeAspect="1"/>
          </p:cNvPicPr>
          <p:nvPr userDrawn="1"/>
        </p:nvPicPr>
        <p:blipFill rotWithShape="1">
          <a:blip r:embed="rId2"/>
          <a:srcRect b="1672"/>
          <a:stretch/>
        </p:blipFill>
        <p:spPr>
          <a:xfrm>
            <a:off x="-3176" y="5788"/>
            <a:ext cx="12192000" cy="6852212"/>
          </a:xfrm>
          <a:prstGeom prst="rect">
            <a:avLst/>
          </a:prstGeom>
        </p:spPr>
      </p:pic>
      <p:pic>
        <p:nvPicPr>
          <p:cNvPr id="56" name="Picture 55">
            <a:extLst>
              <a:ext uri="{FF2B5EF4-FFF2-40B4-BE49-F238E27FC236}">
                <a16:creationId xmlns:a16="http://schemas.microsoft.com/office/drawing/2014/main" xmlns=""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xmlns="" id="{7CFDBB16-985C-4CC7-B6DB-B81B36037922}"/>
              </a:ext>
            </a:extLst>
          </p:cNvPr>
          <p:cNvSpPr/>
          <p:nvPr/>
        </p:nvSpPr>
        <p:spPr>
          <a:xfrm>
            <a:off x="-1051027" y="703247"/>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xmlns=""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9" y="314259"/>
            <a:ext cx="2125527" cy="530284"/>
          </a:xfrm>
          <a:prstGeom prst="rect">
            <a:avLst/>
          </a:prstGeom>
        </p:spPr>
      </p:pic>
      <p:sp>
        <p:nvSpPr>
          <p:cNvPr id="2" name="Date Placeholder 1">
            <a:extLst>
              <a:ext uri="{FF2B5EF4-FFF2-40B4-BE49-F238E27FC236}">
                <a16:creationId xmlns:a16="http://schemas.microsoft.com/office/drawing/2014/main" xmlns="" id="{839983C1-41F3-4B45-9E6B-F2615F743C0A}"/>
              </a:ext>
            </a:extLst>
          </p:cNvPr>
          <p:cNvSpPr>
            <a:spLocks noGrp="1"/>
          </p:cNvSpPr>
          <p:nvPr>
            <p:ph type="dt" sz="half" idx="10"/>
          </p:nvPr>
        </p:nvSpPr>
        <p:spPr/>
        <p:txBody>
          <a:bodyPr/>
          <a:lstStyle/>
          <a:p>
            <a:fld id="{055373AC-9AA7-423B-BA00-BA1C74164DBD}" type="datetime1">
              <a:rPr lang="en-US" smtClean="0"/>
              <a:pPr/>
              <a:t>6/29/2018</a:t>
            </a:fld>
            <a:endParaRPr lang="en-US" dirty="0"/>
          </a:p>
        </p:txBody>
      </p:sp>
      <p:sp>
        <p:nvSpPr>
          <p:cNvPr id="6" name="Footer Placeholder 5">
            <a:extLst>
              <a:ext uri="{FF2B5EF4-FFF2-40B4-BE49-F238E27FC236}">
                <a16:creationId xmlns:a16="http://schemas.microsoft.com/office/drawing/2014/main" xmlns=""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xmlns=""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8" y="1702476"/>
            <a:ext cx="1198589" cy="1198901"/>
          </a:xfrm>
          <a:prstGeom prst="rect">
            <a:avLst/>
          </a:prstGeom>
        </p:spPr>
      </p:pic>
      <p:pic>
        <p:nvPicPr>
          <p:cNvPr id="20" name="Picture 19">
            <a:extLst>
              <a:ext uri="{FF2B5EF4-FFF2-40B4-BE49-F238E27FC236}">
                <a16:creationId xmlns:a16="http://schemas.microsoft.com/office/drawing/2014/main" xmlns=""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6"/>
            <a:ext cx="1166096" cy="1402229"/>
          </a:xfrm>
          <a:prstGeom prst="rect">
            <a:avLst/>
          </a:prstGeom>
        </p:spPr>
      </p:pic>
      <p:pic>
        <p:nvPicPr>
          <p:cNvPr id="21" name="Picture 20">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6"/>
            <a:ext cx="1166096" cy="1389257"/>
          </a:xfrm>
          <a:prstGeom prst="rect">
            <a:avLst/>
          </a:prstGeom>
        </p:spPr>
      </p:pic>
      <p:pic>
        <p:nvPicPr>
          <p:cNvPr id="22" name="Picture 21">
            <a:extLst>
              <a:ext uri="{FF2B5EF4-FFF2-40B4-BE49-F238E27FC236}">
                <a16:creationId xmlns:a16="http://schemas.microsoft.com/office/drawing/2014/main" xmlns=""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6"/>
            <a:ext cx="1166096" cy="1567139"/>
          </a:xfrm>
          <a:prstGeom prst="rect">
            <a:avLst/>
          </a:prstGeom>
        </p:spPr>
      </p:pic>
      <p:pic>
        <p:nvPicPr>
          <p:cNvPr id="23" name="Picture 22">
            <a:extLst>
              <a:ext uri="{FF2B5EF4-FFF2-40B4-BE49-F238E27FC236}">
                <a16:creationId xmlns:a16="http://schemas.microsoft.com/office/drawing/2014/main" xmlns=""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xmlns=""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6"/>
            <a:ext cx="1166096" cy="1433701"/>
          </a:xfrm>
          <a:prstGeom prst="rect">
            <a:avLst/>
          </a:prstGeom>
        </p:spPr>
      </p:pic>
      <p:pic>
        <p:nvPicPr>
          <p:cNvPr id="25" name="Picture 24">
            <a:extLst>
              <a:ext uri="{FF2B5EF4-FFF2-40B4-BE49-F238E27FC236}">
                <a16:creationId xmlns:a16="http://schemas.microsoft.com/office/drawing/2014/main" xmlns=""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xmlns=""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550A59F9-9A9D-4956-95B4-F78CC0DB1D59}"/>
              </a:ext>
            </a:extLst>
          </p:cNvPr>
          <p:cNvSpPr/>
          <p:nvPr/>
        </p:nvSpPr>
        <p:spPr>
          <a:xfrm>
            <a:off x="-1588" y="6371334"/>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xmlns=""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49047" y="1702474"/>
            <a:ext cx="1198589" cy="1198901"/>
          </a:xfrm>
          <a:prstGeom prst="rect">
            <a:avLst/>
          </a:prstGeom>
        </p:spPr>
      </p:pic>
      <p:pic>
        <p:nvPicPr>
          <p:cNvPr id="38" name="Picture 37">
            <a:extLst>
              <a:ext uri="{FF2B5EF4-FFF2-40B4-BE49-F238E27FC236}">
                <a16:creationId xmlns:a16="http://schemas.microsoft.com/office/drawing/2014/main" xmlns=""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7869" y="3776294"/>
            <a:ext cx="1166096" cy="1402229"/>
          </a:xfrm>
          <a:prstGeom prst="rect">
            <a:avLst/>
          </a:prstGeom>
        </p:spPr>
      </p:pic>
      <p:pic>
        <p:nvPicPr>
          <p:cNvPr id="39" name="Picture 38">
            <a:extLst>
              <a:ext uri="{FF2B5EF4-FFF2-40B4-BE49-F238E27FC236}">
                <a16:creationId xmlns:a16="http://schemas.microsoft.com/office/drawing/2014/main" xmlns="" id="{16073A22-1B90-4D35-943B-5D9816FEB8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226378" y="3776294"/>
            <a:ext cx="1166096" cy="1389257"/>
          </a:xfrm>
          <a:prstGeom prst="rect">
            <a:avLst/>
          </a:prstGeom>
        </p:spPr>
      </p:pic>
      <p:pic>
        <p:nvPicPr>
          <p:cNvPr id="40" name="Picture 39">
            <a:extLst>
              <a:ext uri="{FF2B5EF4-FFF2-40B4-BE49-F238E27FC236}">
                <a16:creationId xmlns:a16="http://schemas.microsoft.com/office/drawing/2014/main" xmlns="" id="{F7C8CFEA-27DA-4058-A611-3AE5385190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66003" y="3775664"/>
            <a:ext cx="1166096" cy="1567139"/>
          </a:xfrm>
          <a:prstGeom prst="rect">
            <a:avLst/>
          </a:prstGeom>
        </p:spPr>
      </p:pic>
      <p:pic>
        <p:nvPicPr>
          <p:cNvPr id="41" name="Picture 40">
            <a:extLst>
              <a:ext uri="{FF2B5EF4-FFF2-40B4-BE49-F238E27FC236}">
                <a16:creationId xmlns:a16="http://schemas.microsoft.com/office/drawing/2014/main" xmlns="" id="{CE9346DD-5152-48D0-8B06-7F8CE9803DA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43" name="Picture 42">
            <a:extLst>
              <a:ext uri="{FF2B5EF4-FFF2-40B4-BE49-F238E27FC236}">
                <a16:creationId xmlns:a16="http://schemas.microsoft.com/office/drawing/2014/main" xmlns="" id="{F6B4B602-D2C7-47C8-9470-2C5795ED8C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45253" y="3776294"/>
            <a:ext cx="1166096" cy="1433701"/>
          </a:xfrm>
          <a:prstGeom prst="rect">
            <a:avLst/>
          </a:prstGeom>
        </p:spPr>
      </p:pic>
      <p:pic>
        <p:nvPicPr>
          <p:cNvPr id="44" name="Picture 43">
            <a:extLst>
              <a:ext uri="{FF2B5EF4-FFF2-40B4-BE49-F238E27FC236}">
                <a16:creationId xmlns:a16="http://schemas.microsoft.com/office/drawing/2014/main" xmlns="" id="{103B7E6D-AFDD-45E1-8121-F42E465AB0E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45" name="Straight Connector 44">
            <a:extLst>
              <a:ext uri="{FF2B5EF4-FFF2-40B4-BE49-F238E27FC236}">
                <a16:creationId xmlns:a16="http://schemas.microsoft.com/office/drawing/2014/main" xmlns="" id="{5FA3191E-14EF-4DC3-AD93-CA289B12B4C9}"/>
              </a:ext>
            </a:extLst>
          </p:cNvPr>
          <p:cNvCxnSpPr>
            <a:cxnSpLocks/>
          </p:cNvCxnSpPr>
          <p:nvPr userDrawn="1"/>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B530A8A-ABDE-4B7F-B28B-A9B499B32225}"/>
              </a:ext>
            </a:extLst>
          </p:cNvPr>
          <p:cNvCxnSpPr/>
          <p:nvPr userDrawn="1"/>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E5ADF575-91AD-4F69-BA66-356B62AEB683}"/>
              </a:ext>
            </a:extLst>
          </p:cNvPr>
          <p:cNvCxnSpPr/>
          <p:nvPr userDrawn="1"/>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D60C0104-2410-4352-A800-FD0292CC11A7}"/>
              </a:ext>
            </a:extLst>
          </p:cNvPr>
          <p:cNvCxnSpPr/>
          <p:nvPr userDrawn="1"/>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10FB7F08-6662-4D0C-AFAB-CFFDE9B1CA0A}"/>
              </a:ext>
            </a:extLst>
          </p:cNvPr>
          <p:cNvCxnSpPr/>
          <p:nvPr userDrawn="1"/>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79635D4-E3FF-4174-A648-032E9615851B}"/>
              </a:ext>
            </a:extLst>
          </p:cNvPr>
          <p:cNvCxnSpPr>
            <a:cxnSpLocks/>
          </p:cNvCxnSpPr>
          <p:nvPr userDrawn="1"/>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0601A2EF-9181-444B-8898-83A36D09B869}"/>
              </a:ext>
            </a:extLst>
          </p:cNvPr>
          <p:cNvCxnSpPr>
            <a:cxnSpLocks/>
          </p:cNvCxnSpPr>
          <p:nvPr userDrawn="1"/>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307F38C1-A87B-4D59-BE69-6A23413F5870}"/>
              </a:ext>
            </a:extLst>
          </p:cNvPr>
          <p:cNvCxnSpPr/>
          <p:nvPr userDrawn="1"/>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4010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C00C2D88-4D3E-4C4B-AFD7-B7EA2768B8F5}"/>
              </a:ext>
            </a:extLst>
          </p:cNvPr>
          <p:cNvPicPr>
            <a:picLocks noChangeAspect="1"/>
          </p:cNvPicPr>
          <p:nvPr userDrawn="1"/>
        </p:nvPicPr>
        <p:blipFill rotWithShape="1">
          <a:blip r:embed="rId2"/>
          <a:srcRect b="1672"/>
          <a:stretch/>
        </p:blipFill>
        <p:spPr>
          <a:xfrm>
            <a:off x="-3176" y="5788"/>
            <a:ext cx="12192000" cy="6852212"/>
          </a:xfrm>
          <a:prstGeom prst="rect">
            <a:avLst/>
          </a:prstGeom>
        </p:spPr>
      </p:pic>
      <p:sp>
        <p:nvSpPr>
          <p:cNvPr id="3" name="Date Placeholder 2">
            <a:extLst>
              <a:ext uri="{FF2B5EF4-FFF2-40B4-BE49-F238E27FC236}">
                <a16:creationId xmlns:a16="http://schemas.microsoft.com/office/drawing/2014/main" xmlns="" id="{FAA51FC5-6AB6-4A04-9304-C6C88E9B29FA}"/>
              </a:ext>
            </a:extLst>
          </p:cNvPr>
          <p:cNvSpPr>
            <a:spLocks noGrp="1"/>
          </p:cNvSpPr>
          <p:nvPr>
            <p:ph type="dt" sz="half" idx="10"/>
          </p:nvPr>
        </p:nvSpPr>
        <p:spPr/>
        <p:txBody>
          <a:bodyPr/>
          <a:lstStyle/>
          <a:p>
            <a:fld id="{055373AC-9AA7-423B-BA00-BA1C74164DBD}" type="datetime1">
              <a:rPr lang="en-US" smtClean="0"/>
              <a:pPr/>
              <a:t>6/29/2018</a:t>
            </a:fld>
            <a:endParaRPr lang="en-US" dirty="0"/>
          </a:p>
        </p:txBody>
      </p:sp>
      <p:sp>
        <p:nvSpPr>
          <p:cNvPr id="4" name="Footer Placeholder 3">
            <a:extLst>
              <a:ext uri="{FF2B5EF4-FFF2-40B4-BE49-F238E27FC236}">
                <a16:creationId xmlns:a16="http://schemas.microsoft.com/office/drawing/2014/main" xmlns=""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xmlns=""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7887" y="3048003"/>
            <a:ext cx="4142269" cy="3323785"/>
          </a:xfrm>
          <a:prstGeom prst="roundRect">
            <a:avLst>
              <a:gd name="adj" fmla="val 3461"/>
            </a:avLst>
          </a:prstGeom>
        </p:spPr>
      </p:pic>
      <p:pic>
        <p:nvPicPr>
          <p:cNvPr id="8" name="Picture 7">
            <a:hlinkClick r:id="rId5"/>
            <a:extLst>
              <a:ext uri="{FF2B5EF4-FFF2-40B4-BE49-F238E27FC236}">
                <a16:creationId xmlns:a16="http://schemas.microsoft.com/office/drawing/2014/main" xmlns=""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5869" y="1269705"/>
            <a:ext cx="3506115" cy="1450390"/>
          </a:xfrm>
          <a:prstGeom prst="roundRect">
            <a:avLst>
              <a:gd name="adj" fmla="val 3586"/>
            </a:avLst>
          </a:prstGeom>
        </p:spPr>
      </p:pic>
      <p:pic>
        <p:nvPicPr>
          <p:cNvPr id="9" name="Picture 8">
            <a:hlinkClick r:id="rId7"/>
            <a:extLst>
              <a:ext uri="{FF2B5EF4-FFF2-40B4-BE49-F238E27FC236}">
                <a16:creationId xmlns:a16="http://schemas.microsoft.com/office/drawing/2014/main" xmlns=""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496" y="4961886"/>
            <a:ext cx="6685847" cy="1466012"/>
          </a:xfrm>
          <a:prstGeom prst="roundRect">
            <a:avLst>
              <a:gd name="adj" fmla="val 5492"/>
            </a:avLst>
          </a:prstGeom>
        </p:spPr>
      </p:pic>
      <p:pic>
        <p:nvPicPr>
          <p:cNvPr id="10" name="Picture 9">
            <a:hlinkClick r:id="rId9"/>
            <a:extLst>
              <a:ext uri="{FF2B5EF4-FFF2-40B4-BE49-F238E27FC236}">
                <a16:creationId xmlns:a16="http://schemas.microsoft.com/office/drawing/2014/main" xmlns=""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1487" y="1253341"/>
            <a:ext cx="3536315" cy="1600277"/>
          </a:xfrm>
          <a:prstGeom prst="roundRect">
            <a:avLst>
              <a:gd name="adj" fmla="val 4755"/>
            </a:avLst>
          </a:prstGeom>
        </p:spPr>
      </p:pic>
      <p:pic>
        <p:nvPicPr>
          <p:cNvPr id="11" name="Picture 10">
            <a:hlinkClick r:id="rId11"/>
            <a:extLst>
              <a:ext uri="{FF2B5EF4-FFF2-40B4-BE49-F238E27FC236}">
                <a16:creationId xmlns:a16="http://schemas.microsoft.com/office/drawing/2014/main" xmlns=""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668" y="1297096"/>
            <a:ext cx="4110401" cy="1740439"/>
          </a:xfrm>
          <a:prstGeom prst="roundRect">
            <a:avLst>
              <a:gd name="adj" fmla="val 6970"/>
            </a:avLst>
          </a:prstGeom>
        </p:spPr>
      </p:pic>
      <p:pic>
        <p:nvPicPr>
          <p:cNvPr id="12" name="Picture 11">
            <a:hlinkClick r:id="rId13"/>
            <a:extLst>
              <a:ext uri="{FF2B5EF4-FFF2-40B4-BE49-F238E27FC236}">
                <a16:creationId xmlns:a16="http://schemas.microsoft.com/office/drawing/2014/main" xmlns=""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493" y="3323273"/>
            <a:ext cx="6676269" cy="1231632"/>
          </a:xfrm>
          <a:prstGeom prst="roundRect">
            <a:avLst>
              <a:gd name="adj" fmla="val 6594"/>
            </a:avLst>
          </a:prstGeom>
        </p:spPr>
      </p:pic>
      <p:sp>
        <p:nvSpPr>
          <p:cNvPr id="14" name="Rectangle 13">
            <a:extLst>
              <a:ext uri="{FF2B5EF4-FFF2-40B4-BE49-F238E27FC236}">
                <a16:creationId xmlns:a16="http://schemas.microsoft.com/office/drawing/2014/main" xmlns="" id="{26991FD8-5C91-4C3D-9F00-7203C811B463}"/>
              </a:ext>
            </a:extLst>
          </p:cNvPr>
          <p:cNvSpPr/>
          <p:nvPr userDrawn="1"/>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xmlns="" id="{239E3AAC-161E-41EF-A701-E46A497FCC37}"/>
              </a:ext>
            </a:extLst>
          </p:cNvPr>
          <p:cNvSpPr>
            <a:spLocks noGrp="1"/>
          </p:cNvSpPr>
          <p:nvPr>
            <p:ph type="title" hasCustomPrompt="1"/>
          </p:nvPr>
        </p:nvSpPr>
        <p:spPr>
          <a:xfrm>
            <a:off x="188769" y="110723"/>
            <a:ext cx="9503571"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6" name="Picture 15">
            <a:extLst>
              <a:ext uri="{FF2B5EF4-FFF2-40B4-BE49-F238E27FC236}">
                <a16:creationId xmlns:a16="http://schemas.microsoft.com/office/drawing/2014/main" xmlns="" id="{FFB79199-76CD-47C8-AE4E-209C3D390E5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2472048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C00C2D88-4D3E-4C4B-AFD7-B7EA2768B8F5}"/>
              </a:ext>
            </a:extLst>
          </p:cNvPr>
          <p:cNvPicPr>
            <a:picLocks noChangeAspect="1"/>
          </p:cNvPicPr>
          <p:nvPr userDrawn="1"/>
        </p:nvPicPr>
        <p:blipFill rotWithShape="1">
          <a:blip r:embed="rId2"/>
          <a:srcRect b="1672"/>
          <a:stretch/>
        </p:blipFill>
        <p:spPr>
          <a:xfrm>
            <a:off x="-3176" y="5788"/>
            <a:ext cx="12192000" cy="6852212"/>
          </a:xfrm>
          <a:prstGeom prst="rect">
            <a:avLst/>
          </a:prstGeom>
        </p:spPr>
      </p:pic>
      <p:sp>
        <p:nvSpPr>
          <p:cNvPr id="14" name="Rectangle 13">
            <a:extLst>
              <a:ext uri="{FF2B5EF4-FFF2-40B4-BE49-F238E27FC236}">
                <a16:creationId xmlns:a16="http://schemas.microsoft.com/office/drawing/2014/main" xmlns="" id="{26991FD8-5C91-4C3D-9F00-7203C811B463}"/>
              </a:ext>
            </a:extLst>
          </p:cNvPr>
          <p:cNvSpPr/>
          <p:nvPr userDrawn="1"/>
        </p:nvSpPr>
        <p:spPr>
          <a:xfrm>
            <a:off x="0" y="-40852"/>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xmlns="" id="{239E3AAC-161E-41EF-A701-E46A497FCC37}"/>
              </a:ext>
            </a:extLst>
          </p:cNvPr>
          <p:cNvSpPr>
            <a:spLocks noGrp="1"/>
          </p:cNvSpPr>
          <p:nvPr>
            <p:ph type="title" hasCustomPrompt="1"/>
          </p:nvPr>
        </p:nvSpPr>
        <p:spPr>
          <a:xfrm>
            <a:off x="188769" y="110723"/>
            <a:ext cx="9503571"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xmlns=""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4144" y="1200162"/>
            <a:ext cx="6095011"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xmlns=""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322" y="1399790"/>
            <a:ext cx="5352870"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xmlns=""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322" y="2317265"/>
            <a:ext cx="6665764"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xmlns="" id="{B38FBC35-D604-40D3-8560-90C506EBA728}"/>
              </a:ext>
            </a:extLst>
          </p:cNvPr>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t="-207"/>
          <a:stretch/>
        </p:blipFill>
        <p:spPr bwMode="auto">
          <a:xfrm>
            <a:off x="7759479" y="2602277"/>
            <a:ext cx="3154360"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xmlns=""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684" y="5230897"/>
            <a:ext cx="7165745"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xmlns=""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5436" y="4510114"/>
            <a:ext cx="3351927" cy="17773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xmlns="" id="{49A9EEE9-F84D-4A19-B1BD-9B2BB5EC086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1400332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372" y="1186310"/>
            <a:ext cx="9501534"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xmlns=""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xmlns=""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6" y="5017465"/>
            <a:ext cx="1042233" cy="1042233"/>
          </a:xfrm>
          <a:prstGeom prst="rect">
            <a:avLst/>
          </a:prstGeom>
        </p:spPr>
      </p:pic>
      <p:pic>
        <p:nvPicPr>
          <p:cNvPr id="16" name="Picture 15">
            <a:hlinkClick r:id="rId3"/>
            <a:extLst>
              <a:ext uri="{FF2B5EF4-FFF2-40B4-BE49-F238E27FC236}">
                <a16:creationId xmlns:a16="http://schemas.microsoft.com/office/drawing/2014/main" xmlns=""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61" y="2384689"/>
            <a:ext cx="3226924" cy="4297744"/>
          </a:xfrm>
          <a:prstGeom prst="rect">
            <a:avLst/>
          </a:prstGeom>
        </p:spPr>
      </p:pic>
      <p:pic>
        <p:nvPicPr>
          <p:cNvPr id="3" name="Picture 2">
            <a:extLst>
              <a:ext uri="{FF2B5EF4-FFF2-40B4-BE49-F238E27FC236}">
                <a16:creationId xmlns:a16="http://schemas.microsoft.com/office/drawing/2014/main" xmlns=""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30" y="1319426"/>
            <a:ext cx="1669839" cy="2065159"/>
          </a:xfrm>
          <a:prstGeom prst="rect">
            <a:avLst/>
          </a:prstGeom>
        </p:spPr>
      </p:pic>
      <p:sp>
        <p:nvSpPr>
          <p:cNvPr id="10" name="Rectangle 9">
            <a:extLst>
              <a:ext uri="{FF2B5EF4-FFF2-40B4-BE49-F238E27FC236}">
                <a16:creationId xmlns:a16="http://schemas.microsoft.com/office/drawing/2014/main" xmlns=""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43"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1134054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xmlns=""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xmlns=""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8"/>
            <a:ext cx="3571232" cy="4385137"/>
          </a:xfrm>
          <a:prstGeom prst="rect">
            <a:avLst/>
          </a:prstGeom>
        </p:spPr>
      </p:pic>
      <p:sp>
        <p:nvSpPr>
          <p:cNvPr id="12" name="Title 11">
            <a:extLst>
              <a:ext uri="{FF2B5EF4-FFF2-40B4-BE49-F238E27FC236}">
                <a16:creationId xmlns:a16="http://schemas.microsoft.com/office/drawing/2014/main" xmlns=""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15" y="1371607"/>
            <a:ext cx="8180332"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xmlns="" id="{0AA6AF62-9F6D-4B1C-831C-72AACA29F786}"/>
              </a:ext>
            </a:extLst>
          </p:cNvPr>
          <p:cNvSpPr>
            <a:spLocks noGrp="1"/>
          </p:cNvSpPr>
          <p:nvPr>
            <p:ph type="dt" sz="half" idx="14"/>
          </p:nvPr>
        </p:nvSpPr>
        <p:spPr/>
        <p:txBody>
          <a:bodyPr/>
          <a:lstStyle/>
          <a:p>
            <a:fld id="{055373AC-9AA7-423B-BA00-BA1C74164DBD}" type="datetime1">
              <a:rPr lang="en-US" smtClean="0"/>
              <a:pPr/>
              <a:t>6/29/2018</a:t>
            </a:fld>
            <a:endParaRPr lang="en-US" dirty="0"/>
          </a:p>
        </p:txBody>
      </p:sp>
      <p:sp>
        <p:nvSpPr>
          <p:cNvPr id="15" name="Footer Placeholder 14">
            <a:extLst>
              <a:ext uri="{FF2B5EF4-FFF2-40B4-BE49-F238E27FC236}">
                <a16:creationId xmlns:a16="http://schemas.microsoft.com/office/drawing/2014/main" xmlns=""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xmlns=""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xmlns="" id="{10D0F638-F770-4732-9027-F69A91A619A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11833345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41"/>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4"/>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8214219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xmlns="" id="{4ED30444-7448-455E-ACFD-2D8F93C93971}"/>
              </a:ext>
            </a:extLst>
          </p:cNvPr>
          <p:cNvSpPr>
            <a:spLocks noGrp="1"/>
          </p:cNvSpPr>
          <p:nvPr>
            <p:ph type="title" hasCustomPrompt="1"/>
          </p:nvPr>
        </p:nvSpPr>
        <p:spPr>
          <a:xfrm>
            <a:off x="1296621" y="100750"/>
            <a:ext cx="8397308"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xmlns="" id="{CF9A2DC4-5280-4E93-B6D2-9709FE6D0627}"/>
              </a:ext>
            </a:extLst>
          </p:cNvPr>
          <p:cNvSpPr>
            <a:spLocks noGrp="1"/>
          </p:cNvSpPr>
          <p:nvPr>
            <p:ph type="dt" sz="half" idx="11"/>
          </p:nvPr>
        </p:nvSpPr>
        <p:spPr/>
        <p:txBody>
          <a:bodyPr/>
          <a:lstStyle/>
          <a:p>
            <a:fld id="{055373AC-9AA7-423B-BA00-BA1C74164DBD}" type="datetime1">
              <a:rPr lang="en-US" smtClean="0"/>
              <a:pPr/>
              <a:t>6/29/2018</a:t>
            </a:fld>
            <a:endParaRPr lang="en-US" dirty="0"/>
          </a:p>
        </p:txBody>
      </p:sp>
      <p:sp>
        <p:nvSpPr>
          <p:cNvPr id="10" name="Footer Placeholder 9">
            <a:extLst>
              <a:ext uri="{FF2B5EF4-FFF2-40B4-BE49-F238E27FC236}">
                <a16:creationId xmlns:a16="http://schemas.microsoft.com/office/drawing/2014/main" xmlns=""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xmlns=""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xmlns="" id="{B0406E0E-FE9B-4656-A202-18C2517519D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031452" y="276382"/>
            <a:ext cx="1819849" cy="531390"/>
          </a:xfrm>
          <a:prstGeom prst="rect">
            <a:avLst/>
          </a:prstGeom>
        </p:spPr>
      </p:pic>
    </p:spTree>
    <p:extLst>
      <p:ext uri="{BB962C8B-B14F-4D97-AF65-F5344CB8AC3E}">
        <p14:creationId xmlns:p14="http://schemas.microsoft.com/office/powerpoint/2010/main" val="16462472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xmlns=""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3" y="3314707"/>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621"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958565"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3FF2A4EF-FDC7-4D65-91A0-D3473057251B}"/>
              </a:ext>
            </a:extLst>
          </p:cNvPr>
          <p:cNvSpPr>
            <a:spLocks noGrp="1"/>
          </p:cNvSpPr>
          <p:nvPr>
            <p:ph type="dt" sz="half" idx="11"/>
          </p:nvPr>
        </p:nvSpPr>
        <p:spPr/>
        <p:txBody>
          <a:bodyPr/>
          <a:lstStyle/>
          <a:p>
            <a:fld id="{055373AC-9AA7-423B-BA00-BA1C74164DBD}" type="datetime1">
              <a:rPr lang="en-US" smtClean="0"/>
              <a:pPr/>
              <a:t>6/29/2018</a:t>
            </a:fld>
            <a:endParaRPr lang="en-US" dirty="0"/>
          </a:p>
        </p:txBody>
      </p:sp>
      <p:sp>
        <p:nvSpPr>
          <p:cNvPr id="3" name="Footer Placeholder 2">
            <a:extLst>
              <a:ext uri="{FF2B5EF4-FFF2-40B4-BE49-F238E27FC236}">
                <a16:creationId xmlns:a16="http://schemas.microsoft.com/office/drawing/2014/main" xmlns=""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xmlns=""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xmlns="" id="{E01C581E-72C4-46B7-B2B0-B501FA8728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31452" y="276382"/>
            <a:ext cx="1819849" cy="531390"/>
          </a:xfrm>
          <a:prstGeom prst="rect">
            <a:avLst/>
          </a:prstGeom>
        </p:spPr>
      </p:pic>
    </p:spTree>
    <p:extLst>
      <p:ext uri="{BB962C8B-B14F-4D97-AF65-F5344CB8AC3E}">
        <p14:creationId xmlns:p14="http://schemas.microsoft.com/office/powerpoint/2010/main" val="3898528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xmlns=""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xmlns="" id="{5A9D2960-6D42-439F-82E8-812822013A10}"/>
              </a:ext>
            </a:extLst>
          </p:cNvPr>
          <p:cNvSpPr>
            <a:spLocks noGrp="1"/>
          </p:cNvSpPr>
          <p:nvPr>
            <p:ph type="body" sz="quarter" idx="10"/>
          </p:nvPr>
        </p:nvSpPr>
        <p:spPr>
          <a:xfrm>
            <a:off x="190353" y="1196125"/>
            <a:ext cx="11815018"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xmlns=""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xmlns="" id="{303E2769-FF5C-435B-BEDD-ABA3B8F1B976}"/>
              </a:ext>
            </a:extLst>
          </p:cNvPr>
          <p:cNvSpPr>
            <a:spLocks noGrp="1"/>
          </p:cNvSpPr>
          <p:nvPr>
            <p:ph type="dt" sz="half" idx="11"/>
          </p:nvPr>
        </p:nvSpPr>
        <p:spPr/>
        <p:txBody>
          <a:bodyPr/>
          <a:lstStyle/>
          <a:p>
            <a:fld id="{055373AC-9AA7-423B-BA00-BA1C74164DBD}" type="datetime1">
              <a:rPr lang="en-US" smtClean="0"/>
              <a:pPr/>
              <a:t>6/29/2018</a:t>
            </a:fld>
            <a:endParaRPr lang="en-US" dirty="0"/>
          </a:p>
        </p:txBody>
      </p:sp>
      <p:sp>
        <p:nvSpPr>
          <p:cNvPr id="4" name="Footer Placeholder 3">
            <a:extLst>
              <a:ext uri="{FF2B5EF4-FFF2-40B4-BE49-F238E27FC236}">
                <a16:creationId xmlns:a16="http://schemas.microsoft.com/office/drawing/2014/main" xmlns=""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xmlns=""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xmlns="" id="{6BBD9B3D-B90C-4A66-8301-786C9FA8A9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3961899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1322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xmlns=""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3" y="6184676"/>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8"/>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xmlns=""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xmlns=""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6"/>
            <a:ext cx="958650" cy="1184869"/>
          </a:xfrm>
          <a:prstGeom prst="rect">
            <a:avLst/>
          </a:prstGeom>
        </p:spPr>
      </p:pic>
      <p:sp>
        <p:nvSpPr>
          <p:cNvPr id="9" name="Text Placeholder 2">
            <a:extLst>
              <a:ext uri="{FF2B5EF4-FFF2-40B4-BE49-F238E27FC236}">
                <a16:creationId xmlns:a16="http://schemas.microsoft.com/office/drawing/2014/main" xmlns="" id="{C8A626D2-456B-41EF-9818-EA8DD7E314DA}"/>
              </a:ext>
            </a:extLst>
          </p:cNvPr>
          <p:cNvSpPr>
            <a:spLocks noGrp="1"/>
          </p:cNvSpPr>
          <p:nvPr>
            <p:ph type="body" sz="quarter" idx="10"/>
          </p:nvPr>
        </p:nvSpPr>
        <p:spPr>
          <a:xfrm>
            <a:off x="190352" y="1195931"/>
            <a:ext cx="5424735"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AF69A59F-C564-4A04-B1CC-31C261499991}"/>
              </a:ext>
            </a:extLst>
          </p:cNvPr>
          <p:cNvSpPr>
            <a:spLocks noGrp="1"/>
          </p:cNvSpPr>
          <p:nvPr>
            <p:ph type="body" sz="quarter" idx="11"/>
          </p:nvPr>
        </p:nvSpPr>
        <p:spPr>
          <a:xfrm>
            <a:off x="6573738" y="1195931"/>
            <a:ext cx="5424734"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F858E34E-73A2-41B4-8C58-4DDB1D4D97D8}"/>
              </a:ext>
            </a:extLst>
          </p:cNvPr>
          <p:cNvSpPr>
            <a:spLocks noGrp="1"/>
          </p:cNvSpPr>
          <p:nvPr>
            <p:ph type="dt" sz="half" idx="12"/>
          </p:nvPr>
        </p:nvSpPr>
        <p:spPr>
          <a:xfrm>
            <a:off x="188769" y="6390563"/>
            <a:ext cx="808502" cy="308845"/>
          </a:xfrm>
        </p:spPr>
        <p:txBody>
          <a:bodyPr/>
          <a:lstStyle/>
          <a:p>
            <a:fld id="{055373AC-9AA7-423B-BA00-BA1C74164DBD}" type="datetime1">
              <a:rPr lang="en-US" smtClean="0"/>
              <a:pPr/>
              <a:t>6/29/2018</a:t>
            </a:fld>
            <a:endParaRPr lang="en-US" dirty="0"/>
          </a:p>
        </p:txBody>
      </p:sp>
      <p:sp>
        <p:nvSpPr>
          <p:cNvPr id="7" name="Footer Placeholder 6">
            <a:extLst>
              <a:ext uri="{FF2B5EF4-FFF2-40B4-BE49-F238E27FC236}">
                <a16:creationId xmlns:a16="http://schemas.microsoft.com/office/drawing/2014/main" xmlns=""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xmlns=""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xmlns="" id="{FA7A0E76-569B-463F-8EA8-C658C471A28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27912521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xmlns=""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453" y="1196126"/>
            <a:ext cx="11808021"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15123" y="1830478"/>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xmlns=""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xmlns="" id="{1557BD22-7B02-4D39-928A-4BAD0D84EC13}"/>
              </a:ext>
            </a:extLst>
          </p:cNvPr>
          <p:cNvSpPr>
            <a:spLocks noGrp="1"/>
          </p:cNvSpPr>
          <p:nvPr>
            <p:ph type="dt" sz="half" idx="12"/>
          </p:nvPr>
        </p:nvSpPr>
        <p:spPr/>
        <p:txBody>
          <a:bodyPr/>
          <a:lstStyle/>
          <a:p>
            <a:fld id="{055373AC-9AA7-423B-BA00-BA1C74164DBD}" type="datetime1">
              <a:rPr lang="en-US" smtClean="0"/>
              <a:pPr/>
              <a:t>6/29/2018</a:t>
            </a:fld>
            <a:endParaRPr lang="en-US" dirty="0"/>
          </a:p>
        </p:txBody>
      </p:sp>
      <p:sp>
        <p:nvSpPr>
          <p:cNvPr id="4" name="Footer Placeholder 3">
            <a:extLst>
              <a:ext uri="{FF2B5EF4-FFF2-40B4-BE49-F238E27FC236}">
                <a16:creationId xmlns:a16="http://schemas.microsoft.com/office/drawing/2014/main" xmlns=""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xmlns=""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2" name="Picture 11">
            <a:extLst>
              <a:ext uri="{FF2B5EF4-FFF2-40B4-BE49-F238E27FC236}">
                <a16:creationId xmlns:a16="http://schemas.microsoft.com/office/drawing/2014/main" xmlns="" id="{F0AB4568-56A6-4C85-AAC8-1AE32E2F3E7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6329834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xmlns="" id="{0403F5F2-BA1B-4A39-A03D-AD9E0469441C}"/>
              </a:ext>
            </a:extLst>
          </p:cNvPr>
          <p:cNvSpPr>
            <a:spLocks noGrp="1"/>
          </p:cNvSpPr>
          <p:nvPr>
            <p:ph type="dt" sz="half" idx="2"/>
          </p:nvPr>
        </p:nvSpPr>
        <p:spPr>
          <a:xfrm>
            <a:off x="188768" y="6397197"/>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6/29/2018</a:t>
            </a:fld>
            <a:endParaRPr lang="en-US" dirty="0"/>
          </a:p>
        </p:txBody>
      </p:sp>
      <p:sp>
        <p:nvSpPr>
          <p:cNvPr id="8" name="Footer Placeholder 4">
            <a:extLst>
              <a:ext uri="{FF2B5EF4-FFF2-40B4-BE49-F238E27FC236}">
                <a16:creationId xmlns:a16="http://schemas.microsoft.com/office/drawing/2014/main" xmlns="" id="{32BCD1B1-3A00-45B1-B516-6B8E7FBC47C4}"/>
              </a:ext>
            </a:extLst>
          </p:cNvPr>
          <p:cNvSpPr>
            <a:spLocks noGrp="1"/>
          </p:cNvSpPr>
          <p:nvPr>
            <p:ph type="ftr" sz="quarter" idx="3"/>
          </p:nvPr>
        </p:nvSpPr>
        <p:spPr>
          <a:xfrm>
            <a:off x="997270" y="6397197"/>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xmlns="" id="{0902A4B2-CB08-42CE-A814-FBDF345C2F43}"/>
              </a:ext>
            </a:extLst>
          </p:cNvPr>
          <p:cNvSpPr>
            <a:spLocks noGrp="1"/>
          </p:cNvSpPr>
          <p:nvPr>
            <p:ph type="sldNum" sz="quarter" idx="4"/>
          </p:nvPr>
        </p:nvSpPr>
        <p:spPr>
          <a:xfrm>
            <a:off x="11563400" y="6397197"/>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xmlns="" id="{B770C392-3003-4C35-9625-BB041F8257BA}"/>
              </a:ext>
            </a:extLst>
          </p:cNvPr>
          <p:cNvSpPr>
            <a:spLocks noGrp="1"/>
          </p:cNvSpPr>
          <p:nvPr>
            <p:ph type="title"/>
          </p:nvPr>
        </p:nvSpPr>
        <p:spPr>
          <a:xfrm>
            <a:off x="190356" y="100750"/>
            <a:ext cx="9503571"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xmlns=""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79730379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oftuni.bg/" TargetMode="Externa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codeproject.com/Articles/30381/Introduction-to-Mocking"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aspnet/core/test/integration-tests?view=aspnetcore-2.1"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hyperlink" Target="http://www.indeavr.com/" TargetMode="External"/><Relationship Id="rId3" Type="http://schemas.openxmlformats.org/officeDocument/2006/relationships/hyperlink" Target="http://www.infragistics.com/" TargetMode="External"/><Relationship Id="rId7" Type="http://schemas.openxmlformats.org/officeDocument/2006/relationships/hyperlink" Target="https://www.superhosting.bg/" TargetMode="External"/><Relationship Id="rId12"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hyperlink" Target="http://xs-software.com/" TargetMode="External"/><Relationship Id="rId5" Type="http://schemas.openxmlformats.org/officeDocument/2006/relationships/hyperlink" Target="http://www.softwaregroup-bg.com/" TargetMode="External"/><Relationship Id="rId10" Type="http://schemas.openxmlformats.org/officeDocument/2006/relationships/image" Target="../media/image56.png"/><Relationship Id="rId4" Type="http://schemas.openxmlformats.org/officeDocument/2006/relationships/image" Target="../media/image34.png"/><Relationship Id="rId9" Type="http://schemas.openxmlformats.org/officeDocument/2006/relationships/hyperlink" Target="https://netpeak.net/" TargetMode="External"/><Relationship Id="rId14" Type="http://schemas.openxmlformats.org/officeDocument/2006/relationships/image" Target="../media/image58.png"/></Relationships>
</file>

<file path=ppt/slides/_rels/slide19.xml.rels><?xml version="1.0" encoding="UTF-8" standalone="yes"?>
<Relationships xmlns="http://schemas.openxmlformats.org/package/2006/relationships"><Relationship Id="rId8" Type="http://schemas.openxmlformats.org/officeDocument/2006/relationships/hyperlink" Target="http://www.telenor.bg/" TargetMode="External"/><Relationship Id="rId13" Type="http://schemas.openxmlformats.org/officeDocument/2006/relationships/image" Target="../media/image62.png"/><Relationship Id="rId3" Type="http://schemas.openxmlformats.org/officeDocument/2006/relationships/hyperlink" Target="https://aeternity.com/" TargetMode="External"/><Relationship Id="rId7" Type="http://schemas.openxmlformats.org/officeDocument/2006/relationships/image" Target="../media/image30.jpeg"/><Relationship Id="rId12" Type="http://schemas.openxmlformats.org/officeDocument/2006/relationships/hyperlink" Target="http://smartit.bg/"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www.liebherr.com/en/deu/start/start-page.html" TargetMode="External"/><Relationship Id="rId11" Type="http://schemas.openxmlformats.org/officeDocument/2006/relationships/image" Target="../media/image61.png"/><Relationship Id="rId5" Type="http://schemas.openxmlformats.org/officeDocument/2006/relationships/image" Target="../media/image60.png"/><Relationship Id="rId10" Type="http://schemas.openxmlformats.org/officeDocument/2006/relationships/hyperlink" Target="https://www.sbtech.com/" TargetMode="External"/><Relationship Id="rId4" Type="http://schemas.openxmlformats.org/officeDocument/2006/relationships/image" Target="../media/image59.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forum.softuni.bg/" TargetMode="External"/><Relationship Id="rId11" Type="http://schemas.openxmlformats.org/officeDocument/2006/relationships/image" Target="../media/image65.png"/><Relationship Id="rId5" Type="http://schemas.openxmlformats.org/officeDocument/2006/relationships/hyperlink" Target="https://www.facebook.com/SoftwareUniversity" TargetMode="External"/><Relationship Id="rId10" Type="http://schemas.openxmlformats.org/officeDocument/2006/relationships/image" Target="../media/image42.png"/><Relationship Id="rId4" Type="http://schemas.openxmlformats.org/officeDocument/2006/relationships/hyperlink" Target="http://softuni.foundation/" TargetMode="External"/><Relationship Id="rId9"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imulation" TargetMode="External"/><Relationship Id="rId2" Type="http://schemas.openxmlformats.org/officeDocument/2006/relationships/hyperlink" Target="https://en.wikipedia.org/wiki/Unit_tes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2" Type="http://schemas.openxmlformats.org/officeDocument/2006/relationships/hyperlink" Target="https://en.wikipedia.org/wiki/Nondeterministic_algorith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www.dotnetcurry.com/aspnet-mvc/1103/aspnet-mvc-model-testing-using-nunit-moq"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Subtitle 2"/>
          <p:cNvSpPr>
            <a:spLocks noGrp="1"/>
          </p:cNvSpPr>
          <p:nvPr>
            <p:ph type="subTitle" idx="1"/>
          </p:nvPr>
        </p:nvSpPr>
        <p:spPr/>
        <p:txBody>
          <a:bodyPr/>
          <a:lstStyle/>
          <a:p>
            <a:r>
              <a:rPr lang="en-US" dirty="0"/>
              <a:t>Basics</a:t>
            </a:r>
          </a:p>
          <a:p>
            <a:endParaRPr lang="bg-BG" dirty="0"/>
          </a:p>
        </p:txBody>
      </p:sp>
      <p:sp>
        <p:nvSpPr>
          <p:cNvPr id="4" name="Title 3"/>
          <p:cNvSpPr>
            <a:spLocks noGrp="1"/>
          </p:cNvSpPr>
          <p:nvPr>
            <p:ph type="title"/>
          </p:nvPr>
        </p:nvSpPr>
        <p:spPr/>
        <p:txBody>
          <a:bodyPr/>
          <a:lstStyle/>
          <a:p>
            <a:r>
              <a:rPr lang="en-US" dirty="0"/>
              <a:t>Mocking and Integration Tests</a:t>
            </a:r>
            <a:endParaRPr lang="bg-BG" dirty="0"/>
          </a:p>
        </p:txBody>
      </p:sp>
      <p:sp>
        <p:nvSpPr>
          <p:cNvPr id="5" name="Text Placeholder 4"/>
          <p:cNvSpPr>
            <a:spLocks noGrp="1"/>
          </p:cNvSpPr>
          <p:nvPr>
            <p:ph type="body" sz="quarter" idx="17"/>
          </p:nvPr>
        </p:nvSpPr>
        <p:spPr>
          <a:xfrm>
            <a:off x="8641602" y="5754670"/>
            <a:ext cx="2950749" cy="705697"/>
          </a:xfrm>
        </p:spPr>
        <p:txBody>
          <a:bodyPr/>
          <a:lstStyle/>
          <a:p>
            <a:r>
              <a:rPr lang="en-US" sz="2000" dirty="0"/>
              <a:t>Software University</a:t>
            </a:r>
          </a:p>
          <a:p>
            <a:endParaRPr lang="bg-BG" dirty="0"/>
          </a:p>
        </p:txBody>
      </p:sp>
      <p:sp>
        <p:nvSpPr>
          <p:cNvPr id="6" name="Text Placeholder 5"/>
          <p:cNvSpPr>
            <a:spLocks noGrp="1"/>
          </p:cNvSpPr>
          <p:nvPr>
            <p:ph type="body" sz="quarter" idx="18"/>
          </p:nvPr>
        </p:nvSpPr>
        <p:spPr>
          <a:xfrm>
            <a:off x="8641602" y="6194983"/>
            <a:ext cx="2950749" cy="642346"/>
          </a:xfrm>
        </p:spPr>
        <p:txBody>
          <a:bodyPr/>
          <a:lstStyle/>
          <a:p>
            <a:r>
              <a:rPr lang="en-US" sz="1800" dirty="0">
                <a:hlinkClick r:id="rId2"/>
              </a:rPr>
              <a:t>http://softuni.bg</a:t>
            </a:r>
            <a:endParaRPr lang="en-US" sz="1800" dirty="0"/>
          </a:p>
          <a:p>
            <a:endParaRPr lang="bg-BG" dirty="0"/>
          </a:p>
        </p:txBody>
      </p:sp>
      <p:sp>
        <p:nvSpPr>
          <p:cNvPr id="7" name="Text Placeholder 6"/>
          <p:cNvSpPr>
            <a:spLocks noGrp="1"/>
          </p:cNvSpPr>
          <p:nvPr>
            <p:ph type="body" sz="quarter" idx="19"/>
          </p:nvPr>
        </p:nvSpPr>
        <p:spPr>
          <a:xfrm>
            <a:off x="670972" y="4650875"/>
            <a:ext cx="2950749" cy="958651"/>
          </a:xfrm>
        </p:spPr>
        <p:txBody>
          <a:bodyPr/>
          <a:lstStyle/>
          <a:p>
            <a:r>
              <a:rPr lang="en-US" noProof="1"/>
              <a:t>SoftUni Team</a:t>
            </a:r>
          </a:p>
          <a:p>
            <a:endParaRPr lang="bg-BG" dirty="0"/>
          </a:p>
        </p:txBody>
      </p:sp>
      <p:sp>
        <p:nvSpPr>
          <p:cNvPr id="8" name="Text Placeholder 7"/>
          <p:cNvSpPr>
            <a:spLocks noGrp="1"/>
          </p:cNvSpPr>
          <p:nvPr>
            <p:ph type="body" sz="quarter" idx="20"/>
          </p:nvPr>
        </p:nvSpPr>
        <p:spPr>
          <a:xfrm>
            <a:off x="670972" y="5175133"/>
            <a:ext cx="2950749" cy="832014"/>
          </a:xfrm>
        </p:spPr>
        <p:txBody>
          <a:bodyPr/>
          <a:lstStyle/>
          <a:p>
            <a:r>
              <a:rPr lang="en-US" dirty="0"/>
              <a:t>Technical Trainers</a:t>
            </a:r>
          </a:p>
          <a:p>
            <a:endParaRPr lang="bg-BG" dirty="0"/>
          </a:p>
        </p:txBody>
      </p:sp>
      <p:sp>
        <p:nvSpPr>
          <p:cNvPr id="9" name="Rectangle 8"/>
          <p:cNvSpPr/>
          <p:nvPr/>
        </p:nvSpPr>
        <p:spPr>
          <a:xfrm rot="20604745">
            <a:off x="7057737" y="2146020"/>
            <a:ext cx="2589211" cy="720197"/>
          </a:xfrm>
          <a:prstGeom prst="rect">
            <a:avLst/>
          </a:prstGeom>
        </p:spPr>
        <p:txBody>
          <a:bodyPr wrap="square">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QA</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 Automation</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812" y="2435801"/>
            <a:ext cx="2113917" cy="191309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4012" y="2819400"/>
            <a:ext cx="3065169" cy="1275111"/>
          </a:xfrm>
          <a:prstGeom prst="rect">
            <a:avLst/>
          </a:prstGeom>
        </p:spPr>
      </p:pic>
    </p:spTree>
    <p:extLst>
      <p:ext uri="{BB962C8B-B14F-4D97-AF65-F5344CB8AC3E}">
        <p14:creationId xmlns:p14="http://schemas.microsoft.com/office/powerpoint/2010/main" val="2697035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b="1" dirty="0"/>
              <a:t>Mockbin.org</a:t>
            </a:r>
          </a:p>
        </p:txBody>
      </p:sp>
      <p:sp>
        <p:nvSpPr>
          <p:cNvPr id="4" name="Title 3"/>
          <p:cNvSpPr>
            <a:spLocks noGrp="1"/>
          </p:cNvSpPr>
          <p:nvPr>
            <p:ph type="title"/>
          </p:nvPr>
        </p:nvSpPr>
        <p:spPr/>
        <p:txBody>
          <a:bodyPr/>
          <a:lstStyle/>
          <a:p>
            <a:r>
              <a:rPr lang="en-US" dirty="0"/>
              <a:t>Example 3 – Web hook mocking</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188815" y="1762502"/>
            <a:ext cx="11810010" cy="4762500"/>
          </a:xfrm>
          <a:prstGeom prst="rect">
            <a:avLst/>
          </a:prstGeom>
        </p:spPr>
      </p:pic>
    </p:spTree>
    <p:extLst>
      <p:ext uri="{BB962C8B-B14F-4D97-AF65-F5344CB8AC3E}">
        <p14:creationId xmlns:p14="http://schemas.microsoft.com/office/powerpoint/2010/main" val="163549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4 – UI mocking</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11</a:t>
            </a:fld>
            <a:endParaRPr lang="en-US" dirty="0"/>
          </a:p>
        </p:txBody>
      </p:sp>
      <p:pic>
        <p:nvPicPr>
          <p:cNvPr id="3074" name="Picture 2" descr="Online Wireframe and UI Mockup Tool | Creately"/>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227012" y="1143000"/>
            <a:ext cx="11772900" cy="557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860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hlinkClick r:id="rId2"/>
              </a:rPr>
              <a:t>See https://www.codeproject.com/Articles/30381/Introduction-to-Mocking</a:t>
            </a:r>
            <a:endParaRPr lang="en-US" dirty="0"/>
          </a:p>
          <a:p>
            <a:endParaRPr lang="en-US" dirty="0"/>
          </a:p>
        </p:txBody>
      </p:sp>
      <p:sp>
        <p:nvSpPr>
          <p:cNvPr id="4" name="Title 3"/>
          <p:cNvSpPr>
            <a:spLocks noGrp="1"/>
          </p:cNvSpPr>
          <p:nvPr>
            <p:ph type="title"/>
          </p:nvPr>
        </p:nvSpPr>
        <p:spPr/>
        <p:txBody>
          <a:bodyPr/>
          <a:lstStyle/>
          <a:p>
            <a:r>
              <a:rPr lang="en-US" dirty="0"/>
              <a:t>Real word example</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12</a:t>
            </a:fld>
            <a:endParaRPr lang="en-US" dirty="0"/>
          </a:p>
        </p:txBody>
      </p:sp>
    </p:spTree>
    <p:extLst>
      <p:ext uri="{BB962C8B-B14F-4D97-AF65-F5344CB8AC3E}">
        <p14:creationId xmlns:p14="http://schemas.microsoft.com/office/powerpoint/2010/main" val="19736303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What is Test Driven </a:t>
            </a:r>
            <a:r>
              <a:rPr lang="en-US" dirty="0" err="1"/>
              <a:t>Developmen</a:t>
            </a:r>
            <a:r>
              <a:rPr lang="en-US" dirty="0"/>
              <a:t> (Test-Driven Development) </a:t>
            </a:r>
          </a:p>
        </p:txBody>
      </p:sp>
      <p:sp>
        <p:nvSpPr>
          <p:cNvPr id="4" name="Title 3"/>
          <p:cNvSpPr>
            <a:spLocks noGrp="1"/>
          </p:cNvSpPr>
          <p:nvPr>
            <p:ph type="title"/>
          </p:nvPr>
        </p:nvSpPr>
        <p:spPr/>
        <p:txBody>
          <a:bodyPr/>
          <a:lstStyle/>
          <a:p>
            <a:r>
              <a:rPr lang="en-US" dirty="0"/>
              <a:t>TDD</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13</a:t>
            </a:fld>
            <a:endParaRPr lang="en-US" dirty="0"/>
          </a:p>
        </p:txBody>
      </p:sp>
      <p:pic>
        <p:nvPicPr>
          <p:cNvPr id="1026" name="Picture 2" descr="https://upload.wikimedia.org/wikipedia/commons/thumb/0/0b/TDD_Global_Lifecycle.png/1200px-TDD_Global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2" y="1905000"/>
            <a:ext cx="7396162" cy="436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1945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8815" y="15403"/>
            <a:ext cx="9577597" cy="1110780"/>
          </a:xfrm>
        </p:spPr>
        <p:txBody>
          <a:bodyPr/>
          <a:lstStyle/>
          <a:p>
            <a:r>
              <a:rPr lang="en-US" dirty="0"/>
              <a:t>Integration tests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14</a:t>
            </a:fld>
            <a:endParaRPr lang="en-US" dirty="0"/>
          </a:p>
        </p:txBody>
      </p:sp>
      <p:pic>
        <p:nvPicPr>
          <p:cNvPr id="2050" name="Picture 2" descr="Node.js Interview Questions and Answers (2017 Edition ..."/>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1293812" y="2001838"/>
            <a:ext cx="513397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7327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hlinkClick r:id="rId2"/>
              </a:rPr>
              <a:t>https://docs.microsoft.com/en-us/aspnet/core/test/integration-tests?view=aspnetcore-2.1</a:t>
            </a:r>
            <a:endParaRPr lang="en-US" dirty="0"/>
          </a:p>
          <a:p>
            <a:endParaRPr lang="en-US" dirty="0"/>
          </a:p>
        </p:txBody>
      </p:sp>
      <p:sp>
        <p:nvSpPr>
          <p:cNvPr id="4" name="Title 3"/>
          <p:cNvSpPr>
            <a:spLocks noGrp="1"/>
          </p:cNvSpPr>
          <p:nvPr>
            <p:ph type="title"/>
          </p:nvPr>
        </p:nvSpPr>
        <p:spPr/>
        <p:txBody>
          <a:bodyPr/>
          <a:lstStyle/>
          <a:p>
            <a:r>
              <a:rPr lang="en-US" dirty="0"/>
              <a:t>Integration tests in ASP.NET Core</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15</a:t>
            </a:fld>
            <a:endParaRPr lang="en-US" dirty="0"/>
          </a:p>
        </p:txBody>
      </p:sp>
    </p:spTree>
    <p:extLst>
      <p:ext uri="{BB962C8B-B14F-4D97-AF65-F5344CB8AC3E}">
        <p14:creationId xmlns:p14="http://schemas.microsoft.com/office/powerpoint/2010/main" val="1142471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295400"/>
            <a:ext cx="11815018" cy="5201066"/>
          </a:xfrm>
        </p:spPr>
        <p:txBody>
          <a:bodyPr>
            <a:normAutofit/>
          </a:bodyPr>
          <a:lstStyle/>
          <a:p>
            <a:r>
              <a:rPr lang="en-US" sz="2400" dirty="0"/>
              <a:t>1. Consider the cost/benefit of each test</a:t>
            </a:r>
          </a:p>
          <a:p>
            <a:r>
              <a:rPr lang="en-US" sz="2400" dirty="0"/>
              <a:t>2. Use intention revealing test names</a:t>
            </a:r>
          </a:p>
          <a:p>
            <a:r>
              <a:rPr lang="en-US" sz="2400" dirty="0"/>
              <a:t>3. Use your public API as much as possible</a:t>
            </a:r>
          </a:p>
          <a:p>
            <a:r>
              <a:rPr lang="en-US" sz="2400" dirty="0"/>
              <a:t>4. Create a new API when one isn’t available</a:t>
            </a:r>
          </a:p>
          <a:p>
            <a:r>
              <a:rPr lang="en-US" sz="2400" dirty="0"/>
              <a:t>5. Use the same UI as your customers</a:t>
            </a:r>
          </a:p>
          <a:p>
            <a:r>
              <a:rPr lang="en-US" sz="2400" dirty="0"/>
              <a:t>6. Use command line parameters for values that will change when tests are re-run</a:t>
            </a:r>
          </a:p>
          <a:p>
            <a:r>
              <a:rPr lang="en-US" sz="2400" dirty="0"/>
              <a:t>7. Test using all the same steps your customers will perform</a:t>
            </a:r>
          </a:p>
          <a:p>
            <a:r>
              <a:rPr lang="en-US" sz="2400" dirty="0"/>
              <a:t>8. Return your system under test to the original state</a:t>
            </a:r>
          </a:p>
          <a:p>
            <a:r>
              <a:rPr lang="en-US" sz="2400" dirty="0"/>
              <a:t>9. Listen to your customers and support team</a:t>
            </a:r>
          </a:p>
          <a:p>
            <a:endParaRPr lang="en-US" sz="2400" dirty="0"/>
          </a:p>
          <a:p>
            <a:pPr marL="0" indent="0">
              <a:buNone/>
            </a:pPr>
            <a:endParaRPr lang="en-US" sz="2400" dirty="0"/>
          </a:p>
        </p:txBody>
      </p:sp>
      <p:sp>
        <p:nvSpPr>
          <p:cNvPr id="4" name="Title 3"/>
          <p:cNvSpPr>
            <a:spLocks noGrp="1"/>
          </p:cNvSpPr>
          <p:nvPr>
            <p:ph type="title"/>
          </p:nvPr>
        </p:nvSpPr>
        <p:spPr/>
        <p:txBody>
          <a:bodyPr/>
          <a:lstStyle/>
          <a:p>
            <a:r>
              <a:rPr lang="en-US" dirty="0"/>
              <a:t>How to write good integration tests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16</a:t>
            </a:fld>
            <a:endParaRPr lang="en-US" dirty="0"/>
          </a:p>
        </p:txBody>
      </p:sp>
    </p:spTree>
    <p:extLst>
      <p:ext uri="{BB962C8B-B14F-4D97-AF65-F5344CB8AC3E}">
        <p14:creationId xmlns:p14="http://schemas.microsoft.com/office/powerpoint/2010/main" val="6219212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295400"/>
            <a:ext cx="11815018" cy="5201066"/>
          </a:xfrm>
        </p:spPr>
        <p:txBody>
          <a:bodyPr>
            <a:normAutofit/>
          </a:bodyPr>
          <a:lstStyle/>
          <a:p>
            <a:r>
              <a:rPr lang="en-US" sz="2400" dirty="0"/>
              <a:t>1. Write an integration test when a unit test will suffice</a:t>
            </a:r>
          </a:p>
          <a:p>
            <a:r>
              <a:rPr lang="en-US" sz="2400" dirty="0"/>
              <a:t>2. Use anything that a customer cannot use</a:t>
            </a:r>
          </a:p>
          <a:p>
            <a:r>
              <a:rPr lang="en-US" sz="2400" dirty="0"/>
              <a:t>3. Access any part of the system directly</a:t>
            </a:r>
          </a:p>
          <a:p>
            <a:r>
              <a:rPr lang="en-US" sz="2400" dirty="0"/>
              <a:t>4. Use constants in the body of your tests</a:t>
            </a:r>
          </a:p>
          <a:p>
            <a:r>
              <a:rPr lang="en-US" sz="2400" dirty="0"/>
              <a:t>5. Create an internal only API</a:t>
            </a:r>
          </a:p>
          <a:p>
            <a:r>
              <a:rPr lang="en-US" sz="2400" dirty="0"/>
              <a:t>6. Create an internal only UI</a:t>
            </a:r>
          </a:p>
          <a:p>
            <a:r>
              <a:rPr lang="en-US" sz="2400" dirty="0"/>
              <a:t>7. Make your test too complex</a:t>
            </a:r>
          </a:p>
          <a:p>
            <a:r>
              <a:rPr lang="en-US" sz="2400" dirty="0"/>
              <a:t>8. Test more than one thing</a:t>
            </a:r>
          </a:p>
          <a:p>
            <a:r>
              <a:rPr lang="en-US" sz="2400" dirty="0"/>
              <a:t>9. Leave the test system in a bad/unknown state</a:t>
            </a:r>
          </a:p>
          <a:p>
            <a:endParaRPr lang="en-US" sz="2400" dirty="0"/>
          </a:p>
        </p:txBody>
      </p:sp>
      <p:sp>
        <p:nvSpPr>
          <p:cNvPr id="4" name="Title 3"/>
          <p:cNvSpPr>
            <a:spLocks noGrp="1"/>
          </p:cNvSpPr>
          <p:nvPr>
            <p:ph type="title"/>
          </p:nvPr>
        </p:nvSpPr>
        <p:spPr/>
        <p:txBody>
          <a:bodyPr>
            <a:normAutofit fontScale="90000"/>
          </a:bodyPr>
          <a:lstStyle/>
          <a:p>
            <a:r>
              <a:rPr lang="en-US" dirty="0"/>
              <a:t/>
            </a:r>
            <a:br>
              <a:rPr lang="en-US" dirty="0"/>
            </a:br>
            <a:r>
              <a:rPr lang="en-US" dirty="0"/>
              <a:t>When Creating Integration Tests Don’t…</a:t>
            </a:r>
            <a:br>
              <a:rPr lang="en-US" dirty="0"/>
            </a:b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30642708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SoftUni Diamond Partners</a:t>
            </a:r>
            <a:endParaRPr lang="bg-BG" dirty="0"/>
          </a:p>
        </p:txBody>
      </p:sp>
      <p:pic>
        <p:nvPicPr>
          <p:cNvPr id="4" name="Picture 3">
            <a:hlinkClick r:id="rId3"/>
            <a:extLst>
              <a:ext uri="{FF2B5EF4-FFF2-40B4-BE49-F238E27FC236}">
                <a16:creationId xmlns:a16="http://schemas.microsoft.com/office/drawing/2014/main" xmlns="" id="{79A9B1A9-22B2-4951-AB2F-D999C85A7C9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832015" y="1200163"/>
            <a:ext cx="6041581" cy="1314435"/>
          </a:xfrm>
          <a:prstGeom prst="roundRect">
            <a:avLst>
              <a:gd name="adj" fmla="val 3250"/>
            </a:avLst>
          </a:prstGeom>
          <a:ln>
            <a:noFill/>
          </a:ln>
          <a:effectLst>
            <a:outerShdw blurRad="292100" dist="139700" dir="2700000" algn="tl" rotWithShape="0">
              <a:srgbClr val="333333">
                <a:alpha val="65000"/>
              </a:srgbClr>
            </a:outerShdw>
            <a:softEdge rad="0"/>
          </a:effectLst>
        </p:spPr>
      </p:pic>
      <p:pic>
        <p:nvPicPr>
          <p:cNvPr id="444419" name="Picture 444418">
            <a:hlinkClick r:id="rId5"/>
            <a:extLst>
              <a:ext uri="{FF2B5EF4-FFF2-40B4-BE49-F238E27FC236}">
                <a16:creationId xmlns:a16="http://schemas.microsoft.com/office/drawing/2014/main" xmlns="" id="{11AB864B-16DB-4E79-8D1D-17DC466451F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31812" y="2829281"/>
            <a:ext cx="6858000" cy="1600200"/>
          </a:xfrm>
          <a:prstGeom prst="roundRect">
            <a:avLst>
              <a:gd name="adj" fmla="val 4155"/>
            </a:avLst>
          </a:prstGeom>
        </p:spPr>
      </p:pic>
      <p:pic>
        <p:nvPicPr>
          <p:cNvPr id="444421" name="Picture 444420">
            <a:hlinkClick r:id="rId7"/>
            <a:extLst>
              <a:ext uri="{FF2B5EF4-FFF2-40B4-BE49-F238E27FC236}">
                <a16:creationId xmlns:a16="http://schemas.microsoft.com/office/drawing/2014/main" xmlns="" id="{802FA4FB-578E-4705-B215-7F8F37CE13F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698983" y="4744163"/>
            <a:ext cx="4214369" cy="1768085"/>
          </a:xfrm>
          <a:prstGeom prst="roundRect">
            <a:avLst>
              <a:gd name="adj" fmla="val 2634"/>
            </a:avLst>
          </a:prstGeom>
        </p:spPr>
      </p:pic>
      <p:pic>
        <p:nvPicPr>
          <p:cNvPr id="444423" name="Picture 444422">
            <a:hlinkClick r:id="rId9"/>
            <a:extLst>
              <a:ext uri="{FF2B5EF4-FFF2-40B4-BE49-F238E27FC236}">
                <a16:creationId xmlns:a16="http://schemas.microsoft.com/office/drawing/2014/main" xmlns="" id="{EF7BD900-3620-4A4E-AAB5-2F447B3E49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1812" y="4744162"/>
            <a:ext cx="6858000" cy="1768085"/>
          </a:xfrm>
          <a:prstGeom prst="roundRect">
            <a:avLst>
              <a:gd name="adj" fmla="val 5533"/>
            </a:avLst>
          </a:prstGeom>
        </p:spPr>
      </p:pic>
      <p:pic>
        <p:nvPicPr>
          <p:cNvPr id="444425" name="Picture 444424">
            <a:hlinkClick r:id="rId11"/>
            <a:extLst>
              <a:ext uri="{FF2B5EF4-FFF2-40B4-BE49-F238E27FC236}">
                <a16:creationId xmlns:a16="http://schemas.microsoft.com/office/drawing/2014/main" xmlns="" id="{31ED335E-3E51-4A9B-86AC-097CE7D2D4D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7663667" y="2829280"/>
            <a:ext cx="4212781" cy="1600200"/>
          </a:xfrm>
          <a:prstGeom prst="roundRect">
            <a:avLst>
              <a:gd name="adj" fmla="val 3568"/>
            </a:avLst>
          </a:prstGeom>
        </p:spPr>
      </p:pic>
      <p:pic>
        <p:nvPicPr>
          <p:cNvPr id="444427" name="Picture 444426">
            <a:hlinkClick r:id="rId13"/>
            <a:extLst>
              <a:ext uri="{FF2B5EF4-FFF2-40B4-BE49-F238E27FC236}">
                <a16:creationId xmlns:a16="http://schemas.microsoft.com/office/drawing/2014/main" xmlns="" id="{C30DB1A6-D05A-495D-B01B-A5BAE54F89F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1812" y="1200163"/>
            <a:ext cx="5069009" cy="1314435"/>
          </a:xfrm>
          <a:prstGeom prst="roundRect">
            <a:avLst>
              <a:gd name="adj" fmla="val 3378"/>
            </a:avLst>
          </a:prstGeom>
        </p:spPr>
      </p:pic>
    </p:spTree>
    <p:extLst>
      <p:ext uri="{BB962C8B-B14F-4D97-AF65-F5344CB8AC3E}">
        <p14:creationId xmlns:p14="http://schemas.microsoft.com/office/powerpoint/2010/main" val="582614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SoftUni Diamond Partners</a:t>
            </a:r>
            <a:endParaRPr lang="bg-BG" dirty="0"/>
          </a:p>
        </p:txBody>
      </p:sp>
      <p:pic>
        <p:nvPicPr>
          <p:cNvPr id="4" name="Picture 3">
            <a:hlinkClick r:id="rId3"/>
            <a:extLst>
              <a:ext uri="{FF2B5EF4-FFF2-40B4-BE49-F238E27FC236}">
                <a16:creationId xmlns:a16="http://schemas.microsoft.com/office/drawing/2014/main" xmlns="" id="{57F6CA19-B6C5-4C43-B80C-7F86ADB9D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2516" y="3104112"/>
            <a:ext cx="4423164" cy="3323785"/>
          </a:xfrm>
          <a:prstGeom prst="roundRect">
            <a:avLst>
              <a:gd name="adj" fmla="val 3461"/>
            </a:avLst>
          </a:prstGeom>
        </p:spPr>
      </p:pic>
      <p:pic>
        <p:nvPicPr>
          <p:cNvPr id="6" name="Picture 5">
            <a:extLst>
              <a:ext uri="{FF2B5EF4-FFF2-40B4-BE49-F238E27FC236}">
                <a16:creationId xmlns:a16="http://schemas.microsoft.com/office/drawing/2014/main" xmlns="" id="{404B82B5-A24C-40BD-88A8-9F0719240E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8012" y="1206733"/>
            <a:ext cx="3661164" cy="1576334"/>
          </a:xfrm>
          <a:prstGeom prst="roundRect">
            <a:avLst>
              <a:gd name="adj" fmla="val 3586"/>
            </a:avLst>
          </a:prstGeom>
        </p:spPr>
      </p:pic>
      <p:pic>
        <p:nvPicPr>
          <p:cNvPr id="8" name="Picture 7">
            <a:hlinkClick r:id="rId6"/>
            <a:extLst>
              <a:ext uri="{FF2B5EF4-FFF2-40B4-BE49-F238E27FC236}">
                <a16:creationId xmlns:a16="http://schemas.microsoft.com/office/drawing/2014/main" xmlns="" id="{CB5D3A57-F9B4-4DCE-A831-7E040653E1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5612" y="4961886"/>
            <a:ext cx="6678008" cy="1466012"/>
          </a:xfrm>
          <a:prstGeom prst="roundRect">
            <a:avLst>
              <a:gd name="adj" fmla="val 5492"/>
            </a:avLst>
          </a:prstGeom>
        </p:spPr>
      </p:pic>
      <p:pic>
        <p:nvPicPr>
          <p:cNvPr id="10" name="Picture 9">
            <a:hlinkClick r:id="rId8"/>
            <a:extLst>
              <a:ext uri="{FF2B5EF4-FFF2-40B4-BE49-F238E27FC236}">
                <a16:creationId xmlns:a16="http://schemas.microsoft.com/office/drawing/2014/main" xmlns="" id="{A05A9AFA-1694-4FF9-800A-2B4E62A8985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375551" y="1185153"/>
            <a:ext cx="3538056" cy="1597914"/>
          </a:xfrm>
          <a:prstGeom prst="roundRect">
            <a:avLst>
              <a:gd name="adj" fmla="val 4755"/>
            </a:avLst>
          </a:prstGeom>
        </p:spPr>
      </p:pic>
      <p:pic>
        <p:nvPicPr>
          <p:cNvPr id="13" name="Picture 12">
            <a:hlinkClick r:id="rId10"/>
            <a:extLst>
              <a:ext uri="{FF2B5EF4-FFF2-40B4-BE49-F238E27FC236}">
                <a16:creationId xmlns:a16="http://schemas.microsoft.com/office/drawing/2014/main" xmlns="" id="{C5733A8A-180C-42DB-A531-617A616CF1F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2120" y="1163573"/>
            <a:ext cx="3609026" cy="1619494"/>
          </a:xfrm>
          <a:prstGeom prst="roundRect">
            <a:avLst>
              <a:gd name="adj" fmla="val 6970"/>
            </a:avLst>
          </a:prstGeom>
        </p:spPr>
      </p:pic>
      <p:pic>
        <p:nvPicPr>
          <p:cNvPr id="15" name="Picture 14">
            <a:hlinkClick r:id="rId12"/>
            <a:extLst>
              <a:ext uri="{FF2B5EF4-FFF2-40B4-BE49-F238E27FC236}">
                <a16:creationId xmlns:a16="http://schemas.microsoft.com/office/drawing/2014/main" xmlns="" id="{C75642FC-F411-4844-A28F-DD6D37636A3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55612" y="3139471"/>
            <a:ext cx="6678008" cy="1466011"/>
          </a:xfrm>
          <a:prstGeom prst="roundRect">
            <a:avLst>
              <a:gd name="adj" fmla="val 6594"/>
            </a:avLst>
          </a:prstGeom>
        </p:spPr>
      </p:pic>
    </p:spTree>
    <p:extLst>
      <p:ext uri="{BB962C8B-B14F-4D97-AF65-F5344CB8AC3E}">
        <p14:creationId xmlns:p14="http://schemas.microsoft.com/office/powerpoint/2010/main" val="12935831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190413" y="1191467"/>
            <a:ext cx="11804822" cy="5530010"/>
          </a:xfrm>
        </p:spPr>
        <p:txBody>
          <a:bodyPr>
            <a:normAutofit/>
          </a:bodyPr>
          <a:lstStyle/>
          <a:p>
            <a:pPr marL="446088" indent="-446088">
              <a:lnSpc>
                <a:spcPts val="4000"/>
              </a:lnSpc>
              <a:buFontTx/>
              <a:buAutoNum type="arabicPeriod"/>
            </a:pPr>
            <a:r>
              <a:rPr lang="en-US" dirty="0"/>
              <a:t>What is mocking ?</a:t>
            </a:r>
          </a:p>
          <a:p>
            <a:pPr marL="446088" indent="-446088">
              <a:lnSpc>
                <a:spcPts val="4000"/>
              </a:lnSpc>
              <a:buFontTx/>
              <a:buAutoNum type="arabicPeriod"/>
            </a:pPr>
            <a:r>
              <a:rPr lang="en-US" dirty="0"/>
              <a:t>Why we need it ?</a:t>
            </a:r>
          </a:p>
          <a:p>
            <a:pPr marL="446088" indent="-446088">
              <a:lnSpc>
                <a:spcPts val="4000"/>
              </a:lnSpc>
              <a:buFontTx/>
              <a:buAutoNum type="arabicPeriod"/>
            </a:pPr>
            <a:r>
              <a:rPr lang="en-US" dirty="0"/>
              <a:t>Mocking types</a:t>
            </a:r>
          </a:p>
          <a:p>
            <a:pPr marL="1676186" lvl="4" indent="-457200">
              <a:lnSpc>
                <a:spcPts val="4000"/>
              </a:lnSpc>
            </a:pPr>
            <a:r>
              <a:rPr lang="en-US" dirty="0"/>
              <a:t>Mocks</a:t>
            </a:r>
          </a:p>
          <a:p>
            <a:pPr marL="1676186" lvl="4" indent="-457200">
              <a:lnSpc>
                <a:spcPts val="4000"/>
              </a:lnSpc>
            </a:pPr>
            <a:r>
              <a:rPr lang="en-US" dirty="0"/>
              <a:t>Stubs </a:t>
            </a:r>
          </a:p>
          <a:p>
            <a:pPr marL="1676186" lvl="4" indent="-457200">
              <a:lnSpc>
                <a:spcPts val="4000"/>
              </a:lnSpc>
            </a:pPr>
            <a:r>
              <a:rPr lang="en-US" dirty="0"/>
              <a:t>Fakes</a:t>
            </a:r>
          </a:p>
          <a:p>
            <a:pPr marL="446088" indent="-446088">
              <a:lnSpc>
                <a:spcPts val="4000"/>
              </a:lnSpc>
              <a:buFontTx/>
              <a:buAutoNum type="arabicPeriod"/>
            </a:pPr>
            <a:r>
              <a:rPr lang="en-US" dirty="0"/>
              <a:t>Mocking Examples</a:t>
            </a:r>
          </a:p>
          <a:p>
            <a:pPr marL="446088" indent="-446088">
              <a:lnSpc>
                <a:spcPts val="4000"/>
              </a:lnSpc>
              <a:buFontTx/>
              <a:buAutoNum type="arabicPeriod"/>
            </a:pPr>
            <a:r>
              <a:rPr lang="en-US" dirty="0"/>
              <a:t>Integration tests</a:t>
            </a:r>
          </a:p>
          <a:p>
            <a:pPr marL="0" indent="0">
              <a:lnSpc>
                <a:spcPts val="4000"/>
              </a:lnSpc>
              <a:buNone/>
            </a:pPr>
            <a:endParaRPr lang="en-US" dirty="0"/>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a:t>
            </a:fld>
            <a:endParaRPr lang="en-US" dirty="0"/>
          </a:p>
        </p:txBody>
      </p:sp>
      <p:pic>
        <p:nvPicPr>
          <p:cNvPr id="4" name="Picture 3"/>
          <p:cNvPicPr>
            <a:picLocks noChangeAspect="1"/>
          </p:cNvPicPr>
          <p:nvPr/>
        </p:nvPicPr>
        <p:blipFill>
          <a:blip r:embed="rId3"/>
          <a:stretch>
            <a:fillRect/>
          </a:stretch>
        </p:blipFill>
        <p:spPr>
          <a:xfrm>
            <a:off x="7161212" y="1461618"/>
            <a:ext cx="3869706" cy="4989707"/>
          </a:xfrm>
          <a:prstGeom prst="rect">
            <a:avLst/>
          </a:prstGeom>
        </p:spPr>
      </p:pic>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1612068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295400"/>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21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859"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765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03188"/>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0" y="1039813"/>
            <a:ext cx="9434513" cy="5638800"/>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1" name="Picture 4" descr="http://www.facebook.com/SoftwareUniversity" title="Software University @ Facebook">
            <a:hlinkClick r:id="rId7" tooltip="Software University @ Facebook"/>
          </p:cNvPr>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a:stretch/>
        </p:blipFill>
        <p:spPr bwMode="auto">
          <a:xfrm>
            <a:off x="10723014" y="4115033"/>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535452" y="4166869"/>
            <a:ext cx="970156" cy="965726"/>
          </a:xfrm>
          <a:prstGeom prst="rect">
            <a:avLst/>
          </a:prstGeom>
        </p:spPr>
      </p:pic>
      <p:pic>
        <p:nvPicPr>
          <p:cNvPr id="5" name="Picture 4">
            <a:hlinkClick r:id="rId3"/>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xmlns="" id="{1D5EA20F-A08B-46D3-A0D8-2268395A048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2141267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151121"/>
            <a:ext cx="11804822" cy="5373881"/>
          </a:xfrm>
        </p:spPr>
        <p:txBody>
          <a:bodyPr>
            <a:normAutofit/>
          </a:bodyPr>
          <a:lstStyle/>
          <a:p>
            <a:pPr marL="0" indent="0" algn="ctr">
              <a:buNone/>
            </a:pPr>
            <a:endParaRPr lang="bg-BG" b="1" dirty="0"/>
          </a:p>
          <a:p>
            <a:pPr marL="0" indent="0" algn="ctr">
              <a:buNone/>
            </a:pPr>
            <a:r>
              <a:rPr lang="en-US" sz="8800" b="1" dirty="0">
                <a:solidFill>
                  <a:schemeClr val="tx2">
                    <a:lumMod val="75000"/>
                  </a:schemeClr>
                </a:solidFill>
              </a:rPr>
              <a:t>sli.do</a:t>
            </a:r>
            <a:r>
              <a:rPr lang="en-US" sz="6000" b="1" dirty="0"/>
              <a:t/>
            </a:r>
            <a:br>
              <a:rPr lang="en-US" sz="6000" b="1" dirty="0"/>
            </a:br>
            <a:r>
              <a:rPr lang="en-US" sz="11500" b="1" dirty="0"/>
              <a:t>#QA-Automation</a:t>
            </a:r>
            <a:endParaRPr lang="en-US" sz="6000" b="1" dirty="0"/>
          </a:p>
          <a:p>
            <a:endParaRPr lang="en-US" dirty="0"/>
          </a:p>
        </p:txBody>
      </p:sp>
      <p:sp>
        <p:nvSpPr>
          <p:cNvPr id="4" name="Title 3"/>
          <p:cNvSpPr>
            <a:spLocks noGrp="1"/>
          </p:cNvSpPr>
          <p:nvPr>
            <p:ph type="title"/>
          </p:nvPr>
        </p:nvSpPr>
        <p:spPr/>
        <p:txBody>
          <a:bodyPr/>
          <a:lstStyle/>
          <a:p>
            <a:r>
              <a:rPr lang="en-US" dirty="0"/>
              <a:t>Have a Question?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11228011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295400"/>
            <a:ext cx="11815018" cy="5201066"/>
          </a:xfrm>
        </p:spPr>
        <p:txBody>
          <a:bodyPr>
            <a:normAutofit fontScale="92500" lnSpcReduction="20000"/>
          </a:bodyPr>
          <a:lstStyle/>
          <a:p>
            <a:r>
              <a:rPr lang="en-US" dirty="0"/>
              <a:t>In a </a:t>
            </a:r>
            <a:r>
              <a:rPr lang="en-US" dirty="0">
                <a:hlinkClick r:id="rId2" tooltip="Unit test"/>
              </a:rPr>
              <a:t>unit test</a:t>
            </a:r>
            <a:r>
              <a:rPr lang="en-US" dirty="0"/>
              <a:t>, mock objects can </a:t>
            </a:r>
            <a:r>
              <a:rPr lang="en-US" dirty="0">
                <a:hlinkClick r:id="rId3" tooltip="Simulation"/>
              </a:rPr>
              <a:t>simulate</a:t>
            </a:r>
            <a:r>
              <a:rPr lang="en-US" dirty="0"/>
              <a:t> the behavior of complex, real objects and are therefore useful when a real object is impractical or impossible to incorporate into a unit test. If an object has any of the following characteristics (Wikipedia)</a:t>
            </a:r>
          </a:p>
          <a:p>
            <a:pPr fontAlgn="base"/>
            <a:r>
              <a:rPr lang="en-US" dirty="0"/>
              <a:t>Mocking is primarily used in unit testing. An object under test may have dependencies on other (complex) objects. To isolate the behavior of the object you want to replace the other objects by mocks that simulate the behavior of the real objects. This is useful if the real objects are impractical to incorporate into the unit test.</a:t>
            </a:r>
          </a:p>
          <a:p>
            <a:pPr fontAlgn="base"/>
            <a:r>
              <a:rPr lang="en-US" dirty="0"/>
              <a:t>In short, mocking is creating objects that simulate the behavior of real objects.</a:t>
            </a:r>
          </a:p>
          <a:p>
            <a:endParaRPr lang="en-US" dirty="0"/>
          </a:p>
          <a:p>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a:t>What is mocking</a:t>
            </a:r>
          </a:p>
        </p:txBody>
      </p:sp>
      <p:sp>
        <p:nvSpPr>
          <p:cNvPr id="2" name="Slide Number Placeholder 1"/>
          <p:cNvSpPr>
            <a:spLocks noGrp="1"/>
          </p:cNvSpPr>
          <p:nvPr>
            <p:ph type="sldNum" sz="quarter" idx="13"/>
          </p:nvPr>
        </p:nvSpPr>
        <p:spPr/>
        <p:txBody>
          <a:bodyPr/>
          <a:lstStyle/>
          <a:p>
            <a:fld id="{C014DD1E-5D91-48A3-AD6D-45FBA980D106}" type="slidenum">
              <a:rPr lang="en-US" smtClean="0"/>
              <a:pPr/>
              <a:t>4</a:t>
            </a:fld>
            <a:endParaRPr lang="en-US" dirty="0"/>
          </a:p>
        </p:txBody>
      </p:sp>
    </p:spTree>
    <p:extLst>
      <p:ext uri="{BB962C8B-B14F-4D97-AF65-F5344CB8AC3E}">
        <p14:creationId xmlns:p14="http://schemas.microsoft.com/office/powerpoint/2010/main" val="13905156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371600"/>
            <a:ext cx="11815018" cy="5201066"/>
          </a:xfrm>
        </p:spPr>
        <p:txBody>
          <a:bodyPr>
            <a:normAutofit fontScale="70000" lnSpcReduction="20000"/>
          </a:bodyPr>
          <a:lstStyle/>
          <a:p>
            <a:pPr marL="0" indent="0">
              <a:buNone/>
            </a:pPr>
            <a:r>
              <a:rPr lang="en-US" dirty="0">
                <a:solidFill>
                  <a:schemeClr val="tx2">
                    <a:lumMod val="75000"/>
                  </a:schemeClr>
                </a:solidFill>
              </a:rPr>
              <a:t>For objects where</a:t>
            </a:r>
          </a:p>
          <a:p>
            <a:r>
              <a:rPr lang="en-US" dirty="0"/>
              <a:t>the object supplies </a:t>
            </a:r>
            <a:r>
              <a:rPr lang="en-US" dirty="0">
                <a:hlinkClick r:id="rId2" tooltip="Nondeterministic algorithm"/>
              </a:rPr>
              <a:t>non-deterministic</a:t>
            </a:r>
            <a:r>
              <a:rPr lang="en-US" dirty="0"/>
              <a:t> results (e.g. the current time or the current temperature);</a:t>
            </a:r>
          </a:p>
          <a:p>
            <a:r>
              <a:rPr lang="en-US" dirty="0"/>
              <a:t>it has states that are difficult to create or reproduce (e.g. a network error);</a:t>
            </a:r>
          </a:p>
          <a:p>
            <a:r>
              <a:rPr lang="en-US" dirty="0"/>
              <a:t>it is slow (e.g. a complete </a:t>
            </a:r>
            <a:r>
              <a:rPr lang="en-US" dirty="0">
                <a:hlinkClick r:id="rId3" tooltip="Database"/>
              </a:rPr>
              <a:t>database</a:t>
            </a:r>
            <a:r>
              <a:rPr lang="en-US" dirty="0"/>
              <a:t>, which would have to be initialized before the test);</a:t>
            </a:r>
          </a:p>
          <a:p>
            <a:r>
              <a:rPr lang="en-US" dirty="0"/>
              <a:t>it does not yet exist or may change behavior;</a:t>
            </a:r>
          </a:p>
          <a:p>
            <a:r>
              <a:rPr lang="en-US" dirty="0"/>
              <a:t>it would have to include information and methods exclusively for testing purposes (and not for its actual task).</a:t>
            </a:r>
          </a:p>
          <a:p>
            <a:pPr marL="0" indent="0">
              <a:buNone/>
            </a:pPr>
            <a:r>
              <a:rPr lang="en-US" dirty="0"/>
              <a:t>For example, an alarm clock program which causes a bell to ring at a certain time might get the current time from a time service. To test this, the test must wait until the alarm time to know whether it has rung the bell correctly. If a mock time service is used in place of the real time service, it can be programmed to provide the bell-ringing time (or any other time) regardless of the real time, so that the alarm clock program can be tested in isolation.</a:t>
            </a:r>
          </a:p>
          <a:p>
            <a:pPr marL="0" indent="0">
              <a:buNone/>
            </a:pP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a:t>Why we need it ?</a:t>
            </a:r>
          </a:p>
        </p:txBody>
      </p:sp>
      <p:sp>
        <p:nvSpPr>
          <p:cNvPr id="2" name="Slide Number Placeholder 1"/>
          <p:cNvSpPr>
            <a:spLocks noGrp="1"/>
          </p:cNvSpPr>
          <p:nvPr>
            <p:ph type="sldNum" sz="quarter" idx="13"/>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19269485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371600"/>
            <a:ext cx="11815018" cy="5201066"/>
          </a:xfrm>
        </p:spPr>
        <p:txBody>
          <a:bodyPr>
            <a:normAutofit fontScale="70000" lnSpcReduction="20000"/>
          </a:bodyPr>
          <a:lstStyle/>
          <a:p>
            <a:r>
              <a:rPr lang="en-US" dirty="0"/>
              <a:t>Mocks, fakes, and stubs</a:t>
            </a:r>
          </a:p>
          <a:p>
            <a:pPr marL="0" indent="0">
              <a:buNone/>
            </a:pPr>
            <a:r>
              <a:rPr lang="en-US" dirty="0"/>
              <a:t>Classification between mocks, fakes, and stubs is highly inconsistent across the literature. Consistent among the literature, though, is that they all represent a production object in a testing environment by exposing the same interface. Which out of mock, fake, or stub is the simplest is inconsistent, but the simplest always returns pre-arranged responses (as in a method stub). On the other side of the spectrum, the most complex object will fully simulate a production object with complete logic, exceptions, etc. Whether or not any of the mock, fake, or stub trio fits such a definition is, again, inconsistent across the literature. For example, a mock, fake, or stub method implementation between the two ends of the complexity spectrum might contain assertions to examine the context of each call. For example, a mock object might assert the order in which its methods are called, or assert consistency of data across method calls.  In the book The Art of Unit Testing mocks are described as a fake object that helps decide whether a test failed or passed by verifying whether an interaction with an object occurred. Everything else is defined as a stub. In that book, fakes are anything that is not real, which, based on their usage, can be either stubs or mocks. (Wikipedia)</a:t>
            </a:r>
          </a:p>
        </p:txBody>
      </p:sp>
      <p:sp>
        <p:nvSpPr>
          <p:cNvPr id="4" name="Title 3"/>
          <p:cNvSpPr>
            <a:spLocks noGrp="1"/>
          </p:cNvSpPr>
          <p:nvPr>
            <p:ph type="title"/>
          </p:nvPr>
        </p:nvSpPr>
        <p:spPr/>
        <p:txBody>
          <a:bodyPr/>
          <a:lstStyle/>
          <a:p>
            <a:r>
              <a:rPr lang="en-US" dirty="0"/>
              <a:t>Mocking types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42847552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Mocking types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7</a:t>
            </a:fld>
            <a:endParaRPr lang="en-US" dirty="0"/>
          </a:p>
        </p:txBody>
      </p:sp>
      <p:pic>
        <p:nvPicPr>
          <p:cNvPr id="1026" name="Picture 2" descr="C:\Users\Asus\Desktop\CIRCLES QA.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894012" y="1526958"/>
            <a:ext cx="4935984" cy="464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3406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1 – Database mocking</a:t>
            </a:r>
          </a:p>
        </p:txBody>
      </p:sp>
      <p:sp>
        <p:nvSpPr>
          <p:cNvPr id="2" name="Slide Number Placeholder 1"/>
          <p:cNvSpPr>
            <a:spLocks noGrp="1"/>
          </p:cNvSpPr>
          <p:nvPr>
            <p:ph type="sldNum" sz="quarter" idx="13"/>
          </p:nvPr>
        </p:nvSpPr>
        <p:spPr/>
        <p:txBody>
          <a:bodyPr/>
          <a:lstStyle/>
          <a:p>
            <a:fld id="{C014DD1E-5D91-48A3-AD6D-45FBA980D106}" type="slidenum">
              <a:rPr lang="en-US" smtClean="0"/>
              <a:pPr/>
              <a:t>8</a:t>
            </a:fld>
            <a:endParaRPr lang="en-US" dirty="0"/>
          </a:p>
        </p:txBody>
      </p:sp>
      <p:sp>
        <p:nvSpPr>
          <p:cNvPr id="3" name="Rectangle 2"/>
          <p:cNvSpPr/>
          <p:nvPr/>
        </p:nvSpPr>
        <p:spPr>
          <a:xfrm>
            <a:off x="169393" y="1371600"/>
            <a:ext cx="6092825" cy="830997"/>
          </a:xfrm>
          <a:prstGeom prst="rect">
            <a:avLst/>
          </a:prstGeom>
        </p:spPr>
        <p:txBody>
          <a:bodyPr>
            <a:spAutoFit/>
          </a:bodyPr>
          <a:lstStyle/>
          <a:p>
            <a:pPr fontAlgn="base"/>
            <a:r>
              <a:rPr lang="en-US" dirty="0">
                <a:solidFill>
                  <a:srgbClr val="FFFFFF"/>
                </a:solidFill>
                <a:latin typeface="inherit"/>
                <a:hlinkClick r:id="rId2"/>
              </a:rPr>
              <a:t>ASP.NET MVC Model Testing using </a:t>
            </a:r>
            <a:r>
              <a:rPr lang="en-US" dirty="0" err="1">
                <a:solidFill>
                  <a:srgbClr val="FFFFFF"/>
                </a:solidFill>
                <a:latin typeface="inherit"/>
                <a:hlinkClick r:id="rId2"/>
              </a:rPr>
              <a:t>NUnit</a:t>
            </a:r>
            <a:r>
              <a:rPr lang="en-US" dirty="0">
                <a:solidFill>
                  <a:srgbClr val="FFFFFF"/>
                </a:solidFill>
                <a:latin typeface="inherit"/>
                <a:hlinkClick r:id="rId2"/>
              </a:rPr>
              <a:t> and MOQ | </a:t>
            </a:r>
            <a:r>
              <a:rPr lang="en-US" dirty="0" err="1">
                <a:solidFill>
                  <a:srgbClr val="FFFFFF"/>
                </a:solidFill>
                <a:latin typeface="inherit"/>
                <a:hlinkClick r:id="rId2"/>
              </a:rPr>
              <a:t>DotNetCurry</a:t>
            </a:r>
            <a:endParaRPr lang="en-US" b="0" i="0" dirty="0">
              <a:solidFill>
                <a:srgbClr val="FFFFFF"/>
              </a:solidFill>
              <a:effectLst/>
              <a:latin typeface="DDG_ProximaNova"/>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12" y="2300377"/>
            <a:ext cx="6571429" cy="4133333"/>
          </a:xfrm>
          <a:prstGeom prst="rect">
            <a:avLst/>
          </a:prstGeom>
        </p:spPr>
      </p:pic>
    </p:spTree>
    <p:extLst>
      <p:ext uri="{BB962C8B-B14F-4D97-AF65-F5344CB8AC3E}">
        <p14:creationId xmlns:p14="http://schemas.microsoft.com/office/powerpoint/2010/main" val="3524011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2 – Service mocking</a:t>
            </a:r>
          </a:p>
        </p:txBody>
      </p:sp>
      <p:sp>
        <p:nvSpPr>
          <p:cNvPr id="2" name="Slide Number Placeholder 1"/>
          <p:cNvSpPr>
            <a:spLocks noGrp="1"/>
          </p:cNvSpPr>
          <p:nvPr>
            <p:ph type="sldNum" sz="quarter" idx="13"/>
          </p:nvPr>
        </p:nvSpPr>
        <p:spPr/>
        <p:txBody>
          <a:bodyPr/>
          <a:lstStyle/>
          <a:p>
            <a:fld id="{C014DD1E-5D91-48A3-AD6D-45FBA980D106}" type="slidenum">
              <a:rPr lang="en-US" smtClean="0"/>
              <a:pPr/>
              <a:t>9</a:t>
            </a:fld>
            <a:endParaRPr lang="en-US" dirty="0"/>
          </a:p>
        </p:txBody>
      </p:sp>
      <p:pic>
        <p:nvPicPr>
          <p:cNvPr id="3074" name="Picture 2" descr="Adopting SOA Best Practices and Lessons Learned"/>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150938"/>
            <a:ext cx="11806238" cy="555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9024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xmlns="" name="SoftUni3_1" id="{D61FAD9B-6E74-4E03-BFE4-B363D484F1DA}" vid="{7089C1A3-635B-4B03-A017-DAF10A3A396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688</Words>
  <Application>Microsoft Office PowerPoint</Application>
  <PresentationFormat>Custom</PresentationFormat>
  <Paragraphs>109</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1_SoftUni3_1</vt:lpstr>
      <vt:lpstr>Mocking and Integration Tests</vt:lpstr>
      <vt:lpstr>Table of Contents</vt:lpstr>
      <vt:lpstr>Have a Question?</vt:lpstr>
      <vt:lpstr>What is mocking</vt:lpstr>
      <vt:lpstr>Why we need it ?</vt:lpstr>
      <vt:lpstr>Mocking types</vt:lpstr>
      <vt:lpstr>Mocking types</vt:lpstr>
      <vt:lpstr>Example 1 – Database mocking</vt:lpstr>
      <vt:lpstr>Example 2 – Service mocking</vt:lpstr>
      <vt:lpstr>Example 3 – Web hook mocking</vt:lpstr>
      <vt:lpstr>Example 4 – UI mocking</vt:lpstr>
      <vt:lpstr>Real word example</vt:lpstr>
      <vt:lpstr>TDD</vt:lpstr>
      <vt:lpstr>Integration tests</vt:lpstr>
      <vt:lpstr>Integration tests in ASP.NET Core</vt:lpstr>
      <vt:lpstr>How to write good integration tests</vt:lpstr>
      <vt:lpstr> When Creating Integration Tests Don’t… </vt:lpstr>
      <vt:lpstr>SoftUni Diamond Partners</vt:lpstr>
      <vt:lpstr>SoftUni Diamond Partners</vt:lpstr>
      <vt:lpstr>PowerPoint Presentation</vt:lpstr>
      <vt:lpstr>License</vt:lpstr>
      <vt:lpstr>Trainings @ Software University (SoftUni)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Automation</dc:title>
  <dc:subject>Software Development Course</dc:subject>
  <dc:creator/>
  <cp:keywords>SoftUni, Software University, programming, software development, qa engineering, course, quality, qaautomation</cp:keywords>
  <dc:description>Software University Foundation - http://softuni.org</dc:description>
  <cp:lastModifiedBy/>
  <cp:revision>1</cp:revision>
  <dcterms:created xsi:type="dcterms:W3CDTF">2014-01-02T17:00:34Z</dcterms:created>
  <dcterms:modified xsi:type="dcterms:W3CDTF">2018-06-29T10:40:28Z</dcterms:modified>
  <cp:category>programming, computer programming, software development, quality assurance, QAAutomation</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