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2"/>
  </p:sldMasterIdLst>
  <p:notesMasterIdLst>
    <p:notesMasterId r:id="rId62"/>
  </p:notesMasterIdLst>
  <p:handoutMasterIdLst>
    <p:handoutMasterId r:id="rId63"/>
  </p:handoutMasterIdLst>
  <p:sldIdLst>
    <p:sldId id="533" r:id="rId3"/>
    <p:sldId id="276" r:id="rId4"/>
    <p:sldId id="410" r:id="rId5"/>
    <p:sldId id="534" r:id="rId6"/>
    <p:sldId id="417" r:id="rId7"/>
    <p:sldId id="492" r:id="rId8"/>
    <p:sldId id="493" r:id="rId9"/>
    <p:sldId id="455" r:id="rId10"/>
    <p:sldId id="487" r:id="rId11"/>
    <p:sldId id="488" r:id="rId12"/>
    <p:sldId id="489" r:id="rId13"/>
    <p:sldId id="490" r:id="rId14"/>
    <p:sldId id="491" r:id="rId15"/>
    <p:sldId id="535" r:id="rId16"/>
    <p:sldId id="419" r:id="rId17"/>
    <p:sldId id="494" r:id="rId18"/>
    <p:sldId id="495" r:id="rId19"/>
    <p:sldId id="496" r:id="rId20"/>
    <p:sldId id="497" r:id="rId21"/>
    <p:sldId id="498" r:id="rId22"/>
    <p:sldId id="501" r:id="rId23"/>
    <p:sldId id="500" r:id="rId24"/>
    <p:sldId id="536" r:id="rId25"/>
    <p:sldId id="499" r:id="rId26"/>
    <p:sldId id="507" r:id="rId27"/>
    <p:sldId id="518" r:id="rId28"/>
    <p:sldId id="517" r:id="rId29"/>
    <p:sldId id="516" r:id="rId30"/>
    <p:sldId id="515" r:id="rId31"/>
    <p:sldId id="514" r:id="rId32"/>
    <p:sldId id="513" r:id="rId33"/>
    <p:sldId id="512" r:id="rId34"/>
    <p:sldId id="511" r:id="rId35"/>
    <p:sldId id="510" r:id="rId36"/>
    <p:sldId id="509" r:id="rId37"/>
    <p:sldId id="508" r:id="rId38"/>
    <p:sldId id="537" r:id="rId39"/>
    <p:sldId id="504" r:id="rId40"/>
    <p:sldId id="519" r:id="rId41"/>
    <p:sldId id="524" r:id="rId42"/>
    <p:sldId id="523" r:id="rId43"/>
    <p:sldId id="522" r:id="rId44"/>
    <p:sldId id="521" r:id="rId45"/>
    <p:sldId id="520" r:id="rId46"/>
    <p:sldId id="538" r:id="rId47"/>
    <p:sldId id="506" r:id="rId48"/>
    <p:sldId id="529" r:id="rId49"/>
    <p:sldId id="531" r:id="rId50"/>
    <p:sldId id="532" r:id="rId51"/>
    <p:sldId id="484" r:id="rId52"/>
    <p:sldId id="525" r:id="rId53"/>
    <p:sldId id="526" r:id="rId54"/>
    <p:sldId id="527" r:id="rId55"/>
    <p:sldId id="528" r:id="rId56"/>
    <p:sldId id="540" r:id="rId57"/>
    <p:sldId id="541" r:id="rId58"/>
    <p:sldId id="539" r:id="rId59"/>
    <p:sldId id="352" r:id="rId60"/>
    <p:sldId id="393" r:id="rId6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FB0E319-3B19-4A38-B6AB-9533F556033F}">
          <p14:sldIdLst>
            <p14:sldId id="533"/>
            <p14:sldId id="276"/>
            <p14:sldId id="410"/>
          </p14:sldIdLst>
        </p14:section>
        <p14:section name="Selenium WebDriver Setup" id="{A4E8D27F-6CF6-4ABA-B504-5F3E0F4F86EA}">
          <p14:sldIdLst>
            <p14:sldId id="534"/>
            <p14:sldId id="417"/>
            <p14:sldId id="492"/>
            <p14:sldId id="493"/>
            <p14:sldId id="455"/>
            <p14:sldId id="487"/>
            <p14:sldId id="488"/>
            <p14:sldId id="489"/>
            <p14:sldId id="490"/>
            <p14:sldId id="491"/>
          </p14:sldIdLst>
        </p14:section>
        <p14:section name="Element Locators" id="{0099168E-3EE7-4FAD-BFD8-5F7CEB16A7A8}">
          <p14:sldIdLst>
            <p14:sldId id="535"/>
          </p14:sldIdLst>
        </p14:section>
        <p14:section name="Xpath" id="{C72F4909-90C4-43DB-A41A-F8454A3864A3}">
          <p14:sldIdLst>
            <p14:sldId id="419"/>
            <p14:sldId id="494"/>
            <p14:sldId id="495"/>
            <p14:sldId id="496"/>
            <p14:sldId id="497"/>
            <p14:sldId id="498"/>
            <p14:sldId id="501"/>
            <p14:sldId id="500"/>
            <p14:sldId id="536"/>
            <p14:sldId id="499"/>
            <p14:sldId id="507"/>
            <p14:sldId id="518"/>
            <p14:sldId id="517"/>
            <p14:sldId id="516"/>
            <p14:sldId id="515"/>
            <p14:sldId id="514"/>
            <p14:sldId id="513"/>
            <p14:sldId id="512"/>
            <p14:sldId id="511"/>
            <p14:sldId id="510"/>
            <p14:sldId id="509"/>
            <p14:sldId id="508"/>
            <p14:sldId id="537"/>
            <p14:sldId id="504"/>
            <p14:sldId id="519"/>
            <p14:sldId id="524"/>
            <p14:sldId id="523"/>
            <p14:sldId id="522"/>
            <p14:sldId id="521"/>
            <p14:sldId id="520"/>
            <p14:sldId id="538"/>
            <p14:sldId id="506"/>
            <p14:sldId id="529"/>
            <p14:sldId id="531"/>
            <p14:sldId id="532"/>
            <p14:sldId id="484"/>
            <p14:sldId id="525"/>
            <p14:sldId id="526"/>
            <p14:sldId id="527"/>
            <p14:sldId id="528"/>
          </p14:sldIdLst>
        </p14:section>
        <p14:section name="Conclusion" id="{95C23484-3EE9-488F-9A3A-833EF0DE4243}">
          <p14:sldIdLst>
            <p14:sldId id="540"/>
            <p14:sldId id="541"/>
            <p14:sldId id="539"/>
            <p14:sldId id="352"/>
            <p14:sldId id="393"/>
          </p14:sldIdLst>
        </p14:section>
      </p14:sectionLst>
    </p:ext>
    <p:ext uri="{EFAFB233-063F-42B5-8137-9DF3F51BA10A}">
      <p15:sldGuideLst xmlns:p15="http://schemas.microsoft.com/office/powerpoint/2012/main" xmlns="">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2A"/>
    <a:srgbClr val="3A3A3A"/>
    <a:srgbClr val="FFF0D9"/>
    <a:srgbClr val="F0F5FA"/>
    <a:srgbClr val="1A8AFA"/>
    <a:srgbClr val="0097CC"/>
    <a:srgbClr val="FDFFFF"/>
    <a:srgbClr val="603A14"/>
    <a:srgbClr val="E85C0E"/>
    <a:srgbClr val="BAB398"/>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68" autoAdjust="0"/>
    <p:restoredTop sz="94533" autoAdjust="0"/>
  </p:normalViewPr>
  <p:slideViewPr>
    <p:cSldViewPr>
      <p:cViewPr varScale="1">
        <p:scale>
          <a:sx n="88" d="100"/>
          <a:sy n="88" d="100"/>
        </p:scale>
        <p:origin x="-221" y="-77"/>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68"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6/29/2018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6/29/2018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58</a:t>
            </a:fld>
            <a:endParaRPr lang="en-US" dirty="0"/>
          </a:p>
        </p:txBody>
      </p:sp>
    </p:spTree>
    <p:extLst>
      <p:ext uri="{BB962C8B-B14F-4D97-AF65-F5344CB8AC3E}">
        <p14:creationId xmlns:p14="http://schemas.microsoft.com/office/powerpoint/2010/main" val="2968412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59</a:t>
            </a:fld>
            <a:endParaRPr lang="en-US" dirty="0"/>
          </a:p>
        </p:txBody>
      </p:sp>
    </p:spTree>
    <p:extLst>
      <p:ext uri="{BB962C8B-B14F-4D97-AF65-F5344CB8AC3E}">
        <p14:creationId xmlns:p14="http://schemas.microsoft.com/office/powerpoint/2010/main" val="376276204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emf"/><Relationship Id="rId16" Type="http://schemas.openxmlformats.org/officeDocument/2006/relationships/image" Target="../media/image27.png"/><Relationship Id="rId1" Type="http://schemas.openxmlformats.org/officeDocument/2006/relationships/slideMaster" Target="../slideMasters/slideMaster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20.png"/><Relationship Id="rId1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2.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9.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28.png"/><Relationship Id="rId9" Type="http://schemas.openxmlformats.org/officeDocument/2006/relationships/hyperlink" Target="http://www.telenor.bg/" TargetMode="External"/><Relationship Id="rId14" Type="http://schemas.openxmlformats.org/officeDocument/2006/relationships/image" Target="../media/image33.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8.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5.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hyperlink" Target="https://www.xs-software.com/" TargetMode="External"/><Relationship Id="rId14" Type="http://schemas.openxmlformats.org/officeDocument/2006/relationships/image" Target="../media/image39.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3.png"/><Relationship Id="rId5" Type="http://schemas.openxmlformats.org/officeDocument/2006/relationships/hyperlink" Target="https://www.facebook.com/SoftwareUniversity" TargetMode="External"/><Relationship Id="rId10" Type="http://schemas.openxmlformats.org/officeDocument/2006/relationships/image" Target="../media/image42.png"/><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xmlns="" id="{5B5A345C-2CD0-4932-A998-37B2D20BF028}"/>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33" name="Picture Placeholder 32">
            <a:extLst>
              <a:ext uri="{FF2B5EF4-FFF2-40B4-BE49-F238E27FC236}">
                <a16:creationId xmlns:a16="http://schemas.microsoft.com/office/drawing/2014/main" xmlns="" id="{A04D819A-89E2-4714-8C56-1838BF467EF7}"/>
              </a:ext>
            </a:extLst>
          </p:cNvPr>
          <p:cNvSpPr>
            <a:spLocks noGrp="1"/>
          </p:cNvSpPr>
          <p:nvPr>
            <p:ph type="pic" sz="quarter" idx="10"/>
          </p:nvPr>
        </p:nvSpPr>
        <p:spPr>
          <a:xfrm>
            <a:off x="656458" y="2351427"/>
            <a:ext cx="5437955" cy="2325990"/>
          </a:xfrm>
        </p:spPr>
        <p:txBody>
          <a:bodyPr/>
          <a:lstStyle>
            <a:lvl1pPr marL="0" indent="0" algn="ctr">
              <a:buNone/>
              <a:defRPr>
                <a:solidFill>
                  <a:schemeClr val="bg1"/>
                </a:solidFill>
              </a:defRPr>
            </a:lvl1pPr>
          </a:lstStyle>
          <a:p>
            <a:r>
              <a:rPr lang="en-US"/>
              <a:t>Click icon to add picture</a:t>
            </a:r>
            <a:endParaRPr lang="en-US" dirty="0"/>
          </a:p>
        </p:txBody>
      </p:sp>
      <p:pic>
        <p:nvPicPr>
          <p:cNvPr id="35" name="Picture 34">
            <a:extLst>
              <a:ext uri="{FF2B5EF4-FFF2-40B4-BE49-F238E27FC236}">
                <a16:creationId xmlns:a16="http://schemas.microsoft.com/office/drawing/2014/main" xmlns=""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48639" y="2374047"/>
            <a:ext cx="3170229" cy="3431879"/>
          </a:xfrm>
          <a:prstGeom prst="rect">
            <a:avLst/>
          </a:prstGeom>
        </p:spPr>
      </p:pic>
      <p:sp>
        <p:nvSpPr>
          <p:cNvPr id="43" name="Subtitle 5">
            <a:extLst>
              <a:ext uri="{FF2B5EF4-FFF2-40B4-BE49-F238E27FC236}">
                <a16:creationId xmlns:a16="http://schemas.microsoft.com/office/drawing/2014/main" xmlns="" id="{37BDB812-1395-4B02-ABCF-6A331EEE23E5}"/>
              </a:ext>
            </a:extLst>
          </p:cNvPr>
          <p:cNvSpPr>
            <a:spLocks noGrp="1"/>
          </p:cNvSpPr>
          <p:nvPr>
            <p:ph type="subTitle" idx="1" hasCustomPrompt="1"/>
          </p:nvPr>
        </p:nvSpPr>
        <p:spPr>
          <a:xfrm>
            <a:off x="666687" y="1303142"/>
            <a:ext cx="10962447"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xmlns=""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085" y="6057658"/>
            <a:ext cx="2105462" cy="525279"/>
          </a:xfrm>
          <a:prstGeom prst="rect">
            <a:avLst/>
          </a:prstGeom>
        </p:spPr>
      </p:pic>
      <p:pic>
        <p:nvPicPr>
          <p:cNvPr id="10" name="Picture 9">
            <a:extLst>
              <a:ext uri="{FF2B5EF4-FFF2-40B4-BE49-F238E27FC236}">
                <a16:creationId xmlns:a16="http://schemas.microsoft.com/office/drawing/2014/main" xmlns=""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461" y="6035667"/>
            <a:ext cx="629415" cy="526503"/>
          </a:xfrm>
          <a:prstGeom prst="rect">
            <a:avLst/>
          </a:prstGeom>
        </p:spPr>
      </p:pic>
      <p:pic>
        <p:nvPicPr>
          <p:cNvPr id="15" name="Picture 14">
            <a:extLst>
              <a:ext uri="{FF2B5EF4-FFF2-40B4-BE49-F238E27FC236}">
                <a16:creationId xmlns:a16="http://schemas.microsoft.com/office/drawing/2014/main" xmlns=""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2791" y="6035667"/>
            <a:ext cx="1186773" cy="526503"/>
          </a:xfrm>
          <a:prstGeom prst="rect">
            <a:avLst/>
          </a:prstGeom>
        </p:spPr>
      </p:pic>
      <p:sp>
        <p:nvSpPr>
          <p:cNvPr id="2" name="Title 1">
            <a:extLst>
              <a:ext uri="{FF2B5EF4-FFF2-40B4-BE49-F238E27FC236}">
                <a16:creationId xmlns:a16="http://schemas.microsoft.com/office/drawing/2014/main" xmlns="" id="{A4DF3AB8-E6E3-4FCE-8A4A-ECD147720A5D}"/>
              </a:ext>
            </a:extLst>
          </p:cNvPr>
          <p:cNvSpPr>
            <a:spLocks noGrp="1"/>
          </p:cNvSpPr>
          <p:nvPr>
            <p:ph type="title" hasCustomPrompt="1"/>
          </p:nvPr>
        </p:nvSpPr>
        <p:spPr>
          <a:xfrm>
            <a:off x="666687" y="254857"/>
            <a:ext cx="10962447"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xmlns=""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0076" y="6080062"/>
            <a:ext cx="1436897"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xmlns="" id="{2EA92DCA-4DB5-4D03-ACD3-A6A296592D0C}"/>
              </a:ext>
            </a:extLst>
          </p:cNvPr>
          <p:cNvSpPr>
            <a:spLocks noGrp="1"/>
          </p:cNvSpPr>
          <p:nvPr>
            <p:ph type="body" sz="quarter" idx="17" hasCustomPrompt="1"/>
          </p:nvPr>
        </p:nvSpPr>
        <p:spPr bwMode="auto">
          <a:xfrm>
            <a:off x="8641602" y="5909744"/>
            <a:ext cx="2950749" cy="39554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xmlns="" id="{3E6B87B7-9D33-4EBB-BD4F-C0436BA3FD72}"/>
              </a:ext>
            </a:extLst>
          </p:cNvPr>
          <p:cNvSpPr>
            <a:spLocks noGrp="1"/>
          </p:cNvSpPr>
          <p:nvPr>
            <p:ph type="body" sz="quarter" idx="18" hasCustomPrompt="1"/>
          </p:nvPr>
        </p:nvSpPr>
        <p:spPr bwMode="auto">
          <a:xfrm>
            <a:off x="8641602" y="6334540"/>
            <a:ext cx="2950749" cy="363232"/>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xmlns="" id="{3B21F47B-DE1F-442D-A2B7-6866F8786704}"/>
              </a:ext>
            </a:extLst>
          </p:cNvPr>
          <p:cNvSpPr>
            <a:spLocks noGrp="1"/>
          </p:cNvSpPr>
          <p:nvPr>
            <p:ph type="body" sz="quarter" idx="19" hasCustomPrompt="1"/>
          </p:nvPr>
        </p:nvSpPr>
        <p:spPr bwMode="auto">
          <a:xfrm>
            <a:off x="670972" y="4867793"/>
            <a:ext cx="2950749" cy="52481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xmlns="" id="{CD940256-851E-46C8-8BFB-A5ECA6C7DA07}"/>
              </a:ext>
            </a:extLst>
          </p:cNvPr>
          <p:cNvSpPr>
            <a:spLocks noGrp="1"/>
          </p:cNvSpPr>
          <p:nvPr>
            <p:ph type="body" sz="quarter" idx="20" hasCustomPrompt="1"/>
          </p:nvPr>
        </p:nvSpPr>
        <p:spPr bwMode="auto">
          <a:xfrm>
            <a:off x="670972" y="5361049"/>
            <a:ext cx="2950749" cy="460181"/>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xmlns="" id="{6854D183-0374-4B3E-B2CE-32F308A81591}"/>
              </a:ext>
            </a:extLst>
          </p:cNvPr>
          <p:cNvSpPr/>
          <p:nvPr/>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xmlns="" id="{34E5CD64-8E62-478C-BD07-29B0AE8E261B}"/>
              </a:ext>
            </a:extLst>
          </p:cNvPr>
          <p:cNvSpPr/>
          <p:nvPr userDrawn="1"/>
        </p:nvSpPr>
        <p:spPr>
          <a:xfrm>
            <a:off x="-1588" y="6702676"/>
            <a:ext cx="12188825"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8215709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23609A8D-9063-4A88-A094-81A65D7DF41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7" name="Rectangle 16">
            <a:extLst>
              <a:ext uri="{FF2B5EF4-FFF2-40B4-BE49-F238E27FC236}">
                <a16:creationId xmlns:a16="http://schemas.microsoft.com/office/drawing/2014/main" xmlns="" id="{4880F1A8-532C-4443-BDB9-44438A972E1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357" y="1355077"/>
            <a:ext cx="3888360"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8713" y="1355073"/>
            <a:ext cx="47988"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6704" y="1748999"/>
            <a:ext cx="239938"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xmlns="" id="{E9B994EC-35A8-4A11-98CB-25DC28852F94}"/>
              </a:ext>
            </a:extLst>
          </p:cNvPr>
          <p:cNvSpPr/>
          <p:nvPr/>
        </p:nvSpPr>
        <p:spPr>
          <a:xfrm>
            <a:off x="3" y="6721485"/>
            <a:ext cx="12188825"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xmlns="" id="{A2ABE920-240F-4CF6-AD45-23ED489FAD6E}"/>
              </a:ext>
            </a:extLst>
          </p:cNvPr>
          <p:cNvSpPr>
            <a:spLocks noGrp="1"/>
          </p:cNvSpPr>
          <p:nvPr>
            <p:ph type="body" sz="quarter" idx="13"/>
          </p:nvPr>
        </p:nvSpPr>
        <p:spPr>
          <a:xfrm>
            <a:off x="4794689" y="1353867"/>
            <a:ext cx="7197424"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xmlns=""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xmlns="" id="{A66184F8-77F5-4000-AA69-383B07AEEF0D}"/>
              </a:ext>
            </a:extLst>
          </p:cNvPr>
          <p:cNvSpPr>
            <a:spLocks noGrp="1"/>
          </p:cNvSpPr>
          <p:nvPr>
            <p:ph type="dt" sz="half" idx="14"/>
          </p:nvPr>
        </p:nvSpPr>
        <p:spPr/>
        <p:txBody>
          <a:bodyPr/>
          <a:lstStyle/>
          <a:p>
            <a:fld id="{055373AC-9AA7-423B-BA00-BA1C74164DBD}" type="datetime1">
              <a:rPr lang="en-US" smtClean="0"/>
              <a:pPr/>
              <a:t>6/29/2018</a:t>
            </a:fld>
            <a:endParaRPr lang="en-US" dirty="0"/>
          </a:p>
        </p:txBody>
      </p:sp>
      <p:sp>
        <p:nvSpPr>
          <p:cNvPr id="9" name="Footer Placeholder 8">
            <a:extLst>
              <a:ext uri="{FF2B5EF4-FFF2-40B4-BE49-F238E27FC236}">
                <a16:creationId xmlns:a16="http://schemas.microsoft.com/office/drawing/2014/main" xmlns=""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xmlns=""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xmlns=""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5" y="232973"/>
            <a:ext cx="2125527" cy="530284"/>
          </a:xfrm>
          <a:prstGeom prst="rect">
            <a:avLst/>
          </a:prstGeom>
        </p:spPr>
      </p:pic>
      <p:sp>
        <p:nvSpPr>
          <p:cNvPr id="18" name="Rectangle 17">
            <a:extLst>
              <a:ext uri="{FF2B5EF4-FFF2-40B4-BE49-F238E27FC236}">
                <a16:creationId xmlns:a16="http://schemas.microsoft.com/office/drawing/2014/main" xmlns="" id="{B2B94D3F-5DC8-4398-914C-4833ABE4CC19}"/>
              </a:ext>
            </a:extLst>
          </p:cNvPr>
          <p:cNvSpPr/>
          <p:nvPr userDrawn="1"/>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5764444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xmlns="" id="{B21D9C95-5FF6-4F7E-AC00-ED6F3DD385F0}"/>
              </a:ext>
            </a:extLst>
          </p:cNvPr>
          <p:cNvPicPr>
            <a:picLocks noChangeAspect="1"/>
          </p:cNvPicPr>
          <p:nvPr userDrawn="1"/>
        </p:nvPicPr>
        <p:blipFill rotWithShape="1">
          <a:blip r:embed="rId2"/>
          <a:srcRect b="1672"/>
          <a:stretch/>
        </p:blipFill>
        <p:spPr>
          <a:xfrm>
            <a:off x="-3176" y="5788"/>
            <a:ext cx="12192000" cy="6852212"/>
          </a:xfrm>
          <a:prstGeom prst="rect">
            <a:avLst/>
          </a:prstGeom>
        </p:spPr>
      </p:pic>
      <p:pic>
        <p:nvPicPr>
          <p:cNvPr id="56" name="Picture 55">
            <a:extLst>
              <a:ext uri="{FF2B5EF4-FFF2-40B4-BE49-F238E27FC236}">
                <a16:creationId xmlns:a16="http://schemas.microsoft.com/office/drawing/2014/main" xmlns="" id="{DEAD13D1-8921-41EB-9EDF-DA3F5121F449}"/>
              </a:ext>
            </a:extLst>
          </p:cNvPr>
          <p:cNvPicPr>
            <a:picLocks noChangeAspect="1"/>
          </p:cNvPicPr>
          <p:nvPr/>
        </p:nvPicPr>
        <p:blipFill rotWithShape="1">
          <a:blip r:embed="rId2"/>
          <a:srcRect b="1672"/>
          <a:stretch/>
        </p:blipFill>
        <p:spPr>
          <a:xfrm>
            <a:off x="-3176" y="5788"/>
            <a:ext cx="12192000" cy="6852212"/>
          </a:xfrm>
          <a:prstGeom prst="rect">
            <a:avLst/>
          </a:prstGeom>
        </p:spPr>
      </p:pic>
      <p:sp>
        <p:nvSpPr>
          <p:cNvPr id="19" name="Rectangle 18">
            <a:extLst>
              <a:ext uri="{FF2B5EF4-FFF2-40B4-BE49-F238E27FC236}">
                <a16:creationId xmlns:a16="http://schemas.microsoft.com/office/drawing/2014/main" xmlns="" id="{7CFDBB16-985C-4CC7-B6DB-B81B36037922}"/>
              </a:ext>
            </a:extLst>
          </p:cNvPr>
          <p:cNvSpPr/>
          <p:nvPr/>
        </p:nvSpPr>
        <p:spPr>
          <a:xfrm>
            <a:off x="-1051027" y="703247"/>
            <a:ext cx="8403884"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xmlns=""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44" y="2222932"/>
            <a:ext cx="3574974" cy="4148680"/>
          </a:xfrm>
          <a:prstGeom prst="rect">
            <a:avLst/>
          </a:prstGeom>
        </p:spPr>
      </p:pic>
      <p:pic>
        <p:nvPicPr>
          <p:cNvPr id="42" name="Picture 41">
            <a:extLst>
              <a:ext uri="{FF2B5EF4-FFF2-40B4-BE49-F238E27FC236}">
                <a16:creationId xmlns:a16="http://schemas.microsoft.com/office/drawing/2014/main" xmlns=""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3929" y="314259"/>
            <a:ext cx="2125527" cy="530284"/>
          </a:xfrm>
          <a:prstGeom prst="rect">
            <a:avLst/>
          </a:prstGeom>
        </p:spPr>
      </p:pic>
      <p:sp>
        <p:nvSpPr>
          <p:cNvPr id="2" name="Date Placeholder 1">
            <a:extLst>
              <a:ext uri="{FF2B5EF4-FFF2-40B4-BE49-F238E27FC236}">
                <a16:creationId xmlns:a16="http://schemas.microsoft.com/office/drawing/2014/main" xmlns="" id="{839983C1-41F3-4B45-9E6B-F2615F743C0A}"/>
              </a:ext>
            </a:extLst>
          </p:cNvPr>
          <p:cNvSpPr>
            <a:spLocks noGrp="1"/>
          </p:cNvSpPr>
          <p:nvPr>
            <p:ph type="dt" sz="half" idx="10"/>
          </p:nvPr>
        </p:nvSpPr>
        <p:spPr/>
        <p:txBody>
          <a:bodyPr/>
          <a:lstStyle/>
          <a:p>
            <a:fld id="{055373AC-9AA7-423B-BA00-BA1C74164DBD}" type="datetime1">
              <a:rPr lang="en-US" smtClean="0"/>
              <a:pPr/>
              <a:t>6/29/2018</a:t>
            </a:fld>
            <a:endParaRPr lang="en-US" dirty="0"/>
          </a:p>
        </p:txBody>
      </p:sp>
      <p:sp>
        <p:nvSpPr>
          <p:cNvPr id="6" name="Footer Placeholder 5">
            <a:extLst>
              <a:ext uri="{FF2B5EF4-FFF2-40B4-BE49-F238E27FC236}">
                <a16:creationId xmlns:a16="http://schemas.microsoft.com/office/drawing/2014/main" xmlns=""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xmlns=""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9048" y="1702476"/>
            <a:ext cx="1198589" cy="1198901"/>
          </a:xfrm>
          <a:prstGeom prst="rect">
            <a:avLst/>
          </a:prstGeom>
        </p:spPr>
      </p:pic>
      <p:pic>
        <p:nvPicPr>
          <p:cNvPr id="20" name="Picture 19">
            <a:extLst>
              <a:ext uri="{FF2B5EF4-FFF2-40B4-BE49-F238E27FC236}">
                <a16:creationId xmlns:a16="http://schemas.microsoft.com/office/drawing/2014/main" xmlns=""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7869" y="3776296"/>
            <a:ext cx="1166096" cy="1402229"/>
          </a:xfrm>
          <a:prstGeom prst="rect">
            <a:avLst/>
          </a:prstGeom>
        </p:spPr>
      </p:pic>
      <p:pic>
        <p:nvPicPr>
          <p:cNvPr id="21" name="Picture 20">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6378" y="3776296"/>
            <a:ext cx="1166096" cy="1389257"/>
          </a:xfrm>
          <a:prstGeom prst="rect">
            <a:avLst/>
          </a:prstGeom>
        </p:spPr>
      </p:pic>
      <p:pic>
        <p:nvPicPr>
          <p:cNvPr id="22" name="Picture 21">
            <a:extLst>
              <a:ext uri="{FF2B5EF4-FFF2-40B4-BE49-F238E27FC236}">
                <a16:creationId xmlns:a16="http://schemas.microsoft.com/office/drawing/2014/main" xmlns=""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6003" y="3775666"/>
            <a:ext cx="1166096" cy="1567139"/>
          </a:xfrm>
          <a:prstGeom prst="rect">
            <a:avLst/>
          </a:prstGeom>
        </p:spPr>
      </p:pic>
      <p:pic>
        <p:nvPicPr>
          <p:cNvPr id="23" name="Picture 22">
            <a:extLst>
              <a:ext uri="{FF2B5EF4-FFF2-40B4-BE49-F238E27FC236}">
                <a16:creationId xmlns:a16="http://schemas.microsoft.com/office/drawing/2014/main" xmlns=""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24" name="Picture 23">
            <a:extLst>
              <a:ext uri="{FF2B5EF4-FFF2-40B4-BE49-F238E27FC236}">
                <a16:creationId xmlns:a16="http://schemas.microsoft.com/office/drawing/2014/main" xmlns=""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5253" y="3776296"/>
            <a:ext cx="1166096" cy="1433701"/>
          </a:xfrm>
          <a:prstGeom prst="rect">
            <a:avLst/>
          </a:prstGeom>
        </p:spPr>
      </p:pic>
      <p:pic>
        <p:nvPicPr>
          <p:cNvPr id="25" name="Picture 24">
            <a:extLst>
              <a:ext uri="{FF2B5EF4-FFF2-40B4-BE49-F238E27FC236}">
                <a16:creationId xmlns:a16="http://schemas.microsoft.com/office/drawing/2014/main" xmlns=""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27" name="Straight Connector 26">
            <a:extLst>
              <a:ext uri="{FF2B5EF4-FFF2-40B4-BE49-F238E27FC236}">
                <a16:creationId xmlns:a16="http://schemas.microsoft.com/office/drawing/2014/main" xmlns="" id="{5F62FB7C-BD6E-4383-98C1-2CF30F34CAFD}"/>
              </a:ext>
            </a:extLst>
          </p:cNvPr>
          <p:cNvCxnSpPr>
            <a:cxnSpLocks/>
          </p:cNvCxnSpPr>
          <p:nvPr/>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D4E5982E-3110-47E1-A5BB-91B7BECC3093}"/>
              </a:ext>
            </a:extLst>
          </p:cNvPr>
          <p:cNvCxnSpPr/>
          <p:nvPr/>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72BFE2F3-0845-4E5B-9375-E9D4027DD675}"/>
              </a:ext>
            </a:extLst>
          </p:cNvPr>
          <p:cNvCxnSpPr/>
          <p:nvPr/>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93DDBF37-0764-47AA-94E3-9A44F3ED8FB5}"/>
              </a:ext>
            </a:extLst>
          </p:cNvPr>
          <p:cNvCxnSpPr/>
          <p:nvPr/>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299ABE09-E33C-46B7-A80D-7BF4A6956211}"/>
              </a:ext>
            </a:extLst>
          </p:cNvPr>
          <p:cNvCxnSpPr/>
          <p:nvPr/>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6E91D320-3732-40B8-864D-142D0A277ED1}"/>
              </a:ext>
            </a:extLst>
          </p:cNvPr>
          <p:cNvCxnSpPr>
            <a:cxnSpLocks/>
          </p:cNvCxnSpPr>
          <p:nvPr/>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5C63D1E8-4A92-4691-8A24-A2FC7E8008E5}"/>
              </a:ext>
            </a:extLst>
          </p:cNvPr>
          <p:cNvCxnSpPr>
            <a:cxnSpLocks/>
          </p:cNvCxnSpPr>
          <p:nvPr/>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C84A0FE1-723D-4682-8682-77BAD950EE15}"/>
              </a:ext>
            </a:extLst>
          </p:cNvPr>
          <p:cNvCxnSpPr/>
          <p:nvPr/>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xmlns="" id="{550A59F9-9A9D-4956-95B4-F78CC0DB1D59}"/>
              </a:ext>
            </a:extLst>
          </p:cNvPr>
          <p:cNvSpPr/>
          <p:nvPr/>
        </p:nvSpPr>
        <p:spPr>
          <a:xfrm>
            <a:off x="-1588" y="6371334"/>
            <a:ext cx="12192000"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xmlns="" id="{8AF69835-F228-45D6-B39E-583EEBF1FE2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949047" y="1702474"/>
            <a:ext cx="1198589" cy="1198901"/>
          </a:xfrm>
          <a:prstGeom prst="rect">
            <a:avLst/>
          </a:prstGeom>
        </p:spPr>
      </p:pic>
      <p:pic>
        <p:nvPicPr>
          <p:cNvPr id="38" name="Picture 37">
            <a:extLst>
              <a:ext uri="{FF2B5EF4-FFF2-40B4-BE49-F238E27FC236}">
                <a16:creationId xmlns:a16="http://schemas.microsoft.com/office/drawing/2014/main" xmlns=""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7869" y="3776294"/>
            <a:ext cx="1166096" cy="1402229"/>
          </a:xfrm>
          <a:prstGeom prst="rect">
            <a:avLst/>
          </a:prstGeom>
        </p:spPr>
      </p:pic>
      <p:pic>
        <p:nvPicPr>
          <p:cNvPr id="39" name="Picture 38">
            <a:extLst>
              <a:ext uri="{FF2B5EF4-FFF2-40B4-BE49-F238E27FC236}">
                <a16:creationId xmlns:a16="http://schemas.microsoft.com/office/drawing/2014/main" xmlns="" id="{16073A22-1B90-4D35-943B-5D9816FEB8F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226378" y="3776294"/>
            <a:ext cx="1166096" cy="1389257"/>
          </a:xfrm>
          <a:prstGeom prst="rect">
            <a:avLst/>
          </a:prstGeom>
        </p:spPr>
      </p:pic>
      <p:pic>
        <p:nvPicPr>
          <p:cNvPr id="40" name="Picture 39">
            <a:extLst>
              <a:ext uri="{FF2B5EF4-FFF2-40B4-BE49-F238E27FC236}">
                <a16:creationId xmlns:a16="http://schemas.microsoft.com/office/drawing/2014/main" xmlns="" id="{F7C8CFEA-27DA-4058-A611-3AE53851908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66003" y="3775664"/>
            <a:ext cx="1166096" cy="1567139"/>
          </a:xfrm>
          <a:prstGeom prst="rect">
            <a:avLst/>
          </a:prstGeom>
        </p:spPr>
      </p:pic>
      <p:pic>
        <p:nvPicPr>
          <p:cNvPr id="41" name="Picture 40">
            <a:extLst>
              <a:ext uri="{FF2B5EF4-FFF2-40B4-BE49-F238E27FC236}">
                <a16:creationId xmlns:a16="http://schemas.microsoft.com/office/drawing/2014/main" xmlns="" id="{CE9346DD-5152-48D0-8B06-7F8CE9803DA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43" name="Picture 42">
            <a:extLst>
              <a:ext uri="{FF2B5EF4-FFF2-40B4-BE49-F238E27FC236}">
                <a16:creationId xmlns:a16="http://schemas.microsoft.com/office/drawing/2014/main" xmlns="" id="{F6B4B602-D2C7-47C8-9470-2C5795ED8C22}"/>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45253" y="3776294"/>
            <a:ext cx="1166096" cy="1433701"/>
          </a:xfrm>
          <a:prstGeom prst="rect">
            <a:avLst/>
          </a:prstGeom>
        </p:spPr>
      </p:pic>
      <p:pic>
        <p:nvPicPr>
          <p:cNvPr id="44" name="Picture 43">
            <a:extLst>
              <a:ext uri="{FF2B5EF4-FFF2-40B4-BE49-F238E27FC236}">
                <a16:creationId xmlns:a16="http://schemas.microsoft.com/office/drawing/2014/main" xmlns="" id="{103B7E6D-AFDD-45E1-8121-F42E465AB0E8}"/>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45" name="Straight Connector 44">
            <a:extLst>
              <a:ext uri="{FF2B5EF4-FFF2-40B4-BE49-F238E27FC236}">
                <a16:creationId xmlns:a16="http://schemas.microsoft.com/office/drawing/2014/main" xmlns="" id="{5FA3191E-14EF-4DC3-AD93-CA289B12B4C9}"/>
              </a:ext>
            </a:extLst>
          </p:cNvPr>
          <p:cNvCxnSpPr>
            <a:cxnSpLocks/>
          </p:cNvCxnSpPr>
          <p:nvPr userDrawn="1"/>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AB530A8A-ABDE-4B7F-B28B-A9B499B32225}"/>
              </a:ext>
            </a:extLst>
          </p:cNvPr>
          <p:cNvCxnSpPr/>
          <p:nvPr userDrawn="1"/>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E5ADF575-91AD-4F69-BA66-356B62AEB683}"/>
              </a:ext>
            </a:extLst>
          </p:cNvPr>
          <p:cNvCxnSpPr/>
          <p:nvPr userDrawn="1"/>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D60C0104-2410-4352-A800-FD0292CC11A7}"/>
              </a:ext>
            </a:extLst>
          </p:cNvPr>
          <p:cNvCxnSpPr/>
          <p:nvPr userDrawn="1"/>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10FB7F08-6662-4D0C-AFAB-CFFDE9B1CA0A}"/>
              </a:ext>
            </a:extLst>
          </p:cNvPr>
          <p:cNvCxnSpPr/>
          <p:nvPr userDrawn="1"/>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379635D4-E3FF-4174-A648-032E9615851B}"/>
              </a:ext>
            </a:extLst>
          </p:cNvPr>
          <p:cNvCxnSpPr>
            <a:cxnSpLocks/>
          </p:cNvCxnSpPr>
          <p:nvPr userDrawn="1"/>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0601A2EF-9181-444B-8898-83A36D09B869}"/>
              </a:ext>
            </a:extLst>
          </p:cNvPr>
          <p:cNvCxnSpPr>
            <a:cxnSpLocks/>
          </p:cNvCxnSpPr>
          <p:nvPr userDrawn="1"/>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307F38C1-A87B-4D59-BE69-6A23413F5870}"/>
              </a:ext>
            </a:extLst>
          </p:cNvPr>
          <p:cNvCxnSpPr/>
          <p:nvPr userDrawn="1"/>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0528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C00C2D88-4D3E-4C4B-AFD7-B7EA2768B8F5}"/>
              </a:ext>
            </a:extLst>
          </p:cNvPr>
          <p:cNvPicPr>
            <a:picLocks noChangeAspect="1"/>
          </p:cNvPicPr>
          <p:nvPr userDrawn="1"/>
        </p:nvPicPr>
        <p:blipFill rotWithShape="1">
          <a:blip r:embed="rId2"/>
          <a:srcRect b="1672"/>
          <a:stretch/>
        </p:blipFill>
        <p:spPr>
          <a:xfrm>
            <a:off x="-3176" y="5788"/>
            <a:ext cx="12192000" cy="6852212"/>
          </a:xfrm>
          <a:prstGeom prst="rect">
            <a:avLst/>
          </a:prstGeom>
        </p:spPr>
      </p:pic>
      <p:sp>
        <p:nvSpPr>
          <p:cNvPr id="3" name="Date Placeholder 2">
            <a:extLst>
              <a:ext uri="{FF2B5EF4-FFF2-40B4-BE49-F238E27FC236}">
                <a16:creationId xmlns:a16="http://schemas.microsoft.com/office/drawing/2014/main" xmlns="" id="{FAA51FC5-6AB6-4A04-9304-C6C88E9B29FA}"/>
              </a:ext>
            </a:extLst>
          </p:cNvPr>
          <p:cNvSpPr>
            <a:spLocks noGrp="1"/>
          </p:cNvSpPr>
          <p:nvPr>
            <p:ph type="dt" sz="half" idx="10"/>
          </p:nvPr>
        </p:nvSpPr>
        <p:spPr/>
        <p:txBody>
          <a:bodyPr/>
          <a:lstStyle/>
          <a:p>
            <a:fld id="{055373AC-9AA7-423B-BA00-BA1C74164DBD}" type="datetime1">
              <a:rPr lang="en-US" smtClean="0"/>
              <a:pPr/>
              <a:t>6/29/2018</a:t>
            </a:fld>
            <a:endParaRPr lang="en-US" dirty="0"/>
          </a:p>
        </p:txBody>
      </p:sp>
      <p:sp>
        <p:nvSpPr>
          <p:cNvPr id="4" name="Footer Placeholder 3">
            <a:extLst>
              <a:ext uri="{FF2B5EF4-FFF2-40B4-BE49-F238E27FC236}">
                <a16:creationId xmlns:a16="http://schemas.microsoft.com/office/drawing/2014/main" xmlns=""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xmlns=""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7887" y="3048003"/>
            <a:ext cx="4142269" cy="3323785"/>
          </a:xfrm>
          <a:prstGeom prst="roundRect">
            <a:avLst>
              <a:gd name="adj" fmla="val 3461"/>
            </a:avLst>
          </a:prstGeom>
        </p:spPr>
      </p:pic>
      <p:pic>
        <p:nvPicPr>
          <p:cNvPr id="8" name="Picture 7">
            <a:hlinkClick r:id="rId5"/>
            <a:extLst>
              <a:ext uri="{FF2B5EF4-FFF2-40B4-BE49-F238E27FC236}">
                <a16:creationId xmlns:a16="http://schemas.microsoft.com/office/drawing/2014/main" xmlns=""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5869" y="1269705"/>
            <a:ext cx="3506115" cy="1450390"/>
          </a:xfrm>
          <a:prstGeom prst="roundRect">
            <a:avLst>
              <a:gd name="adj" fmla="val 3586"/>
            </a:avLst>
          </a:prstGeom>
        </p:spPr>
      </p:pic>
      <p:pic>
        <p:nvPicPr>
          <p:cNvPr id="9" name="Picture 8">
            <a:hlinkClick r:id="rId7"/>
            <a:extLst>
              <a:ext uri="{FF2B5EF4-FFF2-40B4-BE49-F238E27FC236}">
                <a16:creationId xmlns:a16="http://schemas.microsoft.com/office/drawing/2014/main" xmlns=""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496" y="4961886"/>
            <a:ext cx="6685847" cy="1466012"/>
          </a:xfrm>
          <a:prstGeom prst="roundRect">
            <a:avLst>
              <a:gd name="adj" fmla="val 5492"/>
            </a:avLst>
          </a:prstGeom>
        </p:spPr>
      </p:pic>
      <p:pic>
        <p:nvPicPr>
          <p:cNvPr id="10" name="Picture 9">
            <a:hlinkClick r:id="rId9"/>
            <a:extLst>
              <a:ext uri="{FF2B5EF4-FFF2-40B4-BE49-F238E27FC236}">
                <a16:creationId xmlns:a16="http://schemas.microsoft.com/office/drawing/2014/main" xmlns=""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1487" y="1253341"/>
            <a:ext cx="3536315" cy="1600277"/>
          </a:xfrm>
          <a:prstGeom prst="roundRect">
            <a:avLst>
              <a:gd name="adj" fmla="val 4755"/>
            </a:avLst>
          </a:prstGeom>
        </p:spPr>
      </p:pic>
      <p:pic>
        <p:nvPicPr>
          <p:cNvPr id="11" name="Picture 10">
            <a:hlinkClick r:id="rId11"/>
            <a:extLst>
              <a:ext uri="{FF2B5EF4-FFF2-40B4-BE49-F238E27FC236}">
                <a16:creationId xmlns:a16="http://schemas.microsoft.com/office/drawing/2014/main" xmlns=""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668" y="1297096"/>
            <a:ext cx="4110401" cy="1740439"/>
          </a:xfrm>
          <a:prstGeom prst="roundRect">
            <a:avLst>
              <a:gd name="adj" fmla="val 6970"/>
            </a:avLst>
          </a:prstGeom>
        </p:spPr>
      </p:pic>
      <p:pic>
        <p:nvPicPr>
          <p:cNvPr id="12" name="Picture 11">
            <a:hlinkClick r:id="rId13"/>
            <a:extLst>
              <a:ext uri="{FF2B5EF4-FFF2-40B4-BE49-F238E27FC236}">
                <a16:creationId xmlns:a16="http://schemas.microsoft.com/office/drawing/2014/main" xmlns=""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493" y="3323273"/>
            <a:ext cx="6676269" cy="1231632"/>
          </a:xfrm>
          <a:prstGeom prst="roundRect">
            <a:avLst>
              <a:gd name="adj" fmla="val 6594"/>
            </a:avLst>
          </a:prstGeom>
        </p:spPr>
      </p:pic>
      <p:sp>
        <p:nvSpPr>
          <p:cNvPr id="14" name="Rectangle 13">
            <a:extLst>
              <a:ext uri="{FF2B5EF4-FFF2-40B4-BE49-F238E27FC236}">
                <a16:creationId xmlns:a16="http://schemas.microsoft.com/office/drawing/2014/main" xmlns="" id="{26991FD8-5C91-4C3D-9F00-7203C811B463}"/>
              </a:ext>
            </a:extLst>
          </p:cNvPr>
          <p:cNvSpPr/>
          <p:nvPr userDrawn="1"/>
        </p:nvSpPr>
        <p:spPr>
          <a:xfrm>
            <a:off x="0" y="-7074"/>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xmlns="" id="{239E3AAC-161E-41EF-A701-E46A497FCC37}"/>
              </a:ext>
            </a:extLst>
          </p:cNvPr>
          <p:cNvSpPr>
            <a:spLocks noGrp="1"/>
          </p:cNvSpPr>
          <p:nvPr>
            <p:ph type="title" hasCustomPrompt="1"/>
          </p:nvPr>
        </p:nvSpPr>
        <p:spPr>
          <a:xfrm>
            <a:off x="188769" y="110723"/>
            <a:ext cx="9503571"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6" name="Picture 15">
            <a:extLst>
              <a:ext uri="{FF2B5EF4-FFF2-40B4-BE49-F238E27FC236}">
                <a16:creationId xmlns:a16="http://schemas.microsoft.com/office/drawing/2014/main" xmlns="" id="{FFB79199-76CD-47C8-AE4E-209C3D390E5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87457" y="264476"/>
            <a:ext cx="1928514" cy="563121"/>
          </a:xfrm>
          <a:prstGeom prst="rect">
            <a:avLst/>
          </a:prstGeom>
          <a:solidFill>
            <a:schemeClr val="accent1">
              <a:alpha val="1000"/>
            </a:schemeClr>
          </a:solidFill>
        </p:spPr>
      </p:pic>
    </p:spTree>
    <p:extLst>
      <p:ext uri="{BB962C8B-B14F-4D97-AF65-F5344CB8AC3E}">
        <p14:creationId xmlns:p14="http://schemas.microsoft.com/office/powerpoint/2010/main" val="33060679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C00C2D88-4D3E-4C4B-AFD7-B7EA2768B8F5}"/>
              </a:ext>
            </a:extLst>
          </p:cNvPr>
          <p:cNvPicPr>
            <a:picLocks noChangeAspect="1"/>
          </p:cNvPicPr>
          <p:nvPr userDrawn="1"/>
        </p:nvPicPr>
        <p:blipFill rotWithShape="1">
          <a:blip r:embed="rId2"/>
          <a:srcRect b="1672"/>
          <a:stretch/>
        </p:blipFill>
        <p:spPr>
          <a:xfrm>
            <a:off x="-3176" y="5788"/>
            <a:ext cx="12192000" cy="6852212"/>
          </a:xfrm>
          <a:prstGeom prst="rect">
            <a:avLst/>
          </a:prstGeom>
        </p:spPr>
      </p:pic>
      <p:sp>
        <p:nvSpPr>
          <p:cNvPr id="14" name="Rectangle 13">
            <a:extLst>
              <a:ext uri="{FF2B5EF4-FFF2-40B4-BE49-F238E27FC236}">
                <a16:creationId xmlns:a16="http://schemas.microsoft.com/office/drawing/2014/main" xmlns="" id="{26991FD8-5C91-4C3D-9F00-7203C811B463}"/>
              </a:ext>
            </a:extLst>
          </p:cNvPr>
          <p:cNvSpPr/>
          <p:nvPr userDrawn="1"/>
        </p:nvSpPr>
        <p:spPr>
          <a:xfrm>
            <a:off x="0" y="-40852"/>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xmlns="" id="{239E3AAC-161E-41EF-A701-E46A497FCC37}"/>
              </a:ext>
            </a:extLst>
          </p:cNvPr>
          <p:cNvSpPr>
            <a:spLocks noGrp="1"/>
          </p:cNvSpPr>
          <p:nvPr>
            <p:ph type="title" hasCustomPrompt="1"/>
          </p:nvPr>
        </p:nvSpPr>
        <p:spPr>
          <a:xfrm>
            <a:off x="188769" y="110723"/>
            <a:ext cx="9503571"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xmlns=""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4144" y="1200162"/>
            <a:ext cx="6095011"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xmlns=""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322" y="1399790"/>
            <a:ext cx="5352870"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xmlns=""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322" y="2317265"/>
            <a:ext cx="6665764"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xmlns="" id="{B38FBC35-D604-40D3-8560-90C506EBA728}"/>
              </a:ext>
            </a:extLst>
          </p:cNvPr>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t="-207"/>
          <a:stretch/>
        </p:blipFill>
        <p:spPr bwMode="auto">
          <a:xfrm>
            <a:off x="7759479" y="2602277"/>
            <a:ext cx="3154360"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xmlns=""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684" y="5230897"/>
            <a:ext cx="7165745"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xmlns=""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5436" y="4510114"/>
            <a:ext cx="3351927" cy="177732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xmlns="" id="{49A9EEE9-F84D-4A19-B1BD-9B2BB5EC0864}"/>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87457" y="264476"/>
            <a:ext cx="1928514" cy="563121"/>
          </a:xfrm>
          <a:prstGeom prst="rect">
            <a:avLst/>
          </a:prstGeom>
          <a:solidFill>
            <a:schemeClr val="accent1">
              <a:alpha val="1000"/>
            </a:schemeClr>
          </a:solidFill>
        </p:spPr>
      </p:pic>
    </p:spTree>
    <p:extLst>
      <p:ext uri="{BB962C8B-B14F-4D97-AF65-F5344CB8AC3E}">
        <p14:creationId xmlns:p14="http://schemas.microsoft.com/office/powerpoint/2010/main" val="23890769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21DA41A3-0295-46DF-A320-41070D15EA50}"/>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Content Placeholder 3">
            <a:extLst>
              <a:ext uri="{FF2B5EF4-FFF2-40B4-BE49-F238E27FC236}">
                <a16:creationId xmlns:a16="http://schemas.microsoft.com/office/drawing/2014/main" xmlns="" id="{0C1F9416-8B6E-46DE-973C-777785E27A26}"/>
              </a:ext>
            </a:extLst>
          </p:cNvPr>
          <p:cNvSpPr>
            <a:spLocks noGrp="1"/>
          </p:cNvSpPr>
          <p:nvPr>
            <p:ph idx="4294967295" hasCustomPrompt="1"/>
          </p:nvPr>
        </p:nvSpPr>
        <p:spPr>
          <a:xfrm>
            <a:off x="152372" y="1186310"/>
            <a:ext cx="9501534"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xmlns=""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58777" y="3608627"/>
            <a:ext cx="1118740"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xmlns=""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5286" y="5017465"/>
            <a:ext cx="1042233" cy="1042233"/>
          </a:xfrm>
          <a:prstGeom prst="rect">
            <a:avLst/>
          </a:prstGeom>
        </p:spPr>
      </p:pic>
      <p:pic>
        <p:nvPicPr>
          <p:cNvPr id="16" name="Picture 15">
            <a:hlinkClick r:id="rId3"/>
            <a:extLst>
              <a:ext uri="{FF2B5EF4-FFF2-40B4-BE49-F238E27FC236}">
                <a16:creationId xmlns:a16="http://schemas.microsoft.com/office/drawing/2014/main" xmlns=""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4861" y="2384689"/>
            <a:ext cx="3226924" cy="4297744"/>
          </a:xfrm>
          <a:prstGeom prst="rect">
            <a:avLst/>
          </a:prstGeom>
        </p:spPr>
      </p:pic>
      <p:pic>
        <p:nvPicPr>
          <p:cNvPr id="3" name="Picture 2">
            <a:extLst>
              <a:ext uri="{FF2B5EF4-FFF2-40B4-BE49-F238E27FC236}">
                <a16:creationId xmlns:a16="http://schemas.microsoft.com/office/drawing/2014/main" xmlns=""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3230" y="1319426"/>
            <a:ext cx="1669839" cy="2065159"/>
          </a:xfrm>
          <a:prstGeom prst="rect">
            <a:avLst/>
          </a:prstGeom>
        </p:spPr>
      </p:pic>
      <p:sp>
        <p:nvSpPr>
          <p:cNvPr id="10" name="Rectangle 9">
            <a:extLst>
              <a:ext uri="{FF2B5EF4-FFF2-40B4-BE49-F238E27FC236}">
                <a16:creationId xmlns:a16="http://schemas.microsoft.com/office/drawing/2014/main" xmlns="" id="{86646B95-5E3B-4DE8-9118-031C2C296D8C}"/>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xmlns="" id="{AE87ED9C-76E1-4D85-9B06-3AF44AABB668}"/>
              </a:ext>
            </a:extLst>
          </p:cNvPr>
          <p:cNvSpPr>
            <a:spLocks noGrp="1"/>
          </p:cNvSpPr>
          <p:nvPr>
            <p:ph type="title" hasCustomPrompt="1"/>
          </p:nvPr>
        </p:nvSpPr>
        <p:spPr>
          <a:xfrm>
            <a:off x="172243" y="108873"/>
            <a:ext cx="9503571"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603884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6/29/2018</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C1E40596-5F7F-41C3-9807-7FA635B42492}"/>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7" name="Rectangle 6">
            <a:extLst>
              <a:ext uri="{FF2B5EF4-FFF2-40B4-BE49-F238E27FC236}">
                <a16:creationId xmlns:a16="http://schemas.microsoft.com/office/drawing/2014/main" xmlns="" id="{C5951C9B-3DEE-4E28-8D4C-55505E0CB6AB}"/>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xmlns=""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08309" y="1409638"/>
            <a:ext cx="3571232" cy="4385137"/>
          </a:xfrm>
          <a:prstGeom prst="rect">
            <a:avLst/>
          </a:prstGeom>
        </p:spPr>
      </p:pic>
      <p:sp>
        <p:nvSpPr>
          <p:cNvPr id="12" name="Title 11">
            <a:extLst>
              <a:ext uri="{FF2B5EF4-FFF2-40B4-BE49-F238E27FC236}">
                <a16:creationId xmlns:a16="http://schemas.microsoft.com/office/drawing/2014/main" xmlns=""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xmlns="" id="{889D93F4-ABFA-46BF-8E5D-FE6562ACB20F}"/>
              </a:ext>
            </a:extLst>
          </p:cNvPr>
          <p:cNvSpPr>
            <a:spLocks noGrp="1"/>
          </p:cNvSpPr>
          <p:nvPr>
            <p:ph type="body" sz="quarter" idx="13" hasCustomPrompt="1"/>
          </p:nvPr>
        </p:nvSpPr>
        <p:spPr>
          <a:xfrm>
            <a:off x="196715" y="1371607"/>
            <a:ext cx="8180332"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sp>
        <p:nvSpPr>
          <p:cNvPr id="14" name="Date Placeholder 13">
            <a:extLst>
              <a:ext uri="{FF2B5EF4-FFF2-40B4-BE49-F238E27FC236}">
                <a16:creationId xmlns:a16="http://schemas.microsoft.com/office/drawing/2014/main" xmlns="" id="{0AA6AF62-9F6D-4B1C-831C-72AACA29F786}"/>
              </a:ext>
            </a:extLst>
          </p:cNvPr>
          <p:cNvSpPr>
            <a:spLocks noGrp="1"/>
          </p:cNvSpPr>
          <p:nvPr>
            <p:ph type="dt" sz="half" idx="14"/>
          </p:nvPr>
        </p:nvSpPr>
        <p:spPr/>
        <p:txBody>
          <a:bodyPr/>
          <a:lstStyle/>
          <a:p>
            <a:fld id="{055373AC-9AA7-423B-BA00-BA1C74164DBD}" type="datetime1">
              <a:rPr lang="en-US" smtClean="0"/>
              <a:pPr/>
              <a:t>6/29/2018</a:t>
            </a:fld>
            <a:endParaRPr lang="en-US" dirty="0"/>
          </a:p>
        </p:txBody>
      </p:sp>
      <p:sp>
        <p:nvSpPr>
          <p:cNvPr id="15" name="Footer Placeholder 14">
            <a:extLst>
              <a:ext uri="{FF2B5EF4-FFF2-40B4-BE49-F238E27FC236}">
                <a16:creationId xmlns:a16="http://schemas.microsoft.com/office/drawing/2014/main" xmlns=""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xmlns=""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3" name="Picture 2">
            <a:extLst>
              <a:ext uri="{FF2B5EF4-FFF2-40B4-BE49-F238E27FC236}">
                <a16:creationId xmlns:a16="http://schemas.microsoft.com/office/drawing/2014/main" xmlns="" id="{10D0F638-F770-4732-9027-F69A91A619A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87457" y="264476"/>
            <a:ext cx="1928514" cy="563121"/>
          </a:xfrm>
          <a:prstGeom prst="rect">
            <a:avLst/>
          </a:prstGeom>
          <a:solidFill>
            <a:schemeClr val="accent1">
              <a:alpha val="1000"/>
            </a:schemeClr>
          </a:solidFill>
        </p:spPr>
      </p:pic>
    </p:spTree>
    <p:extLst>
      <p:ext uri="{BB962C8B-B14F-4D97-AF65-F5344CB8AC3E}">
        <p14:creationId xmlns:p14="http://schemas.microsoft.com/office/powerpoint/2010/main" val="41365935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55D431A-1BDA-40DB-B7D8-23653331B7C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0" name="Text Placeholder 9"/>
          <p:cNvSpPr>
            <a:spLocks noGrp="1"/>
          </p:cNvSpPr>
          <p:nvPr>
            <p:ph type="body" sz="quarter" idx="10" hasCustomPrompt="1"/>
          </p:nvPr>
        </p:nvSpPr>
        <p:spPr>
          <a:xfrm>
            <a:off x="614949" y="4704825"/>
            <a:ext cx="10958928"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4949" y="5490441"/>
            <a:ext cx="10958928"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8611" y="867754"/>
            <a:ext cx="3551604"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608152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B0FF4B1E-24EA-407C-BFA6-24CCB6D4409A}"/>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6" name="Rectangle 5"/>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44" y="1792355"/>
            <a:ext cx="1829828"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144" y="1792355"/>
            <a:ext cx="914914"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xmlns="" id="{CB4CB13C-66A1-466B-A6C1-B0BABF5CFEC1}"/>
              </a:ext>
            </a:extLst>
          </p:cNvPr>
          <p:cNvSpPr>
            <a:spLocks noGrp="1"/>
          </p:cNvSpPr>
          <p:nvPr>
            <p:ph type="body" sz="quarter" idx="10"/>
          </p:nvPr>
        </p:nvSpPr>
        <p:spPr>
          <a:xfrm>
            <a:off x="2064972" y="1121144"/>
            <a:ext cx="9927138"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xmlns="" id="{4ED30444-7448-455E-ACFD-2D8F93C93971}"/>
              </a:ext>
            </a:extLst>
          </p:cNvPr>
          <p:cNvSpPr>
            <a:spLocks noGrp="1"/>
          </p:cNvSpPr>
          <p:nvPr>
            <p:ph type="title" hasCustomPrompt="1"/>
          </p:nvPr>
        </p:nvSpPr>
        <p:spPr>
          <a:xfrm>
            <a:off x="1296621" y="100750"/>
            <a:ext cx="8397308" cy="882654"/>
          </a:xfrm>
        </p:spPr>
        <p:txBody>
          <a:bodyPr/>
          <a:lstStyle>
            <a:lvl1pPr>
              <a:defRPr/>
            </a:lvl1pPr>
          </a:lstStyle>
          <a:p>
            <a:r>
              <a:rPr lang="en-US" dirty="0"/>
              <a:t>Slide Title</a:t>
            </a:r>
          </a:p>
        </p:txBody>
      </p:sp>
      <p:sp>
        <p:nvSpPr>
          <p:cNvPr id="8" name="Date Placeholder 7">
            <a:extLst>
              <a:ext uri="{FF2B5EF4-FFF2-40B4-BE49-F238E27FC236}">
                <a16:creationId xmlns:a16="http://schemas.microsoft.com/office/drawing/2014/main" xmlns="" id="{CF9A2DC4-5280-4E93-B6D2-9709FE6D0627}"/>
              </a:ext>
            </a:extLst>
          </p:cNvPr>
          <p:cNvSpPr>
            <a:spLocks noGrp="1"/>
          </p:cNvSpPr>
          <p:nvPr>
            <p:ph type="dt" sz="half" idx="11"/>
          </p:nvPr>
        </p:nvSpPr>
        <p:spPr/>
        <p:txBody>
          <a:bodyPr/>
          <a:lstStyle/>
          <a:p>
            <a:fld id="{055373AC-9AA7-423B-BA00-BA1C74164DBD}" type="datetime1">
              <a:rPr lang="en-US" smtClean="0"/>
              <a:pPr/>
              <a:t>6/29/2018</a:t>
            </a:fld>
            <a:endParaRPr lang="en-US" dirty="0"/>
          </a:p>
        </p:txBody>
      </p:sp>
      <p:sp>
        <p:nvSpPr>
          <p:cNvPr id="10" name="Footer Placeholder 9">
            <a:extLst>
              <a:ext uri="{FF2B5EF4-FFF2-40B4-BE49-F238E27FC236}">
                <a16:creationId xmlns:a16="http://schemas.microsoft.com/office/drawing/2014/main" xmlns=""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xmlns=""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3" name="Picture 2">
            <a:extLst>
              <a:ext uri="{FF2B5EF4-FFF2-40B4-BE49-F238E27FC236}">
                <a16:creationId xmlns:a16="http://schemas.microsoft.com/office/drawing/2014/main" xmlns="" id="{B0406E0E-FE9B-4656-A202-18C2517519D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031452" y="276382"/>
            <a:ext cx="1819849" cy="531390"/>
          </a:xfrm>
          <a:prstGeom prst="rect">
            <a:avLst/>
          </a:prstGeom>
        </p:spPr>
      </p:pic>
    </p:spTree>
    <p:extLst>
      <p:ext uri="{BB962C8B-B14F-4D97-AF65-F5344CB8AC3E}">
        <p14:creationId xmlns:p14="http://schemas.microsoft.com/office/powerpoint/2010/main" val="42899805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xmlns="" id="{3DA6B0AA-1988-451B-88D4-0F726295570B}"/>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Rectangle 11">
            <a:extLst>
              <a:ext uri="{FF2B5EF4-FFF2-40B4-BE49-F238E27FC236}">
                <a16:creationId xmlns:a16="http://schemas.microsoft.com/office/drawing/2014/main" xmlns="" id="{345FB1C8-7F66-4D5C-ACCE-AE919936BCFD}"/>
              </a:ext>
            </a:extLst>
          </p:cNvPr>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893" y="3314707"/>
            <a:ext cx="1260337"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xmlns="" id="{0D5CC956-5C4A-44BE-8F8B-327FAFA51E97}"/>
              </a:ext>
            </a:extLst>
          </p:cNvPr>
          <p:cNvSpPr>
            <a:spLocks noGrp="1"/>
          </p:cNvSpPr>
          <p:nvPr>
            <p:ph type="title" hasCustomPrompt="1"/>
          </p:nvPr>
        </p:nvSpPr>
        <p:spPr>
          <a:xfrm>
            <a:off x="1296621" y="100750"/>
            <a:ext cx="8397308"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xmlns="" id="{6157C8DE-E0AF-422B-BBB1-F0AF1264B5E9}"/>
              </a:ext>
            </a:extLst>
          </p:cNvPr>
          <p:cNvSpPr>
            <a:spLocks noGrp="1"/>
          </p:cNvSpPr>
          <p:nvPr>
            <p:ph type="body" sz="quarter" idx="10"/>
          </p:nvPr>
        </p:nvSpPr>
        <p:spPr>
          <a:xfrm>
            <a:off x="1958565" y="1121144"/>
            <a:ext cx="10033549"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3FF2A4EF-FDC7-4D65-91A0-D3473057251B}"/>
              </a:ext>
            </a:extLst>
          </p:cNvPr>
          <p:cNvSpPr>
            <a:spLocks noGrp="1"/>
          </p:cNvSpPr>
          <p:nvPr>
            <p:ph type="dt" sz="half" idx="11"/>
          </p:nvPr>
        </p:nvSpPr>
        <p:spPr/>
        <p:txBody>
          <a:bodyPr/>
          <a:lstStyle/>
          <a:p>
            <a:fld id="{055373AC-9AA7-423B-BA00-BA1C74164DBD}" type="datetime1">
              <a:rPr lang="en-US" smtClean="0"/>
              <a:pPr/>
              <a:t>6/29/2018</a:t>
            </a:fld>
            <a:endParaRPr lang="en-US" dirty="0"/>
          </a:p>
        </p:txBody>
      </p:sp>
      <p:sp>
        <p:nvSpPr>
          <p:cNvPr id="3" name="Footer Placeholder 2">
            <a:extLst>
              <a:ext uri="{FF2B5EF4-FFF2-40B4-BE49-F238E27FC236}">
                <a16:creationId xmlns:a16="http://schemas.microsoft.com/office/drawing/2014/main" xmlns=""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xmlns=""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4" name="Picture 13">
            <a:extLst>
              <a:ext uri="{FF2B5EF4-FFF2-40B4-BE49-F238E27FC236}">
                <a16:creationId xmlns:a16="http://schemas.microsoft.com/office/drawing/2014/main" xmlns="" id="{E01C581E-72C4-46B7-B2B0-B501FA87287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31452" y="276382"/>
            <a:ext cx="1819849" cy="531390"/>
          </a:xfrm>
          <a:prstGeom prst="rect">
            <a:avLst/>
          </a:prstGeom>
        </p:spPr>
      </p:pic>
    </p:spTree>
    <p:extLst>
      <p:ext uri="{BB962C8B-B14F-4D97-AF65-F5344CB8AC3E}">
        <p14:creationId xmlns:p14="http://schemas.microsoft.com/office/powerpoint/2010/main" val="13501503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xmlns=""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xmlns="" id="{5A9D2960-6D42-439F-82E8-812822013A10}"/>
              </a:ext>
            </a:extLst>
          </p:cNvPr>
          <p:cNvSpPr>
            <a:spLocks noGrp="1"/>
          </p:cNvSpPr>
          <p:nvPr>
            <p:ph type="body" sz="quarter" idx="10"/>
          </p:nvPr>
        </p:nvSpPr>
        <p:spPr>
          <a:xfrm>
            <a:off x="190353" y="1196125"/>
            <a:ext cx="11815018"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xmlns=""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xmlns="" id="{303E2769-FF5C-435B-BEDD-ABA3B8F1B976}"/>
              </a:ext>
            </a:extLst>
          </p:cNvPr>
          <p:cNvSpPr>
            <a:spLocks noGrp="1"/>
          </p:cNvSpPr>
          <p:nvPr>
            <p:ph type="dt" sz="half" idx="11"/>
          </p:nvPr>
        </p:nvSpPr>
        <p:spPr/>
        <p:txBody>
          <a:bodyPr/>
          <a:lstStyle/>
          <a:p>
            <a:fld id="{055373AC-9AA7-423B-BA00-BA1C74164DBD}" type="datetime1">
              <a:rPr lang="en-US" smtClean="0"/>
              <a:pPr/>
              <a:t>6/29/2018</a:t>
            </a:fld>
            <a:endParaRPr lang="en-US" dirty="0"/>
          </a:p>
        </p:txBody>
      </p:sp>
      <p:sp>
        <p:nvSpPr>
          <p:cNvPr id="4" name="Footer Placeholder 3">
            <a:extLst>
              <a:ext uri="{FF2B5EF4-FFF2-40B4-BE49-F238E27FC236}">
                <a16:creationId xmlns:a16="http://schemas.microsoft.com/office/drawing/2014/main" xmlns=""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xmlns=""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4" name="Picture 13">
            <a:extLst>
              <a:ext uri="{FF2B5EF4-FFF2-40B4-BE49-F238E27FC236}">
                <a16:creationId xmlns:a16="http://schemas.microsoft.com/office/drawing/2014/main" xmlns="" id="{6BBD9B3D-B90C-4A66-8301-786C9FA8A9C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7457" y="264476"/>
            <a:ext cx="1928514" cy="563121"/>
          </a:xfrm>
          <a:prstGeom prst="rect">
            <a:avLst/>
          </a:prstGeom>
          <a:solidFill>
            <a:schemeClr val="accent1">
              <a:alpha val="1000"/>
            </a:schemeClr>
          </a:solidFill>
        </p:spPr>
      </p:pic>
    </p:spTree>
    <p:extLst>
      <p:ext uri="{BB962C8B-B14F-4D97-AF65-F5344CB8AC3E}">
        <p14:creationId xmlns:p14="http://schemas.microsoft.com/office/powerpoint/2010/main" val="36479512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79111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79D60504-DA9E-4357-9A0A-15E333FC278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xmlns="" id="{57B03959-5ED4-4593-8CEF-2AE1A73775F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3" y="6184676"/>
            <a:ext cx="12188825"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0306" y="4824668"/>
            <a:ext cx="1868214"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xmlns=""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xmlns=""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088" y="5206776"/>
            <a:ext cx="958650" cy="1184869"/>
          </a:xfrm>
          <a:prstGeom prst="rect">
            <a:avLst/>
          </a:prstGeom>
        </p:spPr>
      </p:pic>
      <p:sp>
        <p:nvSpPr>
          <p:cNvPr id="9" name="Text Placeholder 2">
            <a:extLst>
              <a:ext uri="{FF2B5EF4-FFF2-40B4-BE49-F238E27FC236}">
                <a16:creationId xmlns:a16="http://schemas.microsoft.com/office/drawing/2014/main" xmlns="" id="{C8A626D2-456B-41EF-9818-EA8DD7E314DA}"/>
              </a:ext>
            </a:extLst>
          </p:cNvPr>
          <p:cNvSpPr>
            <a:spLocks noGrp="1"/>
          </p:cNvSpPr>
          <p:nvPr>
            <p:ph type="body" sz="quarter" idx="10"/>
          </p:nvPr>
        </p:nvSpPr>
        <p:spPr>
          <a:xfrm>
            <a:off x="190352" y="1195931"/>
            <a:ext cx="5424735"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xmlns="" id="{AF69A59F-C564-4A04-B1CC-31C261499991}"/>
              </a:ext>
            </a:extLst>
          </p:cNvPr>
          <p:cNvSpPr>
            <a:spLocks noGrp="1"/>
          </p:cNvSpPr>
          <p:nvPr>
            <p:ph type="body" sz="quarter" idx="11"/>
          </p:nvPr>
        </p:nvSpPr>
        <p:spPr>
          <a:xfrm>
            <a:off x="6573738" y="1195931"/>
            <a:ext cx="5424734"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F858E34E-73A2-41B4-8C58-4DDB1D4D97D8}"/>
              </a:ext>
            </a:extLst>
          </p:cNvPr>
          <p:cNvSpPr>
            <a:spLocks noGrp="1"/>
          </p:cNvSpPr>
          <p:nvPr>
            <p:ph type="dt" sz="half" idx="12"/>
          </p:nvPr>
        </p:nvSpPr>
        <p:spPr>
          <a:xfrm>
            <a:off x="188769" y="6390563"/>
            <a:ext cx="808502" cy="308845"/>
          </a:xfrm>
        </p:spPr>
        <p:txBody>
          <a:bodyPr/>
          <a:lstStyle/>
          <a:p>
            <a:fld id="{055373AC-9AA7-423B-BA00-BA1C74164DBD}" type="datetime1">
              <a:rPr lang="en-US" smtClean="0"/>
              <a:pPr/>
              <a:t>6/29/2018</a:t>
            </a:fld>
            <a:endParaRPr lang="en-US" dirty="0"/>
          </a:p>
        </p:txBody>
      </p:sp>
      <p:sp>
        <p:nvSpPr>
          <p:cNvPr id="7" name="Footer Placeholder 6">
            <a:extLst>
              <a:ext uri="{FF2B5EF4-FFF2-40B4-BE49-F238E27FC236}">
                <a16:creationId xmlns:a16="http://schemas.microsoft.com/office/drawing/2014/main" xmlns=""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xmlns=""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xmlns="" id="{FA7A0E76-569B-463F-8EA8-C658C471A28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87457" y="264476"/>
            <a:ext cx="1928514" cy="563121"/>
          </a:xfrm>
          <a:prstGeom prst="rect">
            <a:avLst/>
          </a:prstGeom>
          <a:solidFill>
            <a:schemeClr val="accent1">
              <a:alpha val="1000"/>
            </a:schemeClr>
          </a:solidFill>
        </p:spPr>
      </p:pic>
    </p:spTree>
    <p:extLst>
      <p:ext uri="{BB962C8B-B14F-4D97-AF65-F5344CB8AC3E}">
        <p14:creationId xmlns:p14="http://schemas.microsoft.com/office/powerpoint/2010/main" val="37267790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C19C6415-13AB-4677-935E-D11508C4AD2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xmlns="" id="{4B4EBD86-A13A-41DF-A04E-EA4A858E8860}"/>
              </a:ext>
            </a:extLst>
          </p:cNvPr>
          <p:cNvSpPr/>
          <p:nvPr/>
        </p:nvSpPr>
        <p:spPr>
          <a:xfrm>
            <a:off x="-3175" y="-17929"/>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xmlns="" id="{04F318BE-2BAD-4677-871C-D78A4BF0CBA6}"/>
              </a:ext>
            </a:extLst>
          </p:cNvPr>
          <p:cNvSpPr>
            <a:spLocks noGrp="1"/>
          </p:cNvSpPr>
          <p:nvPr>
            <p:ph type="body" sz="quarter" idx="10" hasCustomPrompt="1"/>
          </p:nvPr>
        </p:nvSpPr>
        <p:spPr>
          <a:xfrm>
            <a:off x="190453" y="1196126"/>
            <a:ext cx="11808021"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xmlns="" id="{3278A82F-5546-4977-9F75-2A933B415945}"/>
              </a:ext>
            </a:extLst>
          </p:cNvPr>
          <p:cNvSpPr>
            <a:spLocks noGrp="1"/>
          </p:cNvSpPr>
          <p:nvPr>
            <p:ph type="body" sz="quarter" idx="11" hasCustomPrompt="1"/>
          </p:nvPr>
        </p:nvSpPr>
        <p:spPr>
          <a:xfrm>
            <a:off x="615123" y="1830478"/>
            <a:ext cx="10958580"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xmlns=""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xmlns="" id="{1557BD22-7B02-4D39-928A-4BAD0D84EC13}"/>
              </a:ext>
            </a:extLst>
          </p:cNvPr>
          <p:cNvSpPr>
            <a:spLocks noGrp="1"/>
          </p:cNvSpPr>
          <p:nvPr>
            <p:ph type="dt" sz="half" idx="12"/>
          </p:nvPr>
        </p:nvSpPr>
        <p:spPr/>
        <p:txBody>
          <a:bodyPr/>
          <a:lstStyle/>
          <a:p>
            <a:fld id="{055373AC-9AA7-423B-BA00-BA1C74164DBD}" type="datetime1">
              <a:rPr lang="en-US" smtClean="0"/>
              <a:pPr/>
              <a:t>6/29/2018</a:t>
            </a:fld>
            <a:endParaRPr lang="en-US" dirty="0"/>
          </a:p>
        </p:txBody>
      </p:sp>
      <p:sp>
        <p:nvSpPr>
          <p:cNvPr id="4" name="Footer Placeholder 3">
            <a:extLst>
              <a:ext uri="{FF2B5EF4-FFF2-40B4-BE49-F238E27FC236}">
                <a16:creationId xmlns:a16="http://schemas.microsoft.com/office/drawing/2014/main" xmlns=""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xmlns=""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2" name="Picture 11">
            <a:extLst>
              <a:ext uri="{FF2B5EF4-FFF2-40B4-BE49-F238E27FC236}">
                <a16:creationId xmlns:a16="http://schemas.microsoft.com/office/drawing/2014/main" xmlns="" id="{F0AB4568-56A6-4C85-AAC8-1AE32E2F3E7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7457" y="264476"/>
            <a:ext cx="1928514" cy="563121"/>
          </a:xfrm>
          <a:prstGeom prst="rect">
            <a:avLst/>
          </a:prstGeom>
          <a:solidFill>
            <a:schemeClr val="accent1">
              <a:alpha val="1000"/>
            </a:schemeClr>
          </a:solidFill>
        </p:spPr>
      </p:pic>
    </p:spTree>
    <p:extLst>
      <p:ext uri="{BB962C8B-B14F-4D97-AF65-F5344CB8AC3E}">
        <p14:creationId xmlns:p14="http://schemas.microsoft.com/office/powerpoint/2010/main" val="24154085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xmlns="" id="{0403F5F2-BA1B-4A39-A03D-AD9E0469441C}"/>
              </a:ext>
            </a:extLst>
          </p:cNvPr>
          <p:cNvSpPr>
            <a:spLocks noGrp="1"/>
          </p:cNvSpPr>
          <p:nvPr>
            <p:ph type="dt" sz="half" idx="2"/>
          </p:nvPr>
        </p:nvSpPr>
        <p:spPr>
          <a:xfrm>
            <a:off x="188768" y="6397197"/>
            <a:ext cx="808502"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6/29/2018</a:t>
            </a:fld>
            <a:endParaRPr lang="en-US" dirty="0"/>
          </a:p>
        </p:txBody>
      </p:sp>
      <p:sp>
        <p:nvSpPr>
          <p:cNvPr id="8" name="Footer Placeholder 4">
            <a:extLst>
              <a:ext uri="{FF2B5EF4-FFF2-40B4-BE49-F238E27FC236}">
                <a16:creationId xmlns:a16="http://schemas.microsoft.com/office/drawing/2014/main" xmlns="" id="{32BCD1B1-3A00-45B1-B516-6B8E7FBC47C4}"/>
              </a:ext>
            </a:extLst>
          </p:cNvPr>
          <p:cNvSpPr>
            <a:spLocks noGrp="1"/>
          </p:cNvSpPr>
          <p:nvPr>
            <p:ph type="ftr" sz="quarter" idx="3"/>
          </p:nvPr>
        </p:nvSpPr>
        <p:spPr>
          <a:xfrm>
            <a:off x="997270" y="6397197"/>
            <a:ext cx="10564533"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xmlns="" id="{0902A4B2-CB08-42CE-A814-FBDF345C2F43}"/>
              </a:ext>
            </a:extLst>
          </p:cNvPr>
          <p:cNvSpPr>
            <a:spLocks noGrp="1"/>
          </p:cNvSpPr>
          <p:nvPr>
            <p:ph type="sldNum" sz="quarter" idx="4"/>
          </p:nvPr>
        </p:nvSpPr>
        <p:spPr>
          <a:xfrm>
            <a:off x="11563400" y="6397197"/>
            <a:ext cx="428710"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xmlns="" id="{B770C392-3003-4C35-9625-BB041F8257BA}"/>
              </a:ext>
            </a:extLst>
          </p:cNvPr>
          <p:cNvSpPr>
            <a:spLocks noGrp="1"/>
          </p:cNvSpPr>
          <p:nvPr>
            <p:ph type="title"/>
          </p:nvPr>
        </p:nvSpPr>
        <p:spPr>
          <a:xfrm>
            <a:off x="190356" y="100750"/>
            <a:ext cx="9503571"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xmlns="" id="{90CBFB32-9F46-4F2F-8A54-9EE8BED27855}"/>
              </a:ext>
            </a:extLst>
          </p:cNvPr>
          <p:cNvSpPr>
            <a:spLocks noGrp="1"/>
          </p:cNvSpPr>
          <p:nvPr>
            <p:ph type="body" idx="1"/>
          </p:nvPr>
        </p:nvSpPr>
        <p:spPr>
          <a:xfrm>
            <a:off x="190363" y="1138844"/>
            <a:ext cx="11801748"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54888067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62" r:id="rId15"/>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oftuni.bg/" TargetMode="Externa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1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69.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6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www.youtube.com/SoftwareUniversity" TargetMode="External"/><Relationship Id="rId11" Type="http://schemas.openxmlformats.org/officeDocument/2006/relationships/image" Target="../media/image67.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6.png"/><Relationship Id="rId14" Type="http://schemas.openxmlformats.org/officeDocument/2006/relationships/image" Target="../media/image70.png"/></Relationships>
</file>

<file path=ppt/slides/_rels/slide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ozilla/geckodriver/" TargetMode="External"/><Relationship Id="rId2" Type="http://schemas.openxmlformats.org/officeDocument/2006/relationships/hyperlink" Target="https://sites.google.com/a/chromium.org/chromedriver/" TargetMode="Externa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Subtitle 2"/>
          <p:cNvSpPr>
            <a:spLocks noGrp="1"/>
          </p:cNvSpPr>
          <p:nvPr>
            <p:ph type="subTitle" idx="1"/>
          </p:nvPr>
        </p:nvSpPr>
        <p:spPr>
          <a:xfrm>
            <a:off x="74612" y="1124227"/>
            <a:ext cx="11963400" cy="1440058"/>
          </a:xfrm>
        </p:spPr>
        <p:txBody>
          <a:bodyPr>
            <a:normAutofit/>
          </a:bodyPr>
          <a:lstStyle/>
          <a:p>
            <a:r>
              <a:rPr lang="en-US" dirty="0"/>
              <a:t>Selenium </a:t>
            </a:r>
            <a:r>
              <a:rPr lang="en-US" dirty="0" err="1"/>
              <a:t>WebDriver</a:t>
            </a:r>
            <a:r>
              <a:rPr lang="en-US" dirty="0"/>
              <a:t> Setup; Browser Commands; </a:t>
            </a:r>
            <a:r>
              <a:rPr lang="en-US" dirty="0" err="1"/>
              <a:t>WebElements</a:t>
            </a:r>
            <a:r>
              <a:rPr lang="en-US" dirty="0"/>
              <a:t>; </a:t>
            </a:r>
            <a:r>
              <a:rPr lang="en-US" dirty="0" err="1"/>
              <a:t>FindElements</a:t>
            </a:r>
            <a:r>
              <a:rPr lang="en-US" dirty="0"/>
              <a:t>; Basic </a:t>
            </a:r>
            <a:r>
              <a:rPr lang="en-US" dirty="0" smtClean="0"/>
              <a:t>Operations; X-Path</a:t>
            </a:r>
            <a:endParaRPr lang="en-US" dirty="0"/>
          </a:p>
          <a:p>
            <a:endParaRPr lang="bg-BG" dirty="0"/>
          </a:p>
        </p:txBody>
      </p:sp>
      <p:sp>
        <p:nvSpPr>
          <p:cNvPr id="4" name="Title 3"/>
          <p:cNvSpPr>
            <a:spLocks noGrp="1"/>
          </p:cNvSpPr>
          <p:nvPr>
            <p:ph type="title"/>
          </p:nvPr>
        </p:nvSpPr>
        <p:spPr/>
        <p:txBody>
          <a:bodyPr/>
          <a:lstStyle/>
          <a:p>
            <a:r>
              <a:rPr lang="en-US" dirty="0"/>
              <a:t>Selenium </a:t>
            </a:r>
            <a:r>
              <a:rPr lang="en-US" dirty="0" err="1"/>
              <a:t>WebDriver</a:t>
            </a:r>
            <a:r>
              <a:rPr lang="en-US" dirty="0"/>
              <a:t> Basic</a:t>
            </a:r>
            <a:endParaRPr lang="bg-BG" dirty="0"/>
          </a:p>
        </p:txBody>
      </p:sp>
      <p:sp>
        <p:nvSpPr>
          <p:cNvPr id="5" name="Text Placeholder 4"/>
          <p:cNvSpPr>
            <a:spLocks noGrp="1"/>
          </p:cNvSpPr>
          <p:nvPr>
            <p:ph type="body" sz="quarter" idx="17"/>
          </p:nvPr>
        </p:nvSpPr>
        <p:spPr>
          <a:xfrm>
            <a:off x="8641602" y="5754670"/>
            <a:ext cx="2950749" cy="705697"/>
          </a:xfrm>
        </p:spPr>
        <p:txBody>
          <a:bodyPr/>
          <a:lstStyle/>
          <a:p>
            <a:r>
              <a:rPr lang="en-US" sz="2000" dirty="0"/>
              <a:t>Software University</a:t>
            </a:r>
          </a:p>
          <a:p>
            <a:endParaRPr lang="bg-BG" dirty="0"/>
          </a:p>
        </p:txBody>
      </p:sp>
      <p:sp>
        <p:nvSpPr>
          <p:cNvPr id="6" name="Text Placeholder 5"/>
          <p:cNvSpPr>
            <a:spLocks noGrp="1"/>
          </p:cNvSpPr>
          <p:nvPr>
            <p:ph type="body" sz="quarter" idx="18"/>
          </p:nvPr>
        </p:nvSpPr>
        <p:spPr>
          <a:xfrm>
            <a:off x="8641602" y="6194983"/>
            <a:ext cx="2950749" cy="642346"/>
          </a:xfrm>
        </p:spPr>
        <p:txBody>
          <a:bodyPr/>
          <a:lstStyle/>
          <a:p>
            <a:r>
              <a:rPr lang="en-US" sz="1800" dirty="0">
                <a:hlinkClick r:id="rId2"/>
              </a:rPr>
              <a:t>http://softuni.bg</a:t>
            </a:r>
            <a:endParaRPr lang="en-US" sz="1800" dirty="0"/>
          </a:p>
          <a:p>
            <a:endParaRPr lang="bg-BG" dirty="0"/>
          </a:p>
        </p:txBody>
      </p:sp>
      <p:sp>
        <p:nvSpPr>
          <p:cNvPr id="7" name="Text Placeholder 6"/>
          <p:cNvSpPr>
            <a:spLocks noGrp="1"/>
          </p:cNvSpPr>
          <p:nvPr>
            <p:ph type="body" sz="quarter" idx="19"/>
          </p:nvPr>
        </p:nvSpPr>
        <p:spPr>
          <a:xfrm>
            <a:off x="670972" y="4650875"/>
            <a:ext cx="2950749" cy="958651"/>
          </a:xfrm>
        </p:spPr>
        <p:txBody>
          <a:bodyPr/>
          <a:lstStyle/>
          <a:p>
            <a:r>
              <a:rPr lang="en-US" noProof="1"/>
              <a:t>SoftUni Team</a:t>
            </a:r>
          </a:p>
          <a:p>
            <a:endParaRPr lang="bg-BG" dirty="0"/>
          </a:p>
        </p:txBody>
      </p:sp>
      <p:sp>
        <p:nvSpPr>
          <p:cNvPr id="8" name="Text Placeholder 7"/>
          <p:cNvSpPr>
            <a:spLocks noGrp="1"/>
          </p:cNvSpPr>
          <p:nvPr>
            <p:ph type="body" sz="quarter" idx="20"/>
          </p:nvPr>
        </p:nvSpPr>
        <p:spPr>
          <a:xfrm>
            <a:off x="670972" y="5175133"/>
            <a:ext cx="2950749" cy="832014"/>
          </a:xfrm>
        </p:spPr>
        <p:txBody>
          <a:bodyPr/>
          <a:lstStyle/>
          <a:p>
            <a:r>
              <a:rPr lang="en-US" dirty="0"/>
              <a:t>Technical Trainers</a:t>
            </a:r>
          </a:p>
          <a:p>
            <a:endParaRPr lang="bg-BG" dirty="0"/>
          </a:p>
        </p:txBody>
      </p:sp>
      <p:sp>
        <p:nvSpPr>
          <p:cNvPr id="10" name="Rectangle 9"/>
          <p:cNvSpPr/>
          <p:nvPr/>
        </p:nvSpPr>
        <p:spPr>
          <a:xfrm rot="20700000">
            <a:off x="6824080" y="2191247"/>
            <a:ext cx="2895601" cy="720197"/>
          </a:xfrm>
          <a:prstGeom prst="rect">
            <a:avLst/>
          </a:prstGeom>
        </p:spPr>
        <p:txBody>
          <a:bodyPr wrap="square">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QA</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 Automation</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812" y="2519569"/>
            <a:ext cx="2113917" cy="191309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4012" y="2838560"/>
            <a:ext cx="3065169" cy="1275111"/>
          </a:xfrm>
          <a:prstGeom prst="rect">
            <a:avLst/>
          </a:prstGeom>
        </p:spPr>
      </p:pic>
    </p:spTree>
    <p:extLst>
      <p:ext uri="{BB962C8B-B14F-4D97-AF65-F5344CB8AC3E}">
        <p14:creationId xmlns:p14="http://schemas.microsoft.com/office/powerpoint/2010/main" val="42196623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1" name="Rectangle 3"/>
          <p:cNvSpPr>
            <a:spLocks noGrp="1" noChangeArrowheads="1"/>
          </p:cNvSpPr>
          <p:nvPr>
            <p:ph type="body" sz="quarter" idx="10"/>
          </p:nvPr>
        </p:nvSpPr>
        <p:spPr>
          <a:xfrm>
            <a:off x="490451" y="4419601"/>
            <a:ext cx="10709361" cy="1676400"/>
          </a:xfrm>
        </p:spPr>
        <p:txBody>
          <a:bodyPr>
            <a:normAutofit/>
          </a:bodyPr>
          <a:lstStyle/>
          <a:p>
            <a:r>
              <a:rPr lang="en-US" sz="4000" b="1" dirty="0">
                <a:solidFill>
                  <a:srgbClr val="F3BE60"/>
                </a:solidFill>
                <a:latin typeface="+mj-lt"/>
                <a:ea typeface="+mj-ea"/>
                <a:cs typeface="+mj-cs"/>
              </a:rPr>
              <a:t>Find Element </a:t>
            </a:r>
            <a:r>
              <a:rPr lang="en-US" b="1" dirty="0"/>
              <a:t>- </a:t>
            </a:r>
            <a:r>
              <a:rPr lang="en-US" dirty="0"/>
              <a:t>Now the Test URL is opened in the browser, next step is to find the Element on webpage</a:t>
            </a:r>
            <a:endParaRPr lang="en-US" b="1" dirty="0"/>
          </a:p>
        </p:txBody>
      </p:sp>
      <p:sp>
        <p:nvSpPr>
          <p:cNvPr id="560130" name="Rectangle 2"/>
          <p:cNvSpPr>
            <a:spLocks noGrp="1" noChangeArrowheads="1"/>
          </p:cNvSpPr>
          <p:nvPr>
            <p:ph type="title"/>
          </p:nvPr>
        </p:nvSpPr>
        <p:spPr/>
        <p:txBody>
          <a:bodyPr/>
          <a:lstStyle/>
          <a:p>
            <a:r>
              <a:rPr lang="en-US" dirty="0"/>
              <a:t>JSON wire protocol in action</a:t>
            </a:r>
            <a:endParaRPr lang="bg-BG" dirty="0"/>
          </a:p>
        </p:txBody>
      </p:sp>
      <p:sp>
        <p:nvSpPr>
          <p:cNvPr id="8"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10</a:t>
            </a:fld>
            <a:endParaRPr lang="en-US" dirty="0"/>
          </a:p>
        </p:txBody>
      </p:sp>
      <p:pic>
        <p:nvPicPr>
          <p:cNvPr id="4098" name="Picture 2" descr="findElement-webdriver-comm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2" y="1828800"/>
            <a:ext cx="110490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30474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1" name="Rectangle 3"/>
          <p:cNvSpPr>
            <a:spLocks noGrp="1" noChangeArrowheads="1"/>
          </p:cNvSpPr>
          <p:nvPr>
            <p:ph type="body" sz="quarter" idx="10"/>
          </p:nvPr>
        </p:nvSpPr>
        <p:spPr>
          <a:xfrm>
            <a:off x="490451" y="4419601"/>
            <a:ext cx="10709361" cy="1676400"/>
          </a:xfrm>
        </p:spPr>
        <p:txBody>
          <a:bodyPr>
            <a:normAutofit fontScale="85000" lnSpcReduction="20000"/>
          </a:bodyPr>
          <a:lstStyle/>
          <a:p>
            <a:r>
              <a:rPr lang="en-US" b="1" dirty="0">
                <a:solidFill>
                  <a:srgbClr val="FFA72A"/>
                </a:solidFill>
              </a:rPr>
              <a:t>Click Element </a:t>
            </a:r>
            <a:r>
              <a:rPr lang="en-US" b="1" dirty="0"/>
              <a:t>- </a:t>
            </a:r>
            <a:r>
              <a:rPr lang="en-US" dirty="0"/>
              <a:t>Now we have found the Element and received the ID assigned by the server in the response. Now we will send the click command with the same </a:t>
            </a:r>
            <a:r>
              <a:rPr lang="en-US" dirty="0" err="1"/>
              <a:t>ElementID</a:t>
            </a:r>
            <a:r>
              <a:rPr lang="en-US" dirty="0"/>
              <a:t>. Click request contains the session and Element Id.</a:t>
            </a:r>
            <a:endParaRPr lang="en-US" b="1" dirty="0"/>
          </a:p>
        </p:txBody>
      </p:sp>
      <p:sp>
        <p:nvSpPr>
          <p:cNvPr id="560130" name="Rectangle 2"/>
          <p:cNvSpPr>
            <a:spLocks noGrp="1" noChangeArrowheads="1"/>
          </p:cNvSpPr>
          <p:nvPr>
            <p:ph type="title"/>
          </p:nvPr>
        </p:nvSpPr>
        <p:spPr/>
        <p:txBody>
          <a:bodyPr/>
          <a:lstStyle/>
          <a:p>
            <a:r>
              <a:rPr lang="en-US" dirty="0"/>
              <a:t>JSON wire protocol in action</a:t>
            </a:r>
            <a:endParaRPr lang="bg-BG" dirty="0"/>
          </a:p>
        </p:txBody>
      </p:sp>
      <p:sp>
        <p:nvSpPr>
          <p:cNvPr id="8"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11</a:t>
            </a:fld>
            <a:endParaRPr lang="en-US" dirty="0"/>
          </a:p>
        </p:txBody>
      </p:sp>
      <p:pic>
        <p:nvPicPr>
          <p:cNvPr id="5122" name="Picture 2" descr="click-element-webdriver-comm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450" y="1676400"/>
            <a:ext cx="1116071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26095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1" name="Rectangle 3"/>
          <p:cNvSpPr>
            <a:spLocks noGrp="1" noChangeArrowheads="1"/>
          </p:cNvSpPr>
          <p:nvPr>
            <p:ph type="body" sz="quarter" idx="10"/>
          </p:nvPr>
        </p:nvSpPr>
        <p:spPr>
          <a:xfrm>
            <a:off x="490451" y="4419601"/>
            <a:ext cx="10709361" cy="1676400"/>
          </a:xfrm>
        </p:spPr>
        <p:txBody>
          <a:bodyPr>
            <a:normAutofit lnSpcReduction="10000"/>
          </a:bodyPr>
          <a:lstStyle/>
          <a:p>
            <a:r>
              <a:rPr lang="en-US" b="1" dirty="0">
                <a:solidFill>
                  <a:srgbClr val="FFA72A"/>
                </a:solidFill>
              </a:rPr>
              <a:t>Get Page Title</a:t>
            </a:r>
            <a:r>
              <a:rPr lang="en-US" b="1" dirty="0"/>
              <a:t> - </a:t>
            </a:r>
            <a:r>
              <a:rPr lang="en-US" dirty="0"/>
              <a:t>Our Next Step is to Get the Title from the </a:t>
            </a:r>
            <a:r>
              <a:rPr lang="en-US" dirty="0" err="1"/>
              <a:t>WebPage</a:t>
            </a:r>
            <a:r>
              <a:rPr lang="en-US" dirty="0"/>
              <a:t> and WebDriver use the </a:t>
            </a:r>
            <a:r>
              <a:rPr lang="en-US" dirty="0" err="1"/>
              <a:t>getTitle</a:t>
            </a:r>
            <a:r>
              <a:rPr lang="en-US" dirty="0"/>
              <a:t> command without any of the request Body.</a:t>
            </a:r>
          </a:p>
        </p:txBody>
      </p:sp>
      <p:sp>
        <p:nvSpPr>
          <p:cNvPr id="560130" name="Rectangle 2"/>
          <p:cNvSpPr>
            <a:spLocks noGrp="1" noChangeArrowheads="1"/>
          </p:cNvSpPr>
          <p:nvPr>
            <p:ph type="title"/>
          </p:nvPr>
        </p:nvSpPr>
        <p:spPr/>
        <p:txBody>
          <a:bodyPr/>
          <a:lstStyle/>
          <a:p>
            <a:r>
              <a:rPr lang="en-US" dirty="0"/>
              <a:t>JSON wire protocol in action</a:t>
            </a:r>
            <a:endParaRPr lang="bg-BG" dirty="0"/>
          </a:p>
        </p:txBody>
      </p:sp>
      <p:sp>
        <p:nvSpPr>
          <p:cNvPr id="8"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12</a:t>
            </a:fld>
            <a:endParaRPr lang="en-US" dirty="0"/>
          </a:p>
        </p:txBody>
      </p:sp>
      <p:pic>
        <p:nvPicPr>
          <p:cNvPr id="6146" name="Picture 2" descr="getPage-title-webdriver-comm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450" y="1676400"/>
            <a:ext cx="11580389"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28448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1" name="Rectangle 3"/>
          <p:cNvSpPr>
            <a:spLocks noGrp="1" noChangeArrowheads="1"/>
          </p:cNvSpPr>
          <p:nvPr>
            <p:ph type="body" sz="quarter" idx="10"/>
          </p:nvPr>
        </p:nvSpPr>
        <p:spPr>
          <a:xfrm>
            <a:off x="490451" y="4419601"/>
            <a:ext cx="10709361" cy="1676400"/>
          </a:xfrm>
        </p:spPr>
        <p:txBody>
          <a:bodyPr>
            <a:normAutofit lnSpcReduction="10000"/>
          </a:bodyPr>
          <a:lstStyle/>
          <a:p>
            <a:r>
              <a:rPr lang="en-US" b="1" dirty="0">
                <a:solidFill>
                  <a:srgbClr val="FFA72A"/>
                </a:solidFill>
              </a:rPr>
              <a:t>Quit Driver </a:t>
            </a:r>
            <a:r>
              <a:rPr lang="en-US" b="1" dirty="0"/>
              <a:t>- </a:t>
            </a:r>
            <a:r>
              <a:rPr lang="en-US" dirty="0"/>
              <a:t>After every Test finished you should quit the driver, Quit call close the browser and clean the session. WebDriver use the quit command now</a:t>
            </a:r>
          </a:p>
        </p:txBody>
      </p:sp>
      <p:sp>
        <p:nvSpPr>
          <p:cNvPr id="560130" name="Rectangle 2"/>
          <p:cNvSpPr>
            <a:spLocks noGrp="1" noChangeArrowheads="1"/>
          </p:cNvSpPr>
          <p:nvPr>
            <p:ph type="title"/>
          </p:nvPr>
        </p:nvSpPr>
        <p:spPr/>
        <p:txBody>
          <a:bodyPr/>
          <a:lstStyle/>
          <a:p>
            <a:r>
              <a:rPr lang="en-US" dirty="0"/>
              <a:t>JSON wire protocol in action</a:t>
            </a:r>
            <a:endParaRPr lang="bg-BG" dirty="0"/>
          </a:p>
        </p:txBody>
      </p:sp>
      <p:sp>
        <p:nvSpPr>
          <p:cNvPr id="8"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13</a:t>
            </a:fld>
            <a:endParaRPr lang="en-US" dirty="0"/>
          </a:p>
        </p:txBody>
      </p:sp>
      <p:pic>
        <p:nvPicPr>
          <p:cNvPr id="7170" name="Picture 2" descr="quit-webdriver-comm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157" y="1524000"/>
            <a:ext cx="10941538"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95370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Browser Commands</a:t>
            </a:r>
            <a:endParaRPr lang="bg-BG" dirty="0"/>
          </a:p>
        </p:txBody>
      </p:sp>
      <p:sp>
        <p:nvSpPr>
          <p:cNvPr id="3" name="Text Placeholder 2"/>
          <p:cNvSpPr>
            <a:spLocks noGrp="1"/>
          </p:cNvSpPr>
          <p:nvPr>
            <p:ph type="body" sz="quarter" idx="11"/>
          </p:nvPr>
        </p:nvSpPr>
        <p:spPr/>
        <p:txBody>
          <a:bodyPr/>
          <a:lstStyle/>
          <a:p>
            <a:endParaRPr lang="bg-BG"/>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877881" y="1775591"/>
            <a:ext cx="1457147" cy="19531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065" y="1697116"/>
            <a:ext cx="2031671" cy="2031671"/>
          </a:xfrm>
          <a:prstGeom prst="rect">
            <a:avLst/>
          </a:prstGeom>
        </p:spPr>
      </p:pic>
    </p:spTree>
    <p:extLst>
      <p:ext uri="{BB962C8B-B14F-4D97-AF65-F5344CB8AC3E}">
        <p14:creationId xmlns:p14="http://schemas.microsoft.com/office/powerpoint/2010/main" val="10725857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92500" lnSpcReduction="20000"/>
          </a:bodyPr>
          <a:lstStyle/>
          <a:p>
            <a:r>
              <a:rPr lang="en-US" b="1" dirty="0">
                <a:solidFill>
                  <a:schemeClr val="tx2">
                    <a:lumMod val="75000"/>
                  </a:schemeClr>
                </a:solidFill>
              </a:rPr>
              <a:t>URL Command</a:t>
            </a:r>
          </a:p>
          <a:p>
            <a:pPr marL="0" indent="0">
              <a:buNone/>
            </a:pPr>
            <a:r>
              <a:rPr lang="en-US" b="1" dirty="0">
                <a:solidFill>
                  <a:schemeClr val="tx2">
                    <a:lumMod val="75000"/>
                  </a:schemeClr>
                </a:solidFill>
              </a:rPr>
              <a:t>string </a:t>
            </a:r>
            <a:r>
              <a:rPr lang="en-US" b="1" dirty="0" err="1">
                <a:solidFill>
                  <a:schemeClr val="tx2">
                    <a:lumMod val="75000"/>
                  </a:schemeClr>
                </a:solidFill>
              </a:rPr>
              <a:t>IWebDriver.Url</a:t>
            </a:r>
            <a:r>
              <a:rPr lang="en-US" b="1" dirty="0">
                <a:solidFill>
                  <a:schemeClr val="tx2">
                    <a:lumMod val="75000"/>
                  </a:schemeClr>
                </a:solidFill>
              </a:rPr>
              <a:t> { get; set;} – This method Load a new web page in the current browser window. This method get and set the value and can be used both ways.</a:t>
            </a:r>
          </a:p>
          <a:p>
            <a:r>
              <a:rPr lang="en-US" b="1" dirty="0">
                <a:solidFill>
                  <a:schemeClr val="tx2">
                    <a:lumMod val="75000"/>
                  </a:schemeClr>
                </a:solidFill>
              </a:rPr>
              <a:t>Command – </a:t>
            </a:r>
            <a:r>
              <a:rPr lang="en-US" b="1" dirty="0" err="1">
                <a:solidFill>
                  <a:schemeClr val="tx2">
                    <a:lumMod val="75000"/>
                  </a:schemeClr>
                </a:solidFill>
              </a:rPr>
              <a:t>driver.Url</a:t>
            </a:r>
            <a:r>
              <a:rPr lang="en-US" b="1" dirty="0">
                <a:solidFill>
                  <a:schemeClr val="tx2">
                    <a:lumMod val="75000"/>
                  </a:schemeClr>
                </a:solidFill>
              </a:rPr>
              <a:t> = “</a:t>
            </a:r>
            <a:r>
              <a:rPr lang="en-US" b="1" dirty="0" err="1">
                <a:solidFill>
                  <a:schemeClr val="tx2">
                    <a:lumMod val="75000"/>
                  </a:schemeClr>
                </a:solidFill>
              </a:rPr>
              <a:t>appUrl</a:t>
            </a:r>
            <a:r>
              <a:rPr lang="en-US" b="1" dirty="0">
                <a:solidFill>
                  <a:schemeClr val="tx2">
                    <a:lumMod val="75000"/>
                  </a:schemeClr>
                </a:solidFill>
              </a:rPr>
              <a:t>”;  //To open the </a:t>
            </a:r>
            <a:r>
              <a:rPr lang="en-US" b="1" dirty="0" err="1">
                <a:solidFill>
                  <a:schemeClr val="tx2">
                    <a:lumMod val="75000"/>
                  </a:schemeClr>
                </a:solidFill>
              </a:rPr>
              <a:t>Url</a:t>
            </a:r>
            <a:endParaRPr lang="en-US" b="1" dirty="0">
              <a:solidFill>
                <a:schemeClr val="tx2">
                  <a:lumMod val="75000"/>
                </a:schemeClr>
              </a:solidFill>
            </a:endParaRPr>
          </a:p>
          <a:p>
            <a:r>
              <a:rPr lang="en-US" b="1" dirty="0">
                <a:solidFill>
                  <a:schemeClr val="tx2">
                    <a:lumMod val="75000"/>
                  </a:schemeClr>
                </a:solidFill>
              </a:rPr>
              <a:t>Command – String </a:t>
            </a:r>
            <a:r>
              <a:rPr lang="en-US" b="1" dirty="0" err="1">
                <a:solidFill>
                  <a:schemeClr val="tx2">
                    <a:lumMod val="75000"/>
                  </a:schemeClr>
                </a:solidFill>
              </a:rPr>
              <a:t>Url</a:t>
            </a:r>
            <a:r>
              <a:rPr lang="en-US" b="1" dirty="0">
                <a:solidFill>
                  <a:schemeClr val="tx2">
                    <a:lumMod val="75000"/>
                  </a:schemeClr>
                </a:solidFill>
              </a:rPr>
              <a:t> = </a:t>
            </a:r>
            <a:r>
              <a:rPr lang="en-US" b="1" dirty="0" err="1">
                <a:solidFill>
                  <a:schemeClr val="tx2">
                    <a:lumMod val="75000"/>
                  </a:schemeClr>
                </a:solidFill>
              </a:rPr>
              <a:t>driver.Url</a:t>
            </a:r>
            <a:r>
              <a:rPr lang="en-US" b="1" dirty="0">
                <a:solidFill>
                  <a:schemeClr val="tx2">
                    <a:lumMod val="75000"/>
                  </a:schemeClr>
                </a:solidFill>
              </a:rPr>
              <a:t>;  // To get the opened </a:t>
            </a:r>
            <a:r>
              <a:rPr lang="en-US" b="1" dirty="0" err="1">
                <a:solidFill>
                  <a:schemeClr val="tx2">
                    <a:lumMod val="75000"/>
                  </a:schemeClr>
                </a:solidFill>
              </a:rPr>
              <a:t>Url</a:t>
            </a:r>
            <a:endParaRPr lang="en-US" b="1" dirty="0">
              <a:solidFill>
                <a:schemeClr val="tx2">
                  <a:lumMod val="75000"/>
                </a:schemeClr>
              </a:solidFill>
            </a:endParaRPr>
          </a:p>
          <a:p>
            <a:pPr marL="0" indent="0">
              <a:buNone/>
            </a:pPr>
            <a:r>
              <a:rPr lang="en-US" b="1" dirty="0">
                <a:solidFill>
                  <a:schemeClr val="tx2">
                    <a:lumMod val="75000"/>
                  </a:schemeClr>
                </a:solidFill>
              </a:rPr>
              <a:t>Where </a:t>
            </a:r>
            <a:r>
              <a:rPr lang="en-US" b="1" dirty="0" err="1">
                <a:solidFill>
                  <a:schemeClr val="tx2">
                    <a:lumMod val="75000"/>
                  </a:schemeClr>
                </a:solidFill>
              </a:rPr>
              <a:t>appUrl</a:t>
            </a:r>
            <a:r>
              <a:rPr lang="en-US" b="1" dirty="0">
                <a:solidFill>
                  <a:schemeClr val="tx2">
                    <a:lumMod val="75000"/>
                  </a:schemeClr>
                </a:solidFill>
              </a:rPr>
              <a:t> is the website address to load. It is best to use a fully qualified URL.</a:t>
            </a:r>
          </a:p>
          <a:p>
            <a:r>
              <a:rPr lang="en-US" b="1" dirty="0">
                <a:solidFill>
                  <a:schemeClr val="tx2">
                    <a:lumMod val="75000"/>
                  </a:schemeClr>
                </a:solidFill>
              </a:rPr>
              <a:t>Example:</a:t>
            </a:r>
          </a:p>
          <a:p>
            <a:pPr marL="0" indent="0">
              <a:buNone/>
            </a:pPr>
            <a:r>
              <a:rPr lang="en-US" b="1" dirty="0" err="1">
                <a:solidFill>
                  <a:schemeClr val="tx2">
                    <a:lumMod val="75000"/>
                  </a:schemeClr>
                </a:solidFill>
              </a:rPr>
              <a:t>driver.Url</a:t>
            </a:r>
            <a:r>
              <a:rPr lang="en-US" b="1" dirty="0">
                <a:solidFill>
                  <a:schemeClr val="tx2">
                    <a:lumMod val="75000"/>
                  </a:schemeClr>
                </a:solidFill>
              </a:rPr>
              <a:t> = ("http://www.google.com");</a:t>
            </a:r>
          </a:p>
          <a:p>
            <a:endParaRPr lang="bg-BG" b="1" dirty="0">
              <a:solidFill>
                <a:schemeClr val="tx2">
                  <a:lumMod val="75000"/>
                </a:schemeClr>
              </a:solidFill>
            </a:endParaRPr>
          </a:p>
        </p:txBody>
      </p:sp>
      <p:sp>
        <p:nvSpPr>
          <p:cNvPr id="4" name="Title 3"/>
          <p:cNvSpPr>
            <a:spLocks noGrp="1"/>
          </p:cNvSpPr>
          <p:nvPr>
            <p:ph type="title"/>
          </p:nvPr>
        </p:nvSpPr>
        <p:spPr/>
        <p:txBody>
          <a:bodyPr/>
          <a:lstStyle/>
          <a:p>
            <a:r>
              <a:rPr lang="en-US" dirty="0"/>
              <a:t>Browser commands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15</a:t>
            </a:fld>
            <a:endParaRPr lang="en-US" dirty="0"/>
          </a:p>
        </p:txBody>
      </p:sp>
    </p:spTree>
    <p:extLst>
      <p:ext uri="{BB962C8B-B14F-4D97-AF65-F5344CB8AC3E}">
        <p14:creationId xmlns:p14="http://schemas.microsoft.com/office/powerpoint/2010/main" val="20093834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p:txBody>
          <a:bodyPr>
            <a:normAutofit fontScale="92500"/>
          </a:bodyPr>
          <a:lstStyle/>
          <a:p>
            <a:r>
              <a:rPr lang="en-US" b="1" dirty="0">
                <a:solidFill>
                  <a:schemeClr val="tx2">
                    <a:lumMod val="75000"/>
                  </a:schemeClr>
                </a:solidFill>
              </a:rPr>
              <a:t>Title Command</a:t>
            </a:r>
          </a:p>
          <a:p>
            <a:pPr marL="0" indent="0">
              <a:buNone/>
            </a:pPr>
            <a:r>
              <a:rPr lang="en-US" b="1" dirty="0">
                <a:solidFill>
                  <a:schemeClr val="tx2">
                    <a:lumMod val="75000"/>
                  </a:schemeClr>
                </a:solidFill>
              </a:rPr>
              <a:t>string </a:t>
            </a:r>
            <a:r>
              <a:rPr lang="en-US" b="1" dirty="0" err="1">
                <a:solidFill>
                  <a:schemeClr val="tx2">
                    <a:lumMod val="75000"/>
                  </a:schemeClr>
                </a:solidFill>
              </a:rPr>
              <a:t>IWebDriver.Title</a:t>
            </a:r>
            <a:r>
              <a:rPr lang="en-US" b="1" dirty="0">
                <a:solidFill>
                  <a:schemeClr val="tx2">
                    <a:lumMod val="75000"/>
                  </a:schemeClr>
                </a:solidFill>
              </a:rPr>
              <a:t>{ get;} – This method fetches the Title of the current page. Accepts nothing as a parameter and returns a String value.</a:t>
            </a:r>
          </a:p>
          <a:p>
            <a:r>
              <a:rPr lang="en-US" b="1" dirty="0">
                <a:solidFill>
                  <a:schemeClr val="tx2">
                    <a:lumMod val="75000"/>
                  </a:schemeClr>
                </a:solidFill>
              </a:rPr>
              <a:t>Command – </a:t>
            </a:r>
            <a:r>
              <a:rPr lang="en-US" b="1" dirty="0" err="1">
                <a:solidFill>
                  <a:schemeClr val="tx2">
                    <a:lumMod val="75000"/>
                  </a:schemeClr>
                </a:solidFill>
              </a:rPr>
              <a:t>driver.Title</a:t>
            </a:r>
            <a:r>
              <a:rPr lang="en-US" b="1" dirty="0">
                <a:solidFill>
                  <a:schemeClr val="tx2">
                    <a:lumMod val="75000"/>
                  </a:schemeClr>
                </a:solidFill>
              </a:rPr>
              <a:t>;</a:t>
            </a:r>
          </a:p>
          <a:p>
            <a:pPr marL="0" indent="0">
              <a:buNone/>
            </a:pPr>
            <a:r>
              <a:rPr lang="en-US" b="1" dirty="0">
                <a:solidFill>
                  <a:schemeClr val="tx2">
                    <a:lumMod val="75000"/>
                  </a:schemeClr>
                </a:solidFill>
              </a:rPr>
              <a:t>As the return type is String value, the output must be stored in String object/variable.</a:t>
            </a:r>
          </a:p>
          <a:p>
            <a:r>
              <a:rPr lang="en-US" b="1" dirty="0">
                <a:solidFill>
                  <a:schemeClr val="tx2">
                    <a:lumMod val="75000"/>
                  </a:schemeClr>
                </a:solidFill>
              </a:rPr>
              <a:t>Example:</a:t>
            </a:r>
          </a:p>
          <a:p>
            <a:pPr marL="0" indent="0">
              <a:buNone/>
            </a:pPr>
            <a:r>
              <a:rPr lang="en-US" b="1" dirty="0">
                <a:solidFill>
                  <a:schemeClr val="tx2">
                    <a:lumMod val="75000"/>
                  </a:schemeClr>
                </a:solidFill>
              </a:rPr>
              <a:t>String Title = </a:t>
            </a:r>
            <a:r>
              <a:rPr lang="en-US" b="1" dirty="0" err="1">
                <a:solidFill>
                  <a:schemeClr val="tx2">
                    <a:lumMod val="75000"/>
                  </a:schemeClr>
                </a:solidFill>
              </a:rPr>
              <a:t>driver.Title</a:t>
            </a:r>
            <a:r>
              <a:rPr lang="en-US" b="1" dirty="0">
                <a:solidFill>
                  <a:schemeClr val="tx2">
                    <a:lumMod val="75000"/>
                  </a:schemeClr>
                </a:solidFill>
              </a:rPr>
              <a:t>;</a:t>
            </a:r>
          </a:p>
        </p:txBody>
      </p:sp>
      <p:sp>
        <p:nvSpPr>
          <p:cNvPr id="4" name="Title 3"/>
          <p:cNvSpPr>
            <a:spLocks noGrp="1"/>
          </p:cNvSpPr>
          <p:nvPr>
            <p:ph type="title"/>
          </p:nvPr>
        </p:nvSpPr>
        <p:spPr/>
        <p:txBody>
          <a:bodyPr/>
          <a:lstStyle/>
          <a:p>
            <a:r>
              <a:rPr lang="en-US" dirty="0"/>
              <a:t>Browser commands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16</a:t>
            </a:fld>
            <a:endParaRPr lang="en-US" dirty="0"/>
          </a:p>
        </p:txBody>
      </p:sp>
    </p:spTree>
    <p:extLst>
      <p:ext uri="{BB962C8B-B14F-4D97-AF65-F5344CB8AC3E}">
        <p14:creationId xmlns:p14="http://schemas.microsoft.com/office/powerpoint/2010/main" val="27756866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p:txBody>
          <a:bodyPr>
            <a:normAutofit fontScale="92500" lnSpcReduction="10000"/>
          </a:bodyPr>
          <a:lstStyle/>
          <a:p>
            <a:r>
              <a:rPr lang="en-US" b="1" dirty="0">
                <a:solidFill>
                  <a:schemeClr val="tx2">
                    <a:lumMod val="75000"/>
                  </a:schemeClr>
                </a:solidFill>
              </a:rPr>
              <a:t>Page Source Command</a:t>
            </a:r>
          </a:p>
          <a:p>
            <a:pPr marL="0" indent="0">
              <a:buNone/>
            </a:pPr>
            <a:r>
              <a:rPr lang="en-US" b="1" dirty="0">
                <a:solidFill>
                  <a:schemeClr val="tx2">
                    <a:lumMod val="75000"/>
                  </a:schemeClr>
                </a:solidFill>
              </a:rPr>
              <a:t>string </a:t>
            </a:r>
            <a:r>
              <a:rPr lang="en-US" b="1" dirty="0" err="1">
                <a:solidFill>
                  <a:schemeClr val="tx2">
                    <a:lumMod val="75000"/>
                  </a:schemeClr>
                </a:solidFill>
              </a:rPr>
              <a:t>IWebDriver.PageSource</a:t>
            </a:r>
            <a:r>
              <a:rPr lang="en-US" b="1" dirty="0">
                <a:solidFill>
                  <a:schemeClr val="tx2">
                    <a:lumMod val="75000"/>
                  </a:schemeClr>
                </a:solidFill>
              </a:rPr>
              <a:t>{ get;} – This method returns the Source Code of the page. Accepts nothing as a parameter and returns a String value.</a:t>
            </a:r>
          </a:p>
          <a:p>
            <a:r>
              <a:rPr lang="en-US" b="1" dirty="0">
                <a:solidFill>
                  <a:schemeClr val="tx2">
                    <a:lumMod val="75000"/>
                  </a:schemeClr>
                </a:solidFill>
              </a:rPr>
              <a:t>Command – </a:t>
            </a:r>
            <a:r>
              <a:rPr lang="en-US" b="1" dirty="0" err="1">
                <a:solidFill>
                  <a:schemeClr val="tx2">
                    <a:lumMod val="75000"/>
                  </a:schemeClr>
                </a:solidFill>
              </a:rPr>
              <a:t>driver.PageSource</a:t>
            </a:r>
            <a:r>
              <a:rPr lang="en-US" b="1" dirty="0">
                <a:solidFill>
                  <a:schemeClr val="tx2">
                    <a:lumMod val="75000"/>
                  </a:schemeClr>
                </a:solidFill>
              </a:rPr>
              <a:t>;</a:t>
            </a:r>
          </a:p>
          <a:p>
            <a:pPr marL="0" indent="0">
              <a:buNone/>
            </a:pPr>
            <a:r>
              <a:rPr lang="en-US" b="1" dirty="0">
                <a:solidFill>
                  <a:schemeClr val="tx2">
                    <a:lumMod val="75000"/>
                  </a:schemeClr>
                </a:solidFill>
              </a:rPr>
              <a:t>As the return type is String value, the output must be stored in String object/variable.</a:t>
            </a:r>
          </a:p>
          <a:p>
            <a:r>
              <a:rPr lang="en-US" b="1" dirty="0">
                <a:solidFill>
                  <a:schemeClr val="tx2">
                    <a:lumMod val="75000"/>
                  </a:schemeClr>
                </a:solidFill>
              </a:rPr>
              <a:t>Example:</a:t>
            </a:r>
          </a:p>
          <a:p>
            <a:pPr marL="0" indent="0">
              <a:buNone/>
            </a:pPr>
            <a:r>
              <a:rPr lang="en-US" b="1" dirty="0">
                <a:solidFill>
                  <a:schemeClr val="tx2">
                    <a:lumMod val="75000"/>
                  </a:schemeClr>
                </a:solidFill>
              </a:rPr>
              <a:t>String </a:t>
            </a:r>
            <a:r>
              <a:rPr lang="en-US" b="1" dirty="0" err="1">
                <a:solidFill>
                  <a:schemeClr val="tx2">
                    <a:lumMod val="75000"/>
                  </a:schemeClr>
                </a:solidFill>
              </a:rPr>
              <a:t>PageSource</a:t>
            </a:r>
            <a:r>
              <a:rPr lang="en-US" b="1" dirty="0">
                <a:solidFill>
                  <a:schemeClr val="tx2">
                    <a:lumMod val="75000"/>
                  </a:schemeClr>
                </a:solidFill>
              </a:rPr>
              <a:t> = </a:t>
            </a:r>
            <a:r>
              <a:rPr lang="en-US" b="1" dirty="0" err="1">
                <a:solidFill>
                  <a:schemeClr val="tx2">
                    <a:lumMod val="75000"/>
                  </a:schemeClr>
                </a:solidFill>
              </a:rPr>
              <a:t>driver.PageSource</a:t>
            </a:r>
            <a:r>
              <a:rPr lang="en-US" b="1" dirty="0">
                <a:solidFill>
                  <a:schemeClr val="tx2">
                    <a:lumMod val="75000"/>
                  </a:schemeClr>
                </a:solidFill>
              </a:rPr>
              <a:t>;</a:t>
            </a:r>
          </a:p>
        </p:txBody>
      </p:sp>
      <p:sp>
        <p:nvSpPr>
          <p:cNvPr id="4" name="Title 3"/>
          <p:cNvSpPr>
            <a:spLocks noGrp="1"/>
          </p:cNvSpPr>
          <p:nvPr>
            <p:ph type="title"/>
          </p:nvPr>
        </p:nvSpPr>
        <p:spPr/>
        <p:txBody>
          <a:bodyPr/>
          <a:lstStyle/>
          <a:p>
            <a:r>
              <a:rPr lang="en-US" dirty="0"/>
              <a:t>Browser commands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17</a:t>
            </a:fld>
            <a:endParaRPr lang="en-US" dirty="0"/>
          </a:p>
        </p:txBody>
      </p:sp>
    </p:spTree>
    <p:extLst>
      <p:ext uri="{BB962C8B-B14F-4D97-AF65-F5344CB8AC3E}">
        <p14:creationId xmlns:p14="http://schemas.microsoft.com/office/powerpoint/2010/main" val="26533282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p:txBody>
          <a:bodyPr>
            <a:normAutofit/>
          </a:bodyPr>
          <a:lstStyle/>
          <a:p>
            <a:r>
              <a:rPr lang="en-US" b="1" dirty="0">
                <a:solidFill>
                  <a:schemeClr val="tx2">
                    <a:lumMod val="75000"/>
                  </a:schemeClr>
                </a:solidFill>
              </a:rPr>
              <a:t>Close Command</a:t>
            </a:r>
          </a:p>
          <a:p>
            <a:pPr marL="0" indent="0">
              <a:buNone/>
            </a:pPr>
            <a:r>
              <a:rPr lang="en-US" b="1" dirty="0">
                <a:solidFill>
                  <a:schemeClr val="tx2">
                    <a:lumMod val="75000"/>
                  </a:schemeClr>
                </a:solidFill>
              </a:rPr>
              <a:t>void </a:t>
            </a:r>
            <a:r>
              <a:rPr lang="en-US" b="1" dirty="0" err="1">
                <a:solidFill>
                  <a:schemeClr val="tx2">
                    <a:lumMod val="75000"/>
                  </a:schemeClr>
                </a:solidFill>
              </a:rPr>
              <a:t>IWebDriver.Close</a:t>
            </a:r>
            <a:r>
              <a:rPr lang="en-US" b="1" dirty="0">
                <a:solidFill>
                  <a:schemeClr val="tx2">
                    <a:lumMod val="75000"/>
                  </a:schemeClr>
                </a:solidFill>
              </a:rPr>
              <a:t>() – This method Close only the current window the </a:t>
            </a:r>
            <a:r>
              <a:rPr lang="en-US" b="1" dirty="0" err="1">
                <a:solidFill>
                  <a:schemeClr val="tx2">
                    <a:lumMod val="75000"/>
                  </a:schemeClr>
                </a:solidFill>
              </a:rPr>
              <a:t>IWebDriver</a:t>
            </a:r>
            <a:r>
              <a:rPr lang="en-US" b="1" dirty="0">
                <a:solidFill>
                  <a:schemeClr val="tx2">
                    <a:lumMod val="75000"/>
                  </a:schemeClr>
                </a:solidFill>
              </a:rPr>
              <a:t> is currently controlling. Accepts nothing as a parameter and returns nothing.</a:t>
            </a:r>
          </a:p>
          <a:p>
            <a:r>
              <a:rPr lang="en-US" b="1" dirty="0">
                <a:solidFill>
                  <a:schemeClr val="tx2">
                    <a:lumMod val="75000"/>
                  </a:schemeClr>
                </a:solidFill>
              </a:rPr>
              <a:t>Command – </a:t>
            </a:r>
            <a:r>
              <a:rPr lang="en-US" b="1" dirty="0" err="1">
                <a:solidFill>
                  <a:schemeClr val="tx2">
                    <a:lumMod val="75000"/>
                  </a:schemeClr>
                </a:solidFill>
              </a:rPr>
              <a:t>driver.Close</a:t>
            </a:r>
            <a:r>
              <a:rPr lang="en-US" b="1" dirty="0">
                <a:solidFill>
                  <a:schemeClr val="tx2">
                    <a:lumMod val="75000"/>
                  </a:schemeClr>
                </a:solidFill>
              </a:rPr>
              <a:t>();</a:t>
            </a:r>
          </a:p>
          <a:p>
            <a:pPr marL="0" indent="0">
              <a:buNone/>
            </a:pPr>
            <a:r>
              <a:rPr lang="en-US" b="1" dirty="0">
                <a:solidFill>
                  <a:schemeClr val="tx2">
                    <a:lumMod val="75000"/>
                  </a:schemeClr>
                </a:solidFill>
              </a:rPr>
              <a:t>Quit the browser if it’s the last window currently open.</a:t>
            </a:r>
          </a:p>
          <a:p>
            <a:r>
              <a:rPr lang="en-US" b="1" dirty="0">
                <a:solidFill>
                  <a:schemeClr val="tx2">
                    <a:lumMod val="75000"/>
                  </a:schemeClr>
                </a:solidFill>
              </a:rPr>
              <a:t>Example:</a:t>
            </a:r>
          </a:p>
          <a:p>
            <a:pPr marL="0" indent="0">
              <a:buNone/>
            </a:pPr>
            <a:r>
              <a:rPr lang="en-US" b="1" dirty="0" err="1">
                <a:solidFill>
                  <a:schemeClr val="tx2">
                    <a:lumMod val="75000"/>
                  </a:schemeClr>
                </a:solidFill>
              </a:rPr>
              <a:t>driver.Close</a:t>
            </a:r>
            <a:r>
              <a:rPr lang="en-US" b="1">
                <a:solidFill>
                  <a:schemeClr val="tx2">
                    <a:lumMod val="75000"/>
                  </a:schemeClr>
                </a:solidFill>
              </a:rPr>
              <a:t>();</a:t>
            </a:r>
            <a:endParaRPr lang="en-US" b="1" dirty="0">
              <a:solidFill>
                <a:schemeClr val="tx2">
                  <a:lumMod val="75000"/>
                </a:schemeClr>
              </a:solidFill>
            </a:endParaRPr>
          </a:p>
        </p:txBody>
      </p:sp>
      <p:sp>
        <p:nvSpPr>
          <p:cNvPr id="4" name="Title 3"/>
          <p:cNvSpPr>
            <a:spLocks noGrp="1"/>
          </p:cNvSpPr>
          <p:nvPr>
            <p:ph type="title"/>
          </p:nvPr>
        </p:nvSpPr>
        <p:spPr/>
        <p:txBody>
          <a:bodyPr/>
          <a:lstStyle/>
          <a:p>
            <a:r>
              <a:rPr lang="en-US" dirty="0"/>
              <a:t>Browser commands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18</a:t>
            </a:fld>
            <a:endParaRPr lang="en-US" dirty="0"/>
          </a:p>
        </p:txBody>
      </p:sp>
    </p:spTree>
    <p:extLst>
      <p:ext uri="{BB962C8B-B14F-4D97-AF65-F5344CB8AC3E}">
        <p14:creationId xmlns:p14="http://schemas.microsoft.com/office/powerpoint/2010/main" val="40902487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85000" lnSpcReduction="20000"/>
          </a:bodyPr>
          <a:lstStyle/>
          <a:p>
            <a:r>
              <a:rPr lang="en-US" b="1" dirty="0" err="1">
                <a:solidFill>
                  <a:schemeClr val="tx2">
                    <a:lumMod val="75000"/>
                  </a:schemeClr>
                </a:solidFill>
              </a:rPr>
              <a:t>GoToUrl</a:t>
            </a:r>
            <a:r>
              <a:rPr lang="en-US" b="1" dirty="0">
                <a:solidFill>
                  <a:schemeClr val="tx2">
                    <a:lumMod val="75000"/>
                  </a:schemeClr>
                </a:solidFill>
              </a:rPr>
              <a:t> Command</a:t>
            </a:r>
          </a:p>
          <a:p>
            <a:pPr marL="0" indent="0">
              <a:buNone/>
            </a:pPr>
            <a:r>
              <a:rPr lang="en-US" b="1" dirty="0">
                <a:solidFill>
                  <a:schemeClr val="tx2">
                    <a:lumMod val="75000"/>
                  </a:schemeClr>
                </a:solidFill>
              </a:rPr>
              <a:t>This command is used to navigate to a particular page. Signature of this command is</a:t>
            </a:r>
          </a:p>
          <a:p>
            <a:pPr marL="0" indent="0">
              <a:buNone/>
            </a:pPr>
            <a:r>
              <a:rPr lang="en-US" b="1" dirty="0">
                <a:solidFill>
                  <a:schemeClr val="tx2">
                    <a:lumMod val="75000"/>
                  </a:schemeClr>
                </a:solidFill>
              </a:rPr>
              <a:t>void </a:t>
            </a:r>
            <a:r>
              <a:rPr lang="en-US" b="1" dirty="0" err="1">
                <a:solidFill>
                  <a:schemeClr val="tx2">
                    <a:lumMod val="75000"/>
                  </a:schemeClr>
                </a:solidFill>
              </a:rPr>
              <a:t>INavigation.GoToUrl</a:t>
            </a:r>
            <a:r>
              <a:rPr lang="en-US" b="1" dirty="0">
                <a:solidFill>
                  <a:schemeClr val="tx2">
                    <a:lumMod val="75000"/>
                  </a:schemeClr>
                </a:solidFill>
              </a:rPr>
              <a:t>(String </a:t>
            </a:r>
            <a:r>
              <a:rPr lang="en-US" b="1" dirty="0" err="1">
                <a:solidFill>
                  <a:schemeClr val="tx2">
                    <a:lumMod val="75000"/>
                  </a:schemeClr>
                </a:solidFill>
              </a:rPr>
              <a:t>url</a:t>
            </a:r>
            <a:r>
              <a:rPr lang="en-US" b="1" dirty="0">
                <a:solidFill>
                  <a:schemeClr val="tx2">
                    <a:lumMod val="75000"/>
                  </a:schemeClr>
                </a:solidFill>
              </a:rPr>
              <a:t>) : This command takes a String value of the URL as input parameter and returns void. Once this statement is executed browser navigates to the new page specified by the URL parameter.</a:t>
            </a:r>
          </a:p>
          <a:p>
            <a:r>
              <a:rPr lang="en-US" b="1" dirty="0">
                <a:solidFill>
                  <a:schemeClr val="tx2">
                    <a:lumMod val="75000"/>
                  </a:schemeClr>
                </a:solidFill>
              </a:rPr>
              <a:t>Command – </a:t>
            </a:r>
            <a:r>
              <a:rPr lang="en-US" b="1" dirty="0" err="1">
                <a:solidFill>
                  <a:schemeClr val="tx2">
                    <a:lumMod val="75000"/>
                  </a:schemeClr>
                </a:solidFill>
              </a:rPr>
              <a:t>driver.Navigate</a:t>
            </a:r>
            <a:r>
              <a:rPr lang="en-US" b="1" dirty="0">
                <a:solidFill>
                  <a:schemeClr val="tx2">
                    <a:lumMod val="75000"/>
                  </a:schemeClr>
                </a:solidFill>
              </a:rPr>
              <a:t>().</a:t>
            </a:r>
            <a:r>
              <a:rPr lang="en-US" b="1" dirty="0" err="1">
                <a:solidFill>
                  <a:schemeClr val="tx2">
                    <a:lumMod val="75000"/>
                  </a:schemeClr>
                </a:solidFill>
              </a:rPr>
              <a:t>GoToUrl</a:t>
            </a:r>
            <a:r>
              <a:rPr lang="en-US" b="1" dirty="0">
                <a:solidFill>
                  <a:schemeClr val="tx2">
                    <a:lumMod val="75000"/>
                  </a:schemeClr>
                </a:solidFill>
              </a:rPr>
              <a:t>(</a:t>
            </a:r>
            <a:r>
              <a:rPr lang="en-US" b="1" dirty="0" err="1">
                <a:solidFill>
                  <a:schemeClr val="tx2">
                    <a:lumMod val="75000"/>
                  </a:schemeClr>
                </a:solidFill>
              </a:rPr>
              <a:t>appUrl</a:t>
            </a:r>
            <a:r>
              <a:rPr lang="en-US" b="1" dirty="0">
                <a:solidFill>
                  <a:schemeClr val="tx2">
                    <a:lumMod val="75000"/>
                  </a:schemeClr>
                </a:solidFill>
              </a:rPr>
              <a:t>);</a:t>
            </a:r>
          </a:p>
          <a:p>
            <a:pPr marL="0" indent="0">
              <a:buNone/>
            </a:pPr>
            <a:r>
              <a:rPr lang="en-US" b="1" dirty="0">
                <a:solidFill>
                  <a:schemeClr val="tx2">
                    <a:lumMod val="75000"/>
                  </a:schemeClr>
                </a:solidFill>
              </a:rPr>
              <a:t>Where </a:t>
            </a:r>
            <a:r>
              <a:rPr lang="en-US" b="1" dirty="0" err="1">
                <a:solidFill>
                  <a:schemeClr val="tx2">
                    <a:lumMod val="75000"/>
                  </a:schemeClr>
                </a:solidFill>
              </a:rPr>
              <a:t>appUrl</a:t>
            </a:r>
            <a:r>
              <a:rPr lang="en-US" b="1" dirty="0">
                <a:solidFill>
                  <a:schemeClr val="tx2">
                    <a:lumMod val="75000"/>
                  </a:schemeClr>
                </a:solidFill>
              </a:rPr>
              <a:t> is the website address to load. It is best to use a fully qualified URL.</a:t>
            </a:r>
          </a:p>
          <a:p>
            <a:r>
              <a:rPr lang="en-US" b="1" dirty="0">
                <a:solidFill>
                  <a:schemeClr val="tx2">
                    <a:lumMod val="75000"/>
                  </a:schemeClr>
                </a:solidFill>
              </a:rPr>
              <a:t>Usage:</a:t>
            </a:r>
          </a:p>
          <a:p>
            <a:pPr marL="0" indent="0">
              <a:buNone/>
            </a:pPr>
            <a:r>
              <a:rPr lang="en-US" b="1" dirty="0" err="1">
                <a:solidFill>
                  <a:schemeClr val="tx2">
                    <a:lumMod val="75000"/>
                  </a:schemeClr>
                </a:solidFill>
              </a:rPr>
              <a:t>driver.Navigate</a:t>
            </a:r>
            <a:r>
              <a:rPr lang="en-US" b="1" dirty="0">
                <a:solidFill>
                  <a:schemeClr val="tx2">
                    <a:lumMod val="75000"/>
                  </a:schemeClr>
                </a:solidFill>
              </a:rPr>
              <a:t>().</a:t>
            </a:r>
            <a:r>
              <a:rPr lang="en-US" b="1" dirty="0" err="1">
                <a:solidFill>
                  <a:schemeClr val="tx2">
                    <a:lumMod val="75000"/>
                  </a:schemeClr>
                </a:solidFill>
              </a:rPr>
              <a:t>GoToUrl</a:t>
            </a:r>
            <a:r>
              <a:rPr lang="en-US" b="1" dirty="0">
                <a:solidFill>
                  <a:schemeClr val="tx2">
                    <a:lumMod val="75000"/>
                  </a:schemeClr>
                </a:solidFill>
              </a:rPr>
              <a:t>("http://google.com");</a:t>
            </a:r>
          </a:p>
        </p:txBody>
      </p:sp>
      <p:sp>
        <p:nvSpPr>
          <p:cNvPr id="4" name="Title 3"/>
          <p:cNvSpPr>
            <a:spLocks noGrp="1"/>
          </p:cNvSpPr>
          <p:nvPr>
            <p:ph type="title"/>
          </p:nvPr>
        </p:nvSpPr>
        <p:spPr/>
        <p:txBody>
          <a:bodyPr/>
          <a:lstStyle/>
          <a:p>
            <a:r>
              <a:rPr lang="en-US" dirty="0"/>
              <a:t>Browser commands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19</a:t>
            </a:fld>
            <a:endParaRPr lang="en-US" dirty="0"/>
          </a:p>
        </p:txBody>
      </p:sp>
    </p:spTree>
    <p:extLst>
      <p:ext uri="{BB962C8B-B14F-4D97-AF65-F5344CB8AC3E}">
        <p14:creationId xmlns:p14="http://schemas.microsoft.com/office/powerpoint/2010/main" val="32938907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0"/>
          </p:nvPr>
        </p:nvSpPr>
        <p:spPr>
          <a:xfrm>
            <a:off x="190413" y="1191467"/>
            <a:ext cx="11804822" cy="5530010"/>
          </a:xfrm>
        </p:spPr>
        <p:txBody>
          <a:bodyPr>
            <a:normAutofit/>
          </a:bodyPr>
          <a:lstStyle/>
          <a:p>
            <a:pPr marL="446088" indent="-446088">
              <a:lnSpc>
                <a:spcPts val="4000"/>
              </a:lnSpc>
              <a:buFontTx/>
              <a:buAutoNum type="arabicPeriod"/>
            </a:pPr>
            <a:r>
              <a:rPr lang="en-US" dirty="0"/>
              <a:t>Selenium </a:t>
            </a:r>
            <a:r>
              <a:rPr lang="en-US" dirty="0" err="1"/>
              <a:t>Webdriver</a:t>
            </a:r>
            <a:r>
              <a:rPr lang="en-US" dirty="0"/>
              <a:t> setup , Selenium </a:t>
            </a:r>
            <a:r>
              <a:rPr lang="en-US" dirty="0" err="1"/>
              <a:t>Webdriver</a:t>
            </a:r>
            <a:r>
              <a:rPr lang="en-US" dirty="0"/>
              <a:t> Architecture, JSON Wire protocol in action </a:t>
            </a:r>
          </a:p>
          <a:p>
            <a:pPr marL="446088" indent="-446088">
              <a:lnSpc>
                <a:spcPts val="4000"/>
              </a:lnSpc>
              <a:buFontTx/>
              <a:buAutoNum type="arabicPeriod"/>
            </a:pPr>
            <a:r>
              <a:rPr lang="en-US" dirty="0"/>
              <a:t>Browser Commands</a:t>
            </a:r>
          </a:p>
          <a:p>
            <a:pPr marL="446088" indent="-446088">
              <a:lnSpc>
                <a:spcPts val="4000"/>
              </a:lnSpc>
              <a:buFontTx/>
              <a:buAutoNum type="arabicPeriod"/>
            </a:pPr>
            <a:r>
              <a:rPr lang="en-US" dirty="0" err="1"/>
              <a:t>WebElements</a:t>
            </a:r>
            <a:endParaRPr lang="en-US" dirty="0"/>
          </a:p>
          <a:p>
            <a:pPr marL="446088" indent="-446088">
              <a:lnSpc>
                <a:spcPts val="4000"/>
              </a:lnSpc>
              <a:buFontTx/>
              <a:buAutoNum type="arabicPeriod"/>
            </a:pPr>
            <a:r>
              <a:rPr lang="en-US" dirty="0" err="1"/>
              <a:t>FindElements</a:t>
            </a:r>
            <a:endParaRPr lang="en-US" dirty="0"/>
          </a:p>
          <a:p>
            <a:pPr marL="446088" indent="-446088">
              <a:lnSpc>
                <a:spcPts val="4000"/>
              </a:lnSpc>
              <a:buFontTx/>
              <a:buAutoNum type="arabicPeriod"/>
            </a:pPr>
            <a:r>
              <a:rPr lang="en-US" dirty="0"/>
              <a:t>Basic Operations</a:t>
            </a:r>
          </a:p>
          <a:p>
            <a:pPr marL="446088" indent="-446088">
              <a:lnSpc>
                <a:spcPts val="4000"/>
              </a:lnSpc>
              <a:buFontTx/>
              <a:buAutoNum type="arabicPeriod"/>
            </a:pPr>
            <a:r>
              <a:rPr lang="en-US" dirty="0"/>
              <a:t>XPath</a:t>
            </a:r>
          </a:p>
        </p:txBody>
      </p:sp>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a:t>
            </a:fld>
            <a:endParaRPr lang="en-US" dirty="0"/>
          </a:p>
        </p:txBody>
      </p:sp>
      <p:pic>
        <p:nvPicPr>
          <p:cNvPr id="4" name="Picture 3"/>
          <p:cNvPicPr>
            <a:picLocks noChangeAspect="1"/>
          </p:cNvPicPr>
          <p:nvPr/>
        </p:nvPicPr>
        <p:blipFill>
          <a:blip r:embed="rId3"/>
          <a:stretch>
            <a:fillRect/>
          </a:stretch>
        </p:blipFill>
        <p:spPr>
          <a:xfrm>
            <a:off x="7505070" y="1905000"/>
            <a:ext cx="3525847" cy="4546325"/>
          </a:xfrm>
          <a:prstGeom prst="rect">
            <a:avLst/>
          </a:prstGeom>
        </p:spPr>
      </p:pic>
    </p:spTree>
    <p:extLst>
      <p:ext uri="{BB962C8B-B14F-4D97-AF65-F5344CB8AC3E}">
        <p14:creationId xmlns:p14="http://schemas.microsoft.com/office/powerpoint/2010/main" val="16469869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p:txBody>
          <a:bodyPr>
            <a:normAutofit fontScale="92500"/>
          </a:bodyPr>
          <a:lstStyle/>
          <a:p>
            <a:r>
              <a:rPr lang="en-US" b="1" dirty="0">
                <a:solidFill>
                  <a:schemeClr val="tx2">
                    <a:lumMod val="75000"/>
                  </a:schemeClr>
                </a:solidFill>
              </a:rPr>
              <a:t>Back Command</a:t>
            </a:r>
          </a:p>
          <a:p>
            <a:pPr marL="0" indent="0">
              <a:buNone/>
            </a:pPr>
            <a:r>
              <a:rPr lang="en-US" b="1" dirty="0">
                <a:solidFill>
                  <a:schemeClr val="tx2">
                    <a:lumMod val="75000"/>
                  </a:schemeClr>
                </a:solidFill>
              </a:rPr>
              <a:t>Back command is used navigate to the previous page in the browser history. This is exactly similar to what happens when you click on the back button in your browser.</a:t>
            </a:r>
          </a:p>
          <a:p>
            <a:pPr marL="0" indent="0">
              <a:buNone/>
            </a:pPr>
            <a:r>
              <a:rPr lang="en-US" b="1" dirty="0">
                <a:solidFill>
                  <a:schemeClr val="tx2">
                    <a:lumMod val="75000"/>
                  </a:schemeClr>
                </a:solidFill>
              </a:rPr>
              <a:t>void </a:t>
            </a:r>
            <a:r>
              <a:rPr lang="en-US" b="1" dirty="0" err="1">
                <a:solidFill>
                  <a:schemeClr val="tx2">
                    <a:lumMod val="75000"/>
                  </a:schemeClr>
                </a:solidFill>
              </a:rPr>
              <a:t>INavigation.Back</a:t>
            </a:r>
            <a:r>
              <a:rPr lang="en-US" b="1" dirty="0">
                <a:solidFill>
                  <a:schemeClr val="tx2">
                    <a:lumMod val="75000"/>
                  </a:schemeClr>
                </a:solidFill>
              </a:rPr>
              <a:t>() : This command does not take any parameter.</a:t>
            </a:r>
          </a:p>
          <a:p>
            <a:pPr marL="0" indent="0">
              <a:buNone/>
            </a:pPr>
            <a:r>
              <a:rPr lang="en-US" b="1" dirty="0">
                <a:solidFill>
                  <a:schemeClr val="tx2">
                    <a:lumMod val="75000"/>
                  </a:schemeClr>
                </a:solidFill>
              </a:rPr>
              <a:t>Takes you back by one page on the browser’s history.</a:t>
            </a:r>
          </a:p>
          <a:p>
            <a:r>
              <a:rPr lang="en-US" b="1" dirty="0">
                <a:solidFill>
                  <a:schemeClr val="tx2">
                    <a:lumMod val="75000"/>
                  </a:schemeClr>
                </a:solidFill>
              </a:rPr>
              <a:t>Usage:</a:t>
            </a:r>
          </a:p>
          <a:p>
            <a:pPr marL="0" indent="0">
              <a:buNone/>
            </a:pPr>
            <a:r>
              <a:rPr lang="en-US" b="1" dirty="0">
                <a:solidFill>
                  <a:schemeClr val="tx2">
                    <a:lumMod val="75000"/>
                  </a:schemeClr>
                </a:solidFill>
              </a:rPr>
              <a:t> </a:t>
            </a:r>
            <a:r>
              <a:rPr lang="en-US" b="1" dirty="0" err="1">
                <a:solidFill>
                  <a:schemeClr val="tx2">
                    <a:lumMod val="75000"/>
                  </a:schemeClr>
                </a:solidFill>
              </a:rPr>
              <a:t>driver.Navigate</a:t>
            </a:r>
            <a:r>
              <a:rPr lang="en-US" b="1" dirty="0">
                <a:solidFill>
                  <a:schemeClr val="tx2">
                    <a:lumMod val="75000"/>
                  </a:schemeClr>
                </a:solidFill>
              </a:rPr>
              <a:t>().Back();</a:t>
            </a:r>
          </a:p>
        </p:txBody>
      </p:sp>
      <p:sp>
        <p:nvSpPr>
          <p:cNvPr id="4" name="Title 3"/>
          <p:cNvSpPr>
            <a:spLocks noGrp="1"/>
          </p:cNvSpPr>
          <p:nvPr>
            <p:ph type="title"/>
          </p:nvPr>
        </p:nvSpPr>
        <p:spPr/>
        <p:txBody>
          <a:bodyPr/>
          <a:lstStyle/>
          <a:p>
            <a:r>
              <a:rPr lang="en-US" dirty="0"/>
              <a:t>Browser commands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20</a:t>
            </a:fld>
            <a:endParaRPr lang="en-US" dirty="0"/>
          </a:p>
        </p:txBody>
      </p:sp>
    </p:spTree>
    <p:extLst>
      <p:ext uri="{BB962C8B-B14F-4D97-AF65-F5344CB8AC3E}">
        <p14:creationId xmlns:p14="http://schemas.microsoft.com/office/powerpoint/2010/main" val="12862866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92500" lnSpcReduction="20000"/>
          </a:bodyPr>
          <a:lstStyle/>
          <a:p>
            <a:r>
              <a:rPr lang="en-US" b="1" dirty="0">
                <a:solidFill>
                  <a:schemeClr val="tx2">
                    <a:lumMod val="75000"/>
                  </a:schemeClr>
                </a:solidFill>
              </a:rPr>
              <a:t>Forward Command</a:t>
            </a:r>
          </a:p>
          <a:p>
            <a:pPr marL="0" indent="0">
              <a:buNone/>
            </a:pPr>
            <a:r>
              <a:rPr lang="en-US" b="1" dirty="0">
                <a:solidFill>
                  <a:schemeClr val="tx2">
                    <a:lumMod val="75000"/>
                  </a:schemeClr>
                </a:solidFill>
              </a:rPr>
              <a:t>Forward command is used to navigate to the next page in the browser history. This exactly similar to what happens when you click on the forward button in your browser, if you have some history in forward direction</a:t>
            </a:r>
          </a:p>
          <a:p>
            <a:pPr marL="0" indent="0">
              <a:buNone/>
            </a:pPr>
            <a:r>
              <a:rPr lang="en-US" b="1" dirty="0">
                <a:solidFill>
                  <a:schemeClr val="tx2">
                    <a:lumMod val="75000"/>
                  </a:schemeClr>
                </a:solidFill>
              </a:rPr>
              <a:t>void </a:t>
            </a:r>
            <a:r>
              <a:rPr lang="en-US" b="1" dirty="0" err="1">
                <a:solidFill>
                  <a:schemeClr val="tx2">
                    <a:lumMod val="75000"/>
                  </a:schemeClr>
                </a:solidFill>
              </a:rPr>
              <a:t>INavigation.Forward</a:t>
            </a:r>
            <a:r>
              <a:rPr lang="en-US" b="1" dirty="0">
                <a:solidFill>
                  <a:schemeClr val="tx2">
                    <a:lumMod val="75000"/>
                  </a:schemeClr>
                </a:solidFill>
              </a:rPr>
              <a:t>() : This command does not takes any parameter.</a:t>
            </a:r>
          </a:p>
          <a:p>
            <a:pPr marL="0" indent="0">
              <a:buNone/>
            </a:pPr>
            <a:r>
              <a:rPr lang="en-US" b="1" dirty="0">
                <a:solidFill>
                  <a:schemeClr val="tx2">
                    <a:lumMod val="75000"/>
                  </a:schemeClr>
                </a:solidFill>
              </a:rPr>
              <a:t>Takes you forward by one page on the browser’s history.</a:t>
            </a:r>
          </a:p>
          <a:p>
            <a:r>
              <a:rPr lang="en-US" b="1" dirty="0">
                <a:solidFill>
                  <a:schemeClr val="tx2">
                    <a:lumMod val="75000"/>
                  </a:schemeClr>
                </a:solidFill>
              </a:rPr>
              <a:t>Usage:</a:t>
            </a:r>
          </a:p>
          <a:p>
            <a:pPr marL="0" indent="0">
              <a:buNone/>
            </a:pPr>
            <a:r>
              <a:rPr lang="en-US" b="1" dirty="0" err="1">
                <a:solidFill>
                  <a:schemeClr val="tx2">
                    <a:lumMod val="75000"/>
                  </a:schemeClr>
                </a:solidFill>
              </a:rPr>
              <a:t>driver.Navigate</a:t>
            </a:r>
            <a:r>
              <a:rPr lang="en-US" b="1" dirty="0">
                <a:solidFill>
                  <a:schemeClr val="tx2">
                    <a:lumMod val="75000"/>
                  </a:schemeClr>
                </a:solidFill>
              </a:rPr>
              <a:t>().Forward();</a:t>
            </a:r>
          </a:p>
        </p:txBody>
      </p:sp>
      <p:sp>
        <p:nvSpPr>
          <p:cNvPr id="4" name="Title 3"/>
          <p:cNvSpPr>
            <a:spLocks noGrp="1"/>
          </p:cNvSpPr>
          <p:nvPr>
            <p:ph type="title"/>
          </p:nvPr>
        </p:nvSpPr>
        <p:spPr/>
        <p:txBody>
          <a:bodyPr/>
          <a:lstStyle/>
          <a:p>
            <a:r>
              <a:rPr lang="en-US" dirty="0"/>
              <a:t>Browser commands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21</a:t>
            </a:fld>
            <a:endParaRPr lang="en-US" dirty="0"/>
          </a:p>
        </p:txBody>
      </p:sp>
    </p:spTree>
    <p:extLst>
      <p:ext uri="{BB962C8B-B14F-4D97-AF65-F5344CB8AC3E}">
        <p14:creationId xmlns:p14="http://schemas.microsoft.com/office/powerpoint/2010/main" val="6783526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p:txBody>
          <a:bodyPr>
            <a:normAutofit/>
          </a:bodyPr>
          <a:lstStyle/>
          <a:p>
            <a:r>
              <a:rPr lang="en-US" b="1" dirty="0">
                <a:solidFill>
                  <a:schemeClr val="tx2">
                    <a:lumMod val="75000"/>
                  </a:schemeClr>
                </a:solidFill>
              </a:rPr>
              <a:t>Refresh Command</a:t>
            </a:r>
          </a:p>
          <a:p>
            <a:pPr marL="0" indent="0">
              <a:buNone/>
            </a:pPr>
            <a:r>
              <a:rPr lang="en-US" b="1" dirty="0">
                <a:solidFill>
                  <a:schemeClr val="tx2">
                    <a:lumMod val="75000"/>
                  </a:schemeClr>
                </a:solidFill>
              </a:rPr>
              <a:t>This command refreshes the page as if you have pressed F5 on the browser.</a:t>
            </a:r>
          </a:p>
          <a:p>
            <a:pPr marL="0" indent="0">
              <a:buNone/>
            </a:pPr>
            <a:r>
              <a:rPr lang="en-US" b="1" dirty="0">
                <a:solidFill>
                  <a:schemeClr val="tx2">
                    <a:lumMod val="75000"/>
                  </a:schemeClr>
                </a:solidFill>
              </a:rPr>
              <a:t>void </a:t>
            </a:r>
            <a:r>
              <a:rPr lang="en-US" b="1" dirty="0" err="1">
                <a:solidFill>
                  <a:schemeClr val="tx2">
                    <a:lumMod val="75000"/>
                  </a:schemeClr>
                </a:solidFill>
              </a:rPr>
              <a:t>INavigation.Refresh</a:t>
            </a:r>
            <a:r>
              <a:rPr lang="en-US" b="1" dirty="0">
                <a:solidFill>
                  <a:schemeClr val="tx2">
                    <a:lumMod val="75000"/>
                  </a:schemeClr>
                </a:solidFill>
              </a:rPr>
              <a:t>() : This command does not takes any parameter</a:t>
            </a:r>
          </a:p>
          <a:p>
            <a:r>
              <a:rPr lang="en-US" b="1" dirty="0">
                <a:solidFill>
                  <a:schemeClr val="tx2">
                    <a:lumMod val="75000"/>
                  </a:schemeClr>
                </a:solidFill>
              </a:rPr>
              <a:t>Usage:</a:t>
            </a:r>
          </a:p>
          <a:p>
            <a:pPr marL="0" indent="0">
              <a:buNone/>
            </a:pPr>
            <a:r>
              <a:rPr lang="en-US" b="1" dirty="0" err="1">
                <a:solidFill>
                  <a:schemeClr val="tx2">
                    <a:lumMod val="75000"/>
                  </a:schemeClr>
                </a:solidFill>
              </a:rPr>
              <a:t>driver.Navigate</a:t>
            </a:r>
            <a:r>
              <a:rPr lang="en-US" b="1" dirty="0">
                <a:solidFill>
                  <a:schemeClr val="tx2">
                    <a:lumMod val="75000"/>
                  </a:schemeClr>
                </a:solidFill>
              </a:rPr>
              <a:t>().Refresh();</a:t>
            </a:r>
          </a:p>
        </p:txBody>
      </p:sp>
      <p:sp>
        <p:nvSpPr>
          <p:cNvPr id="4" name="Title 3"/>
          <p:cNvSpPr>
            <a:spLocks noGrp="1"/>
          </p:cNvSpPr>
          <p:nvPr>
            <p:ph type="title"/>
          </p:nvPr>
        </p:nvSpPr>
        <p:spPr/>
        <p:txBody>
          <a:bodyPr/>
          <a:lstStyle/>
          <a:p>
            <a:r>
              <a:rPr lang="en-US" dirty="0"/>
              <a:t>Browser commands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22</a:t>
            </a:fld>
            <a:endParaRPr lang="en-US" dirty="0"/>
          </a:p>
        </p:txBody>
      </p:sp>
    </p:spTree>
    <p:extLst>
      <p:ext uri="{BB962C8B-B14F-4D97-AF65-F5344CB8AC3E}">
        <p14:creationId xmlns:p14="http://schemas.microsoft.com/office/powerpoint/2010/main" val="38399050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WebElements</a:t>
            </a:r>
            <a:endParaRPr lang="bg-BG" dirty="0"/>
          </a:p>
        </p:txBody>
      </p:sp>
      <p:sp>
        <p:nvSpPr>
          <p:cNvPr id="3" name="Text Placeholder 2"/>
          <p:cNvSpPr>
            <a:spLocks noGrp="1"/>
          </p:cNvSpPr>
          <p:nvPr>
            <p:ph type="body" sz="quarter" idx="11"/>
          </p:nvPr>
        </p:nvSpPr>
        <p:spPr/>
        <p:txBody>
          <a:bodyPr/>
          <a:lstStyle/>
          <a:p>
            <a:endParaRPr lang="bg-BG"/>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877881" y="1775591"/>
            <a:ext cx="1457147" cy="195319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065" y="1697116"/>
            <a:ext cx="2031671" cy="2031671"/>
          </a:xfrm>
          <a:prstGeom prst="rect">
            <a:avLst/>
          </a:prstGeom>
        </p:spPr>
      </p:pic>
    </p:spTree>
    <p:extLst>
      <p:ext uri="{BB962C8B-B14F-4D97-AF65-F5344CB8AC3E}">
        <p14:creationId xmlns:p14="http://schemas.microsoft.com/office/powerpoint/2010/main" val="5556958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70000" lnSpcReduction="20000"/>
          </a:bodyPr>
          <a:lstStyle/>
          <a:p>
            <a:r>
              <a:rPr lang="en-US" b="1" dirty="0">
                <a:solidFill>
                  <a:schemeClr val="tx2">
                    <a:lumMod val="75000"/>
                  </a:schemeClr>
                </a:solidFill>
              </a:rPr>
              <a:t>Clear Command</a:t>
            </a:r>
          </a:p>
          <a:p>
            <a:pPr marL="0" indent="0">
              <a:buNone/>
            </a:pPr>
            <a:r>
              <a:rPr lang="en-US" b="1" dirty="0">
                <a:solidFill>
                  <a:schemeClr val="tx2">
                    <a:lumMod val="75000"/>
                  </a:schemeClr>
                </a:solidFill>
              </a:rPr>
              <a:t>void </a:t>
            </a:r>
            <a:r>
              <a:rPr lang="en-US" b="1" dirty="0" err="1">
                <a:solidFill>
                  <a:schemeClr val="tx2">
                    <a:lumMod val="75000"/>
                  </a:schemeClr>
                </a:solidFill>
              </a:rPr>
              <a:t>IWebElement.Clear</a:t>
            </a:r>
            <a:r>
              <a:rPr lang="en-US" b="1" dirty="0">
                <a:solidFill>
                  <a:schemeClr val="tx2">
                    <a:lumMod val="75000"/>
                  </a:schemeClr>
                </a:solidFill>
              </a:rPr>
              <a:t>() – If this element is a text entry element, this will clear the value. This method accepts nothing as a parameter and returns nothing.</a:t>
            </a:r>
          </a:p>
          <a:p>
            <a:pPr marL="0" indent="0">
              <a:buNone/>
            </a:pPr>
            <a:r>
              <a:rPr lang="en-US" b="1" dirty="0">
                <a:solidFill>
                  <a:schemeClr val="tx2">
                    <a:lumMod val="75000"/>
                  </a:schemeClr>
                </a:solidFill>
              </a:rPr>
              <a:t>Command – </a:t>
            </a:r>
            <a:r>
              <a:rPr lang="en-US" b="1" dirty="0" err="1">
                <a:solidFill>
                  <a:schemeClr val="tx2">
                    <a:lumMod val="75000"/>
                  </a:schemeClr>
                </a:solidFill>
              </a:rPr>
              <a:t>element.Clear</a:t>
            </a:r>
            <a:r>
              <a:rPr lang="en-US" b="1" dirty="0">
                <a:solidFill>
                  <a:schemeClr val="tx2">
                    <a:lumMod val="75000"/>
                  </a:schemeClr>
                </a:solidFill>
              </a:rPr>
              <a:t>();</a:t>
            </a:r>
          </a:p>
          <a:p>
            <a:pPr marL="0" indent="0">
              <a:buNone/>
            </a:pPr>
            <a:r>
              <a:rPr lang="en-US" b="1" dirty="0">
                <a:solidFill>
                  <a:schemeClr val="tx2">
                    <a:lumMod val="75000"/>
                  </a:schemeClr>
                </a:solidFill>
              </a:rPr>
              <a:t>This method has no effect on other elements. Text entry elements are INPUT and TEXTAREA elements.</a:t>
            </a:r>
          </a:p>
          <a:p>
            <a:endParaRPr lang="en-US" b="1" dirty="0">
              <a:solidFill>
                <a:schemeClr val="tx2">
                  <a:lumMod val="75000"/>
                </a:schemeClr>
              </a:solidFill>
            </a:endParaRPr>
          </a:p>
          <a:p>
            <a:r>
              <a:rPr lang="en-US" b="1" dirty="0">
                <a:solidFill>
                  <a:schemeClr val="tx2">
                    <a:lumMod val="75000"/>
                  </a:schemeClr>
                </a:solidFill>
              </a:rPr>
              <a:t>Example</a:t>
            </a:r>
          </a:p>
          <a:p>
            <a:pPr marL="0" indent="0">
              <a:buNone/>
            </a:pPr>
            <a:r>
              <a:rPr lang="en-US" b="1" dirty="0" err="1">
                <a:solidFill>
                  <a:schemeClr val="tx2">
                    <a:lumMod val="75000"/>
                  </a:schemeClr>
                </a:solidFill>
              </a:rPr>
              <a:t>IWebElement</a:t>
            </a:r>
            <a:r>
              <a:rPr lang="en-US" b="1" dirty="0">
                <a:solidFill>
                  <a:schemeClr val="tx2">
                    <a:lumMod val="75000"/>
                  </a:schemeClr>
                </a:solidFill>
              </a:rPr>
              <a:t> element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By.Id</a:t>
            </a:r>
            <a:r>
              <a:rPr lang="en-US" b="1" dirty="0">
                <a:solidFill>
                  <a:schemeClr val="tx2">
                    <a:lumMod val="75000"/>
                  </a:schemeClr>
                </a:solidFill>
              </a:rPr>
              <a:t>("</a:t>
            </a:r>
            <a:r>
              <a:rPr lang="en-US" b="1" dirty="0" err="1">
                <a:solidFill>
                  <a:schemeClr val="tx2">
                    <a:lumMod val="75000"/>
                  </a:schemeClr>
                </a:solidFill>
              </a:rPr>
              <a:t>UserName</a:t>
            </a:r>
            <a:r>
              <a:rPr lang="en-US" b="1" dirty="0">
                <a:solidFill>
                  <a:schemeClr val="tx2">
                    <a:lumMod val="75000"/>
                  </a:schemeClr>
                </a:solidFill>
              </a:rPr>
              <a:t>"));</a:t>
            </a:r>
          </a:p>
          <a:p>
            <a:pPr marL="0" indent="0">
              <a:buNone/>
            </a:pPr>
            <a:r>
              <a:rPr lang="en-US" b="1" dirty="0" err="1">
                <a:solidFill>
                  <a:schemeClr val="tx2">
                    <a:lumMod val="75000"/>
                  </a:schemeClr>
                </a:solidFill>
              </a:rPr>
              <a:t>element.Clear</a:t>
            </a:r>
            <a:r>
              <a:rPr lang="en-US" b="1" dirty="0">
                <a:solidFill>
                  <a:schemeClr val="tx2">
                    <a:lumMod val="75000"/>
                  </a:schemeClr>
                </a:solidFill>
              </a:rPr>
              <a:t>();</a:t>
            </a:r>
          </a:p>
          <a:p>
            <a:pPr marL="0" indent="0">
              <a:buNone/>
            </a:pPr>
            <a:r>
              <a:rPr lang="en-US" b="1" dirty="0">
                <a:solidFill>
                  <a:schemeClr val="tx2">
                    <a:lumMod val="75000"/>
                  </a:schemeClr>
                </a:solidFill>
              </a:rPr>
              <a:t>//Or can be written as</a:t>
            </a:r>
          </a:p>
          <a:p>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By.Id</a:t>
            </a:r>
            <a:r>
              <a:rPr lang="en-US" b="1" dirty="0">
                <a:solidFill>
                  <a:schemeClr val="tx2">
                    <a:lumMod val="75000"/>
                  </a:schemeClr>
                </a:solidFill>
              </a:rPr>
              <a:t>("</a:t>
            </a:r>
            <a:r>
              <a:rPr lang="en-US" b="1" dirty="0" err="1">
                <a:solidFill>
                  <a:schemeClr val="tx2">
                    <a:lumMod val="75000"/>
                  </a:schemeClr>
                </a:solidFill>
              </a:rPr>
              <a:t>UserName</a:t>
            </a:r>
            <a:r>
              <a:rPr lang="en-US" b="1" dirty="0">
                <a:solidFill>
                  <a:schemeClr val="tx2">
                    <a:lumMod val="75000"/>
                  </a:schemeClr>
                </a:solidFill>
              </a:rPr>
              <a:t>")).Clear();</a:t>
            </a:r>
          </a:p>
        </p:txBody>
      </p:sp>
      <p:sp>
        <p:nvSpPr>
          <p:cNvPr id="4" name="Title 3"/>
          <p:cNvSpPr>
            <a:spLocks noGrp="1"/>
          </p:cNvSpPr>
          <p:nvPr>
            <p:ph type="title"/>
          </p:nvPr>
        </p:nvSpPr>
        <p:spPr/>
        <p:txBody>
          <a:bodyPr/>
          <a:lstStyle/>
          <a:p>
            <a:r>
              <a:rPr lang="en-US" dirty="0" err="1"/>
              <a:t>WebElements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24</a:t>
            </a:fld>
            <a:endParaRPr lang="en-US" dirty="0"/>
          </a:p>
        </p:txBody>
      </p:sp>
    </p:spTree>
    <p:extLst>
      <p:ext uri="{BB962C8B-B14F-4D97-AF65-F5344CB8AC3E}">
        <p14:creationId xmlns:p14="http://schemas.microsoft.com/office/powerpoint/2010/main" val="31782098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70000" lnSpcReduction="20000"/>
          </a:bodyPr>
          <a:lstStyle/>
          <a:p>
            <a:r>
              <a:rPr lang="en-US" b="1" dirty="0" err="1">
                <a:solidFill>
                  <a:schemeClr val="tx2">
                    <a:lumMod val="75000"/>
                  </a:schemeClr>
                </a:solidFill>
              </a:rPr>
              <a:t>SendKeys</a:t>
            </a:r>
            <a:r>
              <a:rPr lang="en-US" b="1" dirty="0">
                <a:solidFill>
                  <a:schemeClr val="tx2">
                    <a:lumMod val="75000"/>
                  </a:schemeClr>
                </a:solidFill>
              </a:rPr>
              <a:t> Command</a:t>
            </a:r>
          </a:p>
          <a:p>
            <a:pPr marL="0" indent="0">
              <a:buNone/>
            </a:pPr>
            <a:r>
              <a:rPr lang="en-US" b="1" dirty="0">
                <a:solidFill>
                  <a:schemeClr val="tx2">
                    <a:lumMod val="75000"/>
                  </a:schemeClr>
                </a:solidFill>
              </a:rPr>
              <a:t>void </a:t>
            </a:r>
            <a:r>
              <a:rPr lang="en-US" b="1" dirty="0" err="1">
                <a:solidFill>
                  <a:schemeClr val="tx2">
                    <a:lumMod val="75000"/>
                  </a:schemeClr>
                </a:solidFill>
              </a:rPr>
              <a:t>IWebElement.SendKeys</a:t>
            </a:r>
            <a:r>
              <a:rPr lang="en-US" b="1" dirty="0">
                <a:solidFill>
                  <a:schemeClr val="tx2">
                    <a:lumMod val="75000"/>
                  </a:schemeClr>
                </a:solidFill>
              </a:rPr>
              <a:t>(string text) – This simulate typing into an element, which may set its value. This method accepts string as a parameter and returns nothing.</a:t>
            </a:r>
          </a:p>
          <a:p>
            <a:pPr marL="0" indent="0">
              <a:buNone/>
            </a:pPr>
            <a:r>
              <a:rPr lang="en-US" b="1" dirty="0">
                <a:solidFill>
                  <a:schemeClr val="tx2">
                    <a:lumMod val="75000"/>
                  </a:schemeClr>
                </a:solidFill>
              </a:rPr>
              <a:t>Command – </a:t>
            </a:r>
            <a:r>
              <a:rPr lang="en-US" b="1" dirty="0" err="1">
                <a:solidFill>
                  <a:schemeClr val="tx2">
                    <a:lumMod val="75000"/>
                  </a:schemeClr>
                </a:solidFill>
              </a:rPr>
              <a:t>element.SendKeys</a:t>
            </a:r>
            <a:r>
              <a:rPr lang="en-US" b="1" dirty="0">
                <a:solidFill>
                  <a:schemeClr val="tx2">
                    <a:lumMod val="75000"/>
                  </a:schemeClr>
                </a:solidFill>
              </a:rPr>
              <a:t>(“text”);</a:t>
            </a:r>
          </a:p>
          <a:p>
            <a:pPr marL="0" indent="0">
              <a:buNone/>
            </a:pPr>
            <a:r>
              <a:rPr lang="en-US" b="1" dirty="0">
                <a:solidFill>
                  <a:schemeClr val="tx2">
                    <a:lumMod val="75000"/>
                  </a:schemeClr>
                </a:solidFill>
              </a:rPr>
              <a:t>This method works fine with text entry elements like INPUT and TEXTAREA elements.</a:t>
            </a:r>
          </a:p>
          <a:p>
            <a:endParaRPr lang="en-US" b="1" dirty="0">
              <a:solidFill>
                <a:schemeClr val="tx2">
                  <a:lumMod val="75000"/>
                </a:schemeClr>
              </a:solidFill>
            </a:endParaRPr>
          </a:p>
          <a:p>
            <a:r>
              <a:rPr lang="en-US" b="1" dirty="0">
                <a:solidFill>
                  <a:schemeClr val="tx2">
                    <a:lumMod val="75000"/>
                  </a:schemeClr>
                </a:solidFill>
              </a:rPr>
              <a:t>Example</a:t>
            </a:r>
          </a:p>
          <a:p>
            <a:pPr marL="0" indent="0">
              <a:buNone/>
            </a:pPr>
            <a:r>
              <a:rPr lang="en-US" b="1" dirty="0" err="1">
                <a:solidFill>
                  <a:schemeClr val="tx2">
                    <a:lumMod val="75000"/>
                  </a:schemeClr>
                </a:solidFill>
              </a:rPr>
              <a:t>IWebElement</a:t>
            </a:r>
            <a:r>
              <a:rPr lang="en-US" b="1" dirty="0">
                <a:solidFill>
                  <a:schemeClr val="tx2">
                    <a:lumMod val="75000"/>
                  </a:schemeClr>
                </a:solidFill>
              </a:rPr>
              <a:t> element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By.Id</a:t>
            </a:r>
            <a:r>
              <a:rPr lang="en-US" b="1" dirty="0">
                <a:solidFill>
                  <a:schemeClr val="tx2">
                    <a:lumMod val="75000"/>
                  </a:schemeClr>
                </a:solidFill>
              </a:rPr>
              <a:t>("</a:t>
            </a:r>
            <a:r>
              <a:rPr lang="en-US" b="1" dirty="0" err="1">
                <a:solidFill>
                  <a:schemeClr val="tx2">
                    <a:lumMod val="75000"/>
                  </a:schemeClr>
                </a:solidFill>
              </a:rPr>
              <a:t>UserName</a:t>
            </a:r>
            <a:r>
              <a:rPr lang="en-US" b="1" dirty="0">
                <a:solidFill>
                  <a:schemeClr val="tx2">
                    <a:lumMod val="75000"/>
                  </a:schemeClr>
                </a:solidFill>
              </a:rPr>
              <a:t>"));</a:t>
            </a:r>
          </a:p>
          <a:p>
            <a:pPr marL="0" indent="0">
              <a:buNone/>
            </a:pPr>
            <a:r>
              <a:rPr lang="en-US" b="1" dirty="0" err="1">
                <a:solidFill>
                  <a:schemeClr val="tx2">
                    <a:lumMod val="75000"/>
                  </a:schemeClr>
                </a:solidFill>
              </a:rPr>
              <a:t>element.SendKeys</a:t>
            </a:r>
            <a:r>
              <a:rPr lang="en-US" b="1" dirty="0">
                <a:solidFill>
                  <a:schemeClr val="tx2">
                    <a:lumMod val="75000"/>
                  </a:schemeClr>
                </a:solidFill>
              </a:rPr>
              <a:t>("QA");</a:t>
            </a:r>
          </a:p>
          <a:p>
            <a:r>
              <a:rPr lang="en-US" b="1" dirty="0">
                <a:solidFill>
                  <a:schemeClr val="tx2">
                    <a:lumMod val="75000"/>
                  </a:schemeClr>
                </a:solidFill>
              </a:rPr>
              <a:t>//Or can be written as</a:t>
            </a:r>
          </a:p>
          <a:p>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By.Id</a:t>
            </a:r>
            <a:r>
              <a:rPr lang="en-US" b="1" dirty="0">
                <a:solidFill>
                  <a:schemeClr val="tx2">
                    <a:lumMod val="75000"/>
                  </a:schemeClr>
                </a:solidFill>
              </a:rPr>
              <a:t>("</a:t>
            </a:r>
            <a:r>
              <a:rPr lang="en-US" b="1" dirty="0" err="1">
                <a:solidFill>
                  <a:schemeClr val="tx2">
                    <a:lumMod val="75000"/>
                  </a:schemeClr>
                </a:solidFill>
              </a:rPr>
              <a:t>UserName</a:t>
            </a:r>
            <a:r>
              <a:rPr lang="en-US" b="1" dirty="0">
                <a:solidFill>
                  <a:schemeClr val="tx2">
                    <a:lumMod val="75000"/>
                  </a:schemeClr>
                </a:solidFill>
              </a:rPr>
              <a:t>")).</a:t>
            </a:r>
            <a:r>
              <a:rPr lang="en-US" b="1" dirty="0" err="1">
                <a:solidFill>
                  <a:schemeClr val="tx2">
                    <a:lumMod val="75000"/>
                  </a:schemeClr>
                </a:solidFill>
              </a:rPr>
              <a:t>SendKeys</a:t>
            </a:r>
            <a:r>
              <a:rPr lang="en-US" b="1" dirty="0">
                <a:solidFill>
                  <a:schemeClr val="tx2">
                    <a:lumMod val="75000"/>
                  </a:schemeClr>
                </a:solidFill>
              </a:rPr>
              <a:t>("QA");</a:t>
            </a:r>
          </a:p>
        </p:txBody>
      </p:sp>
      <p:sp>
        <p:nvSpPr>
          <p:cNvPr id="4" name="Title 3"/>
          <p:cNvSpPr>
            <a:spLocks noGrp="1"/>
          </p:cNvSpPr>
          <p:nvPr>
            <p:ph type="title"/>
          </p:nvPr>
        </p:nvSpPr>
        <p:spPr/>
        <p:txBody>
          <a:bodyPr/>
          <a:lstStyle/>
          <a:p>
            <a:r>
              <a:rPr lang="en-US" dirty="0" err="1"/>
              <a:t>WebElements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25</a:t>
            </a:fld>
            <a:endParaRPr lang="en-US" dirty="0"/>
          </a:p>
        </p:txBody>
      </p:sp>
    </p:spTree>
    <p:extLst>
      <p:ext uri="{BB962C8B-B14F-4D97-AF65-F5344CB8AC3E}">
        <p14:creationId xmlns:p14="http://schemas.microsoft.com/office/powerpoint/2010/main" val="6598991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47500" lnSpcReduction="20000"/>
          </a:bodyPr>
          <a:lstStyle/>
          <a:p>
            <a:r>
              <a:rPr lang="en-US" b="1" dirty="0">
                <a:solidFill>
                  <a:schemeClr val="tx2">
                    <a:lumMod val="75000"/>
                  </a:schemeClr>
                </a:solidFill>
              </a:rPr>
              <a:t>Click Command</a:t>
            </a:r>
          </a:p>
          <a:p>
            <a:pPr marL="0" indent="0">
              <a:buNone/>
            </a:pPr>
            <a:r>
              <a:rPr lang="en-US" b="1" dirty="0">
                <a:solidFill>
                  <a:schemeClr val="tx2">
                    <a:lumMod val="75000"/>
                  </a:schemeClr>
                </a:solidFill>
              </a:rPr>
              <a:t>void </a:t>
            </a:r>
            <a:r>
              <a:rPr lang="en-US" b="1" dirty="0" err="1">
                <a:solidFill>
                  <a:schemeClr val="tx2">
                    <a:lumMod val="75000"/>
                  </a:schemeClr>
                </a:solidFill>
              </a:rPr>
              <a:t>IWebElement.Click</a:t>
            </a:r>
            <a:r>
              <a:rPr lang="en-US" b="1" dirty="0">
                <a:solidFill>
                  <a:schemeClr val="tx2">
                    <a:lumMod val="75000"/>
                  </a:schemeClr>
                </a:solidFill>
              </a:rPr>
              <a:t>()– This simulates the clicking of any element. Accepts nothing as a parameter and returns nothing.</a:t>
            </a:r>
          </a:p>
          <a:p>
            <a:pPr marL="0" indent="0">
              <a:buNone/>
            </a:pPr>
            <a:r>
              <a:rPr lang="en-US" b="1" dirty="0">
                <a:solidFill>
                  <a:schemeClr val="tx2">
                    <a:lumMod val="75000"/>
                  </a:schemeClr>
                </a:solidFill>
              </a:rPr>
              <a:t>Command – </a:t>
            </a:r>
            <a:r>
              <a:rPr lang="en-US" b="1" dirty="0" err="1">
                <a:solidFill>
                  <a:schemeClr val="tx2">
                    <a:lumMod val="75000"/>
                  </a:schemeClr>
                </a:solidFill>
              </a:rPr>
              <a:t>element.Click</a:t>
            </a:r>
            <a:r>
              <a:rPr lang="en-US" b="1" dirty="0">
                <a:solidFill>
                  <a:schemeClr val="tx2">
                    <a:lumMod val="75000"/>
                  </a:schemeClr>
                </a:solidFill>
              </a:rPr>
              <a:t>();</a:t>
            </a:r>
          </a:p>
          <a:p>
            <a:pPr marL="0" indent="0">
              <a:buNone/>
            </a:pPr>
            <a:r>
              <a:rPr lang="en-US" b="1" dirty="0">
                <a:solidFill>
                  <a:schemeClr val="tx2">
                    <a:lumMod val="75000"/>
                  </a:schemeClr>
                </a:solidFill>
              </a:rPr>
              <a:t>Clicking is perhaps the most common way of interacting with web elements like text elements, links, radio boxes and many more.</a:t>
            </a:r>
          </a:p>
          <a:p>
            <a:r>
              <a:rPr lang="en-US" b="1" dirty="0">
                <a:solidFill>
                  <a:schemeClr val="tx2">
                    <a:lumMod val="75000"/>
                  </a:schemeClr>
                </a:solidFill>
              </a:rPr>
              <a:t>Example</a:t>
            </a:r>
          </a:p>
          <a:p>
            <a:pPr marL="0" indent="0">
              <a:buNone/>
            </a:pPr>
            <a:r>
              <a:rPr lang="en-US" b="1" dirty="0" err="1">
                <a:solidFill>
                  <a:schemeClr val="tx2">
                    <a:lumMod val="75000"/>
                  </a:schemeClr>
                </a:solidFill>
              </a:rPr>
              <a:t>IWebElement</a:t>
            </a:r>
            <a:r>
              <a:rPr lang="en-US" b="1" dirty="0">
                <a:solidFill>
                  <a:schemeClr val="tx2">
                    <a:lumMod val="75000"/>
                  </a:schemeClr>
                </a:solidFill>
              </a:rPr>
              <a:t> element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By.LinkText</a:t>
            </a:r>
            <a:r>
              <a:rPr lang="en-US" b="1" dirty="0">
                <a:solidFill>
                  <a:schemeClr val="tx2">
                    <a:lumMod val="75000"/>
                  </a:schemeClr>
                </a:solidFill>
              </a:rPr>
              <a:t>("Tools"));</a:t>
            </a:r>
          </a:p>
          <a:p>
            <a:pPr marL="0" indent="0">
              <a:buNone/>
            </a:pPr>
            <a:r>
              <a:rPr lang="en-US" b="1" dirty="0" err="1">
                <a:solidFill>
                  <a:schemeClr val="tx2">
                    <a:lumMod val="75000"/>
                  </a:schemeClr>
                </a:solidFill>
              </a:rPr>
              <a:t>element.Click</a:t>
            </a:r>
            <a:r>
              <a:rPr lang="en-US" b="1" dirty="0">
                <a:solidFill>
                  <a:schemeClr val="tx2">
                    <a:lumMod val="75000"/>
                  </a:schemeClr>
                </a:solidFill>
              </a:rPr>
              <a:t>();</a:t>
            </a:r>
          </a:p>
          <a:p>
            <a:r>
              <a:rPr lang="en-US" b="1" dirty="0">
                <a:solidFill>
                  <a:schemeClr val="tx2">
                    <a:lumMod val="75000"/>
                  </a:schemeClr>
                </a:solidFill>
              </a:rPr>
              <a:t>//Or can be written as</a:t>
            </a:r>
          </a:p>
          <a:p>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By.LinkText</a:t>
            </a:r>
            <a:r>
              <a:rPr lang="en-US" b="1" dirty="0">
                <a:solidFill>
                  <a:schemeClr val="tx2">
                    <a:lumMod val="75000"/>
                  </a:schemeClr>
                </a:solidFill>
              </a:rPr>
              <a:t>("Tools")).Click();</a:t>
            </a:r>
          </a:p>
          <a:p>
            <a:r>
              <a:rPr lang="en-US" b="1" dirty="0">
                <a:solidFill>
                  <a:schemeClr val="tx2">
                    <a:lumMod val="75000"/>
                  </a:schemeClr>
                </a:solidFill>
              </a:rPr>
              <a:t>Note: Most of the time we click on the links and it causes a new page to load, this method will attempt to wait until the page has loaded properly before handing over the execution to next statement. But If Click() causes a new page to be loaded via an event or is done by sending a native event for example through </a:t>
            </a:r>
            <a:r>
              <a:rPr lang="en-US" b="1" dirty="0" err="1">
                <a:solidFill>
                  <a:schemeClr val="tx2">
                    <a:lumMod val="75000"/>
                  </a:schemeClr>
                </a:solidFill>
              </a:rPr>
              <a:t>javascript</a:t>
            </a:r>
            <a:r>
              <a:rPr lang="en-US" b="1" dirty="0">
                <a:solidFill>
                  <a:schemeClr val="tx2">
                    <a:lumMod val="75000"/>
                  </a:schemeClr>
                </a:solidFill>
              </a:rPr>
              <a:t>, then the method will not wait for it to be loaded.</a:t>
            </a:r>
          </a:p>
          <a:p>
            <a:r>
              <a:rPr lang="en-US" b="1" dirty="0">
                <a:solidFill>
                  <a:schemeClr val="tx2">
                    <a:lumMod val="75000"/>
                  </a:schemeClr>
                </a:solidFill>
              </a:rPr>
              <a:t>There are some preconditions for an element to be clicked. The element must be Visible and it must have a Height and Width greater than 0.</a:t>
            </a:r>
          </a:p>
        </p:txBody>
      </p:sp>
      <p:sp>
        <p:nvSpPr>
          <p:cNvPr id="4" name="Title 3"/>
          <p:cNvSpPr>
            <a:spLocks noGrp="1"/>
          </p:cNvSpPr>
          <p:nvPr>
            <p:ph type="title"/>
          </p:nvPr>
        </p:nvSpPr>
        <p:spPr/>
        <p:txBody>
          <a:bodyPr/>
          <a:lstStyle/>
          <a:p>
            <a:r>
              <a:rPr lang="en-US" dirty="0" err="1"/>
              <a:t>WebElements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26</a:t>
            </a:fld>
            <a:endParaRPr lang="en-US" dirty="0"/>
          </a:p>
        </p:txBody>
      </p:sp>
    </p:spTree>
    <p:extLst>
      <p:ext uri="{BB962C8B-B14F-4D97-AF65-F5344CB8AC3E}">
        <p14:creationId xmlns:p14="http://schemas.microsoft.com/office/powerpoint/2010/main" val="24913559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62500" lnSpcReduction="20000"/>
          </a:bodyPr>
          <a:lstStyle/>
          <a:p>
            <a:r>
              <a:rPr lang="en-US" b="1" dirty="0">
                <a:solidFill>
                  <a:schemeClr val="tx2">
                    <a:lumMod val="75000"/>
                  </a:schemeClr>
                </a:solidFill>
              </a:rPr>
              <a:t>Displayed Command</a:t>
            </a:r>
          </a:p>
          <a:p>
            <a:pPr marL="0" indent="0">
              <a:buNone/>
            </a:pPr>
            <a:r>
              <a:rPr lang="en-US" b="1" dirty="0">
                <a:solidFill>
                  <a:schemeClr val="tx2">
                    <a:lumMod val="75000"/>
                  </a:schemeClr>
                </a:solidFill>
              </a:rPr>
              <a:t>bool </a:t>
            </a:r>
            <a:r>
              <a:rPr lang="en-US" b="1" dirty="0" err="1">
                <a:solidFill>
                  <a:schemeClr val="tx2">
                    <a:lumMod val="75000"/>
                  </a:schemeClr>
                </a:solidFill>
              </a:rPr>
              <a:t>IWebElement.Displayed</a:t>
            </a:r>
            <a:r>
              <a:rPr lang="en-US" b="1" dirty="0">
                <a:solidFill>
                  <a:schemeClr val="tx2">
                    <a:lumMod val="75000"/>
                  </a:schemeClr>
                </a:solidFill>
              </a:rPr>
              <a:t>{ get; } – This method determines if an element is currently being displayed or not. This accepts nothing as a parameter but returns </a:t>
            </a:r>
            <a:r>
              <a:rPr lang="en-US" b="1" dirty="0" err="1">
                <a:solidFill>
                  <a:schemeClr val="tx2">
                    <a:lumMod val="75000"/>
                  </a:schemeClr>
                </a:solidFill>
              </a:rPr>
              <a:t>boolean</a:t>
            </a:r>
            <a:r>
              <a:rPr lang="en-US" b="1" dirty="0">
                <a:solidFill>
                  <a:schemeClr val="tx2">
                    <a:lumMod val="75000"/>
                  </a:schemeClr>
                </a:solidFill>
              </a:rPr>
              <a:t> value(true/false).</a:t>
            </a:r>
          </a:p>
          <a:p>
            <a:pPr marL="0" indent="0">
              <a:buNone/>
            </a:pPr>
            <a:r>
              <a:rPr lang="en-US" b="1" dirty="0">
                <a:solidFill>
                  <a:schemeClr val="tx2">
                    <a:lumMod val="75000"/>
                  </a:schemeClr>
                </a:solidFill>
              </a:rPr>
              <a:t>Command – </a:t>
            </a:r>
            <a:r>
              <a:rPr lang="en-US" b="1" dirty="0" err="1">
                <a:solidFill>
                  <a:schemeClr val="tx2">
                    <a:lumMod val="75000"/>
                  </a:schemeClr>
                </a:solidFill>
              </a:rPr>
              <a:t>element.Displayed</a:t>
            </a:r>
            <a:r>
              <a:rPr lang="en-US" b="1" dirty="0">
                <a:solidFill>
                  <a:schemeClr val="tx2">
                    <a:lumMod val="75000"/>
                  </a:schemeClr>
                </a:solidFill>
              </a:rPr>
              <a:t>;</a:t>
            </a:r>
          </a:p>
          <a:p>
            <a:r>
              <a:rPr lang="en-US" b="1" dirty="0">
                <a:solidFill>
                  <a:schemeClr val="tx2">
                    <a:lumMod val="75000"/>
                  </a:schemeClr>
                </a:solidFill>
              </a:rPr>
              <a:t>Example</a:t>
            </a:r>
          </a:p>
          <a:p>
            <a:pPr marL="0" indent="0">
              <a:buNone/>
            </a:pPr>
            <a:r>
              <a:rPr lang="en-US" b="1" dirty="0" err="1">
                <a:solidFill>
                  <a:schemeClr val="tx2">
                    <a:lumMod val="75000"/>
                  </a:schemeClr>
                </a:solidFill>
              </a:rPr>
              <a:t>IWebElement</a:t>
            </a:r>
            <a:r>
              <a:rPr lang="en-US" b="1" dirty="0">
                <a:solidFill>
                  <a:schemeClr val="tx2">
                    <a:lumMod val="75000"/>
                  </a:schemeClr>
                </a:solidFill>
              </a:rPr>
              <a:t> element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By.Id</a:t>
            </a:r>
            <a:r>
              <a:rPr lang="en-US" b="1" dirty="0">
                <a:solidFill>
                  <a:schemeClr val="tx2">
                    <a:lumMod val="75000"/>
                  </a:schemeClr>
                </a:solidFill>
              </a:rPr>
              <a:t>("</a:t>
            </a:r>
            <a:r>
              <a:rPr lang="en-US" b="1" dirty="0" err="1">
                <a:solidFill>
                  <a:schemeClr val="tx2">
                    <a:lumMod val="75000"/>
                  </a:schemeClr>
                </a:solidFill>
              </a:rPr>
              <a:t>UserName</a:t>
            </a:r>
            <a:r>
              <a:rPr lang="en-US" b="1" dirty="0">
                <a:solidFill>
                  <a:schemeClr val="tx2">
                    <a:lumMod val="75000"/>
                  </a:schemeClr>
                </a:solidFill>
              </a:rPr>
              <a:t>"));</a:t>
            </a:r>
          </a:p>
          <a:p>
            <a:pPr marL="0" indent="0">
              <a:buNone/>
            </a:pPr>
            <a:r>
              <a:rPr lang="en-US" b="1" dirty="0">
                <a:solidFill>
                  <a:schemeClr val="tx2">
                    <a:lumMod val="75000"/>
                  </a:schemeClr>
                </a:solidFill>
              </a:rPr>
              <a:t>bool status = </a:t>
            </a:r>
            <a:r>
              <a:rPr lang="en-US" b="1" dirty="0" err="1">
                <a:solidFill>
                  <a:schemeClr val="tx2">
                    <a:lumMod val="75000"/>
                  </a:schemeClr>
                </a:solidFill>
              </a:rPr>
              <a:t>element.Displayed</a:t>
            </a:r>
            <a:r>
              <a:rPr lang="en-US" b="1" dirty="0">
                <a:solidFill>
                  <a:schemeClr val="tx2">
                    <a:lumMod val="75000"/>
                  </a:schemeClr>
                </a:solidFill>
              </a:rPr>
              <a:t>;</a:t>
            </a:r>
          </a:p>
          <a:p>
            <a:pPr marL="0" indent="0">
              <a:buNone/>
            </a:pPr>
            <a:r>
              <a:rPr lang="en-US" b="1" dirty="0">
                <a:solidFill>
                  <a:schemeClr val="tx2">
                    <a:lumMod val="75000"/>
                  </a:schemeClr>
                </a:solidFill>
              </a:rPr>
              <a:t>//Or can be written as</a:t>
            </a:r>
          </a:p>
          <a:p>
            <a:pPr marL="0" indent="0">
              <a:buNone/>
            </a:pPr>
            <a:r>
              <a:rPr lang="en-US" b="1" dirty="0">
                <a:solidFill>
                  <a:schemeClr val="tx2">
                    <a:lumMod val="75000"/>
                  </a:schemeClr>
                </a:solidFill>
              </a:rPr>
              <a:t>bool </a:t>
            </a:r>
            <a:r>
              <a:rPr lang="en-US" b="1" dirty="0" err="1">
                <a:solidFill>
                  <a:schemeClr val="tx2">
                    <a:lumMod val="75000"/>
                  </a:schemeClr>
                </a:solidFill>
              </a:rPr>
              <a:t>staus</a:t>
            </a:r>
            <a:r>
              <a:rPr lang="en-US" b="1" dirty="0">
                <a:solidFill>
                  <a:schemeClr val="tx2">
                    <a:lumMod val="75000"/>
                  </a:schemeClr>
                </a:solidFill>
              </a:rPr>
              <a: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By.Id</a:t>
            </a:r>
            <a:r>
              <a:rPr lang="en-US" b="1" dirty="0">
                <a:solidFill>
                  <a:schemeClr val="tx2">
                    <a:lumMod val="75000"/>
                  </a:schemeClr>
                </a:solidFill>
              </a:rPr>
              <a:t>("</a:t>
            </a:r>
            <a:r>
              <a:rPr lang="en-US" b="1" dirty="0" err="1">
                <a:solidFill>
                  <a:schemeClr val="tx2">
                    <a:lumMod val="75000"/>
                  </a:schemeClr>
                </a:solidFill>
              </a:rPr>
              <a:t>UserName</a:t>
            </a:r>
            <a:r>
              <a:rPr lang="en-US" b="1" dirty="0">
                <a:solidFill>
                  <a:schemeClr val="tx2">
                    <a:lumMod val="75000"/>
                  </a:schemeClr>
                </a:solidFill>
              </a:rPr>
              <a:t>")).Displayed;</a:t>
            </a:r>
          </a:p>
          <a:p>
            <a:r>
              <a:rPr lang="en-US" b="1" dirty="0">
                <a:solidFill>
                  <a:schemeClr val="tx2">
                    <a:lumMod val="75000"/>
                  </a:schemeClr>
                </a:solidFill>
              </a:rPr>
              <a:t>Note: Do not confuse this method with element present on the page or not. This will return true if the element is present on the page and throw a </a:t>
            </a:r>
            <a:r>
              <a:rPr lang="en-US" b="1" dirty="0" err="1">
                <a:solidFill>
                  <a:schemeClr val="tx2">
                    <a:lumMod val="75000"/>
                  </a:schemeClr>
                </a:solidFill>
              </a:rPr>
              <a:t>NoSuchElementFound</a:t>
            </a:r>
            <a:r>
              <a:rPr lang="en-US" b="1" dirty="0">
                <a:solidFill>
                  <a:schemeClr val="tx2">
                    <a:lumMod val="75000"/>
                  </a:schemeClr>
                </a:solidFill>
              </a:rPr>
              <a:t> exception if the element is not present on the page. This refers the property of the element, sometimes the element is present on the page but the property of the element is set to hidden, in that case this will return false, as the element is present in the DOM but not visible to us.</a:t>
            </a:r>
          </a:p>
        </p:txBody>
      </p:sp>
      <p:sp>
        <p:nvSpPr>
          <p:cNvPr id="4" name="Title 3"/>
          <p:cNvSpPr>
            <a:spLocks noGrp="1"/>
          </p:cNvSpPr>
          <p:nvPr>
            <p:ph type="title"/>
          </p:nvPr>
        </p:nvSpPr>
        <p:spPr/>
        <p:txBody>
          <a:bodyPr/>
          <a:lstStyle/>
          <a:p>
            <a:r>
              <a:rPr lang="en-US" dirty="0" err="1"/>
              <a:t>WebElements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27</a:t>
            </a:fld>
            <a:endParaRPr lang="en-US" dirty="0"/>
          </a:p>
        </p:txBody>
      </p:sp>
    </p:spTree>
    <p:extLst>
      <p:ext uri="{BB962C8B-B14F-4D97-AF65-F5344CB8AC3E}">
        <p14:creationId xmlns:p14="http://schemas.microsoft.com/office/powerpoint/2010/main" val="8779818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p:txBody>
          <a:bodyPr>
            <a:normAutofit fontScale="32500" lnSpcReduction="20000"/>
          </a:bodyPr>
          <a:lstStyle/>
          <a:p>
            <a:r>
              <a:rPr lang="en-US" b="1" dirty="0">
                <a:solidFill>
                  <a:schemeClr val="tx2">
                    <a:lumMod val="75000"/>
                  </a:schemeClr>
                </a:solidFill>
              </a:rPr>
              <a:t>Enabled Command</a:t>
            </a:r>
          </a:p>
          <a:p>
            <a:pPr marL="0" indent="0">
              <a:buNone/>
            </a:pPr>
            <a:r>
              <a:rPr lang="en-US" b="1" dirty="0">
                <a:solidFill>
                  <a:schemeClr val="tx2">
                    <a:lumMod val="75000"/>
                  </a:schemeClr>
                </a:solidFill>
              </a:rPr>
              <a:t>bool </a:t>
            </a:r>
            <a:r>
              <a:rPr lang="en-US" b="1" dirty="0" err="1">
                <a:solidFill>
                  <a:schemeClr val="tx2">
                    <a:lumMod val="75000"/>
                  </a:schemeClr>
                </a:solidFill>
              </a:rPr>
              <a:t>IWebElement.Enabled</a:t>
            </a:r>
            <a:r>
              <a:rPr lang="en-US" b="1" dirty="0">
                <a:solidFill>
                  <a:schemeClr val="tx2">
                    <a:lumMod val="75000"/>
                  </a:schemeClr>
                </a:solidFill>
              </a:rPr>
              <a:t>{ get; }  – This determines if the element currently is Enabled or not? This accepts nothing as a parameter but returns </a:t>
            </a:r>
            <a:r>
              <a:rPr lang="en-US" b="1" dirty="0" err="1">
                <a:solidFill>
                  <a:schemeClr val="tx2">
                    <a:lumMod val="75000"/>
                  </a:schemeClr>
                </a:solidFill>
              </a:rPr>
              <a:t>boolean</a:t>
            </a:r>
            <a:r>
              <a:rPr lang="en-US" b="1" dirty="0">
                <a:solidFill>
                  <a:schemeClr val="tx2">
                    <a:lumMod val="75000"/>
                  </a:schemeClr>
                </a:solidFill>
              </a:rPr>
              <a:t> value(true/false).</a:t>
            </a:r>
          </a:p>
          <a:p>
            <a:pPr marL="0" indent="0">
              <a:buNone/>
            </a:pPr>
            <a:r>
              <a:rPr lang="en-US" b="1" dirty="0">
                <a:solidFill>
                  <a:schemeClr val="tx2">
                    <a:lumMod val="75000"/>
                  </a:schemeClr>
                </a:solidFill>
              </a:rPr>
              <a:t>Command – </a:t>
            </a:r>
            <a:r>
              <a:rPr lang="en-US" b="1" dirty="0" err="1">
                <a:solidFill>
                  <a:schemeClr val="tx2">
                    <a:lumMod val="75000"/>
                  </a:schemeClr>
                </a:solidFill>
              </a:rPr>
              <a:t>element.Enabled</a:t>
            </a:r>
            <a:r>
              <a:rPr lang="en-US" b="1" dirty="0">
                <a:solidFill>
                  <a:schemeClr val="tx2">
                    <a:lumMod val="75000"/>
                  </a:schemeClr>
                </a:solidFill>
              </a:rPr>
              <a:t>;</a:t>
            </a:r>
          </a:p>
          <a:p>
            <a:pPr marL="0" indent="0">
              <a:buNone/>
            </a:pPr>
            <a:r>
              <a:rPr lang="en-US" b="1" dirty="0">
                <a:solidFill>
                  <a:schemeClr val="tx2">
                    <a:lumMod val="75000"/>
                  </a:schemeClr>
                </a:solidFill>
              </a:rPr>
              <a:t>This will generally return true for everything but I am sure you must have noticed many disabled input elements in the web pages.</a:t>
            </a:r>
          </a:p>
          <a:p>
            <a:r>
              <a:rPr lang="en-US" b="1" dirty="0">
                <a:solidFill>
                  <a:schemeClr val="tx2">
                    <a:lumMod val="75000"/>
                  </a:schemeClr>
                </a:solidFill>
              </a:rPr>
              <a:t>Example</a:t>
            </a:r>
          </a:p>
          <a:p>
            <a:pPr marL="0" indent="0">
              <a:buNone/>
            </a:pPr>
            <a:r>
              <a:rPr lang="en-US" b="1" dirty="0" err="1">
                <a:solidFill>
                  <a:schemeClr val="tx2">
                    <a:lumMod val="75000"/>
                  </a:schemeClr>
                </a:solidFill>
              </a:rPr>
              <a:t>IWebElement</a:t>
            </a:r>
            <a:r>
              <a:rPr lang="en-US" b="1" dirty="0">
                <a:solidFill>
                  <a:schemeClr val="tx2">
                    <a:lumMod val="75000"/>
                  </a:schemeClr>
                </a:solidFill>
              </a:rPr>
              <a:t> element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By.Id</a:t>
            </a:r>
            <a:r>
              <a:rPr lang="en-US" b="1" dirty="0">
                <a:solidFill>
                  <a:schemeClr val="tx2">
                    <a:lumMod val="75000"/>
                  </a:schemeClr>
                </a:solidFill>
              </a:rPr>
              <a:t>("</a:t>
            </a:r>
            <a:r>
              <a:rPr lang="en-US" b="1" dirty="0" err="1">
                <a:solidFill>
                  <a:schemeClr val="tx2">
                    <a:lumMod val="75000"/>
                  </a:schemeClr>
                </a:solidFill>
              </a:rPr>
              <a:t>UserName</a:t>
            </a:r>
            <a:r>
              <a:rPr lang="en-US" b="1" dirty="0">
                <a:solidFill>
                  <a:schemeClr val="tx2">
                    <a:lumMod val="75000"/>
                  </a:schemeClr>
                </a:solidFill>
              </a:rPr>
              <a:t>"));</a:t>
            </a:r>
          </a:p>
          <a:p>
            <a:pPr marL="0" indent="0">
              <a:buNone/>
            </a:pPr>
            <a:r>
              <a:rPr lang="en-US" b="1" dirty="0">
                <a:solidFill>
                  <a:schemeClr val="tx2">
                    <a:lumMod val="75000"/>
                  </a:schemeClr>
                </a:solidFill>
              </a:rPr>
              <a:t>bool status = </a:t>
            </a:r>
            <a:r>
              <a:rPr lang="en-US" b="1" dirty="0" err="1">
                <a:solidFill>
                  <a:schemeClr val="tx2">
                    <a:lumMod val="75000"/>
                  </a:schemeClr>
                </a:solidFill>
              </a:rPr>
              <a:t>element.Enabled</a:t>
            </a:r>
            <a:r>
              <a:rPr lang="en-US" b="1" dirty="0">
                <a:solidFill>
                  <a:schemeClr val="tx2">
                    <a:lumMod val="75000"/>
                  </a:schemeClr>
                </a:solidFill>
              </a:rPr>
              <a:t>;</a:t>
            </a:r>
          </a:p>
          <a:p>
            <a:pPr marL="0" indent="0">
              <a:buNone/>
            </a:pPr>
            <a:r>
              <a:rPr lang="en-US" b="1" dirty="0">
                <a:solidFill>
                  <a:schemeClr val="tx2">
                    <a:lumMod val="75000"/>
                  </a:schemeClr>
                </a:solidFill>
              </a:rPr>
              <a:t>//Or can be written as</a:t>
            </a:r>
          </a:p>
          <a:p>
            <a:pPr marL="0" indent="0">
              <a:buNone/>
            </a:pPr>
            <a:r>
              <a:rPr lang="en-US" b="1" dirty="0">
                <a:solidFill>
                  <a:schemeClr val="tx2">
                    <a:lumMod val="75000"/>
                  </a:schemeClr>
                </a:solidFill>
              </a:rPr>
              <a:t>bool </a:t>
            </a:r>
            <a:r>
              <a:rPr lang="en-US" b="1" dirty="0" err="1">
                <a:solidFill>
                  <a:schemeClr val="tx2">
                    <a:lumMod val="75000"/>
                  </a:schemeClr>
                </a:solidFill>
              </a:rPr>
              <a:t>staus</a:t>
            </a:r>
            <a:r>
              <a:rPr lang="en-US" b="1" dirty="0">
                <a:solidFill>
                  <a:schemeClr val="tx2">
                    <a:lumMod val="75000"/>
                  </a:schemeClr>
                </a:solidFill>
              </a:rPr>
              <a: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By.Id</a:t>
            </a:r>
            <a:r>
              <a:rPr lang="en-US" b="1" dirty="0">
                <a:solidFill>
                  <a:schemeClr val="tx2">
                    <a:lumMod val="75000"/>
                  </a:schemeClr>
                </a:solidFill>
              </a:rPr>
              <a:t>("</a:t>
            </a:r>
            <a:r>
              <a:rPr lang="en-US" b="1" dirty="0" err="1">
                <a:solidFill>
                  <a:schemeClr val="tx2">
                    <a:lumMod val="75000"/>
                  </a:schemeClr>
                </a:solidFill>
              </a:rPr>
              <a:t>UserName</a:t>
            </a:r>
            <a:r>
              <a:rPr lang="en-US" b="1" dirty="0">
                <a:solidFill>
                  <a:schemeClr val="tx2">
                    <a:lumMod val="75000"/>
                  </a:schemeClr>
                </a:solidFill>
              </a:rPr>
              <a:t>")).Enabled;</a:t>
            </a:r>
          </a:p>
          <a:p>
            <a:pPr marL="0" indent="0">
              <a:buNone/>
            </a:pPr>
            <a:r>
              <a:rPr lang="en-US" b="1" dirty="0">
                <a:solidFill>
                  <a:schemeClr val="tx2">
                    <a:lumMod val="75000"/>
                  </a:schemeClr>
                </a:solidFill>
              </a:rPr>
              <a:t>//Or can be used as</a:t>
            </a:r>
          </a:p>
          <a:p>
            <a:pPr marL="0" indent="0">
              <a:buNone/>
            </a:pPr>
            <a:r>
              <a:rPr lang="en-US" b="1" dirty="0" err="1">
                <a:solidFill>
                  <a:schemeClr val="tx2">
                    <a:lumMod val="75000"/>
                  </a:schemeClr>
                </a:solidFill>
              </a:rPr>
              <a:t>IWebElement</a:t>
            </a:r>
            <a:r>
              <a:rPr lang="en-US" b="1" dirty="0">
                <a:solidFill>
                  <a:schemeClr val="tx2">
                    <a:lumMod val="75000"/>
                  </a:schemeClr>
                </a:solidFill>
              </a:rPr>
              <a:t> element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By.Id</a:t>
            </a:r>
            <a:r>
              <a:rPr lang="en-US" b="1" dirty="0">
                <a:solidFill>
                  <a:schemeClr val="tx2">
                    <a:lumMod val="75000"/>
                  </a:schemeClr>
                </a:solidFill>
              </a:rPr>
              <a:t>("</a:t>
            </a:r>
            <a:r>
              <a:rPr lang="en-US" b="1" dirty="0" err="1">
                <a:solidFill>
                  <a:schemeClr val="tx2">
                    <a:lumMod val="75000"/>
                  </a:schemeClr>
                </a:solidFill>
              </a:rPr>
              <a:t>UserName</a:t>
            </a:r>
            <a:r>
              <a:rPr lang="en-US" b="1" dirty="0">
                <a:solidFill>
                  <a:schemeClr val="tx2">
                    <a:lumMod val="75000"/>
                  </a:schemeClr>
                </a:solidFill>
              </a:rPr>
              <a:t>"));</a:t>
            </a:r>
          </a:p>
          <a:p>
            <a:pPr marL="0" indent="0">
              <a:buNone/>
            </a:pPr>
            <a:r>
              <a:rPr lang="en-US" b="1" dirty="0">
                <a:solidFill>
                  <a:schemeClr val="tx2">
                    <a:lumMod val="75000"/>
                  </a:schemeClr>
                </a:solidFill>
              </a:rPr>
              <a:t>bool status = </a:t>
            </a:r>
            <a:r>
              <a:rPr lang="en-US" b="1" dirty="0" err="1">
                <a:solidFill>
                  <a:schemeClr val="tx2">
                    <a:lumMod val="75000"/>
                  </a:schemeClr>
                </a:solidFill>
              </a:rPr>
              <a:t>element.Enabled</a:t>
            </a:r>
            <a:r>
              <a:rPr lang="en-US" b="1" dirty="0">
                <a:solidFill>
                  <a:schemeClr val="tx2">
                    <a:lumMod val="75000"/>
                  </a:schemeClr>
                </a:solidFill>
              </a:rPr>
              <a:t>;</a:t>
            </a:r>
          </a:p>
          <a:p>
            <a:pPr marL="0" indent="0">
              <a:buNone/>
            </a:pPr>
            <a:r>
              <a:rPr lang="en-US" b="1" dirty="0">
                <a:solidFill>
                  <a:schemeClr val="tx2">
                    <a:lumMod val="75000"/>
                  </a:schemeClr>
                </a:solidFill>
              </a:rPr>
              <a:t>// Check that if the Text field is enabled, if yes enter value</a:t>
            </a:r>
          </a:p>
          <a:p>
            <a:pPr marL="0" indent="0">
              <a:buNone/>
            </a:pPr>
            <a:r>
              <a:rPr lang="en-US" b="1" dirty="0">
                <a:solidFill>
                  <a:schemeClr val="tx2">
                    <a:lumMod val="75000"/>
                  </a:schemeClr>
                </a:solidFill>
              </a:rPr>
              <a:t>if(status){</a:t>
            </a:r>
          </a:p>
          <a:p>
            <a:pPr marL="0" indent="0">
              <a:buNone/>
            </a:pPr>
            <a:r>
              <a:rPr lang="en-US" b="1" dirty="0">
                <a:solidFill>
                  <a:schemeClr val="tx2">
                    <a:lumMod val="75000"/>
                  </a:schemeClr>
                </a:solidFill>
              </a:rPr>
              <a:t>    </a:t>
            </a:r>
            <a:r>
              <a:rPr lang="en-US" b="1" dirty="0" err="1">
                <a:solidFill>
                  <a:schemeClr val="tx2">
                    <a:lumMod val="75000"/>
                  </a:schemeClr>
                </a:solidFill>
              </a:rPr>
              <a:t>element.SendKeys</a:t>
            </a:r>
            <a:r>
              <a:rPr lang="en-US" b="1" dirty="0">
                <a:solidFill>
                  <a:schemeClr val="tx2">
                    <a:lumMod val="75000"/>
                  </a:schemeClr>
                </a:solidFill>
              </a:rPr>
              <a:t>(“QA");</a:t>
            </a:r>
          </a:p>
          <a:p>
            <a:pPr marL="0" indent="0">
              <a:buNone/>
            </a:pPr>
            <a:r>
              <a:rPr lang="en-US" b="1" dirty="0">
                <a:solidFill>
                  <a:schemeClr val="tx2">
                    <a:lumMod val="75000"/>
                  </a:schemeClr>
                </a:solidFill>
              </a:rPr>
              <a:t>}</a:t>
            </a:r>
          </a:p>
        </p:txBody>
      </p:sp>
      <p:sp>
        <p:nvSpPr>
          <p:cNvPr id="4" name="Title 3"/>
          <p:cNvSpPr>
            <a:spLocks noGrp="1"/>
          </p:cNvSpPr>
          <p:nvPr>
            <p:ph type="title"/>
          </p:nvPr>
        </p:nvSpPr>
        <p:spPr/>
        <p:txBody>
          <a:bodyPr/>
          <a:lstStyle/>
          <a:p>
            <a:r>
              <a:rPr lang="en-US" dirty="0" err="1"/>
              <a:t>WebElements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28</a:t>
            </a:fld>
            <a:endParaRPr lang="en-US" dirty="0"/>
          </a:p>
        </p:txBody>
      </p:sp>
    </p:spTree>
    <p:extLst>
      <p:ext uri="{BB962C8B-B14F-4D97-AF65-F5344CB8AC3E}">
        <p14:creationId xmlns:p14="http://schemas.microsoft.com/office/powerpoint/2010/main" val="14399418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70000" lnSpcReduction="20000"/>
          </a:bodyPr>
          <a:lstStyle/>
          <a:p>
            <a:r>
              <a:rPr lang="en-US" b="1" dirty="0">
                <a:solidFill>
                  <a:schemeClr val="tx2">
                    <a:lumMod val="75000"/>
                  </a:schemeClr>
                </a:solidFill>
              </a:rPr>
              <a:t>Selected Command</a:t>
            </a:r>
          </a:p>
          <a:p>
            <a:pPr marL="0" indent="0">
              <a:buNone/>
            </a:pPr>
            <a:r>
              <a:rPr lang="en-US" b="1" dirty="0">
                <a:solidFill>
                  <a:schemeClr val="tx2">
                    <a:lumMod val="75000"/>
                  </a:schemeClr>
                </a:solidFill>
              </a:rPr>
              <a:t>bool </a:t>
            </a:r>
            <a:r>
              <a:rPr lang="en-US" b="1" dirty="0" err="1">
                <a:solidFill>
                  <a:schemeClr val="tx2">
                    <a:lumMod val="75000"/>
                  </a:schemeClr>
                </a:solidFill>
              </a:rPr>
              <a:t>IWebElement.Selected</a:t>
            </a:r>
            <a:r>
              <a:rPr lang="en-US" b="1" dirty="0">
                <a:solidFill>
                  <a:schemeClr val="tx2">
                    <a:lumMod val="75000"/>
                  </a:schemeClr>
                </a:solidFill>
              </a:rPr>
              <a:t>{ get; }  – Determine whether or not this element is selected or not. This accepts nothing as a parameter but returns </a:t>
            </a:r>
            <a:r>
              <a:rPr lang="en-US" b="1" dirty="0" err="1">
                <a:solidFill>
                  <a:schemeClr val="tx2">
                    <a:lumMod val="75000"/>
                  </a:schemeClr>
                </a:solidFill>
              </a:rPr>
              <a:t>boolean</a:t>
            </a:r>
            <a:r>
              <a:rPr lang="en-US" b="1" dirty="0">
                <a:solidFill>
                  <a:schemeClr val="tx2">
                    <a:lumMod val="75000"/>
                  </a:schemeClr>
                </a:solidFill>
              </a:rPr>
              <a:t> value(true/false).</a:t>
            </a:r>
          </a:p>
          <a:p>
            <a:pPr marL="0" indent="0">
              <a:buNone/>
            </a:pPr>
            <a:r>
              <a:rPr lang="en-US" b="1" dirty="0">
                <a:solidFill>
                  <a:schemeClr val="tx2">
                    <a:lumMod val="75000"/>
                  </a:schemeClr>
                </a:solidFill>
              </a:rPr>
              <a:t>Command – </a:t>
            </a:r>
            <a:r>
              <a:rPr lang="en-US" b="1" dirty="0" err="1">
                <a:solidFill>
                  <a:schemeClr val="tx2">
                    <a:lumMod val="75000"/>
                  </a:schemeClr>
                </a:solidFill>
              </a:rPr>
              <a:t>element.Selected</a:t>
            </a:r>
            <a:r>
              <a:rPr lang="en-US" b="1" dirty="0">
                <a:solidFill>
                  <a:schemeClr val="tx2">
                    <a:lumMod val="75000"/>
                  </a:schemeClr>
                </a:solidFill>
              </a:rPr>
              <a:t>;</a:t>
            </a:r>
          </a:p>
          <a:p>
            <a:pPr marL="0" indent="0">
              <a:buNone/>
            </a:pPr>
            <a:r>
              <a:rPr lang="en-US" b="1" dirty="0">
                <a:solidFill>
                  <a:schemeClr val="tx2">
                    <a:lumMod val="75000"/>
                  </a:schemeClr>
                </a:solidFill>
              </a:rPr>
              <a:t>This operation only applies to input elements such as Checkboxes, Select Options and Radio Buttons. This returns True if the element is currently selected or checked, false otherwise.</a:t>
            </a:r>
          </a:p>
          <a:p>
            <a:r>
              <a:rPr lang="en-US" b="1" dirty="0">
                <a:solidFill>
                  <a:schemeClr val="tx2">
                    <a:lumMod val="75000"/>
                  </a:schemeClr>
                </a:solidFill>
              </a:rPr>
              <a:t>Example</a:t>
            </a:r>
          </a:p>
          <a:p>
            <a:pPr marL="0" indent="0">
              <a:buNone/>
            </a:pPr>
            <a:r>
              <a:rPr lang="en-US" b="1" dirty="0" err="1">
                <a:solidFill>
                  <a:schemeClr val="tx2">
                    <a:lumMod val="75000"/>
                  </a:schemeClr>
                </a:solidFill>
              </a:rPr>
              <a:t>IWebElement</a:t>
            </a:r>
            <a:r>
              <a:rPr lang="en-US" b="1" dirty="0">
                <a:solidFill>
                  <a:schemeClr val="tx2">
                    <a:lumMod val="75000"/>
                  </a:schemeClr>
                </a:solidFill>
              </a:rPr>
              <a:t> element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By.Id</a:t>
            </a:r>
            <a:r>
              <a:rPr lang="en-US" b="1" dirty="0">
                <a:solidFill>
                  <a:schemeClr val="tx2">
                    <a:lumMod val="75000"/>
                  </a:schemeClr>
                </a:solidFill>
              </a:rPr>
              <a:t>("Sex-Male"));</a:t>
            </a:r>
          </a:p>
          <a:p>
            <a:pPr marL="0" indent="0">
              <a:buNone/>
            </a:pPr>
            <a:r>
              <a:rPr lang="en-US" b="1" dirty="0">
                <a:solidFill>
                  <a:schemeClr val="tx2">
                    <a:lumMod val="75000"/>
                  </a:schemeClr>
                </a:solidFill>
              </a:rPr>
              <a:t>bool status = </a:t>
            </a:r>
            <a:r>
              <a:rPr lang="en-US" b="1" dirty="0" err="1">
                <a:solidFill>
                  <a:schemeClr val="tx2">
                    <a:lumMod val="75000"/>
                  </a:schemeClr>
                </a:solidFill>
              </a:rPr>
              <a:t>element.Selected</a:t>
            </a:r>
            <a:r>
              <a:rPr lang="en-US" b="1" dirty="0">
                <a:solidFill>
                  <a:schemeClr val="tx2">
                    <a:lumMod val="75000"/>
                  </a:schemeClr>
                </a:solidFill>
              </a:rPr>
              <a:t>;</a:t>
            </a:r>
          </a:p>
          <a:p>
            <a:pPr marL="0" indent="0">
              <a:buNone/>
            </a:pPr>
            <a:r>
              <a:rPr lang="en-US" b="1" dirty="0">
                <a:solidFill>
                  <a:schemeClr val="tx2">
                    <a:lumMod val="75000"/>
                  </a:schemeClr>
                </a:solidFill>
              </a:rPr>
              <a:t>//Or can be written as</a:t>
            </a:r>
          </a:p>
          <a:p>
            <a:pPr marL="0" indent="0">
              <a:buNone/>
            </a:pPr>
            <a:r>
              <a:rPr lang="en-US" b="1" dirty="0">
                <a:solidFill>
                  <a:schemeClr val="tx2">
                    <a:lumMod val="75000"/>
                  </a:schemeClr>
                </a:solidFill>
              </a:rPr>
              <a:t>bool </a:t>
            </a:r>
            <a:r>
              <a:rPr lang="en-US" b="1" dirty="0" err="1">
                <a:solidFill>
                  <a:schemeClr val="tx2">
                    <a:lumMod val="75000"/>
                  </a:schemeClr>
                </a:solidFill>
              </a:rPr>
              <a:t>staus</a:t>
            </a:r>
            <a:r>
              <a:rPr lang="en-US" b="1" dirty="0">
                <a:solidFill>
                  <a:schemeClr val="tx2">
                    <a:lumMod val="75000"/>
                  </a:schemeClr>
                </a:solidFill>
              </a:rPr>
              <a: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By.Id</a:t>
            </a:r>
            <a:r>
              <a:rPr lang="en-US" b="1" dirty="0">
                <a:solidFill>
                  <a:schemeClr val="tx2">
                    <a:lumMod val="75000"/>
                  </a:schemeClr>
                </a:solidFill>
              </a:rPr>
              <a:t>("Sex-Male")).Selected;</a:t>
            </a:r>
          </a:p>
        </p:txBody>
      </p:sp>
      <p:sp>
        <p:nvSpPr>
          <p:cNvPr id="4" name="Title 3"/>
          <p:cNvSpPr>
            <a:spLocks noGrp="1"/>
          </p:cNvSpPr>
          <p:nvPr>
            <p:ph type="title"/>
          </p:nvPr>
        </p:nvSpPr>
        <p:spPr/>
        <p:txBody>
          <a:bodyPr/>
          <a:lstStyle/>
          <a:p>
            <a:r>
              <a:rPr lang="en-US" dirty="0" err="1"/>
              <a:t>WebElements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29</a:t>
            </a:fld>
            <a:endParaRPr lang="en-US" dirty="0"/>
          </a:p>
        </p:txBody>
      </p:sp>
    </p:spTree>
    <p:extLst>
      <p:ext uri="{BB962C8B-B14F-4D97-AF65-F5344CB8AC3E}">
        <p14:creationId xmlns:p14="http://schemas.microsoft.com/office/powerpoint/2010/main" val="37165880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13" y="1151121"/>
            <a:ext cx="11804822" cy="5373881"/>
          </a:xfrm>
        </p:spPr>
        <p:txBody>
          <a:bodyPr>
            <a:normAutofit/>
          </a:bodyPr>
          <a:lstStyle/>
          <a:p>
            <a:pPr marL="0" indent="0" algn="ctr">
              <a:buNone/>
            </a:pPr>
            <a:endParaRPr lang="bg-BG" b="1" dirty="0"/>
          </a:p>
          <a:p>
            <a:pPr marL="0" indent="0" algn="ctr">
              <a:buNone/>
            </a:pPr>
            <a:r>
              <a:rPr lang="en-US" sz="8800" b="1" dirty="0">
                <a:solidFill>
                  <a:schemeClr val="tx2">
                    <a:lumMod val="75000"/>
                  </a:schemeClr>
                </a:solidFill>
              </a:rPr>
              <a:t>sli.do</a:t>
            </a:r>
            <a:r>
              <a:rPr lang="en-US" sz="6000" b="1" dirty="0"/>
              <a:t/>
            </a:r>
            <a:br>
              <a:rPr lang="en-US" sz="6000" b="1" dirty="0"/>
            </a:br>
            <a:r>
              <a:rPr lang="en-US" sz="11500" b="1" dirty="0"/>
              <a:t>#QA-Auto</a:t>
            </a:r>
            <a:endParaRPr lang="en-US" sz="6000" b="1" dirty="0"/>
          </a:p>
          <a:p>
            <a:endParaRPr lang="en-US" dirty="0"/>
          </a:p>
        </p:txBody>
      </p:sp>
      <p:sp>
        <p:nvSpPr>
          <p:cNvPr id="4" name="Title 3"/>
          <p:cNvSpPr>
            <a:spLocks noGrp="1"/>
          </p:cNvSpPr>
          <p:nvPr>
            <p:ph type="title"/>
          </p:nvPr>
        </p:nvSpPr>
        <p:spPr/>
        <p:txBody>
          <a:bodyPr/>
          <a:lstStyle/>
          <a:p>
            <a:r>
              <a:rPr lang="en-US" dirty="0"/>
              <a:t>Have a Question?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3</a:t>
            </a:fld>
            <a:endParaRPr lang="en-US" dirty="0"/>
          </a:p>
        </p:txBody>
      </p:sp>
    </p:spTree>
    <p:extLst>
      <p:ext uri="{BB962C8B-B14F-4D97-AF65-F5344CB8AC3E}">
        <p14:creationId xmlns:p14="http://schemas.microsoft.com/office/powerpoint/2010/main" val="11228011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70000" lnSpcReduction="20000"/>
          </a:bodyPr>
          <a:lstStyle/>
          <a:p>
            <a:r>
              <a:rPr lang="en-US" b="1" dirty="0">
                <a:solidFill>
                  <a:schemeClr val="tx2">
                    <a:lumMod val="75000"/>
                  </a:schemeClr>
                </a:solidFill>
              </a:rPr>
              <a:t>Submit Command</a:t>
            </a:r>
          </a:p>
          <a:p>
            <a:pPr marL="0" indent="0">
              <a:buNone/>
            </a:pPr>
            <a:r>
              <a:rPr lang="en-US" b="1" dirty="0">
                <a:solidFill>
                  <a:schemeClr val="tx2">
                    <a:lumMod val="75000"/>
                  </a:schemeClr>
                </a:solidFill>
              </a:rPr>
              <a:t>void </a:t>
            </a:r>
            <a:r>
              <a:rPr lang="en-US" b="1" dirty="0" err="1">
                <a:solidFill>
                  <a:schemeClr val="tx2">
                    <a:lumMod val="75000"/>
                  </a:schemeClr>
                </a:solidFill>
              </a:rPr>
              <a:t>IWebElement.Submit</a:t>
            </a:r>
            <a:r>
              <a:rPr lang="en-US" b="1" dirty="0">
                <a:solidFill>
                  <a:schemeClr val="tx2">
                    <a:lumMod val="75000"/>
                  </a:schemeClr>
                </a:solidFill>
              </a:rPr>
              <a:t>() – This method works well/better than the Click() if the current element is a form, or an element within a form. This accepts nothing as a parameter and returns nothing.</a:t>
            </a:r>
          </a:p>
          <a:p>
            <a:pPr marL="0" indent="0">
              <a:buNone/>
            </a:pPr>
            <a:r>
              <a:rPr lang="en-US" b="1" dirty="0">
                <a:solidFill>
                  <a:schemeClr val="tx2">
                    <a:lumMod val="75000"/>
                  </a:schemeClr>
                </a:solidFill>
              </a:rPr>
              <a:t>Command – </a:t>
            </a:r>
            <a:r>
              <a:rPr lang="en-US" b="1" dirty="0" err="1">
                <a:solidFill>
                  <a:schemeClr val="tx2">
                    <a:lumMod val="75000"/>
                  </a:schemeClr>
                </a:solidFill>
              </a:rPr>
              <a:t>element.Submit</a:t>
            </a:r>
            <a:r>
              <a:rPr lang="en-US" b="1" dirty="0">
                <a:solidFill>
                  <a:schemeClr val="tx2">
                    <a:lumMod val="75000"/>
                  </a:schemeClr>
                </a:solidFill>
              </a:rPr>
              <a:t>();</a:t>
            </a:r>
          </a:p>
          <a:p>
            <a:pPr marL="0" indent="0">
              <a:buNone/>
            </a:pPr>
            <a:r>
              <a:rPr lang="en-US" b="1" dirty="0">
                <a:solidFill>
                  <a:schemeClr val="tx2">
                    <a:lumMod val="75000"/>
                  </a:schemeClr>
                </a:solidFill>
              </a:rPr>
              <a:t>If this causes the current page to change, then this method will wait until the new page is loaded.</a:t>
            </a:r>
          </a:p>
          <a:p>
            <a:r>
              <a:rPr lang="en-US" b="1" dirty="0">
                <a:solidFill>
                  <a:schemeClr val="tx2">
                    <a:lumMod val="75000"/>
                  </a:schemeClr>
                </a:solidFill>
              </a:rPr>
              <a:t>Example</a:t>
            </a:r>
          </a:p>
          <a:p>
            <a:pPr marL="0" indent="0">
              <a:buNone/>
            </a:pPr>
            <a:r>
              <a:rPr lang="en-US" b="1" dirty="0" err="1">
                <a:solidFill>
                  <a:schemeClr val="tx2">
                    <a:lumMod val="75000"/>
                  </a:schemeClr>
                </a:solidFill>
              </a:rPr>
              <a:t>IWebElement</a:t>
            </a:r>
            <a:r>
              <a:rPr lang="en-US" b="1" dirty="0">
                <a:solidFill>
                  <a:schemeClr val="tx2">
                    <a:lumMod val="75000"/>
                  </a:schemeClr>
                </a:solidFill>
              </a:rPr>
              <a:t> element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By.Id</a:t>
            </a:r>
            <a:r>
              <a:rPr lang="en-US" b="1" dirty="0">
                <a:solidFill>
                  <a:schemeClr val="tx2">
                    <a:lumMod val="75000"/>
                  </a:schemeClr>
                </a:solidFill>
              </a:rPr>
              <a:t>("</a:t>
            </a:r>
            <a:r>
              <a:rPr lang="en-US" b="1" dirty="0" err="1">
                <a:solidFill>
                  <a:schemeClr val="tx2">
                    <a:lumMod val="75000"/>
                  </a:schemeClr>
                </a:solidFill>
              </a:rPr>
              <a:t>SubmitButton</a:t>
            </a:r>
            <a:r>
              <a:rPr lang="en-US" b="1" dirty="0">
                <a:solidFill>
                  <a:schemeClr val="tx2">
                    <a:lumMod val="75000"/>
                  </a:schemeClr>
                </a:solidFill>
              </a:rPr>
              <a:t>"));</a:t>
            </a:r>
          </a:p>
          <a:p>
            <a:pPr marL="0" indent="0">
              <a:buNone/>
            </a:pPr>
            <a:r>
              <a:rPr lang="en-US" b="1" dirty="0" err="1">
                <a:solidFill>
                  <a:schemeClr val="tx2">
                    <a:lumMod val="75000"/>
                  </a:schemeClr>
                </a:solidFill>
              </a:rPr>
              <a:t>element.Submit</a:t>
            </a:r>
            <a:r>
              <a:rPr lang="en-US" b="1" dirty="0">
                <a:solidFill>
                  <a:schemeClr val="tx2">
                    <a:lumMod val="75000"/>
                  </a:schemeClr>
                </a:solidFill>
              </a:rPr>
              <a:t>();</a:t>
            </a:r>
          </a:p>
          <a:p>
            <a:pPr marL="0" indent="0">
              <a:buNone/>
            </a:pPr>
            <a:r>
              <a:rPr lang="en-US" b="1" dirty="0">
                <a:solidFill>
                  <a:schemeClr val="tx2">
                    <a:lumMod val="75000"/>
                  </a:schemeClr>
                </a:solidFill>
              </a:rPr>
              <a:t>//Or can be written as</a:t>
            </a:r>
          </a:p>
          <a:p>
            <a:pPr marL="0" indent="0">
              <a:buNone/>
            </a:pP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By.Id</a:t>
            </a:r>
            <a:r>
              <a:rPr lang="en-US" b="1" dirty="0">
                <a:solidFill>
                  <a:schemeClr val="tx2">
                    <a:lumMod val="75000"/>
                  </a:schemeClr>
                </a:solidFill>
              </a:rPr>
              <a:t>("</a:t>
            </a:r>
            <a:r>
              <a:rPr lang="en-US" b="1" dirty="0" err="1">
                <a:solidFill>
                  <a:schemeClr val="tx2">
                    <a:lumMod val="75000"/>
                  </a:schemeClr>
                </a:solidFill>
              </a:rPr>
              <a:t>SubmitButton</a:t>
            </a:r>
            <a:r>
              <a:rPr lang="en-US" b="1" dirty="0">
                <a:solidFill>
                  <a:schemeClr val="tx2">
                    <a:lumMod val="75000"/>
                  </a:schemeClr>
                </a:solidFill>
              </a:rPr>
              <a:t>")).Submit();</a:t>
            </a:r>
          </a:p>
        </p:txBody>
      </p:sp>
      <p:sp>
        <p:nvSpPr>
          <p:cNvPr id="4" name="Title 3"/>
          <p:cNvSpPr>
            <a:spLocks noGrp="1"/>
          </p:cNvSpPr>
          <p:nvPr>
            <p:ph type="title"/>
          </p:nvPr>
        </p:nvSpPr>
        <p:spPr/>
        <p:txBody>
          <a:bodyPr/>
          <a:lstStyle/>
          <a:p>
            <a:r>
              <a:rPr lang="en-US" dirty="0" err="1"/>
              <a:t>WebElements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30</a:t>
            </a:fld>
            <a:endParaRPr lang="en-US" dirty="0"/>
          </a:p>
        </p:txBody>
      </p:sp>
    </p:spTree>
    <p:extLst>
      <p:ext uri="{BB962C8B-B14F-4D97-AF65-F5344CB8AC3E}">
        <p14:creationId xmlns:p14="http://schemas.microsoft.com/office/powerpoint/2010/main" val="23472570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92500" lnSpcReduction="20000"/>
          </a:bodyPr>
          <a:lstStyle/>
          <a:p>
            <a:r>
              <a:rPr lang="en-US" b="1" dirty="0">
                <a:solidFill>
                  <a:schemeClr val="tx2">
                    <a:lumMod val="75000"/>
                  </a:schemeClr>
                </a:solidFill>
              </a:rPr>
              <a:t>Text Command</a:t>
            </a:r>
          </a:p>
          <a:p>
            <a:pPr marL="0" indent="0">
              <a:buNone/>
            </a:pPr>
            <a:r>
              <a:rPr lang="en-US" b="1" dirty="0">
                <a:solidFill>
                  <a:schemeClr val="tx2">
                    <a:lumMod val="75000"/>
                  </a:schemeClr>
                </a:solidFill>
              </a:rPr>
              <a:t>string </a:t>
            </a:r>
            <a:r>
              <a:rPr lang="en-US" b="1" dirty="0" err="1">
                <a:solidFill>
                  <a:schemeClr val="tx2">
                    <a:lumMod val="75000"/>
                  </a:schemeClr>
                </a:solidFill>
              </a:rPr>
              <a:t>IWebElement.Text</a:t>
            </a:r>
            <a:r>
              <a:rPr lang="en-US" b="1" dirty="0">
                <a:solidFill>
                  <a:schemeClr val="tx2">
                    <a:lumMod val="75000"/>
                  </a:schemeClr>
                </a:solidFill>
              </a:rPr>
              <a:t>{ get; } – This method will fetch the visible (i.e. not hidden by CSS) </a:t>
            </a:r>
            <a:r>
              <a:rPr lang="en-US" b="1" dirty="0" err="1">
                <a:solidFill>
                  <a:schemeClr val="tx2">
                    <a:lumMod val="75000"/>
                  </a:schemeClr>
                </a:solidFill>
              </a:rPr>
              <a:t>innerText</a:t>
            </a:r>
            <a:r>
              <a:rPr lang="en-US" b="1" dirty="0">
                <a:solidFill>
                  <a:schemeClr val="tx2">
                    <a:lumMod val="75000"/>
                  </a:schemeClr>
                </a:solidFill>
              </a:rPr>
              <a:t> of the element. This accepts nothing as a parameter but returns a String value.</a:t>
            </a:r>
          </a:p>
          <a:p>
            <a:pPr marL="0" indent="0">
              <a:buNone/>
            </a:pPr>
            <a:r>
              <a:rPr lang="en-US" b="1" dirty="0">
                <a:solidFill>
                  <a:schemeClr val="tx2">
                    <a:lumMod val="75000"/>
                  </a:schemeClr>
                </a:solidFill>
              </a:rPr>
              <a:t>Command – </a:t>
            </a:r>
            <a:r>
              <a:rPr lang="en-US" b="1" dirty="0" err="1">
                <a:solidFill>
                  <a:schemeClr val="tx2">
                    <a:lumMod val="75000"/>
                  </a:schemeClr>
                </a:solidFill>
              </a:rPr>
              <a:t>element.Text</a:t>
            </a:r>
            <a:r>
              <a:rPr lang="en-US" b="1" dirty="0">
                <a:solidFill>
                  <a:schemeClr val="tx2">
                    <a:lumMod val="75000"/>
                  </a:schemeClr>
                </a:solidFill>
              </a:rPr>
              <a:t>;</a:t>
            </a:r>
          </a:p>
          <a:p>
            <a:pPr marL="0" indent="0">
              <a:buNone/>
            </a:pPr>
            <a:r>
              <a:rPr lang="en-US" b="1" dirty="0">
                <a:solidFill>
                  <a:schemeClr val="tx2">
                    <a:lumMod val="75000"/>
                  </a:schemeClr>
                </a:solidFill>
              </a:rPr>
              <a:t>This returns an </a:t>
            </a:r>
            <a:r>
              <a:rPr lang="en-US" b="1" dirty="0" err="1">
                <a:solidFill>
                  <a:schemeClr val="tx2">
                    <a:lumMod val="75000"/>
                  </a:schemeClr>
                </a:solidFill>
              </a:rPr>
              <a:t>innerText</a:t>
            </a:r>
            <a:r>
              <a:rPr lang="en-US" b="1" dirty="0">
                <a:solidFill>
                  <a:schemeClr val="tx2">
                    <a:lumMod val="75000"/>
                  </a:schemeClr>
                </a:solidFill>
              </a:rPr>
              <a:t> of the element, including sub-elements, without any leading or trailing whitespace.</a:t>
            </a:r>
          </a:p>
          <a:p>
            <a:r>
              <a:rPr lang="en-US" b="1" dirty="0">
                <a:solidFill>
                  <a:schemeClr val="tx2">
                    <a:lumMod val="75000"/>
                  </a:schemeClr>
                </a:solidFill>
              </a:rPr>
              <a:t>Example</a:t>
            </a:r>
          </a:p>
          <a:p>
            <a:pPr marL="0" indent="0">
              <a:buNone/>
            </a:pPr>
            <a:r>
              <a:rPr lang="en-US" b="1" dirty="0" err="1">
                <a:solidFill>
                  <a:schemeClr val="tx2">
                    <a:lumMod val="75000"/>
                  </a:schemeClr>
                </a:solidFill>
              </a:rPr>
              <a:t>IWebElement</a:t>
            </a:r>
            <a:r>
              <a:rPr lang="en-US" b="1" dirty="0">
                <a:solidFill>
                  <a:schemeClr val="tx2">
                    <a:lumMod val="75000"/>
                  </a:schemeClr>
                </a:solidFill>
              </a:rPr>
              <a:t> element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By.Xpath</a:t>
            </a:r>
            <a:r>
              <a:rPr lang="en-US" b="1" dirty="0">
                <a:solidFill>
                  <a:schemeClr val="tx2">
                    <a:lumMod val="75000"/>
                  </a:schemeClr>
                </a:solidFill>
              </a:rPr>
              <a:t>("</a:t>
            </a:r>
            <a:r>
              <a:rPr lang="en-US" b="1" dirty="0" err="1">
                <a:solidFill>
                  <a:schemeClr val="tx2">
                    <a:lumMod val="75000"/>
                  </a:schemeClr>
                </a:solidFill>
              </a:rPr>
              <a:t>anyLink</a:t>
            </a:r>
            <a:r>
              <a:rPr lang="en-US" b="1" dirty="0">
                <a:solidFill>
                  <a:schemeClr val="tx2">
                    <a:lumMod val="75000"/>
                  </a:schemeClr>
                </a:solidFill>
              </a:rPr>
              <a:t>"));</a:t>
            </a:r>
          </a:p>
          <a:p>
            <a:pPr marL="0" indent="0">
              <a:buNone/>
            </a:pPr>
            <a:r>
              <a:rPr lang="en-US" b="1" dirty="0">
                <a:solidFill>
                  <a:schemeClr val="tx2">
                    <a:lumMod val="75000"/>
                  </a:schemeClr>
                </a:solidFill>
              </a:rPr>
              <a:t>String </a:t>
            </a:r>
            <a:r>
              <a:rPr lang="en-US" b="1" dirty="0" err="1">
                <a:solidFill>
                  <a:schemeClr val="tx2">
                    <a:lumMod val="75000"/>
                  </a:schemeClr>
                </a:solidFill>
              </a:rPr>
              <a:t>linkText</a:t>
            </a:r>
            <a:r>
              <a:rPr lang="en-US" b="1" dirty="0">
                <a:solidFill>
                  <a:schemeClr val="tx2">
                    <a:lumMod val="75000"/>
                  </a:schemeClr>
                </a:solidFill>
              </a:rPr>
              <a:t> = </a:t>
            </a:r>
            <a:r>
              <a:rPr lang="en-US" b="1" dirty="0" err="1">
                <a:solidFill>
                  <a:schemeClr val="tx2">
                    <a:lumMod val="75000"/>
                  </a:schemeClr>
                </a:solidFill>
              </a:rPr>
              <a:t>element.Text</a:t>
            </a:r>
            <a:r>
              <a:rPr lang="en-US" b="1" dirty="0">
                <a:solidFill>
                  <a:schemeClr val="tx2">
                    <a:lumMod val="75000"/>
                  </a:schemeClr>
                </a:solidFill>
              </a:rPr>
              <a:t>;</a:t>
            </a:r>
          </a:p>
        </p:txBody>
      </p:sp>
      <p:sp>
        <p:nvSpPr>
          <p:cNvPr id="4" name="Title 3"/>
          <p:cNvSpPr>
            <a:spLocks noGrp="1"/>
          </p:cNvSpPr>
          <p:nvPr>
            <p:ph type="title"/>
          </p:nvPr>
        </p:nvSpPr>
        <p:spPr/>
        <p:txBody>
          <a:bodyPr/>
          <a:lstStyle/>
          <a:p>
            <a:r>
              <a:rPr lang="en-US" dirty="0" err="1"/>
              <a:t>WebElements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31</a:t>
            </a:fld>
            <a:endParaRPr lang="en-US" dirty="0"/>
          </a:p>
        </p:txBody>
      </p:sp>
    </p:spTree>
    <p:extLst>
      <p:ext uri="{BB962C8B-B14F-4D97-AF65-F5344CB8AC3E}">
        <p14:creationId xmlns:p14="http://schemas.microsoft.com/office/powerpoint/2010/main" val="10736359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77500" lnSpcReduction="20000"/>
          </a:bodyPr>
          <a:lstStyle/>
          <a:p>
            <a:r>
              <a:rPr lang="en-US" b="1" dirty="0" err="1">
                <a:solidFill>
                  <a:schemeClr val="tx2">
                    <a:lumMod val="75000"/>
                  </a:schemeClr>
                </a:solidFill>
              </a:rPr>
              <a:t>TagName</a:t>
            </a:r>
            <a:r>
              <a:rPr lang="en-US" b="1" dirty="0">
                <a:solidFill>
                  <a:schemeClr val="tx2">
                    <a:lumMod val="75000"/>
                  </a:schemeClr>
                </a:solidFill>
              </a:rPr>
              <a:t> Command</a:t>
            </a:r>
          </a:p>
          <a:p>
            <a:pPr marL="0" indent="0">
              <a:buNone/>
            </a:pPr>
            <a:r>
              <a:rPr lang="en-US" b="1" dirty="0">
                <a:solidFill>
                  <a:schemeClr val="tx2">
                    <a:lumMod val="75000"/>
                  </a:schemeClr>
                </a:solidFill>
              </a:rPr>
              <a:t>string </a:t>
            </a:r>
            <a:r>
              <a:rPr lang="en-US" b="1" dirty="0" err="1">
                <a:solidFill>
                  <a:schemeClr val="tx2">
                    <a:lumMod val="75000"/>
                  </a:schemeClr>
                </a:solidFill>
              </a:rPr>
              <a:t>IWebElement.TagName</a:t>
            </a:r>
            <a:r>
              <a:rPr lang="en-US" b="1" dirty="0">
                <a:solidFill>
                  <a:schemeClr val="tx2">
                    <a:lumMod val="75000"/>
                  </a:schemeClr>
                </a:solidFill>
              </a:rPr>
              <a:t>{ get; } – This method gets the tag name of this element. This accepts nothing as a parameter and returns a String value.</a:t>
            </a:r>
          </a:p>
          <a:p>
            <a:pPr marL="0" indent="0">
              <a:buNone/>
            </a:pPr>
            <a:r>
              <a:rPr lang="en-US" b="1" dirty="0">
                <a:solidFill>
                  <a:schemeClr val="tx2">
                    <a:lumMod val="75000"/>
                  </a:schemeClr>
                </a:solidFill>
              </a:rPr>
              <a:t>Command – </a:t>
            </a:r>
            <a:r>
              <a:rPr lang="en-US" b="1" dirty="0" err="1">
                <a:solidFill>
                  <a:schemeClr val="tx2">
                    <a:lumMod val="75000"/>
                  </a:schemeClr>
                </a:solidFill>
              </a:rPr>
              <a:t>element.TagName</a:t>
            </a:r>
            <a:r>
              <a:rPr lang="en-US" b="1" dirty="0">
                <a:solidFill>
                  <a:schemeClr val="tx2">
                    <a:lumMod val="75000"/>
                  </a:schemeClr>
                </a:solidFill>
              </a:rPr>
              <a:t>();</a:t>
            </a:r>
          </a:p>
          <a:p>
            <a:pPr marL="0" indent="0">
              <a:buNone/>
            </a:pPr>
            <a:r>
              <a:rPr lang="en-US" b="1" dirty="0">
                <a:solidFill>
                  <a:schemeClr val="tx2">
                    <a:lumMod val="75000"/>
                  </a:schemeClr>
                </a:solidFill>
              </a:rPr>
              <a:t>This does not return the value of the name attribute but return the tag for e.g. “input“ for the element &lt;input name="foo"/&gt;.</a:t>
            </a:r>
          </a:p>
          <a:p>
            <a:r>
              <a:rPr lang="en-US" b="1" dirty="0">
                <a:solidFill>
                  <a:schemeClr val="tx2">
                    <a:lumMod val="75000"/>
                  </a:schemeClr>
                </a:solidFill>
              </a:rPr>
              <a:t>Example</a:t>
            </a:r>
          </a:p>
          <a:p>
            <a:pPr marL="0" indent="0">
              <a:buNone/>
            </a:pPr>
            <a:r>
              <a:rPr lang="en-US" b="1" dirty="0" err="1">
                <a:solidFill>
                  <a:schemeClr val="tx2">
                    <a:lumMod val="75000"/>
                  </a:schemeClr>
                </a:solidFill>
              </a:rPr>
              <a:t>IWebElement</a:t>
            </a:r>
            <a:r>
              <a:rPr lang="en-US" b="1" dirty="0">
                <a:solidFill>
                  <a:schemeClr val="tx2">
                    <a:lumMod val="75000"/>
                  </a:schemeClr>
                </a:solidFill>
              </a:rPr>
              <a:t> element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By.Id</a:t>
            </a:r>
            <a:r>
              <a:rPr lang="en-US" b="1" dirty="0">
                <a:solidFill>
                  <a:schemeClr val="tx2">
                    <a:lumMod val="75000"/>
                  </a:schemeClr>
                </a:solidFill>
              </a:rPr>
              <a:t>("</a:t>
            </a:r>
            <a:r>
              <a:rPr lang="en-US" b="1" dirty="0" err="1">
                <a:solidFill>
                  <a:schemeClr val="tx2">
                    <a:lumMod val="75000"/>
                  </a:schemeClr>
                </a:solidFill>
              </a:rPr>
              <a:t>SubmitButton</a:t>
            </a:r>
            <a:r>
              <a:rPr lang="en-US" b="1" dirty="0">
                <a:solidFill>
                  <a:schemeClr val="tx2">
                    <a:lumMod val="75000"/>
                  </a:schemeClr>
                </a:solidFill>
              </a:rPr>
              <a:t>"));</a:t>
            </a:r>
          </a:p>
          <a:p>
            <a:pPr marL="0" indent="0">
              <a:buNone/>
            </a:pPr>
            <a:r>
              <a:rPr lang="en-US" b="1" dirty="0">
                <a:solidFill>
                  <a:schemeClr val="tx2">
                    <a:lumMod val="75000"/>
                  </a:schemeClr>
                </a:solidFill>
              </a:rPr>
              <a:t>String </a:t>
            </a:r>
            <a:r>
              <a:rPr lang="en-US" b="1" dirty="0" err="1">
                <a:solidFill>
                  <a:schemeClr val="tx2">
                    <a:lumMod val="75000"/>
                  </a:schemeClr>
                </a:solidFill>
              </a:rPr>
              <a:t>tagName</a:t>
            </a:r>
            <a:r>
              <a:rPr lang="en-US" b="1" dirty="0">
                <a:solidFill>
                  <a:schemeClr val="tx2">
                    <a:lumMod val="75000"/>
                  </a:schemeClr>
                </a:solidFill>
              </a:rPr>
              <a:t> = </a:t>
            </a:r>
            <a:r>
              <a:rPr lang="en-US" b="1" dirty="0" err="1">
                <a:solidFill>
                  <a:schemeClr val="tx2">
                    <a:lumMod val="75000"/>
                  </a:schemeClr>
                </a:solidFill>
              </a:rPr>
              <a:t>element.TagName</a:t>
            </a:r>
            <a:r>
              <a:rPr lang="en-US" b="1" dirty="0">
                <a:solidFill>
                  <a:schemeClr val="tx2">
                    <a:lumMod val="75000"/>
                  </a:schemeClr>
                </a:solidFill>
              </a:rPr>
              <a:t>;</a:t>
            </a:r>
          </a:p>
          <a:p>
            <a:pPr marL="0" indent="0">
              <a:buNone/>
            </a:pPr>
            <a:r>
              <a:rPr lang="en-US" b="1" dirty="0">
                <a:solidFill>
                  <a:schemeClr val="tx2">
                    <a:lumMod val="75000"/>
                  </a:schemeClr>
                </a:solidFill>
              </a:rPr>
              <a:t>//Or can be written as</a:t>
            </a:r>
          </a:p>
          <a:p>
            <a:pPr marL="0" indent="0">
              <a:buNone/>
            </a:pPr>
            <a:r>
              <a:rPr lang="en-US" b="1" dirty="0">
                <a:solidFill>
                  <a:schemeClr val="tx2">
                    <a:lumMod val="75000"/>
                  </a:schemeClr>
                </a:solidFill>
              </a:rPr>
              <a:t>String </a:t>
            </a:r>
            <a:r>
              <a:rPr lang="en-US" b="1" dirty="0" err="1">
                <a:solidFill>
                  <a:schemeClr val="tx2">
                    <a:lumMod val="75000"/>
                  </a:schemeClr>
                </a:solidFill>
              </a:rPr>
              <a:t>tagName</a:t>
            </a:r>
            <a:r>
              <a:rPr lang="en-US" b="1" dirty="0">
                <a:solidFill>
                  <a:schemeClr val="tx2">
                    <a:lumMod val="75000"/>
                  </a:schemeClr>
                </a:solidFill>
              </a:rPr>
              <a: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By.Id</a:t>
            </a:r>
            <a:r>
              <a:rPr lang="en-US" b="1" dirty="0">
                <a:solidFill>
                  <a:schemeClr val="tx2">
                    <a:lumMod val="75000"/>
                  </a:schemeClr>
                </a:solidFill>
              </a:rPr>
              <a:t>("</a:t>
            </a:r>
            <a:r>
              <a:rPr lang="en-US" b="1" dirty="0" err="1">
                <a:solidFill>
                  <a:schemeClr val="tx2">
                    <a:lumMod val="75000"/>
                  </a:schemeClr>
                </a:solidFill>
              </a:rPr>
              <a:t>SubmitButton</a:t>
            </a:r>
            <a:r>
              <a:rPr lang="en-US" b="1" dirty="0">
                <a:solidFill>
                  <a:schemeClr val="tx2">
                    <a:lumMod val="75000"/>
                  </a:schemeClr>
                </a:solidFill>
              </a:rPr>
              <a:t>")).</a:t>
            </a:r>
            <a:r>
              <a:rPr lang="en-US" b="1" dirty="0" err="1">
                <a:solidFill>
                  <a:schemeClr val="tx2">
                    <a:lumMod val="75000"/>
                  </a:schemeClr>
                </a:solidFill>
              </a:rPr>
              <a:t>TagName</a:t>
            </a:r>
            <a:r>
              <a:rPr lang="en-US" b="1" dirty="0">
                <a:solidFill>
                  <a:schemeClr val="tx2">
                    <a:lumMod val="75000"/>
                  </a:schemeClr>
                </a:solidFill>
              </a:rPr>
              <a:t>;</a:t>
            </a:r>
          </a:p>
        </p:txBody>
      </p:sp>
      <p:sp>
        <p:nvSpPr>
          <p:cNvPr id="4" name="Title 3"/>
          <p:cNvSpPr>
            <a:spLocks noGrp="1"/>
          </p:cNvSpPr>
          <p:nvPr>
            <p:ph type="title"/>
          </p:nvPr>
        </p:nvSpPr>
        <p:spPr/>
        <p:txBody>
          <a:bodyPr/>
          <a:lstStyle/>
          <a:p>
            <a:r>
              <a:rPr lang="en-US" dirty="0" err="1"/>
              <a:t>WebElements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32</a:t>
            </a:fld>
            <a:endParaRPr lang="en-US" dirty="0"/>
          </a:p>
        </p:txBody>
      </p:sp>
    </p:spTree>
    <p:extLst>
      <p:ext uri="{BB962C8B-B14F-4D97-AF65-F5344CB8AC3E}">
        <p14:creationId xmlns:p14="http://schemas.microsoft.com/office/powerpoint/2010/main" val="8557662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a:bodyPr>
          <a:lstStyle/>
          <a:p>
            <a:r>
              <a:rPr lang="en-US" b="1" dirty="0" err="1">
                <a:solidFill>
                  <a:schemeClr val="tx2">
                    <a:lumMod val="75000"/>
                  </a:schemeClr>
                </a:solidFill>
              </a:rPr>
              <a:t>GetCssValue</a:t>
            </a:r>
            <a:r>
              <a:rPr lang="en-US" b="1" dirty="0">
                <a:solidFill>
                  <a:schemeClr val="tx2">
                    <a:lumMod val="75000"/>
                  </a:schemeClr>
                </a:solidFill>
              </a:rPr>
              <a:t> Command</a:t>
            </a:r>
          </a:p>
          <a:p>
            <a:pPr marL="0" indent="0">
              <a:buNone/>
            </a:pPr>
            <a:r>
              <a:rPr lang="en-US" b="1" dirty="0">
                <a:solidFill>
                  <a:schemeClr val="tx2">
                    <a:lumMod val="75000"/>
                  </a:schemeClr>
                </a:solidFill>
              </a:rPr>
              <a:t>string </a:t>
            </a:r>
            <a:r>
              <a:rPr lang="en-US" b="1" dirty="0" err="1">
                <a:solidFill>
                  <a:schemeClr val="tx2">
                    <a:lumMod val="75000"/>
                  </a:schemeClr>
                </a:solidFill>
              </a:rPr>
              <a:t>IWebElement.GetCssValue</a:t>
            </a:r>
            <a:r>
              <a:rPr lang="en-US" b="1" dirty="0">
                <a:solidFill>
                  <a:schemeClr val="tx2">
                    <a:lumMod val="75000"/>
                  </a:schemeClr>
                </a:solidFill>
              </a:rPr>
              <a:t>(string </a:t>
            </a:r>
            <a:r>
              <a:rPr lang="en-US" b="1" dirty="0" err="1">
                <a:solidFill>
                  <a:schemeClr val="tx2">
                    <a:lumMod val="75000"/>
                  </a:schemeClr>
                </a:solidFill>
              </a:rPr>
              <a:t>propertyName</a:t>
            </a:r>
            <a:r>
              <a:rPr lang="en-US" b="1" dirty="0">
                <a:solidFill>
                  <a:schemeClr val="tx2">
                    <a:lumMod val="75000"/>
                  </a:schemeClr>
                </a:solidFill>
              </a:rPr>
              <a:t>) – This method Fetch CSS property value of the given element. This accepts string as a parameter which is property name.</a:t>
            </a:r>
          </a:p>
          <a:p>
            <a:pPr marL="0" indent="0">
              <a:buNone/>
            </a:pPr>
            <a:r>
              <a:rPr lang="en-US" b="1" dirty="0">
                <a:solidFill>
                  <a:schemeClr val="tx2">
                    <a:lumMod val="75000"/>
                  </a:schemeClr>
                </a:solidFill>
              </a:rPr>
              <a:t>Command – </a:t>
            </a:r>
            <a:r>
              <a:rPr lang="en-US" b="1" dirty="0" err="1">
                <a:solidFill>
                  <a:schemeClr val="tx2">
                    <a:lumMod val="75000"/>
                  </a:schemeClr>
                </a:solidFill>
              </a:rPr>
              <a:t>element.GetCssValue</a:t>
            </a:r>
            <a:r>
              <a:rPr lang="en-US" b="1" dirty="0">
                <a:solidFill>
                  <a:schemeClr val="tx2">
                    <a:lumMod val="75000"/>
                  </a:schemeClr>
                </a:solidFill>
              </a:rPr>
              <a:t>();</a:t>
            </a:r>
          </a:p>
          <a:p>
            <a:r>
              <a:rPr lang="en-US" b="1" dirty="0">
                <a:solidFill>
                  <a:schemeClr val="tx2">
                    <a:lumMod val="75000"/>
                  </a:schemeClr>
                </a:solidFill>
              </a:rPr>
              <a:t>Color values should be returned as </a:t>
            </a:r>
            <a:r>
              <a:rPr lang="en-US" b="1" dirty="0" err="1">
                <a:solidFill>
                  <a:schemeClr val="tx2">
                    <a:lumMod val="75000"/>
                  </a:schemeClr>
                </a:solidFill>
              </a:rPr>
              <a:t>rgba</a:t>
            </a:r>
            <a:r>
              <a:rPr lang="en-US" b="1" dirty="0">
                <a:solidFill>
                  <a:schemeClr val="tx2">
                    <a:lumMod val="75000"/>
                  </a:schemeClr>
                </a:solidFill>
              </a:rPr>
              <a:t> strings, so, for example if the “background-color” property is set as “green” in the HTML source, the returned value will be “</a:t>
            </a:r>
            <a:r>
              <a:rPr lang="en-US" b="1" dirty="0" err="1">
                <a:solidFill>
                  <a:schemeClr val="tx2">
                    <a:lumMod val="75000"/>
                  </a:schemeClr>
                </a:solidFill>
              </a:rPr>
              <a:t>rgba</a:t>
            </a:r>
            <a:r>
              <a:rPr lang="en-US" b="1" dirty="0">
                <a:solidFill>
                  <a:schemeClr val="tx2">
                    <a:lumMod val="75000"/>
                  </a:schemeClr>
                </a:solidFill>
              </a:rPr>
              <a:t>(0, 255, 0, 1)”.</a:t>
            </a:r>
          </a:p>
        </p:txBody>
      </p:sp>
      <p:sp>
        <p:nvSpPr>
          <p:cNvPr id="4" name="Title 3"/>
          <p:cNvSpPr>
            <a:spLocks noGrp="1"/>
          </p:cNvSpPr>
          <p:nvPr>
            <p:ph type="title"/>
          </p:nvPr>
        </p:nvSpPr>
        <p:spPr/>
        <p:txBody>
          <a:bodyPr/>
          <a:lstStyle/>
          <a:p>
            <a:r>
              <a:rPr lang="en-US" dirty="0" err="1"/>
              <a:t>WebElements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33</a:t>
            </a:fld>
            <a:endParaRPr lang="en-US" dirty="0"/>
          </a:p>
        </p:txBody>
      </p:sp>
    </p:spTree>
    <p:extLst>
      <p:ext uri="{BB962C8B-B14F-4D97-AF65-F5344CB8AC3E}">
        <p14:creationId xmlns:p14="http://schemas.microsoft.com/office/powerpoint/2010/main" val="6666389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85000" lnSpcReduction="20000"/>
          </a:bodyPr>
          <a:lstStyle/>
          <a:p>
            <a:r>
              <a:rPr lang="en-US" b="1" dirty="0" err="1">
                <a:solidFill>
                  <a:schemeClr val="tx2">
                    <a:lumMod val="75000"/>
                  </a:schemeClr>
                </a:solidFill>
              </a:rPr>
              <a:t>GetAttribute</a:t>
            </a:r>
            <a:r>
              <a:rPr lang="en-US" b="1" dirty="0">
                <a:solidFill>
                  <a:schemeClr val="tx2">
                    <a:lumMod val="75000"/>
                  </a:schemeClr>
                </a:solidFill>
              </a:rPr>
              <a:t> Command</a:t>
            </a:r>
          </a:p>
          <a:p>
            <a:pPr marL="0" indent="0">
              <a:buNone/>
            </a:pPr>
            <a:r>
              <a:rPr lang="en-US" b="1" dirty="0">
                <a:solidFill>
                  <a:schemeClr val="tx2">
                    <a:lumMod val="75000"/>
                  </a:schemeClr>
                </a:solidFill>
              </a:rPr>
              <a:t>string </a:t>
            </a:r>
            <a:r>
              <a:rPr lang="en-US" b="1" dirty="0" err="1">
                <a:solidFill>
                  <a:schemeClr val="tx2">
                    <a:lumMod val="75000"/>
                  </a:schemeClr>
                </a:solidFill>
              </a:rPr>
              <a:t>IWebElement.GetAttribute</a:t>
            </a:r>
            <a:r>
              <a:rPr lang="en-US" b="1" dirty="0">
                <a:solidFill>
                  <a:schemeClr val="tx2">
                    <a:lumMod val="75000"/>
                  </a:schemeClr>
                </a:solidFill>
              </a:rPr>
              <a:t>(string </a:t>
            </a:r>
            <a:r>
              <a:rPr lang="en-US" b="1" dirty="0" err="1">
                <a:solidFill>
                  <a:schemeClr val="tx2">
                    <a:lumMod val="75000"/>
                  </a:schemeClr>
                </a:solidFill>
              </a:rPr>
              <a:t>attributeName</a:t>
            </a:r>
            <a:r>
              <a:rPr lang="en-US" b="1" dirty="0">
                <a:solidFill>
                  <a:schemeClr val="tx2">
                    <a:lumMod val="75000"/>
                  </a:schemeClr>
                </a:solidFill>
              </a:rPr>
              <a:t>) – This method gets the value of the given attribute of the element. This accepts the String as a parameter and returns a String value.</a:t>
            </a:r>
          </a:p>
          <a:p>
            <a:pPr marL="0" indent="0">
              <a:buNone/>
            </a:pPr>
            <a:r>
              <a:rPr lang="en-US" b="1" dirty="0">
                <a:solidFill>
                  <a:schemeClr val="tx2">
                    <a:lumMod val="75000"/>
                  </a:schemeClr>
                </a:solidFill>
              </a:rPr>
              <a:t>Command – </a:t>
            </a:r>
            <a:r>
              <a:rPr lang="en-US" b="1" dirty="0" err="1">
                <a:solidFill>
                  <a:schemeClr val="tx2">
                    <a:lumMod val="75000"/>
                  </a:schemeClr>
                </a:solidFill>
              </a:rPr>
              <a:t>element.GetAttribute</a:t>
            </a:r>
            <a:r>
              <a:rPr lang="en-US" b="1" dirty="0">
                <a:solidFill>
                  <a:schemeClr val="tx2">
                    <a:lumMod val="75000"/>
                  </a:schemeClr>
                </a:solidFill>
              </a:rPr>
              <a:t>();</a:t>
            </a:r>
          </a:p>
          <a:p>
            <a:r>
              <a:rPr lang="en-US" b="1" dirty="0">
                <a:solidFill>
                  <a:schemeClr val="tx2">
                    <a:lumMod val="75000"/>
                  </a:schemeClr>
                </a:solidFill>
              </a:rPr>
              <a:t>Attributes are Ids, Name, Class extra and using this method you can get the value of the attributes of any given element.</a:t>
            </a:r>
          </a:p>
          <a:p>
            <a:r>
              <a:rPr lang="en-US" b="1" dirty="0">
                <a:solidFill>
                  <a:schemeClr val="tx2">
                    <a:lumMod val="75000"/>
                  </a:schemeClr>
                </a:solidFill>
              </a:rPr>
              <a:t>Example</a:t>
            </a:r>
          </a:p>
          <a:p>
            <a:pPr marL="0" indent="0">
              <a:buNone/>
            </a:pPr>
            <a:r>
              <a:rPr lang="en-US" b="1" dirty="0" err="1">
                <a:solidFill>
                  <a:schemeClr val="tx2">
                    <a:lumMod val="75000"/>
                  </a:schemeClr>
                </a:solidFill>
              </a:rPr>
              <a:t>IWebElement</a:t>
            </a:r>
            <a:r>
              <a:rPr lang="en-US" b="1" dirty="0">
                <a:solidFill>
                  <a:schemeClr val="tx2">
                    <a:lumMod val="75000"/>
                  </a:schemeClr>
                </a:solidFill>
              </a:rPr>
              <a:t> element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By.Id</a:t>
            </a:r>
            <a:r>
              <a:rPr lang="en-US" b="1" dirty="0">
                <a:solidFill>
                  <a:schemeClr val="tx2">
                    <a:lumMod val="75000"/>
                  </a:schemeClr>
                </a:solidFill>
              </a:rPr>
              <a:t>("</a:t>
            </a:r>
            <a:r>
              <a:rPr lang="en-US" b="1" dirty="0" err="1">
                <a:solidFill>
                  <a:schemeClr val="tx2">
                    <a:lumMod val="75000"/>
                  </a:schemeClr>
                </a:solidFill>
              </a:rPr>
              <a:t>SubmitButton</a:t>
            </a:r>
            <a:r>
              <a:rPr lang="en-US" b="1" dirty="0">
                <a:solidFill>
                  <a:schemeClr val="tx2">
                    <a:lumMod val="75000"/>
                  </a:schemeClr>
                </a:solidFill>
              </a:rPr>
              <a:t>"));</a:t>
            </a:r>
          </a:p>
          <a:p>
            <a:pPr marL="0" indent="0">
              <a:buNone/>
            </a:pPr>
            <a:r>
              <a:rPr lang="en-US" b="1" dirty="0">
                <a:solidFill>
                  <a:schemeClr val="tx2">
                    <a:lumMod val="75000"/>
                  </a:schemeClr>
                </a:solidFill>
              </a:rPr>
              <a:t>String </a:t>
            </a:r>
            <a:r>
              <a:rPr lang="en-US" b="1" dirty="0" err="1">
                <a:solidFill>
                  <a:schemeClr val="tx2">
                    <a:lumMod val="75000"/>
                  </a:schemeClr>
                </a:solidFill>
              </a:rPr>
              <a:t>attValue</a:t>
            </a:r>
            <a:r>
              <a:rPr lang="en-US" b="1" dirty="0">
                <a:solidFill>
                  <a:schemeClr val="tx2">
                    <a:lumMod val="75000"/>
                  </a:schemeClr>
                </a:solidFill>
              </a:rPr>
              <a:t> = </a:t>
            </a:r>
            <a:r>
              <a:rPr lang="en-US" b="1" dirty="0" err="1">
                <a:solidFill>
                  <a:schemeClr val="tx2">
                    <a:lumMod val="75000"/>
                  </a:schemeClr>
                </a:solidFill>
              </a:rPr>
              <a:t>element.GetAttribute</a:t>
            </a:r>
            <a:r>
              <a:rPr lang="en-US" b="1" dirty="0">
                <a:solidFill>
                  <a:schemeClr val="tx2">
                    <a:lumMod val="75000"/>
                  </a:schemeClr>
                </a:solidFill>
              </a:rPr>
              <a:t>("id"); //This will return "</a:t>
            </a:r>
            <a:r>
              <a:rPr lang="en-US" b="1" dirty="0" err="1">
                <a:solidFill>
                  <a:schemeClr val="tx2">
                    <a:lumMod val="75000"/>
                  </a:schemeClr>
                </a:solidFill>
              </a:rPr>
              <a:t>SubmitButton</a:t>
            </a:r>
            <a:r>
              <a:rPr lang="en-US" b="1" dirty="0">
                <a:solidFill>
                  <a:schemeClr val="tx2">
                    <a:lumMod val="75000"/>
                  </a:schemeClr>
                </a:solidFill>
              </a:rPr>
              <a:t>"</a:t>
            </a:r>
          </a:p>
        </p:txBody>
      </p:sp>
      <p:sp>
        <p:nvSpPr>
          <p:cNvPr id="4" name="Title 3"/>
          <p:cNvSpPr>
            <a:spLocks noGrp="1"/>
          </p:cNvSpPr>
          <p:nvPr>
            <p:ph type="title"/>
          </p:nvPr>
        </p:nvSpPr>
        <p:spPr/>
        <p:txBody>
          <a:bodyPr/>
          <a:lstStyle/>
          <a:p>
            <a:r>
              <a:rPr lang="en-US" dirty="0" err="1"/>
              <a:t>WebElements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34</a:t>
            </a:fld>
            <a:endParaRPr lang="en-US" dirty="0"/>
          </a:p>
        </p:txBody>
      </p:sp>
    </p:spTree>
    <p:extLst>
      <p:ext uri="{BB962C8B-B14F-4D97-AF65-F5344CB8AC3E}">
        <p14:creationId xmlns:p14="http://schemas.microsoft.com/office/powerpoint/2010/main" val="26073878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77500" lnSpcReduction="20000"/>
          </a:bodyPr>
          <a:lstStyle/>
          <a:p>
            <a:r>
              <a:rPr lang="en-US" b="1" dirty="0">
                <a:solidFill>
                  <a:schemeClr val="tx2">
                    <a:lumMod val="75000"/>
                  </a:schemeClr>
                </a:solidFill>
              </a:rPr>
              <a:t>Size Command</a:t>
            </a:r>
          </a:p>
          <a:p>
            <a:pPr marL="0" indent="0">
              <a:buNone/>
            </a:pPr>
            <a:r>
              <a:rPr lang="en-US" b="1" dirty="0" err="1">
                <a:solidFill>
                  <a:schemeClr val="tx2">
                    <a:lumMod val="75000"/>
                  </a:schemeClr>
                </a:solidFill>
              </a:rPr>
              <a:t>System.Drawing.Size</a:t>
            </a:r>
            <a:r>
              <a:rPr lang="en-US" b="1" dirty="0">
                <a:solidFill>
                  <a:schemeClr val="tx2">
                    <a:lumMod val="75000"/>
                  </a:schemeClr>
                </a:solidFill>
              </a:rPr>
              <a:t> </a:t>
            </a:r>
            <a:r>
              <a:rPr lang="en-US" b="1" dirty="0" err="1">
                <a:solidFill>
                  <a:schemeClr val="tx2">
                    <a:lumMod val="75000"/>
                  </a:schemeClr>
                </a:solidFill>
              </a:rPr>
              <a:t>IWebElement.Size</a:t>
            </a:r>
            <a:r>
              <a:rPr lang="en-US" b="1" dirty="0">
                <a:solidFill>
                  <a:schemeClr val="tx2">
                    <a:lumMod val="75000"/>
                  </a:schemeClr>
                </a:solidFill>
              </a:rPr>
              <a:t>{ get; } – This method fetch the width and height of the rendered element. This accepts nothing as a parameter but returns the Dimension object.</a:t>
            </a:r>
          </a:p>
          <a:p>
            <a:pPr marL="0" indent="0">
              <a:buNone/>
            </a:pPr>
            <a:r>
              <a:rPr lang="en-US" b="1" dirty="0">
                <a:solidFill>
                  <a:schemeClr val="tx2">
                    <a:lumMod val="75000"/>
                  </a:schemeClr>
                </a:solidFill>
              </a:rPr>
              <a:t>Command – </a:t>
            </a:r>
            <a:r>
              <a:rPr lang="en-US" b="1" dirty="0" err="1">
                <a:solidFill>
                  <a:schemeClr val="tx2">
                    <a:lumMod val="75000"/>
                  </a:schemeClr>
                </a:solidFill>
              </a:rPr>
              <a:t>element.Size</a:t>
            </a:r>
            <a:r>
              <a:rPr lang="en-US" b="1" dirty="0">
                <a:solidFill>
                  <a:schemeClr val="tx2">
                    <a:lumMod val="75000"/>
                  </a:schemeClr>
                </a:solidFill>
              </a:rPr>
              <a:t>();</a:t>
            </a:r>
          </a:p>
          <a:p>
            <a:pPr marL="0" indent="0">
              <a:buNone/>
            </a:pPr>
            <a:r>
              <a:rPr lang="en-US" b="1" dirty="0">
                <a:solidFill>
                  <a:schemeClr val="tx2">
                    <a:lumMod val="75000"/>
                  </a:schemeClr>
                </a:solidFill>
              </a:rPr>
              <a:t>This returns the size of the element on the page.</a:t>
            </a:r>
          </a:p>
          <a:p>
            <a:r>
              <a:rPr lang="en-US" b="1" dirty="0">
                <a:solidFill>
                  <a:schemeClr val="tx2">
                    <a:lumMod val="75000"/>
                  </a:schemeClr>
                </a:solidFill>
              </a:rPr>
              <a:t>Example</a:t>
            </a:r>
          </a:p>
          <a:p>
            <a:pPr marL="0" indent="0">
              <a:buNone/>
            </a:pPr>
            <a:r>
              <a:rPr lang="en-US" b="1" dirty="0" err="1">
                <a:solidFill>
                  <a:schemeClr val="tx2">
                    <a:lumMod val="75000"/>
                  </a:schemeClr>
                </a:solidFill>
              </a:rPr>
              <a:t>IWebElement</a:t>
            </a:r>
            <a:r>
              <a:rPr lang="en-US" b="1" dirty="0">
                <a:solidFill>
                  <a:schemeClr val="tx2">
                    <a:lumMod val="75000"/>
                  </a:schemeClr>
                </a:solidFill>
              </a:rPr>
              <a:t> element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By.Id</a:t>
            </a:r>
            <a:r>
              <a:rPr lang="en-US" b="1" dirty="0">
                <a:solidFill>
                  <a:schemeClr val="tx2">
                    <a:lumMod val="75000"/>
                  </a:schemeClr>
                </a:solidFill>
              </a:rPr>
              <a:t>("</a:t>
            </a:r>
            <a:r>
              <a:rPr lang="en-US" b="1" dirty="0" err="1">
                <a:solidFill>
                  <a:schemeClr val="tx2">
                    <a:lumMod val="75000"/>
                  </a:schemeClr>
                </a:solidFill>
              </a:rPr>
              <a:t>SubmitButton</a:t>
            </a:r>
            <a:r>
              <a:rPr lang="en-US" b="1" dirty="0">
                <a:solidFill>
                  <a:schemeClr val="tx2">
                    <a:lumMod val="75000"/>
                  </a:schemeClr>
                </a:solidFill>
              </a:rPr>
              <a:t>"));</a:t>
            </a:r>
          </a:p>
          <a:p>
            <a:pPr marL="0" indent="0">
              <a:buNone/>
            </a:pPr>
            <a:r>
              <a:rPr lang="en-US" b="1" dirty="0">
                <a:solidFill>
                  <a:schemeClr val="tx2">
                    <a:lumMod val="75000"/>
                  </a:schemeClr>
                </a:solidFill>
              </a:rPr>
              <a:t>Dimension dimensions = </a:t>
            </a:r>
            <a:r>
              <a:rPr lang="en-US" b="1" dirty="0" err="1">
                <a:solidFill>
                  <a:schemeClr val="tx2">
                    <a:lumMod val="75000"/>
                  </a:schemeClr>
                </a:solidFill>
              </a:rPr>
              <a:t>element.Size</a:t>
            </a:r>
            <a:r>
              <a:rPr lang="en-US" b="1" dirty="0">
                <a:solidFill>
                  <a:schemeClr val="tx2">
                    <a:lumMod val="75000"/>
                  </a:schemeClr>
                </a:solidFill>
              </a:rPr>
              <a:t>();</a:t>
            </a:r>
          </a:p>
          <a:p>
            <a:pPr marL="0" indent="0">
              <a:buNone/>
            </a:pPr>
            <a:r>
              <a:rPr lang="en-US" b="1" dirty="0" err="1">
                <a:solidFill>
                  <a:schemeClr val="tx2">
                    <a:lumMod val="75000"/>
                  </a:schemeClr>
                </a:solidFill>
              </a:rPr>
              <a:t>Console.WriteLine</a:t>
            </a:r>
            <a:r>
              <a:rPr lang="en-US" b="1" dirty="0">
                <a:solidFill>
                  <a:schemeClr val="tx2">
                    <a:lumMod val="75000"/>
                  </a:schemeClr>
                </a:solidFill>
              </a:rPr>
              <a:t>(“Height :” + </a:t>
            </a:r>
            <a:r>
              <a:rPr lang="en-US" b="1" dirty="0" err="1">
                <a:solidFill>
                  <a:schemeClr val="tx2">
                    <a:lumMod val="75000"/>
                  </a:schemeClr>
                </a:solidFill>
              </a:rPr>
              <a:t>dimensions.Height</a:t>
            </a:r>
            <a:r>
              <a:rPr lang="en-US" b="1" dirty="0">
                <a:solidFill>
                  <a:schemeClr val="tx2">
                    <a:lumMod val="75000"/>
                  </a:schemeClr>
                </a:solidFill>
              </a:rPr>
              <a:t> + ”Width : "+ </a:t>
            </a:r>
            <a:r>
              <a:rPr lang="en-US" b="1" dirty="0" err="1">
                <a:solidFill>
                  <a:schemeClr val="tx2">
                    <a:lumMod val="75000"/>
                  </a:schemeClr>
                </a:solidFill>
              </a:rPr>
              <a:t>dimensions.Width</a:t>
            </a:r>
            <a:r>
              <a:rPr lang="en-US" b="1" dirty="0">
                <a:solidFill>
                  <a:schemeClr val="tx2">
                    <a:lumMod val="75000"/>
                  </a:schemeClr>
                </a:solidFill>
              </a:rPr>
              <a:t>);</a:t>
            </a:r>
          </a:p>
        </p:txBody>
      </p:sp>
      <p:sp>
        <p:nvSpPr>
          <p:cNvPr id="4" name="Title 3"/>
          <p:cNvSpPr>
            <a:spLocks noGrp="1"/>
          </p:cNvSpPr>
          <p:nvPr>
            <p:ph type="title"/>
          </p:nvPr>
        </p:nvSpPr>
        <p:spPr/>
        <p:txBody>
          <a:bodyPr/>
          <a:lstStyle/>
          <a:p>
            <a:r>
              <a:rPr lang="en-US" dirty="0" err="1"/>
              <a:t>WebElements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35</a:t>
            </a:fld>
            <a:endParaRPr lang="en-US" dirty="0"/>
          </a:p>
        </p:txBody>
      </p:sp>
    </p:spTree>
    <p:extLst>
      <p:ext uri="{BB962C8B-B14F-4D97-AF65-F5344CB8AC3E}">
        <p14:creationId xmlns:p14="http://schemas.microsoft.com/office/powerpoint/2010/main" val="34140649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77500" lnSpcReduction="20000"/>
          </a:bodyPr>
          <a:lstStyle/>
          <a:p>
            <a:r>
              <a:rPr lang="en-US" b="1" dirty="0">
                <a:solidFill>
                  <a:schemeClr val="tx2">
                    <a:lumMod val="75000"/>
                  </a:schemeClr>
                </a:solidFill>
              </a:rPr>
              <a:t>Location Command</a:t>
            </a:r>
          </a:p>
          <a:p>
            <a:pPr marL="0" indent="0">
              <a:buNone/>
            </a:pPr>
            <a:r>
              <a:rPr lang="en-US" b="1" dirty="0" err="1">
                <a:solidFill>
                  <a:schemeClr val="tx2">
                    <a:lumMod val="75000"/>
                  </a:schemeClr>
                </a:solidFill>
              </a:rPr>
              <a:t>System.Drawing.Location</a:t>
            </a:r>
            <a:r>
              <a:rPr lang="en-US" b="1" dirty="0">
                <a:solidFill>
                  <a:schemeClr val="tx2">
                    <a:lumMod val="75000"/>
                  </a:schemeClr>
                </a:solidFill>
              </a:rPr>
              <a:t> </a:t>
            </a:r>
            <a:r>
              <a:rPr lang="en-US" b="1" dirty="0" err="1">
                <a:solidFill>
                  <a:schemeClr val="tx2">
                    <a:lumMod val="75000"/>
                  </a:schemeClr>
                </a:solidFill>
              </a:rPr>
              <a:t>IWebElement.Location</a:t>
            </a:r>
            <a:r>
              <a:rPr lang="en-US" b="1" dirty="0">
                <a:solidFill>
                  <a:schemeClr val="tx2">
                    <a:lumMod val="75000"/>
                  </a:schemeClr>
                </a:solidFill>
              </a:rPr>
              <a:t>{ get; } – This method locate the location of the element on the page. This accepts nothing as a parameter but returns the Point object.</a:t>
            </a:r>
          </a:p>
          <a:p>
            <a:pPr marL="0" indent="0">
              <a:buNone/>
            </a:pPr>
            <a:r>
              <a:rPr lang="en-US" b="1" dirty="0">
                <a:solidFill>
                  <a:schemeClr val="tx2">
                    <a:lumMod val="75000"/>
                  </a:schemeClr>
                </a:solidFill>
              </a:rPr>
              <a:t>Command – </a:t>
            </a:r>
            <a:r>
              <a:rPr lang="en-US" b="1" dirty="0" err="1">
                <a:solidFill>
                  <a:schemeClr val="tx2">
                    <a:lumMod val="75000"/>
                  </a:schemeClr>
                </a:solidFill>
              </a:rPr>
              <a:t>element.Location</a:t>
            </a:r>
            <a:r>
              <a:rPr lang="en-US" b="1" dirty="0">
                <a:solidFill>
                  <a:schemeClr val="tx2">
                    <a:lumMod val="75000"/>
                  </a:schemeClr>
                </a:solidFill>
              </a:rPr>
              <a:t>();</a:t>
            </a:r>
          </a:p>
          <a:p>
            <a:r>
              <a:rPr lang="en-US" b="1" dirty="0">
                <a:solidFill>
                  <a:schemeClr val="tx2">
                    <a:lumMod val="75000"/>
                  </a:schemeClr>
                </a:solidFill>
              </a:rPr>
              <a:t>This returns the Point object, from which we can get X and Y coordinates of specific element.</a:t>
            </a:r>
          </a:p>
          <a:p>
            <a:r>
              <a:rPr lang="en-US" b="1" dirty="0">
                <a:solidFill>
                  <a:schemeClr val="tx2">
                    <a:lumMod val="75000"/>
                  </a:schemeClr>
                </a:solidFill>
              </a:rPr>
              <a:t>Example</a:t>
            </a:r>
          </a:p>
          <a:p>
            <a:pPr marL="0" indent="0">
              <a:buNone/>
            </a:pPr>
            <a:r>
              <a:rPr lang="en-US" b="1" dirty="0" err="1">
                <a:solidFill>
                  <a:schemeClr val="tx2">
                    <a:lumMod val="75000"/>
                  </a:schemeClr>
                </a:solidFill>
              </a:rPr>
              <a:t>IWebElement</a:t>
            </a:r>
            <a:r>
              <a:rPr lang="en-US" b="1" dirty="0">
                <a:solidFill>
                  <a:schemeClr val="tx2">
                    <a:lumMod val="75000"/>
                  </a:schemeClr>
                </a:solidFill>
              </a:rPr>
              <a:t> element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By.Id</a:t>
            </a:r>
            <a:r>
              <a:rPr lang="en-US" b="1" dirty="0">
                <a:solidFill>
                  <a:schemeClr val="tx2">
                    <a:lumMod val="75000"/>
                  </a:schemeClr>
                </a:solidFill>
              </a:rPr>
              <a:t>("</a:t>
            </a:r>
            <a:r>
              <a:rPr lang="en-US" b="1" dirty="0" err="1">
                <a:solidFill>
                  <a:schemeClr val="tx2">
                    <a:lumMod val="75000"/>
                  </a:schemeClr>
                </a:solidFill>
              </a:rPr>
              <a:t>SubmitButton</a:t>
            </a:r>
            <a:r>
              <a:rPr lang="en-US" b="1" dirty="0">
                <a:solidFill>
                  <a:schemeClr val="tx2">
                    <a:lumMod val="75000"/>
                  </a:schemeClr>
                </a:solidFill>
              </a:rPr>
              <a:t>"));</a:t>
            </a:r>
          </a:p>
          <a:p>
            <a:pPr marL="0" indent="0">
              <a:buNone/>
            </a:pPr>
            <a:r>
              <a:rPr lang="en-US" b="1" dirty="0">
                <a:solidFill>
                  <a:schemeClr val="tx2">
                    <a:lumMod val="75000"/>
                  </a:schemeClr>
                </a:solidFill>
              </a:rPr>
              <a:t>Point </a:t>
            </a:r>
            <a:r>
              <a:rPr lang="en-US" b="1" dirty="0" err="1">
                <a:solidFill>
                  <a:schemeClr val="tx2">
                    <a:lumMod val="75000"/>
                  </a:schemeClr>
                </a:solidFill>
              </a:rPr>
              <a:t>point</a:t>
            </a:r>
            <a:r>
              <a:rPr lang="en-US" b="1" dirty="0">
                <a:solidFill>
                  <a:schemeClr val="tx2">
                    <a:lumMod val="75000"/>
                  </a:schemeClr>
                </a:solidFill>
              </a:rPr>
              <a:t> = </a:t>
            </a:r>
            <a:r>
              <a:rPr lang="en-US" b="1" dirty="0" err="1">
                <a:solidFill>
                  <a:schemeClr val="tx2">
                    <a:lumMod val="75000"/>
                  </a:schemeClr>
                </a:solidFill>
              </a:rPr>
              <a:t>element.Location</a:t>
            </a:r>
            <a:r>
              <a:rPr lang="en-US" b="1" dirty="0">
                <a:solidFill>
                  <a:schemeClr val="tx2">
                    <a:lumMod val="75000"/>
                  </a:schemeClr>
                </a:solidFill>
              </a:rPr>
              <a:t>;</a:t>
            </a:r>
          </a:p>
          <a:p>
            <a:pPr marL="0" indent="0">
              <a:buNone/>
            </a:pPr>
            <a:r>
              <a:rPr lang="en-US" b="1" dirty="0" err="1">
                <a:solidFill>
                  <a:schemeClr val="tx2">
                    <a:lumMod val="75000"/>
                  </a:schemeClr>
                </a:solidFill>
              </a:rPr>
              <a:t>Console.WriteLine</a:t>
            </a:r>
            <a:r>
              <a:rPr lang="en-US" b="1" dirty="0">
                <a:solidFill>
                  <a:schemeClr val="tx2">
                    <a:lumMod val="75000"/>
                  </a:schemeClr>
                </a:solidFill>
              </a:rPr>
              <a:t>("X </a:t>
            </a:r>
            <a:r>
              <a:rPr lang="en-US" b="1" dirty="0" err="1">
                <a:solidFill>
                  <a:schemeClr val="tx2">
                    <a:lumMod val="75000"/>
                  </a:schemeClr>
                </a:solidFill>
              </a:rPr>
              <a:t>cordinate</a:t>
            </a:r>
            <a:r>
              <a:rPr lang="en-US" b="1" dirty="0">
                <a:solidFill>
                  <a:schemeClr val="tx2">
                    <a:lumMod val="75000"/>
                  </a:schemeClr>
                </a:solidFill>
              </a:rPr>
              <a:t> : " + </a:t>
            </a:r>
            <a:r>
              <a:rPr lang="en-US" b="1" dirty="0" err="1">
                <a:solidFill>
                  <a:schemeClr val="tx2">
                    <a:lumMod val="75000"/>
                  </a:schemeClr>
                </a:solidFill>
              </a:rPr>
              <a:t>point.X</a:t>
            </a:r>
            <a:r>
              <a:rPr lang="en-US" b="1" dirty="0">
                <a:solidFill>
                  <a:schemeClr val="tx2">
                    <a:lumMod val="75000"/>
                  </a:schemeClr>
                </a:solidFill>
              </a:rPr>
              <a:t> + "Y </a:t>
            </a:r>
            <a:r>
              <a:rPr lang="en-US" b="1" dirty="0" err="1">
                <a:solidFill>
                  <a:schemeClr val="tx2">
                    <a:lumMod val="75000"/>
                  </a:schemeClr>
                </a:solidFill>
              </a:rPr>
              <a:t>cordinate</a:t>
            </a:r>
            <a:r>
              <a:rPr lang="en-US" b="1" dirty="0">
                <a:solidFill>
                  <a:schemeClr val="tx2">
                    <a:lumMod val="75000"/>
                  </a:schemeClr>
                </a:solidFill>
              </a:rPr>
              <a:t>: " + </a:t>
            </a:r>
            <a:r>
              <a:rPr lang="en-US" b="1" dirty="0" err="1">
                <a:solidFill>
                  <a:schemeClr val="tx2">
                    <a:lumMod val="75000"/>
                  </a:schemeClr>
                </a:solidFill>
              </a:rPr>
              <a:t>point.Y</a:t>
            </a:r>
            <a:r>
              <a:rPr lang="en-US" b="1" dirty="0">
                <a:solidFill>
                  <a:schemeClr val="tx2">
                    <a:lumMod val="75000"/>
                  </a:schemeClr>
                </a:solidFill>
              </a:rPr>
              <a:t>);</a:t>
            </a:r>
          </a:p>
        </p:txBody>
      </p:sp>
      <p:sp>
        <p:nvSpPr>
          <p:cNvPr id="4" name="Title 3"/>
          <p:cNvSpPr>
            <a:spLocks noGrp="1"/>
          </p:cNvSpPr>
          <p:nvPr>
            <p:ph type="title"/>
          </p:nvPr>
        </p:nvSpPr>
        <p:spPr/>
        <p:txBody>
          <a:bodyPr/>
          <a:lstStyle/>
          <a:p>
            <a:r>
              <a:rPr lang="en-US" dirty="0" err="1"/>
              <a:t>WebElements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36</a:t>
            </a:fld>
            <a:endParaRPr lang="en-US" dirty="0"/>
          </a:p>
        </p:txBody>
      </p:sp>
    </p:spTree>
    <p:extLst>
      <p:ext uri="{BB962C8B-B14F-4D97-AF65-F5344CB8AC3E}">
        <p14:creationId xmlns:p14="http://schemas.microsoft.com/office/powerpoint/2010/main" val="10360302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FindElements</a:t>
            </a:r>
            <a:endParaRPr lang="bg-BG" dirty="0"/>
          </a:p>
        </p:txBody>
      </p:sp>
      <p:sp>
        <p:nvSpPr>
          <p:cNvPr id="3" name="Text Placeholder 2"/>
          <p:cNvSpPr>
            <a:spLocks noGrp="1"/>
          </p:cNvSpPr>
          <p:nvPr>
            <p:ph type="body" sz="quarter" idx="11"/>
          </p:nvPr>
        </p:nvSpPr>
        <p:spPr/>
        <p:txBody>
          <a:bodyPr/>
          <a:lstStyle/>
          <a:p>
            <a:endParaRPr lang="bg-BG"/>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877881" y="1775591"/>
            <a:ext cx="1457147" cy="195319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065" y="1697116"/>
            <a:ext cx="2031671" cy="2031671"/>
          </a:xfrm>
          <a:prstGeom prst="rect">
            <a:avLst/>
          </a:prstGeom>
        </p:spPr>
      </p:pic>
    </p:spTree>
    <p:extLst>
      <p:ext uri="{BB962C8B-B14F-4D97-AF65-F5344CB8AC3E}">
        <p14:creationId xmlns:p14="http://schemas.microsoft.com/office/powerpoint/2010/main" val="21395182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77500" lnSpcReduction="20000"/>
          </a:bodyPr>
          <a:lstStyle/>
          <a:p>
            <a:r>
              <a:rPr lang="en-US" b="1" dirty="0">
                <a:solidFill>
                  <a:schemeClr val="tx2">
                    <a:lumMod val="75000"/>
                  </a:schemeClr>
                </a:solidFill>
              </a:rPr>
              <a:t>By ID</a:t>
            </a:r>
          </a:p>
          <a:p>
            <a:pPr marL="0" indent="0">
              <a:buNone/>
            </a:pPr>
            <a:r>
              <a:rPr lang="en-US" b="1" dirty="0">
                <a:solidFill>
                  <a:schemeClr val="tx2">
                    <a:lumMod val="75000"/>
                  </a:schemeClr>
                </a:solidFill>
              </a:rPr>
              <a:t>By </a:t>
            </a:r>
            <a:r>
              <a:rPr lang="en-US" b="1" dirty="0" err="1">
                <a:solidFill>
                  <a:schemeClr val="tx2">
                    <a:lumMod val="75000"/>
                  </a:schemeClr>
                </a:solidFill>
              </a:rPr>
              <a:t>By.Id</a:t>
            </a:r>
            <a:r>
              <a:rPr lang="en-US" b="1" dirty="0">
                <a:solidFill>
                  <a:schemeClr val="tx2">
                    <a:lumMod val="75000"/>
                  </a:schemeClr>
                </a:solidFill>
              </a:rPr>
              <a:t>(string </a:t>
            </a:r>
            <a:r>
              <a:rPr lang="en-US" b="1" dirty="0" err="1">
                <a:solidFill>
                  <a:schemeClr val="tx2">
                    <a:lumMod val="75000"/>
                  </a:schemeClr>
                </a:solidFill>
              </a:rPr>
              <a:t>idToFind</a:t>
            </a:r>
            <a:r>
              <a:rPr lang="en-US" b="1" dirty="0">
                <a:solidFill>
                  <a:schemeClr val="tx2">
                    <a:lumMod val="75000"/>
                  </a:schemeClr>
                </a:solidFill>
              </a:rPr>
              <a:t>) – This is the most efficient and preferred way to locate an element, as most of the times IDs are unique. It takes a parameter of String which is a Value of ID attribute and it returns a BY object to </a:t>
            </a:r>
            <a:r>
              <a:rPr lang="en-US" b="1" dirty="0" err="1">
                <a:solidFill>
                  <a:schemeClr val="tx2">
                    <a:lumMod val="75000"/>
                  </a:schemeClr>
                </a:solidFill>
              </a:rPr>
              <a:t>FindElement</a:t>
            </a:r>
            <a:r>
              <a:rPr lang="en-US" b="1" dirty="0">
                <a:solidFill>
                  <a:schemeClr val="tx2">
                    <a:lumMod val="75000"/>
                  </a:schemeClr>
                </a:solidFill>
              </a:rPr>
              <a:t>() method.</a:t>
            </a:r>
          </a:p>
          <a:p>
            <a:pPr marL="0" indent="0">
              <a:buNone/>
            </a:pPr>
            <a:r>
              <a:rPr lang="en-US" b="1" dirty="0">
                <a:solidFill>
                  <a:schemeClr val="tx2">
                    <a:lumMod val="75000"/>
                  </a:schemeClr>
                </a:solidFill>
              </a:rPr>
              <a:t>Command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By.Id</a:t>
            </a:r>
            <a:r>
              <a:rPr lang="en-US" b="1" dirty="0">
                <a:solidFill>
                  <a:schemeClr val="tx2">
                    <a:lumMod val="75000"/>
                  </a:schemeClr>
                </a:solidFill>
              </a:rPr>
              <a:t>(“Element ID”));</a:t>
            </a:r>
          </a:p>
          <a:p>
            <a:pPr marL="0" indent="0">
              <a:buNone/>
            </a:pPr>
            <a:r>
              <a:rPr lang="en-US" b="1" dirty="0">
                <a:solidFill>
                  <a:schemeClr val="tx2">
                    <a:lumMod val="75000"/>
                  </a:schemeClr>
                </a:solidFill>
              </a:rPr>
              <a:t>With this strategy, If no element has a matching id attribute, a </a:t>
            </a:r>
            <a:r>
              <a:rPr lang="en-US" b="1" dirty="0" err="1">
                <a:solidFill>
                  <a:schemeClr val="tx2">
                    <a:lumMod val="75000"/>
                  </a:schemeClr>
                </a:solidFill>
              </a:rPr>
              <a:t>NoSuchElementException</a:t>
            </a:r>
            <a:r>
              <a:rPr lang="en-US" b="1" dirty="0">
                <a:solidFill>
                  <a:schemeClr val="tx2">
                    <a:lumMod val="75000"/>
                  </a:schemeClr>
                </a:solidFill>
              </a:rPr>
              <a:t> will be raised.</a:t>
            </a:r>
          </a:p>
          <a:p>
            <a:r>
              <a:rPr lang="en-US" b="1" dirty="0">
                <a:solidFill>
                  <a:schemeClr val="tx2">
                    <a:lumMod val="75000"/>
                  </a:schemeClr>
                </a:solidFill>
              </a:rPr>
              <a:t>Example</a:t>
            </a:r>
          </a:p>
          <a:p>
            <a:pPr marL="0" indent="0">
              <a:buNone/>
            </a:pPr>
            <a:r>
              <a:rPr lang="en-US" b="1" dirty="0" err="1">
                <a:solidFill>
                  <a:schemeClr val="tx2">
                    <a:lumMod val="75000"/>
                  </a:schemeClr>
                </a:solidFill>
              </a:rPr>
              <a:t>IWebElement</a:t>
            </a:r>
            <a:r>
              <a:rPr lang="en-US" b="1" dirty="0">
                <a:solidFill>
                  <a:schemeClr val="tx2">
                    <a:lumMod val="75000"/>
                  </a:schemeClr>
                </a:solidFill>
              </a:rPr>
              <a:t> element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By.Id</a:t>
            </a:r>
            <a:r>
              <a:rPr lang="en-US" b="1" dirty="0">
                <a:solidFill>
                  <a:schemeClr val="tx2">
                    <a:lumMod val="75000"/>
                  </a:schemeClr>
                </a:solidFill>
              </a:rPr>
              <a:t>("submit"));</a:t>
            </a:r>
          </a:p>
          <a:p>
            <a:pPr marL="0" indent="0">
              <a:buNone/>
            </a:pPr>
            <a:r>
              <a:rPr lang="en-US" b="1" dirty="0">
                <a:solidFill>
                  <a:schemeClr val="tx2">
                    <a:lumMod val="75000"/>
                  </a:schemeClr>
                </a:solidFill>
              </a:rPr>
              <a:t>// Action can be performed on Input Button element</a:t>
            </a:r>
          </a:p>
          <a:p>
            <a:pPr marL="0" indent="0">
              <a:buNone/>
            </a:pPr>
            <a:r>
              <a:rPr lang="en-US" b="1" dirty="0" err="1">
                <a:solidFill>
                  <a:schemeClr val="tx2">
                    <a:lumMod val="75000"/>
                  </a:schemeClr>
                </a:solidFill>
              </a:rPr>
              <a:t>element.Submit</a:t>
            </a:r>
            <a:r>
              <a:rPr lang="en-US" b="1" dirty="0">
                <a:solidFill>
                  <a:schemeClr val="tx2">
                    <a:lumMod val="75000"/>
                  </a:schemeClr>
                </a:solidFill>
              </a:rPr>
              <a:t>();</a:t>
            </a:r>
          </a:p>
        </p:txBody>
      </p:sp>
      <p:sp>
        <p:nvSpPr>
          <p:cNvPr id="4" name="Title 3"/>
          <p:cNvSpPr>
            <a:spLocks noGrp="1"/>
          </p:cNvSpPr>
          <p:nvPr>
            <p:ph type="title"/>
          </p:nvPr>
        </p:nvSpPr>
        <p:spPr/>
        <p:txBody>
          <a:bodyPr/>
          <a:lstStyle/>
          <a:p>
            <a:r>
              <a:rPr lang="en-US" dirty="0" err="1"/>
              <a:t>FindElements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38</a:t>
            </a:fld>
            <a:endParaRPr lang="en-US" dirty="0"/>
          </a:p>
        </p:txBody>
      </p:sp>
    </p:spTree>
    <p:extLst>
      <p:ext uri="{BB962C8B-B14F-4D97-AF65-F5344CB8AC3E}">
        <p14:creationId xmlns:p14="http://schemas.microsoft.com/office/powerpoint/2010/main" val="6527579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70000" lnSpcReduction="20000"/>
          </a:bodyPr>
          <a:lstStyle/>
          <a:p>
            <a:r>
              <a:rPr lang="en-US" b="1" dirty="0">
                <a:solidFill>
                  <a:schemeClr val="tx2">
                    <a:lumMod val="75000"/>
                  </a:schemeClr>
                </a:solidFill>
              </a:rPr>
              <a:t>By Name</a:t>
            </a:r>
          </a:p>
          <a:p>
            <a:pPr marL="0" indent="0">
              <a:buNone/>
            </a:pPr>
            <a:r>
              <a:rPr lang="en-US" b="1" dirty="0">
                <a:solidFill>
                  <a:schemeClr val="tx2">
                    <a:lumMod val="75000"/>
                  </a:schemeClr>
                </a:solidFill>
              </a:rPr>
              <a:t>By </a:t>
            </a:r>
            <a:r>
              <a:rPr lang="en-US" b="1" dirty="0" err="1">
                <a:solidFill>
                  <a:schemeClr val="tx2">
                    <a:lumMod val="75000"/>
                  </a:schemeClr>
                </a:solidFill>
              </a:rPr>
              <a:t>By.Name</a:t>
            </a:r>
            <a:r>
              <a:rPr lang="en-US" b="1" dirty="0">
                <a:solidFill>
                  <a:schemeClr val="tx2">
                    <a:lumMod val="75000"/>
                  </a:schemeClr>
                </a:solidFill>
              </a:rPr>
              <a:t>(string </a:t>
            </a:r>
            <a:r>
              <a:rPr lang="en-US" b="1" dirty="0" err="1">
                <a:solidFill>
                  <a:schemeClr val="tx2">
                    <a:lumMod val="75000"/>
                  </a:schemeClr>
                </a:solidFill>
              </a:rPr>
              <a:t>nameToFind</a:t>
            </a:r>
            <a:r>
              <a:rPr lang="en-US" b="1" dirty="0">
                <a:solidFill>
                  <a:schemeClr val="tx2">
                    <a:lumMod val="75000"/>
                  </a:schemeClr>
                </a:solidFill>
              </a:rPr>
              <a:t>) – This is also an efficient way to locate an element but again the problem is same as with ID that UI developer make it having non-unique names on a page or auto-generating the names. It takes a parameter of String which is a Value of NAME attribute and it returns a BY object to </a:t>
            </a:r>
            <a:r>
              <a:rPr lang="en-US" b="1" dirty="0" err="1">
                <a:solidFill>
                  <a:schemeClr val="tx2">
                    <a:lumMod val="75000"/>
                  </a:schemeClr>
                </a:solidFill>
              </a:rPr>
              <a:t>FindElement</a:t>
            </a:r>
            <a:r>
              <a:rPr lang="en-US" b="1" dirty="0">
                <a:solidFill>
                  <a:schemeClr val="tx2">
                    <a:lumMod val="75000"/>
                  </a:schemeClr>
                </a:solidFill>
              </a:rPr>
              <a:t>() method.</a:t>
            </a:r>
          </a:p>
          <a:p>
            <a:pPr marL="0" indent="0">
              <a:buNone/>
            </a:pPr>
            <a:r>
              <a:rPr lang="en-US" b="1" dirty="0">
                <a:solidFill>
                  <a:schemeClr val="tx2">
                    <a:lumMod val="75000"/>
                  </a:schemeClr>
                </a:solidFill>
              </a:rPr>
              <a:t>Command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By.Name</a:t>
            </a:r>
            <a:r>
              <a:rPr lang="en-US" b="1" dirty="0">
                <a:solidFill>
                  <a:schemeClr val="tx2">
                    <a:lumMod val="75000"/>
                  </a:schemeClr>
                </a:solidFill>
              </a:rPr>
              <a:t>(“Element NAME”));</a:t>
            </a:r>
          </a:p>
          <a:p>
            <a:pPr marL="0" indent="0">
              <a:buNone/>
            </a:pPr>
            <a:r>
              <a:rPr lang="en-US" b="1" dirty="0">
                <a:solidFill>
                  <a:schemeClr val="tx2">
                    <a:lumMod val="75000"/>
                  </a:schemeClr>
                </a:solidFill>
              </a:rPr>
              <a:t>With this strategy, the first element with the name attribute value matching the location will be returned. If no element has a matching name attribute, a </a:t>
            </a:r>
            <a:r>
              <a:rPr lang="en-US" b="1" dirty="0" err="1">
                <a:solidFill>
                  <a:schemeClr val="tx2">
                    <a:lumMod val="75000"/>
                  </a:schemeClr>
                </a:solidFill>
              </a:rPr>
              <a:t>NoSuchElementException</a:t>
            </a:r>
            <a:r>
              <a:rPr lang="en-US" b="1" dirty="0">
                <a:solidFill>
                  <a:schemeClr val="tx2">
                    <a:lumMod val="75000"/>
                  </a:schemeClr>
                </a:solidFill>
              </a:rPr>
              <a:t> will be raised.</a:t>
            </a:r>
          </a:p>
          <a:p>
            <a:r>
              <a:rPr lang="en-US" b="1" dirty="0">
                <a:solidFill>
                  <a:schemeClr val="tx2">
                    <a:lumMod val="75000"/>
                  </a:schemeClr>
                </a:solidFill>
              </a:rPr>
              <a:t>Example</a:t>
            </a:r>
          </a:p>
          <a:p>
            <a:pPr marL="0" indent="0">
              <a:buNone/>
            </a:pPr>
            <a:r>
              <a:rPr lang="en-US" b="1" dirty="0" err="1">
                <a:solidFill>
                  <a:schemeClr val="tx2">
                    <a:lumMod val="75000"/>
                  </a:schemeClr>
                </a:solidFill>
              </a:rPr>
              <a:t>IWebElement</a:t>
            </a:r>
            <a:r>
              <a:rPr lang="en-US" b="1" dirty="0">
                <a:solidFill>
                  <a:schemeClr val="tx2">
                    <a:lumMod val="75000"/>
                  </a:schemeClr>
                </a:solidFill>
              </a:rPr>
              <a:t> element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By.Name</a:t>
            </a:r>
            <a:r>
              <a:rPr lang="en-US" b="1" dirty="0">
                <a:solidFill>
                  <a:schemeClr val="tx2">
                    <a:lumMod val="75000"/>
                  </a:schemeClr>
                </a:solidFill>
              </a:rPr>
              <a:t>("</a:t>
            </a:r>
            <a:r>
              <a:rPr lang="en-US" b="1" dirty="0" err="1">
                <a:solidFill>
                  <a:schemeClr val="tx2">
                    <a:lumMod val="75000"/>
                  </a:schemeClr>
                </a:solidFill>
              </a:rPr>
              <a:t>firstname</a:t>
            </a:r>
            <a:r>
              <a:rPr lang="en-US" b="1" dirty="0">
                <a:solidFill>
                  <a:schemeClr val="tx2">
                    <a:lumMod val="75000"/>
                  </a:schemeClr>
                </a:solidFill>
              </a:rPr>
              <a:t>"));</a:t>
            </a:r>
          </a:p>
          <a:p>
            <a:pPr marL="0" indent="0">
              <a:buNone/>
            </a:pPr>
            <a:r>
              <a:rPr lang="en-US" b="1" dirty="0">
                <a:solidFill>
                  <a:schemeClr val="tx2">
                    <a:lumMod val="75000"/>
                  </a:schemeClr>
                </a:solidFill>
              </a:rPr>
              <a:t>// Action can be performed on Input Text element</a:t>
            </a:r>
          </a:p>
          <a:p>
            <a:pPr marL="0" indent="0">
              <a:buNone/>
            </a:pPr>
            <a:r>
              <a:rPr lang="en-US" b="1" dirty="0" err="1">
                <a:solidFill>
                  <a:schemeClr val="tx2">
                    <a:lumMod val="75000"/>
                  </a:schemeClr>
                </a:solidFill>
              </a:rPr>
              <a:t>element.SendKeys</a:t>
            </a:r>
            <a:r>
              <a:rPr lang="en-US" b="1" dirty="0">
                <a:solidFill>
                  <a:schemeClr val="tx2">
                    <a:lumMod val="75000"/>
                  </a:schemeClr>
                </a:solidFill>
              </a:rPr>
              <a:t>("QA")</a:t>
            </a:r>
          </a:p>
        </p:txBody>
      </p:sp>
      <p:sp>
        <p:nvSpPr>
          <p:cNvPr id="4" name="Title 3"/>
          <p:cNvSpPr>
            <a:spLocks noGrp="1"/>
          </p:cNvSpPr>
          <p:nvPr>
            <p:ph type="title"/>
          </p:nvPr>
        </p:nvSpPr>
        <p:spPr/>
        <p:txBody>
          <a:bodyPr/>
          <a:lstStyle/>
          <a:p>
            <a:r>
              <a:rPr lang="en-US" dirty="0" err="1"/>
              <a:t>FindElements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39</a:t>
            </a:fld>
            <a:endParaRPr lang="en-US" dirty="0"/>
          </a:p>
        </p:txBody>
      </p:sp>
    </p:spTree>
    <p:extLst>
      <p:ext uri="{BB962C8B-B14F-4D97-AF65-F5344CB8AC3E}">
        <p14:creationId xmlns:p14="http://schemas.microsoft.com/office/powerpoint/2010/main" val="25131278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Selenium </a:t>
            </a:r>
            <a:r>
              <a:rPr lang="en-US" dirty="0" err="1"/>
              <a:t>WebDriver</a:t>
            </a:r>
            <a:r>
              <a:rPr lang="en-US" dirty="0"/>
              <a:t> Setup</a:t>
            </a:r>
            <a:endParaRPr lang="bg-BG" dirty="0"/>
          </a:p>
        </p:txBody>
      </p:sp>
      <p:sp>
        <p:nvSpPr>
          <p:cNvPr id="3" name="Text Placeholder 2"/>
          <p:cNvSpPr>
            <a:spLocks noGrp="1"/>
          </p:cNvSpPr>
          <p:nvPr>
            <p:ph type="body" sz="quarter" idx="11"/>
          </p:nvPr>
        </p:nvSpPr>
        <p:spPr/>
        <p:txBody>
          <a:bodyPr/>
          <a:lstStyle/>
          <a:p>
            <a:r>
              <a:rPr lang="en-US" dirty="0"/>
              <a:t>Setup and </a:t>
            </a:r>
            <a:r>
              <a:rPr lang="en-US" dirty="0" smtClean="0"/>
              <a:t>Overview</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212" y="1454989"/>
            <a:ext cx="2667000" cy="2413635"/>
          </a:xfrm>
          <a:prstGeom prst="rect">
            <a:avLst/>
          </a:prstGeom>
        </p:spPr>
      </p:pic>
    </p:spTree>
    <p:extLst>
      <p:ext uri="{BB962C8B-B14F-4D97-AF65-F5344CB8AC3E}">
        <p14:creationId xmlns:p14="http://schemas.microsoft.com/office/powerpoint/2010/main" val="36197136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77500" lnSpcReduction="20000"/>
          </a:bodyPr>
          <a:lstStyle/>
          <a:p>
            <a:r>
              <a:rPr lang="en-US" b="1" dirty="0">
                <a:solidFill>
                  <a:schemeClr val="tx2">
                    <a:lumMod val="75000"/>
                  </a:schemeClr>
                </a:solidFill>
              </a:rPr>
              <a:t>By </a:t>
            </a:r>
            <a:r>
              <a:rPr lang="en-US" b="1" dirty="0" err="1">
                <a:solidFill>
                  <a:schemeClr val="tx2">
                    <a:lumMod val="75000"/>
                  </a:schemeClr>
                </a:solidFill>
              </a:rPr>
              <a:t>ClassName</a:t>
            </a:r>
            <a:endParaRPr lang="en-US" b="1" dirty="0">
              <a:solidFill>
                <a:schemeClr val="tx2">
                  <a:lumMod val="75000"/>
                </a:schemeClr>
              </a:solidFill>
            </a:endParaRPr>
          </a:p>
          <a:p>
            <a:pPr marL="0" indent="0">
              <a:buNone/>
            </a:pPr>
            <a:r>
              <a:rPr lang="en-US" b="1" dirty="0">
                <a:solidFill>
                  <a:schemeClr val="tx2">
                    <a:lumMod val="75000"/>
                  </a:schemeClr>
                </a:solidFill>
              </a:rPr>
              <a:t>By </a:t>
            </a:r>
            <a:r>
              <a:rPr lang="en-US" b="1" dirty="0" err="1">
                <a:solidFill>
                  <a:schemeClr val="tx2">
                    <a:lumMod val="75000"/>
                  </a:schemeClr>
                </a:solidFill>
              </a:rPr>
              <a:t>By.ClassName</a:t>
            </a:r>
            <a:r>
              <a:rPr lang="en-US" b="1" dirty="0">
                <a:solidFill>
                  <a:schemeClr val="tx2">
                    <a:lumMod val="75000"/>
                  </a:schemeClr>
                </a:solidFill>
              </a:rPr>
              <a:t>(string </a:t>
            </a:r>
            <a:r>
              <a:rPr lang="en-US" b="1" dirty="0" err="1">
                <a:solidFill>
                  <a:schemeClr val="tx2">
                    <a:lumMod val="75000"/>
                  </a:schemeClr>
                </a:solidFill>
              </a:rPr>
              <a:t>clasNameToFind</a:t>
            </a:r>
            <a:r>
              <a:rPr lang="en-US" b="1" dirty="0">
                <a:solidFill>
                  <a:schemeClr val="tx2">
                    <a:lumMod val="75000"/>
                  </a:schemeClr>
                </a:solidFill>
              </a:rPr>
              <a:t>) – This finds elements based on the value of the CLASS attribute. It takes a parameter of String which is a Value of CLASS attribute and it returns a BY object to </a:t>
            </a:r>
            <a:r>
              <a:rPr lang="en-US" b="1" dirty="0" err="1">
                <a:solidFill>
                  <a:schemeClr val="tx2">
                    <a:lumMod val="75000"/>
                  </a:schemeClr>
                </a:solidFill>
              </a:rPr>
              <a:t>FindElement</a:t>
            </a:r>
            <a:r>
              <a:rPr lang="en-US" b="1" dirty="0">
                <a:solidFill>
                  <a:schemeClr val="tx2">
                    <a:lumMod val="75000"/>
                  </a:schemeClr>
                </a:solidFill>
              </a:rPr>
              <a:t>() method.</a:t>
            </a:r>
          </a:p>
          <a:p>
            <a:pPr marL="0" indent="0">
              <a:buNone/>
            </a:pPr>
            <a:r>
              <a:rPr lang="en-US" b="1" dirty="0">
                <a:solidFill>
                  <a:schemeClr val="tx2">
                    <a:lumMod val="75000"/>
                  </a:schemeClr>
                </a:solidFill>
              </a:rPr>
              <a:t>Command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By.ClassName</a:t>
            </a:r>
            <a:r>
              <a:rPr lang="en-US" b="1" dirty="0">
                <a:solidFill>
                  <a:schemeClr val="tx2">
                    <a:lumMod val="75000"/>
                  </a:schemeClr>
                </a:solidFill>
              </a:rPr>
              <a:t>(“Element CLASSNAME”));</a:t>
            </a:r>
          </a:p>
          <a:p>
            <a:pPr marL="0" indent="0">
              <a:buNone/>
            </a:pPr>
            <a:r>
              <a:rPr lang="en-US" b="1" dirty="0">
                <a:solidFill>
                  <a:schemeClr val="tx2">
                    <a:lumMod val="75000"/>
                  </a:schemeClr>
                </a:solidFill>
              </a:rPr>
              <a:t>If an element has many classes then this will match against each of them.</a:t>
            </a:r>
          </a:p>
          <a:p>
            <a:r>
              <a:rPr lang="en-US" b="1" dirty="0">
                <a:solidFill>
                  <a:schemeClr val="tx2">
                    <a:lumMod val="75000"/>
                  </a:schemeClr>
                </a:solidFill>
              </a:rPr>
              <a:t>Example</a:t>
            </a:r>
          </a:p>
          <a:p>
            <a:pPr marL="0" indent="0">
              <a:buNone/>
            </a:pPr>
            <a:r>
              <a:rPr lang="en-US" b="1" dirty="0" err="1">
                <a:solidFill>
                  <a:schemeClr val="tx2">
                    <a:lumMod val="75000"/>
                  </a:schemeClr>
                </a:solidFill>
              </a:rPr>
              <a:t>IWebElement</a:t>
            </a:r>
            <a:r>
              <a:rPr lang="en-US" b="1" dirty="0">
                <a:solidFill>
                  <a:schemeClr val="tx2">
                    <a:lumMod val="75000"/>
                  </a:schemeClr>
                </a:solidFill>
              </a:rPr>
              <a:t> </a:t>
            </a:r>
            <a:r>
              <a:rPr lang="en-US" b="1" dirty="0" err="1">
                <a:solidFill>
                  <a:schemeClr val="tx2">
                    <a:lumMod val="75000"/>
                  </a:schemeClr>
                </a:solidFill>
              </a:rPr>
              <a:t>parentElement</a:t>
            </a:r>
            <a:r>
              <a:rPr lang="en-US" b="1" dirty="0">
                <a:solidFill>
                  <a:schemeClr val="tx2">
                    <a:lumMod val="75000"/>
                  </a:schemeClr>
                </a:solidFill>
              </a:rPr>
              <a: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By.ClassName</a:t>
            </a:r>
            <a:r>
              <a:rPr lang="en-US" b="1" dirty="0">
                <a:solidFill>
                  <a:schemeClr val="tx2">
                    <a:lumMod val="75000"/>
                  </a:schemeClr>
                </a:solidFill>
              </a:rPr>
              <a:t>("button"));</a:t>
            </a:r>
          </a:p>
          <a:p>
            <a:pPr marL="0" indent="0">
              <a:buNone/>
            </a:pPr>
            <a:r>
              <a:rPr lang="en-US" b="1" dirty="0" err="1">
                <a:solidFill>
                  <a:schemeClr val="tx2">
                    <a:lumMod val="75000"/>
                  </a:schemeClr>
                </a:solidFill>
              </a:rPr>
              <a:t>IWebElement</a:t>
            </a:r>
            <a:r>
              <a:rPr lang="en-US" b="1" dirty="0">
                <a:solidFill>
                  <a:schemeClr val="tx2">
                    <a:lumMod val="75000"/>
                  </a:schemeClr>
                </a:solidFill>
              </a:rPr>
              <a:t> </a:t>
            </a:r>
            <a:r>
              <a:rPr lang="en-US" b="1" dirty="0" err="1">
                <a:solidFill>
                  <a:schemeClr val="tx2">
                    <a:lumMod val="75000"/>
                  </a:schemeClr>
                </a:solidFill>
              </a:rPr>
              <a:t>childElement</a:t>
            </a:r>
            <a:r>
              <a:rPr lang="en-US" b="1" dirty="0">
                <a:solidFill>
                  <a:schemeClr val="tx2">
                    <a:lumMod val="75000"/>
                  </a:schemeClr>
                </a:solidFill>
              </a:rPr>
              <a:t> = </a:t>
            </a:r>
            <a:r>
              <a:rPr lang="en-US" b="1" dirty="0" err="1">
                <a:solidFill>
                  <a:schemeClr val="tx2">
                    <a:lumMod val="75000"/>
                  </a:schemeClr>
                </a:solidFill>
              </a:rPr>
              <a:t>parentElement.FindElement</a:t>
            </a:r>
            <a:r>
              <a:rPr lang="en-US" b="1" dirty="0">
                <a:solidFill>
                  <a:schemeClr val="tx2">
                    <a:lumMod val="75000"/>
                  </a:schemeClr>
                </a:solidFill>
              </a:rPr>
              <a:t>(</a:t>
            </a:r>
            <a:r>
              <a:rPr lang="en-US" b="1" dirty="0" err="1">
                <a:solidFill>
                  <a:schemeClr val="tx2">
                    <a:lumMod val="75000"/>
                  </a:schemeClr>
                </a:solidFill>
              </a:rPr>
              <a:t>By.Id</a:t>
            </a:r>
            <a:r>
              <a:rPr lang="en-US" b="1" dirty="0">
                <a:solidFill>
                  <a:schemeClr val="tx2">
                    <a:lumMod val="75000"/>
                  </a:schemeClr>
                </a:solidFill>
              </a:rPr>
              <a:t>("submit"));</a:t>
            </a:r>
          </a:p>
          <a:p>
            <a:pPr marL="0" indent="0">
              <a:buNone/>
            </a:pPr>
            <a:r>
              <a:rPr lang="en-US" b="1" dirty="0" err="1">
                <a:solidFill>
                  <a:schemeClr val="tx2">
                    <a:lumMod val="75000"/>
                  </a:schemeClr>
                </a:solidFill>
              </a:rPr>
              <a:t>childElement.Submit</a:t>
            </a:r>
            <a:r>
              <a:rPr lang="en-US" b="1" dirty="0">
                <a:solidFill>
                  <a:schemeClr val="tx2">
                    <a:lumMod val="75000"/>
                  </a:schemeClr>
                </a:solidFill>
              </a:rPr>
              <a:t>();</a:t>
            </a:r>
          </a:p>
        </p:txBody>
      </p:sp>
      <p:sp>
        <p:nvSpPr>
          <p:cNvPr id="4" name="Title 3"/>
          <p:cNvSpPr>
            <a:spLocks noGrp="1"/>
          </p:cNvSpPr>
          <p:nvPr>
            <p:ph type="title"/>
          </p:nvPr>
        </p:nvSpPr>
        <p:spPr/>
        <p:txBody>
          <a:bodyPr/>
          <a:lstStyle/>
          <a:p>
            <a:r>
              <a:rPr lang="en-US" dirty="0" err="1"/>
              <a:t>FindElements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40</a:t>
            </a:fld>
            <a:endParaRPr lang="en-US" dirty="0"/>
          </a:p>
        </p:txBody>
      </p:sp>
    </p:spTree>
    <p:extLst>
      <p:ext uri="{BB962C8B-B14F-4D97-AF65-F5344CB8AC3E}">
        <p14:creationId xmlns:p14="http://schemas.microsoft.com/office/powerpoint/2010/main" val="3818084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77500" lnSpcReduction="20000"/>
          </a:bodyPr>
          <a:lstStyle/>
          <a:p>
            <a:r>
              <a:rPr lang="en-US" b="1" dirty="0">
                <a:solidFill>
                  <a:schemeClr val="tx2">
                    <a:lumMod val="75000"/>
                  </a:schemeClr>
                </a:solidFill>
              </a:rPr>
              <a:t>By </a:t>
            </a:r>
            <a:r>
              <a:rPr lang="en-US" b="1" dirty="0" err="1">
                <a:solidFill>
                  <a:schemeClr val="tx2">
                    <a:lumMod val="75000"/>
                  </a:schemeClr>
                </a:solidFill>
              </a:rPr>
              <a:t>TagName</a:t>
            </a:r>
            <a:endParaRPr lang="en-US" b="1" dirty="0">
              <a:solidFill>
                <a:schemeClr val="tx2">
                  <a:lumMod val="75000"/>
                </a:schemeClr>
              </a:solidFill>
            </a:endParaRPr>
          </a:p>
          <a:p>
            <a:pPr marL="0" indent="0">
              <a:buNone/>
            </a:pPr>
            <a:r>
              <a:rPr lang="en-US" b="1" dirty="0">
                <a:solidFill>
                  <a:schemeClr val="tx2">
                    <a:lumMod val="75000"/>
                  </a:schemeClr>
                </a:solidFill>
              </a:rPr>
              <a:t>By </a:t>
            </a:r>
            <a:r>
              <a:rPr lang="en-US" b="1" dirty="0" err="1">
                <a:solidFill>
                  <a:schemeClr val="tx2">
                    <a:lumMod val="75000"/>
                  </a:schemeClr>
                </a:solidFill>
              </a:rPr>
              <a:t>By.TagName</a:t>
            </a:r>
            <a:r>
              <a:rPr lang="en-US" b="1" dirty="0">
                <a:solidFill>
                  <a:schemeClr val="tx2">
                    <a:lumMod val="75000"/>
                  </a:schemeClr>
                </a:solidFill>
              </a:rPr>
              <a:t>(string </a:t>
            </a:r>
            <a:r>
              <a:rPr lang="en-US" b="1" dirty="0" err="1">
                <a:solidFill>
                  <a:schemeClr val="tx2">
                    <a:lumMod val="75000"/>
                  </a:schemeClr>
                </a:solidFill>
              </a:rPr>
              <a:t>tagNameToFind</a:t>
            </a:r>
            <a:r>
              <a:rPr lang="en-US" b="1" dirty="0">
                <a:solidFill>
                  <a:schemeClr val="tx2">
                    <a:lumMod val="75000"/>
                  </a:schemeClr>
                </a:solidFill>
              </a:rPr>
              <a:t>) – With this you can find elements by their TAGNAMES. It takes a parameter of String which is a Value of TAG attribute and it returns a BY object to </a:t>
            </a:r>
            <a:r>
              <a:rPr lang="en-US" b="1" dirty="0" err="1">
                <a:solidFill>
                  <a:schemeClr val="tx2">
                    <a:lumMod val="75000"/>
                  </a:schemeClr>
                </a:solidFill>
              </a:rPr>
              <a:t>FindElement</a:t>
            </a:r>
            <a:r>
              <a:rPr lang="en-US" b="1" dirty="0">
                <a:solidFill>
                  <a:schemeClr val="tx2">
                    <a:lumMod val="75000"/>
                  </a:schemeClr>
                </a:solidFill>
              </a:rPr>
              <a:t>() method.</a:t>
            </a:r>
          </a:p>
          <a:p>
            <a:pPr marL="0" indent="0">
              <a:buNone/>
            </a:pPr>
            <a:r>
              <a:rPr lang="en-US" b="1" dirty="0">
                <a:solidFill>
                  <a:schemeClr val="tx2">
                    <a:lumMod val="75000"/>
                  </a:schemeClr>
                </a:solidFill>
              </a:rPr>
              <a:t>Command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By.TagName</a:t>
            </a:r>
            <a:r>
              <a:rPr lang="en-US" b="1" dirty="0">
                <a:solidFill>
                  <a:schemeClr val="tx2">
                    <a:lumMod val="75000"/>
                  </a:schemeClr>
                </a:solidFill>
              </a:rPr>
              <a:t>(“Element TAGNAME”));</a:t>
            </a:r>
          </a:p>
          <a:p>
            <a:pPr marL="0" indent="0">
              <a:buNone/>
            </a:pPr>
            <a:r>
              <a:rPr lang="en-US" b="1" dirty="0">
                <a:solidFill>
                  <a:schemeClr val="tx2">
                    <a:lumMod val="75000"/>
                  </a:schemeClr>
                </a:solidFill>
              </a:rPr>
              <a:t>Locating Element By Tag Name is not too much popular because in most of cases, we will have other alternatives of element locators. But yes if there is not any alternative then you can use element’s DOM Tag Name to locate that element in WebDriver.</a:t>
            </a:r>
          </a:p>
          <a:p>
            <a:r>
              <a:rPr lang="en-US" b="1" dirty="0">
                <a:solidFill>
                  <a:schemeClr val="tx2">
                    <a:lumMod val="75000"/>
                  </a:schemeClr>
                </a:solidFill>
              </a:rPr>
              <a:t>Example</a:t>
            </a:r>
          </a:p>
          <a:p>
            <a:pPr marL="0" indent="0">
              <a:buNone/>
            </a:pPr>
            <a:r>
              <a:rPr lang="en-US" b="1" dirty="0" err="1">
                <a:solidFill>
                  <a:schemeClr val="tx2">
                    <a:lumMod val="75000"/>
                  </a:schemeClr>
                </a:solidFill>
              </a:rPr>
              <a:t>IWebElement</a:t>
            </a:r>
            <a:r>
              <a:rPr lang="en-US" b="1" dirty="0">
                <a:solidFill>
                  <a:schemeClr val="tx2">
                    <a:lumMod val="75000"/>
                  </a:schemeClr>
                </a:solidFill>
              </a:rPr>
              <a:t> element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By.TagName</a:t>
            </a:r>
            <a:r>
              <a:rPr lang="en-US" b="1" dirty="0">
                <a:solidFill>
                  <a:schemeClr val="tx2">
                    <a:lumMod val="75000"/>
                  </a:schemeClr>
                </a:solidFill>
              </a:rPr>
              <a:t>("button"));</a:t>
            </a:r>
          </a:p>
          <a:p>
            <a:pPr marL="0" indent="0">
              <a:buNone/>
            </a:pPr>
            <a:r>
              <a:rPr lang="en-US" b="1" dirty="0">
                <a:solidFill>
                  <a:schemeClr val="tx2">
                    <a:lumMod val="75000"/>
                  </a:schemeClr>
                </a:solidFill>
              </a:rPr>
              <a:t>// Action can be performed on Input Button element</a:t>
            </a:r>
          </a:p>
          <a:p>
            <a:pPr marL="0" indent="0">
              <a:buNone/>
            </a:pPr>
            <a:r>
              <a:rPr lang="en-US" b="1" dirty="0" err="1">
                <a:solidFill>
                  <a:schemeClr val="tx2">
                    <a:lumMod val="75000"/>
                  </a:schemeClr>
                </a:solidFill>
              </a:rPr>
              <a:t>element.Submit</a:t>
            </a:r>
            <a:r>
              <a:rPr lang="en-US" b="1" dirty="0">
                <a:solidFill>
                  <a:schemeClr val="tx2">
                    <a:lumMod val="75000"/>
                  </a:schemeClr>
                </a:solidFill>
              </a:rPr>
              <a:t>();</a:t>
            </a:r>
          </a:p>
        </p:txBody>
      </p:sp>
      <p:sp>
        <p:nvSpPr>
          <p:cNvPr id="4" name="Title 3"/>
          <p:cNvSpPr>
            <a:spLocks noGrp="1"/>
          </p:cNvSpPr>
          <p:nvPr>
            <p:ph type="title"/>
          </p:nvPr>
        </p:nvSpPr>
        <p:spPr/>
        <p:txBody>
          <a:bodyPr/>
          <a:lstStyle/>
          <a:p>
            <a:r>
              <a:rPr lang="en-US" dirty="0" err="1"/>
              <a:t>FindElements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41</a:t>
            </a:fld>
            <a:endParaRPr lang="en-US" dirty="0"/>
          </a:p>
        </p:txBody>
      </p:sp>
    </p:spTree>
    <p:extLst>
      <p:ext uri="{BB962C8B-B14F-4D97-AF65-F5344CB8AC3E}">
        <p14:creationId xmlns:p14="http://schemas.microsoft.com/office/powerpoint/2010/main" val="19646928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47500" lnSpcReduction="20000"/>
          </a:bodyPr>
          <a:lstStyle/>
          <a:p>
            <a:r>
              <a:rPr lang="en-US" b="1" dirty="0">
                <a:solidFill>
                  <a:schemeClr val="tx2">
                    <a:lumMod val="75000"/>
                  </a:schemeClr>
                </a:solidFill>
              </a:rPr>
              <a:t>By </a:t>
            </a:r>
            <a:r>
              <a:rPr lang="en-US" b="1" dirty="0" err="1">
                <a:solidFill>
                  <a:schemeClr val="tx2">
                    <a:lumMod val="75000"/>
                  </a:schemeClr>
                </a:solidFill>
              </a:rPr>
              <a:t>LinkText</a:t>
            </a:r>
            <a:r>
              <a:rPr lang="en-US" b="1" dirty="0">
                <a:solidFill>
                  <a:schemeClr val="tx2">
                    <a:lumMod val="75000"/>
                  </a:schemeClr>
                </a:solidFill>
              </a:rPr>
              <a:t> &amp; </a:t>
            </a:r>
            <a:r>
              <a:rPr lang="en-US" b="1" dirty="0" err="1">
                <a:solidFill>
                  <a:schemeClr val="tx2">
                    <a:lumMod val="75000"/>
                  </a:schemeClr>
                </a:solidFill>
              </a:rPr>
              <a:t>PartialLinkText</a:t>
            </a:r>
            <a:endParaRPr lang="en-US" b="1" dirty="0">
              <a:solidFill>
                <a:schemeClr val="tx2">
                  <a:lumMod val="75000"/>
                </a:schemeClr>
              </a:solidFill>
            </a:endParaRPr>
          </a:p>
          <a:p>
            <a:pPr marL="0" indent="0">
              <a:buNone/>
            </a:pPr>
            <a:r>
              <a:rPr lang="en-US" b="1" dirty="0">
                <a:solidFill>
                  <a:schemeClr val="tx2">
                    <a:lumMod val="75000"/>
                  </a:schemeClr>
                </a:solidFill>
              </a:rPr>
              <a:t>By </a:t>
            </a:r>
            <a:r>
              <a:rPr lang="en-US" b="1" dirty="0" err="1">
                <a:solidFill>
                  <a:schemeClr val="tx2">
                    <a:lumMod val="75000"/>
                  </a:schemeClr>
                </a:solidFill>
              </a:rPr>
              <a:t>By.LinkText</a:t>
            </a:r>
            <a:r>
              <a:rPr lang="en-US" b="1" dirty="0">
                <a:solidFill>
                  <a:schemeClr val="tx2">
                    <a:lumMod val="75000"/>
                  </a:schemeClr>
                </a:solidFill>
              </a:rPr>
              <a:t>(string </a:t>
            </a:r>
            <a:r>
              <a:rPr lang="en-US" b="1" dirty="0" err="1">
                <a:solidFill>
                  <a:schemeClr val="tx2">
                    <a:lumMod val="75000"/>
                  </a:schemeClr>
                </a:solidFill>
              </a:rPr>
              <a:t>linkTextToFind</a:t>
            </a:r>
            <a:r>
              <a:rPr lang="en-US" b="1" dirty="0">
                <a:solidFill>
                  <a:schemeClr val="tx2">
                    <a:lumMod val="75000"/>
                  </a:schemeClr>
                </a:solidFill>
              </a:rPr>
              <a:t>) – With this you can find elements of “a” tags(Link) with the link names. Use this when you know link text used within an anchor tag. It takes a parameter of String which is a Value of LINKTEXT attribute and it returns a BY object to </a:t>
            </a:r>
            <a:r>
              <a:rPr lang="en-US" b="1" dirty="0" err="1">
                <a:solidFill>
                  <a:schemeClr val="tx2">
                    <a:lumMod val="75000"/>
                  </a:schemeClr>
                </a:solidFill>
              </a:rPr>
              <a:t>FindElement</a:t>
            </a:r>
            <a:r>
              <a:rPr lang="en-US" b="1" dirty="0">
                <a:solidFill>
                  <a:schemeClr val="tx2">
                    <a:lumMod val="75000"/>
                  </a:schemeClr>
                </a:solidFill>
              </a:rPr>
              <a:t>() method.</a:t>
            </a:r>
          </a:p>
          <a:p>
            <a:pPr marL="0" indent="0">
              <a:buNone/>
            </a:pPr>
            <a:r>
              <a:rPr lang="en-US" b="1" dirty="0">
                <a:solidFill>
                  <a:schemeClr val="tx2">
                    <a:lumMod val="75000"/>
                  </a:schemeClr>
                </a:solidFill>
              </a:rPr>
              <a:t>By </a:t>
            </a:r>
            <a:r>
              <a:rPr lang="en-US" b="1" dirty="0" err="1">
                <a:solidFill>
                  <a:schemeClr val="tx2">
                    <a:lumMod val="75000"/>
                  </a:schemeClr>
                </a:solidFill>
              </a:rPr>
              <a:t>By.PartialLinkText</a:t>
            </a:r>
            <a:r>
              <a:rPr lang="en-US" b="1" dirty="0">
                <a:solidFill>
                  <a:schemeClr val="tx2">
                    <a:lumMod val="75000"/>
                  </a:schemeClr>
                </a:solidFill>
              </a:rPr>
              <a:t>(string </a:t>
            </a:r>
            <a:r>
              <a:rPr lang="en-US" b="1" dirty="0" err="1">
                <a:solidFill>
                  <a:schemeClr val="tx2">
                    <a:lumMod val="75000"/>
                  </a:schemeClr>
                </a:solidFill>
              </a:rPr>
              <a:t>partialLinkTextToFind</a:t>
            </a:r>
            <a:r>
              <a:rPr lang="en-US" b="1" dirty="0">
                <a:solidFill>
                  <a:schemeClr val="tx2">
                    <a:lumMod val="75000"/>
                  </a:schemeClr>
                </a:solidFill>
              </a:rPr>
              <a:t>) – With this you can find elements of “a” tags(Link) with the partial link names.</a:t>
            </a:r>
          </a:p>
          <a:p>
            <a:pPr marL="0" indent="0">
              <a:buNone/>
            </a:pPr>
            <a:r>
              <a:rPr lang="en-US" b="1" dirty="0">
                <a:solidFill>
                  <a:schemeClr val="tx2">
                    <a:lumMod val="75000"/>
                  </a:schemeClr>
                </a:solidFill>
              </a:rPr>
              <a:t>Command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By.LinkText</a:t>
            </a:r>
            <a:r>
              <a:rPr lang="en-US" b="1" dirty="0">
                <a:solidFill>
                  <a:schemeClr val="tx2">
                    <a:lumMod val="75000"/>
                  </a:schemeClr>
                </a:solidFill>
              </a:rPr>
              <a:t>(“Element LINKTEXT”));</a:t>
            </a:r>
          </a:p>
          <a:p>
            <a:pPr marL="0" indent="0">
              <a:buNone/>
            </a:pPr>
            <a:r>
              <a:rPr lang="en-US" b="1" dirty="0">
                <a:solidFill>
                  <a:schemeClr val="tx2">
                    <a:lumMod val="75000"/>
                  </a:schemeClr>
                </a:solidFill>
              </a:rPr>
              <a:t>Command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By.PartialLinkText</a:t>
            </a:r>
            <a:r>
              <a:rPr lang="en-US" b="1" dirty="0">
                <a:solidFill>
                  <a:schemeClr val="tx2">
                    <a:lumMod val="75000"/>
                  </a:schemeClr>
                </a:solidFill>
              </a:rPr>
              <a:t>(“Element LINKTEXT”));</a:t>
            </a:r>
          </a:p>
          <a:p>
            <a:r>
              <a:rPr lang="en-US" b="1" dirty="0">
                <a:solidFill>
                  <a:schemeClr val="tx2">
                    <a:lumMod val="75000"/>
                  </a:schemeClr>
                </a:solidFill>
              </a:rPr>
              <a:t>If your targeted element is link text then you can use by link text element locator to locate that element. Partial Link Text is also same as Link text, but in this we can locate element by partial link text too. In that case we need to use </a:t>
            </a:r>
            <a:r>
              <a:rPr lang="en-US" b="1" dirty="0" err="1">
                <a:solidFill>
                  <a:schemeClr val="tx2">
                    <a:lumMod val="75000"/>
                  </a:schemeClr>
                </a:solidFill>
              </a:rPr>
              <a:t>By.PartialLinkText</a:t>
            </a:r>
            <a:r>
              <a:rPr lang="en-US" b="1" dirty="0">
                <a:solidFill>
                  <a:schemeClr val="tx2">
                    <a:lumMod val="75000"/>
                  </a:schemeClr>
                </a:solidFill>
              </a:rPr>
              <a:t> at place of </a:t>
            </a:r>
            <a:r>
              <a:rPr lang="en-US" b="1" dirty="0" err="1">
                <a:solidFill>
                  <a:schemeClr val="tx2">
                    <a:lumMod val="75000"/>
                  </a:schemeClr>
                </a:solidFill>
              </a:rPr>
              <a:t>By.LinkText</a:t>
            </a:r>
            <a:r>
              <a:rPr lang="en-US" b="1" dirty="0">
                <a:solidFill>
                  <a:schemeClr val="tx2">
                    <a:lumMod val="75000"/>
                  </a:schemeClr>
                </a:solidFill>
              </a:rPr>
              <a:t>.</a:t>
            </a:r>
          </a:p>
          <a:p>
            <a:r>
              <a:rPr lang="en-US" b="1" dirty="0">
                <a:solidFill>
                  <a:schemeClr val="tx2">
                    <a:lumMod val="75000"/>
                  </a:schemeClr>
                </a:solidFill>
              </a:rPr>
              <a:t>Example</a:t>
            </a:r>
          </a:p>
          <a:p>
            <a:pPr marL="0" indent="0">
              <a:buNone/>
            </a:pPr>
            <a:r>
              <a:rPr lang="en-US" b="1" dirty="0" err="1">
                <a:solidFill>
                  <a:schemeClr val="tx2">
                    <a:lumMod val="75000"/>
                  </a:schemeClr>
                </a:solidFill>
              </a:rPr>
              <a:t>IWebElement</a:t>
            </a:r>
            <a:r>
              <a:rPr lang="en-US" b="1" dirty="0">
                <a:solidFill>
                  <a:schemeClr val="tx2">
                    <a:lumMod val="75000"/>
                  </a:schemeClr>
                </a:solidFill>
              </a:rPr>
              <a:t> element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By.LinkText</a:t>
            </a:r>
            <a:r>
              <a:rPr lang="en-US" b="1" dirty="0">
                <a:solidFill>
                  <a:schemeClr val="tx2">
                    <a:lumMod val="75000"/>
                  </a:schemeClr>
                </a:solidFill>
              </a:rPr>
              <a:t>("Partial Link Test"));</a:t>
            </a:r>
          </a:p>
          <a:p>
            <a:pPr marL="0" indent="0">
              <a:buNone/>
            </a:pPr>
            <a:r>
              <a:rPr lang="en-US" b="1" dirty="0" err="1">
                <a:solidFill>
                  <a:schemeClr val="tx2">
                    <a:lumMod val="75000"/>
                  </a:schemeClr>
                </a:solidFill>
              </a:rPr>
              <a:t>element.Clear</a:t>
            </a:r>
            <a:r>
              <a:rPr lang="en-US" b="1" dirty="0">
                <a:solidFill>
                  <a:schemeClr val="tx2">
                    <a:lumMod val="75000"/>
                  </a:schemeClr>
                </a:solidFill>
              </a:rPr>
              <a:t>();</a:t>
            </a:r>
          </a:p>
          <a:p>
            <a:pPr marL="0" indent="0">
              <a:buNone/>
            </a:pPr>
            <a:r>
              <a:rPr lang="en-US" b="1" dirty="0">
                <a:solidFill>
                  <a:schemeClr val="tx2">
                    <a:lumMod val="75000"/>
                  </a:schemeClr>
                </a:solidFill>
              </a:rPr>
              <a:t>//Or can be identified as </a:t>
            </a:r>
          </a:p>
          <a:p>
            <a:pPr marL="0" indent="0">
              <a:buNone/>
            </a:pPr>
            <a:r>
              <a:rPr lang="en-US" b="1" dirty="0" err="1">
                <a:solidFill>
                  <a:schemeClr val="tx2">
                    <a:lumMod val="75000"/>
                  </a:schemeClr>
                </a:solidFill>
              </a:rPr>
              <a:t>IWebElement</a:t>
            </a:r>
            <a:r>
              <a:rPr lang="en-US" b="1" dirty="0">
                <a:solidFill>
                  <a:schemeClr val="tx2">
                    <a:lumMod val="75000"/>
                  </a:schemeClr>
                </a:solidFill>
              </a:rPr>
              <a:t> element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By.PartialLinkText</a:t>
            </a:r>
            <a:r>
              <a:rPr lang="en-US" b="1" dirty="0">
                <a:solidFill>
                  <a:schemeClr val="tx2">
                    <a:lumMod val="75000"/>
                  </a:schemeClr>
                </a:solidFill>
              </a:rPr>
              <a:t>("Partial");</a:t>
            </a:r>
          </a:p>
          <a:p>
            <a:pPr marL="0" indent="0">
              <a:buNone/>
            </a:pPr>
            <a:r>
              <a:rPr lang="en-US" b="1" dirty="0" err="1">
                <a:solidFill>
                  <a:schemeClr val="tx2">
                    <a:lumMod val="75000"/>
                  </a:schemeClr>
                </a:solidFill>
              </a:rPr>
              <a:t>element.Clear</a:t>
            </a:r>
            <a:r>
              <a:rPr lang="en-US" b="1" dirty="0">
                <a:solidFill>
                  <a:schemeClr val="tx2">
                    <a:lumMod val="75000"/>
                  </a:schemeClr>
                </a:solidFill>
              </a:rPr>
              <a:t>();</a:t>
            </a:r>
          </a:p>
        </p:txBody>
      </p:sp>
      <p:sp>
        <p:nvSpPr>
          <p:cNvPr id="4" name="Title 3"/>
          <p:cNvSpPr>
            <a:spLocks noGrp="1"/>
          </p:cNvSpPr>
          <p:nvPr>
            <p:ph type="title"/>
          </p:nvPr>
        </p:nvSpPr>
        <p:spPr/>
        <p:txBody>
          <a:bodyPr/>
          <a:lstStyle/>
          <a:p>
            <a:r>
              <a:rPr lang="en-US" dirty="0" err="1"/>
              <a:t>FindElements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42</a:t>
            </a:fld>
            <a:endParaRPr lang="en-US" dirty="0"/>
          </a:p>
        </p:txBody>
      </p:sp>
    </p:spTree>
    <p:extLst>
      <p:ext uri="{BB962C8B-B14F-4D97-AF65-F5344CB8AC3E}">
        <p14:creationId xmlns:p14="http://schemas.microsoft.com/office/powerpoint/2010/main" val="23680437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92500" lnSpcReduction="20000"/>
          </a:bodyPr>
          <a:lstStyle/>
          <a:p>
            <a:r>
              <a:rPr lang="en-US" b="1" dirty="0">
                <a:solidFill>
                  <a:schemeClr val="tx2">
                    <a:lumMod val="75000"/>
                  </a:schemeClr>
                </a:solidFill>
              </a:rPr>
              <a:t>By XPath</a:t>
            </a:r>
          </a:p>
          <a:p>
            <a:pPr marL="0" indent="0">
              <a:buNone/>
            </a:pPr>
            <a:r>
              <a:rPr lang="en-US" b="1" dirty="0">
                <a:solidFill>
                  <a:schemeClr val="tx2">
                    <a:lumMod val="75000"/>
                  </a:schemeClr>
                </a:solidFill>
              </a:rPr>
              <a:t>By </a:t>
            </a:r>
            <a:r>
              <a:rPr lang="en-US" b="1" dirty="0" err="1">
                <a:solidFill>
                  <a:schemeClr val="tx2">
                    <a:lumMod val="75000"/>
                  </a:schemeClr>
                </a:solidFill>
              </a:rPr>
              <a:t>By.XPath</a:t>
            </a:r>
            <a:r>
              <a:rPr lang="en-US" b="1" dirty="0">
                <a:solidFill>
                  <a:schemeClr val="tx2">
                    <a:lumMod val="75000"/>
                  </a:schemeClr>
                </a:solidFill>
              </a:rPr>
              <a:t>(string </a:t>
            </a:r>
            <a:r>
              <a:rPr lang="en-US" b="1" dirty="0" err="1">
                <a:solidFill>
                  <a:schemeClr val="tx2">
                    <a:lumMod val="75000"/>
                  </a:schemeClr>
                </a:solidFill>
              </a:rPr>
              <a:t>xPathToFind</a:t>
            </a:r>
            <a:r>
              <a:rPr lang="en-US" b="1" dirty="0">
                <a:solidFill>
                  <a:schemeClr val="tx2">
                    <a:lumMod val="75000"/>
                  </a:schemeClr>
                </a:solidFill>
              </a:rPr>
              <a:t>)– It is most popular and majorly used locating element technique or the easiest way to locate element in WebDriver. It takes a parameter of String which is a XPATHEXPRESSION and it returns a BY object to </a:t>
            </a:r>
            <a:r>
              <a:rPr lang="en-US" b="1" dirty="0" err="1">
                <a:solidFill>
                  <a:schemeClr val="tx2">
                    <a:lumMod val="75000"/>
                  </a:schemeClr>
                </a:solidFill>
              </a:rPr>
              <a:t>FindElement</a:t>
            </a:r>
            <a:r>
              <a:rPr lang="en-US" b="1" dirty="0">
                <a:solidFill>
                  <a:schemeClr val="tx2">
                    <a:lumMod val="75000"/>
                  </a:schemeClr>
                </a:solidFill>
              </a:rPr>
              <a:t>() method.</a:t>
            </a:r>
          </a:p>
          <a:p>
            <a:pPr marL="0" indent="0">
              <a:buNone/>
            </a:pPr>
            <a:r>
              <a:rPr lang="en-US" b="1" dirty="0">
                <a:solidFill>
                  <a:schemeClr val="tx2">
                    <a:lumMod val="75000"/>
                  </a:schemeClr>
                </a:solidFill>
              </a:rPr>
              <a:t>Command – </a:t>
            </a:r>
            <a:r>
              <a:rPr lang="en-US" b="1" dirty="0" err="1">
                <a:solidFill>
                  <a:schemeClr val="tx2">
                    <a:lumMod val="75000"/>
                  </a:schemeClr>
                </a:solidFill>
              </a:rPr>
              <a:t>driver.FindElement</a:t>
            </a:r>
            <a:r>
              <a:rPr lang="en-US" b="1" dirty="0">
                <a:solidFill>
                  <a:schemeClr val="tx2">
                    <a:lumMod val="75000"/>
                  </a:schemeClr>
                </a:solidFill>
              </a:rPr>
              <a:t>(</a:t>
            </a:r>
            <a:r>
              <a:rPr lang="en-US" b="1" dirty="0" err="1">
                <a:solidFill>
                  <a:schemeClr val="tx2">
                    <a:lumMod val="75000"/>
                  </a:schemeClr>
                </a:solidFill>
              </a:rPr>
              <a:t>By.XPath</a:t>
            </a:r>
            <a:r>
              <a:rPr lang="en-US" b="1" dirty="0">
                <a:solidFill>
                  <a:schemeClr val="tx2">
                    <a:lumMod val="75000"/>
                  </a:schemeClr>
                </a:solidFill>
              </a:rPr>
              <a:t>(“Element XPATHEXPRESSION”));</a:t>
            </a:r>
          </a:p>
          <a:p>
            <a:endParaRPr lang="en-US" b="1" dirty="0">
              <a:solidFill>
                <a:schemeClr val="tx2">
                  <a:lumMod val="75000"/>
                </a:schemeClr>
              </a:solidFill>
            </a:endParaRPr>
          </a:p>
          <a:p>
            <a:r>
              <a:rPr lang="en-US" b="1" dirty="0">
                <a:solidFill>
                  <a:schemeClr val="tx2">
                    <a:lumMod val="75000"/>
                  </a:schemeClr>
                </a:solidFill>
              </a:rPr>
              <a:t>The best thing in </a:t>
            </a:r>
            <a:r>
              <a:rPr lang="en-US" b="1" dirty="0" err="1">
                <a:solidFill>
                  <a:schemeClr val="tx2">
                    <a:lumMod val="75000"/>
                  </a:schemeClr>
                </a:solidFill>
              </a:rPr>
              <a:t>xpath</a:t>
            </a:r>
            <a:r>
              <a:rPr lang="en-US" b="1" dirty="0">
                <a:solidFill>
                  <a:schemeClr val="tx2">
                    <a:lumMod val="75000"/>
                  </a:schemeClr>
                </a:solidFill>
              </a:rPr>
              <a:t> is that it provides many different technique to locate elements. It gives you feature to locate single element in many ways.</a:t>
            </a:r>
          </a:p>
        </p:txBody>
      </p:sp>
      <p:sp>
        <p:nvSpPr>
          <p:cNvPr id="4" name="Title 3"/>
          <p:cNvSpPr>
            <a:spLocks noGrp="1"/>
          </p:cNvSpPr>
          <p:nvPr>
            <p:ph type="title"/>
          </p:nvPr>
        </p:nvSpPr>
        <p:spPr/>
        <p:txBody>
          <a:bodyPr/>
          <a:lstStyle/>
          <a:p>
            <a:r>
              <a:rPr lang="en-US" dirty="0" err="1"/>
              <a:t>FindElements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43</a:t>
            </a:fld>
            <a:endParaRPr lang="en-US" dirty="0"/>
          </a:p>
        </p:txBody>
      </p:sp>
    </p:spTree>
    <p:extLst>
      <p:ext uri="{BB962C8B-B14F-4D97-AF65-F5344CB8AC3E}">
        <p14:creationId xmlns:p14="http://schemas.microsoft.com/office/powerpoint/2010/main" val="1834335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70000" lnSpcReduction="20000"/>
          </a:bodyPr>
          <a:lstStyle/>
          <a:p>
            <a:r>
              <a:rPr lang="en-US" b="1" dirty="0">
                <a:solidFill>
                  <a:schemeClr val="tx2">
                    <a:lumMod val="75000"/>
                  </a:schemeClr>
                </a:solidFill>
              </a:rPr>
              <a:t>Difference between </a:t>
            </a:r>
            <a:r>
              <a:rPr lang="en-US" b="1" dirty="0" err="1">
                <a:solidFill>
                  <a:schemeClr val="tx2">
                    <a:lumMod val="75000"/>
                  </a:schemeClr>
                </a:solidFill>
              </a:rPr>
              <a:t>FindElement</a:t>
            </a:r>
            <a:r>
              <a:rPr lang="en-US" b="1" dirty="0">
                <a:solidFill>
                  <a:schemeClr val="tx2">
                    <a:lumMod val="75000"/>
                  </a:schemeClr>
                </a:solidFill>
              </a:rPr>
              <a:t> &amp; </a:t>
            </a:r>
            <a:r>
              <a:rPr lang="en-US" b="1" dirty="0" err="1">
                <a:solidFill>
                  <a:schemeClr val="tx2">
                    <a:lumMod val="75000"/>
                  </a:schemeClr>
                </a:solidFill>
              </a:rPr>
              <a:t>FindElements</a:t>
            </a:r>
            <a:r>
              <a:rPr lang="en-US" b="1" dirty="0">
                <a:solidFill>
                  <a:schemeClr val="tx2">
                    <a:lumMod val="75000"/>
                  </a:schemeClr>
                </a:solidFill>
              </a:rPr>
              <a:t> Commands</a:t>
            </a:r>
          </a:p>
          <a:p>
            <a:pPr marL="0" indent="0">
              <a:buNone/>
            </a:pPr>
            <a:r>
              <a:rPr lang="en-US" b="1" dirty="0">
                <a:solidFill>
                  <a:schemeClr val="tx2">
                    <a:lumMod val="75000"/>
                  </a:schemeClr>
                </a:solidFill>
              </a:rPr>
              <a:t>The difference between </a:t>
            </a:r>
            <a:r>
              <a:rPr lang="en-US" b="1" dirty="0" err="1">
                <a:solidFill>
                  <a:schemeClr val="tx2">
                    <a:lumMod val="75000"/>
                  </a:schemeClr>
                </a:solidFill>
              </a:rPr>
              <a:t>FindElement</a:t>
            </a:r>
            <a:r>
              <a:rPr lang="en-US" b="1" dirty="0">
                <a:solidFill>
                  <a:schemeClr val="tx2">
                    <a:lumMod val="75000"/>
                  </a:schemeClr>
                </a:solidFill>
              </a:rPr>
              <a:t>() and </a:t>
            </a:r>
            <a:r>
              <a:rPr lang="en-US" b="1" dirty="0" err="1">
                <a:solidFill>
                  <a:schemeClr val="tx2">
                    <a:lumMod val="75000"/>
                  </a:schemeClr>
                </a:solidFill>
              </a:rPr>
              <a:t>FindElements</a:t>
            </a:r>
            <a:r>
              <a:rPr lang="en-US" b="1" dirty="0">
                <a:solidFill>
                  <a:schemeClr val="tx2">
                    <a:lumMod val="75000"/>
                  </a:schemeClr>
                </a:solidFill>
              </a:rPr>
              <a:t>() method is the first returns a </a:t>
            </a:r>
            <a:r>
              <a:rPr lang="en-US" b="1" dirty="0" err="1">
                <a:solidFill>
                  <a:schemeClr val="tx2">
                    <a:lumMod val="75000"/>
                  </a:schemeClr>
                </a:solidFill>
              </a:rPr>
              <a:t>WebElement</a:t>
            </a:r>
            <a:r>
              <a:rPr lang="en-US" b="1" dirty="0">
                <a:solidFill>
                  <a:schemeClr val="tx2">
                    <a:lumMod val="75000"/>
                  </a:schemeClr>
                </a:solidFill>
              </a:rPr>
              <a:t> object otherwise it throws an exception and the latter returns a List of </a:t>
            </a:r>
            <a:r>
              <a:rPr lang="en-US" b="1" dirty="0" err="1">
                <a:solidFill>
                  <a:schemeClr val="tx2">
                    <a:lumMod val="75000"/>
                  </a:schemeClr>
                </a:solidFill>
              </a:rPr>
              <a:t>WebElements</a:t>
            </a:r>
            <a:r>
              <a:rPr lang="en-US" b="1" dirty="0">
                <a:solidFill>
                  <a:schemeClr val="tx2">
                    <a:lumMod val="75000"/>
                  </a:schemeClr>
                </a:solidFill>
              </a:rPr>
              <a:t>, it can return an empty list if no DOM elements match the query.</a:t>
            </a:r>
          </a:p>
          <a:p>
            <a:r>
              <a:rPr lang="en-US" b="1" dirty="0" err="1">
                <a:solidFill>
                  <a:schemeClr val="tx2">
                    <a:lumMod val="75000"/>
                  </a:schemeClr>
                </a:solidFill>
              </a:rPr>
              <a:t>FindElement</a:t>
            </a:r>
            <a:r>
              <a:rPr lang="en-US" b="1" dirty="0">
                <a:solidFill>
                  <a:schemeClr val="tx2">
                    <a:lumMod val="75000"/>
                  </a:schemeClr>
                </a:solidFill>
              </a:rPr>
              <a:t>()</a:t>
            </a:r>
          </a:p>
          <a:p>
            <a:pPr lvl="1"/>
            <a:r>
              <a:rPr lang="en-US" b="1" dirty="0">
                <a:solidFill>
                  <a:schemeClr val="tx2">
                    <a:lumMod val="75000"/>
                  </a:schemeClr>
                </a:solidFill>
              </a:rPr>
              <a:t>On Zero Match : throws </a:t>
            </a:r>
            <a:r>
              <a:rPr lang="en-US" b="1" dirty="0" err="1">
                <a:solidFill>
                  <a:schemeClr val="tx2">
                    <a:lumMod val="75000"/>
                  </a:schemeClr>
                </a:solidFill>
              </a:rPr>
              <a:t>NoSuchElementException</a:t>
            </a:r>
            <a:endParaRPr lang="en-US" b="1" dirty="0">
              <a:solidFill>
                <a:schemeClr val="tx2">
                  <a:lumMod val="75000"/>
                </a:schemeClr>
              </a:solidFill>
            </a:endParaRPr>
          </a:p>
          <a:p>
            <a:pPr lvl="1"/>
            <a:r>
              <a:rPr lang="en-US" b="1" dirty="0">
                <a:solidFill>
                  <a:schemeClr val="tx2">
                    <a:lumMod val="75000"/>
                  </a:schemeClr>
                </a:solidFill>
              </a:rPr>
              <a:t>On One Match : returns </a:t>
            </a:r>
            <a:r>
              <a:rPr lang="en-US" b="1" dirty="0" err="1">
                <a:solidFill>
                  <a:schemeClr val="tx2">
                    <a:lumMod val="75000"/>
                  </a:schemeClr>
                </a:solidFill>
              </a:rPr>
              <a:t>WebElement</a:t>
            </a:r>
            <a:endParaRPr lang="en-US" b="1" dirty="0">
              <a:solidFill>
                <a:schemeClr val="tx2">
                  <a:lumMod val="75000"/>
                </a:schemeClr>
              </a:solidFill>
            </a:endParaRPr>
          </a:p>
          <a:p>
            <a:pPr lvl="1"/>
            <a:r>
              <a:rPr lang="en-US" b="1" dirty="0">
                <a:solidFill>
                  <a:schemeClr val="tx2">
                    <a:lumMod val="75000"/>
                  </a:schemeClr>
                </a:solidFill>
              </a:rPr>
              <a:t>On One+ Match : returns the first appearance in DOM</a:t>
            </a:r>
          </a:p>
          <a:p>
            <a:r>
              <a:rPr lang="en-US" b="1" dirty="0" err="1">
                <a:solidFill>
                  <a:schemeClr val="tx2">
                    <a:lumMod val="75000"/>
                  </a:schemeClr>
                </a:solidFill>
              </a:rPr>
              <a:t>FindElements</a:t>
            </a:r>
            <a:r>
              <a:rPr lang="en-US" b="1" dirty="0">
                <a:solidFill>
                  <a:schemeClr val="tx2">
                    <a:lumMod val="75000"/>
                  </a:schemeClr>
                </a:solidFill>
              </a:rPr>
              <a:t>()</a:t>
            </a:r>
          </a:p>
          <a:p>
            <a:pPr lvl="1"/>
            <a:r>
              <a:rPr lang="en-US" b="1" dirty="0">
                <a:solidFill>
                  <a:schemeClr val="tx2">
                    <a:lumMod val="75000"/>
                  </a:schemeClr>
                </a:solidFill>
              </a:rPr>
              <a:t>On Zero Match : return an empty list</a:t>
            </a:r>
          </a:p>
          <a:p>
            <a:pPr lvl="1"/>
            <a:r>
              <a:rPr lang="en-US" b="1" dirty="0">
                <a:solidFill>
                  <a:schemeClr val="tx2">
                    <a:lumMod val="75000"/>
                  </a:schemeClr>
                </a:solidFill>
              </a:rPr>
              <a:t>On One Match : returns list of one </a:t>
            </a:r>
            <a:r>
              <a:rPr lang="en-US" b="1" dirty="0" err="1">
                <a:solidFill>
                  <a:schemeClr val="tx2">
                    <a:lumMod val="75000"/>
                  </a:schemeClr>
                </a:solidFill>
              </a:rPr>
              <a:t>WebElement</a:t>
            </a:r>
            <a:r>
              <a:rPr lang="en-US" b="1" dirty="0">
                <a:solidFill>
                  <a:schemeClr val="tx2">
                    <a:lumMod val="75000"/>
                  </a:schemeClr>
                </a:solidFill>
              </a:rPr>
              <a:t> only</a:t>
            </a:r>
          </a:p>
          <a:p>
            <a:pPr lvl="1"/>
            <a:r>
              <a:rPr lang="en-US" b="1" dirty="0">
                <a:solidFill>
                  <a:schemeClr val="tx2">
                    <a:lumMod val="75000"/>
                  </a:schemeClr>
                </a:solidFill>
              </a:rPr>
              <a:t>On One+ Match : returns list with all matching instance</a:t>
            </a:r>
          </a:p>
        </p:txBody>
      </p:sp>
      <p:sp>
        <p:nvSpPr>
          <p:cNvPr id="4" name="Title 3"/>
          <p:cNvSpPr>
            <a:spLocks noGrp="1"/>
          </p:cNvSpPr>
          <p:nvPr>
            <p:ph type="title"/>
          </p:nvPr>
        </p:nvSpPr>
        <p:spPr/>
        <p:txBody>
          <a:bodyPr/>
          <a:lstStyle/>
          <a:p>
            <a:r>
              <a:rPr lang="en-US" dirty="0" err="1"/>
              <a:t>FindElements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44</a:t>
            </a:fld>
            <a:endParaRPr lang="en-US" dirty="0"/>
          </a:p>
        </p:txBody>
      </p:sp>
    </p:spTree>
    <p:extLst>
      <p:ext uri="{BB962C8B-B14F-4D97-AF65-F5344CB8AC3E}">
        <p14:creationId xmlns:p14="http://schemas.microsoft.com/office/powerpoint/2010/main" val="39195166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Basic operations</a:t>
            </a:r>
            <a:endParaRPr lang="bg-BG" dirty="0"/>
          </a:p>
        </p:txBody>
      </p:sp>
      <p:sp>
        <p:nvSpPr>
          <p:cNvPr id="3" name="Text Placeholder 2"/>
          <p:cNvSpPr>
            <a:spLocks noGrp="1"/>
          </p:cNvSpPr>
          <p:nvPr>
            <p:ph type="body" sz="quarter" idx="11"/>
          </p:nvPr>
        </p:nvSpPr>
        <p:spPr/>
        <p:txBody>
          <a:bodyPr/>
          <a:lstStyle/>
          <a:p>
            <a:endParaRPr lang="bg-BG"/>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877881" y="1775591"/>
            <a:ext cx="1457147" cy="19531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065" y="1697116"/>
            <a:ext cx="2031671" cy="2031671"/>
          </a:xfrm>
          <a:prstGeom prst="rect">
            <a:avLst/>
          </a:prstGeom>
        </p:spPr>
      </p:pic>
    </p:spTree>
    <p:extLst>
      <p:ext uri="{BB962C8B-B14F-4D97-AF65-F5344CB8AC3E}">
        <p14:creationId xmlns:p14="http://schemas.microsoft.com/office/powerpoint/2010/main" val="6421364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a:bodyPr>
          <a:lstStyle/>
          <a:p>
            <a:r>
              <a:rPr lang="en-US" b="1" dirty="0">
                <a:solidFill>
                  <a:schemeClr val="tx2">
                    <a:lumMod val="75000"/>
                  </a:schemeClr>
                </a:solidFill>
              </a:rPr>
              <a:t>How to Handle Window in Selenium </a:t>
            </a:r>
            <a:r>
              <a:rPr lang="en-US" b="1" dirty="0" err="1">
                <a:solidFill>
                  <a:schemeClr val="tx2">
                    <a:lumMod val="75000"/>
                  </a:schemeClr>
                </a:solidFill>
              </a:rPr>
              <a:t>CSharp</a:t>
            </a:r>
            <a:r>
              <a:rPr lang="en-US" b="1" dirty="0">
                <a:solidFill>
                  <a:schemeClr val="tx2">
                    <a:lumMod val="75000"/>
                  </a:schemeClr>
                </a:solidFill>
              </a:rPr>
              <a:t>?</a:t>
            </a:r>
          </a:p>
          <a:p>
            <a:pPr marL="0" indent="0">
              <a:buNone/>
            </a:pPr>
            <a:r>
              <a:rPr lang="en-US" b="1" dirty="0">
                <a:solidFill>
                  <a:schemeClr val="tx2">
                    <a:lumMod val="75000"/>
                  </a:schemeClr>
                </a:solidFill>
              </a:rPr>
              <a:t>To uniquely identify an opened browser Selenium WebDriver keeps a map of Opened windows VS Window Handle. Window handle is a unique string value that uniquely identifies a Browser window on desktop. It is guaranteed that each browser will have a unique window handle. To get Window handle WebDriver interface provides two methods </a:t>
            </a:r>
            <a:r>
              <a:rPr lang="en-US" b="1" dirty="0" err="1">
                <a:solidFill>
                  <a:schemeClr val="tx2">
                    <a:lumMod val="75000"/>
                  </a:schemeClr>
                </a:solidFill>
              </a:rPr>
              <a:t>CurrentWindowHandle</a:t>
            </a:r>
            <a:r>
              <a:rPr lang="en-US" b="1" dirty="0">
                <a:solidFill>
                  <a:schemeClr val="tx2">
                    <a:lumMod val="75000"/>
                  </a:schemeClr>
                </a:solidFill>
              </a:rPr>
              <a:t> – </a:t>
            </a:r>
            <a:r>
              <a:rPr lang="en-US" b="1" dirty="0" err="1">
                <a:solidFill>
                  <a:schemeClr val="tx2">
                    <a:lumMod val="75000"/>
                  </a:schemeClr>
                </a:solidFill>
              </a:rPr>
              <a:t>WindowHandles</a:t>
            </a:r>
            <a:endParaRPr lang="en-US" b="1" dirty="0">
              <a:solidFill>
                <a:schemeClr val="tx2">
                  <a:lumMod val="75000"/>
                </a:schemeClr>
              </a:solidFill>
            </a:endParaRPr>
          </a:p>
        </p:txBody>
      </p:sp>
      <p:sp>
        <p:nvSpPr>
          <p:cNvPr id="4" name="Title 3"/>
          <p:cNvSpPr>
            <a:spLocks noGrp="1"/>
          </p:cNvSpPr>
          <p:nvPr>
            <p:ph type="title"/>
          </p:nvPr>
        </p:nvSpPr>
        <p:spPr/>
        <p:txBody>
          <a:bodyPr/>
          <a:lstStyle/>
          <a:p>
            <a:r>
              <a:rPr lang="en-US" dirty="0"/>
              <a:t>Basic operation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46</a:t>
            </a:fld>
            <a:endParaRPr lang="en-US" dirty="0"/>
          </a:p>
        </p:txBody>
      </p:sp>
    </p:spTree>
    <p:extLst>
      <p:ext uri="{BB962C8B-B14F-4D97-AF65-F5344CB8AC3E}">
        <p14:creationId xmlns:p14="http://schemas.microsoft.com/office/powerpoint/2010/main" val="30495179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operation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47</a:t>
            </a:fld>
            <a:endParaRPr lang="en-US" dirty="0"/>
          </a:p>
        </p:txBody>
      </p:sp>
      <p:pic>
        <p:nvPicPr>
          <p:cNvPr id="7170" name="Picture 2" descr="CurrentWindowHandle"/>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50812" y="1371600"/>
            <a:ext cx="8942388" cy="14192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rrentWindowHand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12" y="2968341"/>
            <a:ext cx="7515225" cy="220980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urrentWindowHand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0212" y="5257800"/>
            <a:ext cx="6248400" cy="10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1564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a:bodyPr>
          <a:lstStyle/>
          <a:p>
            <a:r>
              <a:rPr lang="en-US" b="1" dirty="0" err="1">
                <a:solidFill>
                  <a:schemeClr val="tx2">
                    <a:lumMod val="75000"/>
                  </a:schemeClr>
                </a:solidFill>
              </a:rPr>
              <a:t>CurrentWindowHandle</a:t>
            </a:r>
            <a:r>
              <a:rPr lang="en-US" b="1" dirty="0">
                <a:solidFill>
                  <a:schemeClr val="tx2">
                    <a:lumMod val="75000"/>
                  </a:schemeClr>
                </a:solidFill>
              </a:rPr>
              <a:t> method return a string value and it returns the Window handle of current focused browser window. </a:t>
            </a:r>
            <a:r>
              <a:rPr lang="en-US" b="1" dirty="0" err="1">
                <a:solidFill>
                  <a:schemeClr val="tx2">
                    <a:lumMod val="75000"/>
                  </a:schemeClr>
                </a:solidFill>
              </a:rPr>
              <a:t>WindowHandles</a:t>
            </a:r>
            <a:r>
              <a:rPr lang="en-US" b="1" dirty="0">
                <a:solidFill>
                  <a:schemeClr val="tx2">
                    <a:lumMod val="75000"/>
                  </a:schemeClr>
                </a:solidFill>
              </a:rPr>
              <a:t>. This method returns a </a:t>
            </a:r>
            <a:r>
              <a:rPr lang="en-US" b="1" dirty="0" err="1">
                <a:solidFill>
                  <a:schemeClr val="tx2">
                    <a:lumMod val="75000"/>
                  </a:schemeClr>
                </a:solidFill>
              </a:rPr>
              <a:t>ReadOnlyCollection</a:t>
            </a:r>
            <a:r>
              <a:rPr lang="en-US" b="1" dirty="0">
                <a:solidFill>
                  <a:schemeClr val="tx2">
                    <a:lumMod val="75000"/>
                  </a:schemeClr>
                </a:solidFill>
              </a:rPr>
              <a:t> (You need to typecast this collection to List Collection by using </a:t>
            </a:r>
            <a:r>
              <a:rPr lang="en-US" b="1" dirty="0" err="1">
                <a:solidFill>
                  <a:schemeClr val="tx2">
                    <a:lumMod val="75000"/>
                  </a:schemeClr>
                </a:solidFill>
              </a:rPr>
              <a:t>ToList</a:t>
            </a:r>
            <a:r>
              <a:rPr lang="en-US" b="1" dirty="0">
                <a:solidFill>
                  <a:schemeClr val="tx2">
                    <a:lumMod val="75000"/>
                  </a:schemeClr>
                </a:solidFill>
              </a:rPr>
              <a:t>()) of all Window handles of all the browsers that were opened in the session.</a:t>
            </a:r>
          </a:p>
        </p:txBody>
      </p:sp>
      <p:sp>
        <p:nvSpPr>
          <p:cNvPr id="4" name="Title 3"/>
          <p:cNvSpPr>
            <a:spLocks noGrp="1"/>
          </p:cNvSpPr>
          <p:nvPr>
            <p:ph type="title"/>
          </p:nvPr>
        </p:nvSpPr>
        <p:spPr/>
        <p:txBody>
          <a:bodyPr/>
          <a:lstStyle/>
          <a:p>
            <a:r>
              <a:rPr lang="en-US" dirty="0"/>
              <a:t>Basic operation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48</a:t>
            </a:fld>
            <a:endParaRPr lang="en-US" dirty="0"/>
          </a:p>
        </p:txBody>
      </p:sp>
    </p:spTree>
    <p:extLst>
      <p:ext uri="{BB962C8B-B14F-4D97-AF65-F5344CB8AC3E}">
        <p14:creationId xmlns:p14="http://schemas.microsoft.com/office/powerpoint/2010/main" val="240608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190353" y="1295400"/>
            <a:ext cx="11815018" cy="5201066"/>
          </a:xfrm>
        </p:spPr>
        <p:txBody>
          <a:bodyPr>
            <a:normAutofit fontScale="85000" lnSpcReduction="20000"/>
          </a:bodyPr>
          <a:lstStyle/>
          <a:p>
            <a:r>
              <a:rPr lang="en-US" b="1" dirty="0">
                <a:solidFill>
                  <a:schemeClr val="tx2">
                    <a:lumMod val="75000"/>
                  </a:schemeClr>
                </a:solidFill>
              </a:rPr>
              <a:t>How to Handle Multiple Windows in Selenium </a:t>
            </a:r>
            <a:r>
              <a:rPr lang="en-US" b="1" dirty="0" err="1">
                <a:solidFill>
                  <a:schemeClr val="tx2">
                    <a:lumMod val="75000"/>
                  </a:schemeClr>
                </a:solidFill>
              </a:rPr>
              <a:t>CSharp</a:t>
            </a:r>
            <a:r>
              <a:rPr lang="en-US" b="1" dirty="0">
                <a:solidFill>
                  <a:schemeClr val="tx2">
                    <a:lumMod val="75000"/>
                  </a:schemeClr>
                </a:solidFill>
              </a:rPr>
              <a:t>?</a:t>
            </a:r>
          </a:p>
          <a:p>
            <a:pPr marL="0" indent="0">
              <a:buNone/>
            </a:pPr>
            <a:r>
              <a:rPr lang="en-US" b="1" dirty="0">
                <a:solidFill>
                  <a:schemeClr val="tx2">
                    <a:lumMod val="75000"/>
                  </a:schemeClr>
                </a:solidFill>
              </a:rPr>
              <a:t>There is a concept of current focused window which means that all selenium </a:t>
            </a:r>
            <a:r>
              <a:rPr lang="en-US" b="1" dirty="0" err="1">
                <a:solidFill>
                  <a:schemeClr val="tx2">
                    <a:lumMod val="75000"/>
                  </a:schemeClr>
                </a:solidFill>
              </a:rPr>
              <a:t>webdriver</a:t>
            </a:r>
            <a:r>
              <a:rPr lang="en-US" b="1" dirty="0">
                <a:solidFill>
                  <a:schemeClr val="tx2">
                    <a:lumMod val="75000"/>
                  </a:schemeClr>
                </a:solidFill>
              </a:rPr>
              <a:t> commands will go to the focused window. By default the focus is always on the Parent window, please see the screenshot above. In order to shift focus from Parent Window to any child window we have to use the following command on WebDriver – </a:t>
            </a:r>
            <a:r>
              <a:rPr lang="en-US" b="1" dirty="0" err="1">
                <a:solidFill>
                  <a:schemeClr val="tx2">
                    <a:lumMod val="75000"/>
                  </a:schemeClr>
                </a:solidFill>
              </a:rPr>
              <a:t>driver.SwitchTo</a:t>
            </a:r>
            <a:r>
              <a:rPr lang="en-US" b="1" dirty="0">
                <a:solidFill>
                  <a:schemeClr val="tx2">
                    <a:lumMod val="75000"/>
                  </a:schemeClr>
                </a:solidFill>
              </a:rPr>
              <a:t>().Window(String </a:t>
            </a:r>
            <a:r>
              <a:rPr lang="en-US" b="1" dirty="0" err="1">
                <a:solidFill>
                  <a:schemeClr val="tx2">
                    <a:lumMod val="75000"/>
                  </a:schemeClr>
                </a:solidFill>
              </a:rPr>
              <a:t>WindowHandle</a:t>
            </a:r>
            <a:r>
              <a:rPr lang="en-US" b="1" dirty="0">
                <a:solidFill>
                  <a:schemeClr val="tx2">
                    <a:lumMod val="75000"/>
                  </a:schemeClr>
                </a:solidFill>
              </a:rPr>
              <a:t>); This command takes in a window handle and switches the driver context on that window. Once the Switch happens all the driver commands will go to the newly focused window. This is very important to understand, without switching to the desired window we will not be able to perform any action on that window. Now lets see some code which iteratively moves across all the open windows and navigates to a particular page in all the open windows one by one.</a:t>
            </a:r>
          </a:p>
        </p:txBody>
      </p:sp>
      <p:sp>
        <p:nvSpPr>
          <p:cNvPr id="4" name="Title 3"/>
          <p:cNvSpPr>
            <a:spLocks noGrp="1"/>
          </p:cNvSpPr>
          <p:nvPr>
            <p:ph type="title"/>
          </p:nvPr>
        </p:nvSpPr>
        <p:spPr/>
        <p:txBody>
          <a:bodyPr/>
          <a:lstStyle/>
          <a:p>
            <a:r>
              <a:rPr lang="en-US" dirty="0"/>
              <a:t>Basic operation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49</a:t>
            </a:fld>
            <a:endParaRPr lang="en-US" dirty="0"/>
          </a:p>
        </p:txBody>
      </p:sp>
    </p:spTree>
    <p:extLst>
      <p:ext uri="{BB962C8B-B14F-4D97-AF65-F5344CB8AC3E}">
        <p14:creationId xmlns:p14="http://schemas.microsoft.com/office/powerpoint/2010/main" val="6695066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dirty="0"/>
              <a:t>Selenium WebDriver Architecture</a:t>
            </a:r>
            <a:endParaRPr lang="bg-BG" dirty="0"/>
          </a:p>
        </p:txBody>
      </p:sp>
      <p:sp>
        <p:nvSpPr>
          <p:cNvPr id="8"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5</a:t>
            </a:fld>
            <a:endParaRPr lang="en-US"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31812" y="1524000"/>
            <a:ext cx="6867525" cy="4152900"/>
          </a:xfrm>
        </p:spPr>
      </p:pic>
    </p:spTree>
    <p:extLst>
      <p:ext uri="{BB962C8B-B14F-4D97-AF65-F5344CB8AC3E}">
        <p14:creationId xmlns:p14="http://schemas.microsoft.com/office/powerpoint/2010/main" val="386601115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412461" y="4057738"/>
            <a:ext cx="8575762" cy="1985751"/>
          </a:xfrm>
        </p:spPr>
        <p:txBody>
          <a:bodyPr>
            <a:normAutofit fontScale="92500" lnSpcReduction="20000"/>
          </a:bodyPr>
          <a:lstStyle/>
          <a:p>
            <a:r>
              <a:rPr lang="en-US" dirty="0" err="1"/>
              <a:t>Exampe</a:t>
            </a:r>
            <a:endParaRPr lang="en-US" dirty="0"/>
          </a:p>
          <a:p>
            <a:pPr marL="0" indent="0">
              <a:buNone/>
            </a:pPr>
            <a:r>
              <a:rPr lang="en-US" dirty="0"/>
              <a:t>Let’s take an example of RSS button at the bottom of the page in the footer section of www.store.demoqa.com. </a:t>
            </a:r>
          </a:p>
          <a:p>
            <a:endParaRPr lang="bg-BG" dirty="0"/>
          </a:p>
        </p:txBody>
      </p:sp>
      <p:sp>
        <p:nvSpPr>
          <p:cNvPr id="4" name="Title 3"/>
          <p:cNvSpPr>
            <a:spLocks noGrp="1"/>
          </p:cNvSpPr>
          <p:nvPr>
            <p:ph type="title"/>
          </p:nvPr>
        </p:nvSpPr>
        <p:spPr/>
        <p:txBody>
          <a:bodyPr/>
          <a:lstStyle/>
          <a:p>
            <a:r>
              <a:rPr lang="en-US" dirty="0"/>
              <a:t>Xpath </a:t>
            </a:r>
          </a:p>
        </p:txBody>
      </p:sp>
      <p:sp>
        <p:nvSpPr>
          <p:cNvPr id="2" name="Slide Number Placeholder 1"/>
          <p:cNvSpPr>
            <a:spLocks noGrp="1"/>
          </p:cNvSpPr>
          <p:nvPr>
            <p:ph type="sldNum" sz="quarter" idx="13"/>
          </p:nvPr>
        </p:nvSpPr>
        <p:spPr/>
        <p:txBody>
          <a:bodyPr/>
          <a:lstStyle/>
          <a:p>
            <a:fld id="{C014DD1E-5D91-48A3-AD6D-45FBA980D106}" type="slidenum">
              <a:rPr lang="en-US" smtClean="0"/>
              <a:pPr/>
              <a:t>50</a:t>
            </a:fld>
            <a:endParaRPr lang="en-US" dirty="0"/>
          </a:p>
        </p:txBody>
      </p:sp>
      <p:pic>
        <p:nvPicPr>
          <p:cNvPr id="2056" name="Picture 8" descr="Loca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3" y="1651191"/>
            <a:ext cx="9296400" cy="2406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7683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412460" y="1295400"/>
            <a:ext cx="10711151" cy="5105400"/>
          </a:xfrm>
        </p:spPr>
        <p:txBody>
          <a:bodyPr>
            <a:normAutofit/>
          </a:bodyPr>
          <a:lstStyle/>
          <a:p>
            <a:r>
              <a:rPr lang="en-US" dirty="0"/>
              <a:t>Technique 1 | Absolute XPath: The easiest way of finding the </a:t>
            </a:r>
            <a:r>
              <a:rPr lang="en-US" dirty="0" err="1"/>
              <a:t>xpath</a:t>
            </a:r>
            <a:r>
              <a:rPr lang="en-US" dirty="0"/>
              <a:t> is to use the Browser Inspector tool to locate an element and  get the </a:t>
            </a:r>
            <a:r>
              <a:rPr lang="en-US" dirty="0" err="1"/>
              <a:t>xpath</a:t>
            </a:r>
            <a:r>
              <a:rPr lang="en-US" dirty="0"/>
              <a:t> of it:</a:t>
            </a:r>
          </a:p>
          <a:p>
            <a:endParaRPr lang="en-US" dirty="0"/>
          </a:p>
          <a:p>
            <a:r>
              <a:rPr lang="en-US" dirty="0"/>
              <a:t>XPath Generated by the tool is : /html/body/div[2]/div/div/footer/section[3]/div/</a:t>
            </a:r>
            <a:r>
              <a:rPr lang="en-US" dirty="0" err="1"/>
              <a:t>ul</a:t>
            </a:r>
            <a:r>
              <a:rPr lang="en-US" dirty="0"/>
              <a:t>/li[3]/a</a:t>
            </a:r>
            <a:endParaRPr lang="bg-BG" dirty="0"/>
          </a:p>
        </p:txBody>
      </p:sp>
      <p:sp>
        <p:nvSpPr>
          <p:cNvPr id="4" name="Title 3"/>
          <p:cNvSpPr>
            <a:spLocks noGrp="1"/>
          </p:cNvSpPr>
          <p:nvPr>
            <p:ph type="title"/>
          </p:nvPr>
        </p:nvSpPr>
        <p:spPr/>
        <p:txBody>
          <a:bodyPr/>
          <a:lstStyle/>
          <a:p>
            <a:r>
              <a:rPr lang="en-US" dirty="0"/>
              <a:t>Xpath </a:t>
            </a:r>
          </a:p>
        </p:txBody>
      </p:sp>
      <p:sp>
        <p:nvSpPr>
          <p:cNvPr id="2" name="Slide Number Placeholder 1"/>
          <p:cNvSpPr>
            <a:spLocks noGrp="1"/>
          </p:cNvSpPr>
          <p:nvPr>
            <p:ph type="sldNum" sz="quarter" idx="13"/>
          </p:nvPr>
        </p:nvSpPr>
        <p:spPr/>
        <p:txBody>
          <a:bodyPr/>
          <a:lstStyle/>
          <a:p>
            <a:fld id="{C014DD1E-5D91-48A3-AD6D-45FBA980D106}" type="slidenum">
              <a:rPr lang="en-US" smtClean="0"/>
              <a:pPr/>
              <a:t>51</a:t>
            </a:fld>
            <a:endParaRPr lang="en-US" dirty="0"/>
          </a:p>
        </p:txBody>
      </p:sp>
    </p:spTree>
    <p:extLst>
      <p:ext uri="{BB962C8B-B14F-4D97-AF65-F5344CB8AC3E}">
        <p14:creationId xmlns:p14="http://schemas.microsoft.com/office/powerpoint/2010/main" val="2059435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412460" y="1295400"/>
            <a:ext cx="10711151" cy="5105400"/>
          </a:xfrm>
        </p:spPr>
        <p:txBody>
          <a:bodyPr>
            <a:normAutofit fontScale="85000" lnSpcReduction="10000"/>
          </a:bodyPr>
          <a:lstStyle/>
          <a:p>
            <a:r>
              <a:rPr lang="en-US" dirty="0"/>
              <a:t>Technique 2 | Relative XPath: At times XPath generated by Firebug are too lengthy and you see there is a possibility of getting a shorter XPath. Above </a:t>
            </a:r>
            <a:r>
              <a:rPr lang="en-US" dirty="0" err="1"/>
              <a:t>xpath</a:t>
            </a:r>
            <a:r>
              <a:rPr lang="en-US" dirty="0"/>
              <a:t> will technically work, but each of those nested relationships will need to be present 100% of the time, or the locator will not function.  Above </a:t>
            </a:r>
            <a:r>
              <a:rPr lang="en-US" dirty="0" err="1"/>
              <a:t>choosed</a:t>
            </a:r>
            <a:r>
              <a:rPr lang="en-US" dirty="0"/>
              <a:t> </a:t>
            </a:r>
            <a:r>
              <a:rPr lang="en-US" dirty="0" err="1"/>
              <a:t>xpath</a:t>
            </a:r>
            <a:r>
              <a:rPr lang="en-US" dirty="0"/>
              <a:t> is known as Absolute </a:t>
            </a:r>
            <a:r>
              <a:rPr lang="en-US" dirty="0" err="1"/>
              <a:t>xpath</a:t>
            </a:r>
            <a:r>
              <a:rPr lang="en-US" dirty="0"/>
              <a:t>. There is a good chance that your </a:t>
            </a:r>
            <a:r>
              <a:rPr lang="en-US" dirty="0" err="1"/>
              <a:t>xpath</a:t>
            </a:r>
            <a:r>
              <a:rPr lang="en-US" dirty="0"/>
              <a:t> will vary in every release. It is always better to choose Relative </a:t>
            </a:r>
            <a:r>
              <a:rPr lang="en-US" dirty="0" err="1"/>
              <a:t>xpath</a:t>
            </a:r>
            <a:r>
              <a:rPr lang="en-US" dirty="0"/>
              <a:t>, as it helps us to reduce the chance of element not found exception.</a:t>
            </a:r>
          </a:p>
          <a:p>
            <a:endParaRPr lang="en-US" dirty="0"/>
          </a:p>
          <a:p>
            <a:r>
              <a:rPr lang="en-US" dirty="0"/>
              <a:t>To choose the relative </a:t>
            </a:r>
            <a:r>
              <a:rPr lang="en-US" dirty="0" err="1"/>
              <a:t>xpath</a:t>
            </a:r>
            <a:r>
              <a:rPr lang="en-US" dirty="0"/>
              <a:t>, it is advisable to look for the recent Id attribute. Look below at the HTML code of the above screen shot.</a:t>
            </a:r>
            <a:endParaRPr lang="bg-BG" dirty="0"/>
          </a:p>
        </p:txBody>
      </p:sp>
      <p:sp>
        <p:nvSpPr>
          <p:cNvPr id="4" name="Title 3"/>
          <p:cNvSpPr>
            <a:spLocks noGrp="1"/>
          </p:cNvSpPr>
          <p:nvPr>
            <p:ph type="title"/>
          </p:nvPr>
        </p:nvSpPr>
        <p:spPr/>
        <p:txBody>
          <a:bodyPr/>
          <a:lstStyle/>
          <a:p>
            <a:r>
              <a:rPr lang="en-US" dirty="0"/>
              <a:t>Xpath </a:t>
            </a:r>
          </a:p>
        </p:txBody>
      </p:sp>
      <p:sp>
        <p:nvSpPr>
          <p:cNvPr id="2" name="Slide Number Placeholder 1"/>
          <p:cNvSpPr>
            <a:spLocks noGrp="1"/>
          </p:cNvSpPr>
          <p:nvPr>
            <p:ph type="sldNum" sz="quarter" idx="13"/>
          </p:nvPr>
        </p:nvSpPr>
        <p:spPr/>
        <p:txBody>
          <a:bodyPr/>
          <a:lstStyle/>
          <a:p>
            <a:fld id="{C014DD1E-5D91-48A3-AD6D-45FBA980D106}" type="slidenum">
              <a:rPr lang="en-US" smtClean="0"/>
              <a:pPr/>
              <a:t>52</a:t>
            </a:fld>
            <a:endParaRPr lang="en-US" dirty="0"/>
          </a:p>
        </p:txBody>
      </p:sp>
    </p:spTree>
    <p:extLst>
      <p:ext uri="{BB962C8B-B14F-4D97-AF65-F5344CB8AC3E}">
        <p14:creationId xmlns:p14="http://schemas.microsoft.com/office/powerpoint/2010/main" val="13399187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412460" y="3810000"/>
            <a:ext cx="10711151" cy="2590800"/>
          </a:xfrm>
        </p:spPr>
        <p:txBody>
          <a:bodyPr>
            <a:normAutofit fontScale="62500" lnSpcReduction="20000"/>
          </a:bodyPr>
          <a:lstStyle/>
          <a:p>
            <a:r>
              <a:rPr lang="en-US" dirty="0"/>
              <a:t>You can see the recent or last Id produced is ‘</a:t>
            </a:r>
            <a:r>
              <a:rPr lang="en-US" dirty="0" err="1"/>
              <a:t>footer_nav</a:t>
            </a:r>
            <a:r>
              <a:rPr lang="en-US" dirty="0"/>
              <a:t>‘. This id would be appropriate in this case, so a quality </a:t>
            </a:r>
            <a:r>
              <a:rPr lang="en-US" dirty="0" err="1"/>
              <a:t>xpath</a:t>
            </a:r>
            <a:r>
              <a:rPr lang="en-US" dirty="0"/>
              <a:t> will look like this:  //*[@id=’social-media’]/</a:t>
            </a:r>
            <a:r>
              <a:rPr lang="en-US" dirty="0" err="1"/>
              <a:t>ul</a:t>
            </a:r>
            <a:r>
              <a:rPr lang="en-US" dirty="0"/>
              <a:t>/li[3]/a</a:t>
            </a:r>
          </a:p>
          <a:p>
            <a:r>
              <a:rPr lang="en-US" dirty="0"/>
              <a:t>Did you notice the difference between the Absolute and Relative </a:t>
            </a:r>
            <a:r>
              <a:rPr lang="en-US" dirty="0" err="1"/>
              <a:t>xpaths</a:t>
            </a:r>
            <a:r>
              <a:rPr lang="en-US" dirty="0"/>
              <a:t>?</a:t>
            </a:r>
          </a:p>
          <a:p>
            <a:r>
              <a:rPr lang="en-US" dirty="0"/>
              <a:t>Absolute </a:t>
            </a:r>
            <a:r>
              <a:rPr lang="en-US" dirty="0" err="1"/>
              <a:t>xpath</a:t>
            </a:r>
            <a:r>
              <a:rPr lang="en-US" dirty="0"/>
              <a:t>: /html/body/div[2]/div/div/footer/section[3]/div/</a:t>
            </a:r>
            <a:r>
              <a:rPr lang="en-US" dirty="0" err="1"/>
              <a:t>ul</a:t>
            </a:r>
            <a:r>
              <a:rPr lang="en-US" dirty="0"/>
              <a:t>/li[3]/a</a:t>
            </a:r>
          </a:p>
          <a:p>
            <a:r>
              <a:rPr lang="en-US" dirty="0"/>
              <a:t>Relative </a:t>
            </a:r>
            <a:r>
              <a:rPr lang="en-US" dirty="0" err="1"/>
              <a:t>xpath</a:t>
            </a:r>
            <a:r>
              <a:rPr lang="en-US" dirty="0"/>
              <a:t>: //*[@id=’social-media’]/</a:t>
            </a:r>
            <a:r>
              <a:rPr lang="en-US" dirty="0" err="1"/>
              <a:t>ul</a:t>
            </a:r>
            <a:r>
              <a:rPr lang="en-US" dirty="0"/>
              <a:t>/li[3]/a</a:t>
            </a:r>
          </a:p>
          <a:p>
            <a:r>
              <a:rPr lang="en-US" dirty="0"/>
              <a:t>Absolute </a:t>
            </a:r>
            <a:r>
              <a:rPr lang="en-US" dirty="0" err="1"/>
              <a:t>xpath</a:t>
            </a:r>
            <a:r>
              <a:rPr lang="en-US" dirty="0"/>
              <a:t> is using single slash at the start of the </a:t>
            </a:r>
            <a:r>
              <a:rPr lang="en-US" dirty="0" err="1"/>
              <a:t>xpath</a:t>
            </a:r>
            <a:r>
              <a:rPr lang="en-US" dirty="0"/>
              <a:t> and relative is using double slash.</a:t>
            </a:r>
            <a:endParaRPr lang="bg-BG" dirty="0"/>
          </a:p>
        </p:txBody>
      </p:sp>
      <p:sp>
        <p:nvSpPr>
          <p:cNvPr id="4" name="Title 3"/>
          <p:cNvSpPr>
            <a:spLocks noGrp="1"/>
          </p:cNvSpPr>
          <p:nvPr>
            <p:ph type="title"/>
          </p:nvPr>
        </p:nvSpPr>
        <p:spPr/>
        <p:txBody>
          <a:bodyPr/>
          <a:lstStyle/>
          <a:p>
            <a:r>
              <a:rPr lang="en-US" dirty="0"/>
              <a:t>Xpath </a:t>
            </a:r>
          </a:p>
        </p:txBody>
      </p:sp>
      <p:sp>
        <p:nvSpPr>
          <p:cNvPr id="2" name="Slide Number Placeholder 1"/>
          <p:cNvSpPr>
            <a:spLocks noGrp="1"/>
          </p:cNvSpPr>
          <p:nvPr>
            <p:ph type="sldNum" sz="quarter" idx="13"/>
          </p:nvPr>
        </p:nvSpPr>
        <p:spPr/>
        <p:txBody>
          <a:bodyPr/>
          <a:lstStyle/>
          <a:p>
            <a:fld id="{C014DD1E-5D91-48A3-AD6D-45FBA980D106}" type="slidenum">
              <a:rPr lang="en-US" smtClean="0"/>
              <a:pPr/>
              <a:t>53</a:t>
            </a:fld>
            <a:endParaRPr lang="en-US" dirty="0"/>
          </a:p>
        </p:txBody>
      </p:sp>
      <p:pic>
        <p:nvPicPr>
          <p:cNvPr id="4100" name="Picture 4" descr="Locators-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2" y="1143000"/>
            <a:ext cx="7234161" cy="2634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4685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a:xfrm>
            <a:off x="412460" y="1295400"/>
            <a:ext cx="10711151" cy="5105400"/>
          </a:xfrm>
        </p:spPr>
        <p:txBody>
          <a:bodyPr>
            <a:normAutofit fontScale="47500" lnSpcReduction="20000"/>
          </a:bodyPr>
          <a:lstStyle/>
          <a:p>
            <a:r>
              <a:rPr lang="en-US" dirty="0"/>
              <a:t>Technique 3 | Relative XPath | Combination of Double Slash: Relative </a:t>
            </a:r>
            <a:r>
              <a:rPr lang="en-US" dirty="0" err="1"/>
              <a:t>xpath</a:t>
            </a:r>
            <a:r>
              <a:rPr lang="en-US" dirty="0"/>
              <a:t> can be choose in many ways and to understand that, it is required to understand the usage of single &amp; double slashes in the </a:t>
            </a:r>
            <a:r>
              <a:rPr lang="en-US" dirty="0" err="1"/>
              <a:t>xpaths</a:t>
            </a:r>
            <a:r>
              <a:rPr lang="en-US" dirty="0"/>
              <a:t>.</a:t>
            </a:r>
          </a:p>
          <a:p>
            <a:r>
              <a:rPr lang="en-US" dirty="0"/>
              <a:t>Usage of Single ‘/’ and double ‘//’ in the </a:t>
            </a:r>
            <a:r>
              <a:rPr lang="en-US" dirty="0" err="1"/>
              <a:t>xpath</a:t>
            </a:r>
            <a:endParaRPr lang="en-US" dirty="0"/>
          </a:p>
          <a:p>
            <a:pPr marL="0" indent="0">
              <a:buNone/>
            </a:pPr>
            <a:r>
              <a:rPr lang="en-US" dirty="0"/>
              <a:t>A single slash ‘/’ anywhere in </a:t>
            </a:r>
            <a:r>
              <a:rPr lang="en-US" dirty="0" err="1"/>
              <a:t>Xpath</a:t>
            </a:r>
            <a:r>
              <a:rPr lang="en-US" dirty="0"/>
              <a:t> signifies to look for the element immediately inside its parent element.</a:t>
            </a:r>
          </a:p>
          <a:p>
            <a:pPr marL="0" indent="0">
              <a:buNone/>
            </a:pPr>
            <a:r>
              <a:rPr lang="en-US" dirty="0"/>
              <a:t>A double slash ‘//’ signifies to look for any child or any grand-child element inside the parent element.</a:t>
            </a:r>
          </a:p>
          <a:p>
            <a:pPr marL="0" indent="0">
              <a:buNone/>
            </a:pPr>
            <a:r>
              <a:rPr lang="en-US" dirty="0"/>
              <a:t>Finding it confusing, just look at the </a:t>
            </a:r>
            <a:r>
              <a:rPr lang="en-US" dirty="0" err="1"/>
              <a:t>xpath</a:t>
            </a:r>
            <a:r>
              <a:rPr lang="en-US" dirty="0"/>
              <a:t> of the same RSS button with using double slashes in the middle of the </a:t>
            </a:r>
            <a:r>
              <a:rPr lang="en-US" dirty="0" err="1"/>
              <a:t>xpath</a:t>
            </a:r>
            <a:r>
              <a:rPr lang="en-US" dirty="0"/>
              <a:t>:</a:t>
            </a:r>
          </a:p>
          <a:p>
            <a:endParaRPr lang="en-US" dirty="0"/>
          </a:p>
          <a:p>
            <a:pPr marL="0" indent="0">
              <a:buNone/>
            </a:pPr>
            <a:r>
              <a:rPr lang="en-US" dirty="0"/>
              <a:t>Absolute </a:t>
            </a:r>
            <a:r>
              <a:rPr lang="en-US" dirty="0" err="1"/>
              <a:t>xpath</a:t>
            </a:r>
            <a:r>
              <a:rPr lang="en-US" dirty="0"/>
              <a:t>: /html/body/div[2]/div/div/footer/section[3]/div/</a:t>
            </a:r>
            <a:r>
              <a:rPr lang="en-US" dirty="0" err="1"/>
              <a:t>ul</a:t>
            </a:r>
            <a:r>
              <a:rPr lang="en-US" dirty="0"/>
              <a:t>/li[3]/a</a:t>
            </a:r>
          </a:p>
          <a:p>
            <a:pPr marL="0" indent="0">
              <a:buNone/>
            </a:pPr>
            <a:r>
              <a:rPr lang="en-US" dirty="0" err="1"/>
              <a:t>FirePath</a:t>
            </a:r>
            <a:r>
              <a:rPr lang="en-US" dirty="0"/>
              <a:t> </a:t>
            </a:r>
            <a:r>
              <a:rPr lang="en-US" dirty="0" err="1"/>
              <a:t>xpath</a:t>
            </a:r>
            <a:r>
              <a:rPr lang="en-US" dirty="0"/>
              <a:t>: //*[@id=’social-media’]/</a:t>
            </a:r>
            <a:r>
              <a:rPr lang="en-US" dirty="0" err="1"/>
              <a:t>ul</a:t>
            </a:r>
            <a:r>
              <a:rPr lang="en-US" dirty="0"/>
              <a:t>/li[3]/a</a:t>
            </a:r>
          </a:p>
          <a:p>
            <a:pPr marL="0" indent="0">
              <a:buNone/>
            </a:pPr>
            <a:r>
              <a:rPr lang="en-US" dirty="0"/>
              <a:t>New relative </a:t>
            </a:r>
            <a:r>
              <a:rPr lang="en-US" dirty="0" err="1"/>
              <a:t>xpath</a:t>
            </a:r>
            <a:r>
              <a:rPr lang="en-US" dirty="0"/>
              <a:t>: //body//footer/section[3]/div/</a:t>
            </a:r>
            <a:r>
              <a:rPr lang="en-US" dirty="0" err="1"/>
              <a:t>ul</a:t>
            </a:r>
            <a:r>
              <a:rPr lang="en-US" dirty="0"/>
              <a:t>/li[3]/a</a:t>
            </a:r>
          </a:p>
          <a:p>
            <a:pPr marL="0" indent="0">
              <a:buNone/>
            </a:pPr>
            <a:r>
              <a:rPr lang="en-US" dirty="0"/>
              <a:t>Another relative </a:t>
            </a:r>
            <a:r>
              <a:rPr lang="en-US" dirty="0" err="1"/>
              <a:t>xpath</a:t>
            </a:r>
            <a:r>
              <a:rPr lang="en-US" dirty="0"/>
              <a:t>: //body//section[3]/div/</a:t>
            </a:r>
            <a:r>
              <a:rPr lang="en-US" dirty="0" err="1"/>
              <a:t>ul</a:t>
            </a:r>
            <a:r>
              <a:rPr lang="en-US" dirty="0"/>
              <a:t>/li[3]/a</a:t>
            </a:r>
          </a:p>
          <a:p>
            <a:pPr marL="0" indent="0">
              <a:buNone/>
            </a:pPr>
            <a:endParaRPr lang="en-US" dirty="0"/>
          </a:p>
          <a:p>
            <a:r>
              <a:rPr lang="en-US" dirty="0"/>
              <a:t>I would suggest you to try it yourself, so that you can understand it more efficiently.</a:t>
            </a:r>
          </a:p>
          <a:p>
            <a:r>
              <a:rPr lang="en-US" dirty="0"/>
              <a:t>(Based on http://toolsqa.com/selenium-webdriver/choosing-effective-xpath/)</a:t>
            </a:r>
            <a:endParaRPr lang="bg-BG" dirty="0"/>
          </a:p>
        </p:txBody>
      </p:sp>
      <p:sp>
        <p:nvSpPr>
          <p:cNvPr id="4" name="Title 3"/>
          <p:cNvSpPr>
            <a:spLocks noGrp="1"/>
          </p:cNvSpPr>
          <p:nvPr>
            <p:ph type="title"/>
          </p:nvPr>
        </p:nvSpPr>
        <p:spPr/>
        <p:txBody>
          <a:bodyPr/>
          <a:lstStyle/>
          <a:p>
            <a:r>
              <a:rPr lang="en-US" dirty="0"/>
              <a:t>Xpath </a:t>
            </a:r>
          </a:p>
        </p:txBody>
      </p:sp>
      <p:sp>
        <p:nvSpPr>
          <p:cNvPr id="2" name="Slide Number Placeholder 1"/>
          <p:cNvSpPr>
            <a:spLocks noGrp="1"/>
          </p:cNvSpPr>
          <p:nvPr>
            <p:ph type="sldNum" sz="quarter" idx="13"/>
          </p:nvPr>
        </p:nvSpPr>
        <p:spPr/>
        <p:txBody>
          <a:bodyPr/>
          <a:lstStyle/>
          <a:p>
            <a:fld id="{C014DD1E-5D91-48A3-AD6D-45FBA980D106}" type="slidenum">
              <a:rPr lang="en-US" smtClean="0"/>
              <a:pPr/>
              <a:t>54</a:t>
            </a:fld>
            <a:endParaRPr lang="en-US" dirty="0"/>
          </a:p>
        </p:txBody>
      </p:sp>
    </p:spTree>
    <p:extLst>
      <p:ext uri="{BB962C8B-B14F-4D97-AF65-F5344CB8AC3E}">
        <p14:creationId xmlns:p14="http://schemas.microsoft.com/office/powerpoint/2010/main" val="13725572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14DD1E-5D91-48A3-AD6D-45FBA980D106}" type="slidenum">
              <a:rPr lang="en-US" smtClean="0"/>
              <a:pPr/>
              <a:t>55</a:t>
            </a:fld>
            <a:endParaRPr lang="en-US" dirty="0"/>
          </a:p>
        </p:txBody>
      </p:sp>
      <p:sp>
        <p:nvSpPr>
          <p:cNvPr id="3" name="Title 2"/>
          <p:cNvSpPr>
            <a:spLocks noGrp="1"/>
          </p:cNvSpPr>
          <p:nvPr>
            <p:ph type="title"/>
          </p:nvPr>
        </p:nvSpPr>
        <p:spPr/>
        <p:txBody>
          <a:bodyPr/>
          <a:lstStyle/>
          <a:p>
            <a:endParaRPr lang="bg-BG"/>
          </a:p>
        </p:txBody>
      </p:sp>
    </p:spTree>
    <p:extLst>
      <p:ext uri="{BB962C8B-B14F-4D97-AF65-F5344CB8AC3E}">
        <p14:creationId xmlns:p14="http://schemas.microsoft.com/office/powerpoint/2010/main" val="9290115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bg-BG"/>
          </a:p>
        </p:txBody>
      </p:sp>
      <p:sp>
        <p:nvSpPr>
          <p:cNvPr id="2" name="Slide Number Placeholder 1"/>
          <p:cNvSpPr>
            <a:spLocks noGrp="1"/>
          </p:cNvSpPr>
          <p:nvPr>
            <p:ph type="sldNum" sz="quarter" idx="4294967295"/>
          </p:nvPr>
        </p:nvSpPr>
        <p:spPr>
          <a:xfrm>
            <a:off x="11760200" y="6397625"/>
            <a:ext cx="428625" cy="307975"/>
          </a:xfrm>
        </p:spPr>
        <p:txBody>
          <a:bodyPr/>
          <a:lstStyle/>
          <a:p>
            <a:fld id="{C014DD1E-5D91-48A3-AD6D-45FBA980D106}" type="slidenum">
              <a:rPr lang="en-US" smtClean="0"/>
              <a:pPr/>
              <a:t>56</a:t>
            </a:fld>
            <a:endParaRPr lang="en-US" dirty="0"/>
          </a:p>
        </p:txBody>
      </p:sp>
    </p:spTree>
    <p:extLst>
      <p:ext uri="{BB962C8B-B14F-4D97-AF65-F5344CB8AC3E}">
        <p14:creationId xmlns:p14="http://schemas.microsoft.com/office/powerpoint/2010/main" val="21262256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14DD1E-5D91-48A3-AD6D-45FBA980D106}" type="slidenum">
              <a:rPr lang="en-US" smtClean="0"/>
              <a:pPr/>
              <a:t>57</a:t>
            </a:fld>
            <a:endParaRPr lang="en-US" dirty="0"/>
          </a:p>
        </p:txBody>
      </p:sp>
    </p:spTree>
    <p:extLst>
      <p:ext uri="{BB962C8B-B14F-4D97-AF65-F5344CB8AC3E}">
        <p14:creationId xmlns:p14="http://schemas.microsoft.com/office/powerpoint/2010/main" val="25321826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13" y="1708957"/>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58</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507637" y="4072220"/>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474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1480" y="152400"/>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0" y="1039813"/>
            <a:ext cx="9434513" cy="5638800"/>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descr="http://softuni.bg" title="Software University">
            <a:hlinkClick r:id="rId4" tooltip="Software University"/>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26400" y="1594686"/>
            <a:ext cx="1701050" cy="1570200"/>
          </a:xfrm>
          <a:prstGeom prst="rect">
            <a:avLst/>
          </a:prstGeom>
          <a:ln w="12700">
            <a:solidFill>
              <a:srgbClr val="55438F">
                <a:alpha val="70000"/>
              </a:srgbClr>
            </a:solidFill>
          </a:ln>
        </p:spPr>
      </p:pic>
      <p:pic>
        <p:nvPicPr>
          <p:cNvPr id="10" name="Picture 9" descr="http://softuni.org" title="Software University Foundation">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descr="http://www.facebook.com/SoftwareUniversity" title="Software University @ Facebook">
            <a:hlinkClick r:id="rId10" tooltip="Software University @ Facebook"/>
          </p:cNvPr>
          <p:cNvPicPr>
            <a:picLocks noChangeAspect="1" noChangeArrowheads="1"/>
          </p:cNvPicPr>
          <p:nvPr/>
        </p:nvPicPr>
        <p:blipFill rotWithShape="1">
          <a:blip r:embed="rId11" cstate="print">
            <a:extLst>
              <a:ext uri="{28A0092B-C50C-407E-A947-70E740481C1C}">
                <a14:useLocalDpi xmlns:a14="http://schemas.microsoft.com/office/drawing/2010/main"/>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www.youtube.com/SoftwareUniversity" title="Software University Videos @ YouTube">
            <a:hlinkClick r:id="rId6" tooltip="Software University YouTube Video Channel"/>
          </p:cNvPr>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7" tooltip="Software University Discussion Forum"/>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109334" y="5540172"/>
            <a:ext cx="970156" cy="965726"/>
          </a:xfrm>
          <a:prstGeom prst="rect">
            <a:avLst/>
          </a:prstGeom>
        </p:spPr>
      </p:pic>
      <p:pic>
        <p:nvPicPr>
          <p:cNvPr id="5" name="Picture 4">
            <a:hlinkClick r:id="rId4"/>
          </p:cNvPr>
          <p:cNvPicPr>
            <a:picLocks noChangeAspect="1"/>
          </p:cNvPicPr>
          <p:nvPr/>
        </p:nvPicPr>
        <p:blipFill>
          <a:blip r:embed="rId14"/>
          <a:stretch>
            <a:fillRect/>
          </a:stretch>
        </p:blipFill>
        <p:spPr>
          <a:xfrm>
            <a:off x="6762304" y="3093954"/>
            <a:ext cx="2286198" cy="2493480"/>
          </a:xfrm>
          <a:prstGeom prst="rect">
            <a:avLst/>
          </a:prstGeom>
        </p:spPr>
      </p:pic>
    </p:spTree>
    <p:extLst>
      <p:ext uri="{BB962C8B-B14F-4D97-AF65-F5344CB8AC3E}">
        <p14:creationId xmlns:p14="http://schemas.microsoft.com/office/powerpoint/2010/main" val="29312416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dirty="0"/>
              <a:t>Selenium WebDriver and RC Model</a:t>
            </a:r>
            <a:endParaRPr lang="bg-BG" dirty="0"/>
          </a:p>
        </p:txBody>
      </p:sp>
      <p:sp>
        <p:nvSpPr>
          <p:cNvPr id="8"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6</a:t>
            </a:fld>
            <a:endParaRPr lang="en-US" dirty="0"/>
          </a:p>
        </p:txBody>
      </p:sp>
      <p:pic>
        <p:nvPicPr>
          <p:cNvPr id="9218" name="Picture 2" descr="http://toolsqa.com/wp-content/gallery/selenium-basics/WebDriver_5.png"/>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989012" y="1600200"/>
            <a:ext cx="6943725" cy="4132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36993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a:t>Many browsers per node</a:t>
            </a:r>
          </a:p>
        </p:txBody>
      </p:sp>
      <p:sp>
        <p:nvSpPr>
          <p:cNvPr id="560130" name="Rectangle 2"/>
          <p:cNvSpPr>
            <a:spLocks noGrp="1" noChangeArrowheads="1"/>
          </p:cNvSpPr>
          <p:nvPr>
            <p:ph type="title"/>
          </p:nvPr>
        </p:nvSpPr>
        <p:spPr/>
        <p:txBody>
          <a:bodyPr/>
          <a:lstStyle/>
          <a:p>
            <a:r>
              <a:rPr lang="en-US" dirty="0"/>
              <a:t>Selenium Grid</a:t>
            </a:r>
            <a:endParaRPr lang="bg-BG" dirty="0"/>
          </a:p>
        </p:txBody>
      </p:sp>
      <p:sp>
        <p:nvSpPr>
          <p:cNvPr id="8"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7</a:t>
            </a:fld>
            <a:endParaRPr lang="en-US" dirty="0"/>
          </a:p>
        </p:txBody>
      </p:sp>
      <p:pic>
        <p:nvPicPr>
          <p:cNvPr id="4" name="Picture 3"/>
          <p:cNvPicPr>
            <a:picLocks noChangeAspect="1"/>
          </p:cNvPicPr>
          <p:nvPr/>
        </p:nvPicPr>
        <p:blipFill>
          <a:blip r:embed="rId2"/>
          <a:stretch>
            <a:fillRect/>
          </a:stretch>
        </p:blipFill>
        <p:spPr>
          <a:xfrm>
            <a:off x="1827212" y="1832467"/>
            <a:ext cx="6696075" cy="4724400"/>
          </a:xfrm>
          <a:prstGeom prst="rect">
            <a:avLst/>
          </a:prstGeom>
        </p:spPr>
      </p:pic>
    </p:spTree>
    <p:extLst>
      <p:ext uri="{BB962C8B-B14F-4D97-AF65-F5344CB8AC3E}">
        <p14:creationId xmlns:p14="http://schemas.microsoft.com/office/powerpoint/2010/main" val="332689467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1" name="Rectangle 3"/>
          <p:cNvSpPr>
            <a:spLocks noGrp="1" noChangeArrowheads="1"/>
          </p:cNvSpPr>
          <p:nvPr>
            <p:ph type="body" sz="quarter" idx="10"/>
          </p:nvPr>
        </p:nvSpPr>
        <p:spPr>
          <a:xfrm>
            <a:off x="490451" y="4419601"/>
            <a:ext cx="11242761" cy="2301878"/>
          </a:xfrm>
        </p:spPr>
        <p:txBody>
          <a:bodyPr>
            <a:normAutofit fontScale="70000" lnSpcReduction="20000"/>
          </a:bodyPr>
          <a:lstStyle/>
          <a:p>
            <a:r>
              <a:rPr lang="en-US" sz="3800" dirty="0"/>
              <a:t>Create session - The first step is to create a session with the respective driver like </a:t>
            </a:r>
            <a:r>
              <a:rPr lang="en-US" sz="3800" dirty="0" err="1">
                <a:hlinkClick r:id="rId2"/>
              </a:rPr>
              <a:t>ChromeDriver</a:t>
            </a:r>
            <a:r>
              <a:rPr lang="en-US" sz="3800" dirty="0"/>
              <a:t> or </a:t>
            </a:r>
            <a:r>
              <a:rPr lang="en-US" sz="3800" dirty="0" err="1">
                <a:hlinkClick r:id="rId3"/>
              </a:rPr>
              <a:t>FirefoxDriver</a:t>
            </a:r>
            <a:r>
              <a:rPr lang="en-US" sz="3800" dirty="0"/>
              <a:t> and use the same session Id to communicate between client and server. Session command above created </a:t>
            </a:r>
            <a:r>
              <a:rPr lang="en-US" sz="3800" i="1" dirty="0"/>
              <a:t>SessionID:92cda1072b127d44da8d5651e570664d</a:t>
            </a:r>
            <a:r>
              <a:rPr lang="en-US" sz="3800" dirty="0"/>
              <a:t> with Server and now every request must pass the same </a:t>
            </a:r>
            <a:r>
              <a:rPr lang="en-US" sz="3800" dirty="0" err="1"/>
              <a:t>sessionId</a:t>
            </a:r>
            <a:r>
              <a:rPr lang="en-US" sz="3800" dirty="0"/>
              <a:t> in all the next requests.</a:t>
            </a:r>
          </a:p>
          <a:p>
            <a:endParaRPr lang="en-US" dirty="0"/>
          </a:p>
        </p:txBody>
      </p:sp>
      <p:sp>
        <p:nvSpPr>
          <p:cNvPr id="560130" name="Rectangle 2"/>
          <p:cNvSpPr>
            <a:spLocks noGrp="1" noChangeArrowheads="1"/>
          </p:cNvSpPr>
          <p:nvPr>
            <p:ph type="title"/>
          </p:nvPr>
        </p:nvSpPr>
        <p:spPr/>
        <p:txBody>
          <a:bodyPr/>
          <a:lstStyle/>
          <a:p>
            <a:r>
              <a:rPr lang="en-US" dirty="0"/>
              <a:t>JSON wire protocol in action</a:t>
            </a:r>
            <a:endParaRPr lang="bg-BG" dirty="0"/>
          </a:p>
        </p:txBody>
      </p:sp>
      <p:sp>
        <p:nvSpPr>
          <p:cNvPr id="8"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8</a:t>
            </a:fld>
            <a:endParaRPr lang="en-US" dirty="0"/>
          </a:p>
        </p:txBody>
      </p:sp>
      <p:pic>
        <p:nvPicPr>
          <p:cNvPr id="2052" name="Picture 4" descr="create-session-webdriver-comma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12" y="1224951"/>
            <a:ext cx="8229600" cy="3021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90813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1" name="Rectangle 3"/>
          <p:cNvSpPr>
            <a:spLocks noGrp="1" noChangeArrowheads="1"/>
          </p:cNvSpPr>
          <p:nvPr>
            <p:ph type="body" sz="quarter" idx="10"/>
          </p:nvPr>
        </p:nvSpPr>
        <p:spPr>
          <a:xfrm>
            <a:off x="490451" y="4419601"/>
            <a:ext cx="10709361" cy="1676400"/>
          </a:xfrm>
        </p:spPr>
        <p:txBody>
          <a:bodyPr>
            <a:normAutofit/>
          </a:bodyPr>
          <a:lstStyle/>
          <a:p>
            <a:r>
              <a:rPr lang="en-US" sz="4000" b="1" dirty="0">
                <a:solidFill>
                  <a:srgbClr val="F3BE60"/>
                </a:solidFill>
                <a:latin typeface="+mj-lt"/>
                <a:ea typeface="+mj-ea"/>
                <a:cs typeface="+mj-cs"/>
              </a:rPr>
              <a:t>Opening the Test URL </a:t>
            </a:r>
            <a:r>
              <a:rPr lang="en-US" dirty="0"/>
              <a:t>- Now after creating a successful session with the driver, next step is to open URL</a:t>
            </a:r>
            <a:endParaRPr lang="en-US" b="1" dirty="0"/>
          </a:p>
        </p:txBody>
      </p:sp>
      <p:sp>
        <p:nvSpPr>
          <p:cNvPr id="560130" name="Rectangle 2"/>
          <p:cNvSpPr>
            <a:spLocks noGrp="1" noChangeArrowheads="1"/>
          </p:cNvSpPr>
          <p:nvPr>
            <p:ph type="title"/>
          </p:nvPr>
        </p:nvSpPr>
        <p:spPr/>
        <p:txBody>
          <a:bodyPr/>
          <a:lstStyle/>
          <a:p>
            <a:r>
              <a:rPr lang="en-US" dirty="0"/>
              <a:t>JSON wire protocol in action</a:t>
            </a:r>
            <a:endParaRPr lang="bg-BG" dirty="0"/>
          </a:p>
        </p:txBody>
      </p:sp>
      <p:sp>
        <p:nvSpPr>
          <p:cNvPr id="8"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9</a:t>
            </a:fld>
            <a:endParaRPr lang="en-US" dirty="0"/>
          </a:p>
        </p:txBody>
      </p:sp>
      <p:pic>
        <p:nvPicPr>
          <p:cNvPr id="3076" name="Picture 4" descr="open-url-webdriver-comm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451" y="1676400"/>
            <a:ext cx="10873195" cy="1962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68832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xmlns="" name="SoftUni3_1" id="{D61FAD9B-6E74-4E03-BFE4-B363D484F1DA}" vid="{7089C1A3-635B-4B03-A017-DAF10A3A396B}"/>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3838</Words>
  <Application>Microsoft Office PowerPoint</Application>
  <PresentationFormat>Custom</PresentationFormat>
  <Paragraphs>405</Paragraphs>
  <Slides>59</Slides>
  <Notes>3</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1_SoftUni3_1</vt:lpstr>
      <vt:lpstr>Selenium WebDriver Basic</vt:lpstr>
      <vt:lpstr>Table of Contents</vt:lpstr>
      <vt:lpstr>Have a Question?</vt:lpstr>
      <vt:lpstr>PowerPoint Presentation</vt:lpstr>
      <vt:lpstr>Selenium WebDriver Architecture</vt:lpstr>
      <vt:lpstr>Selenium WebDriver and RC Model</vt:lpstr>
      <vt:lpstr>Selenium Grid</vt:lpstr>
      <vt:lpstr>JSON wire protocol in action</vt:lpstr>
      <vt:lpstr>JSON wire protocol in action</vt:lpstr>
      <vt:lpstr>JSON wire protocol in action</vt:lpstr>
      <vt:lpstr>JSON wire protocol in action</vt:lpstr>
      <vt:lpstr>JSON wire protocol in action</vt:lpstr>
      <vt:lpstr>JSON wire protocol in action</vt:lpstr>
      <vt:lpstr>PowerPoint Presentation</vt:lpstr>
      <vt:lpstr>Browser commands</vt:lpstr>
      <vt:lpstr>Browser commands</vt:lpstr>
      <vt:lpstr>Browser commands</vt:lpstr>
      <vt:lpstr>Browser commands</vt:lpstr>
      <vt:lpstr>Browser commands</vt:lpstr>
      <vt:lpstr>Browser commands</vt:lpstr>
      <vt:lpstr>Browser commands</vt:lpstr>
      <vt:lpstr>Browser commands</vt:lpstr>
      <vt:lpstr>PowerPoint Presentation</vt:lpstr>
      <vt:lpstr>WebElements</vt:lpstr>
      <vt:lpstr>WebElements</vt:lpstr>
      <vt:lpstr>WebElements</vt:lpstr>
      <vt:lpstr>WebElements</vt:lpstr>
      <vt:lpstr>WebElements</vt:lpstr>
      <vt:lpstr>WebElements</vt:lpstr>
      <vt:lpstr>WebElements</vt:lpstr>
      <vt:lpstr>WebElements</vt:lpstr>
      <vt:lpstr>WebElements</vt:lpstr>
      <vt:lpstr>WebElements</vt:lpstr>
      <vt:lpstr>WebElements</vt:lpstr>
      <vt:lpstr>WebElements</vt:lpstr>
      <vt:lpstr>WebElements</vt:lpstr>
      <vt:lpstr>PowerPoint Presentation</vt:lpstr>
      <vt:lpstr>FindElements</vt:lpstr>
      <vt:lpstr>FindElements</vt:lpstr>
      <vt:lpstr>FindElements</vt:lpstr>
      <vt:lpstr>FindElements</vt:lpstr>
      <vt:lpstr>FindElements</vt:lpstr>
      <vt:lpstr>FindElements</vt:lpstr>
      <vt:lpstr>FindElements</vt:lpstr>
      <vt:lpstr>PowerPoint Presentation</vt:lpstr>
      <vt:lpstr>Basic operation</vt:lpstr>
      <vt:lpstr>Basic operation</vt:lpstr>
      <vt:lpstr>Basic operation</vt:lpstr>
      <vt:lpstr>Basic operation</vt:lpstr>
      <vt:lpstr>Xpath </vt:lpstr>
      <vt:lpstr>Xpath </vt:lpstr>
      <vt:lpstr>Xpath </vt:lpstr>
      <vt:lpstr>Xpath </vt:lpstr>
      <vt:lpstr>Xpath </vt:lpstr>
      <vt:lpstr>PowerPoint Presentation</vt:lpstr>
      <vt:lpstr>PowerPoint Presentation</vt:lpstr>
      <vt:lpstr>PowerPoint Presentation</vt:lpstr>
      <vt:lpstr>License</vt:lpstr>
      <vt:lpstr>Free Trainings @ Software University</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Automation</dc:title>
  <dc:subject>Software Development Course</dc:subject>
  <dc:creator/>
  <cp:keywords>SoftUni, Software University, programming, software development, qa engineering, course, quality, qaautomation</cp:keywords>
  <dc:description>Software University Foundation - http://softuni.org</dc:description>
  <cp:lastModifiedBy/>
  <cp:revision>1</cp:revision>
  <dcterms:created xsi:type="dcterms:W3CDTF">2014-01-02T17:00:34Z</dcterms:created>
  <dcterms:modified xsi:type="dcterms:W3CDTF">2018-06-29T10:36:58Z</dcterms:modified>
  <cp:category>programming, computer programming, software development, quality assurance, QAAutomation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