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</p:sldMasterIdLst>
  <p:notesMasterIdLst>
    <p:notesMasterId r:id="rId48"/>
  </p:notesMasterIdLst>
  <p:handoutMasterIdLst>
    <p:handoutMasterId r:id="rId49"/>
  </p:handoutMasterIdLst>
  <p:sldIdLst>
    <p:sldId id="489" r:id="rId3"/>
    <p:sldId id="276" r:id="rId4"/>
    <p:sldId id="410" r:id="rId5"/>
    <p:sldId id="490" r:id="rId6"/>
    <p:sldId id="420" r:id="rId7"/>
    <p:sldId id="457" r:id="rId8"/>
    <p:sldId id="460" r:id="rId9"/>
    <p:sldId id="459" r:id="rId10"/>
    <p:sldId id="426" r:id="rId11"/>
    <p:sldId id="487" r:id="rId12"/>
    <p:sldId id="488" r:id="rId13"/>
    <p:sldId id="491" r:id="rId14"/>
    <p:sldId id="417" r:id="rId15"/>
    <p:sldId id="455" r:id="rId16"/>
    <p:sldId id="419" r:id="rId17"/>
    <p:sldId id="425" r:id="rId18"/>
    <p:sldId id="456" r:id="rId19"/>
    <p:sldId id="499" r:id="rId20"/>
    <p:sldId id="444" r:id="rId21"/>
    <p:sldId id="463" r:id="rId22"/>
    <p:sldId id="464" r:id="rId23"/>
    <p:sldId id="465" r:id="rId24"/>
    <p:sldId id="466" r:id="rId25"/>
    <p:sldId id="468" r:id="rId26"/>
    <p:sldId id="469" r:id="rId27"/>
    <p:sldId id="493" r:id="rId28"/>
    <p:sldId id="470" r:id="rId29"/>
    <p:sldId id="471" r:id="rId30"/>
    <p:sldId id="477" r:id="rId31"/>
    <p:sldId id="494" r:id="rId32"/>
    <p:sldId id="474" r:id="rId33"/>
    <p:sldId id="476" r:id="rId34"/>
    <p:sldId id="478" r:id="rId35"/>
    <p:sldId id="479" r:id="rId36"/>
    <p:sldId id="481" r:id="rId37"/>
    <p:sldId id="482" r:id="rId38"/>
    <p:sldId id="495" r:id="rId39"/>
    <p:sldId id="484" r:id="rId40"/>
    <p:sldId id="485" r:id="rId41"/>
    <p:sldId id="486" r:id="rId42"/>
    <p:sldId id="496" r:id="rId43"/>
    <p:sldId id="497" r:id="rId44"/>
    <p:sldId id="498" r:id="rId45"/>
    <p:sldId id="352" r:id="rId46"/>
    <p:sldId id="393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FB0E319-3B19-4A38-B6AB-9533F556033F}">
          <p14:sldIdLst>
            <p14:sldId id="489"/>
            <p14:sldId id="276"/>
            <p14:sldId id="410"/>
          </p14:sldIdLst>
        </p14:section>
        <p14:section name="Nunit" id="{2B660324-135F-4A2B-A58F-41EF5E048134}">
          <p14:sldIdLst>
            <p14:sldId id="490"/>
            <p14:sldId id="420"/>
            <p14:sldId id="457"/>
            <p14:sldId id="460"/>
            <p14:sldId id="459"/>
            <p14:sldId id="426"/>
            <p14:sldId id="487"/>
            <p14:sldId id="488"/>
          </p14:sldIdLst>
        </p14:section>
        <p14:section name="Selenium WebDriver" id="{A4E8D27F-6CF6-4ABA-B504-5F3E0F4F86EA}">
          <p14:sldIdLst>
            <p14:sldId id="491"/>
            <p14:sldId id="417"/>
            <p14:sldId id="455"/>
            <p14:sldId id="419"/>
            <p14:sldId id="425"/>
            <p14:sldId id="456"/>
          </p14:sldIdLst>
        </p14:section>
        <p14:section name="Element Locators" id="{0099168E-3EE7-4FAD-BFD8-5F7CEB16A7A8}">
          <p14:sldIdLst>
            <p14:sldId id="499"/>
            <p14:sldId id="444"/>
            <p14:sldId id="463"/>
            <p14:sldId id="464"/>
            <p14:sldId id="465"/>
            <p14:sldId id="466"/>
            <p14:sldId id="468"/>
            <p14:sldId id="469"/>
          </p14:sldIdLst>
        </p14:section>
        <p14:section name="Waits" id="{90E5A954-57A7-434A-ADCB-E348DEE7D9D1}">
          <p14:sldIdLst>
            <p14:sldId id="493"/>
            <p14:sldId id="470"/>
            <p14:sldId id="471"/>
            <p14:sldId id="477"/>
          </p14:sldIdLst>
        </p14:section>
        <p14:section name="Selemiun Support Classes" id="{A52D56B1-3785-4DA1-A49F-2BE429D41B7B}">
          <p14:sldIdLst>
            <p14:sldId id="494"/>
            <p14:sldId id="474"/>
            <p14:sldId id="476"/>
            <p14:sldId id="478"/>
            <p14:sldId id="479"/>
            <p14:sldId id="481"/>
            <p14:sldId id="482"/>
          </p14:sldIdLst>
        </p14:section>
        <p14:section name="Xpath" id="{C72F4909-90C4-43DB-A41A-F8454A3864A3}">
          <p14:sldIdLst>
            <p14:sldId id="495"/>
            <p14:sldId id="484"/>
            <p14:sldId id="485"/>
            <p14:sldId id="486"/>
          </p14:sldIdLst>
        </p14:section>
        <p14:section name="Conclusion" id="{95C23484-3EE9-488F-9A3A-833EF0DE4243}">
          <p14:sldIdLst>
            <p14:sldId id="496"/>
            <p14:sldId id="497"/>
            <p14:sldId id="49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5" d="100"/>
          <a:sy n="75" d="100"/>
        </p:scale>
        <p:origin x="48" y="30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302780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8290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69006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44772F-0D2E-43A8-A5D8-51E52071743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/>
          </a:blip>
          <a:stretch>
            <a:fillRect/>
          </a:stretch>
        </p:blipFill>
        <p:spPr>
          <a:xfrm>
            <a:off x="9861558" y="226007"/>
            <a:ext cx="2130552" cy="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8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B46386-5110-442C-91F3-2E021388737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/>
          </a:blip>
          <a:stretch>
            <a:fillRect/>
          </a:stretch>
        </p:blipFill>
        <p:spPr>
          <a:xfrm>
            <a:off x="9861558" y="226007"/>
            <a:ext cx="2130552" cy="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99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85752228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33FB04-88C8-4C2B-86A9-D298B88BBD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9861558" y="226007"/>
            <a:ext cx="2130552" cy="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067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5471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2BE4DE-A587-4D30-A863-41A52D46C07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89" y="230627"/>
            <a:ext cx="2130000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2302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878BC-3A7E-4019-8755-448DBEEA16A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89" y="230627"/>
            <a:ext cx="2130000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747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E8347-F6CB-43FD-BDD5-7B2D5726E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861558" y="226007"/>
            <a:ext cx="2130552" cy="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1508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8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4F703B-047F-43BD-8C21-7ECDA94E0D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9861558" y="226007"/>
            <a:ext cx="2130552" cy="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52206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E0DC5B-B234-42E5-B788-82F1A6AFA9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861558" y="226007"/>
            <a:ext cx="2130552" cy="6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504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21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judge.softuni.bg/Contests/522/CSharp-Overview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path_intro.asp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path_axes.asp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68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925C4127-B68F-4F92-B6B2-BA3451939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6" y="1267630"/>
            <a:ext cx="10962447" cy="882654"/>
          </a:xfrm>
        </p:spPr>
        <p:txBody>
          <a:bodyPr>
            <a:normAutofit fontScale="25000" lnSpcReduction="20000"/>
          </a:bodyPr>
          <a:lstStyle/>
          <a:p>
            <a:r>
              <a:rPr lang="en-US" sz="13200" dirty="0"/>
              <a:t>Setup </a:t>
            </a:r>
            <a:r>
              <a:rPr lang="en-US" sz="13200" noProof="1"/>
              <a:t>Selemiun, Setup NUnit,</a:t>
            </a:r>
          </a:p>
          <a:p>
            <a:r>
              <a:rPr lang="en-US" sz="13200" dirty="0"/>
              <a:t>Basic Operations and Waits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62637B-ACCB-463D-A0BF-0525A556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 Basic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7EB2A9-FEB1-4F95-9F4B-070522E22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770892"/>
            <a:ext cx="2950749" cy="673252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D49B2C-87F7-4355-AC11-AA46E3DD1A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211205"/>
            <a:ext cx="2950749" cy="609901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http://softuni.bg</a:t>
            </a:r>
            <a:endParaRPr lang="en-US" sz="1600" dirty="0"/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78792C2-A5A6-4E58-99AD-FFDD293C3B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651001"/>
            <a:ext cx="2950749" cy="958395"/>
          </a:xfrm>
        </p:spPr>
        <p:txBody>
          <a:bodyPr/>
          <a:lstStyle/>
          <a:p>
            <a:r>
              <a:rPr lang="en-US" noProof="1"/>
              <a:t>SoftUni Team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41DE5F-465F-458F-B96C-CC1A3A6DA3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7B981D-4263-4DBE-A4E2-D88BD405B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03" y="1137511"/>
            <a:ext cx="2113917" cy="19130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623259-2137-4F94-A92B-09179DF0C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21" y="3019596"/>
            <a:ext cx="30670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9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Condition Asserts</a:t>
            </a:r>
          </a:p>
          <a:p>
            <a:endParaRPr lang="en-GB" b="1" dirty="0"/>
          </a:p>
          <a:p>
            <a:r>
              <a:rPr lang="en-GB" b="1" dirty="0"/>
              <a:t>Comparison Asserts</a:t>
            </a:r>
          </a:p>
          <a:p>
            <a:endParaRPr lang="en-GB" b="1" dirty="0"/>
          </a:p>
          <a:p>
            <a:pPr>
              <a:spcBef>
                <a:spcPts val="1200"/>
              </a:spcBef>
            </a:pPr>
            <a:r>
              <a:rPr lang="en-GB" b="1" dirty="0"/>
              <a:t>Exception Asserts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3301425"/>
            <a:ext cx="1072044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</a:t>
            </a: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value, </a:t>
            </a: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2" y="1828800"/>
            <a:ext cx="10726373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Assert.IsTrue(bool </a:t>
            </a: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string </a:t>
            </a: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4212" y="4774050"/>
            <a:ext cx="1072044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Assert.Throws(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expectedExceptionType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TestDelegate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code);</a:t>
            </a:r>
          </a:p>
        </p:txBody>
      </p:sp>
    </p:spTree>
    <p:extLst>
      <p:ext uri="{BB962C8B-B14F-4D97-AF65-F5344CB8AC3E}">
        <p14:creationId xmlns:p14="http://schemas.microsoft.com/office/powerpoint/2010/main" val="1635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String Assert</a:t>
            </a:r>
          </a:p>
          <a:p>
            <a:endParaRPr lang="en-GB" sz="2800" b="1" dirty="0"/>
          </a:p>
          <a:p>
            <a:endParaRPr lang="en-GB" sz="1400" b="1" dirty="0"/>
          </a:p>
          <a:p>
            <a:r>
              <a:rPr lang="en-GB" b="1" dirty="0"/>
              <a:t>Collection Assert</a:t>
            </a:r>
          </a:p>
          <a:p>
            <a:endParaRPr lang="en-GB" b="1" dirty="0"/>
          </a:p>
          <a:p>
            <a:endParaRPr lang="en-GB" sz="1200" b="1" dirty="0"/>
          </a:p>
          <a:p>
            <a:r>
              <a:rPr lang="en-GB" b="1" dirty="0"/>
              <a:t>File Assert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2" y="1752600"/>
            <a:ext cx="10726373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StringAssert.Contains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(string expected, string actual);</a:t>
            </a:r>
            <a:endParaRPr lang="en-GB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4212" y="3429000"/>
            <a:ext cx="1072044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CollectionAssert.Contains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(IEnumerable expected, object actual);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212" y="5143677"/>
            <a:ext cx="1072044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FileAssert.AreEqual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(FileInfo expected, FileInfo actual);</a:t>
            </a:r>
          </a:p>
        </p:txBody>
      </p:sp>
    </p:spTree>
    <p:extLst>
      <p:ext uri="{BB962C8B-B14F-4D97-AF65-F5344CB8AC3E}">
        <p14:creationId xmlns:p14="http://schemas.microsoft.com/office/powerpoint/2010/main" val="326121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B6615-33EE-43B7-97DA-4D8DE57EA1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Selenium WebDriver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D962F-43EC-4FE1-825A-7BF64F108F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Setup and First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ADF102-00D4-4366-8381-C07908FD4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219200"/>
            <a:ext cx="3200400" cy="28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0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a certain </a:t>
            </a:r>
            <a:r>
              <a:rPr lang="en-US" dirty="0">
                <a:solidFill>
                  <a:schemeClr val="bg1"/>
                </a:solidFill>
              </a:rPr>
              <a:t>programming language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designing your </a:t>
            </a:r>
            <a:r>
              <a:rPr lang="en-US" dirty="0">
                <a:solidFill>
                  <a:schemeClr val="bg1"/>
                </a:solidFill>
              </a:rPr>
              <a:t>test</a:t>
            </a:r>
            <a:endParaRPr lang="bg-B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 case.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bg1"/>
                </a:solidFill>
              </a:rPr>
              <a:t>test</a:t>
            </a:r>
            <a:r>
              <a:rPr lang="en-US" dirty="0"/>
              <a:t> applications that are rich in </a:t>
            </a:r>
            <a:r>
              <a:rPr lang="en-US" dirty="0">
                <a:solidFill>
                  <a:schemeClr val="bg1"/>
                </a:solidFill>
              </a:rPr>
              <a:t>AJAX-based functionalities.</a:t>
            </a:r>
          </a:p>
          <a:p>
            <a:r>
              <a:rPr lang="en-US" dirty="0"/>
              <a:t>To execute tests on the </a:t>
            </a:r>
            <a:r>
              <a:rPr lang="en-US" dirty="0">
                <a:solidFill>
                  <a:schemeClr val="bg1"/>
                </a:solidFill>
              </a:rPr>
              <a:t>HtmlUnit browser.</a:t>
            </a:r>
          </a:p>
          <a:p>
            <a:r>
              <a:rPr lang="en-US" dirty="0"/>
              <a:t>To create </a:t>
            </a:r>
            <a:r>
              <a:rPr lang="en-US" dirty="0">
                <a:solidFill>
                  <a:schemeClr val="bg1"/>
                </a:solidFill>
              </a:rPr>
              <a:t>customized test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results.</a:t>
            </a:r>
          </a:p>
          <a:p>
            <a:r>
              <a:rPr lang="en-US" dirty="0"/>
              <a:t>Since </a:t>
            </a:r>
            <a:r>
              <a:rPr lang="en-US" dirty="0">
                <a:solidFill>
                  <a:schemeClr val="bg1"/>
                </a:solidFill>
              </a:rPr>
              <a:t>Selenium</a:t>
            </a:r>
            <a:r>
              <a:rPr lang="en-US" dirty="0"/>
              <a:t> is a well-known antidote for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Mercury poisoning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Selenium WebDriver?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3429000"/>
            <a:ext cx="3352800" cy="2648559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38660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Selenium IDE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Firefox add-on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that you can create relatively </a:t>
            </a:r>
            <a:r>
              <a:rPr lang="en-US" dirty="0">
                <a:solidFill>
                  <a:schemeClr val="bg1"/>
                </a:solidFill>
              </a:rPr>
              <a:t>simple test cases.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Selenium Remote Control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programming languages in creating </a:t>
            </a:r>
            <a:r>
              <a:rPr lang="en-US" dirty="0">
                <a:solidFill>
                  <a:schemeClr val="bg1"/>
                </a:solidFill>
              </a:rPr>
              <a:t>complex tests.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Also known as </a:t>
            </a:r>
            <a:r>
              <a:rPr lang="en-US" b="1" dirty="0">
                <a:solidFill>
                  <a:schemeClr val="bg1"/>
                </a:solidFill>
              </a:rPr>
              <a:t>Selenium 1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WebDriver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Communicate</a:t>
            </a:r>
            <a:r>
              <a:rPr lang="en-US" dirty="0"/>
              <a:t> directly to the </a:t>
            </a:r>
            <a:r>
              <a:rPr lang="en-US" dirty="0">
                <a:solidFill>
                  <a:schemeClr val="bg1"/>
                </a:solidFill>
              </a:rPr>
              <a:t>browser</a:t>
            </a:r>
            <a:r>
              <a:rPr lang="en-US" dirty="0"/>
              <a:t>, thereby controlling it from the OS level.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vs RC vs WebDriver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0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console application</a:t>
            </a:r>
          </a:p>
          <a:p>
            <a:r>
              <a:rPr lang="en-US" dirty="0"/>
              <a:t>Setup Selenium WebDriver</a:t>
            </a:r>
          </a:p>
          <a:p>
            <a:r>
              <a:rPr lang="en-US" dirty="0"/>
              <a:t>Execute enter in </a:t>
            </a:r>
            <a:r>
              <a:rPr lang="en-US" b="1" dirty="0">
                <a:solidFill>
                  <a:schemeClr val="bg1"/>
                </a:solidFill>
              </a:rPr>
              <a:t>SoftUni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Enter SoftUni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024" y="1371600"/>
            <a:ext cx="4114800" cy="38200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44" y="4114800"/>
            <a:ext cx="4214069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Selenium Web Driver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 Selenium Web Driver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Enter SoftUni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https://judge.softuni.bg/Contests/522/CSharp-Overview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4038600"/>
            <a:ext cx="10001231" cy="7629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1" y="5155080"/>
            <a:ext cx="10001231" cy="7921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1" y="1981200"/>
            <a:ext cx="10001231" cy="83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7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Selenium Web Driver 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Add using OpenQA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Enter SoftUni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0412" y="1970782"/>
            <a:ext cx="1062367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IWebDriver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driver = new </a:t>
            </a: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ChromeDriver();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</a:t>
            </a:r>
            <a:r>
              <a:rPr lang="en-GB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.Url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"http://softuni.bg";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</a:t>
            </a:r>
            <a:r>
              <a:rPr lang="en-GB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.Quit();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0412" y="4866382"/>
            <a:ext cx="6767268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OpenQA.Selenium;</a:t>
            </a:r>
          </a:p>
          <a:p>
            <a:r>
              <a:rPr lang="en-GB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OpenQA.Selenium.Chrome;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4866382"/>
            <a:ext cx="3689474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4F329-1BB4-4AC2-99BB-53BA47B1F13F}"/>
              </a:ext>
            </a:extLst>
          </p:cNvPr>
          <p:cNvSpPr txBox="1">
            <a:spLocks/>
          </p:cNvSpPr>
          <p:nvPr/>
        </p:nvSpPr>
        <p:spPr>
          <a:xfrm>
            <a:off x="638761" y="4648200"/>
            <a:ext cx="10958928" cy="768084"/>
          </a:xfrm>
          <a:prstGeom prst="rect">
            <a:avLst/>
          </a:prstGeom>
        </p:spPr>
        <p:txBody>
          <a:bodyPr/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noProof="1"/>
              <a:t>IWebElement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4C01E-FFA7-4162-B804-F4E5CB84AD17}"/>
              </a:ext>
            </a:extLst>
          </p:cNvPr>
          <p:cNvSpPr txBox="1">
            <a:spLocks/>
          </p:cNvSpPr>
          <p:nvPr/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/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</a:rPr>
              <a:t>Element Locators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15CC4-B6C4-4F02-83D6-3727C509C8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9612" y="431907"/>
            <a:ext cx="2895599" cy="3881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4260C-5799-4545-91D9-130DF80ED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1061720"/>
            <a:ext cx="2621708" cy="262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type="body" sz="quarter" idx="10"/>
          </p:nvPr>
        </p:nvSpPr>
        <p:spPr>
          <a:xfrm>
            <a:off x="190412" y="1151121"/>
            <a:ext cx="11923799" cy="5570355"/>
          </a:xfrm>
        </p:spPr>
        <p:txBody>
          <a:bodyPr/>
          <a:lstStyle/>
          <a:p>
            <a:r>
              <a:rPr lang="en-US" noProof="1"/>
              <a:t>Each browser need defferent driver</a:t>
            </a:r>
          </a:p>
          <a:p>
            <a:pPr marL="0" indent="0">
              <a:buNone/>
            </a:pPr>
            <a:endParaRPr lang="en-US" noProof="1"/>
          </a:p>
          <a:p>
            <a:r>
              <a:rPr lang="en-US" noProof="1"/>
              <a:t>IWebElement interface represent HTML elements 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IWebElement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0020" y="339635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IWebElement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element = </a:t>
            </a:r>
            <a:r>
              <a:rPr lang="en-US" sz="2800" dirty="0">
                <a:solidFill>
                  <a:schemeClr val="bg1"/>
                </a:solidFill>
              </a:rPr>
              <a:t>driver.</a:t>
            </a:r>
            <a:r>
              <a:rPr lang="en-US" sz="2800" dirty="0">
                <a:solidFill>
                  <a:schemeClr val="tx1"/>
                </a:solidFill>
              </a:rPr>
              <a:t>FindElement(By.Id("coolestWidgetEvah"));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33754" y="1787112"/>
            <a:ext cx="1065360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dirty="0">
                <a:solidFill>
                  <a:schemeClr val="bg1"/>
                </a:solidFill>
              </a:rPr>
              <a:t>IWebDriver</a:t>
            </a:r>
            <a:r>
              <a:rPr lang="en-GB" sz="2800" dirty="0">
                <a:solidFill>
                  <a:schemeClr val="tx2"/>
                </a:solidFill>
              </a:rPr>
              <a:t> driver = new </a:t>
            </a:r>
            <a:r>
              <a:rPr lang="en-GB" sz="2800" dirty="0">
                <a:solidFill>
                  <a:schemeClr val="bg1"/>
                </a:solidFill>
              </a:rPr>
              <a:t>ChromeDriver();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0020" y="4896545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List&lt;</a:t>
            </a:r>
            <a:r>
              <a:rPr lang="en-GB" sz="2800" dirty="0">
                <a:solidFill>
                  <a:schemeClr val="bg1"/>
                </a:solidFill>
              </a:rPr>
              <a:t>IWebElement</a:t>
            </a:r>
            <a:r>
              <a:rPr lang="en-GB" sz="2800" dirty="0">
                <a:solidFill>
                  <a:schemeClr val="tx1"/>
                </a:solidFill>
              </a:rPr>
              <a:t>&gt; list =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bg1"/>
                </a:solidFill>
              </a:rPr>
              <a:t>driver.</a:t>
            </a:r>
            <a:r>
              <a:rPr lang="en-GB" sz="2800" dirty="0">
                <a:solidFill>
                  <a:schemeClr val="tx1"/>
                </a:solidFill>
              </a:rPr>
              <a:t>FindElements(By.TagName("input"))</a:t>
            </a:r>
            <a:r>
              <a:rPr lang="en-GB" sz="2800" dirty="0">
                <a:solidFill>
                  <a:schemeClr val="bg1"/>
                </a:solidFill>
              </a:rPr>
              <a:t>.ToList();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1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NUnit setup 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Asserts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Selenium WebDriver setup</a:t>
            </a:r>
            <a:endParaRPr lang="en-US" i="1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IWebDriver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IWebElement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Element Locators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Waits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XPath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1461618"/>
            <a:ext cx="3869706" cy="498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type="body" sz="quarter" idx="10"/>
          </p:nvPr>
        </p:nvSpPr>
        <p:spPr>
          <a:xfrm>
            <a:off x="188815" y="1135245"/>
            <a:ext cx="11923799" cy="557035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Elements can be located by the same properties as in the IDE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By 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noProof="1"/>
          </a:p>
          <a:p>
            <a:pPr lvl="1">
              <a:spcAft>
                <a:spcPts val="0"/>
              </a:spcAft>
            </a:pPr>
            <a:r>
              <a:rPr lang="en-US" noProof="1"/>
              <a:t>By class name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>
              <a:spcAft>
                <a:spcPts val="0"/>
              </a:spcAft>
            </a:pPr>
            <a:r>
              <a:rPr lang="en-US" noProof="1"/>
              <a:t>By tag name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219671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IWebElement element = driver</a:t>
            </a:r>
            <a:r>
              <a:rPr lang="en-US" sz="2800" dirty="0">
                <a:solidFill>
                  <a:schemeClr val="bg1"/>
                </a:solidFill>
              </a:rPr>
              <a:t>.FindElement(By.Id</a:t>
            </a:r>
            <a:r>
              <a:rPr lang="en-US" sz="2800" dirty="0">
                <a:solidFill>
                  <a:schemeClr val="tx1"/>
                </a:solidFill>
              </a:rPr>
              <a:t>("coolestWidgetEvah"));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379691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IList&lt;IWebElement&gt; cheeses = driver</a:t>
            </a:r>
            <a:r>
              <a:rPr lang="en-US" sz="2800" dirty="0">
                <a:solidFill>
                  <a:schemeClr val="bg1"/>
                </a:solidFill>
              </a:rPr>
              <a:t>.FindElements(By.ClassName</a:t>
            </a:r>
            <a:r>
              <a:rPr lang="en-US" sz="2800" dirty="0">
                <a:solidFill>
                  <a:schemeClr val="tx1"/>
                </a:solidFill>
              </a:rPr>
              <a:t>("cheese"));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6023" y="5397116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IWebElement frame = driver</a:t>
            </a:r>
            <a:r>
              <a:rPr lang="en-US" sz="2800" dirty="0">
                <a:solidFill>
                  <a:schemeClr val="bg1"/>
                </a:solidFill>
              </a:rPr>
              <a:t>.FindElement(By.TagName</a:t>
            </a:r>
            <a:r>
              <a:rPr lang="en-US" sz="2800" dirty="0">
                <a:solidFill>
                  <a:schemeClr val="tx1"/>
                </a:solidFill>
              </a:rPr>
              <a:t>("iframe"));</a:t>
            </a:r>
          </a:p>
        </p:txBody>
      </p:sp>
    </p:spTree>
    <p:extLst>
      <p:ext uri="{BB962C8B-B14F-4D97-AF65-F5344CB8AC3E}">
        <p14:creationId xmlns:p14="http://schemas.microsoft.com/office/powerpoint/2010/main" val="10194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type="body" sz="quarter" idx="10"/>
          </p:nvPr>
        </p:nvSpPr>
        <p:spPr>
          <a:xfrm>
            <a:off x="188815" y="1135245"/>
            <a:ext cx="11923799" cy="557035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By Name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noProof="1"/>
          </a:p>
          <a:p>
            <a:pPr>
              <a:spcAft>
                <a:spcPts val="0"/>
              </a:spcAft>
            </a:pPr>
            <a:r>
              <a:rPr lang="en-US" noProof="1"/>
              <a:t>By Link Text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spcAft>
                <a:spcPts val="0"/>
              </a:spcAft>
            </a:pPr>
            <a:r>
              <a:rPr lang="en-US" noProof="1"/>
              <a:t>By CSS Selector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Elements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8610" y="1752600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IWebElement cheese = driver</a:t>
            </a:r>
            <a:r>
              <a:rPr lang="en-US" sz="2800" dirty="0">
                <a:solidFill>
                  <a:schemeClr val="bg1"/>
                </a:solidFill>
              </a:rPr>
              <a:t>.FindElement(By.Name</a:t>
            </a:r>
            <a:r>
              <a:rPr lang="en-US" sz="2800" dirty="0">
                <a:solidFill>
                  <a:schemeClr val="tx1"/>
                </a:solidFill>
              </a:rPr>
              <a:t>("cheese"));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98610" y="3380480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IWebElement cheese = driver</a:t>
            </a:r>
            <a:r>
              <a:rPr lang="en-US" sz="2800" dirty="0">
                <a:solidFill>
                  <a:schemeClr val="bg1"/>
                </a:solidFill>
              </a:rPr>
              <a:t>.FindElement(By.LinkText</a:t>
            </a:r>
            <a:r>
              <a:rPr lang="en-US" sz="2800" dirty="0">
                <a:solidFill>
                  <a:schemeClr val="tx1"/>
                </a:solidFill>
              </a:rPr>
              <a:t>("cheese"));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93802" y="5069029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IWebElement cheese = </a:t>
            </a:r>
          </a:p>
          <a:p>
            <a:r>
              <a:rPr lang="en-US" sz="2800" dirty="0">
                <a:solidFill>
                  <a:schemeClr val="tx1"/>
                </a:solidFill>
              </a:rPr>
              <a:t>driver</a:t>
            </a:r>
            <a:r>
              <a:rPr lang="en-US" sz="2800" dirty="0">
                <a:solidFill>
                  <a:schemeClr val="bg1"/>
                </a:solidFill>
              </a:rPr>
              <a:t>.FindElement(By.CssSelector</a:t>
            </a:r>
            <a:r>
              <a:rPr lang="en-US" sz="2800" dirty="0">
                <a:solidFill>
                  <a:schemeClr val="tx1"/>
                </a:solidFill>
              </a:rPr>
              <a:t>("#food"));</a:t>
            </a:r>
          </a:p>
        </p:txBody>
      </p:sp>
    </p:spTree>
    <p:extLst>
      <p:ext uri="{BB962C8B-B14F-4D97-AF65-F5344CB8AC3E}">
        <p14:creationId xmlns:p14="http://schemas.microsoft.com/office/powerpoint/2010/main" val="64976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type="body" sz="quarter" idx="10"/>
          </p:nvPr>
        </p:nvSpPr>
        <p:spPr>
          <a:xfrm>
            <a:off x="188815" y="1135245"/>
            <a:ext cx="11923799" cy="5570355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>
                <a:solidFill>
                  <a:schemeClr val="bg1"/>
                </a:solidFill>
              </a:rPr>
              <a:t>Xpath</a:t>
            </a:r>
          </a:p>
          <a:p>
            <a:endParaRPr lang="en-US" dirty="0"/>
          </a:p>
          <a:p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noProof="1">
                <a:solidFill>
                  <a:schemeClr val="bg1"/>
                </a:solidFill>
              </a:rPr>
              <a:t>Internet Explorer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have special rules for </a:t>
            </a:r>
            <a:r>
              <a:rPr lang="en-US" noProof="1">
                <a:solidFill>
                  <a:schemeClr val="bg1"/>
                </a:solidFill>
              </a:rPr>
              <a:t>XPath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Chain of locators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Elements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8610" y="1828800"/>
            <a:ext cx="1065360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IList&lt;IWebElement&gt; inputs = driver</a:t>
            </a:r>
            <a:r>
              <a:rPr lang="en-US" sz="2800" dirty="0">
                <a:solidFill>
                  <a:schemeClr val="bg1"/>
                </a:solidFill>
              </a:rPr>
              <a:t>.FindElements(By.XPath</a:t>
            </a:r>
            <a:r>
              <a:rPr lang="en-US" sz="2800" dirty="0">
                <a:solidFill>
                  <a:schemeClr val="tx1"/>
                </a:solidFill>
              </a:rPr>
              <a:t>("//input"));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98610" y="4572000"/>
            <a:ext cx="10653602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IWebElement cheese = this.driver.</a:t>
            </a:r>
          </a:p>
          <a:p>
            <a:r>
              <a:rPr lang="en-US" sz="2800" dirty="0">
                <a:solidFill>
                  <a:schemeClr val="bg1"/>
                </a:solidFill>
              </a:rPr>
              <a:t>FindElement(By.ClassName</a:t>
            </a:r>
            <a:r>
              <a:rPr lang="en-US" sz="2800" dirty="0">
                <a:solidFill>
                  <a:schemeClr val="tx1"/>
                </a:solidFill>
              </a:rPr>
              <a:t>(“firstElementTable")).</a:t>
            </a:r>
          </a:p>
          <a:p>
            <a:r>
              <a:rPr lang="en-US" sz="2800" dirty="0">
                <a:solidFill>
                  <a:schemeClr val="bg1"/>
                </a:solidFill>
              </a:rPr>
              <a:t>FindElement(By.Id</a:t>
            </a:r>
            <a:r>
              <a:rPr lang="en-US" sz="2800" dirty="0">
                <a:solidFill>
                  <a:schemeClr val="tx1"/>
                </a:solidFill>
              </a:rPr>
              <a:t>(“secondElement"));</a:t>
            </a:r>
          </a:p>
        </p:txBody>
      </p:sp>
    </p:spTree>
    <p:extLst>
      <p:ext uri="{BB962C8B-B14F-4D97-AF65-F5344CB8AC3E}">
        <p14:creationId xmlns:p14="http://schemas.microsoft.com/office/powerpoint/2010/main" val="79905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NUnit project and install Selenium WebDriver </a:t>
            </a:r>
          </a:p>
          <a:p>
            <a:r>
              <a:rPr lang="en-US" dirty="0"/>
              <a:t>Write a test for login in </a:t>
            </a:r>
            <a:r>
              <a:rPr lang="en-US" dirty="0">
                <a:solidFill>
                  <a:schemeClr val="bg1"/>
                </a:solidFill>
              </a:rPr>
              <a:t>SoftUni</a:t>
            </a:r>
          </a:p>
          <a:p>
            <a:r>
              <a:rPr lang="en-US" dirty="0"/>
              <a:t>Assert logo is visible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Login SoftUni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2590800"/>
            <a:ext cx="5344271" cy="3439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429000"/>
            <a:ext cx="3407220" cy="109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9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Enter SoftUni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5612" y="1744682"/>
            <a:ext cx="1142999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IWebDriver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</a:t>
            </a: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ChromeDriver();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driver.Url</a:t>
            </a: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"http://softuni.bg";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WebDriverWait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wait</a:t>
            </a: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WebDriverWait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(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driver, TimeSpan.FromSeconds(60)</a:t>
            </a: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loginButton</a:t>
            </a: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wait.Until</a:t>
            </a: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&lt;IWebElement&gt;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((w) =&gt; { return w.FindElement(By.LinkText("</a:t>
            </a:r>
            <a:r>
              <a:rPr lang="bg-BG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Вход"));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loginButton.Click();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269458" y="1992392"/>
            <a:ext cx="3463754" cy="1055608"/>
          </a:xfrm>
          <a:prstGeom prst="wedgeRoundRectCallout">
            <a:avLst>
              <a:gd name="adj1" fmla="val -170128"/>
              <a:gd name="adj2" fmla="val 602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Wait for elements if you have rich AJAX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7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Enter SoftUni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4165" y="1440679"/>
            <a:ext cx="116967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</a:t>
            </a:r>
            <a:r>
              <a:rPr lang="en-GB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</a:t>
            </a:r>
            <a:r>
              <a:rPr lang="en-GB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driver.FindElement(By.Name("username"));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userName.Clear();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userName.SendKeys("DJBuro");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make the same for password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</a:t>
            </a:r>
            <a:r>
              <a:rPr lang="en-GB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</a:t>
            </a:r>
            <a:r>
              <a:rPr lang="en-GB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driver.FindElement(By.Xpath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("/html/body/div/div[2]/div[2]/div[2]/div[1]/form/input[2]"));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login.Click();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logo = driver.FindElement(By.Xpath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("//*[@id=\"page-header\"]/div[1]/div/div/div[1]/a/img[2]"));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Assert.IsNotNull(logo);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Assert.AreEqual(50, logo.Size.Width);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3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E1D4C-3344-4EA1-85F2-9008C1FF2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91976-6EB1-4F53-9367-F2F7A1E99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Explicit Wait vs Implicit Wait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86449-3F9B-4819-9D9C-711AB41C5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533400"/>
            <a:ext cx="4267199" cy="394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8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Explicit wait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use it for </a:t>
            </a:r>
            <a:r>
              <a:rPr lang="en-US" sz="3600" dirty="0">
                <a:solidFill>
                  <a:schemeClr val="bg1"/>
                </a:solidFill>
              </a:rPr>
              <a:t>dynamic pages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where you </a:t>
            </a:r>
            <a:r>
              <a:rPr lang="en-US" sz="3600" dirty="0">
                <a:solidFill>
                  <a:srgbClr val="F8F8F8"/>
                </a:solidFill>
              </a:rPr>
              <a:t>don’t care</a:t>
            </a:r>
            <a:r>
              <a:rPr lang="en-US" sz="3600" dirty="0"/>
              <a:t> about the </a:t>
            </a:r>
            <a:r>
              <a:rPr lang="en-US" sz="3600" dirty="0">
                <a:solidFill>
                  <a:schemeClr val="bg1"/>
                </a:solidFill>
              </a:rPr>
              <a:t>execution time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(Functional Testing)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Wait 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5375" y="2895600"/>
            <a:ext cx="1115195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WebDriverWait</a:t>
            </a: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wait = new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WebDriverWait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(driver, </a:t>
            </a: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TimeSpan.FromSeconds(60)</a:t>
            </a: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loginButton = wait.Until&lt;IWebElement&gt;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((w) =&gt;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w.FindElement(By.LinkText("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Вход"));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37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r>
              <a:rPr lang="en-US" sz="3600" dirty="0"/>
              <a:t>Implicit Wait – assert action executed in </a:t>
            </a:r>
            <a:r>
              <a:rPr lang="en-US" sz="3600" dirty="0">
                <a:solidFill>
                  <a:schemeClr val="bg1"/>
                </a:solidFill>
              </a:rPr>
              <a:t>exact interval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    (</a:t>
            </a:r>
            <a:r>
              <a:rPr lang="en-US" sz="3600" dirty="0">
                <a:solidFill>
                  <a:schemeClr val="bg1"/>
                </a:solidFill>
              </a:rPr>
              <a:t>Performance Testing</a:t>
            </a:r>
            <a:r>
              <a:rPr lang="en-US" sz="3600" dirty="0"/>
              <a:t>)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>
                <a:latin typeface="Consolas" panose="020B0609020204030204" pitchFamily="49" charset="0"/>
              </a:rPr>
              <a:t>Thread.Sleep() </a:t>
            </a:r>
            <a:r>
              <a:rPr lang="en-US" sz="3600" dirty="0"/>
              <a:t>– </a:t>
            </a:r>
            <a:r>
              <a:rPr lang="en-US" sz="3600" dirty="0">
                <a:solidFill>
                  <a:schemeClr val="bg1"/>
                </a:solidFill>
              </a:rPr>
              <a:t>don’t use it!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Wait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0425" y="2627293"/>
            <a:ext cx="1126797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driver.Manage().Timeouts().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ImplicitlyWait(TimeSpan.FromSeconds(10));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0425" y="4729743"/>
            <a:ext cx="1126797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Thread.Sleep(2000)</a:t>
            </a:r>
          </a:p>
        </p:txBody>
      </p:sp>
    </p:spTree>
    <p:extLst>
      <p:ext uri="{BB962C8B-B14F-4D97-AF65-F5344CB8AC3E}">
        <p14:creationId xmlns:p14="http://schemas.microsoft.com/office/powerpoint/2010/main" val="91166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r>
              <a:rPr lang="en-US" dirty="0"/>
              <a:t>An element </a:t>
            </a:r>
            <a:r>
              <a:rPr lang="en-US" dirty="0">
                <a:solidFill>
                  <a:schemeClr val="bg1"/>
                </a:solidFill>
              </a:rPr>
              <a:t>not being present </a:t>
            </a:r>
            <a:r>
              <a:rPr lang="en-US" dirty="0"/>
              <a:t>at all in the DOM.</a:t>
            </a:r>
          </a:p>
          <a:p>
            <a:r>
              <a:rPr lang="en-US" dirty="0"/>
              <a:t>An element </a:t>
            </a:r>
            <a:r>
              <a:rPr lang="en-US" dirty="0">
                <a:solidFill>
                  <a:schemeClr val="bg1"/>
                </a:solidFill>
              </a:rPr>
              <a:t>being present </a:t>
            </a:r>
            <a:r>
              <a:rPr lang="en-US" dirty="0"/>
              <a:t>in the DOM but </a:t>
            </a:r>
            <a:r>
              <a:rPr lang="en-US" dirty="0">
                <a:solidFill>
                  <a:schemeClr val="bg1"/>
                </a:solidFill>
              </a:rPr>
              <a:t>not visible.</a:t>
            </a:r>
          </a:p>
          <a:p>
            <a:r>
              <a:rPr lang="en-US" sz="3600" dirty="0"/>
              <a:t>An element </a:t>
            </a:r>
            <a:r>
              <a:rPr lang="en-US" sz="3600" dirty="0">
                <a:solidFill>
                  <a:schemeClr val="bg1"/>
                </a:solidFill>
              </a:rPr>
              <a:t>being present </a:t>
            </a:r>
            <a:r>
              <a:rPr lang="en-US" sz="3600" dirty="0"/>
              <a:t>in the DOM but </a:t>
            </a:r>
            <a:r>
              <a:rPr lang="en-US" sz="3600" dirty="0">
                <a:solidFill>
                  <a:schemeClr val="bg1"/>
                </a:solidFill>
              </a:rPr>
              <a:t>not enabled. 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/>
              <a:t>(i.e. clickable)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Present in DOM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3156263"/>
            <a:ext cx="6248400" cy="360077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9949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#QA-Automation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01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4305F-8646-4B6B-88D5-6D9AFA854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Selenium Support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E5C3C-8371-4C3A-8B2C-8B89C608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762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2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3600" dirty="0"/>
              <a:t>Install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Selemium.Support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ExpectedConditions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Support Classes 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4" y="1914388"/>
            <a:ext cx="7320550" cy="1057412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0425" y="4077831"/>
            <a:ext cx="1153480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WebDriverWait wait = new WebDriverWait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(driver, TimeSpan.FromSeconds(10));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element = wait.Until(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ExpectedConditions</a:t>
            </a:r>
          </a:p>
          <a:p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.ElementToBeClickable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(By.Id("someid")));</a:t>
            </a:r>
          </a:p>
        </p:txBody>
      </p:sp>
    </p:spTree>
    <p:extLst>
      <p:ext uri="{BB962C8B-B14F-4D97-AF65-F5344CB8AC3E}">
        <p14:creationId xmlns:p14="http://schemas.microsoft.com/office/powerpoint/2010/main" val="48960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r>
              <a:rPr lang="en-US" sz="3600" dirty="0"/>
              <a:t>HTML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drop down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endParaRPr lang="en-US" sz="36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Select Element</a:t>
            </a:r>
          </a:p>
          <a:p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SelectElement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3112" y="4800600"/>
            <a:ext cx="106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selectElement = new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(driver.FindElement(By.XPath("/html/body/select")));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selectElement.SelectByText("Saab");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5766" y="1994118"/>
            <a:ext cx="10653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&lt;select&gt;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value="volvo"&gt;Volvo&lt;/option&gt;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saab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"&gt;Saab&lt;/option&gt;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59083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noProof="1"/>
              <a:t>DemoQA</a:t>
            </a:r>
          </a:p>
          <a:p>
            <a:r>
              <a:rPr lang="en-US" dirty="0"/>
              <a:t>Open registration 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Fill the form with valid data</a:t>
            </a:r>
          </a:p>
          <a:p>
            <a:r>
              <a:rPr lang="en-US" dirty="0"/>
              <a:t>Assert Registration is successful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Register New Account in </a:t>
            </a:r>
            <a:r>
              <a:rPr lang="en-US" noProof="1"/>
              <a:t>DemoQA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1752600"/>
            <a:ext cx="3879339" cy="356235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9023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Register New Account in </a:t>
            </a:r>
            <a:r>
              <a:rPr lang="en-US" dirty="0" err="1"/>
              <a:t>DemoQA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5612" y="1372374"/>
            <a:ext cx="11429999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Navigate to registration page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firstName = driver.FindElement(By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.Id("name_3_firstname"));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Type(firstName, "Ventsislav");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matrialStatus = driver.FindElement(By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.XPath("//*[@id=\"pie_register\"]/li[2]/div/div/input[1]"));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matrialStatus.Click();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List&lt;IWebElement&gt; </a:t>
            </a: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hobbys</a:t>
            </a: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driver.FindElements(By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.Name("checkbox_5[]"))</a:t>
            </a: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hobbys[0].</a:t>
            </a: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hobbys[1].</a:t>
            </a: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Click();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8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Register New Account in </a:t>
            </a:r>
            <a:r>
              <a:rPr lang="en-US" noProof="1"/>
              <a:t>DemoQA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8816" y="1294686"/>
            <a:ext cx="1180641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countryDropDown = driver.FindElement(By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.Id("dropdown_7"));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</a:t>
            </a: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country = new </a:t>
            </a: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SelectElement(countryDropDown);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country</a:t>
            </a: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.SelectByText</a:t>
            </a: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("Bulgaria");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Do same to other drop downs on page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Send keys to other inputs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picButton = driver.FindElement(By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.Id("profile_pic_10"));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uploadPicButton.Click(); 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driver.SwitchTo().ActiveElement().SendKeys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(@"C:\Users\Buro\Desktop\big-logo.png");</a:t>
            </a:r>
          </a:p>
        </p:txBody>
      </p:sp>
    </p:spTree>
    <p:extLst>
      <p:ext uri="{BB962C8B-B14F-4D97-AF65-F5344CB8AC3E}">
        <p14:creationId xmlns:p14="http://schemas.microsoft.com/office/powerpoint/2010/main" val="2514188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Register New Account in </a:t>
            </a:r>
            <a:r>
              <a:rPr lang="en-US" noProof="1"/>
              <a:t>DemoQA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8815" y="1177949"/>
            <a:ext cx="1180641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Send keys to other inputs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IWebElement </a:t>
            </a: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registrationMessage</a:t>
            </a: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driver.FindElement(By.ClassName("piereg_message"));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Assert.IsTrue</a:t>
            </a: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registrateButton.Displayed</a:t>
            </a: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</a:t>
            </a: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("Thank you for your registration",            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GB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registrationMessage.Text</a:t>
            </a: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driver.Quit();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Type(IWebElement element, 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element.Clear();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element.SendKeys(text);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3337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0197A-9791-4051-9DB9-1AF6F52EA1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Selenium Support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D9147-8D63-49F9-8918-2187F6235F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XPath 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00C89-8AFA-4DFF-AD4E-6CD346618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976" y="838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03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What is XPath?</a:t>
            </a:r>
          </a:p>
          <a:p>
            <a:pPr lvl="1"/>
            <a:r>
              <a:rPr lang="en-US" dirty="0"/>
              <a:t>XPath is a syntax for defining parts of an XML document</a:t>
            </a:r>
          </a:p>
          <a:p>
            <a:pPr lvl="1"/>
            <a:r>
              <a:rPr lang="en-US" dirty="0"/>
              <a:t>XPath uses path expressions to navigate in XML documents</a:t>
            </a:r>
          </a:p>
          <a:p>
            <a:pPr lvl="1"/>
            <a:r>
              <a:rPr lang="en-US" dirty="0"/>
              <a:t>XPath contains a library of standard functions</a:t>
            </a:r>
          </a:p>
          <a:p>
            <a:pPr lvl="1"/>
            <a:r>
              <a:rPr lang="en-US" dirty="0"/>
              <a:t>XPath is a major element in XSLT</a:t>
            </a:r>
          </a:p>
          <a:p>
            <a:pPr lvl="1"/>
            <a:r>
              <a:rPr lang="en-US" dirty="0"/>
              <a:t>XPath is a W3C recommendation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3880054"/>
            <a:ext cx="2729858" cy="27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6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Syntax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64752502"/>
              </p:ext>
            </p:extLst>
          </p:nvPr>
        </p:nvGraphicFramePr>
        <p:xfrm>
          <a:off x="1332197" y="1295400"/>
          <a:ext cx="9524429" cy="4693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3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Driver</a:t>
                      </a:r>
                      <a:endParaRPr lang="en-US" sz="32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Tag and Attribute</a:t>
                      </a:r>
                      <a:endParaRPr kumimoji="0" lang="en-US" sz="2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bookstore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/bookstore/book[last()]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/bookstore/book[last()-1]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bookstore/book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/bookstore/book[position()&lt;3]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//book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//title[@lang]</a:t>
                      </a:r>
                      <a:endParaRPr kumimoji="0" lang="en-US" sz="24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bookstore//book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//title[@lang='en']</a:t>
                      </a:r>
                      <a:endParaRPr kumimoji="0" lang="en-US" sz="24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//@</a:t>
                      </a:r>
                      <a:r>
                        <a:rPr kumimoji="0" lang="en-US" sz="2400" u="none" strike="noStrike" kern="1200" cap="none" spc="0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lang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/bookstore/book[price&gt;35.00]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/bookstore/book[1]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/bookstore/book[price&gt;35.00]/title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//book/title | //book/price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/bookstore/*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//*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//title | //price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 Placeholder 2"/>
          <p:cNvSpPr txBox="1">
            <a:spLocks/>
          </p:cNvSpPr>
          <p:nvPr/>
        </p:nvSpPr>
        <p:spPr>
          <a:xfrm>
            <a:off x="853110" y="6096000"/>
            <a:ext cx="10482604" cy="444793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hlinkClick r:id="rId2"/>
              </a:rPr>
              <a:t>https://www.w3schools.com/xml/xpath_intro.asp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588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A93DC-8C24-4B11-8237-4E50029325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NUnit </a:t>
            </a:r>
            <a:r>
              <a:rPr lang="en-US" dirty="0"/>
              <a:t>3.0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7D986-DD68-4B45-9ADD-2E65E6F4F6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Setup and First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9D3DA-B1A4-4FFB-B9A1-C0ABE74A8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76" y="6858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90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Xpath Axes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00961359"/>
              </p:ext>
            </p:extLst>
          </p:nvPr>
        </p:nvGraphicFramePr>
        <p:xfrm>
          <a:off x="769999" y="2046538"/>
          <a:ext cx="10645649" cy="3779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6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noProof="1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AxisName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ancestor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ancestors (parent, grandparent, etc.)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descendant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descendants (children, grandchildren,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following-sibling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siblings after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preceding-sibling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siblings before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children of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the parent of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Selects all attributes of the current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Location path can be </a:t>
            </a:r>
            <a:r>
              <a:rPr lang="en-US" dirty="0">
                <a:solidFill>
                  <a:schemeClr val="bg1"/>
                </a:solidFill>
              </a:rPr>
              <a:t>absolute or relative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53110" y="6096000"/>
            <a:ext cx="10482604" cy="444793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hlinkClick r:id="rId2"/>
              </a:rPr>
              <a:t>https://www.w3schools.com/xml/xpath_axes.asp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543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75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EABE0A-AFBF-4A5A-83CB-38F7CBEF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9B2A6-F2F5-447E-ACFD-A8B79E45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Diamond Partners</a:t>
            </a:r>
          </a:p>
        </p:txBody>
      </p:sp>
    </p:spTree>
    <p:extLst>
      <p:ext uri="{BB962C8B-B14F-4D97-AF65-F5344CB8AC3E}">
        <p14:creationId xmlns:p14="http://schemas.microsoft.com/office/powerpoint/2010/main" val="1709886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392907-5432-4C4A-9E6F-DC35E9E1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E1C04-8D3B-4C4F-A69A-A0C3961FAB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89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708957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40722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D33A1-CFC4-4D46-BE07-8AA04EB16F1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778" y="600302"/>
            <a:ext cx="2057400" cy="6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Initially ported from </a:t>
            </a:r>
            <a:r>
              <a:rPr lang="en-GB" dirty="0">
                <a:solidFill>
                  <a:schemeClr val="bg1"/>
                </a:solidFill>
              </a:rPr>
              <a:t>Junit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NUnit</a:t>
            </a:r>
            <a:r>
              <a:rPr lang="en-US" dirty="0"/>
              <a:t> version </a:t>
            </a:r>
            <a:r>
              <a:rPr lang="en-US" dirty="0">
                <a:solidFill>
                  <a:schemeClr val="bg1"/>
                </a:solidFill>
              </a:rPr>
              <a:t>3.0</a:t>
            </a:r>
            <a:r>
              <a:rPr lang="en-US" dirty="0"/>
              <a:t>, has been completely </a:t>
            </a:r>
            <a:r>
              <a:rPr lang="en-US" dirty="0">
                <a:solidFill>
                  <a:schemeClr val="bg1"/>
                </a:solidFill>
              </a:rPr>
              <a:t>rewritten</a:t>
            </a:r>
          </a:p>
          <a:p>
            <a:pPr>
              <a:buClr>
                <a:schemeClr val="tx1"/>
              </a:buClr>
            </a:pPr>
            <a:r>
              <a:rPr lang="en-US" dirty="0"/>
              <a:t>NUnit is </a:t>
            </a:r>
            <a:r>
              <a:rPr lang="en-US" dirty="0">
                <a:solidFill>
                  <a:schemeClr val="bg1"/>
                </a:solidFill>
              </a:rPr>
              <a:t>Open Source </a:t>
            </a:r>
            <a:r>
              <a:rPr lang="en-US" dirty="0"/>
              <a:t>software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Support</a:t>
            </a:r>
            <a:r>
              <a:rPr lang="en-US" dirty="0"/>
              <a:t> for a wide range of </a:t>
            </a:r>
            <a:r>
              <a:rPr lang="en-US" dirty="0">
                <a:solidFill>
                  <a:schemeClr val="bg1"/>
                </a:solidFill>
              </a:rPr>
              <a:t>.NET platforms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4267200"/>
            <a:ext cx="384663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NUnit allows for </a:t>
            </a:r>
            <a:r>
              <a:rPr lang="en-US" dirty="0">
                <a:solidFill>
                  <a:schemeClr val="bg1"/>
                </a:solidFill>
              </a:rPr>
              <a:t>parameterized tests</a:t>
            </a:r>
          </a:p>
          <a:p>
            <a:pPr>
              <a:buClr>
                <a:schemeClr val="tx1"/>
              </a:buClr>
            </a:pPr>
            <a:r>
              <a:rPr lang="en-GB" dirty="0">
                <a:solidFill>
                  <a:schemeClr val="bg1"/>
                </a:solidFill>
              </a:rPr>
              <a:t>Readable</a:t>
            </a:r>
            <a:r>
              <a:rPr lang="en-GB" dirty="0"/>
              <a:t> Assert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NUnit has </a:t>
            </a:r>
            <a:r>
              <a:rPr lang="en-US" dirty="0">
                <a:solidFill>
                  <a:schemeClr val="bg1"/>
                </a:solidFill>
              </a:rPr>
              <a:t>frequent version updates </a:t>
            </a:r>
            <a:br>
              <a:rPr lang="en-US" dirty="0"/>
            </a:br>
            <a:r>
              <a:rPr lang="en-US" dirty="0"/>
              <a:t>MS-Test has only one per VS version.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Expected exception </a:t>
            </a:r>
            <a:r>
              <a:rPr lang="en-US" dirty="0"/>
              <a:t>message assertion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done using </a:t>
            </a:r>
            <a:r>
              <a:rPr lang="en-US" dirty="0">
                <a:solidFill>
                  <a:schemeClr val="bg1"/>
                </a:solidFill>
              </a:rPr>
              <a:t>attribute</a:t>
            </a:r>
            <a:r>
              <a:rPr lang="en-US" dirty="0"/>
              <a:t> in NUnit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Must be done using </a:t>
            </a:r>
            <a:r>
              <a:rPr lang="en-US" dirty="0">
                <a:solidFill>
                  <a:schemeClr val="bg1"/>
                </a:solidFill>
              </a:rPr>
              <a:t>Try-Catch</a:t>
            </a:r>
            <a:r>
              <a:rPr lang="en-US" dirty="0"/>
              <a:t> in MS-Test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Nunit</a:t>
            </a:r>
            <a:r>
              <a:rPr lang="en-US" dirty="0"/>
              <a:t> vs MSTest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21336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NUnit 3.0 extension to Visual Studio</a:t>
            </a:r>
          </a:p>
          <a:p>
            <a:r>
              <a:rPr lang="en-US" dirty="0"/>
              <a:t>Create console application project</a:t>
            </a:r>
          </a:p>
          <a:p>
            <a:r>
              <a:rPr lang="en-US" dirty="0"/>
              <a:t>Add BankAcount class</a:t>
            </a:r>
          </a:p>
          <a:p>
            <a:r>
              <a:rPr lang="en-US" dirty="0"/>
              <a:t>Create NUnit Project</a:t>
            </a:r>
          </a:p>
          <a:p>
            <a:r>
              <a:rPr lang="en-US" dirty="0"/>
              <a:t>Write test against BankAcount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NUnit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743200"/>
            <a:ext cx="4278025" cy="330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5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>
                <a:solidFill>
                  <a:schemeClr val="bg1"/>
                </a:solidFill>
              </a:rPr>
              <a:t>NUnit 3.0 Adapter</a:t>
            </a:r>
          </a:p>
          <a:p>
            <a:endParaRPr lang="en-US" dirty="0"/>
          </a:p>
          <a:p>
            <a:pPr>
              <a:spcBef>
                <a:spcPts val="900"/>
              </a:spcBef>
            </a:pPr>
            <a:r>
              <a:rPr lang="en-US" dirty="0"/>
              <a:t>Add </a:t>
            </a:r>
            <a:r>
              <a:rPr lang="en-US" dirty="0">
                <a:solidFill>
                  <a:schemeClr val="bg1"/>
                </a:solidFill>
              </a:rPr>
              <a:t>NUnit Template</a:t>
            </a:r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Show </a:t>
            </a:r>
            <a:r>
              <a:rPr lang="en-US" dirty="0">
                <a:solidFill>
                  <a:schemeClr val="bg1"/>
                </a:solidFill>
              </a:rPr>
              <a:t>Test Explorer </a:t>
            </a:r>
          </a:p>
          <a:p>
            <a:pPr>
              <a:spcBef>
                <a:spcPts val="2400"/>
              </a:spcBef>
            </a:pPr>
            <a:r>
              <a:rPr lang="en-US" dirty="0"/>
              <a:t>Build Project - </a:t>
            </a:r>
            <a:r>
              <a:rPr lang="en-US" b="1" dirty="0">
                <a:solidFill>
                  <a:schemeClr val="bg1"/>
                </a:solidFill>
              </a:rPr>
              <a:t>F6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0" y="1734569"/>
            <a:ext cx="5882443" cy="814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0" y="3260527"/>
            <a:ext cx="5882443" cy="7990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4191000"/>
            <a:ext cx="3886200" cy="21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1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your first test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NUnit</a:t>
            </a:r>
            <a:r>
              <a:rPr lang="en-US" dirty="0"/>
              <a:t> Test</a:t>
            </a:r>
            <a:r>
              <a:rPr lang="en-GB" dirty="0"/>
              <a:t>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7611" y="1736411"/>
            <a:ext cx="10653602" cy="4873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bg1"/>
                </a:solidFill>
              </a:rPr>
              <a:t>[TestFixture]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public class BankAcountTests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</a:t>
            </a:r>
            <a:r>
              <a:rPr lang="en-US" sz="2700" dirty="0">
                <a:solidFill>
                  <a:schemeClr val="bg1"/>
                </a:solidFill>
              </a:rPr>
              <a:t>[Test]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public void AcountInitializeWithPositiveValue()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  BankAcount acount = new BankAcount(2000m);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  </a:t>
            </a:r>
            <a:r>
              <a:rPr lang="en-US" sz="2700" dirty="0">
                <a:solidFill>
                  <a:schemeClr val="bg1"/>
                </a:solidFill>
              </a:rPr>
              <a:t>Assert.AreEqual</a:t>
            </a:r>
            <a:r>
              <a:rPr lang="en-US" sz="2700" dirty="0">
                <a:solidFill>
                  <a:schemeClr val="tx2"/>
                </a:solidFill>
              </a:rPr>
              <a:t>(2000m, acount.Amount);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932612" y="1734097"/>
            <a:ext cx="4067176" cy="1055608"/>
          </a:xfrm>
          <a:prstGeom prst="wedgeRoundRectCallout">
            <a:avLst>
              <a:gd name="adj1" fmla="val -137779"/>
              <a:gd name="adj2" fmla="val -2026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attributes mean this is a class with tests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046412" y="2819400"/>
            <a:ext cx="2895600" cy="598408"/>
          </a:xfrm>
          <a:prstGeom prst="wedgeRoundRectCallout">
            <a:avLst>
              <a:gd name="adj1" fmla="val -70830"/>
              <a:gd name="adj2" fmla="val 4389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Test Method 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4376435" y="5541881"/>
            <a:ext cx="3121261" cy="1062394"/>
          </a:xfrm>
          <a:prstGeom prst="wedgeRoundRectCallout">
            <a:avLst>
              <a:gd name="adj1" fmla="val -105303"/>
              <a:gd name="adj2" fmla="val -649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Assert class come with NUnit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0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1880</Words>
  <Application>Microsoft Office PowerPoint</Application>
  <PresentationFormat>Custom</PresentationFormat>
  <Paragraphs>414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2_SoftUni3_1</vt:lpstr>
      <vt:lpstr>Selenium WebDriver Basic</vt:lpstr>
      <vt:lpstr>Table of Contents</vt:lpstr>
      <vt:lpstr>Have a Question?</vt:lpstr>
      <vt:lpstr>PowerPoint Presentation</vt:lpstr>
      <vt:lpstr>NUnit</vt:lpstr>
      <vt:lpstr>Nunit vs MSTest</vt:lpstr>
      <vt:lpstr>Problem: NUnit Test</vt:lpstr>
      <vt:lpstr>Solution: NUnit Test</vt:lpstr>
      <vt:lpstr>Solution: NUnit Test (2)</vt:lpstr>
      <vt:lpstr>Asserts</vt:lpstr>
      <vt:lpstr>Asserts (2)</vt:lpstr>
      <vt:lpstr>PowerPoint Presentation</vt:lpstr>
      <vt:lpstr>Why Selenium WebDriver?</vt:lpstr>
      <vt:lpstr>IDE vs RC vs WebDriver</vt:lpstr>
      <vt:lpstr>Problem: Enter SoftUni</vt:lpstr>
      <vt:lpstr>Solution: Enter SoftUni</vt:lpstr>
      <vt:lpstr>Solution: Enter SoftUni</vt:lpstr>
      <vt:lpstr>PowerPoint Presentation</vt:lpstr>
      <vt:lpstr>IWebElement</vt:lpstr>
      <vt:lpstr>Locating Elements</vt:lpstr>
      <vt:lpstr>Locating Elements (2)</vt:lpstr>
      <vt:lpstr>Locating Elements (3)</vt:lpstr>
      <vt:lpstr>Problem: Login SoftUni</vt:lpstr>
      <vt:lpstr>Solution: Enter SoftUni</vt:lpstr>
      <vt:lpstr>Solution: Enter SoftUni</vt:lpstr>
      <vt:lpstr>PowerPoint Presentation</vt:lpstr>
      <vt:lpstr>Explicit Wait </vt:lpstr>
      <vt:lpstr>Implicit Wait</vt:lpstr>
      <vt:lpstr>Element Present in DOM</vt:lpstr>
      <vt:lpstr>PowerPoint Presentation</vt:lpstr>
      <vt:lpstr>Selenium Support Classes </vt:lpstr>
      <vt:lpstr>SelectElement</vt:lpstr>
      <vt:lpstr>Problem: Register New Account in DemoQA</vt:lpstr>
      <vt:lpstr>Solution: Register New Account in DemoQA</vt:lpstr>
      <vt:lpstr>Solution: Register New Account in DemoQA</vt:lpstr>
      <vt:lpstr>Solution: Register New Account in DemoQA</vt:lpstr>
      <vt:lpstr>PowerPoint Presentation</vt:lpstr>
      <vt:lpstr>Xpath </vt:lpstr>
      <vt:lpstr>Xpath Syntax</vt:lpstr>
      <vt:lpstr>Xpath Axes</vt:lpstr>
      <vt:lpstr>PowerPoint Presentation</vt:lpstr>
      <vt:lpstr>SoftUni Diamond Partners</vt:lpstr>
      <vt:lpstr>SoftUni Diamond Partners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</dc:title>
  <dc:subject>Software Development Course</dc:subject>
  <dc:creator/>
  <cp:keywords>SoftUni, Software University, programming, software development, qa engineering, course, quality, qaautomation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2018-07-03T10:03:37Z</dcterms:modified>
  <cp:category>programming, computer programming, software development, quality assurance, QAAutomation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